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72" r:id="rId2"/>
  </p:sldMasterIdLst>
  <p:notesMasterIdLst>
    <p:notesMasterId r:id="rId44"/>
  </p:notesMasterIdLst>
  <p:handoutMasterIdLst>
    <p:handoutMasterId r:id="rId45"/>
  </p:handoutMasterIdLst>
  <p:sldIdLst>
    <p:sldId id="256" r:id="rId3"/>
    <p:sldId id="669" r:id="rId4"/>
    <p:sldId id="694" r:id="rId5"/>
    <p:sldId id="699" r:id="rId6"/>
    <p:sldId id="675" r:id="rId7"/>
    <p:sldId id="676" r:id="rId8"/>
    <p:sldId id="695" r:id="rId9"/>
    <p:sldId id="696" r:id="rId10"/>
    <p:sldId id="697" r:id="rId11"/>
    <p:sldId id="683" r:id="rId12"/>
    <p:sldId id="681" r:id="rId13"/>
    <p:sldId id="684" r:id="rId14"/>
    <p:sldId id="677" r:id="rId15"/>
    <p:sldId id="700" r:id="rId16"/>
    <p:sldId id="706" r:id="rId17"/>
    <p:sldId id="705" r:id="rId18"/>
    <p:sldId id="702" r:id="rId19"/>
    <p:sldId id="703" r:id="rId20"/>
    <p:sldId id="704" r:id="rId21"/>
    <p:sldId id="707" r:id="rId22"/>
    <p:sldId id="678" r:id="rId23"/>
    <p:sldId id="686" r:id="rId24"/>
    <p:sldId id="687" r:id="rId25"/>
    <p:sldId id="688" r:id="rId26"/>
    <p:sldId id="708" r:id="rId27"/>
    <p:sldId id="709" r:id="rId28"/>
    <p:sldId id="679" r:id="rId29"/>
    <p:sldId id="710" r:id="rId30"/>
    <p:sldId id="689" r:id="rId31"/>
    <p:sldId id="711" r:id="rId32"/>
    <p:sldId id="680" r:id="rId33"/>
    <p:sldId id="692" r:id="rId34"/>
    <p:sldId id="691" r:id="rId35"/>
    <p:sldId id="712" r:id="rId36"/>
    <p:sldId id="714" r:id="rId37"/>
    <p:sldId id="713" r:id="rId38"/>
    <p:sldId id="671" r:id="rId39"/>
    <p:sldId id="672" r:id="rId40"/>
    <p:sldId id="682" r:id="rId41"/>
    <p:sldId id="673" r:id="rId42"/>
    <p:sldId id="670" r:id="rId43"/>
  </p:sldIdLst>
  <p:sldSz cx="9144000" cy="6858000" type="screen4x3"/>
  <p:notesSz cx="9855200" cy="6718300"/>
  <p:defaultTextStyle>
    <a:defPPr>
      <a:defRPr lang="fr-FR"/>
    </a:defPPr>
    <a:lvl1pPr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1pPr>
    <a:lvl2pPr marL="4572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2pPr>
    <a:lvl3pPr marL="9144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3pPr>
    <a:lvl4pPr marL="13716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4pPr>
    <a:lvl5pPr marL="18288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5pPr>
    <a:lvl6pPr marL="2286000" algn="l" defTabSz="457200" rtl="0" eaLnBrk="1" latinLnBrk="0" hangingPunct="1">
      <a:defRPr sz="2400" b="1" kern="1200">
        <a:solidFill>
          <a:schemeClr val="tx1"/>
        </a:solidFill>
        <a:latin typeface="Tahoma" charset="0"/>
        <a:ea typeface="ＭＳ Ｐゴシック" charset="0"/>
        <a:cs typeface="ＭＳ Ｐゴシック" charset="0"/>
      </a:defRPr>
    </a:lvl6pPr>
    <a:lvl7pPr marL="2743200" algn="l" defTabSz="457200" rtl="0" eaLnBrk="1" latinLnBrk="0" hangingPunct="1">
      <a:defRPr sz="2400" b="1" kern="1200">
        <a:solidFill>
          <a:schemeClr val="tx1"/>
        </a:solidFill>
        <a:latin typeface="Tahoma" charset="0"/>
        <a:ea typeface="ＭＳ Ｐゴシック" charset="0"/>
        <a:cs typeface="ＭＳ Ｐゴシック" charset="0"/>
      </a:defRPr>
    </a:lvl7pPr>
    <a:lvl8pPr marL="3200400" algn="l" defTabSz="457200" rtl="0" eaLnBrk="1" latinLnBrk="0" hangingPunct="1">
      <a:defRPr sz="2400" b="1" kern="1200">
        <a:solidFill>
          <a:schemeClr val="tx1"/>
        </a:solidFill>
        <a:latin typeface="Tahoma" charset="0"/>
        <a:ea typeface="ＭＳ Ｐゴシック" charset="0"/>
        <a:cs typeface="ＭＳ Ｐゴシック" charset="0"/>
      </a:defRPr>
    </a:lvl8pPr>
    <a:lvl9pPr marL="3657600" algn="l" defTabSz="457200" rtl="0" eaLnBrk="1" latinLnBrk="0" hangingPunct="1">
      <a:defRPr sz="2400" b="1" kern="1200">
        <a:solidFill>
          <a:schemeClr val="tx1"/>
        </a:solidFill>
        <a:latin typeface="Tahom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C377B"/>
    <a:srgbClr val="00FF99"/>
    <a:srgbClr val="00FFCC"/>
    <a:srgbClr val="66FF99"/>
    <a:srgbClr val="66FFFF"/>
    <a:srgbClr val="FF9933"/>
    <a:srgbClr val="0000FF"/>
    <a:srgbClr val="FF0000"/>
    <a:srgbClr val="22557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793" autoAdjust="0"/>
  </p:normalViewPr>
  <p:slideViewPr>
    <p:cSldViewPr>
      <p:cViewPr>
        <p:scale>
          <a:sx n="100" d="100"/>
          <a:sy n="100" d="100"/>
        </p:scale>
        <p:origin x="-80" y="-72"/>
      </p:cViewPr>
      <p:guideLst>
        <p:guide orient="horz" pos="2160"/>
        <p:guide pos="2880"/>
      </p:guideLst>
    </p:cSldViewPr>
  </p:slideViewPr>
  <p:outlineViewPr>
    <p:cViewPr>
      <p:scale>
        <a:sx n="33" d="100"/>
        <a:sy n="33" d="100"/>
      </p:scale>
      <p:origin x="0" y="560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810" y="-90"/>
      </p:cViewPr>
      <p:guideLst>
        <p:guide orient="horz" pos="2117"/>
        <p:guide pos="3104"/>
      </p:guideLst>
    </p:cSldViewPr>
  </p:notes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4270375" cy="336550"/>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defTabSz="919163">
              <a:defRPr sz="1200" b="0">
                <a:latin typeface="Arial" charset="0"/>
                <a:ea typeface="ＭＳ Ｐゴシック" charset="-128"/>
                <a:cs typeface="ＭＳ Ｐゴシック" charset="-128"/>
              </a:defRPr>
            </a:lvl1pPr>
          </a:lstStyle>
          <a:p>
            <a:pPr>
              <a:defRPr/>
            </a:pPr>
            <a:endParaRPr lang="en-US"/>
          </a:p>
        </p:txBody>
      </p:sp>
      <p:sp>
        <p:nvSpPr>
          <p:cNvPr id="10243" name="Rectangle 3"/>
          <p:cNvSpPr>
            <a:spLocks noGrp="1" noChangeArrowheads="1"/>
          </p:cNvSpPr>
          <p:nvPr>
            <p:ph type="dt" sz="quarter" idx="1"/>
          </p:nvPr>
        </p:nvSpPr>
        <p:spPr bwMode="auto">
          <a:xfrm>
            <a:off x="5584825" y="0"/>
            <a:ext cx="4270375" cy="336550"/>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algn="r" defTabSz="919163">
              <a:defRPr sz="1200" b="0">
                <a:latin typeface="Arial" charset="0"/>
                <a:ea typeface="ＭＳ Ｐゴシック" charset="-128"/>
                <a:cs typeface="ＭＳ Ｐゴシック" charset="-128"/>
              </a:defRPr>
            </a:lvl1pPr>
          </a:lstStyle>
          <a:p>
            <a:pPr>
              <a:defRPr/>
            </a:pPr>
            <a:endParaRPr lang="en-US"/>
          </a:p>
        </p:txBody>
      </p:sp>
      <p:sp>
        <p:nvSpPr>
          <p:cNvPr id="10244" name="Rectangle 4"/>
          <p:cNvSpPr>
            <a:spLocks noGrp="1" noChangeArrowheads="1"/>
          </p:cNvSpPr>
          <p:nvPr>
            <p:ph type="ftr" sz="quarter" idx="2"/>
          </p:nvPr>
        </p:nvSpPr>
        <p:spPr bwMode="auto">
          <a:xfrm>
            <a:off x="0" y="6381750"/>
            <a:ext cx="4270375" cy="336550"/>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defTabSz="919163">
              <a:defRPr sz="1200" b="0">
                <a:latin typeface="Arial" charset="0"/>
                <a:ea typeface="ＭＳ Ｐゴシック" charset="-128"/>
                <a:cs typeface="ＭＳ Ｐゴシック" charset="-128"/>
              </a:defRPr>
            </a:lvl1pPr>
          </a:lstStyle>
          <a:p>
            <a:pPr>
              <a:defRPr/>
            </a:pPr>
            <a:r>
              <a:rPr lang="en-US"/>
              <a:t>Arnaud Devred</a:t>
            </a:r>
          </a:p>
        </p:txBody>
      </p:sp>
      <p:sp>
        <p:nvSpPr>
          <p:cNvPr id="10245" name="Rectangle 5"/>
          <p:cNvSpPr>
            <a:spLocks noGrp="1" noChangeArrowheads="1"/>
          </p:cNvSpPr>
          <p:nvPr>
            <p:ph type="sldNum" sz="quarter" idx="3"/>
          </p:nvPr>
        </p:nvSpPr>
        <p:spPr bwMode="auto">
          <a:xfrm>
            <a:off x="5584825" y="6381750"/>
            <a:ext cx="4270375" cy="336550"/>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algn="r" defTabSz="919163">
              <a:defRPr sz="1200" b="0">
                <a:latin typeface="Arial" charset="0"/>
              </a:defRPr>
            </a:lvl1pPr>
          </a:lstStyle>
          <a:p>
            <a:fld id="{37CE4E23-16E5-974B-9B3C-98D8B54195EC}" type="slidenum">
              <a:rPr lang="en-US"/>
              <a:pPr/>
              <a:t>‹#›</a:t>
            </a:fld>
            <a:endParaRPr lang="en-US"/>
          </a:p>
        </p:txBody>
      </p:sp>
    </p:spTree>
    <p:extLst>
      <p:ext uri="{BB962C8B-B14F-4D97-AF65-F5344CB8AC3E}">
        <p14:creationId xmlns:p14="http://schemas.microsoft.com/office/powerpoint/2010/main" val="36956732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4270375" cy="336550"/>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defTabSz="919163">
              <a:defRPr sz="1200" b="0">
                <a:latin typeface="Times New Roman" charset="0"/>
                <a:ea typeface="ＭＳ Ｐゴシック" charset="-128"/>
                <a:cs typeface="ＭＳ Ｐゴシック" charset="-128"/>
              </a:defRPr>
            </a:lvl1pPr>
          </a:lstStyle>
          <a:p>
            <a:pPr>
              <a:defRPr/>
            </a:pPr>
            <a:endParaRPr lang="en-US"/>
          </a:p>
        </p:txBody>
      </p:sp>
      <p:sp>
        <p:nvSpPr>
          <p:cNvPr id="4099" name="Rectangle 3"/>
          <p:cNvSpPr>
            <a:spLocks noGrp="1" noChangeArrowheads="1"/>
          </p:cNvSpPr>
          <p:nvPr>
            <p:ph type="dt" idx="1"/>
          </p:nvPr>
        </p:nvSpPr>
        <p:spPr bwMode="auto">
          <a:xfrm>
            <a:off x="5584825" y="0"/>
            <a:ext cx="4270375" cy="336550"/>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algn="r" defTabSz="919163">
              <a:defRPr sz="1200" b="0">
                <a:latin typeface="Times New Roman" charset="0"/>
                <a:ea typeface="ＭＳ Ｐゴシック" charset="-128"/>
                <a:cs typeface="ＭＳ Ｐゴシック" charset="-128"/>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3249613" y="504825"/>
            <a:ext cx="3359150" cy="25193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1314450" y="3192463"/>
            <a:ext cx="7226300" cy="3021012"/>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4102" name="Rectangle 6"/>
          <p:cNvSpPr>
            <a:spLocks noGrp="1" noChangeArrowheads="1"/>
          </p:cNvSpPr>
          <p:nvPr>
            <p:ph type="ftr" sz="quarter" idx="4"/>
          </p:nvPr>
        </p:nvSpPr>
        <p:spPr bwMode="auto">
          <a:xfrm>
            <a:off x="0" y="6381750"/>
            <a:ext cx="4270375" cy="336550"/>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defTabSz="919163">
              <a:defRPr sz="1200" b="0">
                <a:latin typeface="Times New Roman" charset="0"/>
                <a:ea typeface="ＭＳ Ｐゴシック" charset="-128"/>
                <a:cs typeface="ＭＳ Ｐゴシック" charset="-128"/>
              </a:defRPr>
            </a:lvl1pPr>
          </a:lstStyle>
          <a:p>
            <a:pPr>
              <a:defRPr/>
            </a:pPr>
            <a:r>
              <a:rPr lang="en-US"/>
              <a:t>Arnaud Devred</a:t>
            </a:r>
          </a:p>
        </p:txBody>
      </p:sp>
      <p:sp>
        <p:nvSpPr>
          <p:cNvPr id="4103" name="Rectangle 7"/>
          <p:cNvSpPr>
            <a:spLocks noGrp="1" noChangeArrowheads="1"/>
          </p:cNvSpPr>
          <p:nvPr>
            <p:ph type="sldNum" sz="quarter" idx="5"/>
          </p:nvPr>
        </p:nvSpPr>
        <p:spPr bwMode="auto">
          <a:xfrm>
            <a:off x="5584825" y="6381750"/>
            <a:ext cx="4270375" cy="336550"/>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algn="r" defTabSz="919163">
              <a:defRPr sz="1200" b="0">
                <a:latin typeface="Times New Roman" charset="0"/>
              </a:defRPr>
            </a:lvl1pPr>
          </a:lstStyle>
          <a:p>
            <a:fld id="{0A1DCB63-B0E9-544F-9E07-A55C4C68C510}" type="slidenum">
              <a:rPr lang="en-US"/>
              <a:pPr/>
              <a:t>‹#›</a:t>
            </a:fld>
            <a:endParaRPr lang="en-US"/>
          </a:p>
        </p:txBody>
      </p:sp>
    </p:spTree>
    <p:extLst>
      <p:ext uri="{BB962C8B-B14F-4D97-AF65-F5344CB8AC3E}">
        <p14:creationId xmlns:p14="http://schemas.microsoft.com/office/powerpoint/2010/main" val="15788166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ＭＳ Ｐゴシック" pitchFamily="-106" charset="-128"/>
      </a:defRPr>
    </a:lvl1pPr>
    <a:lvl2pPr marL="4572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The magnet was cooled down and test on January 31</a:t>
            </a:r>
            <a:r>
              <a:rPr lang="en-US" baseline="30000">
                <a:latin typeface="Calibri" charset="0"/>
              </a:rPr>
              <a:t>st</a:t>
            </a:r>
            <a:r>
              <a:rPr lang="en-US">
                <a:latin typeface="Calibri" charset="0"/>
              </a:rPr>
              <a:t> and February 1</a:t>
            </a:r>
            <a:r>
              <a:rPr lang="en-US" baseline="30000">
                <a:latin typeface="Calibri" charset="0"/>
              </a:rPr>
              <a:t>st</a:t>
            </a:r>
            <a:r>
              <a:rPr lang="en-US">
                <a:latin typeface="Calibri" charset="0"/>
              </a:rPr>
              <a:t>. During the energization, the QDS acted repeatedly when the current reached 28-30 A. We raised the quench threshold up to approximately 500 mV, and the QDS validation time to 50 ms, without any appreciable effect on the quench current. Than we changed the ramp rate from 1 A/s a 30 A/s, also in this case without any significant difference in the quench current. </a:t>
            </a:r>
            <a:endParaRPr lang="en-GB">
              <a:latin typeface="Calibri" charset="0"/>
            </a:endParaRPr>
          </a:p>
          <a:p>
            <a:r>
              <a:rPr lang="en-US">
                <a:latin typeface="Calibri" charset="0"/>
              </a:rPr>
              <a:t>Notes on Graph from Giovanni Volpini: - </a:t>
            </a:r>
            <a:r>
              <a:rPr lang="ja-JP" altLang="en-US">
                <a:latin typeface="Calibri" charset="0"/>
              </a:rPr>
              <a:t>“</a:t>
            </a:r>
            <a:r>
              <a:rPr lang="en-US">
                <a:latin typeface="Calibri" charset="0"/>
              </a:rPr>
              <a:t>At this moment we decided to record the voltage on the coil in order to investigate the nature of the problem (quench measurements were n</a:t>
            </a:r>
            <a:r>
              <a:rPr lang="en-GB">
                <a:latin typeface="Calibri" charset="0"/>
              </a:rPr>
              <a:t>ot foreseen at the beginning). The voltage was first recorded with a scope, and later, together with the current signal from the DCCT, </a:t>
            </a:r>
            <a:r>
              <a:rPr lang="en-US">
                <a:latin typeface="Calibri" charset="0"/>
              </a:rPr>
              <a:t>with a couple of Agilent 34411 voltmeters, synchronized with an external clock. </a:t>
            </a:r>
            <a:r>
              <a:rPr lang="en-GB">
                <a:latin typeface="Calibri" charset="0"/>
              </a:rPr>
              <a:t>The is set in these tests at about 0.46 V. When (and if) threshold for detecting a quench exceeded for more than 50 ms, the power supply is switched off and the breaker is open. The breaker opens in about 150 ms. When the power supply is switched off, the capacitors discharge slowly on the resistance of the external circuit (Fig. 2.4 and Fig. 2.5). When the breaker opens, the current discharges on the external dump (a 45 mΩ resistor in series with a diode) . It may be noticed that when the voltage falls below the diode forward voltage drop, the current goes to zero.”</a:t>
            </a:r>
          </a:p>
          <a:p>
            <a:endParaRPr lang="en-GB">
              <a:latin typeface="Calibri" charset="0"/>
            </a:endParaRP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3B8A180-FEB4-0249-8DDC-5B15A04643BF}" type="slidenum">
              <a:rPr lang="en-GB">
                <a:latin typeface="Calibri" charset="0"/>
              </a:rPr>
              <a:pPr eaLnBrk="1" hangingPunct="1"/>
              <a:t>35</a:t>
            </a:fld>
            <a:endParaRPr lang="en-GB">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oleObject" Target="file:///\\localhost\Users\gijsbertderijk\Desktop\EuCARD-April\!OLE_LINK2" TargetMode="External"/><Relationship Id="rId5" Type="http://schemas.openxmlformats.org/officeDocument/2006/relationships/image" Target="../media/image1.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rot="16200000">
            <a:off x="-2590800" y="3886200"/>
            <a:ext cx="5562600" cy="381000"/>
          </a:xfrm>
          <a:prstGeom prst="rect">
            <a:avLst/>
          </a:prstGeom>
          <a:noFill/>
          <a:ln w="9525">
            <a:noFill/>
            <a:miter lim="800000"/>
            <a:headEnd/>
            <a:tailEnd/>
          </a:ln>
          <a:effectLst/>
        </p:spPr>
        <p:txBody>
          <a:bodyPr/>
          <a:lstStyle/>
          <a:p>
            <a:r>
              <a:rPr lang="en-US" sz="1400" b="0" dirty="0" smtClean="0">
                <a:solidFill>
                  <a:schemeClr val="bg2"/>
                </a:solidFill>
              </a:rPr>
              <a:t>EuCARD’13,  WP7-HFM, 10</a:t>
            </a:r>
            <a:r>
              <a:rPr lang="en-US" sz="1400" b="0" baseline="30000" dirty="0" smtClean="0">
                <a:solidFill>
                  <a:schemeClr val="bg2"/>
                </a:solidFill>
              </a:rPr>
              <a:t>th</a:t>
            </a:r>
            <a:r>
              <a:rPr lang="en-US" sz="1400" b="0" baseline="0" dirty="0" smtClean="0">
                <a:solidFill>
                  <a:schemeClr val="bg2"/>
                </a:solidFill>
              </a:rPr>
              <a:t> June </a:t>
            </a:r>
            <a:r>
              <a:rPr lang="en-US" sz="1400" b="0" dirty="0" smtClean="0">
                <a:solidFill>
                  <a:schemeClr val="bg2"/>
                </a:solidFill>
              </a:rPr>
              <a:t>2013, GdR/FK</a:t>
            </a:r>
            <a:endParaRPr lang="en-US" sz="1400" b="0" dirty="0">
              <a:solidFill>
                <a:schemeClr val="bg2"/>
              </a:solidFill>
            </a:endParaRPr>
          </a:p>
        </p:txBody>
      </p:sp>
      <p:sp>
        <p:nvSpPr>
          <p:cNvPr id="5" name="Rectangle 8"/>
          <p:cNvSpPr>
            <a:spLocks noChangeArrowheads="1"/>
          </p:cNvSpPr>
          <p:nvPr userDrawn="1"/>
        </p:nvSpPr>
        <p:spPr bwMode="auto">
          <a:xfrm>
            <a:off x="1219200" y="762000"/>
            <a:ext cx="7924800" cy="381000"/>
          </a:xfrm>
          <a:prstGeom prst="rect">
            <a:avLst/>
          </a:prstGeom>
          <a:solidFill>
            <a:srgbClr val="0C377B"/>
          </a:solidFill>
          <a:ln w="9525">
            <a:noFill/>
            <a:miter lim="800000"/>
            <a:headEnd/>
            <a:tailEnd/>
          </a:ln>
          <a:effectLst/>
        </p:spPr>
        <p:txBody>
          <a:bodyPr wrap="none" anchor="ctr"/>
          <a:lstStyle/>
          <a:p>
            <a:pPr>
              <a:defRPr/>
            </a:pPr>
            <a:endParaRPr lang="en-US">
              <a:ea typeface="ＭＳ Ｐゴシック" charset="-128"/>
              <a:cs typeface="ＭＳ Ｐゴシック" charset="-128"/>
            </a:endParaRPr>
          </a:p>
        </p:txBody>
      </p:sp>
      <p:sp>
        <p:nvSpPr>
          <p:cNvPr id="7" name="TextBox 6"/>
          <p:cNvSpPr txBox="1"/>
          <p:nvPr userDrawn="1"/>
        </p:nvSpPr>
        <p:spPr>
          <a:xfrm>
            <a:off x="165100" y="5549900"/>
            <a:ext cx="184150" cy="461963"/>
          </a:xfrm>
          <a:prstGeom prst="rect">
            <a:avLst/>
          </a:prstGeom>
          <a:noFill/>
        </p:spPr>
        <p:txBody>
          <a:bodyPr wrap="none">
            <a:spAutoFit/>
          </a:bodyPr>
          <a:lstStyle/>
          <a:p>
            <a:pPr>
              <a:defRPr/>
            </a:pPr>
            <a:endParaRPr lang="en-GB" dirty="0">
              <a:ea typeface="ＭＳ Ｐゴシック" charset="-128"/>
              <a:cs typeface="ＭＳ Ｐゴシック" charset="-128"/>
            </a:endParaRP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8" name="Rectangle 6"/>
          <p:cNvSpPr>
            <a:spLocks noGrp="1" noChangeArrowheads="1"/>
          </p:cNvSpPr>
          <p:nvPr>
            <p:ph type="sldNum" sz="quarter" idx="10"/>
          </p:nvPr>
        </p:nvSpPr>
        <p:spPr/>
        <p:txBody>
          <a:bodyPr/>
          <a:lstStyle>
            <a:lvl1pPr>
              <a:defRPr/>
            </a:lvl1pPr>
          </a:lstStyle>
          <a:p>
            <a:fld id="{BF996741-AF1D-D64C-9899-B6D81FF77E14}" type="slidenum">
              <a:rPr lang="en-US"/>
              <a:pPr/>
              <a:t>‹#›</a:t>
            </a:fld>
            <a:endParaRPr lang="en-US"/>
          </a:p>
        </p:txBody>
      </p:sp>
      <p:pic>
        <p:nvPicPr>
          <p:cNvPr id="9" name="Picture 8" descr="LogoOutline-Blue-02.jp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1520" y="188640"/>
            <a:ext cx="792088" cy="792088"/>
          </a:xfrm>
          <a:prstGeom prst="rect">
            <a:avLst/>
          </a:prstGeom>
        </p:spPr>
      </p:pic>
      <p:graphicFrame>
        <p:nvGraphicFramePr>
          <p:cNvPr id="10" name="Object 2"/>
          <p:cNvGraphicFramePr>
            <a:graphicFrameLocks noChangeAspect="1"/>
          </p:cNvGraphicFramePr>
          <p:nvPr userDrawn="1">
            <p:extLst>
              <p:ext uri="{D42A27DB-BD31-4B8C-83A1-F6EECF244321}">
                <p14:modId xmlns:p14="http://schemas.microsoft.com/office/powerpoint/2010/main" val="2918469664"/>
              </p:ext>
            </p:extLst>
          </p:nvPr>
        </p:nvGraphicFramePr>
        <p:xfrm>
          <a:off x="7812360" y="116632"/>
          <a:ext cx="1191580" cy="504056"/>
        </p:xfrm>
        <a:graphic>
          <a:graphicData uri="http://schemas.openxmlformats.org/presentationml/2006/ole">
            <mc:AlternateContent xmlns:mc="http://schemas.openxmlformats.org/markup-compatibility/2006">
              <mc:Choice xmlns:v="urn:schemas-microsoft-com:vml" Requires="v">
                <p:oleObj spid="_x0000_s2183" name="Document" r:id="rId4" imgW="12647619" imgH="8228571" progId="Word.Document.12">
                  <p:link updateAutomatic="1"/>
                </p:oleObj>
              </mc:Choice>
              <mc:Fallback>
                <p:oleObj name="Document" r:id="rId4" imgW="12647619" imgH="8228571" progId="Word.Document.12">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t="17497" b="17497"/>
                      <a:stretch>
                        <a:fillRect/>
                      </a:stretch>
                    </p:blipFill>
                    <p:spPr bwMode="auto">
                      <a:xfrm>
                        <a:off x="7812360" y="116632"/>
                        <a:ext cx="1191580" cy="504056"/>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1588566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60D481BF-D856-4845-9DBE-EBA93BB7C581}" type="slidenum">
              <a:rPr lang="en-US"/>
              <a:pPr/>
              <a:t>‹#›</a:t>
            </a:fld>
            <a:endParaRPr lang="en-US"/>
          </a:p>
        </p:txBody>
      </p:sp>
    </p:spTree>
    <p:extLst>
      <p:ext uri="{BB962C8B-B14F-4D97-AF65-F5344CB8AC3E}">
        <p14:creationId xmlns:p14="http://schemas.microsoft.com/office/powerpoint/2010/main" val="140853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0"/>
            <a:ext cx="2190750" cy="6705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0"/>
            <a:ext cx="6419850" cy="6705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380544DA-F879-6A4E-B2F9-E8B8192C9078}" type="slidenum">
              <a:rPr lang="en-US"/>
              <a:pPr/>
              <a:t>‹#›</a:t>
            </a:fld>
            <a:endParaRPr lang="en-US"/>
          </a:p>
        </p:txBody>
      </p:sp>
    </p:spTree>
    <p:extLst>
      <p:ext uri="{BB962C8B-B14F-4D97-AF65-F5344CB8AC3E}">
        <p14:creationId xmlns:p14="http://schemas.microsoft.com/office/powerpoint/2010/main" val="3118685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Espace réservé pour une image  4"/>
          <p:cNvSpPr>
            <a:spLocks noGrp="1"/>
          </p:cNvSpPr>
          <p:nvPr>
            <p:ph type="pic" sz="quarter" idx="10" hasCustomPrompt="1"/>
          </p:nvPr>
        </p:nvSpPr>
        <p:spPr>
          <a:xfrm>
            <a:off x="996950" y="6216949"/>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28C57388-5BA1-214C-B04D-06BAAA3280B9}" type="slidenum">
              <a:rPr lang="en-US"/>
              <a:pPr/>
              <a:t>‹#›</a:t>
            </a:fld>
            <a:endParaRPr lang="en-US"/>
          </a:p>
        </p:txBody>
      </p:sp>
    </p:spTree>
    <p:extLst>
      <p:ext uri="{BB962C8B-B14F-4D97-AF65-F5344CB8AC3E}">
        <p14:creationId xmlns:p14="http://schemas.microsoft.com/office/powerpoint/2010/main" val="20208596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lvl1pPr marL="36576" indent="0">
              <a:buNone/>
              <a:defRPr/>
            </a:lvl1p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665278DA-FC37-D546-B04B-ACB975305FA2}" type="slidenum">
              <a:rPr lang="en-US"/>
              <a:pPr/>
              <a:t>‹#›</a:t>
            </a:fld>
            <a:endParaRPr lang="en-US"/>
          </a:p>
        </p:txBody>
      </p:sp>
    </p:spTree>
    <p:extLst>
      <p:ext uri="{BB962C8B-B14F-4D97-AF65-F5344CB8AC3E}">
        <p14:creationId xmlns:p14="http://schemas.microsoft.com/office/powerpoint/2010/main" val="59131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371600"/>
            <a:ext cx="42291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371600"/>
            <a:ext cx="42291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fld id="{C32E73F2-704C-DB4F-92A8-BBA19C93E754}" type="slidenum">
              <a:rPr lang="en-US"/>
              <a:pPr/>
              <a:t>‹#›</a:t>
            </a:fld>
            <a:endParaRPr lang="en-US"/>
          </a:p>
        </p:txBody>
      </p:sp>
    </p:spTree>
    <p:extLst>
      <p:ext uri="{BB962C8B-B14F-4D97-AF65-F5344CB8AC3E}">
        <p14:creationId xmlns:p14="http://schemas.microsoft.com/office/powerpoint/2010/main" val="3657461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fld id="{91327776-9446-1744-AB0B-6079ED86D1D8}" type="slidenum">
              <a:rPr lang="en-US"/>
              <a:pPr/>
              <a:t>‹#›</a:t>
            </a:fld>
            <a:endParaRPr lang="en-US"/>
          </a:p>
        </p:txBody>
      </p:sp>
    </p:spTree>
    <p:extLst>
      <p:ext uri="{BB962C8B-B14F-4D97-AF65-F5344CB8AC3E}">
        <p14:creationId xmlns:p14="http://schemas.microsoft.com/office/powerpoint/2010/main" val="1473419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fld id="{9F871864-7C32-DE4E-8D05-CF0114A13786}" type="slidenum">
              <a:rPr lang="en-US"/>
              <a:pPr/>
              <a:t>‹#›</a:t>
            </a:fld>
            <a:endParaRPr lang="en-US"/>
          </a:p>
        </p:txBody>
      </p:sp>
    </p:spTree>
    <p:extLst>
      <p:ext uri="{BB962C8B-B14F-4D97-AF65-F5344CB8AC3E}">
        <p14:creationId xmlns:p14="http://schemas.microsoft.com/office/powerpoint/2010/main" val="1140412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78F6357B-6A2F-6646-A898-56152AFF367C}" type="slidenum">
              <a:rPr lang="en-US"/>
              <a:pPr/>
              <a:t>‹#›</a:t>
            </a:fld>
            <a:endParaRPr lang="en-US"/>
          </a:p>
        </p:txBody>
      </p:sp>
    </p:spTree>
    <p:extLst>
      <p:ext uri="{BB962C8B-B14F-4D97-AF65-F5344CB8AC3E}">
        <p14:creationId xmlns:p14="http://schemas.microsoft.com/office/powerpoint/2010/main" val="1286644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DBA00DEC-34D9-814C-98B9-9E868A54BFE1}" type="slidenum">
              <a:rPr lang="en-US"/>
              <a:pPr/>
              <a:t>‹#›</a:t>
            </a:fld>
            <a:endParaRPr lang="en-US"/>
          </a:p>
        </p:txBody>
      </p:sp>
    </p:spTree>
    <p:extLst>
      <p:ext uri="{BB962C8B-B14F-4D97-AF65-F5344CB8AC3E}">
        <p14:creationId xmlns:p14="http://schemas.microsoft.com/office/powerpoint/2010/main" val="223753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F2EB791C-9880-704D-9E49-1FD0BC564FB7}" type="slidenum">
              <a:rPr lang="en-US"/>
              <a:pPr/>
              <a:t>‹#›</a:t>
            </a:fld>
            <a:endParaRPr lang="en-US"/>
          </a:p>
        </p:txBody>
      </p:sp>
    </p:spTree>
    <p:extLst>
      <p:ext uri="{BB962C8B-B14F-4D97-AF65-F5344CB8AC3E}">
        <p14:creationId xmlns:p14="http://schemas.microsoft.com/office/powerpoint/2010/main" val="2260235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image" Target="../media/image2.jpeg"/><Relationship Id="rId15" Type="http://schemas.openxmlformats.org/officeDocument/2006/relationships/oleObject" Target="file:///\\localhost\Users\gijsbertderijk\Desktop\EuCARD-April\!OLE_LINK2" TargetMode="Externa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theme" Target="../theme/theme2.xml"/><Relationship Id="rId15" Type="http://schemas.openxmlformats.org/officeDocument/2006/relationships/image" Target="../media/image3.emf"/><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1187624" y="0"/>
            <a:ext cx="7956376"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FR" dirty="0"/>
              <a:t>Click to </a:t>
            </a:r>
            <a:r>
              <a:rPr lang="fr-FR" dirty="0" err="1"/>
              <a:t>edit</a:t>
            </a:r>
            <a:r>
              <a:rPr lang="fr-FR" dirty="0"/>
              <a:t> Master </a:t>
            </a:r>
            <a:r>
              <a:rPr lang="fr-FR" dirty="0" err="1"/>
              <a:t>title</a:t>
            </a:r>
            <a:r>
              <a:rPr lang="fr-FR" dirty="0"/>
              <a:t> style</a:t>
            </a:r>
          </a:p>
        </p:txBody>
      </p:sp>
      <p:sp>
        <p:nvSpPr>
          <p:cNvPr id="1028" name="Rectangle 3"/>
          <p:cNvSpPr>
            <a:spLocks noGrp="1" noChangeArrowheads="1"/>
          </p:cNvSpPr>
          <p:nvPr>
            <p:ph type="body" idx="1"/>
          </p:nvPr>
        </p:nvSpPr>
        <p:spPr bwMode="auto">
          <a:xfrm>
            <a:off x="381000" y="1143000"/>
            <a:ext cx="86106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FR" dirty="0"/>
              <a:t>click to </a:t>
            </a:r>
            <a:r>
              <a:rPr lang="fr-FR" dirty="0" err="1"/>
              <a:t>edit</a:t>
            </a:r>
            <a:r>
              <a:rPr lang="fr-FR" dirty="0"/>
              <a: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1030" name="Rectangle 6"/>
          <p:cNvSpPr>
            <a:spLocks noGrp="1" noChangeArrowheads="1"/>
          </p:cNvSpPr>
          <p:nvPr>
            <p:ph type="sldNum" sz="quarter" idx="4"/>
          </p:nvPr>
        </p:nvSpPr>
        <p:spPr bwMode="auto">
          <a:xfrm>
            <a:off x="8534400" y="6553200"/>
            <a:ext cx="609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Times New Roman" charset="0"/>
              </a:defRPr>
            </a:lvl1pPr>
          </a:lstStyle>
          <a:p>
            <a:fld id="{C8506450-7D1F-554C-9F3F-EA915644AE63}" type="slidenum">
              <a:rPr lang="en-US"/>
              <a:pPr/>
              <a:t>‹#›</a:t>
            </a:fld>
            <a:endParaRPr lang="en-US"/>
          </a:p>
        </p:txBody>
      </p:sp>
      <p:sp>
        <p:nvSpPr>
          <p:cNvPr id="1031" name="Rectangle 7"/>
          <p:cNvSpPr>
            <a:spLocks noChangeArrowheads="1"/>
          </p:cNvSpPr>
          <p:nvPr userDrawn="1"/>
        </p:nvSpPr>
        <p:spPr bwMode="auto">
          <a:xfrm rot="16200000">
            <a:off x="-2532484" y="3827884"/>
            <a:ext cx="5445968" cy="381000"/>
          </a:xfrm>
          <a:prstGeom prst="rect">
            <a:avLst/>
          </a:prstGeom>
          <a:noFill/>
          <a:ln w="9525">
            <a:noFill/>
            <a:miter lim="800000"/>
            <a:headEnd/>
            <a:tailEnd/>
          </a:ln>
          <a:effectLst/>
        </p:spPr>
        <p:txBody>
          <a:bodyPr/>
          <a:lstStyle/>
          <a:p>
            <a:r>
              <a:rPr lang="en-US" sz="1400" b="0" dirty="0" smtClean="0">
                <a:solidFill>
                  <a:schemeClr val="bg2"/>
                </a:solidFill>
              </a:rPr>
              <a:t>EuCARD’13,  WP7-HFM, 10</a:t>
            </a:r>
            <a:r>
              <a:rPr lang="en-US" sz="1400" b="0" baseline="30000" dirty="0" smtClean="0">
                <a:solidFill>
                  <a:schemeClr val="bg2"/>
                </a:solidFill>
              </a:rPr>
              <a:t>th</a:t>
            </a:r>
            <a:r>
              <a:rPr lang="en-US" sz="1400" b="0" baseline="0" dirty="0" smtClean="0">
                <a:solidFill>
                  <a:schemeClr val="bg2"/>
                </a:solidFill>
              </a:rPr>
              <a:t> June </a:t>
            </a:r>
            <a:r>
              <a:rPr lang="en-US" sz="1400" b="0" dirty="0" smtClean="0">
                <a:solidFill>
                  <a:schemeClr val="bg2"/>
                </a:solidFill>
              </a:rPr>
              <a:t>2013, GdR/FK</a:t>
            </a:r>
            <a:endParaRPr lang="en-US" sz="1400" b="0" dirty="0">
              <a:solidFill>
                <a:schemeClr val="bg2"/>
              </a:solidFill>
            </a:endParaRPr>
          </a:p>
        </p:txBody>
      </p:sp>
      <p:sp>
        <p:nvSpPr>
          <p:cNvPr id="1032" name="Rectangle 8"/>
          <p:cNvSpPr>
            <a:spLocks noChangeArrowheads="1"/>
          </p:cNvSpPr>
          <p:nvPr userDrawn="1"/>
        </p:nvSpPr>
        <p:spPr bwMode="auto">
          <a:xfrm>
            <a:off x="1219200" y="762000"/>
            <a:ext cx="7924800" cy="381000"/>
          </a:xfrm>
          <a:prstGeom prst="rect">
            <a:avLst/>
          </a:prstGeom>
          <a:solidFill>
            <a:srgbClr val="0C377B"/>
          </a:solidFill>
          <a:ln w="9525">
            <a:noFill/>
            <a:miter lim="800000"/>
            <a:headEnd/>
            <a:tailEnd/>
          </a:ln>
          <a:effectLst/>
        </p:spPr>
        <p:txBody>
          <a:bodyPr wrap="none" anchor="ctr"/>
          <a:lstStyle/>
          <a:p>
            <a:pPr>
              <a:defRPr/>
            </a:pPr>
            <a:endParaRPr lang="en-US">
              <a:ea typeface="ＭＳ Ｐゴシック" charset="-128"/>
              <a:cs typeface="ＭＳ Ｐゴシック" charset="-128"/>
            </a:endParaRPr>
          </a:p>
        </p:txBody>
      </p:sp>
      <p:pic>
        <p:nvPicPr>
          <p:cNvPr id="8" name="Picture 7" descr="LogoOutline-Blue-02.jpg"/>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251520" y="188640"/>
            <a:ext cx="792088" cy="792088"/>
          </a:xfrm>
          <a:prstGeom prst="rect">
            <a:avLst/>
          </a:prstGeom>
        </p:spPr>
      </p:pic>
      <p:graphicFrame>
        <p:nvGraphicFramePr>
          <p:cNvPr id="9" name="Object 2"/>
          <p:cNvGraphicFramePr>
            <a:graphicFrameLocks noChangeAspect="1"/>
          </p:cNvGraphicFramePr>
          <p:nvPr userDrawn="1">
            <p:extLst>
              <p:ext uri="{D42A27DB-BD31-4B8C-83A1-F6EECF244321}">
                <p14:modId xmlns:p14="http://schemas.microsoft.com/office/powerpoint/2010/main" val="1641625597"/>
              </p:ext>
            </p:extLst>
          </p:nvPr>
        </p:nvGraphicFramePr>
        <p:xfrm>
          <a:off x="7812360" y="116632"/>
          <a:ext cx="1191580" cy="504056"/>
        </p:xfrm>
        <a:graphic>
          <a:graphicData uri="http://schemas.openxmlformats.org/presentationml/2006/ole">
            <mc:AlternateContent xmlns:mc="http://schemas.openxmlformats.org/markup-compatibility/2006">
              <mc:Choice xmlns:v="urn:schemas-microsoft-com:vml" Requires="v">
                <p:oleObj spid="_x0000_s1160" name="Document" r:id="rId15" imgW="12647619" imgH="8228571" progId="Word.Document.12">
                  <p:link updateAutomatic="1"/>
                </p:oleObj>
              </mc:Choice>
              <mc:Fallback>
                <p:oleObj name="Document" r:id="rId15" imgW="12647619" imgH="8228571" progId="Word.Document.12">
                  <p:link updateAutomatic="1"/>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t="17497" b="17497"/>
                      <a:stretch>
                        <a:fillRect/>
                      </a:stretch>
                    </p:blipFill>
                    <p:spPr bwMode="auto">
                      <a:xfrm>
                        <a:off x="7812360" y="116632"/>
                        <a:ext cx="1191580" cy="504056"/>
                      </a:xfrm>
                      <a:prstGeom prst="rect">
                        <a:avLst/>
                      </a:prstGeom>
                      <a:noFill/>
                      <a:ln>
                        <a:noFill/>
                      </a:ln>
                      <a:effectLs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hdr="0" ftr="0" dt="0"/>
  <p:txStyles>
    <p:titleStyle>
      <a:lvl1pPr algn="l" rtl="0" eaLnBrk="0" fontAlgn="base" hangingPunct="0">
        <a:spcBef>
          <a:spcPct val="0"/>
        </a:spcBef>
        <a:spcAft>
          <a:spcPct val="0"/>
        </a:spcAft>
        <a:defRPr sz="2400" b="1">
          <a:solidFill>
            <a:schemeClr val="tx1"/>
          </a:solidFill>
          <a:latin typeface="Arial"/>
          <a:ea typeface="ＭＳ Ｐゴシック" pitchFamily="-106" charset="-128"/>
          <a:cs typeface="Arial"/>
        </a:defRPr>
      </a:lvl1pPr>
      <a:lvl2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2pPr>
      <a:lvl3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3pPr>
      <a:lvl4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4pPr>
      <a:lvl5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5pPr>
      <a:lvl6pPr marL="457200" algn="l" rtl="0" eaLnBrk="0" fontAlgn="base" hangingPunct="0">
        <a:spcBef>
          <a:spcPct val="0"/>
        </a:spcBef>
        <a:spcAft>
          <a:spcPct val="0"/>
        </a:spcAft>
        <a:defRPr sz="3200">
          <a:solidFill>
            <a:schemeClr val="tx2"/>
          </a:solidFill>
          <a:latin typeface="Tahoma" pitchFamily="-106" charset="0"/>
        </a:defRPr>
      </a:lvl6pPr>
      <a:lvl7pPr marL="914400" algn="l" rtl="0" eaLnBrk="0" fontAlgn="base" hangingPunct="0">
        <a:spcBef>
          <a:spcPct val="0"/>
        </a:spcBef>
        <a:spcAft>
          <a:spcPct val="0"/>
        </a:spcAft>
        <a:defRPr sz="3200">
          <a:solidFill>
            <a:schemeClr val="tx2"/>
          </a:solidFill>
          <a:latin typeface="Tahoma" pitchFamily="-106" charset="0"/>
        </a:defRPr>
      </a:lvl7pPr>
      <a:lvl8pPr marL="1371600" algn="l" rtl="0" eaLnBrk="0" fontAlgn="base" hangingPunct="0">
        <a:spcBef>
          <a:spcPct val="0"/>
        </a:spcBef>
        <a:spcAft>
          <a:spcPct val="0"/>
        </a:spcAft>
        <a:defRPr sz="3200">
          <a:solidFill>
            <a:schemeClr val="tx2"/>
          </a:solidFill>
          <a:latin typeface="Tahoma" pitchFamily="-106" charset="0"/>
        </a:defRPr>
      </a:lvl8pPr>
      <a:lvl9pPr marL="1828800" algn="l" rtl="0" eaLnBrk="0" fontAlgn="base" hangingPunct="0">
        <a:spcBef>
          <a:spcPct val="0"/>
        </a:spcBef>
        <a:spcAft>
          <a:spcPct val="0"/>
        </a:spcAft>
        <a:defRPr sz="3200">
          <a:solidFill>
            <a:schemeClr val="tx2"/>
          </a:solidFill>
          <a:latin typeface="Tahoma" pitchFamily="-106" charset="0"/>
        </a:defRPr>
      </a:lvl9pPr>
    </p:titleStyle>
    <p:body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241331" y="5171606"/>
            <a:ext cx="9504905" cy="707202"/>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iming>
    <p:tnLst>
      <p:par>
        <p:cTn xmlns:p14="http://schemas.microsoft.com/office/powerpoint/2010/mai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1" Type="http://schemas.openxmlformats.org/officeDocument/2006/relationships/slideLayout" Target="../slideLayouts/slideLayout7.xml"/><Relationship Id="rId2" Type="http://schemas.openxmlformats.org/officeDocument/2006/relationships/image" Target="../media/image17.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emf"/><Relationship Id="rId4" Type="http://schemas.openxmlformats.org/officeDocument/2006/relationships/image" Target="../media/image22.emf"/><Relationship Id="rId1" Type="http://schemas.openxmlformats.org/officeDocument/2006/relationships/slideLayout" Target="../slideLayouts/slideLayout2.xml"/><Relationship Id="rId2" Type="http://schemas.openxmlformats.org/officeDocument/2006/relationships/image" Target="../media/image20.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emf"/><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jpeg"/><Relationship Id="rId5" Type="http://schemas.openxmlformats.org/officeDocument/2006/relationships/image" Target="../media/image29.png"/><Relationship Id="rId6" Type="http://schemas.openxmlformats.org/officeDocument/2006/relationships/image" Target="../media/image30.jpeg"/><Relationship Id="rId7" Type="http://schemas.openxmlformats.org/officeDocument/2006/relationships/image" Target="../media/image31.jpeg"/><Relationship Id="rId8"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image" Target="../media/image26.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 Id="rId3"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4" Type="http://schemas.openxmlformats.org/officeDocument/2006/relationships/image" Target="../media/image37.jpeg"/><Relationship Id="rId5" Type="http://schemas.openxmlformats.org/officeDocument/2006/relationships/image" Target="../media/image38.jpeg"/><Relationship Id="rId6" Type="http://schemas.openxmlformats.org/officeDocument/2006/relationships/image" Target="../media/image39.png"/><Relationship Id="rId1" Type="http://schemas.openxmlformats.org/officeDocument/2006/relationships/slideLayout" Target="../slideLayouts/slideLayout7.xml"/><Relationship Id="rId2" Type="http://schemas.openxmlformats.org/officeDocument/2006/relationships/image" Target="../media/image35.jpe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jpeg"/><Relationship Id="rId5" Type="http://schemas.openxmlformats.org/officeDocument/2006/relationships/image" Target="../media/image43.png"/><Relationship Id="rId6" Type="http://schemas.openxmlformats.org/officeDocument/2006/relationships/image" Target="../media/image44.png"/><Relationship Id="rId1" Type="http://schemas.openxmlformats.org/officeDocument/2006/relationships/slideLayout" Target="../slideLayouts/slideLayout7.xml"/><Relationship Id="rId2"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6.jpeg"/><Relationship Id="rId4" Type="http://schemas.openxmlformats.org/officeDocument/2006/relationships/image" Target="../media/image47.jpeg"/><Relationship Id="rId5" Type="http://schemas.openxmlformats.org/officeDocument/2006/relationships/image" Target="../media/image48.emf"/><Relationship Id="rId6" Type="http://schemas.openxmlformats.org/officeDocument/2006/relationships/image" Target="../media/image49.jpeg"/><Relationship Id="rId7" Type="http://schemas.openxmlformats.org/officeDocument/2006/relationships/image" Target="../media/image50.jpeg"/><Relationship Id="rId8" Type="http://schemas.openxmlformats.org/officeDocument/2006/relationships/image" Target="../media/image51.png"/><Relationship Id="rId1" Type="http://schemas.openxmlformats.org/officeDocument/2006/relationships/slideLayout" Target="../slideLayouts/slideLayout7.xml"/><Relationship Id="rId2" Type="http://schemas.openxmlformats.org/officeDocument/2006/relationships/image" Target="../media/image4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3.emf"/><Relationship Id="rId4" Type="http://schemas.openxmlformats.org/officeDocument/2006/relationships/image" Target="../media/image54.emf"/><Relationship Id="rId5" Type="http://schemas.openxmlformats.org/officeDocument/2006/relationships/image" Target="../media/image55.emf"/><Relationship Id="rId1" Type="http://schemas.openxmlformats.org/officeDocument/2006/relationships/slideLayout" Target="../slideLayouts/slideLayout7.xml"/><Relationship Id="rId2"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image" Target="../media/image57.emf"/><Relationship Id="rId4" Type="http://schemas.openxmlformats.org/officeDocument/2006/relationships/image" Target="../media/image58.emf"/><Relationship Id="rId5" Type="http://schemas.openxmlformats.org/officeDocument/2006/relationships/image" Target="../media/image59.emf"/><Relationship Id="rId6" Type="http://schemas.openxmlformats.org/officeDocument/2006/relationships/image" Target="../media/image60.emf"/><Relationship Id="rId7" Type="http://schemas.openxmlformats.org/officeDocument/2006/relationships/image" Target="../media/image61.emf"/><Relationship Id="rId1" Type="http://schemas.openxmlformats.org/officeDocument/2006/relationships/slideLayout" Target="../slideLayouts/slideLayout7.xml"/><Relationship Id="rId2" Type="http://schemas.openxmlformats.org/officeDocument/2006/relationships/image" Target="../media/image56.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2.emf"/><Relationship Id="rId3" Type="http://schemas.openxmlformats.org/officeDocument/2006/relationships/image" Target="../media/image63.emf"/></Relationships>
</file>

<file path=ppt/slides/_rels/slide25.xml.rels><?xml version="1.0" encoding="UTF-8" standalone="yes"?>
<Relationships xmlns="http://schemas.openxmlformats.org/package/2006/relationships"><Relationship Id="rId3" Type="http://schemas.openxmlformats.org/officeDocument/2006/relationships/image" Target="../media/image65.emf"/><Relationship Id="rId4" Type="http://schemas.openxmlformats.org/officeDocument/2006/relationships/image" Target="../media/image66.emf"/><Relationship Id="rId5" Type="http://schemas.openxmlformats.org/officeDocument/2006/relationships/image" Target="../media/image67.emf"/><Relationship Id="rId6" Type="http://schemas.openxmlformats.org/officeDocument/2006/relationships/image" Target="../media/image68.emf"/><Relationship Id="rId1" Type="http://schemas.openxmlformats.org/officeDocument/2006/relationships/slideLayout" Target="../slideLayouts/slideLayout7.xml"/><Relationship Id="rId2" Type="http://schemas.openxmlformats.org/officeDocument/2006/relationships/image" Target="../media/image64.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5" Type="http://schemas.openxmlformats.org/officeDocument/2006/relationships/image" Target="../media/image72.png"/><Relationship Id="rId6" Type="http://schemas.openxmlformats.org/officeDocument/2006/relationships/image" Target="../media/image73.jpeg"/><Relationship Id="rId7" Type="http://schemas.openxmlformats.org/officeDocument/2006/relationships/image" Target="../media/image74.jpeg"/><Relationship Id="rId8" Type="http://schemas.openxmlformats.org/officeDocument/2006/relationships/image" Target="../media/image75.png"/><Relationship Id="rId1" Type="http://schemas.openxmlformats.org/officeDocument/2006/relationships/slideLayout" Target="../slideLayouts/slideLayout2.xml"/><Relationship Id="rId2" Type="http://schemas.openxmlformats.org/officeDocument/2006/relationships/image" Target="../media/image6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6.emf"/><Relationship Id="rId3" Type="http://schemas.openxmlformats.org/officeDocument/2006/relationships/image" Target="../media/image7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9.emf"/><Relationship Id="rId4"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image" Target="../media/image7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1.emf"/><Relationship Id="rId3" Type="http://schemas.openxmlformats.org/officeDocument/2006/relationships/image" Target="../media/image82.png"/></Relationships>
</file>

<file path=ppt/slides/_rels/slide34.xml.rels><?xml version="1.0" encoding="UTF-8" standalone="yes"?>
<Relationships xmlns="http://schemas.openxmlformats.org/package/2006/relationships"><Relationship Id="rId3" Type="http://schemas.openxmlformats.org/officeDocument/2006/relationships/image" Target="../media/image84.emf"/><Relationship Id="rId4" Type="http://schemas.openxmlformats.org/officeDocument/2006/relationships/image" Target="../media/image85.emf"/><Relationship Id="rId5" Type="http://schemas.openxmlformats.org/officeDocument/2006/relationships/image" Target="../media/image86.emf"/><Relationship Id="rId6" Type="http://schemas.openxmlformats.org/officeDocument/2006/relationships/image" Target="../media/image87.emf"/><Relationship Id="rId7" Type="http://schemas.openxmlformats.org/officeDocument/2006/relationships/image" Target="../media/image88.emf"/><Relationship Id="rId1" Type="http://schemas.openxmlformats.org/officeDocument/2006/relationships/slideLayout" Target="../slideLayouts/slideLayout2.xml"/><Relationship Id="rId2" Type="http://schemas.openxmlformats.org/officeDocument/2006/relationships/image" Target="../media/image83.emf"/></Relationships>
</file>

<file path=ppt/slides/_rels/slide35.xml.rels><?xml version="1.0" encoding="UTF-8" standalone="yes"?>
<Relationships xmlns="http://schemas.openxmlformats.org/package/2006/relationships"><Relationship Id="rId3" Type="http://schemas.openxmlformats.org/officeDocument/2006/relationships/image" Target="../media/image89.emf"/><Relationship Id="rId4" Type="http://schemas.openxmlformats.org/officeDocument/2006/relationships/image" Target="../media/image90.emf"/><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1.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emf"/><Relationship Id="rId5" Type="http://schemas.openxmlformats.org/officeDocument/2006/relationships/image" Target="../media/image10.emf"/><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jpeg"/><Relationship Id="rId6"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ctrTitle"/>
          </p:nvPr>
        </p:nvSpPr>
        <p:spPr>
          <a:xfrm>
            <a:off x="533400" y="1143000"/>
            <a:ext cx="8610600" cy="1828800"/>
          </a:xfrm>
        </p:spPr>
        <p:txBody>
          <a:bodyPr/>
          <a:lstStyle/>
          <a:p>
            <a:r>
              <a:rPr lang="en-US" sz="2800" dirty="0"/>
              <a:t>Review of WP7 results: High Field magnets </a:t>
            </a:r>
            <a:r>
              <a:rPr lang="en-US" sz="2800" dirty="0" smtClean="0"/>
              <a:t>R&amp;D </a:t>
            </a:r>
            <a:endParaRPr lang="en-US" sz="2800" dirty="0"/>
          </a:p>
        </p:txBody>
      </p:sp>
      <p:sp>
        <p:nvSpPr>
          <p:cNvPr id="15364" name="Rectangle 9"/>
          <p:cNvSpPr>
            <a:spLocks noChangeArrowheads="1"/>
          </p:cNvSpPr>
          <p:nvPr/>
        </p:nvSpPr>
        <p:spPr bwMode="auto">
          <a:xfrm>
            <a:off x="1331640" y="4038600"/>
            <a:ext cx="691276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000" dirty="0">
                <a:latin typeface="Arial" charset="0"/>
                <a:cs typeface="Arial" charset="0"/>
              </a:rPr>
              <a:t>G. de Rijk (CERN) and F. </a:t>
            </a:r>
            <a:r>
              <a:rPr lang="en-US" sz="2000" dirty="0" err="1">
                <a:latin typeface="Arial" charset="0"/>
                <a:cs typeface="Arial" charset="0"/>
              </a:rPr>
              <a:t>Kircher</a:t>
            </a:r>
            <a:r>
              <a:rPr lang="en-US" sz="2000" dirty="0">
                <a:latin typeface="Arial" charset="0"/>
                <a:cs typeface="Arial" charset="0"/>
              </a:rPr>
              <a:t> (CEA </a:t>
            </a:r>
            <a:r>
              <a:rPr lang="en-US" sz="2000" dirty="0" err="1">
                <a:latin typeface="Arial" charset="0"/>
                <a:cs typeface="Arial" charset="0"/>
              </a:rPr>
              <a:t>Saclay</a:t>
            </a:r>
            <a:r>
              <a:rPr lang="en-US" sz="2000" dirty="0">
                <a:latin typeface="Arial" charset="0"/>
                <a:cs typeface="Arial" charset="0"/>
              </a:rPr>
              <a:t>)</a:t>
            </a:r>
            <a:endParaRPr lang="en-US" sz="2000" b="0" dirty="0" smtClean="0">
              <a:latin typeface="Arial" charset="0"/>
              <a:cs typeface="Arial" charset="0"/>
            </a:endParaRPr>
          </a:p>
          <a:p>
            <a:pPr algn="ctr"/>
            <a:r>
              <a:rPr lang="en-US" sz="2000" b="0" dirty="0" smtClean="0">
                <a:latin typeface="Arial" charset="0"/>
                <a:cs typeface="Arial" charset="0"/>
              </a:rPr>
              <a:t>10</a:t>
            </a:r>
            <a:r>
              <a:rPr lang="en-US" sz="2000" b="0" baseline="30000" dirty="0" smtClean="0">
                <a:latin typeface="Arial" charset="0"/>
                <a:cs typeface="Arial" charset="0"/>
              </a:rPr>
              <a:t>th</a:t>
            </a:r>
            <a:r>
              <a:rPr lang="en-US" sz="2000" b="0" dirty="0" smtClean="0">
                <a:latin typeface="Arial" charset="0"/>
                <a:cs typeface="Arial" charset="0"/>
              </a:rPr>
              <a:t> June 2013</a:t>
            </a:r>
            <a:endParaRPr lang="en-US" sz="2000" b="0" dirty="0">
              <a:latin typeface="Arial" charset="0"/>
              <a:cs typeface="Arial" charset="0"/>
            </a:endParaRPr>
          </a:p>
          <a:p>
            <a:pPr algn="ctr"/>
            <a:r>
              <a:rPr lang="en-US" sz="2000" b="0" dirty="0" smtClean="0">
                <a:latin typeface="Arial" charset="0"/>
                <a:cs typeface="Arial" charset="0"/>
              </a:rPr>
              <a:t>CERN </a:t>
            </a:r>
          </a:p>
        </p:txBody>
      </p:sp>
      <p:sp>
        <p:nvSpPr>
          <p:cNvPr id="15365" name="Rectangle 23"/>
          <p:cNvSpPr>
            <a:spLocks noChangeArrowheads="1"/>
          </p:cNvSpPr>
          <p:nvPr/>
        </p:nvSpPr>
        <p:spPr bwMode="auto">
          <a:xfrm>
            <a:off x="533400" y="2971800"/>
            <a:ext cx="8610600" cy="457200"/>
          </a:xfrm>
          <a:prstGeom prst="rect">
            <a:avLst/>
          </a:prstGeom>
          <a:solidFill>
            <a:srgbClr val="0C377B"/>
          </a:solidFill>
          <a:ln>
            <a:noFill/>
          </a:ln>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BF996741-AF1D-D64C-9899-B6D81FF77E14}" type="slidenum">
              <a:rPr lang="en-US" smtClean="0"/>
              <a:pPr/>
              <a:t>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itle 1"/>
          <p:cNvSpPr>
            <a:spLocks noGrp="1"/>
          </p:cNvSpPr>
          <p:nvPr>
            <p:ph type="title" idx="4294967295"/>
          </p:nvPr>
        </p:nvSpPr>
        <p:spPr/>
        <p:txBody>
          <a:bodyPr/>
          <a:lstStyle/>
          <a:p>
            <a:r>
              <a:rPr lang="en-US" dirty="0"/>
              <a:t>Radiation certification </a:t>
            </a:r>
            <a:r>
              <a:rPr lang="en-US" dirty="0" smtClean="0"/>
              <a:t>mechanical tests</a:t>
            </a:r>
            <a:endParaRPr lang="en-GB" dirty="0">
              <a:latin typeface="Arial" charset="0"/>
              <a:ea typeface="ＭＳ Ｐゴシック" charset="0"/>
              <a:cs typeface="ＭＳ Ｐゴシック" charset="0"/>
            </a:endParaRPr>
          </a:p>
        </p:txBody>
      </p:sp>
      <p:sp>
        <p:nvSpPr>
          <p:cNvPr id="20484" name="Content Placeholder 2"/>
          <p:cNvSpPr>
            <a:spLocks noGrp="1"/>
          </p:cNvSpPr>
          <p:nvPr>
            <p:ph idx="4294967295"/>
          </p:nvPr>
        </p:nvSpPr>
        <p:spPr>
          <a:xfrm>
            <a:off x="228600" y="1143000"/>
            <a:ext cx="3479304" cy="3726160"/>
          </a:xfrm>
        </p:spPr>
        <p:txBody>
          <a:bodyPr/>
          <a:lstStyle/>
          <a:p>
            <a:pPr marL="88900" indent="0">
              <a:buFontTx/>
              <a:buNone/>
            </a:pPr>
            <a:r>
              <a:rPr lang="en-GB" dirty="0" smtClean="0">
                <a:solidFill>
                  <a:srgbClr val="000000"/>
                </a:solidFill>
                <a:latin typeface="Arial" charset="0"/>
                <a:ea typeface="ＭＳ Ｐゴシック" charset="0"/>
              </a:rPr>
              <a:t>2 materials (Mix71 and LARP) irradiated (50 </a:t>
            </a:r>
            <a:r>
              <a:rPr lang="en-GB" dirty="0" err="1" smtClean="0">
                <a:solidFill>
                  <a:srgbClr val="000000"/>
                </a:solidFill>
                <a:latin typeface="Arial" charset="0"/>
                <a:ea typeface="ＭＳ Ｐゴシック" charset="0"/>
              </a:rPr>
              <a:t>MGy</a:t>
            </a:r>
            <a:r>
              <a:rPr lang="en-GB" dirty="0" smtClean="0">
                <a:solidFill>
                  <a:srgbClr val="000000"/>
                </a:solidFill>
                <a:latin typeface="Arial" charset="0"/>
                <a:ea typeface="ＭＳ Ｐゴシック" charset="0"/>
              </a:rPr>
              <a:t>)</a:t>
            </a:r>
          </a:p>
          <a:p>
            <a:pPr marL="88900" indent="0">
              <a:buFontTx/>
              <a:buNone/>
            </a:pPr>
            <a:r>
              <a:rPr lang="en-GB" dirty="0" smtClean="0">
                <a:solidFill>
                  <a:srgbClr val="000000"/>
                </a:solidFill>
                <a:latin typeface="Arial" charset="0"/>
                <a:ea typeface="ＭＳ Ｐゴシック" charset="0"/>
              </a:rPr>
              <a:t>2 </a:t>
            </a:r>
            <a:r>
              <a:rPr lang="en-GB" dirty="0">
                <a:solidFill>
                  <a:srgbClr val="000000"/>
                </a:solidFill>
                <a:latin typeface="Arial" charset="0"/>
                <a:ea typeface="ＭＳ Ｐゴシック" charset="0"/>
              </a:rPr>
              <a:t>materials</a:t>
            </a:r>
            <a:r>
              <a:rPr lang="en-GB" dirty="0" smtClean="0">
                <a:solidFill>
                  <a:srgbClr val="000000"/>
                </a:solidFill>
                <a:latin typeface="Arial" charset="0"/>
                <a:ea typeface="ＭＳ Ｐゴシック" charset="0"/>
              </a:rPr>
              <a:t> (Mix237 and CE-epoxy mix) following by autumn 2013</a:t>
            </a:r>
          </a:p>
          <a:p>
            <a:pPr marL="88900" indent="0">
              <a:buFontTx/>
              <a:buNone/>
            </a:pPr>
            <a:endParaRPr lang="en-GB" dirty="0">
              <a:solidFill>
                <a:srgbClr val="000000"/>
              </a:solidFill>
              <a:latin typeface="Arial" charset="0"/>
              <a:ea typeface="ＭＳ Ｐゴシック" charset="0"/>
            </a:endParaRPr>
          </a:p>
          <a:p>
            <a:pPr marL="88900" indent="0">
              <a:buFontTx/>
              <a:buNone/>
            </a:pPr>
            <a:r>
              <a:rPr lang="en-GB" dirty="0" smtClean="0">
                <a:solidFill>
                  <a:srgbClr val="000000"/>
                </a:solidFill>
                <a:latin typeface="Arial" charset="0"/>
                <a:ea typeface="ＭＳ Ｐゴシック" charset="0"/>
              </a:rPr>
              <a:t>@50MGy LARP mix reduces 50 %</a:t>
            </a:r>
          </a:p>
          <a:p>
            <a:pPr marL="88900" indent="0">
              <a:buFontTx/>
              <a:buNone/>
            </a:pPr>
            <a:r>
              <a:rPr lang="en-GB" dirty="0" smtClean="0">
                <a:solidFill>
                  <a:srgbClr val="000000"/>
                </a:solidFill>
                <a:latin typeface="Arial" charset="0"/>
                <a:ea typeface="ＭＳ Ｐゴシック" charset="0"/>
              </a:rPr>
              <a:t>but Mix 71 is unusable</a:t>
            </a:r>
          </a:p>
          <a:p>
            <a:pPr marL="88900" indent="0">
              <a:buFontTx/>
              <a:buNone/>
            </a:pPr>
            <a:endParaRPr lang="en-GB" dirty="0">
              <a:solidFill>
                <a:srgbClr val="000000"/>
              </a:solidFill>
              <a:latin typeface="Arial" charset="0"/>
              <a:ea typeface="ＭＳ Ｐゴシック" charset="0"/>
            </a:endParaRPr>
          </a:p>
        </p:txBody>
      </p:sp>
      <p:sp>
        <p:nvSpPr>
          <p:cNvPr id="20485"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DBDC170A-E97C-9D4F-BD3C-ABBDCE612DC9}" type="slidenum">
              <a:rPr lang="en-US" sz="1200" b="0">
                <a:latin typeface="Times New Roman" charset="0"/>
              </a:rPr>
              <a:pPr algn="r"/>
              <a:t>10</a:t>
            </a:fld>
            <a:endParaRPr lang="en-US" sz="1200" b="0">
              <a:latin typeface="Times New Roman"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10</a:t>
            </a:fld>
            <a:endParaRPr lang="en-US"/>
          </a:p>
        </p:txBody>
      </p:sp>
      <p:pic>
        <p:nvPicPr>
          <p:cNvPr id="4" name="Picture 3" descr="task2-irrad5-larp.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39552" y="5229200"/>
            <a:ext cx="2592288" cy="1481307"/>
          </a:xfrm>
          <a:prstGeom prst="rect">
            <a:avLst/>
          </a:prstGeom>
        </p:spPr>
      </p:pic>
      <p:pic>
        <p:nvPicPr>
          <p:cNvPr id="5" name="Picture 4" descr="task2-irrad3-larp.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1178" y="1124744"/>
            <a:ext cx="4984895" cy="3096344"/>
          </a:xfrm>
          <a:prstGeom prst="rect">
            <a:avLst/>
          </a:prstGeom>
        </p:spPr>
      </p:pic>
      <p:pic>
        <p:nvPicPr>
          <p:cNvPr id="6" name="Picture 5" descr="task2-irrad3-M71.pd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694460" y="4077072"/>
            <a:ext cx="5238760" cy="2780928"/>
          </a:xfrm>
          <a:prstGeom prst="rect">
            <a:avLst/>
          </a:prstGeom>
        </p:spPr>
      </p:pic>
    </p:spTree>
    <p:extLst>
      <p:ext uri="{BB962C8B-B14F-4D97-AF65-F5344CB8AC3E}">
        <p14:creationId xmlns:p14="http://schemas.microsoft.com/office/powerpoint/2010/main" val="94821900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2: Support studies </a:t>
            </a:r>
            <a:r>
              <a:rPr lang="en-GB" dirty="0" smtClean="0">
                <a:latin typeface="Arial" charset="0"/>
                <a:ea typeface="ＭＳ Ｐゴシック" charset="0"/>
                <a:cs typeface="ＭＳ Ｐゴシック" charset="0"/>
              </a:rPr>
              <a:t>(6) </a:t>
            </a:r>
            <a:endParaRPr lang="en-GB" dirty="0">
              <a:latin typeface="Arial" charset="0"/>
              <a:ea typeface="ＭＳ Ｐゴシック" charset="0"/>
              <a:cs typeface="ＭＳ Ｐゴシック" charset="0"/>
            </a:endParaRPr>
          </a:p>
        </p:txBody>
      </p:sp>
      <p:sp>
        <p:nvSpPr>
          <p:cNvPr id="21508" name="Content Placeholder 2"/>
          <p:cNvSpPr>
            <a:spLocks noGrp="1"/>
          </p:cNvSpPr>
          <p:nvPr>
            <p:ph idx="4294967295"/>
          </p:nvPr>
        </p:nvSpPr>
        <p:spPr>
          <a:xfrm>
            <a:off x="304800" y="1196752"/>
            <a:ext cx="8839200" cy="5661248"/>
          </a:xfrm>
        </p:spPr>
        <p:txBody>
          <a:bodyPr/>
          <a:lstStyle/>
          <a:p>
            <a:pPr marL="546100" lvl="1" indent="-457200">
              <a:buFontTx/>
              <a:buAutoNum type="arabicParenR" startAt="2"/>
            </a:pPr>
            <a:r>
              <a:rPr lang="en-GB" sz="1800" dirty="0">
                <a:solidFill>
                  <a:srgbClr val="0000FF"/>
                </a:solidFill>
                <a:latin typeface="Arial" charset="0"/>
                <a:ea typeface="ＭＳ Ｐゴシック" charset="0"/>
                <a:cs typeface="ＭＳ Ｐゴシック" charset="0"/>
              </a:rPr>
              <a:t>7.2.2 Thermal </a:t>
            </a:r>
            <a:r>
              <a:rPr lang="en-GB" sz="1800" dirty="0" smtClean="0">
                <a:solidFill>
                  <a:srgbClr val="0000FF"/>
                </a:solidFill>
                <a:latin typeface="Arial" charset="0"/>
                <a:ea typeface="ＭＳ Ｐゴシック" charset="0"/>
                <a:cs typeface="ＭＳ Ｐゴシック" charset="0"/>
              </a:rPr>
              <a:t>studies (CEA with PWR and CERN)</a:t>
            </a:r>
            <a:endParaRPr lang="en-GB" sz="1800" dirty="0">
              <a:solidFill>
                <a:srgbClr val="0000FF"/>
              </a:solidFill>
              <a:latin typeface="Arial" charset="0"/>
              <a:ea typeface="ＭＳ Ｐゴシック" charset="0"/>
              <a:cs typeface="ＭＳ Ｐゴシック" charset="0"/>
            </a:endParaRPr>
          </a:p>
          <a:p>
            <a:pPr marL="88900" lvl="1" indent="0">
              <a:buNone/>
            </a:pPr>
            <a:r>
              <a:rPr lang="en-GB" sz="1800" dirty="0" smtClean="0">
                <a:latin typeface="Arial" charset="0"/>
                <a:ea typeface="ＭＳ Ｐゴシック" charset="0"/>
                <a:cs typeface="ＭＳ Ｐゴシック" charset="0"/>
                <a:sym typeface="Wingdings" charset="0"/>
              </a:rPr>
              <a:t>Aim</a:t>
            </a:r>
            <a:r>
              <a:rPr lang="en-GB" sz="1800" dirty="0">
                <a:latin typeface="Arial" charset="0"/>
                <a:ea typeface="ＭＳ Ｐゴシック" charset="0"/>
                <a:cs typeface="ＭＳ Ｐゴシック" charset="0"/>
                <a:sym typeface="Wingdings" charset="0"/>
              </a:rPr>
              <a:t>: Make a heat deposition and heat removal model for the dipole Nb</a:t>
            </a:r>
            <a:r>
              <a:rPr lang="en-GB" sz="1800" baseline="-25000" dirty="0">
                <a:latin typeface="Arial" charset="0"/>
                <a:ea typeface="ＭＳ Ｐゴシック" charset="0"/>
                <a:cs typeface="ＭＳ Ｐゴシック" charset="0"/>
                <a:sym typeface="Wingdings" charset="0"/>
              </a:rPr>
              <a:t>3</a:t>
            </a:r>
            <a:r>
              <a:rPr lang="en-GB" sz="1800" dirty="0">
                <a:latin typeface="Arial" charset="0"/>
                <a:ea typeface="ＭＳ Ｐゴシック" charset="0"/>
                <a:cs typeface="ＭＳ Ｐゴシック" charset="0"/>
                <a:sym typeface="Wingdings" charset="0"/>
              </a:rPr>
              <a:t>Sn model </a:t>
            </a:r>
            <a:r>
              <a:rPr lang="en-GB" sz="1800" dirty="0"/>
              <a:t>with experimental validation </a:t>
            </a:r>
            <a:r>
              <a:rPr lang="en-GB" sz="1800" dirty="0" smtClean="0">
                <a:latin typeface="Arial" charset="0"/>
                <a:ea typeface="ＭＳ Ｐゴシック" charset="0"/>
                <a:cs typeface="ＭＳ Ｐゴシック" charset="0"/>
                <a:sym typeface="Wingdings" charset="0"/>
              </a:rPr>
              <a:t>and determine </a:t>
            </a:r>
            <a:r>
              <a:rPr lang="en-GB" sz="1800" dirty="0">
                <a:latin typeface="Arial" charset="0"/>
                <a:ea typeface="ＭＳ Ｐゴシック" charset="0"/>
                <a:cs typeface="ＭＳ Ｐゴシック" charset="0"/>
                <a:sym typeface="Wingdings" charset="0"/>
              </a:rPr>
              <a:t>the thermal coil design parameters for the </a:t>
            </a:r>
            <a:r>
              <a:rPr lang="en-GB" sz="1800" dirty="0" smtClean="0">
                <a:latin typeface="Arial" charset="0"/>
                <a:ea typeface="ＭＳ Ｐゴシック" charset="0"/>
                <a:cs typeface="ＭＳ Ｐゴシック" charset="0"/>
                <a:sym typeface="Wingdings" charset="0"/>
              </a:rPr>
              <a:t>dipole model </a:t>
            </a:r>
            <a:r>
              <a:rPr lang="en-GB" sz="1800" dirty="0">
                <a:latin typeface="Arial" charset="0"/>
                <a:ea typeface="ＭＳ Ｐゴシック" charset="0"/>
                <a:cs typeface="ＭＳ Ｐゴシック" charset="0"/>
                <a:sym typeface="Wingdings" charset="0"/>
              </a:rPr>
              <a:t>magnet.</a:t>
            </a:r>
          </a:p>
          <a:p>
            <a:pPr marL="88900" lvl="1" indent="0">
              <a:buNone/>
            </a:pPr>
            <a:endParaRPr lang="en-US" sz="1800" dirty="0" smtClean="0">
              <a:latin typeface="Arial" charset="0"/>
              <a:ea typeface="ＭＳ Ｐゴシック" charset="0"/>
              <a:cs typeface="ＭＳ Ｐゴシック" charset="0"/>
              <a:sym typeface="Wingdings" charset="0"/>
            </a:endParaRPr>
          </a:p>
          <a:p>
            <a:pPr marL="88900" lvl="1" indent="0">
              <a:buNone/>
            </a:pPr>
            <a:r>
              <a:rPr lang="en-US" sz="1800" dirty="0" smtClean="0">
                <a:latin typeface="Arial" charset="0"/>
                <a:ea typeface="ＭＳ Ｐゴシック" charset="0"/>
                <a:cs typeface="ＭＳ Ｐゴシック" charset="0"/>
                <a:sym typeface="Wingdings" charset="0"/>
              </a:rPr>
              <a:t>Work done:</a:t>
            </a:r>
          </a:p>
          <a:p>
            <a:pPr marL="374650" lvl="1"/>
            <a:r>
              <a:rPr lang="en-US" sz="1800" dirty="0" smtClean="0">
                <a:latin typeface="Arial" charset="0"/>
                <a:ea typeface="ＭＳ Ｐゴシック" charset="0"/>
                <a:cs typeface="ＭＳ Ｐゴシック" charset="0"/>
                <a:sym typeface="Wingdings" charset="0"/>
              </a:rPr>
              <a:t>Complete the thermal conductivity measurements from CARE/NED for input to the models at CEA (existing NED cryostat) and PWR (new cryostat)</a:t>
            </a:r>
          </a:p>
          <a:p>
            <a:pPr marL="374650" lvl="1"/>
            <a:r>
              <a:rPr lang="en-US" sz="1800" dirty="0" smtClean="0">
                <a:latin typeface="Arial" charset="0"/>
                <a:ea typeface="ＭＳ Ｐゴシック" charset="0"/>
                <a:cs typeface="ＭＳ Ｐゴシック" charset="0"/>
                <a:sym typeface="Wingdings" charset="0"/>
              </a:rPr>
              <a:t>2D FE simplified heat transfer model of Fresca2 for cool-down scenarios studies and heat load studies as support to the task3 magnet design</a:t>
            </a:r>
          </a:p>
          <a:p>
            <a:pPr marL="374650" lvl="1"/>
            <a:r>
              <a:rPr lang="en-US" sz="1800" dirty="0" smtClean="0">
                <a:latin typeface="Arial" charset="0"/>
                <a:ea typeface="ＭＳ Ｐゴシック" charset="0"/>
                <a:cs typeface="ＭＳ Ｐゴシック" charset="0"/>
                <a:sym typeface="Wingdings" charset="0"/>
              </a:rPr>
              <a:t>FE model with He 2-fluid model </a:t>
            </a:r>
            <a:endParaRPr lang="en-US" sz="1800" dirty="0">
              <a:latin typeface="Arial" charset="0"/>
              <a:ea typeface="ＭＳ Ｐゴシック" charset="0"/>
              <a:cs typeface="ＭＳ Ｐゴシック" charset="0"/>
              <a:sym typeface="Wingdings" charset="0"/>
            </a:endParaRPr>
          </a:p>
          <a:p>
            <a:pPr marL="355600" indent="-266700"/>
            <a:endParaRPr lang="en-GB" sz="1800" dirty="0">
              <a:solidFill>
                <a:srgbClr val="0000FF"/>
              </a:solidFill>
              <a:latin typeface="Arial" charset="0"/>
              <a:ea typeface="ＭＳ Ｐゴシック" charset="0"/>
            </a:endParaRPr>
          </a:p>
          <a:p>
            <a:pPr marL="355600" indent="-266700"/>
            <a:endParaRPr lang="en-GB" sz="1800" dirty="0">
              <a:solidFill>
                <a:srgbClr val="0000FF"/>
              </a:solidFill>
              <a:latin typeface="Arial" charset="0"/>
              <a:ea typeface="ＭＳ Ｐゴシック" charset="0"/>
            </a:endParaRPr>
          </a:p>
          <a:p>
            <a:pPr marL="355600" indent="-266700"/>
            <a:endParaRPr lang="en-GB" sz="1800" dirty="0">
              <a:solidFill>
                <a:srgbClr val="0000FF"/>
              </a:solidFill>
              <a:latin typeface="Arial" charset="0"/>
              <a:ea typeface="ＭＳ Ｐゴシック" charset="0"/>
            </a:endParaRPr>
          </a:p>
          <a:p>
            <a:pPr marL="355600" indent="-266700"/>
            <a:endParaRPr lang="en-GB" sz="1800" dirty="0">
              <a:solidFill>
                <a:srgbClr val="0000FF"/>
              </a:solidFill>
              <a:latin typeface="Arial" charset="0"/>
              <a:ea typeface="ＭＳ Ｐゴシック" charset="0"/>
            </a:endParaRPr>
          </a:p>
          <a:p>
            <a:pPr marL="355600" indent="-266700">
              <a:buFontTx/>
              <a:buNone/>
            </a:pPr>
            <a:endParaRPr lang="en-GB" sz="1800" dirty="0">
              <a:solidFill>
                <a:srgbClr val="0000FF"/>
              </a:solidFill>
              <a:latin typeface="Arial" charset="0"/>
              <a:ea typeface="ＭＳ Ｐゴシック" charset="0"/>
            </a:endParaRPr>
          </a:p>
        </p:txBody>
      </p:sp>
      <p:sp>
        <p:nvSpPr>
          <p:cNvPr id="22533"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5B57A356-DB71-BE4D-B81D-0433D89E3443}" type="slidenum">
              <a:rPr lang="en-US" sz="1200" b="0">
                <a:latin typeface="Times New Roman" charset="0"/>
              </a:rPr>
              <a:pPr algn="r"/>
              <a:t>11</a:t>
            </a:fld>
            <a:endParaRPr lang="en-US" sz="1200" b="0">
              <a:latin typeface="Times New Roman"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11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itle 1"/>
          <p:cNvSpPr>
            <a:spLocks noGrp="1"/>
          </p:cNvSpPr>
          <p:nvPr>
            <p:ph type="title"/>
          </p:nvPr>
        </p:nvSpPr>
        <p:spPr/>
        <p:txBody>
          <a:bodyPr/>
          <a:lstStyle/>
          <a:p>
            <a:r>
              <a:rPr lang="en-GB" dirty="0">
                <a:latin typeface="Arial" charset="0"/>
                <a:ea typeface="ＭＳ Ｐゴシック" charset="0"/>
                <a:cs typeface="ＭＳ Ｐゴシック" charset="0"/>
              </a:rPr>
              <a:t>Task 2: Support studies </a:t>
            </a:r>
            <a:r>
              <a:rPr lang="en-GB" dirty="0" smtClean="0">
                <a:latin typeface="Arial" charset="0"/>
                <a:ea typeface="ＭＳ Ｐゴシック" charset="0"/>
                <a:cs typeface="ＭＳ Ｐゴシック" charset="0"/>
              </a:rPr>
              <a:t>(7) </a:t>
            </a:r>
            <a:endParaRPr lang="en-GB" dirty="0">
              <a:latin typeface="Arial" charset="0"/>
              <a:ea typeface="ＭＳ Ｐゴシック" charset="0"/>
              <a:cs typeface="ＭＳ Ｐゴシック" charset="0"/>
            </a:endParaRPr>
          </a:p>
        </p:txBody>
      </p:sp>
      <p:sp>
        <p:nvSpPr>
          <p:cNvPr id="21508" name="Content Placeholder 2"/>
          <p:cNvSpPr>
            <a:spLocks noGrp="1"/>
          </p:cNvSpPr>
          <p:nvPr>
            <p:ph idx="1"/>
          </p:nvPr>
        </p:nvSpPr>
        <p:spPr/>
        <p:txBody>
          <a:bodyPr/>
          <a:lstStyle/>
          <a:p>
            <a:pPr marL="88900" lvl="1" indent="0">
              <a:buNone/>
            </a:pPr>
            <a:endParaRPr lang="en-GB" dirty="0">
              <a:solidFill>
                <a:srgbClr val="000000"/>
              </a:solidFill>
              <a:latin typeface="Arial" charset="0"/>
              <a:ea typeface="ＭＳ Ｐゴシック" charset="0"/>
              <a:cs typeface="ＭＳ Ｐゴシック" charset="0"/>
              <a:sym typeface="Wingdings" charset="0"/>
            </a:endParaRPr>
          </a:p>
          <a:p>
            <a:pPr marL="546100" lvl="1" indent="-457200">
              <a:buFontTx/>
              <a:buNone/>
            </a:pPr>
            <a:endParaRPr lang="en-GB" dirty="0">
              <a:latin typeface="Arial" charset="0"/>
              <a:ea typeface="ＭＳ Ｐゴシック" charset="0"/>
              <a:cs typeface="ＭＳ Ｐゴシック" charset="0"/>
              <a:sym typeface="Wingdings" charset="0"/>
            </a:endParaRPr>
          </a:p>
          <a:p>
            <a:pPr marL="546100" lvl="1" indent="-457200"/>
            <a:endParaRPr lang="en-US" dirty="0">
              <a:latin typeface="Arial" charset="0"/>
              <a:ea typeface="ＭＳ Ｐゴシック" charset="0"/>
              <a:cs typeface="ＭＳ Ｐゴシック" charset="0"/>
              <a:sym typeface="Wingdings" charset="0"/>
            </a:endParaRPr>
          </a:p>
          <a:p>
            <a:pPr marL="355600" indent="-266700"/>
            <a:endParaRPr lang="en-GB" dirty="0">
              <a:solidFill>
                <a:srgbClr val="0000FF"/>
              </a:solidFill>
              <a:latin typeface="Arial" charset="0"/>
              <a:ea typeface="ＭＳ Ｐゴシック" charset="0"/>
            </a:endParaRPr>
          </a:p>
          <a:p>
            <a:pPr marL="355600" indent="-266700"/>
            <a:endParaRPr lang="en-GB" dirty="0">
              <a:solidFill>
                <a:srgbClr val="0000FF"/>
              </a:solidFill>
              <a:latin typeface="Arial" charset="0"/>
              <a:ea typeface="ＭＳ Ｐゴシック" charset="0"/>
            </a:endParaRPr>
          </a:p>
          <a:p>
            <a:pPr marL="355600" indent="-266700"/>
            <a:endParaRPr lang="en-GB" dirty="0">
              <a:solidFill>
                <a:srgbClr val="0000FF"/>
              </a:solidFill>
              <a:latin typeface="Arial" charset="0"/>
              <a:ea typeface="ＭＳ Ｐゴシック" charset="0"/>
            </a:endParaRPr>
          </a:p>
          <a:p>
            <a:pPr marL="355600" indent="-266700"/>
            <a:endParaRPr lang="en-GB" dirty="0">
              <a:solidFill>
                <a:srgbClr val="0000FF"/>
              </a:solidFill>
              <a:latin typeface="Arial" charset="0"/>
              <a:ea typeface="ＭＳ Ｐゴシック" charset="0"/>
            </a:endParaRPr>
          </a:p>
          <a:p>
            <a:pPr marL="355600" indent="-266700">
              <a:buFontTx/>
              <a:buNone/>
            </a:pPr>
            <a:endParaRPr lang="en-GB" dirty="0">
              <a:solidFill>
                <a:srgbClr val="0000FF"/>
              </a:solidFill>
              <a:latin typeface="Arial" charset="0"/>
              <a:ea typeface="ＭＳ Ｐゴシック"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12</a:t>
            </a:fld>
            <a:endParaRPr lang="en-US"/>
          </a:p>
        </p:txBody>
      </p:sp>
      <p:sp>
        <p:nvSpPr>
          <p:cNvPr id="22533"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5B57A356-DB71-BE4D-B81D-0433D89E3443}" type="slidenum">
              <a:rPr lang="en-US" sz="1200" b="0">
                <a:latin typeface="Times New Roman" charset="0"/>
              </a:rPr>
              <a:pPr algn="r"/>
              <a:t>12</a:t>
            </a:fld>
            <a:endParaRPr lang="en-US" sz="1200" b="0">
              <a:latin typeface="Times New Roman" charset="0"/>
            </a:endParaRPr>
          </a:p>
        </p:txBody>
      </p:sp>
      <p:pic>
        <p:nvPicPr>
          <p:cNvPr id="3" name="Picture 2" descr="task2-2fluid1.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3528" y="5194300"/>
            <a:ext cx="5778500" cy="1663700"/>
          </a:xfrm>
          <a:prstGeom prst="rect">
            <a:avLst/>
          </a:prstGeom>
        </p:spPr>
      </p:pic>
      <p:sp>
        <p:nvSpPr>
          <p:cNvPr id="8" name="Content Placeholder 2"/>
          <p:cNvSpPr txBox="1">
            <a:spLocks/>
          </p:cNvSpPr>
          <p:nvPr/>
        </p:nvSpPr>
        <p:spPr bwMode="auto">
          <a:xfrm>
            <a:off x="323850" y="1268413"/>
            <a:ext cx="8820150" cy="1512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177800" indent="-177800">
              <a:buFontTx/>
              <a:buNone/>
            </a:pPr>
            <a:r>
              <a:rPr lang="en-GB" sz="1800" b="0" dirty="0" smtClean="0">
                <a:latin typeface="Arial" charset="0"/>
                <a:ea typeface="ＭＳ Ｐゴシック" charset="0"/>
              </a:rPr>
              <a:t>Results for the thermal task:</a:t>
            </a:r>
          </a:p>
          <a:p>
            <a:pPr marL="177800" indent="-177800">
              <a:buFontTx/>
              <a:buChar char="-"/>
            </a:pPr>
            <a:r>
              <a:rPr lang="en-GB" sz="1800" b="0" dirty="0" smtClean="0">
                <a:latin typeface="Arial" charset="0"/>
                <a:ea typeface="ＭＳ Ｐゴシック" charset="0"/>
              </a:rPr>
              <a:t>Models (2D &amp; 3D) for Fresca2 with He I and II for cool-down and static heat load.</a:t>
            </a:r>
          </a:p>
          <a:p>
            <a:pPr marL="177800" indent="-177800">
              <a:buFontTx/>
              <a:buChar char="-"/>
            </a:pPr>
            <a:r>
              <a:rPr lang="en-GB" sz="1800" b="0" dirty="0" smtClean="0">
                <a:latin typeface="Arial" charset="0"/>
                <a:ea typeface="ＭＳ Ｐゴシック" charset="0"/>
              </a:rPr>
              <a:t>Heat transfer measurements for the various epoxies for coils</a:t>
            </a:r>
          </a:p>
          <a:p>
            <a:pPr marL="177800" indent="-177800">
              <a:buFontTx/>
              <a:buChar char="-"/>
            </a:pPr>
            <a:r>
              <a:rPr lang="en-GB" sz="1800" b="0" dirty="0" smtClean="0">
                <a:latin typeface="Arial" charset="0"/>
                <a:ea typeface="ＭＳ Ｐゴシック" charset="0"/>
              </a:rPr>
              <a:t>New He 2-fluid 3D model in FE</a:t>
            </a:r>
          </a:p>
          <a:p>
            <a:pPr marL="177800" indent="-177800">
              <a:buFontTx/>
              <a:buNone/>
            </a:pPr>
            <a:endParaRPr lang="en-GB" sz="1800" b="0" dirty="0">
              <a:latin typeface="Arial" charset="0"/>
              <a:ea typeface="ＭＳ Ｐゴシック" charset="0"/>
            </a:endParaRPr>
          </a:p>
        </p:txBody>
      </p:sp>
      <p:sp>
        <p:nvSpPr>
          <p:cNvPr id="9" name="Content Placeholder 2"/>
          <p:cNvSpPr txBox="1">
            <a:spLocks/>
          </p:cNvSpPr>
          <p:nvPr/>
        </p:nvSpPr>
        <p:spPr bwMode="auto">
          <a:xfrm>
            <a:off x="6217592" y="5733256"/>
            <a:ext cx="2915816" cy="1124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GB" sz="1600" b="0" dirty="0" smtClean="0">
                <a:solidFill>
                  <a:srgbClr val="000000"/>
                </a:solidFill>
                <a:latin typeface="Arial" charset="0"/>
                <a:ea typeface="ＭＳ Ｐゴシック" charset="0"/>
              </a:rPr>
              <a:t>Streamlines and velocity fields for total, superfluid and normal components</a:t>
            </a:r>
            <a:endParaRPr lang="en-GB" sz="1600" b="0" dirty="0" smtClean="0">
              <a:latin typeface="Arial" charset="0"/>
              <a:ea typeface="ＭＳ Ｐゴシック" charset="0"/>
            </a:endParaRPr>
          </a:p>
          <a:p>
            <a:pPr marL="0" indent="0">
              <a:buFontTx/>
              <a:buNone/>
            </a:pPr>
            <a:r>
              <a:rPr lang="en-GB" sz="1600" b="0" dirty="0" smtClean="0">
                <a:solidFill>
                  <a:srgbClr val="0000FF"/>
                </a:solidFill>
                <a:latin typeface="Arial" charset="0"/>
                <a:ea typeface="ＭＳ Ｐゴシック" charset="0"/>
              </a:rPr>
              <a:t>	</a:t>
            </a:r>
          </a:p>
          <a:p>
            <a:pPr marL="0" indent="0">
              <a:buFontTx/>
              <a:buNone/>
            </a:pPr>
            <a:endParaRPr lang="en-GB" sz="1600" b="0" dirty="0">
              <a:latin typeface="Arial" charset="0"/>
              <a:ea typeface="ＭＳ Ｐゴシック" charset="0"/>
            </a:endParaRPr>
          </a:p>
        </p:txBody>
      </p:sp>
      <p:pic>
        <p:nvPicPr>
          <p:cNvPr id="4" name="Picture 3"/>
          <p:cNvPicPr>
            <a:picLocks noChangeAspect="1"/>
          </p:cNvPicPr>
          <p:nvPr/>
        </p:nvPicPr>
        <p:blipFill>
          <a:blip r:embed="rId3"/>
          <a:stretch>
            <a:fillRect/>
          </a:stretch>
        </p:blipFill>
        <p:spPr>
          <a:xfrm>
            <a:off x="251520" y="3068960"/>
            <a:ext cx="4501722" cy="2142108"/>
          </a:xfrm>
          <a:prstGeom prst="rect">
            <a:avLst/>
          </a:prstGeom>
        </p:spPr>
      </p:pic>
      <p:pic>
        <p:nvPicPr>
          <p:cNvPr id="5" name="Picture 4"/>
          <p:cNvPicPr>
            <a:picLocks noChangeAspect="1"/>
          </p:cNvPicPr>
          <p:nvPr/>
        </p:nvPicPr>
        <p:blipFill>
          <a:blip r:embed="rId4"/>
          <a:stretch>
            <a:fillRect/>
          </a:stretch>
        </p:blipFill>
        <p:spPr>
          <a:xfrm>
            <a:off x="4427984" y="3174510"/>
            <a:ext cx="4716016" cy="2052517"/>
          </a:xfrm>
          <a:prstGeom prst="rect">
            <a:avLst/>
          </a:prstGeom>
        </p:spPr>
      </p:pic>
    </p:spTree>
    <p:extLst>
      <p:ext uri="{BB962C8B-B14F-4D97-AF65-F5344CB8AC3E}">
        <p14:creationId xmlns:p14="http://schemas.microsoft.com/office/powerpoint/2010/main" val="30678076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1"/>
          <p:cNvSpPr>
            <a:spLocks noGrp="1"/>
          </p:cNvSpPr>
          <p:nvPr>
            <p:ph type="title" idx="4294967295"/>
          </p:nvPr>
        </p:nvSpPr>
        <p:spPr/>
        <p:txBody>
          <a:bodyPr/>
          <a:lstStyle/>
          <a:p>
            <a:r>
              <a:rPr lang="en-GB">
                <a:latin typeface="Arial" charset="0"/>
                <a:ea typeface="ＭＳ Ｐゴシック" charset="0"/>
                <a:cs typeface="ＭＳ Ｐゴシック" charset="0"/>
              </a:rPr>
              <a:t>Task 3: High field model (1) </a:t>
            </a:r>
          </a:p>
        </p:txBody>
      </p:sp>
      <p:sp>
        <p:nvSpPr>
          <p:cNvPr id="24580" name="Content Placeholder 2"/>
          <p:cNvSpPr>
            <a:spLocks noGrp="1"/>
          </p:cNvSpPr>
          <p:nvPr>
            <p:ph idx="4294967295"/>
          </p:nvPr>
        </p:nvSpPr>
        <p:spPr>
          <a:xfrm>
            <a:off x="323850" y="1124744"/>
            <a:ext cx="8820150" cy="5733255"/>
          </a:xfrm>
        </p:spPr>
        <p:txBody>
          <a:bodyPr/>
          <a:lstStyle/>
          <a:p>
            <a:pPr>
              <a:buFontTx/>
              <a:buNone/>
            </a:pPr>
            <a:r>
              <a:rPr lang="en-GB" sz="1800" dirty="0">
                <a:solidFill>
                  <a:srgbClr val="000000"/>
                </a:solidFill>
                <a:latin typeface="Arial" charset="0"/>
                <a:ea typeface="ＭＳ Ｐゴシック" charset="0"/>
              </a:rPr>
              <a:t>Jean-Michel </a:t>
            </a:r>
            <a:r>
              <a:rPr lang="en-GB" sz="1800" dirty="0" err="1">
                <a:solidFill>
                  <a:srgbClr val="000000"/>
                </a:solidFill>
                <a:latin typeface="Arial" charset="0"/>
                <a:ea typeface="ＭＳ Ｐゴシック" charset="0"/>
              </a:rPr>
              <a:t>Rifflet</a:t>
            </a:r>
            <a:r>
              <a:rPr lang="en-GB" sz="1800" dirty="0">
                <a:solidFill>
                  <a:srgbClr val="000000"/>
                </a:solidFill>
                <a:latin typeface="Arial" charset="0"/>
                <a:ea typeface="ＭＳ Ｐゴシック" charset="0"/>
              </a:rPr>
              <a:t> (CEA)				CEA, CERN, PWR</a:t>
            </a:r>
          </a:p>
          <a:p>
            <a:pPr marL="0" indent="0">
              <a:buNone/>
            </a:pPr>
            <a:r>
              <a:rPr lang="en-GB" sz="1800" dirty="0" smtClean="0">
                <a:solidFill>
                  <a:srgbClr val="000000"/>
                </a:solidFill>
                <a:latin typeface="Arial" charset="0"/>
                <a:ea typeface="ＭＳ Ｐゴシック" charset="0"/>
              </a:rPr>
              <a:t>Aim: d</a:t>
            </a:r>
            <a:r>
              <a:rPr lang="en-GB" sz="1800" dirty="0" smtClean="0">
                <a:latin typeface="Arial" charset="0"/>
                <a:ea typeface="ＭＳ Ｐゴシック" charset="0"/>
              </a:rPr>
              <a:t>esign</a:t>
            </a:r>
            <a:r>
              <a:rPr lang="en-GB" sz="1800" dirty="0">
                <a:latin typeface="Arial" charset="0"/>
                <a:ea typeface="ＭＳ Ｐゴシック" charset="0"/>
              </a:rPr>
              <a:t>, build and test a 1.5 m long, 100 mm aperture dipole with a design field of 13 T, using Nb</a:t>
            </a:r>
            <a:r>
              <a:rPr lang="en-GB" sz="1800" baseline="-25000" dirty="0">
                <a:latin typeface="Arial" charset="0"/>
                <a:ea typeface="ＭＳ Ｐゴシック" charset="0"/>
              </a:rPr>
              <a:t>3</a:t>
            </a:r>
            <a:r>
              <a:rPr lang="en-GB" sz="1800" dirty="0">
                <a:latin typeface="Arial" charset="0"/>
                <a:ea typeface="ＭＳ Ｐゴシック" charset="0"/>
              </a:rPr>
              <a:t>Sn high current Rutherford cables</a:t>
            </a:r>
            <a:r>
              <a:rPr lang="en-GB" sz="1800" dirty="0" smtClean="0">
                <a:latin typeface="Arial" charset="0"/>
                <a:ea typeface="ＭＳ Ｐゴシック" charset="0"/>
              </a:rPr>
              <a:t>.</a:t>
            </a:r>
          </a:p>
          <a:p>
            <a:pPr marL="0" lvl="1" indent="0">
              <a:buNone/>
            </a:pPr>
            <a:endParaRPr lang="en-GB" sz="1800" dirty="0" smtClean="0">
              <a:latin typeface="Arial" charset="0"/>
              <a:cs typeface="Arial" charset="0"/>
              <a:sym typeface="Wingdings" charset="0"/>
            </a:endParaRPr>
          </a:p>
          <a:p>
            <a:pPr marL="0" lvl="1" indent="0">
              <a:buNone/>
            </a:pPr>
            <a:r>
              <a:rPr lang="en-GB" sz="1800" dirty="0" smtClean="0">
                <a:latin typeface="Arial" charset="0"/>
                <a:cs typeface="Arial" charset="0"/>
                <a:sym typeface="Wingdings" charset="0"/>
              </a:rPr>
              <a:t>To </a:t>
            </a:r>
            <a:r>
              <a:rPr lang="en-GB" sz="1800" dirty="0">
                <a:latin typeface="Arial" charset="0"/>
                <a:cs typeface="Arial" charset="0"/>
                <a:sym typeface="Wingdings" charset="0"/>
              </a:rPr>
              <a:t>prepare the technology </a:t>
            </a:r>
            <a:r>
              <a:rPr lang="en-GB" sz="1800" dirty="0" smtClean="0">
                <a:latin typeface="Arial" charset="0"/>
                <a:cs typeface="Arial" charset="0"/>
                <a:sym typeface="Wingdings" charset="0"/>
              </a:rPr>
              <a:t>Short </a:t>
            </a:r>
            <a:r>
              <a:rPr lang="en-GB" sz="1800" dirty="0">
                <a:latin typeface="Arial" charset="0"/>
                <a:cs typeface="Arial" charset="0"/>
                <a:sym typeface="Wingdings" charset="0"/>
              </a:rPr>
              <a:t>Model Coils </a:t>
            </a:r>
            <a:r>
              <a:rPr lang="en-GB" sz="1800" dirty="0" smtClean="0">
                <a:latin typeface="Arial" charset="0"/>
                <a:cs typeface="Arial" charset="0"/>
                <a:sym typeface="Wingdings" charset="0"/>
              </a:rPr>
              <a:t>are being build with </a:t>
            </a:r>
            <a:r>
              <a:rPr lang="en-GB" sz="1800" dirty="0">
                <a:latin typeface="Arial" charset="0"/>
                <a:cs typeface="Arial" charset="0"/>
                <a:sym typeface="Wingdings" charset="0"/>
              </a:rPr>
              <a:t>14, 18 and 40 strand cable at CERN</a:t>
            </a:r>
            <a:endParaRPr lang="en-US" sz="1800" dirty="0">
              <a:latin typeface="Arial" charset="0"/>
              <a:cs typeface="Arial" charset="0"/>
              <a:sym typeface="Wingdings" charset="0"/>
            </a:endParaRPr>
          </a:p>
          <a:p>
            <a:endParaRPr lang="en-GB" sz="1800" dirty="0" smtClean="0">
              <a:latin typeface="Arial" charset="0"/>
              <a:cs typeface="Arial" charset="0"/>
              <a:sym typeface="Wingdings" charset="0"/>
            </a:endParaRPr>
          </a:p>
          <a:p>
            <a:pPr marL="0" indent="0">
              <a:buNone/>
            </a:pPr>
            <a:r>
              <a:rPr lang="en-GB" sz="1800" dirty="0" smtClean="0">
                <a:latin typeface="Arial" charset="0"/>
                <a:cs typeface="Arial" charset="0"/>
                <a:sym typeface="Wingdings" charset="0"/>
              </a:rPr>
              <a:t>The lifecycle of the project was accompanied by 4 working </a:t>
            </a:r>
            <a:r>
              <a:rPr lang="en-GB" sz="1800" dirty="0">
                <a:latin typeface="Arial" charset="0"/>
                <a:cs typeface="Arial" charset="0"/>
                <a:sym typeface="Wingdings" charset="0"/>
              </a:rPr>
              <a:t>groups:</a:t>
            </a:r>
          </a:p>
          <a:p>
            <a:pPr lvl="1">
              <a:buFont typeface="Arial" charset="0"/>
              <a:buChar char="•"/>
            </a:pPr>
            <a:r>
              <a:rPr lang="en-GB" sz="1800" dirty="0">
                <a:latin typeface="Arial" charset="0"/>
                <a:cs typeface="Arial" charset="0"/>
                <a:sym typeface="Wingdings" charset="0"/>
              </a:rPr>
              <a:t>cable design WG: 	cable and strand specification made</a:t>
            </a:r>
          </a:p>
          <a:p>
            <a:pPr lvl="1">
              <a:buFont typeface="Arial" charset="0"/>
              <a:buChar char="•"/>
            </a:pPr>
            <a:r>
              <a:rPr lang="en-GB" sz="1800" dirty="0">
                <a:latin typeface="Arial" charset="0"/>
                <a:cs typeface="Arial" charset="0"/>
                <a:sym typeface="Wingdings" charset="0"/>
              </a:rPr>
              <a:t>Specification WG: 	magnet functional specification made</a:t>
            </a:r>
          </a:p>
          <a:p>
            <a:pPr lvl="1">
              <a:buFont typeface="Arial" charset="0"/>
              <a:buChar char="•"/>
            </a:pPr>
            <a:r>
              <a:rPr lang="en-GB" sz="1800" dirty="0">
                <a:latin typeface="Arial" charset="0"/>
                <a:cs typeface="Arial" charset="0"/>
                <a:sym typeface="Wingdings" charset="0"/>
              </a:rPr>
              <a:t>Magnet pre-design WG: </a:t>
            </a:r>
            <a:r>
              <a:rPr lang="en-GB" sz="1800" dirty="0" smtClean="0">
                <a:latin typeface="Arial" charset="0"/>
                <a:cs typeface="Arial" charset="0"/>
                <a:sym typeface="Wingdings" charset="0"/>
              </a:rPr>
              <a:t>layout selection and conceptual design</a:t>
            </a:r>
            <a:endParaRPr lang="en-GB" sz="1800" dirty="0">
              <a:latin typeface="Arial" charset="0"/>
              <a:cs typeface="Arial" charset="0"/>
              <a:sym typeface="Wingdings" charset="0"/>
            </a:endParaRPr>
          </a:p>
          <a:p>
            <a:pPr lvl="1">
              <a:buFont typeface="Arial" charset="0"/>
              <a:buChar char="•"/>
            </a:pPr>
            <a:r>
              <a:rPr lang="en-GB" sz="1800" dirty="0">
                <a:latin typeface="Arial" charset="0"/>
                <a:cs typeface="Arial" charset="0"/>
                <a:sym typeface="Wingdings" charset="0"/>
              </a:rPr>
              <a:t>Magnet design WG: </a:t>
            </a:r>
            <a:r>
              <a:rPr lang="en-GB" sz="1800" dirty="0" smtClean="0">
                <a:latin typeface="Arial" charset="0"/>
                <a:cs typeface="Arial" charset="0"/>
                <a:sym typeface="Wingdings" charset="0"/>
              </a:rPr>
              <a:t>detailed design of magnet and tooling</a:t>
            </a:r>
          </a:p>
          <a:p>
            <a:pPr marL="0" indent="0">
              <a:buNone/>
            </a:pPr>
            <a:endParaRPr lang="en-GB" sz="1800" dirty="0" smtClean="0">
              <a:latin typeface="Arial" charset="0"/>
              <a:cs typeface="Arial" charset="0"/>
              <a:sym typeface="Wingdings" charset="0"/>
            </a:endParaRPr>
          </a:p>
          <a:p>
            <a:pPr marL="0" indent="0">
              <a:buNone/>
            </a:pPr>
            <a:r>
              <a:rPr lang="en-GB" sz="1800" dirty="0" smtClean="0">
                <a:latin typeface="Arial" charset="0"/>
                <a:cs typeface="Arial" charset="0"/>
                <a:sym typeface="Wingdings" charset="0"/>
              </a:rPr>
              <a:t>The construction is progressing accompanied by the MDWG.</a:t>
            </a:r>
          </a:p>
          <a:p>
            <a:pPr marL="0" indent="0">
              <a:buNone/>
            </a:pPr>
            <a:r>
              <a:rPr lang="en-GB" sz="1800" dirty="0" smtClean="0">
                <a:latin typeface="Arial" charset="0"/>
                <a:cs typeface="Arial" charset="0"/>
                <a:sym typeface="Wingdings" charset="0"/>
              </a:rPr>
              <a:t>Magnet ready with 2 coil packs: summer 2014, with 4 coil packs: Q1 2015</a:t>
            </a:r>
            <a:endParaRPr lang="en-GB" sz="1800" dirty="0">
              <a:latin typeface="Arial" charset="0"/>
              <a:cs typeface="Arial" charset="0"/>
              <a:sym typeface="Wingdings" charset="0"/>
            </a:endParaRPr>
          </a:p>
          <a:p>
            <a:pPr marL="0" indent="0">
              <a:buNone/>
            </a:pPr>
            <a:r>
              <a:rPr lang="en-GB" sz="1800" dirty="0" smtClean="0">
                <a:latin typeface="Arial" charset="0"/>
                <a:cs typeface="Arial" charset="0"/>
                <a:sym typeface="Wingdings" charset="0"/>
              </a:rPr>
              <a:t>In parallel CERN designed a new test station which is now under construction:          it will be operation in September 2014</a:t>
            </a:r>
            <a:endParaRPr lang="en-GB" sz="1800" dirty="0">
              <a:latin typeface="Arial" charset="0"/>
              <a:cs typeface="Arial" charset="0"/>
              <a:sym typeface="Wingdings" charset="0"/>
            </a:endParaRPr>
          </a:p>
          <a:p>
            <a:pPr marL="0" indent="0">
              <a:buNone/>
            </a:pPr>
            <a:endParaRPr lang="en-GB" sz="1800" dirty="0">
              <a:latin typeface="Arial" charset="0"/>
              <a:ea typeface="ＭＳ Ｐゴシック" charset="0"/>
            </a:endParaRPr>
          </a:p>
          <a:p>
            <a:pPr>
              <a:buFontTx/>
              <a:buNone/>
            </a:pPr>
            <a:endParaRPr lang="en-GB" sz="1800" dirty="0">
              <a:latin typeface="Arial" charset="0"/>
              <a:ea typeface="ＭＳ Ｐゴシック" charset="0"/>
            </a:endParaRPr>
          </a:p>
          <a:p>
            <a:pPr>
              <a:buFontTx/>
              <a:buNone/>
            </a:pPr>
            <a:r>
              <a:rPr lang="en-GB" sz="1800" dirty="0">
                <a:solidFill>
                  <a:srgbClr val="0000FF"/>
                </a:solidFill>
                <a:latin typeface="Arial" charset="0"/>
                <a:ea typeface="ＭＳ Ｐゴシック" charset="0"/>
              </a:rPr>
              <a:t>	</a:t>
            </a:r>
          </a:p>
          <a:p>
            <a:pPr>
              <a:buFontTx/>
              <a:buNone/>
            </a:pPr>
            <a:endParaRPr lang="en-GB" sz="1800" dirty="0">
              <a:latin typeface="Arial" charset="0"/>
              <a:ea typeface="ＭＳ Ｐゴシック" charset="0"/>
            </a:endParaRPr>
          </a:p>
        </p:txBody>
      </p:sp>
      <p:sp>
        <p:nvSpPr>
          <p:cNvPr id="24581"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08FB5C0B-31C7-2B41-892C-E21EC3743A11}" type="slidenum">
              <a:rPr lang="en-US" sz="1200" b="0">
                <a:latin typeface="Times New Roman" charset="0"/>
              </a:rPr>
              <a:pPr algn="r"/>
              <a:t>13</a:t>
            </a:fld>
            <a:endParaRPr lang="en-US" sz="1200" b="0">
              <a:latin typeface="Times New Roman"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13</a:t>
            </a:fld>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dirty="0">
                <a:latin typeface="Arial" charset="0"/>
                <a:ea typeface="ＭＳ Ｐゴシック" charset="0"/>
                <a:cs typeface="ＭＳ Ｐゴシック" charset="0"/>
              </a:rPr>
              <a:t>Task 3: conductor development</a:t>
            </a:r>
            <a:endParaRPr lang="en-GB" dirty="0">
              <a:latin typeface="Calibri" charset="0"/>
            </a:endParaRPr>
          </a:p>
        </p:txBody>
      </p:sp>
      <p:sp>
        <p:nvSpPr>
          <p:cNvPr id="3" name="Content Placeholder 2"/>
          <p:cNvSpPr>
            <a:spLocks noGrp="1"/>
          </p:cNvSpPr>
          <p:nvPr>
            <p:ph idx="1"/>
          </p:nvPr>
        </p:nvSpPr>
        <p:spPr>
          <a:xfrm>
            <a:off x="304800" y="1219200"/>
            <a:ext cx="8839200" cy="4658072"/>
          </a:xfrm>
        </p:spPr>
        <p:txBody>
          <a:bodyPr>
            <a:noAutofit/>
          </a:bodyPr>
          <a:lstStyle/>
          <a:p>
            <a:pPr marL="0" indent="0">
              <a:buNone/>
              <a:defRPr/>
            </a:pPr>
            <a:r>
              <a:rPr lang="en-GB" sz="1800" dirty="0" smtClean="0">
                <a:ea typeface="+mn-ea"/>
              </a:rPr>
              <a:t>2 conductor types developed for this project: EU PIT, US RRP</a:t>
            </a:r>
          </a:p>
          <a:p>
            <a:pPr marL="0" indent="0">
              <a:buNone/>
              <a:defRPr/>
            </a:pPr>
            <a:r>
              <a:rPr lang="en-GB" sz="1800" dirty="0" smtClean="0">
                <a:ea typeface="+mn-ea"/>
              </a:rPr>
              <a:t>PIT : development based on 1.25 </a:t>
            </a:r>
            <a:r>
              <a:rPr lang="en-GB" sz="1800" dirty="0" err="1" smtClean="0">
                <a:ea typeface="+mn-ea"/>
              </a:rPr>
              <a:t>mmNED</a:t>
            </a:r>
            <a:r>
              <a:rPr lang="en-GB" sz="1800" dirty="0" smtClean="0">
                <a:ea typeface="+mn-ea"/>
              </a:rPr>
              <a:t> strand</a:t>
            </a:r>
          </a:p>
          <a:p>
            <a:pPr marL="0" indent="0">
              <a:buNone/>
              <a:defRPr/>
            </a:pPr>
            <a:r>
              <a:rPr lang="en-GB" sz="1800" dirty="0" smtClean="0">
                <a:ea typeface="+mn-ea"/>
              </a:rPr>
              <a:t>RRP: based on LARP strands</a:t>
            </a:r>
          </a:p>
          <a:p>
            <a:pPr>
              <a:defRPr/>
            </a:pPr>
            <a:r>
              <a:rPr lang="en-GB" sz="1800" dirty="0" smtClean="0">
                <a:ea typeface="+mn-ea"/>
              </a:rPr>
              <a:t>Strand diameter: 1 mm</a:t>
            </a:r>
          </a:p>
          <a:p>
            <a:pPr>
              <a:defRPr/>
            </a:pPr>
            <a:r>
              <a:rPr lang="en-GB" sz="1800" dirty="0" smtClean="0">
                <a:ea typeface="+mn-ea"/>
              </a:rPr>
              <a:t>Cu/</a:t>
            </a:r>
            <a:r>
              <a:rPr lang="en-GB" sz="1800" dirty="0" err="1" smtClean="0">
                <a:ea typeface="+mn-ea"/>
              </a:rPr>
              <a:t>Sc</a:t>
            </a:r>
            <a:r>
              <a:rPr lang="en-GB" sz="1800" dirty="0" smtClean="0">
                <a:ea typeface="+mn-ea"/>
              </a:rPr>
              <a:t>: 1.3 </a:t>
            </a:r>
            <a:r>
              <a:rPr lang="en-GB" sz="1800" dirty="0" smtClean="0">
                <a:ea typeface="+mn-ea"/>
                <a:sym typeface="Wingdings" pitchFamily="2" charset="2"/>
              </a:rPr>
              <a:t> </a:t>
            </a:r>
            <a:r>
              <a:rPr lang="en-GB" sz="1800" dirty="0" smtClean="0">
                <a:ea typeface="+mn-ea"/>
              </a:rPr>
              <a:t>56% Cu</a:t>
            </a:r>
          </a:p>
          <a:p>
            <a:pPr>
              <a:defRPr/>
            </a:pPr>
            <a:r>
              <a:rPr lang="en-GB" sz="1800" dirty="0" smtClean="0">
                <a:ea typeface="+mn-ea"/>
              </a:rPr>
              <a:t>Strand #: 40</a:t>
            </a:r>
          </a:p>
          <a:p>
            <a:pPr>
              <a:defRPr/>
            </a:pPr>
            <a:r>
              <a:rPr lang="en-GB" sz="1800" dirty="0" smtClean="0">
                <a:ea typeface="+mn-ea"/>
              </a:rPr>
              <a:t>Bare width after cabling: </a:t>
            </a:r>
            <a:r>
              <a:rPr lang="en-GB" sz="1800" b="1" dirty="0" smtClean="0">
                <a:ea typeface="+mn-ea"/>
              </a:rPr>
              <a:t>20.90</a:t>
            </a:r>
            <a:r>
              <a:rPr lang="en-GB" sz="1800" dirty="0" smtClean="0">
                <a:ea typeface="+mn-ea"/>
              </a:rPr>
              <a:t> mm</a:t>
            </a:r>
          </a:p>
          <a:p>
            <a:pPr>
              <a:defRPr/>
            </a:pPr>
            <a:r>
              <a:rPr lang="en-GB" sz="1800" dirty="0" smtClean="0">
                <a:ea typeface="+mn-ea"/>
              </a:rPr>
              <a:t>Bare thickness after cabling: </a:t>
            </a:r>
            <a:r>
              <a:rPr lang="en-GB" sz="1800" b="1" dirty="0" smtClean="0">
                <a:ea typeface="+mn-ea"/>
              </a:rPr>
              <a:t>1.82</a:t>
            </a:r>
            <a:r>
              <a:rPr lang="en-GB" sz="1800" dirty="0" smtClean="0">
                <a:ea typeface="+mn-ea"/>
              </a:rPr>
              <a:t> mm</a:t>
            </a:r>
          </a:p>
          <a:p>
            <a:pPr>
              <a:defRPr/>
            </a:pPr>
            <a:r>
              <a:rPr lang="en-GB" sz="1800" dirty="0" smtClean="0">
                <a:ea typeface="+mn-ea"/>
              </a:rPr>
              <a:t>Braided insulation: 0.2 mm</a:t>
            </a:r>
          </a:p>
          <a:p>
            <a:pPr>
              <a:defRPr/>
            </a:pPr>
            <a:r>
              <a:rPr lang="en-GB" sz="1800" dirty="0" smtClean="0">
                <a:ea typeface="+mn-ea"/>
              </a:rPr>
              <a:t>Assumed growth during HT		      PIT (192)	      RRP(132/169)</a:t>
            </a:r>
          </a:p>
          <a:p>
            <a:pPr lvl="1">
              <a:defRPr/>
            </a:pPr>
            <a:r>
              <a:rPr lang="en-GB" sz="1800" dirty="0" smtClean="0">
                <a:ea typeface="+mn-ea"/>
              </a:rPr>
              <a:t>4% in thickness and 2% in width</a:t>
            </a:r>
          </a:p>
          <a:p>
            <a:pPr>
              <a:defRPr/>
            </a:pPr>
            <a:r>
              <a:rPr lang="en-GB" sz="1800" dirty="0" smtClean="0">
                <a:ea typeface="+mn-ea"/>
              </a:rPr>
              <a:t>Bare width after HT: </a:t>
            </a:r>
            <a:r>
              <a:rPr lang="en-GB" sz="1800" b="1" dirty="0" smtClean="0">
                <a:ea typeface="+mn-ea"/>
              </a:rPr>
              <a:t>21.32</a:t>
            </a:r>
            <a:r>
              <a:rPr lang="en-GB" sz="1800" dirty="0" smtClean="0">
                <a:ea typeface="+mn-ea"/>
              </a:rPr>
              <a:t> mm</a:t>
            </a:r>
          </a:p>
          <a:p>
            <a:pPr>
              <a:defRPr/>
            </a:pPr>
            <a:r>
              <a:rPr lang="en-GB" sz="1800" dirty="0" smtClean="0">
                <a:ea typeface="+mn-ea"/>
              </a:rPr>
              <a:t>Bare thickness after HT: </a:t>
            </a:r>
            <a:r>
              <a:rPr lang="en-GB" sz="1800" b="1" dirty="0" smtClean="0">
                <a:ea typeface="+mn-ea"/>
              </a:rPr>
              <a:t>1.89</a:t>
            </a:r>
            <a:r>
              <a:rPr lang="en-GB" sz="1800" dirty="0" smtClean="0">
                <a:ea typeface="+mn-ea"/>
              </a:rPr>
              <a:t> mm</a:t>
            </a:r>
          </a:p>
          <a:p>
            <a:pPr marL="0" indent="0">
              <a:buNone/>
              <a:defRPr/>
            </a:pPr>
            <a:r>
              <a:rPr lang="en-GB" sz="1800" dirty="0" smtClean="0">
                <a:ea typeface="+mn-ea"/>
              </a:rPr>
              <a:t>Cable amount for 1 coil set (5) delivered, for a second set on order</a:t>
            </a:r>
          </a:p>
          <a:p>
            <a:pPr>
              <a:defRPr/>
            </a:pPr>
            <a:endParaRPr lang="en-GB" sz="1800" dirty="0">
              <a:ea typeface="+mn-ea"/>
            </a:endParaRPr>
          </a:p>
        </p:txBody>
      </p:sp>
      <p:pic>
        <p:nvPicPr>
          <p:cNvPr id="8199" name="Picture 6" descr="Round Sub.jpg"/>
          <p:cNvPicPr>
            <a:picLocks noChangeAspect="1"/>
          </p:cNvPicPr>
          <p:nvPr/>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4724400" y="2057400"/>
            <a:ext cx="2133600"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3" descr="\\cern.ch\dfs\Workspaces\d\div_lhc\MMS_SECA\CABLAGE\Câblage Nb3Sn\40 brins\40 x 1 mm\20.85 mm\Run 60A\pas de 120 mm\vue complete 002.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67544" y="5949280"/>
            <a:ext cx="8434388" cy="82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TextBox 16"/>
          <p:cNvSpPr txBox="1">
            <a:spLocks noChangeArrowheads="1"/>
          </p:cNvSpPr>
          <p:nvPr/>
        </p:nvSpPr>
        <p:spPr bwMode="auto">
          <a:xfrm>
            <a:off x="5410200" y="1676400"/>
            <a:ext cx="657225" cy="246063"/>
          </a:xfrm>
          <a:prstGeom prst="rect">
            <a:avLst/>
          </a:prstGeom>
          <a:solidFill>
            <a:schemeClr val="bg1"/>
          </a:solidFill>
          <a:ln w="9525">
            <a:solidFill>
              <a:schemeClr val="tx2"/>
            </a:solidFill>
            <a:miter lim="800000"/>
            <a:headEnd/>
            <a:tailEnd/>
          </a:ln>
        </p:spPr>
        <p:txBody>
          <a:bodyPr lIns="0" rIns="0">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000">
                <a:solidFill>
                  <a:schemeClr val="tx2"/>
                </a:solidFill>
              </a:rPr>
              <a:t> PIT strand</a:t>
            </a:r>
          </a:p>
        </p:txBody>
      </p:sp>
      <p:pic>
        <p:nvPicPr>
          <p:cNvPr id="8202" name="Picture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43725" y="2066925"/>
            <a:ext cx="2124075"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3" name="TextBox 16"/>
          <p:cNvSpPr txBox="1">
            <a:spLocks noChangeArrowheads="1"/>
          </p:cNvSpPr>
          <p:nvPr/>
        </p:nvSpPr>
        <p:spPr bwMode="auto">
          <a:xfrm>
            <a:off x="7742238" y="1676400"/>
            <a:ext cx="715962" cy="246063"/>
          </a:xfrm>
          <a:prstGeom prst="rect">
            <a:avLst/>
          </a:prstGeom>
          <a:solidFill>
            <a:schemeClr val="bg1"/>
          </a:solidFill>
          <a:ln w="9525">
            <a:solidFill>
              <a:schemeClr val="tx2"/>
            </a:solidFill>
            <a:miter lim="800000"/>
            <a:headEnd/>
            <a:tailEnd/>
          </a:ln>
        </p:spPr>
        <p:txBody>
          <a:bodyPr lIns="0" rIns="0">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GB" sz="1000">
                <a:solidFill>
                  <a:schemeClr val="tx2"/>
                </a:solidFill>
              </a:rPr>
              <a:t> RRP strand</a:t>
            </a:r>
          </a:p>
        </p:txBody>
      </p:sp>
      <p:sp>
        <p:nvSpPr>
          <p:cNvPr id="2" name="Slide Number Placeholder 1"/>
          <p:cNvSpPr>
            <a:spLocks noGrp="1"/>
          </p:cNvSpPr>
          <p:nvPr>
            <p:ph type="sldNum" sz="quarter" idx="10"/>
          </p:nvPr>
        </p:nvSpPr>
        <p:spPr/>
        <p:txBody>
          <a:bodyPr/>
          <a:lstStyle/>
          <a:p>
            <a:fld id="{28C57388-5BA1-214C-B04D-06BAAA3280B9}" type="slidenum">
              <a:rPr lang="en-US" smtClean="0"/>
              <a:pPr/>
              <a:t>14</a:t>
            </a:fld>
            <a:endParaRPr lang="en-US"/>
          </a:p>
        </p:txBody>
      </p:sp>
    </p:spTree>
    <p:extLst>
      <p:ext uri="{BB962C8B-B14F-4D97-AF65-F5344CB8AC3E}">
        <p14:creationId xmlns:p14="http://schemas.microsoft.com/office/powerpoint/2010/main" val="25001168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3: </a:t>
            </a:r>
            <a:r>
              <a:rPr lang="en-GB" dirty="0" smtClean="0">
                <a:latin typeface="Arial" charset="0"/>
                <a:ea typeface="ＭＳ Ｐゴシック" charset="0"/>
                <a:cs typeface="ＭＳ Ｐゴシック" charset="0"/>
              </a:rPr>
              <a:t>magnet design</a:t>
            </a:r>
            <a:endParaRPr lang="en-GB" dirty="0">
              <a:latin typeface="Arial" charset="0"/>
              <a:ea typeface="ＭＳ Ｐゴシック" charset="0"/>
              <a:cs typeface="ＭＳ Ｐゴシック" charset="0"/>
            </a:endParaRPr>
          </a:p>
        </p:txBody>
      </p:sp>
      <p:sp>
        <p:nvSpPr>
          <p:cNvPr id="24580" name="Content Placeholder 2"/>
          <p:cNvSpPr>
            <a:spLocks noGrp="1"/>
          </p:cNvSpPr>
          <p:nvPr>
            <p:ph idx="4294967295"/>
          </p:nvPr>
        </p:nvSpPr>
        <p:spPr>
          <a:xfrm>
            <a:off x="323850" y="1124744"/>
            <a:ext cx="5616302" cy="2592287"/>
          </a:xfrm>
        </p:spPr>
        <p:txBody>
          <a:bodyPr/>
          <a:lstStyle/>
          <a:p>
            <a:pPr>
              <a:buFontTx/>
              <a:buNone/>
            </a:pPr>
            <a:r>
              <a:rPr lang="en-GB" sz="1800" dirty="0" smtClean="0">
                <a:latin typeface="Arial" charset="0"/>
                <a:ea typeface="ＭＳ Ｐゴシック" charset="0"/>
              </a:rPr>
              <a:t>Done in 3 steps:</a:t>
            </a:r>
          </a:p>
          <a:p>
            <a:r>
              <a:rPr lang="en-GB" sz="1800" dirty="0" smtClean="0">
                <a:latin typeface="Arial" charset="0"/>
                <a:ea typeface="ＭＳ Ｐゴシック" charset="0"/>
              </a:rPr>
              <a:t>Studies to choose the coil and structure concepts</a:t>
            </a:r>
          </a:p>
          <a:p>
            <a:pPr marL="0" indent="0">
              <a:buNone/>
            </a:pPr>
            <a:r>
              <a:rPr lang="en-GB" sz="1800" dirty="0" smtClean="0">
                <a:latin typeface="Arial" charset="0"/>
                <a:ea typeface="ＭＳ Ｐゴシック" charset="0"/>
              </a:rPr>
              <a:t>      (very contested) ended June 2010</a:t>
            </a:r>
          </a:p>
          <a:p>
            <a:r>
              <a:rPr lang="en-GB" sz="1800" dirty="0" smtClean="0">
                <a:latin typeface="Arial" charset="0"/>
                <a:ea typeface="ＭＳ Ｐゴシック" charset="0"/>
              </a:rPr>
              <a:t>Conceptual design of the block coil with flared ends in a shell, bladder and keys structure , ended January  2011)</a:t>
            </a:r>
          </a:p>
          <a:p>
            <a:r>
              <a:rPr lang="en-GB" sz="1800" dirty="0" smtClean="0">
                <a:latin typeface="Arial" charset="0"/>
                <a:ea typeface="ＭＳ Ｐゴシック" charset="0"/>
              </a:rPr>
              <a:t>Detailed design , completed mid 2012</a:t>
            </a:r>
            <a:endParaRPr lang="en-GB" sz="1800" dirty="0">
              <a:latin typeface="Arial" charset="0"/>
              <a:ea typeface="ＭＳ Ｐゴシック" charset="0"/>
            </a:endParaRPr>
          </a:p>
          <a:p>
            <a:pPr>
              <a:buFontTx/>
              <a:buNone/>
            </a:pPr>
            <a:r>
              <a:rPr lang="en-GB" sz="1800" dirty="0">
                <a:solidFill>
                  <a:srgbClr val="0000FF"/>
                </a:solidFill>
                <a:latin typeface="Arial" charset="0"/>
                <a:ea typeface="ＭＳ Ｐゴシック" charset="0"/>
              </a:rPr>
              <a:t>	</a:t>
            </a:r>
          </a:p>
          <a:p>
            <a:pPr>
              <a:buFontTx/>
              <a:buNone/>
            </a:pPr>
            <a:endParaRPr lang="en-GB" sz="1800" dirty="0">
              <a:latin typeface="Arial" charset="0"/>
              <a:ea typeface="ＭＳ Ｐゴシック" charset="0"/>
            </a:endParaRPr>
          </a:p>
        </p:txBody>
      </p:sp>
      <p:sp>
        <p:nvSpPr>
          <p:cNvPr id="24581"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08FB5C0B-31C7-2B41-892C-E21EC3743A11}" type="slidenum">
              <a:rPr lang="en-US" sz="1200" b="0">
                <a:latin typeface="Times New Roman" charset="0"/>
              </a:rPr>
              <a:pPr algn="r"/>
              <a:t>15</a:t>
            </a:fld>
            <a:endParaRPr lang="en-US" sz="1200" b="0">
              <a:latin typeface="Times New Roman"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15</a:t>
            </a:fld>
            <a:endParaRPr lang="en-US"/>
          </a:p>
        </p:txBody>
      </p:sp>
      <p:pic>
        <p:nvPicPr>
          <p:cNvPr id="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508104" y="1196752"/>
            <a:ext cx="3568734" cy="2218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16216" y="4293096"/>
            <a:ext cx="2483768" cy="248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Content Placeholder 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31840" y="3429000"/>
            <a:ext cx="1414946" cy="1400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3528" y="4581128"/>
            <a:ext cx="2952328" cy="1927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323528" y="6396335"/>
            <a:ext cx="3323828" cy="461665"/>
          </a:xfrm>
          <a:prstGeom prst="rect">
            <a:avLst/>
          </a:prstGeom>
        </p:spPr>
        <p:txBody>
          <a:bodyPr wrap="square">
            <a:spAutoFit/>
          </a:bodyPr>
          <a:lstStyle/>
          <a:p>
            <a:r>
              <a:rPr lang="en-GB" sz="1200" b="0" dirty="0">
                <a:latin typeface="Arial"/>
                <a:cs typeface="Arial"/>
              </a:rPr>
              <a:t>Dummy coil azimuthal strain vs. time</a:t>
            </a:r>
            <a:br>
              <a:rPr lang="en-GB" sz="1200" b="0" dirty="0">
                <a:latin typeface="Arial"/>
                <a:cs typeface="Arial"/>
              </a:rPr>
            </a:br>
            <a:r>
              <a:rPr lang="en-GB" sz="1200" b="0" dirty="0">
                <a:latin typeface="Arial"/>
                <a:cs typeface="Arial"/>
              </a:rPr>
              <a:t>Straight section</a:t>
            </a:r>
            <a:endParaRPr lang="fr-FR" sz="1200" b="0" dirty="0">
              <a:latin typeface="Arial"/>
              <a:cs typeface="Arial"/>
            </a:endParaRPr>
          </a:p>
        </p:txBody>
      </p:sp>
      <p:pic>
        <p:nvPicPr>
          <p:cNvPr id="12" name="Picture 6" descr="C:\Work\FRESCA2\Mechanics\2D\v3\v3_ref\FRESCA2_2d_mech_coilx_3emf.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635896" y="4865132"/>
            <a:ext cx="2606303" cy="1960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788024" y="3140968"/>
            <a:ext cx="1758689"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259632" y="3356992"/>
            <a:ext cx="1797880" cy="1599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57536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932040" y="1196752"/>
            <a:ext cx="4211960" cy="3679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4579"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3: </a:t>
            </a:r>
            <a:r>
              <a:rPr lang="en-GB" dirty="0" smtClean="0">
                <a:latin typeface="Arial" charset="0"/>
                <a:ea typeface="ＭＳ Ｐゴシック" charset="0"/>
                <a:cs typeface="ＭＳ Ｐゴシック" charset="0"/>
              </a:rPr>
              <a:t>magnet parameters</a:t>
            </a:r>
            <a:endParaRPr lang="en-GB" dirty="0">
              <a:latin typeface="Arial" charset="0"/>
              <a:ea typeface="ＭＳ Ｐゴシック" charset="0"/>
              <a:cs typeface="ＭＳ Ｐゴシック" charset="0"/>
            </a:endParaRPr>
          </a:p>
        </p:txBody>
      </p:sp>
      <p:sp>
        <p:nvSpPr>
          <p:cNvPr id="24580" name="Content Placeholder 2"/>
          <p:cNvSpPr>
            <a:spLocks noGrp="1"/>
          </p:cNvSpPr>
          <p:nvPr>
            <p:ph idx="4294967295"/>
          </p:nvPr>
        </p:nvSpPr>
        <p:spPr>
          <a:xfrm>
            <a:off x="323850" y="1124744"/>
            <a:ext cx="5472286" cy="5616623"/>
          </a:xfrm>
        </p:spPr>
        <p:txBody>
          <a:bodyPr/>
          <a:lstStyle/>
          <a:p>
            <a:pPr>
              <a:defRPr/>
            </a:pPr>
            <a:r>
              <a:rPr lang="en-GB" sz="1800" dirty="0"/>
              <a:t>OD: 1.030 m; length: 2.255 m</a:t>
            </a:r>
          </a:p>
          <a:p>
            <a:pPr>
              <a:defRPr/>
            </a:pPr>
            <a:r>
              <a:rPr lang="en-GB" sz="1800" dirty="0"/>
              <a:t>Al shell, 65 mm thick, 1.6 m long</a:t>
            </a:r>
          </a:p>
          <a:p>
            <a:pPr>
              <a:defRPr/>
            </a:pPr>
            <a:r>
              <a:rPr lang="en-GB" sz="1800" dirty="0"/>
              <a:t>Bladder and key pre-</a:t>
            </a:r>
            <a:r>
              <a:rPr lang="en-GB" sz="1800" dirty="0" smtClean="0"/>
              <a:t>load</a:t>
            </a:r>
          </a:p>
          <a:p>
            <a:pPr>
              <a:defRPr/>
            </a:pPr>
            <a:r>
              <a:rPr lang="en-US" sz="1800" dirty="0"/>
              <a:t>Operational condition (13 T)</a:t>
            </a:r>
          </a:p>
          <a:p>
            <a:pPr lvl="1">
              <a:defRPr/>
            </a:pPr>
            <a:r>
              <a:rPr lang="en-US" sz="1800" dirty="0" err="1"/>
              <a:t>I</a:t>
            </a:r>
            <a:r>
              <a:rPr lang="en-US" sz="1800" baseline="-25000" dirty="0" err="1"/>
              <a:t>op</a:t>
            </a:r>
            <a:r>
              <a:rPr lang="en-US" sz="1800" dirty="0"/>
              <a:t>: 10.9 kA</a:t>
            </a:r>
          </a:p>
          <a:p>
            <a:pPr lvl="1">
              <a:defRPr/>
            </a:pPr>
            <a:r>
              <a:rPr lang="en-US" sz="1800" dirty="0" err="1"/>
              <a:t>B</a:t>
            </a:r>
            <a:r>
              <a:rPr lang="en-US" sz="1800" baseline="-25000" dirty="0" err="1"/>
              <a:t>peak_op</a:t>
            </a:r>
            <a:r>
              <a:rPr lang="en-US" sz="1800" dirty="0"/>
              <a:t>: 13.4 </a:t>
            </a:r>
            <a:r>
              <a:rPr lang="en-US" sz="1800" dirty="0" smtClean="0"/>
              <a:t>T, ~</a:t>
            </a:r>
            <a:r>
              <a:rPr lang="en-US" sz="1800" dirty="0"/>
              <a:t>79% of </a:t>
            </a:r>
            <a:r>
              <a:rPr lang="en-US" sz="1800" dirty="0" err="1"/>
              <a:t>I</a:t>
            </a:r>
            <a:r>
              <a:rPr lang="en-US" sz="1800" baseline="-25000" dirty="0" err="1"/>
              <a:t>ss</a:t>
            </a:r>
            <a:r>
              <a:rPr lang="en-US" sz="1800" dirty="0"/>
              <a:t> at 4.2 K</a:t>
            </a:r>
          </a:p>
          <a:p>
            <a:pPr lvl="1">
              <a:defRPr/>
            </a:pPr>
            <a:r>
              <a:rPr lang="en-US" sz="1800" dirty="0" err="1"/>
              <a:t>B</a:t>
            </a:r>
            <a:r>
              <a:rPr lang="en-US" sz="1800" baseline="-25000" dirty="0" err="1"/>
              <a:t>bore_ss</a:t>
            </a:r>
            <a:r>
              <a:rPr lang="en-US" sz="1800" dirty="0"/>
              <a:t>: 16.0 </a:t>
            </a:r>
            <a:r>
              <a:rPr lang="en-US" sz="1800" dirty="0" smtClean="0"/>
              <a:t>T, ~</a:t>
            </a:r>
            <a:r>
              <a:rPr lang="en-US" sz="1800" dirty="0"/>
              <a:t>72% of </a:t>
            </a:r>
            <a:r>
              <a:rPr lang="en-US" sz="1800" dirty="0" err="1"/>
              <a:t>I</a:t>
            </a:r>
            <a:r>
              <a:rPr lang="en-US" sz="1800" baseline="-25000" dirty="0" err="1"/>
              <a:t>ss</a:t>
            </a:r>
            <a:r>
              <a:rPr lang="en-US" sz="1800" dirty="0"/>
              <a:t> at 1.9 K</a:t>
            </a:r>
          </a:p>
          <a:p>
            <a:pPr lvl="1">
              <a:defRPr/>
            </a:pPr>
            <a:r>
              <a:rPr lang="en-US" sz="1800" dirty="0" err="1"/>
              <a:t>B</a:t>
            </a:r>
            <a:r>
              <a:rPr lang="en-US" sz="1800" baseline="-25000" dirty="0" err="1"/>
              <a:t>bore_ss</a:t>
            </a:r>
            <a:r>
              <a:rPr lang="en-US" sz="1800" dirty="0"/>
              <a:t>: 17.2 T;</a:t>
            </a:r>
          </a:p>
          <a:p>
            <a:pPr>
              <a:defRPr/>
            </a:pPr>
            <a:r>
              <a:rPr lang="en-US" sz="1800" dirty="0"/>
              <a:t>15 T bore field (“ultimate”)</a:t>
            </a:r>
          </a:p>
          <a:p>
            <a:pPr lvl="1">
              <a:defRPr/>
            </a:pPr>
            <a:r>
              <a:rPr lang="en-US" sz="1800" dirty="0"/>
              <a:t>86% of 1.9 K </a:t>
            </a:r>
            <a:r>
              <a:rPr lang="en-US" sz="1800" dirty="0" err="1"/>
              <a:t>I</a:t>
            </a:r>
            <a:r>
              <a:rPr lang="en-US" sz="1800" baseline="-25000" dirty="0" err="1"/>
              <a:t>ss</a:t>
            </a:r>
            <a:endParaRPr lang="en-US" sz="1800" baseline="-25000" dirty="0"/>
          </a:p>
          <a:p>
            <a:pPr>
              <a:defRPr/>
            </a:pPr>
            <a:endParaRPr lang="en-GB" sz="1800" dirty="0" smtClean="0"/>
          </a:p>
          <a:p>
            <a:pPr>
              <a:buFontTx/>
              <a:buNone/>
            </a:pPr>
            <a:endParaRPr lang="en-GB" sz="1800" dirty="0">
              <a:latin typeface="Arial" charset="0"/>
              <a:ea typeface="ＭＳ Ｐゴシック" charset="0"/>
            </a:endParaRPr>
          </a:p>
          <a:p>
            <a:pPr>
              <a:buFontTx/>
              <a:buNone/>
            </a:pPr>
            <a:r>
              <a:rPr lang="en-GB" sz="1800" dirty="0">
                <a:solidFill>
                  <a:srgbClr val="0000FF"/>
                </a:solidFill>
                <a:latin typeface="Arial" charset="0"/>
                <a:ea typeface="ＭＳ Ｐゴシック" charset="0"/>
              </a:rPr>
              <a:t>	</a:t>
            </a:r>
          </a:p>
          <a:p>
            <a:pPr>
              <a:buFontTx/>
              <a:buNone/>
            </a:pPr>
            <a:endParaRPr lang="en-GB" sz="1800" dirty="0">
              <a:latin typeface="Arial" charset="0"/>
              <a:ea typeface="ＭＳ Ｐゴシック" charset="0"/>
            </a:endParaRPr>
          </a:p>
        </p:txBody>
      </p:sp>
      <p:sp>
        <p:nvSpPr>
          <p:cNvPr id="24581"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08FB5C0B-31C7-2B41-892C-E21EC3743A11}" type="slidenum">
              <a:rPr lang="en-US" sz="1200" b="0">
                <a:latin typeface="Times New Roman" charset="0"/>
              </a:rPr>
              <a:pPr algn="r"/>
              <a:t>16</a:t>
            </a:fld>
            <a:endParaRPr lang="en-US" sz="1200" b="0">
              <a:latin typeface="Times New Roman"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16</a:t>
            </a:fld>
            <a:endParaRPr lang="en-US"/>
          </a:p>
        </p:txBody>
      </p:sp>
      <p:sp>
        <p:nvSpPr>
          <p:cNvPr id="7" name="Content Placeholder 2"/>
          <p:cNvSpPr txBox="1">
            <a:spLocks/>
          </p:cNvSpPr>
          <p:nvPr/>
        </p:nvSpPr>
        <p:spPr bwMode="auto">
          <a:xfrm>
            <a:off x="5148064" y="1124744"/>
            <a:ext cx="3995936" cy="2852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a:buFontTx/>
              <a:buNone/>
            </a:pPr>
            <a:r>
              <a:rPr lang="en-GB" sz="1800" dirty="0" smtClean="0">
                <a:solidFill>
                  <a:srgbClr val="000000"/>
                </a:solidFill>
                <a:latin typeface="Arial" charset="0"/>
                <a:ea typeface="ＭＳ Ｐゴシック" charset="0"/>
              </a:rPr>
              <a:t>.</a:t>
            </a:r>
            <a:endParaRPr lang="en-GB" sz="1800" dirty="0" smtClean="0">
              <a:latin typeface="Arial" charset="0"/>
              <a:ea typeface="ＭＳ Ｐゴシック" charset="0"/>
            </a:endParaRPr>
          </a:p>
          <a:p>
            <a:pPr>
              <a:buFontTx/>
              <a:buNone/>
            </a:pPr>
            <a:r>
              <a:rPr lang="en-GB" sz="1800" dirty="0" smtClean="0">
                <a:solidFill>
                  <a:srgbClr val="0000FF"/>
                </a:solidFill>
                <a:latin typeface="Arial" charset="0"/>
                <a:ea typeface="ＭＳ Ｐゴシック" charset="0"/>
              </a:rPr>
              <a:t>	</a:t>
            </a:r>
          </a:p>
          <a:p>
            <a:pPr>
              <a:buFontTx/>
              <a:buNone/>
            </a:pPr>
            <a:endParaRPr lang="en-GB" sz="1800" dirty="0">
              <a:latin typeface="Arial" charset="0"/>
              <a:ea typeface="ＭＳ Ｐゴシック" charset="0"/>
            </a:endParaRPr>
          </a:p>
        </p:txBody>
      </p:sp>
      <p:pic>
        <p:nvPicPr>
          <p:cNvPr id="8"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1561" y="4509120"/>
            <a:ext cx="3240360" cy="2116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444208" y="4797152"/>
            <a:ext cx="2390123" cy="307777"/>
          </a:xfrm>
          <a:prstGeom prst="rect">
            <a:avLst/>
          </a:prstGeom>
          <a:noFill/>
        </p:spPr>
        <p:txBody>
          <a:bodyPr wrap="none" rtlCol="0">
            <a:spAutoFit/>
          </a:bodyPr>
          <a:lstStyle/>
          <a:p>
            <a:r>
              <a:rPr lang="en-US" sz="1400" b="0" dirty="0" smtClean="0">
                <a:latin typeface="Arial"/>
                <a:cs typeface="Arial"/>
              </a:rPr>
              <a:t>Critical surface and </a:t>
            </a:r>
            <a:r>
              <a:rPr lang="en-US" sz="1400" b="0" dirty="0" err="1" smtClean="0">
                <a:latin typeface="Arial"/>
                <a:cs typeface="Arial"/>
              </a:rPr>
              <a:t>loadline</a:t>
            </a:r>
            <a:endParaRPr lang="en-US" sz="1400" b="0" dirty="0">
              <a:latin typeface="Arial"/>
              <a:cs typeface="Arial"/>
            </a:endParaRPr>
          </a:p>
        </p:txBody>
      </p:sp>
      <p:sp>
        <p:nvSpPr>
          <p:cNvPr id="10" name="TextBox 9"/>
          <p:cNvSpPr txBox="1"/>
          <p:nvPr/>
        </p:nvSpPr>
        <p:spPr>
          <a:xfrm>
            <a:off x="611560" y="6550223"/>
            <a:ext cx="2520041" cy="307777"/>
          </a:xfrm>
          <a:prstGeom prst="rect">
            <a:avLst/>
          </a:prstGeom>
          <a:noFill/>
        </p:spPr>
        <p:txBody>
          <a:bodyPr wrap="none" rtlCol="0">
            <a:spAutoFit/>
          </a:bodyPr>
          <a:lstStyle/>
          <a:p>
            <a:r>
              <a:rPr lang="en-US" sz="1400" b="0" dirty="0" smtClean="0">
                <a:latin typeface="Arial"/>
                <a:cs typeface="Arial"/>
              </a:rPr>
              <a:t>Quench hot spot temperature</a:t>
            </a:r>
            <a:endParaRPr lang="en-US" sz="1400" b="0" dirty="0">
              <a:latin typeface="Arial"/>
              <a:cs typeface="Arial"/>
            </a:endParaRPr>
          </a:p>
        </p:txBody>
      </p:sp>
    </p:spTree>
    <p:extLst>
      <p:ext uri="{BB962C8B-B14F-4D97-AF65-F5344CB8AC3E}">
        <p14:creationId xmlns:p14="http://schemas.microsoft.com/office/powerpoint/2010/main" val="106759956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3: </a:t>
            </a:r>
            <a:r>
              <a:rPr lang="en-GB" dirty="0" smtClean="0">
                <a:latin typeface="Arial" charset="0"/>
                <a:ea typeface="ＭＳ Ｐゴシック" charset="0"/>
                <a:cs typeface="ＭＳ Ｐゴシック" charset="0"/>
              </a:rPr>
              <a:t>coil manufacturing tooling</a:t>
            </a:r>
            <a:endParaRPr lang="en-GB" dirty="0">
              <a:latin typeface="Arial" charset="0"/>
              <a:ea typeface="ＭＳ Ｐゴシック" charset="0"/>
              <a:cs typeface="ＭＳ Ｐゴシック" charset="0"/>
            </a:endParaRPr>
          </a:p>
        </p:txBody>
      </p:sp>
      <p:sp>
        <p:nvSpPr>
          <p:cNvPr id="24580" name="Content Placeholder 2"/>
          <p:cNvSpPr>
            <a:spLocks noGrp="1"/>
          </p:cNvSpPr>
          <p:nvPr>
            <p:ph idx="4294967295"/>
          </p:nvPr>
        </p:nvSpPr>
        <p:spPr>
          <a:xfrm>
            <a:off x="323850" y="1124744"/>
            <a:ext cx="6264374" cy="5733257"/>
          </a:xfrm>
        </p:spPr>
        <p:txBody>
          <a:bodyPr/>
          <a:lstStyle/>
          <a:p>
            <a:pPr>
              <a:buFontTx/>
              <a:buNone/>
            </a:pPr>
            <a:r>
              <a:rPr lang="en-GB" sz="1800" dirty="0" smtClean="0">
                <a:solidFill>
                  <a:srgbClr val="000000"/>
                </a:solidFill>
                <a:latin typeface="Arial" charset="0"/>
                <a:ea typeface="ＭＳ Ｐゴシック" charset="0"/>
              </a:rPr>
              <a:t>All tooling for coil manufacturing is designed Type 3-4 done, Type 1-2 on order</a:t>
            </a:r>
          </a:p>
          <a:p>
            <a:pPr>
              <a:buFontTx/>
              <a:buChar char="-"/>
            </a:pPr>
            <a:r>
              <a:rPr lang="en-GB" sz="1800" dirty="0" smtClean="0">
                <a:solidFill>
                  <a:srgbClr val="000000"/>
                </a:solidFill>
                <a:latin typeface="Arial" charset="0"/>
                <a:ea typeface="ＭＳ Ｐゴシック" charset="0"/>
              </a:rPr>
              <a:t>Winding table : operational</a:t>
            </a:r>
          </a:p>
          <a:p>
            <a:pPr>
              <a:buFontTx/>
              <a:buChar char="-"/>
            </a:pPr>
            <a:r>
              <a:rPr lang="en-GB" sz="1800" dirty="0" smtClean="0">
                <a:solidFill>
                  <a:srgbClr val="000000"/>
                </a:solidFill>
                <a:latin typeface="Arial" charset="0"/>
                <a:ea typeface="ＭＳ Ｐゴシック" charset="0"/>
              </a:rPr>
              <a:t>Reaction moulds:  meanwhile we want a modification:          will be implemented after the Cu coil: (split mould)</a:t>
            </a:r>
          </a:p>
          <a:p>
            <a:pPr>
              <a:buFontTx/>
              <a:buChar char="-"/>
            </a:pPr>
            <a:r>
              <a:rPr lang="en-GB" sz="1800" dirty="0" smtClean="0">
                <a:solidFill>
                  <a:srgbClr val="000000"/>
                </a:solidFill>
                <a:latin typeface="Arial" charset="0"/>
                <a:ea typeface="ＭＳ Ｐゴシック" charset="0"/>
              </a:rPr>
              <a:t>Impregnation moulds : final version</a:t>
            </a:r>
          </a:p>
          <a:p>
            <a:pPr>
              <a:buFontTx/>
              <a:buChar char="-"/>
            </a:pPr>
            <a:r>
              <a:rPr lang="en-GB" sz="1800" dirty="0" smtClean="0">
                <a:solidFill>
                  <a:srgbClr val="000000"/>
                </a:solidFill>
                <a:latin typeface="Arial" charset="0"/>
                <a:ea typeface="ＭＳ Ｐゴシック" charset="0"/>
              </a:rPr>
              <a:t>Reaction oven: operational</a:t>
            </a:r>
          </a:p>
          <a:p>
            <a:pPr>
              <a:buFontTx/>
              <a:buChar char="-"/>
            </a:pPr>
            <a:r>
              <a:rPr lang="en-GB" sz="1800" dirty="0" smtClean="0">
                <a:solidFill>
                  <a:srgbClr val="000000"/>
                </a:solidFill>
                <a:latin typeface="Arial" charset="0"/>
                <a:ea typeface="ＭＳ Ｐゴシック" charset="0"/>
              </a:rPr>
              <a:t>Impregnation tank: operational</a:t>
            </a:r>
            <a:endParaRPr lang="en-GB" sz="1800" dirty="0">
              <a:latin typeface="Arial" charset="0"/>
              <a:ea typeface="ＭＳ Ｐゴシック" charset="0"/>
            </a:endParaRPr>
          </a:p>
          <a:p>
            <a:pPr>
              <a:buFontTx/>
              <a:buNone/>
            </a:pPr>
            <a:r>
              <a:rPr lang="en-GB" sz="1800" dirty="0">
                <a:solidFill>
                  <a:srgbClr val="0000FF"/>
                </a:solidFill>
                <a:latin typeface="Arial" charset="0"/>
                <a:ea typeface="ＭＳ Ｐゴシック" charset="0"/>
              </a:rPr>
              <a:t>	</a:t>
            </a:r>
          </a:p>
          <a:p>
            <a:pPr>
              <a:buFontTx/>
              <a:buNone/>
            </a:pPr>
            <a:endParaRPr lang="en-GB" sz="1800" dirty="0">
              <a:latin typeface="Arial" charset="0"/>
              <a:ea typeface="ＭＳ Ｐゴシック" charset="0"/>
            </a:endParaRPr>
          </a:p>
        </p:txBody>
      </p:sp>
      <p:sp>
        <p:nvSpPr>
          <p:cNvPr id="24581"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08FB5C0B-31C7-2B41-892C-E21EC3743A11}" type="slidenum">
              <a:rPr lang="en-US" sz="1200" b="0">
                <a:latin typeface="Times New Roman" charset="0"/>
              </a:rPr>
              <a:pPr algn="r"/>
              <a:t>17</a:t>
            </a:fld>
            <a:endParaRPr lang="en-US" sz="1200" b="0">
              <a:latin typeface="Times New Roman"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17</a:t>
            </a:fld>
            <a:endParaRPr lang="en-US"/>
          </a:p>
        </p:txBody>
      </p:sp>
      <p:pic>
        <p:nvPicPr>
          <p:cNvPr id="6" name="Image 44"/>
          <p:cNvPicPr/>
          <p:nvPr/>
        </p:nvPicPr>
        <p:blipFill>
          <a:blip r:embed="rId2" cstate="print">
            <a:extLst>
              <a:ext uri="{28A0092B-C50C-407E-A947-70E740481C1C}">
                <a14:useLocalDpi xmlns:a14="http://schemas.microsoft.com/office/drawing/2010/main"/>
              </a:ext>
            </a:extLst>
          </a:blip>
          <a:srcRect/>
          <a:stretch>
            <a:fillRect/>
          </a:stretch>
        </p:blipFill>
        <p:spPr bwMode="auto">
          <a:xfrm>
            <a:off x="6497955" y="1052736"/>
            <a:ext cx="2646045" cy="3191510"/>
          </a:xfrm>
          <a:prstGeom prst="rect">
            <a:avLst/>
          </a:prstGeom>
          <a:noFill/>
        </p:spPr>
      </p:pic>
      <p:pic>
        <p:nvPicPr>
          <p:cNvPr id="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72200" y="4293096"/>
            <a:ext cx="2636812" cy="1523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112839" y="5755208"/>
            <a:ext cx="2018337" cy="110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47864" y="4648479"/>
            <a:ext cx="2946028" cy="2209521"/>
          </a:xfrm>
          <a:prstGeom prst="rect">
            <a:avLst/>
          </a:prstGeom>
        </p:spPr>
      </p:pic>
      <p:pic>
        <p:nvPicPr>
          <p:cNvPr id="12" name="Picture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95536" y="4005064"/>
            <a:ext cx="2160239" cy="2621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484266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3: </a:t>
            </a:r>
            <a:r>
              <a:rPr lang="en-GB" dirty="0" smtClean="0">
                <a:latin typeface="Arial" charset="0"/>
                <a:ea typeface="ＭＳ Ｐゴシック" charset="0"/>
                <a:cs typeface="ＭＳ Ｐゴシック" charset="0"/>
              </a:rPr>
              <a:t>magnet structure</a:t>
            </a:r>
            <a:endParaRPr lang="en-GB" dirty="0">
              <a:latin typeface="Arial" charset="0"/>
              <a:ea typeface="ＭＳ Ｐゴシック" charset="0"/>
              <a:cs typeface="ＭＳ Ｐゴシック" charset="0"/>
            </a:endParaRPr>
          </a:p>
        </p:txBody>
      </p:sp>
      <p:sp>
        <p:nvSpPr>
          <p:cNvPr id="24580" name="Content Placeholder 2"/>
          <p:cNvSpPr>
            <a:spLocks noGrp="1"/>
          </p:cNvSpPr>
          <p:nvPr>
            <p:ph idx="4294967295"/>
          </p:nvPr>
        </p:nvSpPr>
        <p:spPr>
          <a:xfrm>
            <a:off x="323850" y="1124745"/>
            <a:ext cx="4608190" cy="1944215"/>
          </a:xfrm>
        </p:spPr>
        <p:txBody>
          <a:bodyPr/>
          <a:lstStyle/>
          <a:p>
            <a:pPr marL="177800" indent="-177800">
              <a:buFontTx/>
              <a:buNone/>
            </a:pPr>
            <a:r>
              <a:rPr lang="en-GB" sz="1800" dirty="0" smtClean="0">
                <a:solidFill>
                  <a:srgbClr val="000000"/>
                </a:solidFill>
                <a:latin typeface="Arial" charset="0"/>
                <a:ea typeface="ＭＳ Ｐゴシック" charset="0"/>
              </a:rPr>
              <a:t>Shell, Bladder and key structure</a:t>
            </a:r>
          </a:p>
          <a:p>
            <a:pPr marL="177800" indent="-177800"/>
            <a:r>
              <a:rPr lang="en-GB" sz="1800" dirty="0" smtClean="0">
                <a:latin typeface="Arial" charset="0"/>
                <a:ea typeface="ＭＳ Ｐゴシック" charset="0"/>
              </a:rPr>
              <a:t>Structure completed</a:t>
            </a:r>
          </a:p>
          <a:p>
            <a:pPr marL="177800" indent="-177800"/>
            <a:r>
              <a:rPr lang="en-GB" sz="1800" dirty="0" smtClean="0">
                <a:latin typeface="Arial" charset="0"/>
                <a:ea typeface="ＭＳ Ｐゴシック" charset="0"/>
              </a:rPr>
              <a:t>First test with Al coil dummy at 77K done</a:t>
            </a:r>
          </a:p>
          <a:p>
            <a:pPr marL="177800" indent="-177800"/>
            <a:endParaRPr lang="en-GB" sz="1800" dirty="0">
              <a:latin typeface="Arial" charset="0"/>
              <a:ea typeface="ＭＳ Ｐゴシック" charset="0"/>
            </a:endParaRPr>
          </a:p>
          <a:p>
            <a:pPr marL="177800" indent="-177800">
              <a:buFontTx/>
              <a:buNone/>
            </a:pPr>
            <a:r>
              <a:rPr lang="en-GB" sz="1800" dirty="0">
                <a:solidFill>
                  <a:srgbClr val="0000FF"/>
                </a:solidFill>
                <a:latin typeface="Arial" charset="0"/>
                <a:ea typeface="ＭＳ Ｐゴシック" charset="0"/>
              </a:rPr>
              <a:t>	</a:t>
            </a:r>
          </a:p>
          <a:p>
            <a:pPr>
              <a:buFontTx/>
              <a:buNone/>
            </a:pPr>
            <a:endParaRPr lang="en-GB" sz="1800" dirty="0">
              <a:latin typeface="Arial" charset="0"/>
              <a:ea typeface="ＭＳ Ｐゴシック" charset="0"/>
            </a:endParaRPr>
          </a:p>
        </p:txBody>
      </p:sp>
      <p:sp>
        <p:nvSpPr>
          <p:cNvPr id="24581"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08FB5C0B-31C7-2B41-892C-E21EC3743A11}" type="slidenum">
              <a:rPr lang="en-US" sz="1200" b="0">
                <a:latin typeface="Times New Roman" charset="0"/>
              </a:rPr>
              <a:pPr algn="r"/>
              <a:t>18</a:t>
            </a:fld>
            <a:endParaRPr lang="en-US" sz="1200" b="0">
              <a:latin typeface="Times New Roman"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18</a:t>
            </a:fld>
            <a:endParaRPr lang="en-US"/>
          </a:p>
        </p:txBody>
      </p:sp>
      <p:pic>
        <p:nvPicPr>
          <p:cNvPr id="7"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48264" y="1272307"/>
            <a:ext cx="2100245" cy="5556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44008" y="5191573"/>
            <a:ext cx="2221903" cy="1666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descr="\\cern.ch\dfs\Users\j\jmunozga\Desktop\LN2\DSCN0038.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rot="5400000">
            <a:off x="4020093" y="1914172"/>
            <a:ext cx="3600401" cy="2165562"/>
          </a:xfrm>
          <a:prstGeom prst="rect">
            <a:avLst/>
          </a:prstGeom>
          <a:noFill/>
          <a:extLst/>
        </p:spPr>
      </p:pic>
      <p:pic>
        <p:nvPicPr>
          <p:cNvPr id="13" name="Picture 1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835696" y="2276871"/>
            <a:ext cx="2833078" cy="2123897"/>
          </a:xfrm>
          <a:prstGeom prst="rect">
            <a:avLst/>
          </a:prstGeom>
          <a:noFill/>
        </p:spPr>
      </p:pic>
      <p:pic>
        <p:nvPicPr>
          <p:cNvPr id="14" name="Picture 13"/>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51519" y="4509120"/>
            <a:ext cx="3960529" cy="2348880"/>
          </a:xfrm>
          <a:prstGeom prst="rect">
            <a:avLst/>
          </a:prstGeom>
          <a:noFill/>
          <a:ln>
            <a:solidFill>
              <a:schemeClr val="tx1">
                <a:lumMod val="50000"/>
                <a:lumOff val="50000"/>
              </a:schemeClr>
            </a:solidFill>
          </a:ln>
        </p:spPr>
      </p:pic>
    </p:spTree>
    <p:extLst>
      <p:ext uri="{BB962C8B-B14F-4D97-AF65-F5344CB8AC3E}">
        <p14:creationId xmlns:p14="http://schemas.microsoft.com/office/powerpoint/2010/main" val="237950543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3: </a:t>
            </a:r>
            <a:r>
              <a:rPr lang="en-GB" dirty="0" smtClean="0">
                <a:latin typeface="Arial" charset="0"/>
                <a:ea typeface="ＭＳ Ｐゴシック" charset="0"/>
                <a:cs typeface="ＭＳ Ｐゴシック" charset="0"/>
              </a:rPr>
              <a:t>coil manufacturing</a:t>
            </a:r>
            <a:endParaRPr lang="en-GB" dirty="0">
              <a:latin typeface="Arial" charset="0"/>
              <a:ea typeface="ＭＳ Ｐゴシック" charset="0"/>
              <a:cs typeface="ＭＳ Ｐゴシック" charset="0"/>
            </a:endParaRPr>
          </a:p>
        </p:txBody>
      </p:sp>
      <p:sp>
        <p:nvSpPr>
          <p:cNvPr id="24580" name="Content Placeholder 2"/>
          <p:cNvSpPr>
            <a:spLocks noGrp="1"/>
          </p:cNvSpPr>
          <p:nvPr>
            <p:ph idx="4294967295"/>
          </p:nvPr>
        </p:nvSpPr>
        <p:spPr>
          <a:xfrm>
            <a:off x="323850" y="1124744"/>
            <a:ext cx="3528070" cy="5733257"/>
          </a:xfrm>
        </p:spPr>
        <p:txBody>
          <a:bodyPr/>
          <a:lstStyle/>
          <a:p>
            <a:pPr>
              <a:buFontTx/>
              <a:buNone/>
            </a:pPr>
            <a:r>
              <a:rPr lang="en-GB" sz="1800" dirty="0" smtClean="0">
                <a:solidFill>
                  <a:srgbClr val="000000"/>
                </a:solidFill>
                <a:latin typeface="Arial" charset="0"/>
                <a:ea typeface="ＭＳ Ｐゴシック" charset="0"/>
              </a:rPr>
              <a:t>Coil manufacturing development during the project:</a:t>
            </a:r>
          </a:p>
          <a:p>
            <a:r>
              <a:rPr lang="en-GB" sz="1800" dirty="0">
                <a:solidFill>
                  <a:srgbClr val="000000"/>
                </a:solidFill>
                <a:latin typeface="Arial" charset="0"/>
                <a:ea typeface="ＭＳ Ｐゴシック" charset="0"/>
              </a:rPr>
              <a:t>Winding flared end coils</a:t>
            </a:r>
            <a:endParaRPr lang="en-GB" sz="1800" dirty="0">
              <a:latin typeface="Arial" charset="0"/>
              <a:ea typeface="ＭＳ Ｐゴシック" charset="0"/>
            </a:endParaRPr>
          </a:p>
          <a:p>
            <a:r>
              <a:rPr lang="en-GB" sz="1800" dirty="0" smtClean="0">
                <a:solidFill>
                  <a:srgbClr val="000000"/>
                </a:solidFill>
                <a:latin typeface="Arial" charset="0"/>
                <a:ea typeface="ＭＳ Ｐゴシック" charset="0"/>
              </a:rPr>
              <a:t>Layer jump winding test</a:t>
            </a:r>
          </a:p>
          <a:p>
            <a:r>
              <a:rPr lang="en-GB" sz="1800" dirty="0" smtClean="0">
                <a:solidFill>
                  <a:srgbClr val="000000"/>
                </a:solidFill>
                <a:latin typeface="Arial" charset="0"/>
                <a:ea typeface="ＭＳ Ｐゴシック" charset="0"/>
              </a:rPr>
              <a:t>Cable dilatation tests</a:t>
            </a:r>
          </a:p>
          <a:p>
            <a:r>
              <a:rPr lang="en-GB" sz="1800" dirty="0" smtClean="0">
                <a:solidFill>
                  <a:srgbClr val="000000"/>
                </a:solidFill>
                <a:latin typeface="Arial" charset="0"/>
                <a:ea typeface="ＭＳ Ｐゴシック" charset="0"/>
              </a:rPr>
              <a:t>Insulation braiding</a:t>
            </a:r>
          </a:p>
          <a:p>
            <a:r>
              <a:rPr lang="en-GB" sz="1800" dirty="0" smtClean="0">
                <a:solidFill>
                  <a:srgbClr val="000000"/>
                </a:solidFill>
                <a:latin typeface="Arial" charset="0"/>
                <a:ea typeface="ＭＳ Ｐゴシック" charset="0"/>
              </a:rPr>
              <a:t>Moulded inter coil shims</a:t>
            </a:r>
          </a:p>
          <a:p>
            <a:r>
              <a:rPr lang="en-GB" sz="1800" dirty="0" smtClean="0">
                <a:solidFill>
                  <a:srgbClr val="000000"/>
                </a:solidFill>
                <a:latin typeface="Arial" charset="0"/>
                <a:ea typeface="ＭＳ Ｐゴシック" charset="0"/>
              </a:rPr>
              <a:t>First Cu coil: 1 layer done       2</a:t>
            </a:r>
            <a:r>
              <a:rPr lang="en-GB" sz="1800" baseline="30000" dirty="0" smtClean="0">
                <a:solidFill>
                  <a:srgbClr val="000000"/>
                </a:solidFill>
                <a:latin typeface="Arial" charset="0"/>
                <a:ea typeface="ＭＳ Ｐゴシック" charset="0"/>
              </a:rPr>
              <a:t>nd</a:t>
            </a:r>
            <a:r>
              <a:rPr lang="en-GB" sz="1800" dirty="0" smtClean="0">
                <a:solidFill>
                  <a:srgbClr val="000000"/>
                </a:solidFill>
                <a:latin typeface="Arial" charset="0"/>
                <a:ea typeface="ＭＳ Ｐゴシック" charset="0"/>
              </a:rPr>
              <a:t> next week</a:t>
            </a:r>
            <a:endParaRPr lang="en-GB" sz="1800" dirty="0">
              <a:latin typeface="Arial" charset="0"/>
              <a:ea typeface="ＭＳ Ｐゴシック" charset="0"/>
            </a:endParaRPr>
          </a:p>
        </p:txBody>
      </p:sp>
      <p:sp>
        <p:nvSpPr>
          <p:cNvPr id="24581"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08FB5C0B-31C7-2B41-892C-E21EC3743A11}" type="slidenum">
              <a:rPr lang="en-US" sz="1200" b="0">
                <a:latin typeface="Times New Roman" charset="0"/>
              </a:rPr>
              <a:pPr algn="r"/>
              <a:t>19</a:t>
            </a:fld>
            <a:endParaRPr lang="en-US" sz="1200" b="0">
              <a:latin typeface="Times New Roman"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19</a:t>
            </a:fld>
            <a:endParaRPr lang="en-US"/>
          </a:p>
        </p:txBody>
      </p:sp>
      <p:pic>
        <p:nvPicPr>
          <p:cNvPr id="3" name="Picture 2"/>
          <p:cNvPicPr>
            <a:picLocks noChangeAspect="1"/>
          </p:cNvPicPr>
          <p:nvPr/>
        </p:nvPicPr>
        <p:blipFill>
          <a:blip r:embed="rId2"/>
          <a:stretch>
            <a:fillRect/>
          </a:stretch>
        </p:blipFill>
        <p:spPr>
          <a:xfrm>
            <a:off x="6055136" y="1124745"/>
            <a:ext cx="3081968" cy="4104456"/>
          </a:xfrm>
          <a:prstGeom prst="rect">
            <a:avLst/>
          </a:prstGeom>
        </p:spPr>
      </p:pic>
      <p:pic>
        <p:nvPicPr>
          <p:cNvPr id="7" name="Imag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27984" y="4853146"/>
            <a:ext cx="2084089" cy="2004854"/>
          </a:xfrm>
          <a:prstGeom prst="rect">
            <a:avLst/>
          </a:prstGeom>
        </p:spPr>
      </p:pic>
      <p:pic>
        <p:nvPicPr>
          <p:cNvPr id="8" name="Espace réservé du contenu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16216" y="5262176"/>
            <a:ext cx="2627784" cy="1625663"/>
          </a:xfrm>
          <a:prstGeom prst="rect">
            <a:avLst/>
          </a:prstGeom>
        </p:spPr>
      </p:pic>
      <p:pic>
        <p:nvPicPr>
          <p:cNvPr id="10" name="Image 316"/>
          <p:cNvPicPr/>
          <p:nvPr/>
        </p:nvPicPr>
        <p:blipFill>
          <a:blip r:embed="rId5" cstate="screen">
            <a:extLst>
              <a:ext uri="{28A0092B-C50C-407E-A947-70E740481C1C}">
                <a14:useLocalDpi xmlns:a14="http://schemas.microsoft.com/office/drawing/2010/main"/>
              </a:ext>
            </a:extLst>
          </a:blip>
          <a:srcRect/>
          <a:stretch>
            <a:fillRect/>
          </a:stretch>
        </p:blipFill>
        <p:spPr bwMode="auto">
          <a:xfrm>
            <a:off x="3851920" y="1484784"/>
            <a:ext cx="2141220" cy="1602105"/>
          </a:xfrm>
          <a:prstGeom prst="rect">
            <a:avLst/>
          </a:prstGeom>
          <a:noFill/>
          <a:ln>
            <a:noFill/>
          </a:ln>
        </p:spPr>
      </p:pic>
      <p:pic>
        <p:nvPicPr>
          <p:cNvPr id="11" name="Image 2" descr="\\Srv5_div\SHORTMOD\Develop\USERS\Jacky\11T\Tissage_CGP\P1040417.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9552" y="4077072"/>
            <a:ext cx="2595809" cy="1800000"/>
          </a:xfrm>
          <a:prstGeom prst="rect">
            <a:avLst/>
          </a:prstGeom>
          <a:noFill/>
          <a:ln w="9525">
            <a:noFill/>
            <a:miter lim="800000"/>
            <a:headEnd/>
            <a:tailEnd/>
          </a:ln>
        </p:spPr>
      </p:pic>
      <p:pic>
        <p:nvPicPr>
          <p:cNvPr id="12" name="Picture 2"/>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395536" y="5857392"/>
            <a:ext cx="3742325" cy="9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5"/>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491880" y="3140968"/>
            <a:ext cx="2502889" cy="1431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435751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latin typeface="Arial" charset="0"/>
                <a:ea typeface="ＭＳ Ｐゴシック" charset="0"/>
              </a:rPr>
              <a:t>Contents</a:t>
            </a:r>
            <a:endParaRPr lang="en-GB" dirty="0">
              <a:latin typeface="Arial" charset="0"/>
              <a:ea typeface="ＭＳ Ｐゴシック" charset="0"/>
            </a:endParaRPr>
          </a:p>
        </p:txBody>
      </p:sp>
      <p:sp>
        <p:nvSpPr>
          <p:cNvPr id="17411" name="Content Placeholder 2"/>
          <p:cNvSpPr>
            <a:spLocks noGrp="1"/>
          </p:cNvSpPr>
          <p:nvPr>
            <p:ph idx="1"/>
          </p:nvPr>
        </p:nvSpPr>
        <p:spPr>
          <a:xfrm>
            <a:off x="381000" y="1143000"/>
            <a:ext cx="8583488" cy="5562600"/>
          </a:xfrm>
        </p:spPr>
        <p:txBody>
          <a:bodyPr/>
          <a:lstStyle/>
          <a:p>
            <a:pPr marL="0" indent="0">
              <a:buNone/>
            </a:pPr>
            <a:endParaRPr lang="en-GB" dirty="0" smtClean="0">
              <a:latin typeface="Arial" charset="0"/>
              <a:ea typeface="ＭＳ Ｐゴシック" charset="0"/>
            </a:endParaRPr>
          </a:p>
          <a:p>
            <a:pPr marL="857250" lvl="1" indent="-457200">
              <a:buFont typeface="+mj-lt"/>
              <a:buAutoNum type="arabicPeriod"/>
            </a:pPr>
            <a:r>
              <a:rPr lang="en-GB" dirty="0" smtClean="0">
                <a:latin typeface="Arial" charset="0"/>
                <a:ea typeface="ＭＳ Ｐゴシック" charset="0"/>
              </a:rPr>
              <a:t>Introduction: The High Field Magnet work package</a:t>
            </a:r>
          </a:p>
          <a:p>
            <a:pPr marL="857250" lvl="1" indent="-457200">
              <a:buFont typeface="+mj-lt"/>
              <a:buAutoNum type="arabicPeriod"/>
            </a:pPr>
            <a:r>
              <a:rPr lang="en-GB" dirty="0">
                <a:latin typeface="Arial" charset="0"/>
                <a:ea typeface="ＭＳ Ｐゴシック" charset="0"/>
              </a:rPr>
              <a:t>Task 1: Coordination and </a:t>
            </a:r>
            <a:r>
              <a:rPr lang="en-GB" dirty="0" smtClean="0">
                <a:latin typeface="Arial" charset="0"/>
                <a:ea typeface="ＭＳ Ｐゴシック" charset="0"/>
              </a:rPr>
              <a:t>communication</a:t>
            </a:r>
            <a:endParaRPr lang="en-GB" dirty="0">
              <a:latin typeface="Arial" charset="0"/>
              <a:ea typeface="ＭＳ Ｐゴシック" charset="0"/>
            </a:endParaRPr>
          </a:p>
          <a:p>
            <a:pPr marL="857250" lvl="1" indent="-457200">
              <a:buFont typeface="+mj-lt"/>
              <a:buAutoNum type="arabicPeriod"/>
            </a:pPr>
            <a:r>
              <a:rPr lang="en-GB" dirty="0" smtClean="0">
                <a:latin typeface="Arial" charset="0"/>
                <a:ea typeface="ＭＳ Ｐゴシック" charset="0"/>
              </a:rPr>
              <a:t>Task </a:t>
            </a:r>
            <a:r>
              <a:rPr lang="en-GB" dirty="0">
                <a:latin typeface="Arial" charset="0"/>
                <a:ea typeface="ＭＳ Ｐゴシック" charset="0"/>
              </a:rPr>
              <a:t>2: Support </a:t>
            </a:r>
            <a:r>
              <a:rPr lang="en-GB" dirty="0" smtClean="0">
                <a:latin typeface="Arial" charset="0"/>
                <a:ea typeface="ＭＳ Ｐゴシック" charset="0"/>
              </a:rPr>
              <a:t>studies</a:t>
            </a:r>
            <a:endParaRPr lang="en-GB" dirty="0">
              <a:latin typeface="Arial" charset="0"/>
              <a:ea typeface="ＭＳ Ｐゴシック" charset="0"/>
            </a:endParaRPr>
          </a:p>
          <a:p>
            <a:pPr marL="857250" lvl="1" indent="-457200">
              <a:buFont typeface="+mj-lt"/>
              <a:buAutoNum type="arabicPeriod"/>
            </a:pPr>
            <a:r>
              <a:rPr lang="en-GB" dirty="0" smtClean="0">
                <a:latin typeface="Arial" charset="0"/>
                <a:ea typeface="ＭＳ Ｐゴシック" charset="0"/>
              </a:rPr>
              <a:t>Task </a:t>
            </a:r>
            <a:r>
              <a:rPr lang="en-GB" dirty="0">
                <a:latin typeface="Arial" charset="0"/>
                <a:ea typeface="ＭＳ Ｐゴシック" charset="0"/>
              </a:rPr>
              <a:t>3: High field </a:t>
            </a:r>
            <a:r>
              <a:rPr lang="en-GB" dirty="0" smtClean="0">
                <a:latin typeface="Arial" charset="0"/>
                <a:ea typeface="ＭＳ Ｐゴシック" charset="0"/>
              </a:rPr>
              <a:t>model</a:t>
            </a:r>
            <a:endParaRPr lang="en-GB" dirty="0">
              <a:latin typeface="Arial" charset="0"/>
              <a:ea typeface="ＭＳ Ｐゴシック" charset="0"/>
            </a:endParaRPr>
          </a:p>
          <a:p>
            <a:pPr marL="857250" lvl="1" indent="-457200">
              <a:buFont typeface="+mj-lt"/>
              <a:buAutoNum type="arabicPeriod"/>
            </a:pPr>
            <a:r>
              <a:rPr lang="en-GB" dirty="0" smtClean="0">
                <a:latin typeface="Arial" charset="0"/>
                <a:ea typeface="ＭＳ Ｐゴシック" charset="0"/>
              </a:rPr>
              <a:t>Task </a:t>
            </a:r>
            <a:r>
              <a:rPr lang="en-GB" dirty="0">
                <a:latin typeface="Arial" charset="0"/>
                <a:ea typeface="ＭＳ Ｐゴシック" charset="0"/>
              </a:rPr>
              <a:t>4: Very high field dipole insert      </a:t>
            </a:r>
          </a:p>
          <a:p>
            <a:pPr marL="857250" lvl="1" indent="-457200">
              <a:buFont typeface="+mj-lt"/>
              <a:buAutoNum type="arabicPeriod"/>
            </a:pPr>
            <a:r>
              <a:rPr lang="en-GB" dirty="0" smtClean="0">
                <a:latin typeface="Arial" charset="0"/>
                <a:ea typeface="ＭＳ Ｐゴシック" charset="0"/>
              </a:rPr>
              <a:t>Task </a:t>
            </a:r>
            <a:r>
              <a:rPr lang="en-GB" dirty="0">
                <a:latin typeface="Arial" charset="0"/>
                <a:ea typeface="ＭＳ Ｐゴシック" charset="0"/>
              </a:rPr>
              <a:t>5: High </a:t>
            </a:r>
            <a:r>
              <a:rPr lang="en-GB" dirty="0" err="1">
                <a:latin typeface="Arial" charset="0"/>
                <a:ea typeface="ＭＳ Ｐゴシック" charset="0"/>
              </a:rPr>
              <a:t>Tc</a:t>
            </a:r>
            <a:r>
              <a:rPr lang="en-GB" dirty="0">
                <a:latin typeface="Arial" charset="0"/>
                <a:ea typeface="ＭＳ Ｐゴシック" charset="0"/>
              </a:rPr>
              <a:t> superconductor link   </a:t>
            </a:r>
          </a:p>
          <a:p>
            <a:pPr marL="857250" lvl="1" indent="-457200">
              <a:buFont typeface="+mj-lt"/>
              <a:buAutoNum type="arabicPeriod"/>
            </a:pPr>
            <a:r>
              <a:rPr lang="en-GB" dirty="0" smtClean="0">
                <a:latin typeface="Arial" charset="0"/>
                <a:ea typeface="ＭＳ Ｐゴシック" charset="0"/>
              </a:rPr>
              <a:t>Task </a:t>
            </a:r>
            <a:r>
              <a:rPr lang="en-GB" dirty="0">
                <a:latin typeface="Arial" charset="0"/>
                <a:ea typeface="ＭＳ Ｐゴシック" charset="0"/>
              </a:rPr>
              <a:t>6: Short period helical SC </a:t>
            </a:r>
            <a:r>
              <a:rPr lang="en-GB" dirty="0" err="1" smtClean="0">
                <a:latin typeface="Arial" charset="0"/>
                <a:ea typeface="ＭＳ Ｐゴシック" charset="0"/>
              </a:rPr>
              <a:t>undulator</a:t>
            </a:r>
            <a:endParaRPr lang="en-GB" dirty="0" smtClean="0">
              <a:latin typeface="Arial" charset="0"/>
              <a:ea typeface="ＭＳ Ｐゴシック" charset="0"/>
            </a:endParaRPr>
          </a:p>
          <a:p>
            <a:pPr marL="857250" lvl="1" indent="-457200">
              <a:buFont typeface="+mj-lt"/>
              <a:buAutoNum type="arabicPeriod"/>
            </a:pPr>
            <a:r>
              <a:rPr lang="en-GB" dirty="0" smtClean="0">
                <a:latin typeface="Arial" charset="0"/>
                <a:ea typeface="ＭＳ Ｐゴシック" charset="0"/>
              </a:rPr>
              <a:t>Deliverable summary</a:t>
            </a:r>
          </a:p>
          <a:p>
            <a:pPr marL="857250" lvl="1" indent="-457200">
              <a:buFont typeface="+mj-lt"/>
              <a:buAutoNum type="arabicPeriod"/>
            </a:pPr>
            <a:r>
              <a:rPr lang="en-GB" dirty="0" smtClean="0">
                <a:latin typeface="Arial" charset="0"/>
                <a:ea typeface="ＭＳ Ｐゴシック" charset="0"/>
              </a:rPr>
              <a:t>Lessons we learned</a:t>
            </a:r>
          </a:p>
          <a:p>
            <a:pPr marL="857250" lvl="1" indent="-457200">
              <a:buFont typeface="+mj-lt"/>
              <a:buAutoNum type="arabicPeriod"/>
            </a:pPr>
            <a:r>
              <a:rPr lang="en-GB" dirty="0" smtClean="0">
                <a:latin typeface="Arial" charset="0"/>
                <a:ea typeface="ＭＳ Ｐゴシック" charset="0"/>
              </a:rPr>
              <a:t>Conclusions</a:t>
            </a:r>
            <a:endParaRPr lang="en-GB" dirty="0">
              <a:latin typeface="Arial" charset="0"/>
              <a:ea typeface="ＭＳ Ｐゴシック" charset="0"/>
            </a:endParaRPr>
          </a:p>
          <a:p>
            <a:endParaRPr lang="en-GB" dirty="0">
              <a:latin typeface="Arial" charset="0"/>
              <a:ea typeface="ＭＳ Ｐゴシック" charset="0"/>
            </a:endParaRPr>
          </a:p>
          <a:p>
            <a:endParaRPr lang="en-GB" dirty="0">
              <a:latin typeface="Arial" charset="0"/>
              <a:ea typeface="ＭＳ Ｐゴシック" charset="0"/>
            </a:endParaRPr>
          </a:p>
          <a:p>
            <a:endParaRPr lang="en-GB" dirty="0">
              <a:latin typeface="Arial" charset="0"/>
              <a:ea typeface="ＭＳ Ｐゴシック" charset="0"/>
            </a:endParaRPr>
          </a:p>
        </p:txBody>
      </p:sp>
      <p:sp>
        <p:nvSpPr>
          <p:cNvPr id="2" name="Slide Number Placeholder 1"/>
          <p:cNvSpPr>
            <a:spLocks noGrp="1"/>
          </p:cNvSpPr>
          <p:nvPr>
            <p:ph type="sldNum" sz="quarter" idx="10"/>
          </p:nvPr>
        </p:nvSpPr>
        <p:spPr/>
        <p:txBody>
          <a:bodyPr/>
          <a:lstStyle/>
          <a:p>
            <a:fld id="{28C57388-5BA1-214C-B04D-06BAAA3280B9}" type="slidenum">
              <a:rPr lang="en-US" smtClean="0"/>
              <a:pPr/>
              <a:t>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3: </a:t>
            </a:r>
            <a:r>
              <a:rPr lang="en-GB" dirty="0" smtClean="0">
                <a:latin typeface="Arial" charset="0"/>
                <a:ea typeface="ＭＳ Ｐゴシック" charset="0"/>
                <a:cs typeface="ＭＳ Ｐゴシック" charset="0"/>
              </a:rPr>
              <a:t>13 T Fresca2 dipole: conclusions</a:t>
            </a:r>
            <a:endParaRPr lang="en-GB" dirty="0">
              <a:latin typeface="Arial" charset="0"/>
              <a:ea typeface="ＭＳ Ｐゴシック" charset="0"/>
              <a:cs typeface="ＭＳ Ｐゴシック" charset="0"/>
            </a:endParaRPr>
          </a:p>
        </p:txBody>
      </p:sp>
      <p:sp>
        <p:nvSpPr>
          <p:cNvPr id="24580" name="Content Placeholder 2"/>
          <p:cNvSpPr>
            <a:spLocks noGrp="1"/>
          </p:cNvSpPr>
          <p:nvPr>
            <p:ph idx="4294967295"/>
          </p:nvPr>
        </p:nvSpPr>
        <p:spPr>
          <a:xfrm>
            <a:off x="323850" y="1124745"/>
            <a:ext cx="8820150" cy="5733256"/>
          </a:xfrm>
        </p:spPr>
        <p:txBody>
          <a:bodyPr/>
          <a:lstStyle/>
          <a:p>
            <a:pPr>
              <a:buFontTx/>
              <a:buNone/>
            </a:pPr>
            <a:r>
              <a:rPr lang="en-GB" sz="1800" dirty="0" smtClean="0">
                <a:solidFill>
                  <a:srgbClr val="000000"/>
                </a:solidFill>
                <a:latin typeface="Arial" charset="0"/>
                <a:ea typeface="ＭＳ Ｐゴシック" charset="0"/>
              </a:rPr>
              <a:t>The dipole manufacturing is well underway:</a:t>
            </a:r>
          </a:p>
          <a:p>
            <a:r>
              <a:rPr lang="en-GB" sz="1800" dirty="0" smtClean="0">
                <a:solidFill>
                  <a:srgbClr val="000000"/>
                </a:solidFill>
                <a:latin typeface="Arial" charset="0"/>
                <a:ea typeface="ＭＳ Ｐゴシック" charset="0"/>
              </a:rPr>
              <a:t>Sufficient conductor in-house , more on order</a:t>
            </a:r>
          </a:p>
          <a:p>
            <a:r>
              <a:rPr lang="en-GB" sz="1800" dirty="0" smtClean="0">
                <a:solidFill>
                  <a:srgbClr val="000000"/>
                </a:solidFill>
                <a:latin typeface="Arial" charset="0"/>
                <a:ea typeface="ＭＳ Ｐゴシック" charset="0"/>
              </a:rPr>
              <a:t>Winding, reaction and impregnation tooling in-house for coil type 3-4 </a:t>
            </a:r>
            <a:r>
              <a:rPr lang="en-GB" sz="1800" dirty="0">
                <a:solidFill>
                  <a:srgbClr val="000000"/>
                </a:solidFill>
                <a:latin typeface="Arial" charset="0"/>
                <a:ea typeface="ＭＳ Ｐゴシック" charset="0"/>
              </a:rPr>
              <a:t>(one modification still needed</a:t>
            </a:r>
            <a:r>
              <a:rPr lang="en-GB" sz="1800" dirty="0" smtClean="0">
                <a:solidFill>
                  <a:srgbClr val="000000"/>
                </a:solidFill>
                <a:latin typeface="Arial" charset="0"/>
                <a:ea typeface="ＭＳ Ｐゴシック" charset="0"/>
              </a:rPr>
              <a:t>)</a:t>
            </a:r>
          </a:p>
          <a:p>
            <a:r>
              <a:rPr lang="en-GB" sz="1800" dirty="0">
                <a:solidFill>
                  <a:srgbClr val="000000"/>
                </a:solidFill>
                <a:latin typeface="Arial" charset="0"/>
                <a:ea typeface="ＭＳ Ｐゴシック" charset="0"/>
              </a:rPr>
              <a:t>Winding, reaction and impregnation tooling </a:t>
            </a:r>
            <a:r>
              <a:rPr lang="en-GB" sz="1800" dirty="0" smtClean="0">
                <a:solidFill>
                  <a:srgbClr val="000000"/>
                </a:solidFill>
                <a:latin typeface="Arial" charset="0"/>
                <a:ea typeface="ＭＳ Ｐゴシック" charset="0"/>
              </a:rPr>
              <a:t>designed and partly ordered </a:t>
            </a:r>
            <a:r>
              <a:rPr lang="en-GB" sz="1800" dirty="0">
                <a:solidFill>
                  <a:srgbClr val="000000"/>
                </a:solidFill>
                <a:latin typeface="Arial" charset="0"/>
                <a:ea typeface="ＭＳ Ｐゴシック" charset="0"/>
              </a:rPr>
              <a:t>for coil type </a:t>
            </a:r>
            <a:r>
              <a:rPr lang="en-GB" sz="1800" dirty="0" smtClean="0">
                <a:solidFill>
                  <a:srgbClr val="000000"/>
                </a:solidFill>
                <a:latin typeface="Arial" charset="0"/>
                <a:ea typeface="ＭＳ Ｐゴシック" charset="0"/>
              </a:rPr>
              <a:t>1-2 (one modification still needed)</a:t>
            </a:r>
          </a:p>
          <a:p>
            <a:r>
              <a:rPr lang="en-GB" sz="1800" dirty="0" smtClean="0">
                <a:solidFill>
                  <a:srgbClr val="000000"/>
                </a:solidFill>
                <a:latin typeface="Arial" charset="0"/>
                <a:ea typeface="ＭＳ Ｐゴシック" charset="0"/>
              </a:rPr>
              <a:t>Coil manufacturing infrastructure operational (winding bench, furnace, impregnation tank)</a:t>
            </a:r>
          </a:p>
          <a:p>
            <a:r>
              <a:rPr lang="en-GB" sz="1800" dirty="0" smtClean="0">
                <a:solidFill>
                  <a:srgbClr val="000000"/>
                </a:solidFill>
                <a:latin typeface="Arial" charset="0"/>
                <a:ea typeface="ＭＳ Ｐゴシック" charset="0"/>
              </a:rPr>
              <a:t>Structure finished and mechanically tested at low temperature</a:t>
            </a:r>
          </a:p>
          <a:p>
            <a:r>
              <a:rPr lang="en-GB" sz="1800" dirty="0" smtClean="0">
                <a:solidFill>
                  <a:srgbClr val="000000"/>
                </a:solidFill>
                <a:latin typeface="Arial" charset="0"/>
                <a:ea typeface="ＭＳ Ｐゴシック" charset="0"/>
              </a:rPr>
              <a:t>1.9K tests station mostly designed, cryostat on order, outer vacuum tank exists</a:t>
            </a:r>
          </a:p>
          <a:p>
            <a:endParaRPr lang="en-GB" sz="1800" dirty="0">
              <a:solidFill>
                <a:srgbClr val="000000"/>
              </a:solidFill>
              <a:latin typeface="Arial" charset="0"/>
              <a:ea typeface="ＭＳ Ｐゴシック" charset="0"/>
            </a:endParaRPr>
          </a:p>
          <a:p>
            <a:pPr marL="0" indent="0">
              <a:buNone/>
            </a:pPr>
            <a:r>
              <a:rPr lang="en-GB" sz="1800" dirty="0" smtClean="0">
                <a:solidFill>
                  <a:srgbClr val="000000"/>
                </a:solidFill>
                <a:latin typeface="Arial" charset="0"/>
                <a:ea typeface="ＭＳ Ｐゴシック" charset="0"/>
              </a:rPr>
              <a:t>We need this magnet for : Cable tests for HL-LHC and HE-LHC, EuCARD1 insert test, EuCARD2 magnet test as insert, HE-LHC insert development:  </a:t>
            </a:r>
          </a:p>
          <a:p>
            <a:pPr marL="0" indent="0">
              <a:buNone/>
            </a:pPr>
            <a:r>
              <a:rPr lang="en-GB" sz="1800" dirty="0">
                <a:solidFill>
                  <a:srgbClr val="000000"/>
                </a:solidFill>
                <a:latin typeface="Arial" charset="0"/>
                <a:ea typeface="ＭＳ Ｐゴシック" charset="0"/>
              </a:rPr>
              <a:t>	</a:t>
            </a:r>
            <a:r>
              <a:rPr lang="en-GB" sz="1800" dirty="0" smtClean="0">
                <a:solidFill>
                  <a:srgbClr val="000000"/>
                </a:solidFill>
                <a:latin typeface="Arial" charset="0"/>
                <a:ea typeface="ＭＳ Ｐゴシック" charset="0"/>
              </a:rPr>
              <a:t>full commitment of CERN and CEA to finish it and use it !</a:t>
            </a:r>
            <a:endParaRPr lang="en-GB" sz="1800" dirty="0">
              <a:solidFill>
                <a:srgbClr val="000000"/>
              </a:solidFill>
              <a:latin typeface="Arial" charset="0"/>
              <a:ea typeface="ＭＳ Ｐゴシック" charset="0"/>
            </a:endParaRPr>
          </a:p>
          <a:p>
            <a:endParaRPr lang="en-GB" sz="1800" dirty="0" smtClean="0">
              <a:solidFill>
                <a:srgbClr val="000000"/>
              </a:solidFill>
              <a:latin typeface="Arial" charset="0"/>
              <a:ea typeface="ＭＳ Ｐゴシック" charset="0"/>
            </a:endParaRPr>
          </a:p>
        </p:txBody>
      </p:sp>
      <p:sp>
        <p:nvSpPr>
          <p:cNvPr id="24581"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08FB5C0B-31C7-2B41-892C-E21EC3743A11}" type="slidenum">
              <a:rPr lang="en-US" sz="1200" b="0">
                <a:latin typeface="Times New Roman" charset="0"/>
              </a:rPr>
              <a:pPr algn="r"/>
              <a:t>20</a:t>
            </a:fld>
            <a:endParaRPr lang="en-US" sz="1200" b="0">
              <a:latin typeface="Times New Roman"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20</a:t>
            </a:fld>
            <a:endParaRPr lang="en-US"/>
          </a:p>
        </p:txBody>
      </p:sp>
    </p:spTree>
    <p:extLst>
      <p:ext uri="{BB962C8B-B14F-4D97-AF65-F5344CB8AC3E}">
        <p14:creationId xmlns:p14="http://schemas.microsoft.com/office/powerpoint/2010/main" val="278077350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itle 1"/>
          <p:cNvSpPr>
            <a:spLocks noGrp="1"/>
          </p:cNvSpPr>
          <p:nvPr>
            <p:ph type="title" idx="4294967295"/>
          </p:nvPr>
        </p:nvSpPr>
        <p:spPr/>
        <p:txBody>
          <a:bodyPr/>
          <a:lstStyle/>
          <a:p>
            <a:r>
              <a:rPr lang="en-GB">
                <a:latin typeface="Arial" charset="0"/>
                <a:ea typeface="ＭＳ Ｐゴシック" charset="0"/>
                <a:cs typeface="ＭＳ Ｐゴシック" charset="0"/>
              </a:rPr>
              <a:t>Task 4: Very high field dipole insert (1) </a:t>
            </a:r>
          </a:p>
        </p:txBody>
      </p:sp>
      <p:sp>
        <p:nvSpPr>
          <p:cNvPr id="30724"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940F1812-FE73-9F49-80A3-B82E85638847}" type="slidenum">
              <a:rPr lang="en-US" sz="1200" b="0">
                <a:latin typeface="Times New Roman" charset="0"/>
              </a:rPr>
              <a:pPr algn="r"/>
              <a:t>21</a:t>
            </a:fld>
            <a:endParaRPr lang="en-US" sz="1200" b="0">
              <a:latin typeface="Times New Roman" charset="0"/>
            </a:endParaRPr>
          </a:p>
        </p:txBody>
      </p:sp>
      <p:sp>
        <p:nvSpPr>
          <p:cNvPr id="3072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sp>
        <p:nvSpPr>
          <p:cNvPr id="30726" name="Rectangle 6"/>
          <p:cNvSpPr>
            <a:spLocks noChangeArrowheads="1"/>
          </p:cNvSpPr>
          <p:nvPr/>
        </p:nvSpPr>
        <p:spPr bwMode="auto">
          <a:xfrm>
            <a:off x="250825" y="5589588"/>
            <a:ext cx="84248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30727" name="Rectangle 7"/>
          <p:cNvSpPr>
            <a:spLocks noChangeArrowheads="1"/>
          </p:cNvSpPr>
          <p:nvPr/>
        </p:nvSpPr>
        <p:spPr bwMode="auto">
          <a:xfrm>
            <a:off x="539750" y="5734050"/>
            <a:ext cx="8135938"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30728" name="Content Placeholder 2"/>
          <p:cNvSpPr txBox="1">
            <a:spLocks/>
          </p:cNvSpPr>
          <p:nvPr/>
        </p:nvSpPr>
        <p:spPr bwMode="auto">
          <a:xfrm>
            <a:off x="323850" y="1268413"/>
            <a:ext cx="8712200" cy="543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spcBef>
                <a:spcPct val="20000"/>
              </a:spcBef>
            </a:pPr>
            <a:r>
              <a:rPr lang="en-GB" sz="2000" b="0" dirty="0">
                <a:solidFill>
                  <a:srgbClr val="000000"/>
                </a:solidFill>
                <a:latin typeface="Arial" charset="0"/>
              </a:rPr>
              <a:t>Pascal </a:t>
            </a:r>
            <a:r>
              <a:rPr lang="en-GB" sz="2000" b="0" dirty="0" err="1">
                <a:solidFill>
                  <a:srgbClr val="000000"/>
                </a:solidFill>
                <a:latin typeface="Arial" charset="0"/>
              </a:rPr>
              <a:t>Tixador</a:t>
            </a:r>
            <a:r>
              <a:rPr lang="en-GB" sz="2000" b="0" dirty="0">
                <a:solidFill>
                  <a:srgbClr val="000000"/>
                </a:solidFill>
                <a:latin typeface="Arial" charset="0"/>
              </a:rPr>
              <a:t> (CNRS Grenoble-INPG )			CNRS, CEA, KIT, 						INFN, TUT, UNIGE,PWR</a:t>
            </a:r>
          </a:p>
          <a:p>
            <a:pPr>
              <a:spcBef>
                <a:spcPct val="20000"/>
              </a:spcBef>
              <a:buFontTx/>
              <a:buChar char="•"/>
            </a:pPr>
            <a:r>
              <a:rPr lang="en-GB" sz="2000" b="0" dirty="0" smtClean="0">
                <a:solidFill>
                  <a:srgbClr val="0000FF"/>
                </a:solidFill>
                <a:latin typeface="Arial" charset="0"/>
              </a:rPr>
              <a:t>Objective</a:t>
            </a:r>
            <a:r>
              <a:rPr lang="en-GB" sz="2000" b="0" dirty="0">
                <a:solidFill>
                  <a:srgbClr val="0000FF"/>
                </a:solidFill>
                <a:latin typeface="Arial" charset="0"/>
              </a:rPr>
              <a:t>:</a:t>
            </a:r>
          </a:p>
          <a:p>
            <a:r>
              <a:rPr lang="en-GB" sz="2000" b="0" dirty="0">
                <a:solidFill>
                  <a:srgbClr val="0000FF"/>
                </a:solidFill>
                <a:latin typeface="Arial" charset="0"/>
              </a:rPr>
              <a:t>	</a:t>
            </a:r>
            <a:r>
              <a:rPr lang="en-GB" sz="2000" b="0" dirty="0">
                <a:latin typeface="Arial" charset="0"/>
              </a:rPr>
              <a:t>Design and realization of a high temperature superconductor (HTS) 	very high field dipole insert (6-7 T), which can be installed inside the 	13 T Nb</a:t>
            </a:r>
            <a:r>
              <a:rPr lang="en-GB" sz="2000" b="0" baseline="-25000" dirty="0">
                <a:latin typeface="Arial" charset="0"/>
              </a:rPr>
              <a:t>3</a:t>
            </a:r>
            <a:r>
              <a:rPr lang="en-GB" sz="2000" b="0" dirty="0">
                <a:latin typeface="Arial" charset="0"/>
              </a:rPr>
              <a:t>Sn dipole of task 3 </a:t>
            </a:r>
          </a:p>
          <a:p>
            <a:endParaRPr lang="en-GB" sz="2000" b="0" dirty="0">
              <a:latin typeface="Arial" charset="0"/>
            </a:endParaRPr>
          </a:p>
          <a:p>
            <a:r>
              <a:rPr lang="en-GB" sz="2000" b="0" dirty="0">
                <a:latin typeface="Arial" charset="0"/>
              </a:rPr>
              <a:t>NB: test of the two dipoles together is not part of the present </a:t>
            </a:r>
            <a:r>
              <a:rPr lang="en-GB" sz="2000" b="0" dirty="0" err="1">
                <a:latin typeface="Arial" charset="0"/>
              </a:rPr>
              <a:t>EuCARD</a:t>
            </a:r>
            <a:r>
              <a:rPr lang="en-GB" sz="2000" b="0" dirty="0">
                <a:latin typeface="Arial" charset="0"/>
              </a:rPr>
              <a:t> contract but will be done nevertheless...</a:t>
            </a:r>
          </a:p>
          <a:p>
            <a:endParaRPr lang="en-GB" sz="2000" b="0" dirty="0">
              <a:latin typeface="Arial" charset="0"/>
            </a:endParaRPr>
          </a:p>
          <a:p>
            <a:r>
              <a:rPr lang="en-GB" sz="2000" b="0" dirty="0">
                <a:latin typeface="Arial" charset="0"/>
              </a:rPr>
              <a:t>Sub tasks:</a:t>
            </a:r>
          </a:p>
          <a:p>
            <a:r>
              <a:rPr lang="en-US" sz="2000" b="0" dirty="0">
                <a:latin typeface="Arial" charset="0"/>
              </a:rPr>
              <a:t>7.4.1 Specification, characterization and quench </a:t>
            </a:r>
            <a:r>
              <a:rPr lang="en-US" sz="2000" b="0" dirty="0" err="1">
                <a:latin typeface="Arial" charset="0"/>
              </a:rPr>
              <a:t>modelling</a:t>
            </a:r>
            <a:endParaRPr lang="en-US" sz="2000" b="0" dirty="0">
              <a:latin typeface="Arial" charset="0"/>
            </a:endParaRPr>
          </a:p>
          <a:p>
            <a:endParaRPr lang="en-US" sz="2000" b="0" dirty="0">
              <a:latin typeface="Arial" charset="0"/>
            </a:endParaRPr>
          </a:p>
          <a:p>
            <a:r>
              <a:rPr lang="en-US" sz="2000" b="0" dirty="0">
                <a:latin typeface="Arial" charset="0"/>
              </a:rPr>
              <a:t>7.4.2 Design, construction and test of solenoid insert coils</a:t>
            </a:r>
          </a:p>
          <a:p>
            <a:endParaRPr lang="en-US" sz="2000" b="0" dirty="0">
              <a:latin typeface="Arial" charset="0"/>
            </a:endParaRPr>
          </a:p>
          <a:p>
            <a:r>
              <a:rPr lang="en-US" sz="2000" b="0" dirty="0">
                <a:latin typeface="Arial" charset="0"/>
              </a:rPr>
              <a:t>7.4.3 Design, construction and test of dipole insert coils</a:t>
            </a:r>
          </a:p>
          <a:p>
            <a:endParaRPr lang="en-GB" sz="2000" b="0" dirty="0">
              <a:latin typeface="Arial" charset="0"/>
            </a:endParaRPr>
          </a:p>
          <a:p>
            <a:pPr>
              <a:spcBef>
                <a:spcPct val="20000"/>
              </a:spcBef>
            </a:pPr>
            <a:endParaRPr lang="en-GB" sz="2000" b="0" dirty="0">
              <a:latin typeface="Arial" charset="0"/>
            </a:endParaRPr>
          </a:p>
          <a:p>
            <a:pPr>
              <a:spcBef>
                <a:spcPct val="20000"/>
              </a:spcBef>
            </a:pPr>
            <a:endParaRPr lang="en-GB" sz="2000" b="0" dirty="0">
              <a:latin typeface="Arial" charset="0"/>
            </a:endParaRPr>
          </a:p>
          <a:p>
            <a:pPr>
              <a:spcBef>
                <a:spcPct val="20000"/>
              </a:spcBef>
            </a:pPr>
            <a:r>
              <a:rPr lang="en-GB" sz="2000" b="0" dirty="0">
                <a:solidFill>
                  <a:srgbClr val="0000FF"/>
                </a:solidFill>
                <a:latin typeface="Arial" charset="0"/>
              </a:rPr>
              <a:t>	</a:t>
            </a:r>
          </a:p>
          <a:p>
            <a:pPr>
              <a:spcBef>
                <a:spcPct val="20000"/>
              </a:spcBef>
            </a:pPr>
            <a:endParaRPr lang="en-GB" sz="2000" b="0" dirty="0">
              <a:latin typeface="Arial"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21</a:t>
            </a:fld>
            <a:endParaRPr 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a:t>
            </a:r>
            <a:r>
              <a:rPr lang="en-GB" dirty="0" smtClean="0">
                <a:latin typeface="Arial" charset="0"/>
                <a:ea typeface="ＭＳ Ｐゴシック" charset="0"/>
                <a:cs typeface="ＭＳ Ｐゴシック" charset="0"/>
              </a:rPr>
              <a:t>4: Insert conductor</a:t>
            </a:r>
            <a:endParaRPr lang="en-GB" dirty="0">
              <a:latin typeface="Arial" charset="0"/>
              <a:ea typeface="ＭＳ Ｐゴシック" charset="0"/>
              <a:cs typeface="ＭＳ Ｐゴシック" charset="0"/>
            </a:endParaRPr>
          </a:p>
        </p:txBody>
      </p:sp>
      <p:sp>
        <p:nvSpPr>
          <p:cNvPr id="30724"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940F1812-FE73-9F49-80A3-B82E85638847}" type="slidenum">
              <a:rPr lang="en-US" sz="1200" b="0">
                <a:latin typeface="Times New Roman" charset="0"/>
              </a:rPr>
              <a:pPr algn="r"/>
              <a:t>22</a:t>
            </a:fld>
            <a:endParaRPr lang="en-US" sz="1200" b="0">
              <a:latin typeface="Times New Roman" charset="0"/>
            </a:endParaRPr>
          </a:p>
        </p:txBody>
      </p:sp>
      <p:sp>
        <p:nvSpPr>
          <p:cNvPr id="3072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sp>
        <p:nvSpPr>
          <p:cNvPr id="30728" name="Content Placeholder 2"/>
          <p:cNvSpPr txBox="1">
            <a:spLocks/>
          </p:cNvSpPr>
          <p:nvPr/>
        </p:nvSpPr>
        <p:spPr bwMode="auto">
          <a:xfrm>
            <a:off x="323850" y="1196752"/>
            <a:ext cx="6624414" cy="566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marL="0" indent="0">
              <a:spcBef>
                <a:spcPct val="20000"/>
              </a:spcBef>
            </a:pPr>
            <a:r>
              <a:rPr lang="en-US" sz="2000" b="0" dirty="0" smtClean="0">
                <a:solidFill>
                  <a:srgbClr val="000000"/>
                </a:solidFill>
                <a:latin typeface="Arial"/>
                <a:cs typeface="Arial"/>
              </a:rPr>
              <a:t>After 1 year new developments on </a:t>
            </a:r>
            <a:r>
              <a:rPr lang="en-US" sz="2000" b="0" dirty="0" err="1" smtClean="0">
                <a:solidFill>
                  <a:srgbClr val="000000"/>
                </a:solidFill>
                <a:latin typeface="Arial"/>
                <a:cs typeface="Arial"/>
              </a:rPr>
              <a:t>I</a:t>
            </a:r>
            <a:r>
              <a:rPr lang="en-US" sz="2000" b="0" baseline="-25000" dirty="0" err="1" smtClean="0">
                <a:solidFill>
                  <a:srgbClr val="000000"/>
                </a:solidFill>
                <a:latin typeface="Arial"/>
                <a:cs typeface="Arial"/>
              </a:rPr>
              <a:t>eng</a:t>
            </a:r>
            <a:r>
              <a:rPr lang="en-US" sz="2000" b="0" dirty="0" smtClean="0">
                <a:solidFill>
                  <a:srgbClr val="000000"/>
                </a:solidFill>
                <a:latin typeface="Arial"/>
                <a:cs typeface="Arial"/>
              </a:rPr>
              <a:t> YBCO </a:t>
            </a:r>
          </a:p>
          <a:p>
            <a:pPr marL="0" indent="0">
              <a:spcBef>
                <a:spcPct val="20000"/>
              </a:spcBef>
            </a:pPr>
            <a:r>
              <a:rPr lang="en-US" sz="2000" b="0" dirty="0" smtClean="0">
                <a:latin typeface="Arial"/>
                <a:cs typeface="Arial"/>
              </a:rPr>
              <a:t>Thus </a:t>
            </a:r>
            <a:r>
              <a:rPr lang="en-US" sz="2000" b="0" dirty="0" smtClean="0">
                <a:solidFill>
                  <a:srgbClr val="000000"/>
                </a:solidFill>
                <a:latin typeface="Arial"/>
                <a:cs typeface="Arial"/>
              </a:rPr>
              <a:t>conductor </a:t>
            </a:r>
            <a:r>
              <a:rPr lang="en-US" sz="2000" b="0" dirty="0">
                <a:solidFill>
                  <a:srgbClr val="000000"/>
                </a:solidFill>
                <a:latin typeface="Arial"/>
                <a:cs typeface="Arial"/>
              </a:rPr>
              <a:t>choice </a:t>
            </a:r>
            <a:r>
              <a:rPr lang="en-US" sz="2000" b="0" dirty="0" smtClean="0">
                <a:solidFill>
                  <a:srgbClr val="000000"/>
                </a:solidFill>
                <a:latin typeface="Arial"/>
                <a:cs typeface="Arial"/>
              </a:rPr>
              <a:t>was adapted as the </a:t>
            </a:r>
            <a:r>
              <a:rPr lang="en-US" sz="2000" b="0" dirty="0" err="1" smtClean="0">
                <a:solidFill>
                  <a:srgbClr val="000000"/>
                </a:solidFill>
                <a:latin typeface="Arial"/>
                <a:cs typeface="Arial"/>
              </a:rPr>
              <a:t>I</a:t>
            </a:r>
            <a:r>
              <a:rPr lang="en-US" sz="2000" b="0" baseline="-25000" dirty="0" err="1" smtClean="0">
                <a:solidFill>
                  <a:srgbClr val="000000"/>
                </a:solidFill>
                <a:latin typeface="Arial"/>
                <a:cs typeface="Arial"/>
              </a:rPr>
              <a:t>eng</a:t>
            </a:r>
            <a:r>
              <a:rPr lang="en-US" sz="2000" b="0" dirty="0" smtClean="0">
                <a:solidFill>
                  <a:srgbClr val="000000"/>
                </a:solidFill>
                <a:latin typeface="Arial"/>
                <a:cs typeface="Arial"/>
              </a:rPr>
              <a:t> advantage of Bi-2212 was gone (</a:t>
            </a:r>
            <a:r>
              <a:rPr lang="en-US" sz="2000" b="0" dirty="0" err="1" smtClean="0">
                <a:solidFill>
                  <a:srgbClr val="000000"/>
                </a:solidFill>
                <a:latin typeface="Arial"/>
                <a:cs typeface="Arial"/>
              </a:rPr>
              <a:t>I</a:t>
            </a:r>
            <a:r>
              <a:rPr lang="en-US" sz="2000" b="0" baseline="-25000" dirty="0" err="1" smtClean="0">
                <a:solidFill>
                  <a:srgbClr val="000000"/>
                </a:solidFill>
                <a:latin typeface="Arial"/>
                <a:cs typeface="Arial"/>
              </a:rPr>
              <a:t>eng</a:t>
            </a:r>
            <a:r>
              <a:rPr lang="en-US" sz="2000" b="0" dirty="0" smtClean="0">
                <a:solidFill>
                  <a:srgbClr val="000000"/>
                </a:solidFill>
                <a:latin typeface="Arial"/>
                <a:cs typeface="Arial"/>
              </a:rPr>
              <a:t>&gt;200A/mm</a:t>
            </a:r>
            <a:r>
              <a:rPr lang="en-US" sz="2000" b="0" baseline="30000" dirty="0" smtClean="0">
                <a:solidFill>
                  <a:srgbClr val="000000"/>
                </a:solidFill>
                <a:latin typeface="Arial"/>
                <a:cs typeface="Arial"/>
              </a:rPr>
              <a:t>2</a:t>
            </a:r>
            <a:r>
              <a:rPr lang="en-US" sz="2000" b="0" dirty="0" smtClean="0">
                <a:solidFill>
                  <a:srgbClr val="000000"/>
                </a:solidFill>
                <a:latin typeface="Arial"/>
                <a:cs typeface="Arial"/>
              </a:rPr>
              <a:t> are needed)</a:t>
            </a:r>
            <a:endParaRPr lang="en-US" sz="2000" b="0" dirty="0">
              <a:solidFill>
                <a:srgbClr val="000000"/>
              </a:solidFill>
              <a:latin typeface="Arial"/>
              <a:cs typeface="Arial"/>
            </a:endParaRPr>
          </a:p>
          <a:p>
            <a:pPr>
              <a:spcBef>
                <a:spcPct val="20000"/>
              </a:spcBef>
              <a:buFont typeface="Arial"/>
              <a:buChar char="•"/>
            </a:pPr>
            <a:r>
              <a:rPr lang="en-US" sz="2000" b="0" dirty="0" smtClean="0">
                <a:latin typeface="Arial"/>
                <a:cs typeface="Arial"/>
              </a:rPr>
              <a:t>Bi-2212: fragile, precise coil heat treatment (850</a:t>
            </a:r>
            <a:r>
              <a:rPr lang="en-US" sz="2000" b="0" dirty="0" smtClean="0">
                <a:latin typeface="Arial"/>
                <a:ea typeface="Lucida Grande"/>
                <a:cs typeface="Arial"/>
              </a:rPr>
              <a:t>°)        can be cabled into a </a:t>
            </a:r>
            <a:r>
              <a:rPr lang="en-US" sz="2000" b="0" dirty="0">
                <a:latin typeface="Arial"/>
                <a:ea typeface="Lucida Grande"/>
                <a:cs typeface="Arial"/>
              </a:rPr>
              <a:t>R</a:t>
            </a:r>
            <a:r>
              <a:rPr lang="en-US" sz="2000" b="0" dirty="0" smtClean="0">
                <a:latin typeface="Arial"/>
                <a:ea typeface="Lucida Grande"/>
                <a:cs typeface="Arial"/>
              </a:rPr>
              <a:t>utherford cable</a:t>
            </a:r>
          </a:p>
          <a:p>
            <a:pPr>
              <a:spcBef>
                <a:spcPct val="20000"/>
              </a:spcBef>
              <a:buFont typeface="Arial"/>
              <a:buChar char="•"/>
            </a:pPr>
            <a:r>
              <a:rPr lang="en-US" sz="2000" b="0" dirty="0" smtClean="0">
                <a:latin typeface="Arial"/>
                <a:ea typeface="Lucida Grande"/>
                <a:cs typeface="Arial"/>
              </a:rPr>
              <a:t>YBCO: tape, difficult cable concepts                               mechanically strong</a:t>
            </a:r>
          </a:p>
          <a:p>
            <a:pPr marL="0" indent="0">
              <a:spcBef>
                <a:spcPct val="20000"/>
              </a:spcBef>
            </a:pPr>
            <a:r>
              <a:rPr lang="en-US" sz="2000" b="0" dirty="0" smtClean="0">
                <a:latin typeface="Arial"/>
                <a:ea typeface="Lucida Grande"/>
                <a:cs typeface="Arial"/>
              </a:rPr>
              <a:t>High current cable:</a:t>
            </a:r>
          </a:p>
          <a:p>
            <a:pPr marL="0" indent="0">
              <a:spcBef>
                <a:spcPct val="20000"/>
              </a:spcBef>
            </a:pPr>
            <a:r>
              <a:rPr lang="en-US" sz="2000" b="0" dirty="0" smtClean="0">
                <a:latin typeface="Arial"/>
                <a:ea typeface="Lucida Grande"/>
                <a:cs typeface="Arial"/>
              </a:rPr>
              <a:t>2 core conductors wound together “2800 A cable”</a:t>
            </a:r>
          </a:p>
          <a:p>
            <a:pPr marL="0" indent="0">
              <a:spcBef>
                <a:spcPct val="20000"/>
              </a:spcBef>
            </a:pPr>
            <a:r>
              <a:rPr lang="en-US" sz="2000" b="0" dirty="0" smtClean="0">
                <a:latin typeface="Arial"/>
                <a:ea typeface="Lucida Grande"/>
                <a:cs typeface="Arial"/>
              </a:rPr>
              <a:t>Core conductor: 2 tapes: soldered face-to-face on           a Cu strip</a:t>
            </a:r>
          </a:p>
          <a:p>
            <a:pPr marL="0" indent="0">
              <a:spcBef>
                <a:spcPct val="20000"/>
              </a:spcBef>
            </a:pPr>
            <a:endParaRPr lang="en-US" sz="2000" b="0" dirty="0">
              <a:latin typeface="Arial"/>
              <a:ea typeface="Lucida Grande"/>
              <a:cs typeface="Arial"/>
            </a:endParaRPr>
          </a:p>
          <a:p>
            <a:pPr marL="0" indent="0">
              <a:spcBef>
                <a:spcPct val="20000"/>
              </a:spcBef>
            </a:pPr>
            <a:r>
              <a:rPr lang="en-US" sz="2000" b="0" dirty="0" smtClean="0">
                <a:latin typeface="Arial"/>
                <a:ea typeface="Lucida Grande"/>
                <a:cs typeface="Arial"/>
              </a:rPr>
              <a:t>Two </a:t>
            </a:r>
            <a:r>
              <a:rPr lang="en-US" sz="2000" b="0" dirty="0" err="1" smtClean="0">
                <a:latin typeface="Arial"/>
                <a:ea typeface="Lucida Grande"/>
                <a:cs typeface="Arial"/>
              </a:rPr>
              <a:t>CuBe</a:t>
            </a:r>
            <a:r>
              <a:rPr lang="en-US" sz="2000" b="0" dirty="0" smtClean="0">
                <a:latin typeface="Arial"/>
                <a:ea typeface="Lucida Grande"/>
                <a:cs typeface="Arial"/>
              </a:rPr>
              <a:t> shunts added for extra                           mechanical strength</a:t>
            </a:r>
            <a:endParaRPr lang="en-US" sz="2000" b="0" dirty="0">
              <a:latin typeface="Arial"/>
              <a:ea typeface="Lucida Grande"/>
              <a:cs typeface="Arial"/>
            </a:endParaRPr>
          </a:p>
          <a:p>
            <a:pPr marL="0" indent="0">
              <a:spcBef>
                <a:spcPct val="20000"/>
              </a:spcBef>
            </a:pPr>
            <a:r>
              <a:rPr lang="en-US" sz="2000" b="0" dirty="0" smtClean="0">
                <a:latin typeface="Arial"/>
                <a:ea typeface="Lucida Grande"/>
                <a:cs typeface="Arial"/>
              </a:rPr>
              <a:t>Conductor is on order delivery </a:t>
            </a:r>
            <a:r>
              <a:rPr lang="en-US" sz="2000" b="0" dirty="0" err="1" smtClean="0">
                <a:latin typeface="Arial"/>
                <a:ea typeface="Lucida Grande"/>
                <a:cs typeface="Arial"/>
              </a:rPr>
              <a:t>june</a:t>
            </a:r>
            <a:r>
              <a:rPr lang="en-US" sz="2000" b="0" dirty="0" smtClean="0">
                <a:latin typeface="Arial"/>
                <a:ea typeface="Lucida Grande"/>
                <a:cs typeface="Arial"/>
              </a:rPr>
              <a:t> 2013</a:t>
            </a:r>
          </a:p>
          <a:p>
            <a:pPr marL="0" indent="0">
              <a:spcBef>
                <a:spcPct val="20000"/>
              </a:spcBef>
            </a:pPr>
            <a:endParaRPr lang="en-US" sz="2000" b="0" dirty="0">
              <a:latin typeface="Arial"/>
              <a:cs typeface="Arial"/>
            </a:endParaRPr>
          </a:p>
          <a:p>
            <a:pPr marL="0" indent="0"/>
            <a:endParaRPr lang="en-GB" sz="2000" b="0" dirty="0">
              <a:latin typeface="Arial"/>
              <a:cs typeface="Arial"/>
            </a:endParaRPr>
          </a:p>
          <a:p>
            <a:pPr>
              <a:spcBef>
                <a:spcPct val="20000"/>
              </a:spcBef>
            </a:pPr>
            <a:endParaRPr lang="en-GB" sz="2000" b="0" dirty="0">
              <a:latin typeface="Arial"/>
              <a:cs typeface="Arial"/>
            </a:endParaRPr>
          </a:p>
          <a:p>
            <a:pPr>
              <a:spcBef>
                <a:spcPct val="20000"/>
              </a:spcBef>
            </a:pPr>
            <a:endParaRPr lang="en-GB" sz="2000" b="0" dirty="0">
              <a:latin typeface="Arial"/>
              <a:cs typeface="Arial"/>
            </a:endParaRPr>
          </a:p>
          <a:p>
            <a:pPr>
              <a:spcBef>
                <a:spcPct val="20000"/>
              </a:spcBef>
            </a:pPr>
            <a:r>
              <a:rPr lang="en-GB" sz="2000" b="0" dirty="0">
                <a:solidFill>
                  <a:srgbClr val="0000FF"/>
                </a:solidFill>
                <a:latin typeface="Arial"/>
                <a:cs typeface="Arial"/>
              </a:rPr>
              <a:t>	</a:t>
            </a:r>
          </a:p>
          <a:p>
            <a:pPr>
              <a:spcBef>
                <a:spcPct val="20000"/>
              </a:spcBef>
            </a:pPr>
            <a:endParaRPr lang="en-GB" sz="2000" b="0" dirty="0">
              <a:latin typeface="Arial"/>
              <a:cs typeface="Arial"/>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22</a:t>
            </a:fld>
            <a:endParaRPr lang="en-US"/>
          </a:p>
        </p:txBody>
      </p:sp>
      <p:pic>
        <p:nvPicPr>
          <p:cNvPr id="9" name="Image 1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54378" y="3573016"/>
            <a:ext cx="2312690" cy="1318742"/>
          </a:xfrm>
          <a:prstGeom prst="rect">
            <a:avLst/>
          </a:prstGeom>
          <a:noFill/>
          <a:ln>
            <a:noFill/>
          </a:ln>
        </p:spPr>
      </p:pic>
      <p:pic>
        <p:nvPicPr>
          <p:cNvPr id="5" name="Picture 4"/>
          <p:cNvPicPr>
            <a:picLocks noChangeAspect="1"/>
          </p:cNvPicPr>
          <p:nvPr/>
        </p:nvPicPr>
        <p:blipFill>
          <a:blip r:embed="rId3"/>
          <a:stretch>
            <a:fillRect/>
          </a:stretch>
        </p:blipFill>
        <p:spPr>
          <a:xfrm>
            <a:off x="6763172" y="1196752"/>
            <a:ext cx="2376264" cy="2376264"/>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48064" y="5229200"/>
            <a:ext cx="1180356" cy="1180356"/>
          </a:xfrm>
          <a:prstGeom prst="rect">
            <a:avLst/>
          </a:prstGeom>
        </p:spPr>
      </p:pic>
      <p:pic>
        <p:nvPicPr>
          <p:cNvPr id="7" name="Picture 6"/>
          <p:cNvPicPr>
            <a:picLocks noChangeAspect="1"/>
          </p:cNvPicPr>
          <p:nvPr/>
        </p:nvPicPr>
        <p:blipFill>
          <a:blip r:embed="rId5"/>
          <a:stretch>
            <a:fillRect/>
          </a:stretch>
        </p:blipFill>
        <p:spPr>
          <a:xfrm>
            <a:off x="6495380" y="4797152"/>
            <a:ext cx="2666132" cy="1904380"/>
          </a:xfrm>
          <a:prstGeom prst="rect">
            <a:avLst/>
          </a:prstGeom>
        </p:spPr>
      </p:pic>
      <p:sp>
        <p:nvSpPr>
          <p:cNvPr id="8" name="TextBox 7"/>
          <p:cNvSpPr txBox="1"/>
          <p:nvPr/>
        </p:nvSpPr>
        <p:spPr>
          <a:xfrm>
            <a:off x="5292080" y="6491466"/>
            <a:ext cx="876061" cy="338554"/>
          </a:xfrm>
          <a:prstGeom prst="rect">
            <a:avLst/>
          </a:prstGeom>
          <a:noFill/>
        </p:spPr>
        <p:txBody>
          <a:bodyPr wrap="none" rtlCol="0">
            <a:spAutoFit/>
          </a:bodyPr>
          <a:lstStyle/>
          <a:p>
            <a:r>
              <a:rPr lang="en-US" sz="1600" b="0" dirty="0" smtClean="0"/>
              <a:t>Bi-2212</a:t>
            </a:r>
            <a:endParaRPr lang="en-US" sz="1600" b="0" dirty="0"/>
          </a:p>
        </p:txBody>
      </p:sp>
      <p:sp>
        <p:nvSpPr>
          <p:cNvPr id="17" name="TextBox 16"/>
          <p:cNvSpPr txBox="1"/>
          <p:nvPr/>
        </p:nvSpPr>
        <p:spPr>
          <a:xfrm>
            <a:off x="6660232" y="6519446"/>
            <a:ext cx="1899679" cy="338554"/>
          </a:xfrm>
          <a:prstGeom prst="rect">
            <a:avLst/>
          </a:prstGeom>
          <a:noFill/>
        </p:spPr>
        <p:txBody>
          <a:bodyPr wrap="none" rtlCol="0">
            <a:spAutoFit/>
          </a:bodyPr>
          <a:lstStyle/>
          <a:p>
            <a:r>
              <a:rPr lang="en-US" sz="1600" b="0" dirty="0" smtClean="0"/>
              <a:t>YBCO, Superpower</a:t>
            </a:r>
            <a:endParaRPr lang="en-US" sz="1600" b="0" dirty="0"/>
          </a:p>
        </p:txBody>
      </p:sp>
    </p:spTree>
    <p:extLst>
      <p:ext uri="{BB962C8B-B14F-4D97-AF65-F5344CB8AC3E}">
        <p14:creationId xmlns:p14="http://schemas.microsoft.com/office/powerpoint/2010/main" val="233217609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4: </a:t>
            </a:r>
            <a:r>
              <a:rPr lang="en-GB" dirty="0" smtClean="0">
                <a:latin typeface="Arial" charset="0"/>
                <a:ea typeface="ＭＳ Ｐゴシック" charset="0"/>
                <a:cs typeface="ＭＳ Ｐゴシック" charset="0"/>
              </a:rPr>
              <a:t>magnet design</a:t>
            </a:r>
            <a:endParaRPr lang="en-GB" dirty="0">
              <a:latin typeface="Arial" charset="0"/>
              <a:ea typeface="ＭＳ Ｐゴシック" charset="0"/>
              <a:cs typeface="ＭＳ Ｐゴシック" charset="0"/>
            </a:endParaRPr>
          </a:p>
        </p:txBody>
      </p:sp>
      <p:sp>
        <p:nvSpPr>
          <p:cNvPr id="30724"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940F1812-FE73-9F49-80A3-B82E85638847}" type="slidenum">
              <a:rPr lang="en-US" sz="1200" b="0">
                <a:latin typeface="Times New Roman" charset="0"/>
              </a:rPr>
              <a:pPr algn="r"/>
              <a:t>23</a:t>
            </a:fld>
            <a:endParaRPr lang="en-US" sz="1200" b="0">
              <a:latin typeface="Times New Roman" charset="0"/>
            </a:endParaRPr>
          </a:p>
        </p:txBody>
      </p:sp>
      <p:sp>
        <p:nvSpPr>
          <p:cNvPr id="3072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sp>
        <p:nvSpPr>
          <p:cNvPr id="30727" name="Rectangle 7"/>
          <p:cNvSpPr>
            <a:spLocks noChangeArrowheads="1"/>
          </p:cNvSpPr>
          <p:nvPr/>
        </p:nvSpPr>
        <p:spPr bwMode="auto">
          <a:xfrm>
            <a:off x="539750" y="5734050"/>
            <a:ext cx="8135938"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30728" name="Content Placeholder 2"/>
          <p:cNvSpPr txBox="1">
            <a:spLocks/>
          </p:cNvSpPr>
          <p:nvPr/>
        </p:nvSpPr>
        <p:spPr bwMode="auto">
          <a:xfrm>
            <a:off x="323528" y="1268760"/>
            <a:ext cx="4536504" cy="345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marL="0" indent="0">
              <a:spcBef>
                <a:spcPct val="20000"/>
              </a:spcBef>
            </a:pPr>
            <a:r>
              <a:rPr lang="en-US" sz="2000" b="0" dirty="0" smtClean="0">
                <a:solidFill>
                  <a:srgbClr val="000000"/>
                </a:solidFill>
                <a:latin typeface="Arial" charset="0"/>
              </a:rPr>
              <a:t>Completely new innovative  design</a:t>
            </a:r>
          </a:p>
          <a:p>
            <a:pPr marL="0" indent="0">
              <a:spcBef>
                <a:spcPct val="20000"/>
              </a:spcBef>
            </a:pPr>
            <a:endParaRPr lang="en-US" sz="2000" b="0" dirty="0">
              <a:solidFill>
                <a:srgbClr val="000000"/>
              </a:solidFill>
              <a:latin typeface="Arial" charset="0"/>
            </a:endParaRPr>
          </a:p>
          <a:p>
            <a:pPr marL="0" indent="0">
              <a:spcBef>
                <a:spcPct val="20000"/>
              </a:spcBef>
            </a:pPr>
            <a:r>
              <a:rPr lang="en-US" sz="2000" b="0" dirty="0" smtClean="0">
                <a:solidFill>
                  <a:srgbClr val="000000"/>
                </a:solidFill>
                <a:latin typeface="Arial" charset="0"/>
              </a:rPr>
              <a:t>Coil: 3 double pancakes with 2x2 tape cables, transposed per pole</a:t>
            </a:r>
          </a:p>
          <a:p>
            <a:pPr marL="0" indent="0">
              <a:spcBef>
                <a:spcPct val="20000"/>
              </a:spcBef>
            </a:pPr>
            <a:r>
              <a:rPr lang="en-US" sz="2000" b="0" dirty="0">
                <a:solidFill>
                  <a:srgbClr val="000000"/>
                </a:solidFill>
                <a:latin typeface="Arial" charset="0"/>
              </a:rPr>
              <a:t>Insert </a:t>
            </a:r>
            <a:r>
              <a:rPr lang="en-US" sz="2000" b="0" dirty="0" smtClean="0">
                <a:solidFill>
                  <a:srgbClr val="000000"/>
                </a:solidFill>
                <a:latin typeface="Arial" charset="0"/>
              </a:rPr>
              <a:t>has to be </a:t>
            </a:r>
            <a:r>
              <a:rPr lang="en-US" sz="2000" b="0" dirty="0">
                <a:solidFill>
                  <a:srgbClr val="000000"/>
                </a:solidFill>
                <a:latin typeface="Arial" charset="0"/>
              </a:rPr>
              <a:t>self supporting, </a:t>
            </a:r>
          </a:p>
          <a:p>
            <a:pPr marL="0" indent="0">
              <a:spcBef>
                <a:spcPct val="20000"/>
              </a:spcBef>
            </a:pPr>
            <a:endParaRPr lang="en-US" sz="2000" b="0" dirty="0" smtClean="0">
              <a:solidFill>
                <a:srgbClr val="000000"/>
              </a:solidFill>
              <a:latin typeface="Arial" charset="0"/>
            </a:endParaRPr>
          </a:p>
          <a:p>
            <a:pPr marL="0" indent="0">
              <a:spcBef>
                <a:spcPct val="20000"/>
              </a:spcBef>
            </a:pPr>
            <a:r>
              <a:rPr lang="en-US" sz="2000" b="0" dirty="0" smtClean="0">
                <a:solidFill>
                  <a:srgbClr val="000000"/>
                </a:solidFill>
                <a:latin typeface="Arial" charset="0"/>
              </a:rPr>
              <a:t>Structure: e- beam welded steel pad  , steel shrinking cylinder </a:t>
            </a:r>
          </a:p>
          <a:p>
            <a:pPr marL="0" indent="0">
              <a:spcBef>
                <a:spcPct val="20000"/>
              </a:spcBef>
            </a:pPr>
            <a:endParaRPr lang="en-US" sz="2000" b="0" dirty="0" smtClean="0">
              <a:solidFill>
                <a:srgbClr val="000000"/>
              </a:solidFill>
              <a:latin typeface="Arial" charset="0"/>
            </a:endParaRPr>
          </a:p>
          <a:p>
            <a:pPr marL="0" indent="0">
              <a:spcBef>
                <a:spcPct val="20000"/>
              </a:spcBef>
            </a:pPr>
            <a:endParaRPr lang="en-US" sz="2000" b="0" dirty="0" smtClean="0">
              <a:latin typeface="Arial" charset="0"/>
            </a:endParaRPr>
          </a:p>
          <a:p>
            <a:pPr marL="0" indent="0">
              <a:spcBef>
                <a:spcPct val="20000"/>
              </a:spcBef>
            </a:pPr>
            <a:endParaRPr lang="en-US" sz="2000" b="0" dirty="0">
              <a:latin typeface="Arial" charset="0"/>
            </a:endParaRPr>
          </a:p>
          <a:p>
            <a:endParaRPr lang="en-GB" sz="2000" b="0" dirty="0" smtClean="0">
              <a:latin typeface="Arial" charset="0"/>
            </a:endParaRPr>
          </a:p>
          <a:p>
            <a:endParaRPr lang="en-GB" sz="2000" b="0" dirty="0">
              <a:latin typeface="Arial" charset="0"/>
            </a:endParaRPr>
          </a:p>
          <a:p>
            <a:endParaRPr lang="en-GB" sz="2000" b="0" dirty="0">
              <a:latin typeface="Arial" charset="0"/>
            </a:endParaRPr>
          </a:p>
          <a:p>
            <a:pPr>
              <a:spcBef>
                <a:spcPct val="20000"/>
              </a:spcBef>
            </a:pPr>
            <a:endParaRPr lang="en-GB" sz="2000" b="0" dirty="0">
              <a:latin typeface="Arial" charset="0"/>
            </a:endParaRPr>
          </a:p>
          <a:p>
            <a:pPr>
              <a:spcBef>
                <a:spcPct val="20000"/>
              </a:spcBef>
            </a:pPr>
            <a:endParaRPr lang="en-GB" sz="2000" b="0" dirty="0">
              <a:latin typeface="Arial" charset="0"/>
            </a:endParaRPr>
          </a:p>
          <a:p>
            <a:pPr>
              <a:spcBef>
                <a:spcPct val="20000"/>
              </a:spcBef>
            </a:pPr>
            <a:r>
              <a:rPr lang="en-GB" sz="2000" b="0" dirty="0">
                <a:solidFill>
                  <a:srgbClr val="0000FF"/>
                </a:solidFill>
                <a:latin typeface="Arial" charset="0"/>
              </a:rPr>
              <a:t>	</a:t>
            </a:r>
          </a:p>
          <a:p>
            <a:pPr>
              <a:spcBef>
                <a:spcPct val="20000"/>
              </a:spcBef>
            </a:pPr>
            <a:endParaRPr lang="en-GB" sz="2000" b="0" dirty="0">
              <a:latin typeface="Arial"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23</a:t>
            </a:fld>
            <a:endParaRPr lang="en-US"/>
          </a:p>
        </p:txBody>
      </p:sp>
      <p:pic>
        <p:nvPicPr>
          <p:cNvPr id="3" name="Picture 2"/>
          <p:cNvPicPr>
            <a:picLocks noChangeAspect="1"/>
          </p:cNvPicPr>
          <p:nvPr/>
        </p:nvPicPr>
        <p:blipFill>
          <a:blip r:embed="rId2"/>
          <a:stretch>
            <a:fillRect/>
          </a:stretch>
        </p:blipFill>
        <p:spPr>
          <a:xfrm>
            <a:off x="5303068" y="1196752"/>
            <a:ext cx="3808636" cy="1728354"/>
          </a:xfrm>
          <a:prstGeom prst="rect">
            <a:avLst/>
          </a:prstGeom>
        </p:spPr>
      </p:pic>
      <p:pic>
        <p:nvPicPr>
          <p:cNvPr id="4" name="Picture 3"/>
          <p:cNvPicPr>
            <a:picLocks noChangeAspect="1"/>
          </p:cNvPicPr>
          <p:nvPr/>
        </p:nvPicPr>
        <p:blipFill>
          <a:blip r:embed="rId3"/>
          <a:stretch>
            <a:fillRect/>
          </a:stretch>
        </p:blipFill>
        <p:spPr>
          <a:xfrm>
            <a:off x="6773292" y="2780928"/>
            <a:ext cx="2370708" cy="1698028"/>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01532" y="4581128"/>
            <a:ext cx="2442468" cy="1836101"/>
          </a:xfrm>
          <a:prstGeom prst="rect">
            <a:avLst/>
          </a:prstGeom>
        </p:spPr>
      </p:pic>
      <p:pic>
        <p:nvPicPr>
          <p:cNvPr id="6" name="Picture 5"/>
          <p:cNvPicPr>
            <a:picLocks noChangeAspect="1"/>
          </p:cNvPicPr>
          <p:nvPr/>
        </p:nvPicPr>
        <p:blipFill>
          <a:blip r:embed="rId5"/>
          <a:stretch>
            <a:fillRect/>
          </a:stretch>
        </p:blipFill>
        <p:spPr>
          <a:xfrm>
            <a:off x="3923928" y="5446869"/>
            <a:ext cx="2823592" cy="1390171"/>
          </a:xfrm>
          <a:prstGeom prst="rect">
            <a:avLst/>
          </a:prstGeom>
        </p:spPr>
      </p:pic>
      <p:pic>
        <p:nvPicPr>
          <p:cNvPr id="14" name="Image 5"/>
          <p:cNvPicPr/>
          <p:nvPr/>
        </p:nvPicPr>
        <p:blipFill>
          <a:blip r:embed="rId6">
            <a:extLst>
              <a:ext uri="{28A0092B-C50C-407E-A947-70E740481C1C}">
                <a14:useLocalDpi xmlns:a14="http://schemas.microsoft.com/office/drawing/2010/main"/>
              </a:ext>
            </a:extLst>
          </a:blip>
          <a:srcRect/>
          <a:stretch>
            <a:fillRect/>
          </a:stretch>
        </p:blipFill>
        <p:spPr bwMode="auto">
          <a:xfrm>
            <a:off x="4499992" y="3356992"/>
            <a:ext cx="2361565" cy="1932940"/>
          </a:xfrm>
          <a:prstGeom prst="rect">
            <a:avLst/>
          </a:prstGeom>
          <a:noFill/>
          <a:ln>
            <a:noFill/>
          </a:ln>
        </p:spPr>
      </p:pic>
      <p:pic>
        <p:nvPicPr>
          <p:cNvPr id="8" name="Picture 7"/>
          <p:cNvPicPr>
            <a:picLocks noChangeAspect="1"/>
          </p:cNvPicPr>
          <p:nvPr/>
        </p:nvPicPr>
        <p:blipFill rotWithShape="1">
          <a:blip r:embed="rId7" cstate="screen">
            <a:extLst>
              <a:ext uri="{28A0092B-C50C-407E-A947-70E740481C1C}">
                <a14:useLocalDpi xmlns:a14="http://schemas.microsoft.com/office/drawing/2010/main"/>
              </a:ext>
            </a:extLst>
          </a:blip>
          <a:srcRect b="6690"/>
          <a:stretch/>
        </p:blipFill>
        <p:spPr>
          <a:xfrm>
            <a:off x="323528" y="4707573"/>
            <a:ext cx="3547740" cy="2125771"/>
          </a:xfrm>
          <a:prstGeom prst="rect">
            <a:avLst/>
          </a:prstGeom>
        </p:spPr>
      </p:pic>
    </p:spTree>
    <p:extLst>
      <p:ext uri="{BB962C8B-B14F-4D97-AF65-F5344CB8AC3E}">
        <p14:creationId xmlns:p14="http://schemas.microsoft.com/office/powerpoint/2010/main" val="167800651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148064" y="1700808"/>
            <a:ext cx="3022424" cy="3031781"/>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90071" y="4725145"/>
            <a:ext cx="4253929" cy="2132856"/>
          </a:xfrm>
          <a:prstGeom prst="rect">
            <a:avLst/>
          </a:prstGeom>
        </p:spPr>
      </p:pic>
      <p:sp>
        <p:nvSpPr>
          <p:cNvPr id="30723"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4: </a:t>
            </a:r>
            <a:r>
              <a:rPr lang="en-GB" dirty="0" smtClean="0">
                <a:latin typeface="Arial" charset="0"/>
                <a:ea typeface="ＭＳ Ｐゴシック" charset="0"/>
                <a:cs typeface="ＭＳ Ｐゴシック" charset="0"/>
              </a:rPr>
              <a:t>quench studies</a:t>
            </a:r>
            <a:endParaRPr lang="en-GB" dirty="0">
              <a:latin typeface="Arial" charset="0"/>
              <a:ea typeface="ＭＳ Ｐゴシック" charset="0"/>
              <a:cs typeface="ＭＳ Ｐゴシック" charset="0"/>
            </a:endParaRPr>
          </a:p>
        </p:txBody>
      </p:sp>
      <p:sp>
        <p:nvSpPr>
          <p:cNvPr id="30724"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940F1812-FE73-9F49-80A3-B82E85638847}" type="slidenum">
              <a:rPr lang="en-US" sz="1200" b="0">
                <a:latin typeface="Times New Roman" charset="0"/>
              </a:rPr>
              <a:pPr algn="r"/>
              <a:t>24</a:t>
            </a:fld>
            <a:endParaRPr lang="en-US" sz="1200" b="0">
              <a:latin typeface="Times New Roman" charset="0"/>
            </a:endParaRPr>
          </a:p>
        </p:txBody>
      </p:sp>
      <p:sp>
        <p:nvSpPr>
          <p:cNvPr id="3072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sp>
        <p:nvSpPr>
          <p:cNvPr id="30727" name="Rectangle 7"/>
          <p:cNvSpPr>
            <a:spLocks noChangeArrowheads="1"/>
          </p:cNvSpPr>
          <p:nvPr/>
        </p:nvSpPr>
        <p:spPr bwMode="auto">
          <a:xfrm>
            <a:off x="539750" y="5734050"/>
            <a:ext cx="8135938"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30728" name="Content Placeholder 2"/>
          <p:cNvSpPr txBox="1">
            <a:spLocks/>
          </p:cNvSpPr>
          <p:nvPr/>
        </p:nvSpPr>
        <p:spPr bwMode="auto">
          <a:xfrm>
            <a:off x="431800" y="1124744"/>
            <a:ext cx="8712200" cy="216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marL="0" indent="0">
              <a:spcBef>
                <a:spcPct val="20000"/>
              </a:spcBef>
            </a:pPr>
            <a:r>
              <a:rPr lang="en-US" sz="2000" b="0" dirty="0" smtClean="0">
                <a:solidFill>
                  <a:srgbClr val="000000"/>
                </a:solidFill>
                <a:latin typeface="Arial" charset="0"/>
              </a:rPr>
              <a:t>The quench of HTS coils is problematic due to slow quench propagation speeds and thus slow voltage development and thus high temperature spots with high mechanical stress</a:t>
            </a:r>
          </a:p>
          <a:p>
            <a:pPr>
              <a:spcBef>
                <a:spcPct val="20000"/>
              </a:spcBef>
            </a:pPr>
            <a:r>
              <a:rPr lang="en-US" sz="2000" b="0" dirty="0" smtClean="0">
                <a:solidFill>
                  <a:srgbClr val="000000"/>
                </a:solidFill>
                <a:latin typeface="Arial" charset="0"/>
              </a:rPr>
              <a:t>Studies done:  </a:t>
            </a:r>
          </a:p>
          <a:p>
            <a:pPr>
              <a:spcBef>
                <a:spcPct val="20000"/>
              </a:spcBef>
              <a:buFont typeface="Arial"/>
              <a:buChar char="•"/>
            </a:pPr>
            <a:r>
              <a:rPr lang="en-US" sz="2000" b="0" dirty="0" smtClean="0">
                <a:solidFill>
                  <a:srgbClr val="000000"/>
                </a:solidFill>
                <a:latin typeface="Arial" charset="0"/>
              </a:rPr>
              <a:t>quench propagation </a:t>
            </a:r>
            <a:r>
              <a:rPr lang="en-US" sz="2000" b="0" dirty="0" err="1" smtClean="0">
                <a:solidFill>
                  <a:srgbClr val="000000"/>
                </a:solidFill>
                <a:latin typeface="Arial" charset="0"/>
              </a:rPr>
              <a:t>modelling</a:t>
            </a:r>
            <a:endParaRPr lang="en-US" sz="2000" b="0" dirty="0">
              <a:solidFill>
                <a:srgbClr val="000000"/>
              </a:solidFill>
              <a:latin typeface="Arial" charset="0"/>
            </a:endParaRPr>
          </a:p>
          <a:p>
            <a:pPr>
              <a:spcBef>
                <a:spcPct val="20000"/>
              </a:spcBef>
              <a:buFont typeface="Arial"/>
              <a:buChar char="•"/>
            </a:pPr>
            <a:r>
              <a:rPr lang="en-US" sz="2000" b="0" dirty="0" smtClean="0">
                <a:latin typeface="Arial" charset="0"/>
              </a:rPr>
              <a:t>Quench tests with small solenoid coils</a:t>
            </a:r>
            <a:endParaRPr lang="en-US" sz="2000" b="0" dirty="0">
              <a:latin typeface="Arial"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24</a:t>
            </a:fld>
            <a:endParaRPr lang="en-US"/>
          </a:p>
        </p:txBody>
      </p:sp>
      <p:sp>
        <p:nvSpPr>
          <p:cNvPr id="11" name="Content Placeholder 2"/>
          <p:cNvSpPr txBox="1">
            <a:spLocks/>
          </p:cNvSpPr>
          <p:nvPr/>
        </p:nvSpPr>
        <p:spPr bwMode="auto">
          <a:xfrm>
            <a:off x="395536" y="3284984"/>
            <a:ext cx="4680520" cy="3573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marL="0" indent="0">
              <a:spcBef>
                <a:spcPct val="20000"/>
              </a:spcBef>
            </a:pPr>
            <a:r>
              <a:rPr lang="en-GB" sz="2000" b="0" dirty="0" smtClean="0">
                <a:latin typeface="Arial" charset="0"/>
              </a:rPr>
              <a:t>A solution was found to protect the insert , standalone and with the </a:t>
            </a:r>
            <a:r>
              <a:rPr lang="en-GB" sz="2000" b="0" dirty="0" err="1" smtClean="0">
                <a:latin typeface="Arial" charset="0"/>
              </a:rPr>
              <a:t>outsert</a:t>
            </a:r>
            <a:endParaRPr lang="en-GB" sz="2000" b="0" dirty="0" smtClean="0">
              <a:latin typeface="Arial" charset="0"/>
            </a:endParaRPr>
          </a:p>
          <a:p>
            <a:pPr marL="0" indent="0">
              <a:spcBef>
                <a:spcPct val="20000"/>
              </a:spcBef>
            </a:pPr>
            <a:r>
              <a:rPr lang="en-GB" sz="2000" b="0" dirty="0" err="1" smtClean="0">
                <a:latin typeface="Arial" charset="0"/>
              </a:rPr>
              <a:t>t</a:t>
            </a:r>
            <a:r>
              <a:rPr lang="en-GB" sz="2000" b="0" baseline="-25000" dirty="0" err="1" smtClean="0">
                <a:latin typeface="Arial" charset="0"/>
              </a:rPr>
              <a:t>decay</a:t>
            </a:r>
            <a:r>
              <a:rPr lang="en-GB" sz="2000" b="0" dirty="0" smtClean="0">
                <a:latin typeface="Arial" charset="0"/>
              </a:rPr>
              <a:t>  can be as low as 50 </a:t>
            </a:r>
            <a:r>
              <a:rPr lang="en-GB" sz="2000" b="0" dirty="0" err="1" smtClean="0">
                <a:latin typeface="Arial" charset="0"/>
              </a:rPr>
              <a:t>ms</a:t>
            </a:r>
            <a:r>
              <a:rPr lang="en-GB" sz="2000" b="0" dirty="0" smtClean="0">
                <a:latin typeface="Arial" charset="0"/>
              </a:rPr>
              <a:t> or even 20 </a:t>
            </a:r>
            <a:r>
              <a:rPr lang="en-GB" sz="2000" b="0" dirty="0" err="1" smtClean="0">
                <a:latin typeface="Arial" charset="0"/>
              </a:rPr>
              <a:t>ms</a:t>
            </a:r>
            <a:r>
              <a:rPr lang="en-GB" sz="2000" b="0" dirty="0" smtClean="0">
                <a:latin typeface="Arial" charset="0"/>
              </a:rPr>
              <a:t> with V≤800 V (low inductance)</a:t>
            </a:r>
          </a:p>
          <a:p>
            <a:pPr marL="0" indent="0">
              <a:spcBef>
                <a:spcPct val="20000"/>
              </a:spcBef>
            </a:pPr>
            <a:r>
              <a:rPr lang="en-GB" sz="2000" b="0" dirty="0" err="1" smtClean="0">
                <a:latin typeface="Arial" charset="0"/>
              </a:rPr>
              <a:t>T</a:t>
            </a:r>
            <a:r>
              <a:rPr lang="en-GB" sz="2000" b="0" baseline="-25000" dirty="0" err="1" smtClean="0">
                <a:latin typeface="Arial" charset="0"/>
              </a:rPr>
              <a:t>hot</a:t>
            </a:r>
            <a:r>
              <a:rPr lang="en-GB" sz="2000" b="0" baseline="-25000" dirty="0" smtClean="0">
                <a:latin typeface="Arial" charset="0"/>
              </a:rPr>
              <a:t>-spot </a:t>
            </a:r>
            <a:r>
              <a:rPr lang="en-GB" sz="2000" b="0" dirty="0" smtClean="0">
                <a:latin typeface="Arial" charset="0"/>
              </a:rPr>
              <a:t>≈70 K with </a:t>
            </a:r>
            <a:r>
              <a:rPr lang="en-GB" sz="2000" b="0" dirty="0" err="1" smtClean="0">
                <a:latin typeface="Arial" charset="0"/>
              </a:rPr>
              <a:t>V</a:t>
            </a:r>
            <a:r>
              <a:rPr lang="en-GB" sz="2000" b="0" baseline="-25000" dirty="0" err="1" smtClean="0">
                <a:latin typeface="Arial" charset="0"/>
              </a:rPr>
              <a:t>threshold</a:t>
            </a:r>
            <a:r>
              <a:rPr lang="en-GB" sz="2000" b="0" dirty="0" smtClean="0">
                <a:latin typeface="Arial" charset="0"/>
              </a:rPr>
              <a:t>=100 mV (</a:t>
            </a:r>
            <a:r>
              <a:rPr lang="en-GB" sz="2000" b="0" dirty="0" err="1" smtClean="0">
                <a:latin typeface="Arial" charset="0"/>
              </a:rPr>
              <a:t>CuBe</a:t>
            </a:r>
            <a:r>
              <a:rPr lang="en-GB" sz="2000" b="0" dirty="0" smtClean="0">
                <a:latin typeface="Arial" charset="0"/>
              </a:rPr>
              <a:t> shunt)</a:t>
            </a:r>
          </a:p>
          <a:p>
            <a:pPr marL="0" indent="0">
              <a:spcBef>
                <a:spcPct val="20000"/>
              </a:spcBef>
            </a:pPr>
            <a:endParaRPr lang="en-GB" sz="2000" b="0" dirty="0" smtClean="0">
              <a:latin typeface="Arial" charset="0"/>
            </a:endParaRPr>
          </a:p>
          <a:p>
            <a:pPr marL="0" indent="0">
              <a:spcBef>
                <a:spcPct val="20000"/>
              </a:spcBef>
            </a:pPr>
            <a:r>
              <a:rPr lang="en-GB" sz="2000" b="0" dirty="0" smtClean="0">
                <a:latin typeface="Arial" charset="0"/>
              </a:rPr>
              <a:t>The fast insert discharge (&lt;50 </a:t>
            </a:r>
            <a:r>
              <a:rPr lang="en-GB" sz="2000" b="0" dirty="0" err="1" smtClean="0">
                <a:latin typeface="Arial" charset="0"/>
              </a:rPr>
              <a:t>ms</a:t>
            </a:r>
            <a:r>
              <a:rPr lang="en-GB" sz="2000" b="0" dirty="0" smtClean="0">
                <a:latin typeface="Arial" charset="0"/>
              </a:rPr>
              <a:t>) with the long Fresca2 time margin (~50 </a:t>
            </a:r>
            <a:r>
              <a:rPr lang="en-GB" sz="2000" b="0" dirty="0" err="1" smtClean="0">
                <a:latin typeface="Arial" charset="0"/>
              </a:rPr>
              <a:t>ms</a:t>
            </a:r>
            <a:r>
              <a:rPr lang="en-GB" sz="2000" b="0" dirty="0" smtClean="0">
                <a:latin typeface="Arial" charset="0"/>
              </a:rPr>
              <a:t>) makes the combination workable</a:t>
            </a:r>
            <a:endParaRPr lang="en-GB" sz="2000" b="0" dirty="0">
              <a:latin typeface="Arial" charset="0"/>
            </a:endParaRPr>
          </a:p>
          <a:p>
            <a:pPr marL="0" indent="0">
              <a:spcBef>
                <a:spcPct val="20000"/>
              </a:spcBef>
            </a:pPr>
            <a:endParaRPr lang="en-GB" sz="2000" b="0" dirty="0">
              <a:latin typeface="Arial" charset="0"/>
            </a:endParaRPr>
          </a:p>
          <a:p>
            <a:pPr marL="0" indent="0">
              <a:spcBef>
                <a:spcPct val="20000"/>
              </a:spcBef>
            </a:pPr>
            <a:r>
              <a:rPr lang="en-GB" sz="2000" b="0" dirty="0">
                <a:solidFill>
                  <a:srgbClr val="0000FF"/>
                </a:solidFill>
                <a:latin typeface="Arial" charset="0"/>
              </a:rPr>
              <a:t>	</a:t>
            </a:r>
          </a:p>
          <a:p>
            <a:pPr marL="0" indent="0">
              <a:spcBef>
                <a:spcPct val="20000"/>
              </a:spcBef>
            </a:pPr>
            <a:endParaRPr lang="en-GB" sz="2000" b="0" dirty="0">
              <a:latin typeface="Arial" charset="0"/>
            </a:endParaRPr>
          </a:p>
        </p:txBody>
      </p:sp>
    </p:spTree>
    <p:extLst>
      <p:ext uri="{BB962C8B-B14F-4D97-AF65-F5344CB8AC3E}">
        <p14:creationId xmlns:p14="http://schemas.microsoft.com/office/powerpoint/2010/main" val="349709756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4: </a:t>
            </a:r>
            <a:r>
              <a:rPr lang="en-GB" dirty="0" smtClean="0">
                <a:latin typeface="Arial" charset="0"/>
                <a:ea typeface="ＭＳ Ｐゴシック" charset="0"/>
                <a:cs typeface="ＭＳ Ｐゴシック" charset="0"/>
              </a:rPr>
              <a:t>test coils</a:t>
            </a:r>
            <a:endParaRPr lang="en-GB" dirty="0">
              <a:latin typeface="Arial" charset="0"/>
              <a:ea typeface="ＭＳ Ｐゴシック" charset="0"/>
              <a:cs typeface="ＭＳ Ｐゴシック" charset="0"/>
            </a:endParaRPr>
          </a:p>
        </p:txBody>
      </p:sp>
      <p:sp>
        <p:nvSpPr>
          <p:cNvPr id="30724"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940F1812-FE73-9F49-80A3-B82E85638847}" type="slidenum">
              <a:rPr lang="en-US" sz="1200" b="0">
                <a:latin typeface="Times New Roman" charset="0"/>
              </a:rPr>
              <a:pPr algn="r"/>
              <a:t>25</a:t>
            </a:fld>
            <a:endParaRPr lang="en-US" sz="1200" b="0">
              <a:latin typeface="Times New Roman" charset="0"/>
            </a:endParaRPr>
          </a:p>
        </p:txBody>
      </p:sp>
      <p:sp>
        <p:nvSpPr>
          <p:cNvPr id="3072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sp>
        <p:nvSpPr>
          <p:cNvPr id="30727" name="Rectangle 7"/>
          <p:cNvSpPr>
            <a:spLocks noChangeArrowheads="1"/>
          </p:cNvSpPr>
          <p:nvPr/>
        </p:nvSpPr>
        <p:spPr bwMode="auto">
          <a:xfrm>
            <a:off x="539750" y="5734050"/>
            <a:ext cx="8135938"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30728" name="Content Placeholder 2"/>
          <p:cNvSpPr txBox="1">
            <a:spLocks/>
          </p:cNvSpPr>
          <p:nvPr/>
        </p:nvSpPr>
        <p:spPr bwMode="auto">
          <a:xfrm>
            <a:off x="323850" y="1268413"/>
            <a:ext cx="3600078" cy="5400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marL="0" indent="0">
              <a:spcBef>
                <a:spcPct val="20000"/>
              </a:spcBef>
            </a:pPr>
            <a:r>
              <a:rPr lang="en-US" sz="2000" b="0" dirty="0" smtClean="0">
                <a:latin typeface="Arial" charset="0"/>
              </a:rPr>
              <a:t>2 types were done or are being done </a:t>
            </a:r>
          </a:p>
          <a:p>
            <a:pPr marL="0" indent="0">
              <a:spcBef>
                <a:spcPct val="20000"/>
              </a:spcBef>
            </a:pPr>
            <a:endParaRPr lang="en-US" sz="2000" b="0" dirty="0">
              <a:latin typeface="Arial" charset="0"/>
            </a:endParaRPr>
          </a:p>
          <a:p>
            <a:pPr marL="0" indent="0">
              <a:spcBef>
                <a:spcPct val="20000"/>
              </a:spcBef>
            </a:pPr>
            <a:r>
              <a:rPr lang="en-US" sz="2000" b="0" dirty="0" smtClean="0">
                <a:latin typeface="Arial" charset="0"/>
              </a:rPr>
              <a:t>Solenoid test coils for quench tests and mechanical resistance tests:</a:t>
            </a:r>
          </a:p>
          <a:p>
            <a:pPr marL="0" indent="0">
              <a:spcBef>
                <a:spcPct val="20000"/>
              </a:spcBef>
            </a:pPr>
            <a:r>
              <a:rPr lang="en-US" sz="2000" b="0" dirty="0" smtClean="0">
                <a:latin typeface="Arial" charset="0"/>
              </a:rPr>
              <a:t>Tested at High field facilities of KIT and Grenoble</a:t>
            </a:r>
          </a:p>
          <a:p>
            <a:pPr>
              <a:spcBef>
                <a:spcPct val="20000"/>
              </a:spcBef>
            </a:pPr>
            <a:endParaRPr lang="en-US" sz="2000" b="0" dirty="0">
              <a:latin typeface="Arial" charset="0"/>
            </a:endParaRPr>
          </a:p>
          <a:p>
            <a:pPr marL="0" indent="0"/>
            <a:r>
              <a:rPr lang="en-GB" sz="2000" b="0" dirty="0" smtClean="0">
                <a:latin typeface="Arial" charset="0"/>
              </a:rPr>
              <a:t>Single pancake test at Grenoble in a 10T magnet to test the pancake coil type and to measure the field angle dependence of </a:t>
            </a:r>
            <a:r>
              <a:rPr lang="en-GB" sz="2000" b="0" dirty="0" err="1" smtClean="0">
                <a:latin typeface="Arial" charset="0"/>
              </a:rPr>
              <a:t>I</a:t>
            </a:r>
            <a:r>
              <a:rPr lang="en-GB" sz="2000" b="0" baseline="-25000" dirty="0" err="1" smtClean="0">
                <a:latin typeface="Arial" charset="0"/>
              </a:rPr>
              <a:t>eng</a:t>
            </a:r>
            <a:r>
              <a:rPr lang="en-GB" sz="2000" b="0" dirty="0" smtClean="0">
                <a:latin typeface="Arial" charset="0"/>
              </a:rPr>
              <a:t>  </a:t>
            </a:r>
            <a:endParaRPr lang="en-GB" sz="2000" b="0" dirty="0">
              <a:latin typeface="Arial" charset="0"/>
            </a:endParaRPr>
          </a:p>
          <a:p>
            <a:pPr marL="0" indent="0">
              <a:spcBef>
                <a:spcPct val="20000"/>
              </a:spcBef>
            </a:pPr>
            <a:endParaRPr lang="en-GB" sz="2000" b="0" dirty="0">
              <a:latin typeface="Arial" charset="0"/>
            </a:endParaRPr>
          </a:p>
          <a:p>
            <a:pPr marL="0" indent="0">
              <a:spcBef>
                <a:spcPct val="20000"/>
              </a:spcBef>
            </a:pPr>
            <a:endParaRPr lang="en-GB" sz="2000" b="0" dirty="0">
              <a:latin typeface="Arial" charset="0"/>
            </a:endParaRPr>
          </a:p>
          <a:p>
            <a:pPr>
              <a:spcBef>
                <a:spcPct val="20000"/>
              </a:spcBef>
            </a:pPr>
            <a:r>
              <a:rPr lang="en-GB" sz="2000" b="0" dirty="0">
                <a:solidFill>
                  <a:srgbClr val="0000FF"/>
                </a:solidFill>
                <a:latin typeface="Arial" charset="0"/>
              </a:rPr>
              <a:t>	</a:t>
            </a:r>
          </a:p>
          <a:p>
            <a:pPr>
              <a:spcBef>
                <a:spcPct val="20000"/>
              </a:spcBef>
            </a:pPr>
            <a:endParaRPr lang="en-GB" sz="2000" b="0" dirty="0">
              <a:latin typeface="Arial"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25</a:t>
            </a:fld>
            <a:endParaRPr lang="en-US"/>
          </a:p>
        </p:txBody>
      </p:sp>
      <p:pic>
        <p:nvPicPr>
          <p:cNvPr id="3" name="Picture 2"/>
          <p:cNvPicPr>
            <a:picLocks noChangeAspect="1"/>
          </p:cNvPicPr>
          <p:nvPr/>
        </p:nvPicPr>
        <p:blipFill>
          <a:blip r:embed="rId2"/>
          <a:stretch>
            <a:fillRect/>
          </a:stretch>
        </p:blipFill>
        <p:spPr>
          <a:xfrm>
            <a:off x="6372200" y="1124744"/>
            <a:ext cx="2771800" cy="1174635"/>
          </a:xfrm>
          <a:prstGeom prst="rect">
            <a:avLst/>
          </a:prstGeom>
        </p:spPr>
      </p:pic>
      <p:pic>
        <p:nvPicPr>
          <p:cNvPr id="4" name="Picture 3"/>
          <p:cNvPicPr>
            <a:picLocks noChangeAspect="1"/>
          </p:cNvPicPr>
          <p:nvPr/>
        </p:nvPicPr>
        <p:blipFill>
          <a:blip r:embed="rId3"/>
          <a:stretch>
            <a:fillRect/>
          </a:stretch>
        </p:blipFill>
        <p:spPr>
          <a:xfrm>
            <a:off x="7960760" y="2420888"/>
            <a:ext cx="1183240" cy="3285232"/>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04048" y="4993706"/>
            <a:ext cx="3056136" cy="1848642"/>
          </a:xfrm>
          <a:prstGeom prst="rect">
            <a:avLst/>
          </a:prstGeom>
        </p:spPr>
      </p:pic>
      <p:pic>
        <p:nvPicPr>
          <p:cNvPr id="7" name="Picture 6"/>
          <p:cNvPicPr>
            <a:picLocks noChangeAspect="1"/>
          </p:cNvPicPr>
          <p:nvPr/>
        </p:nvPicPr>
        <p:blipFill>
          <a:blip r:embed="rId5"/>
          <a:stretch>
            <a:fillRect/>
          </a:stretch>
        </p:blipFill>
        <p:spPr>
          <a:xfrm>
            <a:off x="6516216" y="2564904"/>
            <a:ext cx="1489720" cy="2148964"/>
          </a:xfrm>
          <a:prstGeom prst="rect">
            <a:avLst/>
          </a:prstGeom>
        </p:spPr>
      </p:pic>
      <p:pic>
        <p:nvPicPr>
          <p:cNvPr id="8" name="Picture 7"/>
          <p:cNvPicPr>
            <a:picLocks noChangeAspect="1"/>
          </p:cNvPicPr>
          <p:nvPr/>
        </p:nvPicPr>
        <p:blipFill>
          <a:blip r:embed="rId6"/>
          <a:stretch>
            <a:fillRect/>
          </a:stretch>
        </p:blipFill>
        <p:spPr>
          <a:xfrm>
            <a:off x="3851920" y="1124744"/>
            <a:ext cx="2570021" cy="3183880"/>
          </a:xfrm>
          <a:prstGeom prst="rect">
            <a:avLst/>
          </a:prstGeom>
        </p:spPr>
      </p:pic>
    </p:spTree>
    <p:extLst>
      <p:ext uri="{BB962C8B-B14F-4D97-AF65-F5344CB8AC3E}">
        <p14:creationId xmlns:p14="http://schemas.microsoft.com/office/powerpoint/2010/main" val="22524865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4: </a:t>
            </a:r>
            <a:r>
              <a:rPr lang="en-GB" dirty="0" smtClean="0">
                <a:latin typeface="Arial" charset="0"/>
                <a:ea typeface="ＭＳ Ｐゴシック" charset="0"/>
                <a:cs typeface="ＭＳ Ｐゴシック" charset="0"/>
              </a:rPr>
              <a:t>conclusions</a:t>
            </a:r>
            <a:endParaRPr lang="en-GB" dirty="0">
              <a:latin typeface="Arial" charset="0"/>
              <a:ea typeface="ＭＳ Ｐゴシック" charset="0"/>
              <a:cs typeface="ＭＳ Ｐゴシック" charset="0"/>
            </a:endParaRPr>
          </a:p>
        </p:txBody>
      </p:sp>
      <p:sp>
        <p:nvSpPr>
          <p:cNvPr id="30724"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940F1812-FE73-9F49-80A3-B82E85638847}" type="slidenum">
              <a:rPr lang="en-US" sz="1200" b="0">
                <a:latin typeface="Times New Roman" charset="0"/>
              </a:rPr>
              <a:pPr algn="r"/>
              <a:t>26</a:t>
            </a:fld>
            <a:endParaRPr lang="en-US" sz="1200" b="0">
              <a:latin typeface="Times New Roman" charset="0"/>
            </a:endParaRPr>
          </a:p>
        </p:txBody>
      </p:sp>
      <p:sp>
        <p:nvSpPr>
          <p:cNvPr id="3072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sp>
        <p:nvSpPr>
          <p:cNvPr id="30726" name="Rectangle 6"/>
          <p:cNvSpPr>
            <a:spLocks noChangeArrowheads="1"/>
          </p:cNvSpPr>
          <p:nvPr/>
        </p:nvSpPr>
        <p:spPr bwMode="auto">
          <a:xfrm>
            <a:off x="250825" y="5589588"/>
            <a:ext cx="84248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30727" name="Rectangle 7"/>
          <p:cNvSpPr>
            <a:spLocks noChangeArrowheads="1"/>
          </p:cNvSpPr>
          <p:nvPr/>
        </p:nvSpPr>
        <p:spPr bwMode="auto">
          <a:xfrm>
            <a:off x="539750" y="5734050"/>
            <a:ext cx="8135938"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30728" name="Content Placeholder 2"/>
          <p:cNvSpPr txBox="1">
            <a:spLocks/>
          </p:cNvSpPr>
          <p:nvPr/>
        </p:nvSpPr>
        <p:spPr bwMode="auto">
          <a:xfrm>
            <a:off x="323850" y="1268413"/>
            <a:ext cx="8712200" cy="543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buFontTx/>
              <a:buNone/>
            </a:pPr>
            <a:r>
              <a:rPr lang="en-GB" sz="2000" b="0" dirty="0">
                <a:solidFill>
                  <a:srgbClr val="000000"/>
                </a:solidFill>
                <a:latin typeface="Arial" charset="0"/>
              </a:rPr>
              <a:t>The </a:t>
            </a:r>
            <a:r>
              <a:rPr lang="en-GB" sz="2000" b="0" dirty="0" smtClean="0">
                <a:solidFill>
                  <a:srgbClr val="000000"/>
                </a:solidFill>
                <a:latin typeface="Arial" charset="0"/>
              </a:rPr>
              <a:t>insert </a:t>
            </a:r>
            <a:r>
              <a:rPr lang="en-GB" sz="2000" b="0" dirty="0">
                <a:solidFill>
                  <a:srgbClr val="000000"/>
                </a:solidFill>
                <a:latin typeface="Arial" charset="0"/>
              </a:rPr>
              <a:t>manufacturing is well underway:</a:t>
            </a:r>
          </a:p>
          <a:p>
            <a:pPr>
              <a:buFont typeface="Arial"/>
              <a:buChar char="•"/>
            </a:pPr>
            <a:r>
              <a:rPr lang="en-GB" sz="2000" b="0" dirty="0" smtClean="0">
                <a:solidFill>
                  <a:srgbClr val="000000"/>
                </a:solidFill>
                <a:latin typeface="Arial" charset="0"/>
              </a:rPr>
              <a:t>Conductor is on-order: delivery this month</a:t>
            </a:r>
          </a:p>
          <a:p>
            <a:pPr>
              <a:buFont typeface="Arial"/>
              <a:buChar char="•"/>
            </a:pPr>
            <a:r>
              <a:rPr lang="en-GB" sz="2000" b="0" dirty="0" smtClean="0">
                <a:solidFill>
                  <a:srgbClr val="000000"/>
                </a:solidFill>
                <a:latin typeface="Arial" charset="0"/>
              </a:rPr>
              <a:t>Coil manufacturing is prepared, a test coil will be wound this month </a:t>
            </a:r>
          </a:p>
          <a:p>
            <a:pPr>
              <a:buFont typeface="Arial"/>
              <a:buChar char="•"/>
            </a:pPr>
            <a:r>
              <a:rPr lang="en-GB" sz="2000" b="0" dirty="0" smtClean="0">
                <a:solidFill>
                  <a:srgbClr val="000000"/>
                </a:solidFill>
                <a:latin typeface="Arial" charset="0"/>
              </a:rPr>
              <a:t>Test of the test-coil in July/August in Grenoble</a:t>
            </a:r>
          </a:p>
          <a:p>
            <a:pPr>
              <a:buFont typeface="Arial"/>
              <a:buChar char="•"/>
            </a:pPr>
            <a:r>
              <a:rPr lang="en-GB" sz="2000" b="0" dirty="0" smtClean="0">
                <a:solidFill>
                  <a:srgbClr val="000000"/>
                </a:solidFill>
                <a:latin typeface="Arial" charset="0"/>
              </a:rPr>
              <a:t>Structure designed and critical assembly steps were tested</a:t>
            </a:r>
          </a:p>
          <a:p>
            <a:pPr>
              <a:buFont typeface="Arial"/>
              <a:buChar char="•"/>
            </a:pPr>
            <a:r>
              <a:rPr lang="en-GB" sz="2000" b="0" dirty="0" smtClean="0">
                <a:solidFill>
                  <a:srgbClr val="000000"/>
                </a:solidFill>
                <a:latin typeface="Arial" charset="0"/>
              </a:rPr>
              <a:t>Insert should be ready by end of 2013</a:t>
            </a:r>
          </a:p>
          <a:p>
            <a:pPr>
              <a:buFont typeface="Arial"/>
              <a:buChar char="•"/>
            </a:pPr>
            <a:r>
              <a:rPr lang="en-GB" sz="2000" b="0" dirty="0" smtClean="0">
                <a:solidFill>
                  <a:srgbClr val="000000"/>
                </a:solidFill>
                <a:latin typeface="Arial" charset="0"/>
              </a:rPr>
              <a:t>Stand alone test </a:t>
            </a:r>
          </a:p>
          <a:p>
            <a:pPr>
              <a:buFont typeface="Arial"/>
              <a:buChar char="•"/>
            </a:pPr>
            <a:r>
              <a:rPr lang="en-GB" sz="2000" b="0" dirty="0" smtClean="0">
                <a:solidFill>
                  <a:srgbClr val="000000"/>
                </a:solidFill>
                <a:latin typeface="Arial" charset="0"/>
              </a:rPr>
              <a:t>Test inside Fresca2 in 2015</a:t>
            </a:r>
            <a:endParaRPr lang="en-GB" sz="2000" b="0" dirty="0">
              <a:solidFill>
                <a:srgbClr val="000000"/>
              </a:solidFill>
              <a:latin typeface="Arial" charset="0"/>
            </a:endParaRPr>
          </a:p>
          <a:p>
            <a:endParaRPr lang="en-GB" sz="2000" b="0" dirty="0">
              <a:solidFill>
                <a:srgbClr val="000000"/>
              </a:solidFill>
              <a:latin typeface="Arial" charset="0"/>
            </a:endParaRPr>
          </a:p>
          <a:p>
            <a:pPr marL="0" indent="0">
              <a:buNone/>
            </a:pPr>
            <a:r>
              <a:rPr lang="en-GB" sz="2000" b="0" dirty="0">
                <a:solidFill>
                  <a:srgbClr val="000000"/>
                </a:solidFill>
                <a:latin typeface="Arial" charset="0"/>
              </a:rPr>
              <a:t>We need </a:t>
            </a:r>
            <a:r>
              <a:rPr lang="en-GB" sz="2000" b="0" dirty="0" smtClean="0">
                <a:solidFill>
                  <a:srgbClr val="000000"/>
                </a:solidFill>
                <a:latin typeface="Arial" charset="0"/>
              </a:rPr>
              <a:t>this insert for </a:t>
            </a:r>
            <a:r>
              <a:rPr lang="en-GB" sz="2000" b="0" dirty="0">
                <a:solidFill>
                  <a:srgbClr val="000000"/>
                </a:solidFill>
                <a:latin typeface="Arial" charset="0"/>
              </a:rPr>
              <a:t>: </a:t>
            </a:r>
            <a:r>
              <a:rPr lang="en-GB" sz="2000" b="0" dirty="0" smtClean="0">
                <a:solidFill>
                  <a:srgbClr val="000000"/>
                </a:solidFill>
                <a:latin typeface="Arial" charset="0"/>
              </a:rPr>
              <a:t>EuCARD2 experience (despite the different cable) and HE</a:t>
            </a:r>
            <a:r>
              <a:rPr lang="en-GB" sz="2000" b="0" dirty="0">
                <a:solidFill>
                  <a:srgbClr val="000000"/>
                </a:solidFill>
                <a:latin typeface="Arial" charset="0"/>
              </a:rPr>
              <a:t>-LHC </a:t>
            </a:r>
            <a:r>
              <a:rPr lang="en-GB" sz="2000" b="0" dirty="0" smtClean="0">
                <a:solidFill>
                  <a:srgbClr val="000000"/>
                </a:solidFill>
                <a:latin typeface="Arial" charset="0"/>
              </a:rPr>
              <a:t>magnet development</a:t>
            </a:r>
            <a:r>
              <a:rPr lang="en-GB" sz="2000" b="0" dirty="0">
                <a:solidFill>
                  <a:srgbClr val="000000"/>
                </a:solidFill>
                <a:latin typeface="Arial" charset="0"/>
              </a:rPr>
              <a:t>:  </a:t>
            </a:r>
            <a:endParaRPr lang="en-GB" sz="2000" b="0" dirty="0" smtClean="0">
              <a:solidFill>
                <a:srgbClr val="000000"/>
              </a:solidFill>
              <a:latin typeface="Arial" charset="0"/>
            </a:endParaRPr>
          </a:p>
          <a:p>
            <a:pPr marL="0" indent="0">
              <a:buNone/>
            </a:pPr>
            <a:endParaRPr lang="en-GB" sz="2000" b="0" dirty="0">
              <a:solidFill>
                <a:srgbClr val="000000"/>
              </a:solidFill>
              <a:latin typeface="Arial" charset="0"/>
            </a:endParaRPr>
          </a:p>
          <a:p>
            <a:pPr marL="0" indent="0">
              <a:buNone/>
            </a:pPr>
            <a:r>
              <a:rPr lang="en-GB" sz="2000" b="0" dirty="0" smtClean="0">
                <a:solidFill>
                  <a:srgbClr val="000000"/>
                </a:solidFill>
                <a:latin typeface="Arial" charset="0"/>
              </a:rPr>
              <a:t>	full </a:t>
            </a:r>
            <a:r>
              <a:rPr lang="en-GB" sz="2000" b="0" dirty="0">
                <a:solidFill>
                  <a:srgbClr val="000000"/>
                </a:solidFill>
                <a:latin typeface="Arial" charset="0"/>
              </a:rPr>
              <a:t>commitment of </a:t>
            </a:r>
            <a:r>
              <a:rPr lang="en-GB" sz="2000" b="0" dirty="0" smtClean="0">
                <a:solidFill>
                  <a:srgbClr val="000000"/>
                </a:solidFill>
                <a:latin typeface="Arial" charset="0"/>
              </a:rPr>
              <a:t>CNRS </a:t>
            </a:r>
            <a:r>
              <a:rPr lang="en-GB" sz="2000" b="0" dirty="0">
                <a:solidFill>
                  <a:srgbClr val="000000"/>
                </a:solidFill>
                <a:latin typeface="Arial" charset="0"/>
              </a:rPr>
              <a:t>and CEA to finish </a:t>
            </a:r>
            <a:r>
              <a:rPr lang="en-GB" sz="2000" b="0" dirty="0" smtClean="0">
                <a:solidFill>
                  <a:srgbClr val="000000"/>
                </a:solidFill>
                <a:latin typeface="Arial" charset="0"/>
              </a:rPr>
              <a:t>the insert and test it</a:t>
            </a:r>
            <a:endParaRPr lang="en-GB" sz="2000" b="0" dirty="0">
              <a:solidFill>
                <a:srgbClr val="000000"/>
              </a:solidFill>
              <a:latin typeface="Arial" charset="0"/>
            </a:endParaRPr>
          </a:p>
          <a:p>
            <a:pPr>
              <a:spcBef>
                <a:spcPct val="20000"/>
              </a:spcBef>
            </a:pPr>
            <a:endParaRPr lang="en-US" sz="2000" b="0" dirty="0">
              <a:latin typeface="Arial" charset="0"/>
            </a:endParaRPr>
          </a:p>
          <a:p>
            <a:endParaRPr lang="en-GB" sz="2000" b="0" dirty="0">
              <a:latin typeface="Arial" charset="0"/>
            </a:endParaRPr>
          </a:p>
          <a:p>
            <a:pPr>
              <a:spcBef>
                <a:spcPct val="20000"/>
              </a:spcBef>
            </a:pPr>
            <a:endParaRPr lang="en-GB" sz="2000" b="0" dirty="0">
              <a:latin typeface="Arial" charset="0"/>
            </a:endParaRPr>
          </a:p>
          <a:p>
            <a:pPr>
              <a:spcBef>
                <a:spcPct val="20000"/>
              </a:spcBef>
            </a:pPr>
            <a:endParaRPr lang="en-GB" sz="2000" b="0" dirty="0">
              <a:latin typeface="Arial" charset="0"/>
            </a:endParaRPr>
          </a:p>
          <a:p>
            <a:pPr>
              <a:spcBef>
                <a:spcPct val="20000"/>
              </a:spcBef>
            </a:pPr>
            <a:r>
              <a:rPr lang="en-GB" sz="2000" b="0" dirty="0">
                <a:solidFill>
                  <a:srgbClr val="0000FF"/>
                </a:solidFill>
                <a:latin typeface="Arial" charset="0"/>
              </a:rPr>
              <a:t>	</a:t>
            </a:r>
          </a:p>
          <a:p>
            <a:pPr>
              <a:spcBef>
                <a:spcPct val="20000"/>
              </a:spcBef>
            </a:pPr>
            <a:endParaRPr lang="en-GB" sz="2000" b="0" dirty="0">
              <a:latin typeface="Arial"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26</a:t>
            </a:fld>
            <a:endParaRPr lang="en-US"/>
          </a:p>
        </p:txBody>
      </p:sp>
    </p:spTree>
    <p:extLst>
      <p:ext uri="{BB962C8B-B14F-4D97-AF65-F5344CB8AC3E}">
        <p14:creationId xmlns:p14="http://schemas.microsoft.com/office/powerpoint/2010/main" val="56988108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itle 1"/>
          <p:cNvSpPr>
            <a:spLocks noGrp="1"/>
          </p:cNvSpPr>
          <p:nvPr>
            <p:ph type="title" idx="4294967295"/>
          </p:nvPr>
        </p:nvSpPr>
        <p:spPr/>
        <p:txBody>
          <a:bodyPr/>
          <a:lstStyle/>
          <a:p>
            <a:r>
              <a:rPr lang="en-GB">
                <a:latin typeface="Arial" charset="0"/>
                <a:ea typeface="ＭＳ Ｐゴシック" charset="0"/>
                <a:cs typeface="ＭＳ Ｐゴシック" charset="0"/>
              </a:rPr>
              <a:t>Task 5: High Tc superconducting link (1) </a:t>
            </a:r>
          </a:p>
        </p:txBody>
      </p:sp>
      <p:sp>
        <p:nvSpPr>
          <p:cNvPr id="36869"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74219A61-5743-D945-A7CB-87A7CE46C435}" type="slidenum">
              <a:rPr lang="en-US" sz="1200" b="0">
                <a:latin typeface="Times New Roman" charset="0"/>
              </a:rPr>
              <a:pPr algn="r"/>
              <a:t>27</a:t>
            </a:fld>
            <a:endParaRPr lang="en-US" sz="1200" b="0">
              <a:latin typeface="Times New Roman" charset="0"/>
            </a:endParaRPr>
          </a:p>
        </p:txBody>
      </p:sp>
      <p:sp>
        <p:nvSpPr>
          <p:cNvPr id="36870"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sp>
        <p:nvSpPr>
          <p:cNvPr id="36871" name="Rectangle 6"/>
          <p:cNvSpPr>
            <a:spLocks noChangeArrowheads="1"/>
          </p:cNvSpPr>
          <p:nvPr/>
        </p:nvSpPr>
        <p:spPr bwMode="auto">
          <a:xfrm>
            <a:off x="250825" y="5589588"/>
            <a:ext cx="84248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36872" name="Rectangle 7"/>
          <p:cNvSpPr>
            <a:spLocks noChangeArrowheads="1"/>
          </p:cNvSpPr>
          <p:nvPr/>
        </p:nvSpPr>
        <p:spPr bwMode="auto">
          <a:xfrm>
            <a:off x="539750" y="5734050"/>
            <a:ext cx="8135938"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9" name="Content Placeholder 2"/>
          <p:cNvSpPr txBox="1">
            <a:spLocks/>
          </p:cNvSpPr>
          <p:nvPr/>
        </p:nvSpPr>
        <p:spPr bwMode="auto">
          <a:xfrm>
            <a:off x="323850" y="1268413"/>
            <a:ext cx="8820150" cy="5589587"/>
          </a:xfrm>
          <a:prstGeom prst="rect">
            <a:avLst/>
          </a:prstGeom>
          <a:noFill/>
          <a:ln w="9525">
            <a:noFill/>
            <a:miter lim="800000"/>
            <a:headEnd/>
            <a:tailEnd/>
          </a:ln>
        </p:spPr>
        <p:txBody>
          <a:bodyPr/>
          <a:lstStyle/>
          <a:p>
            <a:pPr marL="355600" indent="-266700">
              <a:spcBef>
                <a:spcPct val="20000"/>
              </a:spcBef>
              <a:defRPr/>
            </a:pPr>
            <a:r>
              <a:rPr lang="en-US" sz="2000" b="0" kern="0" dirty="0" err="1">
                <a:latin typeface="Arial" charset="0"/>
                <a:ea typeface="ＭＳ Ｐゴシック" charset="-128"/>
                <a:cs typeface="ＭＳ Ｐゴシック" charset="-128"/>
              </a:rPr>
              <a:t>Amalia</a:t>
            </a:r>
            <a:r>
              <a:rPr lang="en-US" sz="2000" b="0" kern="0" dirty="0">
                <a:latin typeface="Arial" charset="0"/>
                <a:ea typeface="ＭＳ Ｐゴシック" charset="-128"/>
                <a:cs typeface="ＭＳ Ｐゴシック" charset="-128"/>
              </a:rPr>
              <a:t> </a:t>
            </a:r>
            <a:r>
              <a:rPr lang="en-US" sz="2000" b="0" kern="0" dirty="0" err="1">
                <a:latin typeface="Arial" charset="0"/>
                <a:ea typeface="ＭＳ Ｐゴシック" charset="-128"/>
                <a:cs typeface="ＭＳ Ｐゴシック" charset="-128"/>
              </a:rPr>
              <a:t>Ballarino</a:t>
            </a:r>
            <a:r>
              <a:rPr lang="en-US" sz="2000" b="0" kern="0" dirty="0">
                <a:latin typeface="Arial" charset="0"/>
                <a:ea typeface="ＭＳ Ｐゴシック" charset="-128"/>
                <a:cs typeface="ＭＳ Ｐゴシック" charset="-128"/>
              </a:rPr>
              <a:t> (CERN)	        CERN, COLUMBUS, BHTS, </a:t>
            </a:r>
            <a:r>
              <a:rPr lang="en-US" sz="2000" b="0" kern="0" dirty="0" smtClean="0">
                <a:latin typeface="Arial" charset="0"/>
                <a:ea typeface="ＭＳ Ｐゴシック" charset="-128"/>
                <a:cs typeface="ＭＳ Ｐゴシック" charset="-128"/>
              </a:rPr>
              <a:t>SOTON</a:t>
            </a:r>
            <a:endParaRPr lang="en-US" sz="2000" b="0" kern="0" dirty="0">
              <a:latin typeface="Arial" charset="0"/>
              <a:ea typeface="ＭＳ Ｐゴシック" charset="-128"/>
              <a:cs typeface="ＭＳ Ｐゴシック" charset="-128"/>
            </a:endParaRPr>
          </a:p>
          <a:p>
            <a:pPr marL="355600" indent="-266700">
              <a:spcBef>
                <a:spcPct val="20000"/>
              </a:spcBef>
              <a:defRPr/>
            </a:pPr>
            <a:r>
              <a:rPr lang="en-US" sz="2000" b="0" kern="0" dirty="0" smtClean="0">
                <a:latin typeface="Arial" charset="0"/>
                <a:ea typeface="ＭＳ Ｐゴシック" charset="-128"/>
                <a:cs typeface="ＭＳ Ｐゴシック" charset="-128"/>
              </a:rPr>
              <a:t>Aim: design and build a prototype 600A HTC link</a:t>
            </a:r>
          </a:p>
          <a:p>
            <a:pPr marL="355600" indent="-266700">
              <a:spcBef>
                <a:spcPct val="20000"/>
              </a:spcBef>
              <a:defRPr/>
            </a:pPr>
            <a:endParaRPr lang="en-US" sz="2000" b="0" kern="0" dirty="0" smtClean="0">
              <a:latin typeface="Arial" charset="0"/>
              <a:ea typeface="ＭＳ Ｐゴシック" charset="-128"/>
              <a:cs typeface="ＭＳ Ｐゴシック" charset="-128"/>
            </a:endParaRPr>
          </a:p>
          <a:p>
            <a:pPr marL="355600" indent="-266700">
              <a:spcBef>
                <a:spcPct val="20000"/>
              </a:spcBef>
              <a:defRPr/>
            </a:pPr>
            <a:r>
              <a:rPr lang="en-US" sz="2000" b="0" kern="0" dirty="0" smtClean="0">
                <a:latin typeface="Arial" charset="0"/>
                <a:ea typeface="ＭＳ Ｐゴシック" charset="-128"/>
                <a:cs typeface="ＭＳ Ｐゴシック" charset="-128"/>
              </a:rPr>
              <a:t>Main achievements:</a:t>
            </a:r>
            <a:endParaRPr lang="en-US" sz="2000" b="0" kern="0" dirty="0">
              <a:latin typeface="Arial" charset="0"/>
              <a:ea typeface="ＭＳ Ｐゴシック" charset="-128"/>
              <a:cs typeface="ＭＳ Ｐゴシック" charset="-128"/>
            </a:endParaRPr>
          </a:p>
          <a:p>
            <a:pPr marL="342900" indent="-342900">
              <a:buFont typeface="Arial"/>
              <a:buChar char="•"/>
              <a:tabLst>
                <a:tab pos="357188" algn="l"/>
              </a:tabLst>
            </a:pPr>
            <a:r>
              <a:rPr lang="en-GB" sz="2000" b="0" dirty="0"/>
              <a:t>Development of a novel </a:t>
            </a:r>
            <a:r>
              <a:rPr lang="en-GB" sz="2000" b="0" dirty="0" smtClean="0"/>
              <a:t>type, twisted</a:t>
            </a:r>
            <a:r>
              <a:rPr lang="en-GB" sz="2000" b="0" dirty="0"/>
              <a:t>-</a:t>
            </a:r>
            <a:r>
              <a:rPr lang="en-GB" sz="2000" b="0" dirty="0" smtClean="0"/>
              <a:t>pair, cable with tape </a:t>
            </a:r>
            <a:r>
              <a:rPr lang="en-GB" sz="2000" b="0" dirty="0"/>
              <a:t>conductor and optimized for DC </a:t>
            </a:r>
            <a:r>
              <a:rPr lang="en-GB" sz="2000" b="0" dirty="0" smtClean="0"/>
              <a:t>currents. </a:t>
            </a:r>
            <a:r>
              <a:rPr lang="en-GB" sz="2000" b="0" dirty="0" err="1"/>
              <a:t>Iop</a:t>
            </a:r>
            <a:r>
              <a:rPr lang="en-GB" sz="2000" b="0" dirty="0"/>
              <a:t> </a:t>
            </a:r>
            <a:r>
              <a:rPr lang="en-GB" sz="2000" b="0" dirty="0">
                <a:sym typeface="Symbol"/>
              </a:rPr>
              <a:t>1 </a:t>
            </a:r>
            <a:r>
              <a:rPr lang="en-GB" sz="2000" b="0" dirty="0" smtClean="0">
                <a:sym typeface="Symbol"/>
              </a:rPr>
              <a:t>kA Conductors</a:t>
            </a:r>
            <a:r>
              <a:rPr lang="en-GB" sz="2000" b="0" dirty="0">
                <a:sym typeface="Symbol"/>
              </a:rPr>
              <a:t>: MgB</a:t>
            </a:r>
            <a:r>
              <a:rPr lang="en-GB" sz="2000" b="0" baseline="-25000" dirty="0">
                <a:sym typeface="Symbol"/>
              </a:rPr>
              <a:t>2</a:t>
            </a:r>
            <a:r>
              <a:rPr lang="en-GB" sz="2000" b="0" dirty="0">
                <a:sym typeface="Symbol"/>
              </a:rPr>
              <a:t>, YBCO and BSCCO 2223. Cable geometry and </a:t>
            </a:r>
            <a:r>
              <a:rPr lang="en-GB" sz="2000" b="0" dirty="0" smtClean="0">
                <a:sym typeface="Symbol"/>
              </a:rPr>
              <a:t>cabling </a:t>
            </a:r>
            <a:r>
              <a:rPr lang="en-GB" sz="2000" b="0" dirty="0">
                <a:sym typeface="Symbol"/>
              </a:rPr>
              <a:t>process accommodate for the </a:t>
            </a:r>
            <a:r>
              <a:rPr lang="en-GB" sz="2000" b="0" dirty="0" smtClean="0">
                <a:sym typeface="Symbol"/>
              </a:rPr>
              <a:t>three types of conductors</a:t>
            </a:r>
            <a:endParaRPr lang="en-GB" sz="2000" b="0" dirty="0">
              <a:sym typeface="Symbol"/>
            </a:endParaRPr>
          </a:p>
          <a:p>
            <a:pPr marL="342900" indent="-342900">
              <a:buFont typeface="Arial"/>
              <a:buChar char="•"/>
              <a:tabLst>
                <a:tab pos="357188" algn="l"/>
              </a:tabLst>
            </a:pPr>
            <a:r>
              <a:rPr lang="en-GB" sz="2000" b="0" dirty="0" smtClean="0">
                <a:sym typeface="Symbol"/>
              </a:rPr>
              <a:t>Validation </a:t>
            </a:r>
            <a:r>
              <a:rPr lang="en-GB" sz="2000" b="0" dirty="0">
                <a:sym typeface="Symbol"/>
              </a:rPr>
              <a:t>of 2 m long cables at 4.2 K (Fresca). </a:t>
            </a:r>
            <a:r>
              <a:rPr lang="en-GB" sz="2000" b="0" dirty="0" err="1">
                <a:sym typeface="Symbol"/>
              </a:rPr>
              <a:t>Iop</a:t>
            </a:r>
            <a:r>
              <a:rPr lang="en-GB" sz="2000" b="0" dirty="0">
                <a:sym typeface="Symbol"/>
              </a:rPr>
              <a:t> up 24.2 kA @ 4.2 </a:t>
            </a:r>
            <a:r>
              <a:rPr lang="en-GB" sz="2000" b="0" dirty="0" smtClean="0">
                <a:sym typeface="Symbol"/>
              </a:rPr>
              <a:t>K and </a:t>
            </a:r>
            <a:r>
              <a:rPr lang="en-GB" sz="2000" b="0" dirty="0">
                <a:sym typeface="Symbol"/>
              </a:rPr>
              <a:t>in self-</a:t>
            </a:r>
            <a:r>
              <a:rPr lang="en-GB" sz="2000" b="0" dirty="0" smtClean="0">
                <a:sym typeface="Symbol"/>
              </a:rPr>
              <a:t>field</a:t>
            </a:r>
            <a:endParaRPr lang="en-GB" sz="2000" b="0" dirty="0">
              <a:sym typeface="Symbol"/>
            </a:endParaRPr>
          </a:p>
          <a:p>
            <a:pPr marL="342900" indent="-342900">
              <a:buFont typeface="Arial"/>
              <a:buChar char="•"/>
              <a:tabLst>
                <a:tab pos="357188" algn="l"/>
              </a:tabLst>
            </a:pPr>
            <a:r>
              <a:rPr lang="en-GB" sz="2000" b="0" dirty="0" smtClean="0">
                <a:sym typeface="Symbol"/>
              </a:rPr>
              <a:t>Preparation </a:t>
            </a:r>
            <a:r>
              <a:rPr lang="en-GB" sz="2000" b="0" dirty="0">
                <a:sym typeface="Symbol"/>
              </a:rPr>
              <a:t>of short (up-to 5m) multi-cable assembly (224 cables) as </a:t>
            </a:r>
            <a:r>
              <a:rPr lang="en-GB" sz="2000" b="0" dirty="0" smtClean="0">
                <a:sym typeface="Symbol"/>
              </a:rPr>
              <a:t>required </a:t>
            </a:r>
            <a:r>
              <a:rPr lang="en-GB" sz="2000" b="0" dirty="0">
                <a:sym typeface="Symbol"/>
              </a:rPr>
              <a:t>for integration in the SC-Link for LHC </a:t>
            </a:r>
            <a:r>
              <a:rPr lang="en-GB" sz="2000" b="0" dirty="0" smtClean="0">
                <a:sym typeface="Symbol"/>
              </a:rPr>
              <a:t>P7</a:t>
            </a:r>
            <a:endParaRPr lang="en-GB" sz="2000" b="0" kern="0" dirty="0">
              <a:latin typeface="Arial" charset="0"/>
              <a:ea typeface="ＭＳ Ｐゴシック" charset="-128"/>
              <a:cs typeface="ＭＳ Ｐゴシック" charset="-128"/>
              <a:sym typeface="Symbol"/>
            </a:endParaRPr>
          </a:p>
          <a:p>
            <a:pPr marL="342900" indent="-342900">
              <a:buFont typeface="Arial"/>
              <a:buChar char="•"/>
              <a:tabLst>
                <a:tab pos="357188" algn="l"/>
              </a:tabLst>
            </a:pPr>
            <a:r>
              <a:rPr lang="en-GB" sz="2000" b="0" dirty="0" smtClean="0">
                <a:sym typeface="Symbol"/>
              </a:rPr>
              <a:t>Quench </a:t>
            </a:r>
            <a:r>
              <a:rPr lang="en-GB" sz="2000" b="0" dirty="0">
                <a:sym typeface="Symbol"/>
              </a:rPr>
              <a:t>tests performed on a full-scale 5 m long SC-Link at </a:t>
            </a:r>
            <a:r>
              <a:rPr lang="en-GB" sz="2000" b="0" dirty="0" smtClean="0">
                <a:sym typeface="Symbol"/>
              </a:rPr>
              <a:t>SOTON</a:t>
            </a:r>
            <a:r>
              <a:rPr lang="en-GB" sz="2000" b="0" dirty="0">
                <a:sym typeface="Symbol"/>
              </a:rPr>
              <a:t>	</a:t>
            </a:r>
          </a:p>
          <a:p>
            <a:pPr marL="342900" indent="-342900">
              <a:buFont typeface="Arial"/>
              <a:buChar char="•"/>
              <a:tabLst>
                <a:tab pos="357188" algn="l"/>
              </a:tabLst>
            </a:pPr>
            <a:r>
              <a:rPr lang="en-GB" sz="2000" b="0" dirty="0" smtClean="0">
                <a:sym typeface="Symbol"/>
              </a:rPr>
              <a:t>Cabling </a:t>
            </a:r>
            <a:r>
              <a:rPr lang="en-GB" sz="2000" b="0" dirty="0">
                <a:sym typeface="Symbol"/>
              </a:rPr>
              <a:t>of </a:t>
            </a:r>
            <a:r>
              <a:rPr lang="en-GB" sz="2000" b="0" dirty="0" smtClean="0">
                <a:sym typeface="Symbol"/>
              </a:rPr>
              <a:t>stacked</a:t>
            </a:r>
            <a:r>
              <a:rPr lang="en-GB" sz="2000" b="0" dirty="0">
                <a:sym typeface="Symbol"/>
              </a:rPr>
              <a:t>, insulated and twisted conductor being </a:t>
            </a:r>
            <a:r>
              <a:rPr lang="en-GB" sz="2000" b="0" dirty="0" smtClean="0">
                <a:sym typeface="Symbol"/>
              </a:rPr>
              <a:t>at CERN, </a:t>
            </a:r>
            <a:r>
              <a:rPr lang="en-GB" sz="2000" b="0" dirty="0">
                <a:sym typeface="Symbol"/>
              </a:rPr>
              <a:t>using the newly developed </a:t>
            </a:r>
            <a:r>
              <a:rPr lang="en-GB" sz="2000" b="0" dirty="0" smtClean="0">
                <a:sym typeface="Symbol"/>
              </a:rPr>
              <a:t>cabling machines</a:t>
            </a:r>
            <a:endParaRPr lang="en-GB" sz="2000" b="0" dirty="0">
              <a:sym typeface="Symbol"/>
            </a:endParaRPr>
          </a:p>
          <a:p>
            <a:pPr marL="342900" indent="-342900">
              <a:buFont typeface="Arial"/>
              <a:buChar char="•"/>
              <a:tabLst>
                <a:tab pos="357188" algn="l"/>
              </a:tabLst>
            </a:pPr>
            <a:r>
              <a:rPr lang="en-GB" sz="2000" b="0" dirty="0" smtClean="0">
                <a:sym typeface="Symbol"/>
              </a:rPr>
              <a:t>Deliverable </a:t>
            </a:r>
            <a:r>
              <a:rPr lang="en-GB" sz="2000" b="0" dirty="0">
                <a:sym typeface="Symbol"/>
              </a:rPr>
              <a:t>– 20 m long superconducting link assembly </a:t>
            </a:r>
            <a:r>
              <a:rPr lang="en-GB" sz="2000" b="0" dirty="0" smtClean="0">
                <a:sym typeface="Symbol"/>
              </a:rPr>
              <a:t>with MgB</a:t>
            </a:r>
            <a:r>
              <a:rPr lang="en-GB" sz="2000" b="0" baseline="-25000" dirty="0" smtClean="0">
                <a:sym typeface="Symbol"/>
              </a:rPr>
              <a:t>2  </a:t>
            </a:r>
            <a:r>
              <a:rPr lang="en-GB" sz="2000" b="0" dirty="0" smtClean="0">
                <a:sym typeface="Symbol"/>
              </a:rPr>
              <a:t>tape </a:t>
            </a:r>
            <a:r>
              <a:rPr lang="en-GB" sz="2000" b="0" dirty="0">
                <a:sym typeface="Symbol"/>
              </a:rPr>
              <a:t>conductor </a:t>
            </a:r>
            <a:r>
              <a:rPr lang="en-GB" sz="2000" b="0" dirty="0" smtClean="0">
                <a:sym typeface="Symbol"/>
              </a:rPr>
              <a:t>(Columbus) fulfilled</a:t>
            </a:r>
          </a:p>
        </p:txBody>
      </p:sp>
      <p:sp>
        <p:nvSpPr>
          <p:cNvPr id="2" name="Slide Number Placeholder 1"/>
          <p:cNvSpPr>
            <a:spLocks noGrp="1"/>
          </p:cNvSpPr>
          <p:nvPr>
            <p:ph type="sldNum" sz="quarter" idx="10"/>
          </p:nvPr>
        </p:nvSpPr>
        <p:spPr/>
        <p:txBody>
          <a:bodyPr/>
          <a:lstStyle/>
          <a:p>
            <a:fld id="{78F6357B-6A2F-6646-A898-56152AFF367C}" type="slidenum">
              <a:rPr lang="en-US" smtClean="0"/>
              <a:pPr/>
              <a:t>27</a:t>
            </a:fld>
            <a:endParaRPr 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NDE_2.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676442" y="1446339"/>
            <a:ext cx="2962189" cy="1942061"/>
          </a:xfrm>
          <a:prstGeom prst="rect">
            <a:avLst/>
          </a:prstGeom>
          <a:solidFill>
            <a:srgbClr val="00B0F0"/>
          </a:solidFill>
        </p:spPr>
      </p:pic>
      <p:grpSp>
        <p:nvGrpSpPr>
          <p:cNvPr id="5" name="Group 4"/>
          <p:cNvGrpSpPr/>
          <p:nvPr/>
        </p:nvGrpSpPr>
        <p:grpSpPr>
          <a:xfrm>
            <a:off x="164699" y="1412776"/>
            <a:ext cx="2511743" cy="2319754"/>
            <a:chOff x="231457" y="838200"/>
            <a:chExt cx="2511743" cy="2319754"/>
          </a:xfrm>
        </p:grpSpPr>
        <p:grpSp>
          <p:nvGrpSpPr>
            <p:cNvPr id="6" name="Group 5"/>
            <p:cNvGrpSpPr/>
            <p:nvPr/>
          </p:nvGrpSpPr>
          <p:grpSpPr>
            <a:xfrm>
              <a:off x="231457" y="838200"/>
              <a:ext cx="2511743" cy="1997393"/>
              <a:chOff x="231457" y="838200"/>
              <a:chExt cx="2511743" cy="1997393"/>
            </a:xfrm>
          </p:grpSpPr>
          <p:pic>
            <p:nvPicPr>
              <p:cNvPr id="9" name="Picture 2"/>
              <p:cNvPicPr>
                <a:picLocks noChangeAspect="1" noChangeArrowheads="1"/>
              </p:cNvPicPr>
              <p:nvPr/>
            </p:nvPicPr>
            <p:blipFill>
              <a:blip r:embed="rId3" cstate="print"/>
              <a:srcRect/>
              <a:stretch>
                <a:fillRect/>
              </a:stretch>
            </p:blipFill>
            <p:spPr bwMode="auto">
              <a:xfrm>
                <a:off x="231457" y="838200"/>
                <a:ext cx="2511743" cy="1997393"/>
              </a:xfrm>
              <a:prstGeom prst="rect">
                <a:avLst/>
              </a:prstGeom>
              <a:noFill/>
              <a:ln w="9525">
                <a:noFill/>
                <a:miter lim="800000"/>
                <a:headEnd/>
                <a:tailEnd/>
              </a:ln>
            </p:spPr>
          </p:pic>
          <p:sp>
            <p:nvSpPr>
              <p:cNvPr id="10" name="TextBox 9"/>
              <p:cNvSpPr txBox="1"/>
              <p:nvPr/>
            </p:nvSpPr>
            <p:spPr>
              <a:xfrm>
                <a:off x="331559" y="838200"/>
                <a:ext cx="811441" cy="338554"/>
              </a:xfrm>
              <a:prstGeom prst="rect">
                <a:avLst/>
              </a:prstGeom>
              <a:noFill/>
            </p:spPr>
            <p:txBody>
              <a:bodyPr wrap="square" rtlCol="0">
                <a:spAutoFit/>
              </a:bodyPr>
              <a:lstStyle/>
              <a:p>
                <a:r>
                  <a:rPr lang="en-GB" sz="1600" dirty="0" smtClean="0"/>
                  <a:t>+ 600 A</a:t>
                </a:r>
                <a:endParaRPr lang="en-GB" sz="1600" dirty="0"/>
              </a:p>
            </p:txBody>
          </p:sp>
          <p:sp>
            <p:nvSpPr>
              <p:cNvPr id="11" name="TextBox 10"/>
              <p:cNvSpPr txBox="1"/>
              <p:nvPr/>
            </p:nvSpPr>
            <p:spPr>
              <a:xfrm>
                <a:off x="1438435" y="838200"/>
                <a:ext cx="771365" cy="338554"/>
              </a:xfrm>
              <a:prstGeom prst="rect">
                <a:avLst/>
              </a:prstGeom>
              <a:noFill/>
            </p:spPr>
            <p:txBody>
              <a:bodyPr wrap="none" rtlCol="0">
                <a:spAutoFit/>
              </a:bodyPr>
              <a:lstStyle/>
              <a:p>
                <a:r>
                  <a:rPr lang="en-GB" sz="1600" dirty="0" smtClean="0"/>
                  <a:t>- 600 A</a:t>
                </a:r>
                <a:endParaRPr lang="en-GB" sz="1600" dirty="0"/>
              </a:p>
            </p:txBody>
          </p:sp>
        </p:grpSp>
        <p:cxnSp>
          <p:nvCxnSpPr>
            <p:cNvPr id="7" name="Straight Connector 6"/>
            <p:cNvCxnSpPr/>
            <p:nvPr/>
          </p:nvCxnSpPr>
          <p:spPr>
            <a:xfrm>
              <a:off x="609600" y="3124200"/>
              <a:ext cx="1295400" cy="0"/>
            </a:xfrm>
            <a:prstGeom prst="line">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85800" y="2819400"/>
              <a:ext cx="1087157" cy="338554"/>
            </a:xfrm>
            <a:prstGeom prst="rect">
              <a:avLst/>
            </a:prstGeom>
            <a:noFill/>
          </p:spPr>
          <p:txBody>
            <a:bodyPr wrap="none" rtlCol="0">
              <a:spAutoFit/>
            </a:bodyPr>
            <a:lstStyle/>
            <a:p>
              <a:r>
                <a:rPr lang="en-US" sz="1600" dirty="0" smtClean="0">
                  <a:sym typeface="Symbol"/>
                </a:rPr>
                <a:t>5.6 mm</a:t>
              </a:r>
              <a:endParaRPr lang="en-US" sz="1600" dirty="0"/>
            </a:p>
          </p:txBody>
        </p:sp>
      </p:grpSp>
      <p:pic>
        <p:nvPicPr>
          <p:cNvPr id="12"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059180" y="1196752"/>
            <a:ext cx="1683357" cy="2778432"/>
          </a:xfrm>
          <a:prstGeom prst="rect">
            <a:avLst/>
          </a:prstGeom>
          <a:noFill/>
          <a:ln w="9525">
            <a:noFill/>
            <a:miter lim="800000"/>
            <a:headEnd/>
            <a:tailEnd/>
          </a:ln>
          <a:effectLst/>
        </p:spPr>
      </p:pic>
      <p:grpSp>
        <p:nvGrpSpPr>
          <p:cNvPr id="13" name="Group 12"/>
          <p:cNvGrpSpPr/>
          <p:nvPr/>
        </p:nvGrpSpPr>
        <p:grpSpPr>
          <a:xfrm>
            <a:off x="353517" y="3933827"/>
            <a:ext cx="1905000" cy="2198131"/>
            <a:chOff x="339143" y="4160048"/>
            <a:chExt cx="1905000" cy="2198131"/>
          </a:xfrm>
        </p:grpSpPr>
        <p:pic>
          <p:nvPicPr>
            <p:cNvPr id="14" name="Picture 13" descr="MgB2 tape 600 A x 27 pairs section.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9143" y="4160048"/>
              <a:ext cx="1804573" cy="1804573"/>
            </a:xfrm>
            <a:prstGeom prst="rect">
              <a:avLst/>
            </a:prstGeom>
          </p:spPr>
        </p:pic>
        <p:cxnSp>
          <p:nvCxnSpPr>
            <p:cNvPr id="15" name="Straight Arrow Connector 14"/>
            <p:cNvCxnSpPr/>
            <p:nvPr/>
          </p:nvCxnSpPr>
          <p:spPr>
            <a:xfrm>
              <a:off x="339143" y="6293648"/>
              <a:ext cx="1905000"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69194" y="5988847"/>
              <a:ext cx="1168995" cy="369332"/>
            </a:xfrm>
            <a:prstGeom prst="rect">
              <a:avLst/>
            </a:prstGeom>
            <a:noFill/>
          </p:spPr>
          <p:txBody>
            <a:bodyPr wrap="square" rtlCol="0">
              <a:spAutoFit/>
            </a:bodyPr>
            <a:lstStyle/>
            <a:p>
              <a:r>
                <a:rPr lang="en-US" sz="1800" dirty="0" smtClean="0">
                  <a:sym typeface="Symbol"/>
                </a:rPr>
                <a:t> = 40 </a:t>
              </a:r>
              <a:endParaRPr lang="en-US" sz="1800" dirty="0"/>
            </a:p>
          </p:txBody>
        </p:sp>
      </p:grpSp>
      <p:pic>
        <p:nvPicPr>
          <p:cNvPr id="17" name="Picture 16" descr="IMG_1269.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3419872" y="3068960"/>
            <a:ext cx="3555353" cy="1867579"/>
          </a:xfrm>
          <a:prstGeom prst="rect">
            <a:avLst/>
          </a:prstGeom>
        </p:spPr>
      </p:pic>
      <p:pic>
        <p:nvPicPr>
          <p:cNvPr id="20" name="Picture 2" descr="F:\Foto\Link_HTScable\1108227_01.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2260884" y="5132868"/>
            <a:ext cx="6849084" cy="1725132"/>
          </a:xfrm>
          <a:prstGeom prst="rect">
            <a:avLst/>
          </a:prstGeom>
          <a:noFill/>
        </p:spPr>
      </p:pic>
      <p:pic>
        <p:nvPicPr>
          <p:cNvPr id="2050" name="Picture 2"/>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020272" y="3933056"/>
            <a:ext cx="1885950" cy="103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a:t>Twisted-pair cable (</a:t>
            </a:r>
            <a:r>
              <a:rPr lang="en-US" dirty="0" err="1"/>
              <a:t>I</a:t>
            </a:r>
            <a:r>
              <a:rPr lang="en-US" baseline="-25000" dirty="0" err="1"/>
              <a:t>op</a:t>
            </a:r>
            <a:r>
              <a:rPr lang="en-US" dirty="0"/>
              <a:t>  1000 A) </a:t>
            </a:r>
          </a:p>
        </p:txBody>
      </p:sp>
    </p:spTree>
    <p:extLst>
      <p:ext uri="{BB962C8B-B14F-4D97-AF65-F5344CB8AC3E}">
        <p14:creationId xmlns:p14="http://schemas.microsoft.com/office/powerpoint/2010/main" val="268708789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5: High </a:t>
            </a:r>
            <a:r>
              <a:rPr lang="en-GB" dirty="0" err="1">
                <a:latin typeface="Arial" charset="0"/>
                <a:ea typeface="ＭＳ Ｐゴシック" charset="0"/>
                <a:cs typeface="ＭＳ Ｐゴシック" charset="0"/>
              </a:rPr>
              <a:t>Tc</a:t>
            </a:r>
            <a:r>
              <a:rPr lang="en-GB" dirty="0">
                <a:latin typeface="Arial" charset="0"/>
                <a:ea typeface="ＭＳ Ｐゴシック" charset="0"/>
                <a:cs typeface="ＭＳ Ｐゴシック" charset="0"/>
              </a:rPr>
              <a:t> superconducting link </a:t>
            </a:r>
            <a:r>
              <a:rPr lang="en-GB" dirty="0" smtClean="0">
                <a:latin typeface="Arial" charset="0"/>
                <a:ea typeface="ＭＳ Ｐゴシック" charset="0"/>
                <a:cs typeface="ＭＳ Ｐゴシック" charset="0"/>
              </a:rPr>
              <a:t>(3) </a:t>
            </a:r>
            <a:endParaRPr lang="en-GB" dirty="0">
              <a:latin typeface="Arial" charset="0"/>
              <a:ea typeface="ＭＳ Ｐゴシック" charset="0"/>
              <a:cs typeface="ＭＳ Ｐゴシック" charset="0"/>
            </a:endParaRPr>
          </a:p>
        </p:txBody>
      </p:sp>
      <p:sp>
        <p:nvSpPr>
          <p:cNvPr id="36869"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74219A61-5743-D945-A7CB-87A7CE46C435}" type="slidenum">
              <a:rPr lang="en-US" sz="1200" b="0">
                <a:latin typeface="Times New Roman" charset="0"/>
              </a:rPr>
              <a:pPr algn="r"/>
              <a:t>29</a:t>
            </a:fld>
            <a:endParaRPr lang="en-US" sz="1200" b="0">
              <a:latin typeface="Times New Roman" charset="0"/>
            </a:endParaRPr>
          </a:p>
        </p:txBody>
      </p:sp>
      <p:sp>
        <p:nvSpPr>
          <p:cNvPr id="36870"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sp>
        <p:nvSpPr>
          <p:cNvPr id="36871" name="Rectangle 6"/>
          <p:cNvSpPr>
            <a:spLocks noChangeArrowheads="1"/>
          </p:cNvSpPr>
          <p:nvPr/>
        </p:nvSpPr>
        <p:spPr bwMode="auto">
          <a:xfrm>
            <a:off x="250825" y="5589588"/>
            <a:ext cx="84248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36872" name="Rectangle 7"/>
          <p:cNvSpPr>
            <a:spLocks noChangeArrowheads="1"/>
          </p:cNvSpPr>
          <p:nvPr/>
        </p:nvSpPr>
        <p:spPr bwMode="auto">
          <a:xfrm>
            <a:off x="539750" y="5734050"/>
            <a:ext cx="8135938"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9" name="Content Placeholder 2"/>
          <p:cNvSpPr txBox="1">
            <a:spLocks/>
          </p:cNvSpPr>
          <p:nvPr/>
        </p:nvSpPr>
        <p:spPr bwMode="auto">
          <a:xfrm>
            <a:off x="5148064" y="1124744"/>
            <a:ext cx="3771528" cy="1728539"/>
          </a:xfrm>
          <a:prstGeom prst="rect">
            <a:avLst/>
          </a:prstGeom>
          <a:noFill/>
          <a:ln w="9525">
            <a:noFill/>
            <a:miter lim="800000"/>
            <a:headEnd/>
            <a:tailEnd/>
          </a:ln>
        </p:spPr>
        <p:txBody>
          <a:bodyPr/>
          <a:lstStyle/>
          <a:p>
            <a:pPr marL="88900">
              <a:spcBef>
                <a:spcPct val="20000"/>
              </a:spcBef>
              <a:defRPr/>
            </a:pPr>
            <a:r>
              <a:rPr lang="en-GB" sz="2000" b="0" kern="0" dirty="0" smtClean="0">
                <a:latin typeface="Arial" charset="0"/>
                <a:ea typeface="ＭＳ Ｐゴシック" charset="-128"/>
                <a:cs typeface="ＭＳ Ｐゴシック" charset="-128"/>
              </a:rPr>
              <a:t>The 20m prototype link finished</a:t>
            </a:r>
            <a:endParaRPr lang="en-GB" sz="2000" b="0" kern="0" dirty="0">
              <a:latin typeface="Arial" charset="0"/>
              <a:ea typeface="ＭＳ Ｐゴシック" charset="-128"/>
              <a:cs typeface="ＭＳ Ｐゴシック" charset="-128"/>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29</a:t>
            </a:fld>
            <a:endParaRPr lang="en-US"/>
          </a:p>
        </p:txBody>
      </p:sp>
      <p:pic>
        <p:nvPicPr>
          <p:cNvPr id="3" name="Picture 2"/>
          <p:cNvPicPr>
            <a:picLocks noChangeAspect="1"/>
          </p:cNvPicPr>
          <p:nvPr/>
        </p:nvPicPr>
        <p:blipFill>
          <a:blip r:embed="rId2"/>
          <a:stretch>
            <a:fillRect/>
          </a:stretch>
        </p:blipFill>
        <p:spPr>
          <a:xfrm>
            <a:off x="251520" y="1124744"/>
            <a:ext cx="4890484" cy="3672408"/>
          </a:xfrm>
          <a:prstGeom prst="rect">
            <a:avLst/>
          </a:prstGeom>
        </p:spPr>
      </p:pic>
      <p:pic>
        <p:nvPicPr>
          <p:cNvPr id="4" name="Picture 3"/>
          <p:cNvPicPr>
            <a:picLocks noChangeAspect="1"/>
          </p:cNvPicPr>
          <p:nvPr/>
        </p:nvPicPr>
        <p:blipFill>
          <a:blip r:embed="rId3"/>
          <a:stretch>
            <a:fillRect/>
          </a:stretch>
        </p:blipFill>
        <p:spPr>
          <a:xfrm>
            <a:off x="4014334" y="3573016"/>
            <a:ext cx="5122398" cy="3281536"/>
          </a:xfrm>
          <a:prstGeom prst="rect">
            <a:avLst/>
          </a:prstGeom>
        </p:spPr>
      </p:pic>
      <p:sp>
        <p:nvSpPr>
          <p:cNvPr id="12" name="Content Placeholder 2"/>
          <p:cNvSpPr txBox="1">
            <a:spLocks/>
          </p:cNvSpPr>
          <p:nvPr/>
        </p:nvSpPr>
        <p:spPr bwMode="auto">
          <a:xfrm>
            <a:off x="323528" y="4941168"/>
            <a:ext cx="3627512" cy="1728539"/>
          </a:xfrm>
          <a:prstGeom prst="rect">
            <a:avLst/>
          </a:prstGeom>
          <a:noFill/>
          <a:ln w="9525">
            <a:noFill/>
            <a:miter lim="800000"/>
            <a:headEnd/>
            <a:tailEnd/>
          </a:ln>
        </p:spPr>
        <p:txBody>
          <a:bodyPr/>
          <a:lstStyle/>
          <a:p>
            <a:pPr marL="88900" algn="r">
              <a:spcBef>
                <a:spcPct val="20000"/>
              </a:spcBef>
              <a:defRPr/>
            </a:pPr>
            <a:endParaRPr lang="en-GB" sz="2000" b="0" kern="0" dirty="0" smtClean="0">
              <a:latin typeface="Arial" charset="0"/>
              <a:ea typeface="ＭＳ Ｐゴシック" charset="-128"/>
              <a:cs typeface="ＭＳ Ｐゴシック" charset="-128"/>
            </a:endParaRPr>
          </a:p>
          <a:p>
            <a:pPr marL="88900" algn="r">
              <a:spcBef>
                <a:spcPct val="20000"/>
              </a:spcBef>
              <a:defRPr/>
            </a:pPr>
            <a:endParaRPr lang="en-GB" sz="2000" b="0" kern="0" dirty="0">
              <a:latin typeface="Arial" charset="0"/>
              <a:ea typeface="ＭＳ Ｐゴシック" charset="-128"/>
              <a:cs typeface="ＭＳ Ｐゴシック" charset="-128"/>
            </a:endParaRPr>
          </a:p>
          <a:p>
            <a:pPr marL="88900" algn="r">
              <a:spcBef>
                <a:spcPct val="20000"/>
              </a:spcBef>
              <a:defRPr/>
            </a:pPr>
            <a:endParaRPr lang="en-GB" sz="2000" b="0" kern="0" dirty="0" smtClean="0">
              <a:latin typeface="Arial" charset="0"/>
              <a:ea typeface="ＭＳ Ｐゴシック" charset="-128"/>
              <a:cs typeface="ＭＳ Ｐゴシック" charset="-128"/>
            </a:endParaRPr>
          </a:p>
          <a:p>
            <a:pPr marL="88900" algn="r">
              <a:spcBef>
                <a:spcPct val="20000"/>
              </a:spcBef>
              <a:defRPr/>
            </a:pPr>
            <a:r>
              <a:rPr lang="en-GB" sz="2000" b="0" kern="0" dirty="0" smtClean="0">
                <a:latin typeface="Arial" charset="0"/>
                <a:ea typeface="ＭＳ Ｐゴシック" charset="-128"/>
                <a:cs typeface="ＭＳ Ｐゴシック" charset="-128"/>
              </a:rPr>
              <a:t>SM18 link test station with NEXANS cryostat connected</a:t>
            </a:r>
            <a:endParaRPr lang="en-GB" sz="2000" b="0" kern="0"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425803412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atin typeface="Arial" charset="0"/>
                <a:ea typeface="ＭＳ Ｐゴシック" charset="0"/>
                <a:cs typeface="ＭＳ Ｐゴシック" charset="0"/>
              </a:rPr>
              <a:t>EuCARD WP7 </a:t>
            </a:r>
            <a:r>
              <a:rPr lang="en-GB">
                <a:latin typeface="Arial" charset="0"/>
                <a:ea typeface="ＭＳ Ｐゴシック" charset="0"/>
              </a:rPr>
              <a:t>HFM: Superconducting High Field Magnets for higher luminosities and energies</a:t>
            </a:r>
            <a:endParaRPr lang="en-US">
              <a:latin typeface="Arial" charset="0"/>
              <a:ea typeface="ＭＳ Ｐゴシック" charset="0"/>
              <a:cs typeface="ＭＳ Ｐゴシック" charset="0"/>
            </a:endParaRPr>
          </a:p>
        </p:txBody>
      </p:sp>
      <p:sp>
        <p:nvSpPr>
          <p:cNvPr id="18435" name="Content Placeholder 2"/>
          <p:cNvSpPr>
            <a:spLocks noGrp="1"/>
          </p:cNvSpPr>
          <p:nvPr>
            <p:ph idx="1"/>
          </p:nvPr>
        </p:nvSpPr>
        <p:spPr/>
        <p:txBody>
          <a:bodyPr/>
          <a:lstStyle/>
          <a:p>
            <a:pPr marL="0" indent="0">
              <a:buNone/>
            </a:pPr>
            <a:r>
              <a:rPr lang="en-US" sz="1800" dirty="0" smtClean="0">
                <a:latin typeface="Arial" charset="0"/>
                <a:ea typeface="ＭＳ Ｐゴシック" charset="0"/>
                <a:cs typeface="ＭＳ Ｐゴシック" charset="0"/>
              </a:rPr>
              <a:t>Aim: Development of high field magnets for accelerator applications</a:t>
            </a:r>
          </a:p>
          <a:p>
            <a:endParaRPr lang="en-US" sz="1800" dirty="0" smtClean="0">
              <a:latin typeface="Arial" charset="0"/>
              <a:ea typeface="ＭＳ Ｐゴシック" charset="0"/>
              <a:cs typeface="ＭＳ Ｐゴシック" charset="0"/>
            </a:endParaRPr>
          </a:p>
          <a:p>
            <a:r>
              <a:rPr lang="en-US" sz="1800" dirty="0" smtClean="0">
                <a:latin typeface="Arial" charset="0"/>
                <a:ea typeface="ＭＳ Ｐゴシック" charset="0"/>
                <a:cs typeface="ＭＳ Ｐゴシック" charset="0"/>
              </a:rPr>
              <a:t>Program </a:t>
            </a:r>
            <a:r>
              <a:rPr lang="en-US" sz="1800" dirty="0">
                <a:latin typeface="Arial" charset="0"/>
                <a:ea typeface="ＭＳ Ｐゴシック" charset="0"/>
                <a:cs typeface="ＭＳ Ｐゴシック" charset="0"/>
              </a:rPr>
              <a:t>start 1/4/09, 4 years; </a:t>
            </a:r>
            <a:r>
              <a:rPr lang="en-US" sz="1800" dirty="0" smtClean="0">
                <a:latin typeface="Arial" charset="0"/>
                <a:ea typeface="ＭＳ Ｐゴシック" charset="0"/>
                <a:cs typeface="ＭＳ Ｐゴシック" charset="0"/>
              </a:rPr>
              <a:t>budget:   total 6.4M</a:t>
            </a:r>
            <a:r>
              <a:rPr lang="en-US" sz="1800" dirty="0">
                <a:latin typeface="Arial" charset="0"/>
                <a:ea typeface="ＭＳ Ｐゴシック" charset="0"/>
                <a:cs typeface="ＭＳ Ｐゴシック" charset="0"/>
              </a:rPr>
              <a:t>€ </a:t>
            </a:r>
            <a:r>
              <a:rPr lang="en-US" sz="1800" dirty="0" smtClean="0">
                <a:latin typeface="Arial" charset="0"/>
                <a:ea typeface="ＭＳ Ｐゴシック" charset="0"/>
                <a:cs typeface="ＭＳ Ｐゴシック" charset="0"/>
              </a:rPr>
              <a:t>, EU contrib. 2.2M€</a:t>
            </a:r>
          </a:p>
          <a:p>
            <a:endParaRPr lang="en-US" sz="1800" dirty="0">
              <a:latin typeface="Arial" charset="0"/>
              <a:ea typeface="ＭＳ Ｐゴシック" charset="0"/>
              <a:cs typeface="ＭＳ Ｐゴシック" charset="0"/>
            </a:endParaRPr>
          </a:p>
          <a:p>
            <a:r>
              <a:rPr lang="en-US" sz="1800" dirty="0">
                <a:latin typeface="Arial" charset="0"/>
                <a:ea typeface="ＭＳ Ｐゴシック" charset="0"/>
                <a:cs typeface="ＭＳ Ｐゴシック" charset="0"/>
              </a:rPr>
              <a:t>1 management task, 1 studies task, 4 </a:t>
            </a:r>
            <a:r>
              <a:rPr lang="en-US" sz="1800" dirty="0" smtClean="0">
                <a:latin typeface="Arial" charset="0"/>
                <a:ea typeface="ＭＳ Ｐゴシック" charset="0"/>
                <a:cs typeface="ＭＳ Ｐゴシック" charset="0"/>
              </a:rPr>
              <a:t>design/construction </a:t>
            </a:r>
            <a:r>
              <a:rPr lang="en-US" sz="1800" dirty="0">
                <a:latin typeface="Arial" charset="0"/>
                <a:ea typeface="ＭＳ Ｐゴシック" charset="0"/>
                <a:cs typeface="ＭＳ Ｐゴシック" charset="0"/>
              </a:rPr>
              <a:t>tasks</a:t>
            </a:r>
          </a:p>
          <a:p>
            <a:pPr lvl="1"/>
            <a:r>
              <a:rPr lang="en-US" sz="1800" dirty="0">
                <a:latin typeface="Arial" charset="0"/>
                <a:ea typeface="ＭＳ Ｐゴシック" charset="0"/>
              </a:rPr>
              <a:t>High field model: build a 13 T, 100 mm aperture Fresca2 magnet (15 T ultimate)</a:t>
            </a:r>
          </a:p>
          <a:p>
            <a:pPr lvl="1"/>
            <a:r>
              <a:rPr lang="en-US" sz="1800" dirty="0">
                <a:latin typeface="Arial" charset="0"/>
                <a:ea typeface="ＭＳ Ｐゴシック" charset="0"/>
              </a:rPr>
              <a:t>support studies for the 100 mm aperture magnet</a:t>
            </a:r>
          </a:p>
          <a:p>
            <a:pPr lvl="1"/>
            <a:r>
              <a:rPr lang="en-US" sz="1800" dirty="0">
                <a:latin typeface="Arial" charset="0"/>
                <a:ea typeface="ＭＳ Ｐゴシック" charset="0"/>
              </a:rPr>
              <a:t>Very high field dipole insert: build a HTS insert coil (into Fresca2) to approach 20 T ( </a:t>
            </a:r>
            <a:r>
              <a:rPr lang="en-US" sz="1800" dirty="0">
                <a:latin typeface="Symbol" charset="0"/>
                <a:ea typeface="ＭＳ Ｐゴシック" charset="0"/>
                <a:cs typeface="Symbol" charset="0"/>
              </a:rPr>
              <a:t>D</a:t>
            </a:r>
            <a:r>
              <a:rPr lang="en-US" sz="1800" dirty="0">
                <a:latin typeface="Arial" charset="0"/>
                <a:ea typeface="ＭＳ Ｐゴシック" charset="0"/>
              </a:rPr>
              <a:t>B ~ </a:t>
            </a:r>
            <a:r>
              <a:rPr lang="en-US" sz="1800" dirty="0" smtClean="0">
                <a:latin typeface="Arial" charset="0"/>
                <a:ea typeface="ＭＳ Ｐゴシック" charset="0"/>
              </a:rPr>
              <a:t>6 </a:t>
            </a:r>
            <a:r>
              <a:rPr lang="en-US" sz="1800" dirty="0">
                <a:latin typeface="Arial" charset="0"/>
                <a:ea typeface="ＭＳ Ｐゴシック" charset="0"/>
              </a:rPr>
              <a:t>T)</a:t>
            </a:r>
          </a:p>
          <a:p>
            <a:pPr lvl="1"/>
            <a:r>
              <a:rPr lang="en-US" sz="1800" dirty="0">
                <a:latin typeface="Arial" charset="0"/>
                <a:ea typeface="ＭＳ Ｐゴシック" charset="0"/>
              </a:rPr>
              <a:t>HTS link design study</a:t>
            </a:r>
          </a:p>
          <a:p>
            <a:pPr lvl="1"/>
            <a:r>
              <a:rPr lang="en-US" sz="1800" dirty="0">
                <a:latin typeface="Arial" charset="0"/>
                <a:ea typeface="ＭＳ Ｐゴシック" charset="0"/>
              </a:rPr>
              <a:t>Build a Helical </a:t>
            </a:r>
            <a:r>
              <a:rPr lang="en-US" sz="1800" dirty="0" err="1">
                <a:latin typeface="Arial" charset="0"/>
                <a:ea typeface="ＭＳ Ｐゴシック" charset="0"/>
              </a:rPr>
              <a:t>Undulator</a:t>
            </a:r>
            <a:r>
              <a:rPr lang="en-US" sz="1800" dirty="0">
                <a:latin typeface="Arial" charset="0"/>
                <a:ea typeface="ＭＳ Ｐゴシック" charset="0"/>
              </a:rPr>
              <a:t> model </a:t>
            </a:r>
            <a:endParaRPr lang="en-US" sz="1800" dirty="0" smtClean="0">
              <a:latin typeface="Arial" charset="0"/>
              <a:ea typeface="ＭＳ Ｐゴシック" charset="0"/>
            </a:endParaRPr>
          </a:p>
          <a:p>
            <a:pPr lvl="1"/>
            <a:endParaRPr lang="en-US" sz="1800" dirty="0">
              <a:latin typeface="Arial" charset="0"/>
              <a:ea typeface="ＭＳ Ｐゴシック" charset="0"/>
            </a:endParaRPr>
          </a:p>
          <a:p>
            <a:r>
              <a:rPr lang="en-US" sz="1800" dirty="0">
                <a:latin typeface="Arial" charset="0"/>
                <a:ea typeface="ＭＳ Ｐゴシック" charset="0"/>
                <a:cs typeface="ＭＳ Ｐゴシック" charset="0"/>
              </a:rPr>
              <a:t>13 participant institutes: CERN, CEA-DSM-</a:t>
            </a:r>
            <a:r>
              <a:rPr lang="en-US" sz="1800" dirty="0" err="1">
                <a:latin typeface="Arial" charset="0"/>
                <a:ea typeface="ＭＳ Ｐゴシック" charset="0"/>
                <a:cs typeface="ＭＳ Ｐゴシック" charset="0"/>
              </a:rPr>
              <a:t>Irfu</a:t>
            </a:r>
            <a:r>
              <a:rPr lang="en-US" sz="1800" dirty="0">
                <a:latin typeface="Arial" charset="0"/>
                <a:ea typeface="ＭＳ Ｐゴシック" charset="0"/>
                <a:cs typeface="ＭＳ Ｐゴシック" charset="0"/>
              </a:rPr>
              <a:t>, CNRS-Grenoble, COLUMBUS</a:t>
            </a:r>
            <a:r>
              <a:rPr lang="en-US" sz="1800" dirty="0" smtClean="0">
                <a:latin typeface="Arial" charset="0"/>
                <a:ea typeface="ＭＳ Ｐゴシック" charset="0"/>
                <a:cs typeface="ＭＳ Ｐゴシック" charset="0"/>
              </a:rPr>
              <a:t>, </a:t>
            </a:r>
            <a:r>
              <a:rPr lang="en-US" sz="1800" dirty="0">
                <a:latin typeface="Arial" charset="0"/>
                <a:ea typeface="ＭＳ Ｐゴシック" charset="0"/>
                <a:cs typeface="ＭＳ Ｐゴシック" charset="0"/>
              </a:rPr>
              <a:t>BHTS, </a:t>
            </a:r>
            <a:r>
              <a:rPr lang="en-US" sz="1800" dirty="0" smtClean="0">
                <a:latin typeface="Arial" charset="0"/>
                <a:ea typeface="ＭＳ Ｐゴシック" charset="0"/>
                <a:cs typeface="ＭＳ Ｐゴシック" charset="0"/>
              </a:rPr>
              <a:t>KIT, </a:t>
            </a:r>
            <a:r>
              <a:rPr lang="en-US" sz="1800" dirty="0">
                <a:latin typeface="Arial" charset="0"/>
                <a:ea typeface="ＭＳ Ｐゴシック" charset="0"/>
                <a:cs typeface="ＭＳ Ｐゴシック" charset="0"/>
              </a:rPr>
              <a:t>INFN-Milano, </a:t>
            </a:r>
            <a:r>
              <a:rPr lang="en-US" sz="1800" dirty="0" err="1">
                <a:latin typeface="Arial" charset="0"/>
                <a:ea typeface="ＭＳ Ｐゴシック" charset="0"/>
                <a:cs typeface="ＭＳ Ｐゴシック" charset="0"/>
              </a:rPr>
              <a:t>Politechnika</a:t>
            </a:r>
            <a:r>
              <a:rPr lang="en-US" sz="1800" dirty="0">
                <a:latin typeface="Arial" charset="0"/>
                <a:ea typeface="ＭＳ Ｐゴシック" charset="0"/>
                <a:cs typeface="ＭＳ Ｐゴシック" charset="0"/>
              </a:rPr>
              <a:t> </a:t>
            </a:r>
            <a:r>
              <a:rPr lang="en-US" sz="1800" dirty="0" err="1">
                <a:latin typeface="Arial" charset="0"/>
                <a:ea typeface="ＭＳ Ｐゴシック" charset="0"/>
                <a:cs typeface="ＭＳ Ｐゴシック" charset="0"/>
              </a:rPr>
              <a:t>Wroclawska</a:t>
            </a:r>
            <a:r>
              <a:rPr lang="en-US" sz="1800" dirty="0">
                <a:latin typeface="Arial" charset="0"/>
                <a:ea typeface="ＭＳ Ｐゴシック" charset="0"/>
                <a:cs typeface="ＭＳ Ｐゴシック" charset="0"/>
              </a:rPr>
              <a:t>, SOTON, STFC</a:t>
            </a:r>
            <a:r>
              <a:rPr lang="en-US" sz="1800" smtClean="0">
                <a:latin typeface="Arial" charset="0"/>
                <a:ea typeface="ＭＳ Ｐゴシック" charset="0"/>
                <a:cs typeface="ＭＳ Ｐゴシック" charset="0"/>
              </a:rPr>
              <a:t>-DL/</a:t>
            </a:r>
            <a:r>
              <a:rPr lang="en-US" sz="1800" dirty="0" smtClean="0">
                <a:latin typeface="Arial" charset="0"/>
                <a:ea typeface="ＭＳ Ｐゴシック" charset="0"/>
                <a:cs typeface="ＭＳ Ｐゴシック" charset="0"/>
              </a:rPr>
              <a:t>RAL, </a:t>
            </a:r>
            <a:r>
              <a:rPr lang="en-US" sz="1800" dirty="0">
                <a:latin typeface="Arial" charset="0"/>
                <a:ea typeface="ＭＳ Ｐゴシック" charset="0"/>
                <a:cs typeface="ＭＳ Ｐゴシック" charset="0"/>
              </a:rPr>
              <a:t>Tampere University of Technology and </a:t>
            </a:r>
            <a:r>
              <a:rPr lang="fr-FR" sz="1800" dirty="0">
                <a:latin typeface="Arial" charset="0"/>
                <a:ea typeface="ＭＳ Ｐゴシック" charset="0"/>
                <a:cs typeface="ＭＳ Ｐゴシック" charset="0"/>
              </a:rPr>
              <a:t>Université de Genève</a:t>
            </a:r>
          </a:p>
          <a:p>
            <a:endParaRPr lang="en-US" sz="1800" dirty="0">
              <a:latin typeface="Arial" charset="0"/>
              <a:ea typeface="ＭＳ Ｐゴシック" charset="0"/>
            </a:endParaRPr>
          </a:p>
        </p:txBody>
      </p:sp>
      <p:sp>
        <p:nvSpPr>
          <p:cNvPr id="2" name="Slide Number Placeholder 1"/>
          <p:cNvSpPr>
            <a:spLocks noGrp="1"/>
          </p:cNvSpPr>
          <p:nvPr>
            <p:ph type="sldNum" sz="quarter" idx="10"/>
          </p:nvPr>
        </p:nvSpPr>
        <p:spPr/>
        <p:txBody>
          <a:bodyPr/>
          <a:lstStyle/>
          <a:p>
            <a:fld id="{28C57388-5BA1-214C-B04D-06BAAA3280B9}" type="slidenum">
              <a:rPr lang="en-US" smtClean="0"/>
              <a:pPr/>
              <a:t>3</a:t>
            </a:fld>
            <a:endParaRPr lang="en-US"/>
          </a:p>
        </p:txBody>
      </p:sp>
    </p:spTree>
    <p:extLst>
      <p:ext uri="{BB962C8B-B14F-4D97-AF65-F5344CB8AC3E}">
        <p14:creationId xmlns:p14="http://schemas.microsoft.com/office/powerpoint/2010/main" val="405322382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Post </a:t>
            </a:r>
            <a:r>
              <a:rPr lang="en-GB" dirty="0" err="1"/>
              <a:t>Eucard</a:t>
            </a:r>
            <a:r>
              <a:rPr lang="en-GB" dirty="0"/>
              <a:t>-</a:t>
            </a:r>
            <a:r>
              <a:rPr lang="en-GB" dirty="0" smtClean="0"/>
              <a:t>era</a:t>
            </a:r>
            <a:r>
              <a:rPr lang="en-GB" dirty="0"/>
              <a:t> </a:t>
            </a:r>
            <a:r>
              <a:rPr lang="en-GB" dirty="0" smtClean="0"/>
              <a:t>and  conclusions</a:t>
            </a:r>
            <a:endParaRPr lang="en-US" dirty="0"/>
          </a:p>
        </p:txBody>
      </p:sp>
      <p:sp>
        <p:nvSpPr>
          <p:cNvPr id="3" name="Content Placeholder 2"/>
          <p:cNvSpPr>
            <a:spLocks noGrp="1"/>
          </p:cNvSpPr>
          <p:nvPr>
            <p:ph idx="1"/>
          </p:nvPr>
        </p:nvSpPr>
        <p:spPr/>
        <p:txBody>
          <a:bodyPr/>
          <a:lstStyle/>
          <a:p>
            <a:pPr marL="0" indent="0">
              <a:buNone/>
            </a:pPr>
            <a:r>
              <a:rPr lang="en-GB" dirty="0" smtClean="0"/>
              <a:t>Post </a:t>
            </a:r>
            <a:r>
              <a:rPr lang="en-GB" dirty="0" err="1" smtClean="0"/>
              <a:t>EuCARD</a:t>
            </a:r>
            <a:endParaRPr lang="en-GB" dirty="0" smtClean="0"/>
          </a:p>
          <a:p>
            <a:pPr>
              <a:buFont typeface="Arial"/>
              <a:buChar char="•"/>
            </a:pPr>
            <a:r>
              <a:rPr lang="en-GB" dirty="0" smtClean="0"/>
              <a:t>Test at CERN of the </a:t>
            </a:r>
            <a:r>
              <a:rPr lang="en-GB" dirty="0" err="1" smtClean="0"/>
              <a:t>Eucard</a:t>
            </a:r>
            <a:r>
              <a:rPr lang="en-GB" dirty="0" smtClean="0"/>
              <a:t> deliverable (20 m long link)</a:t>
            </a:r>
            <a:endParaRPr lang="en-GB" dirty="0"/>
          </a:p>
          <a:p>
            <a:pPr>
              <a:buFont typeface="Arial"/>
              <a:buChar char="•"/>
            </a:pPr>
            <a:r>
              <a:rPr lang="en-GB" dirty="0" smtClean="0"/>
              <a:t>Parallel development in collaboration with Columbus Superconductors of MgB</a:t>
            </a:r>
            <a:r>
              <a:rPr lang="en-GB" baseline="-25000" dirty="0" smtClean="0"/>
              <a:t>2</a:t>
            </a:r>
            <a:r>
              <a:rPr lang="en-GB" dirty="0" smtClean="0"/>
              <a:t> round wires for application to high-current cables (up to 20 kA)</a:t>
            </a:r>
            <a:endParaRPr lang="en-GB" dirty="0"/>
          </a:p>
          <a:p>
            <a:pPr>
              <a:buFont typeface="Arial"/>
              <a:buChar char="•"/>
            </a:pPr>
            <a:r>
              <a:rPr lang="en-GB" dirty="0" smtClean="0"/>
              <a:t>Design assembly and test of 60 m a long SC-link system as required for integration in the LHC machine at Point 7 </a:t>
            </a:r>
            <a:endParaRPr lang="en-GB" dirty="0"/>
          </a:p>
          <a:p>
            <a:pPr>
              <a:buFont typeface="Arial"/>
              <a:buChar char="•"/>
            </a:pPr>
            <a:r>
              <a:rPr lang="en-GB" dirty="0" smtClean="0"/>
              <a:t>Development and test of high-current cables, multi-cable assemblies (</a:t>
            </a:r>
            <a:r>
              <a:rPr lang="en-GB" dirty="0" err="1" smtClean="0"/>
              <a:t>Itot</a:t>
            </a:r>
            <a:r>
              <a:rPr lang="en-GB" dirty="0" smtClean="0"/>
              <a:t> &gt; 150 kA) and SC-links for application at LHC P1 and P5 (vertical transfer along </a:t>
            </a:r>
            <a:r>
              <a:rPr lang="en-GB" dirty="0" smtClean="0">
                <a:sym typeface="Symbol"/>
              </a:rPr>
              <a:t> 80 m)</a:t>
            </a:r>
            <a:r>
              <a:rPr lang="en-GB" dirty="0" smtClean="0"/>
              <a:t>  </a:t>
            </a:r>
            <a:endParaRPr lang="en-GB" dirty="0"/>
          </a:p>
          <a:p>
            <a:pPr>
              <a:buFont typeface="Arial"/>
              <a:buChar char="•"/>
            </a:pPr>
            <a:r>
              <a:rPr lang="en-GB" dirty="0" smtClean="0"/>
              <a:t>SC-Links transferring the current from the surface to the LHC tunnel for the LHC Hi-Luminosity upgrade</a:t>
            </a:r>
          </a:p>
          <a:p>
            <a:pPr marL="0" indent="0">
              <a:buNone/>
            </a:pPr>
            <a:endParaRPr lang="en-GB" dirty="0"/>
          </a:p>
          <a:p>
            <a:pPr marL="0" indent="0">
              <a:buNone/>
            </a:pPr>
            <a:r>
              <a:rPr lang="en-GB" dirty="0" smtClean="0"/>
              <a:t>Conclusions:</a:t>
            </a:r>
          </a:p>
          <a:p>
            <a:pPr marL="0" indent="0">
              <a:buNone/>
            </a:pPr>
            <a:r>
              <a:rPr lang="en-GB" dirty="0" smtClean="0"/>
              <a:t>Very successful task, results will directly be applied to the LHC, </a:t>
            </a:r>
            <a:endParaRPr lang="en-GB" dirty="0"/>
          </a:p>
          <a:p>
            <a:pPr marL="0" indent="0">
              <a:buNone/>
            </a:pPr>
            <a:r>
              <a:rPr lang="en-GB" dirty="0" smtClean="0"/>
              <a:t>Important links with Industry and power transmission projects</a:t>
            </a:r>
            <a:endParaRPr lang="en-GB" dirty="0"/>
          </a:p>
        </p:txBody>
      </p:sp>
    </p:spTree>
    <p:extLst>
      <p:ext uri="{BB962C8B-B14F-4D97-AF65-F5344CB8AC3E}">
        <p14:creationId xmlns:p14="http://schemas.microsoft.com/office/powerpoint/2010/main" val="365328034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GB">
                <a:latin typeface="Arial" charset="0"/>
                <a:ea typeface="ＭＳ Ｐゴシック" charset="0"/>
                <a:cs typeface="ＭＳ Ｐゴシック" charset="0"/>
              </a:rPr>
              <a:t>Task 6: Short period helical undulator (1)</a:t>
            </a:r>
          </a:p>
        </p:txBody>
      </p:sp>
      <p:sp>
        <p:nvSpPr>
          <p:cNvPr id="41987" name="Content Placeholder 2"/>
          <p:cNvSpPr>
            <a:spLocks noGrp="1"/>
          </p:cNvSpPr>
          <p:nvPr>
            <p:ph idx="1"/>
          </p:nvPr>
        </p:nvSpPr>
        <p:spPr/>
        <p:txBody>
          <a:bodyPr/>
          <a:lstStyle/>
          <a:p>
            <a:pPr>
              <a:buFontTx/>
              <a:buNone/>
            </a:pPr>
            <a:r>
              <a:rPr lang="en-US" dirty="0">
                <a:latin typeface="Arial" charset="0"/>
                <a:ea typeface="ＭＳ Ｐゴシック" charset="0"/>
              </a:rPr>
              <a:t>Short period </a:t>
            </a:r>
            <a:r>
              <a:rPr lang="en-US" dirty="0" err="1">
                <a:latin typeface="Arial" charset="0"/>
                <a:ea typeface="ＭＳ Ｐゴシック" charset="0"/>
              </a:rPr>
              <a:t>undulator</a:t>
            </a:r>
            <a:r>
              <a:rPr lang="en-US" dirty="0">
                <a:latin typeface="Arial" charset="0"/>
                <a:ea typeface="ＭＳ Ｐゴシック" charset="0"/>
              </a:rPr>
              <a:t> for the ILC positron source</a:t>
            </a:r>
          </a:p>
          <a:p>
            <a:pPr>
              <a:buFontTx/>
              <a:buNone/>
            </a:pPr>
            <a:r>
              <a:rPr lang="en-US" dirty="0">
                <a:latin typeface="Arial" charset="0"/>
                <a:ea typeface="ＭＳ Ｐゴシック" charset="0"/>
              </a:rPr>
              <a:t>Jim Clarke (STFC-DL)	           			STFC (DL and RAL)</a:t>
            </a:r>
            <a:endParaRPr lang="en-GB" dirty="0">
              <a:latin typeface="Arial" charset="0"/>
              <a:ea typeface="ＭＳ Ｐゴシック" charset="0"/>
            </a:endParaRPr>
          </a:p>
          <a:p>
            <a:pPr>
              <a:buFontTx/>
              <a:buNone/>
            </a:pPr>
            <a:endParaRPr lang="en-US" dirty="0">
              <a:latin typeface="Arial" charset="0"/>
              <a:ea typeface="ＭＳ Ｐゴシック" charset="0"/>
            </a:endParaRPr>
          </a:p>
          <a:p>
            <a:pPr>
              <a:buFontTx/>
              <a:buNone/>
            </a:pPr>
            <a:r>
              <a:rPr lang="en-US" dirty="0">
                <a:latin typeface="Arial" charset="0"/>
                <a:ea typeface="ＭＳ Ｐゴシック" charset="0"/>
              </a:rPr>
              <a:t>Period 11.5 mm , field &gt;1 T</a:t>
            </a:r>
          </a:p>
          <a:p>
            <a:pPr>
              <a:buFontTx/>
              <a:buNone/>
            </a:pPr>
            <a:endParaRPr lang="en-US" dirty="0">
              <a:latin typeface="Arial" charset="0"/>
              <a:ea typeface="ＭＳ Ｐゴシック" charset="0"/>
            </a:endParaRPr>
          </a:p>
          <a:p>
            <a:pPr>
              <a:buFontTx/>
              <a:buNone/>
            </a:pPr>
            <a:r>
              <a:rPr lang="en-US" dirty="0">
                <a:latin typeface="Arial" charset="0"/>
                <a:ea typeface="ＭＳ Ｐゴシック" charset="0"/>
              </a:rPr>
              <a:t>Aim :</a:t>
            </a:r>
          </a:p>
          <a:p>
            <a:r>
              <a:rPr lang="en-US" dirty="0">
                <a:latin typeface="Arial" charset="0"/>
                <a:ea typeface="ＭＳ Ｐゴシック" charset="0"/>
              </a:rPr>
              <a:t>fabricate and test a short helical </a:t>
            </a:r>
            <a:r>
              <a:rPr lang="en-US" dirty="0" err="1">
                <a:latin typeface="Arial" charset="0"/>
                <a:ea typeface="ＭＳ Ｐゴシック" charset="0"/>
              </a:rPr>
              <a:t>undulator</a:t>
            </a:r>
            <a:r>
              <a:rPr lang="en-US" dirty="0">
                <a:latin typeface="Arial" charset="0"/>
                <a:ea typeface="ＭＳ Ｐゴシック" charset="0"/>
              </a:rPr>
              <a:t> prototype using Nb</a:t>
            </a:r>
            <a:r>
              <a:rPr lang="en-US" baseline="-25000" dirty="0">
                <a:latin typeface="Arial" charset="0"/>
                <a:ea typeface="ＭＳ Ｐゴシック" charset="0"/>
              </a:rPr>
              <a:t>3</a:t>
            </a:r>
            <a:r>
              <a:rPr lang="en-US" dirty="0">
                <a:latin typeface="Arial" charset="0"/>
                <a:ea typeface="ＭＳ Ｐゴシック" charset="0"/>
              </a:rPr>
              <a:t>Sn wire. </a:t>
            </a:r>
          </a:p>
          <a:p>
            <a:r>
              <a:rPr lang="en-US" dirty="0">
                <a:latin typeface="Arial" charset="0"/>
                <a:ea typeface="ＭＳ Ｐゴシック" charset="0"/>
              </a:rPr>
              <a:t>With: 11.5 mm period and winding bore of 6.35 </a:t>
            </a:r>
            <a:r>
              <a:rPr lang="en-US" dirty="0" smtClean="0">
                <a:latin typeface="Arial" charset="0"/>
                <a:ea typeface="ＭＳ Ｐゴシック" charset="0"/>
              </a:rPr>
              <a:t>mm, 300 mm long</a:t>
            </a:r>
            <a:endParaRPr lang="en-US" dirty="0">
              <a:latin typeface="Arial" charset="0"/>
              <a:ea typeface="ＭＳ Ｐゴシック" charset="0"/>
            </a:endParaRPr>
          </a:p>
          <a:p>
            <a:r>
              <a:rPr lang="en-US" dirty="0">
                <a:latin typeface="Arial" charset="0"/>
                <a:ea typeface="ＭＳ Ｐゴシック" charset="0"/>
              </a:rPr>
              <a:t>Nb</a:t>
            </a:r>
            <a:r>
              <a:rPr lang="en-US" baseline="-25000" dirty="0">
                <a:latin typeface="Arial" charset="0"/>
                <a:ea typeface="ＭＳ Ｐゴシック" charset="0"/>
              </a:rPr>
              <a:t>3</a:t>
            </a:r>
            <a:r>
              <a:rPr lang="en-US" dirty="0">
                <a:latin typeface="Arial" charset="0"/>
                <a:ea typeface="ＭＳ Ｐゴシック" charset="0"/>
              </a:rPr>
              <a:t>Sn usage for high current density and large thermal margin to go higher than the 1.15 T achieved for </a:t>
            </a:r>
            <a:r>
              <a:rPr lang="en-US" dirty="0" err="1">
                <a:latin typeface="Arial" charset="0"/>
                <a:ea typeface="ＭＳ Ｐゴシック" charset="0"/>
              </a:rPr>
              <a:t>Nb</a:t>
            </a:r>
            <a:r>
              <a:rPr lang="en-US" dirty="0">
                <a:latin typeface="Arial" charset="0"/>
                <a:ea typeface="ＭＳ Ｐゴシック" charset="0"/>
              </a:rPr>
              <a:t>-</a:t>
            </a:r>
            <a:r>
              <a:rPr lang="en-US" dirty="0" smtClean="0">
                <a:latin typeface="Arial" charset="0"/>
                <a:ea typeface="ＭＳ Ｐゴシック" charset="0"/>
              </a:rPr>
              <a:t>Ti</a:t>
            </a:r>
            <a:endParaRPr lang="en-US" dirty="0">
              <a:latin typeface="Arial" charset="0"/>
              <a:ea typeface="ＭＳ Ｐゴシック" charset="0"/>
            </a:endParaRPr>
          </a:p>
        </p:txBody>
      </p:sp>
      <p:sp>
        <p:nvSpPr>
          <p:cNvPr id="2" name="Slide Number Placeholder 1"/>
          <p:cNvSpPr>
            <a:spLocks noGrp="1"/>
          </p:cNvSpPr>
          <p:nvPr>
            <p:ph type="sldNum" sz="quarter" idx="10"/>
          </p:nvPr>
        </p:nvSpPr>
        <p:spPr/>
        <p:txBody>
          <a:bodyPr/>
          <a:lstStyle/>
          <a:p>
            <a:fld id="{28C57388-5BA1-214C-B04D-06BAAA3280B9}" type="slidenum">
              <a:rPr lang="en-US" smtClean="0"/>
              <a:pPr/>
              <a:t>31</a:t>
            </a:fld>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GB" dirty="0">
                <a:latin typeface="Arial" charset="0"/>
                <a:ea typeface="ＭＳ Ｐゴシック" charset="0"/>
                <a:cs typeface="ＭＳ Ｐゴシック" charset="0"/>
              </a:rPr>
              <a:t>Task 6: </a:t>
            </a:r>
            <a:r>
              <a:rPr lang="en-GB" dirty="0" smtClean="0">
                <a:latin typeface="Arial" charset="0"/>
                <a:ea typeface="ＭＳ Ｐゴシック" charset="0"/>
                <a:cs typeface="ＭＳ Ｐゴシック" charset="0"/>
              </a:rPr>
              <a:t>design</a:t>
            </a:r>
            <a:endParaRPr lang="en-GB" dirty="0">
              <a:latin typeface="Arial" charset="0"/>
              <a:ea typeface="ＭＳ Ｐゴシック" charset="0"/>
              <a:cs typeface="ＭＳ Ｐゴシック" charset="0"/>
            </a:endParaRPr>
          </a:p>
        </p:txBody>
      </p:sp>
      <p:sp>
        <p:nvSpPr>
          <p:cNvPr id="41987" name="Content Placeholder 2"/>
          <p:cNvSpPr>
            <a:spLocks noGrp="1"/>
          </p:cNvSpPr>
          <p:nvPr>
            <p:ph idx="1"/>
          </p:nvPr>
        </p:nvSpPr>
        <p:spPr>
          <a:xfrm>
            <a:off x="381000" y="1143000"/>
            <a:ext cx="4839072" cy="5562600"/>
          </a:xfrm>
        </p:spPr>
        <p:txBody>
          <a:bodyPr/>
          <a:lstStyle/>
          <a:p>
            <a:pPr marL="0" indent="0">
              <a:buNone/>
              <a:defRPr/>
            </a:pPr>
            <a:r>
              <a:rPr lang="en-GB" dirty="0" smtClean="0"/>
              <a:t>Parameters</a:t>
            </a:r>
            <a:r>
              <a:rPr lang="en-GB" dirty="0"/>
              <a:t>:</a:t>
            </a:r>
          </a:p>
          <a:p>
            <a:pPr>
              <a:spcBef>
                <a:spcPts val="480"/>
              </a:spcBef>
              <a:buFont typeface="Arial"/>
              <a:buChar char="•"/>
              <a:defRPr/>
            </a:pPr>
            <a:r>
              <a:rPr lang="en-GB" dirty="0"/>
              <a:t>215A</a:t>
            </a:r>
          </a:p>
          <a:p>
            <a:pPr>
              <a:spcBef>
                <a:spcPts val="480"/>
              </a:spcBef>
              <a:buFont typeface="Arial"/>
              <a:buChar char="•"/>
              <a:defRPr/>
            </a:pPr>
            <a:r>
              <a:rPr lang="en-GB" dirty="0"/>
              <a:t>Beam tube ID: 4.7 mm</a:t>
            </a:r>
          </a:p>
          <a:p>
            <a:pPr>
              <a:spcBef>
                <a:spcPts val="480"/>
              </a:spcBef>
              <a:buFont typeface="Arial"/>
              <a:buChar char="•"/>
              <a:defRPr/>
            </a:pPr>
            <a:r>
              <a:rPr lang="en-GB" dirty="0"/>
              <a:t>Winding ID: 6.35 mm</a:t>
            </a:r>
          </a:p>
          <a:p>
            <a:pPr>
              <a:spcBef>
                <a:spcPts val="480"/>
              </a:spcBef>
              <a:buFont typeface="Arial"/>
              <a:buChar char="•"/>
              <a:defRPr/>
            </a:pPr>
            <a:r>
              <a:rPr lang="en-GB" dirty="0"/>
              <a:t>Field on axis: 0.86 T</a:t>
            </a:r>
          </a:p>
          <a:p>
            <a:pPr>
              <a:spcBef>
                <a:spcPts val="480"/>
              </a:spcBef>
              <a:buFont typeface="Arial"/>
              <a:buChar char="•"/>
              <a:defRPr/>
            </a:pPr>
            <a:r>
              <a:rPr lang="en-GB" dirty="0"/>
              <a:t>Margin with this conductor: 30</a:t>
            </a:r>
            <a:r>
              <a:rPr lang="en-GB" dirty="0" smtClean="0"/>
              <a:t>%</a:t>
            </a:r>
          </a:p>
          <a:p>
            <a:pPr marL="0" indent="0">
              <a:spcBef>
                <a:spcPct val="50000"/>
              </a:spcBef>
              <a:buNone/>
              <a:defRPr/>
            </a:pPr>
            <a:r>
              <a:rPr lang="en-GB" dirty="0" smtClean="0"/>
              <a:t>Iron former, (no separate beam-tube)</a:t>
            </a:r>
          </a:p>
          <a:p>
            <a:pPr marL="0" indent="0">
              <a:spcBef>
                <a:spcPct val="50000"/>
              </a:spcBef>
              <a:buNone/>
              <a:defRPr/>
            </a:pPr>
            <a:r>
              <a:rPr lang="en-GB" dirty="0" smtClean="0"/>
              <a:t>Insulation:</a:t>
            </a:r>
          </a:p>
          <a:p>
            <a:pPr>
              <a:spcBef>
                <a:spcPts val="480"/>
              </a:spcBef>
              <a:defRPr/>
            </a:pPr>
            <a:r>
              <a:rPr lang="en-GB" dirty="0" smtClean="0"/>
              <a:t>Alumina coated former , </a:t>
            </a:r>
          </a:p>
          <a:p>
            <a:pPr>
              <a:spcBef>
                <a:spcPts val="480"/>
              </a:spcBef>
              <a:defRPr/>
            </a:pPr>
            <a:r>
              <a:rPr lang="en-GB" dirty="0" smtClean="0"/>
              <a:t>glass fibre braided around the strands</a:t>
            </a:r>
          </a:p>
          <a:p>
            <a:pPr>
              <a:spcBef>
                <a:spcPts val="480"/>
              </a:spcBef>
              <a:defRPr/>
            </a:pPr>
            <a:r>
              <a:rPr lang="en-GB" dirty="0" smtClean="0"/>
              <a:t>Charged epoxy impregnation </a:t>
            </a:r>
          </a:p>
          <a:p>
            <a:pPr marL="0" indent="0">
              <a:spcBef>
                <a:spcPts val="480"/>
              </a:spcBef>
              <a:buNone/>
              <a:defRPr/>
            </a:pPr>
            <a:endParaRPr lang="en-GB" dirty="0"/>
          </a:p>
          <a:p>
            <a:pPr>
              <a:spcBef>
                <a:spcPts val="480"/>
              </a:spcBef>
              <a:buFontTx/>
              <a:buNone/>
            </a:pPr>
            <a:endParaRPr lang="en-US" dirty="0">
              <a:ea typeface="ＭＳ Ｐゴシック" charset="0"/>
            </a:endParaRPr>
          </a:p>
        </p:txBody>
      </p:sp>
      <p:sp>
        <p:nvSpPr>
          <p:cNvPr id="2" name="Slide Number Placeholder 1"/>
          <p:cNvSpPr>
            <a:spLocks noGrp="1"/>
          </p:cNvSpPr>
          <p:nvPr>
            <p:ph type="sldNum" sz="quarter" idx="10"/>
          </p:nvPr>
        </p:nvSpPr>
        <p:spPr/>
        <p:txBody>
          <a:bodyPr/>
          <a:lstStyle/>
          <a:p>
            <a:fld id="{28C57388-5BA1-214C-B04D-06BAAA3280B9}" type="slidenum">
              <a:rPr lang="en-US" smtClean="0"/>
              <a:pPr/>
              <a:t>32</a:t>
            </a:fld>
            <a:endParaRPr lang="en-US"/>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6804248" y="1124744"/>
            <a:ext cx="2191385" cy="2080895"/>
          </a:xfrm>
          <a:prstGeom prst="rect">
            <a:avLst/>
          </a:prstGeom>
          <a:noFill/>
          <a:ln>
            <a:noFill/>
          </a:ln>
        </p:spPr>
      </p:pic>
      <p:pic>
        <p:nvPicPr>
          <p:cNvPr id="10" name="Picture 9"/>
          <p:cNvPicPr>
            <a:picLocks noChangeAspect="1"/>
          </p:cNvPicPr>
          <p:nvPr/>
        </p:nvPicPr>
        <p:blipFill>
          <a:blip r:embed="rId3"/>
          <a:stretch>
            <a:fillRect/>
          </a:stretch>
        </p:blipFill>
        <p:spPr>
          <a:xfrm>
            <a:off x="6063191" y="3212976"/>
            <a:ext cx="3080809" cy="2232248"/>
          </a:xfrm>
          <a:prstGeom prst="rect">
            <a:avLst/>
          </a:prstGeom>
        </p:spPr>
      </p:pic>
      <p:pic>
        <p:nvPicPr>
          <p:cNvPr id="11" name="Picture 10"/>
          <p:cNvPicPr/>
          <p:nvPr/>
        </p:nvPicPr>
        <p:blipFill>
          <a:blip r:embed="rId4">
            <a:extLst>
              <a:ext uri="{28A0092B-C50C-407E-A947-70E740481C1C}">
                <a14:useLocalDpi xmlns:a14="http://schemas.microsoft.com/office/drawing/2010/main" val="0"/>
              </a:ext>
            </a:extLst>
          </a:blip>
          <a:srcRect/>
          <a:stretch>
            <a:fillRect/>
          </a:stretch>
        </p:blipFill>
        <p:spPr bwMode="auto">
          <a:xfrm>
            <a:off x="4283968" y="1484784"/>
            <a:ext cx="2002155" cy="1765935"/>
          </a:xfrm>
          <a:prstGeom prst="rect">
            <a:avLst/>
          </a:prstGeom>
          <a:noFill/>
          <a:ln>
            <a:noFill/>
          </a:ln>
        </p:spPr>
      </p:pic>
    </p:spTree>
    <p:extLst>
      <p:ext uri="{BB962C8B-B14F-4D97-AF65-F5344CB8AC3E}">
        <p14:creationId xmlns:p14="http://schemas.microsoft.com/office/powerpoint/2010/main" val="348696174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GB" dirty="0">
                <a:latin typeface="Arial" charset="0"/>
                <a:ea typeface="ＭＳ Ｐゴシック" charset="0"/>
                <a:cs typeface="ＭＳ Ｐゴシック" charset="0"/>
              </a:rPr>
              <a:t>Task 6: </a:t>
            </a:r>
            <a:r>
              <a:rPr lang="en-GB" dirty="0" smtClean="0">
                <a:latin typeface="Arial" charset="0"/>
                <a:ea typeface="ＭＳ Ｐゴシック" charset="0"/>
                <a:cs typeface="ＭＳ Ｐゴシック" charset="0"/>
              </a:rPr>
              <a:t>conductor</a:t>
            </a:r>
            <a:endParaRPr lang="en-GB" dirty="0">
              <a:latin typeface="Arial" charset="0"/>
              <a:ea typeface="ＭＳ Ｐゴシック" charset="0"/>
              <a:cs typeface="ＭＳ Ｐゴシック" charset="0"/>
            </a:endParaRPr>
          </a:p>
        </p:txBody>
      </p:sp>
      <p:sp>
        <p:nvSpPr>
          <p:cNvPr id="41987" name="Content Placeholder 2"/>
          <p:cNvSpPr>
            <a:spLocks noGrp="1"/>
          </p:cNvSpPr>
          <p:nvPr>
            <p:ph idx="1"/>
          </p:nvPr>
        </p:nvSpPr>
        <p:spPr>
          <a:xfrm>
            <a:off x="381000" y="1143000"/>
            <a:ext cx="5487144" cy="5526360"/>
          </a:xfrm>
        </p:spPr>
        <p:txBody>
          <a:bodyPr/>
          <a:lstStyle/>
          <a:p>
            <a:pPr marL="0" indent="0">
              <a:buFontTx/>
              <a:buNone/>
            </a:pPr>
            <a:r>
              <a:rPr lang="en-US" dirty="0" smtClean="0">
                <a:latin typeface="Arial" charset="0"/>
                <a:ea typeface="ＭＳ Ｐゴシック" charset="0"/>
              </a:rPr>
              <a:t>The issue with the </a:t>
            </a:r>
            <a:r>
              <a:rPr lang="en-US" dirty="0" err="1" smtClean="0">
                <a:latin typeface="Arial" charset="0"/>
                <a:ea typeface="ＭＳ Ｐゴシック" charset="0"/>
              </a:rPr>
              <a:t>undulator</a:t>
            </a:r>
            <a:r>
              <a:rPr lang="en-US" dirty="0" smtClean="0">
                <a:latin typeface="Arial" charset="0"/>
                <a:ea typeface="ＭＳ Ｐゴシック" charset="0"/>
              </a:rPr>
              <a:t> is to find a strand with sufficient stability at low field</a:t>
            </a:r>
          </a:p>
          <a:p>
            <a:pPr marL="0" indent="0">
              <a:buFontTx/>
              <a:buNone/>
            </a:pPr>
            <a:endParaRPr lang="en-US" dirty="0">
              <a:latin typeface="Arial" charset="0"/>
              <a:ea typeface="ＭＳ Ｐゴシック" charset="0"/>
            </a:endParaRPr>
          </a:p>
          <a:p>
            <a:r>
              <a:rPr lang="en-US" dirty="0" smtClean="0">
                <a:latin typeface="Arial" charset="0"/>
                <a:ea typeface="ＭＳ Ｐゴシック" charset="0"/>
              </a:rPr>
              <a:t>Nb3Sn is industrially produced for high field applications so low field properties are poorly known</a:t>
            </a:r>
          </a:p>
          <a:p>
            <a:r>
              <a:rPr lang="en-US" dirty="0" smtClean="0">
                <a:latin typeface="Arial" charset="0"/>
                <a:ea typeface="ＭＳ Ｐゴシック" charset="0"/>
              </a:rPr>
              <a:t>Conductor characterization was done at KIT and CERN to find the best candidate</a:t>
            </a:r>
          </a:p>
          <a:p>
            <a:r>
              <a:rPr lang="en-US" dirty="0" smtClean="0">
                <a:latin typeface="Arial" charset="0"/>
                <a:ea typeface="ＭＳ Ｐゴシック" charset="0"/>
              </a:rPr>
              <a:t>Selected </a:t>
            </a:r>
            <a:r>
              <a:rPr lang="en-US" dirty="0" err="1" smtClean="0">
                <a:latin typeface="Arial" charset="0"/>
                <a:ea typeface="ＭＳ Ｐゴシック" charset="0"/>
              </a:rPr>
              <a:t>Supercon</a:t>
            </a:r>
            <a:r>
              <a:rPr lang="en-US" dirty="0" smtClean="0">
                <a:latin typeface="Arial" charset="0"/>
                <a:ea typeface="ＭＳ Ｐゴシック" charset="0"/>
              </a:rPr>
              <a:t> strand 0.5 mm diam.</a:t>
            </a:r>
          </a:p>
          <a:p>
            <a:endParaRPr lang="en-US" dirty="0">
              <a:latin typeface="Arial" charset="0"/>
              <a:ea typeface="ＭＳ Ｐゴシック" charset="0"/>
            </a:endParaRPr>
          </a:p>
          <a:p>
            <a:endParaRPr lang="en-US" dirty="0">
              <a:latin typeface="Arial" charset="0"/>
              <a:ea typeface="ＭＳ Ｐゴシック" charset="0"/>
            </a:endParaRPr>
          </a:p>
        </p:txBody>
      </p:sp>
      <p:sp>
        <p:nvSpPr>
          <p:cNvPr id="2" name="Slide Number Placeholder 1"/>
          <p:cNvSpPr>
            <a:spLocks noGrp="1"/>
          </p:cNvSpPr>
          <p:nvPr>
            <p:ph type="sldNum" sz="quarter" idx="10"/>
          </p:nvPr>
        </p:nvSpPr>
        <p:spPr/>
        <p:txBody>
          <a:bodyPr/>
          <a:lstStyle/>
          <a:p>
            <a:fld id="{28C57388-5BA1-214C-B04D-06BAAA3280B9}" type="slidenum">
              <a:rPr lang="en-US" smtClean="0"/>
              <a:pPr/>
              <a:t>33</a:t>
            </a:fld>
            <a:endParaRPr lang="en-US"/>
          </a:p>
        </p:txBody>
      </p:sp>
      <p:pic>
        <p:nvPicPr>
          <p:cNvPr id="3" name="Picture 2"/>
          <p:cNvPicPr>
            <a:picLocks noChangeAspect="1"/>
          </p:cNvPicPr>
          <p:nvPr/>
        </p:nvPicPr>
        <p:blipFill>
          <a:blip r:embed="rId2"/>
          <a:stretch>
            <a:fillRect/>
          </a:stretch>
        </p:blipFill>
        <p:spPr>
          <a:xfrm>
            <a:off x="6062567" y="1196752"/>
            <a:ext cx="3074041" cy="1944216"/>
          </a:xfrm>
          <a:prstGeom prst="rect">
            <a:avLst/>
          </a:prstGeom>
        </p:spPr>
      </p:pic>
      <p:pic>
        <p:nvPicPr>
          <p:cNvPr id="7" name="Picture 6"/>
          <p:cNvPicPr/>
          <p:nvPr/>
        </p:nvPicPr>
        <p:blipFill>
          <a:blip r:embed="rId3">
            <a:extLst>
              <a:ext uri="{28A0092B-C50C-407E-A947-70E740481C1C}">
                <a14:useLocalDpi xmlns:a14="http://schemas.microsoft.com/office/drawing/2010/main" val="0"/>
              </a:ext>
            </a:extLst>
          </a:blip>
          <a:srcRect t="2371" b="5663"/>
          <a:stretch>
            <a:fillRect/>
          </a:stretch>
        </p:blipFill>
        <p:spPr bwMode="auto">
          <a:xfrm>
            <a:off x="5581015" y="3861048"/>
            <a:ext cx="3562985" cy="1970405"/>
          </a:xfrm>
          <a:prstGeom prst="rect">
            <a:avLst/>
          </a:prstGeom>
          <a:noFill/>
          <a:ln>
            <a:noFill/>
          </a:ln>
        </p:spPr>
      </p:pic>
      <p:sp>
        <p:nvSpPr>
          <p:cNvPr id="5" name="TextBox 4"/>
          <p:cNvSpPr txBox="1"/>
          <p:nvPr/>
        </p:nvSpPr>
        <p:spPr>
          <a:xfrm>
            <a:off x="5796136" y="5949280"/>
            <a:ext cx="3168352" cy="523220"/>
          </a:xfrm>
          <a:prstGeom prst="rect">
            <a:avLst/>
          </a:prstGeom>
          <a:noFill/>
        </p:spPr>
        <p:txBody>
          <a:bodyPr wrap="square" rtlCol="0">
            <a:spAutoFit/>
          </a:bodyPr>
          <a:lstStyle/>
          <a:p>
            <a:r>
              <a:rPr lang="en-US" sz="1400" b="0" dirty="0" smtClean="0">
                <a:latin typeface="Arial"/>
                <a:cs typeface="Arial"/>
              </a:rPr>
              <a:t>Stability measurement </a:t>
            </a:r>
            <a:r>
              <a:rPr lang="en-US" sz="1400" b="0" dirty="0" err="1" smtClean="0">
                <a:latin typeface="Arial"/>
                <a:cs typeface="Arial"/>
              </a:rPr>
              <a:t>Supercon</a:t>
            </a:r>
            <a:r>
              <a:rPr lang="en-US" sz="1400" b="0" dirty="0" smtClean="0">
                <a:latin typeface="Arial"/>
                <a:cs typeface="Arial"/>
              </a:rPr>
              <a:t> strand (CERN)</a:t>
            </a:r>
            <a:endParaRPr lang="en-US" sz="1400" b="0" dirty="0">
              <a:latin typeface="Arial"/>
              <a:cs typeface="Arial"/>
            </a:endParaRPr>
          </a:p>
        </p:txBody>
      </p:sp>
      <p:sp>
        <p:nvSpPr>
          <p:cNvPr id="9" name="TextBox 8"/>
          <p:cNvSpPr txBox="1"/>
          <p:nvPr/>
        </p:nvSpPr>
        <p:spPr>
          <a:xfrm>
            <a:off x="5975648" y="3212976"/>
            <a:ext cx="3168352" cy="307777"/>
          </a:xfrm>
          <a:prstGeom prst="rect">
            <a:avLst/>
          </a:prstGeom>
          <a:noFill/>
        </p:spPr>
        <p:txBody>
          <a:bodyPr wrap="square" rtlCol="0">
            <a:spAutoFit/>
          </a:bodyPr>
          <a:lstStyle/>
          <a:p>
            <a:r>
              <a:rPr lang="en-US" sz="1400" b="0" dirty="0" smtClean="0">
                <a:latin typeface="Arial"/>
                <a:cs typeface="Arial"/>
              </a:rPr>
              <a:t>Conductor measurements</a:t>
            </a:r>
            <a:endParaRPr lang="en-US" sz="1400" b="0" dirty="0">
              <a:latin typeface="Arial"/>
              <a:cs typeface="Arial"/>
            </a:endParaRPr>
          </a:p>
        </p:txBody>
      </p:sp>
    </p:spTree>
    <p:extLst>
      <p:ext uri="{BB962C8B-B14F-4D97-AF65-F5344CB8AC3E}">
        <p14:creationId xmlns:p14="http://schemas.microsoft.com/office/powerpoint/2010/main" val="258523698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GB" dirty="0">
                <a:latin typeface="Arial" charset="0"/>
                <a:ea typeface="ＭＳ Ｐゴシック" charset="0"/>
                <a:cs typeface="ＭＳ Ｐゴシック" charset="0"/>
              </a:rPr>
              <a:t>Task 6: </a:t>
            </a:r>
            <a:r>
              <a:rPr lang="en-GB" dirty="0" smtClean="0">
                <a:latin typeface="Arial" charset="0"/>
                <a:ea typeface="ＭＳ Ｐゴシック" charset="0"/>
                <a:cs typeface="ＭＳ Ｐゴシック" charset="0"/>
              </a:rPr>
              <a:t>construction</a:t>
            </a:r>
            <a:endParaRPr lang="en-GB" dirty="0">
              <a:latin typeface="Arial" charset="0"/>
              <a:ea typeface="ＭＳ Ｐゴシック" charset="0"/>
              <a:cs typeface="ＭＳ Ｐゴシック" charset="0"/>
            </a:endParaRPr>
          </a:p>
        </p:txBody>
      </p:sp>
      <p:sp>
        <p:nvSpPr>
          <p:cNvPr id="41987" name="Content Placeholder 2"/>
          <p:cNvSpPr>
            <a:spLocks noGrp="1"/>
          </p:cNvSpPr>
          <p:nvPr>
            <p:ph idx="1"/>
          </p:nvPr>
        </p:nvSpPr>
        <p:spPr>
          <a:xfrm>
            <a:off x="381000" y="1143000"/>
            <a:ext cx="3326904" cy="5715000"/>
          </a:xfrm>
        </p:spPr>
        <p:txBody>
          <a:bodyPr/>
          <a:lstStyle/>
          <a:p>
            <a:pPr marL="0" indent="0">
              <a:buFontTx/>
              <a:buNone/>
            </a:pPr>
            <a:r>
              <a:rPr lang="en-US" dirty="0" smtClean="0">
                <a:latin typeface="Arial" charset="0"/>
                <a:ea typeface="ＭＳ Ｐゴシック" charset="0"/>
              </a:rPr>
              <a:t>Construction was done at STFC/RAL</a:t>
            </a:r>
          </a:p>
          <a:p>
            <a:pPr marL="0" indent="0">
              <a:buFontTx/>
              <a:buNone/>
            </a:pPr>
            <a:endParaRPr lang="en-US" dirty="0">
              <a:latin typeface="Arial" charset="0"/>
              <a:ea typeface="ＭＳ Ｐゴシック" charset="0"/>
            </a:endParaRPr>
          </a:p>
          <a:p>
            <a:pPr marL="0" indent="0">
              <a:buFontTx/>
              <a:buNone/>
            </a:pPr>
            <a:r>
              <a:rPr lang="en-US" dirty="0" smtClean="0">
                <a:latin typeface="Arial" charset="0"/>
                <a:ea typeface="ＭＳ Ｐゴシック" charset="0"/>
              </a:rPr>
              <a:t>For all steps ,</a:t>
            </a:r>
          </a:p>
          <a:p>
            <a:pPr marL="0" indent="0">
              <a:buFontTx/>
              <a:buNone/>
            </a:pPr>
            <a:r>
              <a:rPr lang="en-US" dirty="0" smtClean="0">
                <a:latin typeface="Arial" charset="0"/>
                <a:ea typeface="ＭＳ Ｐゴシック" charset="0"/>
              </a:rPr>
              <a:t>Winding, reaction, impregnation, splicing, </a:t>
            </a:r>
            <a:r>
              <a:rPr lang="en-US" dirty="0" err="1" smtClean="0">
                <a:latin typeface="Arial" charset="0"/>
                <a:ea typeface="ＭＳ Ｐゴシック" charset="0"/>
              </a:rPr>
              <a:t>etc</a:t>
            </a:r>
            <a:r>
              <a:rPr lang="en-US" dirty="0" smtClean="0">
                <a:latin typeface="Arial" charset="0"/>
                <a:ea typeface="ＭＳ Ｐゴシック" charset="0"/>
              </a:rPr>
              <a:t>, tooling was developed in-house.</a:t>
            </a:r>
          </a:p>
          <a:p>
            <a:pPr marL="0" indent="0">
              <a:buFontTx/>
              <a:buNone/>
            </a:pPr>
            <a:endParaRPr lang="en-US" dirty="0">
              <a:latin typeface="Arial" charset="0"/>
              <a:ea typeface="ＭＳ Ｐゴシック" charset="0"/>
            </a:endParaRPr>
          </a:p>
          <a:p>
            <a:pPr marL="0" indent="0">
              <a:buFontTx/>
              <a:buNone/>
            </a:pPr>
            <a:endParaRPr lang="en-US" dirty="0">
              <a:latin typeface="Arial" charset="0"/>
              <a:ea typeface="ＭＳ Ｐゴシック" charset="0"/>
            </a:endParaRPr>
          </a:p>
        </p:txBody>
      </p:sp>
      <p:sp>
        <p:nvSpPr>
          <p:cNvPr id="2" name="Slide Number Placeholder 1"/>
          <p:cNvSpPr>
            <a:spLocks noGrp="1"/>
          </p:cNvSpPr>
          <p:nvPr>
            <p:ph type="sldNum" sz="quarter" idx="10"/>
          </p:nvPr>
        </p:nvSpPr>
        <p:spPr/>
        <p:txBody>
          <a:bodyPr/>
          <a:lstStyle/>
          <a:p>
            <a:fld id="{28C57388-5BA1-214C-B04D-06BAAA3280B9}" type="slidenum">
              <a:rPr lang="en-US" smtClean="0"/>
              <a:pPr/>
              <a:t>34</a:t>
            </a:fld>
            <a:endParaRPr lang="en-US"/>
          </a:p>
        </p:txBody>
      </p:sp>
      <p:pic>
        <p:nvPicPr>
          <p:cNvPr id="3" name="Picture 2"/>
          <p:cNvPicPr>
            <a:picLocks noChangeAspect="1"/>
          </p:cNvPicPr>
          <p:nvPr/>
        </p:nvPicPr>
        <p:blipFill>
          <a:blip r:embed="rId2"/>
          <a:stretch>
            <a:fillRect/>
          </a:stretch>
        </p:blipFill>
        <p:spPr>
          <a:xfrm>
            <a:off x="7166992" y="1196752"/>
            <a:ext cx="1977008" cy="2306509"/>
          </a:xfrm>
          <a:prstGeom prst="rect">
            <a:avLst/>
          </a:prstGeom>
        </p:spPr>
      </p:pic>
      <p:pic>
        <p:nvPicPr>
          <p:cNvPr id="4" name="Picture 3"/>
          <p:cNvPicPr>
            <a:picLocks noChangeAspect="1"/>
          </p:cNvPicPr>
          <p:nvPr/>
        </p:nvPicPr>
        <p:blipFill rotWithShape="1">
          <a:blip r:embed="rId3"/>
          <a:srcRect t="25140" b="26649"/>
          <a:stretch/>
        </p:blipFill>
        <p:spPr>
          <a:xfrm>
            <a:off x="6968232" y="3573016"/>
            <a:ext cx="2175768" cy="787400"/>
          </a:xfrm>
          <a:prstGeom prst="rect">
            <a:avLst/>
          </a:prstGeom>
        </p:spPr>
      </p:pic>
      <p:pic>
        <p:nvPicPr>
          <p:cNvPr id="5" name="Picture 4"/>
          <p:cNvPicPr>
            <a:picLocks noChangeAspect="1"/>
          </p:cNvPicPr>
          <p:nvPr/>
        </p:nvPicPr>
        <p:blipFill rotWithShape="1">
          <a:blip r:embed="rId4"/>
          <a:srcRect b="29338"/>
          <a:stretch/>
        </p:blipFill>
        <p:spPr>
          <a:xfrm>
            <a:off x="3563888" y="5248137"/>
            <a:ext cx="5580112" cy="1476601"/>
          </a:xfrm>
          <a:prstGeom prst="rect">
            <a:avLst/>
          </a:prstGeom>
        </p:spPr>
      </p:pic>
      <p:pic>
        <p:nvPicPr>
          <p:cNvPr id="7" name="Picture 6"/>
          <p:cNvPicPr>
            <a:picLocks noChangeAspect="1"/>
          </p:cNvPicPr>
          <p:nvPr/>
        </p:nvPicPr>
        <p:blipFill>
          <a:blip r:embed="rId5"/>
          <a:stretch>
            <a:fillRect/>
          </a:stretch>
        </p:blipFill>
        <p:spPr>
          <a:xfrm>
            <a:off x="3851920" y="1196752"/>
            <a:ext cx="3242940" cy="2442920"/>
          </a:xfrm>
          <a:prstGeom prst="rect">
            <a:avLst/>
          </a:prstGeom>
        </p:spPr>
      </p:pic>
      <p:pic>
        <p:nvPicPr>
          <p:cNvPr id="8" name="Picture 7"/>
          <p:cNvPicPr>
            <a:picLocks noChangeAspect="1"/>
          </p:cNvPicPr>
          <p:nvPr/>
        </p:nvPicPr>
        <p:blipFill>
          <a:blip r:embed="rId6"/>
          <a:stretch>
            <a:fillRect/>
          </a:stretch>
        </p:blipFill>
        <p:spPr>
          <a:xfrm>
            <a:off x="395536" y="4149080"/>
            <a:ext cx="1804914" cy="2404492"/>
          </a:xfrm>
          <a:prstGeom prst="rect">
            <a:avLst/>
          </a:prstGeom>
        </p:spPr>
      </p:pic>
      <p:pic>
        <p:nvPicPr>
          <p:cNvPr id="9" name="Picture 8"/>
          <p:cNvPicPr>
            <a:picLocks noChangeAspect="1"/>
          </p:cNvPicPr>
          <p:nvPr/>
        </p:nvPicPr>
        <p:blipFill>
          <a:blip r:embed="rId7"/>
          <a:stretch>
            <a:fillRect/>
          </a:stretch>
        </p:blipFill>
        <p:spPr>
          <a:xfrm>
            <a:off x="2267744" y="3933056"/>
            <a:ext cx="4638984" cy="1210691"/>
          </a:xfrm>
          <a:prstGeom prst="rect">
            <a:avLst/>
          </a:prstGeom>
        </p:spPr>
      </p:pic>
    </p:spTree>
    <p:extLst>
      <p:ext uri="{BB962C8B-B14F-4D97-AF65-F5344CB8AC3E}">
        <p14:creationId xmlns:p14="http://schemas.microsoft.com/office/powerpoint/2010/main" val="203276943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b="1" dirty="0" smtClean="0">
                <a:latin typeface="Calibri" charset="0"/>
              </a:rPr>
              <a:t>Results from </a:t>
            </a:r>
            <a:r>
              <a:rPr lang="en-GB" b="1" dirty="0" err="1" smtClean="0">
                <a:latin typeface="Calibri" charset="0"/>
              </a:rPr>
              <a:t>undulator</a:t>
            </a:r>
            <a:r>
              <a:rPr lang="en-GB" b="1" dirty="0" smtClean="0">
                <a:latin typeface="Calibri" charset="0"/>
              </a:rPr>
              <a:t> test (at LASA)</a:t>
            </a:r>
            <a:endParaRPr lang="en-GB" b="1" dirty="0">
              <a:latin typeface="Calibri" charset="0"/>
            </a:endParaRPr>
          </a:p>
        </p:txBody>
      </p:sp>
      <p:sp>
        <p:nvSpPr>
          <p:cNvPr id="21507" name="Content Placeholder 2"/>
          <p:cNvSpPr>
            <a:spLocks noGrp="1"/>
          </p:cNvSpPr>
          <p:nvPr>
            <p:ph idx="1"/>
          </p:nvPr>
        </p:nvSpPr>
        <p:spPr>
          <a:xfrm>
            <a:off x="381000" y="1143000"/>
            <a:ext cx="4551040" cy="5562600"/>
          </a:xfrm>
        </p:spPr>
        <p:txBody>
          <a:bodyPr/>
          <a:lstStyle/>
          <a:p>
            <a:r>
              <a:rPr lang="en-GB" dirty="0">
                <a:latin typeface="Calibri" charset="0"/>
              </a:rPr>
              <a:t>Resistance at room temperature:</a:t>
            </a:r>
          </a:p>
          <a:p>
            <a:pPr>
              <a:buFont typeface="Arial" charset="0"/>
              <a:buNone/>
            </a:pPr>
            <a:r>
              <a:rPr lang="en-GB" dirty="0">
                <a:latin typeface="Calibri" charset="0"/>
              </a:rPr>
              <a:t>	Coil A - 15</a:t>
            </a:r>
            <a:r>
              <a:rPr lang="el-GR" dirty="0">
                <a:latin typeface="Calibri" charset="0"/>
              </a:rPr>
              <a:t>Ω</a:t>
            </a:r>
            <a:r>
              <a:rPr lang="en-GB" dirty="0">
                <a:latin typeface="Calibri" charset="0"/>
              </a:rPr>
              <a:t> </a:t>
            </a:r>
          </a:p>
          <a:p>
            <a:pPr>
              <a:buFont typeface="Arial" charset="0"/>
              <a:buNone/>
            </a:pPr>
            <a:r>
              <a:rPr lang="en-GB" dirty="0">
                <a:latin typeface="Calibri" charset="0"/>
              </a:rPr>
              <a:t>	Coil B - 1400</a:t>
            </a:r>
            <a:r>
              <a:rPr lang="el-GR" dirty="0">
                <a:latin typeface="Calibri" charset="0"/>
              </a:rPr>
              <a:t> Ω</a:t>
            </a:r>
            <a:r>
              <a:rPr lang="en-GB" dirty="0">
                <a:latin typeface="Calibri" charset="0"/>
              </a:rPr>
              <a:t> </a:t>
            </a:r>
            <a:r>
              <a:rPr lang="en-GB" dirty="0">
                <a:solidFill>
                  <a:srgbClr val="FF0000"/>
                </a:solidFill>
                <a:latin typeface="Calibri" charset="0"/>
              </a:rPr>
              <a:t>–</a:t>
            </a:r>
            <a:r>
              <a:rPr lang="en-GB" dirty="0">
                <a:latin typeface="Calibri" charset="0"/>
              </a:rPr>
              <a:t> </a:t>
            </a:r>
            <a:r>
              <a:rPr lang="en-GB" dirty="0">
                <a:solidFill>
                  <a:srgbClr val="FF0000"/>
                </a:solidFill>
                <a:latin typeface="Calibri" charset="0"/>
              </a:rPr>
              <a:t>not tested</a:t>
            </a:r>
          </a:p>
          <a:p>
            <a:r>
              <a:rPr lang="en-GB" dirty="0">
                <a:latin typeface="Calibri" charset="0"/>
              </a:rPr>
              <a:t>Coil A quenched </a:t>
            </a:r>
            <a:r>
              <a:rPr lang="en-GB" dirty="0" smtClean="0">
                <a:latin typeface="Calibri" charset="0"/>
              </a:rPr>
              <a:t>consistently</a:t>
            </a:r>
          </a:p>
          <a:p>
            <a:pPr>
              <a:spcBef>
                <a:spcPct val="0"/>
              </a:spcBef>
              <a:buFont typeface="Arial" charset="0"/>
              <a:buNone/>
            </a:pPr>
            <a:r>
              <a:rPr lang="en-GB" dirty="0" smtClean="0">
                <a:latin typeface="Calibri" charset="0"/>
              </a:rPr>
              <a:t>      at 28-30A</a:t>
            </a:r>
          </a:p>
          <a:p>
            <a:pPr>
              <a:lnSpc>
                <a:spcPct val="90000"/>
              </a:lnSpc>
            </a:pPr>
            <a:r>
              <a:rPr lang="en-GB" dirty="0" smtClean="0">
                <a:latin typeface="Calibri" charset="0"/>
              </a:rPr>
              <a:t>Coil </a:t>
            </a:r>
            <a:r>
              <a:rPr lang="en-GB" dirty="0">
                <a:latin typeface="Calibri" charset="0"/>
              </a:rPr>
              <a:t>A 1.375</a:t>
            </a:r>
            <a:r>
              <a:rPr lang="el-GR" dirty="0">
                <a:latin typeface="Calibri" charset="0"/>
              </a:rPr>
              <a:t>μ Ω</a:t>
            </a:r>
            <a:r>
              <a:rPr lang="en-GB" dirty="0">
                <a:latin typeface="Calibri" charset="0"/>
              </a:rPr>
              <a:t> at small current in </a:t>
            </a:r>
            <a:r>
              <a:rPr lang="en-GB" dirty="0" err="1">
                <a:latin typeface="Calibri" charset="0"/>
              </a:rPr>
              <a:t>LHe</a:t>
            </a:r>
            <a:endParaRPr lang="en-GB" dirty="0">
              <a:latin typeface="Calibri" charset="0"/>
            </a:endParaRPr>
          </a:p>
          <a:p>
            <a:pPr>
              <a:lnSpc>
                <a:spcPct val="90000"/>
              </a:lnSpc>
            </a:pPr>
            <a:r>
              <a:rPr lang="en-GB" dirty="0">
                <a:latin typeface="Calibri" charset="0"/>
              </a:rPr>
              <a:t>RRR ~3 </a:t>
            </a:r>
          </a:p>
          <a:p>
            <a:pPr>
              <a:lnSpc>
                <a:spcPct val="90000"/>
              </a:lnSpc>
            </a:pPr>
            <a:r>
              <a:rPr lang="en-GB" dirty="0">
                <a:latin typeface="Calibri" charset="0"/>
              </a:rPr>
              <a:t>Field measurements</a:t>
            </a:r>
          </a:p>
          <a:p>
            <a:pPr>
              <a:lnSpc>
                <a:spcPct val="90000"/>
              </a:lnSpc>
              <a:buFont typeface="Arial" charset="0"/>
              <a:buNone/>
            </a:pPr>
            <a:r>
              <a:rPr lang="en-GB" dirty="0">
                <a:latin typeface="Calibri" charset="0"/>
              </a:rPr>
              <a:t>	at </a:t>
            </a:r>
            <a:r>
              <a:rPr lang="en-GB" dirty="0" smtClean="0">
                <a:latin typeface="Calibri" charset="0"/>
              </a:rPr>
              <a:t>25A</a:t>
            </a:r>
            <a:endParaRPr lang="en-GB" dirty="0">
              <a:latin typeface="Calibri" charset="0"/>
            </a:endParaRPr>
          </a:p>
          <a:p>
            <a:pPr>
              <a:lnSpc>
                <a:spcPct val="90000"/>
              </a:lnSpc>
            </a:pPr>
            <a:r>
              <a:rPr lang="en-GB" dirty="0">
                <a:latin typeface="Calibri" charset="0"/>
              </a:rPr>
              <a:t>Inductance ~ </a:t>
            </a:r>
            <a:r>
              <a:rPr lang="en-GB" dirty="0" smtClean="0">
                <a:latin typeface="Calibri" charset="0"/>
              </a:rPr>
              <a:t>2.75mH</a:t>
            </a:r>
          </a:p>
          <a:p>
            <a:pPr>
              <a:lnSpc>
                <a:spcPct val="90000"/>
              </a:lnSpc>
            </a:pPr>
            <a:endParaRPr lang="en-GB" dirty="0">
              <a:latin typeface="Calibri" charset="0"/>
            </a:endParaRPr>
          </a:p>
          <a:p>
            <a:pPr>
              <a:lnSpc>
                <a:spcPct val="90000"/>
              </a:lnSpc>
            </a:pPr>
            <a:r>
              <a:rPr lang="en-GB" dirty="0" err="1" smtClean="0">
                <a:latin typeface="Calibri" charset="0"/>
              </a:rPr>
              <a:t>Undulator</a:t>
            </a:r>
            <a:r>
              <a:rPr lang="en-GB" dirty="0" smtClean="0">
                <a:latin typeface="Calibri" charset="0"/>
              </a:rPr>
              <a:t> B: wire found broken in ends after ‘unpacking’ </a:t>
            </a:r>
            <a:endParaRPr lang="en-GB" dirty="0">
              <a:latin typeface="Calibri" charset="0"/>
            </a:endParaRPr>
          </a:p>
          <a:p>
            <a:pPr>
              <a:spcBef>
                <a:spcPct val="0"/>
              </a:spcBef>
              <a:buFont typeface="Arial" charset="0"/>
              <a:buNone/>
            </a:pPr>
            <a:endParaRPr lang="en-GB" dirty="0">
              <a:latin typeface="Calibri" charset="0"/>
            </a:endParaRPr>
          </a:p>
        </p:txBody>
      </p:sp>
      <p:sp>
        <p:nvSpPr>
          <p:cNvPr id="5" name="Slide Number Placeholder 4"/>
          <p:cNvSpPr>
            <a:spLocks noGrp="1"/>
          </p:cNvSpPr>
          <p:nvPr>
            <p:ph type="sldNum" sz="quarter" idx="10"/>
          </p:nvPr>
        </p:nvSpPr>
        <p:spPr>
          <a:prstGeom prst="rect">
            <a:avLst/>
          </a:prstGeom>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B5087AB-4823-234B-B22D-8BD9A7AC8B58}" type="slidenum">
              <a:rPr lang="en-GB">
                <a:latin typeface="Calibri" charset="0"/>
              </a:rPr>
              <a:pPr eaLnBrk="1" hangingPunct="1"/>
              <a:t>35</a:t>
            </a:fld>
            <a:endParaRPr lang="en-GB">
              <a:latin typeface="Calibri" charset="0"/>
            </a:endParaRPr>
          </a:p>
        </p:txBody>
      </p:sp>
      <p:pic>
        <p:nvPicPr>
          <p:cNvPr id="21510" name="Immagin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1124744"/>
            <a:ext cx="4824412"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magine 9"/>
          <p:cNvPicPr>
            <a:picLocks noChangeAspect="1" noChangeArrowheads="1"/>
          </p:cNvPicPr>
          <p:nvPr/>
        </p:nvPicPr>
        <p:blipFill>
          <a:blip r:embed="rId4">
            <a:extLst>
              <a:ext uri="{28A0092B-C50C-407E-A947-70E740481C1C}">
                <a14:useLocalDpi xmlns:a14="http://schemas.microsoft.com/office/drawing/2010/main" val="0"/>
              </a:ext>
            </a:extLst>
          </a:blip>
          <a:srcRect t="-3030" b="-2"/>
          <a:stretch>
            <a:fillRect/>
          </a:stretch>
        </p:blipFill>
        <p:spPr bwMode="auto">
          <a:xfrm>
            <a:off x="4572000" y="3717032"/>
            <a:ext cx="4319588"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135045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GB" dirty="0" smtClean="0">
                <a:latin typeface="Arial" charset="0"/>
                <a:ea typeface="ＭＳ Ｐゴシック" charset="0"/>
                <a:cs typeface="ＭＳ Ｐゴシック" charset="0"/>
              </a:rPr>
              <a:t>Task 6: conclusions</a:t>
            </a:r>
            <a:endParaRPr lang="en-GB" dirty="0">
              <a:latin typeface="Arial" charset="0"/>
              <a:ea typeface="ＭＳ Ｐゴシック" charset="0"/>
              <a:cs typeface="ＭＳ Ｐゴシック" charset="0"/>
            </a:endParaRPr>
          </a:p>
        </p:txBody>
      </p:sp>
      <p:sp>
        <p:nvSpPr>
          <p:cNvPr id="41987" name="Content Placeholder 2"/>
          <p:cNvSpPr>
            <a:spLocks noGrp="1"/>
          </p:cNvSpPr>
          <p:nvPr>
            <p:ph idx="1"/>
          </p:nvPr>
        </p:nvSpPr>
        <p:spPr/>
        <p:txBody>
          <a:bodyPr/>
          <a:lstStyle/>
          <a:p>
            <a:pPr>
              <a:buFontTx/>
              <a:buNone/>
            </a:pPr>
            <a:r>
              <a:rPr lang="en-US" dirty="0" smtClean="0">
                <a:latin typeface="Arial" charset="0"/>
                <a:ea typeface="ＭＳ Ｐゴシック" charset="0"/>
              </a:rPr>
              <a:t>Two helical </a:t>
            </a:r>
            <a:r>
              <a:rPr lang="en-US" dirty="0" err="1" smtClean="0">
                <a:latin typeface="Arial" charset="0"/>
                <a:ea typeface="ＭＳ Ｐゴシック" charset="0"/>
              </a:rPr>
              <a:t>undulators</a:t>
            </a:r>
            <a:r>
              <a:rPr lang="en-US" dirty="0" smtClean="0">
                <a:latin typeface="Arial" charset="0"/>
                <a:ea typeface="ＭＳ Ｐゴシック" charset="0"/>
              </a:rPr>
              <a:t> were built.</a:t>
            </a:r>
          </a:p>
          <a:p>
            <a:pPr>
              <a:buFontTx/>
              <a:buNone/>
            </a:pPr>
            <a:endParaRPr lang="en-US" dirty="0">
              <a:latin typeface="Arial" charset="0"/>
              <a:ea typeface="ＭＳ Ｐゴシック" charset="0"/>
            </a:endParaRPr>
          </a:p>
          <a:p>
            <a:pPr>
              <a:buFontTx/>
              <a:buNone/>
            </a:pPr>
            <a:r>
              <a:rPr lang="en-US" dirty="0" smtClean="0">
                <a:latin typeface="Arial" charset="0"/>
                <a:ea typeface="ＭＳ Ｐゴシック" charset="0"/>
              </a:rPr>
              <a:t>Problems encountered:</a:t>
            </a:r>
          </a:p>
          <a:p>
            <a:r>
              <a:rPr lang="en-US" dirty="0" smtClean="0">
                <a:latin typeface="Arial" charset="0"/>
                <a:ea typeface="ＭＳ Ｐゴシック" charset="0"/>
              </a:rPr>
              <a:t>Conductor instability at low field and high current: need to find a conductor even better optimized for these conditions (industry) </a:t>
            </a:r>
          </a:p>
          <a:p>
            <a:r>
              <a:rPr lang="en-US" dirty="0" smtClean="0">
                <a:latin typeface="Arial" charset="0"/>
                <a:ea typeface="ＭＳ Ｐゴシック" charset="0"/>
              </a:rPr>
              <a:t>Wire breakage: new design needed for the ends</a:t>
            </a:r>
          </a:p>
          <a:p>
            <a:r>
              <a:rPr lang="en-US" dirty="0" smtClean="0">
                <a:latin typeface="Arial" charset="0"/>
                <a:ea typeface="ＭＳ Ｐゴシック" charset="0"/>
              </a:rPr>
              <a:t>Insulation fragility: more development needed</a:t>
            </a:r>
          </a:p>
          <a:p>
            <a:r>
              <a:rPr lang="en-US" dirty="0" smtClean="0">
                <a:latin typeface="Arial" charset="0"/>
                <a:ea typeface="ＭＳ Ｐゴシック" charset="0"/>
              </a:rPr>
              <a:t>Tolerances on grove dimensions and insulation thickness: need another iteration.</a:t>
            </a:r>
          </a:p>
          <a:p>
            <a:endParaRPr lang="en-US" dirty="0">
              <a:latin typeface="Arial" charset="0"/>
              <a:ea typeface="ＭＳ Ｐゴシック" charset="0"/>
            </a:endParaRPr>
          </a:p>
          <a:p>
            <a:pPr marL="0" indent="0">
              <a:buNone/>
            </a:pPr>
            <a:r>
              <a:rPr lang="en-US" dirty="0" smtClean="0">
                <a:latin typeface="Arial" charset="0"/>
                <a:ea typeface="ＭＳ Ｐゴシック" charset="0"/>
              </a:rPr>
              <a:t>This task was crucial to do a step towards Nb</a:t>
            </a:r>
            <a:r>
              <a:rPr lang="en-US" baseline="-25000" dirty="0" smtClean="0">
                <a:latin typeface="Arial" charset="0"/>
                <a:ea typeface="ＭＳ Ｐゴシック" charset="0"/>
              </a:rPr>
              <a:t>3</a:t>
            </a:r>
            <a:r>
              <a:rPr lang="en-US" dirty="0" smtClean="0">
                <a:latin typeface="Arial" charset="0"/>
                <a:ea typeface="ＭＳ Ｐゴシック" charset="0"/>
              </a:rPr>
              <a:t>Sn helical </a:t>
            </a:r>
            <a:r>
              <a:rPr lang="en-US" dirty="0" err="1" smtClean="0">
                <a:latin typeface="Arial" charset="0"/>
                <a:ea typeface="ＭＳ Ｐゴシック" charset="0"/>
              </a:rPr>
              <a:t>undulators</a:t>
            </a:r>
            <a:r>
              <a:rPr lang="en-US" dirty="0" smtClean="0">
                <a:latin typeface="Arial" charset="0"/>
                <a:ea typeface="ＭＳ Ｐゴシック" charset="0"/>
              </a:rPr>
              <a:t> and discover the issues. A continuation project should be started</a:t>
            </a:r>
            <a:endParaRPr lang="en-US" dirty="0">
              <a:latin typeface="Arial" charset="0"/>
              <a:ea typeface="ＭＳ Ｐゴシック" charset="0"/>
            </a:endParaRPr>
          </a:p>
        </p:txBody>
      </p:sp>
      <p:sp>
        <p:nvSpPr>
          <p:cNvPr id="2" name="Slide Number Placeholder 1"/>
          <p:cNvSpPr>
            <a:spLocks noGrp="1"/>
          </p:cNvSpPr>
          <p:nvPr>
            <p:ph type="sldNum" sz="quarter" idx="10"/>
          </p:nvPr>
        </p:nvSpPr>
        <p:spPr/>
        <p:txBody>
          <a:bodyPr/>
          <a:lstStyle/>
          <a:p>
            <a:fld id="{28C57388-5BA1-214C-B04D-06BAAA3280B9}" type="slidenum">
              <a:rPr lang="en-US" smtClean="0"/>
              <a:pPr/>
              <a:t>36</a:t>
            </a:fld>
            <a:endParaRPr lang="en-US"/>
          </a:p>
        </p:txBody>
      </p:sp>
    </p:spTree>
    <p:extLst>
      <p:ext uri="{BB962C8B-B14F-4D97-AF65-F5344CB8AC3E}">
        <p14:creationId xmlns:p14="http://schemas.microsoft.com/office/powerpoint/2010/main" val="19739683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 summary</a:t>
            </a:r>
            <a:endParaRPr lang="en-US" dirty="0"/>
          </a:p>
        </p:txBody>
      </p:sp>
      <p:sp>
        <p:nvSpPr>
          <p:cNvPr id="3" name="Content Placeholder 2"/>
          <p:cNvSpPr>
            <a:spLocks noGrp="1"/>
          </p:cNvSpPr>
          <p:nvPr>
            <p:ph idx="1"/>
          </p:nvPr>
        </p:nvSpPr>
        <p:spPr>
          <a:xfrm>
            <a:off x="395536" y="6353944"/>
            <a:ext cx="3195464" cy="504056"/>
          </a:xfrm>
        </p:spPr>
        <p:txBody>
          <a:bodyPr/>
          <a:lstStyle/>
          <a:p>
            <a:pPr marL="0" indent="0">
              <a:buNone/>
            </a:pPr>
            <a:r>
              <a:rPr lang="en-US" dirty="0" smtClean="0"/>
              <a:t>.</a:t>
            </a:r>
            <a:endParaRPr lang="en-US" dirty="0"/>
          </a:p>
        </p:txBody>
      </p:sp>
      <p:pic>
        <p:nvPicPr>
          <p:cNvPr id="6" name="Picture 5"/>
          <p:cNvPicPr>
            <a:picLocks noChangeAspect="1"/>
          </p:cNvPicPr>
          <p:nvPr/>
        </p:nvPicPr>
        <p:blipFill>
          <a:blip r:embed="rId2"/>
          <a:stretch>
            <a:fillRect/>
          </a:stretch>
        </p:blipFill>
        <p:spPr>
          <a:xfrm>
            <a:off x="107504" y="1556792"/>
            <a:ext cx="8854568" cy="5191208"/>
          </a:xfrm>
          <a:prstGeom prst="rect">
            <a:avLst/>
          </a:prstGeom>
        </p:spPr>
      </p:pic>
      <p:sp>
        <p:nvSpPr>
          <p:cNvPr id="7" name="Slide Number Placeholder 6"/>
          <p:cNvSpPr>
            <a:spLocks noGrp="1"/>
          </p:cNvSpPr>
          <p:nvPr>
            <p:ph type="sldNum" sz="quarter" idx="10"/>
          </p:nvPr>
        </p:nvSpPr>
        <p:spPr/>
        <p:txBody>
          <a:bodyPr/>
          <a:lstStyle/>
          <a:p>
            <a:fld id="{28C57388-5BA1-214C-B04D-06BAAA3280B9}" type="slidenum">
              <a:rPr lang="en-US" smtClean="0"/>
              <a:pPr/>
              <a:t>37</a:t>
            </a:fld>
            <a:endParaRPr lang="en-US"/>
          </a:p>
        </p:txBody>
      </p:sp>
    </p:spTree>
    <p:extLst>
      <p:ext uri="{BB962C8B-B14F-4D97-AF65-F5344CB8AC3E}">
        <p14:creationId xmlns:p14="http://schemas.microsoft.com/office/powerpoint/2010/main" val="355954182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we learned</a:t>
            </a:r>
            <a:endParaRPr lang="en-US" dirty="0"/>
          </a:p>
        </p:txBody>
      </p:sp>
      <p:sp>
        <p:nvSpPr>
          <p:cNvPr id="3" name="Content Placeholder 2"/>
          <p:cNvSpPr>
            <a:spLocks noGrp="1"/>
          </p:cNvSpPr>
          <p:nvPr>
            <p:ph idx="1"/>
          </p:nvPr>
        </p:nvSpPr>
        <p:spPr/>
        <p:txBody>
          <a:bodyPr/>
          <a:lstStyle/>
          <a:p>
            <a:r>
              <a:rPr lang="en-US" dirty="0" smtClean="0"/>
              <a:t>Task 1:  							         Next to the </a:t>
            </a:r>
            <a:r>
              <a:rPr lang="en-US" dirty="0"/>
              <a:t>regular collaboration and task meetings immediately start to follow all the tasks in some detail, we started to do this </a:t>
            </a:r>
            <a:r>
              <a:rPr lang="en-US" dirty="0" smtClean="0"/>
              <a:t>at the </a:t>
            </a:r>
            <a:r>
              <a:rPr lang="en-US" dirty="0"/>
              <a:t>end of year 2</a:t>
            </a:r>
          </a:p>
          <a:p>
            <a:r>
              <a:rPr lang="en-US" dirty="0" smtClean="0"/>
              <a:t>Task 2:  </a:t>
            </a:r>
            <a:r>
              <a:rPr lang="en-US" dirty="0"/>
              <a:t>							         </a:t>
            </a:r>
            <a:r>
              <a:rPr lang="en-US" dirty="0" smtClean="0"/>
              <a:t>   The </a:t>
            </a:r>
            <a:r>
              <a:rPr lang="en-US" dirty="0"/>
              <a:t>description for the irradiation task </a:t>
            </a:r>
            <a:r>
              <a:rPr lang="en-US" dirty="0" smtClean="0"/>
              <a:t>was </a:t>
            </a:r>
            <a:r>
              <a:rPr lang="en-US" dirty="0"/>
              <a:t>too vague as too little was </a:t>
            </a:r>
            <a:r>
              <a:rPr lang="en-US" dirty="0" smtClean="0"/>
              <a:t>known: </a:t>
            </a:r>
            <a:r>
              <a:rPr lang="en-US" dirty="0"/>
              <a:t>we should better have limited ourselves to a study of the needs and making a plan for irradiations without actually doing them due to lack of time in 4 years. We were </a:t>
            </a:r>
            <a:r>
              <a:rPr lang="en-US" dirty="0" smtClean="0"/>
              <a:t>perhaps a </a:t>
            </a:r>
            <a:r>
              <a:rPr lang="en-US" dirty="0"/>
              <a:t>bit too ambitious </a:t>
            </a:r>
          </a:p>
          <a:p>
            <a:r>
              <a:rPr lang="en-US" dirty="0" smtClean="0"/>
              <a:t>Task 3:  </a:t>
            </a:r>
            <a:r>
              <a:rPr lang="en-US" dirty="0"/>
              <a:t>							        </a:t>
            </a:r>
            <a:r>
              <a:rPr lang="en-US"/>
              <a:t>  </a:t>
            </a:r>
            <a:r>
              <a:rPr lang="en-US" smtClean="0"/>
              <a:t>The </a:t>
            </a:r>
            <a:r>
              <a:rPr lang="en-US" dirty="0" smtClean="0"/>
              <a:t>task suffered 9 </a:t>
            </a:r>
            <a:r>
              <a:rPr lang="en-US" dirty="0"/>
              <a:t>months effective delay due to the LHC incident at </a:t>
            </a:r>
            <a:r>
              <a:rPr lang="en-US" dirty="0" smtClean="0"/>
              <a:t>CERN. It takes </a:t>
            </a:r>
            <a:r>
              <a:rPr lang="en-US" dirty="0"/>
              <a:t>1.5 years </a:t>
            </a:r>
            <a:r>
              <a:rPr lang="en-US" dirty="0" smtClean="0"/>
              <a:t>longer </a:t>
            </a:r>
            <a:r>
              <a:rPr lang="en-US" dirty="0"/>
              <a:t>than </a:t>
            </a:r>
            <a:r>
              <a:rPr lang="en-US" dirty="0" smtClean="0"/>
              <a:t>foreseen (4). We remark that  </a:t>
            </a:r>
            <a:r>
              <a:rPr lang="en-US" dirty="0"/>
              <a:t>making a completely new design takes more time </a:t>
            </a:r>
            <a:r>
              <a:rPr lang="en-US" dirty="0" smtClean="0"/>
              <a:t>than one thinks. </a:t>
            </a:r>
            <a:endParaRPr lang="en-US" dirty="0"/>
          </a:p>
          <a:p>
            <a:r>
              <a:rPr lang="en-US" dirty="0" smtClean="0"/>
              <a:t>Task 4:  </a:t>
            </a:r>
            <a:r>
              <a:rPr lang="en-US" dirty="0"/>
              <a:t>							         </a:t>
            </a:r>
            <a:r>
              <a:rPr lang="en-US" dirty="0" smtClean="0"/>
              <a:t>  We </a:t>
            </a:r>
            <a:r>
              <a:rPr lang="en-US" dirty="0"/>
              <a:t>had to completely change the conductor </a:t>
            </a:r>
            <a:r>
              <a:rPr lang="en-US" dirty="0" smtClean="0"/>
              <a:t>choice: as a result it took a year </a:t>
            </a:r>
            <a:r>
              <a:rPr lang="en-US" dirty="0"/>
              <a:t>more </a:t>
            </a:r>
            <a:r>
              <a:rPr lang="en-US" dirty="0" smtClean="0"/>
              <a:t>to do all the development steps, this includes </a:t>
            </a:r>
            <a:r>
              <a:rPr lang="en-US" dirty="0"/>
              <a:t>the conductor development in the </a:t>
            </a:r>
            <a:r>
              <a:rPr lang="en-US" dirty="0" smtClean="0"/>
              <a:t>company and procurement. </a:t>
            </a:r>
            <a:endParaRPr lang="en-US" dirty="0"/>
          </a:p>
        </p:txBody>
      </p:sp>
      <p:sp>
        <p:nvSpPr>
          <p:cNvPr id="5" name="Slide Number Placeholder 4"/>
          <p:cNvSpPr>
            <a:spLocks noGrp="1"/>
          </p:cNvSpPr>
          <p:nvPr>
            <p:ph type="sldNum" sz="quarter" idx="10"/>
          </p:nvPr>
        </p:nvSpPr>
        <p:spPr/>
        <p:txBody>
          <a:bodyPr/>
          <a:lstStyle/>
          <a:p>
            <a:fld id="{28C57388-5BA1-214C-B04D-06BAAA3280B9}" type="slidenum">
              <a:rPr lang="en-US" smtClean="0"/>
              <a:pPr/>
              <a:t>38</a:t>
            </a:fld>
            <a:endParaRPr lang="en-US"/>
          </a:p>
        </p:txBody>
      </p:sp>
    </p:spTree>
    <p:extLst>
      <p:ext uri="{BB962C8B-B14F-4D97-AF65-F5344CB8AC3E}">
        <p14:creationId xmlns:p14="http://schemas.microsoft.com/office/powerpoint/2010/main" val="167834705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we learned (2)</a:t>
            </a:r>
            <a:endParaRPr lang="en-US" dirty="0"/>
          </a:p>
        </p:txBody>
      </p:sp>
      <p:sp>
        <p:nvSpPr>
          <p:cNvPr id="3" name="Content Placeholder 2"/>
          <p:cNvSpPr>
            <a:spLocks noGrp="1"/>
          </p:cNvSpPr>
          <p:nvPr>
            <p:ph idx="1"/>
          </p:nvPr>
        </p:nvSpPr>
        <p:spPr/>
        <p:txBody>
          <a:bodyPr/>
          <a:lstStyle/>
          <a:p>
            <a:r>
              <a:rPr lang="en-US" dirty="0" smtClean="0"/>
              <a:t>Task 5:  </a:t>
            </a:r>
            <a:r>
              <a:rPr lang="en-US" dirty="0"/>
              <a:t>							 </a:t>
            </a:r>
            <a:r>
              <a:rPr lang="en-US" dirty="0" smtClean="0"/>
              <a:t>         The ideal task, moreover, we profited from the pressure from the LHC needs </a:t>
            </a:r>
          </a:p>
          <a:p>
            <a:r>
              <a:rPr lang="en-US" dirty="0" smtClean="0"/>
              <a:t>Task 6:  </a:t>
            </a:r>
            <a:r>
              <a:rPr lang="en-US" dirty="0"/>
              <a:t>							          </a:t>
            </a:r>
            <a:r>
              <a:rPr lang="en-US" dirty="0" smtClean="0"/>
              <a:t>  We learned (again) that we cannot simply adapt a </a:t>
            </a:r>
            <a:r>
              <a:rPr lang="en-US" dirty="0" err="1" smtClean="0"/>
              <a:t>Nb</a:t>
            </a:r>
            <a:r>
              <a:rPr lang="en-US" dirty="0" smtClean="0"/>
              <a:t>-Ti concept for Nb</a:t>
            </a:r>
            <a:r>
              <a:rPr lang="en-US" baseline="-25000" dirty="0" smtClean="0"/>
              <a:t>3</a:t>
            </a:r>
            <a:r>
              <a:rPr lang="en-US" dirty="0" smtClean="0"/>
              <a:t>Sn, it is much more difficult. It also suffered from the turnover in personnel at STFC which is outside the influence of the project leaders but more linked to the general situation.</a:t>
            </a:r>
            <a:endParaRPr lang="en-US" dirty="0"/>
          </a:p>
        </p:txBody>
      </p:sp>
      <p:sp>
        <p:nvSpPr>
          <p:cNvPr id="5" name="Slide Number Placeholder 4"/>
          <p:cNvSpPr>
            <a:spLocks noGrp="1"/>
          </p:cNvSpPr>
          <p:nvPr>
            <p:ph type="sldNum" sz="quarter" idx="10"/>
          </p:nvPr>
        </p:nvSpPr>
        <p:spPr/>
        <p:txBody>
          <a:bodyPr/>
          <a:lstStyle/>
          <a:p>
            <a:fld id="{28C57388-5BA1-214C-B04D-06BAAA3280B9}" type="slidenum">
              <a:rPr lang="en-US" smtClean="0"/>
              <a:pPr/>
              <a:t>39</a:t>
            </a:fld>
            <a:endParaRPr lang="en-US"/>
          </a:p>
        </p:txBody>
      </p:sp>
    </p:spTree>
    <p:extLst>
      <p:ext uri="{BB962C8B-B14F-4D97-AF65-F5344CB8AC3E}">
        <p14:creationId xmlns:p14="http://schemas.microsoft.com/office/powerpoint/2010/main" val="368300553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Collaborators</a:t>
            </a:r>
            <a:endParaRPr lang="en-US" dirty="0"/>
          </a:p>
        </p:txBody>
      </p:sp>
      <p:sp>
        <p:nvSpPr>
          <p:cNvPr id="3" name="Content Placeholder 2"/>
          <p:cNvSpPr>
            <a:spLocks noGrp="1"/>
          </p:cNvSpPr>
          <p:nvPr>
            <p:ph idx="1"/>
          </p:nvPr>
        </p:nvSpPr>
        <p:spPr>
          <a:xfrm>
            <a:off x="381000" y="1143000"/>
            <a:ext cx="8763000" cy="5715000"/>
          </a:xfrm>
        </p:spPr>
        <p:txBody>
          <a:bodyPr/>
          <a:lstStyle/>
          <a:p>
            <a:pPr marL="0" indent="0">
              <a:buNone/>
            </a:pPr>
            <a:r>
              <a:rPr lang="en-US" sz="1600" dirty="0" smtClean="0"/>
              <a:t>The HFM work-package was (and still is !) possible due to a large collaboration:</a:t>
            </a:r>
          </a:p>
          <a:p>
            <a:pPr marL="0" indent="0">
              <a:buNone/>
            </a:pPr>
            <a:endParaRPr lang="en-US" sz="1600" dirty="0"/>
          </a:p>
          <a:p>
            <a:pPr marL="0" indent="0">
              <a:buNone/>
            </a:pPr>
            <a:r>
              <a:rPr lang="en-US" sz="1600" dirty="0" smtClean="0"/>
              <a:t>Task 1: F. </a:t>
            </a:r>
            <a:r>
              <a:rPr lang="en-US" sz="1600" dirty="0" err="1" smtClean="0"/>
              <a:t>Kircher</a:t>
            </a:r>
            <a:r>
              <a:rPr lang="en-US" sz="1600" dirty="0" smtClean="0"/>
              <a:t>, G. de Rijk</a:t>
            </a:r>
            <a:endParaRPr lang="en-US" sz="1600" dirty="0"/>
          </a:p>
          <a:p>
            <a:pPr marL="0" indent="0">
              <a:buNone/>
            </a:pPr>
            <a:r>
              <a:rPr lang="en-US" sz="1600" dirty="0" smtClean="0"/>
              <a:t>Task 2: H. </a:t>
            </a:r>
            <a:r>
              <a:rPr lang="en-US" sz="1600" dirty="0" err="1" smtClean="0"/>
              <a:t>Allain</a:t>
            </a:r>
            <a:r>
              <a:rPr lang="en-US" sz="1600" dirty="0" smtClean="0"/>
              <a:t>, B</a:t>
            </a:r>
            <a:r>
              <a:rPr lang="en-US" sz="1600" dirty="0"/>
              <a:t>. </a:t>
            </a:r>
            <a:r>
              <a:rPr lang="en-US" sz="1600" dirty="0" err="1"/>
              <a:t>Baudouy</a:t>
            </a:r>
            <a:r>
              <a:rPr lang="en-US" sz="1600" dirty="0"/>
              <a:t>, </a:t>
            </a:r>
            <a:r>
              <a:rPr lang="en-US" sz="1600" dirty="0" smtClean="0"/>
              <a:t>P. </a:t>
            </a:r>
            <a:r>
              <a:rPr lang="en-US" sz="1600" dirty="0" err="1" smtClean="0"/>
              <a:t>Bielowka</a:t>
            </a:r>
            <a:r>
              <a:rPr lang="en-US" sz="1600" dirty="0" smtClean="0"/>
              <a:t>, P. </a:t>
            </a:r>
            <a:r>
              <a:rPr lang="en-US" sz="1600" dirty="0" err="1" smtClean="0"/>
              <a:t>Bogdan</a:t>
            </a:r>
            <a:r>
              <a:rPr lang="en-US" sz="1600" dirty="0" smtClean="0"/>
              <a:t>, S. </a:t>
            </a:r>
            <a:r>
              <a:rPr lang="en-US" sz="1600" dirty="0" err="1" smtClean="0"/>
              <a:t>Canfer</a:t>
            </a:r>
            <a:r>
              <a:rPr lang="en-US" sz="1600" dirty="0" smtClean="0"/>
              <a:t>, M. </a:t>
            </a:r>
            <a:r>
              <a:rPr lang="en-US" sz="1600" dirty="0" err="1" smtClean="0"/>
              <a:t>Chorowski</a:t>
            </a:r>
            <a:r>
              <a:rPr lang="en-US" sz="1600" dirty="0" smtClean="0"/>
              <a:t>, R. </a:t>
            </a:r>
            <a:r>
              <a:rPr lang="en-US" sz="1600" dirty="0" err="1" smtClean="0"/>
              <a:t>Flukiger</a:t>
            </a:r>
            <a:r>
              <a:rPr lang="en-US" sz="1600" dirty="0" smtClean="0"/>
              <a:t>, M. </a:t>
            </a:r>
            <a:r>
              <a:rPr lang="en-US" sz="1600" dirty="0" err="1" smtClean="0"/>
              <a:t>Grymajdo</a:t>
            </a:r>
            <a:r>
              <a:rPr lang="en-US" sz="1600" dirty="0" smtClean="0"/>
              <a:t>, F. </a:t>
            </a:r>
            <a:r>
              <a:rPr lang="en-US" sz="1600" dirty="0" err="1" smtClean="0"/>
              <a:t>Kircher</a:t>
            </a:r>
            <a:r>
              <a:rPr lang="en-US" sz="1600" dirty="0" smtClean="0"/>
              <a:t>, K. </a:t>
            </a:r>
            <a:r>
              <a:rPr lang="en-US" sz="1600" dirty="0" err="1" smtClean="0"/>
              <a:t>Kosinski</a:t>
            </a:r>
            <a:r>
              <a:rPr lang="en-US" sz="1600" dirty="0" smtClean="0"/>
              <a:t>, M. </a:t>
            </a:r>
            <a:r>
              <a:rPr lang="en-US" sz="1600" dirty="0" err="1" smtClean="0"/>
              <a:t>Matusiak</a:t>
            </a:r>
            <a:r>
              <a:rPr lang="en-US" sz="1600" dirty="0" smtClean="0"/>
              <a:t>, A. Milanese, S</a:t>
            </a:r>
            <a:r>
              <a:rPr lang="en-US" sz="1600" dirty="0"/>
              <a:t>. </a:t>
            </a:r>
            <a:r>
              <a:rPr lang="en-US" sz="1600" dirty="0" err="1" smtClean="0"/>
              <a:t>Pietrowicz</a:t>
            </a:r>
            <a:r>
              <a:rPr lang="en-US" sz="1600" dirty="0" smtClean="0"/>
              <a:t>, J. </a:t>
            </a:r>
            <a:r>
              <a:rPr lang="en-US" sz="1600" dirty="0" err="1" smtClean="0"/>
              <a:t>Piglowski</a:t>
            </a:r>
            <a:r>
              <a:rPr lang="en-US" sz="1600" dirty="0" smtClean="0"/>
              <a:t>,     J. </a:t>
            </a:r>
            <a:r>
              <a:rPr lang="en-US" sz="1600" dirty="0" err="1" smtClean="0"/>
              <a:t>Polinski</a:t>
            </a:r>
            <a:r>
              <a:rPr lang="en-US" sz="1600" dirty="0"/>
              <a:t>, </a:t>
            </a:r>
            <a:r>
              <a:rPr lang="en-US" sz="1600" dirty="0" smtClean="0"/>
              <a:t>P. </a:t>
            </a:r>
            <a:r>
              <a:rPr lang="en-US" sz="1600" dirty="0" err="1" smtClean="0"/>
              <a:t>Pyrka</a:t>
            </a:r>
            <a:r>
              <a:rPr lang="en-US" sz="1600" dirty="0" smtClean="0"/>
              <a:t>, F. </a:t>
            </a:r>
            <a:r>
              <a:rPr lang="en-US" sz="1600" dirty="0" err="1" smtClean="0"/>
              <a:t>Rondeaux</a:t>
            </a:r>
            <a:r>
              <a:rPr lang="en-US" sz="1600" dirty="0" smtClean="0"/>
              <a:t>, E. </a:t>
            </a:r>
            <a:r>
              <a:rPr lang="en-US" sz="1600" dirty="0" err="1" smtClean="0"/>
              <a:t>Roszak</a:t>
            </a:r>
            <a:r>
              <a:rPr lang="en-US" sz="1600" dirty="0" smtClean="0"/>
              <a:t>, </a:t>
            </a:r>
            <a:r>
              <a:rPr lang="en-US" sz="1600" dirty="0" err="1" smtClean="0"/>
              <a:t>Strychalski</a:t>
            </a:r>
            <a:r>
              <a:rPr lang="en-US" sz="1600" dirty="0" smtClean="0"/>
              <a:t>, E. </a:t>
            </a:r>
            <a:r>
              <a:rPr lang="en-US" sz="1600" dirty="0" err="1" smtClean="0"/>
              <a:t>Todesco</a:t>
            </a:r>
            <a:r>
              <a:rPr lang="en-US" sz="1600" dirty="0" smtClean="0"/>
              <a:t>, R. van </a:t>
            </a:r>
            <a:r>
              <a:rPr lang="en-US" sz="1600" dirty="0" err="1" smtClean="0"/>
              <a:t>Weelderen</a:t>
            </a:r>
            <a:r>
              <a:rPr lang="en-US" sz="1600" dirty="0" smtClean="0"/>
              <a:t>,     S. </a:t>
            </a:r>
            <a:r>
              <a:rPr lang="en-US" sz="1600" dirty="0" err="1" smtClean="0"/>
              <a:t>Wronka</a:t>
            </a:r>
            <a:endParaRPr lang="en-US" sz="1600" dirty="0"/>
          </a:p>
          <a:p>
            <a:pPr marL="0" indent="0">
              <a:buNone/>
            </a:pPr>
            <a:r>
              <a:rPr lang="en-US" sz="1600" dirty="0" smtClean="0"/>
              <a:t>Task </a:t>
            </a:r>
            <a:r>
              <a:rPr lang="en-US" sz="1600" dirty="0"/>
              <a:t>3: </a:t>
            </a:r>
            <a:r>
              <a:rPr lang="en-US" sz="1600" dirty="0" smtClean="0"/>
              <a:t>H. </a:t>
            </a:r>
            <a:r>
              <a:rPr lang="en-US" sz="1600" dirty="0" err="1" smtClean="0"/>
              <a:t>Bajas</a:t>
            </a:r>
            <a:r>
              <a:rPr lang="en-US" sz="1600" dirty="0" smtClean="0"/>
              <a:t>, M. </a:t>
            </a:r>
            <a:r>
              <a:rPr lang="en-US" sz="1600" dirty="0" err="1" smtClean="0"/>
              <a:t>Bajko</a:t>
            </a:r>
            <a:r>
              <a:rPr lang="en-US" sz="1600" dirty="0" smtClean="0"/>
              <a:t>, B</a:t>
            </a:r>
            <a:r>
              <a:rPr lang="en-US" sz="1600" dirty="0"/>
              <a:t>. </a:t>
            </a:r>
            <a:r>
              <a:rPr lang="en-US" sz="1600" dirty="0" err="1"/>
              <a:t>Baudouy</a:t>
            </a:r>
            <a:r>
              <a:rPr lang="en-US" sz="1600" dirty="0"/>
              <a:t>, </a:t>
            </a:r>
            <a:r>
              <a:rPr lang="en-US" sz="1600" dirty="0" smtClean="0"/>
              <a:t>V. Benda, C</a:t>
            </a:r>
            <a:r>
              <a:rPr lang="en-US" sz="1600" dirty="0"/>
              <a:t>. </a:t>
            </a:r>
            <a:r>
              <a:rPr lang="en-US" sz="1600" dirty="0" err="1"/>
              <a:t>Berriaud</a:t>
            </a:r>
            <a:r>
              <a:rPr lang="en-US" sz="1600" dirty="0"/>
              <a:t>, L. </a:t>
            </a:r>
            <a:r>
              <a:rPr lang="en-US" sz="1600" dirty="0" err="1"/>
              <a:t>Bottura</a:t>
            </a:r>
            <a:r>
              <a:rPr lang="en-US" sz="1600" dirty="0"/>
              <a:t>, S. </a:t>
            </a:r>
            <a:r>
              <a:rPr lang="en-US" sz="1600" dirty="0" err="1"/>
              <a:t>Canfer</a:t>
            </a:r>
            <a:r>
              <a:rPr lang="en-US" sz="1600" dirty="0"/>
              <a:t>, </a:t>
            </a:r>
            <a:r>
              <a:rPr lang="en-US" sz="1600" dirty="0" smtClean="0"/>
              <a:t>S</a:t>
            </a:r>
            <a:r>
              <a:rPr lang="en-US" sz="1600" dirty="0"/>
              <a:t>. </a:t>
            </a:r>
            <a:r>
              <a:rPr lang="en-US" sz="1600" dirty="0" err="1"/>
              <a:t>Caspi</a:t>
            </a:r>
            <a:r>
              <a:rPr lang="en-US" sz="1600" dirty="0"/>
              <a:t>, S. Clément, M. </a:t>
            </a:r>
            <a:r>
              <a:rPr lang="en-US" sz="1600" dirty="0" err="1"/>
              <a:t>Devaux</a:t>
            </a:r>
            <a:r>
              <a:rPr lang="en-US" sz="1600" dirty="0"/>
              <a:t>, M. Durante, G. Ellwood, </a:t>
            </a:r>
            <a:r>
              <a:rPr lang="en-US" sz="1600" dirty="0" smtClean="0"/>
              <a:t>P</a:t>
            </a:r>
            <a:r>
              <a:rPr lang="en-US" sz="1600" dirty="0"/>
              <a:t>. </a:t>
            </a:r>
            <a:r>
              <a:rPr lang="en-US" sz="1600" dirty="0" err="1"/>
              <a:t>Fazilleau</a:t>
            </a:r>
            <a:r>
              <a:rPr lang="en-US" sz="1600" dirty="0"/>
              <a:t>, P. </a:t>
            </a:r>
            <a:r>
              <a:rPr lang="en-US" sz="1600" dirty="0" err="1"/>
              <a:t>Ferracin</a:t>
            </a:r>
            <a:r>
              <a:rPr lang="en-US" sz="1600" dirty="0"/>
              <a:t>, P. </a:t>
            </a:r>
            <a:r>
              <a:rPr lang="en-US" sz="1600" dirty="0" err="1"/>
              <a:t>Fessia</a:t>
            </a:r>
            <a:r>
              <a:rPr lang="en-US" sz="1600" dirty="0"/>
              <a:t>, </a:t>
            </a:r>
            <a:r>
              <a:rPr lang="en-US" sz="1600" dirty="0" smtClean="0"/>
              <a:t>              J</a:t>
            </a:r>
            <a:r>
              <a:rPr lang="en-US" sz="1600" dirty="0"/>
              <a:t>. </a:t>
            </a:r>
            <a:r>
              <a:rPr lang="en-US" sz="1600" dirty="0" err="1"/>
              <a:t>Feuvrier</a:t>
            </a:r>
            <a:r>
              <a:rPr lang="en-US" sz="1600" dirty="0"/>
              <a:t>, M. </a:t>
            </a:r>
            <a:r>
              <a:rPr lang="en-US" sz="1600" dirty="0" err="1"/>
              <a:t>Guinchard</a:t>
            </a:r>
            <a:r>
              <a:rPr lang="en-US" sz="1600" dirty="0" smtClean="0"/>
              <a:t>, J</a:t>
            </a:r>
            <a:r>
              <a:rPr lang="en-US" sz="1600" dirty="0"/>
              <a:t>-E Muñoz Garcia, R. Gauthier, F. </a:t>
            </a:r>
            <a:r>
              <a:rPr lang="en-US" sz="1600" dirty="0" err="1"/>
              <a:t>Kircher</a:t>
            </a:r>
            <a:r>
              <a:rPr lang="en-US" sz="1600" dirty="0"/>
              <a:t>, C. </a:t>
            </a:r>
            <a:r>
              <a:rPr lang="en-US" sz="1600" dirty="0" smtClean="0"/>
              <a:t>Kokkinos, P</a:t>
            </a:r>
            <a:r>
              <a:rPr lang="en-US" sz="1600" dirty="0"/>
              <a:t>. </a:t>
            </a:r>
            <a:r>
              <a:rPr lang="en-US" sz="1600" dirty="0" err="1"/>
              <a:t>Manil</a:t>
            </a:r>
            <a:r>
              <a:rPr lang="en-US" sz="1600" dirty="0"/>
              <a:t>, </a:t>
            </a:r>
            <a:r>
              <a:rPr lang="en-US" sz="1600" dirty="0" smtClean="0"/>
              <a:t>   A</a:t>
            </a:r>
            <a:r>
              <a:rPr lang="en-US" sz="1600" dirty="0"/>
              <a:t>. Milanese, J-F. </a:t>
            </a:r>
            <a:r>
              <a:rPr lang="en-US" sz="1600" dirty="0" err="1"/>
              <a:t>Millot</a:t>
            </a:r>
            <a:r>
              <a:rPr lang="en-US" sz="1600" dirty="0"/>
              <a:t>, L. </a:t>
            </a:r>
            <a:r>
              <a:rPr lang="en-US" sz="1600" dirty="0" err="1"/>
              <a:t>Oberli</a:t>
            </a:r>
            <a:r>
              <a:rPr lang="en-US" sz="1600" dirty="0"/>
              <a:t>, J-C Perez, S. </a:t>
            </a:r>
            <a:r>
              <a:rPr lang="en-US" sz="1600" dirty="0" err="1"/>
              <a:t>Pietrowicz</a:t>
            </a:r>
            <a:r>
              <a:rPr lang="en-US" sz="1600" dirty="0"/>
              <a:t>, J-M </a:t>
            </a:r>
            <a:r>
              <a:rPr lang="en-US" sz="1600" dirty="0" err="1"/>
              <a:t>Rifflet</a:t>
            </a:r>
            <a:r>
              <a:rPr lang="en-US" sz="1600" dirty="0"/>
              <a:t>, G. de Rijk, </a:t>
            </a:r>
            <a:r>
              <a:rPr lang="en-US" sz="1600" dirty="0" smtClean="0"/>
              <a:t>                   F</a:t>
            </a:r>
            <a:r>
              <a:rPr lang="en-US" sz="1600" dirty="0"/>
              <a:t>. </a:t>
            </a:r>
            <a:r>
              <a:rPr lang="en-US" sz="1600" dirty="0" err="1"/>
              <a:t>Rondeaux</a:t>
            </a:r>
            <a:r>
              <a:rPr lang="en-US" sz="1600" dirty="0"/>
              <a:t>, </a:t>
            </a:r>
            <a:r>
              <a:rPr lang="en-US" sz="1600" dirty="0" smtClean="0"/>
              <a:t>B. </a:t>
            </a:r>
            <a:r>
              <a:rPr lang="en-US" sz="1600" dirty="0" err="1" smtClean="0"/>
              <a:t>Sailer</a:t>
            </a:r>
            <a:r>
              <a:rPr lang="en-US" sz="1600" dirty="0" smtClean="0"/>
              <a:t>, E</a:t>
            </a:r>
            <a:r>
              <a:rPr lang="en-US" sz="1600" dirty="0"/>
              <a:t>. </a:t>
            </a:r>
            <a:r>
              <a:rPr lang="en-US" sz="1600" dirty="0" err="1" smtClean="0"/>
              <a:t>Todesco</a:t>
            </a:r>
            <a:r>
              <a:rPr lang="en-US" sz="1600" dirty="0" smtClean="0"/>
              <a:t>, A. </a:t>
            </a:r>
            <a:r>
              <a:rPr lang="en-US" sz="1600" dirty="0" err="1"/>
              <a:t>V</a:t>
            </a:r>
            <a:r>
              <a:rPr lang="en-US" sz="1600" dirty="0" err="1" smtClean="0"/>
              <a:t>ande</a:t>
            </a:r>
            <a:r>
              <a:rPr lang="en-US" sz="1600" dirty="0" smtClean="0"/>
              <a:t> </a:t>
            </a:r>
            <a:r>
              <a:rPr lang="en-US" sz="1600" dirty="0" err="1" smtClean="0"/>
              <a:t>Craen</a:t>
            </a:r>
            <a:endParaRPr lang="en-US" sz="1600" dirty="0"/>
          </a:p>
          <a:p>
            <a:pPr marL="0" indent="0">
              <a:buNone/>
            </a:pPr>
            <a:r>
              <a:rPr lang="en-US" sz="1600" dirty="0" smtClean="0"/>
              <a:t>Task 4</a:t>
            </a:r>
            <a:r>
              <a:rPr lang="en-US" sz="1600" dirty="0"/>
              <a:t>: </a:t>
            </a:r>
            <a:r>
              <a:rPr lang="en-US" sz="1600" dirty="0" smtClean="0"/>
              <a:t>X. </a:t>
            </a:r>
            <a:r>
              <a:rPr lang="en-US" sz="1600" dirty="0" err="1" smtClean="0"/>
              <a:t>Chaud</a:t>
            </a:r>
            <a:r>
              <a:rPr lang="en-US" sz="1600" dirty="0" smtClean="0"/>
              <a:t>, M</a:t>
            </a:r>
            <a:r>
              <a:rPr lang="en-US" sz="1600" dirty="0"/>
              <a:t>. </a:t>
            </a:r>
            <a:r>
              <a:rPr lang="en-US" sz="1600" dirty="0" err="1"/>
              <a:t>Devaux</a:t>
            </a:r>
            <a:r>
              <a:rPr lang="en-US" sz="1600" dirty="0"/>
              <a:t>, F. </a:t>
            </a:r>
            <a:r>
              <a:rPr lang="en-US" sz="1600" dirty="0" err="1"/>
              <a:t>Debray</a:t>
            </a:r>
            <a:r>
              <a:rPr lang="en-US" sz="1600" dirty="0"/>
              <a:t>, </a:t>
            </a:r>
            <a:r>
              <a:rPr lang="en-US" sz="1600" dirty="0" smtClean="0"/>
              <a:t>M. Durante, J</a:t>
            </a:r>
            <a:r>
              <a:rPr lang="en-US" sz="1600" dirty="0"/>
              <a:t>. </a:t>
            </a:r>
            <a:r>
              <a:rPr lang="en-US" sz="1600" dirty="0" err="1"/>
              <a:t>Fleiter</a:t>
            </a:r>
            <a:r>
              <a:rPr lang="en-US" sz="1600" dirty="0"/>
              <a:t>, P. </a:t>
            </a:r>
            <a:r>
              <a:rPr lang="en-US" sz="1600" dirty="0" err="1"/>
              <a:t>Fazilleau</a:t>
            </a:r>
            <a:r>
              <a:rPr lang="en-US" sz="1600" dirty="0"/>
              <a:t>, </a:t>
            </a:r>
            <a:r>
              <a:rPr lang="en-US" sz="1600" dirty="0" smtClean="0"/>
              <a:t>R. </a:t>
            </a:r>
            <a:r>
              <a:rPr lang="en-US" sz="1600" dirty="0" err="1" smtClean="0"/>
              <a:t>Flukiger</a:t>
            </a:r>
            <a:r>
              <a:rPr lang="en-US" sz="1600" dirty="0" smtClean="0"/>
              <a:t>,        R. Heller, F. </a:t>
            </a:r>
            <a:r>
              <a:rPr lang="en-US" sz="1600" dirty="0" err="1" smtClean="0"/>
              <a:t>Hornung</a:t>
            </a:r>
            <a:r>
              <a:rPr lang="en-US" sz="1600" dirty="0" smtClean="0"/>
              <a:t>, T</a:t>
            </a:r>
            <a:r>
              <a:rPr lang="en-US" sz="1600" dirty="0"/>
              <a:t>. </a:t>
            </a:r>
            <a:r>
              <a:rPr lang="en-US" sz="1600" dirty="0" err="1"/>
              <a:t>Lécrevisse</a:t>
            </a:r>
            <a:r>
              <a:rPr lang="en-US" sz="1600" dirty="0"/>
              <a:t>, </a:t>
            </a:r>
            <a:r>
              <a:rPr lang="en-US" sz="1600" dirty="0" smtClean="0"/>
              <a:t>E. </a:t>
            </a:r>
            <a:r>
              <a:rPr lang="en-US" sz="1600" dirty="0" err="1" smtClean="0"/>
              <a:t>Mossang</a:t>
            </a:r>
            <a:r>
              <a:rPr lang="en-US" sz="1600" dirty="0" smtClean="0"/>
              <a:t> C</a:t>
            </a:r>
            <a:r>
              <a:rPr lang="en-US" sz="1600" dirty="0"/>
              <a:t>. </a:t>
            </a:r>
            <a:r>
              <a:rPr lang="en-US" sz="1600" dirty="0" err="1"/>
              <a:t>Pes</a:t>
            </a:r>
            <a:r>
              <a:rPr lang="en-US" sz="1600" dirty="0"/>
              <a:t>, J-M. Rey, J-M </a:t>
            </a:r>
            <a:r>
              <a:rPr lang="en-US" sz="1600" dirty="0" err="1"/>
              <a:t>Rifflet</a:t>
            </a:r>
            <a:r>
              <a:rPr lang="en-US" sz="1600" dirty="0" smtClean="0"/>
              <a:t>, C</a:t>
            </a:r>
            <a:r>
              <a:rPr lang="en-US" sz="1600" dirty="0"/>
              <a:t>. </a:t>
            </a:r>
            <a:r>
              <a:rPr lang="en-US" sz="1600" dirty="0" err="1"/>
              <a:t>Senatore</a:t>
            </a:r>
            <a:r>
              <a:rPr lang="en-US" sz="1600" dirty="0"/>
              <a:t>, </a:t>
            </a:r>
            <a:r>
              <a:rPr lang="en-US" sz="1600" dirty="0" smtClean="0"/>
              <a:t> M</a:t>
            </a:r>
            <a:r>
              <a:rPr lang="en-US" sz="1600" dirty="0"/>
              <a:t>. </a:t>
            </a:r>
            <a:r>
              <a:rPr lang="en-US" sz="1600" dirty="0" err="1"/>
              <a:t>Sorbi</a:t>
            </a:r>
            <a:r>
              <a:rPr lang="en-US" sz="1600" dirty="0"/>
              <a:t>, A. </a:t>
            </a:r>
            <a:r>
              <a:rPr lang="en-US" sz="1600" dirty="0" err="1"/>
              <a:t>Stenvall</a:t>
            </a:r>
            <a:r>
              <a:rPr lang="en-US" sz="1600" dirty="0" smtClean="0"/>
              <a:t>, P</a:t>
            </a:r>
            <a:r>
              <a:rPr lang="en-US" sz="1600" dirty="0"/>
              <a:t>. </a:t>
            </a:r>
            <a:r>
              <a:rPr lang="en-US" sz="1600" dirty="0" err="1"/>
              <a:t>Tixador</a:t>
            </a:r>
            <a:r>
              <a:rPr lang="en-US" sz="1600" dirty="0"/>
              <a:t>, </a:t>
            </a:r>
            <a:r>
              <a:rPr lang="en-US" sz="1600" dirty="0" smtClean="0"/>
              <a:t>C. </a:t>
            </a:r>
            <a:r>
              <a:rPr lang="en-US" sz="1600" dirty="0" err="1" smtClean="0"/>
              <a:t>Trophime</a:t>
            </a:r>
            <a:r>
              <a:rPr lang="en-US" sz="1600" dirty="0" smtClean="0"/>
              <a:t>, B. Vincent, G</a:t>
            </a:r>
            <a:r>
              <a:rPr lang="en-US" sz="1600" dirty="0"/>
              <a:t>. </a:t>
            </a:r>
            <a:r>
              <a:rPr lang="en-US" sz="1600" dirty="0" err="1" smtClean="0"/>
              <a:t>Volpini</a:t>
            </a:r>
            <a:r>
              <a:rPr lang="en-US" sz="1600" dirty="0" smtClean="0"/>
              <a:t>, G. </a:t>
            </a:r>
            <a:r>
              <a:rPr lang="en-US" sz="1600" dirty="0" err="1"/>
              <a:t>W</a:t>
            </a:r>
            <a:r>
              <a:rPr lang="en-US" sz="1600" dirty="0" err="1" smtClean="0"/>
              <a:t>illering</a:t>
            </a:r>
            <a:endParaRPr lang="en-US" sz="1600" dirty="0"/>
          </a:p>
          <a:p>
            <a:pPr marL="0" indent="0">
              <a:buNone/>
            </a:pPr>
            <a:r>
              <a:rPr lang="en-US" sz="1600" dirty="0" smtClean="0"/>
              <a:t>Task 5</a:t>
            </a:r>
            <a:r>
              <a:rPr lang="en-US" sz="1600" dirty="0"/>
              <a:t>: : A. </a:t>
            </a:r>
            <a:r>
              <a:rPr lang="en-US" sz="1600" dirty="0" err="1" smtClean="0"/>
              <a:t>Aubele</a:t>
            </a:r>
            <a:r>
              <a:rPr lang="en-US" sz="1600" dirty="0" smtClean="0"/>
              <a:t>, A</a:t>
            </a:r>
            <a:r>
              <a:rPr lang="en-US" sz="1600" dirty="0"/>
              <a:t>. </a:t>
            </a:r>
            <a:r>
              <a:rPr lang="en-US" sz="1600" dirty="0" err="1"/>
              <a:t>Ballarino</a:t>
            </a:r>
            <a:r>
              <a:rPr lang="en-US" sz="1600" dirty="0"/>
              <a:t>, C. </a:t>
            </a:r>
            <a:r>
              <a:rPr lang="en-US" sz="1600" dirty="0" err="1"/>
              <a:t>Beduz</a:t>
            </a:r>
            <a:r>
              <a:rPr lang="en-US" sz="1600" dirty="0"/>
              <a:t>, B. </a:t>
            </a:r>
            <a:r>
              <a:rPr lang="en-US" sz="1600" dirty="0" err="1"/>
              <a:t>Bordini</a:t>
            </a:r>
            <a:r>
              <a:rPr lang="en-US" sz="1600" dirty="0"/>
              <a:t>, V. </a:t>
            </a:r>
            <a:r>
              <a:rPr lang="en-US" sz="1600" dirty="0" err="1"/>
              <a:t>Cubeda</a:t>
            </a:r>
            <a:r>
              <a:rPr lang="en-US" sz="1600" dirty="0"/>
              <a:t>, J. </a:t>
            </a:r>
            <a:r>
              <a:rPr lang="en-US" sz="1600" dirty="0" err="1"/>
              <a:t>Fleiter</a:t>
            </a:r>
            <a:r>
              <a:rPr lang="en-US" sz="1600" dirty="0"/>
              <a:t>, A. </a:t>
            </a:r>
            <a:r>
              <a:rPr lang="en-US" sz="1600" dirty="0" err="1"/>
              <a:t>Gharib</a:t>
            </a:r>
            <a:r>
              <a:rPr lang="en-US" sz="1600" dirty="0"/>
              <a:t>, </a:t>
            </a:r>
            <a:r>
              <a:rPr lang="en-US" sz="1600" dirty="0" smtClean="0"/>
              <a:t>           G</a:t>
            </a:r>
            <a:r>
              <a:rPr lang="en-US" sz="1600" dirty="0"/>
              <a:t>. Grasso, </a:t>
            </a:r>
            <a:r>
              <a:rPr lang="en-US" sz="1600" dirty="0" smtClean="0"/>
              <a:t>A</a:t>
            </a:r>
            <a:r>
              <a:rPr lang="en-US" sz="1600" dirty="0"/>
              <a:t>. </a:t>
            </a:r>
            <a:r>
              <a:rPr lang="en-US" sz="1600" dirty="0" err="1" smtClean="0"/>
              <a:t>Hallbauer</a:t>
            </a:r>
            <a:r>
              <a:rPr lang="en-US" sz="1600" dirty="0" smtClean="0"/>
              <a:t>, G. </a:t>
            </a:r>
            <a:r>
              <a:rPr lang="en-US" sz="1600" dirty="0" err="1" smtClean="0"/>
              <a:t>Hurte</a:t>
            </a:r>
            <a:r>
              <a:rPr lang="en-US" sz="1600" dirty="0" smtClean="0"/>
              <a:t>, M. </a:t>
            </a:r>
            <a:r>
              <a:rPr lang="en-US" sz="1600" dirty="0" err="1" smtClean="0"/>
              <a:t>Sitko</a:t>
            </a:r>
            <a:r>
              <a:rPr lang="en-US" sz="1600" dirty="0" smtClean="0"/>
              <a:t>, M</a:t>
            </a:r>
            <a:r>
              <a:rPr lang="en-US" sz="1600" dirty="0"/>
              <a:t>. </a:t>
            </a:r>
            <a:r>
              <a:rPr lang="en-US" sz="1600" dirty="0" err="1" smtClean="0"/>
              <a:t>Tropeano</a:t>
            </a:r>
            <a:r>
              <a:rPr lang="en-US" sz="1600" dirty="0" smtClean="0"/>
              <a:t>, Y</a:t>
            </a:r>
            <a:r>
              <a:rPr lang="en-US" sz="1600" dirty="0"/>
              <a:t>. </a:t>
            </a:r>
            <a:r>
              <a:rPr lang="en-US" sz="1600" dirty="0" smtClean="0"/>
              <a:t>Yang, </a:t>
            </a:r>
            <a:endParaRPr lang="en-US" sz="1600" dirty="0"/>
          </a:p>
          <a:p>
            <a:pPr marL="0" indent="0">
              <a:buNone/>
            </a:pPr>
            <a:r>
              <a:rPr lang="en-US" sz="1600" dirty="0" smtClean="0"/>
              <a:t>Task 6</a:t>
            </a:r>
            <a:r>
              <a:rPr lang="en-US" sz="1600" dirty="0"/>
              <a:t>: V. </a:t>
            </a:r>
            <a:r>
              <a:rPr lang="en-US" sz="1600" dirty="0" err="1" smtClean="0"/>
              <a:t>Bayliss</a:t>
            </a:r>
            <a:r>
              <a:rPr lang="en-US" sz="1600" dirty="0" smtClean="0"/>
              <a:t>, </a:t>
            </a:r>
            <a:r>
              <a:rPr lang="en-US" sz="1600" dirty="0" smtClean="0"/>
              <a:t>T. Bradshaw</a:t>
            </a:r>
            <a:r>
              <a:rPr lang="en-US" sz="1600" dirty="0" smtClean="0"/>
              <a:t>, </a:t>
            </a:r>
            <a:r>
              <a:rPr lang="en-US" sz="1600" dirty="0"/>
              <a:t>G</a:t>
            </a:r>
            <a:r>
              <a:rPr lang="en-US" sz="1600" dirty="0" smtClean="0"/>
              <a:t>. Burton, A. </a:t>
            </a:r>
            <a:r>
              <a:rPr lang="en-US" sz="1600" dirty="0" err="1" smtClean="0"/>
              <a:t>Brummit</a:t>
            </a:r>
            <a:r>
              <a:rPr lang="en-US" sz="1600" dirty="0" smtClean="0"/>
              <a:t>, S</a:t>
            </a:r>
            <a:r>
              <a:rPr lang="en-US" sz="1600" dirty="0" smtClean="0"/>
              <a:t>. </a:t>
            </a:r>
            <a:r>
              <a:rPr lang="en-US" sz="1600" dirty="0" err="1" smtClean="0"/>
              <a:t>Canfer</a:t>
            </a:r>
            <a:r>
              <a:rPr lang="en-US" sz="1600" dirty="0" smtClean="0"/>
              <a:t>, J. Clarke, G. Ellwood</a:t>
            </a:r>
            <a:r>
              <a:rPr lang="en-US" sz="1600" dirty="0"/>
              <a:t>, </a:t>
            </a:r>
            <a:r>
              <a:rPr lang="en-US" sz="1600" dirty="0" smtClean="0"/>
              <a:t>       F</a:t>
            </a:r>
            <a:r>
              <a:rPr lang="en-US" sz="1600" dirty="0"/>
              <a:t>. </a:t>
            </a:r>
            <a:r>
              <a:rPr lang="en-US" sz="1600" dirty="0" err="1"/>
              <a:t>Hornung</a:t>
            </a:r>
            <a:r>
              <a:rPr lang="en-US" sz="1600" dirty="0"/>
              <a:t>, </a:t>
            </a:r>
            <a:r>
              <a:rPr lang="en-US" sz="1600" dirty="0" smtClean="0"/>
              <a:t>B. Shepherd, O. Taylor, G</a:t>
            </a:r>
            <a:r>
              <a:rPr lang="en-US" sz="1600" dirty="0" smtClean="0"/>
              <a:t>. </a:t>
            </a:r>
            <a:r>
              <a:rPr lang="en-US" sz="1600" smtClean="0"/>
              <a:t>Volpini</a:t>
            </a:r>
            <a:endParaRPr lang="en-US" sz="1600" dirty="0" smtClean="0"/>
          </a:p>
          <a:p>
            <a:pPr marL="0" indent="0">
              <a:buNone/>
            </a:pPr>
            <a:r>
              <a:rPr lang="en-US" sz="1600" dirty="0" smtClean="0"/>
              <a:t>ESAC</a:t>
            </a:r>
            <a:r>
              <a:rPr lang="en-US" sz="1600" dirty="0"/>
              <a:t>: </a:t>
            </a:r>
            <a:r>
              <a:rPr lang="en-US" sz="1600" dirty="0" smtClean="0"/>
              <a:t>G. </a:t>
            </a:r>
            <a:r>
              <a:rPr lang="en-US" sz="1600" dirty="0" err="1"/>
              <a:t>Ambrosio</a:t>
            </a:r>
            <a:r>
              <a:rPr lang="en-US" sz="1600" dirty="0"/>
              <a:t> (</a:t>
            </a:r>
            <a:r>
              <a:rPr lang="en-US" sz="1600" dirty="0" err="1"/>
              <a:t>Fermilab</a:t>
            </a:r>
            <a:r>
              <a:rPr lang="en-US" sz="1600" dirty="0" smtClean="0"/>
              <a:t>), S. </a:t>
            </a:r>
            <a:r>
              <a:rPr lang="en-US" sz="1600" dirty="0" err="1"/>
              <a:t>Caspi</a:t>
            </a:r>
            <a:r>
              <a:rPr lang="en-US" sz="1600" dirty="0"/>
              <a:t> (LBNL</a:t>
            </a:r>
            <a:r>
              <a:rPr lang="en-US" sz="1600" dirty="0" smtClean="0"/>
              <a:t>), P. </a:t>
            </a:r>
            <a:r>
              <a:rPr lang="en-US" sz="1600" dirty="0" err="1"/>
              <a:t>Fabbricatore</a:t>
            </a:r>
            <a:r>
              <a:rPr lang="en-US" sz="1600" dirty="0"/>
              <a:t> (INFN </a:t>
            </a:r>
            <a:r>
              <a:rPr lang="en-US" sz="1600" dirty="0" err="1"/>
              <a:t>Genova</a:t>
            </a:r>
            <a:r>
              <a:rPr lang="en-US" sz="1600" dirty="0" smtClean="0"/>
              <a:t>),</a:t>
            </a:r>
            <a:endParaRPr lang="en-US" sz="1600" dirty="0"/>
          </a:p>
          <a:p>
            <a:pPr marL="0" indent="0">
              <a:buNone/>
            </a:pPr>
            <a:r>
              <a:rPr lang="en-US" sz="1600" dirty="0" smtClean="0"/>
              <a:t>A. </a:t>
            </a:r>
            <a:r>
              <a:rPr lang="en-US" sz="1600" dirty="0" err="1"/>
              <a:t>Ghosh</a:t>
            </a:r>
            <a:r>
              <a:rPr lang="en-US" sz="1600" dirty="0"/>
              <a:t> (BNL</a:t>
            </a:r>
            <a:r>
              <a:rPr lang="en-US" sz="1600" dirty="0" smtClean="0"/>
              <a:t>), Y. </a:t>
            </a:r>
            <a:r>
              <a:rPr lang="en-US" sz="1600" dirty="0" err="1"/>
              <a:t>Iwasa</a:t>
            </a:r>
            <a:r>
              <a:rPr lang="en-US" sz="1600" dirty="0"/>
              <a:t> (MIT</a:t>
            </a:r>
            <a:r>
              <a:rPr lang="en-US" sz="1600" dirty="0" smtClean="0"/>
              <a:t>), T. </a:t>
            </a:r>
            <a:r>
              <a:rPr lang="en-US" sz="1600" dirty="0" err="1"/>
              <a:t>Nakamoto</a:t>
            </a:r>
            <a:r>
              <a:rPr lang="en-US" sz="1600" dirty="0"/>
              <a:t> (KEK</a:t>
            </a:r>
            <a:r>
              <a:rPr lang="en-US" sz="1600" dirty="0" smtClean="0"/>
              <a:t>), L. </a:t>
            </a:r>
            <a:r>
              <a:rPr lang="en-US" sz="1600" dirty="0"/>
              <a:t>Rossi (CERN) </a:t>
            </a:r>
          </a:p>
          <a:p>
            <a:pPr marL="0" indent="0">
              <a:buNone/>
            </a:pPr>
            <a:endParaRPr lang="en-US" sz="1600" dirty="0" smtClean="0"/>
          </a:p>
          <a:p>
            <a:pPr marL="0" indent="0">
              <a:buNone/>
            </a:pPr>
            <a:endParaRPr lang="en-US" sz="1600" dirty="0"/>
          </a:p>
        </p:txBody>
      </p:sp>
      <p:sp>
        <p:nvSpPr>
          <p:cNvPr id="4" name="Slide Number Placeholder 3"/>
          <p:cNvSpPr>
            <a:spLocks noGrp="1"/>
          </p:cNvSpPr>
          <p:nvPr>
            <p:ph type="sldNum" sz="quarter" idx="10"/>
          </p:nvPr>
        </p:nvSpPr>
        <p:spPr/>
        <p:txBody>
          <a:bodyPr/>
          <a:lstStyle/>
          <a:p>
            <a:fld id="{28C57388-5BA1-214C-B04D-06BAAA3280B9}" type="slidenum">
              <a:rPr lang="en-US" smtClean="0"/>
              <a:pPr/>
              <a:t>4</a:t>
            </a:fld>
            <a:endParaRPr lang="en-US"/>
          </a:p>
        </p:txBody>
      </p:sp>
    </p:spTree>
    <p:extLst>
      <p:ext uri="{BB962C8B-B14F-4D97-AF65-F5344CB8AC3E}">
        <p14:creationId xmlns:p14="http://schemas.microsoft.com/office/powerpoint/2010/main" val="258430197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381000" y="1143000"/>
            <a:ext cx="8763000" cy="5562600"/>
          </a:xfrm>
        </p:spPr>
        <p:txBody>
          <a:bodyPr/>
          <a:lstStyle/>
          <a:p>
            <a:r>
              <a:rPr lang="en-US" dirty="0" smtClean="0"/>
              <a:t>6 tasks</a:t>
            </a:r>
          </a:p>
          <a:p>
            <a:pPr lvl="1"/>
            <a:r>
              <a:rPr lang="en-US" dirty="0" smtClean="0"/>
              <a:t>Task 1: completed by 30/6/13</a:t>
            </a:r>
          </a:p>
          <a:p>
            <a:pPr lvl="1"/>
            <a:r>
              <a:rPr lang="en-US" dirty="0" smtClean="0"/>
              <a:t>Task 2: Deliverables completed</a:t>
            </a:r>
            <a:endParaRPr lang="en-US" dirty="0"/>
          </a:p>
          <a:p>
            <a:pPr lvl="1"/>
            <a:r>
              <a:rPr lang="en-US" dirty="0" smtClean="0"/>
              <a:t>Task 3: 1.5 years delay, design complete, construction well underway, full commitment to finish</a:t>
            </a:r>
          </a:p>
          <a:p>
            <a:pPr lvl="1"/>
            <a:r>
              <a:rPr lang="en-US" dirty="0" smtClean="0"/>
              <a:t>Task 4: 9 months delay, </a:t>
            </a:r>
            <a:r>
              <a:rPr lang="en-US" dirty="0"/>
              <a:t>design complete, </a:t>
            </a:r>
            <a:r>
              <a:rPr lang="en-US" dirty="0" smtClean="0"/>
              <a:t>construction </a:t>
            </a:r>
            <a:r>
              <a:rPr lang="en-US" dirty="0"/>
              <a:t>well underway, full commitment to finish</a:t>
            </a:r>
          </a:p>
          <a:p>
            <a:pPr lvl="1"/>
            <a:r>
              <a:rPr lang="en-US" dirty="0" smtClean="0"/>
              <a:t>Task 5: Deliverable completed</a:t>
            </a:r>
          </a:p>
          <a:p>
            <a:pPr lvl="1"/>
            <a:r>
              <a:rPr lang="en-US" dirty="0" smtClean="0"/>
              <a:t>Task 6: </a:t>
            </a:r>
            <a:r>
              <a:rPr lang="en-US" dirty="0"/>
              <a:t>Deliverable </a:t>
            </a:r>
            <a:r>
              <a:rPr lang="en-US" dirty="0" smtClean="0"/>
              <a:t>completed</a:t>
            </a:r>
            <a:endParaRPr lang="en-US" dirty="0"/>
          </a:p>
          <a:p>
            <a:r>
              <a:rPr lang="en-US" dirty="0" smtClean="0"/>
              <a:t>The collaboration will continue as ‘The HFM collaboration’ , an </a:t>
            </a:r>
            <a:r>
              <a:rPr lang="en-US" dirty="0" err="1" smtClean="0"/>
              <a:t>MoC</a:t>
            </a:r>
            <a:r>
              <a:rPr lang="en-US" smtClean="0"/>
              <a:t> is in </a:t>
            </a:r>
            <a:r>
              <a:rPr lang="en-US" dirty="0" smtClean="0"/>
              <a:t>preparation</a:t>
            </a:r>
          </a:p>
          <a:p>
            <a:pPr lvl="1"/>
            <a:r>
              <a:rPr lang="en-US" dirty="0" smtClean="0"/>
              <a:t>The HFM collaboration will accompany the completion of the magnet and the insert and take new initiatives</a:t>
            </a:r>
          </a:p>
          <a:p>
            <a:pPr marL="57150" indent="0">
              <a:buNone/>
            </a:pPr>
            <a:r>
              <a:rPr lang="en-US" dirty="0" smtClean="0">
                <a:solidFill>
                  <a:srgbClr val="0000FF"/>
                </a:solidFill>
              </a:rPr>
              <a:t>For HFMs </a:t>
            </a:r>
            <a:r>
              <a:rPr lang="en-US" dirty="0" err="1" smtClean="0">
                <a:solidFill>
                  <a:srgbClr val="0000FF"/>
                </a:solidFill>
              </a:rPr>
              <a:t>EuCARD</a:t>
            </a:r>
            <a:r>
              <a:rPr lang="en-US" dirty="0" smtClean="0">
                <a:solidFill>
                  <a:srgbClr val="0000FF"/>
                </a:solidFill>
              </a:rPr>
              <a:t> was a very successful venture, it made the required steps forward and forged a solid collaboration</a:t>
            </a:r>
          </a:p>
          <a:p>
            <a:pPr marL="57150" indent="0">
              <a:buNone/>
            </a:pPr>
            <a:r>
              <a:rPr lang="en-US" dirty="0">
                <a:solidFill>
                  <a:srgbClr val="0000FF"/>
                </a:solidFill>
              </a:rPr>
              <a:t>	</a:t>
            </a:r>
            <a:r>
              <a:rPr lang="en-US" dirty="0" smtClean="0">
                <a:solidFill>
                  <a:srgbClr val="0000FF"/>
                </a:solidFill>
              </a:rPr>
              <a:t>All participating people can be proud of the work done !</a:t>
            </a:r>
            <a:endParaRPr lang="en-US" dirty="0">
              <a:solidFill>
                <a:srgbClr val="0000FF"/>
              </a:solidFill>
            </a:endParaRPr>
          </a:p>
        </p:txBody>
      </p:sp>
      <p:sp>
        <p:nvSpPr>
          <p:cNvPr id="5" name="Slide Number Placeholder 4"/>
          <p:cNvSpPr>
            <a:spLocks noGrp="1"/>
          </p:cNvSpPr>
          <p:nvPr>
            <p:ph type="sldNum" sz="quarter" idx="10"/>
          </p:nvPr>
        </p:nvSpPr>
        <p:spPr/>
        <p:txBody>
          <a:bodyPr/>
          <a:lstStyle/>
          <a:p>
            <a:fld id="{28C57388-5BA1-214C-B04D-06BAAA3280B9}" type="slidenum">
              <a:rPr lang="en-US" smtClean="0"/>
              <a:pPr/>
              <a:t>40</a:t>
            </a:fld>
            <a:endParaRPr lang="en-US"/>
          </a:p>
        </p:txBody>
      </p:sp>
    </p:spTree>
    <p:extLst>
      <p:ext uri="{BB962C8B-B14F-4D97-AF65-F5344CB8AC3E}">
        <p14:creationId xmlns:p14="http://schemas.microsoft.com/office/powerpoint/2010/main" val="308526485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74294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le 1"/>
          <p:cNvSpPr>
            <a:spLocks noGrp="1"/>
          </p:cNvSpPr>
          <p:nvPr>
            <p:ph type="title"/>
          </p:nvPr>
        </p:nvSpPr>
        <p:spPr/>
        <p:txBody>
          <a:bodyPr/>
          <a:lstStyle/>
          <a:p>
            <a:r>
              <a:rPr lang="en-GB" dirty="0">
                <a:latin typeface="Arial" charset="0"/>
                <a:ea typeface="ＭＳ Ｐゴシック" charset="0"/>
                <a:cs typeface="ＭＳ Ｐゴシック" charset="0"/>
              </a:rPr>
              <a:t>Task 1: Coordination and </a:t>
            </a:r>
            <a:r>
              <a:rPr lang="en-GB" dirty="0" smtClean="0">
                <a:latin typeface="Arial" charset="0"/>
                <a:ea typeface="ＭＳ Ｐゴシック" charset="0"/>
                <a:cs typeface="ＭＳ Ｐゴシック" charset="0"/>
              </a:rPr>
              <a:t>communication </a:t>
            </a:r>
            <a:endParaRPr lang="en-GB" dirty="0">
              <a:latin typeface="Arial" charset="0"/>
              <a:ea typeface="ＭＳ Ｐゴシック" charset="0"/>
              <a:cs typeface="ＭＳ Ｐゴシック" charset="0"/>
            </a:endParaRPr>
          </a:p>
        </p:txBody>
      </p:sp>
      <p:sp>
        <p:nvSpPr>
          <p:cNvPr id="18436" name="Content Placeholder 2"/>
          <p:cNvSpPr>
            <a:spLocks noGrp="1"/>
          </p:cNvSpPr>
          <p:nvPr>
            <p:ph idx="1"/>
          </p:nvPr>
        </p:nvSpPr>
        <p:spPr/>
        <p:txBody>
          <a:bodyPr/>
          <a:lstStyle/>
          <a:p>
            <a:pPr>
              <a:buFontTx/>
              <a:buNone/>
            </a:pPr>
            <a:endParaRPr lang="en-US" dirty="0">
              <a:latin typeface="Arial" charset="0"/>
              <a:ea typeface="ＭＳ Ｐゴシック" charset="0"/>
            </a:endParaRPr>
          </a:p>
          <a:p>
            <a:pPr>
              <a:buFontTx/>
              <a:buNone/>
            </a:pPr>
            <a:r>
              <a:rPr lang="en-US" dirty="0">
                <a:latin typeface="Arial" charset="0"/>
                <a:ea typeface="ＭＳ Ｐゴシック" charset="0"/>
              </a:rPr>
              <a:t>	</a:t>
            </a:r>
          </a:p>
        </p:txBody>
      </p:sp>
      <p:sp>
        <p:nvSpPr>
          <p:cNvPr id="18437"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24037F4D-9763-CA48-9FB1-728FE9F28140}" type="slidenum">
              <a:rPr lang="en-US" sz="1200" b="0">
                <a:latin typeface="Times New Roman" charset="0"/>
              </a:rPr>
              <a:pPr algn="r"/>
              <a:t>5</a:t>
            </a:fld>
            <a:endParaRPr lang="en-US" sz="1200" b="0">
              <a:latin typeface="Times New Roman" charset="0"/>
            </a:endParaRPr>
          </a:p>
        </p:txBody>
      </p:sp>
      <p:sp>
        <p:nvSpPr>
          <p:cNvPr id="6" name="Content Placeholder 2"/>
          <p:cNvSpPr txBox="1">
            <a:spLocks/>
          </p:cNvSpPr>
          <p:nvPr/>
        </p:nvSpPr>
        <p:spPr bwMode="auto">
          <a:xfrm>
            <a:off x="228600" y="1143000"/>
            <a:ext cx="89154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355600" indent="-266700">
              <a:buFontTx/>
              <a:buNone/>
            </a:pPr>
            <a:r>
              <a:rPr lang="en-GB" sz="1800" b="0" dirty="0" smtClean="0">
                <a:latin typeface="Arial" charset="0"/>
                <a:ea typeface="ＭＳ Ｐゴシック" charset="0"/>
              </a:rPr>
              <a:t>Over the 4 years of </a:t>
            </a:r>
            <a:r>
              <a:rPr lang="en-GB" sz="1800" b="0" dirty="0" err="1" smtClean="0">
                <a:latin typeface="Arial" charset="0"/>
                <a:ea typeface="ＭＳ Ｐゴシック" charset="0"/>
              </a:rPr>
              <a:t>EuCARD</a:t>
            </a:r>
            <a:r>
              <a:rPr lang="en-GB" sz="1800" b="0" dirty="0" smtClean="0">
                <a:latin typeface="Arial" charset="0"/>
                <a:ea typeface="ＭＳ Ｐゴシック" charset="0"/>
              </a:rPr>
              <a:t>:</a:t>
            </a:r>
          </a:p>
          <a:p>
            <a:pPr marL="431800"/>
            <a:r>
              <a:rPr lang="en-GB" sz="1800" b="0" dirty="0" smtClean="0">
                <a:latin typeface="Arial" charset="0"/>
                <a:ea typeface="ＭＳ Ｐゴシック" charset="0"/>
              </a:rPr>
              <a:t>Organisation of: </a:t>
            </a:r>
          </a:p>
          <a:p>
            <a:pPr marL="831850" lvl="1"/>
            <a:r>
              <a:rPr lang="en-GB" sz="1800" b="0" dirty="0" smtClean="0">
                <a:latin typeface="Arial" charset="0"/>
                <a:ea typeface="ＭＳ Ｐゴシック" charset="0"/>
              </a:rPr>
              <a:t>11 collaboration meetings</a:t>
            </a:r>
          </a:p>
          <a:p>
            <a:pPr marL="831850" lvl="1"/>
            <a:r>
              <a:rPr lang="en-GB" sz="1800" b="0" dirty="0" smtClean="0">
                <a:latin typeface="Arial" charset="0"/>
                <a:ea typeface="ＭＳ Ｐゴシック" charset="0"/>
              </a:rPr>
              <a:t>4 reviews by the ESAC (External Scientific Review Committee)</a:t>
            </a:r>
          </a:p>
          <a:p>
            <a:pPr marL="831850" lvl="1"/>
            <a:r>
              <a:rPr lang="en-GB" sz="1800" b="0" dirty="0" smtClean="0">
                <a:latin typeface="Arial" charset="0"/>
                <a:ea typeface="ＭＳ Ｐゴシック" charset="0"/>
              </a:rPr>
              <a:t>Assisted some tasks to get started</a:t>
            </a:r>
          </a:p>
          <a:p>
            <a:pPr marL="831850" lvl="1"/>
            <a:r>
              <a:rPr lang="en-GB" sz="1800" b="0" dirty="0" smtClean="0">
                <a:latin typeface="Arial" charset="0"/>
                <a:ea typeface="ＭＳ Ｐゴシック" charset="0"/>
              </a:rPr>
              <a:t>Reviewing of the deliverables after 2 and 3 years</a:t>
            </a:r>
          </a:p>
          <a:p>
            <a:pPr marL="831850" lvl="1"/>
            <a:r>
              <a:rPr lang="en-GB" sz="1800" b="0" dirty="0" smtClean="0">
                <a:latin typeface="Arial" charset="0"/>
                <a:ea typeface="ＭＳ Ｐゴシック" charset="0"/>
              </a:rPr>
              <a:t>Budget follow-up and adjustments </a:t>
            </a:r>
          </a:p>
          <a:p>
            <a:pPr marL="431800"/>
            <a:r>
              <a:rPr lang="en-GB" sz="1800" b="0" dirty="0">
                <a:latin typeface="Arial" charset="0"/>
                <a:ea typeface="ＭＳ Ｐゴシック" charset="0"/>
              </a:rPr>
              <a:t>Reporting:</a:t>
            </a:r>
          </a:p>
          <a:p>
            <a:pPr marL="831850" lvl="1"/>
            <a:r>
              <a:rPr lang="en-GB" sz="1800" b="0" dirty="0">
                <a:latin typeface="Arial" charset="0"/>
                <a:ea typeface="ＭＳ Ｐゴシック" charset="0"/>
              </a:rPr>
              <a:t>Status report presentation in </a:t>
            </a:r>
            <a:r>
              <a:rPr lang="en-GB" sz="1800" b="0" dirty="0" err="1">
                <a:latin typeface="Arial" charset="0"/>
                <a:ea typeface="ＭＳ Ｐゴシック" charset="0"/>
              </a:rPr>
              <a:t>EuCARD</a:t>
            </a:r>
            <a:r>
              <a:rPr lang="en-GB" sz="1800" b="0" dirty="0">
                <a:latin typeface="Arial" charset="0"/>
                <a:ea typeface="ＭＳ Ｐゴシック" charset="0"/>
              </a:rPr>
              <a:t> SCs </a:t>
            </a:r>
            <a:r>
              <a:rPr lang="en-GB" sz="1800" b="0" dirty="0" smtClean="0">
                <a:latin typeface="Arial" charset="0"/>
                <a:ea typeface="ＭＳ Ｐゴシック" charset="0"/>
              </a:rPr>
              <a:t>and annual meetings (~3/</a:t>
            </a:r>
            <a:r>
              <a:rPr lang="en-GB" sz="1800" b="0" dirty="0" err="1">
                <a:latin typeface="Arial" charset="0"/>
                <a:ea typeface="ＭＳ Ｐゴシック" charset="0"/>
              </a:rPr>
              <a:t>yr</a:t>
            </a:r>
            <a:r>
              <a:rPr lang="en-GB" sz="1800" b="0" dirty="0">
                <a:latin typeface="Arial" charset="0"/>
                <a:ea typeface="ＭＳ Ｐゴシック" charset="0"/>
              </a:rPr>
              <a:t>)</a:t>
            </a:r>
          </a:p>
          <a:p>
            <a:pPr marL="831850" lvl="1"/>
            <a:r>
              <a:rPr lang="en-GB" sz="1800" b="0" dirty="0">
                <a:latin typeface="Arial" charset="0"/>
                <a:ea typeface="ＭＳ Ｐゴシック" charset="0"/>
              </a:rPr>
              <a:t>Produce 18 months reports (with the task leaders)</a:t>
            </a:r>
          </a:p>
          <a:p>
            <a:pPr marL="831850" lvl="1"/>
            <a:r>
              <a:rPr lang="en-GB" sz="1800" b="0" dirty="0">
                <a:latin typeface="Arial" charset="0"/>
                <a:ea typeface="ＭＳ Ｐゴシック" charset="0"/>
              </a:rPr>
              <a:t>Push for and finalise the delivery </a:t>
            </a:r>
            <a:r>
              <a:rPr lang="en-GB" sz="1800" b="0" dirty="0" smtClean="0">
                <a:latin typeface="Arial" charset="0"/>
                <a:ea typeface="ＭＳ Ｐゴシック" charset="0"/>
              </a:rPr>
              <a:t>reports</a:t>
            </a:r>
          </a:p>
          <a:p>
            <a:pPr marL="431800"/>
            <a:r>
              <a:rPr lang="en-GB" sz="1800" b="0" dirty="0" smtClean="0">
                <a:latin typeface="Arial" charset="0"/>
                <a:ea typeface="ＭＳ Ｐゴシック" charset="0"/>
              </a:rPr>
              <a:t>From 2011 onwards:</a:t>
            </a:r>
          </a:p>
          <a:p>
            <a:pPr marL="831850" lvl="1"/>
            <a:r>
              <a:rPr lang="en-GB" sz="1800" b="0" dirty="0" smtClean="0">
                <a:latin typeface="Arial" charset="0"/>
                <a:ea typeface="ＭＳ Ｐゴシック" charset="0"/>
              </a:rPr>
              <a:t>Closer following of the tasks: </a:t>
            </a:r>
          </a:p>
          <a:p>
            <a:pPr marL="1231900" lvl="2"/>
            <a:r>
              <a:rPr lang="en-GB" sz="1800" b="0" dirty="0" smtClean="0">
                <a:latin typeface="Arial" charset="0"/>
                <a:ea typeface="ＭＳ Ｐゴシック" charset="0"/>
              </a:rPr>
              <a:t>visit to main labs of the tasks</a:t>
            </a:r>
          </a:p>
          <a:p>
            <a:pPr marL="1231900" lvl="2"/>
            <a:r>
              <a:rPr lang="en-GB" sz="1800" b="0" dirty="0">
                <a:latin typeface="Arial" charset="0"/>
                <a:ea typeface="ＭＳ Ｐゴシック" charset="0"/>
              </a:rPr>
              <a:t>m</a:t>
            </a:r>
            <a:r>
              <a:rPr lang="en-GB" sz="1800" b="0" dirty="0" smtClean="0">
                <a:latin typeface="Arial" charset="0"/>
                <a:ea typeface="ＭＳ Ｐゴシック" charset="0"/>
              </a:rPr>
              <a:t>onthly management (phone) meetings followed by ‘lobbying’</a:t>
            </a:r>
          </a:p>
          <a:p>
            <a:pPr marL="88900" indent="0">
              <a:buNone/>
            </a:pPr>
            <a:r>
              <a:rPr lang="en-GB" sz="1800" b="0" dirty="0" smtClean="0">
                <a:latin typeface="Arial" charset="0"/>
                <a:ea typeface="ＭＳ Ｐゴシック" charset="0"/>
              </a:rPr>
              <a:t>Very good collaboration between CERN and CEA;  </a:t>
            </a:r>
            <a:r>
              <a:rPr lang="en-GB" sz="1800" b="0" dirty="0" err="1" smtClean="0">
                <a:latin typeface="Arial" charset="0"/>
                <a:ea typeface="ＭＳ Ｐゴシック" charset="0"/>
              </a:rPr>
              <a:t>merci</a:t>
            </a:r>
            <a:r>
              <a:rPr lang="en-GB" sz="1800" b="0" dirty="0" smtClean="0">
                <a:latin typeface="Arial" charset="0"/>
                <a:ea typeface="ＭＳ Ｐゴシック" charset="0"/>
              </a:rPr>
              <a:t> François !</a:t>
            </a:r>
            <a:endParaRPr lang="en-GB" sz="1800" b="0" dirty="0">
              <a:latin typeface="Arial" charset="0"/>
              <a:ea typeface="ＭＳ Ｐゴシック" charset="0"/>
            </a:endParaRPr>
          </a:p>
        </p:txBody>
      </p:sp>
      <p:sp>
        <p:nvSpPr>
          <p:cNvPr id="2" name="Slide Number Placeholder 1"/>
          <p:cNvSpPr>
            <a:spLocks noGrp="1"/>
          </p:cNvSpPr>
          <p:nvPr>
            <p:ph type="sldNum" sz="quarter" idx="10"/>
          </p:nvPr>
        </p:nvSpPr>
        <p:spPr/>
        <p:txBody>
          <a:bodyPr/>
          <a:lstStyle/>
          <a:p>
            <a:fld id="{28C57388-5BA1-214C-B04D-06BAAA3280B9}" type="slidenum">
              <a:rPr lang="en-US" smtClean="0"/>
              <a:pPr/>
              <a:t>5</a:t>
            </a:fld>
            <a:endParaRPr lang="en-US"/>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itle 1"/>
          <p:cNvSpPr>
            <a:spLocks noGrp="1"/>
          </p:cNvSpPr>
          <p:nvPr>
            <p:ph type="title" idx="4294967295"/>
          </p:nvPr>
        </p:nvSpPr>
        <p:spPr/>
        <p:txBody>
          <a:bodyPr/>
          <a:lstStyle/>
          <a:p>
            <a:r>
              <a:rPr lang="en-GB" dirty="0">
                <a:latin typeface="Arial" charset="0"/>
                <a:ea typeface="ＭＳ Ｐゴシック" charset="0"/>
                <a:cs typeface="ＭＳ Ｐゴシック" charset="0"/>
              </a:rPr>
              <a:t>Task 2: Support studies (1) </a:t>
            </a:r>
          </a:p>
        </p:txBody>
      </p:sp>
      <p:sp>
        <p:nvSpPr>
          <p:cNvPr id="20484" name="Content Placeholder 2"/>
          <p:cNvSpPr>
            <a:spLocks noGrp="1"/>
          </p:cNvSpPr>
          <p:nvPr>
            <p:ph idx="4294967295"/>
          </p:nvPr>
        </p:nvSpPr>
        <p:spPr>
          <a:xfrm>
            <a:off x="228600" y="1143000"/>
            <a:ext cx="8915400" cy="5715000"/>
          </a:xfrm>
        </p:spPr>
        <p:txBody>
          <a:bodyPr/>
          <a:lstStyle/>
          <a:p>
            <a:pPr marL="355600" indent="-266700">
              <a:buFontTx/>
              <a:buNone/>
            </a:pPr>
            <a:r>
              <a:rPr lang="en-GB" sz="1800" dirty="0" err="1">
                <a:latin typeface="Arial" charset="0"/>
                <a:ea typeface="ＭＳ Ｐゴシック" charset="0"/>
              </a:rPr>
              <a:t>Macej</a:t>
            </a:r>
            <a:r>
              <a:rPr lang="en-GB" sz="1800" dirty="0">
                <a:latin typeface="Arial" charset="0"/>
                <a:ea typeface="ＭＳ Ｐゴシック" charset="0"/>
              </a:rPr>
              <a:t> </a:t>
            </a:r>
            <a:r>
              <a:rPr lang="en-GB" sz="1800" dirty="0" err="1">
                <a:latin typeface="Arial" charset="0"/>
                <a:ea typeface="ＭＳ Ｐゴシック" charset="0"/>
              </a:rPr>
              <a:t>Chorowski</a:t>
            </a:r>
            <a:r>
              <a:rPr lang="en-GB" sz="1800" dirty="0">
                <a:latin typeface="Arial" charset="0"/>
                <a:ea typeface="ＭＳ Ｐゴシック" charset="0"/>
              </a:rPr>
              <a:t>  </a:t>
            </a:r>
            <a:r>
              <a:rPr lang="en-US" sz="1800" dirty="0">
                <a:latin typeface="Arial" charset="0"/>
                <a:ea typeface="ＭＳ Ｐゴシック" charset="0"/>
              </a:rPr>
              <a:t>&amp; </a:t>
            </a:r>
            <a:r>
              <a:rPr lang="en-US" sz="1800" dirty="0" err="1">
                <a:latin typeface="Arial" charset="0"/>
                <a:ea typeface="ＭＳ Ｐゴシック" charset="0"/>
              </a:rPr>
              <a:t>Jarek</a:t>
            </a:r>
            <a:r>
              <a:rPr lang="en-US" sz="1800" dirty="0">
                <a:latin typeface="Arial" charset="0"/>
                <a:ea typeface="ＭＳ Ｐゴシック" charset="0"/>
              </a:rPr>
              <a:t> </a:t>
            </a:r>
            <a:r>
              <a:rPr lang="en-US" sz="1800" dirty="0" err="1">
                <a:latin typeface="Arial" charset="0"/>
                <a:ea typeface="ＭＳ Ｐゴシック" charset="0"/>
              </a:rPr>
              <a:t>Polinski</a:t>
            </a:r>
            <a:r>
              <a:rPr lang="en-US" sz="1800" dirty="0">
                <a:latin typeface="Arial" charset="0"/>
                <a:ea typeface="ＭＳ Ｐゴシック" charset="0"/>
              </a:rPr>
              <a:t> (PWR)	           PWR, CEA, </a:t>
            </a:r>
            <a:r>
              <a:rPr lang="en-US" sz="1800" dirty="0" smtClean="0">
                <a:latin typeface="Arial" charset="0"/>
                <a:ea typeface="ＭＳ Ｐゴシック" charset="0"/>
              </a:rPr>
              <a:t>CERN</a:t>
            </a:r>
            <a:endParaRPr lang="en-GB" sz="1800" dirty="0" smtClean="0">
              <a:solidFill>
                <a:srgbClr val="0000FF"/>
              </a:solidFill>
              <a:latin typeface="Arial" charset="0"/>
              <a:ea typeface="ＭＳ Ｐゴシック" charset="0"/>
            </a:endParaRPr>
          </a:p>
          <a:p>
            <a:pPr marL="88900" indent="0">
              <a:buNone/>
            </a:pPr>
            <a:endParaRPr lang="en-GB" sz="1800" dirty="0" smtClean="0">
              <a:solidFill>
                <a:srgbClr val="0000FF"/>
              </a:solidFill>
              <a:latin typeface="Arial" charset="0"/>
              <a:ea typeface="ＭＳ Ｐゴシック" charset="0"/>
            </a:endParaRPr>
          </a:p>
          <a:p>
            <a:pPr marL="88900" indent="0">
              <a:buNone/>
            </a:pPr>
            <a:r>
              <a:rPr lang="en-GB" sz="1800" dirty="0" smtClean="0">
                <a:solidFill>
                  <a:srgbClr val="0000FF"/>
                </a:solidFill>
                <a:latin typeface="Arial" charset="0"/>
                <a:ea typeface="ＭＳ Ｐゴシック" charset="0"/>
              </a:rPr>
              <a:t>7.2.1 </a:t>
            </a:r>
            <a:r>
              <a:rPr lang="en-GB" sz="1800" dirty="0">
                <a:solidFill>
                  <a:srgbClr val="0000FF"/>
                </a:solidFill>
                <a:latin typeface="Arial" charset="0"/>
                <a:ea typeface="ＭＳ Ｐゴシック" charset="0"/>
              </a:rPr>
              <a:t>Radiation studies for insulation and </a:t>
            </a:r>
            <a:r>
              <a:rPr lang="en-GB" sz="1800" dirty="0" smtClean="0">
                <a:solidFill>
                  <a:srgbClr val="0000FF"/>
                </a:solidFill>
                <a:latin typeface="Arial" charset="0"/>
                <a:ea typeface="ＭＳ Ｐゴシック" charset="0"/>
              </a:rPr>
              <a:t>impregnation (PWR with CEA and CERN)</a:t>
            </a:r>
          </a:p>
          <a:p>
            <a:pPr marL="88900" indent="0">
              <a:buNone/>
            </a:pPr>
            <a:r>
              <a:rPr lang="en-GB" sz="1800" dirty="0" smtClean="0">
                <a:solidFill>
                  <a:srgbClr val="000000"/>
                </a:solidFill>
                <a:latin typeface="Arial" charset="0"/>
                <a:ea typeface="ＭＳ Ｐゴシック" charset="0"/>
              </a:rPr>
              <a:t>Aim: </a:t>
            </a:r>
            <a:r>
              <a:rPr lang="en-GB" sz="1800" dirty="0"/>
              <a:t>Certify radiation resistance of </a:t>
            </a:r>
            <a:r>
              <a:rPr lang="en-GB" sz="1800" dirty="0" smtClean="0"/>
              <a:t>coil </a:t>
            </a:r>
            <a:r>
              <a:rPr lang="en-GB" sz="1800" dirty="0"/>
              <a:t>insulation and </a:t>
            </a:r>
            <a:r>
              <a:rPr lang="en-GB" sz="1800" dirty="0" smtClean="0"/>
              <a:t>impregnation</a:t>
            </a:r>
            <a:endParaRPr lang="en-GB" sz="1800" dirty="0"/>
          </a:p>
          <a:p>
            <a:pPr marL="88900" indent="0">
              <a:buNone/>
            </a:pPr>
            <a:r>
              <a:rPr lang="en-GB" sz="1800" dirty="0" smtClean="0"/>
              <a:t>Situation in 2009:</a:t>
            </a:r>
          </a:p>
          <a:p>
            <a:pPr marL="374650" indent="-285750"/>
            <a:r>
              <a:rPr lang="en-GB" sz="1800" dirty="0" smtClean="0"/>
              <a:t>Most work (outside ITER) on insulator rad resistance &gt;15 years ago</a:t>
            </a:r>
          </a:p>
          <a:p>
            <a:pPr marL="374650" indent="-285750"/>
            <a:r>
              <a:rPr lang="en-GB" sz="1800" dirty="0" smtClean="0"/>
              <a:t>Scattered literature </a:t>
            </a:r>
          </a:p>
          <a:p>
            <a:pPr marL="374650" indent="-285750"/>
            <a:r>
              <a:rPr lang="en-GB" sz="1800" dirty="0" smtClean="0"/>
              <a:t>High dose expectations for HL-LHC low beta zones ( ≥50 </a:t>
            </a:r>
            <a:r>
              <a:rPr lang="en-GB" sz="1800" dirty="0" err="1" smtClean="0"/>
              <a:t>MGy</a:t>
            </a:r>
            <a:r>
              <a:rPr lang="en-GB" sz="1800" dirty="0" smtClean="0"/>
              <a:t>)</a:t>
            </a:r>
            <a:endParaRPr lang="en-GB" sz="1800" dirty="0"/>
          </a:p>
          <a:p>
            <a:pPr marL="88900" indent="0">
              <a:buNone/>
            </a:pPr>
            <a:r>
              <a:rPr lang="en-GB" sz="1800" dirty="0" smtClean="0"/>
              <a:t>Work done in the 4 years:</a:t>
            </a:r>
          </a:p>
          <a:p>
            <a:pPr marL="374650" indent="-285750"/>
            <a:r>
              <a:rPr lang="en-GB" sz="1800" dirty="0" smtClean="0"/>
              <a:t>Literature study</a:t>
            </a:r>
          </a:p>
          <a:p>
            <a:pPr marL="374650" indent="-285750"/>
            <a:r>
              <a:rPr lang="en-GB" sz="1800" dirty="0" smtClean="0"/>
              <a:t>Identification of HL-LHC radiation dose situation</a:t>
            </a:r>
          </a:p>
          <a:p>
            <a:pPr marL="374650" indent="-285750"/>
            <a:r>
              <a:rPr lang="en-GB" sz="1800" dirty="0" smtClean="0"/>
              <a:t>Inventory of insulator candidates for HL-LHC Nb</a:t>
            </a:r>
            <a:r>
              <a:rPr lang="en-GB" sz="1800" baseline="-25000" dirty="0" smtClean="0"/>
              <a:t>3</a:t>
            </a:r>
            <a:r>
              <a:rPr lang="en-GB" sz="1800" dirty="0" smtClean="0"/>
              <a:t>Sn coils </a:t>
            </a:r>
          </a:p>
          <a:p>
            <a:pPr marL="374650" indent="-285750"/>
            <a:r>
              <a:rPr lang="en-GB" sz="1800" dirty="0" smtClean="0"/>
              <a:t>Selection of irradiation test beam and conditions</a:t>
            </a:r>
          </a:p>
          <a:p>
            <a:pPr marL="374650" indent="-285750"/>
            <a:r>
              <a:rPr lang="en-GB" sz="1800" dirty="0" smtClean="0"/>
              <a:t>Design and construction of irradiation cryostat </a:t>
            </a:r>
          </a:p>
          <a:p>
            <a:pPr marL="374650" indent="-285750"/>
            <a:r>
              <a:rPr lang="en-GB" sz="1800" dirty="0" smtClean="0"/>
              <a:t>Design and construction of material property measurement equipment  (mechanical cold test, electrical insulation cold test, thermal conductivity cold test)</a:t>
            </a:r>
          </a:p>
          <a:p>
            <a:pPr marL="374650" indent="-285750"/>
            <a:r>
              <a:rPr lang="en-GB" sz="1800" dirty="0" smtClean="0"/>
              <a:t>Irradiations at </a:t>
            </a:r>
            <a:r>
              <a:rPr lang="en-GB" sz="1800" dirty="0" err="1" smtClean="0"/>
              <a:t>Swierk</a:t>
            </a:r>
            <a:r>
              <a:rPr lang="en-GB" sz="1800" dirty="0" smtClean="0"/>
              <a:t> (Pl) and material test (PWR &amp; CEA)</a:t>
            </a:r>
            <a:endParaRPr lang="en-GB" sz="1800" dirty="0"/>
          </a:p>
          <a:p>
            <a:pPr marL="88900" indent="0">
              <a:buNone/>
            </a:pPr>
            <a:r>
              <a:rPr lang="en-GB" sz="1800" dirty="0" smtClean="0"/>
              <a:t>	</a:t>
            </a:r>
            <a:endParaRPr lang="en-GB" sz="1800" dirty="0"/>
          </a:p>
        </p:txBody>
      </p:sp>
      <p:sp>
        <p:nvSpPr>
          <p:cNvPr id="20485"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pPr algn="r"/>
            <a:fld id="{DBDC170A-E97C-9D4F-BD3C-ABBDCE612DC9}" type="slidenum">
              <a:rPr lang="en-US" sz="1200" b="0">
                <a:latin typeface="Times New Roman" charset="0"/>
              </a:rPr>
              <a:pPr algn="r"/>
              <a:t>6</a:t>
            </a:fld>
            <a:endParaRPr lang="en-US" sz="1200" b="0">
              <a:latin typeface="Times New Roman" charset="0"/>
            </a:endParaRPr>
          </a:p>
        </p:txBody>
      </p:sp>
      <p:sp>
        <p:nvSpPr>
          <p:cNvPr id="2" name="Slide Number Placeholder 1"/>
          <p:cNvSpPr>
            <a:spLocks noGrp="1"/>
          </p:cNvSpPr>
          <p:nvPr>
            <p:ph type="sldNum" sz="quarter" idx="10"/>
          </p:nvPr>
        </p:nvSpPr>
        <p:spPr/>
        <p:txBody>
          <a:bodyPr/>
          <a:lstStyle/>
          <a:p>
            <a:fld id="{78F6357B-6A2F-6646-A898-56152AFF367C}" type="slidenum">
              <a:rPr lang="en-US" smtClean="0"/>
              <a:pPr/>
              <a:t>6</a:t>
            </a:fld>
            <a:endParaRPr lang="en-US"/>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5" name="Rectangle 2"/>
          <p:cNvSpPr>
            <a:spLocks noGrp="1" noChangeArrowheads="1"/>
          </p:cNvSpPr>
          <p:nvPr>
            <p:ph type="title"/>
          </p:nvPr>
        </p:nvSpPr>
        <p:spPr/>
        <p:txBody>
          <a:bodyPr/>
          <a:lstStyle/>
          <a:p>
            <a:r>
              <a:rPr lang="en-US" dirty="0">
                <a:latin typeface="Arial" charset="0"/>
              </a:rPr>
              <a:t>Irradiation set-</a:t>
            </a:r>
            <a:r>
              <a:rPr lang="en-US" dirty="0" smtClean="0">
                <a:latin typeface="Arial" charset="0"/>
              </a:rPr>
              <a:t>up</a:t>
            </a:r>
            <a:endParaRPr lang="en-US" dirty="0">
              <a:latin typeface="Arial" charset="0"/>
            </a:endParaRPr>
          </a:p>
        </p:txBody>
      </p:sp>
      <p:sp>
        <p:nvSpPr>
          <p:cNvPr id="2" name="Content Placeholder 1"/>
          <p:cNvSpPr>
            <a:spLocks noGrp="1"/>
          </p:cNvSpPr>
          <p:nvPr>
            <p:ph idx="1"/>
          </p:nvPr>
        </p:nvSpPr>
        <p:spPr/>
        <p:txBody>
          <a:bodyPr/>
          <a:lstStyle/>
          <a:p>
            <a:pPr marL="0" indent="0">
              <a:buNone/>
            </a:pPr>
            <a:r>
              <a:rPr lang="en-US" dirty="0">
                <a:latin typeface="Arial" charset="0"/>
              </a:rPr>
              <a:t>designed and commissioned at PWR and transferred to NCBJ, </a:t>
            </a:r>
            <a:r>
              <a:rPr lang="en-US" dirty="0" err="1">
                <a:latin typeface="Arial" charset="0"/>
              </a:rPr>
              <a:t>Swierk</a:t>
            </a:r>
            <a:endParaRPr lang="en-US" dirty="0"/>
          </a:p>
        </p:txBody>
      </p:sp>
      <p:pic>
        <p:nvPicPr>
          <p:cNvPr id="443396"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563938" y="3429001"/>
            <a:ext cx="5400550" cy="3305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443398" name="Picture 6" descr="DSC_007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392613" y="1795463"/>
            <a:ext cx="2376487" cy="1579562"/>
          </a:xfrm>
          <a:prstGeom prst="rect">
            <a:avLst/>
          </a:prstGeom>
          <a:noFill/>
          <a:extLst>
            <a:ext uri="{909E8E84-426E-40dd-AFC4-6F175D3DCCD1}">
              <a14:hiddenFill xmlns:a14="http://schemas.microsoft.com/office/drawing/2010/main">
                <a:solidFill>
                  <a:srgbClr val="FFFFFF"/>
                </a:solidFill>
              </a14:hiddenFill>
            </a:ext>
          </a:extLst>
        </p:spPr>
      </p:pic>
      <p:sp>
        <p:nvSpPr>
          <p:cNvPr id="443399" name="Text Box 7"/>
          <p:cNvSpPr txBox="1">
            <a:spLocks noChangeArrowheads="1"/>
          </p:cNvSpPr>
          <p:nvPr/>
        </p:nvSpPr>
        <p:spPr bwMode="auto">
          <a:xfrm>
            <a:off x="6769100" y="1866900"/>
            <a:ext cx="176371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400">
                <a:latin typeface="Trebuchet MS" charset="0"/>
              </a:rPr>
              <a:t>Accelerator 0.2 mm thick</a:t>
            </a:r>
            <a:r>
              <a:rPr lang="pl-PL" sz="1400">
                <a:latin typeface="Trebuchet MS" charset="0"/>
              </a:rPr>
              <a:t> </a:t>
            </a:r>
            <a:r>
              <a:rPr lang="en-US" sz="1400">
                <a:latin typeface="Trebuchet MS" charset="0"/>
              </a:rPr>
              <a:t>Ti window </a:t>
            </a:r>
          </a:p>
        </p:txBody>
      </p:sp>
      <p:sp>
        <p:nvSpPr>
          <p:cNvPr id="443401" name="Line 9"/>
          <p:cNvSpPr>
            <a:spLocks noChangeShapeType="1"/>
          </p:cNvSpPr>
          <p:nvPr/>
        </p:nvSpPr>
        <p:spPr bwMode="auto">
          <a:xfrm flipH="1">
            <a:off x="5580063" y="2951163"/>
            <a:ext cx="307975" cy="245745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43402" name="Text Box 10"/>
          <p:cNvSpPr txBox="1">
            <a:spLocks noChangeArrowheads="1"/>
          </p:cNvSpPr>
          <p:nvPr/>
        </p:nvSpPr>
        <p:spPr bwMode="auto">
          <a:xfrm>
            <a:off x="7380288" y="3124200"/>
            <a:ext cx="16922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r>
              <a:rPr lang="en-US" sz="1400">
                <a:latin typeface="Trebuchet MS" charset="0"/>
              </a:rPr>
              <a:t>Irradiation set-up </a:t>
            </a:r>
          </a:p>
        </p:txBody>
      </p:sp>
      <p:sp>
        <p:nvSpPr>
          <p:cNvPr id="3" name="Slide Number Placeholder 2"/>
          <p:cNvSpPr>
            <a:spLocks noGrp="1"/>
          </p:cNvSpPr>
          <p:nvPr>
            <p:ph type="sldNum" sz="quarter" idx="10"/>
          </p:nvPr>
        </p:nvSpPr>
        <p:spPr/>
        <p:txBody>
          <a:bodyPr/>
          <a:lstStyle/>
          <a:p>
            <a:fld id="{28C57388-5BA1-214C-B04D-06BAAA3280B9}" type="slidenum">
              <a:rPr lang="en-US" smtClean="0"/>
              <a:pPr/>
              <a:t>7</a:t>
            </a:fld>
            <a:endParaRPr lang="en-US"/>
          </a:p>
        </p:txBody>
      </p:sp>
      <p:pic>
        <p:nvPicPr>
          <p:cNvPr id="4" name="Picture 3" descr="task2-irrad1.pd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67544" y="1628800"/>
            <a:ext cx="3619500" cy="2247900"/>
          </a:xfrm>
          <a:prstGeom prst="rect">
            <a:avLst/>
          </a:prstGeom>
        </p:spPr>
      </p:pic>
      <p:pic>
        <p:nvPicPr>
          <p:cNvPr id="5" name="Picture 4" descr="task2-irrad2.pdf"/>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11560" y="3501008"/>
            <a:ext cx="2006600" cy="3213100"/>
          </a:xfrm>
          <a:prstGeom prst="rect">
            <a:avLst/>
          </a:prstGeom>
        </p:spPr>
      </p:pic>
    </p:spTree>
    <p:extLst>
      <p:ext uri="{BB962C8B-B14F-4D97-AF65-F5344CB8AC3E}">
        <p14:creationId xmlns:p14="http://schemas.microsoft.com/office/powerpoint/2010/main" val="2687038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4" name="Rectangle 2"/>
          <p:cNvSpPr>
            <a:spLocks noGrp="1" noChangeArrowheads="1"/>
          </p:cNvSpPr>
          <p:nvPr>
            <p:ph type="title"/>
          </p:nvPr>
        </p:nvSpPr>
        <p:spPr/>
        <p:txBody>
          <a:bodyPr/>
          <a:lstStyle/>
          <a:p>
            <a:r>
              <a:rPr lang="en-US" dirty="0"/>
              <a:t>Electrical certification </a:t>
            </a:r>
            <a:r>
              <a:rPr lang="pl-PL" dirty="0"/>
              <a:t>test </a:t>
            </a:r>
            <a:r>
              <a:rPr lang="en-US" dirty="0"/>
              <a:t>cryostat</a:t>
            </a:r>
            <a:r>
              <a:rPr lang="pl-PL" dirty="0"/>
              <a:t> </a:t>
            </a:r>
            <a:r>
              <a:rPr lang="pl-PL" dirty="0" err="1"/>
              <a:t>at</a:t>
            </a:r>
            <a:r>
              <a:rPr lang="pl-PL" dirty="0"/>
              <a:t> PWR</a:t>
            </a:r>
            <a:endParaRPr lang="en-US" dirty="0"/>
          </a:p>
        </p:txBody>
      </p:sp>
      <p:sp>
        <p:nvSpPr>
          <p:cNvPr id="3" name="Content Placeholder 2"/>
          <p:cNvSpPr>
            <a:spLocks noGrp="1"/>
          </p:cNvSpPr>
          <p:nvPr>
            <p:ph idx="1"/>
          </p:nvPr>
        </p:nvSpPr>
        <p:spPr>
          <a:xfrm>
            <a:off x="381000" y="1143000"/>
            <a:ext cx="8610600" cy="773832"/>
          </a:xfrm>
        </p:spPr>
        <p:txBody>
          <a:bodyPr/>
          <a:lstStyle/>
          <a:p>
            <a:pPr marL="0" indent="0">
              <a:buNone/>
            </a:pPr>
            <a:r>
              <a:rPr lang="en-US" dirty="0" smtClean="0"/>
              <a:t>Electrical breakdown test in LN2 at 77K: equipment built at PWR.   </a:t>
            </a:r>
            <a:endParaRPr lang="en-US" dirty="0"/>
          </a:p>
        </p:txBody>
      </p:sp>
      <p:sp>
        <p:nvSpPr>
          <p:cNvPr id="2" name="Slide Number Placeholder 1"/>
          <p:cNvSpPr>
            <a:spLocks noGrp="1"/>
          </p:cNvSpPr>
          <p:nvPr>
            <p:ph type="sldNum" sz="quarter" idx="10"/>
          </p:nvPr>
        </p:nvSpPr>
        <p:spPr/>
        <p:txBody>
          <a:bodyPr/>
          <a:lstStyle/>
          <a:p>
            <a:fld id="{9F871864-7C32-DE4E-8D05-CF0114A13786}" type="slidenum">
              <a:rPr lang="en-US" smtClean="0"/>
              <a:pPr/>
              <a:t>8</a:t>
            </a:fld>
            <a:endParaRPr lang="en-US"/>
          </a:p>
        </p:txBody>
      </p:sp>
      <p:pic>
        <p:nvPicPr>
          <p:cNvPr id="46899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11188" y="2278063"/>
            <a:ext cx="2124075" cy="403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468996"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16238" y="1881188"/>
            <a:ext cx="3168650" cy="2376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468997"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16238" y="4329113"/>
            <a:ext cx="3168650" cy="2376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468998" name="Picture 6"/>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408738" y="1884363"/>
            <a:ext cx="2376487" cy="302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468999" name="Picture 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408738" y="4878388"/>
            <a:ext cx="2484437" cy="186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024928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p:txBody>
          <a:bodyPr/>
          <a:lstStyle/>
          <a:p>
            <a:r>
              <a:rPr lang="en-US" dirty="0"/>
              <a:t>Radiation certification electrical tests summary</a:t>
            </a:r>
          </a:p>
        </p:txBody>
      </p:sp>
      <p:sp>
        <p:nvSpPr>
          <p:cNvPr id="2" name="Content Placeholder 1"/>
          <p:cNvSpPr>
            <a:spLocks noGrp="1"/>
          </p:cNvSpPr>
          <p:nvPr>
            <p:ph idx="1"/>
          </p:nvPr>
        </p:nvSpPr>
        <p:spPr>
          <a:xfrm>
            <a:off x="381000" y="1143000"/>
            <a:ext cx="8583488" cy="917848"/>
          </a:xfrm>
        </p:spPr>
        <p:txBody>
          <a:bodyPr/>
          <a:lstStyle/>
          <a:p>
            <a:pPr marL="0" indent="0">
              <a:buNone/>
            </a:pPr>
            <a:r>
              <a:rPr lang="en-US" dirty="0" smtClean="0"/>
              <a:t>4 material types irradiated with 6 MeV e- beam 50 </a:t>
            </a:r>
            <a:r>
              <a:rPr lang="en-US" dirty="0" err="1" smtClean="0"/>
              <a:t>MGy</a:t>
            </a:r>
            <a:r>
              <a:rPr lang="en-US" dirty="0" smtClean="0"/>
              <a:t> dose </a:t>
            </a:r>
            <a:endParaRPr lang="en-US" dirty="0"/>
          </a:p>
        </p:txBody>
      </p:sp>
      <p:sp>
        <p:nvSpPr>
          <p:cNvPr id="3" name="Slide Number Placeholder 2"/>
          <p:cNvSpPr>
            <a:spLocks noGrp="1"/>
          </p:cNvSpPr>
          <p:nvPr>
            <p:ph type="sldNum" sz="quarter" idx="10"/>
          </p:nvPr>
        </p:nvSpPr>
        <p:spPr/>
        <p:txBody>
          <a:bodyPr/>
          <a:lstStyle/>
          <a:p>
            <a:fld id="{28C57388-5BA1-214C-B04D-06BAAA3280B9}" type="slidenum">
              <a:rPr lang="en-US" smtClean="0"/>
              <a:pPr/>
              <a:t>9</a:t>
            </a:fld>
            <a:endParaRPr lang="en-US"/>
          </a:p>
        </p:txBody>
      </p:sp>
      <p:pic>
        <p:nvPicPr>
          <p:cNvPr id="4" name="Picture 3" descr="task2-elect-tests.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67544" y="2348880"/>
            <a:ext cx="8611217" cy="4259312"/>
          </a:xfrm>
          <a:prstGeom prst="rect">
            <a:avLst/>
          </a:prstGeom>
        </p:spPr>
      </p:pic>
    </p:spTree>
    <p:extLst>
      <p:ext uri="{BB962C8B-B14F-4D97-AF65-F5344CB8AC3E}">
        <p14:creationId xmlns:p14="http://schemas.microsoft.com/office/powerpoint/2010/main" val="3851413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Tahoma"/>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1" i="0" u="none" strike="noStrike" cap="none" normalizeH="0" baseline="0">
            <a:ln>
              <a:noFill/>
            </a:ln>
            <a:solidFill>
              <a:schemeClr val="tx1"/>
            </a:solidFill>
            <a:effectLst/>
            <a:latin typeface="Tahoma" pitchFamily="-10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1" i="0" u="none" strike="noStrike" cap="none" normalizeH="0" baseline="0">
            <a:ln>
              <a:noFill/>
            </a:ln>
            <a:solidFill>
              <a:schemeClr val="tx1"/>
            </a:solidFill>
            <a:effectLst/>
            <a:latin typeface="Tahoma" pitchFamily="-106"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ERNPrésentation2">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20612</TotalTime>
  <Words>2880</Words>
  <Application>Microsoft Macintosh PowerPoint</Application>
  <PresentationFormat>On-screen Show (4:3)</PresentationFormat>
  <Paragraphs>475</Paragraphs>
  <Slides>41</Slides>
  <Notes>2</Notes>
  <HiddenSlides>0</HiddenSlides>
  <MMClips>0</MMClips>
  <ScaleCrop>false</ScaleCrop>
  <HeadingPairs>
    <vt:vector size="6" baseType="variant">
      <vt:variant>
        <vt:lpstr>Theme</vt:lpstr>
      </vt:variant>
      <vt:variant>
        <vt:i4>2</vt:i4>
      </vt:variant>
      <vt:variant>
        <vt:lpstr>Links</vt:lpstr>
      </vt:variant>
      <vt:variant>
        <vt:i4>2</vt:i4>
      </vt:variant>
      <vt:variant>
        <vt:lpstr>Slide Titles</vt:lpstr>
      </vt:variant>
      <vt:variant>
        <vt:i4>41</vt:i4>
      </vt:variant>
    </vt:vector>
  </HeadingPairs>
  <TitlesOfParts>
    <vt:vector size="45" baseType="lpstr">
      <vt:lpstr>Modèle par défaut</vt:lpstr>
      <vt:lpstr>CERNPrésentation2</vt:lpstr>
      <vt:lpstr>\\localhost\Users\gijsbertderijk\Desktop\EuCARD-April\!OLE_LINK2</vt:lpstr>
      <vt:lpstr>\\localhost\Users\gijsbertderijk\Desktop\EuCARD-April\!OLE_LINK2</vt:lpstr>
      <vt:lpstr>Review of WP7 results: High Field magnets R&amp;D </vt:lpstr>
      <vt:lpstr>Contents</vt:lpstr>
      <vt:lpstr>EuCARD WP7 HFM: Superconducting High Field Magnets for higher luminosities and energies</vt:lpstr>
      <vt:lpstr>Collaborators</vt:lpstr>
      <vt:lpstr>Task 1: Coordination and communication </vt:lpstr>
      <vt:lpstr>Task 2: Support studies (1) </vt:lpstr>
      <vt:lpstr>Irradiation set-up</vt:lpstr>
      <vt:lpstr>Electrical certification test cryostat at PWR</vt:lpstr>
      <vt:lpstr>Radiation certification electrical tests summary</vt:lpstr>
      <vt:lpstr>Radiation certification mechanical tests</vt:lpstr>
      <vt:lpstr>Task 2: Support studies (6) </vt:lpstr>
      <vt:lpstr>Task 2: Support studies (7) </vt:lpstr>
      <vt:lpstr>Task 3: High field model (1) </vt:lpstr>
      <vt:lpstr>Task 3: conductor development</vt:lpstr>
      <vt:lpstr>Task 3: magnet design</vt:lpstr>
      <vt:lpstr>Task 3: magnet parameters</vt:lpstr>
      <vt:lpstr>Task 3: coil manufacturing tooling</vt:lpstr>
      <vt:lpstr>Task 3: magnet structure</vt:lpstr>
      <vt:lpstr>Task 3: coil manufacturing</vt:lpstr>
      <vt:lpstr>Task 3: 13 T Fresca2 dipole: conclusions</vt:lpstr>
      <vt:lpstr>Task 4: Very high field dipole insert (1) </vt:lpstr>
      <vt:lpstr>Task 4: Insert conductor</vt:lpstr>
      <vt:lpstr>Task 4: magnet design</vt:lpstr>
      <vt:lpstr>Task 4: quench studies</vt:lpstr>
      <vt:lpstr>Task 4: test coils</vt:lpstr>
      <vt:lpstr>Task 4: conclusions</vt:lpstr>
      <vt:lpstr>Task 5: High Tc superconducting link (1) </vt:lpstr>
      <vt:lpstr>Twisted-pair cable (Iop  1000 A) </vt:lpstr>
      <vt:lpstr>Task 5: High Tc superconducting link (3) </vt:lpstr>
      <vt:lpstr>Post Eucard-era and  conclusions</vt:lpstr>
      <vt:lpstr>Task 6: Short period helical undulator (1)</vt:lpstr>
      <vt:lpstr>Task 6: design</vt:lpstr>
      <vt:lpstr>Task 6: conductor</vt:lpstr>
      <vt:lpstr>Task 6: construction</vt:lpstr>
      <vt:lpstr>Results from undulator test (at LASA)</vt:lpstr>
      <vt:lpstr>Task 6: conclusions</vt:lpstr>
      <vt:lpstr>Deliverable summary</vt:lpstr>
      <vt:lpstr>Lessons we learned</vt:lpstr>
      <vt:lpstr>Lessons we learned (2)</vt:lpstr>
      <vt:lpstr>Conclusions</vt:lpstr>
      <vt:lpstr>PowerPoint Presentation</vt:lpstr>
    </vt:vector>
  </TitlesOfParts>
  <Company>DSM/DAPNIA/STCM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Pré-étude Mécanique du quadripôle Nb3Sn</dc:title>
  <dc:creator>Cédric GOURDIN</dc:creator>
  <cp:lastModifiedBy>Gijsbert de Rijk</cp:lastModifiedBy>
  <cp:revision>1869</cp:revision>
  <cp:lastPrinted>2008-12-04T13:32:35Z</cp:lastPrinted>
  <dcterms:created xsi:type="dcterms:W3CDTF">2010-06-06T10:48:50Z</dcterms:created>
  <dcterms:modified xsi:type="dcterms:W3CDTF">2013-06-10T10:09:59Z</dcterms:modified>
</cp:coreProperties>
</file>