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8"/>
  </p:notesMasterIdLst>
  <p:handoutMasterIdLst>
    <p:handoutMasterId r:id="rId9"/>
  </p:handoutMasterIdLst>
  <p:sldIdLst>
    <p:sldId id="1055" r:id="rId2"/>
    <p:sldId id="1062" r:id="rId3"/>
    <p:sldId id="1077" r:id="rId4"/>
    <p:sldId id="1078" r:id="rId5"/>
    <p:sldId id="1076" r:id="rId6"/>
    <p:sldId id="1079" r:id="rId7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FF0000"/>
    <a:srgbClr val="0000CC"/>
    <a:srgbClr val="FFFF00"/>
    <a:srgbClr val="CCFFFF"/>
    <a:srgbClr val="CCEC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3" autoAdjust="0"/>
    <p:restoredTop sz="95584" autoAdjust="0"/>
  </p:normalViewPr>
  <p:slideViewPr>
    <p:cSldViewPr>
      <p:cViewPr>
        <p:scale>
          <a:sx n="90" d="100"/>
          <a:sy n="90" d="100"/>
        </p:scale>
        <p:origin x="-456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2700" y="-108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81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81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fld id="{A84F1FC3-AF5C-4A43-889A-BC4A01DC30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04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81" y="0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3" y="4714603"/>
            <a:ext cx="5438771" cy="446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81" y="9430836"/>
            <a:ext cx="2944818" cy="49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B6B913-EDB6-49CB-A6D9-A41AA22AF8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6924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190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480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486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8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82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74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507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788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709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567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204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669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02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772400" cy="1470025"/>
          </a:xfrm>
        </p:spPr>
        <p:txBody>
          <a:bodyPr/>
          <a:lstStyle/>
          <a:p>
            <a:r>
              <a:rPr 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EuCARD</a:t>
            </a:r>
            <a:r>
              <a:rPr lang="fr-CH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-2 </a:t>
            </a:r>
            <a:r>
              <a:rPr lang="fr-CH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Governance</a:t>
            </a:r>
            <a:endParaRPr lang="en-GB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905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4B2F72-5111-4132-B1DA-339737C8F27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32" name="Rectangle 8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99" name="Group 51"/>
          <p:cNvGrpSpPr>
            <a:grpSpLocks noChangeAspect="1"/>
          </p:cNvGrpSpPr>
          <p:nvPr/>
        </p:nvGrpSpPr>
        <p:grpSpPr bwMode="auto">
          <a:xfrm>
            <a:off x="1447800" y="1524000"/>
            <a:ext cx="5875338" cy="4751388"/>
            <a:chOff x="1443" y="1343"/>
            <a:chExt cx="9253" cy="7483"/>
          </a:xfrm>
        </p:grpSpPr>
        <p:sp>
          <p:nvSpPr>
            <p:cNvPr id="2131" name="AutoShape 83"/>
            <p:cNvSpPr>
              <a:spLocks noChangeAspect="1" noChangeArrowheads="1" noTextEdit="1"/>
            </p:cNvSpPr>
            <p:nvPr/>
          </p:nvSpPr>
          <p:spPr bwMode="auto">
            <a:xfrm>
              <a:off x="1443" y="1343"/>
              <a:ext cx="9253" cy="7483"/>
            </a:xfrm>
            <a:prstGeom prst="rect">
              <a:avLst/>
            </a:prstGeom>
            <a:noFill/>
            <a:ln w="19050"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0" name="AutoShape 82"/>
            <p:cNvSpPr>
              <a:spLocks noChangeArrowheads="1"/>
            </p:cNvSpPr>
            <p:nvPr/>
          </p:nvSpPr>
          <p:spPr bwMode="auto">
            <a:xfrm>
              <a:off x="1978" y="3579"/>
              <a:ext cx="8061" cy="5079"/>
            </a:xfrm>
            <a:prstGeom prst="roundRect">
              <a:avLst>
                <a:gd name="adj" fmla="val 16667"/>
              </a:avLst>
            </a:prstGeom>
            <a:solidFill>
              <a:srgbClr val="00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                     Steering Committee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9" name="AutoShape 81"/>
            <p:cNvSpPr>
              <a:spLocks noChangeArrowheads="1"/>
            </p:cNvSpPr>
            <p:nvPr/>
          </p:nvSpPr>
          <p:spPr bwMode="auto">
            <a:xfrm>
              <a:off x="5055" y="2913"/>
              <a:ext cx="255" cy="666"/>
            </a:xfrm>
            <a:prstGeom prst="upDownArrow">
              <a:avLst>
                <a:gd name="adj1" fmla="val 50000"/>
                <a:gd name="adj2" fmla="val 5223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8" name="AutoShape 80"/>
            <p:cNvSpPr>
              <a:spLocks noChangeArrowheads="1"/>
            </p:cNvSpPr>
            <p:nvPr/>
          </p:nvSpPr>
          <p:spPr bwMode="auto">
            <a:xfrm>
              <a:off x="2218" y="1467"/>
              <a:ext cx="6111" cy="1426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Governing Board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One representative from each beneficiary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 Coordinator (ex-officio)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Project Coordinator (ex-officio)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7" name="AutoShape 79"/>
            <p:cNvSpPr>
              <a:spLocks noChangeArrowheads="1"/>
            </p:cNvSpPr>
            <p:nvPr/>
          </p:nvSpPr>
          <p:spPr bwMode="auto">
            <a:xfrm>
              <a:off x="2712" y="4270"/>
              <a:ext cx="7161" cy="1388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Management Team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 Coordinator  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Project Coordinator 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Administrative Manager</a:t>
              </a:r>
              <a:endParaRPr kumimoji="0" lang="en-GB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6" name="AutoShape 78"/>
            <p:cNvSpPr>
              <a:spLocks noChangeArrowheads="1"/>
            </p:cNvSpPr>
            <p:nvPr/>
          </p:nvSpPr>
          <p:spPr bwMode="auto">
            <a:xfrm>
              <a:off x="2128" y="6181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WP2-NA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5" name="AutoShape 77"/>
            <p:cNvSpPr>
              <a:spLocks noChangeArrowheads="1"/>
            </p:cNvSpPr>
            <p:nvPr/>
          </p:nvSpPr>
          <p:spPr bwMode="auto">
            <a:xfrm>
              <a:off x="5319" y="6178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WP8-TA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4" name="AutoShape 76"/>
            <p:cNvSpPr>
              <a:spLocks noChangeArrowheads="1"/>
            </p:cNvSpPr>
            <p:nvPr/>
          </p:nvSpPr>
          <p:spPr bwMode="auto">
            <a:xfrm>
              <a:off x="6755" y="6171"/>
              <a:ext cx="1356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WP10-JRA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3" name="AutoShape 75"/>
            <p:cNvSpPr>
              <a:spLocks noChangeArrowheads="1"/>
            </p:cNvSpPr>
            <p:nvPr/>
          </p:nvSpPr>
          <p:spPr bwMode="auto">
            <a:xfrm>
              <a:off x="2342" y="7019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WP4-NA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2" name="AutoShape 74"/>
            <p:cNvSpPr>
              <a:spLocks noChangeArrowheads="1"/>
            </p:cNvSpPr>
            <p:nvPr/>
          </p:nvSpPr>
          <p:spPr bwMode="auto">
            <a:xfrm>
              <a:off x="3724" y="6171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WP3-NA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1" name="AutoShape 73"/>
            <p:cNvSpPr>
              <a:spLocks noChangeArrowheads="1"/>
            </p:cNvSpPr>
            <p:nvPr/>
          </p:nvSpPr>
          <p:spPr bwMode="auto">
            <a:xfrm>
              <a:off x="3932" y="7001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WP5-NA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0" name="AutoShape 72"/>
            <p:cNvSpPr>
              <a:spLocks noChangeArrowheads="1"/>
            </p:cNvSpPr>
            <p:nvPr/>
          </p:nvSpPr>
          <p:spPr bwMode="auto">
            <a:xfrm>
              <a:off x="5611" y="6990"/>
              <a:ext cx="1172" cy="736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WP9-TA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9" name="AutoShape 71"/>
            <p:cNvSpPr>
              <a:spLocks noChangeArrowheads="1"/>
            </p:cNvSpPr>
            <p:nvPr/>
          </p:nvSpPr>
          <p:spPr bwMode="auto">
            <a:xfrm>
              <a:off x="7060" y="7009"/>
              <a:ext cx="1375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WP12-JRA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8" name="AutoShape 70"/>
            <p:cNvSpPr>
              <a:spLocks noChangeArrowheads="1"/>
            </p:cNvSpPr>
            <p:nvPr/>
          </p:nvSpPr>
          <p:spPr bwMode="auto">
            <a:xfrm>
              <a:off x="8296" y="6171"/>
              <a:ext cx="1375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WP11-JRA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7" name="AutoShape 69"/>
            <p:cNvSpPr>
              <a:spLocks noChangeArrowheads="1"/>
            </p:cNvSpPr>
            <p:nvPr/>
          </p:nvSpPr>
          <p:spPr bwMode="auto">
            <a:xfrm>
              <a:off x="8576" y="7021"/>
              <a:ext cx="1375" cy="736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WP13-JRA Leader</a:t>
              </a:r>
              <a:endPara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6" name="AutoShape 68"/>
            <p:cNvSpPr>
              <a:spLocks noChangeShapeType="1"/>
            </p:cNvSpPr>
            <p:nvPr/>
          </p:nvSpPr>
          <p:spPr bwMode="auto">
            <a:xfrm>
              <a:off x="2924" y="5658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AutoShape 67"/>
            <p:cNvSpPr>
              <a:spLocks noChangeShapeType="1"/>
            </p:cNvSpPr>
            <p:nvPr/>
          </p:nvSpPr>
          <p:spPr bwMode="auto">
            <a:xfrm>
              <a:off x="3385" y="5664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AutoShape 66"/>
            <p:cNvSpPr>
              <a:spLocks noChangeShapeType="1"/>
            </p:cNvSpPr>
            <p:nvPr/>
          </p:nvSpPr>
          <p:spPr bwMode="auto">
            <a:xfrm>
              <a:off x="4308" y="5651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AutoShape 65"/>
            <p:cNvSpPr>
              <a:spLocks noChangeShapeType="1"/>
            </p:cNvSpPr>
            <p:nvPr/>
          </p:nvSpPr>
          <p:spPr bwMode="auto">
            <a:xfrm>
              <a:off x="4990" y="5657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AutoShape 64"/>
            <p:cNvSpPr>
              <a:spLocks noChangeShapeType="1"/>
            </p:cNvSpPr>
            <p:nvPr/>
          </p:nvSpPr>
          <p:spPr bwMode="auto">
            <a:xfrm>
              <a:off x="5942" y="5665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1" name="AutoShape 63"/>
            <p:cNvSpPr>
              <a:spLocks noChangeShapeType="1"/>
            </p:cNvSpPr>
            <p:nvPr/>
          </p:nvSpPr>
          <p:spPr bwMode="auto">
            <a:xfrm>
              <a:off x="6608" y="5650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0" name="AutoShape 62"/>
            <p:cNvSpPr>
              <a:spLocks noChangeShapeType="1"/>
            </p:cNvSpPr>
            <p:nvPr/>
          </p:nvSpPr>
          <p:spPr bwMode="auto">
            <a:xfrm>
              <a:off x="3624" y="5656"/>
              <a:ext cx="1" cy="215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9" name="AutoShape 61"/>
            <p:cNvSpPr>
              <a:spLocks noChangeShapeType="1"/>
            </p:cNvSpPr>
            <p:nvPr/>
          </p:nvSpPr>
          <p:spPr bwMode="auto">
            <a:xfrm>
              <a:off x="7524" y="5644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8" name="AutoShape 60"/>
            <p:cNvSpPr>
              <a:spLocks noChangeShapeType="1"/>
            </p:cNvSpPr>
            <p:nvPr/>
          </p:nvSpPr>
          <p:spPr bwMode="auto">
            <a:xfrm>
              <a:off x="8200" y="5643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7" name="AutoShape 59"/>
            <p:cNvSpPr>
              <a:spLocks noChangeShapeType="1"/>
            </p:cNvSpPr>
            <p:nvPr/>
          </p:nvSpPr>
          <p:spPr bwMode="auto">
            <a:xfrm>
              <a:off x="8931" y="5664"/>
              <a:ext cx="1" cy="532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6" name="AutoShape 58"/>
            <p:cNvSpPr>
              <a:spLocks noChangeShapeType="1"/>
            </p:cNvSpPr>
            <p:nvPr/>
          </p:nvSpPr>
          <p:spPr bwMode="auto">
            <a:xfrm>
              <a:off x="9753" y="5636"/>
              <a:ext cx="1" cy="136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4" name="AutoShape 56"/>
            <p:cNvSpPr>
              <a:spLocks noChangeArrowheads="1"/>
            </p:cNvSpPr>
            <p:nvPr/>
          </p:nvSpPr>
          <p:spPr bwMode="auto">
            <a:xfrm>
              <a:off x="8864" y="1617"/>
              <a:ext cx="1414" cy="93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Advisory Board</a:t>
              </a: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3" name="AutoShape 55"/>
            <p:cNvSpPr>
              <a:spLocks noChangeArrowheads="1"/>
            </p:cNvSpPr>
            <p:nvPr/>
          </p:nvSpPr>
          <p:spPr bwMode="auto">
            <a:xfrm>
              <a:off x="8355" y="1989"/>
              <a:ext cx="473" cy="234"/>
            </a:xfrm>
            <a:prstGeom prst="leftArrow">
              <a:avLst>
                <a:gd name="adj1" fmla="val 50000"/>
                <a:gd name="adj2" fmla="val 5053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2" name="AutoShape 54"/>
            <p:cNvSpPr>
              <a:spLocks noChangeArrowheads="1"/>
            </p:cNvSpPr>
            <p:nvPr/>
          </p:nvSpPr>
          <p:spPr bwMode="auto">
            <a:xfrm>
              <a:off x="2574" y="7828"/>
              <a:ext cx="1193" cy="715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WP6-NA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1" name="AutoShape 53"/>
            <p:cNvSpPr>
              <a:spLocks noChangeArrowheads="1"/>
            </p:cNvSpPr>
            <p:nvPr/>
          </p:nvSpPr>
          <p:spPr bwMode="auto">
            <a:xfrm>
              <a:off x="4210" y="7828"/>
              <a:ext cx="1193" cy="715"/>
            </a:xfrm>
            <a:prstGeom prst="roundRect">
              <a:avLst>
                <a:gd name="adj" fmla="val 16667"/>
              </a:avLst>
            </a:prstGeom>
            <a:solidFill>
              <a:srgbClr val="E5B8B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H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WP7-NA Leader</a:t>
              </a:r>
              <a:endParaRPr kumimoji="0" lang="fr-CH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0" name="AutoShape 52"/>
            <p:cNvSpPr>
              <a:spLocks noChangeShapeType="1"/>
            </p:cNvSpPr>
            <p:nvPr/>
          </p:nvSpPr>
          <p:spPr bwMode="auto">
            <a:xfrm>
              <a:off x="5229" y="5675"/>
              <a:ext cx="1" cy="215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306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Governing</a:t>
            </a:r>
            <a:r>
              <a:rPr lang="fr-CH" dirty="0" smtClean="0"/>
              <a:t> </a:t>
            </a:r>
            <a:r>
              <a:rPr lang="fr-CH" dirty="0" err="1" smtClean="0"/>
              <a:t>Board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1676400"/>
            <a:ext cx="8077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 smtClean="0"/>
              <a:t>one </a:t>
            </a:r>
            <a:r>
              <a:rPr lang="en-GB" dirty="0"/>
              <a:t>designated duly authorized representative of each </a:t>
            </a:r>
            <a:r>
              <a:rPr lang="en-GB" dirty="0" smtClean="0"/>
              <a:t>Beneficiary, the </a:t>
            </a:r>
            <a:r>
              <a:rPr lang="en-GB" dirty="0"/>
              <a:t>Project </a:t>
            </a:r>
            <a:r>
              <a:rPr lang="en-GB" dirty="0" smtClean="0"/>
              <a:t>Coordinator, the </a:t>
            </a:r>
            <a:r>
              <a:rPr lang="en-GB" dirty="0"/>
              <a:t>Deputy Project </a:t>
            </a:r>
            <a:r>
              <a:rPr lang="en-GB" dirty="0" smtClean="0"/>
              <a:t>Coordinator</a:t>
            </a:r>
            <a:endParaRPr lang="en-GB" dirty="0"/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/>
              <a:t>e</a:t>
            </a:r>
            <a:r>
              <a:rPr lang="en-GB" dirty="0" smtClean="0"/>
              <a:t>ach </a:t>
            </a:r>
            <a:r>
              <a:rPr lang="en-GB" dirty="0"/>
              <a:t>Beneficiary shall have one </a:t>
            </a:r>
            <a:r>
              <a:rPr lang="en-GB" dirty="0" smtClean="0"/>
              <a:t>vote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/>
              <a:t>meet at least once a year </a:t>
            </a:r>
            <a:endParaRPr lang="en-GB" dirty="0" smtClean="0"/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/>
              <a:t>decisions under 5.7 a) and 5.7 b) shall be taken by a simple majority of the votes of the Governing Board members</a:t>
            </a:r>
            <a:r>
              <a:rPr lang="en-GB" i="1" dirty="0"/>
              <a:t> </a:t>
            </a:r>
            <a:r>
              <a:rPr lang="en-GB" dirty="0"/>
              <a:t>present and </a:t>
            </a:r>
            <a:r>
              <a:rPr lang="en-GB" dirty="0" smtClean="0"/>
              <a:t>voting (progress, coordinators). </a:t>
            </a:r>
            <a:r>
              <a:rPr lang="en-GB" dirty="0"/>
              <a:t>Decisions under 5.7 c) to 5.7 g) shall be taken by two thirds majority of the Governing Board members</a:t>
            </a:r>
            <a:r>
              <a:rPr lang="en-GB" i="1" dirty="0"/>
              <a:t> </a:t>
            </a:r>
            <a:r>
              <a:rPr lang="en-GB" dirty="0"/>
              <a:t>present and voting who shall also represent two thirds of the sum of Project Shares of the </a:t>
            </a:r>
            <a:r>
              <a:rPr lang="en-GB" dirty="0" smtClean="0"/>
              <a:t>Parties (budget, default of partners). 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/>
              <a:t>Any decision by a majority vote shall be subject to two thirds of the Governing Board members being present or represented and voting</a:t>
            </a:r>
          </a:p>
        </p:txBody>
      </p:sp>
    </p:spTree>
    <p:extLst>
      <p:ext uri="{BB962C8B-B14F-4D97-AF65-F5344CB8AC3E}">
        <p14:creationId xmlns:p14="http://schemas.microsoft.com/office/powerpoint/2010/main" val="473274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867400" cy="1020762"/>
          </a:xfrm>
        </p:spPr>
        <p:txBody>
          <a:bodyPr/>
          <a:lstStyle/>
          <a:p>
            <a:r>
              <a:rPr lang="fr-CH" dirty="0" err="1" smtClean="0"/>
              <a:t>Role</a:t>
            </a:r>
            <a:r>
              <a:rPr lang="fr-CH" dirty="0" smtClean="0"/>
              <a:t> of the </a:t>
            </a:r>
            <a:r>
              <a:rPr lang="fr-CH" dirty="0" err="1" smtClean="0"/>
              <a:t>Governing</a:t>
            </a:r>
            <a:r>
              <a:rPr lang="fr-CH" dirty="0" smtClean="0"/>
              <a:t> </a:t>
            </a:r>
            <a:r>
              <a:rPr lang="fr-CH" dirty="0" err="1" smtClean="0"/>
              <a:t>Board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447800"/>
            <a:ext cx="8305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/>
              <a:t>review the overall progress of the Project;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decide </a:t>
            </a:r>
            <a:r>
              <a:rPr lang="en-GB" dirty="0"/>
              <a:t>on the replacement of any member of the Management Team or the Steering Committee;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decide </a:t>
            </a:r>
            <a:r>
              <a:rPr lang="en-GB" dirty="0"/>
              <a:t>on amendments to the Project Work and the Project Share of individual Parties, re-allocate Community funding and amend the Consortium Budget accordingly;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make </a:t>
            </a:r>
            <a:r>
              <a:rPr lang="en-GB" dirty="0"/>
              <a:t>proposals to the Parties for any amendment to the Grant Agreement or </a:t>
            </a:r>
            <a:r>
              <a:rPr lang="en-GB" dirty="0" smtClean="0"/>
              <a:t>the Consortium Agreement </a:t>
            </a:r>
            <a:r>
              <a:rPr lang="en-GB" dirty="0"/>
              <a:t>if necessary;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require </a:t>
            </a:r>
            <a:r>
              <a:rPr lang="en-GB" dirty="0"/>
              <a:t>the Co-ordinator to issue notices of termination to a Defaulting Party, re-assign that Party's Project Share and Work and request the Commission to accept termination of the Grant Agreement in respect of a Defaulting Party;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decide </a:t>
            </a:r>
            <a:r>
              <a:rPr lang="en-GB" dirty="0"/>
              <a:t>on withdrawal and accession of Parties;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require </a:t>
            </a:r>
            <a:r>
              <a:rPr lang="en-GB" dirty="0"/>
              <a:t>the Co-ordinator to issue notices of termination to a Party subject to Force Majeure, re-assign that Party's Project Share and Work and request the Commission to accept termination of the Grant Agreement in respect of  that Party;</a:t>
            </a:r>
          </a:p>
        </p:txBody>
      </p:sp>
    </p:spTree>
    <p:extLst>
      <p:ext uri="{BB962C8B-B14F-4D97-AF65-F5344CB8AC3E}">
        <p14:creationId xmlns:p14="http://schemas.microsoft.com/office/powerpoint/2010/main" val="3096856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Steering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1752600"/>
            <a:ext cx="76962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/>
              <a:t>Project Co-ordinator, his Deputy, the Administrative Manager and all Work Package Co-ordinators and their deputies (if any). </a:t>
            </a:r>
            <a:endParaRPr lang="en-GB" dirty="0" smtClean="0"/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/>
              <a:t>Each Work Package Co-</a:t>
            </a:r>
            <a:r>
              <a:rPr lang="en-US" dirty="0" err="1"/>
              <a:t>ordinator</a:t>
            </a:r>
            <a:r>
              <a:rPr lang="en-US" dirty="0"/>
              <a:t> and the Project Co-</a:t>
            </a:r>
            <a:r>
              <a:rPr lang="en-US" dirty="0" err="1"/>
              <a:t>ordinator</a:t>
            </a:r>
            <a:r>
              <a:rPr lang="en-US" dirty="0"/>
              <a:t> shall have one vote</a:t>
            </a:r>
            <a:r>
              <a:rPr lang="en-GB" dirty="0"/>
              <a:t>. In case a Work Package has two Co-ordinators they shall have a single vote</a:t>
            </a:r>
            <a:r>
              <a:rPr lang="en-GB" dirty="0" smtClean="0"/>
              <a:t>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/>
              <a:t>meet as often as deemed necessary by its members and typically four (4) times a year, face-to-face or by telephone/videoconference</a:t>
            </a:r>
            <a:r>
              <a:rPr lang="en-GB" dirty="0" smtClean="0"/>
              <a:t>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/>
              <a:t>Decisions shall be taken by a majority of two-thirds of the votes of the Steering Committee members</a:t>
            </a:r>
            <a:r>
              <a:rPr lang="en-GB" i="1" dirty="0"/>
              <a:t> </a:t>
            </a:r>
            <a:r>
              <a:rPr lang="en-GB" dirty="0"/>
              <a:t>present and </a:t>
            </a:r>
            <a:r>
              <a:rPr lang="en-GB" dirty="0" smtClean="0"/>
              <a:t>voting. </a:t>
            </a:r>
            <a:r>
              <a:rPr lang="en-GB" dirty="0"/>
              <a:t>Any decision by a two-thirds majority vote shall be subject to two-thirds of the Steering Committee members being present or represented and </a:t>
            </a:r>
            <a:r>
              <a:rPr lang="en-GB" dirty="0" smtClean="0"/>
              <a:t>voting.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GB" dirty="0"/>
              <a:t>Issues that cannot be resolved at Steering Committee level shall be submitted by the Project Coordinator to the Governing Board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038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457200"/>
            <a:ext cx="6400800" cy="1020762"/>
          </a:xfrm>
        </p:spPr>
        <p:txBody>
          <a:bodyPr/>
          <a:lstStyle/>
          <a:p>
            <a:r>
              <a:rPr lang="fr-CH" dirty="0" err="1" smtClean="0"/>
              <a:t>Role</a:t>
            </a:r>
            <a:r>
              <a:rPr lang="fr-CH" dirty="0" smtClean="0"/>
              <a:t> of the </a:t>
            </a:r>
            <a:r>
              <a:rPr lang="fr-CH" dirty="0" err="1" smtClean="0"/>
              <a:t>Steering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" y="1371600"/>
            <a:ext cx="86106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/>
              <a:t>ensure the implementation of decisions taken by the Governing Board;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monitor </a:t>
            </a:r>
            <a:r>
              <a:rPr lang="en-GB" dirty="0"/>
              <a:t>the progress of the work and review Project Deliverables in accordance with Annex I to the Grant </a:t>
            </a:r>
            <a:r>
              <a:rPr lang="en-GB" dirty="0" smtClean="0"/>
              <a:t>Agreement;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assist </a:t>
            </a:r>
            <a:r>
              <a:rPr lang="en-GB" dirty="0"/>
              <a:t>the Co-ordinator in ensuring compliance by the Parties of their obligations under the Grant Agreement;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take </a:t>
            </a:r>
            <a:r>
              <a:rPr lang="en-GB" dirty="0"/>
              <a:t>executive decisions on administrative and technical issues,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determine </a:t>
            </a:r>
            <a:r>
              <a:rPr lang="en-GB" dirty="0"/>
              <a:t>the publications subject to review,  review and, as the case may be, prepare publications and press releases;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prepare </a:t>
            </a:r>
            <a:r>
              <a:rPr lang="en-GB" dirty="0"/>
              <a:t>meetings and decisions to be taken by the Governing Board and submit the corresponding proposals;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require </a:t>
            </a:r>
            <a:r>
              <a:rPr lang="en-GB" dirty="0"/>
              <a:t>the Co-ordinator to issue notices requiring remedy of a breach by a Defaulting Party under this Agreement;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resolve </a:t>
            </a:r>
            <a:r>
              <a:rPr lang="en-GB" dirty="0"/>
              <a:t>disputes regarding publications and press releases concerning the Project in accordance with Article 14;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if </a:t>
            </a:r>
            <a:r>
              <a:rPr lang="en-GB" dirty="0"/>
              <a:t>necessary, replace the Task Co-ordinators,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/>
              <a:t>consider  </a:t>
            </a:r>
            <a:r>
              <a:rPr lang="en-GB" dirty="0"/>
              <a:t>and make recommendations concerning publication and dissemination issues.</a:t>
            </a:r>
          </a:p>
        </p:txBody>
      </p:sp>
    </p:spTree>
    <p:extLst>
      <p:ext uri="{BB962C8B-B14F-4D97-AF65-F5344CB8AC3E}">
        <p14:creationId xmlns:p14="http://schemas.microsoft.com/office/powerpoint/2010/main" val="2002031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63956</TotalTime>
  <Words>652</Words>
  <Application>Microsoft Office PowerPoint</Application>
  <PresentationFormat>On-screen Show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EuCARD-2 Governance</vt:lpstr>
      <vt:lpstr>Management structure</vt:lpstr>
      <vt:lpstr>Governing Board</vt:lpstr>
      <vt:lpstr>Role of the Governing Board</vt:lpstr>
      <vt:lpstr>Steering Committee</vt:lpstr>
      <vt:lpstr>Role of the Steering Committee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linacs</dc:title>
  <dc:creator>Vretenar</dc:creator>
  <cp:lastModifiedBy>Maurizio Vretenar</cp:lastModifiedBy>
  <cp:revision>1069</cp:revision>
  <cp:lastPrinted>2013-04-11T16:26:13Z</cp:lastPrinted>
  <dcterms:created xsi:type="dcterms:W3CDTF">2003-10-13T09:06:55Z</dcterms:created>
  <dcterms:modified xsi:type="dcterms:W3CDTF">2013-06-11T11:24:19Z</dcterms:modified>
</cp:coreProperties>
</file>