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8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5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14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70C0">
                    <a:lumMod val="75000"/>
                  </a:srgbClr>
                </a:solidFill>
                <a:latin typeface="Calibri"/>
              </a:rPr>
              <a:t>EuCARD-2 is co-funded by the partners and the European Commission under Capacities 7th Framework Programme, Grant Agreement 312453</a:t>
            </a:r>
            <a:endParaRPr lang="en-US" dirty="0">
              <a:solidFill>
                <a:srgbClr val="0070C0">
                  <a:lumMod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997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7903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345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9204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8513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7042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1447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5279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325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7205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5976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9551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0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5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2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4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9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18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4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50479-386A-0F4C-AB11-79CB0D2A0A9F}" type="datetimeFigureOut">
              <a:rPr lang="en-US" smtClean="0"/>
              <a:t>6/13/13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735B3-803C-874C-9B17-E01B13F5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2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2514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defTabSz="914400"/>
            <a:r>
              <a:rPr lang="en-US" dirty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>
                <a:solidFill>
                  <a:srgbClr val="0070C0">
                    <a:tint val="75000"/>
                  </a:srgbClr>
                </a:solidFill>
                <a:latin typeface="Calibri"/>
              </a:rPr>
              <a:t>16/06/13</a:t>
            </a:r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001000" y="-1"/>
            <a:ext cx="1143000" cy="133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4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84776"/>
          </a:xfrm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/>
              <a:t>P</a:t>
            </a:r>
            <a:r>
              <a:rPr lang="en-GB" sz="3200" dirty="0" smtClean="0"/>
              <a:t>rogram finalisation</a:t>
            </a:r>
            <a:endParaRPr lang="en-GB" sz="3200" dirty="0" smtClean="0"/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430480" y="-42535"/>
            <a:ext cx="5555387" cy="1275952"/>
          </a:xfrm>
        </p:spPr>
        <p:txBody>
          <a:bodyPr/>
          <a:lstStyle/>
          <a:p>
            <a:r>
              <a:rPr lang="en-GB" sz="4800" dirty="0" smtClean="0">
                <a:latin typeface="Bookman Old Style" pitchFamily="18" charset="0"/>
              </a:rPr>
              <a:t>General workshop</a:t>
            </a:r>
            <a:endParaRPr lang="en-GB" sz="4800" dirty="0" smtClean="0">
              <a:latin typeface="Bookman Old Style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14/</a:t>
            </a:r>
            <a:r>
              <a:rPr lang="en-US" dirty="0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06/13</a:t>
            </a:r>
            <a:endParaRPr lang="en-US" dirty="0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1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9659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86960"/>
            <a:ext cx="9144000" cy="5471040"/>
          </a:xfrm>
        </p:spPr>
        <p:txBody>
          <a:bodyPr wrap="square" rtlCol="0">
            <a:normAutofit fontScale="92500" lnSpcReduction="20000"/>
          </a:bodyPr>
          <a:lstStyle/>
          <a:p>
            <a:r>
              <a:rPr lang="en-US" sz="2600" dirty="0" smtClean="0"/>
              <a:t>Membership</a:t>
            </a:r>
          </a:p>
          <a:p>
            <a:pPr lvl="1"/>
            <a:r>
              <a:rPr lang="en-US" sz="2000" dirty="0"/>
              <a:t>Co-</a:t>
            </a:r>
            <a:r>
              <a:rPr lang="en-US" sz="2000" dirty="0" err="1"/>
              <a:t>ordinators</a:t>
            </a:r>
            <a:r>
              <a:rPr lang="en-US" sz="2000" dirty="0"/>
              <a:t>: R. </a:t>
            </a:r>
            <a:r>
              <a:rPr lang="en-US" sz="2000" dirty="0" err="1" smtClean="0"/>
              <a:t>Bartolini</a:t>
            </a:r>
            <a:r>
              <a:rPr lang="en-US" sz="2000" dirty="0" smtClean="0"/>
              <a:t> (UOX), </a:t>
            </a:r>
            <a:r>
              <a:rPr lang="en-US" sz="2000" dirty="0"/>
              <a:t>S. </a:t>
            </a:r>
            <a:r>
              <a:rPr lang="en-US" sz="2000" dirty="0" err="1" smtClean="0"/>
              <a:t>Guiducci</a:t>
            </a:r>
            <a:r>
              <a:rPr lang="en-US" sz="2000" dirty="0" smtClean="0"/>
              <a:t> (INFN-LNF), Y. Papaphilippou (CERN)</a:t>
            </a:r>
            <a:endParaRPr lang="en-US" sz="2000" dirty="0"/>
          </a:p>
          <a:p>
            <a:pPr lvl="1"/>
            <a:r>
              <a:rPr lang="en-US" sz="2000" dirty="0"/>
              <a:t>International non-EU members: B. </a:t>
            </a:r>
            <a:r>
              <a:rPr lang="en-US" sz="2000" dirty="0" err="1" smtClean="0"/>
              <a:t>Hettel</a:t>
            </a:r>
            <a:r>
              <a:rPr lang="en-US" sz="2000" dirty="0" smtClean="0"/>
              <a:t> (SLAC), </a:t>
            </a:r>
            <a:r>
              <a:rPr lang="en-US" sz="2000" dirty="0"/>
              <a:t>Q. Qin, D. </a:t>
            </a:r>
            <a:r>
              <a:rPr lang="en-US" sz="2000" dirty="0" smtClean="0"/>
              <a:t>Rubin (Cornell),</a:t>
            </a:r>
            <a:r>
              <a:rPr lang="en-US" sz="2000" dirty="0"/>
              <a:t> </a:t>
            </a:r>
            <a:r>
              <a:rPr lang="en-US" sz="2000" dirty="0" smtClean="0"/>
              <a:t>          J</a:t>
            </a:r>
            <a:r>
              <a:rPr lang="en-US" sz="2000" dirty="0"/>
              <a:t>. </a:t>
            </a:r>
            <a:r>
              <a:rPr lang="en-US" sz="2000" dirty="0" smtClean="0"/>
              <a:t>Urakawa (KEK)</a:t>
            </a:r>
            <a:endParaRPr lang="en-US" sz="2000" dirty="0"/>
          </a:p>
          <a:p>
            <a:pPr lvl="1"/>
            <a:r>
              <a:rPr lang="en-US" sz="2000" dirty="0"/>
              <a:t>Task coordinators: M. </a:t>
            </a:r>
            <a:r>
              <a:rPr lang="en-US" sz="2000" dirty="0" err="1" smtClean="0"/>
              <a:t>Böge</a:t>
            </a:r>
            <a:r>
              <a:rPr lang="en-US" sz="2000" dirty="0" smtClean="0"/>
              <a:t> (PSI), </a:t>
            </a:r>
            <a:r>
              <a:rPr lang="en-US" sz="2000" dirty="0"/>
              <a:t>R. </a:t>
            </a:r>
            <a:r>
              <a:rPr lang="en-US" sz="2000" dirty="0" err="1" smtClean="0"/>
              <a:t>Nagaoka</a:t>
            </a:r>
            <a:r>
              <a:rPr lang="en-US" sz="2000" dirty="0" smtClean="0"/>
              <a:t> (Soleil), </a:t>
            </a:r>
            <a:r>
              <a:rPr lang="en-US" sz="2000" dirty="0"/>
              <a:t>H. </a:t>
            </a:r>
            <a:r>
              <a:rPr lang="en-US" sz="2000" dirty="0" err="1" smtClean="0"/>
              <a:t>Schmickler</a:t>
            </a:r>
            <a:r>
              <a:rPr lang="en-US" sz="2000" dirty="0" smtClean="0"/>
              <a:t> (CERN)</a:t>
            </a:r>
            <a:endParaRPr lang="en-US" sz="2000" dirty="0"/>
          </a:p>
          <a:p>
            <a:pPr lvl="1"/>
            <a:r>
              <a:rPr lang="en-US" sz="2000" dirty="0"/>
              <a:t>Sub-Task </a:t>
            </a:r>
            <a:r>
              <a:rPr lang="en-US" sz="2000" dirty="0" smtClean="0"/>
              <a:t>coordinators:</a:t>
            </a:r>
            <a:endParaRPr lang="en-US" sz="2000" dirty="0"/>
          </a:p>
          <a:p>
            <a:pPr lvl="2"/>
            <a:r>
              <a:rPr lang="en-US" sz="1800" dirty="0" smtClean="0"/>
              <a:t>Optics </a:t>
            </a:r>
            <a:r>
              <a:rPr lang="en-US" sz="1800" dirty="0"/>
              <a:t>Design of Low Emittance Rings: S. </a:t>
            </a:r>
            <a:r>
              <a:rPr lang="en-US" sz="1800" dirty="0" err="1" smtClean="0"/>
              <a:t>Leeman</a:t>
            </a:r>
            <a:r>
              <a:rPr lang="en-US" sz="1800" dirty="0" smtClean="0"/>
              <a:t> (MAXIV), </a:t>
            </a:r>
            <a:r>
              <a:rPr lang="en-US" sz="1800" dirty="0"/>
              <a:t>L. </a:t>
            </a:r>
            <a:r>
              <a:rPr lang="en-US" sz="1800" dirty="0" err="1" smtClean="0"/>
              <a:t>Nadolski</a:t>
            </a:r>
            <a:r>
              <a:rPr lang="en-US" sz="1800" dirty="0" smtClean="0"/>
              <a:t> (Soleil)</a:t>
            </a:r>
            <a:endParaRPr lang="en-US" sz="1800" dirty="0"/>
          </a:p>
          <a:p>
            <a:pPr lvl="2"/>
            <a:r>
              <a:rPr lang="en-US" sz="1800" dirty="0" smtClean="0"/>
              <a:t>Minimization </a:t>
            </a:r>
            <a:r>
              <a:rPr lang="en-US" sz="1800" dirty="0"/>
              <a:t>of Vertical Emittance: M. </a:t>
            </a:r>
            <a:r>
              <a:rPr lang="en-US" sz="1800" dirty="0" err="1" smtClean="0"/>
              <a:t>Biagini</a:t>
            </a:r>
            <a:r>
              <a:rPr lang="en-US" sz="1800" dirty="0" smtClean="0"/>
              <a:t> (INFN-LNF), </a:t>
            </a:r>
            <a:r>
              <a:rPr lang="en-US" sz="1800" dirty="0"/>
              <a:t>P. </a:t>
            </a:r>
            <a:r>
              <a:rPr lang="en-US" sz="1800" dirty="0" smtClean="0"/>
              <a:t>Raimondi (ESRF)</a:t>
            </a:r>
          </a:p>
          <a:p>
            <a:pPr lvl="2"/>
            <a:r>
              <a:rPr lang="en-US" sz="1800" dirty="0" smtClean="0"/>
              <a:t>Impedances </a:t>
            </a:r>
            <a:r>
              <a:rPr lang="en-US" sz="1800" dirty="0"/>
              <a:t>and Instabilities: E. </a:t>
            </a:r>
            <a:r>
              <a:rPr lang="en-US" sz="1800" dirty="0" err="1" smtClean="0"/>
              <a:t>Karantzoulis</a:t>
            </a:r>
            <a:r>
              <a:rPr lang="en-US" sz="1800" dirty="0" smtClean="0"/>
              <a:t> (</a:t>
            </a:r>
            <a:r>
              <a:rPr lang="en-US" sz="1800" dirty="0" err="1" smtClean="0"/>
              <a:t>Elettra</a:t>
            </a:r>
            <a:r>
              <a:rPr lang="en-US" sz="1800" dirty="0" smtClean="0"/>
              <a:t>)</a:t>
            </a:r>
            <a:endParaRPr lang="en-US" sz="1800" dirty="0"/>
          </a:p>
          <a:p>
            <a:pPr lvl="2"/>
            <a:r>
              <a:rPr lang="en-US" sz="1800" dirty="0" smtClean="0"/>
              <a:t>Two</a:t>
            </a:r>
            <a:r>
              <a:rPr lang="en-US" sz="1800" dirty="0"/>
              <a:t>-Stream </a:t>
            </a:r>
            <a:r>
              <a:rPr lang="en-US" sz="1800" dirty="0" smtClean="0"/>
              <a:t>Instabilities and </a:t>
            </a:r>
            <a:r>
              <a:rPr lang="en-US" sz="1800" dirty="0" err="1" smtClean="0"/>
              <a:t>vaccum</a:t>
            </a:r>
            <a:r>
              <a:rPr lang="en-US" sz="1800" dirty="0" smtClean="0"/>
              <a:t>: </a:t>
            </a:r>
            <a:r>
              <a:rPr lang="en-US" sz="1800" dirty="0"/>
              <a:t>G. </a:t>
            </a:r>
            <a:r>
              <a:rPr lang="en-US" sz="1800" dirty="0" err="1" smtClean="0"/>
              <a:t>Rumolo</a:t>
            </a:r>
            <a:r>
              <a:rPr lang="en-US" sz="1800" dirty="0" smtClean="0"/>
              <a:t> (CERN), </a:t>
            </a:r>
            <a:r>
              <a:rPr lang="en-US" sz="1800" dirty="0"/>
              <a:t>E. Al-</a:t>
            </a:r>
            <a:r>
              <a:rPr lang="en-US" sz="1800" dirty="0" err="1" smtClean="0"/>
              <a:t>Dmour</a:t>
            </a:r>
            <a:r>
              <a:rPr lang="en-US" sz="1800" dirty="0" smtClean="0"/>
              <a:t> (MAXIV)</a:t>
            </a:r>
            <a:endParaRPr lang="en-US" sz="1800" dirty="0"/>
          </a:p>
          <a:p>
            <a:pPr lvl="2"/>
            <a:r>
              <a:rPr lang="en-US" sz="1800" dirty="0" smtClean="0"/>
              <a:t>Particle </a:t>
            </a:r>
            <a:r>
              <a:rPr lang="en-US" sz="1800" dirty="0"/>
              <a:t>Scattering: F. </a:t>
            </a:r>
            <a:r>
              <a:rPr lang="en-US" sz="1800" dirty="0" smtClean="0"/>
              <a:t>Antoniou (CERN), </a:t>
            </a:r>
            <a:r>
              <a:rPr lang="en-US" sz="1800" dirty="0"/>
              <a:t>T. </a:t>
            </a:r>
            <a:r>
              <a:rPr lang="en-US" sz="1800" dirty="0" err="1" smtClean="0"/>
              <a:t>Demma</a:t>
            </a:r>
            <a:r>
              <a:rPr lang="en-US" sz="1800" dirty="0" smtClean="0"/>
              <a:t> (LAL)</a:t>
            </a:r>
            <a:endParaRPr lang="en-US" sz="1800" dirty="0"/>
          </a:p>
          <a:p>
            <a:pPr lvl="2"/>
            <a:r>
              <a:rPr lang="en-US" sz="1800" dirty="0" smtClean="0"/>
              <a:t>Coherent </a:t>
            </a:r>
            <a:r>
              <a:rPr lang="en-US" sz="1800" dirty="0"/>
              <a:t>Synchrotron Radiation: A. </a:t>
            </a:r>
            <a:r>
              <a:rPr lang="en-US" sz="1800" dirty="0" smtClean="0"/>
              <a:t>Muller (KIT)</a:t>
            </a:r>
          </a:p>
          <a:p>
            <a:pPr lvl="2"/>
            <a:r>
              <a:rPr lang="en-US" sz="1800" dirty="0" smtClean="0"/>
              <a:t>Insertion </a:t>
            </a:r>
            <a:r>
              <a:rPr lang="en-US" sz="1800" dirty="0"/>
              <a:t>devices magnets and </a:t>
            </a:r>
            <a:r>
              <a:rPr lang="en-US" sz="1800" dirty="0" smtClean="0"/>
              <a:t>alignment: </a:t>
            </a:r>
            <a:r>
              <a:rPr lang="en-US" sz="1800" dirty="0"/>
              <a:t>J. </a:t>
            </a:r>
            <a:r>
              <a:rPr lang="en-US" sz="1800" dirty="0" smtClean="0"/>
              <a:t>Barth (BESSY)</a:t>
            </a:r>
            <a:endParaRPr lang="en-US" sz="1800" dirty="0"/>
          </a:p>
          <a:p>
            <a:pPr lvl="2"/>
            <a:r>
              <a:rPr lang="en-US" sz="1800" dirty="0" smtClean="0"/>
              <a:t>Instrumentation </a:t>
            </a:r>
            <a:r>
              <a:rPr lang="en-US" sz="1800" dirty="0"/>
              <a:t>for Low Emittance: </a:t>
            </a:r>
            <a:r>
              <a:rPr lang="en-US" sz="1800" dirty="0" smtClean="0"/>
              <a:t>E. </a:t>
            </a:r>
            <a:r>
              <a:rPr lang="en-US" sz="1800" dirty="0" err="1" smtClean="0"/>
              <a:t>Bravin</a:t>
            </a:r>
            <a:r>
              <a:rPr lang="en-US" sz="1800" dirty="0" smtClean="0"/>
              <a:t> (CERN)</a:t>
            </a:r>
            <a:endParaRPr lang="en-US" sz="1800" dirty="0"/>
          </a:p>
          <a:p>
            <a:pPr lvl="2"/>
            <a:r>
              <a:rPr lang="en-US" sz="1800" dirty="0" smtClean="0"/>
              <a:t>Kicker </a:t>
            </a:r>
            <a:r>
              <a:rPr lang="en-US" sz="1800" dirty="0"/>
              <a:t>systems: </a:t>
            </a:r>
            <a:r>
              <a:rPr lang="en-US" sz="1800" dirty="0" smtClean="0"/>
              <a:t>A. </a:t>
            </a:r>
            <a:r>
              <a:rPr lang="en-US" sz="1800" dirty="0" err="1" smtClean="0"/>
              <a:t>Faus-Colfe</a:t>
            </a:r>
            <a:r>
              <a:rPr lang="en-US" sz="1800" dirty="0"/>
              <a:t> </a:t>
            </a:r>
            <a:r>
              <a:rPr lang="en-US" sz="1800" dirty="0" smtClean="0"/>
              <a:t>(IFIC)</a:t>
            </a:r>
            <a:endParaRPr lang="en-US" sz="1800" dirty="0"/>
          </a:p>
          <a:p>
            <a:pPr lvl="2"/>
            <a:r>
              <a:rPr lang="en-US" sz="1800" dirty="0" smtClean="0"/>
              <a:t>RF </a:t>
            </a:r>
            <a:r>
              <a:rPr lang="en-US" sz="1800" dirty="0"/>
              <a:t>design: F. </a:t>
            </a:r>
            <a:r>
              <a:rPr lang="en-US" sz="1800" dirty="0" smtClean="0"/>
              <a:t>Perez (ALBA)</a:t>
            </a:r>
            <a:endParaRPr lang="en-GB" sz="2200" dirty="0"/>
          </a:p>
          <a:p>
            <a:r>
              <a:rPr lang="en-GB" sz="2600" dirty="0" smtClean="0"/>
              <a:t>Meetings</a:t>
            </a:r>
          </a:p>
          <a:p>
            <a:pPr lvl="1"/>
            <a:r>
              <a:rPr lang="en-GB" sz="2200" dirty="0" smtClean="0"/>
              <a:t>Phone meeting (every 3months), interleaved with a face-to-face meeting every 6 months? </a:t>
            </a:r>
            <a:r>
              <a:rPr lang="en-GB" sz="2200" dirty="0"/>
              <a:t>D</a:t>
            </a:r>
            <a:r>
              <a:rPr lang="en-GB" sz="2200" dirty="0" smtClean="0"/>
              <a:t>uring workshops</a:t>
            </a:r>
            <a:r>
              <a:rPr lang="en-GB" sz="2200" dirty="0"/>
              <a:t> </a:t>
            </a:r>
            <a:r>
              <a:rPr lang="en-GB" sz="2200" dirty="0" smtClean="0"/>
              <a:t>(maybe not optimal)? At CERN or another place?</a:t>
            </a:r>
          </a:p>
          <a:p>
            <a:pPr lvl="1"/>
            <a:endParaRPr lang="en-US" sz="2200" dirty="0" smtClean="0"/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469866" y="12280"/>
            <a:ext cx="6381750" cy="1257679"/>
          </a:xfrm>
        </p:spPr>
        <p:txBody>
          <a:bodyPr/>
          <a:lstStyle/>
          <a:p>
            <a:r>
              <a:rPr lang="en-GB" sz="5400" dirty="0" smtClean="0">
                <a:latin typeface="Bookman Old Style" pitchFamily="18" charset="0"/>
              </a:rPr>
              <a:t>Collaboration board</a:t>
            </a:r>
            <a:endParaRPr lang="en-GB" sz="5400" dirty="0" smtClean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41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154" y="1414368"/>
            <a:ext cx="8522331" cy="5257800"/>
          </a:xfrm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/>
              <a:t>Future workshops: time and place</a:t>
            </a:r>
          </a:p>
          <a:p>
            <a:pPr lvl="1"/>
            <a:r>
              <a:rPr lang="en-US" dirty="0" smtClean="0"/>
              <a:t>Collective effects in low emittance rings (2-3 days)</a:t>
            </a:r>
          </a:p>
          <a:p>
            <a:pPr lvl="2"/>
            <a:r>
              <a:rPr lang="en-US" dirty="0" smtClean="0"/>
              <a:t>Time proposal: Early Winter 2013</a:t>
            </a:r>
          </a:p>
          <a:p>
            <a:pPr lvl="2"/>
            <a:r>
              <a:rPr lang="en-US" dirty="0" smtClean="0"/>
              <a:t>Place proposal: Paris?</a:t>
            </a:r>
          </a:p>
          <a:p>
            <a:pPr lvl="2"/>
            <a:r>
              <a:rPr lang="en-US" dirty="0" smtClean="0"/>
              <a:t>Organizing committee: R. </a:t>
            </a:r>
            <a:r>
              <a:rPr lang="en-US" dirty="0" err="1" smtClean="0"/>
              <a:t>Nagaoka</a:t>
            </a:r>
            <a:r>
              <a:rPr lang="en-US" dirty="0" smtClean="0"/>
              <a:t>, </a:t>
            </a:r>
            <a:r>
              <a:rPr lang="en-US" dirty="0"/>
              <a:t>E. </a:t>
            </a:r>
            <a:r>
              <a:rPr lang="en-US" dirty="0" err="1" smtClean="0"/>
              <a:t>Karantzoulis</a:t>
            </a:r>
            <a:r>
              <a:rPr lang="en-US" dirty="0" smtClean="0"/>
              <a:t>,  G</a:t>
            </a:r>
            <a:r>
              <a:rPr lang="en-US" dirty="0"/>
              <a:t>. </a:t>
            </a:r>
            <a:r>
              <a:rPr lang="en-US" dirty="0" err="1" smtClean="0"/>
              <a:t>Rumolo</a:t>
            </a:r>
            <a:r>
              <a:rPr lang="en-US" dirty="0" smtClean="0"/>
              <a:t>, E</a:t>
            </a:r>
            <a:r>
              <a:rPr lang="en-US" dirty="0"/>
              <a:t>. Al-</a:t>
            </a:r>
            <a:r>
              <a:rPr lang="en-US" dirty="0" err="1" smtClean="0"/>
              <a:t>Dmour</a:t>
            </a:r>
            <a:r>
              <a:rPr lang="en-US" dirty="0" smtClean="0"/>
              <a:t>, </a:t>
            </a:r>
            <a:r>
              <a:rPr lang="en-US" dirty="0"/>
              <a:t> </a:t>
            </a:r>
            <a:r>
              <a:rPr lang="en-US" dirty="0" smtClean="0"/>
              <a:t>      F</a:t>
            </a:r>
            <a:r>
              <a:rPr lang="en-US" dirty="0"/>
              <a:t>. </a:t>
            </a:r>
            <a:r>
              <a:rPr lang="en-US" dirty="0" smtClean="0"/>
              <a:t>Antoniou, T</a:t>
            </a:r>
            <a:r>
              <a:rPr lang="en-US" dirty="0"/>
              <a:t>. </a:t>
            </a:r>
            <a:r>
              <a:rPr lang="en-US" dirty="0" err="1" smtClean="0"/>
              <a:t>Demma</a:t>
            </a:r>
            <a:r>
              <a:rPr lang="en-US" dirty="0" smtClean="0"/>
              <a:t>, A</a:t>
            </a:r>
            <a:r>
              <a:rPr lang="en-US" dirty="0"/>
              <a:t>. </a:t>
            </a:r>
            <a:r>
              <a:rPr lang="en-US" dirty="0" smtClean="0"/>
              <a:t>Muller</a:t>
            </a:r>
          </a:p>
          <a:p>
            <a:pPr lvl="1"/>
            <a:r>
              <a:rPr lang="en-US" dirty="0" smtClean="0"/>
              <a:t>Low emittance rings technology (2-3 </a:t>
            </a:r>
            <a:r>
              <a:rPr lang="en-US" dirty="0"/>
              <a:t>days</a:t>
            </a:r>
            <a:r>
              <a:rPr lang="en-US" dirty="0" smtClean="0"/>
              <a:t>)</a:t>
            </a:r>
          </a:p>
          <a:p>
            <a:pPr lvl="2"/>
            <a:r>
              <a:rPr lang="en-US" dirty="0"/>
              <a:t>Time proposal: </a:t>
            </a:r>
            <a:r>
              <a:rPr lang="en-US" dirty="0" smtClean="0"/>
              <a:t>Early Spring 2014</a:t>
            </a:r>
            <a:endParaRPr lang="en-US" dirty="0"/>
          </a:p>
          <a:p>
            <a:pPr lvl="2"/>
            <a:r>
              <a:rPr lang="en-US" dirty="0"/>
              <a:t>Place proposal: </a:t>
            </a:r>
            <a:r>
              <a:rPr lang="en-US" dirty="0" smtClean="0"/>
              <a:t>Valencia</a:t>
            </a:r>
          </a:p>
          <a:p>
            <a:pPr lvl="2"/>
            <a:r>
              <a:rPr lang="en-US" dirty="0" smtClean="0"/>
              <a:t>Organizing </a:t>
            </a:r>
            <a:r>
              <a:rPr lang="en-US" dirty="0"/>
              <a:t>committee: H. </a:t>
            </a:r>
            <a:r>
              <a:rPr lang="en-US" dirty="0" err="1" smtClean="0"/>
              <a:t>Schmickler</a:t>
            </a:r>
            <a:r>
              <a:rPr lang="en-US" dirty="0" smtClean="0"/>
              <a:t>, </a:t>
            </a:r>
            <a:r>
              <a:rPr lang="en-US" dirty="0"/>
              <a:t>J. </a:t>
            </a:r>
            <a:r>
              <a:rPr lang="en-US" dirty="0" smtClean="0"/>
              <a:t>Barth, E. </a:t>
            </a:r>
            <a:r>
              <a:rPr lang="en-US" dirty="0" err="1" smtClean="0"/>
              <a:t>Bravin</a:t>
            </a:r>
            <a:r>
              <a:rPr lang="en-US" dirty="0" smtClean="0"/>
              <a:t>, A. </a:t>
            </a:r>
            <a:r>
              <a:rPr lang="en-US" dirty="0" err="1" smtClean="0"/>
              <a:t>Faus-Golfe</a:t>
            </a:r>
            <a:r>
              <a:rPr lang="en-US" dirty="0" smtClean="0"/>
              <a:t>, F</a:t>
            </a:r>
            <a:r>
              <a:rPr lang="en-US" dirty="0"/>
              <a:t>. </a:t>
            </a:r>
            <a:r>
              <a:rPr lang="en-US" dirty="0" smtClean="0"/>
              <a:t>Perez</a:t>
            </a:r>
          </a:p>
          <a:p>
            <a:pPr lvl="1"/>
            <a:r>
              <a:rPr lang="en-US" dirty="0" smtClean="0"/>
              <a:t>Low emittance rings design (2-3 </a:t>
            </a:r>
            <a:r>
              <a:rPr lang="en-US" dirty="0"/>
              <a:t>days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/>
              <a:t>Time proposal: </a:t>
            </a:r>
            <a:r>
              <a:rPr lang="en-US" dirty="0" smtClean="0"/>
              <a:t>Early autumn 2014</a:t>
            </a:r>
            <a:endParaRPr lang="en-US" dirty="0"/>
          </a:p>
          <a:p>
            <a:pPr lvl="2"/>
            <a:r>
              <a:rPr lang="en-US" dirty="0"/>
              <a:t>Place proposal: </a:t>
            </a:r>
            <a:r>
              <a:rPr lang="en-US" dirty="0" smtClean="0"/>
              <a:t>PSI?</a:t>
            </a:r>
            <a:endParaRPr lang="en-US" dirty="0"/>
          </a:p>
          <a:p>
            <a:pPr lvl="2"/>
            <a:r>
              <a:rPr lang="en-US" dirty="0"/>
              <a:t>Organizing committee: M. </a:t>
            </a:r>
            <a:r>
              <a:rPr lang="en-US" dirty="0" err="1"/>
              <a:t>Böge</a:t>
            </a:r>
            <a:r>
              <a:rPr lang="en-US" dirty="0" smtClean="0"/>
              <a:t>, </a:t>
            </a:r>
            <a:r>
              <a:rPr lang="en-US" dirty="0"/>
              <a:t>S. </a:t>
            </a:r>
            <a:r>
              <a:rPr lang="en-US" dirty="0" err="1"/>
              <a:t>Leeman</a:t>
            </a:r>
            <a:r>
              <a:rPr lang="en-US" dirty="0" smtClean="0"/>
              <a:t>, </a:t>
            </a:r>
            <a:r>
              <a:rPr lang="en-US" dirty="0"/>
              <a:t>L. </a:t>
            </a:r>
            <a:r>
              <a:rPr lang="en-US" dirty="0" err="1"/>
              <a:t>Nadolski</a:t>
            </a:r>
            <a:r>
              <a:rPr lang="en-US" dirty="0"/>
              <a:t> </a:t>
            </a:r>
            <a:r>
              <a:rPr lang="en-US" dirty="0" smtClean="0"/>
              <a:t>, </a:t>
            </a:r>
            <a:r>
              <a:rPr lang="en-US" dirty="0"/>
              <a:t>M. </a:t>
            </a:r>
            <a:r>
              <a:rPr lang="en-US" dirty="0" err="1"/>
              <a:t>Biagini</a:t>
            </a:r>
            <a:r>
              <a:rPr lang="en-US" dirty="0"/>
              <a:t> </a:t>
            </a:r>
            <a:r>
              <a:rPr lang="en-US" dirty="0" smtClean="0"/>
              <a:t>, </a:t>
            </a:r>
            <a:r>
              <a:rPr lang="en-US" dirty="0"/>
              <a:t>P. Raimondi </a:t>
            </a:r>
          </a:p>
          <a:p>
            <a:pPr lvl="1"/>
            <a:r>
              <a:rPr lang="en-US" dirty="0"/>
              <a:t>Low emittance rings </a:t>
            </a:r>
            <a:r>
              <a:rPr lang="en-US" dirty="0" smtClean="0"/>
              <a:t>general (3-4 days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Time proposal: </a:t>
            </a:r>
            <a:r>
              <a:rPr lang="en-US" dirty="0" smtClean="0"/>
              <a:t>Summer 2014</a:t>
            </a:r>
            <a:endParaRPr lang="en-US" dirty="0"/>
          </a:p>
          <a:p>
            <a:pPr lvl="2"/>
            <a:r>
              <a:rPr lang="en-US" dirty="0"/>
              <a:t>Place proposal: </a:t>
            </a:r>
            <a:r>
              <a:rPr lang="en-US" dirty="0" smtClean="0"/>
              <a:t>Italy?</a:t>
            </a:r>
            <a:endParaRPr lang="en-US" dirty="0"/>
          </a:p>
          <a:p>
            <a:pPr lvl="2"/>
            <a:r>
              <a:rPr lang="en-US" dirty="0" smtClean="0"/>
              <a:t>Organizing committee: </a:t>
            </a:r>
            <a:r>
              <a:rPr lang="en-US" dirty="0"/>
              <a:t>R. </a:t>
            </a:r>
            <a:r>
              <a:rPr lang="en-US" dirty="0" err="1" smtClean="0"/>
              <a:t>Bartolini</a:t>
            </a:r>
            <a:r>
              <a:rPr lang="en-US" dirty="0" smtClean="0"/>
              <a:t>, </a:t>
            </a:r>
            <a:r>
              <a:rPr lang="en-US" dirty="0"/>
              <a:t>S. </a:t>
            </a:r>
            <a:r>
              <a:rPr lang="en-US" dirty="0" err="1" smtClean="0"/>
              <a:t>Guiducci</a:t>
            </a:r>
            <a:r>
              <a:rPr lang="en-US" dirty="0" smtClean="0"/>
              <a:t>, </a:t>
            </a:r>
            <a:r>
              <a:rPr lang="en-US" dirty="0"/>
              <a:t>Y. </a:t>
            </a:r>
            <a:r>
              <a:rPr lang="en-US" dirty="0" smtClean="0"/>
              <a:t>Papaphilippou, B</a:t>
            </a:r>
            <a:r>
              <a:rPr lang="en-US" dirty="0"/>
              <a:t>. </a:t>
            </a:r>
            <a:r>
              <a:rPr lang="en-US" dirty="0" err="1" smtClean="0"/>
              <a:t>Hettel</a:t>
            </a:r>
            <a:r>
              <a:rPr lang="en-US" dirty="0" smtClean="0"/>
              <a:t>, </a:t>
            </a:r>
            <a:r>
              <a:rPr lang="en-US" dirty="0"/>
              <a:t>Q. Qin, D. </a:t>
            </a:r>
            <a:r>
              <a:rPr lang="en-US" dirty="0" smtClean="0"/>
              <a:t>Rubin,</a:t>
            </a:r>
            <a:r>
              <a:rPr lang="en-US" dirty="0"/>
              <a:t> J. </a:t>
            </a:r>
            <a:r>
              <a:rPr lang="en-US" dirty="0" smtClean="0"/>
              <a:t>Urakawa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762250" y="-97352"/>
            <a:ext cx="5223617" cy="1412875"/>
          </a:xfrm>
        </p:spPr>
        <p:txBody>
          <a:bodyPr/>
          <a:lstStyle/>
          <a:p>
            <a:r>
              <a:rPr lang="en-GB" sz="4800" dirty="0" smtClean="0">
                <a:latin typeface="Bookman Old Style" pitchFamily="18" charset="0"/>
              </a:rPr>
              <a:t>Future workshops</a:t>
            </a:r>
            <a:endParaRPr lang="en-GB" sz="4800" dirty="0" smtClean="0">
              <a:latin typeface="Bookman Old Style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14/</a:t>
            </a:r>
            <a:r>
              <a:rPr lang="en-US" dirty="0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06/13</a:t>
            </a:r>
            <a:endParaRPr lang="en-US" dirty="0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3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4724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220" y="1386960"/>
            <a:ext cx="6064782" cy="5471040"/>
          </a:xfrm>
        </p:spPr>
        <p:txBody>
          <a:bodyPr wrap="square" rtlCol="0">
            <a:normAutofit lnSpcReduction="10000"/>
          </a:bodyPr>
          <a:lstStyle/>
          <a:p>
            <a:r>
              <a:rPr lang="en-US" sz="2400" dirty="0" smtClean="0"/>
              <a:t>Budget available: 330kEuros</a:t>
            </a:r>
            <a:endParaRPr lang="en-GB" sz="2400" dirty="0"/>
          </a:p>
          <a:p>
            <a:pPr lvl="1"/>
            <a:r>
              <a:rPr lang="en-GB" sz="2000" dirty="0" smtClean="0"/>
              <a:t>Coordination budget (used for financing trips of coordination team): 102.6kEuros, offset can be used for invited speakers or sponsoring trips for collaboration</a:t>
            </a:r>
          </a:p>
          <a:p>
            <a:pPr lvl="1"/>
            <a:r>
              <a:rPr lang="en-GB" sz="2000" dirty="0" smtClean="0"/>
              <a:t>Budget for topical workshop (6 in total): 15kEuros/workshop, i.e. 50 people with 300Euros/participant</a:t>
            </a:r>
          </a:p>
          <a:p>
            <a:pPr lvl="2"/>
            <a:r>
              <a:rPr lang="en-GB" sz="1600" dirty="0" smtClean="0"/>
              <a:t>Total of 90kEuros (from 103.8kEuros)</a:t>
            </a:r>
          </a:p>
          <a:p>
            <a:pPr lvl="2"/>
            <a:r>
              <a:rPr lang="en-GB" sz="1600" dirty="0" smtClean="0"/>
              <a:t>Remaining 4.6KEuros per task to be used for inviting or sponsoring trips for collaboration</a:t>
            </a:r>
          </a:p>
          <a:p>
            <a:pPr lvl="1"/>
            <a:r>
              <a:rPr lang="en-GB" sz="2000" dirty="0" smtClean="0"/>
              <a:t>Budget for general workshop (4 in total): 24kEuros, i.e. 70 people with 300Euros/participant</a:t>
            </a:r>
          </a:p>
          <a:p>
            <a:pPr lvl="2"/>
            <a:r>
              <a:rPr lang="en-GB" sz="1600" dirty="0" smtClean="0"/>
              <a:t>Total of 84kEuros (from 103.8kEuros of common pot)</a:t>
            </a:r>
          </a:p>
          <a:p>
            <a:pPr lvl="2"/>
            <a:r>
              <a:rPr lang="en-GB" sz="1600" dirty="0" smtClean="0"/>
              <a:t>8kEuros to be attributed to 4 low emittance ring student prize (sponsor a trip in a major accelerator conference) </a:t>
            </a:r>
          </a:p>
          <a:p>
            <a:pPr lvl="2"/>
            <a:r>
              <a:rPr lang="en-GB" sz="1600" dirty="0" smtClean="0"/>
              <a:t>Remaining 11.8kEuros </a:t>
            </a:r>
            <a:r>
              <a:rPr lang="en-GB" sz="1600" dirty="0"/>
              <a:t>to be used for inviting or sponsoring trips for </a:t>
            </a:r>
            <a:r>
              <a:rPr lang="en-GB" sz="1600" dirty="0" smtClean="0"/>
              <a:t>collaboration</a:t>
            </a:r>
          </a:p>
          <a:p>
            <a:pPr lvl="1"/>
            <a:endParaRPr lang="en-US" sz="2000" dirty="0" smtClean="0"/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734839" y="-42536"/>
            <a:ext cx="5314988" cy="1412875"/>
          </a:xfrm>
        </p:spPr>
        <p:txBody>
          <a:bodyPr/>
          <a:lstStyle/>
          <a:p>
            <a:r>
              <a:rPr lang="en-GB" sz="4800" dirty="0" smtClean="0">
                <a:latin typeface="Bookman Old Style" pitchFamily="18" charset="0"/>
              </a:rPr>
              <a:t>Budget allocation</a:t>
            </a:r>
            <a:endParaRPr lang="en-GB" sz="4800" dirty="0" smtClean="0">
              <a:latin typeface="Bookman Old Style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665386"/>
              </p:ext>
            </p:extLst>
          </p:nvPr>
        </p:nvGraphicFramePr>
        <p:xfrm>
          <a:off x="99658" y="2084606"/>
          <a:ext cx="3345046" cy="3815069"/>
        </p:xfrm>
        <a:graphic>
          <a:graphicData uri="http://schemas.openxmlformats.org/drawingml/2006/table">
            <a:tbl>
              <a:tblPr/>
              <a:tblGrid>
                <a:gridCol w="1225228"/>
                <a:gridCol w="922852"/>
                <a:gridCol w="1196966"/>
              </a:tblGrid>
              <a:tr h="4096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effectLst/>
                          <a:latin typeface="Arial"/>
                        </a:rPr>
                        <a:t>Beneficiary short name </a:t>
                      </a:r>
                      <a:br>
                        <a:rPr lang="en-US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en-US" sz="1400" b="1" i="0" u="none" strike="noStrike" dirty="0">
                          <a:effectLst/>
                          <a:latin typeface="Arial"/>
                        </a:rPr>
                        <a:t>(all costs in €)</a:t>
                      </a:r>
                    </a:p>
                  </a:txBody>
                  <a:tcPr marL="12530" marR="12530" marT="125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effectLst/>
                          <a:latin typeface="Arial"/>
                        </a:rPr>
                        <a:t>EC requested funding</a:t>
                      </a:r>
                    </a:p>
                  </a:txBody>
                  <a:tcPr marL="12530" marR="12530" marT="1253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effectLst/>
                          <a:latin typeface="Arial"/>
                        </a:rPr>
                        <a:t>Comment </a:t>
                      </a:r>
                    </a:p>
                  </a:txBody>
                  <a:tcPr marL="12530" marR="12530" marT="1253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77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CERN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40,153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CERN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103,771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 Common Pot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CERN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34,590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 Support to NA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effectLst/>
                          <a:latin typeface="Arial"/>
                        </a:rPr>
                        <a:t>Total CERN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178,514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77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INFN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21,338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effectLst/>
                          <a:latin typeface="Arial"/>
                        </a:rPr>
                        <a:t>Total INFN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21,338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77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PSI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19,815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PSI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34,590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 Support to NA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effectLst/>
                          <a:latin typeface="Arial"/>
                        </a:rPr>
                        <a:t>Total PSI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54,405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77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UOXF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21,338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effectLst/>
                          <a:latin typeface="Arial"/>
                        </a:rPr>
                        <a:t>Total UOXF</a:t>
                      </a:r>
                    </a:p>
                  </a:txBody>
                  <a:tcPr marL="12530" marR="12530" marT="125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21,338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77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effectLst/>
                          <a:latin typeface="Arial"/>
                        </a:rPr>
                        <a:t>SOLEIL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19,815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SOLEIL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34,590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Arial"/>
                        </a:rPr>
                        <a:t> Support to NA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effectLst/>
                          <a:latin typeface="Arial"/>
                        </a:rPr>
                        <a:t>Total SOLEIL</a:t>
                      </a:r>
                    </a:p>
                  </a:txBody>
                  <a:tcPr marL="12530" marR="12530" marT="1253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54,405 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530" marR="12530" marT="125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690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90405"/>
          </a:xfrm>
        </p:spPr>
        <p:txBody>
          <a:bodyPr wrap="square" rtlCol="0">
            <a:spAutoFit/>
          </a:bodyPr>
          <a:lstStyle/>
          <a:p>
            <a:r>
              <a:rPr lang="en-US" dirty="0" smtClean="0"/>
              <a:t>Sponsor trip to a major accelerator conference for presenting work related to low emittance rings</a:t>
            </a:r>
          </a:p>
          <a:p>
            <a:r>
              <a:rPr lang="en-GB" sz="3200" dirty="0" smtClean="0"/>
              <a:t>1/year, roughly 2kEuros per prize</a:t>
            </a:r>
          </a:p>
          <a:p>
            <a:r>
              <a:rPr lang="en-GB" sz="3200" dirty="0" smtClean="0"/>
              <a:t>Selection procedure:</a:t>
            </a:r>
          </a:p>
          <a:p>
            <a:pPr lvl="1"/>
            <a:r>
              <a:rPr lang="en-GB" sz="2800" dirty="0" smtClean="0"/>
              <a:t>Presentations (posters) in topical or general workshops?</a:t>
            </a:r>
            <a:endParaRPr lang="en-GB" sz="2800" dirty="0" smtClean="0"/>
          </a:p>
          <a:p>
            <a:endParaRPr lang="en-GB" sz="3200" dirty="0" smtClean="0"/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734839" y="-42536"/>
            <a:ext cx="5314988" cy="1412875"/>
          </a:xfrm>
        </p:spPr>
        <p:txBody>
          <a:bodyPr/>
          <a:lstStyle/>
          <a:p>
            <a:r>
              <a:rPr lang="en-GB" sz="4800" dirty="0" smtClean="0">
                <a:latin typeface="Bookman Old Style" pitchFamily="18" charset="0"/>
              </a:rPr>
              <a:t>Student prize</a:t>
            </a:r>
            <a:endParaRPr lang="en-GB" sz="4800" dirty="0" smtClean="0">
              <a:latin typeface="Bookman Old Style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14/</a:t>
            </a:r>
            <a:r>
              <a:rPr lang="en-US" dirty="0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06/13</a:t>
            </a:r>
            <a:endParaRPr lang="en-US" dirty="0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5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1703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293" y="1524000"/>
            <a:ext cx="8753386" cy="2283702"/>
          </a:xfrm>
        </p:spPr>
        <p:txBody>
          <a:bodyPr wrap="square" rtlCol="0">
            <a:spAutoFit/>
          </a:bodyPr>
          <a:lstStyle/>
          <a:p>
            <a:r>
              <a:rPr lang="en-US" dirty="0"/>
              <a:t>RF, magnets, </a:t>
            </a:r>
            <a:r>
              <a:rPr lang="en-US" dirty="0" err="1"/>
              <a:t>Xbeams</a:t>
            </a:r>
            <a:r>
              <a:rPr lang="en-US" dirty="0"/>
              <a:t>, application of </a:t>
            </a:r>
            <a:r>
              <a:rPr lang="en-US" dirty="0" smtClean="0"/>
              <a:t>accelerators</a:t>
            </a:r>
          </a:p>
          <a:p>
            <a:r>
              <a:rPr lang="en-US" dirty="0" smtClean="0"/>
              <a:t>Other?</a:t>
            </a:r>
          </a:p>
          <a:p>
            <a:r>
              <a:rPr lang="en-US" dirty="0" smtClean="0"/>
              <a:t>Ideas of collaboration</a:t>
            </a:r>
            <a:endParaRPr lang="en-GB" dirty="0"/>
          </a:p>
          <a:p>
            <a:pPr lvl="1"/>
            <a:r>
              <a:rPr lang="en-GB" dirty="0" smtClean="0"/>
              <a:t>Common workshops?</a:t>
            </a:r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734839" y="-42536"/>
            <a:ext cx="5314988" cy="1412875"/>
          </a:xfrm>
        </p:spPr>
        <p:txBody>
          <a:bodyPr/>
          <a:lstStyle/>
          <a:p>
            <a:r>
              <a:rPr lang="en-GB" sz="4800" dirty="0" smtClean="0">
                <a:latin typeface="Bookman Old Style" pitchFamily="18" charset="0"/>
              </a:rPr>
              <a:t>Synergy with other WPs</a:t>
            </a:r>
            <a:endParaRPr lang="en-GB" sz="4800" dirty="0" smtClean="0">
              <a:latin typeface="Bookman Old Style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14/</a:t>
            </a:r>
            <a:r>
              <a:rPr lang="en-US" dirty="0" smtClean="0">
                <a:solidFill>
                  <a:srgbClr val="0070C0">
                    <a:tint val="75000"/>
                  </a:srgbClr>
                </a:solidFill>
                <a:latin typeface="Calibri"/>
              </a:rPr>
              <a:t>06/13</a:t>
            </a:r>
            <a:endParaRPr lang="en-US" dirty="0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  <a:latin typeface="Calibri"/>
              </a:rPr>
              <a:t>EUCARD'13, YP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/>
              <a:t>6</a:t>
            </a:fld>
            <a:endParaRPr lang="en-US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1031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401</Words>
  <Application>Microsoft Macintosh PowerPoint</Application>
  <PresentationFormat>On-screen Show (4:3)</PresentationFormat>
  <Paragraphs>116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1_Office Theme</vt:lpstr>
      <vt:lpstr>General workshop</vt:lpstr>
      <vt:lpstr>Collaboration board</vt:lpstr>
      <vt:lpstr>Future workshops</vt:lpstr>
      <vt:lpstr>Budget allocation</vt:lpstr>
      <vt:lpstr>Student prize</vt:lpstr>
      <vt:lpstr>Synergy with other WPs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steps</dc:title>
  <dc:creator>Ioannis Papapaphilippou</dc:creator>
  <cp:lastModifiedBy>Ioannis Papapaphilippou</cp:lastModifiedBy>
  <cp:revision>20</cp:revision>
  <dcterms:created xsi:type="dcterms:W3CDTF">2013-06-13T09:25:20Z</dcterms:created>
  <dcterms:modified xsi:type="dcterms:W3CDTF">2013-06-13T14:30:31Z</dcterms:modified>
</cp:coreProperties>
</file>