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0"/>
  </p:notesMasterIdLst>
  <p:sldIdLst>
    <p:sldId id="256" r:id="rId2"/>
    <p:sldId id="318" r:id="rId3"/>
    <p:sldId id="257" r:id="rId4"/>
    <p:sldId id="310" r:id="rId5"/>
    <p:sldId id="260" r:id="rId6"/>
    <p:sldId id="258" r:id="rId7"/>
    <p:sldId id="259" r:id="rId8"/>
    <p:sldId id="294" r:id="rId9"/>
    <p:sldId id="311" r:id="rId10"/>
    <p:sldId id="278" r:id="rId11"/>
    <p:sldId id="271" r:id="rId12"/>
    <p:sldId id="298" r:id="rId13"/>
    <p:sldId id="288" r:id="rId14"/>
    <p:sldId id="279" r:id="rId15"/>
    <p:sldId id="280" r:id="rId16"/>
    <p:sldId id="281" r:id="rId17"/>
    <p:sldId id="312" r:id="rId18"/>
    <p:sldId id="300" r:id="rId19"/>
    <p:sldId id="301" r:id="rId20"/>
    <p:sldId id="302" r:id="rId21"/>
    <p:sldId id="303" r:id="rId22"/>
    <p:sldId id="305" r:id="rId23"/>
    <p:sldId id="306" r:id="rId24"/>
    <p:sldId id="307" r:id="rId25"/>
    <p:sldId id="313" r:id="rId26"/>
    <p:sldId id="272" r:id="rId27"/>
    <p:sldId id="329" r:id="rId28"/>
    <p:sldId id="331" r:id="rId29"/>
    <p:sldId id="273" r:id="rId30"/>
    <p:sldId id="274" r:id="rId31"/>
    <p:sldId id="275" r:id="rId32"/>
    <p:sldId id="276" r:id="rId33"/>
    <p:sldId id="277" r:id="rId34"/>
    <p:sldId id="314" r:id="rId35"/>
    <p:sldId id="334" r:id="rId36"/>
    <p:sldId id="333" r:id="rId37"/>
    <p:sldId id="320" r:id="rId38"/>
    <p:sldId id="326" r:id="rId39"/>
    <p:sldId id="332" r:id="rId40"/>
    <p:sldId id="325" r:id="rId41"/>
    <p:sldId id="265" r:id="rId42"/>
    <p:sldId id="296" r:id="rId43"/>
    <p:sldId id="315" r:id="rId44"/>
    <p:sldId id="321" r:id="rId45"/>
    <p:sldId id="322" r:id="rId46"/>
    <p:sldId id="327" r:id="rId47"/>
    <p:sldId id="316" r:id="rId48"/>
    <p:sldId id="317" r:id="rId49"/>
    <p:sldId id="299" r:id="rId50"/>
    <p:sldId id="290" r:id="rId51"/>
    <p:sldId id="291" r:id="rId52"/>
    <p:sldId id="292" r:id="rId53"/>
    <p:sldId id="293" r:id="rId54"/>
    <p:sldId id="308" r:id="rId55"/>
    <p:sldId id="309" r:id="rId56"/>
    <p:sldId id="335" r:id="rId57"/>
    <p:sldId id="336" r:id="rId58"/>
    <p:sldId id="337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4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0FC2A-CD9A-B940-BB30-B8FCBE3F1AAE}" type="datetimeFigureOut">
              <a:rPr lang="en-US" smtClean="0"/>
              <a:t>3/14/13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43CF3-8810-3646-8AB3-C44590DAA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7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41936-67B2-9F46-AFDA-3307A54B4985}" type="slidenum">
              <a:rPr lang="en-US"/>
              <a:pPr/>
              <a:t>11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71CEA-65D9-4E28-B116-EBD58ECDDCB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23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F909D-239B-894F-9126-C9B5B43DE5DF}" type="slidenum">
              <a:rPr lang="en-US"/>
              <a:pPr/>
              <a:t>37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472364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>
                <a:solidFill>
                  <a:srgbClr val="000000"/>
                </a:solidFill>
              </a:rPr>
              <a:t>07/03/2013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EB75D-45CD-9F43-BF8C-FCA8224F30F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M. Karppinen CERN TE-MSC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44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44625"/>
            <a:ext cx="8712968" cy="940442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3/14/13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51520" y="44624"/>
            <a:ext cx="8712968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8712968" cy="49402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123728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March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55976" y="6356350"/>
            <a:ext cx="3722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High Field Magnet Program Status and Plans</a:t>
            </a:r>
          </a:p>
          <a:p>
            <a:r>
              <a:rPr lang="en-US" smtClean="0"/>
              <a:t>Presentation to CERN Machine Advisory Committee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5" Type="http://schemas.microsoft.com/office/2007/relationships/hdphoto" Target="../media/hdphoto1.wdp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8" Type="http://schemas.openxmlformats.org/officeDocument/2006/relationships/image" Target="../media/image36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emf"/><Relationship Id="rId3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6" Type="http://schemas.openxmlformats.org/officeDocument/2006/relationships/image" Target="../media/image47.jpeg"/><Relationship Id="rId7" Type="http://schemas.openxmlformats.org/officeDocument/2006/relationships/image" Target="../media/image48.jpeg"/><Relationship Id="rId8" Type="http://schemas.openxmlformats.org/officeDocument/2006/relationships/image" Target="../media/image49.jpeg"/><Relationship Id="rId9" Type="http://schemas.openxmlformats.org/officeDocument/2006/relationships/image" Target="../media/image50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9.png"/><Relationship Id="rId12" Type="http://schemas.openxmlformats.org/officeDocument/2006/relationships/image" Target="../media/image60.png"/><Relationship Id="rId13" Type="http://schemas.openxmlformats.org/officeDocument/2006/relationships/oleObject" Target="../embeddings/oleObject2.bin"/><Relationship Id="rId14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Relationship Id="rId9" Type="http://schemas.openxmlformats.org/officeDocument/2006/relationships/image" Target="../media/image57.png"/><Relationship Id="rId10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6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6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6.emf"/><Relationship Id="rId3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8.png"/><Relationship Id="rId3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jpeg"/><Relationship Id="rId5" Type="http://schemas.openxmlformats.org/officeDocument/2006/relationships/image" Target="../media/image9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95.jpeg"/><Relationship Id="rId5" Type="http://schemas.openxmlformats.org/officeDocument/2006/relationships/image" Target="../media/image96.jpeg"/><Relationship Id="rId6" Type="http://schemas.openxmlformats.org/officeDocument/2006/relationships/image" Target="../media/image97.png"/><Relationship Id="rId7" Type="http://schemas.openxmlformats.org/officeDocument/2006/relationships/image" Target="../media/image98.jpeg"/><Relationship Id="rId8" Type="http://schemas.openxmlformats.org/officeDocument/2006/relationships/image" Target="../media/image99.emf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3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jpeg"/><Relationship Id="rId5" Type="http://schemas.openxmlformats.org/officeDocument/2006/relationships/image" Target="../media/image74.jpeg"/><Relationship Id="rId6" Type="http://schemas.openxmlformats.org/officeDocument/2006/relationships/image" Target="../media/image11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0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4" Type="http://schemas.openxmlformats.org/officeDocument/2006/relationships/image" Target="../media/image119.jpeg"/><Relationship Id="rId5" Type="http://schemas.openxmlformats.org/officeDocument/2006/relationships/image" Target="../media/image120.jpeg"/><Relationship Id="rId6" Type="http://schemas.openxmlformats.org/officeDocument/2006/relationships/image" Target="../media/image121.jpeg"/><Relationship Id="rId7" Type="http://schemas.openxmlformats.org/officeDocument/2006/relationships/image" Target="../media/image122.jpeg"/><Relationship Id="rId8" Type="http://schemas.openxmlformats.org/officeDocument/2006/relationships/image" Target="../media/image12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4" Type="http://schemas.openxmlformats.org/officeDocument/2006/relationships/image" Target="../media/image126.jpeg"/><Relationship Id="rId5" Type="http://schemas.openxmlformats.org/officeDocument/2006/relationships/image" Target="../media/image127.jpeg"/><Relationship Id="rId6" Type="http://schemas.openxmlformats.org/officeDocument/2006/relationships/image" Target="../media/image128.jpeg"/><Relationship Id="rId7" Type="http://schemas.openxmlformats.org/officeDocument/2006/relationships/image" Target="../media/image129.jpeg"/><Relationship Id="rId8" Type="http://schemas.openxmlformats.org/officeDocument/2006/relationships/image" Target="../media/image130.jpeg"/><Relationship Id="rId9" Type="http://schemas.openxmlformats.org/officeDocument/2006/relationships/image" Target="../media/image131.jpeg"/><Relationship Id="rId10" Type="http://schemas.openxmlformats.org/officeDocument/2006/relationships/image" Target="../media/image132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4" Type="http://schemas.openxmlformats.org/officeDocument/2006/relationships/image" Target="../media/image13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3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6.jpeg"/><Relationship Id="rId3" Type="http://schemas.openxmlformats.org/officeDocument/2006/relationships/image" Target="../media/image13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1.jpg"/><Relationship Id="rId3" Type="http://schemas.openxmlformats.org/officeDocument/2006/relationships/image" Target="../media/image14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jp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jpg"/><Relationship Id="rId15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wmf"/><Relationship Id="rId6" Type="http://schemas.openxmlformats.org/officeDocument/2006/relationships/image" Target="../media/image16.wmf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9" Type="http://schemas.openxmlformats.org/officeDocument/2006/relationships/image" Target="../media/image19.png"/><Relationship Id="rId10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FRESCA2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1052736"/>
            <a:ext cx="4320480" cy="504056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</a:t>
            </a:r>
            <a:r>
              <a:rPr lang="en-GB" dirty="0" smtClean="0"/>
              <a:t>dipole, 13 T and 100 mm clear bore</a:t>
            </a:r>
          </a:p>
          <a:p>
            <a:pPr lvl="1"/>
            <a:r>
              <a:rPr lang="en-GB" dirty="0" smtClean="0"/>
              <a:t>Goal: test bed </a:t>
            </a:r>
            <a:r>
              <a:rPr lang="en-GB" dirty="0"/>
              <a:t>(</a:t>
            </a:r>
            <a:r>
              <a:rPr lang="en-GB" dirty="0" smtClean="0"/>
              <a:t>new test station) and technology step towards fields in excess of 15 T</a:t>
            </a:r>
          </a:p>
          <a:p>
            <a:r>
              <a:rPr lang="en-GB" dirty="0" smtClean="0"/>
              <a:t>Built as a EU-FP7 collaboration</a:t>
            </a:r>
          </a:p>
          <a:p>
            <a:pPr lvl="1"/>
            <a:r>
              <a:rPr lang="en-GB" dirty="0" smtClean="0"/>
              <a:t>coil fabrication at CEA </a:t>
            </a:r>
            <a:r>
              <a:rPr lang="en-GB" dirty="0" err="1" smtClean="0"/>
              <a:t>Saclay</a:t>
            </a:r>
            <a:r>
              <a:rPr lang="en-GB" dirty="0" smtClean="0"/>
              <a:t>, </a:t>
            </a:r>
          </a:p>
          <a:p>
            <a:pPr lvl="1"/>
            <a:r>
              <a:rPr lang="en-GB" dirty="0" smtClean="0"/>
              <a:t>HT, impregnation structure and assembly at CERN</a:t>
            </a:r>
          </a:p>
          <a:p>
            <a:r>
              <a:rPr lang="en-GB" dirty="0" smtClean="0"/>
              <a:t>Block coils, flared end poles made by four double-pancakes</a:t>
            </a:r>
          </a:p>
          <a:p>
            <a:r>
              <a:rPr lang="en-GB" dirty="0" smtClean="0"/>
              <a:t>Bladder </a:t>
            </a:r>
            <a:r>
              <a:rPr lang="en-GB" dirty="0"/>
              <a:t>and key pre-</a:t>
            </a:r>
            <a:r>
              <a:rPr lang="en-GB" dirty="0" smtClean="0"/>
              <a:t>load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7588" y="332656"/>
            <a:ext cx="4406900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27984" y="4725144"/>
            <a:ext cx="46440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/>
              <a:t>C</a:t>
            </a:r>
            <a:r>
              <a:rPr lang="en-US" sz="2800" b="1" dirty="0" smtClean="0"/>
              <a:t>omplete magnet </a:t>
            </a:r>
            <a:r>
              <a:rPr lang="en-US" sz="2800" b="1" dirty="0"/>
              <a:t>in 2014, test </a:t>
            </a:r>
            <a:r>
              <a:rPr lang="en-US" sz="2800" b="1" dirty="0" smtClean="0"/>
              <a:t>in 2015, install as cable test station by 2016</a:t>
            </a:r>
            <a:endParaRPr lang="en-US" sz="2800" b="1" dirty="0"/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52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37" name="Rectangle 6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FRESCA2 Strands</a:t>
            </a:r>
            <a:endParaRPr lang="en-US" dirty="0"/>
          </a:p>
        </p:txBody>
      </p:sp>
      <p:pic>
        <p:nvPicPr>
          <p:cNvPr id="3" name="Picture 2" descr="Round Su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179" y="902987"/>
            <a:ext cx="3887947" cy="28860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3789040"/>
            <a:ext cx="3584702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Strand diameter: 1.0 mm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Cu:non-Cu</a:t>
            </a:r>
            <a:r>
              <a:rPr lang="en-US" sz="2000" dirty="0" smtClean="0"/>
              <a:t>: 1.25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Filament diameter: 58  </a:t>
            </a:r>
            <a:r>
              <a:rPr lang="en-US" sz="2000" dirty="0" smtClean="0">
                <a:latin typeface="Symbol" charset="0"/>
                <a:sym typeface="Symbol" charset="0"/>
              </a:rPr>
              <a:t></a:t>
            </a:r>
            <a:r>
              <a:rPr lang="en-US" sz="2000" dirty="0" smtClean="0"/>
              <a:t>m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Number of filaments: 132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J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(15 T. 4.2 K) &gt; 1575 A/mm</a:t>
            </a:r>
            <a:r>
              <a:rPr lang="en-US" sz="2000" baseline="30000" dirty="0" smtClean="0"/>
              <a:t>2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RRR &gt; 150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UL &gt; 400 m … 800 m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Ordered length 88 km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3789040"/>
            <a:ext cx="3584702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Strand diameter: 1.0 mm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Cu:non-Cu</a:t>
            </a:r>
            <a:r>
              <a:rPr lang="en-US" sz="2000" dirty="0" smtClean="0"/>
              <a:t>: 1.25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Filament diameter: 48  </a:t>
            </a:r>
            <a:r>
              <a:rPr lang="en-US" sz="2000" dirty="0" smtClean="0">
                <a:latin typeface="Symbol" charset="0"/>
                <a:sym typeface="Symbol" charset="0"/>
              </a:rPr>
              <a:t></a:t>
            </a:r>
            <a:r>
              <a:rPr lang="en-US" sz="2000" dirty="0" smtClean="0"/>
              <a:t>m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Number of filaments: 192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J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(15 T. 4.2 K) &gt; 1350 A/mm</a:t>
            </a:r>
            <a:r>
              <a:rPr lang="en-US" sz="2000" baseline="30000" dirty="0" smtClean="0"/>
              <a:t>2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RRR &gt; 150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UL &gt; 400 m … 800 m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Ordered length 84 km</a:t>
            </a:r>
          </a:p>
        </p:txBody>
      </p:sp>
      <p:pic>
        <p:nvPicPr>
          <p:cNvPr id="6" name="Picture 5" descr="Screen shot 2012-05-03 at 12.36.42 AM.pn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29" b="98929" l="734" r="990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1033297" y="902987"/>
            <a:ext cx="2946343" cy="2872397"/>
          </a:xfrm>
          <a:prstGeom prst="rect">
            <a:avLst/>
          </a:prstGeom>
        </p:spPr>
      </p:pic>
      <p:pic>
        <p:nvPicPr>
          <p:cNvPr id="13" name="Picture 12" descr="bruker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275" y="957735"/>
            <a:ext cx="1131852" cy="641382"/>
          </a:xfrm>
          <a:prstGeom prst="rect">
            <a:avLst/>
          </a:prstGeom>
        </p:spPr>
      </p:pic>
      <p:pic>
        <p:nvPicPr>
          <p:cNvPr id="14" name="Picture 13" descr="Screen shot 2012-05-03 at 1.27.59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1" y="1029743"/>
            <a:ext cx="1368359" cy="4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7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cern.ch\dfs\Workspaces\d\div_lhc\MMS_SECA\CABLAGE\Câblage Nb3Sn\40 brins\40 x 1 mm\20.85 mm\Run 60A\pas de 120 mm\vue  002 cote sale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780928"/>
            <a:ext cx="2205294" cy="1656184"/>
          </a:xfrm>
          <a:prstGeom prst="rect">
            <a:avLst/>
          </a:prstGeom>
          <a:noFill/>
        </p:spPr>
      </p:pic>
      <p:pic>
        <p:nvPicPr>
          <p:cNvPr id="4" name="Picture 3" descr="\\cern.ch\dfs\Workspaces\d\div_lhc\MMS_SECA\CABLAGE\Câblage Nb3Sn\40 brins\40 x 1 mm\20.85 mm\Run 60A\pas de 120 mm\vue complete 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780927"/>
            <a:ext cx="6336704" cy="8669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5499302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Width of 20.4 mm        Total compaction  89 %       </a:t>
            </a:r>
            <a:endParaRPr lang="en-US" sz="2000" dirty="0"/>
          </a:p>
        </p:txBody>
      </p:sp>
      <p:pic>
        <p:nvPicPr>
          <p:cNvPr id="6" name="Picture 2" descr="\\cern.ch\dfs\Workspaces\d\div_lhc\MMS_SECA\CABLAGE\Câblage Nb3Sn\40 brins\40 x 1 mm\21_4 mm\Run 68A\pas 120 ep 1_82 mm\vue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980728"/>
            <a:ext cx="6362589" cy="873388"/>
          </a:xfrm>
          <a:prstGeom prst="rect">
            <a:avLst/>
          </a:prstGeom>
          <a:noFill/>
        </p:spPr>
      </p:pic>
      <p:pic>
        <p:nvPicPr>
          <p:cNvPr id="7" name="Picture 3" descr="\\cern.ch\dfs\Workspaces\d\div_lhc\MMS_SECA\CABLAGE\Câblage Nb3Sn\40 brins\40 x 1 mm\21_4 mm\Run 68A\pas 120 ep 1_82 mm\vue 1 50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990020"/>
            <a:ext cx="2205294" cy="1656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3717032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Width of 20.9 mm        Total compaction 87.5 % </a:t>
            </a:r>
            <a:endParaRPr lang="en-US" sz="2000" dirty="0"/>
          </a:p>
        </p:txBody>
      </p:sp>
      <p:pic>
        <p:nvPicPr>
          <p:cNvPr id="9" name="Picture 2" descr="\\cern.ch\dfs\Workspaces\d\div_lhc\MMS_SECA\CABLAGE\Câblage Nb3Sn\40 brins\40 x 1 mm\20_40 mm\Run 67A\120 mm 1_82 mm\vue complete 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540284"/>
            <a:ext cx="6480720" cy="887010"/>
          </a:xfrm>
          <a:prstGeom prst="rect">
            <a:avLst/>
          </a:prstGeom>
          <a:noFill/>
        </p:spPr>
      </p:pic>
      <p:pic>
        <p:nvPicPr>
          <p:cNvPr id="10" name="Picture 4" descr="\\cern.ch\dfs\Workspaces\d\div_lhc\MMS_SECA\CABLAGE\Câblage Nb3Sn\40 brins\40 x 1 mm\20_40 mm\Run 67A\120 mm 1_82 mm\vue 3 x5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4509119"/>
            <a:ext cx="2232248" cy="167642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67544" y="1926124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Width of 21.4 mm        Total compaction 85.6 % 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>
          <a:xfrm>
            <a:off x="7308304" y="1062028"/>
            <a:ext cx="936104" cy="648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08304" y="5571310"/>
            <a:ext cx="936104" cy="648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Cable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179512" y="2636912"/>
            <a:ext cx="8784976" cy="1872208"/>
          </a:xfrm>
          <a:prstGeom prst="roundRect">
            <a:avLst>
              <a:gd name="adj" fmla="val 1653"/>
            </a:avLst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L. </a:t>
            </a:r>
            <a:r>
              <a:rPr lang="en-US" sz="2000" dirty="0" err="1" smtClean="0">
                <a:solidFill>
                  <a:schemeClr val="bg1"/>
                </a:solidFill>
              </a:rPr>
              <a:t>Oberli</a:t>
            </a:r>
            <a:r>
              <a:rPr lang="en-US" sz="2000" dirty="0" smtClean="0">
                <a:solidFill>
                  <a:schemeClr val="bg1"/>
                </a:solidFill>
              </a:rPr>
              <a:t>, TE-MSC/SCD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2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cable R&amp;D results</a:t>
            </a:r>
            <a:endParaRPr lang="en-US" dirty="0"/>
          </a:p>
        </p:txBody>
      </p:sp>
      <p:pic>
        <p:nvPicPr>
          <p:cNvPr id="7" name="Picture 6" descr="cabling degrad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0" t="11969" r="23156" b="41026"/>
          <a:stretch/>
        </p:blipFill>
        <p:spPr>
          <a:xfrm>
            <a:off x="179512" y="1267210"/>
            <a:ext cx="8064896" cy="3799547"/>
          </a:xfrm>
          <a:prstGeom prst="rect">
            <a:avLst/>
          </a:prstGeom>
        </p:spPr>
      </p:pic>
      <p:pic>
        <p:nvPicPr>
          <p:cNvPr id="8" name="Picture 7" descr="Screen shot 2013-03-11 at 4.40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68760"/>
            <a:ext cx="3995936" cy="4538054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51520" y="5159514"/>
            <a:ext cx="5256584" cy="52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L. </a:t>
            </a:r>
            <a:r>
              <a:rPr lang="en-US" sz="1200" dirty="0" err="1" smtClean="0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Development of the Nb3Sn Rutherford </a:t>
            </a:r>
            <a:r>
              <a:rPr lang="en-US" sz="1200" i="1" dirty="0" smtClean="0">
                <a:solidFill>
                  <a:srgbClr val="0000CC"/>
                </a:solidFill>
                <a:cs typeface="Tahoma" pitchFamily="34" charset="0"/>
              </a:rPr>
              <a:t>Cable 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for the </a:t>
            </a:r>
            <a:r>
              <a:rPr lang="en-US" sz="1200" i="1" dirty="0" err="1" smtClean="0">
                <a:solidFill>
                  <a:srgbClr val="0000CC"/>
                </a:solidFill>
                <a:cs typeface="Tahoma" pitchFamily="34" charset="0"/>
              </a:rPr>
              <a:t>EuCard</a:t>
            </a:r>
            <a:r>
              <a:rPr lang="en-US" sz="1200" i="1" dirty="0" smtClean="0">
                <a:solidFill>
                  <a:srgbClr val="0000CC"/>
                </a:solidFill>
                <a:cs typeface="Tahoma" pitchFamily="34" charset="0"/>
              </a:rPr>
              <a:t> High Field Dipole Magnet FRESCA2</a:t>
            </a: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, IEEE TAS, 23, 2013</a:t>
            </a:r>
            <a:endParaRPr lang="en-US" sz="1200" dirty="0">
              <a:solidFill>
                <a:srgbClr val="0000CC"/>
              </a:solidFill>
              <a:cs typeface="Tahoma" pitchFamily="34" charset="0"/>
            </a:endParaRPr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L. </a:t>
            </a:r>
            <a:r>
              <a:rPr lang="en-US" sz="2000" dirty="0" err="1" smtClean="0">
                <a:solidFill>
                  <a:schemeClr val="bg1"/>
                </a:solidFill>
              </a:rPr>
              <a:t>Oberli</a:t>
            </a:r>
            <a:r>
              <a:rPr lang="en-US" sz="2000" dirty="0" smtClean="0">
                <a:solidFill>
                  <a:schemeClr val="bg1"/>
                </a:solidFill>
              </a:rPr>
              <a:t>, TE-MSC/SCD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\\Sispcz162\e$\PROJETS\EuCARD HFM\Sous-traitance étude\Fichiers CAO\11-01-12 TR 12012011\avant projet\Images\p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171" y="996726"/>
            <a:ext cx="2327289" cy="16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Design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26986" y="3959575"/>
            <a:ext cx="5809510" cy="213372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final External Scientific Advisory Committee (held at CEA-</a:t>
            </a:r>
            <a:r>
              <a:rPr lang="en-US" dirty="0" err="1" smtClean="0"/>
              <a:t>Saclay</a:t>
            </a:r>
            <a:r>
              <a:rPr lang="en-US" dirty="0" smtClean="0"/>
              <a:t>, Feb 27</a:t>
            </a:r>
            <a:r>
              <a:rPr lang="en-US" baseline="30000" dirty="0" smtClean="0"/>
              <a:t>th</a:t>
            </a:r>
            <a:r>
              <a:rPr lang="en-US" dirty="0" smtClean="0"/>
              <a:t> – Mar 1</a:t>
            </a:r>
            <a:r>
              <a:rPr lang="en-US" baseline="30000" dirty="0" smtClean="0"/>
              <a:t>st</a:t>
            </a:r>
            <a:r>
              <a:rPr lang="en-US" dirty="0" smtClean="0"/>
              <a:t>) endorsed the design, with specific comments on </a:t>
            </a:r>
          </a:p>
          <a:p>
            <a:pPr lvl="1"/>
            <a:r>
              <a:rPr lang="en-US" dirty="0" smtClean="0"/>
              <a:t>Final choice of sliding/compliance of the Nb</a:t>
            </a:r>
            <a:r>
              <a:rPr lang="en-US" baseline="-25000" dirty="0" smtClean="0"/>
              <a:t>3</a:t>
            </a:r>
            <a:r>
              <a:rPr lang="en-US" dirty="0" smtClean="0"/>
              <a:t>Sn coils </a:t>
            </a:r>
            <a:r>
              <a:rPr lang="en-US" dirty="0"/>
              <a:t>during </a:t>
            </a:r>
            <a:r>
              <a:rPr lang="en-US" dirty="0" smtClean="0"/>
              <a:t>HT</a:t>
            </a:r>
          </a:p>
          <a:p>
            <a:pPr lvl="1"/>
            <a:r>
              <a:rPr lang="en-US" dirty="0" smtClean="0"/>
              <a:t>Validation/test of the mechanical concept for the flared ends</a:t>
            </a:r>
            <a:endParaRPr lang="en-US" dirty="0"/>
          </a:p>
        </p:txBody>
      </p:sp>
      <p:pic>
        <p:nvPicPr>
          <p:cNvPr id="10" name="Picture 3" descr="\\Sispcz162\e$\PROJETS\EuCARD HFM\Sous-traitance étude\Fichiers CAO\11-01-12 TR 12012011\avant projet\Images\P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698" y="1148487"/>
            <a:ext cx="2805798" cy="192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\\Sispcz162\e$\PROJETS\EuCARD HFM\Sous-traitance étude\Fichiers CAO\11-01-12 TR 12012011\avant projet\Images\Eclate Pac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3" y="971436"/>
            <a:ext cx="3165743" cy="197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\\Sispcz162\e$\PROJETS\EuCARD HFM\Sous-traitance étude\Fichiers CAO\11-01-12 TR 12012011\avant projet\Images\Cut YoZ Persp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996952"/>
            <a:ext cx="3688652" cy="312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4723" y="2627620"/>
            <a:ext cx="196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Double pancakes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54581" y="2215897"/>
            <a:ext cx="1296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Coil assembly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34196" y="910461"/>
            <a:ext cx="1634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Coil pack assembly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3212976"/>
            <a:ext cx="3550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 shell, iron yoke, tie-rods, end-plates, bladders</a:t>
            </a:r>
            <a:endParaRPr lang="en-US" dirty="0"/>
          </a:p>
        </p:txBody>
      </p:sp>
      <p:sp>
        <p:nvSpPr>
          <p:cNvPr id="14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06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1F497D"/>
                </a:solidFill>
              </a:rPr>
              <a:t>Present status</a:t>
            </a:r>
            <a:endParaRPr lang="en-GB" dirty="0">
              <a:solidFill>
                <a:srgbClr val="1F497D"/>
              </a:solidFill>
            </a:endParaRPr>
          </a:p>
        </p:txBody>
      </p:sp>
      <p:pic>
        <p:nvPicPr>
          <p:cNvPr id="26" name="Espace réservé du contenu 6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847" y="3220244"/>
            <a:ext cx="1730375" cy="2513012"/>
          </a:xfrm>
        </p:spPr>
      </p:pic>
      <p:pic>
        <p:nvPicPr>
          <p:cNvPr id="8" name="Picture 7" descr="DSCN309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978439"/>
            <a:ext cx="2370125" cy="17800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6225" y="2771636"/>
            <a:ext cx="3731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 assembly in building180</a:t>
            </a:r>
            <a:endParaRPr lang="en-GB" dirty="0"/>
          </a:p>
        </p:txBody>
      </p:sp>
      <p:pic>
        <p:nvPicPr>
          <p:cNvPr id="15" name="Picture 14" descr="IMG_201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04" y="973562"/>
            <a:ext cx="2379878" cy="1784909"/>
          </a:xfrm>
          <a:prstGeom prst="rect">
            <a:avLst/>
          </a:prstGeom>
        </p:spPr>
      </p:pic>
      <p:pic>
        <p:nvPicPr>
          <p:cNvPr id="17" name="Picture 16" descr="20130225_144517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2611" y="978440"/>
            <a:ext cx="2085541" cy="1780032"/>
          </a:xfrm>
          <a:prstGeom prst="rect">
            <a:avLst/>
          </a:prstGeom>
        </p:spPr>
      </p:pic>
      <p:pic>
        <p:nvPicPr>
          <p:cNvPr id="18" name="Picture 17" descr="DSCN6254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8910" y="973562"/>
            <a:ext cx="1754715" cy="17800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104941" y="2771636"/>
            <a:ext cx="3787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Preparation for LN</a:t>
            </a:r>
            <a:r>
              <a:rPr lang="en-GB" baseline="-25000" dirty="0" smtClean="0">
                <a:solidFill>
                  <a:srgbClr val="0055A0"/>
                </a:solidFill>
              </a:rPr>
              <a:t>2</a:t>
            </a:r>
            <a:r>
              <a:rPr lang="en-GB" dirty="0" smtClean="0">
                <a:solidFill>
                  <a:srgbClr val="0055A0"/>
                </a:solidFill>
              </a:rPr>
              <a:t> tests in SM18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20" name="Picture 2" descr="C:\FRESCAII\photo\IMG_227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763" y="3152580"/>
            <a:ext cx="3463488" cy="25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150336" y="3188932"/>
            <a:ext cx="2400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LN</a:t>
            </a:r>
            <a:r>
              <a:rPr lang="en-GB" sz="1600" baseline="-25000" dirty="0" smtClean="0">
                <a:solidFill>
                  <a:schemeClr val="bg1"/>
                </a:solidFill>
              </a:rPr>
              <a:t>2</a:t>
            </a:r>
            <a:r>
              <a:rPr lang="en-GB" sz="1600" dirty="0" smtClean="0">
                <a:solidFill>
                  <a:schemeClr val="bg1"/>
                </a:solidFill>
              </a:rPr>
              <a:t> test station ( SM18)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3" name="Image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1530" y="3212976"/>
            <a:ext cx="2868547" cy="1064360"/>
          </a:xfrm>
          <a:prstGeom prst="rect">
            <a:avLst/>
          </a:prstGeom>
        </p:spPr>
      </p:pic>
      <p:pic>
        <p:nvPicPr>
          <p:cNvPr id="24" name="Picture 23" descr="PA080759.jpeg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1530" y="4256037"/>
            <a:ext cx="2868547" cy="148852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899668" y="4077072"/>
            <a:ext cx="2870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Winding preparation at CEA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7589" y="5749039"/>
            <a:ext cx="455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coil winding in April 2013 </a:t>
            </a:r>
            <a:r>
              <a:rPr lang="en-US" dirty="0"/>
              <a:t>(Cu dummy)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549" y="5749039"/>
            <a:ext cx="3366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LN2 mechanical test April 2013</a:t>
            </a:r>
            <a:endParaRPr lang="en-US" dirty="0"/>
          </a:p>
        </p:txBody>
      </p:sp>
      <p:sp>
        <p:nvSpPr>
          <p:cNvPr id="22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5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0608" y="404664"/>
            <a:ext cx="8758236" cy="5650825"/>
            <a:chOff x="234683" y="1070650"/>
            <a:chExt cx="8758236" cy="5650825"/>
          </a:xfrm>
        </p:grpSpPr>
        <p:pic>
          <p:nvPicPr>
            <p:cNvPr id="11" name="Picture 10" descr="1302031_01-A4-at-144-dpi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683" y="1070650"/>
              <a:ext cx="8758236" cy="56508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79691" y="1678928"/>
              <a:ext cx="6613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CERN Fresca2 Team</a:t>
              </a:r>
              <a:endPara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92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HFM program genesis and  structure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FRESCA2 status and plans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DS 11 T MB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MQXF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Conductor procurement and R&amp;D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Industry participation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4585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DS 11 T dipole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1052736"/>
            <a:ext cx="4752528" cy="5056242"/>
          </a:xfrm>
        </p:spPr>
        <p:txBody>
          <a:bodyPr>
            <a:noAutofit/>
          </a:bodyPr>
          <a:lstStyle/>
          <a:p>
            <a:r>
              <a:rPr lang="en-GB" sz="2400" dirty="0"/>
              <a:t>Nb</a:t>
            </a:r>
            <a:r>
              <a:rPr lang="en-GB" sz="2400" baseline="-25000" dirty="0"/>
              <a:t>3</a:t>
            </a:r>
            <a:r>
              <a:rPr lang="en-GB" sz="2400" dirty="0"/>
              <a:t>Sn </a:t>
            </a:r>
            <a:r>
              <a:rPr lang="en-GB" sz="2400" dirty="0" smtClean="0"/>
              <a:t>twin-aperture dipole, 11.25 T at 11850 A, 60 mm bore</a:t>
            </a:r>
          </a:p>
          <a:p>
            <a:pPr lvl="1"/>
            <a:r>
              <a:rPr lang="en-GB" sz="2400" dirty="0" smtClean="0"/>
              <a:t>Goal: substitute a LHC MB, leaving </a:t>
            </a:r>
            <a:r>
              <a:rPr lang="en-GB" sz="2400" dirty="0" smtClean="0"/>
              <a:t>≈3 </a:t>
            </a:r>
            <a:r>
              <a:rPr lang="en-GB" sz="2400" dirty="0" smtClean="0"/>
              <a:t>m space for for warm collimators</a:t>
            </a:r>
          </a:p>
          <a:p>
            <a:r>
              <a:rPr lang="en-GB" sz="2400" dirty="0" smtClean="0"/>
              <a:t>CERN-FNAL R&amp;D</a:t>
            </a:r>
          </a:p>
          <a:p>
            <a:pPr lvl="1"/>
            <a:r>
              <a:rPr lang="en-GB" sz="2400" dirty="0" smtClean="0"/>
              <a:t>1m models at FNAL</a:t>
            </a:r>
          </a:p>
          <a:p>
            <a:pPr lvl="1"/>
            <a:r>
              <a:rPr lang="en-GB" sz="2400" dirty="0" smtClean="0"/>
              <a:t>2 m models at CERN </a:t>
            </a:r>
          </a:p>
          <a:p>
            <a:r>
              <a:rPr lang="en-GB" sz="2400" dirty="0" smtClean="0"/>
              <a:t>Cos-</a:t>
            </a:r>
            <a:r>
              <a:rPr lang="en-GB" sz="2400" dirty="0" smtClean="0">
                <a:latin typeface="Symbol" charset="2"/>
                <a:cs typeface="Symbol" charset="2"/>
              </a:rPr>
              <a:t>q</a:t>
            </a:r>
            <a:r>
              <a:rPr lang="en-GB" sz="2400" dirty="0" smtClean="0"/>
              <a:t> coils, classical collar and yoke structure, geometry fits the LHC</a:t>
            </a:r>
          </a:p>
        </p:txBody>
      </p:sp>
      <p:pic>
        <p:nvPicPr>
          <p:cNvPr id="6" name="Picture 5" descr="DIPOLE11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6204" y="475366"/>
            <a:ext cx="3934268" cy="41057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0" y="4293096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/>
              <a:t>Achieve reliably 11 T field performance in 2014</a:t>
            </a:r>
            <a:r>
              <a:rPr lang="en-US" sz="2800" b="1" dirty="0"/>
              <a:t>, </a:t>
            </a:r>
            <a:r>
              <a:rPr lang="en-US" sz="2800" b="1" dirty="0" smtClean="0"/>
              <a:t>demonstrate accelerator quality by 2016</a:t>
            </a:r>
            <a:endParaRPr lang="en-US" sz="2800" b="1" dirty="0"/>
          </a:p>
        </p:txBody>
      </p:sp>
      <p:sp>
        <p:nvSpPr>
          <p:cNvPr id="7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MBHSP01 – 2m demonstrator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3313" y="4120530"/>
            <a:ext cx="2579687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8188" y="4120530"/>
            <a:ext cx="2513012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2348880"/>
            <a:ext cx="25908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96050" y="2367930"/>
            <a:ext cx="1809750" cy="145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6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4120530"/>
            <a:ext cx="2514600" cy="143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" y="2348880"/>
            <a:ext cx="251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8" name="Picture 10"/>
          <p:cNvPicPr>
            <a:picLocks noChangeAspect="1" noChangeArrowheads="1"/>
          </p:cNvPicPr>
          <p:nvPr/>
        </p:nvPicPr>
        <p:blipFill>
          <a:blip r:embed="rId10"/>
          <a:srcRect t="14198"/>
          <a:stretch>
            <a:fillRect/>
          </a:stretch>
        </p:blipFill>
        <p:spPr bwMode="auto">
          <a:xfrm>
            <a:off x="1905000" y="908720"/>
            <a:ext cx="25003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9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76800" y="1150640"/>
            <a:ext cx="3968750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50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1000" y="1006351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80" name="TextBox 1"/>
          <p:cNvSpPr txBox="1">
            <a:spLocks noChangeArrowheads="1"/>
          </p:cNvSpPr>
          <p:nvPr/>
        </p:nvSpPr>
        <p:spPr bwMode="auto">
          <a:xfrm>
            <a:off x="4405313" y="1680865"/>
            <a:ext cx="4575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40-strand cable fabricated using FNAL cabling machine</a:t>
            </a:r>
          </a:p>
        </p:txBody>
      </p:sp>
      <p:sp>
        <p:nvSpPr>
          <p:cNvPr id="15381" name="TextBox 2"/>
          <p:cNvSpPr txBox="1">
            <a:spLocks noChangeArrowheads="1"/>
          </p:cNvSpPr>
          <p:nvPr/>
        </p:nvSpPr>
        <p:spPr bwMode="auto">
          <a:xfrm>
            <a:off x="877888" y="3820493"/>
            <a:ext cx="1368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Coil fabrication</a:t>
            </a:r>
          </a:p>
        </p:txBody>
      </p:sp>
      <p:sp>
        <p:nvSpPr>
          <p:cNvPr id="15382" name="TextBox 21"/>
          <p:cNvSpPr txBox="1">
            <a:spLocks noChangeArrowheads="1"/>
          </p:cNvSpPr>
          <p:nvPr/>
        </p:nvSpPr>
        <p:spPr bwMode="auto">
          <a:xfrm>
            <a:off x="3582988" y="3823668"/>
            <a:ext cx="1978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Collared coil assembly</a:t>
            </a:r>
          </a:p>
        </p:txBody>
      </p:sp>
      <p:sp>
        <p:nvSpPr>
          <p:cNvPr id="15383" name="TextBox 22"/>
          <p:cNvSpPr txBox="1">
            <a:spLocks noChangeArrowheads="1"/>
          </p:cNvSpPr>
          <p:nvPr/>
        </p:nvSpPr>
        <p:spPr bwMode="auto">
          <a:xfrm>
            <a:off x="6621463" y="3826843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Cold mass assembly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8003" y="5631631"/>
            <a:ext cx="8342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Magnet </a:t>
            </a:r>
            <a:r>
              <a:rPr lang="en-US" sz="2400" b="1" dirty="0" smtClean="0"/>
              <a:t>completed in </a:t>
            </a:r>
            <a:r>
              <a:rPr lang="en-US" sz="2400" b="1" dirty="0"/>
              <a:t>record time – 18 </a:t>
            </a:r>
            <a:r>
              <a:rPr lang="en-US" sz="2400" b="1" dirty="0" smtClean="0"/>
              <a:t>month from start!</a:t>
            </a:r>
            <a:endParaRPr lang="en-US" sz="2400" b="1" dirty="0"/>
          </a:p>
        </p:txBody>
      </p:sp>
      <p:graphicFrame>
        <p:nvGraphicFramePr>
          <p:cNvPr id="1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006058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Bitmap Image" r:id="rId13" imgW="866896" imgH="819048" progId="PBrush">
                  <p:embed/>
                </p:oleObj>
              </mc:Choice>
              <mc:Fallback>
                <p:oleObj name="Bitmap Image" r:id="rId1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356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484784"/>
            <a:ext cx="8265984" cy="1826363"/>
          </a:xfrm>
        </p:spPr>
        <p:txBody>
          <a:bodyPr/>
          <a:lstStyle/>
          <a:p>
            <a:pPr algn="r"/>
            <a:r>
              <a:rPr lang="en-US" dirty="0" smtClean="0"/>
              <a:t>High Field Magnet Program</a:t>
            </a:r>
            <a:br>
              <a:rPr lang="en-US" dirty="0" smtClean="0"/>
            </a:br>
            <a:r>
              <a:rPr lang="en-US" dirty="0" smtClean="0"/>
              <a:t>Status and Plans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3311147"/>
            <a:ext cx="6629400" cy="1066688"/>
          </a:xfrm>
        </p:spPr>
        <p:txBody>
          <a:bodyPr/>
          <a:lstStyle/>
          <a:p>
            <a:pPr algn="r"/>
            <a:r>
              <a:rPr lang="en-US" dirty="0" smtClean="0"/>
              <a:t>Presented by L. Bottura</a:t>
            </a:r>
          </a:p>
          <a:p>
            <a:pPr algn="r"/>
            <a:r>
              <a:rPr lang="en-US" dirty="0" smtClean="0"/>
              <a:t>TE-MSC</a:t>
            </a:r>
          </a:p>
          <a:p>
            <a:pPr algn="r"/>
            <a:r>
              <a:rPr lang="en-US" dirty="0" smtClean="0"/>
              <a:t>CERN-</a:t>
            </a:r>
            <a:r>
              <a:rPr lang="en-US" dirty="0" smtClean="0"/>
              <a:t>MAC-7, </a:t>
            </a:r>
            <a:r>
              <a:rPr lang="en-US" dirty="0" smtClean="0"/>
              <a:t>March 14</a:t>
            </a:r>
            <a:r>
              <a:rPr lang="en-US" baseline="30000" dirty="0" smtClean="0"/>
              <a:t>th</a:t>
            </a:r>
            <a:r>
              <a:rPr lang="en-US" dirty="0" smtClean="0"/>
              <a:t>-15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83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4" descr="C:\Users\guram\Data\11T_Dipole\Internal_Review\mbhsp01_pic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80727"/>
            <a:ext cx="1440160" cy="297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MBHSP01 performance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8959" y="735230"/>
            <a:ext cx="6747297" cy="3557866"/>
            <a:chOff x="336357" y="1889137"/>
            <a:chExt cx="7643027" cy="4562931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57" y="2205895"/>
              <a:ext cx="7636869" cy="4246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1410055" y="2301819"/>
              <a:ext cx="2684438" cy="3618008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094495" y="2316991"/>
              <a:ext cx="2349035" cy="2930128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43528" y="2301820"/>
              <a:ext cx="1401512" cy="2945300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49954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1.9 K</a:t>
              </a:r>
              <a:endParaRPr lang="en-US" sz="11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39362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4.5 K</a:t>
              </a:r>
              <a:endParaRPr lang="en-US" sz="11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10057" y="2306236"/>
              <a:ext cx="5033473" cy="6836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77978" y="1889138"/>
              <a:ext cx="607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TC-1</a:t>
              </a: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60620" y="2314782"/>
              <a:ext cx="1384420" cy="57267"/>
            </a:xfrm>
            <a:prstGeom prst="rect">
              <a:avLst/>
            </a:prstGeom>
            <a:solidFill>
              <a:srgbClr val="FFC000"/>
            </a:solidFill>
            <a:ln w="317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17313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4.5 K</a:t>
              </a:r>
              <a:endParaRPr lang="en-US" sz="11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67469" y="2419134"/>
              <a:ext cx="656565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1.9 K</a:t>
              </a:r>
              <a:endParaRPr lang="en-US" sz="11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60758" y="1889137"/>
              <a:ext cx="607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TC-2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00038" y="2419134"/>
              <a:ext cx="979346" cy="335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2.6-4.5 K</a:t>
              </a:r>
              <a:endParaRPr lang="en-US" sz="1100" b="1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9228" y="3781272"/>
            <a:ext cx="4099276" cy="2384032"/>
          </a:xfrm>
          <a:prstGeom prst="rect">
            <a:avLst/>
          </a:prstGeom>
        </p:spPr>
      </p:pic>
      <p:graphicFrame>
        <p:nvGraphicFramePr>
          <p:cNvPr id="20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006058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Bitmap Image" r:id="rId6" imgW="866896" imgH="819048" progId="PBrush">
                  <p:embed/>
                </p:oleObj>
              </mc:Choice>
              <mc:Fallback>
                <p:oleObj name="Bitmap Image" r:id="rId6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66828" y="4149080"/>
            <a:ext cx="5009228" cy="1944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Limited quench performance:</a:t>
            </a:r>
          </a:p>
          <a:p>
            <a:pPr marL="277200" indent="-277200"/>
            <a:r>
              <a:rPr lang="en-US" sz="1800" dirty="0" smtClean="0"/>
              <a:t>Magnet reached 10.4 T @ 1.9 K at 50 A/s</a:t>
            </a:r>
          </a:p>
          <a:p>
            <a:pPr marL="277200" indent="-277200"/>
            <a:r>
              <a:rPr lang="en-US" sz="1800" dirty="0" smtClean="0"/>
              <a:t>Maximum steady state current 8 kA @ 4.6 K</a:t>
            </a:r>
          </a:p>
          <a:p>
            <a:pPr marL="277200" indent="-277200"/>
            <a:r>
              <a:rPr lang="en-US" sz="1800" dirty="0" smtClean="0"/>
              <a:t>Strong inverse ramp-rate dependence suggests </a:t>
            </a:r>
            <a:r>
              <a:rPr lang="en-US" sz="1800" b="1" dirty="0" smtClean="0">
                <a:solidFill>
                  <a:srgbClr val="FF0000"/>
                </a:solidFill>
              </a:rPr>
              <a:t>conductor degradation </a:t>
            </a:r>
            <a:r>
              <a:rPr lang="en-US" sz="1800" dirty="0" smtClean="0"/>
              <a:t>in the outer layer, near the splice.</a:t>
            </a:r>
          </a:p>
        </p:txBody>
      </p:sp>
      <p:sp>
        <p:nvSpPr>
          <p:cNvPr id="21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0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MBHSP02 and MBHSP03 </a:t>
            </a:r>
            <a:endParaRPr 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5496" y="1124743"/>
            <a:ext cx="5883656" cy="505063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Design: 1 m version of MBHSP01</a:t>
            </a:r>
          </a:p>
          <a:p>
            <a:r>
              <a:rPr lang="en-US" dirty="0" smtClean="0"/>
              <a:t>Goals: demonstrate new R&amp;D strand, cored cable, improved process, and reproducibility</a:t>
            </a:r>
          </a:p>
          <a:p>
            <a:r>
              <a:rPr lang="en-US" dirty="0" smtClean="0"/>
              <a:t>Strand:</a:t>
            </a:r>
          </a:p>
          <a:p>
            <a:pPr lvl="1"/>
            <a:r>
              <a:rPr lang="en-US" dirty="0" smtClean="0"/>
              <a:t>MBHSP02 – R&amp;D RRP-150/169 strand</a:t>
            </a:r>
          </a:p>
          <a:p>
            <a:pPr lvl="1"/>
            <a:r>
              <a:rPr lang="en-US" dirty="0" smtClean="0"/>
              <a:t>MBHSP03 – baseline RRP-108/127 strand</a:t>
            </a:r>
          </a:p>
          <a:p>
            <a:r>
              <a:rPr lang="en-US" dirty="0" smtClean="0"/>
              <a:t>Cable: both models use 40-strand cable with 12 mm wide and 0.025 mm thick SS core</a:t>
            </a:r>
          </a:p>
          <a:p>
            <a:r>
              <a:rPr lang="en-US" dirty="0" smtClean="0"/>
              <a:t>Coil: optimized end parts and process</a:t>
            </a:r>
          </a:p>
          <a:p>
            <a:r>
              <a:rPr lang="en-US" dirty="0" smtClean="0"/>
              <a:t>Structure:</a:t>
            </a:r>
          </a:p>
          <a:p>
            <a:pPr lvl="1"/>
            <a:r>
              <a:rPr lang="en-US" dirty="0" smtClean="0"/>
              <a:t>MBHSP02 – modified MBHSP01 collar</a:t>
            </a:r>
          </a:p>
          <a:p>
            <a:pPr lvl="1"/>
            <a:r>
              <a:rPr lang="en-US" dirty="0" smtClean="0"/>
              <a:t>MBHSP03 – new collar</a:t>
            </a:r>
          </a:p>
          <a:p>
            <a:pPr lvl="1"/>
            <a:r>
              <a:rPr lang="en-US" dirty="0" smtClean="0"/>
              <a:t>reinforced bolted skin</a:t>
            </a:r>
          </a:p>
          <a:p>
            <a:r>
              <a:rPr lang="en-US" dirty="0" smtClean="0"/>
              <a:t>MBHSP02 assembly completed in 6 months</a:t>
            </a:r>
          </a:p>
          <a:p>
            <a:r>
              <a:rPr lang="en-US" dirty="0" smtClean="0"/>
              <a:t>MBHSP03 coil fabrication is in progress</a:t>
            </a: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0577" y="2971800"/>
            <a:ext cx="3184525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90577" y="1905000"/>
            <a:ext cx="3192463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4" name="Picture 5"/>
          <p:cNvPicPr>
            <a:picLocks noChangeAspect="1" noChangeArrowheads="1"/>
          </p:cNvPicPr>
          <p:nvPr/>
        </p:nvPicPr>
        <p:blipFill rotWithShape="1">
          <a:blip r:embed="rId5"/>
          <a:srcRect l="11704" r="4380"/>
          <a:stretch/>
        </p:blipFill>
        <p:spPr bwMode="auto">
          <a:xfrm>
            <a:off x="5919152" y="1103947"/>
            <a:ext cx="3017520" cy="801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46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3785" y="1119187"/>
            <a:ext cx="1666875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4" name="TextBox 1"/>
          <p:cNvSpPr txBox="1">
            <a:spLocks noChangeArrowheads="1"/>
          </p:cNvSpPr>
          <p:nvPr/>
        </p:nvSpPr>
        <p:spPr bwMode="auto">
          <a:xfrm>
            <a:off x="5832157" y="1103947"/>
            <a:ext cx="16668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40-strand cored cable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7324725" y="1679258"/>
            <a:ext cx="1855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000" dirty="0">
                <a:solidFill>
                  <a:schemeClr val="bg1"/>
                </a:solidFill>
              </a:rPr>
              <a:t>RRP 108/127    RRP150/169 </a:t>
            </a:r>
          </a:p>
        </p:txBody>
      </p:sp>
      <p:sp>
        <p:nvSpPr>
          <p:cNvPr id="21516" name="TextBox 3"/>
          <p:cNvSpPr txBox="1">
            <a:spLocks noChangeArrowheads="1"/>
          </p:cNvSpPr>
          <p:nvPr/>
        </p:nvSpPr>
        <p:spPr bwMode="auto">
          <a:xfrm>
            <a:off x="6683589" y="2209800"/>
            <a:ext cx="1558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Optimized end parts</a:t>
            </a:r>
          </a:p>
        </p:txBody>
      </p:sp>
      <p:sp>
        <p:nvSpPr>
          <p:cNvPr id="21517" name="TextBox 4"/>
          <p:cNvSpPr txBox="1">
            <a:spLocks noChangeArrowheads="1"/>
          </p:cNvSpPr>
          <p:nvPr/>
        </p:nvSpPr>
        <p:spPr bwMode="auto">
          <a:xfrm>
            <a:off x="6730365" y="4648200"/>
            <a:ext cx="1677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MBHSP02 cold mass </a:t>
            </a:r>
          </a:p>
        </p:txBody>
      </p:sp>
      <p:pic>
        <p:nvPicPr>
          <p:cNvPr id="21518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577" y="4953000"/>
            <a:ext cx="3205163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9" name="TextBox 14"/>
          <p:cNvSpPr txBox="1">
            <a:spLocks noChangeArrowheads="1"/>
          </p:cNvSpPr>
          <p:nvPr/>
        </p:nvSpPr>
        <p:spPr bwMode="auto">
          <a:xfrm>
            <a:off x="6731952" y="5591175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</a:rPr>
              <a:t>MBHSP03 coil winding </a:t>
            </a:r>
          </a:p>
        </p:txBody>
      </p:sp>
      <p:graphicFrame>
        <p:nvGraphicFramePr>
          <p:cNvPr id="1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006058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Bitmap Image" r:id="rId8" imgW="866896" imgH="819048" progId="PBrush">
                  <p:embed/>
                </p:oleObj>
              </mc:Choice>
              <mc:Fallback>
                <p:oleObj name="Bitmap Image" r:id="rId8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3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MBHSP02 Performance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41" y="1366517"/>
            <a:ext cx="7669867" cy="4726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753" y="3717032"/>
            <a:ext cx="3262751" cy="154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966407"/>
            <a:ext cx="621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12.5 kA: B0 = 11.4 T, </a:t>
            </a:r>
            <a:r>
              <a:rPr lang="en-US" sz="2400" b="1" dirty="0" err="1" smtClean="0">
                <a:solidFill>
                  <a:srgbClr val="FF0000"/>
                </a:solidFill>
              </a:rPr>
              <a:t>Bp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= 11.8 T, WP 80 %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006058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Bitmap Image" r:id="rId5" imgW="866896" imgH="819048" progId="PBrush">
                  <p:embed/>
                </p:oleObj>
              </mc:Choice>
              <mc:Fallback>
                <p:oleObj name="Bitmap Image" r:id="rId5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086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MBHSP02 </a:t>
            </a:r>
            <a:r>
              <a:rPr lang="en-US" dirty="0" smtClean="0"/>
              <a:t>RR dependence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18722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At 4.5 K, 10 A/s quench in the region adjacent to splice (low field), all other quenches in the inner layer of coil #7 at 4.5 K</a:t>
            </a:r>
          </a:p>
          <a:p>
            <a:r>
              <a:rPr lang="en-US" dirty="0" smtClean="0"/>
              <a:t>At 1.9 K no quenches in the low-field area</a:t>
            </a:r>
            <a:endParaRPr lang="en-US" dirty="0"/>
          </a:p>
        </p:txBody>
      </p:sp>
      <p:pic>
        <p:nvPicPr>
          <p:cNvPr id="5" name="Picture 4" descr="MBHSP02_rr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" t="21185" r="6643" b="21363"/>
          <a:stretch/>
        </p:blipFill>
        <p:spPr>
          <a:xfrm>
            <a:off x="1187624" y="2564904"/>
            <a:ext cx="6830784" cy="3548701"/>
          </a:xfrm>
          <a:prstGeom prst="rect">
            <a:avLst/>
          </a:prstGeom>
        </p:spPr>
      </p:pic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006058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Bitmap Image" r:id="rId4" imgW="866896" imgH="819048" progId="PBrush">
                  <p:embed/>
                </p:oleObj>
              </mc:Choice>
              <mc:Fallback>
                <p:oleObj name="Bitmap Image" r:id="rId4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0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Construction Status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3" y="1844824"/>
            <a:ext cx="5269383" cy="424847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Cored cable fabrication validated</a:t>
            </a:r>
          </a:p>
          <a:p>
            <a:r>
              <a:rPr lang="en-US" dirty="0" smtClean="0"/>
              <a:t>Coil fabrication tooling:</a:t>
            </a:r>
          </a:p>
          <a:p>
            <a:pPr lvl="1"/>
            <a:r>
              <a:rPr lang="en-US" dirty="0" smtClean="0"/>
              <a:t>Winding, curing, and reaction fully operational</a:t>
            </a:r>
          </a:p>
          <a:p>
            <a:pPr lvl="1"/>
            <a:r>
              <a:rPr lang="en-US" dirty="0" smtClean="0"/>
              <a:t>Vacuum impregnation system in commissioning</a:t>
            </a:r>
          </a:p>
          <a:p>
            <a:pPr lvl="1"/>
            <a:r>
              <a:rPr lang="en-US" dirty="0" smtClean="0"/>
              <a:t>CM assembly tools delivered/in procurement</a:t>
            </a:r>
          </a:p>
          <a:p>
            <a:r>
              <a:rPr lang="en-US" dirty="0" smtClean="0"/>
              <a:t>Practice coil fabrication</a:t>
            </a:r>
          </a:p>
          <a:p>
            <a:pPr lvl="1"/>
            <a:r>
              <a:rPr lang="en-US" dirty="0" smtClean="0"/>
              <a:t>2 Cu-coils made</a:t>
            </a:r>
          </a:p>
          <a:p>
            <a:pPr lvl="1"/>
            <a:r>
              <a:rPr lang="en-US" dirty="0" smtClean="0"/>
              <a:t>1 Nb3Sn (ITER WST strand) wound and cured</a:t>
            </a:r>
          </a:p>
          <a:p>
            <a:pPr lvl="1"/>
            <a:r>
              <a:rPr lang="en-US" dirty="0" smtClean="0"/>
              <a:t>RRP-54/61 winding of the outer layer in progress</a:t>
            </a:r>
          </a:p>
          <a:p>
            <a:r>
              <a:rPr lang="en-US" dirty="0" smtClean="0"/>
              <a:t>Magnet R&amp;D topics:</a:t>
            </a:r>
          </a:p>
          <a:p>
            <a:pPr lvl="1"/>
            <a:r>
              <a:rPr lang="en-US" dirty="0" smtClean="0"/>
              <a:t>Cable insulation (braided S2-glass &amp; Mica)</a:t>
            </a:r>
          </a:p>
          <a:p>
            <a:pPr lvl="1"/>
            <a:r>
              <a:rPr lang="en-US" dirty="0" smtClean="0"/>
              <a:t>Coil pre-loading concept (“pole-loading”)</a:t>
            </a:r>
          </a:p>
          <a:p>
            <a:pPr lvl="1"/>
            <a:r>
              <a:rPr lang="en-US" dirty="0" smtClean="0"/>
              <a:t>Magnet protection (inter-layer heater)</a:t>
            </a:r>
            <a:endParaRPr lang="en-US" dirty="0" smtClean="0">
              <a:solidFill>
                <a:srgbClr val="FF0000"/>
              </a:solidFill>
            </a:endParaRPr>
          </a:p>
          <a:p>
            <a:pPr marL="36576" indent="0" algn="ctr">
              <a:buNone/>
            </a:pPr>
            <a:r>
              <a:rPr lang="en-US" sz="3800" dirty="0" smtClean="0">
                <a:solidFill>
                  <a:srgbClr val="FF0000"/>
                </a:solidFill>
              </a:rPr>
              <a:t>First 1-in-1 magnet (2 m) test Aug-13</a:t>
            </a:r>
          </a:p>
          <a:p>
            <a:endParaRPr lang="en-US" dirty="0"/>
          </a:p>
        </p:txBody>
      </p:sp>
      <p:pic>
        <p:nvPicPr>
          <p:cNvPr id="12" name="Picture 11" descr="DSCN4598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44" t="12222" b="6426"/>
          <a:stretch/>
        </p:blipFill>
        <p:spPr>
          <a:xfrm>
            <a:off x="5376887" y="945193"/>
            <a:ext cx="3659609" cy="2771839"/>
          </a:xfrm>
          <a:prstGeom prst="rect">
            <a:avLst/>
          </a:prstGeom>
        </p:spPr>
      </p:pic>
      <p:pic>
        <p:nvPicPr>
          <p:cNvPr id="13" name="Picture 12" descr="DSCN4694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33" b="7315"/>
          <a:stretch/>
        </p:blipFill>
        <p:spPr>
          <a:xfrm>
            <a:off x="5376887" y="3798419"/>
            <a:ext cx="3659609" cy="22877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22373" y="945193"/>
            <a:ext cx="2643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Cu-practice coil reaction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2781" y="5445224"/>
            <a:ext cx="33476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Reacted coil with laser-sintered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stainless steel end spacers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" name="Picture 7" descr="C:\Users\abonasia\AppData\Local\Microsoft\Windows\Temporary Internet Files\Content.Word\vue totale 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987615" cy="3983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06687" y="908720"/>
            <a:ext cx="4797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RRP Nb3Sn, 40 strands &lt; 1 % I</a:t>
            </a:r>
            <a:r>
              <a:rPr lang="en-US" baseline="-25000" dirty="0" smtClean="0"/>
              <a:t>C</a:t>
            </a:r>
            <a:r>
              <a:rPr lang="en-US" dirty="0" smtClean="0"/>
              <a:t> degradation</a:t>
            </a:r>
            <a:endParaRPr lang="en-US" dirty="0"/>
          </a:p>
        </p:txBody>
      </p:sp>
      <p:sp>
        <p:nvSpPr>
          <p:cNvPr id="10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6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HFM program genesis and  structure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FRESCA2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DS 11 T MB status and plans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MQXF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Conductor procurement and R&amp;D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Industry participation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4585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charset="0"/>
              </a:rPr>
              <a:t>MQXF</a:t>
            </a:r>
            <a:endParaRPr lang="en-GB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555232" cy="490696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 smtClean="0">
                <a:ea typeface="+mn-ea"/>
              </a:rPr>
              <a:t>Nb</a:t>
            </a:r>
            <a:r>
              <a:rPr lang="en-GB" baseline="-25000" dirty="0" smtClean="0">
                <a:ea typeface="+mn-ea"/>
              </a:rPr>
              <a:t>3</a:t>
            </a:r>
            <a:r>
              <a:rPr lang="en-GB" dirty="0" smtClean="0">
                <a:ea typeface="+mn-ea"/>
              </a:rPr>
              <a:t>Sn </a:t>
            </a:r>
            <a:r>
              <a:rPr lang="en-GB" dirty="0" err="1" smtClean="0">
                <a:ea typeface="+mn-ea"/>
              </a:rPr>
              <a:t>quadrupole</a:t>
            </a:r>
            <a:r>
              <a:rPr lang="en-GB" dirty="0" smtClean="0">
                <a:ea typeface="+mn-ea"/>
              </a:rPr>
              <a:t>, 140 T/m, 150 mm bore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Goal: upgrade of the LHC IR </a:t>
            </a:r>
            <a:r>
              <a:rPr lang="en-GB" dirty="0" err="1" smtClean="0">
                <a:ea typeface="+mn-ea"/>
              </a:rPr>
              <a:t>quadrupoles</a:t>
            </a:r>
            <a:endParaRPr lang="en-GB" dirty="0" smtClean="0">
              <a:ea typeface="+mn-ea"/>
            </a:endParaRPr>
          </a:p>
          <a:p>
            <a:pPr>
              <a:defRPr/>
            </a:pPr>
            <a:r>
              <a:rPr lang="en-GB" dirty="0" smtClean="0">
                <a:ea typeface="+mn-ea"/>
              </a:rPr>
              <a:t>US-LARP – CERN </a:t>
            </a:r>
            <a:r>
              <a:rPr lang="en-GB" dirty="0">
                <a:ea typeface="+mn-ea"/>
              </a:rPr>
              <a:t>collaboration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US-LARP </a:t>
            </a:r>
            <a:r>
              <a:rPr lang="en-GB" dirty="0">
                <a:ea typeface="+mn-ea"/>
              </a:rPr>
              <a:t>will </a:t>
            </a:r>
            <a:r>
              <a:rPr lang="en-GB" dirty="0" smtClean="0">
                <a:ea typeface="+mn-ea"/>
              </a:rPr>
              <a:t>build </a:t>
            </a:r>
            <a:r>
              <a:rPr lang="en-GB" dirty="0">
                <a:ea typeface="+mn-ea"/>
              </a:rPr>
              <a:t>4</a:t>
            </a:r>
            <a:r>
              <a:rPr lang="en-GB" dirty="0" smtClean="0">
                <a:ea typeface="+mn-ea"/>
              </a:rPr>
              <a:t> </a:t>
            </a:r>
            <a:r>
              <a:rPr lang="en-GB" dirty="0">
                <a:ea typeface="+mn-ea"/>
              </a:rPr>
              <a:t>m long </a:t>
            </a:r>
            <a:r>
              <a:rPr lang="en-GB" dirty="0" smtClean="0">
                <a:ea typeface="+mn-ea"/>
              </a:rPr>
              <a:t>models </a:t>
            </a:r>
            <a:endParaRPr lang="en-GB" dirty="0">
              <a:ea typeface="+mn-ea"/>
            </a:endParaRPr>
          </a:p>
          <a:p>
            <a:pPr lvl="1">
              <a:defRPr/>
            </a:pPr>
            <a:r>
              <a:rPr lang="en-GB" dirty="0">
                <a:ea typeface="+mn-ea"/>
              </a:rPr>
              <a:t>CERN will </a:t>
            </a:r>
            <a:r>
              <a:rPr lang="en-GB" dirty="0" smtClean="0">
                <a:ea typeface="+mn-ea"/>
              </a:rPr>
              <a:t>build </a:t>
            </a:r>
            <a:r>
              <a:rPr lang="en-GB" dirty="0">
                <a:ea typeface="+mn-ea"/>
              </a:rPr>
              <a:t>1.5 m long </a:t>
            </a:r>
            <a:r>
              <a:rPr lang="en-GB" dirty="0" smtClean="0">
                <a:ea typeface="+mn-ea"/>
              </a:rPr>
              <a:t>models</a:t>
            </a:r>
            <a:endParaRPr lang="en-GB" dirty="0">
              <a:ea typeface="+mn-ea"/>
            </a:endParaRPr>
          </a:p>
          <a:p>
            <a:pPr lvl="1">
              <a:defRPr/>
            </a:pPr>
            <a:r>
              <a:rPr lang="en-GB" dirty="0" smtClean="0">
                <a:ea typeface="+mn-ea"/>
              </a:rPr>
              <a:t>Identical designs</a:t>
            </a:r>
          </a:p>
          <a:p>
            <a:pPr>
              <a:defRPr/>
            </a:pPr>
            <a:endParaRPr lang="en-GB" dirty="0" smtClean="0">
              <a:ea typeface="+mn-ea"/>
            </a:endParaRPr>
          </a:p>
          <a:p>
            <a:pPr lvl="1">
              <a:defRPr/>
            </a:pPr>
            <a:endParaRPr lang="en-GB" dirty="0">
              <a:ea typeface="+mn-ea"/>
            </a:endParaRPr>
          </a:p>
        </p:txBody>
      </p:sp>
      <p:pic>
        <p:nvPicPr>
          <p:cNvPr id="1434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864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16016" y="3861048"/>
            <a:ext cx="4392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/>
              <a:t>Demonstrate gradient and field quality performance, </a:t>
            </a:r>
            <a:r>
              <a:rPr lang="en-US" sz="2800" b="1" dirty="0"/>
              <a:t>long </a:t>
            </a:r>
            <a:r>
              <a:rPr lang="en-US" sz="2800" b="1" dirty="0" smtClean="0"/>
              <a:t>magnet </a:t>
            </a:r>
            <a:r>
              <a:rPr lang="en-US" sz="2800" b="1" dirty="0"/>
              <a:t>by </a:t>
            </a:r>
            <a:r>
              <a:rPr lang="en-US" sz="2800" b="1" dirty="0" smtClean="0"/>
              <a:t>2016</a:t>
            </a:r>
          </a:p>
          <a:p>
            <a:pPr algn="r"/>
            <a:r>
              <a:rPr lang="en-US" sz="2800" b="1" dirty="0" smtClean="0"/>
              <a:t> </a:t>
            </a:r>
            <a:r>
              <a:rPr lang="en-US" sz="2000" b="1" dirty="0" smtClean="0"/>
              <a:t>(in collaboration with US-LARP) </a:t>
            </a:r>
            <a:endParaRPr lang="en-US" sz="2800" b="1" dirty="0"/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P. </a:t>
            </a:r>
            <a:r>
              <a:rPr lang="en-US" sz="2000" dirty="0" err="1" smtClean="0">
                <a:solidFill>
                  <a:schemeClr val="bg1"/>
                </a:solidFill>
              </a:rPr>
              <a:t>Ferracin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14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US-LARP progress – LQ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1471" y="1052736"/>
            <a:ext cx="6617149" cy="494029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90 mm aperture</a:t>
            </a:r>
            <a:r>
              <a:rPr lang="en-US" dirty="0"/>
              <a:t>, 4 m long, 200 T/m target gradient </a:t>
            </a:r>
            <a:r>
              <a:rPr lang="en-US" dirty="0" smtClean="0"/>
              <a:t>Achieved </a:t>
            </a:r>
            <a:r>
              <a:rPr lang="en-US" dirty="0"/>
              <a:t>in LQS01, surpassed by 10% in LQS01b</a:t>
            </a:r>
          </a:p>
          <a:p>
            <a:pPr lvl="1"/>
            <a:r>
              <a:rPr lang="en-US" dirty="0" smtClean="0"/>
              <a:t>Reproduced </a:t>
            </a:r>
            <a:r>
              <a:rPr lang="en-US" dirty="0"/>
              <a:t>best TQ (short) models built with the same conductor (RRP 54/61)</a:t>
            </a:r>
          </a:p>
          <a:p>
            <a:r>
              <a:rPr lang="en-US" dirty="0" smtClean="0"/>
              <a:t>Latest </a:t>
            </a:r>
            <a:r>
              <a:rPr lang="en-US" dirty="0"/>
              <a:t>LQ model (LQS03) uses RRP 108/127 with a target of 240 T/m (same as TQS03 with 108/127)</a:t>
            </a:r>
          </a:p>
          <a:p>
            <a:r>
              <a:rPr lang="en-US" dirty="0" smtClean="0"/>
              <a:t>First </a:t>
            </a:r>
            <a:r>
              <a:rPr lang="en-US" dirty="0"/>
              <a:t>test achieved 208 T/m with fast initial </a:t>
            </a:r>
            <a:r>
              <a:rPr lang="en-US" dirty="0" smtClean="0"/>
              <a:t>training</a:t>
            </a:r>
          </a:p>
          <a:p>
            <a:r>
              <a:rPr lang="en-US" dirty="0" smtClean="0"/>
              <a:t>Overall </a:t>
            </a:r>
            <a:r>
              <a:rPr lang="en-US" dirty="0"/>
              <a:t>good result, but several open questions: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results suggest a mechanical </a:t>
            </a:r>
            <a:r>
              <a:rPr lang="en-US" dirty="0" smtClean="0"/>
              <a:t>limitation</a:t>
            </a:r>
          </a:p>
          <a:p>
            <a:pPr lvl="1"/>
            <a:r>
              <a:rPr lang="en-US" dirty="0" smtClean="0"/>
              <a:t>Unreliable </a:t>
            </a:r>
            <a:r>
              <a:rPr lang="en-US" dirty="0"/>
              <a:t>SG data prevents direct confirmation </a:t>
            </a:r>
          </a:p>
          <a:p>
            <a:pPr lvl="1"/>
            <a:r>
              <a:rPr lang="en-US" dirty="0" smtClean="0"/>
              <a:t>Low </a:t>
            </a:r>
            <a:r>
              <a:rPr lang="en-US" dirty="0"/>
              <a:t>RRR may also be a contributing factor</a:t>
            </a:r>
          </a:p>
          <a:p>
            <a:r>
              <a:rPr lang="en-US" dirty="0" smtClean="0"/>
              <a:t>A </a:t>
            </a:r>
            <a:r>
              <a:rPr lang="en-US" dirty="0"/>
              <a:t>second assembly/test may help clarify these </a:t>
            </a:r>
            <a:r>
              <a:rPr lang="en-US" dirty="0" smtClean="0"/>
              <a:t>issues</a:t>
            </a:r>
          </a:p>
          <a:p>
            <a:r>
              <a:rPr lang="en-US" dirty="0" smtClean="0"/>
              <a:t>Next </a:t>
            </a:r>
            <a:r>
              <a:rPr lang="en-US" dirty="0"/>
              <a:t>in the plan: studies of quench protection limits</a:t>
            </a:r>
          </a:p>
        </p:txBody>
      </p:sp>
      <p:pic>
        <p:nvPicPr>
          <p:cNvPr id="7" name="Picture 6" descr="lq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85042"/>
            <a:ext cx="1993900" cy="4838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054" y="5778359"/>
            <a:ext cx="207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LQ in test at FNAL</a:t>
            </a:r>
            <a:endParaRPr lang="en-US" dirty="0"/>
          </a:p>
        </p:txBody>
      </p:sp>
      <p:pic>
        <p:nvPicPr>
          <p:cNvPr id="9" name="Picture 8" descr="Screen shot 2013-03-13 at 10.09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623" y="54620"/>
            <a:ext cx="712415" cy="985067"/>
          </a:xfrm>
          <a:prstGeom prst="rect">
            <a:avLst/>
          </a:prstGeom>
        </p:spPr>
      </p:pic>
      <p:sp>
        <p:nvSpPr>
          <p:cNvPr id="10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G. </a:t>
            </a:r>
            <a:r>
              <a:rPr lang="en-US" sz="2000" dirty="0" err="1" smtClean="0">
                <a:solidFill>
                  <a:schemeClr val="bg1"/>
                </a:solidFill>
              </a:rPr>
              <a:t>Sabbi</a:t>
            </a:r>
            <a:r>
              <a:rPr lang="en-US" sz="2000" dirty="0" smtClean="0">
                <a:solidFill>
                  <a:schemeClr val="bg1"/>
                </a:solidFill>
              </a:rPr>
              <a:t>, LBNL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962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US-LARP progress – HQ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81" y="1052736"/>
            <a:ext cx="6248448" cy="4940292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120 mm aperture</a:t>
            </a:r>
            <a:r>
              <a:rPr lang="en-US" dirty="0"/>
              <a:t>, 1.5 m long, 3x TQ/LQ forces, </a:t>
            </a:r>
            <a:r>
              <a:rPr lang="en-US" dirty="0" smtClean="0"/>
              <a:t>energy</a:t>
            </a:r>
          </a:p>
          <a:p>
            <a:r>
              <a:rPr lang="en-US" dirty="0" smtClean="0"/>
              <a:t>HQ01 </a:t>
            </a:r>
            <a:r>
              <a:rPr lang="en-US" dirty="0"/>
              <a:t>series of tests is close to completion:</a:t>
            </a:r>
          </a:p>
          <a:p>
            <a:pPr lvl="1"/>
            <a:r>
              <a:rPr lang="en-US" dirty="0" smtClean="0"/>
              <a:t>184 </a:t>
            </a:r>
            <a:r>
              <a:rPr lang="en-US" dirty="0"/>
              <a:t>T/m at 1.9K! Above 90 mm, 240 T/m </a:t>
            </a:r>
            <a:r>
              <a:rPr lang="en-US" dirty="0" smtClean="0"/>
              <a:t>scaling</a:t>
            </a:r>
          </a:p>
          <a:p>
            <a:pPr lvl="1"/>
            <a:r>
              <a:rPr lang="en-US" dirty="0" smtClean="0"/>
              <a:t>Fine </a:t>
            </a:r>
            <a:r>
              <a:rPr lang="en-US" dirty="0"/>
              <a:t>preload tuning together with full </a:t>
            </a:r>
            <a:r>
              <a:rPr lang="en-US" dirty="0" smtClean="0"/>
              <a:t>alignment</a:t>
            </a:r>
          </a:p>
          <a:p>
            <a:pPr lvl="1"/>
            <a:r>
              <a:rPr lang="en-US" dirty="0" smtClean="0"/>
              <a:t>Encouraging </a:t>
            </a:r>
            <a:r>
              <a:rPr lang="en-US" dirty="0"/>
              <a:t>data on stress &amp; protection </a:t>
            </a:r>
            <a:r>
              <a:rPr lang="en-US" dirty="0" smtClean="0"/>
              <a:t>limits</a:t>
            </a:r>
          </a:p>
          <a:p>
            <a:pPr lvl="1"/>
            <a:r>
              <a:rPr lang="en-US" dirty="0" smtClean="0"/>
              <a:t>Issues </a:t>
            </a:r>
            <a:r>
              <a:rPr lang="en-US" dirty="0"/>
              <a:t>with coil design and fabrication process</a:t>
            </a:r>
          </a:p>
          <a:p>
            <a:r>
              <a:rPr lang="en-US" dirty="0" smtClean="0"/>
              <a:t>Several </a:t>
            </a:r>
            <a:r>
              <a:rPr lang="en-US" dirty="0"/>
              <a:t>HQM (mirror) tests of single </a:t>
            </a:r>
            <a:r>
              <a:rPr lang="en-US" dirty="0" smtClean="0"/>
              <a:t>coils:</a:t>
            </a:r>
          </a:p>
          <a:p>
            <a:pPr lvl="1"/>
            <a:r>
              <a:rPr lang="en-US" dirty="0" smtClean="0"/>
              <a:t>Fast </a:t>
            </a:r>
            <a:r>
              <a:rPr lang="en-US" dirty="0"/>
              <a:t>feedback on performance </a:t>
            </a:r>
            <a:r>
              <a:rPr lang="en-US" dirty="0" smtClean="0"/>
              <a:t>limits</a:t>
            </a:r>
          </a:p>
          <a:p>
            <a:pPr lvl="1"/>
            <a:r>
              <a:rPr lang="en-US" dirty="0" smtClean="0"/>
              <a:t>Reaches </a:t>
            </a:r>
            <a:r>
              <a:rPr lang="en-US" dirty="0"/>
              <a:t>SSL, but training is slow</a:t>
            </a:r>
          </a:p>
          <a:p>
            <a:r>
              <a:rPr lang="en-US" dirty="0" smtClean="0"/>
              <a:t>HQ02 </a:t>
            </a:r>
            <a:r>
              <a:rPr lang="en-US" dirty="0"/>
              <a:t>assembly </a:t>
            </a:r>
            <a:r>
              <a:rPr lang="en-US" dirty="0" smtClean="0"/>
              <a:t>in progress</a:t>
            </a:r>
            <a:endParaRPr lang="en-US" dirty="0" smtClean="0"/>
          </a:p>
          <a:p>
            <a:pPr lvl="1"/>
            <a:r>
              <a:rPr lang="en-US" dirty="0" smtClean="0"/>
              <a:t>Incorporates </a:t>
            </a:r>
            <a:r>
              <a:rPr lang="en-US" dirty="0"/>
              <a:t>cored cables, coil design and process </a:t>
            </a:r>
            <a:r>
              <a:rPr lang="en-US" dirty="0" smtClean="0"/>
              <a:t>improvements</a:t>
            </a:r>
          </a:p>
          <a:p>
            <a:pPr lvl="1"/>
            <a:r>
              <a:rPr lang="en-US" dirty="0" smtClean="0"/>
              <a:t>However</a:t>
            </a:r>
            <a:r>
              <a:rPr lang="en-US" dirty="0"/>
              <a:t>, new features are not uniformly implemented in all coils</a:t>
            </a:r>
          </a:p>
          <a:p>
            <a:r>
              <a:rPr lang="en-US" dirty="0" smtClean="0"/>
              <a:t>Cable </a:t>
            </a:r>
            <a:r>
              <a:rPr lang="en-US" dirty="0"/>
              <a:t>and parts are available for a third series of coils (HQ03)</a:t>
            </a:r>
          </a:p>
        </p:txBody>
      </p:sp>
      <p:pic>
        <p:nvPicPr>
          <p:cNvPr id="7" name="Picture 1" descr="Screen shot 2012-04-11 at 4.59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83" y="1165860"/>
            <a:ext cx="2528888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36613" y="5639329"/>
            <a:ext cx="2506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HQ01 in test at CERN</a:t>
            </a:r>
            <a:endParaRPr lang="en-US" dirty="0"/>
          </a:p>
        </p:txBody>
      </p:sp>
      <p:pic>
        <p:nvPicPr>
          <p:cNvPr id="9" name="Picture 8" descr="Screen shot 2013-03-13 at 10.09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623" y="54620"/>
            <a:ext cx="712415" cy="985067"/>
          </a:xfrm>
          <a:prstGeom prst="rect">
            <a:avLst/>
          </a:prstGeom>
        </p:spPr>
      </p:pic>
      <p:sp>
        <p:nvSpPr>
          <p:cNvPr id="10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G. </a:t>
            </a:r>
            <a:r>
              <a:rPr lang="en-US" sz="2000" dirty="0" err="1" smtClean="0">
                <a:solidFill>
                  <a:schemeClr val="bg1"/>
                </a:solidFill>
              </a:rPr>
              <a:t>Sabbi</a:t>
            </a:r>
            <a:r>
              <a:rPr lang="en-US" sz="2000" dirty="0" smtClean="0">
                <a:solidFill>
                  <a:schemeClr val="bg1"/>
                </a:solidFill>
              </a:rPr>
              <a:t>, LBNL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34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 charset="0"/>
              </a:rPr>
              <a:t>From HQ </a:t>
            </a:r>
            <a:r>
              <a:rPr lang="en-GB" dirty="0" smtClean="0">
                <a:latin typeface="Calibri" charset="0"/>
              </a:rPr>
              <a:t>to MQXF</a:t>
            </a:r>
            <a:endParaRPr lang="en-GB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1561728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dirty="0" smtClean="0">
                <a:ea typeface="+mn-ea"/>
              </a:rPr>
              <a:t>Larger aperture (from 120 mm to 150 mm) and OD</a:t>
            </a:r>
          </a:p>
          <a:p>
            <a:pPr>
              <a:defRPr/>
            </a:pPr>
            <a:r>
              <a:rPr lang="en-GB" dirty="0" smtClean="0">
                <a:ea typeface="+mn-ea"/>
              </a:rPr>
              <a:t>Helium vessel and cooling channels</a:t>
            </a:r>
          </a:p>
          <a:p>
            <a:pPr>
              <a:defRPr/>
            </a:pPr>
            <a:r>
              <a:rPr lang="en-GB" dirty="0" smtClean="0">
                <a:ea typeface="+mn-ea"/>
              </a:rPr>
              <a:t>Additional alignment, assembly, and other accelerator features </a:t>
            </a:r>
            <a:endParaRPr lang="en-GB" dirty="0">
              <a:ea typeface="+mn-ea"/>
            </a:endParaRPr>
          </a:p>
        </p:txBody>
      </p:sp>
      <p:pic>
        <p:nvPicPr>
          <p:cNvPr id="1536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07940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01565"/>
            <a:ext cx="37433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P. </a:t>
            </a:r>
            <a:r>
              <a:rPr lang="en-US" sz="2000" dirty="0" err="1" smtClean="0">
                <a:solidFill>
                  <a:schemeClr val="bg1"/>
                </a:solidFill>
              </a:rPr>
              <a:t>Ferracin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HFM program genesis and  structure</a:t>
            </a:r>
          </a:p>
          <a:p>
            <a:r>
              <a:rPr lang="en-US" dirty="0" smtClean="0"/>
              <a:t>FRESCA2 status and plans</a:t>
            </a:r>
          </a:p>
          <a:p>
            <a:r>
              <a:rPr lang="en-US" dirty="0" smtClean="0"/>
              <a:t>DS 11 T MB status and plans</a:t>
            </a:r>
          </a:p>
          <a:p>
            <a:r>
              <a:rPr lang="en-US" dirty="0" smtClean="0"/>
              <a:t>MQXF status and plans</a:t>
            </a:r>
          </a:p>
          <a:p>
            <a:r>
              <a:rPr lang="en-US" dirty="0" smtClean="0"/>
              <a:t>Conductor procurement and R&amp;D</a:t>
            </a:r>
          </a:p>
          <a:p>
            <a:r>
              <a:rPr lang="en-US" dirty="0" smtClean="0"/>
              <a:t>Industry participation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>
                <a:ea typeface="+mj-ea"/>
              </a:rPr>
              <a:t>Cable R&amp;D and winding test </a:t>
            </a:r>
            <a:endParaRPr lang="en-GB" dirty="0">
              <a:ea typeface="+mj-ea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2698750"/>
          </a:xfrm>
        </p:spPr>
        <p:txBody>
          <a:bodyPr/>
          <a:lstStyle/>
          <a:p>
            <a:r>
              <a:rPr lang="en-GB">
                <a:latin typeface="Calibri" charset="0"/>
              </a:rPr>
              <a:t>Cable R&amp;D</a:t>
            </a:r>
          </a:p>
          <a:p>
            <a:pPr lvl="1"/>
            <a:r>
              <a:rPr lang="en-GB">
                <a:latin typeface="Calibri" charset="0"/>
              </a:rPr>
              <a:t>Preliminary cable parameters</a:t>
            </a:r>
          </a:p>
          <a:p>
            <a:pPr lvl="2"/>
            <a:r>
              <a:rPr lang="en-GB">
                <a:latin typeface="Calibri" charset="0"/>
              </a:rPr>
              <a:t>Width 17.8-17.9 mm</a:t>
            </a:r>
          </a:p>
          <a:p>
            <a:pPr lvl="2"/>
            <a:r>
              <a:rPr lang="en-GB">
                <a:latin typeface="Calibri" charset="0"/>
              </a:rPr>
              <a:t>Thickness: 1.5 mm</a:t>
            </a:r>
          </a:p>
          <a:p>
            <a:pPr lvl="2"/>
            <a:r>
              <a:rPr lang="en-GB">
                <a:latin typeface="Calibri" charset="0"/>
              </a:rPr>
              <a:t>Keystone angle: ~0.64</a:t>
            </a:r>
            <a:r>
              <a:rPr lang="en-GB">
                <a:latin typeface="Calibri" charset="0"/>
                <a:sym typeface="Symbol" charset="0"/>
              </a:rPr>
              <a:t> deg</a:t>
            </a:r>
            <a:endParaRPr lang="en-GB">
              <a:latin typeface="Calibri" charset="0"/>
            </a:endParaRPr>
          </a:p>
          <a:p>
            <a:endParaRPr lang="en-GB">
              <a:latin typeface="Calibri" charset="0"/>
            </a:endParaRPr>
          </a:p>
          <a:p>
            <a:endParaRPr lang="en-GB">
              <a:latin typeface="Calibri" charset="0"/>
            </a:endParaRPr>
          </a:p>
        </p:txBody>
      </p:sp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19200"/>
            <a:ext cx="58674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392" name="Picture 7" descr="G:\Workspaces\s\shortmod\Develop\labo 927\HFM\QXF\Winding-test\H16OC0123A\Defavorable\DSCN49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2" t="15472" b="28261"/>
          <a:stretch>
            <a:fillRect/>
          </a:stretch>
        </p:blipFill>
        <p:spPr bwMode="auto">
          <a:xfrm>
            <a:off x="4876800" y="3524250"/>
            <a:ext cx="38735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28600" y="4070350"/>
            <a:ext cx="464820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Mechanical stability of first cable samples being checked with winding tests </a:t>
            </a:r>
            <a:endParaRPr lang="en-GB" dirty="0"/>
          </a:p>
        </p:txBody>
      </p:sp>
      <p:pic>
        <p:nvPicPr>
          <p:cNvPr id="1639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3" t="38622" r="6592" b="23689"/>
          <a:stretch>
            <a:fillRect/>
          </a:stretch>
        </p:blipFill>
        <p:spPr bwMode="auto">
          <a:xfrm>
            <a:off x="5959475" y="1752600"/>
            <a:ext cx="27273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30"/>
          <p:cNvSpPr>
            <a:spLocks noChangeArrowheads="1"/>
          </p:cNvSpPr>
          <p:nvPr/>
        </p:nvSpPr>
        <p:spPr bwMode="auto">
          <a:xfrm>
            <a:off x="1911757" y="6307639"/>
            <a:ext cx="71525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L. </a:t>
            </a:r>
            <a:r>
              <a:rPr lang="en-US" sz="2000" dirty="0" err="1" smtClean="0">
                <a:solidFill>
                  <a:schemeClr val="bg1"/>
                </a:solidFill>
              </a:rPr>
              <a:t>Oberli</a:t>
            </a:r>
            <a:r>
              <a:rPr lang="en-US" sz="2000" dirty="0" smtClean="0">
                <a:solidFill>
                  <a:schemeClr val="bg1"/>
                </a:solidFill>
              </a:rPr>
              <a:t>, TE-MSC/SCD; P. </a:t>
            </a:r>
            <a:r>
              <a:rPr lang="en-US" sz="2000" dirty="0" err="1" smtClean="0">
                <a:solidFill>
                  <a:schemeClr val="bg1"/>
                </a:solidFill>
              </a:rPr>
              <a:t>Ferracin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9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charset="0"/>
              </a:rPr>
              <a:t>MQXF Magnetic </a:t>
            </a:r>
            <a:r>
              <a:rPr lang="en-GB" dirty="0">
                <a:latin typeface="Calibri" charset="0"/>
              </a:rPr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24272"/>
            <a:ext cx="5791200" cy="2667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 smtClean="0">
                <a:ea typeface="+mn-ea"/>
              </a:rPr>
              <a:t>First iteration of 2D/3D magnetic design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4-blocks coil cross-section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6-blocks ends and iron parts optimized for field quality and to reduce conductor peak field</a:t>
            </a:r>
            <a:endParaRPr lang="en-GB" dirty="0">
              <a:ea typeface="+mn-ea"/>
            </a:endParaRPr>
          </a:p>
        </p:txBody>
      </p:sp>
      <p:pic>
        <p:nvPicPr>
          <p:cNvPr id="17415" name="Picture 6" descr="C:\HYBR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64" t="40350" r="28696" b="12566"/>
          <a:stretch>
            <a:fillRect/>
          </a:stretch>
        </p:blipFill>
        <p:spPr bwMode="auto">
          <a:xfrm>
            <a:off x="5708650" y="3591272"/>
            <a:ext cx="30368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8" t="37201" r="23734" b="19911"/>
          <a:stretch>
            <a:fillRect/>
          </a:stretch>
        </p:blipFill>
        <p:spPr bwMode="auto">
          <a:xfrm>
            <a:off x="2884488" y="3591272"/>
            <a:ext cx="2754312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41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67472"/>
            <a:ext cx="278288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924272"/>
            <a:ext cx="2693988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P. </a:t>
            </a:r>
            <a:r>
              <a:rPr lang="en-US" sz="2000" dirty="0" err="1" smtClean="0">
                <a:solidFill>
                  <a:schemeClr val="bg1"/>
                </a:solidFill>
              </a:rPr>
              <a:t>Ferracin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7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charset="0"/>
              </a:rPr>
              <a:t>MQXF Mechanical </a:t>
            </a:r>
            <a:r>
              <a:rPr lang="en-GB" dirty="0">
                <a:latin typeface="Calibri" charset="0"/>
              </a:rPr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86073"/>
            <a:ext cx="5105400" cy="18288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dirty="0" smtClean="0">
                <a:ea typeface="+mn-ea"/>
              </a:rPr>
              <a:t>Support structure optimized to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Minimize stress in the conductor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Bladder pressure</a:t>
            </a:r>
          </a:p>
          <a:p>
            <a:pPr lvl="1">
              <a:defRPr/>
            </a:pPr>
            <a:r>
              <a:rPr lang="en-GB" dirty="0" smtClean="0">
                <a:ea typeface="+mn-ea"/>
              </a:rPr>
              <a:t>Stress in the components</a:t>
            </a:r>
            <a:endParaRPr lang="en-GB" dirty="0">
              <a:ea typeface="+mn-ea"/>
            </a:endParaRPr>
          </a:p>
        </p:txBody>
      </p:sp>
      <p:pic>
        <p:nvPicPr>
          <p:cNvPr id="18439" name="Picture 2" descr="C:\Work\QXF\Mechanics\2D\MQXF_150mm_aperture\v5\155_grad\MQXF_-19645_opt155_opt_1\MQXF_2D_mech_coilsy_5fie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3526061"/>
            <a:ext cx="3240087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3" descr="C:\Work\QXF\Mechanics\2D\MQXF_150mm_aperture\v5\155_grad\MQXF_-19645_opt155_opt_1\MQXF_2D_mech_coilsy_4col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1052736"/>
            <a:ext cx="3240087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7" t="32619" r="24039" b="28339"/>
          <a:stretch>
            <a:fillRect/>
          </a:stretch>
        </p:blipFill>
        <p:spPr bwMode="auto">
          <a:xfrm>
            <a:off x="1115616" y="2510036"/>
            <a:ext cx="3807549" cy="358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P. </a:t>
            </a:r>
            <a:r>
              <a:rPr lang="en-US" sz="2000" dirty="0" err="1" smtClean="0">
                <a:solidFill>
                  <a:schemeClr val="bg1"/>
                </a:solidFill>
              </a:rPr>
              <a:t>Ferracin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6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charset="0"/>
              </a:rPr>
              <a:t>MQXF Coil </a:t>
            </a:r>
            <a:r>
              <a:rPr lang="en-GB" dirty="0">
                <a:latin typeface="Calibri" charset="0"/>
              </a:rPr>
              <a:t>and Tooling design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4586966" cy="4968552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charset="0"/>
              </a:rPr>
              <a:t>First CAD model of short coil completed</a:t>
            </a:r>
          </a:p>
          <a:p>
            <a:r>
              <a:rPr lang="en-GB" dirty="0">
                <a:latin typeface="Calibri" charset="0"/>
              </a:rPr>
              <a:t>Design of </a:t>
            </a:r>
            <a:r>
              <a:rPr lang="en-GB" dirty="0" smtClean="0">
                <a:latin typeface="Calibri" charset="0"/>
              </a:rPr>
              <a:t>tooling </a:t>
            </a:r>
            <a:r>
              <a:rPr lang="en-GB" dirty="0">
                <a:latin typeface="Calibri" charset="0"/>
              </a:rPr>
              <a:t>in progress </a:t>
            </a:r>
            <a:r>
              <a:rPr lang="en-GB" dirty="0" smtClean="0">
                <a:latin typeface="Calibri" charset="0"/>
              </a:rPr>
              <a:t>(end 2013)</a:t>
            </a:r>
          </a:p>
          <a:p>
            <a:r>
              <a:rPr lang="en-GB" dirty="0" smtClean="0">
                <a:latin typeface="Calibri" charset="0"/>
              </a:rPr>
              <a:t>Structure procurement and first coil winding beginning 2014</a:t>
            </a:r>
          </a:p>
          <a:p>
            <a:r>
              <a:rPr lang="en-GB" dirty="0" smtClean="0">
                <a:latin typeface="Calibri" charset="0"/>
              </a:rPr>
              <a:t>First assembly mid 2014</a:t>
            </a:r>
          </a:p>
          <a:p>
            <a:r>
              <a:rPr lang="en-GB" dirty="0" smtClean="0">
                <a:latin typeface="Calibri" charset="0"/>
              </a:rPr>
              <a:t>Short magnet test 2015</a:t>
            </a:r>
          </a:p>
          <a:p>
            <a:endParaRPr lang="en-GB" dirty="0">
              <a:latin typeface="Calibri" charset="0"/>
            </a:endParaRP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1" r="20206"/>
          <a:stretch>
            <a:fillRect/>
          </a:stretch>
        </p:blipFill>
        <p:spPr bwMode="auto">
          <a:xfrm rot="21162133">
            <a:off x="4802210" y="1863360"/>
            <a:ext cx="2678089" cy="246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464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3" t="7346" r="12662" b="4739"/>
          <a:stretch>
            <a:fillRect/>
          </a:stretch>
        </p:blipFill>
        <p:spPr bwMode="auto">
          <a:xfrm rot="20878170">
            <a:off x="5714234" y="848600"/>
            <a:ext cx="3232150" cy="223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46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6" r="18002"/>
          <a:stretch>
            <a:fillRect/>
          </a:stretch>
        </p:blipFill>
        <p:spPr bwMode="auto">
          <a:xfrm>
            <a:off x="6900828" y="3955356"/>
            <a:ext cx="2219234" cy="219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466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4" t="4555" r="16685" b="8134"/>
          <a:stretch>
            <a:fillRect/>
          </a:stretch>
        </p:blipFill>
        <p:spPr bwMode="auto">
          <a:xfrm flipH="1">
            <a:off x="4291434" y="3373995"/>
            <a:ext cx="2898067" cy="221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P. </a:t>
            </a:r>
            <a:r>
              <a:rPr lang="en-US" sz="2000" dirty="0" err="1" smtClean="0">
                <a:solidFill>
                  <a:schemeClr val="bg1"/>
                </a:solidFill>
              </a:rPr>
              <a:t>Ferracin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77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HFM program genesis and  structure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FRESCA2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DS 11 T MB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MQXF status and plans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Conductor procurement and R&amp;D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Industry participation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4585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magnetization studies –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4830" y="935980"/>
            <a:ext cx="8637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Magnetization measurement of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strands, systematic study of magnetization (field quality) and flux jump (protection)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830" y="1766627"/>
            <a:ext cx="863765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e_100x.jpg"/>
          <p:cNvPicPr>
            <a:picLocks noChangeAspect="1"/>
          </p:cNvPicPr>
          <p:nvPr/>
        </p:nvPicPr>
        <p:blipFill>
          <a:blip r:embed="rId3" cstate="print"/>
          <a:srcRect l="11104" t="1491" r="19988" b="5963"/>
          <a:stretch>
            <a:fillRect/>
          </a:stretch>
        </p:blipFill>
        <p:spPr>
          <a:xfrm>
            <a:off x="4421596" y="4781811"/>
            <a:ext cx="1349391" cy="1350000"/>
          </a:xfrm>
          <a:prstGeom prst="rect">
            <a:avLst/>
          </a:prstGeom>
        </p:spPr>
      </p:pic>
      <p:pic>
        <p:nvPicPr>
          <p:cNvPr id="8" name="Picture 7" descr="HO10S14163A01U.jpg"/>
          <p:cNvPicPr>
            <a:picLocks noChangeAspect="1"/>
          </p:cNvPicPr>
          <p:nvPr/>
        </p:nvPicPr>
        <p:blipFill>
          <a:blip r:embed="rId4" cstate="print"/>
          <a:srcRect b="28615"/>
          <a:stretch>
            <a:fillRect/>
          </a:stretch>
        </p:blipFill>
        <p:spPr>
          <a:xfrm>
            <a:off x="3025140" y="4777529"/>
            <a:ext cx="1328070" cy="1350000"/>
          </a:xfrm>
          <a:prstGeom prst="rect">
            <a:avLst/>
          </a:prstGeom>
        </p:spPr>
      </p:pic>
      <p:pic>
        <p:nvPicPr>
          <p:cNvPr id="9" name="Picture 8" descr="h_100x.jpg"/>
          <p:cNvPicPr>
            <a:picLocks noChangeAspect="1"/>
          </p:cNvPicPr>
          <p:nvPr/>
        </p:nvPicPr>
        <p:blipFill>
          <a:blip r:embed="rId5" cstate="print"/>
          <a:srcRect l="12766" t="746" r="18316" b="5965"/>
          <a:stretch>
            <a:fillRect/>
          </a:stretch>
        </p:blipFill>
        <p:spPr>
          <a:xfrm>
            <a:off x="156985" y="4756323"/>
            <a:ext cx="1341040" cy="13512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/>
          <a:srcRect l="1846" t="374" r="1107" b="1307"/>
          <a:stretch>
            <a:fillRect/>
          </a:stretch>
        </p:blipFill>
        <p:spPr bwMode="auto">
          <a:xfrm>
            <a:off x="7689005" y="4801076"/>
            <a:ext cx="1348315" cy="1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7" cstate="print"/>
          <a:srcRect l="13051" r="13051"/>
          <a:stretch>
            <a:fillRect/>
          </a:stretch>
        </p:blipFill>
        <p:spPr bwMode="auto">
          <a:xfrm>
            <a:off x="1606235" y="4769908"/>
            <a:ext cx="1326529" cy="1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/>
          <a:srcRect l="1847" r="1847"/>
          <a:stretch>
            <a:fillRect/>
          </a:stretch>
        </p:blipFill>
        <p:spPr bwMode="auto">
          <a:xfrm>
            <a:off x="6196824" y="4803339"/>
            <a:ext cx="1380999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>
            <a:off x="5974080" y="4641700"/>
            <a:ext cx="7620" cy="1517130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682240" y="4279180"/>
            <a:ext cx="59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RRP</a:t>
            </a:r>
            <a:endParaRPr lang="en-US" sz="1800" i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780" y="4446820"/>
            <a:ext cx="731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54/61</a:t>
            </a:r>
            <a:endParaRPr lang="en-US" sz="160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0700" y="4462060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108/127</a:t>
            </a:r>
            <a:endParaRPr lang="en-US" sz="160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3260" y="4462060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132/169</a:t>
            </a:r>
            <a:endParaRPr lang="en-US" sz="160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25340" y="4462060"/>
            <a:ext cx="96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198/217</a:t>
            </a:r>
            <a:endParaRPr lang="en-US" sz="160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53300" y="4309660"/>
            <a:ext cx="59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PIT</a:t>
            </a:r>
            <a:endParaRPr lang="en-US" sz="1800" i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06540" y="4492540"/>
            <a:ext cx="601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114</a:t>
            </a:r>
            <a:endParaRPr lang="en-US" sz="160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30540" y="4492540"/>
            <a:ext cx="571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192</a:t>
            </a:r>
            <a:endParaRPr lang="en-US" sz="1600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" name="Rectangle 1030"/>
          <p:cNvSpPr>
            <a:spLocks noChangeArrowheads="1"/>
          </p:cNvSpPr>
          <p:nvPr/>
        </p:nvSpPr>
        <p:spPr bwMode="auto">
          <a:xfrm>
            <a:off x="4625339" y="6307639"/>
            <a:ext cx="44390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err="1" smtClean="0">
                <a:solidFill>
                  <a:schemeClr val="bg1"/>
                </a:solidFill>
              </a:rPr>
              <a:t>B.Bordini</a:t>
            </a:r>
            <a:r>
              <a:rPr lang="en-US" sz="2000" dirty="0" smtClean="0">
                <a:solidFill>
                  <a:schemeClr val="bg1"/>
                </a:solidFill>
              </a:rPr>
              <a:t>, D. </a:t>
            </a:r>
            <a:r>
              <a:rPr lang="en-US" sz="2000" dirty="0" smtClean="0">
                <a:solidFill>
                  <a:schemeClr val="bg1"/>
                </a:solidFill>
              </a:rPr>
              <a:t>Richter, </a:t>
            </a:r>
            <a:r>
              <a:rPr lang="en-US" sz="2000" dirty="0" smtClean="0">
                <a:solidFill>
                  <a:schemeClr val="bg1"/>
                </a:solidFill>
              </a:rPr>
              <a:t>TE</a:t>
            </a:r>
            <a:r>
              <a:rPr lang="en-US" sz="2000" dirty="0" smtClean="0">
                <a:solidFill>
                  <a:schemeClr val="bg1"/>
                </a:solidFill>
              </a:rPr>
              <a:t>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63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magnetization studies – 2</a:t>
            </a:r>
            <a:endParaRPr lang="en-US" dirty="0"/>
          </a:p>
        </p:txBody>
      </p:sp>
      <p:pic>
        <p:nvPicPr>
          <p:cNvPr id="6" name="Picture 5" descr="Screen shot 2013-03-14 at 12.19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113" y="1030889"/>
            <a:ext cx="4180375" cy="3399059"/>
          </a:xfrm>
          <a:prstGeom prst="rect">
            <a:avLst/>
          </a:prstGeom>
        </p:spPr>
      </p:pic>
      <p:pic>
        <p:nvPicPr>
          <p:cNvPr id="7" name="Picture 6" descr="Screen shot 2013-03-14 at 12.17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4352481" cy="34492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4074" y="4328482"/>
            <a:ext cx="41922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OST-RRP® has significantly larger magnetization than </a:t>
            </a:r>
            <a:r>
              <a:rPr lang="en-US" dirty="0" err="1" smtClean="0"/>
              <a:t>Bruker</a:t>
            </a:r>
            <a:r>
              <a:rPr lang="en-US" dirty="0"/>
              <a:t>-</a:t>
            </a:r>
            <a:r>
              <a:rPr lang="en-US" dirty="0" smtClean="0"/>
              <a:t>PIT, and is much more prone to </a:t>
            </a:r>
            <a:r>
              <a:rPr lang="en-US" i="1" dirty="0" smtClean="0"/>
              <a:t>flux-jumps </a:t>
            </a:r>
            <a:r>
              <a:rPr lang="en-US" dirty="0" smtClean="0"/>
              <a:t>because of: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sub-elements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Larger J</a:t>
            </a:r>
            <a:r>
              <a:rPr lang="en-US" baseline="-25000" dirty="0" smtClean="0"/>
              <a:t>C</a:t>
            </a:r>
            <a:r>
              <a:rPr lang="en-US" dirty="0" smtClean="0"/>
              <a:t> at low field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72279" y="4436475"/>
            <a:ext cx="4192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Systematic measurement and analysis of several wire variants suggest that flux-jumps are suppressed at filament diameters in the range of 20…30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10" name="Rectangle 1030"/>
          <p:cNvSpPr>
            <a:spLocks noChangeArrowheads="1"/>
          </p:cNvSpPr>
          <p:nvPr/>
        </p:nvSpPr>
        <p:spPr bwMode="auto">
          <a:xfrm>
            <a:off x="4625339" y="6307639"/>
            <a:ext cx="44390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err="1" smtClean="0">
                <a:solidFill>
                  <a:schemeClr val="bg1"/>
                </a:solidFill>
              </a:rPr>
              <a:t>B.Bordini</a:t>
            </a:r>
            <a:r>
              <a:rPr lang="en-US" sz="2000" dirty="0" smtClean="0">
                <a:solidFill>
                  <a:schemeClr val="bg1"/>
                </a:solidFill>
              </a:rPr>
              <a:t>, D. </a:t>
            </a:r>
            <a:r>
              <a:rPr lang="en-US" sz="2000" dirty="0" smtClean="0">
                <a:solidFill>
                  <a:schemeClr val="bg1"/>
                </a:solidFill>
              </a:rPr>
              <a:t>Richter, </a:t>
            </a:r>
            <a:r>
              <a:rPr lang="en-US" sz="2000" dirty="0" smtClean="0">
                <a:solidFill>
                  <a:schemeClr val="bg1"/>
                </a:solidFill>
              </a:rPr>
              <a:t>TE</a:t>
            </a:r>
            <a:r>
              <a:rPr lang="en-US" sz="2000" dirty="0" smtClean="0">
                <a:solidFill>
                  <a:schemeClr val="bg1"/>
                </a:solidFill>
              </a:rPr>
              <a:t>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28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targets for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2133600" y="1661766"/>
            <a:ext cx="4876800" cy="37338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996357" y="1301403"/>
            <a:ext cx="1431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J</a:t>
            </a:r>
            <a:r>
              <a:rPr lang="en-US" sz="2000" baseline="-25000" dirty="0"/>
              <a:t>C</a:t>
            </a:r>
            <a:r>
              <a:rPr lang="en-US" sz="2000" dirty="0"/>
              <a:t> (kA/mm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013330" y="5089589"/>
            <a:ext cx="1038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 err="1"/>
              <a:t>D</a:t>
            </a:r>
            <a:r>
              <a:rPr lang="en-US" sz="2000" baseline="-25000" dirty="0" err="1"/>
              <a:t>fil</a:t>
            </a:r>
            <a:r>
              <a:rPr lang="en-US" sz="2000" dirty="0"/>
              <a:t> (</a:t>
            </a:r>
            <a:r>
              <a:rPr lang="en-US" sz="2000" dirty="0">
                <a:latin typeface="Symbol" charset="0"/>
                <a:sym typeface="Symbol" charset="0"/>
              </a:rPr>
              <a:t></a:t>
            </a:r>
            <a:r>
              <a:rPr lang="en-US" sz="2000" dirty="0"/>
              <a:t>m)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7061880" y="5057651"/>
            <a:ext cx="8944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RRR (-)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4572000" y="1682403"/>
            <a:ext cx="0" cy="2514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2133600" y="4197003"/>
            <a:ext cx="24384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572000" y="4197003"/>
            <a:ext cx="24384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724400" y="980728"/>
            <a:ext cx="1981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Performance</a:t>
            </a:r>
          </a:p>
          <a:p>
            <a:r>
              <a:rPr lang="en-US" sz="2000" dirty="0"/>
              <a:t>Peak field</a:t>
            </a:r>
          </a:p>
          <a:p>
            <a:r>
              <a:rPr lang="en-US" sz="2000" dirty="0"/>
              <a:t>Cost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7239000" y="5416203"/>
            <a:ext cx="137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/>
              <a:t>Stability Protection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57200" y="3897972"/>
            <a:ext cx="1905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/>
              <a:t>Magnetization Field Quality</a:t>
            </a:r>
          </a:p>
          <a:p>
            <a:pPr algn="r"/>
            <a:r>
              <a:rPr lang="en-US" sz="2000" dirty="0"/>
              <a:t>Stability</a:t>
            </a: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4178300" y="1941166"/>
            <a:ext cx="431800" cy="2103437"/>
            <a:chOff x="4048" y="1584"/>
            <a:chExt cx="272" cy="1325"/>
          </a:xfrm>
        </p:grpSpPr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4272" y="168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auto">
            <a:xfrm>
              <a:off x="4048" y="2160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2.5</a:t>
              </a: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4128" y="1968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</a:t>
              </a: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auto">
            <a:xfrm>
              <a:off x="4048" y="1776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1.5</a:t>
              </a: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auto">
            <a:xfrm>
              <a:off x="4128" y="2352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3</a:t>
              </a: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4048" y="2544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3.5</a:t>
              </a: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4128" y="1584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4128" y="2736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4</a:t>
              </a:r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4272" y="187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>
              <a:off x="4272" y="206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>
              <a:off x="4272" y="225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>
              <a:off x="4272" y="244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>
              <a:off x="4272" y="26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4272" y="283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44" name="Line 28"/>
          <p:cNvSpPr>
            <a:spLocks noChangeShapeType="1"/>
          </p:cNvSpPr>
          <p:nvPr/>
        </p:nvSpPr>
        <p:spPr bwMode="auto">
          <a:xfrm flipV="1">
            <a:off x="5486400" y="4501803"/>
            <a:ext cx="0" cy="762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 flipV="1">
            <a:off x="4953000" y="4273203"/>
            <a:ext cx="0" cy="762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9246" name="Group 30"/>
          <p:cNvGrpSpPr>
            <a:grpSpLocks/>
          </p:cNvGrpSpPr>
          <p:nvPr/>
        </p:nvGrpSpPr>
        <p:grpSpPr bwMode="auto">
          <a:xfrm>
            <a:off x="4895850" y="4101753"/>
            <a:ext cx="1905000" cy="1101725"/>
            <a:chOff x="3084" y="2964"/>
            <a:chExt cx="1200" cy="694"/>
          </a:xfrm>
        </p:grpSpPr>
        <p:sp>
          <p:nvSpPr>
            <p:cNvPr id="9247" name="Rectangle 31"/>
            <p:cNvSpPr>
              <a:spLocks noChangeArrowheads="1"/>
            </p:cNvSpPr>
            <p:nvPr/>
          </p:nvSpPr>
          <p:spPr bwMode="auto">
            <a:xfrm>
              <a:off x="3084" y="296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200</a:t>
              </a:r>
            </a:p>
          </p:txBody>
        </p:sp>
        <p:sp>
          <p:nvSpPr>
            <p:cNvPr id="9248" name="Rectangle 32"/>
            <p:cNvSpPr>
              <a:spLocks noChangeArrowheads="1"/>
            </p:cNvSpPr>
            <p:nvPr/>
          </p:nvSpPr>
          <p:spPr bwMode="auto">
            <a:xfrm>
              <a:off x="3389" y="313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150</a:t>
              </a:r>
            </a:p>
          </p:txBody>
        </p:sp>
        <p:sp>
          <p:nvSpPr>
            <p:cNvPr id="9249" name="Rectangle 33"/>
            <p:cNvSpPr>
              <a:spLocks noChangeArrowheads="1"/>
            </p:cNvSpPr>
            <p:nvPr/>
          </p:nvSpPr>
          <p:spPr bwMode="auto">
            <a:xfrm>
              <a:off x="3677" y="328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100</a:t>
              </a:r>
            </a:p>
          </p:txBody>
        </p:sp>
        <p:sp>
          <p:nvSpPr>
            <p:cNvPr id="9250" name="Rectangle 34"/>
            <p:cNvSpPr>
              <a:spLocks noChangeArrowheads="1"/>
            </p:cNvSpPr>
            <p:nvPr/>
          </p:nvSpPr>
          <p:spPr bwMode="auto">
            <a:xfrm>
              <a:off x="4061" y="3463"/>
              <a:ext cx="22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50</a:t>
              </a:r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 flipV="1">
              <a:off x="3094" y="3114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2" name="Line 36"/>
            <p:cNvSpPr>
              <a:spLocks noChangeShapeType="1"/>
            </p:cNvSpPr>
            <p:nvPr/>
          </p:nvSpPr>
          <p:spPr bwMode="auto">
            <a:xfrm flipV="1">
              <a:off x="3422" y="3277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3" name="Line 37"/>
            <p:cNvSpPr>
              <a:spLocks noChangeShapeType="1"/>
            </p:cNvSpPr>
            <p:nvPr/>
          </p:nvSpPr>
          <p:spPr bwMode="auto">
            <a:xfrm flipV="1">
              <a:off x="3751" y="3440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4" name="Line 38"/>
            <p:cNvSpPr>
              <a:spLocks noChangeShapeType="1"/>
            </p:cNvSpPr>
            <p:nvPr/>
          </p:nvSpPr>
          <p:spPr bwMode="auto">
            <a:xfrm flipV="1">
              <a:off x="4080" y="3604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255" name="Rectangle 39"/>
          <p:cNvSpPr>
            <a:spLocks noChangeArrowheads="1"/>
          </p:cNvSpPr>
          <p:nvPr/>
        </p:nvSpPr>
        <p:spPr bwMode="auto">
          <a:xfrm flipH="1">
            <a:off x="3962400" y="4079528"/>
            <a:ext cx="354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10</a:t>
            </a: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 flipH="1">
            <a:off x="3449638" y="4320828"/>
            <a:ext cx="354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20</a:t>
            </a: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 flipH="1">
            <a:off x="2792413" y="4625628"/>
            <a:ext cx="354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50</a:t>
            </a:r>
          </a:p>
        </p:txBody>
      </p:sp>
      <p:sp>
        <p:nvSpPr>
          <p:cNvPr id="9258" name="Rectangle 42"/>
          <p:cNvSpPr>
            <a:spLocks noChangeArrowheads="1"/>
          </p:cNvSpPr>
          <p:nvPr/>
        </p:nvSpPr>
        <p:spPr bwMode="auto">
          <a:xfrm flipH="1">
            <a:off x="2419350" y="4805016"/>
            <a:ext cx="438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100</a:t>
            </a: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 flipH="1" flipV="1">
            <a:off x="4246563" y="4308128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H="1" flipV="1">
            <a:off x="3725863" y="4566891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 flipH="1" flipV="1">
            <a:off x="3051175" y="4892328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 flipH="1" flipV="1">
            <a:off x="2681288" y="5086003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3" name="Freeform 47"/>
          <p:cNvSpPr>
            <a:spLocks/>
          </p:cNvSpPr>
          <p:nvPr/>
        </p:nvSpPr>
        <p:spPr bwMode="auto">
          <a:xfrm>
            <a:off x="3768725" y="3308003"/>
            <a:ext cx="2212975" cy="1593850"/>
          </a:xfrm>
          <a:custGeom>
            <a:avLst/>
            <a:gdLst>
              <a:gd name="T0" fmla="*/ 502 w 1394"/>
              <a:gd name="T1" fmla="*/ 0 h 1004"/>
              <a:gd name="T2" fmla="*/ 0 w 1394"/>
              <a:gd name="T3" fmla="*/ 813 h 1004"/>
              <a:gd name="T4" fmla="*/ 1394 w 1394"/>
              <a:gd name="T5" fmla="*/ 1004 h 1004"/>
              <a:gd name="T6" fmla="*/ 502 w 1394"/>
              <a:gd name="T7" fmla="*/ 0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4" h="1004">
                <a:moveTo>
                  <a:pt x="502" y="0"/>
                </a:moveTo>
                <a:lnTo>
                  <a:pt x="0" y="813"/>
                </a:lnTo>
                <a:lnTo>
                  <a:pt x="1394" y="1004"/>
                </a:lnTo>
                <a:lnTo>
                  <a:pt x="502" y="0"/>
                </a:lnTo>
                <a:close/>
              </a:path>
            </a:pathLst>
          </a:custGeom>
          <a:solidFill>
            <a:schemeClr val="accent1">
              <a:alpha val="28999"/>
            </a:schemeClr>
          </a:solidFill>
          <a:ln w="9525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4725988" y="2920653"/>
            <a:ext cx="658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>
                <a:solidFill>
                  <a:schemeClr val="hlink"/>
                </a:solidFill>
              </a:rPr>
              <a:t>PIT</a:t>
            </a:r>
            <a:endParaRPr lang="en-US">
              <a:solidFill>
                <a:schemeClr val="hlink"/>
              </a:solidFill>
            </a:endParaRPr>
          </a:p>
        </p:txBody>
      </p:sp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3484025" y="4945347"/>
            <a:ext cx="5693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RRP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5003800" y="3563591"/>
            <a:ext cx="963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>
                <a:solidFill>
                  <a:srgbClr val="008040"/>
                </a:solidFill>
              </a:rPr>
              <a:t>target</a:t>
            </a:r>
          </a:p>
        </p:txBody>
      </p:sp>
      <p:sp>
        <p:nvSpPr>
          <p:cNvPr id="9267" name="Freeform 51"/>
          <p:cNvSpPr>
            <a:spLocks/>
          </p:cNvSpPr>
          <p:nvPr/>
        </p:nvSpPr>
        <p:spPr bwMode="auto">
          <a:xfrm>
            <a:off x="3302000" y="2922241"/>
            <a:ext cx="2154238" cy="1900237"/>
          </a:xfrm>
          <a:custGeom>
            <a:avLst/>
            <a:gdLst>
              <a:gd name="T0" fmla="*/ 806 w 1357"/>
              <a:gd name="T1" fmla="*/ 0 h 1197"/>
              <a:gd name="T2" fmla="*/ 0 w 1357"/>
              <a:gd name="T3" fmla="*/ 1197 h 1197"/>
              <a:gd name="T4" fmla="*/ 1357 w 1357"/>
              <a:gd name="T5" fmla="*/ 1075 h 1197"/>
              <a:gd name="T6" fmla="*/ 806 w 1357"/>
              <a:gd name="T7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7" h="1197">
                <a:moveTo>
                  <a:pt x="806" y="0"/>
                </a:moveTo>
                <a:lnTo>
                  <a:pt x="0" y="1197"/>
                </a:lnTo>
                <a:lnTo>
                  <a:pt x="1357" y="1075"/>
                </a:lnTo>
                <a:lnTo>
                  <a:pt x="806" y="0"/>
                </a:lnTo>
                <a:close/>
              </a:path>
            </a:pathLst>
          </a:custGeom>
          <a:noFill/>
          <a:ln w="19050" cap="flat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68" name="Freeform 52"/>
          <p:cNvSpPr>
            <a:spLocks/>
          </p:cNvSpPr>
          <p:nvPr/>
        </p:nvSpPr>
        <p:spPr bwMode="auto">
          <a:xfrm>
            <a:off x="2844800" y="3542953"/>
            <a:ext cx="2632075" cy="1512888"/>
          </a:xfrm>
          <a:custGeom>
            <a:avLst/>
            <a:gdLst>
              <a:gd name="T0" fmla="*/ 1088 w 1658"/>
              <a:gd name="T1" fmla="*/ 0 h 953"/>
              <a:gd name="T2" fmla="*/ 0 w 1658"/>
              <a:gd name="T3" fmla="*/ 953 h 953"/>
              <a:gd name="T4" fmla="*/ 1658 w 1658"/>
              <a:gd name="T5" fmla="*/ 684 h 953"/>
              <a:gd name="T6" fmla="*/ 1088 w 1658"/>
              <a:gd name="T7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8" h="953">
                <a:moveTo>
                  <a:pt x="1088" y="0"/>
                </a:moveTo>
                <a:lnTo>
                  <a:pt x="0" y="953"/>
                </a:lnTo>
                <a:lnTo>
                  <a:pt x="1658" y="684"/>
                </a:lnTo>
                <a:lnTo>
                  <a:pt x="1088" y="0"/>
                </a:lnTo>
                <a:close/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69" name="Rectangle 53"/>
          <p:cNvSpPr>
            <a:spLocks noChangeArrowheads="1"/>
          </p:cNvSpPr>
          <p:nvPr/>
        </p:nvSpPr>
        <p:spPr bwMode="auto">
          <a:xfrm>
            <a:off x="5551831" y="2177331"/>
            <a:ext cx="319663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2800" dirty="0">
                <a:solidFill>
                  <a:srgbClr val="008040"/>
                </a:solidFill>
              </a:rPr>
              <a:t>Target </a:t>
            </a:r>
            <a:r>
              <a:rPr lang="en-US" sz="2800" dirty="0" smtClean="0">
                <a:solidFill>
                  <a:srgbClr val="008040"/>
                </a:solidFill>
              </a:rPr>
              <a:t>performance:</a:t>
            </a:r>
            <a:endParaRPr lang="en-US" sz="2800" dirty="0">
              <a:solidFill>
                <a:srgbClr val="008040"/>
              </a:solidFill>
            </a:endParaRPr>
          </a:p>
          <a:p>
            <a:pPr algn="r"/>
            <a:r>
              <a:rPr lang="en-US" sz="2800" dirty="0" err="1">
                <a:solidFill>
                  <a:srgbClr val="008040"/>
                </a:solidFill>
              </a:rPr>
              <a:t>Jc</a:t>
            </a:r>
            <a:r>
              <a:rPr lang="en-US" sz="2800" dirty="0">
                <a:solidFill>
                  <a:srgbClr val="008040"/>
                </a:solidFill>
              </a:rPr>
              <a:t> &gt; 3 kA/mm</a:t>
            </a:r>
            <a:r>
              <a:rPr lang="en-US" sz="2800" baseline="30000" dirty="0">
                <a:solidFill>
                  <a:srgbClr val="008040"/>
                </a:solidFill>
              </a:rPr>
              <a:t>2</a:t>
            </a:r>
            <a:endParaRPr lang="en-US" sz="2800" baseline="-25000" dirty="0">
              <a:solidFill>
                <a:srgbClr val="008040"/>
              </a:solidFill>
            </a:endParaRPr>
          </a:p>
          <a:p>
            <a:pPr algn="r"/>
            <a:r>
              <a:rPr lang="en-US" sz="2800" dirty="0" err="1">
                <a:solidFill>
                  <a:srgbClr val="008040"/>
                </a:solidFill>
              </a:rPr>
              <a:t>D</a:t>
            </a:r>
            <a:r>
              <a:rPr lang="en-US" sz="2800" baseline="-25000" dirty="0" err="1">
                <a:solidFill>
                  <a:srgbClr val="008040"/>
                </a:solidFill>
              </a:rPr>
              <a:t>fil</a:t>
            </a:r>
            <a:r>
              <a:rPr lang="en-US" sz="2800" dirty="0">
                <a:solidFill>
                  <a:srgbClr val="008040"/>
                </a:solidFill>
              </a:rPr>
              <a:t> &lt; 20 </a:t>
            </a:r>
            <a:r>
              <a:rPr lang="en-US" sz="2800" dirty="0">
                <a:solidFill>
                  <a:srgbClr val="008040"/>
                </a:solidFill>
                <a:latin typeface="Symbol" charset="0"/>
                <a:sym typeface="Symbol" charset="0"/>
              </a:rPr>
              <a:t></a:t>
            </a:r>
            <a:r>
              <a:rPr lang="en-US" sz="2800" dirty="0">
                <a:solidFill>
                  <a:srgbClr val="008040"/>
                </a:solidFill>
              </a:rPr>
              <a:t>m</a:t>
            </a:r>
          </a:p>
          <a:p>
            <a:pPr algn="r"/>
            <a:r>
              <a:rPr lang="en-US" sz="2800" dirty="0">
                <a:solidFill>
                  <a:srgbClr val="008040"/>
                </a:solidFill>
              </a:rPr>
              <a:t>RRR &gt; 100</a:t>
            </a: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192260" y="1747709"/>
            <a:ext cx="359760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Present specification:</a:t>
            </a:r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 err="1">
                <a:solidFill>
                  <a:srgbClr val="0000FF"/>
                </a:solidFill>
              </a:rPr>
              <a:t>Jc</a:t>
            </a:r>
            <a:r>
              <a:rPr lang="en-US" sz="2800" dirty="0">
                <a:solidFill>
                  <a:srgbClr val="0000FF"/>
                </a:solidFill>
              </a:rPr>
              <a:t> &gt; </a:t>
            </a:r>
            <a:r>
              <a:rPr lang="en-US" sz="2800" dirty="0" smtClean="0">
                <a:solidFill>
                  <a:srgbClr val="0000FF"/>
                </a:solidFill>
              </a:rPr>
              <a:t>2.5 </a:t>
            </a:r>
            <a:r>
              <a:rPr lang="en-US" sz="2800" dirty="0">
                <a:solidFill>
                  <a:srgbClr val="0000FF"/>
                </a:solidFill>
              </a:rPr>
              <a:t>kA/mm</a:t>
            </a:r>
            <a:r>
              <a:rPr lang="en-US" sz="2800" baseline="30000" dirty="0">
                <a:solidFill>
                  <a:srgbClr val="0000FF"/>
                </a:solidFill>
              </a:rPr>
              <a:t>2</a:t>
            </a:r>
            <a:endParaRPr lang="en-US" sz="2800" baseline="-25000" dirty="0">
              <a:solidFill>
                <a:srgbClr val="0000FF"/>
              </a:solidFill>
            </a:endParaRPr>
          </a:p>
          <a:p>
            <a:r>
              <a:rPr lang="en-US" sz="2800" dirty="0" err="1">
                <a:solidFill>
                  <a:srgbClr val="0000FF"/>
                </a:solidFill>
              </a:rPr>
              <a:t>D</a:t>
            </a:r>
            <a:r>
              <a:rPr lang="en-US" sz="2800" baseline="-25000" dirty="0" err="1">
                <a:solidFill>
                  <a:srgbClr val="0000FF"/>
                </a:solidFill>
              </a:rPr>
              <a:t>fil</a:t>
            </a:r>
            <a:r>
              <a:rPr lang="en-US" sz="2800" dirty="0">
                <a:solidFill>
                  <a:srgbClr val="0000FF"/>
                </a:solidFill>
              </a:rPr>
              <a:t> &lt; </a:t>
            </a:r>
            <a:r>
              <a:rPr lang="en-US" sz="2800" dirty="0" smtClean="0">
                <a:solidFill>
                  <a:srgbClr val="0000FF"/>
                </a:solidFill>
              </a:rPr>
              <a:t>30 </a:t>
            </a:r>
            <a:r>
              <a:rPr lang="en-US" sz="2800" dirty="0">
                <a:solidFill>
                  <a:srgbClr val="0000FF"/>
                </a:solidFill>
                <a:latin typeface="Symbol" charset="0"/>
                <a:sym typeface="Symbol" charset="0"/>
              </a:rPr>
              <a:t></a:t>
            </a:r>
            <a:r>
              <a:rPr lang="en-US" sz="2800" dirty="0">
                <a:solidFill>
                  <a:srgbClr val="0000FF"/>
                </a:solidFill>
              </a:rPr>
              <a:t>m</a:t>
            </a:r>
          </a:p>
          <a:p>
            <a:r>
              <a:rPr lang="en-US" sz="2800" dirty="0">
                <a:solidFill>
                  <a:srgbClr val="0000FF"/>
                </a:solidFill>
              </a:rPr>
              <a:t>RRR &gt; </a:t>
            </a:r>
            <a:r>
              <a:rPr lang="en-US" sz="2800" dirty="0" smtClean="0">
                <a:solidFill>
                  <a:srgbClr val="0000FF"/>
                </a:solidFill>
              </a:rPr>
              <a:t>150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30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20878" y="6084004"/>
            <a:ext cx="8086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2010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540078" y="6084004"/>
            <a:ext cx="8086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2011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759278" y="6084004"/>
            <a:ext cx="8086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2012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978478" y="6084004"/>
            <a:ext cx="8086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2013</a:t>
            </a:r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2727648" y="0"/>
            <a:ext cx="4892675" cy="6149730"/>
            <a:chOff x="2208" y="1152"/>
            <a:chExt cx="3082" cy="2785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2976" y="1152"/>
              <a:ext cx="10" cy="27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3744" y="1152"/>
              <a:ext cx="10" cy="27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4512" y="1152"/>
              <a:ext cx="10" cy="27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5280" y="1152"/>
              <a:ext cx="10" cy="27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2208" y="1152"/>
              <a:ext cx="10" cy="27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7197605" y="6084004"/>
            <a:ext cx="8086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2014</a:t>
            </a: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2627636" y="6076528"/>
            <a:ext cx="5053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2880048" y="129208"/>
            <a:ext cx="6858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427984" y="57398"/>
            <a:ext cx="1448158" cy="9233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alibri"/>
                <a:cs typeface="Calibri"/>
              </a:rPr>
              <a:t>NED program</a:t>
            </a:r>
          </a:p>
          <a:p>
            <a:r>
              <a:rPr lang="en-US" sz="1200" dirty="0">
                <a:solidFill>
                  <a:srgbClr val="FF0000"/>
                </a:solidFill>
                <a:latin typeface="Calibri"/>
                <a:cs typeface="Calibri"/>
              </a:rPr>
              <a:t>1.25 mm</a:t>
            </a:r>
          </a:p>
          <a:p>
            <a:r>
              <a:rPr lang="en-US" sz="1200" dirty="0">
                <a:solidFill>
                  <a:srgbClr val="FF0000"/>
                </a:solidFill>
                <a:latin typeface="Calibri"/>
                <a:cs typeface="Calibri"/>
              </a:rPr>
              <a:t>3000 A/mm</a:t>
            </a:r>
            <a:r>
              <a:rPr lang="en-US" sz="1200" baseline="30000" dirty="0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endParaRPr lang="en-US" sz="1200" baseline="-25000" dirty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rgbClr val="FF0000"/>
                </a:solidFill>
                <a:latin typeface="Calibri"/>
                <a:cs typeface="Calibri"/>
              </a:rPr>
              <a:t>40 </a:t>
            </a:r>
            <a:r>
              <a:rPr lang="en-US" sz="1200" dirty="0">
                <a:solidFill>
                  <a:srgbClr val="FF0000"/>
                </a:solidFill>
                <a:latin typeface="Calibri"/>
                <a:cs typeface="Calibri"/>
                <a:sym typeface="Symbol" charset="0"/>
              </a:rPr>
              <a:t></a:t>
            </a:r>
            <a:r>
              <a:rPr lang="en-US" sz="1200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endParaRPr lang="en-US" sz="18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36848" y="96887"/>
            <a:ext cx="2209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3 EU contracts </a:t>
            </a:r>
            <a:r>
              <a:rPr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(≈ 15 km)</a:t>
            </a:r>
            <a:endParaRPr lang="en-US" sz="1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032448" y="246584"/>
            <a:ext cx="7620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3707904" y="349804"/>
            <a:ext cx="171128" cy="152400"/>
          </a:xfrm>
          <a:prstGeom prst="diamond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8040643" y="1445571"/>
            <a:ext cx="1139869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Calibri"/>
                <a:cs typeface="Calibri"/>
              </a:rPr>
              <a:t>FReSCa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2 program</a:t>
            </a:r>
            <a:endParaRPr lang="en-US" sz="1800" dirty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libri"/>
                <a:cs typeface="Calibri"/>
              </a:rPr>
              <a:t>1 mm</a:t>
            </a:r>
          </a:p>
          <a:p>
            <a:r>
              <a:rPr lang="en-US" sz="1200" dirty="0">
                <a:solidFill>
                  <a:srgbClr val="0000FF"/>
                </a:solidFill>
                <a:latin typeface="Calibri"/>
                <a:cs typeface="Calibri"/>
              </a:rPr>
              <a:t>2500 A/mm</a:t>
            </a:r>
            <a:r>
              <a:rPr lang="en-US" sz="1200" baseline="30000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endParaRPr lang="en-US" sz="1200" baseline="-25000" dirty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libri"/>
                <a:cs typeface="Calibri"/>
              </a:rPr>
              <a:t>50 </a:t>
            </a:r>
            <a:r>
              <a:rPr lang="en-US" sz="1200" dirty="0">
                <a:solidFill>
                  <a:srgbClr val="0000FF"/>
                </a:solidFill>
                <a:latin typeface="Calibri"/>
                <a:cs typeface="Calibri"/>
                <a:sym typeface="Symbol" charset="0"/>
              </a:rPr>
              <a:t></a:t>
            </a:r>
            <a:r>
              <a:rPr lang="en-US" sz="1200" dirty="0">
                <a:solidFill>
                  <a:srgbClr val="0000FF"/>
                </a:solidFill>
                <a:latin typeface="Calibri"/>
                <a:cs typeface="Calibri"/>
              </a:rPr>
              <a:t>m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2651448" y="129208"/>
            <a:ext cx="1524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499048" y="129208"/>
            <a:ext cx="762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803848" y="246584"/>
            <a:ext cx="1524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651448" y="246584"/>
            <a:ext cx="762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29" name="AutoShape 26"/>
          <p:cNvSpPr>
            <a:spLocks/>
          </p:cNvSpPr>
          <p:nvPr/>
        </p:nvSpPr>
        <p:spPr bwMode="auto">
          <a:xfrm>
            <a:off x="7759037" y="3253408"/>
            <a:ext cx="307785" cy="1806856"/>
          </a:xfrm>
          <a:prstGeom prst="rightBrace">
            <a:avLst>
              <a:gd name="adj1" fmla="val 31540"/>
              <a:gd name="adj2" fmla="val 50000"/>
            </a:avLst>
          </a:prstGeom>
          <a:noFill/>
          <a:ln w="19050">
            <a:solidFill>
              <a:srgbClr val="008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8077177" y="3375720"/>
            <a:ext cx="1066800" cy="118903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8040"/>
                </a:solidFill>
                <a:latin typeface="Calibri"/>
                <a:cs typeface="Calibri"/>
              </a:rPr>
              <a:t>DS-MB program</a:t>
            </a:r>
          </a:p>
          <a:p>
            <a:r>
              <a:rPr lang="en-US" sz="1200" dirty="0">
                <a:solidFill>
                  <a:srgbClr val="008040"/>
                </a:solidFill>
                <a:latin typeface="Calibri"/>
                <a:cs typeface="Calibri"/>
              </a:rPr>
              <a:t>0.7 mm</a:t>
            </a:r>
          </a:p>
          <a:p>
            <a:r>
              <a:rPr lang="en-US" sz="1200" dirty="0" smtClean="0">
                <a:solidFill>
                  <a:srgbClr val="008040"/>
                </a:solidFill>
                <a:latin typeface="Calibri"/>
                <a:cs typeface="Calibri"/>
              </a:rPr>
              <a:t>2450 </a:t>
            </a:r>
            <a:r>
              <a:rPr lang="en-US" sz="1200" dirty="0">
                <a:solidFill>
                  <a:srgbClr val="008040"/>
                </a:solidFill>
                <a:latin typeface="Calibri"/>
                <a:cs typeface="Calibri"/>
              </a:rPr>
              <a:t>A/mm</a:t>
            </a:r>
            <a:r>
              <a:rPr lang="en-US" sz="1200" baseline="30000" dirty="0">
                <a:solidFill>
                  <a:srgbClr val="008040"/>
                </a:solidFill>
                <a:latin typeface="Calibri"/>
                <a:cs typeface="Calibri"/>
              </a:rPr>
              <a:t>2</a:t>
            </a:r>
            <a:endParaRPr lang="en-US" sz="1200" dirty="0">
              <a:solidFill>
                <a:srgbClr val="008040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rgbClr val="008040"/>
                </a:solidFill>
                <a:latin typeface="Calibri"/>
                <a:cs typeface="Calibri"/>
              </a:rPr>
              <a:t>50…30 </a:t>
            </a:r>
            <a:r>
              <a:rPr lang="en-US" sz="1200" dirty="0">
                <a:solidFill>
                  <a:srgbClr val="008040"/>
                </a:solidFill>
                <a:latin typeface="Calibri"/>
                <a:cs typeface="Calibri"/>
                <a:sym typeface="Symbol" charset="0"/>
              </a:rPr>
              <a:t></a:t>
            </a:r>
            <a:r>
              <a:rPr lang="en-US" sz="1200" dirty="0">
                <a:solidFill>
                  <a:srgbClr val="008040"/>
                </a:solidFill>
                <a:latin typeface="Calibri"/>
                <a:cs typeface="Calibri"/>
              </a:rPr>
              <a:t>m</a:t>
            </a: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2727648" y="928887"/>
            <a:ext cx="838200" cy="244475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323528" y="835224"/>
            <a:ext cx="2423170" cy="431800"/>
            <a:chOff x="323528" y="1844824"/>
            <a:chExt cx="2423170" cy="431800"/>
          </a:xfrm>
        </p:grpSpPr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323528" y="1908324"/>
              <a:ext cx="202312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Test procurement (9 km)</a:t>
              </a:r>
            </a:p>
          </p:txBody>
        </p:sp>
        <p:pic>
          <p:nvPicPr>
            <p:cNvPr id="34" name="Picture 30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648" y="1844824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5" name="Group 31"/>
          <p:cNvGrpSpPr>
            <a:grpSpLocks/>
          </p:cNvGrpSpPr>
          <p:nvPr/>
        </p:nvGrpSpPr>
        <p:grpSpPr bwMode="auto">
          <a:xfrm>
            <a:off x="3565848" y="1271464"/>
            <a:ext cx="1295400" cy="381000"/>
            <a:chOff x="2736" y="1920"/>
            <a:chExt cx="816" cy="240"/>
          </a:xfrm>
        </p:grpSpPr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2736" y="1920"/>
              <a:ext cx="672" cy="14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33"/>
            <p:cNvSpPr>
              <a:spLocks noChangeArrowheads="1"/>
            </p:cNvSpPr>
            <p:nvPr/>
          </p:nvSpPr>
          <p:spPr bwMode="auto">
            <a:xfrm>
              <a:off x="2880" y="2016"/>
              <a:ext cx="672" cy="14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36848" y="1267923"/>
            <a:ext cx="2609850" cy="431800"/>
            <a:chOff x="136848" y="1339931"/>
            <a:chExt cx="2609850" cy="431800"/>
          </a:xfrm>
        </p:grpSpPr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136848" y="1344216"/>
              <a:ext cx="2209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0000FF"/>
                  </a:solidFill>
                  <a:latin typeface="Calibri"/>
                  <a:cs typeface="Calibri"/>
                </a:rPr>
                <a:t>Qualification order (</a:t>
              </a:r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10 km)</a:t>
              </a:r>
              <a:endParaRPr lang="en-US" sz="500" dirty="0">
                <a:solidFill>
                  <a:srgbClr val="0000FF"/>
                </a:solidFill>
                <a:latin typeface="Calibri"/>
                <a:cs typeface="Calibri"/>
              </a:endParaRPr>
            </a:p>
          </p:txBody>
        </p:sp>
        <p:pic>
          <p:nvPicPr>
            <p:cNvPr id="39" name="Picture 35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648" y="1339931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2736840" y="3304880"/>
            <a:ext cx="1770583" cy="245316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129588" y="3283744"/>
            <a:ext cx="2617110" cy="431800"/>
            <a:chOff x="129588" y="4221336"/>
            <a:chExt cx="2617110" cy="431800"/>
          </a:xfrm>
        </p:grpSpPr>
        <p:sp>
          <p:nvSpPr>
            <p:cNvPr id="42" name="Rectangle 37"/>
            <p:cNvSpPr>
              <a:spLocks noChangeArrowheads="1"/>
            </p:cNvSpPr>
            <p:nvPr/>
          </p:nvSpPr>
          <p:spPr bwMode="auto">
            <a:xfrm>
              <a:off x="129588" y="4221336"/>
              <a:ext cx="220802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008040"/>
                  </a:solidFill>
                  <a:latin typeface="Calibri"/>
                  <a:cs typeface="Calibri"/>
                </a:rPr>
                <a:t>R&amp;D material (30 +20 km</a:t>
              </a:r>
              <a:r>
                <a:rPr lang="en-US" sz="1400" dirty="0">
                  <a:solidFill>
                    <a:srgbClr val="008040"/>
                  </a:solidFill>
                  <a:latin typeface="Calibri"/>
                  <a:cs typeface="Calibri"/>
                </a:rPr>
                <a:t>)</a:t>
              </a:r>
            </a:p>
          </p:txBody>
        </p:sp>
        <p:pic>
          <p:nvPicPr>
            <p:cNvPr id="43" name="Picture 38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7615" y="4221336"/>
              <a:ext cx="409083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Rectangle 41"/>
          <p:cNvSpPr>
            <a:spLocks noChangeArrowheads="1"/>
          </p:cNvSpPr>
          <p:nvPr/>
        </p:nvSpPr>
        <p:spPr bwMode="auto">
          <a:xfrm>
            <a:off x="6350714" y="4170303"/>
            <a:ext cx="1344650" cy="233243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42"/>
          <p:cNvSpPr>
            <a:spLocks noChangeArrowheads="1"/>
          </p:cNvSpPr>
          <p:nvPr/>
        </p:nvSpPr>
        <p:spPr bwMode="auto">
          <a:xfrm>
            <a:off x="6503113" y="4314967"/>
            <a:ext cx="702580" cy="231117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4100258"/>
            <a:ext cx="2746698" cy="431800"/>
            <a:chOff x="0" y="4239816"/>
            <a:chExt cx="2746698" cy="431800"/>
          </a:xfrm>
        </p:grpSpPr>
        <p:sp>
          <p:nvSpPr>
            <p:cNvPr id="46" name="Rectangle 39"/>
            <p:cNvSpPr>
              <a:spLocks noChangeArrowheads="1"/>
            </p:cNvSpPr>
            <p:nvPr/>
          </p:nvSpPr>
          <p:spPr bwMode="auto">
            <a:xfrm>
              <a:off x="0" y="4292680"/>
              <a:ext cx="23466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008040"/>
                  </a:solidFill>
                  <a:latin typeface="Calibri"/>
                  <a:cs typeface="Calibri"/>
                </a:rPr>
                <a:t>Pilot production (50+150 km</a:t>
              </a:r>
              <a:r>
                <a:rPr lang="en-US" sz="1400" dirty="0">
                  <a:solidFill>
                    <a:srgbClr val="008040"/>
                  </a:solidFill>
                  <a:latin typeface="Calibri"/>
                  <a:cs typeface="Calibri"/>
                </a:rPr>
                <a:t>)</a:t>
              </a:r>
            </a:p>
          </p:txBody>
        </p:sp>
        <p:pic>
          <p:nvPicPr>
            <p:cNvPr id="47" name="Picture 43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648" y="4239816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Group 45"/>
          <p:cNvGrpSpPr>
            <a:grpSpLocks/>
          </p:cNvGrpSpPr>
          <p:nvPr/>
        </p:nvGrpSpPr>
        <p:grpSpPr bwMode="auto">
          <a:xfrm>
            <a:off x="4363888" y="2058789"/>
            <a:ext cx="1371600" cy="381000"/>
            <a:chOff x="2976" y="2208"/>
            <a:chExt cx="864" cy="240"/>
          </a:xfrm>
        </p:grpSpPr>
        <p:sp>
          <p:nvSpPr>
            <p:cNvPr id="49" name="Rectangle 46"/>
            <p:cNvSpPr>
              <a:spLocks noChangeArrowheads="1"/>
            </p:cNvSpPr>
            <p:nvPr/>
          </p:nvSpPr>
          <p:spPr bwMode="auto">
            <a:xfrm>
              <a:off x="2976" y="2208"/>
              <a:ext cx="764" cy="14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47"/>
            <p:cNvSpPr>
              <a:spLocks noChangeArrowheads="1"/>
            </p:cNvSpPr>
            <p:nvPr/>
          </p:nvSpPr>
          <p:spPr bwMode="auto">
            <a:xfrm>
              <a:off x="3062" y="2304"/>
              <a:ext cx="778" cy="14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23528" y="2133321"/>
            <a:ext cx="2385070" cy="357187"/>
            <a:chOff x="323528" y="3176737"/>
            <a:chExt cx="2385070" cy="357187"/>
          </a:xfrm>
        </p:grpSpPr>
        <p:sp>
          <p:nvSpPr>
            <p:cNvPr id="52" name="Rectangle 44"/>
            <p:cNvSpPr>
              <a:spLocks noChangeArrowheads="1"/>
            </p:cNvSpPr>
            <p:nvPr/>
          </p:nvSpPr>
          <p:spPr bwMode="auto">
            <a:xfrm>
              <a:off x="323528" y="3203724"/>
              <a:ext cx="202312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Pilot productions (</a:t>
              </a:r>
              <a:r>
                <a:rPr lang="en-US" sz="1400" dirty="0" smtClean="0">
                  <a:solidFill>
                    <a:srgbClr val="0000FF"/>
                  </a:solidFill>
                  <a:latin typeface="Calibri"/>
                  <a:cs typeface="Calibri"/>
                </a:rPr>
                <a:t>15 </a:t>
              </a:r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km)</a:t>
              </a:r>
            </a:p>
          </p:txBody>
        </p:sp>
        <p:pic>
          <p:nvPicPr>
            <p:cNvPr id="53" name="Picture 48" descr="Screen shot 2010-07-27 at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648" y="3176737"/>
              <a:ext cx="361950" cy="35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Group 74"/>
          <p:cNvGrpSpPr>
            <a:grpSpLocks/>
          </p:cNvGrpSpPr>
          <p:nvPr/>
        </p:nvGrpSpPr>
        <p:grpSpPr bwMode="auto">
          <a:xfrm>
            <a:off x="5562600" y="2567608"/>
            <a:ext cx="1143000" cy="228600"/>
            <a:chOff x="3600" y="2384"/>
            <a:chExt cx="720" cy="144"/>
          </a:xfrm>
        </p:grpSpPr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3600" y="2384"/>
              <a:ext cx="432" cy="14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3744" y="2384"/>
              <a:ext cx="576" cy="144"/>
            </a:xfrm>
            <a:prstGeom prst="rect">
              <a:avLst/>
            </a:prstGeom>
            <a:solidFill>
              <a:srgbClr val="0000FF">
                <a:alpha val="30000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29588" y="2491408"/>
            <a:ext cx="2721451" cy="795338"/>
            <a:chOff x="0" y="3640289"/>
            <a:chExt cx="2851473" cy="795338"/>
          </a:xfrm>
        </p:grpSpPr>
        <p:sp>
          <p:nvSpPr>
            <p:cNvPr id="58" name="Rectangle 49"/>
            <p:cNvSpPr>
              <a:spLocks noChangeArrowheads="1"/>
            </p:cNvSpPr>
            <p:nvPr/>
          </p:nvSpPr>
          <p:spPr bwMode="auto">
            <a:xfrm>
              <a:off x="0" y="3686324"/>
              <a:ext cx="23466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Full production </a:t>
              </a:r>
              <a:r>
                <a:rPr lang="en-US" sz="1400" dirty="0" smtClean="0">
                  <a:solidFill>
                    <a:srgbClr val="0000FF"/>
                  </a:solidFill>
                  <a:latin typeface="Calibri"/>
                  <a:cs typeface="Calibri"/>
                </a:rPr>
                <a:t>(18+45 km</a:t>
              </a:r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)</a:t>
              </a:r>
            </a:p>
          </p:txBody>
        </p:sp>
        <p:grpSp>
          <p:nvGrpSpPr>
            <p:cNvPr id="59" name="Group 59"/>
            <p:cNvGrpSpPr>
              <a:grpSpLocks/>
            </p:cNvGrpSpPr>
            <p:nvPr/>
          </p:nvGrpSpPr>
          <p:grpSpPr bwMode="auto">
            <a:xfrm>
              <a:off x="2346648" y="3640289"/>
              <a:ext cx="504825" cy="795338"/>
              <a:chOff x="1968" y="2507"/>
              <a:chExt cx="318" cy="501"/>
            </a:xfrm>
          </p:grpSpPr>
          <p:pic>
            <p:nvPicPr>
              <p:cNvPr id="60" name="Picture 60" descr="Screen shot 2010-07-27 at 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8" y="2520"/>
                <a:ext cx="228" cy="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" name="Rectangle 61"/>
              <p:cNvSpPr>
                <a:spLocks noChangeArrowheads="1"/>
              </p:cNvSpPr>
              <p:nvPr/>
            </p:nvSpPr>
            <p:spPr bwMode="auto">
              <a:xfrm>
                <a:off x="2164" y="2507"/>
                <a:ext cx="122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2000" dirty="0">
                  <a:latin typeface="Calibri"/>
                  <a:cs typeface="Calibri"/>
                </a:endParaRPr>
              </a:p>
            </p:txBody>
          </p:sp>
          <p:pic>
            <p:nvPicPr>
              <p:cNvPr id="62" name="Picture 62" descr="Screen shot 2010-07-27 at 9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8" y="2736"/>
                <a:ext cx="252" cy="2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" name="Group 4"/>
          <p:cNvGrpSpPr/>
          <p:nvPr/>
        </p:nvGrpSpPr>
        <p:grpSpPr>
          <a:xfrm>
            <a:off x="136848" y="4503954"/>
            <a:ext cx="2609850" cy="431800"/>
            <a:chOff x="136848" y="4643512"/>
            <a:chExt cx="2609850" cy="431800"/>
          </a:xfrm>
        </p:grpSpPr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136848" y="4697016"/>
              <a:ext cx="2209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en-US" sz="1400" dirty="0">
                  <a:solidFill>
                    <a:srgbClr val="008040"/>
                  </a:solidFill>
                  <a:latin typeface="Calibri"/>
                  <a:cs typeface="Calibri"/>
                </a:rPr>
                <a:t>Full production </a:t>
              </a:r>
              <a:r>
                <a:rPr lang="en-US" sz="1400" dirty="0" smtClean="0">
                  <a:solidFill>
                    <a:srgbClr val="008040"/>
                  </a:solidFill>
                  <a:latin typeface="Calibri"/>
                  <a:cs typeface="Calibri"/>
                </a:rPr>
                <a:t>(≈ 1000 </a:t>
              </a:r>
              <a:r>
                <a:rPr lang="en-US" sz="1400" dirty="0">
                  <a:solidFill>
                    <a:srgbClr val="008040"/>
                  </a:solidFill>
                  <a:latin typeface="Calibri"/>
                  <a:cs typeface="Calibri"/>
                </a:rPr>
                <a:t>km)</a:t>
              </a:r>
            </a:p>
          </p:txBody>
        </p:sp>
        <p:pic>
          <p:nvPicPr>
            <p:cNvPr id="64" name="Picture 64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648" y="4643512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" name="Rectangle 71"/>
          <p:cNvSpPr>
            <a:spLocks noChangeArrowheads="1"/>
          </p:cNvSpPr>
          <p:nvPr/>
        </p:nvSpPr>
        <p:spPr bwMode="auto">
          <a:xfrm>
            <a:off x="4327848" y="1720975"/>
            <a:ext cx="609600" cy="244475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827584" y="1700622"/>
            <a:ext cx="1919114" cy="431800"/>
            <a:chOff x="827584" y="2708424"/>
            <a:chExt cx="1919114" cy="431800"/>
          </a:xfrm>
        </p:grpSpPr>
        <p:sp>
          <p:nvSpPr>
            <p:cNvPr id="67" name="Rectangle 72"/>
            <p:cNvSpPr>
              <a:spLocks noChangeArrowheads="1"/>
            </p:cNvSpPr>
            <p:nvPr/>
          </p:nvSpPr>
          <p:spPr bwMode="auto">
            <a:xfrm>
              <a:off x="827584" y="2771924"/>
              <a:ext cx="1519064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rgbClr val="0000FF"/>
                  </a:solidFill>
                  <a:latin typeface="Calibri"/>
                  <a:cs typeface="Calibri"/>
                </a:rPr>
                <a:t>Option PIT (5 km)</a:t>
              </a:r>
            </a:p>
          </p:txBody>
        </p:sp>
        <p:pic>
          <p:nvPicPr>
            <p:cNvPr id="68" name="Picture 73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648" y="2708424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9" name="Text Box 75"/>
          <p:cNvSpPr txBox="1">
            <a:spLocks noChangeArrowheads="1"/>
          </p:cNvSpPr>
          <p:nvPr/>
        </p:nvSpPr>
        <p:spPr bwMode="auto">
          <a:xfrm>
            <a:off x="3489648" y="835224"/>
            <a:ext cx="633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Bruker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0" name="Text Box 76"/>
          <p:cNvSpPr txBox="1">
            <a:spLocks noChangeArrowheads="1"/>
          </p:cNvSpPr>
          <p:nvPr/>
        </p:nvSpPr>
        <p:spPr bwMode="auto">
          <a:xfrm>
            <a:off x="4572000" y="1124744"/>
            <a:ext cx="633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Bruker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1" name="Text Box 77"/>
          <p:cNvSpPr txBox="1">
            <a:spLocks noChangeArrowheads="1"/>
          </p:cNvSpPr>
          <p:nvPr/>
        </p:nvSpPr>
        <p:spPr bwMode="auto">
          <a:xfrm>
            <a:off x="4821561" y="1347664"/>
            <a:ext cx="4968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00FF"/>
                </a:solidFill>
              </a:rPr>
              <a:t>OST</a:t>
            </a:r>
          </a:p>
        </p:txBody>
      </p:sp>
      <p:sp>
        <p:nvSpPr>
          <p:cNvPr id="72" name="Text Box 78"/>
          <p:cNvSpPr txBox="1">
            <a:spLocks noChangeArrowheads="1"/>
          </p:cNvSpPr>
          <p:nvPr/>
        </p:nvSpPr>
        <p:spPr bwMode="auto">
          <a:xfrm>
            <a:off x="4874691" y="1632075"/>
            <a:ext cx="6334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Bruker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3" name="Text Box 79"/>
          <p:cNvSpPr txBox="1">
            <a:spLocks noChangeArrowheads="1"/>
          </p:cNvSpPr>
          <p:nvPr/>
        </p:nvSpPr>
        <p:spPr bwMode="auto">
          <a:xfrm>
            <a:off x="5578896" y="1987352"/>
            <a:ext cx="6334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Bruker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4" name="Text Box 80"/>
          <p:cNvSpPr txBox="1">
            <a:spLocks noChangeArrowheads="1"/>
          </p:cNvSpPr>
          <p:nvPr/>
        </p:nvSpPr>
        <p:spPr bwMode="auto">
          <a:xfrm>
            <a:off x="5731296" y="2139752"/>
            <a:ext cx="496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OST</a:t>
            </a:r>
          </a:p>
        </p:txBody>
      </p:sp>
      <p:sp>
        <p:nvSpPr>
          <p:cNvPr id="75" name="Rectangle 82"/>
          <p:cNvSpPr>
            <a:spLocks noChangeArrowheads="1"/>
          </p:cNvSpPr>
          <p:nvPr/>
        </p:nvSpPr>
        <p:spPr bwMode="auto">
          <a:xfrm>
            <a:off x="4969397" y="3720002"/>
            <a:ext cx="1665470" cy="255932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Text Box 85"/>
          <p:cNvSpPr txBox="1">
            <a:spLocks noChangeArrowheads="1"/>
          </p:cNvSpPr>
          <p:nvPr/>
        </p:nvSpPr>
        <p:spPr bwMode="auto">
          <a:xfrm>
            <a:off x="4453112" y="3143938"/>
            <a:ext cx="496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408000"/>
                </a:solidFill>
              </a:rPr>
              <a:t>OST</a:t>
            </a:r>
          </a:p>
        </p:txBody>
      </p:sp>
      <p:sp>
        <p:nvSpPr>
          <p:cNvPr id="77" name="Text Box 86"/>
          <p:cNvSpPr txBox="1">
            <a:spLocks noChangeArrowheads="1"/>
          </p:cNvSpPr>
          <p:nvPr/>
        </p:nvSpPr>
        <p:spPr bwMode="auto">
          <a:xfrm>
            <a:off x="6585584" y="3649482"/>
            <a:ext cx="633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408000"/>
                </a:solidFill>
              </a:rPr>
              <a:t>Bruker</a:t>
            </a:r>
            <a:endParaRPr lang="en-US" sz="1200" dirty="0">
              <a:solidFill>
                <a:srgbClr val="408000"/>
              </a:solidFill>
            </a:endParaRPr>
          </a:p>
        </p:txBody>
      </p:sp>
      <p:sp>
        <p:nvSpPr>
          <p:cNvPr id="78" name="Rectangle 89"/>
          <p:cNvSpPr>
            <a:spLocks noChangeArrowheads="1"/>
          </p:cNvSpPr>
          <p:nvPr/>
        </p:nvSpPr>
        <p:spPr bwMode="auto">
          <a:xfrm>
            <a:off x="4864075" y="3868209"/>
            <a:ext cx="1446824" cy="263219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Text Box 90"/>
          <p:cNvSpPr txBox="1">
            <a:spLocks noChangeArrowheads="1"/>
          </p:cNvSpPr>
          <p:nvPr/>
        </p:nvSpPr>
        <p:spPr bwMode="auto">
          <a:xfrm>
            <a:off x="6280873" y="3903368"/>
            <a:ext cx="496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408000"/>
                </a:solidFill>
              </a:rPr>
              <a:t>OST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3696247"/>
            <a:ext cx="2757042" cy="431800"/>
            <a:chOff x="0" y="3835805"/>
            <a:chExt cx="2757042" cy="431800"/>
          </a:xfrm>
        </p:grpSpPr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0" y="3859560"/>
              <a:ext cx="235699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008040"/>
                  </a:solidFill>
                  <a:latin typeface="Calibri"/>
                  <a:cs typeface="Calibri"/>
                </a:rPr>
                <a:t>Qualification order (2x45 </a:t>
              </a:r>
              <a:r>
                <a:rPr lang="en-US" sz="1400" dirty="0">
                  <a:solidFill>
                    <a:srgbClr val="008040"/>
                  </a:solidFill>
                  <a:latin typeface="Calibri"/>
                  <a:cs typeface="Calibri"/>
                </a:rPr>
                <a:t>km)</a:t>
              </a:r>
            </a:p>
          </p:txBody>
        </p:sp>
        <p:pic>
          <p:nvPicPr>
            <p:cNvPr id="81" name="Picture 38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6992" y="3835805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" name="Rectangle 36"/>
          <p:cNvSpPr>
            <a:spLocks noChangeArrowheads="1"/>
          </p:cNvSpPr>
          <p:nvPr/>
        </p:nvSpPr>
        <p:spPr bwMode="auto">
          <a:xfrm>
            <a:off x="4868299" y="3418459"/>
            <a:ext cx="496612" cy="232973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AutoShape 19"/>
          <p:cNvSpPr>
            <a:spLocks noChangeArrowheads="1"/>
          </p:cNvSpPr>
          <p:nvPr/>
        </p:nvSpPr>
        <p:spPr bwMode="auto">
          <a:xfrm>
            <a:off x="3480284" y="1047982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84" name="Rectangle 15"/>
          <p:cNvSpPr>
            <a:spLocks noChangeArrowheads="1"/>
          </p:cNvSpPr>
          <p:nvPr/>
        </p:nvSpPr>
        <p:spPr bwMode="auto">
          <a:xfrm>
            <a:off x="2720752" y="199728"/>
            <a:ext cx="411709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85" name="Rectangle 22"/>
          <p:cNvSpPr>
            <a:spLocks noChangeArrowheads="1"/>
          </p:cNvSpPr>
          <p:nvPr/>
        </p:nvSpPr>
        <p:spPr bwMode="auto">
          <a:xfrm>
            <a:off x="2492152" y="199728"/>
            <a:ext cx="1524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86" name="Rectangle 23"/>
          <p:cNvSpPr>
            <a:spLocks noChangeArrowheads="1"/>
          </p:cNvSpPr>
          <p:nvPr/>
        </p:nvSpPr>
        <p:spPr bwMode="auto">
          <a:xfrm>
            <a:off x="2339752" y="199728"/>
            <a:ext cx="76200" cy="2286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88" name="AutoShape 19"/>
          <p:cNvSpPr>
            <a:spLocks noChangeArrowheads="1"/>
          </p:cNvSpPr>
          <p:nvPr/>
        </p:nvSpPr>
        <p:spPr bwMode="auto">
          <a:xfrm>
            <a:off x="4418832" y="3426898"/>
            <a:ext cx="171128" cy="152400"/>
          </a:xfrm>
          <a:prstGeom prst="diamond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89" name="Isosceles Triangle 88"/>
          <p:cNvSpPr/>
          <p:nvPr/>
        </p:nvSpPr>
        <p:spPr>
          <a:xfrm>
            <a:off x="3489648" y="1370741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sosceles Triangle 89"/>
          <p:cNvSpPr/>
          <p:nvPr/>
        </p:nvSpPr>
        <p:spPr>
          <a:xfrm>
            <a:off x="3724598" y="1523141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1" name="Isosceles Triangle 90"/>
          <p:cNvSpPr/>
          <p:nvPr/>
        </p:nvSpPr>
        <p:spPr>
          <a:xfrm>
            <a:off x="4248378" y="1831307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2" name="Isosceles Triangle 91"/>
          <p:cNvSpPr/>
          <p:nvPr/>
        </p:nvSpPr>
        <p:spPr>
          <a:xfrm>
            <a:off x="4292958" y="2159204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3" name="Isosceles Triangle 92"/>
          <p:cNvSpPr/>
          <p:nvPr/>
        </p:nvSpPr>
        <p:spPr>
          <a:xfrm>
            <a:off x="4433378" y="2311604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4" name="Isosceles Triangle 93"/>
          <p:cNvSpPr/>
          <p:nvPr/>
        </p:nvSpPr>
        <p:spPr>
          <a:xfrm>
            <a:off x="4786098" y="4007072"/>
            <a:ext cx="142968" cy="146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5" name="Isosceles Triangle 94"/>
          <p:cNvSpPr/>
          <p:nvPr/>
        </p:nvSpPr>
        <p:spPr>
          <a:xfrm>
            <a:off x="4902888" y="3857282"/>
            <a:ext cx="142968" cy="146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6" name="Text Box 80"/>
          <p:cNvSpPr txBox="1">
            <a:spLocks noChangeArrowheads="1"/>
          </p:cNvSpPr>
          <p:nvPr/>
        </p:nvSpPr>
        <p:spPr bwMode="auto">
          <a:xfrm>
            <a:off x="6629400" y="2521571"/>
            <a:ext cx="496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OST</a:t>
            </a:r>
          </a:p>
        </p:txBody>
      </p:sp>
      <p:sp>
        <p:nvSpPr>
          <p:cNvPr id="97" name="Rectangle 49"/>
          <p:cNvSpPr>
            <a:spLocks noChangeArrowheads="1"/>
          </p:cNvSpPr>
          <p:nvPr/>
        </p:nvSpPr>
        <p:spPr bwMode="auto">
          <a:xfrm>
            <a:off x="0" y="2872408"/>
            <a:ext cx="23466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Full production 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(45 km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</a:p>
        </p:txBody>
      </p:sp>
      <p:sp>
        <p:nvSpPr>
          <p:cNvPr id="98" name="Rectangle 52"/>
          <p:cNvSpPr>
            <a:spLocks noChangeArrowheads="1"/>
          </p:cNvSpPr>
          <p:nvPr/>
        </p:nvSpPr>
        <p:spPr bwMode="auto">
          <a:xfrm>
            <a:off x="6019800" y="2872408"/>
            <a:ext cx="914400" cy="228600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Text Box 78"/>
          <p:cNvSpPr txBox="1">
            <a:spLocks noChangeArrowheads="1"/>
          </p:cNvSpPr>
          <p:nvPr/>
        </p:nvSpPr>
        <p:spPr bwMode="auto">
          <a:xfrm>
            <a:off x="6858000" y="2826371"/>
            <a:ext cx="6334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0000FF"/>
                </a:solidFill>
              </a:rPr>
              <a:t>Bruker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00" name="AutoShape 20"/>
          <p:cNvSpPr>
            <a:spLocks/>
          </p:cNvSpPr>
          <p:nvPr/>
        </p:nvSpPr>
        <p:spPr bwMode="auto">
          <a:xfrm>
            <a:off x="7727776" y="907232"/>
            <a:ext cx="228600" cy="2269976"/>
          </a:xfrm>
          <a:prstGeom prst="rightBrace">
            <a:avLst>
              <a:gd name="adj1" fmla="val 41576"/>
              <a:gd name="adj2" fmla="val 50000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1295400" y="268917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+</a:t>
            </a:r>
            <a:endParaRPr lang="en-US" sz="14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3400" y="5060264"/>
            <a:ext cx="2228850" cy="431800"/>
            <a:chOff x="533400" y="5105252"/>
            <a:chExt cx="2228850" cy="431800"/>
          </a:xfrm>
        </p:grpSpPr>
        <p:pic>
          <p:nvPicPr>
            <p:cNvPr id="102" name="Picture 64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5105252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4" name="TextBox 103"/>
            <p:cNvSpPr txBox="1"/>
            <p:nvPr/>
          </p:nvSpPr>
          <p:spPr>
            <a:xfrm>
              <a:off x="533400" y="5181452"/>
              <a:ext cx="19256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660066"/>
                  </a:solidFill>
                  <a:latin typeface="Calibri"/>
                  <a:cs typeface="Calibri"/>
                </a:rPr>
                <a:t>R&amp;D Material (5</a:t>
              </a:r>
              <a:r>
                <a:rPr lang="en-US" sz="1400" dirty="0" smtClean="0">
                  <a:solidFill>
                    <a:srgbClr val="660066"/>
                  </a:solidFill>
                  <a:latin typeface="Calibri"/>
                  <a:cs typeface="Calibri"/>
                  <a:sym typeface="Symbol"/>
                </a:rPr>
                <a:t>2)</a:t>
              </a:r>
              <a:r>
                <a:rPr lang="en-US" sz="1400" dirty="0" smtClean="0">
                  <a:solidFill>
                    <a:srgbClr val="660066"/>
                  </a:solidFill>
                  <a:latin typeface="Calibri"/>
                  <a:cs typeface="Calibri"/>
                </a:rPr>
                <a:t> km)</a:t>
              </a:r>
              <a:endParaRPr lang="en-US" sz="1400" dirty="0">
                <a:solidFill>
                  <a:srgbClr val="660066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44210" y="5481794"/>
            <a:ext cx="2518040" cy="431800"/>
            <a:chOff x="244210" y="5486252"/>
            <a:chExt cx="2518040" cy="431800"/>
          </a:xfrm>
        </p:grpSpPr>
        <p:pic>
          <p:nvPicPr>
            <p:cNvPr id="103" name="Picture 64" descr="Screen shot 2010-07-27 at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5486252"/>
              <a:ext cx="400050" cy="43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" name="TextBox 104"/>
            <p:cNvSpPr txBox="1"/>
            <p:nvPr/>
          </p:nvSpPr>
          <p:spPr>
            <a:xfrm>
              <a:off x="244210" y="5486252"/>
              <a:ext cx="2199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660066"/>
                  </a:solidFill>
                  <a:latin typeface="Calibri"/>
                  <a:cs typeface="Calibri"/>
                </a:rPr>
                <a:t>Prototype order (35</a:t>
              </a:r>
              <a:r>
                <a:rPr lang="en-US" sz="1400" dirty="0" smtClean="0">
                  <a:solidFill>
                    <a:srgbClr val="660066"/>
                  </a:solidFill>
                  <a:latin typeface="Calibri"/>
                  <a:cs typeface="Calibri"/>
                  <a:sym typeface="Symbol"/>
                </a:rPr>
                <a:t>2)</a:t>
              </a:r>
              <a:r>
                <a:rPr lang="en-US" sz="1400" dirty="0" smtClean="0">
                  <a:solidFill>
                    <a:srgbClr val="660066"/>
                  </a:solidFill>
                  <a:latin typeface="Calibri"/>
                  <a:cs typeface="Calibri"/>
                </a:rPr>
                <a:t> km)</a:t>
              </a:r>
              <a:endParaRPr lang="en-US" sz="1400" dirty="0">
                <a:solidFill>
                  <a:srgbClr val="660066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06" name="Rectangle 89"/>
          <p:cNvSpPr>
            <a:spLocks noChangeArrowheads="1"/>
          </p:cNvSpPr>
          <p:nvPr/>
        </p:nvSpPr>
        <p:spPr bwMode="auto">
          <a:xfrm>
            <a:off x="5617814" y="5091746"/>
            <a:ext cx="965218" cy="219277"/>
          </a:xfrm>
          <a:prstGeom prst="rect">
            <a:avLst/>
          </a:prstGeom>
          <a:solidFill>
            <a:srgbClr val="660066">
              <a:alpha val="30000"/>
            </a:srgbClr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Rectangle 89"/>
          <p:cNvSpPr>
            <a:spLocks noChangeArrowheads="1"/>
          </p:cNvSpPr>
          <p:nvPr/>
        </p:nvSpPr>
        <p:spPr bwMode="auto">
          <a:xfrm>
            <a:off x="5715000" y="5212664"/>
            <a:ext cx="630586" cy="228600"/>
          </a:xfrm>
          <a:prstGeom prst="rect">
            <a:avLst/>
          </a:prstGeom>
          <a:solidFill>
            <a:srgbClr val="660066">
              <a:alpha val="30000"/>
            </a:srgbClr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Text Box 86"/>
          <p:cNvSpPr txBox="1">
            <a:spLocks noChangeArrowheads="1"/>
          </p:cNvSpPr>
          <p:nvPr/>
        </p:nvSpPr>
        <p:spPr bwMode="auto">
          <a:xfrm>
            <a:off x="6567778" y="4986156"/>
            <a:ext cx="6379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660066"/>
                </a:solidFill>
              </a:rPr>
              <a:t>Bruker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109" name="Text Box 90"/>
          <p:cNvSpPr txBox="1">
            <a:spLocks noChangeArrowheads="1"/>
          </p:cNvSpPr>
          <p:nvPr/>
        </p:nvSpPr>
        <p:spPr bwMode="auto">
          <a:xfrm>
            <a:off x="6368904" y="5269846"/>
            <a:ext cx="4982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660066"/>
                </a:solidFill>
              </a:rPr>
              <a:t>OST</a:t>
            </a:r>
          </a:p>
        </p:txBody>
      </p:sp>
      <p:sp>
        <p:nvSpPr>
          <p:cNvPr id="110" name="Isosceles Triangle 109"/>
          <p:cNvSpPr/>
          <p:nvPr/>
        </p:nvSpPr>
        <p:spPr>
          <a:xfrm>
            <a:off x="5545008" y="5248334"/>
            <a:ext cx="142968" cy="14605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1" name="Isosceles Triangle 110"/>
          <p:cNvSpPr/>
          <p:nvPr/>
        </p:nvSpPr>
        <p:spPr>
          <a:xfrm>
            <a:off x="5638800" y="5365064"/>
            <a:ext cx="142968" cy="14605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2" name="Rectangle 89"/>
          <p:cNvSpPr>
            <a:spLocks noChangeArrowheads="1"/>
          </p:cNvSpPr>
          <p:nvPr/>
        </p:nvSpPr>
        <p:spPr bwMode="auto">
          <a:xfrm>
            <a:off x="6634750" y="5542392"/>
            <a:ext cx="1152432" cy="208532"/>
          </a:xfrm>
          <a:prstGeom prst="rect">
            <a:avLst/>
          </a:prstGeom>
          <a:solidFill>
            <a:srgbClr val="660066">
              <a:alpha val="30000"/>
            </a:srgbClr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Rectangle 89"/>
          <p:cNvSpPr>
            <a:spLocks noChangeArrowheads="1"/>
          </p:cNvSpPr>
          <p:nvPr/>
        </p:nvSpPr>
        <p:spPr bwMode="auto">
          <a:xfrm>
            <a:off x="6731936" y="5618591"/>
            <a:ext cx="888387" cy="211509"/>
          </a:xfrm>
          <a:prstGeom prst="rect">
            <a:avLst/>
          </a:prstGeom>
          <a:solidFill>
            <a:srgbClr val="660066">
              <a:alpha val="30000"/>
            </a:srgbClr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AutoShape 26"/>
          <p:cNvSpPr>
            <a:spLocks/>
          </p:cNvSpPr>
          <p:nvPr/>
        </p:nvSpPr>
        <p:spPr bwMode="auto">
          <a:xfrm>
            <a:off x="7745051" y="5091746"/>
            <a:ext cx="332126" cy="981061"/>
          </a:xfrm>
          <a:prstGeom prst="rightBrace">
            <a:avLst>
              <a:gd name="adj1" fmla="val 31540"/>
              <a:gd name="adj2" fmla="val 50000"/>
            </a:avLst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Rectangle 27"/>
          <p:cNvSpPr>
            <a:spLocks noChangeArrowheads="1"/>
          </p:cNvSpPr>
          <p:nvPr/>
        </p:nvSpPr>
        <p:spPr bwMode="auto">
          <a:xfrm>
            <a:off x="8077177" y="4925616"/>
            <a:ext cx="1066800" cy="1200329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  <a:latin typeface="Calibri"/>
                <a:cs typeface="Calibri"/>
              </a:rPr>
              <a:t>MQXF</a:t>
            </a:r>
            <a:r>
              <a:rPr lang="en-US" sz="1800" dirty="0" smtClean="0">
                <a:solidFill>
                  <a:srgbClr val="660066"/>
                </a:solidFill>
                <a:latin typeface="Calibri"/>
                <a:cs typeface="Calibri"/>
              </a:rPr>
              <a:t> </a:t>
            </a:r>
            <a:r>
              <a:rPr lang="en-US" sz="1800" dirty="0">
                <a:solidFill>
                  <a:srgbClr val="660066"/>
                </a:solidFill>
                <a:latin typeface="Calibri"/>
                <a:cs typeface="Calibri"/>
              </a:rPr>
              <a:t>program</a:t>
            </a:r>
          </a:p>
          <a:p>
            <a:r>
              <a:rPr lang="en-US" sz="1200" dirty="0" smtClean="0">
                <a:solidFill>
                  <a:srgbClr val="660066"/>
                </a:solidFill>
                <a:latin typeface="Calibri"/>
                <a:cs typeface="Calibri"/>
              </a:rPr>
              <a:t>0.85 </a:t>
            </a:r>
            <a:r>
              <a:rPr lang="en-US" sz="1200" dirty="0">
                <a:solidFill>
                  <a:srgbClr val="660066"/>
                </a:solidFill>
                <a:latin typeface="Calibri"/>
                <a:cs typeface="Calibri"/>
              </a:rPr>
              <a:t>mm</a:t>
            </a:r>
          </a:p>
          <a:p>
            <a:r>
              <a:rPr lang="en-US" sz="1200" dirty="0" smtClean="0">
                <a:solidFill>
                  <a:srgbClr val="660066"/>
                </a:solidFill>
                <a:latin typeface="Calibri"/>
                <a:cs typeface="Calibri"/>
              </a:rPr>
              <a:t>2450 </a:t>
            </a:r>
            <a:r>
              <a:rPr lang="en-US" sz="1200" dirty="0">
                <a:solidFill>
                  <a:srgbClr val="660066"/>
                </a:solidFill>
                <a:latin typeface="Calibri"/>
                <a:cs typeface="Calibri"/>
              </a:rPr>
              <a:t>A/mm</a:t>
            </a:r>
            <a:r>
              <a:rPr lang="en-US" sz="1200" baseline="30000" dirty="0">
                <a:solidFill>
                  <a:srgbClr val="660066"/>
                </a:solidFill>
                <a:latin typeface="Calibri"/>
                <a:cs typeface="Calibri"/>
              </a:rPr>
              <a:t>2</a:t>
            </a:r>
            <a:endParaRPr lang="en-US" sz="1200" dirty="0">
              <a:solidFill>
                <a:srgbClr val="660066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rgbClr val="660066"/>
                </a:solidFill>
                <a:latin typeface="Calibri"/>
                <a:cs typeface="Calibri"/>
              </a:rPr>
              <a:t>4</a:t>
            </a:r>
            <a:r>
              <a:rPr lang="en-US" sz="1200" dirty="0" smtClean="0">
                <a:solidFill>
                  <a:srgbClr val="660066"/>
                </a:solidFill>
                <a:latin typeface="Calibri"/>
                <a:cs typeface="Calibri"/>
              </a:rPr>
              <a:t>0…30 </a:t>
            </a:r>
            <a:r>
              <a:rPr lang="en-US" sz="1200" dirty="0">
                <a:solidFill>
                  <a:srgbClr val="660066"/>
                </a:solidFill>
                <a:latin typeface="Calibri"/>
                <a:cs typeface="Calibri"/>
                <a:sym typeface="Symbol" charset="0"/>
              </a:rPr>
              <a:t></a:t>
            </a:r>
            <a:r>
              <a:rPr lang="en-US" sz="1200" dirty="0">
                <a:solidFill>
                  <a:srgbClr val="660066"/>
                </a:solidFill>
                <a:latin typeface="Calibri"/>
                <a:cs typeface="Calibri"/>
              </a:rPr>
              <a:t>m</a:t>
            </a:r>
          </a:p>
        </p:txBody>
      </p:sp>
      <p:sp>
        <p:nvSpPr>
          <p:cNvPr id="120" name="Isosceles Triangle 119"/>
          <p:cNvSpPr/>
          <p:nvPr/>
        </p:nvSpPr>
        <p:spPr>
          <a:xfrm>
            <a:off x="5508264" y="2675441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1" name="Isosceles Triangle 120"/>
          <p:cNvSpPr/>
          <p:nvPr/>
        </p:nvSpPr>
        <p:spPr>
          <a:xfrm>
            <a:off x="5960173" y="2979370"/>
            <a:ext cx="142968" cy="14605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2" name="Text Box 85"/>
          <p:cNvSpPr txBox="1">
            <a:spLocks noChangeArrowheads="1"/>
          </p:cNvSpPr>
          <p:nvPr/>
        </p:nvSpPr>
        <p:spPr bwMode="auto">
          <a:xfrm>
            <a:off x="5318239" y="3321702"/>
            <a:ext cx="496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408000"/>
                </a:solidFill>
              </a:rPr>
              <a:t>OST</a:t>
            </a:r>
          </a:p>
        </p:txBody>
      </p:sp>
      <p:sp>
        <p:nvSpPr>
          <p:cNvPr id="125" name="Isosceles Triangle 124"/>
          <p:cNvSpPr/>
          <p:nvPr/>
        </p:nvSpPr>
        <p:spPr>
          <a:xfrm>
            <a:off x="6286206" y="4314967"/>
            <a:ext cx="142968" cy="146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6" name="Isosceles Triangle 125"/>
          <p:cNvSpPr/>
          <p:nvPr/>
        </p:nvSpPr>
        <p:spPr>
          <a:xfrm>
            <a:off x="6441710" y="4457505"/>
            <a:ext cx="142968" cy="146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7" name="AutoShape 19"/>
          <p:cNvSpPr>
            <a:spLocks noChangeArrowheads="1"/>
          </p:cNvSpPr>
          <p:nvPr/>
        </p:nvSpPr>
        <p:spPr bwMode="auto">
          <a:xfrm>
            <a:off x="6256574" y="5357070"/>
            <a:ext cx="171128" cy="152400"/>
          </a:xfrm>
          <a:prstGeom prst="diamond">
            <a:avLst/>
          </a:prstGeom>
          <a:solidFill>
            <a:srgbClr val="660066"/>
          </a:solidFill>
          <a:ln w="9525">
            <a:solidFill>
              <a:srgbClr val="660066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28" name="Text Box 86"/>
          <p:cNvSpPr txBox="1">
            <a:spLocks noChangeArrowheads="1"/>
          </p:cNvSpPr>
          <p:nvPr/>
        </p:nvSpPr>
        <p:spPr bwMode="auto">
          <a:xfrm>
            <a:off x="7137264" y="4351594"/>
            <a:ext cx="633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408000"/>
                </a:solidFill>
              </a:rPr>
              <a:t>Bruker</a:t>
            </a:r>
            <a:endParaRPr lang="en-US" sz="1200" dirty="0">
              <a:solidFill>
                <a:srgbClr val="408000"/>
              </a:solidFill>
            </a:endParaRPr>
          </a:p>
        </p:txBody>
      </p:sp>
      <p:sp>
        <p:nvSpPr>
          <p:cNvPr id="129" name="Text Box 90"/>
          <p:cNvSpPr txBox="1">
            <a:spLocks noChangeArrowheads="1"/>
          </p:cNvSpPr>
          <p:nvPr/>
        </p:nvSpPr>
        <p:spPr bwMode="auto">
          <a:xfrm>
            <a:off x="7164288" y="3919546"/>
            <a:ext cx="496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408000"/>
                </a:solidFill>
              </a:rPr>
              <a:t>OST</a:t>
            </a:r>
          </a:p>
        </p:txBody>
      </p:sp>
      <p:sp>
        <p:nvSpPr>
          <p:cNvPr id="131" name="Text Box 75"/>
          <p:cNvSpPr txBox="1">
            <a:spLocks noChangeArrowheads="1"/>
          </p:cNvSpPr>
          <p:nvPr/>
        </p:nvSpPr>
        <p:spPr bwMode="auto">
          <a:xfrm>
            <a:off x="3794571" y="202034"/>
            <a:ext cx="633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Bruker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2" name="Text Box 75"/>
          <p:cNvSpPr txBox="1">
            <a:spLocks noChangeArrowheads="1"/>
          </p:cNvSpPr>
          <p:nvPr/>
        </p:nvSpPr>
        <p:spPr bwMode="auto">
          <a:xfrm>
            <a:off x="2699792" y="418058"/>
            <a:ext cx="6719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Alstom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3" name="Text Box 75"/>
          <p:cNvSpPr txBox="1">
            <a:spLocks noChangeArrowheads="1"/>
          </p:cNvSpPr>
          <p:nvPr/>
        </p:nvSpPr>
        <p:spPr bwMode="auto">
          <a:xfrm>
            <a:off x="3491880" y="-27384"/>
            <a:ext cx="646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</a:rPr>
              <a:t>Luvata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9" name="Isosceles Triangle 138"/>
          <p:cNvSpPr/>
          <p:nvPr/>
        </p:nvSpPr>
        <p:spPr>
          <a:xfrm>
            <a:off x="4803378" y="3524502"/>
            <a:ext cx="142968" cy="146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0" name="AutoShape 19"/>
          <p:cNvSpPr>
            <a:spLocks noChangeArrowheads="1"/>
          </p:cNvSpPr>
          <p:nvPr/>
        </p:nvSpPr>
        <p:spPr bwMode="auto">
          <a:xfrm>
            <a:off x="4547084" y="1370741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1" name="AutoShape 19"/>
          <p:cNvSpPr>
            <a:spLocks noChangeArrowheads="1"/>
          </p:cNvSpPr>
          <p:nvPr/>
        </p:nvSpPr>
        <p:spPr bwMode="auto">
          <a:xfrm>
            <a:off x="4775684" y="1516791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2" name="AutoShape 19"/>
          <p:cNvSpPr>
            <a:spLocks noChangeArrowheads="1"/>
          </p:cNvSpPr>
          <p:nvPr/>
        </p:nvSpPr>
        <p:spPr bwMode="auto">
          <a:xfrm>
            <a:off x="4851884" y="1828693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3" name="AutoShape 19"/>
          <p:cNvSpPr>
            <a:spLocks noChangeArrowheads="1"/>
          </p:cNvSpPr>
          <p:nvPr/>
        </p:nvSpPr>
        <p:spPr bwMode="auto">
          <a:xfrm>
            <a:off x="5486468" y="2162175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4" name="AutoShape 19"/>
          <p:cNvSpPr>
            <a:spLocks noChangeArrowheads="1"/>
          </p:cNvSpPr>
          <p:nvPr/>
        </p:nvSpPr>
        <p:spPr bwMode="auto">
          <a:xfrm>
            <a:off x="5651232" y="2311548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5" name="AutoShape 19"/>
          <p:cNvSpPr>
            <a:spLocks noChangeArrowheads="1"/>
          </p:cNvSpPr>
          <p:nvPr/>
        </p:nvSpPr>
        <p:spPr bwMode="auto">
          <a:xfrm>
            <a:off x="6162836" y="2664973"/>
            <a:ext cx="171128" cy="152400"/>
          </a:xfrm>
          <a:prstGeom prst="diamond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6" name="AutoShape 19"/>
          <p:cNvSpPr>
            <a:spLocks noChangeArrowheads="1"/>
          </p:cNvSpPr>
          <p:nvPr/>
        </p:nvSpPr>
        <p:spPr bwMode="auto">
          <a:xfrm>
            <a:off x="5279347" y="3525820"/>
            <a:ext cx="171128" cy="152400"/>
          </a:xfrm>
          <a:prstGeom prst="diamond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7" name="AutoShape 19"/>
          <p:cNvSpPr>
            <a:spLocks noChangeArrowheads="1"/>
          </p:cNvSpPr>
          <p:nvPr/>
        </p:nvSpPr>
        <p:spPr bwMode="auto">
          <a:xfrm>
            <a:off x="6225335" y="4009522"/>
            <a:ext cx="171128" cy="152400"/>
          </a:xfrm>
          <a:prstGeom prst="diamond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glow rad="76200">
              <a:schemeClr val="accent1">
                <a:alpha val="50000"/>
              </a:schemeClr>
            </a:glow>
          </a:effectLst>
        </p:spPr>
        <p:txBody>
          <a:bodyPr wrap="none" anchor="ctr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48" name="Rectangle 42"/>
          <p:cNvSpPr>
            <a:spLocks noChangeArrowheads="1"/>
          </p:cNvSpPr>
          <p:nvPr/>
        </p:nvSpPr>
        <p:spPr bwMode="auto">
          <a:xfrm>
            <a:off x="7491413" y="4656507"/>
            <a:ext cx="245016" cy="231117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Rectangle 42"/>
          <p:cNvSpPr>
            <a:spLocks noChangeArrowheads="1"/>
          </p:cNvSpPr>
          <p:nvPr/>
        </p:nvSpPr>
        <p:spPr bwMode="auto">
          <a:xfrm>
            <a:off x="7549229" y="4781887"/>
            <a:ext cx="245016" cy="231117"/>
          </a:xfrm>
          <a:prstGeom prst="rect">
            <a:avLst/>
          </a:prstGeom>
          <a:solidFill>
            <a:srgbClr val="008000">
              <a:alpha val="30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42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Further r</a:t>
            </a:r>
            <a:r>
              <a:rPr lang="en-US" dirty="0" smtClean="0"/>
              <a:t>esearch in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2" cstate="print"/>
          <a:srcRect r="1913"/>
          <a:stretch>
            <a:fillRect/>
          </a:stretch>
        </p:blipFill>
        <p:spPr bwMode="auto">
          <a:xfrm>
            <a:off x="5650587" y="2252201"/>
            <a:ext cx="3265908" cy="32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7431" y="1679687"/>
            <a:ext cx="307432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 t="4255" r="5517" b="4255"/>
          <a:stretch>
            <a:fillRect/>
          </a:stretch>
        </p:blipFill>
        <p:spPr bwMode="auto">
          <a:xfrm>
            <a:off x="295720" y="1659843"/>
            <a:ext cx="314154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458926" y="764704"/>
            <a:ext cx="3528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new scaling </a:t>
            </a:r>
            <a:r>
              <a:rPr lang="en-US" dirty="0" smtClean="0"/>
              <a:t>for the dependence of Nb</a:t>
            </a:r>
            <a:r>
              <a:rPr lang="en-US" baseline="-25000" dirty="0" smtClean="0"/>
              <a:t>3</a:t>
            </a:r>
            <a:r>
              <a:rPr lang="en-US" dirty="0" smtClean="0"/>
              <a:t>Sn I</a:t>
            </a:r>
            <a:r>
              <a:rPr lang="en-US" baseline="-25000" dirty="0" smtClean="0"/>
              <a:t>C</a:t>
            </a:r>
            <a:r>
              <a:rPr lang="en-US" dirty="0" smtClean="0"/>
              <a:t> on applied longitudinal strain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336322" y="3674977"/>
            <a:ext cx="3235032" cy="2660409"/>
            <a:chOff x="539552" y="1685941"/>
            <a:chExt cx="3285812" cy="2751171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9552" y="1685941"/>
              <a:ext cx="3285812" cy="2751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780483" y="2063835"/>
              <a:ext cx="1156143" cy="668381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RRP +Ta </a:t>
              </a:r>
              <a:r>
                <a:rPr lang="en-US" dirty="0" smtClean="0">
                  <a:solidFill>
                    <a:schemeClr val="bg1"/>
                  </a:solidFill>
                  <a:sym typeface="Symbol"/>
                </a:rPr>
                <a:t>0.8 mm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90527" y="2119730"/>
              <a:ext cx="1152128" cy="646331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RRP + Ti </a:t>
              </a:r>
              <a:r>
                <a:rPr lang="en-US" dirty="0" smtClean="0">
                  <a:sym typeface="Symbol"/>
                </a:rPr>
                <a:t>0.8 mm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79996" y="3486141"/>
              <a:ext cx="864765" cy="646331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PIT +Ta</a:t>
              </a:r>
            </a:p>
            <a:p>
              <a:r>
                <a:rPr lang="en-US" dirty="0" smtClean="0">
                  <a:sym typeface="Symbol"/>
                </a:rPr>
                <a:t>1 mm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83489" y="3489540"/>
              <a:ext cx="1014896" cy="646331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IT +Ta</a:t>
              </a:r>
            </a:p>
            <a:p>
              <a:r>
                <a:rPr lang="en-US" dirty="0" smtClean="0">
                  <a:sym typeface="Symbol"/>
                </a:rPr>
                <a:t>1.25 mm</a:t>
              </a:r>
              <a:endParaRPr lang="en-US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31880" y="764704"/>
            <a:ext cx="5073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Surprising results </a:t>
            </a:r>
            <a:r>
              <a:rPr lang="en-US" dirty="0" smtClean="0"/>
              <a:t>from irradiation tests on Nb</a:t>
            </a:r>
            <a:r>
              <a:rPr lang="en-US" baseline="-25000" dirty="0" smtClean="0"/>
              <a:t>3</a:t>
            </a:r>
            <a:r>
              <a:rPr lang="en-US" dirty="0" smtClean="0"/>
              <a:t>Sn wires (no degradation of J</a:t>
            </a:r>
            <a:r>
              <a:rPr lang="en-US" baseline="-25000" dirty="0" smtClean="0"/>
              <a:t>C</a:t>
            </a:r>
            <a:r>
              <a:rPr lang="en-US" dirty="0" smtClean="0"/>
              <a:t>), may lead to ideas for improved pinning at high </a:t>
            </a:r>
            <a:r>
              <a:rPr lang="en-US" dirty="0" smtClean="0"/>
              <a:t>field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3882480" y="2450224"/>
            <a:ext cx="1800683" cy="2723793"/>
            <a:chOff x="7186634" y="3284984"/>
            <a:chExt cx="1800683" cy="2723793"/>
          </a:xfrm>
        </p:grpSpPr>
        <p:grpSp>
          <p:nvGrpSpPr>
            <p:cNvPr id="29" name="Group 28"/>
            <p:cNvGrpSpPr/>
            <p:nvPr/>
          </p:nvGrpSpPr>
          <p:grpSpPr>
            <a:xfrm>
              <a:off x="7186634" y="4293096"/>
              <a:ext cx="1705846" cy="1715681"/>
              <a:chOff x="29893" y="930755"/>
              <a:chExt cx="1705846" cy="1715681"/>
            </a:xfrm>
          </p:grpSpPr>
          <p:pic>
            <p:nvPicPr>
              <p:cNvPr id="24" name="Picture 23" descr="Screen shot 2012-11-24 at 10.46.54 PM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888" y="930755"/>
                <a:ext cx="1497851" cy="1697331"/>
              </a:xfrm>
              <a:prstGeom prst="rect">
                <a:avLst/>
              </a:prstGeom>
            </p:spPr>
          </p:pic>
          <p:sp>
            <p:nvSpPr>
              <p:cNvPr id="26" name="Arc 25"/>
              <p:cNvSpPr/>
              <p:nvPr/>
            </p:nvSpPr>
            <p:spPr bwMode="auto">
              <a:xfrm flipH="1">
                <a:off x="167400" y="2306970"/>
                <a:ext cx="1110981" cy="339466"/>
              </a:xfrm>
              <a:prstGeom prst="arc">
                <a:avLst>
                  <a:gd name="adj1" fmla="val 1355599"/>
                  <a:gd name="adj2" fmla="val 9421620"/>
                </a:avLst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 bwMode="auto">
              <a:xfrm flipV="1">
                <a:off x="29893" y="951581"/>
                <a:ext cx="1265283" cy="277745"/>
              </a:xfrm>
              <a:prstGeom prst="arc">
                <a:avLst>
                  <a:gd name="adj1" fmla="val 978492"/>
                  <a:gd name="adj2" fmla="val 9421620"/>
                </a:avLst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  <a:ex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charset="0"/>
                  <a:ea typeface="ＭＳ Ｐゴシック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7186634" y="3284984"/>
              <a:ext cx="180068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Measurement principle (Walter spring)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217053" y="5491199"/>
            <a:ext cx="4572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Results of data modeling tests on a published database of  I</a:t>
            </a:r>
            <a:r>
              <a:rPr lang="en-US" baseline="-25000" dirty="0" smtClean="0"/>
              <a:t>C</a:t>
            </a:r>
            <a:r>
              <a:rPr lang="en-US" dirty="0" smtClean="0"/>
              <a:t> (</a:t>
            </a:r>
            <a:r>
              <a:rPr lang="en-US" dirty="0" err="1" smtClean="0"/>
              <a:t>B,T,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) results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72872" y="6453336"/>
            <a:ext cx="186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Strands irradiated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332980" y="2067037"/>
            <a:ext cx="1022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</a:rPr>
              <a:t>No I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C</a:t>
            </a:r>
            <a:r>
              <a:rPr lang="en-US" sz="2000" b="1" dirty="0" smtClean="0">
                <a:solidFill>
                  <a:srgbClr val="FF0000"/>
                </a:solidFill>
              </a:rPr>
              <a:t> peak 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Rectangle 1030"/>
          <p:cNvSpPr>
            <a:spLocks noChangeArrowheads="1"/>
          </p:cNvSpPr>
          <p:nvPr/>
        </p:nvSpPr>
        <p:spPr bwMode="auto">
          <a:xfrm>
            <a:off x="5868143" y="6307639"/>
            <a:ext cx="31962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err="1" smtClean="0">
                <a:solidFill>
                  <a:schemeClr val="bg1"/>
                </a:solidFill>
              </a:rPr>
              <a:t>B.Bordini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TE-MSC/SCD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5" name="Rectangle 1030"/>
          <p:cNvSpPr>
            <a:spLocks noChangeArrowheads="1"/>
          </p:cNvSpPr>
          <p:nvPr/>
        </p:nvSpPr>
        <p:spPr bwMode="auto">
          <a:xfrm>
            <a:off x="573530" y="6307639"/>
            <a:ext cx="501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err="1" smtClean="0">
                <a:solidFill>
                  <a:schemeClr val="bg1"/>
                </a:solidFill>
              </a:rPr>
              <a:t>Ch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Scheuerlein</a:t>
            </a:r>
            <a:r>
              <a:rPr lang="en-US" sz="2000" dirty="0" smtClean="0">
                <a:solidFill>
                  <a:schemeClr val="bg1"/>
                </a:solidFill>
              </a:rPr>
              <a:t>, R. </a:t>
            </a:r>
            <a:r>
              <a:rPr lang="en-US" sz="2000" dirty="0" err="1" smtClean="0">
                <a:solidFill>
                  <a:schemeClr val="bg1"/>
                </a:solidFill>
              </a:rPr>
              <a:t>Flukiger</a:t>
            </a:r>
            <a:r>
              <a:rPr lang="en-US" sz="2000" dirty="0">
                <a:solidFill>
                  <a:schemeClr val="bg1"/>
                </a:solidFill>
              </a:rPr>
              <a:t>, TE-MSC/</a:t>
            </a:r>
            <a:r>
              <a:rPr lang="en-US" sz="2000" dirty="0" smtClean="0">
                <a:solidFill>
                  <a:schemeClr val="bg1"/>
                </a:solidFill>
              </a:rPr>
              <a:t>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0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HFM program genesis and  structure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FRESCA2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DS 11 T MB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MQXF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Conductor procurement and R&amp;D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Industry participation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9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SMC Nb</a:t>
            </a:r>
            <a:r>
              <a:rPr lang="en-US" baseline="-25000" dirty="0" smtClean="0"/>
              <a:t>3</a:t>
            </a:r>
            <a:r>
              <a:rPr lang="en-US" dirty="0" smtClean="0"/>
              <a:t>Sn conductor</a:t>
            </a:r>
            <a:endParaRPr lang="en-US" dirty="0"/>
          </a:p>
        </p:txBody>
      </p:sp>
      <p:pic>
        <p:nvPicPr>
          <p:cNvPr id="5" name="Picture 4" descr="02082011-_DSC487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 r="19171" b="13806"/>
          <a:stretch/>
        </p:blipFill>
        <p:spPr>
          <a:xfrm>
            <a:off x="1493282" y="1124744"/>
            <a:ext cx="6247070" cy="48339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5373216"/>
            <a:ext cx="3918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12.6 T achieved in 2011 (SMC3 test)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L. </a:t>
            </a:r>
            <a:r>
              <a:rPr lang="en-US" sz="2000" dirty="0" err="1" smtClean="0">
                <a:solidFill>
                  <a:schemeClr val="bg1"/>
                </a:solidFill>
              </a:rPr>
              <a:t>Oberli</a:t>
            </a:r>
            <a:r>
              <a:rPr lang="en-US" sz="2000" dirty="0" smtClean="0">
                <a:solidFill>
                  <a:schemeClr val="bg1"/>
                </a:solidFill>
              </a:rPr>
              <a:t>, TE-MSC/SCD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0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production (CERN)</a:t>
            </a:r>
            <a:endParaRPr lang="en-US" dirty="0"/>
          </a:p>
        </p:txBody>
      </p:sp>
      <p:pic>
        <p:nvPicPr>
          <p:cNvPr id="7" name="Picture 13" descr="brugg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1" b="5841"/>
          <a:stretch>
            <a:fillRect/>
          </a:stretch>
        </p:blipFill>
        <p:spPr bwMode="auto">
          <a:xfrm>
            <a:off x="5076056" y="1323594"/>
            <a:ext cx="3888432" cy="246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269477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5076056" y="908720"/>
            <a:ext cx="388843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GB" sz="1800" dirty="0" smtClean="0">
                <a:solidFill>
                  <a:srgbClr val="0000FF"/>
                </a:solidFill>
                <a:latin typeface="Tahoma" pitchFamily="34" charset="0"/>
              </a:rPr>
              <a:t>40 strands cabling machine at CERN</a:t>
            </a:r>
            <a:endParaRPr lang="en-GB" sz="1800" dirty="0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5076056" y="5605790"/>
            <a:ext cx="374441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en-GB" sz="1800" dirty="0">
                <a:solidFill>
                  <a:srgbClr val="0000FF"/>
                </a:solidFill>
                <a:latin typeface="Tahoma" pitchFamily="34" charset="0"/>
              </a:rPr>
              <a:t>Strands fed </a:t>
            </a:r>
            <a:r>
              <a:rPr lang="en-GB" sz="1800" dirty="0" smtClean="0">
                <a:solidFill>
                  <a:srgbClr val="0000FF"/>
                </a:solidFill>
                <a:latin typeface="Tahoma" pitchFamily="34" charset="0"/>
              </a:rPr>
              <a:t>into the shaping </a:t>
            </a:r>
            <a:r>
              <a:rPr lang="en-GB" sz="1800" dirty="0">
                <a:solidFill>
                  <a:srgbClr val="0000FF"/>
                </a:solidFill>
                <a:latin typeface="Tahoma" pitchFamily="34" charset="0"/>
              </a:rPr>
              <a:t>rollers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1520" y="1124744"/>
            <a:ext cx="4392488" cy="1512168"/>
            <a:chOff x="467544" y="2780928"/>
            <a:chExt cx="4392488" cy="1512168"/>
          </a:xfrm>
        </p:grpSpPr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2915816" y="2780928"/>
              <a:ext cx="1944216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>
                <a:lnSpc>
                  <a:spcPct val="120000"/>
                </a:lnSpc>
              </a:pPr>
              <a:r>
                <a:rPr lang="en-GB" sz="1800" dirty="0" smtClean="0">
                  <a:solidFill>
                    <a:srgbClr val="0000FF"/>
                  </a:solidFill>
                  <a:latin typeface="Tahoma" pitchFamily="34" charset="0"/>
                </a:rPr>
                <a:t>FReSCa2 Cable</a:t>
              </a:r>
              <a:endParaRPr lang="en-GB" sz="2000" dirty="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pic>
          <p:nvPicPr>
            <p:cNvPr id="13" name="Picture 12" descr="\\cern.ch\dfs\Workspaces\d\div_lhc\MMS_SECA\CABLAGE\Câblage Nb3Sn\40 brins\40 x 1 mm\20.85 mm\Run 60A\pas de  140 mm\004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7544" y="3212976"/>
              <a:ext cx="4392488" cy="605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2267744" y="3789040"/>
              <a:ext cx="72008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GB" sz="1800" dirty="0" smtClean="0">
                  <a:solidFill>
                    <a:srgbClr val="0000FF"/>
                  </a:solidFill>
                  <a:latin typeface="Tahoma" pitchFamily="34" charset="0"/>
                </a:rPr>
                <a:t>≈21</a:t>
              </a:r>
              <a:endParaRPr lang="en-GB" sz="2000" dirty="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39552" y="3789040"/>
              <a:ext cx="0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788024" y="3789040"/>
              <a:ext cx="0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>
              <a:off x="467544" y="4149080"/>
              <a:ext cx="43924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Group 17"/>
          <p:cNvGrpSpPr/>
          <p:nvPr/>
        </p:nvGrpSpPr>
        <p:grpSpPr>
          <a:xfrm>
            <a:off x="971600" y="4509120"/>
            <a:ext cx="3672408" cy="1296144"/>
            <a:chOff x="1331640" y="5517232"/>
            <a:chExt cx="3672408" cy="1296144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1403648" y="6309320"/>
              <a:ext cx="0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4932040" y="6309320"/>
              <a:ext cx="0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1" name="Group 20"/>
            <p:cNvGrpSpPr/>
            <p:nvPr/>
          </p:nvGrpSpPr>
          <p:grpSpPr>
            <a:xfrm>
              <a:off x="1331640" y="5517232"/>
              <a:ext cx="3672408" cy="1207586"/>
              <a:chOff x="1331640" y="5517232"/>
              <a:chExt cx="3672408" cy="1207586"/>
            </a:xfrm>
          </p:grpSpPr>
          <p:sp>
            <p:nvSpPr>
              <p:cNvPr id="22" name="Text Box 16"/>
              <p:cNvSpPr txBox="1">
                <a:spLocks noChangeArrowheads="1"/>
              </p:cNvSpPr>
              <p:nvPr/>
            </p:nvSpPr>
            <p:spPr bwMode="auto">
              <a:xfrm>
                <a:off x="2915816" y="5517232"/>
                <a:ext cx="2088232" cy="415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r" eaLnBrk="1" hangingPunct="1">
                  <a:lnSpc>
                    <a:spcPct val="120000"/>
                  </a:lnSpc>
                </a:pPr>
                <a:r>
                  <a:rPr lang="en-GB" sz="1800" dirty="0" smtClean="0">
                    <a:solidFill>
                      <a:srgbClr val="0000FF"/>
                    </a:solidFill>
                    <a:latin typeface="Tahoma" pitchFamily="34" charset="0"/>
                  </a:rPr>
                  <a:t>11 T DS MB Cable</a:t>
                </a:r>
                <a:endParaRPr lang="en-GB" sz="2000" dirty="0">
                  <a:solidFill>
                    <a:srgbClr val="0000FF"/>
                  </a:solidFill>
                  <a:latin typeface="Tahoma" pitchFamily="34" charset="0"/>
                </a:endParaRPr>
              </a:p>
            </p:txBody>
          </p:sp>
          <p:pic>
            <p:nvPicPr>
              <p:cNvPr id="23" name="Picture 22" descr="C:\Users\abonasia\AppData\Local\Microsoft\Windows\Temporary Internet Files\Content.Word\vue totale 2.jp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3648" y="5949280"/>
                <a:ext cx="3556244" cy="355291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4" name="Straight Connector 23"/>
              <p:cNvCxnSpPr/>
              <p:nvPr/>
            </p:nvCxnSpPr>
            <p:spPr bwMode="auto">
              <a:xfrm flipH="1">
                <a:off x="1331640" y="6669360"/>
                <a:ext cx="367240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" name="Text Box 16"/>
              <p:cNvSpPr txBox="1">
                <a:spLocks noChangeArrowheads="1"/>
              </p:cNvSpPr>
              <p:nvPr/>
            </p:nvSpPr>
            <p:spPr bwMode="auto">
              <a:xfrm>
                <a:off x="2771800" y="6309320"/>
                <a:ext cx="648072" cy="415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</a:pPr>
                <a:r>
                  <a:rPr lang="en-GB" sz="1800" dirty="0" smtClean="0">
                    <a:solidFill>
                      <a:srgbClr val="0000FF"/>
                    </a:solidFill>
                    <a:latin typeface="Tahoma" pitchFamily="34" charset="0"/>
                  </a:rPr>
                  <a:t>≈15</a:t>
                </a:r>
                <a:endParaRPr lang="en-GB" sz="2000" dirty="0">
                  <a:solidFill>
                    <a:srgbClr val="0000FF"/>
                  </a:solidFill>
                  <a:latin typeface="Tahoma" pitchFamily="34" charset="0"/>
                </a:endParaRP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539552" y="2924944"/>
            <a:ext cx="4104456" cy="1296144"/>
            <a:chOff x="793676" y="4293096"/>
            <a:chExt cx="4104456" cy="1296144"/>
          </a:xfrm>
        </p:grpSpPr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3203848" y="4293096"/>
              <a:ext cx="1584176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>
                <a:lnSpc>
                  <a:spcPct val="120000"/>
                </a:lnSpc>
              </a:pPr>
              <a:r>
                <a:rPr lang="en-GB" sz="1800" dirty="0" smtClean="0">
                  <a:solidFill>
                    <a:srgbClr val="0000FF"/>
                  </a:solidFill>
                  <a:latin typeface="Tahoma" pitchFamily="34" charset="0"/>
                </a:rPr>
                <a:t>MQXF Cable</a:t>
              </a:r>
              <a:endParaRPr lang="en-GB" sz="2000" dirty="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840283" y="5085184"/>
              <a:ext cx="0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4857874" y="5085184"/>
              <a:ext cx="0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793676" y="5445224"/>
              <a:ext cx="410445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2496964" y="5072484"/>
              <a:ext cx="64807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GB" sz="1800" dirty="0" smtClean="0">
                  <a:solidFill>
                    <a:srgbClr val="0000FF"/>
                  </a:solidFill>
                  <a:latin typeface="Tahoma" pitchFamily="34" charset="0"/>
                </a:rPr>
                <a:t>≈18</a:t>
              </a:r>
              <a:endParaRPr lang="en-GB" sz="2000" dirty="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pic>
          <p:nvPicPr>
            <p:cNvPr id="33" name="Picture 32" descr="085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4725144"/>
              <a:ext cx="4067944" cy="407186"/>
            </a:xfrm>
            <a:prstGeom prst="rect">
              <a:avLst/>
            </a:prstGeom>
          </p:spPr>
        </p:pic>
      </p:grpSp>
      <p:sp>
        <p:nvSpPr>
          <p:cNvPr id="34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L. </a:t>
            </a:r>
            <a:r>
              <a:rPr lang="en-US" sz="2000" dirty="0" err="1" smtClean="0">
                <a:solidFill>
                  <a:schemeClr val="bg1"/>
                </a:solidFill>
              </a:rPr>
              <a:t>Oberli</a:t>
            </a:r>
            <a:r>
              <a:rPr lang="en-US" sz="2000" dirty="0" smtClean="0">
                <a:solidFill>
                  <a:schemeClr val="bg1"/>
                </a:solidFill>
              </a:rPr>
              <a:t>, TE-MSC/SCD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9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Understanding cabling degradation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3600400" cy="41787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data compilation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FRESCA2 cable R&amp;D </a:t>
            </a:r>
            <a:r>
              <a:rPr lang="en-US" dirty="0" smtClean="0"/>
              <a:t>(width compaction)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VLHC cable R&amp;D at FNAL </a:t>
            </a:r>
            <a:r>
              <a:rPr lang="en-US" dirty="0" smtClean="0"/>
              <a:t>(thickness compaction)</a:t>
            </a:r>
          </a:p>
          <a:p>
            <a:r>
              <a:rPr lang="en-US" dirty="0" smtClean="0"/>
              <a:t>Lowest degradation obtained when the total compaction is in the range 85%...86%</a:t>
            </a:r>
          </a:p>
          <a:p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4719067" y="1208533"/>
            <a:ext cx="4195073" cy="2811749"/>
          </a:xfrm>
          <a:custGeom>
            <a:avLst/>
            <a:gdLst>
              <a:gd name="connsiteX0" fmla="*/ 0 w 3901789"/>
              <a:gd name="connsiteY0" fmla="*/ 327351 h 2592618"/>
              <a:gd name="connsiteX1" fmla="*/ 641569 w 3901789"/>
              <a:gd name="connsiteY1" fmla="*/ 1414155 h 2592618"/>
              <a:gd name="connsiteX2" fmla="*/ 2042547 w 3901789"/>
              <a:gd name="connsiteY2" fmla="*/ 2435490 h 2592618"/>
              <a:gd name="connsiteX3" fmla="*/ 2540090 w 3901789"/>
              <a:gd name="connsiteY3" fmla="*/ 2592618 h 2592618"/>
              <a:gd name="connsiteX4" fmla="*/ 3037634 w 3901789"/>
              <a:gd name="connsiteY4" fmla="*/ 2095045 h 2592618"/>
              <a:gd name="connsiteX5" fmla="*/ 3351872 w 3901789"/>
              <a:gd name="connsiteY5" fmla="*/ 1728412 h 2592618"/>
              <a:gd name="connsiteX6" fmla="*/ 3744670 w 3901789"/>
              <a:gd name="connsiteY6" fmla="*/ 353539 h 2592618"/>
              <a:gd name="connsiteX7" fmla="*/ 3901789 w 3901789"/>
              <a:gd name="connsiteY7" fmla="*/ 26188 h 2592618"/>
              <a:gd name="connsiteX8" fmla="*/ 26186 w 3901789"/>
              <a:gd name="connsiteY8" fmla="*/ 0 h 2592618"/>
              <a:gd name="connsiteX0" fmla="*/ 0 w 4045815"/>
              <a:gd name="connsiteY0" fmla="*/ 445197 h 2710464"/>
              <a:gd name="connsiteX1" fmla="*/ 641569 w 4045815"/>
              <a:gd name="connsiteY1" fmla="*/ 1532001 h 2710464"/>
              <a:gd name="connsiteX2" fmla="*/ 2042547 w 4045815"/>
              <a:gd name="connsiteY2" fmla="*/ 2553336 h 2710464"/>
              <a:gd name="connsiteX3" fmla="*/ 2540090 w 4045815"/>
              <a:gd name="connsiteY3" fmla="*/ 2710464 h 2710464"/>
              <a:gd name="connsiteX4" fmla="*/ 3037634 w 4045815"/>
              <a:gd name="connsiteY4" fmla="*/ 2212891 h 2710464"/>
              <a:gd name="connsiteX5" fmla="*/ 3351872 w 4045815"/>
              <a:gd name="connsiteY5" fmla="*/ 1846258 h 2710464"/>
              <a:gd name="connsiteX6" fmla="*/ 3744670 w 4045815"/>
              <a:gd name="connsiteY6" fmla="*/ 471385 h 2710464"/>
              <a:gd name="connsiteX7" fmla="*/ 4045815 w 4045815"/>
              <a:gd name="connsiteY7" fmla="*/ 0 h 2710464"/>
              <a:gd name="connsiteX8" fmla="*/ 26186 w 4045815"/>
              <a:gd name="connsiteY8" fmla="*/ 117846 h 2710464"/>
              <a:gd name="connsiteX0" fmla="*/ 78560 w 4124375"/>
              <a:gd name="connsiteY0" fmla="*/ 445197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3823230 w 4124375"/>
              <a:gd name="connsiteY6" fmla="*/ 471385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3823230 w 4124375"/>
              <a:gd name="connsiteY6" fmla="*/ 471385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4006536 w 4124375"/>
              <a:gd name="connsiteY6" fmla="*/ 432103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4098189 w 4124375"/>
              <a:gd name="connsiteY6" fmla="*/ 445197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4375" h="2710464">
                <a:moveTo>
                  <a:pt x="26187" y="432103"/>
                </a:moveTo>
                <a:lnTo>
                  <a:pt x="720129" y="1532001"/>
                </a:lnTo>
                <a:lnTo>
                  <a:pt x="2121107" y="2553336"/>
                </a:lnTo>
                <a:lnTo>
                  <a:pt x="2618650" y="2710464"/>
                </a:lnTo>
                <a:lnTo>
                  <a:pt x="3116194" y="2212891"/>
                </a:lnTo>
                <a:lnTo>
                  <a:pt x="3430432" y="1846258"/>
                </a:lnTo>
                <a:lnTo>
                  <a:pt x="4098189" y="445197"/>
                </a:lnTo>
                <a:lnTo>
                  <a:pt x="4124375" y="0"/>
                </a:lnTo>
                <a:lnTo>
                  <a:pt x="0" y="0"/>
                </a:lnTo>
              </a:path>
            </a:pathLst>
          </a:custGeom>
          <a:gradFill flip="none" rotWithShape="1">
            <a:gsLst>
              <a:gs pos="100000">
                <a:schemeClr val="tx1">
                  <a:alpha val="25000"/>
                </a:schemeClr>
              </a:gs>
              <a:gs pos="0">
                <a:schemeClr val="accent1">
                  <a:lumMod val="90000"/>
                  <a:alpha val="50000"/>
                </a:schemeClr>
              </a:gs>
            </a:gsLst>
            <a:lin ang="16200000" scaled="0"/>
            <a:tileRect/>
          </a:gra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496" y="5157192"/>
            <a:ext cx="900749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00CC"/>
                </a:solidFill>
                <a:cs typeface="Tahoma" pitchFamily="34" charset="0"/>
              </a:rPr>
              <a:t>Data by courtesy L. </a:t>
            </a:r>
            <a:r>
              <a:rPr lang="en-US" sz="1800" dirty="0" err="1" smtClean="0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800" dirty="0" smtClean="0">
                <a:solidFill>
                  <a:srgbClr val="0000CC"/>
                </a:solidFill>
                <a:cs typeface="Tahoma" pitchFamily="34" charset="0"/>
              </a:rPr>
              <a:t> (CERN) and E. </a:t>
            </a:r>
            <a:r>
              <a:rPr lang="en-US" sz="1800" dirty="0" err="1" smtClean="0">
                <a:solidFill>
                  <a:srgbClr val="0000CC"/>
                </a:solidFill>
                <a:cs typeface="Tahoma" pitchFamily="34" charset="0"/>
              </a:rPr>
              <a:t>Barzi</a:t>
            </a:r>
            <a:r>
              <a:rPr lang="en-US" sz="1800" dirty="0" smtClean="0">
                <a:solidFill>
                  <a:srgbClr val="0000CC"/>
                </a:solidFill>
                <a:cs typeface="Tahoma" pitchFamily="34" charset="0"/>
              </a:rPr>
              <a:t> (FNAL)</a:t>
            </a:r>
          </a:p>
          <a:p>
            <a:pPr>
              <a:lnSpc>
                <a:spcPct val="120000"/>
              </a:lnSpc>
            </a:pP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L. </a:t>
            </a:r>
            <a:r>
              <a:rPr lang="en-US" sz="1200" dirty="0" err="1" smtClean="0">
                <a:solidFill>
                  <a:srgbClr val="0000CC"/>
                </a:solidFill>
                <a:cs typeface="Tahoma" pitchFamily="34" charset="0"/>
              </a:rPr>
              <a:t>Oberli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Development of the Nb3Sn Rutherford </a:t>
            </a:r>
            <a:r>
              <a:rPr lang="en-US" sz="1200" i="1" dirty="0" smtClean="0">
                <a:solidFill>
                  <a:srgbClr val="0000CC"/>
                </a:solidFill>
                <a:cs typeface="Tahoma" pitchFamily="34" charset="0"/>
              </a:rPr>
              <a:t>Cable </a:t>
            </a:r>
            <a:r>
              <a:rPr lang="en-US" sz="1200" i="1" dirty="0">
                <a:solidFill>
                  <a:srgbClr val="0000CC"/>
                </a:solidFill>
                <a:cs typeface="Tahoma" pitchFamily="34" charset="0"/>
              </a:rPr>
              <a:t>for the </a:t>
            </a:r>
            <a:r>
              <a:rPr lang="en-US" sz="1200" i="1" dirty="0" err="1" smtClean="0">
                <a:solidFill>
                  <a:srgbClr val="0000CC"/>
                </a:solidFill>
                <a:cs typeface="Tahoma" pitchFamily="34" charset="0"/>
              </a:rPr>
              <a:t>EucCard</a:t>
            </a:r>
            <a:r>
              <a:rPr lang="en-US" sz="1200" i="1" dirty="0" smtClean="0">
                <a:solidFill>
                  <a:srgbClr val="0000CC"/>
                </a:solidFill>
                <a:cs typeface="Tahoma" pitchFamily="34" charset="0"/>
              </a:rPr>
              <a:t> High Field Dipole Magnet FRESCA2</a:t>
            </a: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, IEEE-TAS, 23, 2013</a:t>
            </a:r>
          </a:p>
          <a:p>
            <a:pPr>
              <a:lnSpc>
                <a:spcPct val="120000"/>
              </a:lnSpc>
            </a:pP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E. </a:t>
            </a:r>
            <a:r>
              <a:rPr lang="en-US" sz="1200" dirty="0" err="1" smtClean="0">
                <a:solidFill>
                  <a:srgbClr val="0000CC"/>
                </a:solidFill>
                <a:cs typeface="Tahoma" pitchFamily="34" charset="0"/>
              </a:rPr>
              <a:t>Barzi</a:t>
            </a: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, et al.</a:t>
            </a:r>
            <a:r>
              <a:rPr lang="en-US" sz="1200" dirty="0">
                <a:solidFill>
                  <a:srgbClr val="0000CC"/>
                </a:solidFill>
                <a:cs typeface="Tahoma" pitchFamily="34" charset="0"/>
              </a:rPr>
              <a:t>, Strand Critical Current Degradation in Nb3Sn Rutherford </a:t>
            </a:r>
            <a:r>
              <a:rPr lang="en-US" sz="1200" dirty="0" smtClean="0">
                <a:solidFill>
                  <a:srgbClr val="0000CC"/>
                </a:solidFill>
                <a:cs typeface="Tahoma" pitchFamily="34" charset="0"/>
              </a:rPr>
              <a:t>Cables, IEEE-TAS, 11, 2001</a:t>
            </a:r>
            <a:endParaRPr lang="en-US" sz="1200" dirty="0">
              <a:solidFill>
                <a:srgbClr val="0000CC"/>
              </a:solidFill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135" y="1259475"/>
            <a:ext cx="1495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FRESCA2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7911" y="2915659"/>
            <a:ext cx="91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VLHC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 descr="Screen shot 2013-03-12 at 8.32.50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6" y="1052736"/>
            <a:ext cx="5410598" cy="431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323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HFM program genesis and  structure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FRESCA2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DS 11 T MB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MQXF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Conductor procurement and R&amp;D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Industry participation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5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Industrial action in support of HFM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Provision of services on the CERN </a:t>
            </a:r>
            <a:r>
              <a:rPr lang="en-US" sz="2400" dirty="0" smtClean="0"/>
              <a:t>site for prototyping </a:t>
            </a:r>
            <a:r>
              <a:rPr lang="en-US" sz="2400" dirty="0"/>
              <a:t>and industrialization of Nb</a:t>
            </a:r>
            <a:r>
              <a:rPr lang="en-US" sz="2400" baseline="-25000" dirty="0"/>
              <a:t>3</a:t>
            </a:r>
            <a:r>
              <a:rPr lang="en-US" sz="2400" dirty="0"/>
              <a:t>Sn magnets for </a:t>
            </a:r>
            <a:r>
              <a:rPr lang="en-US" sz="2400" dirty="0" smtClean="0"/>
              <a:t>HL-LHC</a:t>
            </a:r>
          </a:p>
          <a:p>
            <a:r>
              <a:rPr lang="en-US" sz="2400" dirty="0" smtClean="0"/>
              <a:t>9 work-packages, total value corresponding to 20 </a:t>
            </a:r>
            <a:r>
              <a:rPr lang="en-US" sz="2400" dirty="0" err="1" smtClean="0"/>
              <a:t>FTEy</a:t>
            </a:r>
            <a:endParaRPr lang="en-US" sz="2400" dirty="0"/>
          </a:p>
          <a:p>
            <a:r>
              <a:rPr lang="en-US" sz="2400" dirty="0"/>
              <a:t>Several </a:t>
            </a:r>
            <a:r>
              <a:rPr lang="en-US" sz="2400" dirty="0" smtClean="0"/>
              <a:t>contracts </a:t>
            </a:r>
            <a:r>
              <a:rPr lang="en-US" sz="2400" dirty="0"/>
              <a:t>with different </a:t>
            </a:r>
            <a:r>
              <a:rPr lang="en-US" sz="2400" dirty="0" smtClean="0"/>
              <a:t>contractors (3…5)</a:t>
            </a:r>
            <a:endParaRPr lang="en-US" sz="2400" dirty="0"/>
          </a:p>
          <a:p>
            <a:r>
              <a:rPr lang="en-US" sz="2400" dirty="0"/>
              <a:t>Contracts foreseen to enter into force between July 2013 and July 2014</a:t>
            </a:r>
          </a:p>
          <a:p>
            <a:r>
              <a:rPr lang="en-US" sz="2400" dirty="0"/>
              <a:t>For an initial period of two years, renewable </a:t>
            </a:r>
            <a:r>
              <a:rPr lang="en-US" sz="2400" dirty="0" smtClean="0"/>
              <a:t>up to three</a:t>
            </a:r>
            <a:endParaRPr lang="en-US" sz="2400" dirty="0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43" name="Elbow Connector 42"/>
          <p:cNvCxnSpPr/>
          <p:nvPr/>
        </p:nvCxnSpPr>
        <p:spPr>
          <a:xfrm rot="16200000" flipH="1">
            <a:off x="4793933" y="5079987"/>
            <a:ext cx="1136650" cy="346075"/>
          </a:xfrm>
          <a:prstGeom prst="bentConnector3">
            <a:avLst>
              <a:gd name="adj1" fmla="val 100000"/>
            </a:avLst>
          </a:prstGeom>
          <a:ln w="1905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 title="2013"/>
          <p:cNvCxnSpPr/>
          <p:nvPr/>
        </p:nvCxnSpPr>
        <p:spPr>
          <a:xfrm>
            <a:off x="3488055" y="4355988"/>
            <a:ext cx="1365250" cy="0"/>
          </a:xfrm>
          <a:prstGeom prst="line">
            <a:avLst/>
          </a:prstGeom>
          <a:ln w="25400"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852035" y="4355988"/>
            <a:ext cx="1371600" cy="0"/>
          </a:xfrm>
          <a:prstGeom prst="line">
            <a:avLst/>
          </a:prstGeom>
          <a:ln w="25400"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221095" y="4357258"/>
            <a:ext cx="1371600" cy="0"/>
          </a:xfrm>
          <a:prstGeom prst="line">
            <a:avLst/>
          </a:prstGeom>
          <a:ln w="25400"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593330" y="4357258"/>
            <a:ext cx="1371600" cy="0"/>
          </a:xfrm>
          <a:prstGeom prst="line">
            <a:avLst/>
          </a:prstGeom>
          <a:ln w="25400"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10"/>
          <p:cNvSpPr txBox="1"/>
          <p:nvPr/>
        </p:nvSpPr>
        <p:spPr>
          <a:xfrm>
            <a:off x="3596640" y="4020073"/>
            <a:ext cx="114300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H" sz="1600" b="1">
                <a:ln>
                  <a:noFill/>
                </a:ln>
                <a:solidFill>
                  <a:srgbClr val="17365D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2013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49" name="Text Box 11"/>
          <p:cNvSpPr txBox="1"/>
          <p:nvPr/>
        </p:nvSpPr>
        <p:spPr>
          <a:xfrm>
            <a:off x="4965065" y="4012453"/>
            <a:ext cx="114300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H" sz="1600" b="1">
                <a:ln>
                  <a:noFill/>
                </a:ln>
                <a:solidFill>
                  <a:srgbClr val="17365D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2014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50" name="Text Box 12"/>
          <p:cNvSpPr txBox="1"/>
          <p:nvPr/>
        </p:nvSpPr>
        <p:spPr>
          <a:xfrm>
            <a:off x="6336665" y="4017533"/>
            <a:ext cx="114300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H" sz="1600" b="1">
                <a:ln>
                  <a:noFill/>
                </a:ln>
                <a:solidFill>
                  <a:srgbClr val="17365D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2015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51" name="Text Box 15"/>
          <p:cNvSpPr txBox="1"/>
          <p:nvPr/>
        </p:nvSpPr>
        <p:spPr>
          <a:xfrm>
            <a:off x="7705090" y="4025153"/>
            <a:ext cx="1143000" cy="3429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CH" sz="1600" b="1">
                <a:ln>
                  <a:noFill/>
                </a:ln>
                <a:solidFill>
                  <a:srgbClr val="17365D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2016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817620" y="4678985"/>
            <a:ext cx="1371600" cy="0"/>
          </a:xfrm>
          <a:prstGeom prst="straightConnector1">
            <a:avLst/>
          </a:prstGeom>
          <a:ln w="25400">
            <a:solidFill>
              <a:srgbClr val="7030A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Box 17"/>
          <p:cNvSpPr txBox="1"/>
          <p:nvPr/>
        </p:nvSpPr>
        <p:spPr>
          <a:xfrm>
            <a:off x="3934460" y="4339260"/>
            <a:ext cx="1143000" cy="68199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600" b="1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Contract</a:t>
            </a:r>
            <a:endParaRPr lang="en-GB" sz="110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600" b="1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signature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167505" y="5247310"/>
            <a:ext cx="2741295" cy="0"/>
          </a:xfrm>
          <a:prstGeom prst="straightConnector1">
            <a:avLst/>
          </a:prstGeom>
          <a:ln w="25400">
            <a:solidFill>
              <a:srgbClr val="00B05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19"/>
          <p:cNvSpPr txBox="1"/>
          <p:nvPr/>
        </p:nvSpPr>
        <p:spPr>
          <a:xfrm>
            <a:off x="4278630" y="4912665"/>
            <a:ext cx="2510790" cy="68199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600" b="1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Contract</a:t>
            </a:r>
            <a:endParaRPr lang="en-GB" sz="110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600" b="1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execution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cxnSp>
        <p:nvCxnSpPr>
          <p:cNvPr id="56" name="Elbow Connector 55"/>
          <p:cNvCxnSpPr/>
          <p:nvPr/>
        </p:nvCxnSpPr>
        <p:spPr>
          <a:xfrm rot="16200000" flipH="1">
            <a:off x="3710623" y="4792967"/>
            <a:ext cx="562610" cy="343535"/>
          </a:xfrm>
          <a:prstGeom prst="bentConnector3">
            <a:avLst>
              <a:gd name="adj1" fmla="val 100109"/>
            </a:avLst>
          </a:prstGeom>
          <a:ln w="1905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5534660" y="5820715"/>
            <a:ext cx="2741295" cy="0"/>
          </a:xfrm>
          <a:prstGeom prst="straightConnector1">
            <a:avLst/>
          </a:prstGeom>
          <a:ln w="25400">
            <a:solidFill>
              <a:srgbClr val="C0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23"/>
          <p:cNvSpPr txBox="1"/>
          <p:nvPr/>
        </p:nvSpPr>
        <p:spPr>
          <a:xfrm>
            <a:off x="5650865" y="5483530"/>
            <a:ext cx="2510790" cy="68199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0" rIns="72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600" b="1">
                <a:ln>
                  <a:noFill/>
                </a:ln>
                <a:solidFill>
                  <a:srgbClr val="C0000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Contract</a:t>
            </a:r>
            <a:endParaRPr lang="en-GB" sz="110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600" b="1">
                <a:ln>
                  <a:noFill/>
                </a:ln>
                <a:solidFill>
                  <a:srgbClr val="C0000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execution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59" name="Text Box 2"/>
          <p:cNvSpPr txBox="1"/>
          <p:nvPr/>
        </p:nvSpPr>
        <p:spPr>
          <a:xfrm>
            <a:off x="5189220" y="4562780"/>
            <a:ext cx="1600200" cy="22542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200" b="1" dirty="0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As </a:t>
            </a:r>
            <a:r>
              <a:rPr lang="fr-CH" sz="1200" b="1" dirty="0" err="1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from</a:t>
            </a:r>
            <a:r>
              <a:rPr lang="fr-CH" sz="1200" b="1" dirty="0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 1</a:t>
            </a:r>
            <a:r>
              <a:rPr lang="fr-CH" sz="1200" b="1" baseline="30000" dirty="0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st</a:t>
            </a:r>
            <a:r>
              <a:rPr lang="fr-CH" sz="1200" b="1" dirty="0">
                <a:ln>
                  <a:noFill/>
                </a:ln>
                <a:solidFill>
                  <a:srgbClr val="7030A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 April 2013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60" name="Text Box 9"/>
          <p:cNvSpPr txBox="1"/>
          <p:nvPr/>
        </p:nvSpPr>
        <p:spPr>
          <a:xfrm>
            <a:off x="6906894" y="5129835"/>
            <a:ext cx="1631315" cy="22542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300"/>
              </a:spcAft>
            </a:pPr>
            <a:r>
              <a:rPr lang="fr-CH" sz="1200" b="1" dirty="0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As </a:t>
            </a:r>
            <a:r>
              <a:rPr lang="fr-CH" sz="1200" b="1" dirty="0" err="1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from</a:t>
            </a:r>
            <a:r>
              <a:rPr lang="fr-CH" sz="1200" b="1" dirty="0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 1</a:t>
            </a:r>
            <a:r>
              <a:rPr lang="fr-CH" sz="1200" b="1" baseline="30000" dirty="0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st</a:t>
            </a:r>
            <a:r>
              <a:rPr lang="fr-CH" sz="1200" b="1" dirty="0">
                <a:ln>
                  <a:noFill/>
                </a:ln>
                <a:solidFill>
                  <a:srgbClr val="00B050"/>
                </a:solidFill>
                <a:effectLst>
                  <a:outerShdw blurRad="101600" dist="76200" dir="5400000" sx="0" sy="0">
                    <a:schemeClr val="accent1">
                      <a:satMod val="190000"/>
                      <a:tint val="100000"/>
                      <a:alpha val="74000"/>
                    </a:schemeClr>
                  </a:outerShdw>
                </a:effectLst>
                <a:ea typeface="Calibri"/>
                <a:cs typeface="Times New Roman"/>
              </a:rPr>
              <a:t> July 2013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2" name="Rectangle 4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F. </a:t>
            </a:r>
            <a:r>
              <a:rPr lang="en-US" sz="2000" dirty="0" err="1" smtClean="0">
                <a:solidFill>
                  <a:schemeClr val="bg1"/>
                </a:solidFill>
              </a:rPr>
              <a:t>Savary</a:t>
            </a:r>
            <a:r>
              <a:rPr lang="en-US" sz="2000" dirty="0" smtClean="0">
                <a:solidFill>
                  <a:schemeClr val="bg1"/>
                </a:solidFill>
              </a:rPr>
              <a:t>, TE-MSC/LMF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8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tart </a:t>
            </a:r>
            <a:r>
              <a:rPr lang="en-GB" dirty="0"/>
              <a:t>preparing the future series production of </a:t>
            </a:r>
            <a:r>
              <a:rPr lang="en-GB" dirty="0" smtClean="0"/>
              <a:t>the Nb</a:t>
            </a:r>
            <a:r>
              <a:rPr lang="en-GB" baseline="-25000" dirty="0" smtClean="0"/>
              <a:t>3</a:t>
            </a:r>
            <a:r>
              <a:rPr lang="en-GB" dirty="0" smtClean="0"/>
              <a:t>Sn magnets</a:t>
            </a:r>
          </a:p>
          <a:p>
            <a:r>
              <a:rPr lang="en-GB" dirty="0"/>
              <a:t>C</a:t>
            </a:r>
            <a:r>
              <a:rPr lang="en-GB" dirty="0" smtClean="0"/>
              <a:t>ompensate</a:t>
            </a:r>
            <a:r>
              <a:rPr lang="en-GB" dirty="0"/>
              <a:t>, at least partially, the lack of CERN resources during the period of LS1 </a:t>
            </a:r>
          </a:p>
          <a:p>
            <a:r>
              <a:rPr lang="en-GB" dirty="0"/>
              <a:t>A</a:t>
            </a:r>
            <a:r>
              <a:rPr lang="en-GB" dirty="0" smtClean="0"/>
              <a:t>nticipate </a:t>
            </a:r>
            <a:r>
              <a:rPr lang="en-GB" dirty="0"/>
              <a:t>technology </a:t>
            </a:r>
            <a:r>
              <a:rPr lang="en-GB" dirty="0" smtClean="0"/>
              <a:t>transfer and </a:t>
            </a:r>
            <a:r>
              <a:rPr lang="en-GB" i="1" dirty="0" smtClean="0"/>
              <a:t>industrialization</a:t>
            </a:r>
            <a:r>
              <a:rPr lang="en-GB" dirty="0" smtClean="0"/>
              <a:t>, </a:t>
            </a:r>
            <a:r>
              <a:rPr lang="en-GB" dirty="0"/>
              <a:t>at an early stage of the </a:t>
            </a:r>
            <a:r>
              <a:rPr lang="en-GB" dirty="0" smtClean="0"/>
              <a:t>project</a:t>
            </a:r>
          </a:p>
          <a:p>
            <a:r>
              <a:rPr lang="en-GB" dirty="0" smtClean="0"/>
              <a:t>Bridge the gap from ITER to the HL-LHC</a:t>
            </a:r>
          </a:p>
        </p:txBody>
      </p:sp>
      <p:sp>
        <p:nvSpPr>
          <p:cNvPr id="4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F. </a:t>
            </a:r>
            <a:r>
              <a:rPr lang="en-US" sz="2000" dirty="0" err="1" smtClean="0">
                <a:solidFill>
                  <a:schemeClr val="bg1"/>
                </a:solidFill>
              </a:rPr>
              <a:t>Savary</a:t>
            </a:r>
            <a:r>
              <a:rPr lang="en-US" sz="2000" dirty="0" smtClean="0">
                <a:solidFill>
                  <a:schemeClr val="bg1"/>
                </a:solidFill>
              </a:rPr>
              <a:t>, TE-MSC/LMF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46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HFM program genesis and  structure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FRESCA2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DS 11 T MB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MQXF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Conductor procurement and R&amp;D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Industry participation</a:t>
            </a:r>
          </a:p>
          <a:p>
            <a:r>
              <a:rPr lang="en-US" b="1" dirty="0">
                <a:solidFill>
                  <a:srgbClr val="FF0000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75525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high field magnet program at CERN and associated laboratories has picked-up considerable speed in the past two years, developing along three main lines</a:t>
            </a:r>
          </a:p>
          <a:p>
            <a:pPr lvl="1"/>
            <a:r>
              <a:rPr lang="en-US" dirty="0" smtClean="0"/>
              <a:t>Completion of </a:t>
            </a:r>
            <a:r>
              <a:rPr lang="en-US" dirty="0" smtClean="0">
                <a:solidFill>
                  <a:srgbClr val="FF0000"/>
                </a:solidFill>
              </a:rPr>
              <a:t>FRESCA2</a:t>
            </a:r>
          </a:p>
          <a:p>
            <a:pPr lvl="1"/>
            <a:r>
              <a:rPr lang="en-US" dirty="0" smtClean="0"/>
              <a:t>Development of a 15 m </a:t>
            </a:r>
            <a:r>
              <a:rPr lang="en-US" i="1" dirty="0" smtClean="0"/>
              <a:t>cartridge solution</a:t>
            </a:r>
            <a:r>
              <a:rPr lang="en-US" dirty="0" smtClean="0"/>
              <a:t> </a:t>
            </a:r>
            <a:r>
              <a:rPr lang="en-US" dirty="0"/>
              <a:t>for the LHC DS </a:t>
            </a:r>
            <a:r>
              <a:rPr lang="en-US" dirty="0" smtClean="0"/>
              <a:t>collimator, based on </a:t>
            </a:r>
            <a:r>
              <a:rPr lang="en-US" dirty="0" smtClean="0">
                <a:solidFill>
                  <a:srgbClr val="FF0000"/>
                </a:solidFill>
              </a:rPr>
              <a:t>11 T dipole </a:t>
            </a:r>
            <a:r>
              <a:rPr lang="en-US" dirty="0" smtClean="0"/>
              <a:t>magnets, </a:t>
            </a:r>
          </a:p>
          <a:p>
            <a:pPr lvl="1"/>
            <a:r>
              <a:rPr lang="en-US" dirty="0" smtClean="0"/>
              <a:t>Development of the large aperture </a:t>
            </a:r>
            <a:r>
              <a:rPr lang="en-US" dirty="0" smtClean="0">
                <a:solidFill>
                  <a:srgbClr val="FF0000"/>
                </a:solidFill>
              </a:rPr>
              <a:t>MQXF </a:t>
            </a:r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required for the luminosity upgrade of the LHC</a:t>
            </a:r>
          </a:p>
          <a:p>
            <a:r>
              <a:rPr lang="en-US" dirty="0" smtClean="0"/>
              <a:t>The program has a considerable </a:t>
            </a:r>
            <a:r>
              <a:rPr lang="en-US" dirty="0" smtClean="0">
                <a:solidFill>
                  <a:srgbClr val="FF0000"/>
                </a:solidFill>
              </a:rPr>
              <a:t>impact</a:t>
            </a:r>
            <a:r>
              <a:rPr lang="en-US" dirty="0" smtClean="0"/>
              <a:t>, EU and worldwide, both in laboratories and industry</a:t>
            </a:r>
          </a:p>
          <a:p>
            <a:r>
              <a:rPr lang="en-US" dirty="0" smtClean="0"/>
              <a:t>The promises are many, and the stakes are very high. It is now the time for Nb</a:t>
            </a:r>
            <a:r>
              <a:rPr lang="en-US" baseline="-25000" dirty="0" smtClean="0"/>
              <a:t>3</a:t>
            </a:r>
            <a:r>
              <a:rPr lang="en-US" dirty="0" smtClean="0"/>
              <a:t>Sn to show whether it “</a:t>
            </a:r>
            <a:r>
              <a:rPr lang="en-US" i="1" dirty="0" smtClean="0"/>
              <a:t>has it</a:t>
            </a:r>
            <a:r>
              <a:rPr lang="en-US" dirty="0" smtClean="0"/>
              <a:t>”, and it is to us to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i="1" dirty="0" smtClean="0">
                <a:solidFill>
                  <a:srgbClr val="FF0000"/>
                </a:solidFill>
              </a:rPr>
              <a:t>make this happen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89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872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RMC configuration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5230701" cy="530361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 racetrack model, 16 T peak, no bore</a:t>
            </a:r>
          </a:p>
          <a:p>
            <a:pPr lvl="1"/>
            <a:r>
              <a:rPr lang="en-GB" dirty="0" smtClean="0"/>
              <a:t>Goal: intermediate step to qualify the fabrication of FRESCA2</a:t>
            </a:r>
          </a:p>
          <a:p>
            <a:r>
              <a:rPr lang="en-GB" dirty="0" smtClean="0"/>
              <a:t>Two configurations:</a:t>
            </a:r>
          </a:p>
          <a:p>
            <a:pPr lvl="1"/>
            <a:r>
              <a:rPr lang="en-GB" dirty="0" smtClean="0"/>
              <a:t>2 double pancake coils</a:t>
            </a:r>
          </a:p>
          <a:p>
            <a:pPr lvl="2"/>
            <a:r>
              <a:rPr lang="en-GB" dirty="0" smtClean="0"/>
              <a:t>I</a:t>
            </a:r>
            <a:r>
              <a:rPr lang="en-GB" baseline="-25000" dirty="0" smtClean="0"/>
              <a:t>SS</a:t>
            </a:r>
            <a:r>
              <a:rPr lang="en-GB" dirty="0" smtClean="0"/>
              <a:t> (1.9 K) = 18.3 kA</a:t>
            </a:r>
          </a:p>
          <a:p>
            <a:pPr lvl="2"/>
            <a:r>
              <a:rPr lang="en-GB" dirty="0" err="1" smtClean="0"/>
              <a:t>B</a:t>
            </a:r>
            <a:r>
              <a:rPr lang="en-GB" baseline="-25000" dirty="0" err="1" smtClean="0"/>
              <a:t>peak</a:t>
            </a:r>
            <a:r>
              <a:rPr lang="en-GB" dirty="0" smtClean="0"/>
              <a:t> = 16.0 T</a:t>
            </a:r>
          </a:p>
          <a:p>
            <a:pPr lvl="1"/>
            <a:r>
              <a:rPr lang="en-GB" dirty="0" smtClean="0"/>
              <a:t>1 double pancake coil</a:t>
            </a:r>
          </a:p>
          <a:p>
            <a:pPr lvl="2"/>
            <a:r>
              <a:rPr lang="en-GB" dirty="0" smtClean="0"/>
              <a:t>Up to 20 kA, </a:t>
            </a:r>
          </a:p>
          <a:p>
            <a:pPr lvl="2"/>
            <a:r>
              <a:rPr lang="en-GB" dirty="0" smtClean="0"/>
              <a:t>93% of I</a:t>
            </a:r>
            <a:r>
              <a:rPr lang="en-GB" baseline="-25000" dirty="0" smtClean="0"/>
              <a:t>SS</a:t>
            </a:r>
            <a:r>
              <a:rPr lang="en-GB" dirty="0" smtClean="0"/>
              <a:t>(1.9 K) </a:t>
            </a:r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2221" y="2028270"/>
            <a:ext cx="3102530" cy="310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579835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is mature for HEP</a:t>
            </a:r>
            <a:endParaRPr lang="en-US" dirty="0"/>
          </a:p>
        </p:txBody>
      </p:sp>
      <p:pic>
        <p:nvPicPr>
          <p:cNvPr id="4" name="Picture 3" descr="Screen shot 2011-12-05 at 10.14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7956376" cy="476540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622232" y="2102124"/>
            <a:ext cx="830088" cy="0"/>
          </a:xfrm>
          <a:prstGeom prst="line">
            <a:avLst/>
          </a:prstGeom>
          <a:ln w="28575" cmpd="sng">
            <a:solidFill>
              <a:srgbClr val="FF66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</a:rPr>
              <a:t>By courtesy of </a:t>
            </a:r>
            <a:r>
              <a:rPr lang="en-US" sz="2000" dirty="0" smtClean="0">
                <a:solidFill>
                  <a:schemeClr val="bg1"/>
                </a:solidFill>
              </a:rPr>
              <a:t>J. </a:t>
            </a:r>
            <a:r>
              <a:rPr lang="en-US" sz="2000" dirty="0" err="1" smtClean="0">
                <a:solidFill>
                  <a:schemeClr val="bg1"/>
                </a:solidFill>
              </a:rPr>
              <a:t>Parrell</a:t>
            </a:r>
            <a:r>
              <a:rPr lang="en-US" sz="2000" dirty="0" smtClean="0">
                <a:solidFill>
                  <a:schemeClr val="bg1"/>
                </a:solidFill>
              </a:rPr>
              <a:t> (OST)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4221088"/>
            <a:ext cx="284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Tevatron</a:t>
            </a:r>
            <a:r>
              <a:rPr lang="en-US" sz="2400" dirty="0" smtClean="0">
                <a:solidFill>
                  <a:srgbClr val="0000FF"/>
                </a:solidFill>
              </a:rPr>
              <a:t> and SSC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023146" y="2527221"/>
            <a:ext cx="1475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3300"/>
                </a:solidFill>
              </a:rPr>
              <a:t>US-CDP start</a:t>
            </a:r>
            <a:endParaRPr lang="en-US" sz="24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62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RMC_Sectio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8904" y="1004208"/>
            <a:ext cx="6248558" cy="46989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RMC 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64586" y="4687575"/>
            <a:ext cx="2732768" cy="708955"/>
            <a:chOff x="4379485" y="5424215"/>
            <a:chExt cx="2732768" cy="708955"/>
          </a:xfrm>
        </p:grpSpPr>
        <p:cxnSp>
          <p:nvCxnSpPr>
            <p:cNvPr id="9" name="Straight Arrow Connector 8"/>
            <p:cNvCxnSpPr>
              <a:stCxn id="10" idx="1"/>
            </p:cNvCxnSpPr>
            <p:nvPr/>
          </p:nvCxnSpPr>
          <p:spPr>
            <a:xfrm flipH="1" flipV="1">
              <a:off x="4379485" y="5424215"/>
              <a:ext cx="976321" cy="5242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355806" y="5763838"/>
              <a:ext cx="17564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Aluminium Shell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12582" y="4171543"/>
            <a:ext cx="2859818" cy="808011"/>
            <a:chOff x="4804843" y="4616203"/>
            <a:chExt cx="2859818" cy="808011"/>
          </a:xfrm>
        </p:grpSpPr>
        <p:cxnSp>
          <p:nvCxnSpPr>
            <p:cNvPr id="12" name="Straight Arrow Connector 11"/>
            <p:cNvCxnSpPr>
              <a:stCxn id="13" idx="1"/>
            </p:cNvCxnSpPr>
            <p:nvPr/>
          </p:nvCxnSpPr>
          <p:spPr>
            <a:xfrm flipH="1" flipV="1">
              <a:off x="4804843" y="4616203"/>
              <a:ext cx="1103371" cy="6233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908214" y="5054882"/>
              <a:ext cx="17564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Laminated Yoke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19327" y="3555537"/>
            <a:ext cx="2453073" cy="955130"/>
            <a:chOff x="5211588" y="4000197"/>
            <a:chExt cx="2453073" cy="955130"/>
          </a:xfrm>
        </p:grpSpPr>
        <p:cxnSp>
          <p:nvCxnSpPr>
            <p:cNvPr id="15" name="Straight Arrow Connector 14"/>
            <p:cNvCxnSpPr>
              <a:stCxn id="16" idx="1"/>
            </p:cNvCxnSpPr>
            <p:nvPr/>
          </p:nvCxnSpPr>
          <p:spPr>
            <a:xfrm flipH="1" flipV="1">
              <a:off x="5211588" y="4000197"/>
              <a:ext cx="1116448" cy="7704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328036" y="4585995"/>
              <a:ext cx="1336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Vertical Pad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906513" y="4763622"/>
            <a:ext cx="3645473" cy="1161083"/>
            <a:chOff x="2398774" y="5208282"/>
            <a:chExt cx="3645473" cy="1161083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2398774" y="5208282"/>
              <a:ext cx="1761737" cy="939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158741" y="6000033"/>
              <a:ext cx="18855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Longitudinal Rods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83330" y="908720"/>
            <a:ext cx="3857577" cy="1334166"/>
            <a:chOff x="458224" y="1992680"/>
            <a:chExt cx="3857577" cy="1334166"/>
          </a:xfrm>
        </p:grpSpPr>
        <p:cxnSp>
          <p:nvCxnSpPr>
            <p:cNvPr id="21" name="Straight Arrow Connector 20"/>
            <p:cNvCxnSpPr>
              <a:stCxn id="22" idx="3"/>
            </p:cNvCxnSpPr>
            <p:nvPr/>
          </p:nvCxnSpPr>
          <p:spPr>
            <a:xfrm>
              <a:off x="2204342" y="2177346"/>
              <a:ext cx="2111459" cy="1149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58224" y="1992680"/>
              <a:ext cx="1746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Horizontal Pad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49227" y="1430400"/>
            <a:ext cx="2917253" cy="2008342"/>
            <a:chOff x="900442" y="1992680"/>
            <a:chExt cx="2917253" cy="2008342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2057728" y="2362012"/>
              <a:ext cx="1759967" cy="16390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00442" y="1992680"/>
              <a:ext cx="1303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Nb</a:t>
              </a:r>
              <a:r>
                <a:rPr lang="en-GB" baseline="-25000" dirty="0" smtClean="0">
                  <a:solidFill>
                    <a:srgbClr val="1F497D"/>
                  </a:solidFill>
                </a:rPr>
                <a:t>3</a:t>
              </a:r>
              <a:r>
                <a:rPr lang="en-GB" dirty="0" smtClean="0">
                  <a:solidFill>
                    <a:srgbClr val="1F497D"/>
                  </a:solidFill>
                </a:rPr>
                <a:t>Sn Coil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53923" y="2075931"/>
            <a:ext cx="2672923" cy="1710551"/>
            <a:chOff x="346184" y="2520591"/>
            <a:chExt cx="2672923" cy="1710551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1241488" y="3007447"/>
              <a:ext cx="976321" cy="12236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46184" y="2520591"/>
              <a:ext cx="2672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Electrical connexion box 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sp>
        <p:nvSpPr>
          <p:cNvPr id="30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8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9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RMC structure fabrication</a:t>
            </a:r>
            <a:endParaRPr lang="en-GB" dirty="0">
              <a:solidFill>
                <a:srgbClr val="1F497D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21616" y="3575021"/>
            <a:ext cx="6892115" cy="2375937"/>
            <a:chOff x="833472" y="3575021"/>
            <a:chExt cx="6892115" cy="2375937"/>
          </a:xfrm>
        </p:grpSpPr>
        <p:pic>
          <p:nvPicPr>
            <p:cNvPr id="8" name="Picture 7" descr="DSCN2942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3472" y="3606850"/>
              <a:ext cx="1843004" cy="2327621"/>
            </a:xfrm>
            <a:prstGeom prst="rect">
              <a:avLst/>
            </a:prstGeom>
          </p:spPr>
        </p:pic>
        <p:pic>
          <p:nvPicPr>
            <p:cNvPr id="9" name="Picture 8" descr="DSCN2944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13982" y="3590364"/>
              <a:ext cx="1827736" cy="2360594"/>
            </a:xfrm>
            <a:prstGeom prst="rect">
              <a:avLst/>
            </a:prstGeom>
          </p:spPr>
        </p:pic>
        <p:pic>
          <p:nvPicPr>
            <p:cNvPr id="10" name="Picture 9" descr="DSCN2947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6995" y="3575021"/>
              <a:ext cx="1453427" cy="2359450"/>
            </a:xfrm>
            <a:prstGeom prst="rect">
              <a:avLst/>
            </a:prstGeom>
          </p:spPr>
        </p:pic>
        <p:pic>
          <p:nvPicPr>
            <p:cNvPr id="11" name="Picture 10" descr="DSCN2945.JP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77458" y="3597290"/>
              <a:ext cx="1648129" cy="2302523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013230" y="972153"/>
            <a:ext cx="7710395" cy="2625137"/>
            <a:chOff x="1013230" y="972153"/>
            <a:chExt cx="7710395" cy="2625137"/>
          </a:xfrm>
        </p:grpSpPr>
        <p:sp>
          <p:nvSpPr>
            <p:cNvPr id="13" name="TextBox 12"/>
            <p:cNvSpPr txBox="1"/>
            <p:nvPr/>
          </p:nvSpPr>
          <p:spPr>
            <a:xfrm rot="16200000">
              <a:off x="7087891" y="1961556"/>
              <a:ext cx="26251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F497D"/>
                  </a:solidFill>
                </a:rPr>
                <a:t>Rolled AL 7175 cylinder production in </a:t>
              </a:r>
              <a:r>
                <a:rPr lang="en-GB" dirty="0" err="1" smtClean="0">
                  <a:solidFill>
                    <a:srgbClr val="1F497D"/>
                  </a:solidFill>
                </a:rPr>
                <a:t>Fr</a:t>
              </a:r>
              <a:r>
                <a:rPr lang="en-GB" dirty="0" smtClean="0">
                  <a:solidFill>
                    <a:srgbClr val="1F497D"/>
                  </a:solidFill>
                </a:rPr>
                <a:t> (</a:t>
              </a:r>
              <a:r>
                <a:rPr lang="en-GB" dirty="0" err="1" smtClean="0">
                  <a:solidFill>
                    <a:srgbClr val="1F497D"/>
                  </a:solidFill>
                </a:rPr>
                <a:t>Forgital</a:t>
              </a:r>
              <a:r>
                <a:rPr lang="en-GB" dirty="0" smtClean="0">
                  <a:solidFill>
                    <a:srgbClr val="1F497D"/>
                  </a:solidFill>
                </a:rPr>
                <a:t>)</a:t>
              </a:r>
              <a:endParaRPr lang="en-GB" dirty="0">
                <a:solidFill>
                  <a:srgbClr val="1F497D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013230" y="1120197"/>
              <a:ext cx="6906893" cy="2439621"/>
              <a:chOff x="1013230" y="1120197"/>
              <a:chExt cx="6906893" cy="2439621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013230" y="1120197"/>
                <a:ext cx="5139495" cy="2439621"/>
                <a:chOff x="961311" y="1198127"/>
                <a:chExt cx="5139495" cy="2439621"/>
              </a:xfrm>
            </p:grpSpPr>
            <p:pic>
              <p:nvPicPr>
                <p:cNvPr id="17" name="Picture 16" descr="DSCN1566.JPG"/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5400000">
                  <a:off x="656359" y="1503080"/>
                  <a:ext cx="2439620" cy="1829715"/>
                </a:xfrm>
                <a:prstGeom prst="rect">
                  <a:avLst/>
                </a:prstGeom>
              </p:spPr>
            </p:pic>
            <p:pic>
              <p:nvPicPr>
                <p:cNvPr id="18" name="Picture 17" descr="DSCN1571.JPG"/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7978" y="1198127"/>
                  <a:ext cx="3252828" cy="2439621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 descr="DSCN2166.JPG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207635" y="1120197"/>
                <a:ext cx="1712488" cy="2430061"/>
              </a:xfrm>
              <a:prstGeom prst="rect">
                <a:avLst/>
              </a:prstGeom>
            </p:spPr>
          </p:pic>
        </p:grpSp>
      </p:grpSp>
      <p:sp>
        <p:nvSpPr>
          <p:cNvPr id="19" name="TextBox 18"/>
          <p:cNvSpPr txBox="1"/>
          <p:nvPr/>
        </p:nvSpPr>
        <p:spPr>
          <a:xfrm>
            <a:off x="457200" y="5805264"/>
            <a:ext cx="8435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F497D"/>
                </a:solidFill>
              </a:rPr>
              <a:t>All structure components machined in Spain have been delivered in March 2013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20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484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RMC coil winding – 1</a:t>
            </a:r>
            <a:endParaRPr lang="en-GB" dirty="0">
              <a:solidFill>
                <a:srgbClr val="1F497D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00322" y="974116"/>
            <a:ext cx="1856490" cy="2083036"/>
            <a:chOff x="3342040" y="1278565"/>
            <a:chExt cx="2328071" cy="288338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2040" y="1300877"/>
              <a:ext cx="2328071" cy="286106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344736" y="1278565"/>
              <a:ext cx="2301100" cy="468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Winding first layer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085597" y="978476"/>
            <a:ext cx="1934203" cy="2078675"/>
            <a:chOff x="5622376" y="1284691"/>
            <a:chExt cx="2660555" cy="286106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22376" y="1284691"/>
              <a:ext cx="2660555" cy="286106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622376" y="1302420"/>
              <a:ext cx="2660554" cy="804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chemeClr val="bg1"/>
                  </a:solidFill>
                </a:rPr>
                <a:t>Winding second layer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781063" y="1374427"/>
            <a:ext cx="2150528" cy="328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Al2O3 Plasma coated spacers</a:t>
            </a:r>
            <a:endParaRPr lang="en-GB" sz="16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276620" y="974116"/>
            <a:ext cx="2600020" cy="2083035"/>
            <a:chOff x="3443503" y="4327015"/>
            <a:chExt cx="2839410" cy="212955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3798429" y="3972089"/>
              <a:ext cx="2129558" cy="283941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626700" y="4347963"/>
              <a:ext cx="2301100" cy="346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Winding Completed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60715" y="974116"/>
            <a:ext cx="1963167" cy="2083035"/>
            <a:chOff x="729616" y="1256309"/>
            <a:chExt cx="2524413" cy="2869640"/>
          </a:xfrm>
        </p:grpSpPr>
        <p:grpSp>
          <p:nvGrpSpPr>
            <p:cNvPr id="23" name="Group 22"/>
            <p:cNvGrpSpPr/>
            <p:nvPr/>
          </p:nvGrpSpPr>
          <p:grpSpPr>
            <a:xfrm>
              <a:off x="729616" y="1256309"/>
              <a:ext cx="2524413" cy="1907150"/>
              <a:chOff x="817627" y="1245158"/>
              <a:chExt cx="2524413" cy="190715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817627" y="1300877"/>
                <a:ext cx="2524413" cy="1851431"/>
                <a:chOff x="645172" y="1284752"/>
                <a:chExt cx="2853329" cy="2118036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45172" y="2758180"/>
                  <a:ext cx="2848812" cy="644608"/>
                </a:xfrm>
                <a:prstGeom prst="rect">
                  <a:avLst/>
                </a:prstGeom>
              </p:spPr>
            </p:pic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45172" y="1284752"/>
                  <a:ext cx="2853329" cy="1419683"/>
                </a:xfrm>
                <a:prstGeom prst="rect">
                  <a:avLst/>
                </a:prstGeom>
              </p:spPr>
            </p:pic>
          </p:grpSp>
          <p:sp>
            <p:nvSpPr>
              <p:cNvPr id="26" name="TextBox 25"/>
              <p:cNvSpPr txBox="1"/>
              <p:nvPr/>
            </p:nvSpPr>
            <p:spPr>
              <a:xfrm>
                <a:off x="1035985" y="1245158"/>
                <a:ext cx="2301101" cy="805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1"/>
                    </a:solidFill>
                  </a:rPr>
                  <a:t>Layer jump Fresca2 type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9616" y="3222378"/>
              <a:ext cx="2519458" cy="903571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3124200" y="3291640"/>
            <a:ext cx="5749527" cy="2100757"/>
            <a:chOff x="367395" y="1875060"/>
            <a:chExt cx="8416593" cy="3268440"/>
          </a:xfrm>
        </p:grpSpPr>
        <p:pic>
          <p:nvPicPr>
            <p:cNvPr id="30" name="Picture 29" descr="DSCN2562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395" y="1875060"/>
              <a:ext cx="4357920" cy="3268440"/>
            </a:xfrm>
            <a:prstGeom prst="rect">
              <a:avLst/>
            </a:prstGeom>
          </p:spPr>
        </p:pic>
        <p:pic>
          <p:nvPicPr>
            <p:cNvPr id="31" name="Picture 30" descr="DSCN2560.JP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26068" y="1875060"/>
              <a:ext cx="4357920" cy="3268440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160715" y="5445224"/>
            <a:ext cx="8715926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Coil (Cu-dummy) wound in September 2012, heat-treated in November 2012</a:t>
            </a:r>
          </a:p>
          <a:p>
            <a:r>
              <a:rPr lang="en-GB" sz="1600" dirty="0" smtClean="0"/>
              <a:t>Several validation steps, relevant to FRESCA2: traces design, splicing, impregnation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60715" y="3262233"/>
            <a:ext cx="2839414" cy="2129561"/>
            <a:chOff x="6171407" y="4327014"/>
            <a:chExt cx="2839414" cy="2129561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1407" y="4327014"/>
              <a:ext cx="2839414" cy="2129561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171407" y="4432545"/>
              <a:ext cx="23950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Reaction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mold</a:t>
              </a:r>
              <a:r>
                <a:rPr lang="en-GB" sz="1600" dirty="0" smtClean="0">
                  <a:solidFill>
                    <a:schemeClr val="bg1"/>
                  </a:solidFill>
                </a:rPr>
                <a:t> closed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46202" y="3367764"/>
            <a:ext cx="256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Coil equipped with traces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7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8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RMC </a:t>
            </a:r>
            <a:r>
              <a:rPr lang="en-GB" dirty="0">
                <a:solidFill>
                  <a:srgbClr val="1F497D"/>
                </a:solidFill>
              </a:rPr>
              <a:t>coil winding – </a:t>
            </a:r>
            <a:r>
              <a:rPr lang="en-GB" dirty="0" smtClean="0">
                <a:solidFill>
                  <a:srgbClr val="1F497D"/>
                </a:solidFill>
              </a:rPr>
              <a:t>2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0" y="2696562"/>
            <a:ext cx="5662063" cy="3396733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1F497D"/>
                </a:solidFill>
              </a:rPr>
              <a:t>First mechanical assembly in May 2013 (using the copper coil)</a:t>
            </a:r>
          </a:p>
          <a:p>
            <a:r>
              <a:rPr lang="en-GB" sz="2400" dirty="0" smtClean="0">
                <a:solidFill>
                  <a:srgbClr val="1F497D"/>
                </a:solidFill>
              </a:rPr>
              <a:t>First Nb</a:t>
            </a:r>
            <a:r>
              <a:rPr lang="en-GB" sz="2400" baseline="-25000" dirty="0" smtClean="0">
                <a:solidFill>
                  <a:srgbClr val="1F497D"/>
                </a:solidFill>
              </a:rPr>
              <a:t>3</a:t>
            </a:r>
            <a:r>
              <a:rPr lang="en-GB" sz="2400" dirty="0" smtClean="0">
                <a:solidFill>
                  <a:srgbClr val="1F497D"/>
                </a:solidFill>
              </a:rPr>
              <a:t>Sn coil in May 2013</a:t>
            </a:r>
          </a:p>
          <a:p>
            <a:r>
              <a:rPr lang="en-GB" sz="2400" dirty="0">
                <a:solidFill>
                  <a:srgbClr val="1F497D"/>
                </a:solidFill>
              </a:rPr>
              <a:t>C</a:t>
            </a:r>
            <a:r>
              <a:rPr lang="en-GB" sz="2400" dirty="0" smtClean="0">
                <a:solidFill>
                  <a:srgbClr val="1F497D"/>
                </a:solidFill>
              </a:rPr>
              <a:t>old powering test by the end of summer 2013 </a:t>
            </a:r>
            <a:r>
              <a:rPr lang="en-GB" sz="2400" dirty="0">
                <a:solidFill>
                  <a:srgbClr val="1F497D"/>
                </a:solidFill>
              </a:rPr>
              <a:t>(</a:t>
            </a:r>
            <a:r>
              <a:rPr lang="en-GB" sz="2400" dirty="0" smtClean="0">
                <a:solidFill>
                  <a:srgbClr val="1F497D"/>
                </a:solidFill>
              </a:rPr>
              <a:t>18 months after kick-off) </a:t>
            </a:r>
          </a:p>
          <a:p>
            <a:r>
              <a:rPr lang="en-GB" sz="2400" dirty="0" smtClean="0">
                <a:solidFill>
                  <a:srgbClr val="1F497D"/>
                </a:solidFill>
              </a:rPr>
              <a:t>RMC results are relevant and will be used for FRESCA2 construction</a:t>
            </a:r>
          </a:p>
          <a:p>
            <a:endParaRPr lang="en-GB" sz="2400" dirty="0" smtClean="0">
              <a:solidFill>
                <a:srgbClr val="1F497D"/>
              </a:solidFill>
            </a:endParaRPr>
          </a:p>
        </p:txBody>
      </p:sp>
      <p:pic>
        <p:nvPicPr>
          <p:cNvPr id="8" name="Picture 7" descr="DSCN564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9200" y="928902"/>
            <a:ext cx="2341483" cy="17561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27641" y="940672"/>
            <a:ext cx="2763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F497D"/>
                </a:solidFill>
              </a:rPr>
              <a:t>F</a:t>
            </a:r>
            <a:r>
              <a:rPr lang="en-GB" sz="1600" dirty="0" smtClean="0">
                <a:solidFill>
                  <a:srgbClr val="1F497D"/>
                </a:solidFill>
              </a:rPr>
              <a:t>irst Nb3Sn wound in February 2013,  heat treatment in March using the new heat treatment furnace recently installed in building 927</a:t>
            </a:r>
            <a:endParaRPr lang="en-GB" sz="1600" dirty="0">
              <a:solidFill>
                <a:srgbClr val="1F497D"/>
              </a:solidFill>
            </a:endParaRPr>
          </a:p>
        </p:txBody>
      </p:sp>
      <p:pic>
        <p:nvPicPr>
          <p:cNvPr id="12" name="Picture 11" descr="DSCN313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6378" y="2833804"/>
            <a:ext cx="3170118" cy="2469233"/>
          </a:xfrm>
          <a:prstGeom prst="rect">
            <a:avLst/>
          </a:prstGeom>
        </p:spPr>
      </p:pic>
      <p:pic>
        <p:nvPicPr>
          <p:cNvPr id="15" name="Picture 14" descr="DSCN5577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67" y="928902"/>
            <a:ext cx="3703428" cy="175611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96136" y="5364504"/>
            <a:ext cx="32429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1F497D"/>
                </a:solidFill>
              </a:rPr>
              <a:t>New vacuum impregnation system installed in March 2013</a:t>
            </a:r>
            <a:endParaRPr lang="en-GB" sz="1600" dirty="0">
              <a:solidFill>
                <a:srgbClr val="1F497D"/>
              </a:solidFill>
            </a:endParaRPr>
          </a:p>
        </p:txBody>
      </p:sp>
      <p:sp>
        <p:nvSpPr>
          <p:cNvPr id="9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J.C. Perez,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3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 T FNAL Milestones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1-in-1 Demonstrator test @FNAL 		Jun-12</a:t>
            </a:r>
          </a:p>
          <a:p>
            <a:endParaRPr lang="en-US" dirty="0" smtClean="0"/>
          </a:p>
          <a:p>
            <a:r>
              <a:rPr lang="en-US" dirty="0"/>
              <a:t>1 m </a:t>
            </a:r>
            <a:r>
              <a:rPr lang="en-US" dirty="0" smtClean="0"/>
              <a:t>models	</a:t>
            </a:r>
            <a:r>
              <a:rPr lang="en-US" dirty="0"/>
              <a:t>			</a:t>
            </a:r>
            <a:endParaRPr lang="en-US" dirty="0" smtClean="0"/>
          </a:p>
          <a:p>
            <a:pPr lvl="1"/>
            <a:r>
              <a:rPr lang="en-US" dirty="0" smtClean="0"/>
              <a:t>Model #1 (</a:t>
            </a:r>
            <a:r>
              <a:rPr lang="en-US" dirty="0"/>
              <a:t>cored RRP-151/169) Test @FNAL </a:t>
            </a:r>
            <a:r>
              <a:rPr lang="en-US" dirty="0" smtClean="0"/>
              <a:t>	Feb..Mar-13</a:t>
            </a:r>
          </a:p>
          <a:p>
            <a:pPr lvl="1"/>
            <a:r>
              <a:rPr lang="en-US" dirty="0" smtClean="0"/>
              <a:t>Coil fabrication and cold </a:t>
            </a:r>
            <a:r>
              <a:rPr lang="en-US" dirty="0"/>
              <a:t>mass </a:t>
            </a:r>
            <a:r>
              <a:rPr lang="en-US" dirty="0" smtClean="0"/>
              <a:t>assembly</a:t>
            </a:r>
            <a:r>
              <a:rPr lang="en-US" dirty="0"/>
              <a:t>	</a:t>
            </a:r>
            <a:r>
              <a:rPr lang="en-US" dirty="0" smtClean="0"/>
              <a:t>	Feb..Jun-13</a:t>
            </a:r>
          </a:p>
          <a:p>
            <a:pPr lvl="1"/>
            <a:r>
              <a:rPr lang="en-US" dirty="0"/>
              <a:t>Model </a:t>
            </a:r>
            <a:r>
              <a:rPr lang="en-US" dirty="0" smtClean="0"/>
              <a:t>#2 </a:t>
            </a:r>
            <a:r>
              <a:rPr lang="en-US" dirty="0"/>
              <a:t>(cored </a:t>
            </a:r>
            <a:r>
              <a:rPr lang="en-US" dirty="0" smtClean="0"/>
              <a:t>RRP-108/127) </a:t>
            </a:r>
            <a:r>
              <a:rPr lang="en-US" dirty="0"/>
              <a:t>Test @FNAL 	</a:t>
            </a:r>
            <a:r>
              <a:rPr lang="en-US" dirty="0" smtClean="0"/>
              <a:t>Jul..Aug-13</a:t>
            </a:r>
            <a:endParaRPr lang="en-US" dirty="0"/>
          </a:p>
          <a:p>
            <a:pPr lvl="1"/>
            <a:r>
              <a:rPr lang="en-US" dirty="0" smtClean="0"/>
              <a:t>2-in-1 assembly and Test </a:t>
            </a:r>
            <a:r>
              <a:rPr lang="en-US" dirty="0"/>
              <a:t>@FNAL		</a:t>
            </a:r>
            <a:r>
              <a:rPr lang="en-US" dirty="0" smtClean="0"/>
              <a:t>Sep..Oct-13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2-in-1 Demonstrator (2 </a:t>
            </a:r>
            <a:r>
              <a:rPr lang="en-US" dirty="0"/>
              <a:t>m, </a:t>
            </a:r>
            <a:r>
              <a:rPr lang="en-US" dirty="0" smtClean="0"/>
              <a:t>cored </a:t>
            </a:r>
            <a:r>
              <a:rPr lang="en-US" dirty="0"/>
              <a:t>RRP</a:t>
            </a:r>
            <a:r>
              <a:rPr lang="en-US" dirty="0" smtClean="0"/>
              <a:t>-108/127)</a:t>
            </a:r>
          </a:p>
          <a:p>
            <a:pPr lvl="1"/>
            <a:r>
              <a:rPr lang="en-US" dirty="0" smtClean="0"/>
              <a:t>Coils for aperture-1				Jul..Oct-13</a:t>
            </a:r>
          </a:p>
          <a:p>
            <a:pPr lvl="1"/>
            <a:r>
              <a:rPr lang="en-US" dirty="0" smtClean="0"/>
              <a:t>1-in-1 assembly and test @FNAL			Nov-13..Feb-14</a:t>
            </a:r>
          </a:p>
          <a:p>
            <a:pPr lvl="1"/>
            <a:r>
              <a:rPr lang="en-US" dirty="0" smtClean="0"/>
              <a:t>Coils for aperture-2		</a:t>
            </a:r>
            <a:r>
              <a:rPr lang="en-US" dirty="0"/>
              <a:t>		</a:t>
            </a:r>
            <a:r>
              <a:rPr lang="en-US" dirty="0" smtClean="0"/>
              <a:t>Nov-13..Mar-14</a:t>
            </a:r>
          </a:p>
          <a:p>
            <a:pPr lvl="1"/>
            <a:r>
              <a:rPr lang="en-US" dirty="0" smtClean="0"/>
              <a:t>1-in-1 assembly and test @FNAL			Q2-14</a:t>
            </a:r>
          </a:p>
          <a:p>
            <a:pPr lvl="1"/>
            <a:r>
              <a:rPr lang="en-US" dirty="0" smtClean="0"/>
              <a:t>2-in-1 assembly and test @CERN		Q3-14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15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 T CERN Milestones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Practice coils (2 m)</a:t>
            </a:r>
          </a:p>
          <a:p>
            <a:pPr lvl="1"/>
            <a:r>
              <a:rPr lang="en-US" dirty="0" smtClean="0"/>
              <a:t>Practice coils #1-#2 (Cu) 				Jun..Sep-12</a:t>
            </a:r>
          </a:p>
          <a:p>
            <a:pPr lvl="1"/>
            <a:r>
              <a:rPr lang="en-US" dirty="0"/>
              <a:t>Practice </a:t>
            </a:r>
            <a:r>
              <a:rPr lang="en-US" dirty="0" smtClean="0"/>
              <a:t>coil #3 (cored ITER Nb</a:t>
            </a:r>
            <a:r>
              <a:rPr lang="en-US" baseline="-25000" dirty="0" smtClean="0"/>
              <a:t>3</a:t>
            </a:r>
            <a:r>
              <a:rPr lang="en-US" dirty="0" smtClean="0"/>
              <a:t>Sn) </a:t>
            </a:r>
            <a:r>
              <a:rPr lang="en-US" dirty="0"/>
              <a:t>	</a:t>
            </a:r>
            <a:r>
              <a:rPr lang="en-US" dirty="0" smtClean="0"/>
              <a:t>		Oct..Nov-12</a:t>
            </a:r>
          </a:p>
          <a:p>
            <a:pPr lvl="1"/>
            <a:r>
              <a:rPr lang="en-US" dirty="0"/>
              <a:t>Practice coil </a:t>
            </a:r>
            <a:r>
              <a:rPr lang="en-US" dirty="0" smtClean="0"/>
              <a:t>#4 (cored LARP RRP 54/61) </a:t>
            </a:r>
            <a:r>
              <a:rPr lang="en-US" dirty="0"/>
              <a:t>		</a:t>
            </a:r>
            <a:r>
              <a:rPr lang="en-US" dirty="0" smtClean="0"/>
              <a:t>Feb..Mar-13</a:t>
            </a:r>
          </a:p>
          <a:p>
            <a:pPr lvl="1"/>
            <a:endParaRPr lang="en-US" dirty="0"/>
          </a:p>
          <a:p>
            <a:r>
              <a:rPr lang="en-US" dirty="0" smtClean="0"/>
              <a:t>2-in-1 Demonstrator (2 m)</a:t>
            </a:r>
          </a:p>
          <a:p>
            <a:pPr lvl="1"/>
            <a:r>
              <a:rPr lang="en-US" dirty="0" smtClean="0"/>
              <a:t>Coils for aperture-1 (cored RRP 108/127)		Apr..Jun-13</a:t>
            </a:r>
          </a:p>
          <a:p>
            <a:pPr lvl="1"/>
            <a:r>
              <a:rPr lang="en-US" dirty="0" smtClean="0"/>
              <a:t>1-in-1 assembly and test				Jul..Aug-13</a:t>
            </a:r>
          </a:p>
          <a:p>
            <a:pPr lvl="1"/>
            <a:r>
              <a:rPr lang="en-US" dirty="0"/>
              <a:t>Coils for aperture</a:t>
            </a:r>
            <a:r>
              <a:rPr lang="en-US" dirty="0" smtClean="0"/>
              <a:t>-2 </a:t>
            </a:r>
            <a:r>
              <a:rPr lang="en-US" dirty="0"/>
              <a:t>(cored RRP </a:t>
            </a:r>
            <a:r>
              <a:rPr lang="en-US" dirty="0" smtClean="0"/>
              <a:t>132/169)</a:t>
            </a:r>
            <a:r>
              <a:rPr lang="en-US" dirty="0"/>
              <a:t>		</a:t>
            </a:r>
            <a:r>
              <a:rPr lang="en-US" dirty="0" smtClean="0"/>
              <a:t>Jul..Sep-</a:t>
            </a:r>
            <a:r>
              <a:rPr lang="en-US" dirty="0"/>
              <a:t>13</a:t>
            </a:r>
          </a:p>
          <a:p>
            <a:pPr lvl="1"/>
            <a:r>
              <a:rPr lang="en-US" dirty="0"/>
              <a:t>1-in-1 assembly and test				</a:t>
            </a:r>
            <a:r>
              <a:rPr lang="en-US" dirty="0" smtClean="0"/>
              <a:t>Oct-13..Jan-14</a:t>
            </a:r>
            <a:endParaRPr lang="en-US" dirty="0"/>
          </a:p>
          <a:p>
            <a:pPr lvl="1"/>
            <a:r>
              <a:rPr lang="en-US" dirty="0"/>
              <a:t>2-in-1 assembly and test				</a:t>
            </a:r>
            <a:r>
              <a:rPr lang="en-US" dirty="0" smtClean="0"/>
              <a:t>Q1-14</a:t>
            </a:r>
          </a:p>
          <a:p>
            <a:pPr lvl="1"/>
            <a:r>
              <a:rPr lang="en-US" dirty="0" smtClean="0"/>
              <a:t>Coils for aperture-3 (cored PIT 114)			Nov..Feb-14</a:t>
            </a:r>
          </a:p>
          <a:p>
            <a:pPr lvl="1"/>
            <a:r>
              <a:rPr lang="en-US" dirty="0" smtClean="0"/>
              <a:t>1-in-1 assembly and test				Q2-14</a:t>
            </a:r>
          </a:p>
          <a:p>
            <a:pPr lvl="1"/>
            <a:endParaRPr lang="en-US" dirty="0" smtClean="0"/>
          </a:p>
          <a:p>
            <a:r>
              <a:rPr lang="en-US" sz="1900" i="1" dirty="0" smtClean="0"/>
              <a:t>5.5 m prototype magnet (Preliminary)</a:t>
            </a:r>
          </a:p>
          <a:p>
            <a:pPr lvl="1"/>
            <a:r>
              <a:rPr lang="en-US" sz="1700" i="1" dirty="0" smtClean="0"/>
              <a:t>Tooling commissioning					Q4-13..Q2-14</a:t>
            </a:r>
          </a:p>
          <a:p>
            <a:pPr lvl="1"/>
            <a:r>
              <a:rPr lang="en-US" sz="1700" i="1" dirty="0" smtClean="0"/>
              <a:t>Practice coil (Cu)					Q2-14</a:t>
            </a:r>
          </a:p>
          <a:p>
            <a:pPr lvl="1"/>
            <a:r>
              <a:rPr lang="en-US" sz="1700" i="1" dirty="0" smtClean="0"/>
              <a:t>Practice coil (Nb</a:t>
            </a:r>
            <a:r>
              <a:rPr lang="en-US" sz="1700" i="1" baseline="-25000" dirty="0" smtClean="0"/>
              <a:t>3</a:t>
            </a:r>
            <a:r>
              <a:rPr lang="en-US" sz="1700" i="1" dirty="0" smtClean="0"/>
              <a:t>Sn)					Q3-14</a:t>
            </a:r>
          </a:p>
          <a:p>
            <a:pPr lvl="1"/>
            <a:r>
              <a:rPr lang="en-US" sz="1700" i="1" dirty="0" smtClean="0"/>
              <a:t>Coils for aperture-1 &amp; mirror tests				Q1-15</a:t>
            </a:r>
          </a:p>
          <a:p>
            <a:pPr lvl="1"/>
            <a:r>
              <a:rPr lang="en-US" sz="1700" i="1" dirty="0" smtClean="0"/>
              <a:t>Collared coil						Q2-15</a:t>
            </a:r>
          </a:p>
          <a:p>
            <a:pPr lvl="1"/>
            <a:r>
              <a:rPr lang="en-US" sz="1700" i="1" dirty="0" smtClean="0"/>
              <a:t>2-in-1 cold-mass and </a:t>
            </a:r>
            <a:r>
              <a:rPr lang="en-US" sz="1700" i="1" dirty="0" err="1" smtClean="0"/>
              <a:t>cryo</a:t>
            </a:r>
            <a:r>
              <a:rPr lang="en-US" sz="1700" i="1" dirty="0" smtClean="0"/>
              <a:t>-magnet				Q3-15</a:t>
            </a:r>
          </a:p>
          <a:p>
            <a:pPr lvl="1"/>
            <a:r>
              <a:rPr lang="en-US" sz="1700" i="1" dirty="0" smtClean="0"/>
              <a:t>Cold test						Q4-15</a:t>
            </a:r>
          </a:p>
        </p:txBody>
      </p:sp>
      <p:sp>
        <p:nvSpPr>
          <p:cNvPr id="4" name="Rectangle 1030"/>
          <p:cNvSpPr>
            <a:spLocks noChangeArrowheads="1"/>
          </p:cNvSpPr>
          <p:nvPr/>
        </p:nvSpPr>
        <p:spPr bwMode="auto">
          <a:xfrm>
            <a:off x="5372813" y="6307639"/>
            <a:ext cx="36915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M. </a:t>
            </a:r>
            <a:r>
              <a:rPr lang="en-US" sz="2000" dirty="0" err="1" smtClean="0">
                <a:solidFill>
                  <a:schemeClr val="bg1"/>
                </a:solidFill>
              </a:rPr>
              <a:t>Karppinen</a:t>
            </a:r>
            <a:r>
              <a:rPr lang="en-US" sz="2000" dirty="0" smtClean="0">
                <a:solidFill>
                  <a:schemeClr val="bg1"/>
                </a:solidFill>
              </a:rPr>
              <a:t>, TE-MSC/MDT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81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HFM test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016" y="836712"/>
            <a:ext cx="5796136" cy="1223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HFM test station being constructed in SM18</a:t>
            </a:r>
          </a:p>
          <a:p>
            <a:r>
              <a:rPr lang="en-US" dirty="0" smtClean="0"/>
              <a:t>Test of the Fresca2 magnet</a:t>
            </a:r>
          </a:p>
          <a:p>
            <a:r>
              <a:rPr lang="en-US" dirty="0" smtClean="0"/>
              <a:t>Insert test in Fresca2 and later other large HFM</a:t>
            </a:r>
            <a:endParaRPr lang="en-US" dirty="0"/>
          </a:p>
        </p:txBody>
      </p:sp>
      <p:pic>
        <p:nvPicPr>
          <p:cNvPr id="5" name="Picture 3" descr="F:\Project\HFM\Pictures\General 3D cut view 2 27_07_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1" r="32894" b="3446"/>
          <a:stretch/>
        </p:blipFill>
        <p:spPr bwMode="auto">
          <a:xfrm>
            <a:off x="6516216" y="1427739"/>
            <a:ext cx="2501679" cy="459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8216" r="8382" b="8267"/>
          <a:stretch/>
        </p:blipFill>
        <p:spPr bwMode="auto">
          <a:xfrm>
            <a:off x="278334" y="1742695"/>
            <a:ext cx="6021858" cy="4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6228184" y="635651"/>
            <a:ext cx="28083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8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ＭＳ Ｐゴシック" charset="-128"/>
              </a:defRPr>
            </a:lvl1pPr>
            <a:lvl2pPr marL="576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ＭＳ Ｐゴシック" charset="-128"/>
              </a:defRPr>
            </a:lvl2pPr>
            <a:lvl3pPr marL="864000" indent="-288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To become operational in summer 2014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0968417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67600" cy="1008112"/>
          </a:xfrm>
        </p:spPr>
        <p:txBody>
          <a:bodyPr>
            <a:normAutofit/>
          </a:bodyPr>
          <a:lstStyle/>
          <a:p>
            <a:r>
              <a:rPr lang="en-US" dirty="0" smtClean="0"/>
              <a:t>HTS inserts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908721"/>
            <a:ext cx="4464496" cy="2952328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EuCARD</a:t>
            </a:r>
            <a:endParaRPr lang="en-US" sz="2400" dirty="0" smtClean="0"/>
          </a:p>
          <a:p>
            <a:pPr lvl="1"/>
            <a:r>
              <a:rPr lang="en-US" sz="2000" dirty="0" smtClean="0"/>
              <a:t>6 T insert built with YBCO tapes</a:t>
            </a:r>
          </a:p>
          <a:p>
            <a:pPr lvl="1"/>
            <a:r>
              <a:rPr lang="en-US" sz="2000" dirty="0" smtClean="0"/>
              <a:t>Current density of 250 A/mm2</a:t>
            </a:r>
          </a:p>
          <a:p>
            <a:pPr lvl="1"/>
            <a:r>
              <a:rPr lang="en-US" sz="2000" dirty="0" smtClean="0"/>
              <a:t>Race-track, 20 mm aperture (no bore)</a:t>
            </a:r>
            <a:br>
              <a:rPr lang="en-US" sz="2000" dirty="0" smtClean="0"/>
            </a:br>
            <a:r>
              <a:rPr lang="en-US" sz="2000" dirty="0" smtClean="0"/>
              <a:t>self-supported for test in FReSCa-2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024" y="924993"/>
            <a:ext cx="4176464" cy="27920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EuCARD2 (start mid 2013)</a:t>
            </a:r>
          </a:p>
          <a:p>
            <a:pPr lvl="1"/>
            <a:r>
              <a:rPr lang="en-US" sz="2000" dirty="0" smtClean="0"/>
              <a:t>5 T, 40 mm bore, accelerator quality HTS magnet</a:t>
            </a:r>
          </a:p>
          <a:p>
            <a:pPr lvl="1"/>
            <a:r>
              <a:rPr lang="en-US" sz="2000" dirty="0" smtClean="0"/>
              <a:t>10 kA-class HTS cable at 20 T</a:t>
            </a:r>
            <a:endParaRPr lang="en-US" sz="2000" dirty="0"/>
          </a:p>
        </p:txBody>
      </p:sp>
      <p:pic>
        <p:nvPicPr>
          <p:cNvPr id="5" name="Imag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" t="4967" r="6819" b="4967"/>
          <a:stretch>
            <a:fillRect/>
          </a:stretch>
        </p:blipFill>
        <p:spPr bwMode="auto">
          <a:xfrm>
            <a:off x="611560" y="3645024"/>
            <a:ext cx="3557588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creen shot 2012-02-06 at 11.41.1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12615"/>
            <a:ext cx="2160240" cy="2143545"/>
          </a:xfrm>
          <a:prstGeom prst="rect">
            <a:avLst/>
          </a:prstGeom>
        </p:spPr>
      </p:pic>
      <p:pic>
        <p:nvPicPr>
          <p:cNvPr id="7" name="Picture 6" descr="Screen shot 2012-02-06 at 11.41.0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233" y="4372655"/>
            <a:ext cx="2012316" cy="1656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2160" y="3356992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0" dirty="0" smtClean="0"/>
              <a:t>5 T </a:t>
            </a:r>
            <a:r>
              <a:rPr lang="en-US" sz="2000" b="0" dirty="0" err="1" smtClean="0"/>
              <a:t>cos</a:t>
            </a:r>
            <a:r>
              <a:rPr lang="en-US" sz="2000" b="0" dirty="0" smtClean="0"/>
              <a:t>-</a:t>
            </a:r>
            <a:r>
              <a:rPr lang="en-US" sz="2000" b="0" dirty="0" smtClean="0">
                <a:latin typeface="Symbol" charset="2"/>
                <a:cs typeface="Symbol" charset="2"/>
              </a:rPr>
              <a:t>q</a:t>
            </a:r>
            <a:r>
              <a:rPr lang="en-US" sz="2000" b="0" dirty="0" smtClean="0"/>
              <a:t> magnet design based on flat cable geometry</a:t>
            </a:r>
            <a:endParaRPr lang="en-US" sz="2000" b="0" dirty="0"/>
          </a:p>
        </p:txBody>
      </p:sp>
      <p:pic>
        <p:nvPicPr>
          <p:cNvPr id="11" name="Picture 10" descr="logoHomepage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4624"/>
            <a:ext cx="1438861" cy="68212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>
            <a:off x="4644008" y="1268760"/>
            <a:ext cx="0" cy="476007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030"/>
          <p:cNvSpPr>
            <a:spLocks noChangeArrowheads="1"/>
          </p:cNvSpPr>
          <p:nvPr/>
        </p:nvSpPr>
        <p:spPr bwMode="auto">
          <a:xfrm>
            <a:off x="3131841" y="6307639"/>
            <a:ext cx="59325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By courtesy of B. </a:t>
            </a:r>
            <a:r>
              <a:rPr lang="en-US" sz="2000" dirty="0" err="1" smtClean="0">
                <a:solidFill>
                  <a:schemeClr val="bg1"/>
                </a:solidFill>
              </a:rPr>
              <a:t>Auchmann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TE</a:t>
            </a:r>
            <a:r>
              <a:rPr lang="en-US" sz="2000" dirty="0" smtClean="0">
                <a:solidFill>
                  <a:schemeClr val="bg1"/>
                </a:solidFill>
              </a:rPr>
              <a:t>-MPE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451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high current HTS (YBCO)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5832648" cy="4940292"/>
          </a:xfrm>
        </p:spPr>
        <p:txBody>
          <a:bodyPr/>
          <a:lstStyle/>
          <a:p>
            <a:r>
              <a:rPr lang="en-US" dirty="0" err="1" smtClean="0"/>
              <a:t>Roebel</a:t>
            </a:r>
            <a:r>
              <a:rPr lang="en-US" dirty="0" smtClean="0"/>
              <a:t> cables of punched HTS </a:t>
            </a:r>
            <a:r>
              <a:rPr lang="en-US" dirty="0" smtClean="0"/>
              <a:t>tapes, </a:t>
            </a:r>
            <a:r>
              <a:rPr lang="en-US" dirty="0" smtClean="0"/>
              <a:t>after an idea of W. </a:t>
            </a:r>
            <a:r>
              <a:rPr lang="en-US" dirty="0" err="1" smtClean="0"/>
              <a:t>Goldacker</a:t>
            </a:r>
            <a:r>
              <a:rPr lang="en-US" dirty="0" smtClean="0"/>
              <a:t> (KIT)</a:t>
            </a:r>
          </a:p>
          <a:p>
            <a:r>
              <a:rPr lang="en-US" dirty="0" smtClean="0"/>
              <a:t>Manufacturing by IRL Ltd.</a:t>
            </a:r>
          </a:p>
          <a:p>
            <a:r>
              <a:rPr lang="en-US" dirty="0" smtClean="0"/>
              <a:t>First test at liquid helium (4.3 K) and in high field (10 T) show a current carrying capacity of </a:t>
            </a:r>
            <a:r>
              <a:rPr lang="en-US" b="1" dirty="0" smtClean="0">
                <a:solidFill>
                  <a:srgbClr val="FF0000"/>
                </a:solidFill>
              </a:rPr>
              <a:t>4 to 10 kA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Roebel on sample holde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5"/>
          <a:stretch/>
        </p:blipFill>
        <p:spPr>
          <a:xfrm>
            <a:off x="6277988" y="836712"/>
            <a:ext cx="2758508" cy="5270574"/>
          </a:xfrm>
          <a:prstGeom prst="rect">
            <a:avLst/>
          </a:prstGeom>
        </p:spPr>
      </p:pic>
      <p:pic>
        <p:nvPicPr>
          <p:cNvPr id="9" name="Picture 8" descr="banner-logo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87"/>
          <a:stretch/>
        </p:blipFill>
        <p:spPr>
          <a:xfrm>
            <a:off x="2771800" y="5164353"/>
            <a:ext cx="3091833" cy="828675"/>
          </a:xfrm>
          <a:prstGeom prst="rect">
            <a:avLst/>
          </a:prstGeom>
        </p:spPr>
      </p:pic>
      <p:sp>
        <p:nvSpPr>
          <p:cNvPr id="10" name="Rectangle 1030"/>
          <p:cNvSpPr>
            <a:spLocks noChangeArrowheads="1"/>
          </p:cNvSpPr>
          <p:nvPr/>
        </p:nvSpPr>
        <p:spPr bwMode="auto">
          <a:xfrm>
            <a:off x="755576" y="6307639"/>
            <a:ext cx="83087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By courtesy of J. </a:t>
            </a:r>
            <a:r>
              <a:rPr lang="en-US" sz="2000" dirty="0" err="1" smtClean="0">
                <a:solidFill>
                  <a:schemeClr val="bg1"/>
                </a:solidFill>
              </a:rPr>
              <a:t>Fleiter</a:t>
            </a:r>
            <a:r>
              <a:rPr lang="en-US" sz="2000" dirty="0" smtClean="0">
                <a:solidFill>
                  <a:schemeClr val="bg1"/>
                </a:solidFill>
              </a:rPr>
              <a:t>, Ph. Denis, G. </a:t>
            </a:r>
            <a:r>
              <a:rPr lang="en-US" sz="2000" dirty="0" err="1" smtClean="0">
                <a:solidFill>
                  <a:schemeClr val="bg1"/>
                </a:solidFill>
              </a:rPr>
              <a:t>Peiro</a:t>
            </a:r>
            <a:r>
              <a:rPr lang="en-US" sz="2000" dirty="0" smtClean="0">
                <a:solidFill>
                  <a:schemeClr val="bg1"/>
                </a:solidFill>
              </a:rPr>
              <a:t>, A. </a:t>
            </a:r>
            <a:r>
              <a:rPr lang="en-US" sz="2000" dirty="0" err="1" smtClean="0">
                <a:solidFill>
                  <a:schemeClr val="bg1"/>
                </a:solidFill>
              </a:rPr>
              <a:t>Ballarino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TE</a:t>
            </a:r>
            <a:r>
              <a:rPr lang="en-US" sz="2000" dirty="0" smtClean="0">
                <a:solidFill>
                  <a:schemeClr val="bg1"/>
                </a:solidFill>
              </a:rPr>
              <a:t>-MSC/SCD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8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HFM program genesis –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445367"/>
            <a:ext cx="6720819" cy="399985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Started in 2004 with the FP6 Next European Dipole (NED) Joint Research Activity (JRA), aimed at the design and construction of a 100 mm bore, 13 T dipole</a:t>
            </a:r>
          </a:p>
          <a:p>
            <a:r>
              <a:rPr lang="en-US" dirty="0" smtClean="0"/>
              <a:t>By 2006 the FP6 NED JRA became a conductor R&amp;D, targeting a EU production of HEP-grade Nb</a:t>
            </a:r>
            <a:r>
              <a:rPr lang="en-US" baseline="-25000" dirty="0" smtClean="0"/>
              <a:t>3</a:t>
            </a:r>
            <a:r>
              <a:rPr lang="en-US" dirty="0" smtClean="0"/>
              <a:t>Sn conductors (3 producers) with </a:t>
            </a:r>
            <a:r>
              <a:rPr lang="ro-RO" dirty="0" smtClean="0">
                <a:solidFill>
                  <a:srgbClr val="FF3300"/>
                </a:solidFill>
              </a:rPr>
              <a:t>J</a:t>
            </a:r>
            <a:r>
              <a:rPr lang="ro-RO" baseline="-25000" dirty="0" smtClean="0">
                <a:solidFill>
                  <a:srgbClr val="FF3300"/>
                </a:solidFill>
              </a:rPr>
              <a:t>C</a:t>
            </a:r>
            <a:r>
              <a:rPr lang="ro-RO" dirty="0">
                <a:solidFill>
                  <a:srgbClr val="FF3300"/>
                </a:solidFill>
              </a:rPr>
              <a:t>(12 T, 4.2 K) ≈ 3000 A/</a:t>
            </a:r>
            <a:r>
              <a:rPr lang="ro-RO" dirty="0" smtClean="0">
                <a:solidFill>
                  <a:srgbClr val="FF3300"/>
                </a:solidFill>
              </a:rPr>
              <a:t>mm</a:t>
            </a:r>
            <a:r>
              <a:rPr lang="ro-RO" baseline="30000" dirty="0" smtClean="0">
                <a:solidFill>
                  <a:srgbClr val="FF3300"/>
                </a:solidFill>
              </a:rPr>
              <a:t>2</a:t>
            </a:r>
            <a:r>
              <a:rPr lang="ro-RO" dirty="0" smtClean="0">
                <a:solidFill>
                  <a:srgbClr val="FF3300"/>
                </a:solidFill>
              </a:rPr>
              <a:t> (and Dfil </a:t>
            </a:r>
            <a:r>
              <a:rPr lang="ro-RO" dirty="0">
                <a:solidFill>
                  <a:srgbClr val="FF3300"/>
                </a:solidFill>
              </a:rPr>
              <a:t>≤ 50 </a:t>
            </a:r>
            <a:r>
              <a:rPr lang="ro-RO" dirty="0" smtClean="0">
                <a:solidFill>
                  <a:srgbClr val="FF3300"/>
                </a:solidFill>
              </a:rPr>
              <a:t>m, RRR </a:t>
            </a:r>
            <a:r>
              <a:rPr lang="ro-RO" dirty="0">
                <a:solidFill>
                  <a:srgbClr val="FF3300"/>
                </a:solidFill>
              </a:rPr>
              <a:t>&gt; </a:t>
            </a:r>
            <a:r>
              <a:rPr lang="ro-RO" dirty="0" smtClean="0">
                <a:solidFill>
                  <a:srgbClr val="FF3300"/>
                </a:solidFill>
              </a:rPr>
              <a:t>200, UL </a:t>
            </a:r>
            <a:r>
              <a:rPr lang="ro-RO" dirty="0">
                <a:solidFill>
                  <a:srgbClr val="FF3300"/>
                </a:solidFill>
              </a:rPr>
              <a:t>&gt; 100 </a:t>
            </a:r>
            <a:r>
              <a:rPr lang="ro-RO" dirty="0" smtClean="0">
                <a:solidFill>
                  <a:srgbClr val="FF3300"/>
                </a:solidFill>
              </a:rPr>
              <a:t>m)</a:t>
            </a:r>
            <a:endParaRPr lang="en-US" dirty="0" smtClean="0">
              <a:solidFill>
                <a:srgbClr val="FF3300"/>
              </a:solidFill>
            </a:endParaRPr>
          </a:p>
          <a:p>
            <a:r>
              <a:rPr lang="en-US" dirty="0" err="1" smtClean="0"/>
              <a:t>Bruker</a:t>
            </a:r>
            <a:r>
              <a:rPr lang="en-US" dirty="0" smtClean="0"/>
              <a:t>-EAS (former SMI-EAS joint venture) delivered by 2010 approximately 17 km of 1.25 mm wire achieving </a:t>
            </a:r>
            <a:r>
              <a:rPr lang="ro-RO" b="1" dirty="0">
                <a:solidFill>
                  <a:srgbClr val="FF3300"/>
                </a:solidFill>
              </a:rPr>
              <a:t>J</a:t>
            </a:r>
            <a:r>
              <a:rPr lang="ro-RO" b="1" baseline="-25000" dirty="0">
                <a:solidFill>
                  <a:srgbClr val="FF3300"/>
                </a:solidFill>
              </a:rPr>
              <a:t>C</a:t>
            </a:r>
            <a:r>
              <a:rPr lang="ro-RO" b="1" dirty="0">
                <a:solidFill>
                  <a:srgbClr val="FF3300"/>
                </a:solidFill>
              </a:rPr>
              <a:t>(12 T, 4.2 K) ≈ </a:t>
            </a:r>
            <a:r>
              <a:rPr lang="ro-RO" b="1" dirty="0" smtClean="0">
                <a:solidFill>
                  <a:srgbClr val="FF3300"/>
                </a:solidFill>
              </a:rPr>
              <a:t>2650 A</a:t>
            </a:r>
            <a:r>
              <a:rPr lang="ro-RO" b="1" dirty="0">
                <a:solidFill>
                  <a:srgbClr val="FF3300"/>
                </a:solidFill>
              </a:rPr>
              <a:t>/</a:t>
            </a:r>
            <a:r>
              <a:rPr lang="ro-RO" b="1" dirty="0" smtClean="0">
                <a:solidFill>
                  <a:srgbClr val="FF3300"/>
                </a:solidFill>
              </a:rPr>
              <a:t>mm</a:t>
            </a:r>
            <a:r>
              <a:rPr lang="ro-RO" b="1" baseline="30000" dirty="0" smtClean="0">
                <a:solidFill>
                  <a:srgbClr val="FF3300"/>
                </a:solidFill>
              </a:rPr>
              <a:t>2</a:t>
            </a:r>
            <a:endParaRPr lang="en-US" b="1" dirty="0" smtClean="0">
              <a:solidFill>
                <a:srgbClr val="FF3300"/>
              </a:solidFill>
            </a:endParaRPr>
          </a:p>
        </p:txBody>
      </p:sp>
      <p:pic>
        <p:nvPicPr>
          <p:cNvPr id="7" name="Picture 7" descr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910" y="1412776"/>
            <a:ext cx="2209804" cy="214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884" y="3678058"/>
            <a:ext cx="2192830" cy="164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79912" y="5339669"/>
            <a:ext cx="5201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PIT-288 1.25 mm strand from SMI/EAS, showing a detail of a sub-element (HEX stack)</a:t>
            </a:r>
            <a:endParaRPr lang="en-US" dirty="0"/>
          </a:p>
        </p:txBody>
      </p:sp>
      <p:pic>
        <p:nvPicPr>
          <p:cNvPr id="11" name="Picture 10" descr="Screen shot 2013-03-13 at 9.51.58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7" b="1986"/>
          <a:stretch/>
        </p:blipFill>
        <p:spPr>
          <a:xfrm>
            <a:off x="6771911" y="811935"/>
            <a:ext cx="902700" cy="5817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44408" y="868650"/>
            <a:ext cx="712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EAS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6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HFM program genesis –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successful FP7-EuCARD proposal of 2009 materialized in a collaboration (and funding) for the construction of the 100 mm bore, 13 T dipole </a:t>
            </a:r>
            <a:r>
              <a:rPr lang="en-US" dirty="0" smtClean="0">
                <a:solidFill>
                  <a:srgbClr val="FF3300"/>
                </a:solidFill>
              </a:rPr>
              <a:t>FRESCA2</a:t>
            </a:r>
            <a:r>
              <a:rPr lang="en-US" dirty="0" smtClean="0"/>
              <a:t> (by 2013)</a:t>
            </a:r>
          </a:p>
          <a:p>
            <a:r>
              <a:rPr lang="en-US" dirty="0" smtClean="0"/>
              <a:t>Following the Chamonix LHC Performance Workshop 2010, proposal to develop a Nb</a:t>
            </a:r>
            <a:r>
              <a:rPr lang="en-US" baseline="-25000" dirty="0" smtClean="0"/>
              <a:t>3</a:t>
            </a:r>
            <a:r>
              <a:rPr lang="en-US" dirty="0" smtClean="0"/>
              <a:t>Sn based </a:t>
            </a:r>
            <a:r>
              <a:rPr lang="en-US" dirty="0">
                <a:solidFill>
                  <a:srgbClr val="FF3300"/>
                </a:solidFill>
              </a:rPr>
              <a:t>11 </a:t>
            </a:r>
            <a:r>
              <a:rPr lang="en-US" dirty="0" smtClean="0">
                <a:solidFill>
                  <a:srgbClr val="FF3300"/>
                </a:solidFill>
              </a:rPr>
              <a:t>T dipole </a:t>
            </a:r>
            <a:r>
              <a:rPr lang="en-US" dirty="0" smtClean="0"/>
              <a:t>to </a:t>
            </a:r>
            <a:r>
              <a:rPr lang="en-US" i="1" dirty="0" smtClean="0"/>
              <a:t>make space </a:t>
            </a:r>
            <a:r>
              <a:rPr lang="en-US" dirty="0" smtClean="0"/>
              <a:t>for collimators in the LHC dispersion suppression region </a:t>
            </a:r>
            <a:r>
              <a:rPr lang="en-US" sz="1400" dirty="0" smtClean="0"/>
              <a:t>(G. de </a:t>
            </a:r>
            <a:r>
              <a:rPr lang="en-US" sz="1400" dirty="0" err="1" smtClean="0"/>
              <a:t>Rijk</a:t>
            </a:r>
            <a:r>
              <a:rPr lang="en-US" sz="1400" dirty="0" smtClean="0"/>
              <a:t>, A. Milanese, E. </a:t>
            </a:r>
            <a:r>
              <a:rPr lang="en-US" sz="1400" dirty="0" err="1" smtClean="0"/>
              <a:t>Todesco</a:t>
            </a:r>
            <a:r>
              <a:rPr lang="en-US" sz="1400" dirty="0"/>
              <a:t>, CERN-sLHC-Project-Note-</a:t>
            </a:r>
            <a:r>
              <a:rPr lang="en-US" sz="1400" dirty="0" smtClean="0"/>
              <a:t>0019)</a:t>
            </a:r>
          </a:p>
          <a:p>
            <a:r>
              <a:rPr lang="en-US" dirty="0" smtClean="0"/>
              <a:t>US-LARP (2005) and HL-LHC converged in May 2012 on an aperture definition of 150 mm for the IR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3300"/>
                </a:solidFill>
              </a:rPr>
              <a:t>MQXF</a:t>
            </a:r>
            <a:r>
              <a:rPr lang="en-US" dirty="0" smtClean="0"/>
              <a:t> and a joint magnet R&amp;D</a:t>
            </a:r>
            <a:endParaRPr lang="en-US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7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298" y="3855361"/>
            <a:ext cx="513614" cy="50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1581"/>
            <a:ext cx="8435280" cy="847139"/>
          </a:xfrm>
        </p:spPr>
        <p:txBody>
          <a:bodyPr>
            <a:normAutofit/>
          </a:bodyPr>
          <a:lstStyle/>
          <a:p>
            <a:r>
              <a:rPr lang="en-US" dirty="0" smtClean="0"/>
              <a:t>CERN HFM program structure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436096" y="5538718"/>
            <a:ext cx="777376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MQXF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588224" y="4653136"/>
            <a:ext cx="2404864" cy="1097640"/>
            <a:chOff x="2085688" y="5352748"/>
            <a:chExt cx="2404864" cy="1097640"/>
          </a:xfrm>
        </p:grpSpPr>
        <p:pic>
          <p:nvPicPr>
            <p:cNvPr id="24" name="Picture 34" descr="DOE_OffOfScienc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015" y="5352748"/>
              <a:ext cx="2344041" cy="473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2" descr="Rev_Logo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688" y="5904227"/>
              <a:ext cx="838200" cy="490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0457" y="5872538"/>
              <a:ext cx="5429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1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9952" y="5779152"/>
              <a:ext cx="990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395536" y="4941168"/>
            <a:ext cx="1556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US-LARP</a:t>
            </a: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773778" y="764704"/>
            <a:ext cx="5212210" cy="2520280"/>
            <a:chOff x="439910" y="836712"/>
            <a:chExt cx="5212210" cy="2520280"/>
          </a:xfrm>
        </p:grpSpPr>
        <p:pic>
          <p:nvPicPr>
            <p:cNvPr id="5" name="Picture 4" descr="SMC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910" y="1717939"/>
              <a:ext cx="1224000" cy="118080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 bwMode="auto">
            <a:xfrm rot="16200000">
              <a:off x="1821082" y="2179160"/>
              <a:ext cx="0" cy="3143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85837" y="1082462"/>
              <a:ext cx="121402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Short Model Coil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07372" y="836712"/>
              <a:ext cx="1412700" cy="58477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FReSCa2 </a:t>
              </a:r>
            </a:p>
            <a:p>
              <a:pPr algn="ctr"/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Nb</a:t>
              </a:r>
              <a:r>
                <a:rPr lang="en-US" sz="1600" baseline="-25000" dirty="0" smtClean="0">
                  <a:solidFill>
                    <a:srgbClr val="000090"/>
                  </a:solidFill>
                  <a:latin typeface="Arial"/>
                  <a:cs typeface="Arial"/>
                </a:rPr>
                <a:t>3</a:t>
              </a:r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Sn</a:t>
              </a:r>
              <a:r>
                <a:rPr lang="en-US" sz="1600" dirty="0">
                  <a:solidFill>
                    <a:srgbClr val="000090"/>
                  </a:solidFill>
                  <a:latin typeface="Arial"/>
                  <a:cs typeface="Arial"/>
                </a:rPr>
                <a:t> </a:t>
              </a:r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Dipole</a:t>
              </a:r>
              <a:endParaRPr lang="en-US" sz="1600" b="0" dirty="0" smtClean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594720" y="1299592"/>
              <a:ext cx="2057400" cy="2057400"/>
              <a:chOff x="76200" y="2895600"/>
              <a:chExt cx="2057400" cy="2057400"/>
            </a:xfrm>
          </p:grpSpPr>
          <p:pic>
            <p:nvPicPr>
              <p:cNvPr id="6" name="Picture 5" descr="FRESCA2.jpg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6200" y="2970858"/>
                <a:ext cx="2016224" cy="1982142"/>
              </a:xfrm>
              <a:prstGeom prst="rect">
                <a:avLst/>
              </a:prstGeom>
            </p:spPr>
          </p:pic>
          <p:sp>
            <p:nvSpPr>
              <p:cNvPr id="19" name="Rectangle 18"/>
              <p:cNvSpPr/>
              <p:nvPr/>
            </p:nvSpPr>
            <p:spPr bwMode="auto">
              <a:xfrm>
                <a:off x="1600200" y="2895600"/>
                <a:ext cx="533400" cy="22860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4" name="Picture 3" descr="Screen shot 2012-02-05 at 10.08.19 PM.png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286" y="1689832"/>
              <a:ext cx="1301750" cy="122555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2079891" y="1082462"/>
              <a:ext cx="118494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Race-track </a:t>
              </a:r>
            </a:p>
            <a:p>
              <a:pPr algn="ctr"/>
              <a:r>
                <a:rPr lang="en-US" sz="1600" dirty="0" smtClean="0">
                  <a:solidFill>
                    <a:srgbClr val="000090"/>
                  </a:solidFill>
                  <a:latin typeface="Arial"/>
                  <a:cs typeface="Arial"/>
                </a:rPr>
                <a:t>Model Coil</a:t>
              </a:r>
            </a:p>
          </p:txBody>
        </p:sp>
        <p:cxnSp>
          <p:nvCxnSpPr>
            <p:cNvPr id="42" name="Straight Connector 41"/>
            <p:cNvCxnSpPr/>
            <p:nvPr/>
          </p:nvCxnSpPr>
          <p:spPr bwMode="auto">
            <a:xfrm rot="16200000">
              <a:off x="3421208" y="2179159"/>
              <a:ext cx="0" cy="3143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pic>
        <p:nvPicPr>
          <p:cNvPr id="7" name="Picture 6" descr="DIPOLE11T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216" y="2968596"/>
            <a:ext cx="1512168" cy="157808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90029" y="2377014"/>
            <a:ext cx="1412700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11 T DS </a:t>
            </a:r>
          </a:p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Nb</a:t>
            </a:r>
            <a:r>
              <a:rPr lang="en-US" sz="1600" baseline="-25000" dirty="0" smtClean="0">
                <a:solidFill>
                  <a:srgbClr val="000090"/>
                </a:solidFill>
                <a:latin typeface="Arial"/>
                <a:cs typeface="Arial"/>
              </a:rPr>
              <a:t>3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Sn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Dipole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Freeform 14"/>
          <p:cNvSpPr/>
          <p:nvPr/>
        </p:nvSpPr>
        <p:spPr>
          <a:xfrm rot="16200000" flipH="1">
            <a:off x="1528208" y="2829708"/>
            <a:ext cx="674241" cy="893590"/>
          </a:xfrm>
          <a:custGeom>
            <a:avLst/>
            <a:gdLst>
              <a:gd name="connsiteX0" fmla="*/ 0 w 1982213"/>
              <a:gd name="connsiteY0" fmla="*/ 0 h 1270110"/>
              <a:gd name="connsiteX1" fmla="*/ 1982213 w 1982213"/>
              <a:gd name="connsiteY1" fmla="*/ 11870 h 1270110"/>
              <a:gd name="connsiteX2" fmla="*/ 1982213 w 1982213"/>
              <a:gd name="connsiteY2" fmla="*/ 1270110 h 1270110"/>
              <a:gd name="connsiteX0" fmla="*/ 0 w 1982213"/>
              <a:gd name="connsiteY0" fmla="*/ 975 h 1271085"/>
              <a:gd name="connsiteX1" fmla="*/ 1982213 w 1982213"/>
              <a:gd name="connsiteY1" fmla="*/ 0 h 1271085"/>
              <a:gd name="connsiteX2" fmla="*/ 1982213 w 1982213"/>
              <a:gd name="connsiteY2" fmla="*/ 1271085 h 127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2213" h="1271085">
                <a:moveTo>
                  <a:pt x="0" y="975"/>
                </a:moveTo>
                <a:lnTo>
                  <a:pt x="1982213" y="0"/>
                </a:lnTo>
                <a:lnTo>
                  <a:pt x="1982213" y="1271085"/>
                </a:lnTo>
              </a:path>
            </a:pathLst>
          </a:custGeom>
          <a:noFill/>
          <a:ln w="25400">
            <a:solidFill>
              <a:schemeClr val="tx1"/>
            </a:solidFill>
            <a:tailEnd type="triangle" w="sm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989636" y="2867010"/>
            <a:ext cx="1066994" cy="552222"/>
            <a:chOff x="7578703" y="3716141"/>
            <a:chExt cx="1108097" cy="577850"/>
          </a:xfrm>
        </p:grpSpPr>
        <p:pic>
          <p:nvPicPr>
            <p:cNvPr id="34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8703" y="3734963"/>
              <a:ext cx="5334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3875" y="3716141"/>
              <a:ext cx="5429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4" name="Straight Connector 43"/>
          <p:cNvCxnSpPr>
            <a:endCxn id="7" idx="1"/>
          </p:cNvCxnSpPr>
          <p:nvPr/>
        </p:nvCxnSpPr>
        <p:spPr bwMode="auto">
          <a:xfrm>
            <a:off x="3376669" y="3757636"/>
            <a:ext cx="3139547" cy="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585388" y="6152660"/>
            <a:ext cx="983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2013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01612" y="6183438"/>
            <a:ext cx="869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2014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46343" y="6214215"/>
            <a:ext cx="755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2015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268426" y="6229604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07738" y="6244993"/>
            <a:ext cx="641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2017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099826" y="6260382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2018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786188" y="6275771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2019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251640" y="6283465"/>
            <a:ext cx="498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2020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650284" y="6283465"/>
            <a:ext cx="4842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2021</a:t>
            </a: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01414" y="5873817"/>
            <a:ext cx="8147246" cy="192834"/>
            <a:chOff x="539554" y="5873817"/>
            <a:chExt cx="8147246" cy="192834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683568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699792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139952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364088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372200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164288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812360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8244408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8604448" y="5873817"/>
              <a:ext cx="0" cy="19283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539554" y="5965457"/>
              <a:ext cx="8147246" cy="1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" name="Picture 2" descr="HiLumi180px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262" y="4084323"/>
            <a:ext cx="1165242" cy="561562"/>
          </a:xfrm>
          <a:prstGeom prst="rect">
            <a:avLst/>
          </a:prstGeom>
        </p:spPr>
      </p:pic>
      <p:cxnSp>
        <p:nvCxnSpPr>
          <p:cNvPr id="68" name="Straight Connector 67"/>
          <p:cNvCxnSpPr/>
          <p:nvPr/>
        </p:nvCxnSpPr>
        <p:spPr bwMode="auto">
          <a:xfrm>
            <a:off x="1115616" y="3757638"/>
            <a:ext cx="118053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395536" y="2264324"/>
            <a:ext cx="37824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395536" y="4921676"/>
            <a:ext cx="1602242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pic>
        <p:nvPicPr>
          <p:cNvPr id="72" name="Content Placeholder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438" y="4395755"/>
            <a:ext cx="1012344" cy="101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050" y="4221088"/>
            <a:ext cx="1327408" cy="132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/>
        </p:nvCxnSpPr>
        <p:spPr bwMode="auto">
          <a:xfrm>
            <a:off x="3188493" y="4921676"/>
            <a:ext cx="1887563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pic>
        <p:nvPicPr>
          <p:cNvPr id="76" name="Picture 75" descr="logoHomepage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645" y="1340768"/>
            <a:ext cx="916378" cy="434431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2351365" y="5538718"/>
            <a:ext cx="49244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HQ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78" name="Picture 77" descr="cold mass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397" y="3136071"/>
            <a:ext cx="1008473" cy="1229033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39552" y="2700208"/>
            <a:ext cx="10062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11 T DS 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1-in-1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81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036" y="3812882"/>
            <a:ext cx="522786" cy="552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Box 81"/>
          <p:cNvSpPr txBox="1"/>
          <p:nvPr/>
        </p:nvSpPr>
        <p:spPr>
          <a:xfrm>
            <a:off x="2591678" y="2708920"/>
            <a:ext cx="10062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11 T DS 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1-in-1</a:t>
            </a:r>
            <a:endParaRPr lang="en-US" sz="1600" b="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80" name="Picture 79" descr="cold mass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51" y="3136071"/>
            <a:ext cx="1008473" cy="122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61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HFM program genesis and  structure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FRESCA2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DS 11 T MB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MQXF status and plans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Conductor procurement and R&amp;D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Industry participation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4176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1779</TotalTime>
  <Words>3636</Words>
  <Application>Microsoft Macintosh PowerPoint</Application>
  <PresentationFormat>On-screen Show (4:3)</PresentationFormat>
  <Paragraphs>602</Paragraphs>
  <Slides>58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0" baseType="lpstr">
      <vt:lpstr>CERN(4-3)</vt:lpstr>
      <vt:lpstr>Bitmap Image</vt:lpstr>
      <vt:lpstr>PowerPoint Presentation</vt:lpstr>
      <vt:lpstr>High Field Magnet Program Status and Plans</vt:lpstr>
      <vt:lpstr>Outline</vt:lpstr>
      <vt:lpstr>Outline</vt:lpstr>
      <vt:lpstr>Nb3Sn is mature for HEP</vt:lpstr>
      <vt:lpstr>CERN HFM program genesis – 1</vt:lpstr>
      <vt:lpstr>CERN HFM program genesis – 2</vt:lpstr>
      <vt:lpstr>CERN HFM program structure</vt:lpstr>
      <vt:lpstr>Outline</vt:lpstr>
      <vt:lpstr>FRESCA2</vt:lpstr>
      <vt:lpstr>FRESCA2 Strands</vt:lpstr>
      <vt:lpstr>FRESCA2 Cable</vt:lpstr>
      <vt:lpstr>FRESCA2 cable R&amp;D results</vt:lpstr>
      <vt:lpstr>Magnet Design</vt:lpstr>
      <vt:lpstr>Present status</vt:lpstr>
      <vt:lpstr>PowerPoint Presentation</vt:lpstr>
      <vt:lpstr>Outline</vt:lpstr>
      <vt:lpstr>DS 11 T dipole</vt:lpstr>
      <vt:lpstr>MBHSP01 – 2m demonstrator</vt:lpstr>
      <vt:lpstr> MBHSP01 performance</vt:lpstr>
      <vt:lpstr>MBHSP02 and MBHSP03 </vt:lpstr>
      <vt:lpstr>MBHSP02 Performance</vt:lpstr>
      <vt:lpstr>MBHSP02 RR dependence</vt:lpstr>
      <vt:lpstr>CERN Construction Status</vt:lpstr>
      <vt:lpstr>Outline</vt:lpstr>
      <vt:lpstr>MQXF</vt:lpstr>
      <vt:lpstr>US-LARP progress – LQ</vt:lpstr>
      <vt:lpstr>US-LARP progress – HQ</vt:lpstr>
      <vt:lpstr>From HQ to MQXF</vt:lpstr>
      <vt:lpstr>Cable R&amp;D and winding test </vt:lpstr>
      <vt:lpstr>MQXF Magnetic analysis</vt:lpstr>
      <vt:lpstr>MQXF Mechanical design</vt:lpstr>
      <vt:lpstr>MQXF Coil and Tooling design</vt:lpstr>
      <vt:lpstr>Outline</vt:lpstr>
      <vt:lpstr>Nb3Sn magnetization studies – 1</vt:lpstr>
      <vt:lpstr>Nb3Sn magnetization studies – 2</vt:lpstr>
      <vt:lpstr>Performance targets for Nb3Sn</vt:lpstr>
      <vt:lpstr>PowerPoint Presentation</vt:lpstr>
      <vt:lpstr>Further research in Nb3Sn</vt:lpstr>
      <vt:lpstr>SMC Nb3Sn conductor</vt:lpstr>
      <vt:lpstr>Cable production (CERN)</vt:lpstr>
      <vt:lpstr>Understanding cabling degradation</vt:lpstr>
      <vt:lpstr>Outline</vt:lpstr>
      <vt:lpstr>Industrial action in support of HFM</vt:lpstr>
      <vt:lpstr>Goals of the services</vt:lpstr>
      <vt:lpstr>Outline</vt:lpstr>
      <vt:lpstr>Conclusions</vt:lpstr>
      <vt:lpstr>PowerPoint Presentation</vt:lpstr>
      <vt:lpstr>RMC configuration</vt:lpstr>
      <vt:lpstr>RMC </vt:lpstr>
      <vt:lpstr>RMC structure fabrication</vt:lpstr>
      <vt:lpstr>RMC coil winding – 1</vt:lpstr>
      <vt:lpstr>RMC coil winding – 2</vt:lpstr>
      <vt:lpstr>11 T FNAL Milestones</vt:lpstr>
      <vt:lpstr>11 T CERN Milestones</vt:lpstr>
      <vt:lpstr>HFM test station</vt:lpstr>
      <vt:lpstr>HTS inserts</vt:lpstr>
      <vt:lpstr>A high current HTS (YBCO) cable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66</cp:revision>
  <dcterms:created xsi:type="dcterms:W3CDTF">2012-11-30T11:04:26Z</dcterms:created>
  <dcterms:modified xsi:type="dcterms:W3CDTF">2013-03-14T13:31:38Z</dcterms:modified>
</cp:coreProperties>
</file>