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0"/>
  </p:notesMasterIdLst>
  <p:sldIdLst>
    <p:sldId id="259" r:id="rId5"/>
    <p:sldId id="321" r:id="rId6"/>
    <p:sldId id="302" r:id="rId7"/>
    <p:sldId id="262" r:id="rId8"/>
    <p:sldId id="270" r:id="rId9"/>
    <p:sldId id="273" r:id="rId10"/>
    <p:sldId id="267" r:id="rId11"/>
    <p:sldId id="272" r:id="rId12"/>
    <p:sldId id="290" r:id="rId13"/>
    <p:sldId id="279" r:id="rId14"/>
    <p:sldId id="280" r:id="rId15"/>
    <p:sldId id="282" r:id="rId16"/>
    <p:sldId id="338" r:id="rId17"/>
    <p:sldId id="347" r:id="rId18"/>
    <p:sldId id="349" r:id="rId19"/>
    <p:sldId id="295" r:id="rId20"/>
    <p:sldId id="296" r:id="rId21"/>
    <p:sldId id="297" r:id="rId22"/>
    <p:sldId id="298" r:id="rId23"/>
    <p:sldId id="341" r:id="rId24"/>
    <p:sldId id="342" r:id="rId25"/>
    <p:sldId id="346" r:id="rId26"/>
    <p:sldId id="345" r:id="rId27"/>
    <p:sldId id="284" r:id="rId28"/>
    <p:sldId id="285" r:id="rId29"/>
    <p:sldId id="286" r:id="rId30"/>
    <p:sldId id="287" r:id="rId31"/>
    <p:sldId id="288" r:id="rId32"/>
    <p:sldId id="364" r:id="rId33"/>
    <p:sldId id="367" r:id="rId34"/>
    <p:sldId id="366" r:id="rId35"/>
    <p:sldId id="365" r:id="rId36"/>
    <p:sldId id="294" r:id="rId37"/>
    <p:sldId id="291" r:id="rId38"/>
    <p:sldId id="292" r:id="rId39"/>
    <p:sldId id="293" r:id="rId40"/>
    <p:sldId id="323" r:id="rId41"/>
    <p:sldId id="324" r:id="rId42"/>
    <p:sldId id="325" r:id="rId43"/>
    <p:sldId id="384" r:id="rId44"/>
    <p:sldId id="385" r:id="rId45"/>
    <p:sldId id="386" r:id="rId46"/>
    <p:sldId id="313" r:id="rId47"/>
    <p:sldId id="314" r:id="rId48"/>
    <p:sldId id="319" r:id="rId49"/>
    <p:sldId id="318" r:id="rId50"/>
    <p:sldId id="330" r:id="rId51"/>
    <p:sldId id="320" r:id="rId52"/>
    <p:sldId id="258" r:id="rId53"/>
    <p:sldId id="353" r:id="rId54"/>
    <p:sldId id="354" r:id="rId55"/>
    <p:sldId id="388" r:id="rId56"/>
    <p:sldId id="355" r:id="rId57"/>
    <p:sldId id="381" r:id="rId58"/>
    <p:sldId id="382" r:id="rId59"/>
    <p:sldId id="268" r:id="rId60"/>
    <p:sldId id="329" r:id="rId61"/>
    <p:sldId id="334" r:id="rId62"/>
    <p:sldId id="357" r:id="rId63"/>
    <p:sldId id="356" r:id="rId64"/>
    <p:sldId id="383" r:id="rId65"/>
    <p:sldId id="350" r:id="rId66"/>
    <p:sldId id="352" r:id="rId67"/>
    <p:sldId id="351" r:id="rId68"/>
    <p:sldId id="387" r:id="rId69"/>
    <p:sldId id="306" r:id="rId70"/>
    <p:sldId id="335" r:id="rId71"/>
    <p:sldId id="340" r:id="rId72"/>
    <p:sldId id="308" r:id="rId73"/>
    <p:sldId id="304" r:id="rId74"/>
    <p:sldId id="360" r:id="rId75"/>
    <p:sldId id="358" r:id="rId76"/>
    <p:sldId id="359" r:id="rId77"/>
    <p:sldId id="336" r:id="rId78"/>
    <p:sldId id="289" r:id="rId79"/>
    <p:sldId id="310" r:id="rId80"/>
    <p:sldId id="307" r:id="rId81"/>
    <p:sldId id="326" r:id="rId82"/>
    <p:sldId id="376" r:id="rId83"/>
    <p:sldId id="368" r:id="rId84"/>
    <p:sldId id="369" r:id="rId85"/>
    <p:sldId id="370" r:id="rId86"/>
    <p:sldId id="371" r:id="rId87"/>
    <p:sldId id="372" r:id="rId88"/>
    <p:sldId id="374" r:id="rId89"/>
    <p:sldId id="375" r:id="rId90"/>
    <p:sldId id="337" r:id="rId91"/>
    <p:sldId id="309" r:id="rId92"/>
    <p:sldId id="379" r:id="rId93"/>
    <p:sldId id="380" r:id="rId94"/>
    <p:sldId id="377" r:id="rId95"/>
    <p:sldId id="378" r:id="rId96"/>
    <p:sldId id="361" r:id="rId97"/>
    <p:sldId id="362" r:id="rId98"/>
    <p:sldId id="363" r:id="rId9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8835" autoAdjust="0"/>
  </p:normalViewPr>
  <p:slideViewPr>
    <p:cSldViewPr snapToGrid="0" snapToObjects="1">
      <p:cViewPr varScale="1">
        <p:scale>
          <a:sx n="112" d="100"/>
          <a:sy n="112" d="100"/>
        </p:scale>
        <p:origin x="-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printerSettings" Target="printerSettings/printerSettings1.bin"/><Relationship Id="rId102" Type="http://schemas.openxmlformats.org/officeDocument/2006/relationships/presProps" Target="presProps.xml"/><Relationship Id="rId103" Type="http://schemas.openxmlformats.org/officeDocument/2006/relationships/viewProps" Target="viewProps.xml"/><Relationship Id="rId104" Type="http://schemas.openxmlformats.org/officeDocument/2006/relationships/theme" Target="theme/theme1.xml"/><Relationship Id="rId10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<Relationship Id="rId98" Type="http://schemas.openxmlformats.org/officeDocument/2006/relationships/slide" Target="slides/slide94.xml"/><Relationship Id="rId99" Type="http://schemas.openxmlformats.org/officeDocument/2006/relationships/slide" Target="slides/slide9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100" Type="http://schemas.openxmlformats.org/officeDocument/2006/relationships/notesMaster" Target="notesMasters/notesMaster1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72BA1-588D-0A48-8E95-E43DA05A42EC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38D74-FF41-6E47-86DF-2DE44DE5A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79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38D74-FF41-6E47-86DF-2DE44DE5AF9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71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BE4CB4-8290-4942-AFDA-A79098CEF3F7}" type="slidenum">
              <a:rPr lang="en-US" smtClean="0">
                <a:solidFill>
                  <a:srgbClr val="C0504D"/>
                </a:solidFill>
              </a:rPr>
              <a:pPr/>
              <a:t>82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321" y="687189"/>
            <a:ext cx="5004962" cy="342863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1" y="4343914"/>
            <a:ext cx="5487041" cy="4112899"/>
          </a:xfrm>
          <a:noFill/>
        </p:spPr>
        <p:txBody>
          <a:bodyPr lIns="91957" tIns="45978" rIns="91957" bIns="45978"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7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71CEA-65D9-4E28-B116-EBD58ECDDCBB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23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71CEA-65D9-4E28-B116-EBD58ECDDCBB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2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589FC-5F43-4A04-8EF3-F2FF6EEC627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4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EFE9B-42CE-7F40-B3C4-6047F96EC40D}" type="slidenum">
              <a:rPr lang="en-US">
                <a:solidFill>
                  <a:srgbClr val="C0504D"/>
                </a:solidFill>
              </a:rPr>
              <a:pPr/>
              <a:t>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EFE9B-42CE-7F40-B3C4-6047F96EC40D}" type="slidenum">
              <a:rPr lang="en-US">
                <a:solidFill>
                  <a:srgbClr val="C0504D"/>
                </a:solidFill>
              </a:rPr>
              <a:pPr/>
              <a:t>7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AD6EC-BD27-4618-B796-0D98C5965CD1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13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39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39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EFE9B-42CE-7F40-B3C4-6047F96EC40D}" type="slidenum">
              <a:rPr lang="en-US">
                <a:solidFill>
                  <a:srgbClr val="C0504D"/>
                </a:solidFill>
              </a:rPr>
              <a:pPr/>
              <a:t>55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DCD4F-34F2-2742-86FA-96FE4317A607}" type="slidenum">
              <a:rPr lang="en-US">
                <a:solidFill>
                  <a:srgbClr val="C0504D"/>
                </a:solidFill>
              </a:rPr>
              <a:pPr/>
              <a:t>56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smtClean="0">
                <a:solidFill>
                  <a:schemeClr val="accent5">
                    <a:lumMod val="75000"/>
                  </a:schemeClr>
                </a:solidFill>
              </a:rPr>
              <a:t>, Grant Agreement 284404.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3/14/13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0" y="6556375"/>
            <a:ext cx="60960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C-MAC Meeting 14-15 March 2013</a:t>
            </a: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8653724" y="6556374"/>
            <a:ext cx="44532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8740707-4896-3541-B69B-1FB0C3F1CFA4}" type="slidenum">
              <a:rPr lang="en-US" sz="150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500" b="1" dirty="0">
              <a:solidFill>
                <a:srgbClr val="006633"/>
              </a:solidFill>
              <a:latin typeface="Garamond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HiLumi/WP8/default.aspx" TargetMode="External"/><Relationship Id="rId4" Type="http://schemas.openxmlformats.org/officeDocument/2006/relationships/hyperlink" Target="https://indico.cern.ch/conferenceDisplay.py?confId=23348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materialDisplay.py?materialId=minutes&amp;confId=214361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8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Relationship Id="rId3" Type="http://schemas.openxmlformats.org/officeDocument/2006/relationships/image" Target="../media/image7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4" Type="http://schemas.openxmlformats.org/officeDocument/2006/relationships/image" Target="../media/image7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7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8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0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1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2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6" Type="http://schemas.openxmlformats.org/officeDocument/2006/relationships/image" Target="../media/image105.png"/><Relationship Id="rId7" Type="http://schemas.openxmlformats.org/officeDocument/2006/relationships/image" Target="../media/image106.png"/><Relationship Id="rId8" Type="http://schemas.openxmlformats.org/officeDocument/2006/relationships/image" Target="../media/image107.png"/><Relationship Id="rId9" Type="http://schemas.openxmlformats.org/officeDocument/2006/relationships/image" Target="../media/image108.png"/><Relationship Id="rId10" Type="http://schemas.openxmlformats.org/officeDocument/2006/relationships/image" Target="../media/image109.png"/><Relationship Id="rId11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HL-LHC Project Report to the </a:t>
            </a:r>
            <a:br>
              <a:rPr lang="en-US" dirty="0" smtClean="0"/>
            </a:br>
            <a:r>
              <a:rPr lang="en-US" dirty="0" smtClean="0"/>
              <a:t>C-MAC</a:t>
            </a:r>
            <a:endParaRPr lang="en-U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8653724" y="6556374"/>
            <a:ext cx="44532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8740707-4896-3541-B69B-1FB0C3F1CFA4}" type="slidenum">
              <a:rPr lang="en-US" sz="150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500" b="1" dirty="0">
              <a:solidFill>
                <a:srgbClr val="006633"/>
              </a:solidFill>
              <a:latin typeface="Garamond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6556375"/>
            <a:ext cx="60960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C-MAC Meeting 14-15 March 2013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Showing material from all HL-LHC Work Package Leaders and Collaborators!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52" y="2204041"/>
            <a:ext cx="550014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15" y="182278"/>
            <a:ext cx="8229600" cy="914400"/>
          </a:xfrm>
        </p:spPr>
        <p:txBody>
          <a:bodyPr/>
          <a:lstStyle/>
          <a:p>
            <a:r>
              <a:rPr lang="en-US" dirty="0" smtClean="0"/>
              <a:t>Optics &amp;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08" y="1061940"/>
            <a:ext cx="8977943" cy="100158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ATS (Achromatic Telescopic Squeeze) </a:t>
            </a:r>
            <a:r>
              <a:rPr lang="en-US" sz="2800" dirty="0" smtClean="0"/>
              <a:t>established as baseline, including LHCb desiderata for the </a:t>
            </a:r>
            <a:r>
              <a:rPr lang="en-US" sz="2800" b="1" dirty="0" smtClean="0"/>
              <a:t>new 150mm-140 T/m Nb3Sn inner triplet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7903" y="6035472"/>
            <a:ext cx="47320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CMS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59003" y="6021296"/>
            <a:ext cx="57336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ATLAS</a:t>
            </a:r>
            <a:endParaRPr lang="en-US" sz="12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222" y="2128418"/>
            <a:ext cx="2572818" cy="19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727" y="4381017"/>
            <a:ext cx="2571939" cy="19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377926" y="3912518"/>
            <a:ext cx="106631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LHCb: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30000" dirty="0" smtClean="0"/>
              <a:t>*</a:t>
            </a:r>
            <a:r>
              <a:rPr lang="en-US" sz="1200" b="1" dirty="0" smtClean="0"/>
              <a:t>=3 m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409830" y="6198406"/>
            <a:ext cx="1103187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Alice: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30000" dirty="0" smtClean="0"/>
              <a:t>*</a:t>
            </a:r>
            <a:r>
              <a:rPr lang="en-US" sz="1200" b="1" dirty="0" smtClean="0"/>
              <a:t>=10 m</a:t>
            </a:r>
            <a:endParaRPr lang="en-US" sz="12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" y="2534757"/>
            <a:ext cx="2568088" cy="19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41201" y="4440069"/>
            <a:ext cx="171309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ATLAS &amp; CMS: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30000" dirty="0" smtClean="0"/>
              <a:t>*</a:t>
            </a:r>
            <a:r>
              <a:rPr lang="en-US" sz="1200" b="1" dirty="0" smtClean="0"/>
              <a:t>=10 cm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60616" y="4890189"/>
            <a:ext cx="1521570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3861AA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 25 km !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01231" y="5956395"/>
            <a:ext cx="1380955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3861AA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arc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 800 m!</a:t>
            </a:r>
            <a:endParaRPr lang="en-US" b="1" dirty="0">
              <a:latin typeface="Symbol" pitchFamily="18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482186" y="4514757"/>
            <a:ext cx="1258541" cy="375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82186" y="5969043"/>
            <a:ext cx="1258541" cy="218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545" y="1915510"/>
            <a:ext cx="533992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b="1" baseline="30000" dirty="0" smtClean="0">
                <a:solidFill>
                  <a:srgbClr val="0033CC"/>
                </a:solidFill>
                <a:sym typeface="Wingdings" pitchFamily="2" charset="2"/>
              </a:rPr>
              <a:t>*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33CC"/>
                </a:solidFill>
                <a:sym typeface="Symbol"/>
              </a:rPr>
              <a:t>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10 cm </a:t>
            </a:r>
            <a:r>
              <a:rPr lang="en-US" dirty="0" smtClean="0">
                <a:sym typeface="Wingdings" pitchFamily="2" charset="2"/>
              </a:rPr>
              <a:t>reached in MDs: CERN-ATS-2013-004 MD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61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&amp; Layout (3/4)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08" y="1295039"/>
            <a:ext cx="9070092" cy="5479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main HL-LHC magnet shopping list (excluding corrector)</a:t>
            </a:r>
            <a:endParaRPr lang="en-US" sz="280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386190"/>
              </p:ext>
            </p:extLst>
          </p:nvPr>
        </p:nvGraphicFramePr>
        <p:xfrm>
          <a:off x="425289" y="2007509"/>
          <a:ext cx="8321749" cy="343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585"/>
                <a:gridCol w="2052042"/>
                <a:gridCol w="1983893"/>
                <a:gridCol w="25442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Equipment to be</a:t>
                      </a:r>
                      <a:r>
                        <a:rPr lang="en-US" sz="1600" baseline="0" dirty="0" smtClean="0"/>
                        <a:t> changed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New (old) Aperture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Separation [mm]</a:t>
                      </a:r>
                    </a:p>
                    <a:p>
                      <a:pPr algn="ctr"/>
                      <a:r>
                        <a:rPr lang="en-US" sz="1600" dirty="0" smtClean="0"/>
                        <a:t> (for 2-in-1)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Performance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(T/m, T.m, MV,...)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 (34)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 pitchFamily="2" charset="2"/>
                        </a:rPr>
                        <a:t>150 (70)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 T/m</a:t>
                      </a:r>
                      <a:endParaRPr lang="en-GB" sz="16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160 (80)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 T.m</a:t>
                      </a:r>
                      <a:endParaRPr kumimoji="0" lang="en-GB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82/74 </a:t>
                      </a:r>
                      <a:r>
                        <a:rPr lang="en-US" sz="1200" dirty="0" smtClean="0"/>
                        <a:t>elliptical </a:t>
                      </a:r>
                      <a:r>
                        <a:rPr lang="en-US" sz="1600" dirty="0" smtClean="0"/>
                        <a:t>(52/52)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105 (80)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 T.m</a:t>
                      </a:r>
                      <a:endParaRPr kumimoji="0" lang="en-GB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Crab-cavity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12.5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MV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</a:rPr>
                        <a:t>(1)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(per beam and IR side)</a:t>
                      </a:r>
                      <a:endParaRPr lang="en-GB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90 (70)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r>
                        <a:rPr lang="en-US" sz="1600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sz="1600" dirty="0" smtClean="0"/>
                        <a:t>500 T/m×m  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 (56)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750 T/m×m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42256" y="5467933"/>
            <a:ext cx="8204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aseline="30000" dirty="0" smtClean="0"/>
              <a:t>(1)</a:t>
            </a:r>
            <a:r>
              <a:rPr lang="en-GB" sz="1600" dirty="0" smtClean="0"/>
              <a:t>: </a:t>
            </a:r>
            <a:r>
              <a:rPr lang="en-GB" sz="1600" b="1" dirty="0" smtClean="0"/>
              <a:t>For a full crabbing at </a:t>
            </a:r>
            <a:r>
              <a:rPr lang="en-GB" sz="1600" b="1" dirty="0" smtClean="0">
                <a:latin typeface="Symbol" pitchFamily="18" charset="2"/>
              </a:rPr>
              <a:t>b</a:t>
            </a:r>
            <a:r>
              <a:rPr lang="en-GB" sz="1600" b="1" dirty="0" smtClean="0"/>
              <a:t>*=15 cm with 590 </a:t>
            </a:r>
            <a:r>
              <a:rPr lang="en-GB" sz="1600" b="1" dirty="0" smtClean="0">
                <a:latin typeface="Symbol" pitchFamily="18" charset="2"/>
              </a:rPr>
              <a:t>m</a:t>
            </a:r>
            <a:r>
              <a:rPr lang="en-GB" sz="1600" b="1" dirty="0" smtClean="0"/>
              <a:t>rad crossing angle</a:t>
            </a:r>
            <a:r>
              <a:rPr lang="en-GB" sz="1600" dirty="0" smtClean="0"/>
              <a:t>. </a:t>
            </a:r>
            <a:r>
              <a:rPr lang="en-GB" sz="1600" dirty="0"/>
              <a:t>Doubling Q7 </a:t>
            </a:r>
            <a:r>
              <a:rPr lang="en-GB" sz="1600" dirty="0" smtClean="0"/>
              <a:t>might  reduce </a:t>
            </a:r>
            <a:r>
              <a:rPr lang="en-GB" sz="1600" dirty="0"/>
              <a:t>by 30-40% the demand on the CC voltage </a:t>
            </a:r>
            <a:r>
              <a:rPr lang="en-GB" sz="1600" dirty="0" smtClean="0"/>
              <a:t>(with </a:t>
            </a:r>
            <a:r>
              <a:rPr lang="en-GB" sz="1600" dirty="0"/>
              <a:t>higher </a:t>
            </a:r>
            <a:r>
              <a:rPr lang="en-GB" sz="1600" dirty="0">
                <a:latin typeface="Symbol" pitchFamily="18" charset="2"/>
              </a:rPr>
              <a:t>b</a:t>
            </a:r>
            <a:r>
              <a:rPr lang="en-GB" sz="1600" dirty="0"/>
              <a:t> at </a:t>
            </a:r>
            <a:r>
              <a:rPr lang="en-GB" sz="1600" dirty="0" smtClean="0"/>
              <a:t>Q4) but the feasibility and impact studies are still on-going.</a:t>
            </a:r>
            <a:endParaRPr lang="en-US" sz="16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43" y="401572"/>
            <a:ext cx="2743200" cy="47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378995" y="758461"/>
            <a:ext cx="7089" cy="3384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89134" y="1096575"/>
            <a:ext cx="780983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Crab-cavity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844639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Pile-up, leveling and beam-beam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19" y="1188719"/>
            <a:ext cx="9030586" cy="5349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Guidelines from the experiments: </a:t>
            </a:r>
          </a:p>
          <a:p>
            <a:pPr marL="228600" lvl="1" indent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140 pile up events</a:t>
            </a:r>
            <a:r>
              <a:rPr lang="en-US" sz="2800" dirty="0" smtClean="0"/>
              <a:t> (in average) per bunch crossing, </a:t>
            </a:r>
            <a:r>
              <a:rPr lang="en-US" sz="2800" b="1" u="sng" dirty="0" smtClean="0">
                <a:solidFill>
                  <a:srgbClr val="FF0000"/>
                </a:solidFill>
              </a:rPr>
              <a:t>over a luminous region of </a:t>
            </a:r>
            <a:r>
              <a:rPr lang="en-US" sz="2800" b="1" u="sng" dirty="0" smtClean="0">
                <a:solidFill>
                  <a:srgbClr val="FF0000"/>
                </a:solidFill>
                <a:sym typeface="Symbol"/>
              </a:rPr>
              <a:t></a:t>
            </a:r>
            <a:r>
              <a:rPr lang="en-US" sz="2800" b="1" u="sng" dirty="0" smtClean="0">
                <a:solidFill>
                  <a:srgbClr val="FF0000"/>
                </a:solidFill>
              </a:rPr>
              <a:t>5 cm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r.m.s</a:t>
            </a:r>
            <a:r>
              <a:rPr lang="en-US" sz="2800" b="1" u="sng" dirty="0" smtClean="0">
                <a:solidFill>
                  <a:srgbClr val="FF0000"/>
                </a:solidFill>
              </a:rPr>
              <a:t>.</a:t>
            </a:r>
          </a:p>
          <a:p>
            <a:pPr marL="228600" lvl="1" indent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marL="228600" lvl="1" indent="0">
              <a:buNone/>
            </a:pPr>
            <a:r>
              <a:rPr lang="en-US" sz="2800" b="1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Leveling with </a:t>
            </a:r>
            <a:r>
              <a:rPr lang="en-US" sz="2800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2800" b="1" baseline="30000" dirty="0" smtClean="0">
                <a:solidFill>
                  <a:srgbClr val="FF0000"/>
                </a:solidFill>
                <a:sym typeface="Wingdings" pitchFamily="2" charset="2"/>
              </a:rPr>
              <a:t>*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sym typeface="Wingdings" pitchFamily="2" charset="2"/>
              </a:rPr>
              <a:t>becomes the preferred option</a:t>
            </a:r>
          </a:p>
          <a:p>
            <a:pPr marL="228600" lvl="1" indent="0">
              <a:buNone/>
            </a:pPr>
            <a:r>
              <a:rPr lang="en-US" sz="2800" b="1" dirty="0" smtClean="0">
                <a:solidFill>
                  <a:schemeClr val="tx1"/>
                </a:solidFill>
                <a:sym typeface="Wingdings" pitchFamily="2" charset="2"/>
              </a:rPr>
              <a:t>but leading to a b-b tune shift of up to </a:t>
            </a:r>
            <a:r>
              <a:rPr lang="en-US" sz="2800" b="1" dirty="0" err="1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2800" b="1" dirty="0" err="1" smtClean="0">
                <a:solidFill>
                  <a:srgbClr val="FF0000"/>
                </a:solidFill>
                <a:sym typeface="Wingdings" pitchFamily="2" charset="2"/>
              </a:rPr>
              <a:t>Q</a:t>
            </a:r>
            <a:r>
              <a:rPr lang="en-US" sz="2800" b="1" baseline="-25000" dirty="0" err="1" smtClean="0">
                <a:solidFill>
                  <a:srgbClr val="FF0000"/>
                </a:solidFill>
                <a:sym typeface="Wingdings" pitchFamily="2" charset="2"/>
              </a:rPr>
              <a:t>bb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=0.033</a:t>
            </a:r>
          </a:p>
          <a:p>
            <a:pPr marL="228600" lvl="1" indent="0">
              <a:buNone/>
            </a:pP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for 3 experiments (IR1, IR5 &amp; IR8)</a:t>
            </a:r>
            <a:r>
              <a:rPr lang="en-US" sz="28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running with a zero (IR1&amp;IR5 with full crabbing) or very small (IR8)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Piwinsky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angle.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5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WP3-Magnets for Insertion Regions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Ezio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Todesco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98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ym typeface="Symbol" pitchFamily="18" charset="2"/>
              </a:rPr>
              <a:t>We are close to define a lay out of the insertion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62" y="1401991"/>
            <a:ext cx="5822228" cy="164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01838" y="1995984"/>
            <a:ext cx="103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LHC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73" y="4677155"/>
            <a:ext cx="5810117" cy="1639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84980" y="5266000"/>
            <a:ext cx="1506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HL 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6315" y="3682475"/>
            <a:ext cx="138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Phase I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62" y="3160281"/>
            <a:ext cx="5822228" cy="144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04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0733"/>
            <a:ext cx="8229600" cy="914400"/>
          </a:xfrm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Limits to Hot Spot Temperature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03999"/>
            <a:ext cx="8229600" cy="5349240"/>
          </a:xfrm>
        </p:spPr>
        <p:txBody>
          <a:bodyPr>
            <a:normAutofit fontScale="92500" lnSpcReduction="20000"/>
          </a:bodyPr>
          <a:lstStyle/>
          <a:p>
            <a:r>
              <a:rPr lang="fr-CH" sz="2000" dirty="0">
                <a:sym typeface="Symbol" pitchFamily="18" charset="2"/>
              </a:rPr>
              <a:t>Larger shielding has pushed us to choose 150 mm aperture to preserve performance</a:t>
            </a: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Main design features of the magnets are being selected</a:t>
            </a: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Quadrupole</a:t>
            </a:r>
            <a:r>
              <a:rPr lang="fr-CH" sz="2000" dirty="0" smtClean="0">
                <a:sym typeface="Symbol" pitchFamily="18" charset="2"/>
              </a:rPr>
              <a:t> design relies on LARP HQ model </a:t>
            </a:r>
            <a:r>
              <a:rPr lang="fr-CH" sz="2000" dirty="0" err="1" smtClean="0">
                <a:sym typeface="Symbol" pitchFamily="18" charset="2"/>
              </a:rPr>
              <a:t>with</a:t>
            </a:r>
            <a:r>
              <a:rPr lang="fr-CH" sz="2000" dirty="0" smtClean="0">
                <a:sym typeface="Symbol" pitchFamily="18" charset="2"/>
              </a:rPr>
              <a:t> 120 mm aperture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Nb-Ti </a:t>
            </a:r>
            <a:r>
              <a:rPr lang="fr-CH" sz="2000" dirty="0" err="1" smtClean="0">
                <a:sym typeface="Symbol" pitchFamily="18" charset="2"/>
              </a:rPr>
              <a:t>technology</a:t>
            </a:r>
            <a:r>
              <a:rPr lang="fr-CH" sz="2000" dirty="0" smtClean="0">
                <a:sym typeface="Symbol" pitchFamily="18" charset="2"/>
              </a:rPr>
              <a:t> for </a:t>
            </a:r>
            <a:r>
              <a:rPr lang="fr-CH" sz="2000" dirty="0" err="1" smtClean="0">
                <a:sym typeface="Symbol" pitchFamily="18" charset="2"/>
              </a:rPr>
              <a:t>other</a:t>
            </a:r>
            <a:r>
              <a:rPr lang="fr-CH" sz="2000" dirty="0" smtClean="0">
                <a:sym typeface="Symbol" pitchFamily="18" charset="2"/>
              </a:rPr>
              <a:t> main </a:t>
            </a:r>
            <a:r>
              <a:rPr lang="fr-CH" sz="2000" dirty="0" err="1" smtClean="0">
                <a:sym typeface="Symbol" pitchFamily="18" charset="2"/>
              </a:rPr>
              <a:t>magnets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Superferric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technology</a:t>
            </a:r>
            <a:r>
              <a:rPr lang="fr-CH" sz="2000" dirty="0" smtClean="0">
                <a:sym typeface="Symbol" pitchFamily="18" charset="2"/>
              </a:rPr>
              <a:t> for high </a:t>
            </a:r>
            <a:r>
              <a:rPr lang="fr-CH" sz="2000" dirty="0" err="1" smtClean="0">
                <a:sym typeface="Symbol" pitchFamily="18" charset="2"/>
              </a:rPr>
              <a:t>order</a:t>
            </a:r>
            <a:r>
              <a:rPr lang="fr-CH" sz="2000" dirty="0" smtClean="0">
                <a:sym typeface="Symbol" pitchFamily="18" charset="2"/>
              </a:rPr>
              <a:t> correctors</a:t>
            </a: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Most urgent deadlines (2013)</a:t>
            </a: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A </a:t>
            </a:r>
            <a:r>
              <a:rPr lang="fr-CH" sz="2000" dirty="0" err="1" smtClean="0">
                <a:sym typeface="Symbol" pitchFamily="18" charset="2"/>
              </a:rPr>
              <a:t>layout</a:t>
            </a:r>
            <a:r>
              <a:rPr lang="fr-CH" sz="2000" dirty="0" smtClean="0">
                <a:sym typeface="Symbol" pitchFamily="18" charset="2"/>
              </a:rPr>
              <a:t> up to Q4 to have radiation damage and </a:t>
            </a:r>
            <a:r>
              <a:rPr lang="fr-CH" sz="2000" dirty="0" err="1" smtClean="0">
                <a:sym typeface="Symbol" pitchFamily="18" charset="2"/>
              </a:rPr>
              <a:t>heat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loads</a:t>
            </a:r>
            <a:r>
              <a:rPr lang="fr-CH" sz="2000" dirty="0" smtClean="0">
                <a:sym typeface="Symbol" pitchFamily="18" charset="2"/>
              </a:rPr>
              <a:t> in correctors, </a:t>
            </a:r>
            <a:r>
              <a:rPr lang="fr-CH" sz="2000" dirty="0" err="1" smtClean="0">
                <a:sym typeface="Symbol" pitchFamily="18" charset="2"/>
              </a:rPr>
              <a:t>separation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dipoles</a:t>
            </a:r>
            <a:r>
              <a:rPr lang="fr-CH" sz="2000" dirty="0" smtClean="0">
                <a:sym typeface="Symbol" pitchFamily="18" charset="2"/>
              </a:rPr>
              <a:t> and Q4</a:t>
            </a: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Having</a:t>
            </a:r>
            <a:r>
              <a:rPr lang="fr-CH" sz="2000" dirty="0" smtClean="0">
                <a:sym typeface="Symbol" pitchFamily="18" charset="2"/>
              </a:rPr>
              <a:t> a </a:t>
            </a:r>
            <a:r>
              <a:rPr lang="fr-CH" sz="2000" dirty="0" err="1" smtClean="0">
                <a:sym typeface="Symbol" pitchFamily="18" charset="2"/>
              </a:rPr>
              <a:t>baseline</a:t>
            </a:r>
            <a:r>
              <a:rPr lang="fr-CH" sz="2000" dirty="0" smtClean="0">
                <a:sym typeface="Symbol" pitchFamily="18" charset="2"/>
              </a:rPr>
              <a:t> for </a:t>
            </a:r>
            <a:r>
              <a:rPr lang="fr-CH" sz="2000" dirty="0" err="1" smtClean="0">
                <a:sym typeface="Symbol" pitchFamily="18" charset="2"/>
              </a:rPr>
              <a:t>powering</a:t>
            </a:r>
            <a:r>
              <a:rPr lang="fr-CH" sz="2000" dirty="0" smtClean="0">
                <a:sym typeface="Symbol" pitchFamily="18" charset="2"/>
              </a:rPr>
              <a:t>, </a:t>
            </a:r>
            <a:r>
              <a:rPr lang="fr-CH" sz="2000" dirty="0" err="1" smtClean="0">
                <a:sym typeface="Symbol" pitchFamily="18" charset="2"/>
              </a:rPr>
              <a:t>cooling</a:t>
            </a:r>
            <a:r>
              <a:rPr lang="fr-CH" sz="2000" dirty="0" smtClean="0">
                <a:sym typeface="Symbol" pitchFamily="18" charset="2"/>
              </a:rPr>
              <a:t> and </a:t>
            </a:r>
            <a:r>
              <a:rPr lang="fr-CH" sz="2000" dirty="0" err="1" smtClean="0">
                <a:sym typeface="Symbol" pitchFamily="18" charset="2"/>
              </a:rPr>
              <a:t>integration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Finalize</a:t>
            </a:r>
            <a:r>
              <a:rPr lang="fr-CH" sz="2000" dirty="0" smtClean="0">
                <a:sym typeface="Symbol" pitchFamily="18" charset="2"/>
              </a:rPr>
              <a:t> the </a:t>
            </a:r>
            <a:r>
              <a:rPr lang="fr-CH" sz="2000" dirty="0" err="1" smtClean="0">
                <a:sym typeface="Symbol" pitchFamily="18" charset="2"/>
              </a:rPr>
              <a:t>choice</a:t>
            </a:r>
            <a:r>
              <a:rPr lang="fr-CH" sz="2000" dirty="0" smtClean="0">
                <a:sym typeface="Symbol" pitchFamily="18" charset="2"/>
              </a:rPr>
              <a:t> of </a:t>
            </a:r>
            <a:r>
              <a:rPr lang="fr-CH" sz="2000" dirty="0" err="1" smtClean="0">
                <a:sym typeface="Symbol" pitchFamily="18" charset="2"/>
              </a:rPr>
              <a:t>cable</a:t>
            </a:r>
            <a:r>
              <a:rPr lang="fr-CH" sz="2000" dirty="0" smtClean="0">
                <a:sym typeface="Symbol" pitchFamily="18" charset="2"/>
              </a:rPr>
              <a:t> and cross-sections</a:t>
            </a:r>
            <a:endParaRPr lang="fr-CH" sz="2000" dirty="0">
              <a:sym typeface="Symbol" pitchFamily="18" charset="2"/>
            </a:endParaRPr>
          </a:p>
        </p:txBody>
      </p:sp>
      <p:pic>
        <p:nvPicPr>
          <p:cNvPr id="6349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7" t="8376" r="19366" b="9973"/>
          <a:stretch>
            <a:fillRect/>
          </a:stretch>
        </p:blipFill>
        <p:spPr bwMode="auto">
          <a:xfrm>
            <a:off x="6824502" y="2703735"/>
            <a:ext cx="2140584" cy="215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89601" y="3672121"/>
            <a:ext cx="2015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Cross-section of the triplet </a:t>
            </a:r>
          </a:p>
          <a:p>
            <a:r>
              <a:rPr lang="fr-CH" sz="1200" dirty="0" smtClean="0">
                <a:solidFill>
                  <a:srgbClr val="009900"/>
                </a:solidFill>
              </a:rPr>
              <a:t>[G. Ambrosio, P. </a:t>
            </a:r>
            <a:r>
              <a:rPr lang="fr-CH" sz="1200" dirty="0" err="1" smtClean="0">
                <a:solidFill>
                  <a:srgbClr val="009900"/>
                </a:solidFill>
              </a:rPr>
              <a:t>Ferracin</a:t>
            </a:r>
            <a:r>
              <a:rPr lang="fr-CH" sz="1200" dirty="0">
                <a:solidFill>
                  <a:srgbClr val="009900"/>
                </a:solidFill>
              </a:rPr>
              <a:t>]</a:t>
            </a:r>
            <a:endParaRPr lang="en-GB" sz="12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8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WP4-Crab Cavities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Erk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Jensen &amp; Rama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Calaga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25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03"/>
            <a:ext cx="8229600" cy="914400"/>
          </a:xfrm>
        </p:spPr>
        <p:txBody>
          <a:bodyPr/>
          <a:lstStyle/>
          <a:p>
            <a:r>
              <a:rPr lang="en-GB" dirty="0" smtClean="0"/>
              <a:t>3 Crab </a:t>
            </a:r>
            <a:r>
              <a:rPr lang="en-GB" dirty="0"/>
              <a:t>Cavity </a:t>
            </a:r>
            <a:r>
              <a:rPr lang="en-GB" dirty="0" smtClean="0"/>
              <a:t>prototypes:</a:t>
            </a:r>
            <a:endParaRPr lang="en-GB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94" y="4280440"/>
            <a:ext cx="2915728" cy="217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323994" y="4280440"/>
            <a:ext cx="2915727" cy="36933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 smtClean="0"/>
              <a:t>Concept of RF Power system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954409" y="854233"/>
            <a:ext cx="5021016" cy="3316403"/>
            <a:chOff x="3631149" y="1027408"/>
            <a:chExt cx="5021016" cy="3316403"/>
          </a:xfrm>
        </p:grpSpPr>
        <p:grpSp>
          <p:nvGrpSpPr>
            <p:cNvPr id="14" name="Group 13"/>
            <p:cNvGrpSpPr/>
            <p:nvPr/>
          </p:nvGrpSpPr>
          <p:grpSpPr>
            <a:xfrm>
              <a:off x="3665784" y="1081134"/>
              <a:ext cx="2382701" cy="3204952"/>
              <a:chOff x="3760675" y="1826524"/>
              <a:chExt cx="2382701" cy="3204952"/>
            </a:xfrm>
          </p:grpSpPr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02" t="18151" r="12802" b="13556"/>
              <a:stretch/>
            </p:blipFill>
            <p:spPr bwMode="auto">
              <a:xfrm>
                <a:off x="3760675" y="1826524"/>
                <a:ext cx="2382701" cy="32049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760675" y="1842147"/>
                <a:ext cx="2382700" cy="923330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</a:lstStyle>
              <a:p>
                <a:r>
                  <a:rPr lang="en-GB" dirty="0" smtClean="0"/>
                  <a:t>4-rod in SM18 for RF measurements [Lancaster UK]</a:t>
                </a:r>
                <a:endParaRPr lang="en-GB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143375" y="1108847"/>
              <a:ext cx="2474414" cy="3200329"/>
              <a:chOff x="6143375" y="1155027"/>
              <a:chExt cx="2474414" cy="3200329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43376" y="1155027"/>
                <a:ext cx="2474413" cy="3200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143375" y="1166026"/>
                <a:ext cx="2474413" cy="646331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</a:lstStyle>
              <a:p>
                <a:r>
                  <a:rPr lang="en-GB" dirty="0" smtClean="0"/>
                  <a:t>4-rod prepared for rinsing @ CERN</a:t>
                </a:r>
                <a:endParaRPr lang="en-GB" dirty="0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3631149" y="1027408"/>
              <a:ext cx="5021016" cy="331640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0"/>
                  </a:schemeClr>
                </a:gs>
              </a:gsLst>
              <a:lin ang="16200000" scaled="0"/>
              <a:tileRect/>
            </a:gradFill>
            <a:ln w="508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 cmpd="sng">
                  <a:solidFill>
                    <a:srgbClr val="000000"/>
                  </a:solidFill>
                </a:ln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9271" y="896938"/>
            <a:ext cx="3665783" cy="2374875"/>
            <a:chOff x="1" y="1012388"/>
            <a:chExt cx="3665783" cy="2374875"/>
          </a:xfrm>
        </p:grpSpPr>
        <p:grpSp>
          <p:nvGrpSpPr>
            <p:cNvPr id="8" name="Group 7"/>
            <p:cNvGrpSpPr/>
            <p:nvPr/>
          </p:nvGrpSpPr>
          <p:grpSpPr>
            <a:xfrm>
              <a:off x="1" y="1136422"/>
              <a:ext cx="3665783" cy="2171017"/>
              <a:chOff x="5028418" y="1155450"/>
              <a:chExt cx="3172215" cy="1895976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19674" y="1155450"/>
                <a:ext cx="2856775" cy="18959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5028418" y="1155450"/>
                <a:ext cx="3172215" cy="322542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</a:lstStyle>
              <a:p>
                <a:r>
                  <a:rPr lang="en-GB" dirty="0" smtClean="0"/>
                  <a:t>RF-Dipole </a:t>
                </a:r>
                <a:r>
                  <a:rPr lang="en-GB" dirty="0" err="1" smtClean="0"/>
                  <a:t>Nb</a:t>
                </a:r>
                <a:r>
                  <a:rPr lang="en-GB" dirty="0" smtClean="0"/>
                  <a:t> prototype [ODU-SLAC]</a:t>
                </a:r>
                <a:endParaRPr lang="en-GB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31279" y="1012388"/>
              <a:ext cx="3542145" cy="237487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0"/>
                  </a:schemeClr>
                </a:gs>
              </a:gsLst>
              <a:lin ang="16200000" scaled="0"/>
              <a:tileRect/>
            </a:gradFill>
            <a:ln w="508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 cmpd="sng">
                  <a:solidFill>
                    <a:srgbClr val="000000"/>
                  </a:solidFill>
                </a:ln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62182" y="3456533"/>
            <a:ext cx="2499697" cy="2997374"/>
            <a:chOff x="1073727" y="3398808"/>
            <a:chExt cx="2499697" cy="2997374"/>
          </a:xfrm>
        </p:grpSpPr>
        <p:grpSp>
          <p:nvGrpSpPr>
            <p:cNvPr id="13" name="Group 12"/>
            <p:cNvGrpSpPr/>
            <p:nvPr/>
          </p:nvGrpSpPr>
          <p:grpSpPr>
            <a:xfrm>
              <a:off x="1176631" y="3398808"/>
              <a:ext cx="2345646" cy="2915358"/>
              <a:chOff x="5932082" y="3452602"/>
              <a:chExt cx="2345646" cy="2915358"/>
            </a:xfrm>
          </p:grpSpPr>
          <p:pic>
            <p:nvPicPr>
              <p:cNvPr id="10242" name="Picture 2" descr="\\cern.ch\dfs\Users\j\jensene\Documents\Crab cavity\IMG_4360_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2082" y="3452602"/>
                <a:ext cx="2345646" cy="29153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5932082" y="5721629"/>
                <a:ext cx="2345646" cy="646331"/>
              </a:xfrm>
              <a:prstGeom prst="rect">
                <a:avLst/>
              </a:prstGeom>
              <a:solidFill>
                <a:srgbClr val="FFFFFF">
                  <a:alpha val="60000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</a:lstStyle>
              <a:p>
                <a:r>
                  <a:rPr lang="en-GB" dirty="0" smtClean="0"/>
                  <a:t>DQWR prototype (17-Jan-2013) [BNL]</a:t>
                </a:r>
                <a:endParaRPr lang="en-GB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073727" y="3398808"/>
              <a:ext cx="2499697" cy="29973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0"/>
                  </a:schemeClr>
                </a:gs>
              </a:gsLst>
              <a:lin ang="16200000" scaled="0"/>
              <a:tileRect/>
            </a:gradFill>
            <a:ln w="508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 cmpd="sng">
                  <a:solidFill>
                    <a:srgbClr val="000000"/>
                  </a:soli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94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4-rod tests took place Nov 22-23, </a:t>
            </a:r>
            <a:r>
              <a:rPr lang="en-GB" dirty="0" smtClean="0"/>
              <a:t>2012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7" y="1189038"/>
            <a:ext cx="6385128" cy="469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65273" y="1716880"/>
            <a:ext cx="2978727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00000"/>
                </a:solidFill>
              </a:rPr>
              <a:t>UK 4-Rod:</a:t>
            </a:r>
          </a:p>
          <a:p>
            <a:r>
              <a:rPr lang="en-GB" dirty="0" smtClean="0"/>
              <a:t>Limited processing (BCP only),</a:t>
            </a:r>
          </a:p>
          <a:p>
            <a:r>
              <a:rPr lang="en-GB" dirty="0" smtClean="0"/>
              <a:t>problems with vacuum leak, </a:t>
            </a:r>
            <a:r>
              <a:rPr lang="en-GB" dirty="0" smtClean="0">
                <a:solidFill>
                  <a:srgbClr val="008000"/>
                </a:solidFill>
              </a:rPr>
              <a:t>but got  first measurements!</a:t>
            </a:r>
            <a:endParaRPr lang="en-GB" dirty="0">
              <a:solidFill>
                <a:srgbClr val="008000"/>
              </a:solidFill>
            </a:endParaRPr>
          </a:p>
          <a:p>
            <a:r>
              <a:rPr lang="en-GB" dirty="0" smtClean="0">
                <a:sym typeface="Wingdings"/>
              </a:rPr>
              <a:t></a:t>
            </a:r>
            <a:r>
              <a:rPr lang="en-GB" dirty="0" smtClean="0"/>
              <a:t> repair, surface chemistry and water rinse in March, next cold test in SM18 in April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800000"/>
                </a:solidFill>
              </a:rPr>
              <a:t>ODU RF-Dipole:</a:t>
            </a:r>
          </a:p>
          <a:p>
            <a:r>
              <a:rPr lang="en-GB" dirty="0" smtClean="0"/>
              <a:t>Waiting for </a:t>
            </a:r>
            <a:r>
              <a:rPr lang="en-GB" dirty="0" err="1" smtClean="0"/>
              <a:t>JLab</a:t>
            </a:r>
            <a:r>
              <a:rPr lang="en-GB" dirty="0" smtClean="0"/>
              <a:t> facility </a:t>
            </a:r>
            <a:r>
              <a:rPr lang="en-GB" dirty="0" smtClean="0">
                <a:sym typeface="Wingdings"/>
              </a:rPr>
              <a:t> results foreseen by March</a:t>
            </a:r>
          </a:p>
          <a:p>
            <a:endParaRPr lang="en-GB" dirty="0">
              <a:sym typeface="Wingdings"/>
            </a:endParaRPr>
          </a:p>
          <a:p>
            <a:r>
              <a:rPr lang="en-GB" dirty="0" smtClean="0">
                <a:solidFill>
                  <a:srgbClr val="800000"/>
                </a:solidFill>
              </a:rPr>
              <a:t>BNL ¼ wave:</a:t>
            </a:r>
          </a:p>
          <a:p>
            <a:r>
              <a:rPr lang="en-GB" dirty="0" smtClean="0"/>
              <a:t>Chemistry treatment completed, rinse by March, tests by April </a:t>
            </a:r>
            <a:r>
              <a:rPr lang="en-GB" dirty="0" smtClean="0">
                <a:sym typeface="Wingdings"/>
              </a:rPr>
              <a:t> cavity shipped to CERN by summer</a:t>
            </a:r>
            <a:endParaRPr lang="en-GB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0" y="4211542"/>
            <a:ext cx="1482004" cy="197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116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810" y="195972"/>
            <a:ext cx="8229600" cy="914400"/>
          </a:xfrm>
        </p:spPr>
        <p:txBody>
          <a:bodyPr/>
          <a:lstStyle/>
          <a:p>
            <a:r>
              <a:rPr lang="en-GB" dirty="0" smtClean="0"/>
              <a:t>Crab Cavities - 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08149"/>
            <a:ext cx="8229600" cy="5528668"/>
          </a:xfrm>
        </p:spPr>
        <p:txBody>
          <a:bodyPr/>
          <a:lstStyle/>
          <a:p>
            <a:r>
              <a:rPr lang="en-GB" dirty="0" smtClean="0"/>
              <a:t>Overall time-line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Preparation of SPS test progressing: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0539" y="1423370"/>
            <a:ext cx="8811921" cy="2246336"/>
            <a:chOff x="90539" y="1656272"/>
            <a:chExt cx="8811921" cy="224633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"/>
            <a:stretch/>
          </p:blipFill>
          <p:spPr bwMode="auto">
            <a:xfrm>
              <a:off x="90539" y="1719628"/>
              <a:ext cx="8811921" cy="2182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501660" y="1656272"/>
              <a:ext cx="0" cy="13543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273360" y="2505107"/>
              <a:ext cx="456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now</a:t>
              </a:r>
              <a:endParaRPr lang="en-GB" sz="1200" dirty="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59"/>
          <a:stretch/>
        </p:blipFill>
        <p:spPr bwMode="auto">
          <a:xfrm>
            <a:off x="420990" y="4175185"/>
            <a:ext cx="4789346" cy="221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20574" y="4464972"/>
            <a:ext cx="41234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Engineering meeting took place at FNAL in </a:t>
            </a:r>
            <a:r>
              <a:rPr lang="en-GB" sz="1400" dirty="0"/>
              <a:t>Dec (https://cds.cern.ch/record/1517047</a:t>
            </a:r>
            <a:r>
              <a:rPr lang="en-GB" sz="1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Working group under A. Macpherson “Crab Cavity Technical Coordination</a:t>
            </a:r>
            <a:r>
              <a:rPr lang="en-GB" sz="1400" dirty="0"/>
              <a:t>” coordinates SPS tests (https://indico.cern.ch/categoryDisplay.py?categId=4482)</a:t>
            </a:r>
          </a:p>
        </p:txBody>
      </p:sp>
    </p:spTree>
    <p:extLst>
      <p:ext uri="{BB962C8B-B14F-4D97-AF65-F5344CB8AC3E}">
        <p14:creationId xmlns:p14="http://schemas.microsoft.com/office/powerpoint/2010/main" val="387727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02" y="47400"/>
            <a:ext cx="8997898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HL-LHC Project Overview and main Goals: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918" y="878272"/>
            <a:ext cx="8538235" cy="53492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Prepare the LHC for a total luminosity </a:t>
            </a:r>
            <a:r>
              <a:rPr lang="en-US" dirty="0" smtClean="0"/>
              <a:t>of </a:t>
            </a:r>
            <a:r>
              <a:rPr lang="en-US" dirty="0"/>
              <a:t>≈ 3000 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GB" sz="2400" dirty="0" smtClean="0">
                <a:effectLst/>
              </a:rPr>
              <a:t>					</a:t>
            </a:r>
            <a:r>
              <a:rPr lang="en-GB" sz="2400" dirty="0" smtClean="0">
                <a:effectLst/>
                <a:sym typeface="Wingdings"/>
              </a:rPr>
              <a:t> </a:t>
            </a:r>
            <a:r>
              <a:rPr lang="en-GB" sz="2400" dirty="0" smtClean="0">
                <a:effectLst/>
              </a:rPr>
              <a:t>Radiation and R2E </a:t>
            </a:r>
          </a:p>
          <a:p>
            <a:pPr marL="0" indent="0">
              <a:buNone/>
            </a:pPr>
            <a:r>
              <a:rPr lang="en-GB" sz="2400" dirty="0">
                <a:effectLst/>
              </a:rPr>
              <a:t>	</a:t>
            </a:r>
            <a:r>
              <a:rPr lang="en-GB" sz="2400" dirty="0" smtClean="0">
                <a:effectLst/>
              </a:rPr>
              <a:t>					#Shielding and removing equipment from the tunnel</a:t>
            </a:r>
            <a:endParaRPr lang="en-GB" sz="2400" dirty="0">
              <a:effectLst/>
            </a:endParaRPr>
          </a:p>
          <a:p>
            <a:pPr marL="0" indent="0">
              <a:buNone/>
            </a:pPr>
            <a:r>
              <a:rPr lang="en-GB" sz="2400" dirty="0" smtClean="0">
                <a:effectLst/>
              </a:rPr>
              <a:t>						  (Superconducting link and cold powering)</a:t>
            </a:r>
          </a:p>
          <a:p>
            <a:pPr marL="0" indent="0">
              <a:buNone/>
            </a:pPr>
            <a:r>
              <a:rPr lang="en-GB" sz="2400" dirty="0">
                <a:effectLst/>
              </a:rPr>
              <a:t>	</a:t>
            </a:r>
            <a:r>
              <a:rPr lang="en-GB" sz="2400" dirty="0" smtClean="0">
                <a:effectLst/>
              </a:rPr>
              <a:t>				</a:t>
            </a:r>
            <a:r>
              <a:rPr lang="en-GB" sz="2400" dirty="0" smtClean="0">
                <a:effectLst/>
                <a:sym typeface="Wingdings"/>
              </a:rPr>
              <a:t> </a:t>
            </a:r>
            <a:r>
              <a:rPr lang="en-GB" sz="2400" dirty="0" smtClean="0">
                <a:effectLst/>
              </a:rPr>
              <a:t>Radiation hardness of magnets (lifetime) </a:t>
            </a:r>
          </a:p>
          <a:p>
            <a:pPr marL="0" indent="0">
              <a:buNone/>
            </a:pPr>
            <a:r>
              <a:rPr lang="en-GB" sz="2400" dirty="0">
                <a:effectLst/>
              </a:rPr>
              <a:t>	</a:t>
            </a:r>
            <a:r>
              <a:rPr lang="en-GB" sz="2400" dirty="0" smtClean="0">
                <a:effectLst/>
              </a:rPr>
              <a:t>					#e.g. triplet and cleaning insertions</a:t>
            </a:r>
            <a:endParaRPr lang="en-GB" sz="2400" dirty="0">
              <a:effectLst/>
            </a:endParaRPr>
          </a:p>
          <a:p>
            <a:pPr marL="0" indent="0">
              <a:buNone/>
            </a:pPr>
            <a:r>
              <a:rPr lang="en-GB" sz="2400" dirty="0" smtClean="0">
                <a:effectLst/>
              </a:rPr>
              <a:t>					</a:t>
            </a:r>
            <a:r>
              <a:rPr lang="en-GB" sz="2400" dirty="0" smtClean="0">
                <a:effectLst/>
                <a:sym typeface="Wingdings"/>
              </a:rPr>
              <a:t> </a:t>
            </a:r>
            <a:r>
              <a:rPr lang="en-GB" sz="2400" dirty="0" smtClean="0">
                <a:effectLst/>
              </a:rPr>
              <a:t>Cryogenic and Cooling </a:t>
            </a:r>
          </a:p>
          <a:p>
            <a:r>
              <a:rPr lang="en-US" dirty="0" smtClean="0"/>
              <a:t>System Upgrades </a:t>
            </a:r>
            <a:r>
              <a:rPr lang="en-US" dirty="0"/>
              <a:t>for allowing a peak </a:t>
            </a:r>
            <a:r>
              <a:rPr lang="en-US" dirty="0" smtClean="0"/>
              <a:t>Luminosity </a:t>
            </a:r>
            <a:r>
              <a:rPr lang="en-US" dirty="0"/>
              <a:t>of </a:t>
            </a:r>
            <a:endParaRPr lang="en-US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	</a:t>
            </a:r>
            <a:r>
              <a:rPr lang="en-US" dirty="0" smtClean="0"/>
              <a:t>					L </a:t>
            </a:r>
            <a:r>
              <a:rPr lang="en-US" dirty="0"/>
              <a:t>≥ 5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 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endParaRPr lang="en-US" sz="2600" dirty="0" smtClean="0">
              <a:effectLst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effectLst/>
              </a:rPr>
              <a:t>Consolidation activity for assuring running of the LHC up into mid 2030ies with up to 3000fb</a:t>
            </a:r>
            <a:r>
              <a:rPr lang="en-US" baseline="30000" dirty="0" smtClean="0">
                <a:effectLst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34426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WP5-IR Collimation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74020" y="4546704"/>
            <a:ext cx="3147226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Stefano Redaelli for</a:t>
            </a:r>
            <a:r>
              <a:rPr kumimoji="0" lang="en-US" sz="18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the LHC 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C</a:t>
            </a:r>
            <a:r>
              <a:rPr kumimoji="0" lang="en-US" sz="1800" b="0" i="1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ollimation</a:t>
            </a:r>
            <a:r>
              <a:rPr kumimoji="0" lang="en-US" sz="18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Project team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lcoll_logo3_sm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417" y="4080010"/>
            <a:ext cx="1859333" cy="197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32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68" y="111906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Main Achievements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7" y="975691"/>
            <a:ext cx="8723483" cy="534924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Set up simulations of multi-turn cleaning and physics debris for </a:t>
            </a:r>
            <a:br>
              <a:rPr lang="en-US" sz="2800" dirty="0" smtClean="0"/>
            </a:br>
            <a:r>
              <a:rPr lang="en-US" sz="2800" dirty="0" smtClean="0"/>
              <a:t>HL-LHC optics layouts (ATS)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Define upgrade strategy for the physics debris absorption in </a:t>
            </a:r>
            <a:br>
              <a:rPr lang="en-US" sz="2800" dirty="0" smtClean="0"/>
            </a:br>
            <a:r>
              <a:rPr lang="en-US" sz="2800" dirty="0" smtClean="0"/>
              <a:t>IR1 and IR5 in LS1, in collaboration with WP10 (TCL layouts)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Strong participation to beam studies at the LHC, to prepare </a:t>
            </a:r>
            <a:br>
              <a:rPr lang="en-US" sz="2800" dirty="0" smtClean="0"/>
            </a:br>
            <a:r>
              <a:rPr lang="en-US" sz="2800" dirty="0" smtClean="0"/>
              <a:t>well the future upgrades</a:t>
            </a:r>
            <a:br>
              <a:rPr lang="en-US" sz="2800" dirty="0" smtClean="0"/>
            </a:br>
            <a:r>
              <a:rPr lang="en-US" sz="2800" dirty="0" smtClean="0"/>
              <a:t>	</a:t>
            </a:r>
            <a:r>
              <a:rPr lang="en-US" sz="2400" dirty="0" smtClean="0"/>
              <a:t>- Settings and hierarchy limits, impedance measurements, quench tests, </a:t>
            </a:r>
            <a:br>
              <a:rPr lang="en-US" sz="2400" dirty="0" smtClean="0"/>
            </a:br>
            <a:r>
              <a:rPr lang="en-US" sz="2400" dirty="0" smtClean="0"/>
              <a:t>	   halo diffusion measurements, TCL cleaning in IR1/5… </a:t>
            </a:r>
            <a:endParaRPr lang="en-US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Study limitations for ion operation, for ALICE luminosity upgrade.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Development and design for the </a:t>
            </a:r>
            <a:r>
              <a:rPr lang="en-US" sz="2800" dirty="0"/>
              <a:t>d</a:t>
            </a:r>
            <a:r>
              <a:rPr lang="en-US" sz="2800" dirty="0" smtClean="0"/>
              <a:t>ispersion suppressor collimation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Advanced collimation concepts: </a:t>
            </a:r>
            <a:br>
              <a:rPr lang="en-US" sz="2800" dirty="0" smtClean="0"/>
            </a:br>
            <a:r>
              <a:rPr lang="en-US" sz="2800" dirty="0" smtClean="0"/>
              <a:t>hollow e-lens, crystal experiments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Development and beam tests for</a:t>
            </a:r>
            <a:br>
              <a:rPr lang="en-US" sz="2800" dirty="0" smtClean="0"/>
            </a:br>
            <a:r>
              <a:rPr lang="en-US" sz="2800" dirty="0" smtClean="0"/>
              <a:t>new collimator materials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83701" y="4789261"/>
            <a:ext cx="3931800" cy="1057173"/>
            <a:chOff x="4983701" y="4789261"/>
            <a:chExt cx="3931800" cy="1057173"/>
          </a:xfrm>
        </p:grpSpPr>
        <p:sp>
          <p:nvSpPr>
            <p:cNvPr id="5" name="Rectangle 4"/>
            <p:cNvSpPr/>
            <p:nvPr/>
          </p:nvSpPr>
          <p:spPr>
            <a:xfrm>
              <a:off x="5028599" y="4900977"/>
              <a:ext cx="3886902" cy="9454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983701" y="4789261"/>
              <a:ext cx="3886902" cy="355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Organizing a project review at the end of May 2013 to finalize project priorities and upgrade strategy 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25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" y="68898"/>
            <a:ext cx="8586496" cy="914400"/>
          </a:xfrm>
        </p:spPr>
        <p:txBody>
          <a:bodyPr/>
          <a:lstStyle/>
          <a:p>
            <a:pPr algn="ctr"/>
            <a:r>
              <a:rPr lang="en-GB" dirty="0" smtClean="0"/>
              <a:t>Technology choice for the DS collimator</a:t>
            </a:r>
            <a:endParaRPr lang="en-US" dirty="0"/>
          </a:p>
        </p:txBody>
      </p:sp>
      <p:pic>
        <p:nvPicPr>
          <p:cNvPr id="5" name="Picture 4" descr="ColdVsWa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34" y="1124495"/>
            <a:ext cx="8878030" cy="3570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2365" y="5240108"/>
            <a:ext cx="79084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of the Cold Collimator Feasibility Study team: concluded that the “warm” DS collimator with a by-pass cryostat is the best solution for the LHC. </a:t>
            </a:r>
          </a:p>
          <a:p>
            <a:r>
              <a:rPr lang="en-US" sz="1400" i="1" dirty="0" smtClean="0"/>
              <a:t>R&amp;D on cold collimation design will continue (</a:t>
            </a:r>
            <a:r>
              <a:rPr lang="en-US" sz="1400" i="1" dirty="0" err="1" smtClean="0"/>
              <a:t>EuCARD</a:t>
            </a:r>
            <a:r>
              <a:rPr lang="en-US" sz="1400" i="1" dirty="0" smtClean="0"/>
              <a:t>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58288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4468" y="111906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Prototyping of cryogenics bypass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346" y="1104393"/>
            <a:ext cx="6074662" cy="374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2365" y="5240108"/>
            <a:ext cx="79084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Continued the prototyping of the by-pass </a:t>
            </a:r>
            <a:r>
              <a:rPr lang="en-US" dirty="0" err="1" smtClean="0"/>
              <a:t>crystostat</a:t>
            </a:r>
            <a:r>
              <a:rPr lang="en-US" dirty="0" smtClean="0"/>
              <a:t> (QTC) for the installation of a warm collimator in the cold dispersion suppressors (EN-MME, TE-MSC).</a:t>
            </a:r>
          </a:p>
          <a:p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6132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WP6-Cold Powering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Amalia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Ballarino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23178"/>
            <a:ext cx="8229600" cy="914400"/>
          </a:xfrm>
        </p:spPr>
        <p:txBody>
          <a:bodyPr/>
          <a:lstStyle/>
          <a:p>
            <a:r>
              <a:rPr lang="en-US" dirty="0" smtClean="0"/>
              <a:t>LHC P1 and P5</a:t>
            </a:r>
            <a:endParaRPr lang="en-US" dirty="0"/>
          </a:p>
        </p:txBody>
      </p:sp>
      <p:pic>
        <p:nvPicPr>
          <p:cNvPr id="17" name="Picture 16" descr="POINT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" y="2743200"/>
            <a:ext cx="6705600" cy="3429000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>
          <a:xfrm>
            <a:off x="3383281" y="4343400"/>
            <a:ext cx="1143000" cy="228600"/>
          </a:xfrm>
          <a:custGeom>
            <a:avLst/>
            <a:gdLst>
              <a:gd name="connsiteX0" fmla="*/ 722489 w 722489"/>
              <a:gd name="connsiteY0" fmla="*/ 293511 h 293511"/>
              <a:gd name="connsiteX1" fmla="*/ 0 w 722489"/>
              <a:gd name="connsiteY1" fmla="*/ 0 h 293511"/>
              <a:gd name="connsiteX2" fmla="*/ 0 w 722489"/>
              <a:gd name="connsiteY2" fmla="*/ 0 h 29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2489" h="293511">
                <a:moveTo>
                  <a:pt x="722489" y="29351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383280" y="3124200"/>
            <a:ext cx="2822" cy="1219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78480" y="4191000"/>
            <a:ext cx="228600" cy="76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307080" y="3276600"/>
            <a:ext cx="0" cy="990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2468880" y="2895600"/>
            <a:ext cx="838200" cy="3810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2392680" y="2743200"/>
            <a:ext cx="990600" cy="3810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D:\Amalia\Photoes_LHC\0608018_10.jpg"/>
          <p:cNvPicPr>
            <a:picLocks noChangeAspect="1" noChangeArrowheads="1"/>
          </p:cNvPicPr>
          <p:nvPr/>
        </p:nvPicPr>
        <p:blipFill>
          <a:blip r:embed="rId3" cstate="print"/>
          <a:srcRect r="20029"/>
          <a:stretch>
            <a:fillRect/>
          </a:stretch>
        </p:blipFill>
        <p:spPr bwMode="auto">
          <a:xfrm>
            <a:off x="1249680" y="1657350"/>
            <a:ext cx="1828800" cy="1530373"/>
          </a:xfrm>
          <a:prstGeom prst="rect">
            <a:avLst/>
          </a:prstGeom>
          <a:noFill/>
        </p:spPr>
      </p:pic>
      <p:pic>
        <p:nvPicPr>
          <p:cNvPr id="26" name="Picture 25" descr="POINT5Surs.jpg"/>
          <p:cNvPicPr>
            <a:picLocks noChangeAspect="1"/>
          </p:cNvPicPr>
          <p:nvPr/>
        </p:nvPicPr>
        <p:blipFill>
          <a:blip r:embed="rId4" cstate="print"/>
          <a:srcRect t="8176"/>
          <a:stretch>
            <a:fillRect/>
          </a:stretch>
        </p:blipFill>
        <p:spPr>
          <a:xfrm>
            <a:off x="3099816" y="742950"/>
            <a:ext cx="2706624" cy="1780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22715" y="3528691"/>
            <a:ext cx="4235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la"/>
              </a:rPr>
              <a:t>U</a:t>
            </a:r>
            <a:r>
              <a:rPr lang="en-US" dirty="0" smtClean="0">
                <a:latin typeface="Arila"/>
              </a:rPr>
              <a:t>p to </a:t>
            </a:r>
            <a:r>
              <a:rPr lang="en-US" dirty="0" smtClean="0">
                <a:latin typeface="Arila"/>
                <a:sym typeface="Symbol"/>
              </a:rPr>
              <a:t>15</a:t>
            </a:r>
            <a:r>
              <a:rPr lang="en-US" dirty="0" smtClean="0">
                <a:latin typeface="Arila"/>
              </a:rPr>
              <a:t>0 kA per link. Vertical transfer </a:t>
            </a:r>
          </a:p>
          <a:p>
            <a:r>
              <a:rPr lang="en-US" dirty="0" smtClean="0">
                <a:latin typeface="Arila"/>
              </a:rPr>
              <a:t>along </a:t>
            </a:r>
            <a:r>
              <a:rPr lang="en-US" dirty="0" smtClean="0">
                <a:latin typeface="Arila"/>
                <a:sym typeface="Symbol"/>
              </a:rPr>
              <a:t></a:t>
            </a:r>
            <a:r>
              <a:rPr lang="en-US" dirty="0" smtClean="0">
                <a:latin typeface="Arila"/>
              </a:rPr>
              <a:t> </a:t>
            </a:r>
            <a:r>
              <a:rPr lang="en-US" dirty="0">
                <a:latin typeface="Arila"/>
              </a:rPr>
              <a:t>1</a:t>
            </a:r>
            <a:r>
              <a:rPr lang="en-US" dirty="0" smtClean="0">
                <a:latin typeface="Arila"/>
              </a:rPr>
              <a:t>00 m.</a:t>
            </a:r>
            <a:endParaRPr lang="en-US" dirty="0">
              <a:latin typeface="Aril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87294" y="3217980"/>
            <a:ext cx="450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la"/>
              </a:rPr>
              <a:t>Two links per point each about 300 m long</a:t>
            </a:r>
            <a:endParaRPr lang="en-US" dirty="0">
              <a:latin typeface="Aril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2235" y="1937382"/>
            <a:ext cx="42370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la"/>
              </a:rPr>
              <a:t>SC-Links with cables made from novel </a:t>
            </a:r>
          </a:p>
          <a:p>
            <a:r>
              <a:rPr lang="en-US" dirty="0" smtClean="0">
                <a:latin typeface="Arila"/>
              </a:rPr>
              <a:t>High-Temperature Superconductors </a:t>
            </a:r>
          </a:p>
          <a:p>
            <a:r>
              <a:rPr lang="en-US" dirty="0" smtClean="0">
                <a:latin typeface="Arila"/>
              </a:rPr>
              <a:t>transferring the current from</a:t>
            </a:r>
          </a:p>
          <a:p>
            <a:r>
              <a:rPr lang="en-US" dirty="0">
                <a:latin typeface="Arila"/>
              </a:rPr>
              <a:t>t</a:t>
            </a:r>
            <a:r>
              <a:rPr lang="en-US" dirty="0" smtClean="0">
                <a:latin typeface="Arila"/>
              </a:rPr>
              <a:t>he surface to the magnets in the tunnel</a:t>
            </a:r>
            <a:endParaRPr lang="en-US" dirty="0">
              <a:latin typeface="Arila"/>
            </a:endParaRPr>
          </a:p>
        </p:txBody>
      </p:sp>
    </p:spTree>
    <p:extLst>
      <p:ext uri="{BB962C8B-B14F-4D97-AF65-F5344CB8AC3E}">
        <p14:creationId xmlns:p14="http://schemas.microsoft.com/office/powerpoint/2010/main" val="83256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68" y="111906"/>
            <a:ext cx="8229600" cy="914400"/>
          </a:xfrm>
        </p:spPr>
        <p:txBody>
          <a:bodyPr/>
          <a:lstStyle/>
          <a:p>
            <a:r>
              <a:rPr lang="en-US" dirty="0" smtClean="0"/>
              <a:t>Main Achievements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7" y="1052657"/>
            <a:ext cx="8964026" cy="534924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New development of </a:t>
            </a:r>
            <a:r>
              <a:rPr lang="en-US" sz="2800" b="1" dirty="0" smtClean="0"/>
              <a:t>MgB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 wires </a:t>
            </a:r>
            <a:r>
              <a:rPr lang="en-US" sz="2800" dirty="0" smtClean="0"/>
              <a:t>in close collaboration between CERN and Columbus Superconductors. Successful test at CERN in July 2012 of first Powder In Tube </a:t>
            </a:r>
            <a:r>
              <a:rPr lang="en-US" sz="2800" b="1" dirty="0" smtClean="0"/>
              <a:t>MgB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 round wire </a:t>
            </a:r>
            <a:r>
              <a:rPr lang="en-US" sz="2800" dirty="0" smtClean="0"/>
              <a:t>with homogeneous superconducting properties.</a:t>
            </a:r>
          </a:p>
          <a:p>
            <a:pPr marL="0" indent="0" algn="just">
              <a:buNone/>
            </a:pPr>
            <a:endParaRPr lang="en-US" sz="800" dirty="0" smtClean="0"/>
          </a:p>
          <a:p>
            <a:pPr marL="271463" indent="-271463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b="1" dirty="0" smtClean="0"/>
              <a:t> MgB</a:t>
            </a:r>
            <a:r>
              <a:rPr lang="en-US" sz="2800" b="1" baseline="-25000" dirty="0" smtClean="0"/>
              <a:t>2</a:t>
            </a:r>
            <a:r>
              <a:rPr lang="en-US" sz="2800" dirty="0" smtClean="0"/>
              <a:t>: low-cost novel superconductor with a critical temperature (39 K) sufficiently high to enable safe operation in He gas with generous temperature margin </a:t>
            </a:r>
          </a:p>
          <a:p>
            <a:pPr marL="271463" indent="-271463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(</a:t>
            </a:r>
            <a:r>
              <a:rPr lang="en-US" sz="2800" dirty="0" smtClean="0">
                <a:sym typeface="Symbol"/>
              </a:rPr>
              <a:t> 10 K)</a:t>
            </a:r>
            <a:r>
              <a:rPr lang="en-US" sz="2800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62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0029" y="354329"/>
            <a:ext cx="8640499" cy="60774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 Conceptual study, design and commissioning at CERN of a test station enabling full characterization of </a:t>
            </a:r>
            <a:r>
              <a:rPr lang="en-US" sz="2800" b="1" dirty="0" smtClean="0"/>
              <a:t>20 m-long SC-Links </a:t>
            </a:r>
            <a:r>
              <a:rPr lang="en-US" sz="2800" dirty="0" smtClean="0"/>
              <a:t>operated in He gas, in a </a:t>
            </a:r>
            <a:r>
              <a:rPr lang="en-US" sz="2800" b="1" dirty="0" smtClean="0"/>
              <a:t>variable temperature range</a:t>
            </a:r>
            <a:r>
              <a:rPr lang="en-US" sz="2800" dirty="0" smtClean="0"/>
              <a:t>, at  currents of up to 20 kA (as proposed for the final system).</a:t>
            </a:r>
          </a:p>
          <a:p>
            <a:pPr marL="0" indent="0" algn="just">
              <a:buNone/>
            </a:pPr>
            <a:endParaRPr lang="en-US" sz="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Elaboration of a) </a:t>
            </a:r>
            <a:r>
              <a:rPr lang="en-US" sz="2800" b="1" dirty="0" smtClean="0"/>
              <a:t>powering layouts </a:t>
            </a:r>
            <a:r>
              <a:rPr lang="en-US" sz="2800" dirty="0" smtClean="0"/>
              <a:t>for MQXF </a:t>
            </a:r>
            <a:r>
              <a:rPr lang="en-US" sz="2800" dirty="0" err="1" smtClean="0"/>
              <a:t>quadrupoles</a:t>
            </a:r>
            <a:r>
              <a:rPr lang="en-US" sz="2800" dirty="0" smtClean="0"/>
              <a:t>  and of b) </a:t>
            </a:r>
            <a:r>
              <a:rPr lang="en-US" sz="2800" b="1" dirty="0" smtClean="0"/>
              <a:t>cryogenic cooling options </a:t>
            </a:r>
            <a:r>
              <a:rPr lang="en-US" sz="2800" dirty="0" smtClean="0"/>
              <a:t>for the cold powering system.</a:t>
            </a:r>
          </a:p>
          <a:p>
            <a:pPr marL="0" indent="0" algn="just">
              <a:buNone/>
            </a:pPr>
            <a:endParaRPr lang="en-US" sz="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Preliminary conceptual study of </a:t>
            </a:r>
            <a:r>
              <a:rPr lang="en-US" sz="2800" b="1" dirty="0" smtClean="0"/>
              <a:t>electrical feedbox </a:t>
            </a:r>
            <a:r>
              <a:rPr lang="en-US" sz="2800" dirty="0" smtClean="0"/>
              <a:t>feeding</a:t>
            </a:r>
          </a:p>
          <a:p>
            <a:pPr marL="271463" indent="-271463" algn="just">
              <a:buNone/>
            </a:pPr>
            <a:r>
              <a:rPr lang="en-US" sz="2800" dirty="0" smtClean="0"/>
              <a:t>	the current to the SC-Link.</a:t>
            </a:r>
          </a:p>
          <a:p>
            <a:pPr marL="271463" indent="-271463" algn="just">
              <a:buNone/>
            </a:pPr>
            <a:endParaRPr lang="en-US" sz="9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 Preliminary </a:t>
            </a:r>
            <a:r>
              <a:rPr lang="en-US" sz="2800" b="1" dirty="0" smtClean="0"/>
              <a:t>integration studies </a:t>
            </a:r>
            <a:r>
              <a:rPr lang="en-US" sz="2800" dirty="0" smtClean="0"/>
              <a:t>in LHC machine.</a:t>
            </a:r>
          </a:p>
          <a:p>
            <a:pPr marL="0" indent="0" algn="just">
              <a:buNone/>
            </a:pPr>
            <a:endParaRPr lang="en-US" sz="2800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4468" y="111906"/>
            <a:ext cx="8229600" cy="914400"/>
          </a:xfrm>
        </p:spPr>
        <p:txBody>
          <a:bodyPr/>
          <a:lstStyle/>
          <a:p>
            <a:r>
              <a:rPr lang="en-US" dirty="0" smtClean="0"/>
              <a:t>Main Achievements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4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" y="68898"/>
            <a:ext cx="8229600" cy="914400"/>
          </a:xfrm>
        </p:spPr>
        <p:txBody>
          <a:bodyPr/>
          <a:lstStyle/>
          <a:p>
            <a:r>
              <a:rPr lang="en-GB" dirty="0" smtClean="0"/>
              <a:t>CERN SC-Link Test Station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" b="5219"/>
          <a:stretch/>
        </p:blipFill>
        <p:spPr>
          <a:xfrm>
            <a:off x="511342" y="811848"/>
            <a:ext cx="8121316" cy="518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6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WP7-Machine Protection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Rüdiger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Schmidt,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T.Baer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J.Wenninger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D.Wollmann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M.Zerlauth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86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Changing 300x2 m </a:t>
            </a:r>
            <a:r>
              <a:rPr lang="fr-CH" u="sng" dirty="0" smtClean="0"/>
              <a:t>both </a:t>
            </a:r>
            <a:r>
              <a:rPr lang="fr-CH" dirty="0" smtClean="0"/>
              <a:t>ATLAS &amp; CMS </a:t>
            </a:r>
            <a:br>
              <a:rPr lang="fr-CH" dirty="0" smtClean="0"/>
            </a:br>
            <a:r>
              <a:rPr lang="fr-CH" sz="3100" dirty="0" smtClean="0"/>
              <a:t>(recent requests </a:t>
            </a:r>
            <a:r>
              <a:rPr lang="fr-CH" sz="3100" dirty="0"/>
              <a:t>from </a:t>
            </a:r>
            <a:r>
              <a:rPr lang="fr-CH" sz="3100" dirty="0" smtClean="0"/>
              <a:t>LHC-b &amp; Alice to be examined)</a:t>
            </a:r>
            <a:endParaRPr lang="en-GB" sz="3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1484784"/>
            <a:ext cx="9266238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5512120"/>
            <a:ext cx="4849091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dirty="0" smtClean="0"/>
              <a:t>In total &gt; 1.2 km of LHC for all IRs!!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3439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KEK </a:t>
            </a:r>
            <a:r>
              <a:rPr lang="de-DE" dirty="0" err="1" smtClean="0"/>
              <a:t>Crab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Abort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37159" y="832205"/>
            <a:ext cx="3345449" cy="5212080"/>
          </a:xfrm>
        </p:spPr>
        <p:txBody>
          <a:bodyPr anchor="ctr"/>
          <a:lstStyle/>
          <a:p>
            <a:pPr marL="0" indent="0">
              <a:spcBef>
                <a:spcPts val="1000"/>
              </a:spcBef>
            </a:pPr>
            <a:r>
              <a:rPr lang="de-DE" sz="2400" dirty="0" err="1" smtClean="0"/>
              <a:t>Crab</a:t>
            </a:r>
            <a:r>
              <a:rPr lang="de-DE" sz="2400" dirty="0" smtClean="0"/>
              <a:t> </a:t>
            </a:r>
            <a:r>
              <a:rPr lang="de-DE" sz="2400" dirty="0" err="1" smtClean="0"/>
              <a:t>cavity</a:t>
            </a:r>
            <a:r>
              <a:rPr lang="de-DE" sz="2400" dirty="0" smtClean="0"/>
              <a:t> </a:t>
            </a:r>
            <a:r>
              <a:rPr lang="de-DE" sz="2400" dirty="0" err="1" smtClean="0"/>
              <a:t>behaviour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/>
              <a:t> </a:t>
            </a:r>
            <a:r>
              <a:rPr lang="de-DE" sz="2400" dirty="0" smtClean="0"/>
              <a:t> after </a:t>
            </a:r>
            <a:r>
              <a:rPr lang="de-DE" sz="2400" dirty="0" err="1" smtClean="0"/>
              <a:t>klystron</a:t>
            </a:r>
            <a:r>
              <a:rPr lang="de-DE" sz="2400" dirty="0" smtClean="0"/>
              <a:t> power     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de-DE" sz="2400" dirty="0"/>
              <a:t> </a:t>
            </a:r>
            <a:r>
              <a:rPr lang="de-DE" sz="2400" dirty="0" smtClean="0"/>
              <a:t> </a:t>
            </a:r>
            <a:r>
              <a:rPr lang="de-DE" sz="2400" dirty="0" err="1" smtClean="0"/>
              <a:t>abort</a:t>
            </a:r>
            <a:r>
              <a:rPr lang="de-DE" sz="2400" dirty="0" smtClean="0"/>
              <a:t>:</a:t>
            </a:r>
          </a:p>
          <a:p>
            <a:pPr marL="344488" indent="-234950">
              <a:spcBef>
                <a:spcPts val="1000"/>
              </a:spcBef>
            </a:pPr>
            <a:r>
              <a:rPr lang="de-DE" sz="20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</a:t>
            </a:r>
            <a:r>
              <a:rPr lang="de-DE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voltage</a:t>
            </a:r>
            <a:r>
              <a:rPr lang="de-DE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</a:t>
            </a:r>
            <a:r>
              <a:rPr lang="de-DE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de-DE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100µs </a:t>
            </a:r>
            <a:br>
              <a:rPr lang="de-DE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2000" i="1" dirty="0" smtClean="0">
                <a:solidFill>
                  <a:schemeClr val="tx2"/>
                </a:solidFill>
              </a:rPr>
              <a:t>(≈ 1 LHC turn).</a:t>
            </a:r>
          </a:p>
          <a:p>
            <a:pPr marL="344488" indent="-234950">
              <a:spcBef>
                <a:spcPts val="1000"/>
              </a:spcBef>
            </a:pPr>
            <a:r>
              <a:rPr lang="de-DE" sz="2000" i="1" dirty="0" err="1">
                <a:solidFill>
                  <a:schemeClr val="tx2"/>
                </a:solidFill>
              </a:rPr>
              <a:t>C</a:t>
            </a:r>
            <a:r>
              <a:rPr lang="de-DE" sz="2000" i="1" dirty="0" err="1" smtClean="0">
                <a:solidFill>
                  <a:schemeClr val="tx2"/>
                </a:solidFill>
              </a:rPr>
              <a:t>rab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i="1" dirty="0" err="1" smtClean="0">
                <a:solidFill>
                  <a:schemeClr val="tx2"/>
                </a:solidFill>
              </a:rPr>
              <a:t>cavity</a:t>
            </a:r>
            <a:r>
              <a:rPr lang="de-DE" sz="2000" i="1" dirty="0" smtClean="0">
                <a:solidFill>
                  <a:schemeClr val="tx2"/>
                </a:solidFill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</a:t>
            </a:r>
            <a:r>
              <a:rPr lang="de-DE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oscillation</a:t>
            </a:r>
            <a:r>
              <a:rPr lang="de-DE" sz="2000" i="1" dirty="0" smtClean="0">
                <a:solidFill>
                  <a:schemeClr val="tx2"/>
                </a:solidFill>
              </a:rPr>
              <a:t>: </a:t>
            </a:r>
            <a:r>
              <a:rPr lang="de-DE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90° in ≈80µs.</a:t>
            </a:r>
          </a:p>
          <a:p>
            <a:pPr marL="344488" indent="-234950">
              <a:spcBef>
                <a:spcPts val="1000"/>
              </a:spcBef>
            </a:pPr>
            <a:r>
              <a:rPr lang="de-DE" sz="1800" i="1" dirty="0" err="1" smtClean="0">
                <a:solidFill>
                  <a:schemeClr val="tx2"/>
                </a:solidFill>
              </a:rPr>
              <a:t>Unclear</a:t>
            </a:r>
            <a:r>
              <a:rPr lang="de-DE" sz="1800" i="1" dirty="0" smtClean="0">
                <a:solidFill>
                  <a:schemeClr val="tx2"/>
                </a:solidFill>
              </a:rPr>
              <a:t>: </a:t>
            </a:r>
            <a:r>
              <a:rPr lang="de-DE" sz="1800" i="1" dirty="0" err="1" smtClean="0">
                <a:solidFill>
                  <a:schemeClr val="tx2"/>
                </a:solidFill>
              </a:rPr>
              <a:t>phase</a:t>
            </a:r>
            <a:r>
              <a:rPr lang="de-DE" sz="1800" i="1" dirty="0" smtClean="0">
                <a:solidFill>
                  <a:schemeClr val="tx2"/>
                </a:solidFill>
              </a:rPr>
              <a:t> </a:t>
            </a:r>
            <a:r>
              <a:rPr lang="de-DE" sz="1800" i="1" dirty="0" err="1" smtClean="0">
                <a:solidFill>
                  <a:schemeClr val="tx2"/>
                </a:solidFill>
              </a:rPr>
              <a:t>measurement</a:t>
            </a:r>
            <a:r>
              <a:rPr lang="de-DE" sz="1800" i="1" dirty="0" smtClean="0">
                <a:solidFill>
                  <a:schemeClr val="tx2"/>
                </a:solidFill>
              </a:rPr>
              <a:t> </a:t>
            </a:r>
            <a:r>
              <a:rPr lang="de-DE" sz="1800" i="1" dirty="0" err="1" smtClean="0">
                <a:solidFill>
                  <a:schemeClr val="tx2"/>
                </a:solidFill>
              </a:rPr>
              <a:t>with</a:t>
            </a:r>
            <a:r>
              <a:rPr lang="de-DE" sz="1800" i="1" dirty="0" smtClean="0">
                <a:solidFill>
                  <a:schemeClr val="tx2"/>
                </a:solidFill>
              </a:rPr>
              <a:t> </a:t>
            </a:r>
            <a:r>
              <a:rPr lang="de-DE" sz="1800" i="1" dirty="0" err="1" smtClean="0">
                <a:solidFill>
                  <a:schemeClr val="tx2"/>
                </a:solidFill>
              </a:rPr>
              <a:t>zero</a:t>
            </a:r>
            <a:r>
              <a:rPr lang="de-DE" sz="1800" i="1" dirty="0" smtClean="0">
                <a:solidFill>
                  <a:schemeClr val="tx2"/>
                </a:solidFill>
              </a:rPr>
              <a:t> </a:t>
            </a:r>
            <a:r>
              <a:rPr lang="de-DE" sz="1800" i="1" dirty="0" err="1" smtClean="0">
                <a:solidFill>
                  <a:schemeClr val="tx2"/>
                </a:solidFill>
              </a:rPr>
              <a:t>voltage</a:t>
            </a:r>
            <a:r>
              <a:rPr lang="de-DE" sz="1800" i="1" dirty="0" smtClean="0">
                <a:solidFill>
                  <a:schemeClr val="tx2"/>
                </a:solidFill>
              </a:rPr>
              <a:t>.</a:t>
            </a:r>
            <a:endParaRPr lang="de-DE" sz="1800" i="1" dirty="0">
              <a:solidFill>
                <a:schemeClr val="tx2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2608" y="1721637"/>
            <a:ext cx="5529600" cy="4147635"/>
          </a:xfrm>
          <a:prstGeom prst="rect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3648972" y="1895287"/>
            <a:ext cx="23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de-DE" dirty="0" smtClean="0">
                <a:solidFill>
                  <a:srgbClr val="FFFF00"/>
                </a:solidFill>
              </a:rPr>
              <a:t>Klystron power out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648971" y="2858567"/>
            <a:ext cx="23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de-DE" dirty="0" smtClean="0">
                <a:solidFill>
                  <a:srgbClr val="00FFFF"/>
                </a:solidFill>
              </a:rPr>
              <a:t>V</a:t>
            </a:r>
            <a:r>
              <a:rPr lang="de-DE" baseline="-25000" dirty="0" smtClean="0">
                <a:solidFill>
                  <a:srgbClr val="00FFFF"/>
                </a:solidFill>
              </a:rPr>
              <a:t>c</a:t>
            </a:r>
            <a:r>
              <a:rPr lang="de-DE" dirty="0" smtClean="0">
                <a:solidFill>
                  <a:srgbClr val="00FFFF"/>
                </a:solidFill>
              </a:rPr>
              <a:t>²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48972" y="3280512"/>
            <a:ext cx="23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de-DE" dirty="0" err="1" smtClean="0">
                <a:solidFill>
                  <a:srgbClr val="FF57C7"/>
                </a:solidFill>
              </a:rPr>
              <a:t>Cavity</a:t>
            </a:r>
            <a:r>
              <a:rPr lang="de-DE" dirty="0" smtClean="0">
                <a:solidFill>
                  <a:srgbClr val="FF57C7"/>
                </a:solidFill>
              </a:rPr>
              <a:t> </a:t>
            </a:r>
            <a:r>
              <a:rPr lang="de-DE" dirty="0" err="1" smtClean="0">
                <a:solidFill>
                  <a:srgbClr val="FF57C7"/>
                </a:solidFill>
              </a:rPr>
              <a:t>phase</a:t>
            </a:r>
            <a:endParaRPr lang="de-DE" dirty="0" smtClean="0">
              <a:solidFill>
                <a:srgbClr val="FF57C7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648970" y="4005883"/>
            <a:ext cx="23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de-DE" dirty="0" smtClean="0">
                <a:solidFill>
                  <a:srgbClr val="00FF00"/>
                </a:solidFill>
              </a:rPr>
              <a:t>Beam </a:t>
            </a:r>
            <a:r>
              <a:rPr lang="de-DE" dirty="0" err="1" smtClean="0">
                <a:solidFill>
                  <a:srgbClr val="00FF00"/>
                </a:solidFill>
              </a:rPr>
              <a:t>current</a:t>
            </a:r>
            <a:endParaRPr lang="de-DE" dirty="0" smtClean="0">
              <a:solidFill>
                <a:srgbClr val="00FF0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8100204" y="3660827"/>
            <a:ext cx="0" cy="3450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57C7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8100204" y="3648689"/>
            <a:ext cx="667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de-DE" dirty="0" smtClean="0">
                <a:solidFill>
                  <a:srgbClr val="FF57C7"/>
                </a:solidFill>
              </a:rPr>
              <a:t>40°</a:t>
            </a:r>
          </a:p>
        </p:txBody>
      </p:sp>
      <p:grpSp>
        <p:nvGrpSpPr>
          <p:cNvPr id="29" name="Gruppieren 28"/>
          <p:cNvGrpSpPr/>
          <p:nvPr/>
        </p:nvGrpSpPr>
        <p:grpSpPr>
          <a:xfrm>
            <a:off x="5819082" y="2247367"/>
            <a:ext cx="1694526" cy="2776612"/>
            <a:chOff x="5819082" y="1962367"/>
            <a:chExt cx="1694526" cy="2776612"/>
          </a:xfrm>
        </p:grpSpPr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5819082" y="1962367"/>
              <a:ext cx="489600" cy="2776612"/>
            </a:xfrm>
            <a:prstGeom prst="roundRect">
              <a:avLst>
                <a:gd name="adj" fmla="val 144"/>
              </a:avLst>
            </a:prstGeom>
            <a:noFill/>
            <a:ln w="25400">
              <a:solidFill>
                <a:schemeClr val="accent4"/>
              </a:solidFill>
              <a:round/>
              <a:headEnd/>
              <a:tailEnd/>
            </a:ln>
            <a:effectLst/>
          </p:spPr>
          <p:txBody>
            <a:bodyPr wrap="none" lIns="82945" tIns="41473" rIns="82945" bIns="41473" anchor="ctr"/>
            <a:lstStyle/>
            <a:p>
              <a:pPr defTabSz="914400"/>
              <a:endParaRPr lang="ja-JP" altLang="en-US">
                <a:solidFill>
                  <a:prstClr val="black"/>
                </a:solidFill>
              </a:endParaRPr>
            </a:p>
          </p:txBody>
        </p:sp>
        <p:cxnSp>
          <p:nvCxnSpPr>
            <p:cNvPr id="12" name="Gerade Verbindung mit Pfeil 11"/>
            <p:cNvCxnSpPr/>
            <p:nvPr/>
          </p:nvCxnSpPr>
          <p:spPr bwMode="auto">
            <a:xfrm flipH="1">
              <a:off x="6360438" y="2158278"/>
              <a:ext cx="540692" cy="40666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Abgerundetes Rechteck 9"/>
            <p:cNvSpPr/>
            <p:nvPr/>
          </p:nvSpPr>
          <p:spPr bwMode="auto">
            <a:xfrm>
              <a:off x="6547449" y="1979619"/>
              <a:ext cx="966159" cy="374571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sz="1600" b="1" dirty="0" err="1">
                  <a:solidFill>
                    <a:srgbClr val="1F49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</a:t>
              </a:r>
              <a:r>
                <a:rPr lang="de-DE" sz="1600" b="1" dirty="0" err="1" smtClean="0">
                  <a:solidFill>
                    <a:srgbClr val="1F49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oise</a:t>
              </a:r>
              <a:r>
                <a:rPr lang="de-DE" sz="1600" b="1" dirty="0" smtClean="0">
                  <a:solidFill>
                    <a:srgbClr val="1F49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?</a:t>
              </a:r>
              <a:endParaRPr lang="de-DE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970579" y="3043233"/>
            <a:ext cx="1000125" cy="2298090"/>
            <a:chOff x="4970579" y="2758233"/>
            <a:chExt cx="1000125" cy="2298090"/>
          </a:xfrm>
        </p:grpSpPr>
        <p:cxnSp>
          <p:nvCxnSpPr>
            <p:cNvPr id="16" name="Straight Connector 5"/>
            <p:cNvCxnSpPr/>
            <p:nvPr/>
          </p:nvCxnSpPr>
          <p:spPr bwMode="auto">
            <a:xfrm>
              <a:off x="5227592" y="2758233"/>
              <a:ext cx="0" cy="19807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FEFB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6"/>
            <p:cNvCxnSpPr/>
            <p:nvPr/>
          </p:nvCxnSpPr>
          <p:spPr bwMode="auto">
            <a:xfrm>
              <a:off x="5665771" y="2758233"/>
              <a:ext cx="0" cy="19807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FEFB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9"/>
            <p:cNvSpPr txBox="1"/>
            <p:nvPr/>
          </p:nvSpPr>
          <p:spPr>
            <a:xfrm>
              <a:off x="4970579" y="4686991"/>
              <a:ext cx="10001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de-DE" b="1" dirty="0" smtClean="0">
                  <a:solidFill>
                    <a:srgbClr val="00FEFB"/>
                  </a:solidFill>
                </a:rPr>
                <a:t>100µs</a:t>
              </a:r>
              <a:endParaRPr lang="en-US" b="1" dirty="0" err="1" smtClean="0">
                <a:solidFill>
                  <a:srgbClr val="00FEFB"/>
                </a:solidFill>
              </a:endParaRPr>
            </a:p>
          </p:txBody>
        </p:sp>
        <p:cxnSp>
          <p:nvCxnSpPr>
            <p:cNvPr id="19" name="Straight Arrow Connector 11"/>
            <p:cNvCxnSpPr/>
            <p:nvPr/>
          </p:nvCxnSpPr>
          <p:spPr bwMode="auto">
            <a:xfrm>
              <a:off x="5263224" y="4706041"/>
              <a:ext cx="36053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FEFB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sp>
        <p:nvSpPr>
          <p:cNvPr id="26" name="Abgerundetes Rechteck 25"/>
          <p:cNvSpPr/>
          <p:nvPr/>
        </p:nvSpPr>
        <p:spPr bwMode="auto">
          <a:xfrm>
            <a:off x="7677219" y="1974234"/>
            <a:ext cx="1206916" cy="546265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K</a:t>
            </a:r>
            <a:r>
              <a:rPr lang="en-US" sz="1400" dirty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. </a:t>
            </a:r>
            <a:r>
              <a:rPr lang="en-US" sz="1400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Nakanishi, </a:t>
            </a:r>
            <a:br>
              <a:rPr lang="en-US" sz="1400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400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LHC-CC’10</a:t>
            </a:r>
            <a:r>
              <a:rPr lang="en-US" sz="1400" i="1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.</a:t>
            </a:r>
            <a:endParaRPr lang="en-US" sz="1400" dirty="0">
              <a:solidFill>
                <a:srgbClr val="1F497D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648970" y="6058003"/>
            <a:ext cx="5363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1400" i="1" dirty="0" smtClean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see also: K</a:t>
            </a:r>
            <a:r>
              <a:rPr lang="en-US" sz="1400" i="1" dirty="0">
                <a:solidFill>
                  <a:srgbClr val="1F497D"/>
                </a:solidFill>
                <a:ea typeface="ＭＳ Ｐゴシック" pitchFamily="-112" charset="-128"/>
                <a:cs typeface="ＭＳ Ｐゴシック" pitchFamily="-112" charset="-128"/>
              </a:rPr>
              <a:t>. Nakanishi et al., IPAC’10, WEPEC022</a:t>
            </a:r>
            <a:r>
              <a:rPr lang="de-DE" sz="1400" i="1" dirty="0" smtClean="0">
                <a:solidFill>
                  <a:srgbClr val="1F497D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46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991" y="2435283"/>
            <a:ext cx="6171088" cy="403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55" y="228458"/>
            <a:ext cx="8924636" cy="914400"/>
          </a:xfrm>
        </p:spPr>
        <p:txBody>
          <a:bodyPr/>
          <a:lstStyle/>
          <a:p>
            <a:r>
              <a:rPr lang="en-GB" dirty="0" smtClean="0"/>
              <a:t>CC failure </a:t>
            </a:r>
            <a:r>
              <a:rPr lang="en-GB" dirty="0" smtClean="0">
                <a:sym typeface="Wingdings"/>
              </a:rPr>
              <a:t></a:t>
            </a:r>
            <a:r>
              <a:rPr lang="en-GB" dirty="0" smtClean="0"/>
              <a:t>Gaussian beam cut @</a:t>
            </a:r>
            <a:r>
              <a:rPr lang="en-GB" baseline="0" dirty="0" smtClean="0"/>
              <a:t> 1.7 </a:t>
            </a:r>
            <a:r>
              <a:rPr lang="en-GB" dirty="0" smtClean="0">
                <a:sym typeface="Symbol"/>
              </a:rPr>
              <a:t>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000" dirty="0" smtClean="0"/>
              <a:t>Assume that a collimator sits at 4 </a:t>
            </a:r>
            <a:r>
              <a:rPr lang="en-GB" sz="2000" dirty="0" smtClean="0">
                <a:sym typeface="Symbol"/>
              </a:rPr>
              <a:t>, and a fast failure happens cutting into the tails by </a:t>
            </a:r>
            <a:r>
              <a:rPr lang="en-GB" sz="2000" dirty="0">
                <a:sym typeface="Symbol"/>
              </a:rPr>
              <a:t>1.7 </a:t>
            </a:r>
            <a:r>
              <a:rPr lang="en-GB" sz="2000" dirty="0" smtClean="0">
                <a:sym typeface="Symbol"/>
              </a:rPr>
              <a:t>. The energy loss corresponds to 35 MJ.</a:t>
            </a:r>
          </a:p>
          <a:p>
            <a:r>
              <a:rPr lang="en-GB" sz="2000" dirty="0" smtClean="0"/>
              <a:t>For a collimator at 5 </a:t>
            </a:r>
            <a:r>
              <a:rPr lang="en-GB" sz="2000" dirty="0" smtClean="0">
                <a:sym typeface="Symbol"/>
              </a:rPr>
              <a:t> and a cut by 1.7 , the </a:t>
            </a:r>
            <a:r>
              <a:rPr lang="en-GB" sz="2000" dirty="0">
                <a:sym typeface="Symbol"/>
              </a:rPr>
              <a:t>energy loss </a:t>
            </a:r>
            <a:r>
              <a:rPr lang="en-GB" sz="2000" dirty="0" smtClean="0">
                <a:sym typeface="Symbol"/>
              </a:rPr>
              <a:t>is ‘only’ 2.2 </a:t>
            </a:r>
            <a:r>
              <a:rPr lang="en-GB" sz="2000" dirty="0">
                <a:sym typeface="Symbol"/>
              </a:rPr>
              <a:t>MJ.</a:t>
            </a:r>
          </a:p>
          <a:p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136808" y="3724959"/>
            <a:ext cx="20309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67748" y="3724959"/>
            <a:ext cx="0" cy="22234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9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18"/>
            <a:ext cx="8229600" cy="914400"/>
          </a:xfrm>
        </p:spPr>
        <p:txBody>
          <a:bodyPr/>
          <a:lstStyle/>
          <a:p>
            <a:r>
              <a:rPr lang="en-US" dirty="0" smtClean="0"/>
              <a:t>Questions related to fast failures…..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40818"/>
            <a:ext cx="8991600" cy="5412422"/>
          </a:xfrm>
        </p:spPr>
        <p:txBody>
          <a:bodyPr>
            <a:normAutofit fontScale="70000" lnSpcReduction="20000"/>
          </a:bodyPr>
          <a:lstStyle/>
          <a:p>
            <a:r>
              <a:rPr lang="en-GB" sz="3400" dirty="0" smtClean="0"/>
              <a:t>Is it realistic to assume that crab cavities can produce very fast failures?</a:t>
            </a:r>
          </a:p>
          <a:p>
            <a:pPr lvl="1"/>
            <a:r>
              <a:rPr lang="en-GB" sz="2300" dirty="0" smtClean="0"/>
              <a:t>Passive increase of τ for critical failures through LLRF and cavity design (available power, </a:t>
            </a:r>
            <a:r>
              <a:rPr lang="en-GB" sz="2300" dirty="0" err="1" smtClean="0"/>
              <a:t>Qext</a:t>
            </a:r>
            <a:r>
              <a:rPr lang="en-GB" sz="2300" dirty="0" smtClean="0"/>
              <a:t>,…) is vital for dependable MP</a:t>
            </a:r>
          </a:p>
          <a:p>
            <a:r>
              <a:rPr lang="en-GB" sz="3400" dirty="0" smtClean="0"/>
              <a:t>If particle free aperture between collimators and beam of, say, two </a:t>
            </a:r>
            <a:r>
              <a:rPr lang="en-GB" sz="3400" dirty="0"/>
              <a:t>sigma is </a:t>
            </a:r>
            <a:r>
              <a:rPr lang="en-GB" sz="3400" dirty="0" smtClean="0"/>
              <a:t>required….</a:t>
            </a:r>
          </a:p>
          <a:p>
            <a:pPr lvl="1"/>
            <a:r>
              <a:rPr lang="en-GB" sz="2300" dirty="0" smtClean="0"/>
              <a:t>Hollow electron lens for cleaning, or other halo cleaning techniques</a:t>
            </a:r>
          </a:p>
          <a:p>
            <a:pPr lvl="1"/>
            <a:r>
              <a:rPr lang="en-GB" sz="2300" dirty="0" smtClean="0"/>
              <a:t>Dependable measurement &amp; interlocks on tail population </a:t>
            </a:r>
          </a:p>
          <a:p>
            <a:r>
              <a:rPr lang="en-GB" sz="3400" dirty="0" smtClean="0"/>
              <a:t>Ideas for upgrade of protection systems</a:t>
            </a:r>
            <a:endParaRPr lang="en-GB" sz="3400" dirty="0"/>
          </a:p>
          <a:p>
            <a:pPr lvl="1"/>
            <a:r>
              <a:rPr lang="en-GB" sz="2300" dirty="0" smtClean="0"/>
              <a:t>Dependable </a:t>
            </a:r>
            <a:r>
              <a:rPr lang="en-GB" sz="2300" dirty="0"/>
              <a:t>&amp; fast detection of </a:t>
            </a:r>
            <a:r>
              <a:rPr lang="en-GB" sz="2300" dirty="0" smtClean="0"/>
              <a:t>failures at/close to cavities (within sub µs)</a:t>
            </a:r>
            <a:endParaRPr lang="en-GB" sz="2300" dirty="0"/>
          </a:p>
          <a:p>
            <a:pPr lvl="1"/>
            <a:r>
              <a:rPr lang="en-GB" sz="2300" dirty="0"/>
              <a:t>Introduce direct links IR1/5-</a:t>
            </a:r>
            <a:r>
              <a:rPr lang="en-GB" sz="2300" dirty="0" smtClean="0"/>
              <a:t>&gt; IR6 </a:t>
            </a:r>
            <a:r>
              <a:rPr lang="en-GB" sz="2300" dirty="0"/>
              <a:t>for beam aborts?</a:t>
            </a:r>
          </a:p>
          <a:p>
            <a:pPr lvl="1"/>
            <a:r>
              <a:rPr lang="en-GB" sz="2300" dirty="0"/>
              <a:t>Additional abort gaps?</a:t>
            </a:r>
          </a:p>
          <a:p>
            <a:r>
              <a:rPr lang="en-GB" sz="3400" dirty="0" smtClean="0"/>
              <a:t>Other options</a:t>
            </a:r>
            <a:endParaRPr lang="en-GB" sz="3400" dirty="0"/>
          </a:p>
          <a:p>
            <a:pPr lvl="1"/>
            <a:r>
              <a:rPr lang="en-GB" sz="2300" dirty="0" smtClean="0"/>
              <a:t>Position of </a:t>
            </a:r>
            <a:r>
              <a:rPr lang="en-GB" sz="2300" dirty="0"/>
              <a:t>the collimator </a:t>
            </a:r>
            <a:r>
              <a:rPr lang="en-GB" sz="2300" dirty="0" smtClean="0"/>
              <a:t>further </a:t>
            </a:r>
            <a:r>
              <a:rPr lang="en-GB" sz="2300" dirty="0"/>
              <a:t>outside (between 5.5 and 6.0 </a:t>
            </a:r>
            <a:r>
              <a:rPr lang="en-GB" sz="2300" dirty="0">
                <a:sym typeface="Symbol"/>
              </a:rPr>
              <a:t>)</a:t>
            </a:r>
            <a:endParaRPr lang="en-GB" sz="2300" dirty="0"/>
          </a:p>
          <a:p>
            <a:pPr lvl="1"/>
            <a:r>
              <a:rPr lang="en-GB" sz="2300" dirty="0" smtClean="0"/>
              <a:t>Understand details of loss </a:t>
            </a:r>
            <a:r>
              <a:rPr lang="en-GB" sz="2300" dirty="0"/>
              <a:t>scenario, </a:t>
            </a:r>
            <a:r>
              <a:rPr lang="en-GB" sz="2300" dirty="0" smtClean="0"/>
              <a:t>extract beam </a:t>
            </a:r>
            <a:r>
              <a:rPr lang="en-GB" sz="2300" dirty="0"/>
              <a:t>as fast as possible, </a:t>
            </a:r>
            <a:r>
              <a:rPr lang="en-GB" sz="2300" dirty="0" smtClean="0"/>
              <a:t>possibly </a:t>
            </a:r>
            <a:r>
              <a:rPr lang="en-GB" sz="2300" dirty="0"/>
              <a:t>accept some damage to collimators </a:t>
            </a:r>
            <a:r>
              <a:rPr lang="en-GB" sz="2300" dirty="0" smtClean="0"/>
              <a:t>if the probability is low (be aware of side effects)</a:t>
            </a:r>
            <a:endParaRPr lang="en-GB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32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63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WP8-Collider Experiment Interface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Helmut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Burkhardt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3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B95F28-0CAD-6C4E-9E45-7EFB11A613C4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>
          <a:xfrm>
            <a:off x="342900" y="251460"/>
            <a:ext cx="7909560" cy="480060"/>
          </a:xfrm>
        </p:spPr>
        <p:txBody>
          <a:bodyPr/>
          <a:lstStyle/>
          <a:p>
            <a:pPr>
              <a:tabLst>
                <a:tab pos="4011930" algn="l"/>
              </a:tabLst>
              <a:defRPr/>
            </a:pPr>
            <a:r>
              <a:rPr lang="en-US" dirty="0" smtClean="0"/>
              <a:t>Collider Experiment Interface - WP8</a:t>
            </a:r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477768" y="731521"/>
            <a:ext cx="8458200" cy="5438150"/>
          </a:xfrm>
          <a:prstGeom prst="rect">
            <a:avLst/>
          </a:prstGeom>
          <a:solidFill>
            <a:srgbClr val="FFFCDF"/>
          </a:solidFill>
          <a:ln>
            <a:noFill/>
          </a:ln>
          <a:effectLst>
            <a:outerShdw blurRad="127000" dist="76199" dir="2700000" algn="ctr" rotWithShape="0">
              <a:schemeClr val="bg2">
                <a:alpha val="20000"/>
              </a:schemeClr>
            </a:outerShdw>
          </a:effectLst>
          <a:extLst/>
        </p:spPr>
        <p:txBody>
          <a:bodyPr lIns="205740" tIns="205740" rIns="205740" bIns="205740"/>
          <a:lstStyle/>
          <a:p>
            <a:pPr algn="l">
              <a:lnSpc>
                <a:spcPct val="130000"/>
              </a:lnSpc>
              <a:defRPr/>
            </a:pPr>
            <a:r>
              <a:rPr lang="en-US" sz="1600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Recent (30 Nov. </a:t>
            </a:r>
            <a:r>
              <a:rPr lang="ja-JP" altLang="en-US" sz="1600" dirty="0">
                <a:solidFill>
                  <a:srgbClr val="141313"/>
                </a:solidFill>
                <a:latin typeface="Arial"/>
                <a:ea typeface="ＭＳ Ｐゴシック" charset="0"/>
                <a:cs typeface="Times" charset="0"/>
                <a:sym typeface="Times" charset="0"/>
              </a:rPr>
              <a:t>’</a:t>
            </a:r>
            <a:r>
              <a:rPr lang="en-US" sz="1600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12) workshop, </a:t>
            </a:r>
            <a:r>
              <a:rPr lang="en-US" sz="1300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organized by L. Rossi, WP8 chair : H. Burkhardt  and deputy : Daniel </a:t>
            </a:r>
            <a:r>
              <a:rPr lang="en-US" sz="1300" dirty="0" err="1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Lacarrère</a:t>
            </a:r>
            <a:endParaRPr lang="en-US" sz="1300" dirty="0">
              <a:solidFill>
                <a:srgbClr val="141313"/>
              </a:solidFill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1600" b="1" dirty="0">
                <a:solidFill>
                  <a:schemeClr val="accent2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Review of Accelerator Layout Change requests from LHC Experiments in LS2 &amp; LS3 and their impact on the HL-LHC</a:t>
            </a:r>
          </a:p>
          <a:p>
            <a:pPr algn="l">
              <a:lnSpc>
                <a:spcPct val="130000"/>
              </a:lnSpc>
              <a:defRPr/>
            </a:pPr>
            <a:r>
              <a:rPr lang="en-US" sz="1600" b="1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Conclusions in form of executive minutes            </a:t>
            </a:r>
            <a:r>
              <a:rPr lang="en-US" sz="16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on </a:t>
            </a:r>
            <a:r>
              <a:rPr lang="en-US" sz="1600" dirty="0" err="1">
                <a:latin typeface="Times" charset="0"/>
                <a:ea typeface="ＭＳ Ｐゴシック" charset="0"/>
                <a:cs typeface="Times" charset="0"/>
                <a:sym typeface="Times" charset="0"/>
                <a:hlinkClick r:id="rId2"/>
              </a:rPr>
              <a:t>indico</a:t>
            </a:r>
            <a:r>
              <a:rPr lang="en-US" sz="1600" dirty="0">
                <a:latin typeface="Times" charset="0"/>
                <a:ea typeface="ＭＳ Ｐゴシック" charset="0"/>
                <a:cs typeface="Times" charset="0"/>
                <a:sym typeface="Times" charset="0"/>
                <a:hlinkClick r:id="rId2"/>
              </a:rPr>
              <a:t> </a:t>
            </a:r>
            <a:r>
              <a:rPr lang="en-US" sz="16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and </a:t>
            </a:r>
            <a:r>
              <a:rPr lang="en-US" sz="1600" u="sng" dirty="0">
                <a:solidFill>
                  <a:srgbClr val="0000FF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  <a:hlinkClick r:id="rId3"/>
              </a:rPr>
              <a:t>WP8</a:t>
            </a:r>
            <a:r>
              <a:rPr lang="en-US" sz="1600" dirty="0">
                <a:solidFill>
                  <a:srgbClr val="0000FF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  <a:hlinkClick r:id="rId3"/>
              </a:rPr>
              <a:t> </a:t>
            </a:r>
            <a:r>
              <a:rPr lang="en-US" sz="16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shared documents</a:t>
            </a:r>
          </a:p>
          <a:p>
            <a:pPr algn="l">
              <a:lnSpc>
                <a:spcPct val="130000"/>
              </a:lnSpc>
              <a:defRPr/>
            </a:pPr>
            <a:r>
              <a:rPr lang="en-US" sz="1600" b="1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with item list           </a:t>
            </a:r>
            <a:r>
              <a:rPr lang="en-US" sz="1600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for follow up in WP8 in close collaboration with experiments and other WPs</a:t>
            </a:r>
            <a:endParaRPr lang="en-US" sz="1600" b="1" dirty="0">
              <a:solidFill>
                <a:srgbClr val="141313"/>
              </a:solidFill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 marL="257175" indent="-257175">
              <a:lnSpc>
                <a:spcPct val="130000"/>
              </a:lnSpc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Impedance and heating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Replacement of TAS and TAN devices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New TAS with larger aperture – Energy deposition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Small beam-pipes in the central part of the experiments, consequences of larger TAS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Quality of vacuum – Requirement for a very good vacuum around ALICE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Further collimators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Machine protection for crab cavities and larger TAS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Background and radiation from the machine in the experimental areas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Radiation Protection issues</a:t>
            </a:r>
          </a:p>
          <a:p>
            <a:pPr marL="257175" indent="-257175">
              <a:lnSpc>
                <a:spcPct val="130000"/>
              </a:lnSpc>
              <a:buClr>
                <a:srgbClr val="141313"/>
              </a:buClr>
              <a:buSzPct val="125000"/>
              <a:buFont typeface="Arial"/>
              <a:buChar char="•"/>
              <a:defRPr/>
            </a:pPr>
            <a:r>
              <a:rPr lang="en-US" sz="1400" b="1" dirty="0">
                <a:solidFill>
                  <a:srgbClr val="141313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Remote handling &amp; Engineering        </a:t>
            </a:r>
            <a:r>
              <a:rPr lang="en-US" sz="13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(workshop planned 6 May, see </a:t>
            </a:r>
            <a:r>
              <a:rPr lang="en-US" sz="1300" u="sng" dirty="0" err="1">
                <a:solidFill>
                  <a:srgbClr val="0000FF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  <a:hlinkClick r:id="rId4"/>
              </a:rPr>
              <a:t>indico</a:t>
            </a:r>
            <a:r>
              <a:rPr lang="en-US" sz="1300" dirty="0">
                <a:latin typeface="Times" charset="0"/>
                <a:ea typeface="ＭＳ Ｐゴシック" charset="0"/>
                <a:cs typeface="Times" charset="0"/>
                <a:sym typeface="Times" charset="0"/>
                <a:hlinkClick r:id="rId4"/>
              </a:rPr>
              <a:t> </a:t>
            </a:r>
            <a:r>
              <a:rPr lang="en-US" sz="13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)</a:t>
            </a:r>
            <a:endParaRPr lang="en-US" sz="1600" b="1" dirty="0"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 algn="l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7F007F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One key point under study  ( illustrated in next slide ) :</a:t>
            </a:r>
          </a:p>
          <a:p>
            <a:pPr algn="l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7F007F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Consequences of the new 2× larger radius TAS and triplet apertures, combined with the reduced central beam pipes in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337488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496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Beam envelope and apertures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E5F074-B1FE-CE41-96C0-573C0B49973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4339" name="Picture 5" descr="IP5coll_Ho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4413"/>
            <a:ext cx="9144000" cy="501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7448074" y="6345079"/>
            <a:ext cx="1196755" cy="2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/>
          <a:p>
            <a:r>
              <a:rPr lang="en-US" sz="1300">
                <a:latin typeface="Times" charset="0"/>
              </a:rPr>
              <a:t>F. Bouly / WP8</a:t>
            </a:r>
          </a:p>
        </p:txBody>
      </p:sp>
    </p:spTree>
    <p:extLst>
      <p:ext uri="{BB962C8B-B14F-4D97-AF65-F5344CB8AC3E}">
        <p14:creationId xmlns:p14="http://schemas.microsoft.com/office/powerpoint/2010/main" val="233627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D4A2BD-774F-B24D-9DC0-E8B699C4B2B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15363" name="Picture 5" descr="inj_offmom_scan_IP5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727"/>
            <a:ext cx="9144000" cy="500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7448074" y="6345079"/>
            <a:ext cx="1196755" cy="2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/>
          <a:p>
            <a:r>
              <a:rPr lang="en-US" sz="1300">
                <a:latin typeface="Times" charset="0"/>
              </a:rPr>
              <a:t>F. Bouly / WP8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21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Example of off-momentum track reaching reduced chamber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51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WP9-Cryogenics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Laurent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Tavian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42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8" y="1722614"/>
            <a:ext cx="5898339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HL-LHC layout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02227" y="1188719"/>
            <a:ext cx="4541773" cy="45017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HL-LHC </a:t>
            </a:r>
            <a:r>
              <a:rPr lang="en-GB" dirty="0" err="1" smtClean="0"/>
              <a:t>cryo</a:t>
            </a:r>
            <a:r>
              <a:rPr lang="en-GB" dirty="0" smtClean="0"/>
              <a:t>-upgrade:</a:t>
            </a:r>
          </a:p>
          <a:p>
            <a:pPr lvl="1"/>
            <a:r>
              <a:rPr lang="en-GB" dirty="0" smtClean="0"/>
              <a:t>2 new </a:t>
            </a:r>
            <a:r>
              <a:rPr lang="en-GB" dirty="0" err="1" smtClean="0"/>
              <a:t>cryoplants</a:t>
            </a:r>
            <a:r>
              <a:rPr lang="en-GB" dirty="0" smtClean="0"/>
              <a:t> at P1 and P5 for high luminosity insertions</a:t>
            </a:r>
          </a:p>
          <a:p>
            <a:pPr lvl="1"/>
            <a:r>
              <a:rPr lang="en-GB" dirty="0" smtClean="0"/>
              <a:t>1 new </a:t>
            </a:r>
            <a:r>
              <a:rPr lang="en-GB" dirty="0" err="1" smtClean="0"/>
              <a:t>cryoplant</a:t>
            </a:r>
            <a:r>
              <a:rPr lang="en-GB" dirty="0" smtClean="0"/>
              <a:t> at P4 for SRF </a:t>
            </a:r>
            <a:r>
              <a:rPr lang="en-GB" dirty="0" err="1" smtClean="0"/>
              <a:t>cryomodules</a:t>
            </a:r>
            <a:endParaRPr lang="en-GB" dirty="0" smtClean="0"/>
          </a:p>
          <a:p>
            <a:pPr lvl="1"/>
            <a:r>
              <a:rPr lang="en-GB" dirty="0" smtClean="0"/>
              <a:t>New cooling circuits at P7 for SC links and deported  current feed boxes</a:t>
            </a:r>
          </a:p>
          <a:p>
            <a:pPr lvl="1"/>
            <a:r>
              <a:rPr lang="en-GB" dirty="0" smtClean="0"/>
              <a:t>Cryogenic design support for </a:t>
            </a:r>
            <a:r>
              <a:rPr lang="en-GB" dirty="0" err="1" smtClean="0"/>
              <a:t>cryo</a:t>
            </a:r>
            <a:r>
              <a:rPr lang="en-GB" dirty="0" smtClean="0"/>
              <a:t>-collimators and 11 T dipoles at P3 and P7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364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P1 &amp; P5 layout 1: Matching section cooled with sector or inner-triplet </a:t>
            </a:r>
            <a:r>
              <a:rPr lang="en-GB" sz="3600" dirty="0" err="1" smtClean="0"/>
              <a:t>cryoplants</a:t>
            </a:r>
            <a:endParaRPr lang="en-GB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28"/>
          <a:stretch/>
        </p:blipFill>
        <p:spPr bwMode="auto">
          <a:xfrm>
            <a:off x="2316894" y="1257432"/>
            <a:ext cx="6660000" cy="245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94" y="3821918"/>
            <a:ext cx="6660000" cy="2821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8596" y="2163613"/>
            <a:ext cx="177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MS cooled with sector </a:t>
            </a:r>
            <a:r>
              <a:rPr lang="en-GB" dirty="0" err="1" smtClean="0"/>
              <a:t>cryoplants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78596" y="4909691"/>
            <a:ext cx="177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MS cooled with IT </a:t>
            </a:r>
            <a:r>
              <a:rPr lang="en-GB" dirty="0" err="1" smtClean="0"/>
              <a:t>cryoplants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1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</a:t>
            </a:r>
            <a:r>
              <a:rPr lang="en-US" sz="3600" u="sng" dirty="0" err="1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LHC</a:t>
            </a:r>
            <a:r>
              <a:rPr lang="en-US" sz="3600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 Structure</a:t>
            </a:r>
            <a:endParaRPr lang="en-US" sz="3600" u="sng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7" name="Picture 6" descr="Screen Shot 2012-07-02 at 7.00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758218"/>
            <a:ext cx="8382000" cy="538136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" name="Oval 1"/>
          <p:cNvSpPr/>
          <p:nvPr/>
        </p:nvSpPr>
        <p:spPr>
          <a:xfrm>
            <a:off x="5950680" y="3132640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860635" y="2626975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  <a:prstDash val="dash"/>
              </a:ln>
            </a:endParaRPr>
          </a:p>
        </p:txBody>
      </p:sp>
      <p:sp>
        <p:nvSpPr>
          <p:cNvPr id="11" name="Oval 10"/>
          <p:cNvSpPr/>
          <p:nvPr/>
        </p:nvSpPr>
        <p:spPr>
          <a:xfrm>
            <a:off x="5560465" y="1553290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76385" y="292524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28785" y="4197511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82775" y="162297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096805" y="978771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01796" y="2093857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149260" y="3631390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105395" y="4199410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35340" y="540244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28785" y="229258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55610" y="353944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58694" y="956748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81185" y="4823256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458694" y="4765617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564914" y="5345182"/>
            <a:ext cx="2888519" cy="5965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4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Francesco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Cerutti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6181" y="663342"/>
            <a:ext cx="3336009" cy="125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1310323" y="775970"/>
            <a:ext cx="4000690" cy="685800"/>
            <a:chOff x="944563" y="1416050"/>
            <a:chExt cx="4000690" cy="685800"/>
          </a:xfrm>
        </p:grpSpPr>
        <p:pic>
          <p:nvPicPr>
            <p:cNvPr id="13" name="Picture 15" descr="fluka_logo_3000x2000.png"/>
            <p:cNvPicPr>
              <a:picLocks noChangeAspect="1"/>
            </p:cNvPicPr>
            <p:nvPr/>
          </p:nvPicPr>
          <p:blipFill>
            <a:blip r:embed="rId3" cstate="print"/>
            <a:srcRect t="28934" b="17726"/>
            <a:stretch>
              <a:fillRect/>
            </a:stretch>
          </p:blipFill>
          <p:spPr bwMode="auto">
            <a:xfrm>
              <a:off x="2430082" y="1476312"/>
              <a:ext cx="1681162" cy="598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 descr="CERN.g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44563" y="1416050"/>
              <a:ext cx="684212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4065778" y="1568323"/>
              <a:ext cx="8794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team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16" name="Picture 16" descr="EN-STI-LOGO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71130" y="1448880"/>
              <a:ext cx="728579" cy="648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189043" y="928243"/>
            <a:ext cx="31564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&amp;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WP10-Energy Deposition &amp; Absorber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9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90238" y="133668"/>
            <a:ext cx="61140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DELIVERED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429" y="770955"/>
            <a:ext cx="9082214" cy="549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study of the </a:t>
            </a:r>
            <a:r>
              <a:rPr lang="en-US" sz="140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140mm Nb</a:t>
            </a:r>
            <a:r>
              <a:rPr lang="en-US" sz="1400" baseline="-2500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3</a:t>
            </a:r>
            <a:r>
              <a:rPr lang="en-US" sz="140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Sn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case (power and dose deposition assessment)</a:t>
            </a:r>
          </a:p>
          <a:p>
            <a:pPr lvl="1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itchFamily="2" charset="2"/>
              <a:buChar char="ü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cold bore thickness-material effect (without beam screen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)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lvl="1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itchFamily="2" charset="2"/>
              <a:buChar char="ü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optics options (crossing plane, flat </a:t>
            </a:r>
            <a:r>
              <a:rPr lang="en-US" sz="1400" dirty="0" err="1" smtClean="0">
                <a:latin typeface="Tahoma" pitchFamily="34" charset="0"/>
                <a:cs typeface="Tahoma" pitchFamily="34" charset="0"/>
              </a:rPr>
              <a:t>vs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round, divergence, </a:t>
            </a:r>
            <a:r>
              <a:rPr lang="en-US" sz="1400" dirty="0" err="1" smtClean="0">
                <a:latin typeface="Symbol" pitchFamily="18" charset="2"/>
                <a:cs typeface="Tahoma" pitchFamily="34" charset="0"/>
              </a:rPr>
              <a:t>s</a:t>
            </a:r>
            <a:r>
              <a:rPr lang="en-US" sz="1400" baseline="-25000" dirty="0" err="1" smtClean="0">
                <a:latin typeface="Tahoma" pitchFamily="34" charset="0"/>
                <a:cs typeface="Tahoma" pitchFamily="34" charset="0"/>
              </a:rPr>
              <a:t>z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) and experimental vacuum chamber impact</a:t>
            </a:r>
          </a:p>
          <a:p>
            <a:pPr lvl="1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itchFamily="2" charset="2"/>
              <a:buChar char="ü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FLUKA-MARS </a:t>
            </a:r>
            <a:r>
              <a:rPr lang="en-US" sz="140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intercomparison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lvl="1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itchFamily="2" charset="2"/>
              <a:buChar char="ü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shielding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strategies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sz="8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benchmarking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against operation (measured and predicted BLM patterns)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sz="8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code physics developments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endParaRPr lang="en-US" sz="8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LHCb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upgrade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study (no TAS, but a D2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protection)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 [</a:t>
            </a:r>
            <a:r>
              <a:rPr lang="en-US" sz="1000" dirty="0">
                <a:latin typeface="Tahoma" pitchFamily="34" charset="0"/>
                <a:cs typeface="Tahoma" pitchFamily="34" charset="0"/>
              </a:rPr>
              <a:t>t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alks </a:t>
            </a:r>
            <a:r>
              <a:rPr lang="en-US" sz="1000" dirty="0">
                <a:latin typeface="Tahoma" pitchFamily="34" charset="0"/>
                <a:cs typeface="Tahoma" pitchFamily="34" charset="0"/>
              </a:rPr>
              <a:t>at 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the HL-LHC </a:t>
            </a:r>
            <a:r>
              <a:rPr lang="en-US" sz="1000" dirty="0">
                <a:latin typeface="Tahoma" pitchFamily="34" charset="0"/>
                <a:cs typeface="Tahoma" pitchFamily="34" charset="0"/>
              </a:rPr>
              <a:t>Coordination 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Group on Jan 14 and at the LMC on Mar 27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]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endParaRPr lang="en-US" sz="8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study on the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TCL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collimator effectiveness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 P5 and P1</a:t>
            </a:r>
            <a:r>
              <a:rPr lang="en-US" sz="140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 [</a:t>
            </a:r>
            <a:r>
              <a:rPr lang="en-US" sz="10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synergy with WP5</a:t>
            </a: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]</a:t>
            </a:r>
            <a:r>
              <a:rPr lang="en-US" sz="10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1400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endParaRPr lang="en-US" sz="8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dose to 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warm magnets in P7 and P3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(measurements, extrapolations and simulation validation)</a:t>
            </a:r>
            <a:r>
              <a:rPr lang="en-US" sz="140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1400" dirty="0" smtClean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[</a:t>
            </a:r>
            <a:r>
              <a:rPr lang="en-US" sz="10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in the context of the collimation working group</a:t>
            </a: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]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endParaRPr lang="en-US" sz="800" dirty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d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ose to the present triplet correctors   [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study just completed]</a:t>
            </a:r>
            <a:endParaRPr lang="en-US" sz="10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91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02595" y="36233"/>
            <a:ext cx="61140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AHEAD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8670" y="595505"/>
            <a:ext cx="9065330" cy="618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new comprehensive energy deposition study for the adopted 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150mm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quadrupole</a:t>
            </a: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aperture, 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including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the downstream 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corrector package and 160mm D1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i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i="1" dirty="0" smtClean="0">
                <a:latin typeface="Tahoma" pitchFamily="34" charset="0"/>
                <a:cs typeface="Tahoma" pitchFamily="34" charset="0"/>
              </a:rPr>
              <a:t> (Mar-May 2013)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optics</a:t>
            </a:r>
            <a:r>
              <a:rPr lang="en-US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layout </a:t>
            </a:r>
            <a:r>
              <a:rPr lang="en-US" dirty="0">
                <a:latin typeface="Tahoma" pitchFamily="34" charset="0"/>
                <a:cs typeface="Tahoma" pitchFamily="34" charset="0"/>
              </a:rPr>
              <a:t>and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magnet </a:t>
            </a:r>
            <a:r>
              <a:rPr lang="en-US" dirty="0">
                <a:latin typeface="Tahoma" pitchFamily="34" charset="0"/>
                <a:cs typeface="Tahoma" pitchFamily="34" charset="0"/>
              </a:rPr>
              <a:t>specs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are becoming available and being   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 collected right now (6 – nested –  superconducting orbit correctors, 9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superferric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high 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order correctors)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Ions and DS collimators	[to be discussed at the WP5 collimation review </a:t>
            </a:r>
            <a:r>
              <a:rPr lang="en-US" i="1" dirty="0" smtClean="0">
                <a:latin typeface="Tahoma" pitchFamily="34" charset="0"/>
                <a:cs typeface="Tahoma" pitchFamily="34" charset="0"/>
              </a:rPr>
              <a:t>end of May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]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 Matching </a:t>
            </a:r>
            <a:r>
              <a:rPr lang="en-US" dirty="0">
                <a:latin typeface="Tahoma" pitchFamily="34" charset="0"/>
                <a:cs typeface="Tahoma" pitchFamily="34" charset="0"/>
              </a:rPr>
              <a:t>section layout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(TCL6) and </a:t>
            </a:r>
            <a:r>
              <a:rPr lang="en-US" dirty="0">
                <a:latin typeface="Tahoma" pitchFamily="34" charset="0"/>
                <a:cs typeface="Tahoma" pitchFamily="34" charset="0"/>
              </a:rPr>
              <a:t>forward physics experiments i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n P1 and P5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                        </a:t>
            </a:r>
            <a:r>
              <a:rPr lang="en-US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[synergy with WP5 and WP8] </a:t>
            </a:r>
            <a:endParaRPr lang="en-US" dirty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itchFamily="2" charset="2"/>
              <a:buChar char="§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 Further R&amp;D on DPA limits at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cryo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temperatures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Fermilab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-Japan collaboration and CERN program on sample irradiation [R.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Flukiger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])</a:t>
            </a: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</a:pP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Arial" charset="0"/>
              <a:buChar char="•"/>
            </a:pPr>
            <a:endParaRPr lang="en-US" sz="1400" dirty="0" smtClean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211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WP11-11 Tesla 2-in-1 Dipole Magnets</a:t>
            </a:r>
            <a:br>
              <a:rPr lang="en-US" dirty="0" smtClean="0"/>
            </a:br>
            <a:r>
              <a:rPr lang="en-US" dirty="0" smtClean="0"/>
              <a:t>for the Dispersion Suppressor</a:t>
            </a: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Mikko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Karppinen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550" y="1873250"/>
            <a:ext cx="79184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3629025" y="2630488"/>
            <a:ext cx="1501775" cy="1427162"/>
            <a:chOff x="2937780" y="3163369"/>
            <a:chExt cx="1501691" cy="1428353"/>
          </a:xfrm>
        </p:grpSpPr>
        <p:pic>
          <p:nvPicPr>
            <p:cNvPr id="10272" name="Picture 9" descr="6Bl_NC_BYoke2ACry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3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000000"/>
                  </a:solidFill>
                </a:rPr>
                <a:t>11 T Nb</a:t>
              </a:r>
              <a:r>
                <a:rPr lang="en-US" baseline="-25000">
                  <a:solidFill>
                    <a:srgbClr val="000000"/>
                  </a:solidFill>
                </a:rPr>
                <a:t>3</a:t>
              </a:r>
              <a:r>
                <a:rPr lang="en-US">
                  <a:solidFill>
                    <a:srgbClr val="000000"/>
                  </a:solidFill>
                </a:rPr>
                <a:t>Sn</a:t>
              </a:r>
            </a:p>
          </p:txBody>
        </p:sp>
      </p:grpSp>
      <p:pic>
        <p:nvPicPr>
          <p:cNvPr id="102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952500" y="76200"/>
            <a:ext cx="71628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11 T Dipole for DS </a:t>
            </a:r>
            <a:r>
              <a:rPr lang="en-US" dirty="0">
                <a:latin typeface="Bookman Old Style" charset="0"/>
              </a:rPr>
              <a:t>Upgrade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6975475" cy="29578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1800" dirty="0" smtClean="0"/>
              <a:t>Create space for additional (</a:t>
            </a:r>
            <a:r>
              <a:rPr lang="en-US" sz="1800" dirty="0" err="1" smtClean="0"/>
              <a:t>cryo</a:t>
            </a:r>
            <a:r>
              <a:rPr lang="en-US" sz="1800" dirty="0" smtClean="0"/>
              <a:t>) collimators by replacing 8.33 T MB with 11 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dipoles compatible with LHC lattice and main systems.</a:t>
            </a:r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119 Tm @ 11.85 kA</a:t>
            </a:r>
          </a:p>
        </p:txBody>
      </p:sp>
      <p:sp>
        <p:nvSpPr>
          <p:cNvPr id="4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5598546"/>
            <a:ext cx="8458200" cy="9144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Joint development program between CERN and FNAL underway since Oct-2010.</a:t>
            </a:r>
          </a:p>
        </p:txBody>
      </p:sp>
      <p:sp>
        <p:nvSpPr>
          <p:cNvPr id="53" name="Content Placeholder 3"/>
          <p:cNvSpPr>
            <a:spLocks noGrp="1"/>
          </p:cNvSpPr>
          <p:nvPr>
            <p:ph sz="half" idx="4294967295"/>
          </p:nvPr>
        </p:nvSpPr>
        <p:spPr>
          <a:xfrm>
            <a:off x="426720" y="4191000"/>
            <a:ext cx="441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LS2 2018: IR2 </a:t>
            </a:r>
          </a:p>
          <a:p>
            <a:pPr lvl="1">
              <a:defRPr/>
            </a:pPr>
            <a:r>
              <a:rPr lang="en-US" sz="1400" dirty="0"/>
              <a:t>4</a:t>
            </a:r>
            <a:r>
              <a:rPr lang="en-US" sz="1400" dirty="0" smtClean="0">
                <a:cs typeface="+mn-cs"/>
              </a:rPr>
              <a:t> MB =&gt; 4 x 5.5 m CM + spares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LS3 2022: IR1,5 and Point-3,7</a:t>
            </a:r>
          </a:p>
          <a:p>
            <a:pPr lvl="1">
              <a:defRPr/>
            </a:pPr>
            <a:r>
              <a:rPr lang="en-US" sz="1400" dirty="0" smtClean="0"/>
              <a:t>4 </a:t>
            </a:r>
            <a:r>
              <a:rPr lang="en-US" sz="1400" dirty="0"/>
              <a:t>x 4 MB =&gt; </a:t>
            </a:r>
            <a:r>
              <a:rPr lang="en-US" sz="1400" dirty="0" smtClean="0"/>
              <a:t>16 </a:t>
            </a:r>
            <a:r>
              <a:rPr lang="en-US" sz="1400" dirty="0"/>
              <a:t>x 5.5 m CM + </a:t>
            </a:r>
            <a:r>
              <a:rPr lang="en-US" sz="1400" dirty="0" smtClean="0"/>
              <a:t>spares</a:t>
            </a:r>
            <a:endParaRPr lang="en-US" sz="1400" dirty="0" smtClean="0"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968625" y="2146300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370005">
            <a:off x="6408738" y="2474913"/>
            <a:ext cx="363537" cy="3556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9" name="Straight Connector 38"/>
          <p:cNvCxnSpPr>
            <a:endCxn id="10272" idx="3"/>
          </p:cNvCxnSpPr>
          <p:nvPr/>
        </p:nvCxnSpPr>
        <p:spPr bwMode="auto">
          <a:xfrm flipH="1">
            <a:off x="5130800" y="2789238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6302375" y="1752600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2" name="TextBox 7"/>
          <p:cNvSpPr txBox="1">
            <a:spLocks noChangeArrowheads="1"/>
          </p:cNvSpPr>
          <p:nvPr/>
        </p:nvSpPr>
        <p:spPr bwMode="auto">
          <a:xfrm>
            <a:off x="2886075" y="2574925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MB.B8R/L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3468688" y="1752600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4" name="TextBox 27"/>
          <p:cNvSpPr txBox="1">
            <a:spLocks noChangeArrowheads="1"/>
          </p:cNvSpPr>
          <p:nvPr/>
        </p:nvSpPr>
        <p:spPr bwMode="auto">
          <a:xfrm>
            <a:off x="5984875" y="2890838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MB.B11R/L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249613" y="2503488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56" name="Group 13"/>
          <p:cNvGrpSpPr>
            <a:grpSpLocks/>
          </p:cNvGrpSpPr>
          <p:nvPr/>
        </p:nvGrpSpPr>
        <p:grpSpPr bwMode="auto">
          <a:xfrm>
            <a:off x="4876800" y="4114800"/>
            <a:ext cx="4114800" cy="762000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>
              <a:off x="317540" y="6025860"/>
              <a:ext cx="1468343" cy="36581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9784" y="5990717"/>
              <a:ext cx="1468343" cy="38817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281" y="6005094"/>
              <a:ext cx="852277" cy="3865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FFFFFF"/>
                  </a:solidFill>
                </a:rPr>
                <a:t>3 m </a:t>
              </a:r>
              <a:r>
                <a:rPr lang="en-US" sz="1200" b="1" dirty="0" err="1">
                  <a:solidFill>
                    <a:srgbClr val="FFFFFF"/>
                  </a:solidFill>
                </a:rPr>
                <a:t>Collim</a:t>
              </a:r>
              <a:r>
                <a:rPr lang="en-US" sz="1200" b="1" dirty="0">
                  <a:solidFill>
                    <a:srgbClr val="FFFFFF"/>
                  </a:solidFill>
                </a:rPr>
                <a:t>.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57" name="Group 12"/>
          <p:cNvGrpSpPr>
            <a:grpSpLocks/>
          </p:cNvGrpSpPr>
          <p:nvPr/>
        </p:nvGrpSpPr>
        <p:grpSpPr bwMode="auto">
          <a:xfrm>
            <a:off x="4876800" y="4876800"/>
            <a:ext cx="4114800" cy="762000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>
              <a:off x="325521" y="5256231"/>
              <a:ext cx="1468343" cy="378216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8129" y="5251464"/>
              <a:ext cx="1468343" cy="387751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485" y="5238750"/>
              <a:ext cx="877814" cy="40364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FFFFFF"/>
                  </a:solidFill>
                </a:rPr>
                <a:t>3 m </a:t>
              </a:r>
              <a:r>
                <a:rPr lang="en-US" sz="1200" b="1" dirty="0" err="1">
                  <a:solidFill>
                    <a:srgbClr val="FFFFFF"/>
                  </a:solidFill>
                </a:rPr>
                <a:t>Collim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59" name="TextBox 48"/>
          <p:cNvSpPr txBox="1">
            <a:spLocks noChangeArrowheads="1"/>
          </p:cNvSpPr>
          <p:nvPr/>
        </p:nvSpPr>
        <p:spPr bwMode="auto">
          <a:xfrm>
            <a:off x="5791200" y="3657600"/>
            <a:ext cx="2428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fr-FR" b="1">
                <a:solidFill>
                  <a:srgbClr val="000000"/>
                </a:solidFill>
              </a:rPr>
              <a:t>15,66 m (IC to IC plane)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876800" y="3962400"/>
            <a:ext cx="4114800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68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16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9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295400"/>
            <a:ext cx="3276600" cy="4892040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en-US" sz="1600" dirty="0" smtClean="0">
                <a:ea typeface="+mn-ea"/>
              </a:rPr>
              <a:t>Magnet test at Vertical Magnet Test Facility (FNAL) </a:t>
            </a:r>
          </a:p>
          <a:p>
            <a:pPr marL="0" indent="0">
              <a:buFontTx/>
              <a:buNone/>
              <a:defRPr/>
            </a:pPr>
            <a:r>
              <a:rPr lang="en-US" sz="1600" dirty="0" smtClean="0">
                <a:ea typeface="+mn-ea"/>
              </a:rPr>
              <a:t>Test plan:</a:t>
            </a:r>
          </a:p>
          <a:p>
            <a:pPr>
              <a:defRPr/>
            </a:pPr>
            <a:r>
              <a:rPr lang="en-US" sz="1400" dirty="0" smtClean="0"/>
              <a:t>Temperature range 1.9-4.6 K</a:t>
            </a:r>
            <a:endParaRPr lang="en-US" sz="1400" dirty="0"/>
          </a:p>
          <a:p>
            <a:pPr>
              <a:defRPr/>
            </a:pPr>
            <a:r>
              <a:rPr lang="en-US" sz="1400" dirty="0" smtClean="0"/>
              <a:t>Quench performance</a:t>
            </a:r>
          </a:p>
          <a:p>
            <a:pPr>
              <a:defRPr/>
            </a:pPr>
            <a:r>
              <a:rPr lang="en-US" sz="1400" dirty="0" smtClean="0"/>
              <a:t>Magnetic </a:t>
            </a:r>
            <a:r>
              <a:rPr lang="en-US" sz="1400" dirty="0"/>
              <a:t>measurements</a:t>
            </a:r>
          </a:p>
          <a:p>
            <a:pPr>
              <a:defRPr/>
            </a:pPr>
            <a:r>
              <a:rPr lang="en-US" sz="1400" dirty="0"/>
              <a:t>Heater study</a:t>
            </a:r>
          </a:p>
          <a:p>
            <a:pPr>
              <a:defRPr/>
            </a:pPr>
            <a:r>
              <a:rPr lang="en-US" sz="1400" dirty="0" smtClean="0"/>
              <a:t>AC losses, splice resistance, coil RRR, etc.</a:t>
            </a:r>
          </a:p>
          <a:p>
            <a:pPr marL="0" indent="0">
              <a:buNone/>
              <a:defRPr/>
            </a:pPr>
            <a:r>
              <a:rPr lang="en-US" sz="1600" dirty="0" smtClean="0">
                <a:ea typeface="+mn-ea"/>
              </a:rPr>
              <a:t>Test status:</a:t>
            </a:r>
          </a:p>
          <a:p>
            <a:pPr>
              <a:defRPr/>
            </a:pPr>
            <a:r>
              <a:rPr lang="en-US" sz="1600" dirty="0" smtClean="0">
                <a:ea typeface="+mn-ea"/>
              </a:rPr>
              <a:t> </a:t>
            </a:r>
            <a:r>
              <a:rPr lang="en-US" sz="1400" dirty="0" smtClean="0"/>
              <a:t>MBHSP01 – has been tested in June 2012 reached 10.4 T</a:t>
            </a:r>
          </a:p>
          <a:p>
            <a:pPr>
              <a:defRPr/>
            </a:pPr>
            <a:r>
              <a:rPr lang="en-US" sz="1400" dirty="0" smtClean="0">
                <a:solidFill>
                  <a:srgbClr val="FF0000"/>
                </a:solidFill>
              </a:rPr>
              <a:t>Conductor </a:t>
            </a:r>
            <a:r>
              <a:rPr lang="en-US" sz="1400" dirty="0">
                <a:solidFill>
                  <a:srgbClr val="FF0000"/>
                </a:solidFill>
              </a:rPr>
              <a:t>degradation </a:t>
            </a:r>
            <a:r>
              <a:rPr lang="en-US" sz="1400" dirty="0">
                <a:solidFill>
                  <a:srgbClr val="0000FF"/>
                </a:solidFill>
              </a:rPr>
              <a:t>on the outer layer near the splice</a:t>
            </a:r>
            <a:endParaRPr lang="en-US" sz="1400" dirty="0" smtClean="0"/>
          </a:p>
          <a:p>
            <a:pPr marL="0" indent="0">
              <a:buNone/>
              <a:defRPr/>
            </a:pPr>
            <a:r>
              <a:rPr lang="en-US" sz="1400" dirty="0" smtClean="0"/>
              <a:t>      </a:t>
            </a:r>
            <a:r>
              <a:rPr lang="en-US" sz="1400" dirty="0" smtClean="0">
                <a:sym typeface="Wingdings"/>
              </a:rPr>
              <a:t> </a:t>
            </a:r>
            <a:r>
              <a:rPr lang="en-US" sz="1400" dirty="0" smtClean="0"/>
              <a:t>MBHSP02 – test in progress</a:t>
            </a:r>
          </a:p>
          <a:p>
            <a:pPr>
              <a:defRPr/>
            </a:pPr>
            <a:endParaRPr lang="en-US" sz="1600" dirty="0">
              <a:ea typeface="+mn-ea"/>
            </a:endParaRPr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ea typeface="ＭＳ Ｐゴシック" pitchFamily="34" charset="-128"/>
              </a:rPr>
              <a:t>FNAL: 11 T Dipole Magnet Test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1447800"/>
            <a:ext cx="271938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3826" y="2209800"/>
            <a:ext cx="2681573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92" name="TextBox 5"/>
          <p:cNvSpPr txBox="1">
            <a:spLocks noChangeArrowheads="1"/>
          </p:cNvSpPr>
          <p:nvPr/>
        </p:nvSpPr>
        <p:spPr bwMode="auto">
          <a:xfrm>
            <a:off x="6176771" y="1447800"/>
            <a:ext cx="273862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400" dirty="0" smtClean="0"/>
              <a:t>Magnet installation </a:t>
            </a:r>
            <a:r>
              <a:rPr lang="en-US" sz="1400" dirty="0"/>
              <a:t>in vertical </a:t>
            </a:r>
            <a:r>
              <a:rPr lang="en-US" sz="1400" dirty="0" err="1"/>
              <a:t>dewar</a:t>
            </a:r>
            <a:r>
              <a:rPr lang="en-US" sz="1400" dirty="0"/>
              <a:t> </a:t>
            </a:r>
            <a:endParaRPr lang="en-US" sz="1400" dirty="0" smtClean="0"/>
          </a:p>
          <a:p>
            <a:pPr algn="ctr" eaLnBrk="1" hangingPunct="1"/>
            <a:r>
              <a:rPr lang="en-US" sz="1400" dirty="0" smtClean="0"/>
              <a:t>(FNAL VMTF</a:t>
            </a:r>
            <a:r>
              <a:rPr lang="en-US" sz="1400" dirty="0"/>
              <a:t>)</a:t>
            </a: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376238" y="5257800"/>
            <a:ext cx="25193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400" dirty="0" smtClean="0"/>
              <a:t>MBHSP01 mechanical </a:t>
            </a:r>
            <a:r>
              <a:rPr lang="en-US" sz="1400" dirty="0"/>
              <a:t>and electrical connection to the Top Heat in IB1 </a:t>
            </a:r>
            <a:r>
              <a:rPr lang="en-US" sz="1400" dirty="0" smtClean="0"/>
              <a:t>(FNAL MTF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610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94640" y="1151236"/>
            <a:ext cx="5277485" cy="5410200"/>
          </a:xfrm>
        </p:spPr>
        <p:txBody>
          <a:bodyPr>
            <a:noAutofit/>
          </a:bodyPr>
          <a:lstStyle/>
          <a:p>
            <a:r>
              <a:rPr lang="en-US" sz="1600" dirty="0" smtClean="0">
                <a:ea typeface="ＭＳ Ｐゴシック" pitchFamily="34" charset="-128"/>
              </a:rPr>
              <a:t>Design: 1 m version of MBHSP01</a:t>
            </a:r>
          </a:p>
          <a:p>
            <a:r>
              <a:rPr lang="en-US" sz="1600" dirty="0" smtClean="0">
                <a:ea typeface="ＭＳ Ｐゴシック" pitchFamily="34" charset="-128"/>
              </a:rPr>
              <a:t>Goals: demonstrate new R&amp;D strand, cored cable, improved process, and reproducibility</a:t>
            </a:r>
          </a:p>
          <a:p>
            <a:r>
              <a:rPr lang="en-US" sz="1600" dirty="0" smtClean="0">
                <a:ea typeface="ＭＳ Ｐゴシック" pitchFamily="34" charset="-128"/>
              </a:rPr>
              <a:t>Strand:</a:t>
            </a:r>
          </a:p>
          <a:p>
            <a:pPr lvl="1"/>
            <a:r>
              <a:rPr lang="en-US" sz="1200" dirty="0" smtClean="0">
                <a:ea typeface="ＭＳ Ｐゴシック" pitchFamily="34" charset="-128"/>
              </a:rPr>
              <a:t>MBHSP02 – R&amp;D RRP-150/169 strand</a:t>
            </a:r>
          </a:p>
          <a:p>
            <a:pPr lvl="1"/>
            <a:r>
              <a:rPr lang="en-US" sz="1200" dirty="0" smtClean="0">
                <a:ea typeface="ＭＳ Ｐゴシック" pitchFamily="34" charset="-128"/>
              </a:rPr>
              <a:t>MBHSP03 – baseline RRP-108/127 strand</a:t>
            </a:r>
          </a:p>
          <a:p>
            <a:r>
              <a:rPr lang="en-US" sz="1600" dirty="0" smtClean="0">
                <a:ea typeface="ＭＳ Ｐゴシック" pitchFamily="34" charset="-128"/>
              </a:rPr>
              <a:t>Cable: both models use 40-strand cable with 12 mm wide and 0.025 mm thick SS core</a:t>
            </a:r>
          </a:p>
          <a:p>
            <a:r>
              <a:rPr lang="en-US" sz="1600" dirty="0" smtClean="0">
                <a:ea typeface="ＭＳ Ｐゴシック" pitchFamily="34" charset="-128"/>
              </a:rPr>
              <a:t>Coil: optimized end parts and process</a:t>
            </a:r>
          </a:p>
          <a:p>
            <a:r>
              <a:rPr lang="en-US" sz="1600" dirty="0" smtClean="0">
                <a:ea typeface="ＭＳ Ｐゴシック" pitchFamily="34" charset="-128"/>
              </a:rPr>
              <a:t>Structure:</a:t>
            </a:r>
          </a:p>
          <a:p>
            <a:pPr lvl="1"/>
            <a:r>
              <a:rPr lang="en-US" sz="1200" dirty="0" smtClean="0">
                <a:ea typeface="ＭＳ Ｐゴシック" pitchFamily="34" charset="-128"/>
              </a:rPr>
              <a:t>MBHSP02 – modified MBHSP01 collar</a:t>
            </a:r>
          </a:p>
          <a:p>
            <a:pPr lvl="1"/>
            <a:r>
              <a:rPr lang="en-US" sz="1200" dirty="0" smtClean="0">
                <a:ea typeface="ＭＳ Ｐゴシック" pitchFamily="34" charset="-128"/>
              </a:rPr>
              <a:t>MBHSP03 – new collar</a:t>
            </a:r>
          </a:p>
          <a:p>
            <a:pPr lvl="1"/>
            <a:r>
              <a:rPr lang="en-US" sz="1200" dirty="0" smtClean="0">
                <a:ea typeface="ＭＳ Ｐゴシック" pitchFamily="34" charset="-128"/>
              </a:rPr>
              <a:t>reinforced bolted skin</a:t>
            </a:r>
          </a:p>
          <a:p>
            <a:r>
              <a:rPr lang="en-US" sz="1600" dirty="0" smtClean="0">
                <a:ea typeface="ＭＳ Ｐゴシック" pitchFamily="34" charset="-128"/>
              </a:rPr>
              <a:t>MBHSP02 assembly completed in 6 months</a:t>
            </a:r>
          </a:p>
          <a:p>
            <a:r>
              <a:rPr lang="en-US" sz="1600" dirty="0" smtClean="0">
                <a:ea typeface="ＭＳ Ｐゴシック" pitchFamily="34" charset="-128"/>
              </a:rPr>
              <a:t>MBHSP03 coil fabrication is in progress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1825" y="2971800"/>
            <a:ext cx="3184525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1825" y="1905000"/>
            <a:ext cx="3192463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4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0400" y="1103947"/>
            <a:ext cx="3017520" cy="801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45033" y="1119187"/>
            <a:ext cx="166687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5653405" y="1103947"/>
            <a:ext cx="1666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40-strand cored cable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7145973" y="1679258"/>
            <a:ext cx="1855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bg1"/>
                </a:solidFill>
              </a:rPr>
              <a:t>RRP 108/127    RRP150/169 </a:t>
            </a:r>
          </a:p>
        </p:txBody>
      </p:sp>
      <p:sp>
        <p:nvSpPr>
          <p:cNvPr id="21516" name="TextBox 3"/>
          <p:cNvSpPr txBox="1">
            <a:spLocks noChangeArrowheads="1"/>
          </p:cNvSpPr>
          <p:nvPr/>
        </p:nvSpPr>
        <p:spPr bwMode="auto">
          <a:xfrm>
            <a:off x="6504837" y="2209800"/>
            <a:ext cx="1558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Optimized end parts</a:t>
            </a:r>
          </a:p>
        </p:txBody>
      </p:sp>
      <p:sp>
        <p:nvSpPr>
          <p:cNvPr id="21517" name="TextBox 4"/>
          <p:cNvSpPr txBox="1">
            <a:spLocks noChangeArrowheads="1"/>
          </p:cNvSpPr>
          <p:nvPr/>
        </p:nvSpPr>
        <p:spPr bwMode="auto">
          <a:xfrm>
            <a:off x="6551613" y="4648200"/>
            <a:ext cx="1677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MBHSP02 cold mass </a:t>
            </a:r>
          </a:p>
        </p:txBody>
      </p:sp>
      <p:pic>
        <p:nvPicPr>
          <p:cNvPr id="2151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4953000"/>
            <a:ext cx="3205163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9" name="TextBox 14"/>
          <p:cNvSpPr txBox="1">
            <a:spLocks noChangeArrowheads="1"/>
          </p:cNvSpPr>
          <p:nvPr/>
        </p:nvSpPr>
        <p:spPr bwMode="auto">
          <a:xfrm>
            <a:off x="6553200" y="5591175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MBHSP03 coil winding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55239" cy="1143000"/>
          </a:xfrm>
          <a:prstGeom prst="rect">
            <a:avLst/>
          </a:prstGeom>
        </p:spPr>
        <p:txBody>
          <a:bodyPr vert="horz" lIns="36000" tIns="0" rIns="3600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ea typeface="ＭＳ Ｐゴシック" pitchFamily="34" charset="-128"/>
              </a:rPr>
              <a:t>FNAL: MBHSP02      1-in-1 Demonstrator (1m)</a:t>
            </a:r>
          </a:p>
        </p:txBody>
      </p:sp>
    </p:spTree>
    <p:extLst>
      <p:ext uri="{BB962C8B-B14F-4D97-AF65-F5344CB8AC3E}">
        <p14:creationId xmlns:p14="http://schemas.microsoft.com/office/powerpoint/2010/main" val="64704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" y="5103093"/>
            <a:ext cx="8600440" cy="11314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</a:rPr>
              <a:t>MBHSP02 passed 11 T </a:t>
            </a:r>
            <a:r>
              <a:rPr lang="en-US" sz="2800" dirty="0" smtClean="0">
                <a:solidFill>
                  <a:srgbClr val="008000"/>
                </a:solidFill>
              </a:rPr>
              <a:t>field </a:t>
            </a:r>
            <a:r>
              <a:rPr lang="en-US" sz="2800" dirty="0" smtClean="0"/>
              <a:t>during training </a:t>
            </a:r>
            <a:r>
              <a:rPr lang="en-US" sz="2800" dirty="0"/>
              <a:t>at 1.9 K with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 </a:t>
            </a:r>
            <a:r>
              <a:rPr lang="en-US" sz="2800" dirty="0"/>
              <a:t>= 12080A on 5th </a:t>
            </a:r>
            <a:r>
              <a:rPr lang="en-US" sz="2800" dirty="0" smtClean="0"/>
              <a:t>March!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MBHSP02 Quench Performance</a:t>
            </a:r>
            <a:endParaRPr lang="en-US" dirty="0"/>
          </a:p>
        </p:txBody>
      </p:sp>
      <p:pic>
        <p:nvPicPr>
          <p:cNvPr id="4" name="Picture 3" descr="Screen Shot 2013-03-05 at 9.2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6785"/>
            <a:ext cx="8813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63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280" y="835849"/>
            <a:ext cx="4754880" cy="3646849"/>
          </a:xfrm>
        </p:spPr>
        <p:txBody>
          <a:bodyPr>
            <a:noAutofit/>
          </a:bodyPr>
          <a:lstStyle/>
          <a:p>
            <a:r>
              <a:rPr lang="en-US" sz="1600" dirty="0" smtClean="0"/>
              <a:t>Coil fabrication tooling:</a:t>
            </a:r>
          </a:p>
          <a:p>
            <a:pPr lvl="1"/>
            <a:r>
              <a:rPr lang="en-US" sz="1200" dirty="0" smtClean="0"/>
              <a:t>Winding, curing, and reaction fully operational</a:t>
            </a:r>
          </a:p>
          <a:p>
            <a:pPr lvl="1"/>
            <a:r>
              <a:rPr lang="en-US" sz="1200" dirty="0" smtClean="0"/>
              <a:t>Vacuum impregnation system being commissioned</a:t>
            </a:r>
          </a:p>
          <a:p>
            <a:r>
              <a:rPr lang="en-US" sz="1600" dirty="0" smtClean="0"/>
              <a:t>Practice coil fabrication</a:t>
            </a:r>
          </a:p>
          <a:p>
            <a:pPr lvl="1"/>
            <a:r>
              <a:rPr lang="en-US" sz="1200" dirty="0" smtClean="0"/>
              <a:t>2 Cu-coils made</a:t>
            </a:r>
          </a:p>
          <a:p>
            <a:pPr lvl="1"/>
            <a:r>
              <a:rPr lang="en-US" sz="1200" dirty="0" smtClean="0"/>
              <a:t>1 Nb3Sn (low-</a:t>
            </a:r>
            <a:r>
              <a:rPr lang="en-US" sz="1200" dirty="0" err="1" smtClean="0"/>
              <a:t>Jc</a:t>
            </a:r>
            <a:r>
              <a:rPr lang="en-US" sz="1200" dirty="0" smtClean="0"/>
              <a:t> WST strand) wound and cured</a:t>
            </a:r>
          </a:p>
          <a:p>
            <a:pPr lvl="1"/>
            <a:r>
              <a:rPr lang="en-US" sz="1200" dirty="0" smtClean="0"/>
              <a:t>RRP-54-61 winding </a:t>
            </a:r>
            <a:r>
              <a:rPr lang="en-US" sz="1050" dirty="0" smtClean="0"/>
              <a:t>of the outer layer in progress</a:t>
            </a:r>
          </a:p>
          <a:p>
            <a:r>
              <a:rPr lang="en-US" sz="1600" dirty="0" smtClean="0"/>
              <a:t>Magnet R&amp;D topics:</a:t>
            </a:r>
          </a:p>
          <a:p>
            <a:pPr lvl="1"/>
            <a:r>
              <a:rPr lang="en-US" sz="1200" dirty="0" smtClean="0"/>
              <a:t>Cable insulation (braided S2-glass &amp; Mica)</a:t>
            </a:r>
          </a:p>
          <a:p>
            <a:pPr lvl="1"/>
            <a:r>
              <a:rPr lang="en-US" sz="1200" dirty="0" smtClean="0"/>
              <a:t>Coil pre-loading concept (“pole-loading”)</a:t>
            </a:r>
          </a:p>
          <a:p>
            <a:pPr lvl="1"/>
            <a:r>
              <a:rPr lang="en-US" sz="1200" dirty="0" smtClean="0"/>
              <a:t>Magnet protection (inter-layer heater)</a:t>
            </a:r>
          </a:p>
          <a:p>
            <a:r>
              <a:rPr lang="en-US" sz="1600" dirty="0" smtClean="0"/>
              <a:t>First 1-in-1 magnet (2 m) test Aug-13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0958"/>
            <a:ext cx="8229600" cy="772118"/>
          </a:xfrm>
        </p:spPr>
        <p:txBody>
          <a:bodyPr>
            <a:normAutofit/>
          </a:bodyPr>
          <a:lstStyle/>
          <a:p>
            <a:r>
              <a:rPr lang="en-US" dirty="0" smtClean="0"/>
              <a:t>CERN</a:t>
            </a:r>
            <a:r>
              <a:rPr lang="en-US" sz="3200" dirty="0" smtClean="0"/>
              <a:t> Construction Status</a:t>
            </a:r>
            <a:endParaRPr lang="en-US" sz="3200" dirty="0"/>
          </a:p>
        </p:txBody>
      </p:sp>
      <p:pic>
        <p:nvPicPr>
          <p:cNvPr id="12" name="Picture 11" descr="DSCN459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160" y="729169"/>
            <a:ext cx="4129606" cy="3127821"/>
          </a:xfrm>
          <a:prstGeom prst="rect">
            <a:avLst/>
          </a:prstGeom>
        </p:spPr>
      </p:pic>
      <p:pic>
        <p:nvPicPr>
          <p:cNvPr id="13" name="Picture 12" descr="DSCN46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160" y="3936654"/>
            <a:ext cx="4129606" cy="2581577"/>
          </a:xfrm>
          <a:prstGeom prst="rect">
            <a:avLst/>
          </a:prstGeom>
        </p:spPr>
      </p:pic>
      <p:pic>
        <p:nvPicPr>
          <p:cNvPr id="14" name="Picture 13" descr="ImpregTankInstal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51"/>
          <a:stretch/>
        </p:blipFill>
        <p:spPr>
          <a:xfrm>
            <a:off x="958907" y="4403116"/>
            <a:ext cx="3261360" cy="22421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1126" y="681663"/>
            <a:ext cx="2643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Cu-practice coil reaction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2086" y="5891138"/>
            <a:ext cx="33476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Reacted coil with laser-sintered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stainless steel end spacers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3440" y="6068373"/>
            <a:ext cx="3179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Vacuum impregnation syste</a:t>
            </a:r>
            <a:r>
              <a:rPr lang="en-US" sz="1600" dirty="0">
                <a:solidFill>
                  <a:schemeClr val="bg1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77278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02" y="204732"/>
            <a:ext cx="8997898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HL-LHC Committees and Regular Meetings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635" y="1136746"/>
            <a:ext cx="8538235" cy="534924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Steering Committee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 WP leaders and deputies</a:t>
            </a:r>
            <a:endParaRPr lang="en-US" dirty="0" smtClean="0"/>
          </a:p>
          <a:p>
            <a:pPr marL="457200" lvl="2" indent="0">
              <a:buNone/>
            </a:pPr>
            <a:r>
              <a:rPr lang="en-GB" sz="2400" dirty="0" smtClean="0">
                <a:effectLst/>
              </a:rPr>
              <a:t>								Including international partners</a:t>
            </a:r>
          </a:p>
          <a:p>
            <a:r>
              <a:rPr lang="en-US" dirty="0" smtClean="0">
                <a:effectLst/>
              </a:rPr>
              <a:t>HL-LHC Coordination Group </a:t>
            </a:r>
            <a:r>
              <a:rPr lang="en-US" dirty="0">
                <a:effectLst/>
                <a:sym typeface="Wingdings"/>
              </a:rPr>
              <a:t> </a:t>
            </a:r>
            <a:r>
              <a:rPr lang="en-US" sz="2600" dirty="0" smtClean="0">
                <a:effectLst/>
                <a:sym typeface="Wingdings"/>
              </a:rPr>
              <a:t>assure </a:t>
            </a:r>
            <a:r>
              <a:rPr lang="en-US" sz="2600" dirty="0">
                <a:effectLst/>
                <a:sym typeface="Wingdings"/>
              </a:rPr>
              <a:t>coordination among the various </a:t>
            </a:r>
            <a:r>
              <a:rPr lang="en-US" sz="2600" dirty="0" smtClean="0">
                <a:effectLst/>
                <a:sym typeface="Wingdings"/>
              </a:rPr>
              <a:t>entities (HL-LHC Project, Experiments &amp; CERN management):</a:t>
            </a:r>
            <a:endParaRPr lang="en-US" sz="2600" dirty="0" smtClean="0">
              <a:effectLst/>
            </a:endParaRPr>
          </a:p>
          <a:p>
            <a:r>
              <a:rPr lang="en-US" dirty="0" smtClean="0">
                <a:effectLst/>
              </a:rPr>
              <a:t>Parameter &amp; Layout Committee </a:t>
            </a:r>
            <a:r>
              <a:rPr lang="en-US" dirty="0" smtClean="0">
                <a:effectLst/>
                <a:sym typeface="Wingdings"/>
              </a:rPr>
              <a:t> most WP leaders and technical groups; </a:t>
            </a:r>
            <a:r>
              <a:rPr lang="en-US" sz="2400" dirty="0" smtClean="0">
                <a:effectLst/>
                <a:sym typeface="Wingdings"/>
              </a:rPr>
              <a:t>approval of key parameters and installations</a:t>
            </a:r>
            <a:endParaRPr lang="en-US" sz="2400" dirty="0" smtClean="0">
              <a:effectLst/>
            </a:endParaRPr>
          </a:p>
          <a:p>
            <a:r>
              <a:rPr lang="en-US" dirty="0" smtClean="0">
                <a:effectLst/>
              </a:rPr>
              <a:t>HL-Technical Committee: </a:t>
            </a:r>
            <a:r>
              <a:rPr lang="en-US" sz="2400" dirty="0" smtClean="0">
                <a:effectLst/>
              </a:rPr>
              <a:t>define the </a:t>
            </a:r>
            <a:r>
              <a:rPr lang="en-US" sz="2400" dirty="0">
                <a:effectLst/>
              </a:rPr>
              <a:t>technical baseline of the </a:t>
            </a:r>
            <a:r>
              <a:rPr lang="en-US" sz="2400" dirty="0" smtClean="0">
                <a:effectLst/>
              </a:rPr>
              <a:t>project, asses </a:t>
            </a:r>
            <a:r>
              <a:rPr lang="en-US" sz="2400" dirty="0">
                <a:effectLst/>
              </a:rPr>
              <a:t>the various </a:t>
            </a:r>
            <a:r>
              <a:rPr lang="en-US" sz="2400" dirty="0" smtClean="0">
                <a:effectLst/>
              </a:rPr>
              <a:t>technical </a:t>
            </a:r>
            <a:r>
              <a:rPr lang="en-US" sz="2400" dirty="0">
                <a:effectLst/>
              </a:rPr>
              <a:t>systems proposed for the </a:t>
            </a:r>
            <a:r>
              <a:rPr lang="en-US" sz="2400" dirty="0" smtClean="0">
                <a:effectLst/>
              </a:rPr>
              <a:t>upgrade</a:t>
            </a:r>
            <a:endParaRPr lang="en-US" sz="2400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46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1"/>
          <p:cNvPicPr>
            <a:picLocks noChangeAspect="1" noChangeArrowheads="1"/>
          </p:cNvPicPr>
          <p:nvPr/>
        </p:nvPicPr>
        <p:blipFill>
          <a:blip r:embed="rId2" cstate="print"/>
          <a:srcRect b="180"/>
          <a:stretch>
            <a:fillRect/>
          </a:stretch>
        </p:blipFill>
        <p:spPr bwMode="auto">
          <a:xfrm>
            <a:off x="2123728" y="884986"/>
            <a:ext cx="4896544" cy="508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9" r="9346"/>
          <a:stretch/>
        </p:blipFill>
        <p:spPr bwMode="auto">
          <a:xfrm>
            <a:off x="194801" y="1189038"/>
            <a:ext cx="1584176" cy="167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4820" y="2862457"/>
            <a:ext cx="122413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smtClean="0"/>
              <a:t>6.5 kW@4.5K  </a:t>
            </a:r>
            <a:r>
              <a:rPr lang="fr-CH" sz="1400" dirty="0" err="1" smtClean="0"/>
              <a:t>cryoplant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986" y="884986"/>
            <a:ext cx="11525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7829888" y="2428036"/>
            <a:ext cx="676925" cy="1089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610212" y="3581173"/>
            <a:ext cx="779118" cy="117393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45986" y="3255580"/>
            <a:ext cx="158417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smtClean="0"/>
              <a:t>2 x 18 kW @4.5K  </a:t>
            </a:r>
            <a:r>
              <a:rPr lang="fr-CH" sz="1400" dirty="0" err="1" smtClean="0"/>
              <a:t>cryoplants</a:t>
            </a:r>
            <a:r>
              <a:rPr lang="fr-CH" sz="1400" dirty="0" smtClean="0"/>
              <a:t> for </a:t>
            </a:r>
            <a:r>
              <a:rPr lang="fr-CH" sz="1400" dirty="0" err="1" smtClean="0"/>
              <a:t>IRs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55107"/>
            <a:ext cx="1151527" cy="15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4712134" y="5105141"/>
            <a:ext cx="2147270" cy="103054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211960" y="1698133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11960" y="4791855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78977" y="2192450"/>
            <a:ext cx="1362698" cy="23558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026816" y="1189038"/>
            <a:ext cx="2419170" cy="50909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44" y="94830"/>
            <a:ext cx="8572962" cy="792974"/>
          </a:xfrm>
        </p:spPr>
        <p:txBody>
          <a:bodyPr/>
          <a:lstStyle/>
          <a:p>
            <a:r>
              <a:rPr lang="fr-CH" dirty="0" smtClean="0"/>
              <a:t>Cryogenic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5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550" y="1873250"/>
            <a:ext cx="79184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3629025" y="2630488"/>
            <a:ext cx="1501775" cy="1427162"/>
            <a:chOff x="2937780" y="3163369"/>
            <a:chExt cx="1501691" cy="1428353"/>
          </a:xfrm>
        </p:grpSpPr>
        <p:pic>
          <p:nvPicPr>
            <p:cNvPr id="10272" name="Picture 9" descr="6Bl_NC_BYoke2ACry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3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000000"/>
                  </a:solidFill>
                </a:rPr>
                <a:t>11 T Nb</a:t>
              </a:r>
              <a:r>
                <a:rPr lang="en-US" baseline="-25000">
                  <a:solidFill>
                    <a:srgbClr val="000000"/>
                  </a:solidFill>
                </a:rPr>
                <a:t>3</a:t>
              </a:r>
              <a:r>
                <a:rPr lang="en-US">
                  <a:solidFill>
                    <a:srgbClr val="000000"/>
                  </a:solidFill>
                </a:rPr>
                <a:t>Sn</a:t>
              </a:r>
            </a:p>
          </p:txBody>
        </p:sp>
      </p:grpSp>
      <p:pic>
        <p:nvPicPr>
          <p:cNvPr id="102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952500" y="76200"/>
            <a:ext cx="71628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11 T Dipole for DS </a:t>
            </a:r>
            <a:r>
              <a:rPr lang="en-US" dirty="0">
                <a:latin typeface="Bookman Old Style" charset="0"/>
              </a:rPr>
              <a:t>Upgrade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6975475" cy="29578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1800" dirty="0" smtClean="0"/>
              <a:t>Create space for additional (</a:t>
            </a:r>
            <a:r>
              <a:rPr lang="en-US" sz="1800" dirty="0" err="1" smtClean="0"/>
              <a:t>cryo</a:t>
            </a:r>
            <a:r>
              <a:rPr lang="en-US" sz="1800" dirty="0" smtClean="0"/>
              <a:t>) collimators by replacing 8.33 T MB with 11 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dipoles compatible with LHC lattice and main systems.</a:t>
            </a:r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119 Tm @ 11.85 kA</a:t>
            </a:r>
          </a:p>
        </p:txBody>
      </p:sp>
      <p:sp>
        <p:nvSpPr>
          <p:cNvPr id="4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5598546"/>
            <a:ext cx="8458200" cy="9144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Joint development program between CERN and FNAL underway since Oct-2010.</a:t>
            </a:r>
          </a:p>
        </p:txBody>
      </p:sp>
      <p:sp>
        <p:nvSpPr>
          <p:cNvPr id="53" name="Content Placeholder 3"/>
          <p:cNvSpPr>
            <a:spLocks noGrp="1"/>
          </p:cNvSpPr>
          <p:nvPr>
            <p:ph sz="half" idx="4294967295"/>
          </p:nvPr>
        </p:nvSpPr>
        <p:spPr>
          <a:xfrm>
            <a:off x="426720" y="4191000"/>
            <a:ext cx="441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LS2 2018: IR-1,5, and 2 </a:t>
            </a:r>
          </a:p>
          <a:p>
            <a:pPr lvl="1">
              <a:defRPr/>
            </a:pPr>
            <a:r>
              <a:rPr lang="en-US" sz="1400" dirty="0"/>
              <a:t>4</a:t>
            </a:r>
            <a:r>
              <a:rPr lang="en-US" sz="1400" dirty="0" smtClean="0">
                <a:cs typeface="+mn-cs"/>
              </a:rPr>
              <a:t> MB =&gt; 4 x 5.5 m CM + spares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LS3 2022: IR1,5 and Point-3,7</a:t>
            </a:r>
          </a:p>
          <a:p>
            <a:pPr lvl="1">
              <a:defRPr/>
            </a:pPr>
            <a:r>
              <a:rPr lang="en-US" sz="1400" dirty="0" smtClean="0"/>
              <a:t>4 </a:t>
            </a:r>
            <a:r>
              <a:rPr lang="en-US" sz="1400" dirty="0"/>
              <a:t>x 4 MB =&gt; </a:t>
            </a:r>
            <a:r>
              <a:rPr lang="en-US" sz="1400" dirty="0" smtClean="0"/>
              <a:t>16 </a:t>
            </a:r>
            <a:r>
              <a:rPr lang="en-US" sz="1400" dirty="0"/>
              <a:t>x 5.5 m CM + </a:t>
            </a:r>
            <a:r>
              <a:rPr lang="en-US" sz="1400" dirty="0" smtClean="0"/>
              <a:t>spares</a:t>
            </a:r>
            <a:endParaRPr lang="en-US" sz="1400" dirty="0" smtClean="0"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968625" y="2146300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370005">
            <a:off x="6408738" y="2474913"/>
            <a:ext cx="363537" cy="3556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9" name="Straight Connector 38"/>
          <p:cNvCxnSpPr>
            <a:endCxn id="10272" idx="3"/>
          </p:cNvCxnSpPr>
          <p:nvPr/>
        </p:nvCxnSpPr>
        <p:spPr bwMode="auto">
          <a:xfrm flipH="1">
            <a:off x="5130800" y="2789238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6302375" y="1752600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2" name="TextBox 7"/>
          <p:cNvSpPr txBox="1">
            <a:spLocks noChangeArrowheads="1"/>
          </p:cNvSpPr>
          <p:nvPr/>
        </p:nvSpPr>
        <p:spPr bwMode="auto">
          <a:xfrm>
            <a:off x="2886075" y="2574925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MB.B8R/L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3468688" y="1752600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4" name="TextBox 27"/>
          <p:cNvSpPr txBox="1">
            <a:spLocks noChangeArrowheads="1"/>
          </p:cNvSpPr>
          <p:nvPr/>
        </p:nvSpPr>
        <p:spPr bwMode="auto">
          <a:xfrm>
            <a:off x="5984875" y="2890838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MB.B11R/L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249613" y="2503488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56" name="Group 13"/>
          <p:cNvGrpSpPr>
            <a:grpSpLocks/>
          </p:cNvGrpSpPr>
          <p:nvPr/>
        </p:nvGrpSpPr>
        <p:grpSpPr bwMode="auto">
          <a:xfrm>
            <a:off x="4876800" y="4114800"/>
            <a:ext cx="4114800" cy="762000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>
              <a:off x="317540" y="6025860"/>
              <a:ext cx="1468343" cy="36581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9784" y="5990717"/>
              <a:ext cx="1468343" cy="38817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281" y="6005094"/>
              <a:ext cx="852277" cy="3865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FFFFFF"/>
                  </a:solidFill>
                </a:rPr>
                <a:t>3 m </a:t>
              </a:r>
              <a:r>
                <a:rPr lang="en-US" sz="1200" b="1" dirty="0" err="1">
                  <a:solidFill>
                    <a:srgbClr val="FFFFFF"/>
                  </a:solidFill>
                </a:rPr>
                <a:t>Collim</a:t>
              </a:r>
              <a:r>
                <a:rPr lang="en-US" sz="1200" b="1" dirty="0">
                  <a:solidFill>
                    <a:srgbClr val="FFFFFF"/>
                  </a:solidFill>
                </a:rPr>
                <a:t>.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57" name="Group 12"/>
          <p:cNvGrpSpPr>
            <a:grpSpLocks/>
          </p:cNvGrpSpPr>
          <p:nvPr/>
        </p:nvGrpSpPr>
        <p:grpSpPr bwMode="auto">
          <a:xfrm>
            <a:off x="4876800" y="4876800"/>
            <a:ext cx="4114800" cy="762000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>
              <a:off x="325521" y="5256231"/>
              <a:ext cx="1468343" cy="378216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8129" y="5251464"/>
              <a:ext cx="1468343" cy="387751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FFFFFF"/>
                  </a:solidFill>
                </a:rPr>
                <a:t>5.5 m Nb</a:t>
              </a:r>
              <a:r>
                <a:rPr lang="en-US" baseline="-25000" dirty="0">
                  <a:solidFill>
                    <a:srgbClr val="FFFFFF"/>
                  </a:solidFill>
                </a:rPr>
                <a:t>3</a:t>
              </a:r>
              <a:r>
                <a:rPr lang="en-US" dirty="0">
                  <a:solidFill>
                    <a:srgbClr val="FFFFFF"/>
                  </a:solidFill>
                </a:rPr>
                <a:t>Sn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485" y="5238750"/>
              <a:ext cx="877814" cy="40364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FFFFFF"/>
                  </a:solidFill>
                </a:rPr>
                <a:t>3 m </a:t>
              </a:r>
              <a:r>
                <a:rPr lang="en-US" sz="1200" b="1" dirty="0" err="1">
                  <a:solidFill>
                    <a:srgbClr val="FFFFFF"/>
                  </a:solidFill>
                </a:rPr>
                <a:t>Collim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59" name="TextBox 48"/>
          <p:cNvSpPr txBox="1">
            <a:spLocks noChangeArrowheads="1"/>
          </p:cNvSpPr>
          <p:nvPr/>
        </p:nvSpPr>
        <p:spPr bwMode="auto">
          <a:xfrm>
            <a:off x="5791200" y="3657600"/>
            <a:ext cx="2428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fr-FR" b="1">
                <a:solidFill>
                  <a:srgbClr val="000000"/>
                </a:solidFill>
              </a:rPr>
              <a:t>15,66 m (IC to IC plane)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876800" y="3962400"/>
            <a:ext cx="4114800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68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16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038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38"/>
            <a:ext cx="8229600" cy="914400"/>
          </a:xfrm>
        </p:spPr>
        <p:txBody>
          <a:bodyPr/>
          <a:lstStyle/>
          <a:p>
            <a:r>
              <a:rPr lang="en-GB" dirty="0" smtClean="0"/>
              <a:t>Secondary beams from Beam 1 in IR2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 Collimation Upgrade Specification meeting, 16/3/2012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C414A-B542-4C40-8171-4301CD3581F1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  <p:pic>
        <p:nvPicPr>
          <p:cNvPr id="1226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62013"/>
            <a:ext cx="8001000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5" y="5775210"/>
            <a:ext cx="852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Cannot separate BFPP and main beam in warm area (</a:t>
            </a:r>
            <a:r>
              <a:rPr lang="en-GB" sz="1800" dirty="0" err="1" smtClean="0"/>
              <a:t>eg</a:t>
            </a:r>
            <a:r>
              <a:rPr lang="en-GB" sz="1800" dirty="0" smtClean="0"/>
              <a:t> by Roman pots a la TOTEM).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60977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77804" y="393332"/>
            <a:ext cx="8719241" cy="5559425"/>
            <a:chOff x="177804" y="629330"/>
            <a:chExt cx="8719241" cy="55594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629330"/>
              <a:ext cx="8645525" cy="55594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Arc 4"/>
            <p:cNvSpPr/>
            <p:nvPr/>
          </p:nvSpPr>
          <p:spPr>
            <a:xfrm rot="255920" flipH="1" flipV="1">
              <a:off x="2297006" y="4797698"/>
              <a:ext cx="3236854" cy="907424"/>
            </a:xfrm>
            <a:prstGeom prst="arc">
              <a:avLst>
                <a:gd name="adj1" fmla="val 13169963"/>
                <a:gd name="adj2" fmla="val 20133032"/>
              </a:avLst>
            </a:prstGeom>
            <a:ln w="381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c 7"/>
            <p:cNvSpPr/>
            <p:nvPr/>
          </p:nvSpPr>
          <p:spPr>
            <a:xfrm rot="20301226" flipH="1" flipV="1">
              <a:off x="4583859" y="4458486"/>
              <a:ext cx="3236854" cy="907424"/>
            </a:xfrm>
            <a:prstGeom prst="arc">
              <a:avLst>
                <a:gd name="adj1" fmla="val 13472381"/>
                <a:gd name="adj2" fmla="val 18975890"/>
              </a:avLst>
            </a:prstGeom>
            <a:ln w="38100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c 8"/>
            <p:cNvSpPr/>
            <p:nvPr/>
          </p:nvSpPr>
          <p:spPr>
            <a:xfrm rot="7909834" flipH="1" flipV="1">
              <a:off x="660520" y="2319836"/>
              <a:ext cx="2009045" cy="907424"/>
            </a:xfrm>
            <a:prstGeom prst="arc">
              <a:avLst>
                <a:gd name="adj1" fmla="val 13416251"/>
                <a:gd name="adj2" fmla="val 19252834"/>
              </a:avLst>
            </a:prstGeom>
            <a:ln w="381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 rot="18417317" flipH="1" flipV="1">
              <a:off x="6319692" y="3853223"/>
              <a:ext cx="1841165" cy="907424"/>
            </a:xfrm>
            <a:prstGeom prst="arc">
              <a:avLst>
                <a:gd name="adj1" fmla="val 12753780"/>
                <a:gd name="adj2" fmla="val 19204022"/>
              </a:avLst>
            </a:prstGeom>
            <a:ln w="381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/>
            <p:cNvSpPr/>
            <p:nvPr/>
          </p:nvSpPr>
          <p:spPr>
            <a:xfrm rot="868990" flipH="1">
              <a:off x="4452700" y="1625959"/>
              <a:ext cx="2343611" cy="495448"/>
            </a:xfrm>
            <a:prstGeom prst="arc">
              <a:avLst>
                <a:gd name="adj1" fmla="val 11973192"/>
                <a:gd name="adj2" fmla="val 20412766"/>
              </a:avLst>
            </a:prstGeom>
            <a:ln w="381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c 11"/>
            <p:cNvSpPr/>
            <p:nvPr/>
          </p:nvSpPr>
          <p:spPr>
            <a:xfrm rot="2621102" flipH="1" flipV="1">
              <a:off x="177804" y="3805211"/>
              <a:ext cx="3277294" cy="1112053"/>
            </a:xfrm>
            <a:prstGeom prst="arc">
              <a:avLst>
                <a:gd name="adj1" fmla="val 13617790"/>
                <a:gd name="adj2" fmla="val 18389695"/>
              </a:avLst>
            </a:prstGeom>
            <a:ln w="38100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rot="10255638" flipH="1" flipV="1">
              <a:off x="1970086" y="1578606"/>
              <a:ext cx="2829952" cy="907424"/>
            </a:xfrm>
            <a:prstGeom prst="arc">
              <a:avLst>
                <a:gd name="adj1" fmla="val 14023531"/>
                <a:gd name="adj2" fmla="val 18669366"/>
              </a:avLst>
            </a:prstGeom>
            <a:ln w="381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06980" y="6000256"/>
            <a:ext cx="511728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dirty="0" smtClean="0"/>
              <a:t>In total &gt; 1.2 km of LHC !!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792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Main topics of first PLC meetings (4):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17" y="1188719"/>
            <a:ext cx="8964183" cy="5349240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 smtClean="0"/>
              <a:t>Mandate and composition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/>
          </a:p>
          <a:p>
            <a:pPr lvl="1"/>
            <a:r>
              <a:rPr lang="en-US" dirty="0" smtClean="0"/>
              <a:t>Baseline parameters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Generation </a:t>
            </a:r>
            <a:r>
              <a:rPr lang="en-US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of a common Glossary with the </a:t>
            </a:r>
            <a:r>
              <a:rPr lang="en-US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experiments </a:t>
            </a:r>
            <a:r>
              <a:rPr lang="en-US" dirty="0" smtClean="0">
                <a:solidFill>
                  <a:srgbClr val="FFFF00"/>
                </a:solidFill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pPr lvl="1"/>
            <a:r>
              <a:rPr lang="en-US" dirty="0" smtClean="0"/>
              <a:t>Approval of triplet coil diameter of 150mm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pPr lvl="1"/>
            <a:r>
              <a:rPr lang="en-US" dirty="0" smtClean="0"/>
              <a:t>Layout and optics </a:t>
            </a:r>
            <a:r>
              <a:rPr lang="en-US" dirty="0" smtClean="0">
                <a:solidFill>
                  <a:srgbClr val="FFFF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Triplet beam screen and vacuum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pPr lvl="1"/>
            <a:r>
              <a:rPr lang="en-US" dirty="0" smtClean="0"/>
              <a:t>Cryogenics (current limitations </a:t>
            </a:r>
            <a:r>
              <a:rPr lang="en-US" dirty="0" smtClean="0">
                <a:sym typeface="Wingdings"/>
              </a:rPr>
              <a:t> IR and arcs</a:t>
            </a:r>
            <a:r>
              <a:rPr lang="en-US" dirty="0" smtClean="0"/>
              <a:t>)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Beam instrumentation (space reservations)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pPr lvl="1"/>
            <a:r>
              <a:rPr lang="en-US" dirty="0" smtClean="0"/>
              <a:t>Crab cavity (layout and parameters)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Powering </a:t>
            </a:r>
            <a:r>
              <a:rPr lang="en-US" dirty="0"/>
              <a:t>aspects and space requirements in the HL IRs</a:t>
            </a:r>
          </a:p>
        </p:txBody>
      </p:sp>
    </p:spTree>
    <p:extLst>
      <p:ext uri="{BB962C8B-B14F-4D97-AF65-F5344CB8AC3E}">
        <p14:creationId xmlns:p14="http://schemas.microsoft.com/office/powerpoint/2010/main" val="2096455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184" y="762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b="1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</a:t>
            </a:r>
            <a:r>
              <a:rPr lang="en-US" sz="3600" b="1" u="sng" dirty="0" err="1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LHC</a:t>
            </a:r>
            <a:r>
              <a:rPr lang="en-US" sz="3600" b="1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 PLC</a:t>
            </a:r>
            <a:endParaRPr lang="en-US" sz="3600" b="1" u="sng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41557" y="652177"/>
            <a:ext cx="9196375" cy="5494336"/>
            <a:chOff x="288" y="720"/>
            <a:chExt cx="5793" cy="3461"/>
          </a:xfrm>
        </p:grpSpPr>
        <p:sp>
          <p:nvSpPr>
            <p:cNvPr id="6555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555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407" cy="3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3333CC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Other future topics: 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-Survey needs in the IRs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-EDMS data base structure for HL-</a:t>
              </a: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LHC</a:t>
              </a:r>
              <a:endParaRPr lang="en-US" sz="26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-Required corrector circuits	</a:t>
              </a:r>
              <a:endParaRPr lang="en-US" sz="2600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</a:t>
              </a:r>
              <a:r>
                <a:rPr lang="en-US" sz="20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 </a:t>
              </a:r>
              <a:r>
                <a:rPr lang="en-US" sz="20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(e.g. triplet, additional </a:t>
              </a:r>
              <a:r>
                <a:rPr lang="en-US" sz="2000" dirty="0" err="1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octupoles</a:t>
              </a:r>
              <a:r>
                <a:rPr lang="en-US" sz="20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etc</a:t>
              </a:r>
              <a:r>
                <a:rPr lang="en-US" sz="20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008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-Review of the HL-LHC Layout in the insertions</a:t>
              </a:r>
              <a:r>
                <a:rPr lang="en-US" sz="3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 </a:t>
              </a:r>
              <a:endParaRPr lang="en-US" sz="2600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  <a:buFont typeface="Wingdings" pitchFamily="-84" charset="2"/>
                <a:buChar char="è"/>
              </a:pPr>
              <a:r>
                <a:rPr lang="en-US" sz="20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TAS &amp; TAN space, CC, space for additional components, Survey needs  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-DS collimators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-IR3 and IR7 warm magnet consolidation options 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-Places for higher harmonic RF system and new BI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</a:t>
              </a:r>
              <a:r>
                <a:rPr lang="en-US" sz="26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C</a:t>
              </a: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urrent limitations (e.g. </a:t>
              </a:r>
              <a:r>
                <a:rPr lang="en-US" sz="2600" dirty="0" err="1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MKI</a:t>
              </a: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, dump, </a:t>
              </a:r>
              <a:r>
                <a:rPr lang="en-US" sz="2600" dirty="0" err="1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TDI</a:t>
              </a: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 etc)</a:t>
              </a:r>
            </a:p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-Ion beam parameters during HL-LHC</a:t>
              </a:r>
            </a:p>
          </p:txBody>
        </p:sp>
      </p:grpSp>
      <p:sp>
        <p:nvSpPr>
          <p:cNvPr id="14" name="Bent Arrow 13"/>
          <p:cNvSpPr/>
          <p:nvPr/>
        </p:nvSpPr>
        <p:spPr>
          <a:xfrm rot="10800000">
            <a:off x="7158973" y="561901"/>
            <a:ext cx="584407" cy="2865694"/>
          </a:xfrm>
          <a:prstGeom prst="bentArrow">
            <a:avLst>
              <a:gd name="adj1" fmla="val 25000"/>
              <a:gd name="adj2" fmla="val 25192"/>
              <a:gd name="adj3" fmla="val 25000"/>
              <a:gd name="adj4" fmla="val 112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67009" y="2966836"/>
            <a:ext cx="1260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Summer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3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allAtOnce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HL-LHC Performance Estimates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979537"/>
              </p:ext>
            </p:extLst>
          </p:nvPr>
        </p:nvGraphicFramePr>
        <p:xfrm>
          <a:off x="213295" y="1295400"/>
          <a:ext cx="5958905" cy="4687891"/>
        </p:xfrm>
        <a:graphic>
          <a:graphicData uri="http://schemas.openxmlformats.org/drawingml/2006/table">
            <a:tbl>
              <a:tblPr/>
              <a:tblGrid>
                <a:gridCol w="1850455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2.2E+11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0.89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9.9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12.5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11.4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eVs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18.5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17.2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16.1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2.85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0.305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0.331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3.3E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4.7E-03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8.5 10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Virtual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26 10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658" name="Rectangle 4"/>
          <p:cNvSpPr>
            <a:spLocks noChangeArrowheads="1"/>
          </p:cNvSpPr>
          <p:nvPr/>
        </p:nvSpPr>
        <p:spPr bwMode="auto">
          <a:xfrm>
            <a:off x="6400800" y="5410200"/>
            <a:ext cx="2667000" cy="728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        and 2.5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7659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3B812F"/>
              </a:solidFill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" y="762000"/>
            <a:ext cx="8966216" cy="492125"/>
            <a:chOff x="288" y="2160"/>
            <a:chExt cx="5648" cy="310"/>
          </a:xfrm>
        </p:grpSpPr>
        <p:sp>
          <p:nvSpPr>
            <p:cNvPr id="67672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7673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262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</a:rPr>
                <a:t>‘Stretched’ Baseline Parameters following 2</a:t>
              </a:r>
              <a:r>
                <a:rPr lang="en-US" sz="2600" baseline="300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</a:rPr>
                <a:t>nd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</a:rPr>
                <a:t> HL-</a:t>
              </a:r>
              <a:r>
                <a:rPr lang="en-US" sz="2600" dirty="0" err="1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</a:rPr>
                <a:t>LHC</a:t>
              </a:r>
              <a:r>
                <a:rPr lang="en-US" sz="26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</a:rPr>
                <a:t>-LIU:</a:t>
              </a:r>
              <a:endParaRPr lang="en-US" sz="2400" dirty="0" smtClean="0">
                <a:solidFill>
                  <a:srgbClr val="27551F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725245"/>
              </p:ext>
            </p:extLst>
          </p:nvPr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2819400"/>
                <a:gridCol w="824539"/>
                <a:gridCol w="928061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crossing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(peak &amp; leveled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19 -&gt; 28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475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668" name="Rectangle 16"/>
          <p:cNvSpPr>
            <a:spLocks noChangeArrowheads="1"/>
          </p:cNvSpPr>
          <p:nvPr/>
        </p:nvSpPr>
        <p:spPr bwMode="auto">
          <a:xfrm>
            <a:off x="6424613" y="1371600"/>
            <a:ext cx="2338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6.2 10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and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4.9 10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p/beam</a:t>
            </a:r>
            <a:endParaRPr lang="de-DE" sz="1600" smtClean="0">
              <a:solidFill>
                <a:srgbClr val="3B812F"/>
              </a:solidFill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7669" name="Rectangle 4"/>
          <p:cNvSpPr>
            <a:spLocks noChangeArrowheads="1"/>
          </p:cNvSpPr>
          <p:nvPr/>
        </p:nvSpPr>
        <p:spPr bwMode="auto">
          <a:xfrm>
            <a:off x="6248400" y="2057400"/>
            <a:ext cx="2895600" cy="3113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-65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sufficient room for leveling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    (with Crab Cavities)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27551F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(25ns)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7.4 / 0.305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24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5)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(50ns)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8.5 / 0.331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26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10)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36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9" y="776071"/>
            <a:ext cx="9114803" cy="608940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992" y="195344"/>
            <a:ext cx="91440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/>
              <a:t> HL-LHC parameter space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3400" y="6591300"/>
            <a:ext cx="60960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st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HL-</a:t>
            </a:r>
            <a:r>
              <a:rPr lang="en-US" sz="1500" dirty="0" err="1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PLC Meeting 3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rd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July 2012</a:t>
            </a:r>
          </a:p>
        </p:txBody>
      </p:sp>
    </p:spTree>
    <p:extLst>
      <p:ext uri="{BB962C8B-B14F-4D97-AF65-F5344CB8AC3E}">
        <p14:creationId xmlns:p14="http://schemas.microsoft.com/office/powerpoint/2010/main" val="186644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WP2-Accelerator Physics and Performance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Reserve Transparencies</a:t>
            </a:r>
            <a:endParaRPr lang="en-US" sz="2400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53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&amp; Layout (1/4)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73" y="1188719"/>
            <a:ext cx="8700925" cy="98032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The ATS </a:t>
            </a:r>
            <a:r>
              <a:rPr lang="en-US" sz="2800" dirty="0"/>
              <a:t>(Achromatic Telescopic </a:t>
            </a:r>
            <a:r>
              <a:rPr lang="en-US" sz="2800" dirty="0" smtClean="0"/>
              <a:t>Squeeze) is now firmly established as baseline for the HL-LHC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2" y="2239933"/>
            <a:ext cx="4191423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666" y="2254557"/>
            <a:ext cx="4215421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17" y="5458053"/>
            <a:ext cx="8611781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b="1" baseline="30000" dirty="0" smtClean="0">
                <a:solidFill>
                  <a:srgbClr val="0033CC"/>
                </a:solidFill>
                <a:sym typeface="Wingdings" pitchFamily="2" charset="2"/>
              </a:rPr>
              <a:t>*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33CC"/>
                </a:solidFill>
                <a:sym typeface="Symbol"/>
              </a:rPr>
              <a:t>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10 cm </a:t>
            </a:r>
            <a:r>
              <a:rPr lang="en-US" dirty="0" smtClean="0">
                <a:sym typeface="Wingdings" pitchFamily="2" charset="2"/>
              </a:rPr>
              <a:t>reached in MD (with some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b</a:t>
            </a:r>
            <a:r>
              <a:rPr lang="en-US" dirty="0" smtClean="0">
                <a:sym typeface="Wingdings" pitchFamily="2" charset="2"/>
              </a:rPr>
              <a:t>-beating) including a full chromatic correction, </a:t>
            </a:r>
          </a:p>
          <a:p>
            <a:r>
              <a:rPr lang="en-US" dirty="0" smtClean="0">
                <a:sym typeface="Wingdings" pitchFamily="2" charset="2"/>
              </a:rPr>
              <a:t>thank to the ATS: CERN-ATS-2013-004 MD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75907" y="3211000"/>
            <a:ext cx="1521570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3861AA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 25 km !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4745" y="2484106"/>
            <a:ext cx="1380955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3861AA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arc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 800 m!</a:t>
            </a:r>
            <a:endParaRPr lang="en-US" b="1" dirty="0">
              <a:latin typeface="Symbol" pitchFamily="18" charset="2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794745" y="2853438"/>
            <a:ext cx="690477" cy="237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6485223" y="2853438"/>
            <a:ext cx="631503" cy="237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183758" y="2668772"/>
            <a:ext cx="852934" cy="542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036692" y="2668772"/>
            <a:ext cx="827010" cy="542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619358" y="76200"/>
            <a:ext cx="2079141" cy="720725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WP2</a:t>
            </a:r>
            <a:endParaRPr lang="en-US" sz="3600" b="1" u="sng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3317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17" y="1188719"/>
            <a:ext cx="8964183" cy="534924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Coordination of Upgrade and Consolidation Plans (experiments &amp; LIU &amp; LHC)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/>
          </a:p>
          <a:p>
            <a:pPr lvl="1"/>
            <a:r>
              <a:rPr lang="en-US" dirty="0" smtClean="0"/>
              <a:t>Pile-up definition and limitations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Importance of luminous region size (length)</a:t>
            </a:r>
            <a:r>
              <a:rPr lang="en-US" dirty="0">
                <a:sym typeface="Wingdings" pitchFamily="-65" charset="2"/>
              </a:rPr>
              <a:t> </a:t>
            </a:r>
            <a:r>
              <a:rPr lang="en-US" dirty="0" smtClean="0">
                <a:sym typeface="Wingdings" pitchFamily="-65" charset="2"/>
              </a:rPr>
              <a:t>and concept of ‘pileup density’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3861AA"/>
                </a:solidFill>
                <a:sym typeface="Wingdings"/>
              </a:rPr>
              <a:t>need for </a:t>
            </a:r>
            <a:r>
              <a:rPr lang="en-US" dirty="0" smtClean="0">
                <a:solidFill>
                  <a:srgbClr val="3861AA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baseline="30000" dirty="0" smtClean="0">
                <a:solidFill>
                  <a:srgbClr val="3861AA"/>
                </a:solidFill>
                <a:sym typeface="Wingdings"/>
              </a:rPr>
              <a:t>*</a:t>
            </a:r>
            <a:r>
              <a:rPr lang="en-US" dirty="0" smtClean="0">
                <a:solidFill>
                  <a:srgbClr val="3861AA"/>
                </a:solidFill>
                <a:sym typeface="Wingdings"/>
              </a:rPr>
              <a:t> leveling and full crab compensation at start of run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Preparation for the European Strategy Meeting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3239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b="1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HL-LHC Coordination Group (4)</a:t>
            </a:r>
            <a:endParaRPr lang="en-US" sz="3600" b="1" u="sng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28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&amp; Layout (4/4)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73" y="1529257"/>
            <a:ext cx="6262586" cy="438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939184" y="5893213"/>
            <a:ext cx="8130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1’000 000 turns DA vs. crossing angle for various collision optics, round or flat (w/o field imperfections) assuming 25 ns HL-LHC beam parameters (</a:t>
            </a:r>
            <a:r>
              <a:rPr lang="en-GB" sz="1600" b="1" dirty="0" err="1" smtClean="0"/>
              <a:t>N</a:t>
            </a:r>
            <a:r>
              <a:rPr lang="en-GB" sz="1600" b="1" baseline="-25000" dirty="0" err="1" smtClean="0"/>
              <a:t>b</a:t>
            </a:r>
            <a:r>
              <a:rPr lang="en-GB" sz="1600" b="1" dirty="0" smtClean="0"/>
              <a:t>= 2.2E11 p/bunch, </a:t>
            </a:r>
            <a:r>
              <a:rPr lang="en-GB" sz="1600" b="1" dirty="0" err="1" smtClean="0">
                <a:latin typeface="Symbol" pitchFamily="18" charset="2"/>
              </a:rPr>
              <a:t>ge</a:t>
            </a:r>
            <a:r>
              <a:rPr lang="en-GB" sz="1600" b="1" dirty="0" smtClean="0"/>
              <a:t>=2.5 </a:t>
            </a:r>
            <a:r>
              <a:rPr lang="en-GB" sz="1600" b="1" dirty="0" smtClean="0">
                <a:latin typeface="Symbol" pitchFamily="18" charset="2"/>
              </a:rPr>
              <a:t>m</a:t>
            </a:r>
            <a:r>
              <a:rPr lang="en-GB" sz="1600" b="1" dirty="0" smtClean="0"/>
              <a:t>m)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691943" y="3723994"/>
            <a:ext cx="3348737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590 mrad (12.5 </a:t>
            </a:r>
            <a:r>
              <a:rPr lang="en-US" b="1" dirty="0" smtClean="0">
                <a:latin typeface="Symbol" pitchFamily="18" charset="2"/>
              </a:rPr>
              <a:t>s</a:t>
            </a:r>
            <a:r>
              <a:rPr lang="en-US" b="1" dirty="0" smtClean="0"/>
              <a:t>) full X-angle</a:t>
            </a:r>
          </a:p>
          <a:p>
            <a:r>
              <a:rPr lang="en-US" b="1" dirty="0" smtClean="0"/>
              <a:t>chosen</a:t>
            </a:r>
            <a:r>
              <a:rPr lang="en-US" b="1" dirty="0"/>
              <a:t> </a:t>
            </a:r>
            <a:r>
              <a:rPr lang="en-US" b="1" dirty="0" smtClean="0"/>
              <a:t>for the baseline </a:t>
            </a:r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=15 cm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4004911" y="2771534"/>
            <a:ext cx="1687032" cy="12756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87842" y="1026530"/>
            <a:ext cx="6400800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Choice of the crossing angle</a:t>
            </a:r>
            <a:endParaRPr lang="en-US" sz="28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52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Pile-up, leveling and beam-beam </a:t>
            </a:r>
            <a:r>
              <a:rPr lang="en-US" smtClean="0"/>
              <a:t>(2/2)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29956"/>
              </p:ext>
            </p:extLst>
          </p:nvPr>
        </p:nvGraphicFramePr>
        <p:xfrm>
          <a:off x="4883884" y="2004167"/>
          <a:ext cx="4189227" cy="333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185"/>
                <a:gridCol w="1151735"/>
                <a:gridCol w="1211307"/>
              </a:tblGrid>
              <a:tr h="25699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Parameters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Leveling</a:t>
                      </a:r>
                      <a:r>
                        <a:rPr lang="en-US" sz="1000" baseline="0" dirty="0" smtClean="0"/>
                        <a:t> with c.-c.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Leveling with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30000" dirty="0" smtClean="0"/>
                        <a:t>*</a:t>
                      </a:r>
                      <a:endParaRPr lang="en-GB" sz="1000" baseline="30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bunches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2808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bunch</a:t>
                      </a:r>
                      <a:r>
                        <a:rPr lang="en-US" sz="1000" baseline="0" dirty="0" smtClean="0"/>
                        <a:t> charge [10</a:t>
                      </a:r>
                      <a:r>
                        <a:rPr lang="en-US" sz="1000" baseline="30000" dirty="0" smtClean="0"/>
                        <a:t>11</a:t>
                      </a:r>
                      <a:r>
                        <a:rPr lang="en-US" sz="1000" baseline="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ym typeface="Wingdings" pitchFamily="2" charset="2"/>
                        </a:rPr>
                        <a:t>2.2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emittance</a:t>
                      </a:r>
                      <a:r>
                        <a:rPr lang="en-US" sz="1000" baseline="0" dirty="0" smtClean="0"/>
                        <a:t> [</a:t>
                      </a:r>
                      <a:r>
                        <a:rPr lang="en-US" sz="10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000" baseline="0" dirty="0" smtClean="0"/>
                        <a:t>m]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2.5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err="1" smtClean="0"/>
                        <a:t>r.m.s</a:t>
                      </a:r>
                      <a:r>
                        <a:rPr lang="en-GB" sz="1000" dirty="0" smtClean="0"/>
                        <a:t>. bunch length [cm]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7.5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full X-angle </a:t>
                      </a:r>
                      <a:r>
                        <a:rPr lang="en-US" sz="1000" baseline="0" dirty="0" smtClean="0"/>
                        <a:t>[</a:t>
                      </a:r>
                      <a:r>
                        <a:rPr lang="en-US" sz="10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000" baseline="0" dirty="0" smtClean="0"/>
                        <a:t>rad]</a:t>
                      </a:r>
                      <a:endParaRPr lang="en-GB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590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dirty="0" smtClean="0"/>
                        <a:t>* [cm]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72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c.-c. initial voltage [MV]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- 6.6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12.5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</a:t>
                      </a:r>
                      <a:r>
                        <a:rPr lang="en-US" sz="1000" dirty="0" err="1" smtClean="0"/>
                        <a:t>Piwinsky</a:t>
                      </a:r>
                      <a:r>
                        <a:rPr lang="en-US" sz="1000" dirty="0" smtClean="0"/>
                        <a:t> angle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4.76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lumi</a:t>
                      </a:r>
                      <a:r>
                        <a:rPr lang="en-US" sz="1000" baseline="0" dirty="0" smtClean="0"/>
                        <a:t> loss factor</a:t>
                      </a:r>
                      <a:r>
                        <a:rPr lang="en-US" sz="1000" dirty="0" smtClean="0"/>
                        <a:t>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1.0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levelled lumi [10</a:t>
                      </a:r>
                      <a:r>
                        <a:rPr lang="en-GB" sz="1000" baseline="30000" dirty="0" smtClean="0"/>
                        <a:t>34</a:t>
                      </a:r>
                      <a:r>
                        <a:rPr lang="en-GB" sz="1000" dirty="0" smtClean="0"/>
                        <a:t>cm</a:t>
                      </a:r>
                      <a:r>
                        <a:rPr lang="en-GB" sz="1000" baseline="30000" dirty="0" smtClean="0"/>
                        <a:t>-2</a:t>
                      </a:r>
                      <a:r>
                        <a:rPr lang="en-GB" sz="1000" dirty="0" smtClean="0"/>
                        <a:t>s</a:t>
                      </a:r>
                      <a:r>
                        <a:rPr lang="en-GB" sz="1000" baseline="30000" dirty="0" smtClean="0"/>
                        <a:t>-1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5.0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initial</a:t>
                      </a:r>
                      <a:r>
                        <a:rPr lang="en-GB" sz="1000" baseline="0" dirty="0" smtClean="0"/>
                        <a:t> luminous region [cm]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5.3</a:t>
                      </a:r>
                      <a:endParaRPr lang="en-GB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initial bb tune shift  for 3</a:t>
                      </a:r>
                      <a:r>
                        <a:rPr lang="en-GB" sz="1000" baseline="0" dirty="0" smtClean="0"/>
                        <a:t> IRs</a:t>
                      </a:r>
                    </a:p>
                    <a:p>
                      <a:r>
                        <a:rPr lang="en-GB" sz="1000" baseline="0" smtClean="0"/>
                        <a:t>(IR1, IR5 &amp; IR8)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0.016</a:t>
                      </a:r>
                    </a:p>
                    <a:p>
                      <a:pPr algn="ctr"/>
                      <a:r>
                        <a:rPr lang="en-GB" sz="1000" dirty="0" smtClean="0"/>
                        <a:t> (0.011+2×0.0025)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0.033</a:t>
                      </a:r>
                    </a:p>
                    <a:p>
                      <a:pPr algn="ctr"/>
                      <a:r>
                        <a:rPr lang="en-GB" sz="1000" dirty="0" smtClean="0"/>
                        <a:t> 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(3×0.011)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80" y="1539496"/>
            <a:ext cx="4464401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0285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WP3-Magnets for Insertion Regions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Ezio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Todesco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70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5368"/>
            <a:ext cx="8229600" cy="914400"/>
          </a:xfrm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Main Magnet Features: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1724"/>
            <a:ext cx="9051636" cy="5349240"/>
          </a:xfrm>
        </p:spPr>
        <p:txBody>
          <a:bodyPr>
            <a:normAutofit/>
          </a:bodyPr>
          <a:lstStyle/>
          <a:p>
            <a:pPr eaLnBrk="1" hangingPunct="1"/>
            <a:r>
              <a:rPr lang="fr-CH" sz="2000" dirty="0" smtClean="0">
                <a:sym typeface="Symbol" pitchFamily="18" charset="2"/>
              </a:rPr>
              <a:t>Target </a:t>
            </a:r>
            <a:r>
              <a:rPr lang="fr-CH" sz="2000" dirty="0" err="1" smtClean="0">
                <a:sym typeface="Symbol" pitchFamily="18" charset="2"/>
              </a:rPr>
              <a:t>is</a:t>
            </a:r>
            <a:r>
              <a:rPr lang="fr-CH" sz="2000" dirty="0" smtClean="0">
                <a:sym typeface="Symbol" pitchFamily="18" charset="2"/>
              </a:rPr>
              <a:t> maximal performance, </a:t>
            </a:r>
            <a:r>
              <a:rPr lang="fr-CH" sz="2000" dirty="0" err="1" smtClean="0">
                <a:sym typeface="Symbol" pitchFamily="18" charset="2"/>
              </a:rPr>
              <a:t>robustness</a:t>
            </a:r>
            <a:r>
              <a:rPr lang="fr-CH" sz="2000" dirty="0" smtClean="0">
                <a:sym typeface="Symbol" pitchFamily="18" charset="2"/>
              </a:rPr>
              <a:t>, </a:t>
            </a:r>
            <a:r>
              <a:rPr lang="fr-CH" sz="2000" dirty="0" err="1" smtClean="0">
                <a:sym typeface="Symbol" pitchFamily="18" charset="2"/>
              </a:rPr>
              <a:t>simplicity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Nb</a:t>
            </a:r>
            <a:r>
              <a:rPr lang="fr-CH" sz="2000" baseline="-25000" dirty="0" smtClean="0">
                <a:sym typeface="Symbol" pitchFamily="18" charset="2"/>
              </a:rPr>
              <a:t>3</a:t>
            </a:r>
            <a:r>
              <a:rPr lang="fr-CH" sz="2000" dirty="0" smtClean="0">
                <a:sym typeface="Symbol" pitchFamily="18" charset="2"/>
              </a:rPr>
              <a:t>Sn </a:t>
            </a:r>
            <a:r>
              <a:rPr lang="fr-CH" sz="2000" dirty="0" err="1" smtClean="0">
                <a:sym typeface="Symbol" pitchFamily="18" charset="2"/>
              </a:rPr>
              <a:t>chosen</a:t>
            </a:r>
            <a:r>
              <a:rPr lang="fr-CH" sz="2000" dirty="0" smtClean="0">
                <a:sym typeface="Symbol" pitchFamily="18" charset="2"/>
              </a:rPr>
              <a:t> for </a:t>
            </a:r>
            <a:r>
              <a:rPr lang="fr-CH" sz="2000" dirty="0" err="1" smtClean="0">
                <a:sym typeface="Symbol" pitchFamily="18" charset="2"/>
              </a:rPr>
              <a:t>having</a:t>
            </a:r>
            <a:r>
              <a:rPr lang="fr-CH" sz="2000" dirty="0" smtClean="0">
                <a:sym typeface="Symbol" pitchFamily="18" charset="2"/>
              </a:rPr>
              <a:t> compact triplet</a:t>
            </a: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Nb-Ti for the </a:t>
            </a:r>
            <a:r>
              <a:rPr lang="fr-CH" sz="2000" dirty="0" err="1" smtClean="0">
                <a:sym typeface="Symbol" pitchFamily="18" charset="2"/>
              </a:rPr>
              <a:t>separation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dipoles</a:t>
            </a:r>
            <a:r>
              <a:rPr lang="fr-CH" sz="2000" dirty="0" smtClean="0">
                <a:sym typeface="Symbol" pitchFamily="18" charset="2"/>
              </a:rPr>
              <a:t>, Q4</a:t>
            </a: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Main </a:t>
            </a:r>
            <a:r>
              <a:rPr lang="fr-CH" sz="2000" dirty="0" err="1" smtClean="0">
                <a:sym typeface="Symbol" pitchFamily="18" charset="2"/>
              </a:rPr>
              <a:t>ingredient</a:t>
            </a:r>
            <a:r>
              <a:rPr lang="fr-CH" sz="2000" dirty="0" smtClean="0">
                <a:sym typeface="Symbol" pitchFamily="18" charset="2"/>
              </a:rPr>
              <a:t>: </a:t>
            </a:r>
            <a:r>
              <a:rPr lang="fr-CH" sz="2000" dirty="0" err="1" smtClean="0">
                <a:sym typeface="Symbol" pitchFamily="18" charset="2"/>
              </a:rPr>
              <a:t>energy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deposition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studies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sz="2000" dirty="0">
                <a:sym typeface="Symbol" pitchFamily="18" charset="2"/>
              </a:rPr>
              <a:t>S</a:t>
            </a:r>
            <a:r>
              <a:rPr lang="fr-CH" sz="2000" dirty="0" smtClean="0">
                <a:sym typeface="Symbol" pitchFamily="18" charset="2"/>
              </a:rPr>
              <a:t>hielding needed for heat removal and protrecting against radiation damage</a:t>
            </a:r>
          </a:p>
          <a:p>
            <a:pPr lvl="2" eaLnBrk="1" hangingPunct="1"/>
            <a:r>
              <a:rPr lang="fr-CH" sz="2000" dirty="0" smtClean="0">
                <a:sym typeface="Symbol" pitchFamily="18" charset="2"/>
              </a:rPr>
              <a:t>20 </a:t>
            </a:r>
            <a:r>
              <a:rPr lang="fr-CH" sz="2000" dirty="0" err="1" smtClean="0">
                <a:sym typeface="Symbol" pitchFamily="18" charset="2"/>
              </a:rPr>
              <a:t>MGy</a:t>
            </a:r>
            <a:r>
              <a:rPr lang="fr-CH" sz="2000" dirty="0" smtClean="0">
                <a:sym typeface="Symbol" pitchFamily="18" charset="2"/>
              </a:rPr>
              <a:t> correspond to 4 mW/cm3, i.e. </a:t>
            </a:r>
            <a:r>
              <a:rPr lang="fr-CH" sz="2000" dirty="0" err="1" smtClean="0">
                <a:sym typeface="Symbol" pitchFamily="18" charset="2"/>
              </a:rPr>
              <a:t>we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will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be</a:t>
            </a:r>
            <a:r>
              <a:rPr lang="fr-CH" sz="2000" dirty="0" smtClean="0">
                <a:sym typeface="Symbol" pitchFamily="18" charset="2"/>
              </a:rPr>
              <a:t> in a situation </a:t>
            </a:r>
            <a:r>
              <a:rPr lang="fr-CH" sz="2000" dirty="0" err="1" smtClean="0">
                <a:sym typeface="Symbol" pitchFamily="18" charset="2"/>
              </a:rPr>
              <a:t>similar</a:t>
            </a:r>
            <a:r>
              <a:rPr lang="fr-CH" sz="2000" dirty="0" smtClean="0">
                <a:sym typeface="Symbol" pitchFamily="18" charset="2"/>
              </a:rPr>
              <a:t> to the LHC </a:t>
            </a:r>
            <a:r>
              <a:rPr lang="fr-CH" sz="2000" dirty="0" err="1" smtClean="0">
                <a:sym typeface="Symbol" pitchFamily="18" charset="2"/>
              </a:rPr>
              <a:t>baseline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thanks</a:t>
            </a:r>
            <a:r>
              <a:rPr lang="fr-CH" sz="2000" dirty="0" smtClean="0">
                <a:sym typeface="Symbol" pitchFamily="18" charset="2"/>
              </a:rPr>
              <a:t> to a </a:t>
            </a:r>
            <a:r>
              <a:rPr lang="fr-CH" sz="2000" dirty="0" err="1" smtClean="0">
                <a:sym typeface="Symbol" pitchFamily="18" charset="2"/>
              </a:rPr>
              <a:t>much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larger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shielding</a:t>
            </a:r>
            <a:endParaRPr lang="fr-CH" sz="2000" dirty="0" smtClean="0">
              <a:sym typeface="Symbol" pitchFamily="18" charset="2"/>
            </a:endParaRPr>
          </a:p>
          <a:p>
            <a:pPr eaLnBrk="1" hangingPunct="1"/>
            <a:r>
              <a:rPr lang="fr-CH" sz="2000" dirty="0" err="1" smtClean="0">
                <a:sym typeface="Symbol" pitchFamily="18" charset="2"/>
              </a:rPr>
              <a:t>Larger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shielding</a:t>
            </a:r>
            <a:r>
              <a:rPr lang="fr-CH" sz="2000" dirty="0" smtClean="0">
                <a:sym typeface="Symbol" pitchFamily="18" charset="2"/>
              </a:rPr>
              <a:t> has </a:t>
            </a:r>
            <a:r>
              <a:rPr lang="fr-CH" sz="2000" dirty="0" err="1" smtClean="0">
                <a:sym typeface="Symbol" pitchFamily="18" charset="2"/>
              </a:rPr>
              <a:t>pushed</a:t>
            </a:r>
            <a:r>
              <a:rPr lang="fr-CH" sz="2000" dirty="0" smtClean="0">
                <a:sym typeface="Symbol" pitchFamily="18" charset="2"/>
              </a:rPr>
              <a:t> us to </a:t>
            </a:r>
            <a:r>
              <a:rPr lang="fr-CH" sz="2000" dirty="0" err="1" smtClean="0">
                <a:sym typeface="Symbol" pitchFamily="18" charset="2"/>
              </a:rPr>
              <a:t>choose</a:t>
            </a:r>
            <a:r>
              <a:rPr lang="fr-CH" sz="2000" dirty="0" smtClean="0">
                <a:sym typeface="Symbol" pitchFamily="18" charset="2"/>
              </a:rPr>
              <a:t> 150 mm aperture to </a:t>
            </a:r>
            <a:r>
              <a:rPr lang="fr-CH" sz="2000" dirty="0" err="1" smtClean="0">
                <a:sym typeface="Symbol" pitchFamily="18" charset="2"/>
              </a:rPr>
              <a:t>preserve</a:t>
            </a:r>
            <a:r>
              <a:rPr lang="fr-CH" sz="2000" dirty="0" smtClean="0">
                <a:sym typeface="Symbol" pitchFamily="18" charset="2"/>
              </a:rPr>
              <a:t> performance</a:t>
            </a:r>
          </a:p>
        </p:txBody>
      </p:sp>
      <p:pic>
        <p:nvPicPr>
          <p:cNvPr id="62467" name="Picture 4" descr="Description: bscr_v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281" y="4522021"/>
            <a:ext cx="1981760" cy="172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647" y="4512843"/>
            <a:ext cx="3200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5115255"/>
            <a:ext cx="2128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Energy deposition in the triplet  </a:t>
            </a:r>
          </a:p>
          <a:p>
            <a:r>
              <a:rPr lang="fr-CH" sz="1200" dirty="0" smtClean="0">
                <a:solidFill>
                  <a:srgbClr val="009900"/>
                </a:solidFill>
              </a:rPr>
              <a:t>[F</a:t>
            </a:r>
            <a:r>
              <a:rPr lang="fr-CH" sz="1200" dirty="0">
                <a:solidFill>
                  <a:srgbClr val="009900"/>
                </a:solidFill>
              </a:rPr>
              <a:t>.</a:t>
            </a:r>
            <a:r>
              <a:rPr lang="fr-CH" sz="1200" dirty="0" smtClean="0">
                <a:solidFill>
                  <a:srgbClr val="009900"/>
                </a:solidFill>
              </a:rPr>
              <a:t> Cerutti, L. </a:t>
            </a:r>
            <a:r>
              <a:rPr lang="fr-CH" sz="1200" dirty="0" err="1" smtClean="0">
                <a:solidFill>
                  <a:srgbClr val="009900"/>
                </a:solidFill>
              </a:rPr>
              <a:t>Esposito</a:t>
            </a:r>
            <a:r>
              <a:rPr lang="fr-CH" sz="1200" dirty="0" smtClean="0">
                <a:solidFill>
                  <a:srgbClr val="009900"/>
                </a:solidFill>
              </a:rPr>
              <a:t>]</a:t>
            </a:r>
            <a:endParaRPr lang="en-GB" sz="12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6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16913"/>
            <a:ext cx="9028544" cy="914400"/>
          </a:xfrm>
        </p:spPr>
        <p:txBody>
          <a:bodyPr/>
          <a:lstStyle/>
          <a:p>
            <a:r>
              <a:rPr lang="en-US" dirty="0" smtClean="0"/>
              <a:t>New Layout with 150mm </a:t>
            </a:r>
            <a:r>
              <a:rPr lang="en-US" dirty="0"/>
              <a:t>D</a:t>
            </a:r>
            <a:r>
              <a:rPr lang="en-US" dirty="0" smtClean="0"/>
              <a:t>iameter Triplet</a:t>
            </a:r>
            <a:endParaRPr lang="en-US" dirty="0"/>
          </a:p>
        </p:txBody>
      </p:sp>
      <p:pic>
        <p:nvPicPr>
          <p:cNvPr id="3" name="Picture 2" descr="layout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43" y="1127023"/>
            <a:ext cx="7723909" cy="515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095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you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03" y="516688"/>
            <a:ext cx="8024091" cy="6018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16913"/>
            <a:ext cx="9028544" cy="914400"/>
          </a:xfrm>
        </p:spPr>
        <p:txBody>
          <a:bodyPr/>
          <a:lstStyle/>
          <a:p>
            <a:r>
              <a:rPr lang="en-US" dirty="0" smtClean="0"/>
              <a:t>New Layout with 150mm </a:t>
            </a:r>
            <a:r>
              <a:rPr lang="en-US" dirty="0"/>
              <a:t>D</a:t>
            </a:r>
            <a:r>
              <a:rPr lang="en-US" dirty="0" smtClean="0"/>
              <a:t>iameter Triplet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775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Magnets: IR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339372"/>
            <a:ext cx="3240359" cy="25157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995" y="1366936"/>
            <a:ext cx="3744417" cy="2501154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73064"/>
            <a:ext cx="3416916" cy="256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800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WP4-Crab Cavities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Reserve Transparencies</a:t>
            </a:r>
            <a:endParaRPr lang="en-US" sz="2400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8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CC</a:t>
            </a:r>
            <a:endParaRPr lang="en-GB" dirty="0"/>
          </a:p>
        </p:txBody>
      </p:sp>
      <p:pic>
        <p:nvPicPr>
          <p:cNvPr id="3" name="Picture 2" descr="forOliver_CMA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8"/>
            <a:ext cx="9144000" cy="6852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854364"/>
            <a:ext cx="123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BNL DQWR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8418" y="937369"/>
            <a:ext cx="209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ODU-SLAC RF Dipole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19273" y="960445"/>
            <a:ext cx="2527093" cy="36933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 smtClean="0"/>
              <a:t>Lancaster 4-rod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25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CC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24743"/>
            <a:ext cx="4324534" cy="28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09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8129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b="1" u="sng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HL-LHC PLC (4)</a:t>
            </a:r>
            <a:endParaRPr lang="en-US" sz="3600" b="1" u="sng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8" y="2629990"/>
            <a:ext cx="8077320" cy="3786184"/>
            <a:chOff x="288" y="720"/>
            <a:chExt cx="4461" cy="2385"/>
          </a:xfrm>
        </p:grpSpPr>
        <p:sp>
          <p:nvSpPr>
            <p:cNvPr id="6555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555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075" cy="2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Parameters agreed with Coordination Group Meeting: 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	-maximum of 140 events per crossing</a:t>
              </a: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	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</a:t>
              </a: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L 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= 5 10</a:t>
              </a:r>
              <a:r>
                <a:rPr lang="en-US" sz="2000" baseline="30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34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 cm</a:t>
              </a:r>
              <a:r>
                <a:rPr lang="en-US" sz="2000" baseline="30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-2 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sec</a:t>
              </a:r>
              <a:r>
                <a:rPr lang="en-US" sz="2000" baseline="300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1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for 25ns</a:t>
              </a: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	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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L = 2.5 10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34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 cm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-2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sec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-1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for 50ns</a:t>
              </a:r>
              <a:r>
                <a:rPr lang="en-US" sz="2400" dirty="0" smtClean="0">
                  <a:solidFill>
                    <a:srgbClr val="008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</a:t>
              </a:r>
              <a:r>
                <a:rPr lang="en-US" sz="24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</a:t>
              </a: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		</a:t>
              </a:r>
              <a:r>
                <a:rPr lang="en-US" sz="2400" dirty="0" smtClean="0">
                  <a:solidFill>
                    <a:srgbClr val="8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Pile-up density leveling</a:t>
              </a: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solidFill>
                    <a:srgbClr val="8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			 	Leveling options (</a:t>
              </a:r>
              <a:r>
                <a:rPr lang="en-US" sz="2000" dirty="0" smtClean="0">
                  <a:solidFill>
                    <a:srgbClr val="800000"/>
                  </a:solidFill>
                  <a:latin typeface="Symbol" charset="2"/>
                  <a:ea typeface="ＭＳ Ｐゴシック" pitchFamily="-65" charset="-128"/>
                  <a:cs typeface="Symbol" charset="2"/>
                  <a:sym typeface="Wingdings"/>
                </a:rPr>
                <a:t>b</a:t>
              </a:r>
              <a:r>
                <a:rPr lang="en-US" sz="2000" baseline="30000" dirty="0" smtClean="0">
                  <a:solidFill>
                    <a:srgbClr val="800000"/>
                  </a:solidFill>
                  <a:latin typeface="Symbol" charset="2"/>
                  <a:ea typeface="ＭＳ Ｐゴシック" pitchFamily="-65" charset="-128"/>
                  <a:cs typeface="Symbol" charset="2"/>
                  <a:sym typeface="Wingdings"/>
                </a:rPr>
                <a:t>*</a:t>
              </a:r>
              <a:r>
                <a:rPr lang="en-US" sz="2000" dirty="0" smtClean="0">
                  <a:solidFill>
                    <a:srgbClr val="8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)?</a:t>
              </a:r>
              <a:endParaRPr lang="en-US" sz="2000" dirty="0" smtClean="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</a:t>
              </a: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-goal for integrated annual luminosity:</a:t>
              </a:r>
              <a:endParaRPr lang="en-US" sz="2400" dirty="0" smtClean="0">
                <a:solidFill>
                  <a:srgbClr val="008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endParaRP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	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 	250 fb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-1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per year</a:t>
              </a:r>
              <a:endParaRPr lang="en-US" sz="2400" dirty="0" smtClean="0">
                <a:solidFill>
                  <a:srgbClr val="008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/>
              </a:endParaRP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solidFill>
                    <a:srgbClr val="008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	</a:t>
              </a:r>
              <a:r>
                <a:rPr lang="en-US" sz="24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-Total luminosity for HL-LHC project</a:t>
              </a:r>
              <a:endParaRPr lang="en-US" sz="2400" dirty="0" smtClean="0">
                <a:solidFill>
                  <a:srgbClr val="008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/>
              </a:endParaRPr>
            </a:p>
            <a:p>
              <a:pPr lvl="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				 	3000 fb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-1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/>
                </a:rPr>
                <a:t>total</a:t>
              </a:r>
            </a:p>
          </p:txBody>
        </p:sp>
      </p:grp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12" name="Group 23"/>
          <p:cNvGrpSpPr>
            <a:grpSpLocks/>
          </p:cNvGrpSpPr>
          <p:nvPr/>
        </p:nvGrpSpPr>
        <p:grpSpPr bwMode="auto">
          <a:xfrm>
            <a:off x="73460" y="840803"/>
            <a:ext cx="8654919" cy="1292224"/>
            <a:chOff x="288" y="720"/>
            <a:chExt cx="4780" cy="814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39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3333CC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Maintain coherent set of parameters and layout (3d): 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	-Goal of reviewing main HL IRs by summer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latin typeface="Times New Roman" pitchFamily="-65" charset="0"/>
                  <a:ea typeface="ＭＳ Ｐゴシック" pitchFamily="-65" charset="-128"/>
                  <a:cs typeface="ＭＳ Ｐゴシック" pitchFamily="-65" charset="-128"/>
                  <a:sym typeface="Wingdings" pitchFamily="-65" charset="2"/>
                </a:rPr>
                <a:t>			-Establish EDMS data base structure		</a:t>
              </a:r>
              <a:endParaRPr lang="en-US" sz="2000" dirty="0" smtClean="0">
                <a:solidFill>
                  <a:srgbClr val="000000"/>
                </a:solidFill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6571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First action in addition to R&amp;D</a:t>
            </a:r>
            <a:br>
              <a:rPr lang="fr-CH" dirty="0" smtClean="0"/>
            </a:br>
            <a:r>
              <a:rPr lang="fr-CH" dirty="0" smtClean="0"/>
              <a:t>(LS1 - 2014)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Test </a:t>
            </a:r>
            <a:r>
              <a:rPr lang="fr-CH" dirty="0" err="1" smtClean="0"/>
              <a:t>Crab</a:t>
            </a:r>
            <a:r>
              <a:rPr lang="fr-CH" dirty="0" smtClean="0"/>
              <a:t> in SPS</a:t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Horizontal </a:t>
            </a:r>
            <a:r>
              <a:rPr lang="fr-CH" dirty="0"/>
              <a:t>SC </a:t>
            </a:r>
            <a:r>
              <a:rPr lang="fr-CH" dirty="0" err="1"/>
              <a:t>link</a:t>
            </a:r>
            <a:r>
              <a:rPr lang="fr-CH" dirty="0"/>
              <a:t> in P7: RR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many</a:t>
            </a:r>
            <a:r>
              <a:rPr lang="fr-CH" dirty="0"/>
              <a:t> 600 A </a:t>
            </a:r>
            <a:r>
              <a:rPr lang="fr-CH" dirty="0" err="1"/>
              <a:t>EPCs</a:t>
            </a:r>
            <a:r>
              <a:rPr lang="fr-CH" dirty="0"/>
              <a:t> in RR </a:t>
            </a:r>
            <a:r>
              <a:rPr lang="fr-CH" dirty="0" err="1"/>
              <a:t>just</a:t>
            </a:r>
            <a:r>
              <a:rPr lang="fr-CH" dirty="0"/>
              <a:t> </a:t>
            </a:r>
            <a:r>
              <a:rPr lang="fr-CH" dirty="0" err="1"/>
              <a:t>downstream</a:t>
            </a:r>
            <a:r>
              <a:rPr lang="fr-CH" dirty="0"/>
              <a:t> </a:t>
            </a:r>
            <a:r>
              <a:rPr lang="fr-CH" dirty="0" err="1"/>
              <a:t>betatron</a:t>
            </a:r>
            <a:r>
              <a:rPr lang="fr-CH" dirty="0"/>
              <a:t> </a:t>
            </a:r>
            <a:r>
              <a:rPr lang="fr-CH" dirty="0" err="1"/>
              <a:t>cleaning</a:t>
            </a:r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213" y="4149080"/>
            <a:ext cx="2228695" cy="233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799" y="4432630"/>
            <a:ext cx="2224105" cy="166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68348"/>
            <a:ext cx="1832196" cy="231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508104" y="2060848"/>
            <a:ext cx="81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Cold box</a:t>
            </a:r>
          </a:p>
          <a:p>
            <a:r>
              <a:rPr lang="fr-CH" sz="1400" dirty="0" smtClean="0"/>
              <a:t>In BA4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4316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WP5-IR Collimation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74020" y="4546704"/>
            <a:ext cx="3147226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Stefano Redaelli for</a:t>
            </a:r>
            <a:r>
              <a:rPr kumimoji="0" lang="en-US" sz="18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the LHC 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C</a:t>
            </a:r>
            <a:r>
              <a:rPr kumimoji="0" lang="en-US" sz="1800" b="0" i="1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ollimation</a:t>
            </a:r>
            <a:r>
              <a:rPr kumimoji="0" lang="en-US" sz="18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Project team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lcoll_logo3_sm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417" y="4080010"/>
            <a:ext cx="1859333" cy="197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8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086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Halo cleaning for HL-LHC optics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63000" y="3961939"/>
            <a:ext cx="42226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Setup of first complete loss maps with HL optics baseline (ATS for 15cm). Identified possible critical loss locations outside DS of IR7 -&gt; need to improve the IR7 cleaning!</a:t>
            </a:r>
          </a:p>
          <a:p>
            <a:endParaRPr lang="en-US" dirty="0" smtClean="0"/>
          </a:p>
          <a:p>
            <a:r>
              <a:rPr lang="en-US" dirty="0" smtClean="0"/>
              <a:t>Simulation of physics debris losses for proton collisions.</a:t>
            </a:r>
          </a:p>
          <a:p>
            <a:endParaRPr lang="en-US" dirty="0"/>
          </a:p>
          <a:p>
            <a:r>
              <a:rPr lang="en-US" i="1" dirty="0" smtClean="0"/>
              <a:t>A. </a:t>
            </a:r>
            <a:r>
              <a:rPr lang="en-US" i="1" dirty="0" err="1" smtClean="0"/>
              <a:t>Marsili</a:t>
            </a:r>
            <a:r>
              <a:rPr lang="en-US" i="1" dirty="0" smtClean="0"/>
              <a:t>, BE-ABP</a:t>
            </a:r>
          </a:p>
        </p:txBody>
      </p:sp>
      <p:pic>
        <p:nvPicPr>
          <p:cNvPr id="6" name="Picture 5" descr="AM_cleaningA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589"/>
            <a:ext cx="9144000" cy="2366894"/>
          </a:xfrm>
          <a:prstGeom prst="rect">
            <a:avLst/>
          </a:prstGeom>
        </p:spPr>
      </p:pic>
      <p:pic>
        <p:nvPicPr>
          <p:cNvPr id="8" name="Picture 7" descr="AM_debrisAT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96"/>
          <a:stretch/>
        </p:blipFill>
        <p:spPr>
          <a:xfrm>
            <a:off x="-1" y="3731042"/>
            <a:ext cx="4149877" cy="28411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2445" y="1724254"/>
            <a:ext cx="2666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Setup of first m</a:t>
            </a:r>
            <a:r>
              <a:rPr lang="en-US" i="1" dirty="0" smtClean="0">
                <a:solidFill>
                  <a:srgbClr val="FF0000"/>
                </a:solidFill>
              </a:rPr>
              <a:t>ulti-turn betatron cleaning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6016" y="3514306"/>
            <a:ext cx="2817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Debris from high luminosity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9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Ions: collision debris cleaning in IR2</a:t>
            </a:r>
            <a:endParaRPr lang="en-US" dirty="0"/>
          </a:p>
        </p:txBody>
      </p:sp>
      <p:pic>
        <p:nvPicPr>
          <p:cNvPr id="4" name="Picture 3" descr="JJ_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7" y="1189038"/>
            <a:ext cx="3964491" cy="3426595"/>
          </a:xfrm>
          <a:prstGeom prst="rect">
            <a:avLst/>
          </a:prstGeom>
        </p:spPr>
      </p:pic>
      <p:pic>
        <p:nvPicPr>
          <p:cNvPr id="5" name="Picture 4" descr="JJ_ion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89" y="1327606"/>
            <a:ext cx="4840842" cy="32107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105" y="4905742"/>
            <a:ext cx="8064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 location for one dispersion suppressor collimators in cell 9 of IR2.</a:t>
            </a:r>
          </a:p>
          <a:p>
            <a:r>
              <a:rPr lang="en-US" dirty="0" smtClean="0"/>
              <a:t>Ongoing: optimization of </a:t>
            </a:r>
            <a:r>
              <a:rPr lang="en-US" sz="1600" dirty="0" smtClean="0"/>
              <a:t>collimator</a:t>
            </a:r>
            <a:r>
              <a:rPr lang="en-US" dirty="0" smtClean="0"/>
              <a:t> material and length for ALICE luminosity upgrade.</a:t>
            </a:r>
          </a:p>
          <a:p>
            <a:r>
              <a:rPr lang="en-US" dirty="0" smtClean="0"/>
              <a:t>Relying on 11 T dipole development for a possible installation in LS2.</a:t>
            </a:r>
          </a:p>
          <a:p>
            <a:r>
              <a:rPr lang="en-US" dirty="0" smtClean="0"/>
              <a:t>Detailed comparisons ongoing against results of the LHC quench tests in Feb. 2013.</a:t>
            </a:r>
          </a:p>
        </p:txBody>
      </p:sp>
      <p:sp>
        <p:nvSpPr>
          <p:cNvPr id="7" name="Rectangle 6"/>
          <p:cNvSpPr/>
          <p:nvPr/>
        </p:nvSpPr>
        <p:spPr>
          <a:xfrm>
            <a:off x="7206022" y="4430967"/>
            <a:ext cx="1836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J. Jowett, BE-ABP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3577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WP6-Cold Powering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Reserve Transparencies</a:t>
            </a:r>
            <a:endParaRPr lang="en-US" sz="2400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9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4468" y="11167"/>
            <a:ext cx="8229600" cy="914400"/>
          </a:xfrm>
        </p:spPr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736" y="913486"/>
            <a:ext cx="8881110" cy="534924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600" dirty="0" smtClean="0"/>
              <a:t>Demonstrate feasibility of the proposed cold powering system via the development of superconducting links and associated feedboxes and cold equipment. Develop and test a cold powering system incorporating SC-links operated in the horizontal and vertical configuration.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dirty="0" smtClean="0"/>
              <a:t>Choose the most promising SC technology (MgB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 err="1" smtClean="0"/>
              <a:t>vs</a:t>
            </a:r>
            <a:r>
              <a:rPr lang="en-US" sz="2600" dirty="0" smtClean="0"/>
              <a:t> YBCO and BSCCO) on the basis of cost/performance characteristics.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dirty="0" smtClean="0"/>
              <a:t>Optimize and define cryogenic and electrical layout for cold powering system.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dirty="0" smtClean="0"/>
              <a:t>Finalize integration of SC-link in the LHC machine (define need for surface buildings and civil engineering for new shafts).</a:t>
            </a:r>
          </a:p>
        </p:txBody>
      </p:sp>
    </p:spTree>
    <p:extLst>
      <p:ext uri="{BB962C8B-B14F-4D97-AF65-F5344CB8AC3E}">
        <p14:creationId xmlns:p14="http://schemas.microsoft.com/office/powerpoint/2010/main" val="15771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 links</a:t>
            </a:r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37659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0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Magnet: MS Q7 with it’s DFB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4752528" cy="356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53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cryogenic studies and tests </a:t>
            </a:r>
            <a:br>
              <a:rPr lang="en-GB" dirty="0" smtClean="0"/>
            </a:br>
            <a:r>
              <a:rPr lang="en-GB" dirty="0" smtClean="0"/>
              <a:t>(or what differs from the LHC design ?)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1791" y="1451964"/>
            <a:ext cx="7648545" cy="476981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Cooling circuits for large heat deposition:</a:t>
            </a:r>
          </a:p>
          <a:p>
            <a:pPr lvl="1"/>
            <a:r>
              <a:rPr lang="en-GB" dirty="0" smtClean="0"/>
              <a:t> on 1.9 K cold masses up to 10 W/m 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ym typeface="Wingdings" pitchFamily="2" charset="2"/>
              </a:rPr>
              <a:t> heat extraction from SC cables and quench energy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            margin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	 Generic heat flow in magnet cross section </a:t>
            </a:r>
          </a:p>
          <a:p>
            <a:pPr lvl="1"/>
            <a:r>
              <a:rPr lang="en-GB" dirty="0">
                <a:sym typeface="Wingdings" pitchFamily="2" charset="2"/>
              </a:rPr>
              <a:t>o</a:t>
            </a:r>
            <a:r>
              <a:rPr lang="en-GB" dirty="0" smtClean="0">
                <a:sym typeface="Wingdings" pitchFamily="2" charset="2"/>
              </a:rPr>
              <a:t>n beam-screens up to 13-20 W/m (image current effect ?)</a:t>
            </a:r>
            <a:endParaRPr lang="en-GB" dirty="0" smtClean="0"/>
          </a:p>
          <a:p>
            <a:r>
              <a:rPr lang="en-GB" dirty="0" smtClean="0"/>
              <a:t>Cooling of HTS SC links and current feed boxes</a:t>
            </a:r>
          </a:p>
          <a:p>
            <a:r>
              <a:rPr lang="en-GB" dirty="0" smtClean="0"/>
              <a:t>Validation </a:t>
            </a:r>
            <a:r>
              <a:rPr lang="en-GB" dirty="0"/>
              <a:t>tests on </a:t>
            </a:r>
            <a:r>
              <a:rPr lang="en-GB" dirty="0" smtClean="0"/>
              <a:t>SC </a:t>
            </a:r>
            <a:r>
              <a:rPr lang="en-GB" dirty="0"/>
              <a:t>link, crab-cavities, magnets, beam screens</a:t>
            </a:r>
            <a:r>
              <a:rPr lang="en-GB" dirty="0" smtClean="0"/>
              <a:t>…</a:t>
            </a:r>
          </a:p>
          <a:p>
            <a:r>
              <a:rPr lang="en-GB" dirty="0" smtClean="0"/>
              <a:t>Reactivation of the </a:t>
            </a:r>
            <a:r>
              <a:rPr lang="en-GB" dirty="0"/>
              <a:t>H</a:t>
            </a:r>
            <a:r>
              <a:rPr lang="en-GB" dirty="0" smtClean="0"/>
              <a:t>eat Load Working Group</a:t>
            </a:r>
            <a:endParaRPr lang="en-GB" dirty="0"/>
          </a:p>
          <a:p>
            <a:r>
              <a:rPr lang="en-GB" dirty="0"/>
              <a:t>Quench containment and recovery (cold </a:t>
            </a:r>
            <a:r>
              <a:rPr lang="en-GB" dirty="0" smtClean="0"/>
              <a:t>buffering ?)</a:t>
            </a:r>
          </a:p>
          <a:p>
            <a:r>
              <a:rPr lang="en-GB" dirty="0" smtClean="0"/>
              <a:t>Large-length cable (150 m) for cold-compressor controls and drives</a:t>
            </a:r>
            <a:endParaRPr lang="en-GB" dirty="0"/>
          </a:p>
          <a:p>
            <a:r>
              <a:rPr lang="en-GB" dirty="0" smtClean="0"/>
              <a:t>Large </a:t>
            </a:r>
            <a:r>
              <a:rPr lang="en-GB" dirty="0"/>
              <a:t>capacity (</a:t>
            </a:r>
            <a:r>
              <a:rPr lang="en-GB" dirty="0" smtClean="0"/>
              <a:t>750-1500 </a:t>
            </a:r>
            <a:r>
              <a:rPr lang="en-GB" dirty="0"/>
              <a:t>W) sub-cooling heat </a:t>
            </a:r>
            <a:r>
              <a:rPr lang="en-GB" dirty="0" smtClean="0"/>
              <a:t>exchangers</a:t>
            </a:r>
          </a:p>
          <a:p>
            <a:r>
              <a:rPr lang="en-GB" dirty="0" smtClean="0"/>
              <a:t>Larger turndown capacity factor on 1.8 K refrigeration cycle: up to 10?</a:t>
            </a:r>
          </a:p>
        </p:txBody>
      </p:sp>
      <p:sp>
        <p:nvSpPr>
          <p:cNvPr id="2" name="Down Arrow 1"/>
          <p:cNvSpPr/>
          <p:nvPr/>
        </p:nvSpPr>
        <p:spPr>
          <a:xfrm>
            <a:off x="8305797" y="1371600"/>
            <a:ext cx="374073" cy="4668982"/>
          </a:xfrm>
          <a:prstGeom prst="downArrow">
            <a:avLst>
              <a:gd name="adj1" fmla="val 35185"/>
              <a:gd name="adj2" fmla="val 981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 rot="5400000">
            <a:off x="6348848" y="3475259"/>
            <a:ext cx="503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From users to cryogenic infrastructure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5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WP7-Machine Protection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Reserve Transparencies</a:t>
            </a:r>
            <a:endParaRPr lang="en-US" sz="2400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7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Main topics of first HLTC meetings (4):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88719"/>
            <a:ext cx="9144000" cy="534924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Mandate and composition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/>
          </a:p>
          <a:p>
            <a:pPr lvl="1"/>
            <a:r>
              <a:rPr lang="en-US" dirty="0" smtClean="0"/>
              <a:t>Project and Work package Breakdown Structure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Beam-Beam Long Range Wire Compensation </a:t>
            </a:r>
            <a:r>
              <a:rPr lang="en-US" dirty="0" smtClean="0">
                <a:solidFill>
                  <a:srgbClr val="FFFF00"/>
                </a:solidFill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pPr lvl="1"/>
            <a:r>
              <a:rPr lang="en-US" dirty="0" smtClean="0"/>
              <a:t>Halo removal via hollow electron lens </a:t>
            </a:r>
            <a:r>
              <a:rPr lang="en-US" dirty="0" smtClean="0">
                <a:solidFill>
                  <a:srgbClr val="FFFF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Cryogenics overall plans for the HL-LHC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lvl="1"/>
            <a:r>
              <a:rPr lang="en-US" dirty="0" smtClean="0"/>
              <a:t>Remote Manipulations and Diagnostics in radioactive areas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0733"/>
            <a:ext cx="8991600" cy="9144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rogress </a:t>
            </a:r>
            <a:r>
              <a:rPr lang="en-US" dirty="0"/>
              <a:t>and </a:t>
            </a:r>
            <a:r>
              <a:rPr lang="en-US" dirty="0" smtClean="0"/>
              <a:t>Issues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56267"/>
            <a:ext cx="8839200" cy="531376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Coordination </a:t>
            </a:r>
            <a:r>
              <a:rPr lang="en-GB" dirty="0" smtClean="0"/>
              <a:t>of </a:t>
            </a:r>
            <a:r>
              <a:rPr lang="en-GB" dirty="0"/>
              <a:t>Machine Protection related </a:t>
            </a:r>
            <a:r>
              <a:rPr lang="en-GB" dirty="0" smtClean="0"/>
              <a:t>issues through </a:t>
            </a:r>
            <a:r>
              <a:rPr lang="en-GB" dirty="0"/>
              <a:t>expertise in LHC Machine Protection Panel (MPP</a:t>
            </a:r>
            <a:r>
              <a:rPr lang="en-GB" dirty="0" smtClean="0"/>
              <a:t>).</a:t>
            </a:r>
            <a:endParaRPr lang="en-GB" dirty="0"/>
          </a:p>
          <a:p>
            <a:r>
              <a:rPr lang="en-GB" dirty="0" smtClean="0"/>
              <a:t>LHC experience </a:t>
            </a:r>
            <a:r>
              <a:rPr lang="en-GB" dirty="0"/>
              <a:t>shows very well protected machine </a:t>
            </a:r>
            <a:r>
              <a:rPr lang="en-GB" dirty="0" smtClean="0"/>
              <a:t>(several levels of </a:t>
            </a:r>
            <a:r>
              <a:rPr lang="en-GB" dirty="0"/>
              <a:t>redundancy) in absence of (very) fast kicker </a:t>
            </a:r>
            <a:r>
              <a:rPr lang="en-GB" dirty="0" smtClean="0"/>
              <a:t>failures.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buNone/>
            </a:pPr>
            <a:r>
              <a:rPr lang="en-GB" dirty="0"/>
              <a:t>Identified list of main topics that are </a:t>
            </a:r>
            <a:r>
              <a:rPr lang="en-GB" dirty="0" smtClean="0"/>
              <a:t>being addressed </a:t>
            </a:r>
            <a:r>
              <a:rPr lang="en-GB" dirty="0"/>
              <a:t>in view </a:t>
            </a:r>
            <a:r>
              <a:rPr lang="en-GB" dirty="0" smtClean="0"/>
              <a:t>of HL-LHC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Crab cavities</a:t>
            </a:r>
          </a:p>
          <a:p>
            <a:pPr marL="857250" lvl="1" indent="-457200"/>
            <a:r>
              <a:rPr lang="en-GB" dirty="0" smtClean="0"/>
              <a:t>might require to operate with beams that have limited number of particles in the tails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Machine Protection for beams without tails (or very weak tails)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Modification of powering system and impact on machine protection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Fast vacuum valves (not coupled to </a:t>
            </a:r>
            <a:r>
              <a:rPr lang="en-GB" dirty="0" err="1" smtClean="0"/>
              <a:t>HiLumi</a:t>
            </a:r>
            <a:r>
              <a:rPr lang="en-GB" dirty="0" smtClean="0"/>
              <a:t> LHC)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80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1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MP implications of crab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5537"/>
            <a:ext cx="8839200" cy="5265637"/>
          </a:xfrm>
        </p:spPr>
        <p:txBody>
          <a:bodyPr>
            <a:normAutofit/>
          </a:bodyPr>
          <a:lstStyle/>
          <a:p>
            <a:r>
              <a:rPr lang="en-GB" sz="2200" dirty="0"/>
              <a:t>Machine protection needs </a:t>
            </a:r>
            <a:r>
              <a:rPr lang="en-GB" sz="2200" dirty="0" smtClean="0"/>
              <a:t>to </a:t>
            </a:r>
            <a:r>
              <a:rPr lang="en-GB" sz="2200" dirty="0"/>
              <a:t>assume the worst case, </a:t>
            </a:r>
            <a:r>
              <a:rPr lang="en-GB" sz="2200" dirty="0" smtClean="0"/>
              <a:t>in this case quenching </a:t>
            </a:r>
            <a:r>
              <a:rPr lang="en-GB" sz="2200" dirty="0"/>
              <a:t>of a one crab cavity in less than a </a:t>
            </a:r>
            <a:r>
              <a:rPr lang="en-GB" sz="2200" dirty="0" smtClean="0"/>
              <a:t>turn</a:t>
            </a:r>
            <a:endParaRPr lang="en-GB" sz="2200" dirty="0"/>
          </a:p>
          <a:p>
            <a:r>
              <a:rPr lang="en-GB" sz="2200" dirty="0" smtClean="0"/>
              <a:t>MPS response by dumping the beams not sufficient for very fast failure cases that take only few turns of less</a:t>
            </a:r>
          </a:p>
          <a:p>
            <a:r>
              <a:rPr lang="en-GB" sz="2200" dirty="0" smtClean="0"/>
              <a:t>For single cavity quench case, beam deflection </a:t>
            </a:r>
            <a:r>
              <a:rPr lang="en-GB" sz="2200" dirty="0"/>
              <a:t>leading to </a:t>
            </a:r>
            <a:r>
              <a:rPr lang="en-GB" sz="2200" dirty="0" smtClean="0"/>
              <a:t>an </a:t>
            </a:r>
            <a:r>
              <a:rPr lang="en-GB" sz="2200" dirty="0"/>
              <a:t>amplitude of </a:t>
            </a:r>
            <a:r>
              <a:rPr lang="en-GB" sz="2200" dirty="0" smtClean="0"/>
              <a:t>1.7 σ, this requires, say, about 2 σ </a:t>
            </a:r>
            <a:r>
              <a:rPr lang="en-GB" sz="2200" dirty="0"/>
              <a:t>aperture </a:t>
            </a:r>
            <a:r>
              <a:rPr lang="en-GB" sz="2200" dirty="0" smtClean="0"/>
              <a:t>margin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81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3801110"/>
            <a:ext cx="8605837" cy="2443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57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8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LHC Layout</a:t>
            </a:r>
            <a:endParaRPr lang="en-GB" sz="1800" dirty="0" smtClean="0">
              <a:solidFill>
                <a:srgbClr val="0000FF"/>
              </a:solidFill>
            </a:endParaRPr>
          </a:p>
        </p:txBody>
      </p:sp>
      <p:sp>
        <p:nvSpPr>
          <p:cNvPr id="11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6" name="Line 9"/>
          <p:cNvSpPr>
            <a:spLocks noChangeShapeType="1"/>
          </p:cNvSpPr>
          <p:nvPr/>
        </p:nvSpPr>
        <p:spPr bwMode="auto">
          <a:xfrm rot="-27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4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6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7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8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9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0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1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2" name="Line 26"/>
          <p:cNvSpPr>
            <a:spLocks noChangeShapeType="1"/>
          </p:cNvSpPr>
          <p:nvPr/>
        </p:nvSpPr>
        <p:spPr bwMode="auto">
          <a:xfrm rot="-264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3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4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5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6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7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8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9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0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1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2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3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4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5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6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7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48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49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50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51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52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53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4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5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6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Clearing (warm)</a:t>
            </a:r>
          </a:p>
        </p:txBody>
      </p:sp>
      <p:sp>
        <p:nvSpPr>
          <p:cNvPr id="157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58" name="Rectangle 57"/>
          <p:cNvSpPr>
            <a:spLocks noChangeArrowheads="1"/>
          </p:cNvSpPr>
          <p:nvPr/>
        </p:nvSpPr>
        <p:spPr bwMode="auto">
          <a:xfrm rot="-1805534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9" name="Rectangle 58"/>
          <p:cNvSpPr>
            <a:spLocks noChangeArrowheads="1"/>
          </p:cNvSpPr>
          <p:nvPr/>
        </p:nvSpPr>
        <p:spPr bwMode="auto">
          <a:xfrm rot="-366463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0" name="Line 17"/>
          <p:cNvSpPr>
            <a:spLocks noChangeShapeType="1"/>
          </p:cNvSpPr>
          <p:nvPr/>
        </p:nvSpPr>
        <p:spPr bwMode="auto">
          <a:xfrm rot="-2601157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1" name="Line 34"/>
          <p:cNvSpPr>
            <a:spLocks noChangeShapeType="1"/>
          </p:cNvSpPr>
          <p:nvPr/>
        </p:nvSpPr>
        <p:spPr bwMode="auto">
          <a:xfrm rot="-2601157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2" name="Freeform 161"/>
          <p:cNvSpPr/>
          <p:nvPr/>
        </p:nvSpPr>
        <p:spPr>
          <a:xfrm>
            <a:off x="5324997" y="3418655"/>
            <a:ext cx="3060834" cy="3079610"/>
          </a:xfrm>
          <a:custGeom>
            <a:avLst/>
            <a:gdLst>
              <a:gd name="connsiteX0" fmla="*/ 0 w 3060834"/>
              <a:gd name="connsiteY0" fmla="*/ 2935705 h 3079610"/>
              <a:gd name="connsiteX1" fmla="*/ 664143 w 3060834"/>
              <a:gd name="connsiteY1" fmla="*/ 3060833 h 3079610"/>
              <a:gd name="connsiteX2" fmla="*/ 1039528 w 3060834"/>
              <a:gd name="connsiteY2" fmla="*/ 2579570 h 3079610"/>
              <a:gd name="connsiteX3" fmla="*/ 1761423 w 3060834"/>
              <a:gd name="connsiteY3" fmla="*/ 2541069 h 3079610"/>
              <a:gd name="connsiteX4" fmla="*/ 1896177 w 3060834"/>
              <a:gd name="connsiteY4" fmla="*/ 2002054 h 3079610"/>
              <a:gd name="connsiteX5" fmla="*/ 2435192 w 3060834"/>
              <a:gd name="connsiteY5" fmla="*/ 1799924 h 3079610"/>
              <a:gd name="connsiteX6" fmla="*/ 2435192 w 3060834"/>
              <a:gd name="connsiteY6" fmla="*/ 1232033 h 3079610"/>
              <a:gd name="connsiteX7" fmla="*/ 2935705 w 3060834"/>
              <a:gd name="connsiteY7" fmla="*/ 1010652 h 3079610"/>
              <a:gd name="connsiteX8" fmla="*/ 2810577 w 3060834"/>
              <a:gd name="connsiteY8" fmla="*/ 404261 h 3079610"/>
              <a:gd name="connsiteX9" fmla="*/ 3060834 w 3060834"/>
              <a:gd name="connsiteY9" fmla="*/ 0 h 3079610"/>
              <a:gd name="connsiteX10" fmla="*/ 3060834 w 3060834"/>
              <a:gd name="connsiteY10" fmla="*/ 0 h 307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60834" h="3079610">
                <a:moveTo>
                  <a:pt x="0" y="2935705"/>
                </a:moveTo>
                <a:cubicBezTo>
                  <a:pt x="245444" y="3027947"/>
                  <a:pt x="490888" y="3120189"/>
                  <a:pt x="664143" y="3060833"/>
                </a:cubicBezTo>
                <a:cubicBezTo>
                  <a:pt x="837398" y="3001477"/>
                  <a:pt x="856648" y="2666197"/>
                  <a:pt x="1039528" y="2579570"/>
                </a:cubicBezTo>
                <a:cubicBezTo>
                  <a:pt x="1222408" y="2492943"/>
                  <a:pt x="1618648" y="2637322"/>
                  <a:pt x="1761423" y="2541069"/>
                </a:cubicBezTo>
                <a:cubicBezTo>
                  <a:pt x="1904198" y="2444816"/>
                  <a:pt x="1783882" y="2125578"/>
                  <a:pt x="1896177" y="2002054"/>
                </a:cubicBezTo>
                <a:cubicBezTo>
                  <a:pt x="2008472" y="1878530"/>
                  <a:pt x="2345356" y="1928261"/>
                  <a:pt x="2435192" y="1799924"/>
                </a:cubicBezTo>
                <a:cubicBezTo>
                  <a:pt x="2525028" y="1671587"/>
                  <a:pt x="2351773" y="1363578"/>
                  <a:pt x="2435192" y="1232033"/>
                </a:cubicBezTo>
                <a:cubicBezTo>
                  <a:pt x="2518611" y="1100488"/>
                  <a:pt x="2873141" y="1148614"/>
                  <a:pt x="2935705" y="1010652"/>
                </a:cubicBezTo>
                <a:cubicBezTo>
                  <a:pt x="2998269" y="872690"/>
                  <a:pt x="2789722" y="572703"/>
                  <a:pt x="2810577" y="404261"/>
                </a:cubicBezTo>
                <a:cubicBezTo>
                  <a:pt x="2831432" y="235819"/>
                  <a:pt x="3060834" y="0"/>
                  <a:pt x="3060834" y="0"/>
                </a:cubicBezTo>
                <a:lnTo>
                  <a:pt x="3060834" y="0"/>
                </a:lnTo>
              </a:path>
            </a:pathLst>
          </a:custGeom>
          <a:noFill/>
          <a:ln>
            <a:solidFill>
              <a:schemeClr val="tx2">
                <a:lumMod val="95000"/>
                <a:lumOff val="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Text Box 59"/>
          <p:cNvSpPr txBox="1">
            <a:spLocks noChangeArrowheads="1"/>
          </p:cNvSpPr>
          <p:nvPr/>
        </p:nvSpPr>
        <p:spPr bwMode="auto">
          <a:xfrm>
            <a:off x="7069576" y="68261"/>
            <a:ext cx="1828800" cy="317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400" dirty="0" smtClean="0">
                <a:solidFill>
                  <a:srgbClr val="663300"/>
                </a:solidFill>
              </a:rPr>
              <a:t>Beam dump blocks</a:t>
            </a:r>
            <a:endParaRPr lang="en-GB" sz="1400" dirty="0">
              <a:solidFill>
                <a:srgbClr val="663300"/>
              </a:solidFill>
            </a:endParaRPr>
          </a:p>
        </p:txBody>
      </p:sp>
      <p:grpSp>
        <p:nvGrpSpPr>
          <p:cNvPr id="164" name="Group 70"/>
          <p:cNvGrpSpPr>
            <a:grpSpLocks/>
          </p:cNvGrpSpPr>
          <p:nvPr/>
        </p:nvGrpSpPr>
        <p:grpSpPr bwMode="auto">
          <a:xfrm>
            <a:off x="7479151" y="525461"/>
            <a:ext cx="1571625" cy="573088"/>
            <a:chOff x="4722" y="336"/>
            <a:chExt cx="990" cy="361"/>
          </a:xfrm>
        </p:grpSpPr>
        <p:sp>
          <p:nvSpPr>
            <p:cNvPr id="165" name="Line 68"/>
            <p:cNvSpPr>
              <a:spLocks noChangeShapeType="1"/>
            </p:cNvSpPr>
            <p:nvPr/>
          </p:nvSpPr>
          <p:spPr bwMode="auto">
            <a:xfrm flipH="1">
              <a:off x="4722" y="576"/>
              <a:ext cx="270" cy="121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66" name="Text Box 69"/>
            <p:cNvSpPr txBox="1">
              <a:spLocks noChangeArrowheads="1"/>
            </p:cNvSpPr>
            <p:nvPr/>
          </p:nvSpPr>
          <p:spPr bwMode="auto">
            <a:xfrm>
              <a:off x="4944" y="336"/>
              <a:ext cx="768" cy="334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lIns="18000" rIns="1800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400" dirty="0" smtClean="0">
                  <a:solidFill>
                    <a:srgbClr val="0000FF"/>
                  </a:solidFill>
                </a:rPr>
                <a:t>Signal to kicker magnet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8441176" y="3272631"/>
            <a:ext cx="457200" cy="254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0" y="5231115"/>
            <a:ext cx="323408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 smtClean="0">
                <a:solidFill>
                  <a:srgbClr val="0000FF"/>
                </a:solidFill>
              </a:rPr>
              <a:t>Failure with crab cavities</a:t>
            </a:r>
          </a:p>
          <a:p>
            <a:pPr eaLnBrk="0" hangingPunct="0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</a:rPr>
              <a:t>Assume trip of cavity in IR1 for beam 2. The beam starts to oscillate and risks to hit collimators in IR7.</a:t>
            </a:r>
            <a:endParaRPr lang="en-GB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79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Gaussian beam with a collimator at 4 </a:t>
            </a:r>
            <a:r>
              <a:rPr lang="en-GB" dirty="0" smtClean="0">
                <a:sym typeface="Symbol"/>
              </a:rPr>
              <a:t>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794043" y="93951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99.9% </a:t>
            </a:r>
            <a:r>
              <a:rPr lang="en-GB" sz="1800" smtClean="0"/>
              <a:t>of protons</a:t>
            </a:r>
            <a:r>
              <a:rPr lang="en-GB" smtClean="0"/>
              <a:t> 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74535" y="3503595"/>
            <a:ext cx="962526" cy="9432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09738" y="3503595"/>
            <a:ext cx="962526" cy="9432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006935" y="5217751"/>
            <a:ext cx="4889633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Example: a collimator is positioned at 4 </a:t>
            </a:r>
            <a:r>
              <a:rPr lang="en-GB" dirty="0" smtClean="0">
                <a:sym typeface="Symbol"/>
              </a:rPr>
              <a:t>, and a crab cavity trips. The beam starts to oscillate with an amplitude of 1.7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. All particles beyond 2.3  are lost during a few turns.</a:t>
            </a:r>
            <a:endParaRPr lang="en-GB" dirty="0">
              <a:sym typeface="Symbol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8" y="1008683"/>
            <a:ext cx="7633768" cy="42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26326" y="3830969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collimator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86160" y="3802207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collimator</a:t>
            </a:r>
            <a:endParaRPr lang="en-GB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Gaussian beam collimated at 2.3 </a:t>
            </a:r>
            <a:r>
              <a:rPr lang="en-GB" dirty="0">
                <a:sym typeface="Symbol"/>
              </a:rPr>
              <a:t>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945267" y="917674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92.8%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protons</a:t>
            </a:r>
            <a:endParaRPr lang="de-CH" dirty="0" smtClean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19" y="1013925"/>
            <a:ext cx="7633768" cy="42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4753" y="4893716"/>
            <a:ext cx="8912993" cy="17789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defTabSz="9144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FontTx/>
              <a:buChar char="•"/>
            </a:pPr>
            <a:r>
              <a:rPr lang="en-GB" sz="1600" kern="0" dirty="0">
                <a:solidFill>
                  <a:srgbClr val="000000"/>
                </a:solidFill>
                <a:sym typeface="Symbol"/>
              </a:rPr>
              <a:t>Assume that the total energy stored in the beam is 500 MJoule</a:t>
            </a:r>
          </a:p>
          <a:p>
            <a:pPr marL="342900" lvl="0" indent="-342900" defTabSz="9144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FontTx/>
              <a:buChar char="•"/>
            </a:pPr>
            <a:r>
              <a:rPr lang="en-GB" sz="1600" kern="0" dirty="0">
                <a:solidFill>
                  <a:srgbClr val="000000"/>
                </a:solidFill>
              </a:rPr>
              <a:t>Assume beam edge is close to the collimator </a:t>
            </a:r>
            <a:r>
              <a:rPr lang="en-GB" sz="1600" kern="0" dirty="0" smtClean="0">
                <a:solidFill>
                  <a:srgbClr val="000000"/>
                </a:solidFill>
              </a:rPr>
              <a:t>at </a:t>
            </a:r>
            <a:r>
              <a:rPr lang="en-GB" sz="1600" kern="0" dirty="0">
                <a:solidFill>
                  <a:srgbClr val="000000"/>
                </a:solidFill>
              </a:rPr>
              <a:t>a position of 4.0 </a:t>
            </a:r>
            <a:r>
              <a:rPr lang="en-GB" sz="1600" kern="0" dirty="0">
                <a:solidFill>
                  <a:srgbClr val="000000"/>
                </a:solidFill>
                <a:sym typeface="Symbol"/>
              </a:rPr>
              <a:t></a:t>
            </a:r>
            <a:endParaRPr lang="en-GB" sz="1600" kern="0" dirty="0">
              <a:solidFill>
                <a:srgbClr val="000000"/>
              </a:solidFill>
            </a:endParaRPr>
          </a:p>
          <a:p>
            <a:pPr marL="342900" lvl="0" indent="-342900" defTabSz="9144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FontTx/>
              <a:buChar char="•"/>
            </a:pPr>
            <a:r>
              <a:rPr lang="en-GB" sz="1600" kern="0" dirty="0">
                <a:solidFill>
                  <a:srgbClr val="000000"/>
                </a:solidFill>
              </a:rPr>
              <a:t>Assume a trip of a crab cavity (or another fast failure)</a:t>
            </a:r>
          </a:p>
          <a:p>
            <a:pPr marL="342900" lvl="0" indent="-342900" defTabSz="9144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FontTx/>
              <a:buChar char="•"/>
            </a:pPr>
            <a:r>
              <a:rPr lang="en-GB" sz="1600" kern="0" dirty="0">
                <a:solidFill>
                  <a:srgbClr val="000000"/>
                </a:solidFill>
              </a:rPr>
              <a:t>Assume the that beam starts to oscillate with a </a:t>
            </a:r>
            <a:r>
              <a:rPr lang="en-GB" sz="1600" kern="0" dirty="0" smtClean="0">
                <a:solidFill>
                  <a:srgbClr val="000000"/>
                </a:solidFill>
              </a:rPr>
              <a:t>maximum amplitude of </a:t>
            </a:r>
            <a:r>
              <a:rPr lang="en-GB" sz="1600" kern="0" dirty="0">
                <a:solidFill>
                  <a:srgbClr val="000000"/>
                </a:solidFill>
              </a:rPr>
              <a:t>1.7 </a:t>
            </a:r>
            <a:r>
              <a:rPr lang="en-GB" sz="1600" kern="0" dirty="0">
                <a:solidFill>
                  <a:srgbClr val="000000"/>
                </a:solidFill>
                <a:sym typeface="Symbol"/>
              </a:rPr>
              <a:t></a:t>
            </a:r>
          </a:p>
          <a:p>
            <a:pPr marL="342900" lvl="0" indent="-342900" defTabSz="9144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FontTx/>
              <a:buChar char="•"/>
            </a:pPr>
            <a:r>
              <a:rPr lang="en-GB" sz="1600" kern="0" dirty="0">
                <a:solidFill>
                  <a:srgbClr val="000000"/>
                </a:solidFill>
                <a:sym typeface="Symbol"/>
              </a:rPr>
              <a:t>Assume that all particles above 2.3  are lost =&gt; </a:t>
            </a:r>
            <a:r>
              <a:rPr lang="en-GB" sz="1600" kern="0" dirty="0" smtClean="0">
                <a:solidFill>
                  <a:srgbClr val="000000"/>
                </a:solidFill>
                <a:sym typeface="Symbol"/>
              </a:rPr>
              <a:t>corresponds </a:t>
            </a:r>
            <a:r>
              <a:rPr lang="en-GB" sz="1600" kern="0" dirty="0">
                <a:solidFill>
                  <a:srgbClr val="000000"/>
                </a:solidFill>
                <a:sym typeface="Symbol"/>
              </a:rPr>
              <a:t>to </a:t>
            </a:r>
            <a:r>
              <a:rPr lang="en-GB" sz="1600" kern="0" dirty="0" smtClean="0">
                <a:solidFill>
                  <a:srgbClr val="000000"/>
                </a:solidFill>
                <a:sym typeface="Symbol"/>
              </a:rPr>
              <a:t>energy </a:t>
            </a:r>
            <a:r>
              <a:rPr lang="en-GB" sz="1600" kern="0" dirty="0">
                <a:solidFill>
                  <a:srgbClr val="000000"/>
                </a:solidFill>
                <a:sym typeface="Symbol"/>
              </a:rPr>
              <a:t>deposition of 35 </a:t>
            </a:r>
            <a:r>
              <a:rPr lang="en-GB" sz="1600" kern="0" dirty="0" smtClean="0">
                <a:solidFill>
                  <a:srgbClr val="000000"/>
                </a:solidFill>
                <a:sym typeface="Symbol"/>
              </a:rPr>
              <a:t>MJ</a:t>
            </a:r>
            <a:endParaRPr lang="en-GB" sz="1600" kern="0" dirty="0">
              <a:solidFill>
                <a:srgbClr val="0000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21525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related to fast failures…..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5538"/>
            <a:ext cx="8839200" cy="512125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Is it realistic to assume that crab cavities can produce very fast failures?</a:t>
            </a:r>
          </a:p>
          <a:p>
            <a:pPr lvl="1"/>
            <a:r>
              <a:rPr lang="en-GB" sz="1600" dirty="0" smtClean="0"/>
              <a:t>Passive increase of τ for critical failures through LLRF and cavity design (available power, </a:t>
            </a:r>
            <a:r>
              <a:rPr lang="en-GB" sz="1600" dirty="0" err="1" smtClean="0"/>
              <a:t>Qext</a:t>
            </a:r>
            <a:r>
              <a:rPr lang="en-GB" sz="1600" dirty="0" smtClean="0"/>
              <a:t>,…) is vital for dependable MP</a:t>
            </a:r>
          </a:p>
          <a:p>
            <a:r>
              <a:rPr lang="en-GB" dirty="0" smtClean="0"/>
              <a:t>If particle free aperture between collimators and beam of, say, two </a:t>
            </a:r>
            <a:r>
              <a:rPr lang="en-GB" dirty="0"/>
              <a:t>sigma is </a:t>
            </a:r>
            <a:r>
              <a:rPr lang="en-GB" dirty="0" smtClean="0"/>
              <a:t>required….</a:t>
            </a:r>
          </a:p>
          <a:p>
            <a:pPr lvl="1"/>
            <a:r>
              <a:rPr lang="en-GB" sz="1600" dirty="0" smtClean="0"/>
              <a:t>Hollow electron lens for cleaning, or other halo cleaning techniques</a:t>
            </a:r>
          </a:p>
          <a:p>
            <a:pPr lvl="1"/>
            <a:r>
              <a:rPr lang="en-GB" sz="1600" dirty="0" smtClean="0"/>
              <a:t>Dependable measurement &amp; interlocks on tail population </a:t>
            </a:r>
          </a:p>
          <a:p>
            <a:r>
              <a:rPr lang="en-GB" dirty="0" smtClean="0"/>
              <a:t>Ideas for upgrade of protection systems</a:t>
            </a:r>
            <a:endParaRPr lang="en-GB" dirty="0"/>
          </a:p>
          <a:p>
            <a:pPr lvl="1"/>
            <a:r>
              <a:rPr lang="en-GB" sz="1600" dirty="0" smtClean="0"/>
              <a:t>Dependable </a:t>
            </a:r>
            <a:r>
              <a:rPr lang="en-GB" sz="1600" dirty="0"/>
              <a:t>&amp; fast detection of </a:t>
            </a:r>
            <a:r>
              <a:rPr lang="en-GB" sz="1600" dirty="0" smtClean="0"/>
              <a:t>failures at/close to cavities (within sub µs)</a:t>
            </a:r>
            <a:endParaRPr lang="en-GB" sz="1600" dirty="0"/>
          </a:p>
          <a:p>
            <a:pPr lvl="1"/>
            <a:r>
              <a:rPr lang="en-GB" sz="1600" dirty="0"/>
              <a:t>Introduce direct links IR1/5-</a:t>
            </a:r>
            <a:r>
              <a:rPr lang="en-GB" sz="1600" dirty="0" smtClean="0"/>
              <a:t>&gt; IR6 </a:t>
            </a:r>
            <a:r>
              <a:rPr lang="en-GB" sz="1600" dirty="0"/>
              <a:t>for beam aborts?</a:t>
            </a:r>
          </a:p>
          <a:p>
            <a:pPr lvl="1"/>
            <a:r>
              <a:rPr lang="en-GB" sz="1600" dirty="0"/>
              <a:t>Additional abort gaps?</a:t>
            </a:r>
          </a:p>
          <a:p>
            <a:r>
              <a:rPr lang="en-GB" dirty="0" smtClean="0"/>
              <a:t>Other options</a:t>
            </a:r>
            <a:endParaRPr lang="en-GB" dirty="0"/>
          </a:p>
          <a:p>
            <a:pPr lvl="1"/>
            <a:r>
              <a:rPr lang="en-GB" sz="1600" dirty="0" smtClean="0"/>
              <a:t>Position of </a:t>
            </a:r>
            <a:r>
              <a:rPr lang="en-GB" sz="1600" dirty="0"/>
              <a:t>the collimator </a:t>
            </a:r>
            <a:r>
              <a:rPr lang="en-GB" sz="1600" dirty="0" smtClean="0"/>
              <a:t>further </a:t>
            </a:r>
            <a:r>
              <a:rPr lang="en-GB" sz="1600" dirty="0"/>
              <a:t>outside (between 5.5 and 6.0 </a:t>
            </a:r>
            <a:r>
              <a:rPr lang="en-GB" sz="1600" dirty="0">
                <a:sym typeface="Symbol"/>
              </a:rPr>
              <a:t>)</a:t>
            </a:r>
            <a:endParaRPr lang="en-GB" sz="1600" dirty="0"/>
          </a:p>
          <a:p>
            <a:pPr lvl="1"/>
            <a:r>
              <a:rPr lang="en-GB" sz="1600" dirty="0" smtClean="0"/>
              <a:t>Understand details of loss </a:t>
            </a:r>
            <a:r>
              <a:rPr lang="en-GB" sz="1600" dirty="0"/>
              <a:t>scenario, </a:t>
            </a:r>
            <a:r>
              <a:rPr lang="en-GB" sz="1600" dirty="0" smtClean="0"/>
              <a:t>extract beam </a:t>
            </a:r>
            <a:r>
              <a:rPr lang="en-GB" sz="1600" dirty="0"/>
              <a:t>as fast as possible, </a:t>
            </a:r>
            <a:r>
              <a:rPr lang="en-GB" sz="1600" dirty="0" smtClean="0"/>
              <a:t>possibly </a:t>
            </a:r>
            <a:r>
              <a:rPr lang="en-GB" sz="1600" dirty="0"/>
              <a:t>accept some damage to collimators </a:t>
            </a:r>
            <a:r>
              <a:rPr lang="en-GB" sz="1600" dirty="0" smtClean="0"/>
              <a:t>if the probability is low (be aware of side effects)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85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0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studies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58110"/>
            <a:ext cx="8839200" cy="512125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Using </a:t>
            </a:r>
            <a:r>
              <a:rPr lang="en-GB" dirty="0" smtClean="0"/>
              <a:t>diamond </a:t>
            </a:r>
            <a:r>
              <a:rPr lang="en-GB" dirty="0"/>
              <a:t>beam loss monitors for </a:t>
            </a:r>
            <a:r>
              <a:rPr lang="en-GB" dirty="0" smtClean="0"/>
              <a:t>beam loss diagnostics </a:t>
            </a:r>
            <a:r>
              <a:rPr lang="en-GB" dirty="0"/>
              <a:t>+ active </a:t>
            </a:r>
            <a:r>
              <a:rPr lang="en-GB" dirty="0" smtClean="0"/>
              <a:t>protection, could </a:t>
            </a:r>
            <a:r>
              <a:rPr lang="en-GB" dirty="0"/>
              <a:t>gain </a:t>
            </a:r>
            <a:r>
              <a:rPr lang="en-GB" dirty="0" smtClean="0"/>
              <a:t>in time between detection and dump by about </a:t>
            </a:r>
            <a:r>
              <a:rPr lang="en-GB" dirty="0"/>
              <a:t>40 </a:t>
            </a:r>
            <a:r>
              <a:rPr lang="en-GB" dirty="0" smtClean="0"/>
              <a:t>us</a:t>
            </a:r>
          </a:p>
          <a:p>
            <a:pPr marL="342900" lvl="1" indent="-342900">
              <a:spcBef>
                <a:spcPct val="40000"/>
              </a:spcBef>
              <a:buFontTx/>
              <a:buChar char="•"/>
            </a:pPr>
            <a:r>
              <a:rPr lang="en-GB" sz="2000" dirty="0"/>
              <a:t>Measurements and additional simulations to better understand quench behaviour </a:t>
            </a:r>
            <a:r>
              <a:rPr lang="en-GB" sz="2000" dirty="0" smtClean="0"/>
              <a:t>of crab cavities should </a:t>
            </a:r>
            <a:r>
              <a:rPr lang="en-GB" sz="2000" dirty="0"/>
              <a:t>be </a:t>
            </a:r>
            <a:r>
              <a:rPr lang="en-GB" sz="2000" dirty="0" smtClean="0"/>
              <a:t>undertaken</a:t>
            </a:r>
            <a:endParaRPr lang="en-GB" sz="2400" dirty="0"/>
          </a:p>
          <a:p>
            <a:r>
              <a:rPr lang="en-GB" dirty="0"/>
              <a:t>Accept asynchronous dumps + local damage (e.g. new collimator materials and/or spare surfaces</a:t>
            </a:r>
            <a:r>
              <a:rPr lang="en-GB" dirty="0" smtClean="0"/>
              <a:t>) ?</a:t>
            </a:r>
            <a:endParaRPr lang="en-GB" dirty="0"/>
          </a:p>
          <a:p>
            <a:r>
              <a:rPr lang="en-GB" dirty="0"/>
              <a:t>Re-iterate (realistic) damage thresholds for different failure cases</a:t>
            </a:r>
          </a:p>
          <a:p>
            <a:pPr lvl="1"/>
            <a:r>
              <a:rPr lang="en-GB" dirty="0" smtClean="0"/>
              <a:t>E.g. </a:t>
            </a:r>
            <a:r>
              <a:rPr lang="en-GB" dirty="0"/>
              <a:t>p</a:t>
            </a:r>
            <a:r>
              <a:rPr lang="en-GB" dirty="0" smtClean="0"/>
              <a:t>rotection </a:t>
            </a:r>
            <a:r>
              <a:rPr lang="en-GB" dirty="0"/>
              <a:t>against magnet powering failures (cold D1 at β* ~ 15km, new insertion layout) </a:t>
            </a:r>
          </a:p>
          <a:p>
            <a:pPr lvl="1"/>
            <a:r>
              <a:rPr lang="en-GB" dirty="0" smtClean="0"/>
              <a:t>Optics required to study failure scenarios </a:t>
            </a:r>
            <a:endParaRPr lang="en-GB" dirty="0"/>
          </a:p>
          <a:p>
            <a:r>
              <a:rPr lang="en-GB" dirty="0" smtClean="0"/>
              <a:t>Absence </a:t>
            </a:r>
            <a:r>
              <a:rPr lang="en-GB" dirty="0"/>
              <a:t>of long range beam-beam kick during beam dump on the other beam =&gt; to be watched out, but seems to be less critical</a:t>
            </a:r>
          </a:p>
          <a:p>
            <a:r>
              <a:rPr lang="en-GB" dirty="0" smtClean="0"/>
              <a:t>Also to be addressed for higher beam intensity</a:t>
            </a:r>
          </a:p>
          <a:p>
            <a:pPr lvl="1"/>
            <a:r>
              <a:rPr lang="en-GB" dirty="0" smtClean="0"/>
              <a:t>Injection protection (TCDI, TDI, injection lines,…)</a:t>
            </a:r>
          </a:p>
          <a:p>
            <a:pPr lvl="1"/>
            <a:r>
              <a:rPr lang="en-GB" dirty="0" smtClean="0"/>
              <a:t>Dump protection (TCDQ,..)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323B86-08EC-4CDC-8EBA-29C23F69F8B1}" type="slidenum">
              <a:rPr lang="en-US" smtClean="0">
                <a:solidFill>
                  <a:srgbClr val="333399"/>
                </a:solidFill>
              </a:rPr>
              <a:pPr>
                <a:defRPr/>
              </a:pPr>
              <a:t>86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HiLumi LHC 1/3/2013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1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WP9-Cryogenics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Reserve Transparencies</a:t>
            </a:r>
            <a:endParaRPr lang="en-US" sz="2400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89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Collimation</a:t>
            </a: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5" y="1067821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790220"/>
            <a:ext cx="4067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4087" y="2420888"/>
            <a:ext cx="363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cold catcher tested FAIR 2011</a:t>
            </a:r>
            <a:endParaRPr lang="en-US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81"/>
          <a:stretch/>
        </p:blipFill>
        <p:spPr bwMode="auto">
          <a:xfrm>
            <a:off x="611560" y="4257092"/>
            <a:ext cx="3920299" cy="228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589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WP11-11 Tesla 2-in-1 Dipole Magnets</a:t>
            </a:r>
            <a:br>
              <a:rPr lang="en-US" dirty="0" smtClean="0"/>
            </a:br>
            <a:r>
              <a:rPr lang="en-US" dirty="0" smtClean="0"/>
              <a:t>for the Dispersion Suppressor</a:t>
            </a: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Mikko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Karppinen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0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WP2-Accelerator Physics and Performance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Stephane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Fartoukh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8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" y="4792406"/>
            <a:ext cx="4554157" cy="16795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Limited</a:t>
            </a:r>
            <a:r>
              <a:rPr lang="en-US" sz="1400" dirty="0" smtClean="0">
                <a:solidFill>
                  <a:srgbClr val="0000FF"/>
                </a:solidFill>
              </a:rPr>
              <a:t> quench performance: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Magnet reached 10.4 T @ 1.9 K  and 50 A/s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Max. steady state current was 8 kA @ 4.6 K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Strong inverse ramp-rate dependency points to </a:t>
            </a:r>
            <a:r>
              <a:rPr lang="en-US" sz="1400" dirty="0" smtClean="0">
                <a:solidFill>
                  <a:srgbClr val="FF0000"/>
                </a:solidFill>
              </a:rPr>
              <a:t>conductor degradation </a:t>
            </a:r>
            <a:r>
              <a:rPr lang="en-US" sz="1400" dirty="0" smtClean="0">
                <a:solidFill>
                  <a:srgbClr val="0000FF"/>
                </a:solidFill>
              </a:rPr>
              <a:t>on the outer layer near the splice.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MBHSP01 Quench Performance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1195457"/>
            <a:ext cx="6747297" cy="3557866"/>
            <a:chOff x="336357" y="1889137"/>
            <a:chExt cx="7643027" cy="4562931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57" y="2205895"/>
              <a:ext cx="7636869" cy="4246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1410055" y="2301819"/>
              <a:ext cx="2684438" cy="361800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094495" y="2316991"/>
              <a:ext cx="2349035" cy="293012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43528" y="2301820"/>
              <a:ext cx="1401512" cy="2945300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49954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1.9 K</a:t>
              </a:r>
              <a:endParaRPr lang="en-US" sz="11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39362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4.5 K</a:t>
              </a:r>
              <a:endParaRPr lang="en-US" sz="11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10057" y="2306236"/>
              <a:ext cx="5033473" cy="6836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77978" y="1889138"/>
              <a:ext cx="607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TC-1</a:t>
              </a: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60620" y="2314782"/>
              <a:ext cx="1384420" cy="57267"/>
            </a:xfrm>
            <a:prstGeom prst="rect">
              <a:avLst/>
            </a:prstGeom>
            <a:solidFill>
              <a:srgbClr val="FFC000"/>
            </a:solidFill>
            <a:ln w="317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17313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4.5 K</a:t>
              </a:r>
              <a:endParaRPr lang="en-US" sz="11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67469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1.9 K</a:t>
              </a:r>
              <a:endParaRPr lang="en-US" sz="11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60758" y="1889137"/>
              <a:ext cx="607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TC-2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00038" y="2419134"/>
              <a:ext cx="979346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2.6-4.5 K</a:t>
              </a:r>
              <a:endParaRPr lang="en-US" sz="1100" b="1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620" y="4259383"/>
            <a:ext cx="4099276" cy="2384032"/>
          </a:xfrm>
          <a:prstGeom prst="rect">
            <a:avLst/>
          </a:prstGeom>
        </p:spPr>
      </p:pic>
      <p:pic>
        <p:nvPicPr>
          <p:cNvPr id="36" name="Picture 4" descr="C:\Users\guram\Data\11T_Dipole\Internal_Review\mbhsp01_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6471" y="1434065"/>
            <a:ext cx="1300329" cy="268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479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/>
          <p:cNvSpPr txBox="1">
            <a:spLocks/>
          </p:cNvSpPr>
          <p:nvPr/>
        </p:nvSpPr>
        <p:spPr>
          <a:xfrm>
            <a:off x="516994" y="3720473"/>
            <a:ext cx="8610600" cy="2713037"/>
          </a:xfrm>
          <a:prstGeom prst="rect">
            <a:avLst/>
          </a:prstGeom>
        </p:spPr>
        <p:txBody>
          <a:bodyPr vert="horz" lIns="91440" tIns="0" rIns="91440" bIns="0" rtlCol="0">
            <a:normAutofit fontScale="6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Bookman Old Style" charset="0"/>
                <a:cs typeface="Arial" charset="0"/>
              </a:rPr>
              <a:t>11.25 T at 11.85 kA with 20% margin at 1.9 K in 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60 mm bore straight CM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Systematic field errors below the 10</a:t>
            </a:r>
            <a:r>
              <a:rPr lang="en-US" baseline="30000" dirty="0" smtClean="0">
                <a:latin typeface="Bookman Old Style" charset="0"/>
                <a:cs typeface="Arial" charset="0"/>
              </a:rPr>
              <a:t>-4</a:t>
            </a:r>
            <a:r>
              <a:rPr lang="en-US" dirty="0" smtClean="0">
                <a:latin typeface="Bookman Old Style" charset="0"/>
                <a:cs typeface="Arial" charset="0"/>
              </a:rPr>
              <a:t> level 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6-block design, 56 turns (IL 22, OL 34)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14.85-mm-wide 40-strand Rutherford cable, no internal splice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Coil ends optimized for low field harmonics and minimum strain in the cable  </a:t>
            </a:r>
            <a:endParaRPr lang="en-US" dirty="0">
              <a:latin typeface="Bookman Old Style" charset="0"/>
              <a:cs typeface="Arial" charset="0"/>
            </a:endParaRPr>
          </a:p>
        </p:txBody>
      </p:sp>
      <p:pic>
        <p:nvPicPr>
          <p:cNvPr id="19" name="Picture 7" descr="DS_2in1_Pot_Inom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13" y="887638"/>
            <a:ext cx="2806700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Demo_Az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0" y="1719111"/>
            <a:ext cx="19891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0" y="744538"/>
            <a:ext cx="157003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Unknown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744538"/>
            <a:ext cx="339248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27593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11 T Dipole </a:t>
            </a:r>
            <a:r>
              <a:rPr lang="en-US" dirty="0">
                <a:latin typeface="Bookman Old Style" charset="0"/>
              </a:rPr>
              <a:t>D</a:t>
            </a:r>
            <a:r>
              <a:rPr lang="en-US" dirty="0" smtClean="0">
                <a:latin typeface="Bookman Old Style" charset="0"/>
              </a:rPr>
              <a:t>esign:   FNAL + CERN</a:t>
            </a:r>
            <a:endParaRPr lang="en-US" dirty="0">
              <a:solidFill>
                <a:srgbClr val="FF0000"/>
              </a:solidFill>
              <a:latin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933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1793" y="5887720"/>
            <a:ext cx="8586457" cy="60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Magnet development and fabrication was done in record time – 18 month!</a:t>
            </a:r>
            <a:endParaRPr lang="en-US" sz="1600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79817" y="0"/>
            <a:ext cx="896418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FNAL: MBHSP01 – 1-in-1 Demonstrator (2 m)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3313" y="4343400"/>
            <a:ext cx="2579687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8188" y="4343400"/>
            <a:ext cx="2513012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571750"/>
            <a:ext cx="25908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96050" y="2590800"/>
            <a:ext cx="1809750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4343400"/>
            <a:ext cx="2514600" cy="14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2571750"/>
            <a:ext cx="251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066800"/>
            <a:ext cx="25003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6800" y="1371600"/>
            <a:ext cx="3968750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50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" y="11430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80" name="TextBox 1"/>
          <p:cNvSpPr txBox="1">
            <a:spLocks noChangeArrowheads="1"/>
          </p:cNvSpPr>
          <p:nvPr/>
        </p:nvSpPr>
        <p:spPr bwMode="auto">
          <a:xfrm>
            <a:off x="4405313" y="1901825"/>
            <a:ext cx="4575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40-strand cable fabricated using FNAL cabling machine</a:t>
            </a:r>
          </a:p>
        </p:txBody>
      </p:sp>
      <p:sp>
        <p:nvSpPr>
          <p:cNvPr id="15381" name="TextBox 2"/>
          <p:cNvSpPr txBox="1">
            <a:spLocks noChangeArrowheads="1"/>
          </p:cNvSpPr>
          <p:nvPr/>
        </p:nvSpPr>
        <p:spPr bwMode="auto">
          <a:xfrm>
            <a:off x="877888" y="4043363"/>
            <a:ext cx="1368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Coil fabrication</a:t>
            </a:r>
          </a:p>
        </p:txBody>
      </p:sp>
      <p:sp>
        <p:nvSpPr>
          <p:cNvPr id="15382" name="TextBox 21"/>
          <p:cNvSpPr txBox="1">
            <a:spLocks noChangeArrowheads="1"/>
          </p:cNvSpPr>
          <p:nvPr/>
        </p:nvSpPr>
        <p:spPr bwMode="auto">
          <a:xfrm>
            <a:off x="3582988" y="4046538"/>
            <a:ext cx="1978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Collared coil assembly</a:t>
            </a:r>
          </a:p>
        </p:txBody>
      </p:sp>
      <p:sp>
        <p:nvSpPr>
          <p:cNvPr id="15383" name="TextBox 22"/>
          <p:cNvSpPr txBox="1">
            <a:spLocks noChangeArrowheads="1"/>
          </p:cNvSpPr>
          <p:nvPr/>
        </p:nvSpPr>
        <p:spPr bwMode="auto">
          <a:xfrm>
            <a:off x="6621463" y="4049713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Cold mass assembly</a:t>
            </a:r>
          </a:p>
        </p:txBody>
      </p:sp>
    </p:spTree>
    <p:extLst>
      <p:ext uri="{BB962C8B-B14F-4D97-AF65-F5344CB8AC3E}">
        <p14:creationId xmlns:p14="http://schemas.microsoft.com/office/powerpoint/2010/main" val="146960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4020" y="1774288"/>
            <a:ext cx="4435690" cy="2506731"/>
          </a:xfrm>
        </p:spPr>
        <p:txBody>
          <a:bodyPr/>
          <a:lstStyle/>
          <a:p>
            <a:r>
              <a:rPr lang="en-US" dirty="0" smtClean="0"/>
              <a:t>WP12-11 Vacuum</a:t>
            </a:r>
            <a:endParaRPr lang="en-US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526794" y="4485005"/>
            <a:ext cx="6091238" cy="700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i="1" kern="0" noProof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Roberto </a:t>
            </a:r>
            <a:r>
              <a:rPr lang="en-US" i="1" kern="0" noProof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Kersevan</a:t>
            </a:r>
            <a:endParaRPr lang="en-US" i="1" kern="0" noProof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8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90238" y="133668"/>
            <a:ext cx="61140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Main </a:t>
            </a:r>
            <a:r>
              <a:rPr lang="en-US" sz="2800" kern="0" dirty="0" err="1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ACtivities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429" y="770955"/>
            <a:ext cx="9082214" cy="557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1) Increased synchrotron radiation (SR) fans due to the new orbits and higher magnet </a:t>
            </a:r>
            <a:r>
              <a:rPr lang="en-US" dirty="0" err="1"/>
              <a:t>strenghts</a:t>
            </a:r>
            <a:r>
              <a:rPr lang="en-US" dirty="0"/>
              <a:t>/gradients in the triplet areas (D2 to Q1) has been identified;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2) Need for additional shielding on the beam screen (BS) in order to reduce the power load generated by collision debris for the outgoing beam. </a:t>
            </a:r>
            <a:r>
              <a:rPr lang="en-US" dirty="0" smtClean="0"/>
              <a:t>FLUKA </a:t>
            </a:r>
            <a:r>
              <a:rPr lang="en-US" dirty="0"/>
              <a:t>calculations show a peak power deposition in the Q1-Q2 area, making it mandatory the installation of a high-Z shield around the BS, or a thicker cold-bore on the Q1-Q2 SC magnets;</a:t>
            </a:r>
          </a:p>
          <a:p>
            <a:endParaRPr lang="en-US" dirty="0"/>
          </a:p>
          <a:p>
            <a:r>
              <a:rPr lang="en-US" dirty="0"/>
              <a:t>3) Increased internal diameter (ID) of the </a:t>
            </a:r>
            <a:r>
              <a:rPr lang="en-US" dirty="0" err="1"/>
              <a:t>quadrupole</a:t>
            </a:r>
            <a:r>
              <a:rPr lang="en-US" dirty="0"/>
              <a:t> triplet, fixed now at 150 mm for the coils. This calls for a new design of the BS. As a starting point a solution similar to the one proposed for the Phase-1 Upgrade has been evaluated;</a:t>
            </a:r>
          </a:p>
          <a:p>
            <a:endParaRPr lang="en-US" dirty="0"/>
          </a:p>
          <a:p>
            <a:r>
              <a:rPr lang="en-US" dirty="0"/>
              <a:t>4) SYNRAD+, a ray-tracing </a:t>
            </a:r>
            <a:r>
              <a:rPr lang="en-US" dirty="0" err="1"/>
              <a:t>Montecarlo</a:t>
            </a:r>
            <a:r>
              <a:rPr lang="en-US" dirty="0"/>
              <a:t> code, has been used to </a:t>
            </a:r>
            <a:r>
              <a:rPr lang="en-US" dirty="0" err="1"/>
              <a:t>analyse</a:t>
            </a:r>
            <a:r>
              <a:rPr lang="en-US" dirty="0"/>
              <a:t> the power deposition and calculate the photon-induced desorption profile in the triplet area (Q1 to D1, but including the radiation generated in D2 by the incoming beam);</a:t>
            </a:r>
          </a:p>
          <a:p>
            <a:endParaRPr lang="en-US" dirty="0"/>
          </a:p>
          <a:p>
            <a:r>
              <a:rPr lang="en-US" dirty="0"/>
              <a:t>5) </a:t>
            </a:r>
            <a:r>
              <a:rPr lang="en-US" dirty="0" err="1"/>
              <a:t>Molflow</a:t>
            </a:r>
            <a:r>
              <a:rPr lang="en-US" dirty="0"/>
              <a:t>+, a ray-tracing </a:t>
            </a:r>
            <a:r>
              <a:rPr lang="en-US" dirty="0" err="1"/>
              <a:t>Montecarlo</a:t>
            </a:r>
            <a:r>
              <a:rPr lang="en-US" dirty="0"/>
              <a:t> code, has been used to calculate the pressure profiles along the triplet area under a number of configurations: static vacuum, colliding beams, different pumping speed on the BS pumping slots;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953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90238" y="133668"/>
            <a:ext cx="61140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Main Activities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429" y="770955"/>
            <a:ext cx="9082214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6</a:t>
            </a:r>
            <a:r>
              <a:rPr lang="en-US" dirty="0"/>
              <a:t>) The results of 4) and 5) have shown that the additional SR power generated by the off-axis beams is well within the limits of the cryogenic system. </a:t>
            </a:r>
          </a:p>
          <a:p>
            <a:r>
              <a:rPr lang="en-US" dirty="0"/>
              <a:t>  - It should be noted that the mentioned photon flux is not going to contribute much to the dynamic gas load, even under the pessimistic assumptions of a high photon-to-molecule production rate coefficient, eta. </a:t>
            </a:r>
          </a:p>
          <a:p>
            <a:r>
              <a:rPr lang="en-US" dirty="0"/>
              <a:t>  - For a unitary eta, the SR-induced outgassing rate would be 1.53E-7 mbar*l/s, distributed over a </a:t>
            </a:r>
            <a:r>
              <a:rPr lang="en-US" dirty="0" err="1"/>
              <a:t>lenght</a:t>
            </a:r>
            <a:r>
              <a:rPr lang="en-US" dirty="0"/>
              <a:t> of several meters, with effective pumping speeds of the BS pumping slots of ~670 l/s/m for H2. This would assure an average pressure better than the upper limit of 6.7E-10 mbar, which corresponds to the 100 hour beam lifetime from nuclear scattering on the residual gas;</a:t>
            </a:r>
          </a:p>
          <a:p>
            <a:endParaRPr lang="en-US" dirty="0"/>
          </a:p>
          <a:p>
            <a:r>
              <a:rPr lang="en-US" dirty="0"/>
              <a:t>7) Open issues and milestones: the vacuum group plans to develop a mock-up of the cold-bore and beam-screen before the end of 2013, in order to verify that the tight tolerances imposed by the need to maximize the space inside the BS for the </a:t>
            </a:r>
            <a:r>
              <a:rPr lang="en-US" dirty="0" err="1"/>
              <a:t>HiLumi</a:t>
            </a:r>
            <a:r>
              <a:rPr lang="en-US" dirty="0"/>
              <a:t> beams and their envelopes may be met. So far the magnet group has assumed a BS-to-CB clearance of only 0.5mm, which looks very challenging to meet if commercially available seamless tubes are used.</a:t>
            </a:r>
          </a:p>
          <a:p>
            <a:endParaRPr lang="en-US" dirty="0"/>
          </a:p>
          <a:p>
            <a:r>
              <a:rPr lang="en-US" dirty="0"/>
              <a:t>8) A decision on the use of special coating materials on the inside of the beam screen, such as amorphous-carbon, is left to tests which will be carried out after LS1 on the </a:t>
            </a:r>
            <a:r>
              <a:rPr lang="en-US" dirty="0" err="1"/>
              <a:t>Coldex</a:t>
            </a:r>
            <a:r>
              <a:rPr lang="en-US" dirty="0"/>
              <a:t> experiment in the SPS.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485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36642</TotalTime>
  <Words>5103</Words>
  <Application>Microsoft Macintosh PowerPoint</Application>
  <PresentationFormat>On-screen Show (4:3)</PresentationFormat>
  <Paragraphs>802</Paragraphs>
  <Slides>95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96" baseType="lpstr">
      <vt:lpstr>HiLumiLHC_PresentationTemplate</vt:lpstr>
      <vt:lpstr>HL-LHC Project Report to the  C-MAC</vt:lpstr>
      <vt:lpstr>HL-LHC Project Overview and main Goals:</vt:lpstr>
      <vt:lpstr>Changing 300x2 m both ATLAS &amp; CMS  (recent requests from LHC-b &amp; Alice to be examined)</vt:lpstr>
      <vt:lpstr>HL-LHC Structure</vt:lpstr>
      <vt:lpstr>HL-LHC Committees and Regular Meetings</vt:lpstr>
      <vt:lpstr>HL-LHC Coordination Group (4)</vt:lpstr>
      <vt:lpstr>HL-LHC PLC (4)</vt:lpstr>
      <vt:lpstr>Main topics of first HLTC meetings (4):</vt:lpstr>
      <vt:lpstr>WP2-Accelerator Physics and Performance </vt:lpstr>
      <vt:lpstr>Optics &amp; Layout</vt:lpstr>
      <vt:lpstr>Optics &amp; Layout (3/4)</vt:lpstr>
      <vt:lpstr>Pile-up, leveling and beam-beam (1/2)</vt:lpstr>
      <vt:lpstr>WP3-Magnets for Insertion Regions </vt:lpstr>
      <vt:lpstr>We are close to define a lay out of the insertion</vt:lpstr>
      <vt:lpstr>Limits to Hot Spot Temperature</vt:lpstr>
      <vt:lpstr>WP4-Crab Cavities </vt:lpstr>
      <vt:lpstr>3 Crab Cavity prototypes:</vt:lpstr>
      <vt:lpstr>4-rod tests took place Nov 22-23, 2012</vt:lpstr>
      <vt:lpstr>Crab Cavities - summary</vt:lpstr>
      <vt:lpstr>WP5-IR Collimation </vt:lpstr>
      <vt:lpstr>Main Achievements </vt:lpstr>
      <vt:lpstr>Technology choice for the DS collimator</vt:lpstr>
      <vt:lpstr>Prototyping of cryogenics bypass</vt:lpstr>
      <vt:lpstr>WP6-Cold Powering </vt:lpstr>
      <vt:lpstr>LHC P1 and P5</vt:lpstr>
      <vt:lpstr>Main Achievements </vt:lpstr>
      <vt:lpstr>Main Achievements </vt:lpstr>
      <vt:lpstr>CERN SC-Link Test Station</vt:lpstr>
      <vt:lpstr>WP7-Machine Protection </vt:lpstr>
      <vt:lpstr>KEK Crab Cavity Abort</vt:lpstr>
      <vt:lpstr>CC failure Gaussian beam cut @ 1.7 </vt:lpstr>
      <vt:lpstr>Questions related to fast failures…..</vt:lpstr>
      <vt:lpstr>WP8-Collider Experiment Interface </vt:lpstr>
      <vt:lpstr>Collider Experiment Interface - WP8</vt:lpstr>
      <vt:lpstr>Beam envelope and apertures</vt:lpstr>
      <vt:lpstr>Example of off-momentum track reaching reduced chamber</vt:lpstr>
      <vt:lpstr>WP9-Cryogenics </vt:lpstr>
      <vt:lpstr>Overall HL-LHC layout</vt:lpstr>
      <vt:lpstr>P1 &amp; P5 layout 1: Matching section cooled with sector or inner-triplet cryoplants</vt:lpstr>
      <vt:lpstr>WP10-Energy Deposition &amp; Absorber </vt:lpstr>
      <vt:lpstr>PowerPoint Presentation</vt:lpstr>
      <vt:lpstr>PowerPoint Presentation</vt:lpstr>
      <vt:lpstr>WP11-11 Tesla 2-in-1 Dipole Magnets for the Dispersion Suppressor</vt:lpstr>
      <vt:lpstr>11 T Dipole for DS Upgrade </vt:lpstr>
      <vt:lpstr>FNAL: 11 T Dipole Magnet Test</vt:lpstr>
      <vt:lpstr>PowerPoint Presentation</vt:lpstr>
      <vt:lpstr> MBHSP02 Quench Performance</vt:lpstr>
      <vt:lpstr>CERN Construction Status</vt:lpstr>
      <vt:lpstr>PowerPoint Presentation</vt:lpstr>
      <vt:lpstr>Cryogenic Upgrade</vt:lpstr>
      <vt:lpstr>11 T Dipole for DS Upgrade </vt:lpstr>
      <vt:lpstr>Secondary beams from Beam 1 in IR2</vt:lpstr>
      <vt:lpstr>PowerPoint Presentation</vt:lpstr>
      <vt:lpstr>Main topics of first PLC meetings (4):</vt:lpstr>
      <vt:lpstr>HL-LHC PLC</vt:lpstr>
      <vt:lpstr>HL-LHC Performance Estimates</vt:lpstr>
      <vt:lpstr> HL-LHC parameter space</vt:lpstr>
      <vt:lpstr>WP2-Accelerator Physics and Performance </vt:lpstr>
      <vt:lpstr>Optics &amp; Layout (1/4)</vt:lpstr>
      <vt:lpstr>Optics &amp; Layout (4/4)</vt:lpstr>
      <vt:lpstr>Pile-up, leveling and beam-beam (2/2)</vt:lpstr>
      <vt:lpstr>WP3-Magnets for Insertion Regions </vt:lpstr>
      <vt:lpstr>Main Magnet Features:</vt:lpstr>
      <vt:lpstr>New Layout with 150mm Diameter Triplet</vt:lpstr>
      <vt:lpstr>New Layout with 150mm Diameter Triplet</vt:lpstr>
      <vt:lpstr>Magnets: IR</vt:lpstr>
      <vt:lpstr>WP4-Crab Cavities </vt:lpstr>
      <vt:lpstr>CC</vt:lpstr>
      <vt:lpstr>CC</vt:lpstr>
      <vt:lpstr>First action in addition to R&amp;D (LS1 - 2014)</vt:lpstr>
      <vt:lpstr>WP5-IR Collimation </vt:lpstr>
      <vt:lpstr>Halo cleaning for HL-LHC optics </vt:lpstr>
      <vt:lpstr>Ions: collision debris cleaning in IR2</vt:lpstr>
      <vt:lpstr>WP6-Cold Powering </vt:lpstr>
      <vt:lpstr>Milestones</vt:lpstr>
      <vt:lpstr>SC links</vt:lpstr>
      <vt:lpstr>Magnet: MS Q7 with it’s DFB</vt:lpstr>
      <vt:lpstr>Specific cryogenic studies and tests  (or what differs from the LHC design ?)</vt:lpstr>
      <vt:lpstr>WP7-Machine Protection </vt:lpstr>
      <vt:lpstr>Progress and Issues</vt:lpstr>
      <vt:lpstr>MP implications of crab cavities</vt:lpstr>
      <vt:lpstr>PowerPoint Presentation</vt:lpstr>
      <vt:lpstr>Example: Gaussian beam with a collimator at 4 </vt:lpstr>
      <vt:lpstr>Gaussian beam collimated at 2.3 </vt:lpstr>
      <vt:lpstr>Questions related to fast failures…..</vt:lpstr>
      <vt:lpstr>Other studies</vt:lpstr>
      <vt:lpstr>WP9-Cryogenics </vt:lpstr>
      <vt:lpstr>Collimation</vt:lpstr>
      <vt:lpstr>WP11-11 Tesla 2-in-1 Dipole Magnets for the Dispersion Suppressor</vt:lpstr>
      <vt:lpstr> MBHSP01 Quench Performance</vt:lpstr>
      <vt:lpstr>11 T Dipole Design:   FNAL + CERN</vt:lpstr>
      <vt:lpstr>FNAL: MBHSP01 – 1-in-1 Demonstrator (2 m)</vt:lpstr>
      <vt:lpstr>WP12-11 Vacuum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Oliver Bruning</cp:lastModifiedBy>
  <cp:revision>81</cp:revision>
  <dcterms:created xsi:type="dcterms:W3CDTF">2012-11-14T09:12:24Z</dcterms:created>
  <dcterms:modified xsi:type="dcterms:W3CDTF">2013-03-14T09:34:18Z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