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0" r:id="rId4"/>
    <p:sldId id="271" r:id="rId5"/>
    <p:sldId id="276" r:id="rId6"/>
    <p:sldId id="279" r:id="rId7"/>
    <p:sldId id="277" r:id="rId8"/>
    <p:sldId id="278" r:id="rId9"/>
    <p:sldId id="26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4" autoAdjust="0"/>
    <p:restoredTop sz="94778" autoAdjust="0"/>
  </p:normalViewPr>
  <p:slideViewPr>
    <p:cSldViewPr snapToGrid="0" snapToObjects="1">
      <p:cViewPr>
        <p:scale>
          <a:sx n="70" d="100"/>
          <a:sy n="70" d="100"/>
        </p:scale>
        <p:origin x="-108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Espace réservé pour une image  4"/>
          <p:cNvSpPr>
            <a:spLocks noGrp="1"/>
          </p:cNvSpPr>
          <p:nvPr>
            <p:ph type="pic" sz="quarter" idx="10" hasCustomPrompt="1"/>
          </p:nvPr>
        </p:nvSpPr>
        <p:spPr>
          <a:xfrm>
            <a:off x="996950" y="6216949"/>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6649" y="6124202"/>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61072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910506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599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996950" y="6161283"/>
            <a:ext cx="8147050" cy="646331"/>
          </a:xfrm>
          <a:prstGeom prst="rect">
            <a:avLst/>
          </a:prstGeom>
          <a:noFill/>
        </p:spPr>
        <p:txBody>
          <a:bodyPr wrap="square" rtlCol="0">
            <a:spAutoFit/>
          </a:bodyPr>
          <a:lstStyle/>
          <a:p>
            <a:pPr algn="r"/>
            <a:r>
              <a:rPr lang="en-US" dirty="0" smtClean="0"/>
              <a:t>James </a:t>
            </a:r>
            <a:r>
              <a:rPr lang="en-US" dirty="0" err="1" smtClean="0"/>
              <a:t>Gillies</a:t>
            </a:r>
            <a:r>
              <a:rPr lang="en-US" dirty="0" smtClean="0"/>
              <a:t>, </a:t>
            </a:r>
            <a:r>
              <a:rPr lang="en-US" dirty="0"/>
              <a:t>C</a:t>
            </a:r>
            <a:r>
              <a:rPr lang="en-US" dirty="0" smtClean="0"/>
              <a:t>amilla </a:t>
            </a:r>
            <a:r>
              <a:rPr lang="en-US" dirty="0" err="1" smtClean="0"/>
              <a:t>Jakobsson</a:t>
            </a:r>
            <a:r>
              <a:rPr lang="en-US" dirty="0" smtClean="0"/>
              <a:t>, Claus Madsen, Arnaud </a:t>
            </a:r>
            <a:r>
              <a:rPr lang="en-US" dirty="0" err="1" smtClean="0"/>
              <a:t>Marsollier</a:t>
            </a:r>
            <a:r>
              <a:rPr lang="en-US" dirty="0" smtClean="0"/>
              <a:t>,</a:t>
            </a:r>
            <a:br>
              <a:rPr lang="en-US" dirty="0" smtClean="0"/>
            </a:br>
            <a:r>
              <a:rPr lang="en-US" dirty="0" smtClean="0"/>
              <a:t>Vanessa </a:t>
            </a:r>
            <a:r>
              <a:rPr lang="en-US" dirty="0" err="1"/>
              <a:t>Mexner</a:t>
            </a:r>
            <a:r>
              <a:rPr lang="en-US" dirty="0"/>
              <a:t>, </a:t>
            </a:r>
            <a:r>
              <a:rPr lang="en-US" dirty="0" smtClean="0"/>
              <a:t>Terry O’Connor. Brussels, April 2013</a:t>
            </a:r>
            <a:endParaRPr lang="en-US" dirty="0"/>
          </a:p>
        </p:txBody>
      </p:sp>
      <p:sp>
        <p:nvSpPr>
          <p:cNvPr id="6" name="Title 1"/>
          <p:cNvSpPr>
            <a:spLocks noGrp="1"/>
          </p:cNvSpPr>
          <p:nvPr>
            <p:ph type="title"/>
          </p:nvPr>
        </p:nvSpPr>
        <p:spPr>
          <a:xfrm>
            <a:off x="0" y="528312"/>
            <a:ext cx="9144000" cy="1143000"/>
          </a:xfrm>
        </p:spPr>
        <p:txBody>
          <a:bodyPr>
            <a:normAutofit fontScale="90000"/>
          </a:bodyPr>
          <a:lstStyle/>
          <a:p>
            <a:pPr algn="ctr"/>
            <a:r>
              <a:rPr lang="en-US" dirty="0" smtClean="0">
                <a:solidFill>
                  <a:schemeClr val="bg1"/>
                </a:solidFill>
              </a:rPr>
              <a:t>Communication of the European Strategy for Particle Physics</a:t>
            </a:r>
            <a:endParaRPr lang="en-US" dirty="0">
              <a:solidFill>
                <a:schemeClr val="bg1"/>
              </a:solidFill>
            </a:endParaRPr>
          </a:p>
        </p:txBody>
      </p:sp>
    </p:spTree>
    <p:extLst>
      <p:ext uri="{BB962C8B-B14F-4D97-AF65-F5344CB8AC3E}">
        <p14:creationId xmlns:p14="http://schemas.microsoft.com/office/powerpoint/2010/main" val="3694545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Timetable</a:t>
            </a:r>
            <a:endParaRPr lang="en-US" dirty="0"/>
          </a:p>
        </p:txBody>
      </p:sp>
      <p:pic>
        <p:nvPicPr>
          <p:cNvPr id="4" name="Picture 3" descr="Berlaymont_building_european_commission.jpg"/>
          <p:cNvPicPr>
            <a:picLocks noChangeAspect="1"/>
          </p:cNvPicPr>
          <p:nvPr/>
        </p:nvPicPr>
        <p:blipFill>
          <a:blip r:embed="rId2" cstate="screen">
            <a:alphaModFix amt="20000"/>
            <a:extLst>
              <a:ext uri="{28A0092B-C50C-407E-A947-70E740481C1C}">
                <a14:useLocalDpi xmlns:a14="http://schemas.microsoft.com/office/drawing/2010/main"/>
              </a:ext>
            </a:extLst>
          </a:blip>
          <a:stretch>
            <a:fillRect/>
          </a:stretch>
        </p:blipFill>
        <p:spPr>
          <a:xfrm>
            <a:off x="0" y="1613974"/>
            <a:ext cx="9144000" cy="4293920"/>
          </a:xfrm>
          <a:prstGeom prst="rect">
            <a:avLst/>
          </a:prstGeom>
        </p:spPr>
      </p:pic>
      <p:sp>
        <p:nvSpPr>
          <p:cNvPr id="5" name="TextBox 4"/>
          <p:cNvSpPr txBox="1"/>
          <p:nvPr/>
        </p:nvSpPr>
        <p:spPr>
          <a:xfrm>
            <a:off x="457199" y="1261058"/>
            <a:ext cx="8309569" cy="3693319"/>
          </a:xfrm>
          <a:prstGeom prst="rect">
            <a:avLst/>
          </a:prstGeom>
          <a:noFill/>
        </p:spPr>
        <p:txBody>
          <a:bodyPr wrap="square" rtlCol="0">
            <a:spAutoFit/>
          </a:bodyPr>
          <a:lstStyle/>
          <a:p>
            <a:r>
              <a:rPr lang="en-US" dirty="0" smtClean="0"/>
              <a:t>CERN Council meeting scheduled for 30 May AM.</a:t>
            </a:r>
          </a:p>
          <a:p>
            <a:endParaRPr lang="en-US" dirty="0"/>
          </a:p>
          <a:p>
            <a:pPr marL="285750" lvl="0" indent="-285750">
              <a:buFont typeface="Arial"/>
              <a:buChar char="•"/>
            </a:pPr>
            <a:r>
              <a:rPr lang="en-US" dirty="0" smtClean="0"/>
              <a:t>Wednesday 29 May</a:t>
            </a:r>
            <a:br>
              <a:rPr lang="en-US" dirty="0" smtClean="0"/>
            </a:br>
            <a:r>
              <a:rPr lang="en-GB" dirty="0" smtClean="0"/>
              <a:t>11:00-11:45: Media briefing at the Brussels press club.</a:t>
            </a:r>
            <a:br>
              <a:rPr lang="en-GB" dirty="0" smtClean="0"/>
            </a:br>
            <a:r>
              <a:rPr lang="en-GB" dirty="0" smtClean="0"/>
              <a:t>12:15-14:15: Working lunch at European Parliament.</a:t>
            </a:r>
            <a:br>
              <a:rPr lang="en-GB" dirty="0" smtClean="0"/>
            </a:br>
            <a:r>
              <a:rPr lang="en-GB" dirty="0" smtClean="0"/>
              <a:t>Afternoon: Presentation of talking point objects to Council delegates</a:t>
            </a:r>
            <a:br>
              <a:rPr lang="en-GB" dirty="0" smtClean="0"/>
            </a:br>
            <a:r>
              <a:rPr lang="en-GB" dirty="0" smtClean="0"/>
              <a:t>18</a:t>
            </a:r>
            <a:r>
              <a:rPr lang="en-GB" dirty="0"/>
              <a:t>:</a:t>
            </a:r>
            <a:r>
              <a:rPr lang="en-GB" dirty="0" smtClean="0"/>
              <a:t>30-19:30: Panel discussion, </a:t>
            </a:r>
            <a:r>
              <a:rPr lang="en-GB" dirty="0"/>
              <a:t>‘What do we get from big science?</a:t>
            </a:r>
            <a:r>
              <a:rPr lang="en-GB" dirty="0" smtClean="0"/>
              <a:t>’</a:t>
            </a:r>
            <a:r>
              <a:rPr lang="en-US" dirty="0"/>
              <a:t/>
            </a:r>
            <a:br>
              <a:rPr lang="en-US" dirty="0"/>
            </a:br>
            <a:r>
              <a:rPr lang="en-GB" dirty="0" smtClean="0"/>
              <a:t>19</a:t>
            </a:r>
            <a:r>
              <a:rPr lang="en-GB" dirty="0"/>
              <a:t>:</a:t>
            </a:r>
            <a:r>
              <a:rPr lang="en-GB" dirty="0" smtClean="0"/>
              <a:t>30-21:00: Buffet dinner </a:t>
            </a:r>
            <a:r>
              <a:rPr lang="en-US" dirty="0" smtClean="0"/>
              <a:t>hosted by the European Commission.</a:t>
            </a:r>
            <a:endParaRPr lang="en-US" dirty="0"/>
          </a:p>
          <a:p>
            <a:pPr marL="285750" indent="-285750">
              <a:buFont typeface="Arial"/>
              <a:buChar char="•"/>
            </a:pPr>
            <a:r>
              <a:rPr lang="en-US" dirty="0" smtClean="0"/>
              <a:t>Thursday 30 May</a:t>
            </a:r>
            <a:br>
              <a:rPr lang="en-US" dirty="0" smtClean="0"/>
            </a:br>
            <a:r>
              <a:rPr lang="en-US" dirty="0" smtClean="0"/>
              <a:t>09:00-11:00: European strategy session of the CERN.</a:t>
            </a:r>
            <a:br>
              <a:rPr lang="en-US" dirty="0" smtClean="0"/>
            </a:br>
            <a:r>
              <a:rPr lang="en-US" dirty="0" smtClean="0"/>
              <a:t>11:30-14:00: Working lunch with the competitiveness council.</a:t>
            </a:r>
          </a:p>
          <a:p>
            <a:r>
              <a:rPr lang="en-US" dirty="0" smtClean="0"/>
              <a:t/>
            </a:r>
            <a:br>
              <a:rPr lang="en-US" dirty="0" smtClean="0"/>
            </a:br>
            <a:endParaRPr lang="en-US" dirty="0"/>
          </a:p>
        </p:txBody>
      </p:sp>
    </p:spTree>
    <p:extLst>
      <p:ext uri="{BB962C8B-B14F-4D97-AF65-F5344CB8AC3E}">
        <p14:creationId xmlns:p14="http://schemas.microsoft.com/office/powerpoint/2010/main" val="18457400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going?</a:t>
            </a:r>
            <a:endParaRPr lang="en-US" dirty="0"/>
          </a:p>
        </p:txBody>
      </p:sp>
      <p:pic>
        <p:nvPicPr>
          <p:cNvPr id="4" name="Picture 3" descr="Berlaymont_building_european_commission.jpg"/>
          <p:cNvPicPr>
            <a:picLocks noChangeAspect="1"/>
          </p:cNvPicPr>
          <p:nvPr/>
        </p:nvPicPr>
        <p:blipFill>
          <a:blip r:embed="rId2" cstate="screen">
            <a:alphaModFix amt="20000"/>
            <a:extLst>
              <a:ext uri="{28A0092B-C50C-407E-A947-70E740481C1C}">
                <a14:useLocalDpi xmlns:a14="http://schemas.microsoft.com/office/drawing/2010/main"/>
              </a:ext>
            </a:extLst>
          </a:blip>
          <a:stretch>
            <a:fillRect/>
          </a:stretch>
        </p:blipFill>
        <p:spPr>
          <a:xfrm>
            <a:off x="0" y="1613974"/>
            <a:ext cx="9144000" cy="4293920"/>
          </a:xfrm>
          <a:prstGeom prst="rect">
            <a:avLst/>
          </a:prstGeom>
        </p:spPr>
      </p:pic>
      <p:sp>
        <p:nvSpPr>
          <p:cNvPr id="5" name="TextBox 4"/>
          <p:cNvSpPr txBox="1"/>
          <p:nvPr/>
        </p:nvSpPr>
        <p:spPr>
          <a:xfrm>
            <a:off x="457200" y="2115107"/>
            <a:ext cx="8151182" cy="2862322"/>
          </a:xfrm>
          <a:prstGeom prst="rect">
            <a:avLst/>
          </a:prstGeom>
          <a:noFill/>
        </p:spPr>
        <p:txBody>
          <a:bodyPr wrap="square" rtlCol="0">
            <a:spAutoFit/>
          </a:bodyPr>
          <a:lstStyle/>
          <a:p>
            <a:pPr marL="285750" indent="-285750">
              <a:buFont typeface="Arial"/>
              <a:buChar char="•"/>
            </a:pPr>
            <a:r>
              <a:rPr lang="en-GB" dirty="0" smtClean="0"/>
              <a:t>Media briefing: President of Council, Director General, Scientific Secretary.</a:t>
            </a:r>
          </a:p>
          <a:p>
            <a:pPr marL="285750" indent="-285750">
              <a:buFont typeface="Arial"/>
              <a:buChar char="•"/>
            </a:pPr>
            <a:r>
              <a:rPr lang="en-GB" dirty="0" smtClean="0"/>
              <a:t>Parliamentary lunch: Invited STOA, ITRE other Euro MP’s with a stake in science. CERN represented by President’s group and committee chairs.</a:t>
            </a:r>
          </a:p>
          <a:p>
            <a:pPr marL="285750" indent="-285750">
              <a:buFont typeface="Arial"/>
              <a:buChar char="•"/>
            </a:pPr>
            <a:r>
              <a:rPr lang="en-GB" dirty="0" smtClean="0"/>
              <a:t>Panel discussion: Invited science Ministers, Commission, science and industry associations, parliamentarians. CERN represented by 10 members of Council and management.</a:t>
            </a:r>
          </a:p>
          <a:p>
            <a:pPr marL="285750" indent="-285750">
              <a:buFont typeface="Arial"/>
              <a:buChar char="•"/>
            </a:pPr>
            <a:r>
              <a:rPr lang="en-GB" dirty="0" smtClean="0"/>
              <a:t>Buffet dinner: Networking opportunity for Council members and panel discussion </a:t>
            </a:r>
            <a:r>
              <a:rPr lang="en-GB" smtClean="0"/>
              <a:t>guests</a:t>
            </a:r>
            <a:r>
              <a:rPr lang="en-GB" smtClean="0"/>
              <a:t>.</a:t>
            </a:r>
          </a:p>
          <a:p>
            <a:pPr marL="285750" indent="-285750">
              <a:buFont typeface="Arial"/>
              <a:buChar char="•"/>
            </a:pPr>
            <a:r>
              <a:rPr lang="en-GB" smtClean="0"/>
              <a:t>Working lunch: Representatives from Competitiveness council and the president’s group from CERN</a:t>
            </a:r>
            <a:endParaRPr lang="en-US" dirty="0"/>
          </a:p>
        </p:txBody>
      </p:sp>
    </p:spTree>
    <p:extLst>
      <p:ext uri="{BB962C8B-B14F-4D97-AF65-F5344CB8AC3E}">
        <p14:creationId xmlns:p14="http://schemas.microsoft.com/office/powerpoint/2010/main" val="22201055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Panel discussion</a:t>
            </a:r>
            <a:endParaRPr lang="en-US" dirty="0"/>
          </a:p>
        </p:txBody>
      </p:sp>
      <p:pic>
        <p:nvPicPr>
          <p:cNvPr id="4" name="Picture 3" descr="Berlaymont_building_european_commission.jpg"/>
          <p:cNvPicPr>
            <a:picLocks noChangeAspect="1"/>
          </p:cNvPicPr>
          <p:nvPr/>
        </p:nvPicPr>
        <p:blipFill>
          <a:blip r:embed="rId2" cstate="screen">
            <a:alphaModFix amt="20000"/>
            <a:extLst>
              <a:ext uri="{28A0092B-C50C-407E-A947-70E740481C1C}">
                <a14:useLocalDpi xmlns:a14="http://schemas.microsoft.com/office/drawing/2010/main"/>
              </a:ext>
            </a:extLst>
          </a:blip>
          <a:stretch>
            <a:fillRect/>
          </a:stretch>
        </p:blipFill>
        <p:spPr>
          <a:xfrm>
            <a:off x="0" y="1613974"/>
            <a:ext cx="9144000" cy="4293920"/>
          </a:xfrm>
          <a:prstGeom prst="rect">
            <a:avLst/>
          </a:prstGeom>
        </p:spPr>
      </p:pic>
      <p:sp>
        <p:nvSpPr>
          <p:cNvPr id="5" name="TextBox 4"/>
          <p:cNvSpPr txBox="1"/>
          <p:nvPr/>
        </p:nvSpPr>
        <p:spPr>
          <a:xfrm>
            <a:off x="0" y="2033291"/>
            <a:ext cx="9144000" cy="3046988"/>
          </a:xfrm>
          <a:prstGeom prst="rect">
            <a:avLst/>
          </a:prstGeom>
          <a:noFill/>
        </p:spPr>
        <p:txBody>
          <a:bodyPr wrap="square" rtlCol="0">
            <a:spAutoFit/>
          </a:bodyPr>
          <a:lstStyle/>
          <a:p>
            <a:r>
              <a:rPr lang="en-US" sz="1600" dirty="0" smtClean="0"/>
              <a:t>Moderator: Katya Adler</a:t>
            </a:r>
          </a:p>
          <a:p>
            <a:endParaRPr lang="en-US" sz="1600" dirty="0"/>
          </a:p>
          <a:p>
            <a:pPr>
              <a:lnSpc>
                <a:spcPct val="150000"/>
              </a:lnSpc>
            </a:pPr>
            <a:r>
              <a:rPr lang="en-US" sz="1600" dirty="0" smtClean="0"/>
              <a:t>Panelists:</a:t>
            </a:r>
            <a:br>
              <a:rPr lang="en-US" sz="1600" dirty="0" smtClean="0"/>
            </a:br>
            <a:r>
              <a:rPr lang="en-US" sz="1600" dirty="0" smtClean="0"/>
              <a:t>Prof</a:t>
            </a:r>
            <a:r>
              <a:rPr lang="en-US" sz="1600" dirty="0"/>
              <a:t>. </a:t>
            </a:r>
            <a:r>
              <a:rPr lang="en-US" sz="1600" dirty="0" err="1"/>
              <a:t>Agnieszka</a:t>
            </a:r>
            <a:r>
              <a:rPr lang="en-US" sz="1600" dirty="0"/>
              <a:t> </a:t>
            </a:r>
            <a:r>
              <a:rPr lang="en-US" sz="1600" dirty="0" err="1"/>
              <a:t>Zalewska</a:t>
            </a:r>
            <a:r>
              <a:rPr lang="en-US" sz="1600" dirty="0"/>
              <a:t>, President of the CERN Council</a:t>
            </a:r>
            <a:br>
              <a:rPr lang="en-US" sz="1600" dirty="0"/>
            </a:br>
            <a:r>
              <a:rPr lang="en-US" sz="1600" dirty="0" err="1"/>
              <a:t>Mr</a:t>
            </a:r>
            <a:r>
              <a:rPr lang="en-US" sz="1600" dirty="0"/>
              <a:t> Robert Jan-Smits, Director-General for Research and Innovation of the European </a:t>
            </a:r>
            <a:r>
              <a:rPr lang="en-US" sz="1600" dirty="0" smtClean="0"/>
              <a:t>Commission</a:t>
            </a:r>
          </a:p>
          <a:p>
            <a:pPr>
              <a:lnSpc>
                <a:spcPct val="150000"/>
              </a:lnSpc>
            </a:pPr>
            <a:r>
              <a:rPr lang="en-US" sz="1600" dirty="0" err="1" smtClean="0"/>
              <a:t>Dr</a:t>
            </a:r>
            <a:r>
              <a:rPr lang="en-US" sz="1600" dirty="0" smtClean="0"/>
              <a:t> </a:t>
            </a:r>
            <a:r>
              <a:rPr lang="en-US" sz="1600" dirty="0"/>
              <a:t>Jan Van Den </a:t>
            </a:r>
            <a:r>
              <a:rPr lang="en-US" sz="1600" dirty="0" err="1"/>
              <a:t>Biesen</a:t>
            </a:r>
            <a:r>
              <a:rPr lang="en-US" sz="1600" dirty="0"/>
              <a:t>, Vice President Public R&amp;D </a:t>
            </a:r>
            <a:r>
              <a:rPr lang="en-US" sz="1600" dirty="0" err="1"/>
              <a:t>Programmes</a:t>
            </a:r>
            <a:r>
              <a:rPr lang="en-US" sz="1600" dirty="0"/>
              <a:t>, Philips Research</a:t>
            </a:r>
            <a:br>
              <a:rPr lang="en-US" sz="1600" dirty="0"/>
            </a:br>
            <a:r>
              <a:rPr lang="en-US" sz="1600" dirty="0" err="1"/>
              <a:t>Mr</a:t>
            </a:r>
            <a:r>
              <a:rPr lang="en-US" sz="1600" dirty="0"/>
              <a:t> </a:t>
            </a:r>
            <a:r>
              <a:rPr lang="en-US" sz="1600" dirty="0" err="1"/>
              <a:t>Seán</a:t>
            </a:r>
            <a:r>
              <a:rPr lang="en-US" sz="1600" dirty="0"/>
              <a:t> Sherlock, Irish Minister of State with responsibility for Research and Innovation</a:t>
            </a:r>
            <a:br>
              <a:rPr lang="en-US" sz="1600" dirty="0"/>
            </a:br>
            <a:r>
              <a:rPr lang="en-US" sz="1600" dirty="0"/>
              <a:t>Prof. Maria De </a:t>
            </a:r>
            <a:r>
              <a:rPr lang="en-US" sz="1600" dirty="0" err="1"/>
              <a:t>Graça</a:t>
            </a:r>
            <a:r>
              <a:rPr lang="en-US" sz="1600" dirty="0"/>
              <a:t> </a:t>
            </a:r>
            <a:r>
              <a:rPr lang="en-US" sz="1600" dirty="0" err="1"/>
              <a:t>Carvelho</a:t>
            </a:r>
            <a:r>
              <a:rPr lang="en-US" sz="1600" dirty="0"/>
              <a:t>, Member of the European Parliament </a:t>
            </a:r>
          </a:p>
          <a:p>
            <a:endParaRPr lang="en-US" sz="1600" dirty="0"/>
          </a:p>
        </p:txBody>
      </p:sp>
    </p:spTree>
    <p:extLst>
      <p:ext uri="{BB962C8B-B14F-4D97-AF65-F5344CB8AC3E}">
        <p14:creationId xmlns:p14="http://schemas.microsoft.com/office/powerpoint/2010/main" val="14254369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talking points</a:t>
            </a:r>
            <a:endParaRPr lang="en-US" dirty="0"/>
          </a:p>
        </p:txBody>
      </p:sp>
      <p:pic>
        <p:nvPicPr>
          <p:cNvPr id="4" name="Picture 3" descr="Berlaymont_building_european_commission.jpg"/>
          <p:cNvPicPr>
            <a:picLocks noChangeAspect="1"/>
          </p:cNvPicPr>
          <p:nvPr/>
        </p:nvPicPr>
        <p:blipFill>
          <a:blip r:embed="rId2" cstate="screen">
            <a:alphaModFix amt="20000"/>
            <a:extLst>
              <a:ext uri="{28A0092B-C50C-407E-A947-70E740481C1C}">
                <a14:useLocalDpi xmlns:a14="http://schemas.microsoft.com/office/drawing/2010/main"/>
              </a:ext>
            </a:extLst>
          </a:blip>
          <a:stretch>
            <a:fillRect/>
          </a:stretch>
        </p:blipFill>
        <p:spPr>
          <a:xfrm>
            <a:off x="0" y="1613974"/>
            <a:ext cx="9144000" cy="4293920"/>
          </a:xfrm>
          <a:prstGeom prst="rect">
            <a:avLst/>
          </a:prstGeom>
        </p:spPr>
      </p:pic>
      <p:sp>
        <p:nvSpPr>
          <p:cNvPr id="5" name="TextBox 4"/>
          <p:cNvSpPr txBox="1"/>
          <p:nvPr/>
        </p:nvSpPr>
        <p:spPr>
          <a:xfrm>
            <a:off x="818880" y="1787627"/>
            <a:ext cx="8325120" cy="4780796"/>
          </a:xfrm>
          <a:prstGeom prst="rect">
            <a:avLst/>
          </a:prstGeom>
          <a:noFill/>
        </p:spPr>
        <p:txBody>
          <a:bodyPr wrap="square" rtlCol="0">
            <a:spAutoFit/>
          </a:bodyPr>
          <a:lstStyle/>
          <a:p>
            <a:r>
              <a:rPr lang="en-US" sz="1600" b="1" smtClean="0"/>
              <a:t>Key area 1, Collaborative research: </a:t>
            </a:r>
          </a:p>
          <a:p>
            <a:r>
              <a:rPr lang="sv-SE" sz="1600" smtClean="0"/>
              <a:t>Ping-pong </a:t>
            </a:r>
            <a:r>
              <a:rPr lang="sv-SE" sz="1600"/>
              <a:t>particle </a:t>
            </a:r>
            <a:r>
              <a:rPr lang="sv-SE" sz="1600" smtClean="0"/>
              <a:t>accelerator</a:t>
            </a:r>
          </a:p>
          <a:p>
            <a:pPr>
              <a:lnSpc>
                <a:spcPts val="500"/>
              </a:lnSpc>
            </a:pPr>
            <a:endParaRPr lang="en-US" sz="1600" smtClean="0"/>
          </a:p>
          <a:p>
            <a:r>
              <a:rPr lang="en-US" sz="1600" b="1" smtClean="0"/>
              <a:t>Key area 2, Medical &amp; life sciences:</a:t>
            </a:r>
            <a:endParaRPr lang="en-US" sz="1600" b="1" smtClean="0"/>
          </a:p>
          <a:p>
            <a:r>
              <a:rPr lang="en-US" sz="1600" smtClean="0"/>
              <a:t>CMS crystals</a:t>
            </a:r>
            <a:endParaRPr lang="en-US" sz="1600" dirty="0" smtClean="0"/>
          </a:p>
          <a:p>
            <a:r>
              <a:rPr lang="en-US" sz="1600" smtClean="0"/>
              <a:t>Neurochip?</a:t>
            </a:r>
            <a:endParaRPr lang="en-US" sz="1600" dirty="0" smtClean="0"/>
          </a:p>
          <a:p>
            <a:pPr>
              <a:lnSpc>
                <a:spcPts val="500"/>
              </a:lnSpc>
            </a:pPr>
            <a:endParaRPr lang="en-US" sz="1600" smtClean="0"/>
          </a:p>
          <a:p>
            <a:r>
              <a:rPr lang="en-US" sz="1600" b="1" smtClean="0"/>
              <a:t>Key area 3, Energy &amp; environment:</a:t>
            </a:r>
            <a:endParaRPr lang="en-US" sz="1600" b="1" dirty="0" smtClean="0"/>
          </a:p>
          <a:p>
            <a:r>
              <a:rPr lang="en-US" sz="1600" dirty="0" smtClean="0"/>
              <a:t>Solar </a:t>
            </a:r>
            <a:r>
              <a:rPr lang="en-US" sz="1600" smtClean="0"/>
              <a:t>panel </a:t>
            </a:r>
            <a:endParaRPr lang="en-US" sz="1600" smtClean="0"/>
          </a:p>
          <a:p>
            <a:pPr>
              <a:lnSpc>
                <a:spcPts val="500"/>
              </a:lnSpc>
            </a:pPr>
            <a:endParaRPr lang="en-US" sz="1600"/>
          </a:p>
          <a:p>
            <a:r>
              <a:rPr lang="en-US" sz="1600" b="1" smtClean="0"/>
              <a:t>Key area 4, New technologies:</a:t>
            </a:r>
            <a:endParaRPr lang="en-US" sz="1600" b="1" dirty="0" smtClean="0"/>
          </a:p>
          <a:p>
            <a:r>
              <a:rPr lang="en-US" sz="1600" smtClean="0"/>
              <a:t>GEM </a:t>
            </a:r>
            <a:r>
              <a:rPr lang="en-US" sz="1600" smtClean="0"/>
              <a:t>detector?</a:t>
            </a:r>
          </a:p>
          <a:p>
            <a:pPr>
              <a:lnSpc>
                <a:spcPts val="500"/>
              </a:lnSpc>
            </a:pPr>
            <a:endParaRPr lang="en-US" sz="1600"/>
          </a:p>
          <a:p>
            <a:r>
              <a:rPr lang="en-US" sz="1600" b="1" smtClean="0"/>
              <a:t>Key area 5, Society &amp; skills:</a:t>
            </a:r>
            <a:endParaRPr lang="en-US" sz="1600" b="1" dirty="0" smtClean="0"/>
          </a:p>
          <a:p>
            <a:r>
              <a:rPr lang="en-US" sz="1600" dirty="0" smtClean="0"/>
              <a:t>Discover </a:t>
            </a:r>
            <a:r>
              <a:rPr lang="en-US" sz="1600" smtClean="0"/>
              <a:t>the </a:t>
            </a:r>
            <a:r>
              <a:rPr lang="en-US" sz="1600" smtClean="0"/>
              <a:t>cosmos</a:t>
            </a:r>
          </a:p>
          <a:p>
            <a:r>
              <a:rPr lang="en-US" sz="1600"/>
              <a:t>Timepix chip </a:t>
            </a:r>
            <a:r>
              <a:rPr lang="en-US" sz="1600"/>
              <a:t>or </a:t>
            </a:r>
            <a:r>
              <a:rPr lang="en-US" sz="1600" smtClean="0"/>
              <a:t>similar</a:t>
            </a:r>
            <a:endParaRPr lang="en-US" sz="1600" dirty="0" smtClean="0"/>
          </a:p>
          <a:p>
            <a:r>
              <a:rPr lang="en-US" sz="1600" smtClean="0"/>
              <a:t>RASNIK</a:t>
            </a:r>
          </a:p>
          <a:p>
            <a:endParaRPr lang="en-US" sz="1600" smtClean="0"/>
          </a:p>
          <a:p>
            <a:r>
              <a:rPr lang="en-US" sz="1600" smtClean="0"/>
              <a:t>More ideas for portable demos and good demonstrators?</a:t>
            </a:r>
          </a:p>
          <a:p>
            <a:endParaRPr lang="en-US" sz="1600" dirty="0"/>
          </a:p>
          <a:p>
            <a:r>
              <a:rPr lang="en-US" sz="1600" b="1" dirty="0" smtClean="0"/>
              <a:t>Demonstrators</a:t>
            </a:r>
            <a:r>
              <a:rPr lang="en-US" sz="1600" b="1" smtClean="0"/>
              <a:t>: </a:t>
            </a:r>
            <a:endParaRPr lang="en-US" sz="1600" b="1" smtClean="0"/>
          </a:p>
          <a:p>
            <a:r>
              <a:rPr lang="en-US" sz="1600" smtClean="0"/>
              <a:t>PhD’s, students, teachers, inventors, </a:t>
            </a:r>
            <a:r>
              <a:rPr lang="en-US" sz="1600" dirty="0" smtClean="0"/>
              <a:t>Langton student, </a:t>
            </a:r>
            <a:r>
              <a:rPr lang="en-US" sz="1600" smtClean="0"/>
              <a:t>Chris </a:t>
            </a:r>
            <a:r>
              <a:rPr lang="en-US" sz="1600" smtClean="0"/>
              <a:t>Benvenuti (confirmed)</a:t>
            </a:r>
            <a:endParaRPr lang="en-US" sz="1600" dirty="0"/>
          </a:p>
        </p:txBody>
      </p:sp>
      <p:pic>
        <p:nvPicPr>
          <p:cNvPr id="3" name="Picture 2" descr="Stand.tif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66883" y="950383"/>
            <a:ext cx="2565400" cy="2438400"/>
          </a:xfrm>
          <a:prstGeom prst="rect">
            <a:avLst/>
          </a:prstGeom>
        </p:spPr>
      </p:pic>
    </p:spTree>
    <p:extLst>
      <p:ext uri="{BB962C8B-B14F-4D97-AF65-F5344CB8AC3E}">
        <p14:creationId xmlns:p14="http://schemas.microsoft.com/office/powerpoint/2010/main" val="4134288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Brochure</a:t>
            </a:r>
            <a:endParaRPr lang="en-US" dirty="0"/>
          </a:p>
        </p:txBody>
      </p:sp>
      <p:pic>
        <p:nvPicPr>
          <p:cNvPr id="4" name="Picture 3" descr="Berlaymont_building_european_commission.jpg"/>
          <p:cNvPicPr>
            <a:picLocks noChangeAspect="1"/>
          </p:cNvPicPr>
          <p:nvPr/>
        </p:nvPicPr>
        <p:blipFill>
          <a:blip r:embed="rId2" cstate="screen">
            <a:alphaModFix amt="20000"/>
            <a:extLst>
              <a:ext uri="{28A0092B-C50C-407E-A947-70E740481C1C}">
                <a14:useLocalDpi xmlns:a14="http://schemas.microsoft.com/office/drawing/2010/main"/>
              </a:ext>
            </a:extLst>
          </a:blip>
          <a:stretch>
            <a:fillRect/>
          </a:stretch>
        </p:blipFill>
        <p:spPr>
          <a:xfrm>
            <a:off x="0" y="1537985"/>
            <a:ext cx="9144000" cy="4293920"/>
          </a:xfrm>
          <a:prstGeom prst="rect">
            <a:avLst/>
          </a:prstGeom>
        </p:spPr>
      </p:pic>
      <p:pic>
        <p:nvPicPr>
          <p:cNvPr id="5" name="Picture 4" descr="Screen shot 2013-03-13 at 15.56.37.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6697" y="1254487"/>
            <a:ext cx="3517084" cy="4963911"/>
          </a:xfrm>
          <a:prstGeom prst="rect">
            <a:avLst/>
          </a:prstGeom>
        </p:spPr>
      </p:pic>
      <p:sp>
        <p:nvSpPr>
          <p:cNvPr id="7" name="TextBox 6"/>
          <p:cNvSpPr txBox="1"/>
          <p:nvPr/>
        </p:nvSpPr>
        <p:spPr>
          <a:xfrm>
            <a:off x="3853782" y="1544094"/>
            <a:ext cx="5188452" cy="5078312"/>
          </a:xfrm>
          <a:prstGeom prst="rect">
            <a:avLst/>
          </a:prstGeom>
          <a:noFill/>
        </p:spPr>
        <p:txBody>
          <a:bodyPr wrap="square" rtlCol="0">
            <a:spAutoFit/>
          </a:bodyPr>
          <a:lstStyle/>
          <a:p>
            <a:r>
              <a:rPr lang="en-US" sz="1200" dirty="0" smtClean="0"/>
              <a:t>From the introduction...</a:t>
            </a:r>
          </a:p>
          <a:p>
            <a:r>
              <a:rPr lang="en-US" sz="1200" i="1" dirty="0" smtClean="0"/>
              <a:t>“The </a:t>
            </a:r>
            <a:r>
              <a:rPr lang="en-US" sz="1200" i="1" dirty="0"/>
              <a:t>ambition – to understand the mysteries of matter, space and time – was to advance fundamental research. That remains the ambition, outlined and extended in the strategy document at the heart of this brochure. But on such a scale, even the purest science delivers palpable results with sometimes profound consequences for social and economic wellbeing: the enterprise builds enduring partnerships that transcend national borders; it demands new solutions and it trains a new generation of scientists and engineers</a:t>
            </a:r>
            <a:r>
              <a:rPr lang="en-US" sz="1200" i="1" dirty="0" smtClean="0"/>
              <a:t>.”</a:t>
            </a:r>
          </a:p>
          <a:p>
            <a:endParaRPr lang="en-US" sz="1200" i="1" dirty="0"/>
          </a:p>
          <a:p>
            <a:r>
              <a:rPr lang="en-US" sz="1200" dirty="0" smtClean="0"/>
              <a:t>On international cooperation</a:t>
            </a:r>
            <a:r>
              <a:rPr lang="en-US" sz="1200" i="1" dirty="0" smtClean="0"/>
              <a:t>…</a:t>
            </a:r>
          </a:p>
          <a:p>
            <a:r>
              <a:rPr lang="en-US" sz="1200" i="1" dirty="0"/>
              <a:t>“… But these machines began as research tools and the teams behind instruments such as CERN’s Large Hadron Collider have pioneered accelerator technology in ways that can only deliver more rewards. CERN leads a number of European Union framework projects calculated to advance skills, enhance standards and share protocols among the rest of the community; and to maintain the momentum of innovation.” </a:t>
            </a:r>
            <a:endParaRPr lang="en-US" sz="1200" i="1" dirty="0" smtClean="0"/>
          </a:p>
          <a:p>
            <a:endParaRPr lang="en-US" sz="1200" i="1" dirty="0"/>
          </a:p>
          <a:p>
            <a:r>
              <a:rPr lang="en-US" sz="1200" dirty="0"/>
              <a:t>Energy and the environment</a:t>
            </a:r>
          </a:p>
          <a:p>
            <a:r>
              <a:rPr lang="en-US" sz="1200" i="1" dirty="0"/>
              <a:t>“</a:t>
            </a:r>
            <a:r>
              <a:rPr lang="en-US" sz="1200" i="1" dirty="0" smtClean="0"/>
              <a:t>…Beyond </a:t>
            </a:r>
            <a:r>
              <a:rPr lang="en-US" sz="1200" i="1" dirty="0"/>
              <a:t>the laboratory sites, particle physicists and engineers have collaborated on new and unexpected ways to turn powerful science into power for the people. One of these is a technology originally dreamed up to make solar energy conversion </a:t>
            </a:r>
            <a:r>
              <a:rPr lang="en-US" sz="1200" i="1" dirty="0" smtClean="0"/>
              <a:t>more efficient. It was </a:t>
            </a:r>
            <a:r>
              <a:rPr lang="en-US" sz="1200" i="1" dirty="0"/>
              <a:t>perfected at CERN in the service of the Large Electron Positron </a:t>
            </a:r>
            <a:r>
              <a:rPr lang="en-US" sz="1200" i="1" dirty="0" smtClean="0"/>
              <a:t>Collider </a:t>
            </a:r>
            <a:r>
              <a:rPr lang="en-US" sz="1200" i="1" dirty="0"/>
              <a:t>and its successor the LHC, and </a:t>
            </a:r>
            <a:r>
              <a:rPr lang="en-US" sz="1200" i="1" dirty="0" smtClean="0"/>
              <a:t>has now once </a:t>
            </a:r>
            <a:r>
              <a:rPr lang="en-US" sz="1200" i="1" dirty="0"/>
              <a:t>more found a place in the sun</a:t>
            </a:r>
            <a:r>
              <a:rPr lang="en-US" sz="1200" i="1" dirty="0" smtClean="0"/>
              <a:t>.”</a:t>
            </a:r>
            <a:endParaRPr lang="en-US" sz="1200" i="1" dirty="0"/>
          </a:p>
          <a:p>
            <a:endParaRPr lang="en-US" sz="1200" i="1" dirty="0"/>
          </a:p>
        </p:txBody>
      </p:sp>
    </p:spTree>
    <p:extLst>
      <p:ext uri="{BB962C8B-B14F-4D97-AF65-F5344CB8AC3E}">
        <p14:creationId xmlns:p14="http://schemas.microsoft.com/office/powerpoint/2010/main" val="33904736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Country information sheets</a:t>
            </a:r>
            <a:endParaRPr lang="en-US" dirty="0"/>
          </a:p>
        </p:txBody>
      </p:sp>
      <p:pic>
        <p:nvPicPr>
          <p:cNvPr id="4" name="Picture 3" descr="Berlaymont_building_european_commission.jpg"/>
          <p:cNvPicPr>
            <a:picLocks noChangeAspect="1"/>
          </p:cNvPicPr>
          <p:nvPr/>
        </p:nvPicPr>
        <p:blipFill>
          <a:blip r:embed="rId2" cstate="screen">
            <a:alphaModFix amt="20000"/>
            <a:extLst>
              <a:ext uri="{28A0092B-C50C-407E-A947-70E740481C1C}">
                <a14:useLocalDpi xmlns:a14="http://schemas.microsoft.com/office/drawing/2010/main"/>
              </a:ext>
            </a:extLst>
          </a:blip>
          <a:stretch>
            <a:fillRect/>
          </a:stretch>
        </p:blipFill>
        <p:spPr>
          <a:xfrm>
            <a:off x="0" y="1537985"/>
            <a:ext cx="9144000" cy="4293920"/>
          </a:xfrm>
          <a:prstGeom prst="rect">
            <a:avLst/>
          </a:prstGeom>
        </p:spPr>
      </p:pic>
      <p:pic>
        <p:nvPicPr>
          <p:cNvPr id="3" name="Picture 2" descr="Italia (dragged).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0919" y="1218635"/>
            <a:ext cx="3801447" cy="5511093"/>
          </a:xfrm>
          <a:prstGeom prst="rect">
            <a:avLst/>
          </a:prstGeom>
          <a:solidFill>
            <a:schemeClr val="bg1"/>
          </a:solidFill>
          <a:ln>
            <a:solidFill>
              <a:schemeClr val="accent6">
                <a:lumMod val="50000"/>
              </a:schemeClr>
            </a:solidFill>
          </a:ln>
        </p:spPr>
      </p:pic>
      <p:pic>
        <p:nvPicPr>
          <p:cNvPr id="6" name="Picture 5" descr="Osterreich (dragged).pd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36840" y="1218635"/>
            <a:ext cx="3801448" cy="5511094"/>
          </a:xfrm>
          <a:prstGeom prst="rect">
            <a:avLst/>
          </a:prstGeom>
          <a:solidFill>
            <a:srgbClr val="FFFFFF"/>
          </a:solidFill>
          <a:ln>
            <a:solidFill>
              <a:schemeClr val="accent6">
                <a:lumMod val="50000"/>
              </a:schemeClr>
            </a:solidFill>
          </a:ln>
        </p:spPr>
      </p:pic>
    </p:spTree>
    <p:extLst>
      <p:ext uri="{BB962C8B-B14F-4D97-AF65-F5344CB8AC3E}">
        <p14:creationId xmlns:p14="http://schemas.microsoft.com/office/powerpoint/2010/main" val="2013330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2724395"/>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17830</TotalTime>
  <Words>471</Words>
  <Application>Microsoft Office PowerPoint</Application>
  <PresentationFormat>Bildspel på skärmen (4:3)</PresentationFormat>
  <Paragraphs>52</Paragraphs>
  <Slides>9</Slides>
  <Notes>0</Notes>
  <HiddenSlides>0</HiddenSlides>
  <MMClips>0</MMClips>
  <ScaleCrop>false</ScaleCrop>
  <HeadingPairs>
    <vt:vector size="4" baseType="variant">
      <vt:variant>
        <vt:lpstr>Tema</vt:lpstr>
      </vt:variant>
      <vt:variant>
        <vt:i4>1</vt:i4>
      </vt:variant>
      <vt:variant>
        <vt:lpstr>Bildrubriker</vt:lpstr>
      </vt:variant>
      <vt:variant>
        <vt:i4>9</vt:i4>
      </vt:variant>
    </vt:vector>
  </HeadingPairs>
  <TitlesOfParts>
    <vt:vector size="10" baseType="lpstr">
      <vt:lpstr>PrésentationCERN2</vt:lpstr>
      <vt:lpstr>PowerPoint-presentation</vt:lpstr>
      <vt:lpstr>Communication of the European Strategy for Particle Physics</vt:lpstr>
      <vt:lpstr>Timetable</vt:lpstr>
      <vt:lpstr>Who is going?</vt:lpstr>
      <vt:lpstr>Panel discussion</vt:lpstr>
      <vt:lpstr>The talking points</vt:lpstr>
      <vt:lpstr>The Brochure</vt:lpstr>
      <vt:lpstr>Country information sheets</vt:lpstr>
      <vt:lpstr>PowerPoint-presentation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Camilla Jakobsson</cp:lastModifiedBy>
  <cp:revision>146</cp:revision>
  <dcterms:created xsi:type="dcterms:W3CDTF">2012-04-09T08:19:25Z</dcterms:created>
  <dcterms:modified xsi:type="dcterms:W3CDTF">2013-04-23T13:20:37Z</dcterms:modified>
</cp:coreProperties>
</file>