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4" r:id="rId5"/>
    <p:sldId id="271" r:id="rId6"/>
    <p:sldId id="270" r:id="rId7"/>
    <p:sldId id="260" r:id="rId8"/>
    <p:sldId id="277" r:id="rId9"/>
    <p:sldId id="276" r:id="rId10"/>
    <p:sldId id="275" r:id="rId11"/>
    <p:sldId id="263" r:id="rId12"/>
    <p:sldId id="258" r:id="rId13"/>
    <p:sldId id="279" r:id="rId14"/>
    <p:sldId id="27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4" autoAdjust="0"/>
    <p:restoredTop sz="86364" autoAdjust="0"/>
  </p:normalViewPr>
  <p:slideViewPr>
    <p:cSldViewPr snapToGrid="0" snapToObjects="1">
      <p:cViewPr varScale="1">
        <p:scale>
          <a:sx n="96" d="100"/>
          <a:sy n="96" d="100"/>
        </p:scale>
        <p:origin x="-112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6107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TEDxCERN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701095" y="1759564"/>
            <a:ext cx="82014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16:15-17:45	Second session</a:t>
            </a:r>
          </a:p>
          <a:p>
            <a:r>
              <a:rPr lang="en-US" dirty="0"/>
              <a:t>DNA George Church, Geneticist</a:t>
            </a:r>
          </a:p>
          <a:p>
            <a:r>
              <a:rPr lang="en-US" i="1" dirty="0"/>
              <a:t>The Beginning of the Universe, For Beginners </a:t>
            </a:r>
            <a:r>
              <a:rPr lang="en-US" dirty="0"/>
              <a:t>TED-Ed / CERN Animation</a:t>
            </a:r>
          </a:p>
          <a:p>
            <a:r>
              <a:rPr lang="en-US" dirty="0"/>
              <a:t>Gendered Innovations  </a:t>
            </a:r>
            <a:r>
              <a:rPr lang="en-US" dirty="0" err="1"/>
              <a:t>Londa</a:t>
            </a:r>
            <a:r>
              <a:rPr lang="en-US" dirty="0"/>
              <a:t> </a:t>
            </a:r>
            <a:r>
              <a:rPr lang="en-US" dirty="0" err="1"/>
              <a:t>Schiebinger</a:t>
            </a:r>
            <a:r>
              <a:rPr lang="en-US" dirty="0"/>
              <a:t>, Historian of Science</a:t>
            </a:r>
          </a:p>
          <a:p>
            <a:r>
              <a:rPr lang="en-US" i="1" dirty="0"/>
              <a:t>Big data</a:t>
            </a:r>
            <a:r>
              <a:rPr lang="en-US" dirty="0"/>
              <a:t> TED-Ed / CERN Animation  </a:t>
            </a:r>
          </a:p>
          <a:p>
            <a:r>
              <a:rPr lang="en-US" dirty="0"/>
              <a:t>Science as Voyage  Ian Foster, Computer Scientist  </a:t>
            </a:r>
          </a:p>
          <a:p>
            <a:r>
              <a:rPr lang="en-US" i="1" dirty="0"/>
              <a:t>What happened to the anti-matter? </a:t>
            </a:r>
            <a:r>
              <a:rPr lang="en-US" dirty="0"/>
              <a:t>TED-Ed / CERN Animation </a:t>
            </a:r>
          </a:p>
          <a:p>
            <a:r>
              <a:rPr lang="en-US" dirty="0"/>
              <a:t>How to make a Neural Network in your Bedroom Brittany Wenger, Scientist </a:t>
            </a:r>
          </a:p>
          <a:p>
            <a:r>
              <a:rPr lang="en-US" dirty="0"/>
              <a:t>Reach from the star</a:t>
            </a:r>
            <a:r>
              <a:rPr lang="en-US" b="1" i="1" dirty="0"/>
              <a:t>s </a:t>
            </a:r>
            <a:r>
              <a:rPr lang="en-US" dirty="0"/>
              <a:t>(Mars edition) </a:t>
            </a:r>
            <a:r>
              <a:rPr lang="en-US" dirty="0" err="1"/>
              <a:t>Collège</a:t>
            </a:r>
            <a:r>
              <a:rPr lang="en-US" dirty="0"/>
              <a:t> International de </a:t>
            </a:r>
            <a:r>
              <a:rPr lang="en-US" dirty="0" err="1"/>
              <a:t>Ferney</a:t>
            </a:r>
            <a:r>
              <a:rPr lang="en-US" dirty="0"/>
              <a:t>-Voltaire Choir	Globe, Auditorium &amp; Webcast	</a:t>
            </a:r>
          </a:p>
          <a:p>
            <a:r>
              <a:rPr lang="en-US" b="1" dirty="0"/>
              <a:t>17:45	</a:t>
            </a:r>
            <a:r>
              <a:rPr lang="en-US" dirty="0"/>
              <a:t>            Break	 	</a:t>
            </a:r>
          </a:p>
          <a:p>
            <a:r>
              <a:rPr lang="en-US" b="1" dirty="0"/>
              <a:t>18:15	</a:t>
            </a:r>
            <a:r>
              <a:rPr lang="en-US" dirty="0"/>
              <a:t> What's Next  George Smoot	Auditorium &amp; Webcast only	</a:t>
            </a:r>
          </a:p>
        </p:txBody>
      </p:sp>
    </p:spTree>
    <p:extLst>
      <p:ext uri="{BB962C8B-B14F-4D97-AF65-F5344CB8AC3E}">
        <p14:creationId xmlns:p14="http://schemas.microsoft.com/office/powerpoint/2010/main" val="263708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052" y="620266"/>
            <a:ext cx="2746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TEDxCERN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27552" y="1878632"/>
            <a:ext cx="817503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18:30-20:00	Third session</a:t>
            </a:r>
          </a:p>
          <a:p>
            <a:r>
              <a:rPr lang="en-US" dirty="0"/>
              <a:t>SESAME: A Scientific Source of Light in the Middle East  </a:t>
            </a:r>
            <a:r>
              <a:rPr lang="en-US" dirty="0" err="1"/>
              <a:t>Eliezer</a:t>
            </a:r>
            <a:r>
              <a:rPr lang="en-US" dirty="0"/>
              <a:t> </a:t>
            </a:r>
            <a:r>
              <a:rPr lang="en-US" dirty="0" err="1"/>
              <a:t>Rabinovici</a:t>
            </a:r>
            <a:r>
              <a:rPr lang="en-US" dirty="0"/>
              <a:t>, Physicist &amp; </a:t>
            </a:r>
            <a:r>
              <a:rPr lang="en-US" dirty="0" err="1"/>
              <a:t>Zehra</a:t>
            </a:r>
            <a:r>
              <a:rPr lang="en-US" dirty="0"/>
              <a:t> </a:t>
            </a:r>
            <a:r>
              <a:rPr lang="en-US" dirty="0" err="1"/>
              <a:t>Sayers,Biophysicist</a:t>
            </a:r>
            <a:endParaRPr lang="en-US" dirty="0"/>
          </a:p>
          <a:p>
            <a:r>
              <a:rPr lang="en-US" dirty="0"/>
              <a:t>Consciousness &amp; the Brain John Searle, Philosopher</a:t>
            </a:r>
          </a:p>
          <a:p>
            <a:r>
              <a:rPr lang="en-US" i="1" dirty="0"/>
              <a:t>What gives mass to fundamental particles?</a:t>
            </a:r>
            <a:r>
              <a:rPr lang="en-US" dirty="0"/>
              <a:t> TED-Ed / CERN Animation </a:t>
            </a:r>
          </a:p>
          <a:p>
            <a:r>
              <a:rPr lang="en-US" dirty="0"/>
              <a:t>What the Higgs might mean for the fate of the Universe  </a:t>
            </a:r>
            <a:r>
              <a:rPr lang="en-US" dirty="0" err="1"/>
              <a:t>Gian</a:t>
            </a:r>
            <a:r>
              <a:rPr lang="en-US" dirty="0"/>
              <a:t> </a:t>
            </a:r>
            <a:r>
              <a:rPr lang="en-US" dirty="0" err="1"/>
              <a:t>Giudice</a:t>
            </a:r>
            <a:r>
              <a:rPr lang="en-US" dirty="0"/>
              <a:t>, Theoretical Physicist  </a:t>
            </a:r>
          </a:p>
          <a:p>
            <a:r>
              <a:rPr lang="en-US" dirty="0"/>
              <a:t>You're Never Too Young To Be a Research Scientist  Becky Parker, Teacher</a:t>
            </a:r>
          </a:p>
          <a:p>
            <a:r>
              <a:rPr lang="en-US" dirty="0"/>
              <a:t>Particles in peace </a:t>
            </a:r>
            <a:r>
              <a:rPr lang="en-US" dirty="0" err="1"/>
              <a:t>Yaron</a:t>
            </a:r>
            <a:r>
              <a:rPr lang="en-US" dirty="0"/>
              <a:t> Herman, Piano &amp; </a:t>
            </a:r>
            <a:r>
              <a:rPr lang="en-US" dirty="0" err="1"/>
              <a:t>Bijan</a:t>
            </a:r>
            <a:r>
              <a:rPr lang="en-US" dirty="0"/>
              <a:t> </a:t>
            </a:r>
            <a:r>
              <a:rPr lang="en-US" dirty="0" err="1"/>
              <a:t>Chemirani</a:t>
            </a:r>
            <a:r>
              <a:rPr lang="en-US" dirty="0"/>
              <a:t>, </a:t>
            </a:r>
            <a:r>
              <a:rPr lang="en-US" dirty="0" err="1"/>
              <a:t>Percussionis</a:t>
            </a:r>
            <a:r>
              <a:rPr lang="en-US" dirty="0"/>
              <a:t> 	Globe, Auditorium &amp; Webcast	</a:t>
            </a:r>
          </a:p>
          <a:p>
            <a:r>
              <a:rPr lang="en-US" b="1" dirty="0"/>
              <a:t>20:00	</a:t>
            </a:r>
            <a:r>
              <a:rPr lang="en-US" dirty="0"/>
              <a:t>Webcast wrap up George Smoot 	Auditorium &amp; Webcast only	</a:t>
            </a:r>
          </a:p>
          <a:p>
            <a:r>
              <a:rPr lang="en-US" b="1" dirty="0"/>
              <a:t>20:00-22:30	         Reception		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489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rte-passep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595" y="1132569"/>
            <a:ext cx="4158141" cy="48234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2052" y="620266"/>
            <a:ext cx="8031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Passport to the Big Bang: June 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3178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052" y="620266"/>
            <a:ext cx="8031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Open Days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62" y="1882748"/>
            <a:ext cx="3810000" cy="1981200"/>
          </a:xfrm>
          <a:prstGeom prst="rect">
            <a:avLst/>
          </a:prstGeom>
          <a:ln>
            <a:solidFill>
              <a:srgbClr val="061B3E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90" y="4343476"/>
            <a:ext cx="2540000" cy="1333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5750" y="4343476"/>
            <a:ext cx="254000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29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2052" y="620266"/>
            <a:ext cx="8031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Bosons and More</a:t>
            </a: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18469" r="-97355" b="3086"/>
          <a:stretch/>
        </p:blipFill>
        <p:spPr>
          <a:xfrm>
            <a:off x="1336048" y="1266597"/>
            <a:ext cx="13469603" cy="537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339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2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91050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9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6950" y="6393418"/>
            <a:ext cx="814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James </a:t>
            </a:r>
            <a:r>
              <a:rPr lang="en-US" dirty="0" err="1" smtClean="0"/>
              <a:t>Gillies</a:t>
            </a:r>
            <a:r>
              <a:rPr lang="en-US" dirty="0" smtClean="0"/>
              <a:t>, EPPCN, April 2013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7432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News from CERN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45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News from CERN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5387" y="1619229"/>
            <a:ext cx="54085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National media visits started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MoU</a:t>
            </a:r>
            <a:r>
              <a:rPr lang="en-US" dirty="0" smtClean="0"/>
              <a:t> ready for signature (almost)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Upcoming press releases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Brussels </a:t>
            </a:r>
            <a:r>
              <a:rPr lang="en-US" dirty="0"/>
              <a:t>event – </a:t>
            </a:r>
            <a:r>
              <a:rPr lang="en-US" dirty="0" smtClean="0"/>
              <a:t>separate presentation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LEP cavities – still getting there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TEDxCERN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Passport to the Big Bang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Open Days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34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media visits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57831"/>
            <a:ext cx="3606800" cy="2247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6376" y="1557831"/>
            <a:ext cx="3606800" cy="22479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4193848"/>
            <a:ext cx="8048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Last week…				This week…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276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6920" y="1587576"/>
            <a:ext cx="7672362" cy="5632312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 </a:t>
            </a:r>
          </a:p>
          <a:p>
            <a:r>
              <a:rPr lang="en-US" b="1" dirty="0">
                <a:solidFill>
                  <a:schemeClr val="accent1">
                    <a:lumMod val="10000"/>
                  </a:schemeClr>
                </a:solidFill>
              </a:rPr>
              <a:t>Agreement 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accent1">
                    <a:lumMod val="10000"/>
                  </a:schemeClr>
                </a:solidFill>
              </a:rPr>
              <a:t> 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 </a:t>
            </a:r>
          </a:p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between </a:t>
            </a:r>
          </a:p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 </a:t>
            </a:r>
          </a:p>
          <a:p>
            <a:r>
              <a:rPr lang="en-US" b="1" dirty="0">
                <a:solidFill>
                  <a:schemeClr val="accent1">
                    <a:lumMod val="10000"/>
                  </a:schemeClr>
                </a:solidFill>
              </a:rPr>
              <a:t>The European Organization for Nuclear Research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, an Intergovernmental Organization having its seat at Geneva, Switzerland</a:t>
            </a:r>
            <a:r>
              <a:rPr lang="en-US" b="1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(hereinafter referred to as “CERN”), represented by James </a:t>
            </a:r>
            <a:r>
              <a:rPr lang="en-US" dirty="0" err="1">
                <a:solidFill>
                  <a:schemeClr val="accent1">
                    <a:lumMod val="10000"/>
                  </a:schemeClr>
                </a:solidFill>
              </a:rPr>
              <a:t>Gillies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, head of communication;</a:t>
            </a:r>
          </a:p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 </a:t>
            </a:r>
          </a:p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 </a:t>
            </a:r>
          </a:p>
          <a:p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and </a:t>
            </a:r>
          </a:p>
          <a:p>
            <a:r>
              <a:rPr lang="en-US" b="1" i="1" dirty="0">
                <a:solidFill>
                  <a:schemeClr val="accent1">
                    <a:lumMod val="10000"/>
                  </a:schemeClr>
                </a:solidFill>
              </a:rPr>
              <a:t> 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GB" dirty="0" err="1">
                <a:solidFill>
                  <a:schemeClr val="accent1">
                    <a:lumMod val="10000"/>
                  </a:schemeClr>
                </a:solidFill>
              </a:rPr>
              <a:t>Agencia</a:t>
            </a:r>
            <a:r>
              <a:rPr lang="en-GB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1">
                    <a:lumMod val="10000"/>
                  </a:schemeClr>
                </a:solidFill>
              </a:rPr>
              <a:t>Estatal</a:t>
            </a:r>
            <a:r>
              <a:rPr lang="en-GB" dirty="0">
                <a:solidFill>
                  <a:schemeClr val="accent1">
                    <a:lumMod val="10000"/>
                  </a:schemeClr>
                </a:solidFill>
              </a:rPr>
              <a:t> CONSEJO SUPERIOR DE INVESTIGACIONES CIENTÍFICAS (hereinafter referred to as CSIC), with Spanish Tax Code Number Q2818002D, domiciled at c/ Serrano 117, 28006, Madrid, Spain, hereby represented by Francisco </a:t>
            </a:r>
            <a:r>
              <a:rPr lang="en-GB" dirty="0" err="1">
                <a:solidFill>
                  <a:schemeClr val="accent1">
                    <a:lumMod val="10000"/>
                  </a:schemeClr>
                </a:solidFill>
              </a:rPr>
              <a:t>Botella</a:t>
            </a:r>
            <a:r>
              <a:rPr lang="en-GB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1">
                    <a:lumMod val="10000"/>
                  </a:schemeClr>
                </a:solidFill>
              </a:rPr>
              <a:t>Olcina</a:t>
            </a:r>
            <a:r>
              <a:rPr lang="en-GB" dirty="0">
                <a:solidFill>
                  <a:schemeClr val="accent1">
                    <a:lumMod val="10000"/>
                  </a:schemeClr>
                </a:solidFill>
              </a:rPr>
              <a:t>, in his capacity as Director of the </a:t>
            </a:r>
            <a:r>
              <a:rPr lang="en-GB" dirty="0" err="1">
                <a:solidFill>
                  <a:schemeClr val="accent1">
                    <a:lumMod val="10000"/>
                  </a:schemeClr>
                </a:solidFill>
              </a:rPr>
              <a:t>Instituto</a:t>
            </a:r>
            <a:r>
              <a:rPr lang="en-GB" dirty="0">
                <a:solidFill>
                  <a:schemeClr val="accent1">
                    <a:lumMod val="10000"/>
                  </a:schemeClr>
                </a:solidFill>
              </a:rPr>
              <a:t> de </a:t>
            </a:r>
            <a:r>
              <a:rPr lang="en-GB" dirty="0" err="1">
                <a:solidFill>
                  <a:schemeClr val="accent1">
                    <a:lumMod val="10000"/>
                  </a:schemeClr>
                </a:solidFill>
              </a:rPr>
              <a:t>Física</a:t>
            </a:r>
            <a:r>
              <a:rPr lang="en-GB" dirty="0">
                <a:solidFill>
                  <a:schemeClr val="accent1">
                    <a:lumMod val="10000"/>
                  </a:schemeClr>
                </a:solidFill>
              </a:rPr>
              <a:t> Corpuscular of CSIC, acting on behalf of this State Agency, </a:t>
            </a:r>
            <a:endParaRPr lang="en-US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13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Upcoming press releases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825713"/>
            <a:ext cx="69109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LHCb</a:t>
            </a:r>
            <a:r>
              <a:rPr lang="en-US" dirty="0" smtClean="0"/>
              <a:t> on </a:t>
            </a:r>
            <a:r>
              <a:rPr lang="en-US" dirty="0" err="1" smtClean="0"/>
              <a:t>Bs</a:t>
            </a:r>
            <a:r>
              <a:rPr lang="en-US" dirty="0" smtClean="0"/>
              <a:t> measurement this week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ALPHA on g</a:t>
            </a:r>
          </a:p>
          <a:p>
            <a:pPr marL="285750" indent="-285750">
              <a:buFont typeface="Arial"/>
              <a:buChar char="•"/>
            </a:pPr>
            <a:r>
              <a:rPr lang="en-US" smtClean="0"/>
              <a:t>ISOLDE ?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Passport to the Big Bang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Open Days</a:t>
            </a:r>
          </a:p>
        </p:txBody>
      </p:sp>
    </p:spTree>
    <p:extLst>
      <p:ext uri="{BB962C8B-B14F-4D97-AF65-F5344CB8AC3E}">
        <p14:creationId xmlns:p14="http://schemas.microsoft.com/office/powerpoint/2010/main" val="1118275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LEP cavities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933531" y="1693467"/>
            <a:ext cx="702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Copper ones ready to go… we’ll be in touch…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199761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N.B. two requests for research use.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0" y="2197100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85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TEDxCERN</a:t>
            </a:r>
            <a:endParaRPr lang="en-US" sz="3600" dirty="0"/>
          </a:p>
        </p:txBody>
      </p:sp>
      <p:pic>
        <p:nvPicPr>
          <p:cNvPr id="5" name="Picture 4" descr="TEDxCERN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76" y="1327181"/>
            <a:ext cx="7884013" cy="5158283"/>
          </a:xfrm>
          <a:prstGeom prst="rect">
            <a:avLst/>
          </a:prstGeom>
          <a:ln>
            <a:solidFill>
              <a:srgbClr val="061B3E"/>
            </a:solidFill>
          </a:ln>
        </p:spPr>
      </p:pic>
    </p:spTree>
    <p:extLst>
      <p:ext uri="{BB962C8B-B14F-4D97-AF65-F5344CB8AC3E}">
        <p14:creationId xmlns:p14="http://schemas.microsoft.com/office/powerpoint/2010/main" val="2274914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TEDxCERN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92597" y="1428819"/>
            <a:ext cx="953753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13:45	</a:t>
            </a:r>
            <a:r>
              <a:rPr lang="en-US" dirty="0"/>
              <a:t>Introduction  George Smoot, </a:t>
            </a:r>
            <a:r>
              <a:rPr lang="en-US" dirty="0" err="1"/>
              <a:t>Astrophisicist</a:t>
            </a:r>
            <a:r>
              <a:rPr lang="en-US" dirty="0"/>
              <a:t>	Auditorium &amp; Webcast only 	</a:t>
            </a:r>
          </a:p>
          <a:p>
            <a:r>
              <a:rPr lang="en-US" b="1" dirty="0"/>
              <a:t>14:00-15:30	First session</a:t>
            </a:r>
          </a:p>
          <a:p>
            <a:r>
              <a:rPr lang="en-US" dirty="0"/>
              <a:t>Some Galaxies  Maria </a:t>
            </a:r>
            <a:r>
              <a:rPr lang="en-US" dirty="0" err="1"/>
              <a:t>Ferrante</a:t>
            </a:r>
            <a:r>
              <a:rPr lang="en-US" dirty="0"/>
              <a:t>, Soprano</a:t>
            </a:r>
          </a:p>
          <a:p>
            <a:r>
              <a:rPr lang="en-US" dirty="0"/>
              <a:t>Welcome Sergio </a:t>
            </a:r>
            <a:r>
              <a:rPr lang="en-US" dirty="0" err="1"/>
              <a:t>Bertolucci</a:t>
            </a:r>
            <a:r>
              <a:rPr lang="en-US" dirty="0"/>
              <a:t>,  Director of Research, CERN</a:t>
            </a:r>
          </a:p>
          <a:p>
            <a:r>
              <a:rPr lang="en-US" dirty="0"/>
              <a:t>The Universe: A Detective Story  </a:t>
            </a:r>
            <a:r>
              <a:rPr lang="en-US" dirty="0" err="1"/>
              <a:t>Hiranya</a:t>
            </a:r>
            <a:r>
              <a:rPr lang="en-US" dirty="0"/>
              <a:t> </a:t>
            </a:r>
            <a:r>
              <a:rPr lang="en-US" dirty="0" err="1"/>
              <a:t>Peiris</a:t>
            </a:r>
            <a:r>
              <a:rPr lang="en-US" dirty="0"/>
              <a:t>, Cosmologist</a:t>
            </a:r>
          </a:p>
          <a:p>
            <a:r>
              <a:rPr lang="en-US" i="1" dirty="0"/>
              <a:t>What's the Matter We Can't See?</a:t>
            </a:r>
            <a:r>
              <a:rPr lang="en-US" dirty="0"/>
              <a:t> TED-Ed / CERN Animation </a:t>
            </a:r>
          </a:p>
          <a:p>
            <a:r>
              <a:rPr lang="en-US" dirty="0"/>
              <a:t>Networking Chemistry Lee Cronin, Chemist</a:t>
            </a:r>
          </a:p>
          <a:p>
            <a:r>
              <a:rPr lang="en-US" dirty="0"/>
              <a:t>How to Discover a Planet from Your Sofa  Chris </a:t>
            </a:r>
            <a:r>
              <a:rPr lang="en-US" dirty="0" err="1"/>
              <a:t>Lintott</a:t>
            </a:r>
            <a:r>
              <a:rPr lang="en-US" dirty="0"/>
              <a:t>, Astronomer</a:t>
            </a:r>
          </a:p>
          <a:p>
            <a:r>
              <a:rPr lang="en-US" dirty="0"/>
              <a:t>Seafloor Earthquakes  Maya Tolstoy, Marine Geophysicist</a:t>
            </a:r>
          </a:p>
          <a:p>
            <a:r>
              <a:rPr lang="en-US" dirty="0"/>
              <a:t>Why All Good, and Some Bad, Research Is Improbable  Marc Abrahams, Editor</a:t>
            </a:r>
          </a:p>
          <a:p>
            <a:r>
              <a:rPr lang="en-US" dirty="0"/>
              <a:t>Caffeine   Maria </a:t>
            </a:r>
            <a:r>
              <a:rPr lang="en-US" dirty="0" err="1"/>
              <a:t>Ferrante</a:t>
            </a:r>
            <a:r>
              <a:rPr lang="en-US" dirty="0"/>
              <a:t>, Soprano	Globe, Auditorium &amp; Webcast	</a:t>
            </a:r>
          </a:p>
          <a:p>
            <a:r>
              <a:rPr lang="en-US" b="1" dirty="0"/>
              <a:t>15:30	</a:t>
            </a:r>
            <a:r>
              <a:rPr lang="en-US" dirty="0"/>
              <a:t>            Break	 	</a:t>
            </a:r>
          </a:p>
          <a:p>
            <a:r>
              <a:rPr lang="en-US" b="1" dirty="0"/>
              <a:t>16:00	</a:t>
            </a:r>
            <a:r>
              <a:rPr lang="en-US" dirty="0"/>
              <a:t> I for one welcome our robot collaborators  A conversation with Chris </a:t>
            </a:r>
            <a:r>
              <a:rPr lang="en-US" dirty="0" err="1"/>
              <a:t>Lintott</a:t>
            </a:r>
            <a:r>
              <a:rPr lang="en-US" dirty="0"/>
              <a:t> and Tara Shears	Auditorium &amp; Webcast only	</a:t>
            </a:r>
          </a:p>
        </p:txBody>
      </p:sp>
    </p:spTree>
    <p:extLst>
      <p:ext uri="{BB962C8B-B14F-4D97-AF65-F5344CB8AC3E}">
        <p14:creationId xmlns:p14="http://schemas.microsoft.com/office/powerpoint/2010/main" val="4245899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2008</TotalTime>
  <Words>129</Words>
  <Application>Microsoft Macintosh PowerPoint</Application>
  <PresentationFormat>On-screen Show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PrésentationCERN2</vt:lpstr>
      <vt:lpstr>PowerPoint Presentation</vt:lpstr>
      <vt:lpstr>News from CERN</vt:lpstr>
      <vt:lpstr>News from CERN</vt:lpstr>
      <vt:lpstr>National media visits</vt:lpstr>
      <vt:lpstr>MOU</vt:lpstr>
      <vt:lpstr>Upcoming press releases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CERN User</cp:lastModifiedBy>
  <cp:revision>69</cp:revision>
  <dcterms:created xsi:type="dcterms:W3CDTF">2012-04-09T08:19:25Z</dcterms:created>
  <dcterms:modified xsi:type="dcterms:W3CDTF">2013-04-23T12:07:06Z</dcterms:modified>
</cp:coreProperties>
</file>