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1.bin" ContentType="application/vnd.openxmlformats-officedocument.oleObject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259" r:id="rId2"/>
    <p:sldId id="438" r:id="rId3"/>
    <p:sldId id="265" r:id="rId4"/>
    <p:sldId id="397" r:id="rId5"/>
    <p:sldId id="287" r:id="rId6"/>
    <p:sldId id="285" r:id="rId7"/>
    <p:sldId id="288" r:id="rId8"/>
    <p:sldId id="430" r:id="rId9"/>
    <p:sldId id="439" r:id="rId10"/>
    <p:sldId id="392" r:id="rId11"/>
    <p:sldId id="427" r:id="rId12"/>
    <p:sldId id="374" r:id="rId13"/>
    <p:sldId id="445" r:id="rId14"/>
    <p:sldId id="387" r:id="rId15"/>
    <p:sldId id="451" r:id="rId16"/>
    <p:sldId id="440" r:id="rId17"/>
    <p:sldId id="381" r:id="rId18"/>
    <p:sldId id="293" r:id="rId19"/>
    <p:sldId id="432" r:id="rId20"/>
    <p:sldId id="355" r:id="rId21"/>
    <p:sldId id="364" r:id="rId22"/>
    <p:sldId id="441" r:id="rId23"/>
    <p:sldId id="421" r:id="rId24"/>
    <p:sldId id="446" r:id="rId25"/>
    <p:sldId id="371" r:id="rId26"/>
    <p:sldId id="385" r:id="rId27"/>
    <p:sldId id="434" r:id="rId28"/>
    <p:sldId id="442" r:id="rId29"/>
    <p:sldId id="447" r:id="rId30"/>
    <p:sldId id="448" r:id="rId31"/>
    <p:sldId id="449" r:id="rId32"/>
    <p:sldId id="423" r:id="rId33"/>
    <p:sldId id="424" r:id="rId34"/>
    <p:sldId id="443" r:id="rId35"/>
    <p:sldId id="425" r:id="rId36"/>
    <p:sldId id="418" r:id="rId37"/>
    <p:sldId id="450" r:id="rId38"/>
    <p:sldId id="444" r:id="rId39"/>
    <p:sldId id="323" r:id="rId40"/>
    <p:sldId id="346" r:id="rId41"/>
    <p:sldId id="414" r:id="rId42"/>
    <p:sldId id="435" r:id="rId43"/>
    <p:sldId id="399" r:id="rId44"/>
    <p:sldId id="365" r:id="rId45"/>
    <p:sldId id="457" r:id="rId46"/>
    <p:sldId id="420" r:id="rId47"/>
    <p:sldId id="362" r:id="rId48"/>
    <p:sldId id="462" r:id="rId49"/>
    <p:sldId id="453" r:id="rId50"/>
    <p:sldId id="454" r:id="rId51"/>
    <p:sldId id="349" r:id="rId52"/>
    <p:sldId id="455" r:id="rId53"/>
    <p:sldId id="396" r:id="rId54"/>
    <p:sldId id="460" r:id="rId55"/>
    <p:sldId id="456" r:id="rId56"/>
    <p:sldId id="461" r:id="rId57"/>
    <p:sldId id="459" r:id="rId58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1A0"/>
    <a:srgbClr val="B2B2B2"/>
    <a:srgbClr val="FFFFFF"/>
    <a:srgbClr val="FFFF66"/>
    <a:srgbClr val="969696"/>
    <a:srgbClr val="FF3300"/>
    <a:srgbClr val="C0C0C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5" autoAdjust="0"/>
    <p:restoredTop sz="89522" autoAdjust="0"/>
  </p:normalViewPr>
  <p:slideViewPr>
    <p:cSldViewPr>
      <p:cViewPr varScale="1">
        <p:scale>
          <a:sx n="95" d="100"/>
          <a:sy n="95" d="100"/>
        </p:scale>
        <p:origin x="-12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7" d="100"/>
        <a:sy n="97" d="100"/>
      </p:scale>
      <p:origin x="0" y="75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handoutMaster" Target="handoutMasters/handoutMaster1.xml"/><Relationship Id="rId61" Type="http://schemas.openxmlformats.org/officeDocument/2006/relationships/printerSettings" Target="printerSettings/printerSettings1.bin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hephy.at\user\b\bergi\KONFERENZEN\IEEE2011_VALENCIA\auswertung_neu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hephy.at\user\b\bergi\KONFERENZEN\IEEE2011_VALENCIA\auswertung_neu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hephy.at\user\b\bergi\KONFERENZEN\IEEE2011_VALENCIA\auswertung_neu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user\Dropbox\&#50672;&#44396;\BelleII-SVD\Gluing\summar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user\Dropbox\&#50672;&#44396;\BelleII-SVD\Gluing\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/>
              <a:t>Atoll p-stop</a:t>
            </a:r>
          </a:p>
        </c:rich>
      </c:tx>
      <c:layout>
        <c:manualLayout>
          <c:xMode val="edge"/>
          <c:yMode val="edge"/>
          <c:x val="0.418502563212656"/>
          <c:y val="0.0371747211895911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9956086905552"/>
          <c:y val="0.215613382899628"/>
          <c:w val="0.839207951034157"/>
          <c:h val="0.5501858736059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00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Daten!$C$12:$C$15</c:f>
              <c:strCache>
                <c:ptCount val="4"/>
                <c:pt idx="0">
                  <c:v>narrow</c:v>
                </c:pt>
                <c:pt idx="1">
                  <c:v>half-narrow</c:v>
                </c:pt>
                <c:pt idx="2">
                  <c:v>half-wide</c:v>
                </c:pt>
                <c:pt idx="3">
                  <c:v>wide</c:v>
                </c:pt>
              </c:strCache>
            </c:strRef>
          </c:cat>
          <c:val>
            <c:numRef>
              <c:f>Daten!$D$12:$D$15</c:f>
              <c:numCache>
                <c:formatCode>General</c:formatCode>
                <c:ptCount val="4"/>
                <c:pt idx="0">
                  <c:v>32.8</c:v>
                </c:pt>
                <c:pt idx="1">
                  <c:v>35.9</c:v>
                </c:pt>
                <c:pt idx="2">
                  <c:v>36.8</c:v>
                </c:pt>
                <c:pt idx="3">
                  <c:v>33.4</c:v>
                </c:pt>
              </c:numCache>
            </c:numRef>
          </c:val>
        </c:ser>
        <c:ser>
          <c:idx val="1"/>
          <c:order val="1"/>
          <c:spPr>
            <a:solidFill>
              <a:srgbClr val="3366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Daten!$C$12:$C$15</c:f>
              <c:strCache>
                <c:ptCount val="4"/>
                <c:pt idx="0">
                  <c:v>narrow</c:v>
                </c:pt>
                <c:pt idx="1">
                  <c:v>half-narrow</c:v>
                </c:pt>
                <c:pt idx="2">
                  <c:v>half-wide</c:v>
                </c:pt>
                <c:pt idx="3">
                  <c:v>wide</c:v>
                </c:pt>
              </c:strCache>
            </c:strRef>
          </c:cat>
          <c:val>
            <c:numRef>
              <c:f>Daten!$E$12:$E$15</c:f>
              <c:numCache>
                <c:formatCode>General</c:formatCode>
                <c:ptCount val="4"/>
                <c:pt idx="0">
                  <c:v>21.5</c:v>
                </c:pt>
                <c:pt idx="1">
                  <c:v>23.1</c:v>
                </c:pt>
                <c:pt idx="2">
                  <c:v>24.9</c:v>
                </c:pt>
                <c:pt idx="3">
                  <c:v>23.8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6488408"/>
        <c:axId val="-2136480936"/>
      </c:barChart>
      <c:catAx>
        <c:axId val="-2136488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Geometry</a:t>
                </a:r>
              </a:p>
            </c:rich>
          </c:tx>
          <c:layout>
            <c:manualLayout>
              <c:xMode val="edge"/>
              <c:yMode val="edge"/>
              <c:x val="0.484581823966219"/>
              <c:y val="0.86617100371747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64809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136480936"/>
        <c:scaling>
          <c:orientation val="minMax"/>
          <c:max val="40.0"/>
          <c:min val="10.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SNR</a:t>
                </a:r>
              </a:p>
            </c:rich>
          </c:tx>
          <c:layout>
            <c:manualLayout>
              <c:xMode val="edge"/>
              <c:yMode val="edge"/>
              <c:x val="0.0"/>
              <c:y val="0.41568828765755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6488408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/>
              <a:t>Common p-stop</a:t>
            </a:r>
          </a:p>
        </c:rich>
      </c:tx>
      <c:layout>
        <c:manualLayout>
          <c:xMode val="edge"/>
          <c:yMode val="edge"/>
          <c:x val="0.383908951036293"/>
          <c:y val="0.0366300366300366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5632488399085"/>
          <c:y val="0.216117989204117"/>
          <c:w val="0.832185776279132"/>
          <c:h val="0.55311553169189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Daten!$C$4:$C$7</c:f>
              <c:strCache>
                <c:ptCount val="4"/>
                <c:pt idx="0">
                  <c:v>narrow</c:v>
                </c:pt>
                <c:pt idx="1">
                  <c:v>half-narrow</c:v>
                </c:pt>
                <c:pt idx="2">
                  <c:v>half-wide</c:v>
                </c:pt>
                <c:pt idx="3">
                  <c:v>wide</c:v>
                </c:pt>
              </c:strCache>
            </c:strRef>
          </c:cat>
          <c:val>
            <c:numRef>
              <c:f>Daten!$D$4:$D$7</c:f>
              <c:numCache>
                <c:formatCode>General</c:formatCode>
                <c:ptCount val="4"/>
                <c:pt idx="0">
                  <c:v>31.1</c:v>
                </c:pt>
                <c:pt idx="1">
                  <c:v>33.0</c:v>
                </c:pt>
                <c:pt idx="2">
                  <c:v>34.3</c:v>
                </c:pt>
                <c:pt idx="3">
                  <c:v>33.3</c:v>
                </c:pt>
              </c:numCache>
            </c:numRef>
          </c:val>
        </c:ser>
        <c:ser>
          <c:idx val="1"/>
          <c:order val="1"/>
          <c:spPr>
            <a:solidFill>
              <a:srgbClr val="FF66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Daten!$C$4:$C$7</c:f>
              <c:strCache>
                <c:ptCount val="4"/>
                <c:pt idx="0">
                  <c:v>narrow</c:v>
                </c:pt>
                <c:pt idx="1">
                  <c:v>half-narrow</c:v>
                </c:pt>
                <c:pt idx="2">
                  <c:v>half-wide</c:v>
                </c:pt>
                <c:pt idx="3">
                  <c:v>wide</c:v>
                </c:pt>
              </c:strCache>
            </c:strRef>
          </c:cat>
          <c:val>
            <c:numRef>
              <c:f>Daten!$E$4:$E$7</c:f>
              <c:numCache>
                <c:formatCode>General</c:formatCode>
                <c:ptCount val="4"/>
                <c:pt idx="0">
                  <c:v>24.0</c:v>
                </c:pt>
                <c:pt idx="1">
                  <c:v>25.0</c:v>
                </c:pt>
                <c:pt idx="2">
                  <c:v>23.3</c:v>
                </c:pt>
                <c:pt idx="3">
                  <c:v>22.6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6413000"/>
        <c:axId val="-2136406984"/>
      </c:barChart>
      <c:catAx>
        <c:axId val="-2136413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Geometry</a:t>
                </a:r>
              </a:p>
            </c:rich>
          </c:tx>
          <c:layout>
            <c:manualLayout>
              <c:xMode val="edge"/>
              <c:yMode val="edge"/>
              <c:x val="0.485058678010076"/>
              <c:y val="0.86813494467037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64069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136406984"/>
        <c:scaling>
          <c:orientation val="minMax"/>
          <c:max val="40.0"/>
          <c:min val="10.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SNR</a:t>
                </a:r>
              </a:p>
            </c:rich>
          </c:tx>
          <c:layout>
            <c:manualLayout>
              <c:xMode val="edge"/>
              <c:yMode val="edge"/>
              <c:x val="0.000633306815092915"/>
              <c:y val="0.44688808523190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6413000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5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/>
              <a:t>Combined p-stop</a:t>
            </a:r>
          </a:p>
        </c:rich>
      </c:tx>
      <c:layout>
        <c:manualLayout>
          <c:xMode val="edge"/>
          <c:yMode val="edge"/>
          <c:x val="0.373271914497719"/>
          <c:y val="0.03690036900369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594470046083"/>
          <c:y val="0.214022525842016"/>
          <c:w val="0.831797235023042"/>
          <c:h val="0.55350653235004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8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Daten!$C$8:$C$11</c:f>
              <c:strCache>
                <c:ptCount val="4"/>
                <c:pt idx="0">
                  <c:v>narrow</c:v>
                </c:pt>
                <c:pt idx="1">
                  <c:v>half-narrow</c:v>
                </c:pt>
                <c:pt idx="2">
                  <c:v>half-wide</c:v>
                </c:pt>
                <c:pt idx="3">
                  <c:v>wide</c:v>
                </c:pt>
              </c:strCache>
            </c:strRef>
          </c:cat>
          <c:val>
            <c:numRef>
              <c:f>Daten!$D$8:$D$11</c:f>
              <c:numCache>
                <c:formatCode>General</c:formatCode>
                <c:ptCount val="4"/>
                <c:pt idx="0">
                  <c:v>30.0</c:v>
                </c:pt>
                <c:pt idx="1">
                  <c:v>31.8</c:v>
                </c:pt>
                <c:pt idx="2">
                  <c:v>33.7</c:v>
                </c:pt>
                <c:pt idx="3">
                  <c:v>34.7</c:v>
                </c:pt>
              </c:numCache>
            </c:numRef>
          </c:val>
        </c:ser>
        <c:ser>
          <c:idx val="1"/>
          <c:order val="1"/>
          <c:spPr>
            <a:solidFill>
              <a:srgbClr val="99CC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Daten!$C$8:$C$11</c:f>
              <c:strCache>
                <c:ptCount val="4"/>
                <c:pt idx="0">
                  <c:v>narrow</c:v>
                </c:pt>
                <c:pt idx="1">
                  <c:v>half-narrow</c:v>
                </c:pt>
                <c:pt idx="2">
                  <c:v>half-wide</c:v>
                </c:pt>
                <c:pt idx="3">
                  <c:v>wide</c:v>
                </c:pt>
              </c:strCache>
            </c:strRef>
          </c:cat>
          <c:val>
            <c:numRef>
              <c:f>Daten!$E$8:$E$11</c:f>
              <c:numCache>
                <c:formatCode>General</c:formatCode>
                <c:ptCount val="4"/>
                <c:pt idx="0">
                  <c:v>16.6</c:v>
                </c:pt>
                <c:pt idx="1">
                  <c:v>17.3</c:v>
                </c:pt>
                <c:pt idx="2">
                  <c:v>17.6</c:v>
                </c:pt>
                <c:pt idx="3">
                  <c:v>17.0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6370472"/>
        <c:axId val="-2136364488"/>
      </c:barChart>
      <c:catAx>
        <c:axId val="-2136370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Geometry</a:t>
                </a:r>
              </a:p>
            </c:rich>
          </c:tx>
          <c:layout>
            <c:manualLayout>
              <c:xMode val="edge"/>
              <c:yMode val="edge"/>
              <c:x val="0.483870899422875"/>
              <c:y val="0.86716022120851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63644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136364488"/>
        <c:scaling>
          <c:orientation val="minMax"/>
          <c:max val="40.0"/>
          <c:min val="10.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SNR</a:t>
                </a:r>
              </a:p>
            </c:rich>
          </c:tx>
          <c:layout>
            <c:manualLayout>
              <c:xMode val="edge"/>
              <c:yMode val="edge"/>
              <c:x val="0.00202207546703907"/>
              <c:y val="0.41608690988357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6370472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5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[summary.xlsx]time!$AC$2</c:f>
              <c:strCache>
                <c:ptCount val="1"/>
                <c:pt idx="0">
                  <c:v>5min*</c:v>
                </c:pt>
              </c:strCache>
            </c:strRef>
          </c:tx>
          <c:marker>
            <c:symbol val="none"/>
          </c:marker>
          <c:xVal>
            <c:numRef>
              <c:f>[summary.xlsx]time!$Z$4:$Z$63</c:f>
              <c:numCache>
                <c:formatCode>General</c:formatCode>
                <c:ptCount val="6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</c:numCache>
            </c:numRef>
          </c:xVal>
          <c:yVal>
            <c:numRef>
              <c:f>[summary.xlsx]time!$AC$4:$AC$63</c:f>
              <c:numCache>
                <c:formatCode>General</c:formatCode>
                <c:ptCount val="60"/>
                <c:pt idx="0">
                  <c:v>79.0</c:v>
                </c:pt>
                <c:pt idx="1">
                  <c:v>82.0</c:v>
                </c:pt>
                <c:pt idx="2">
                  <c:v>88.0</c:v>
                </c:pt>
                <c:pt idx="3">
                  <c:v>94.0</c:v>
                </c:pt>
                <c:pt idx="4">
                  <c:v>102.0</c:v>
                </c:pt>
                <c:pt idx="5">
                  <c:v>109.0</c:v>
                </c:pt>
                <c:pt idx="6">
                  <c:v>115.0</c:v>
                </c:pt>
                <c:pt idx="7">
                  <c:v>116.0</c:v>
                </c:pt>
                <c:pt idx="8">
                  <c:v>114.0</c:v>
                </c:pt>
                <c:pt idx="9">
                  <c:v>112.0</c:v>
                </c:pt>
                <c:pt idx="10">
                  <c:v>112.0</c:v>
                </c:pt>
                <c:pt idx="11">
                  <c:v>112.0</c:v>
                </c:pt>
                <c:pt idx="12">
                  <c:v>114.0</c:v>
                </c:pt>
                <c:pt idx="13">
                  <c:v>114.0</c:v>
                </c:pt>
                <c:pt idx="14">
                  <c:v>115.0</c:v>
                </c:pt>
                <c:pt idx="15">
                  <c:v>113.0</c:v>
                </c:pt>
                <c:pt idx="16">
                  <c:v>112.0</c:v>
                </c:pt>
                <c:pt idx="17">
                  <c:v>114.0</c:v>
                </c:pt>
                <c:pt idx="18">
                  <c:v>113.0</c:v>
                </c:pt>
                <c:pt idx="19">
                  <c:v>111.0</c:v>
                </c:pt>
                <c:pt idx="20">
                  <c:v>111.0</c:v>
                </c:pt>
                <c:pt idx="21">
                  <c:v>112.0</c:v>
                </c:pt>
                <c:pt idx="22">
                  <c:v>112.0</c:v>
                </c:pt>
                <c:pt idx="23">
                  <c:v>112.0</c:v>
                </c:pt>
                <c:pt idx="24">
                  <c:v>113.0</c:v>
                </c:pt>
                <c:pt idx="25">
                  <c:v>112.0</c:v>
                </c:pt>
                <c:pt idx="26">
                  <c:v>111.0</c:v>
                </c:pt>
                <c:pt idx="27">
                  <c:v>109.0</c:v>
                </c:pt>
                <c:pt idx="28">
                  <c:v>107.0</c:v>
                </c:pt>
                <c:pt idx="29">
                  <c:v>106.0</c:v>
                </c:pt>
                <c:pt idx="30">
                  <c:v>106.0</c:v>
                </c:pt>
                <c:pt idx="31">
                  <c:v>105.0</c:v>
                </c:pt>
                <c:pt idx="32">
                  <c:v>104.0</c:v>
                </c:pt>
                <c:pt idx="33">
                  <c:v>103.0</c:v>
                </c:pt>
                <c:pt idx="34">
                  <c:v>103.0</c:v>
                </c:pt>
                <c:pt idx="35">
                  <c:v>102.0</c:v>
                </c:pt>
                <c:pt idx="36">
                  <c:v>102.0</c:v>
                </c:pt>
                <c:pt idx="37">
                  <c:v>102.0</c:v>
                </c:pt>
                <c:pt idx="38">
                  <c:v>102.0</c:v>
                </c:pt>
                <c:pt idx="39">
                  <c:v>101.0</c:v>
                </c:pt>
                <c:pt idx="40">
                  <c:v>101.0</c:v>
                </c:pt>
                <c:pt idx="41">
                  <c:v>101.0</c:v>
                </c:pt>
                <c:pt idx="42">
                  <c:v>101.0</c:v>
                </c:pt>
                <c:pt idx="43">
                  <c:v>100.0</c:v>
                </c:pt>
                <c:pt idx="44">
                  <c:v>100.0</c:v>
                </c:pt>
                <c:pt idx="45">
                  <c:v>98.0</c:v>
                </c:pt>
                <c:pt idx="46">
                  <c:v>97.0</c:v>
                </c:pt>
                <c:pt idx="47">
                  <c:v>94.0</c:v>
                </c:pt>
                <c:pt idx="48">
                  <c:v>94.0</c:v>
                </c:pt>
                <c:pt idx="49">
                  <c:v>94.0</c:v>
                </c:pt>
                <c:pt idx="50">
                  <c:v>94.0</c:v>
                </c:pt>
                <c:pt idx="51">
                  <c:v>92.0</c:v>
                </c:pt>
                <c:pt idx="52">
                  <c:v>92.0</c:v>
                </c:pt>
                <c:pt idx="53">
                  <c:v>90.0</c:v>
                </c:pt>
                <c:pt idx="54">
                  <c:v>90.0</c:v>
                </c:pt>
                <c:pt idx="55">
                  <c:v>89.0</c:v>
                </c:pt>
                <c:pt idx="56">
                  <c:v>85.0</c:v>
                </c:pt>
                <c:pt idx="57">
                  <c:v>78.0</c:v>
                </c:pt>
                <c:pt idx="58">
                  <c:v>69.0</c:v>
                </c:pt>
                <c:pt idx="59">
                  <c:v>64.0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[summary.xlsx]time!$AI$2</c:f>
              <c:strCache>
                <c:ptCount val="1"/>
                <c:pt idx="0">
                  <c:v>10min*</c:v>
                </c:pt>
              </c:strCache>
            </c:strRef>
          </c:tx>
          <c:marker>
            <c:symbol val="none"/>
          </c:marker>
          <c:xVal>
            <c:numRef>
              <c:f>[summary.xlsx]time!$Z$4:$Z$63</c:f>
              <c:numCache>
                <c:formatCode>General</c:formatCode>
                <c:ptCount val="6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</c:numCache>
            </c:numRef>
          </c:xVal>
          <c:yVal>
            <c:numRef>
              <c:f>[summary.xlsx]time!$AI$4:$AI$63</c:f>
              <c:numCache>
                <c:formatCode>General</c:formatCode>
                <c:ptCount val="60"/>
                <c:pt idx="0">
                  <c:v>63.0</c:v>
                </c:pt>
                <c:pt idx="1">
                  <c:v>78.0</c:v>
                </c:pt>
                <c:pt idx="2">
                  <c:v>97.0</c:v>
                </c:pt>
                <c:pt idx="3">
                  <c:v>98.0</c:v>
                </c:pt>
                <c:pt idx="4">
                  <c:v>100.0</c:v>
                </c:pt>
                <c:pt idx="5">
                  <c:v>101.0</c:v>
                </c:pt>
                <c:pt idx="6">
                  <c:v>102.0</c:v>
                </c:pt>
                <c:pt idx="7">
                  <c:v>100.0</c:v>
                </c:pt>
                <c:pt idx="8">
                  <c:v>99.0</c:v>
                </c:pt>
                <c:pt idx="9">
                  <c:v>98.0</c:v>
                </c:pt>
                <c:pt idx="10">
                  <c:v>98.0</c:v>
                </c:pt>
                <c:pt idx="11">
                  <c:v>99.0</c:v>
                </c:pt>
                <c:pt idx="12">
                  <c:v>99.0</c:v>
                </c:pt>
                <c:pt idx="13">
                  <c:v>98.0</c:v>
                </c:pt>
                <c:pt idx="14">
                  <c:v>96.0</c:v>
                </c:pt>
                <c:pt idx="15">
                  <c:v>97.0</c:v>
                </c:pt>
                <c:pt idx="16">
                  <c:v>98.0</c:v>
                </c:pt>
                <c:pt idx="17">
                  <c:v>98.0</c:v>
                </c:pt>
                <c:pt idx="18">
                  <c:v>99.0</c:v>
                </c:pt>
                <c:pt idx="19">
                  <c:v>99.0</c:v>
                </c:pt>
                <c:pt idx="20">
                  <c:v>98.0</c:v>
                </c:pt>
                <c:pt idx="21">
                  <c:v>98.0</c:v>
                </c:pt>
                <c:pt idx="22">
                  <c:v>98.0</c:v>
                </c:pt>
                <c:pt idx="23">
                  <c:v>98.0</c:v>
                </c:pt>
                <c:pt idx="24">
                  <c:v>98.0</c:v>
                </c:pt>
                <c:pt idx="25">
                  <c:v>98.0</c:v>
                </c:pt>
                <c:pt idx="26">
                  <c:v>99.0</c:v>
                </c:pt>
                <c:pt idx="27">
                  <c:v>99.0</c:v>
                </c:pt>
                <c:pt idx="28">
                  <c:v>99.0</c:v>
                </c:pt>
                <c:pt idx="29">
                  <c:v>99.0</c:v>
                </c:pt>
                <c:pt idx="30">
                  <c:v>100.0</c:v>
                </c:pt>
                <c:pt idx="31">
                  <c:v>99.0</c:v>
                </c:pt>
                <c:pt idx="32">
                  <c:v>97.0</c:v>
                </c:pt>
                <c:pt idx="33">
                  <c:v>98.0</c:v>
                </c:pt>
                <c:pt idx="34">
                  <c:v>96.0</c:v>
                </c:pt>
                <c:pt idx="35">
                  <c:v>96.0</c:v>
                </c:pt>
                <c:pt idx="36">
                  <c:v>98.0</c:v>
                </c:pt>
                <c:pt idx="37">
                  <c:v>98.0</c:v>
                </c:pt>
                <c:pt idx="38">
                  <c:v>97.0</c:v>
                </c:pt>
                <c:pt idx="39">
                  <c:v>96.0</c:v>
                </c:pt>
                <c:pt idx="40">
                  <c:v>96.0</c:v>
                </c:pt>
                <c:pt idx="41">
                  <c:v>96.0</c:v>
                </c:pt>
                <c:pt idx="42">
                  <c:v>97.0</c:v>
                </c:pt>
                <c:pt idx="43">
                  <c:v>96.0</c:v>
                </c:pt>
                <c:pt idx="44">
                  <c:v>96.0</c:v>
                </c:pt>
                <c:pt idx="45">
                  <c:v>97.0</c:v>
                </c:pt>
                <c:pt idx="46">
                  <c:v>96.0</c:v>
                </c:pt>
                <c:pt idx="47">
                  <c:v>96.0</c:v>
                </c:pt>
                <c:pt idx="48">
                  <c:v>94.0</c:v>
                </c:pt>
                <c:pt idx="49">
                  <c:v>93.0</c:v>
                </c:pt>
                <c:pt idx="50">
                  <c:v>91.0</c:v>
                </c:pt>
                <c:pt idx="51">
                  <c:v>91.0</c:v>
                </c:pt>
                <c:pt idx="52">
                  <c:v>90.0</c:v>
                </c:pt>
                <c:pt idx="53">
                  <c:v>91.0</c:v>
                </c:pt>
                <c:pt idx="54">
                  <c:v>91.0</c:v>
                </c:pt>
                <c:pt idx="55">
                  <c:v>90.0</c:v>
                </c:pt>
                <c:pt idx="56">
                  <c:v>86.0</c:v>
                </c:pt>
                <c:pt idx="57">
                  <c:v>78.0</c:v>
                </c:pt>
                <c:pt idx="58">
                  <c:v>71.0</c:v>
                </c:pt>
                <c:pt idx="59">
                  <c:v>61.0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[summary.xlsx]time!$AO$2</c:f>
              <c:strCache>
                <c:ptCount val="1"/>
                <c:pt idx="0">
                  <c:v>15min*</c:v>
                </c:pt>
              </c:strCache>
            </c:strRef>
          </c:tx>
          <c:marker>
            <c:symbol val="none"/>
          </c:marker>
          <c:xVal>
            <c:numRef>
              <c:f>[summary.xlsx]time!$Z$4:$Z$63</c:f>
              <c:numCache>
                <c:formatCode>General</c:formatCode>
                <c:ptCount val="6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</c:numCache>
            </c:numRef>
          </c:xVal>
          <c:yVal>
            <c:numRef>
              <c:f>[summary.xlsx]time!$AO$4:$AO$63</c:f>
              <c:numCache>
                <c:formatCode>General</c:formatCode>
                <c:ptCount val="60"/>
                <c:pt idx="0">
                  <c:v>67.0</c:v>
                </c:pt>
                <c:pt idx="1">
                  <c:v>79.0</c:v>
                </c:pt>
                <c:pt idx="2">
                  <c:v>89.0</c:v>
                </c:pt>
                <c:pt idx="3">
                  <c:v>99.0</c:v>
                </c:pt>
                <c:pt idx="4">
                  <c:v>104.0</c:v>
                </c:pt>
                <c:pt idx="5">
                  <c:v>105.0</c:v>
                </c:pt>
                <c:pt idx="6">
                  <c:v>106.0</c:v>
                </c:pt>
                <c:pt idx="7">
                  <c:v>105.0</c:v>
                </c:pt>
                <c:pt idx="8">
                  <c:v>104.0</c:v>
                </c:pt>
                <c:pt idx="9">
                  <c:v>104.0</c:v>
                </c:pt>
                <c:pt idx="10">
                  <c:v>104.0</c:v>
                </c:pt>
                <c:pt idx="11">
                  <c:v>104.0</c:v>
                </c:pt>
                <c:pt idx="12">
                  <c:v>104.0</c:v>
                </c:pt>
                <c:pt idx="13">
                  <c:v>104.0</c:v>
                </c:pt>
                <c:pt idx="14">
                  <c:v>104.0</c:v>
                </c:pt>
                <c:pt idx="15">
                  <c:v>103.0</c:v>
                </c:pt>
                <c:pt idx="16">
                  <c:v>102.0</c:v>
                </c:pt>
                <c:pt idx="17">
                  <c:v>102.0</c:v>
                </c:pt>
                <c:pt idx="18">
                  <c:v>105.0</c:v>
                </c:pt>
                <c:pt idx="19">
                  <c:v>104.0</c:v>
                </c:pt>
                <c:pt idx="20">
                  <c:v>102.0</c:v>
                </c:pt>
                <c:pt idx="21">
                  <c:v>102.0</c:v>
                </c:pt>
                <c:pt idx="22">
                  <c:v>103.0</c:v>
                </c:pt>
                <c:pt idx="23">
                  <c:v>104.0</c:v>
                </c:pt>
                <c:pt idx="24">
                  <c:v>104.0</c:v>
                </c:pt>
                <c:pt idx="25">
                  <c:v>104.0</c:v>
                </c:pt>
                <c:pt idx="26">
                  <c:v>103.0</c:v>
                </c:pt>
                <c:pt idx="27">
                  <c:v>101.0</c:v>
                </c:pt>
                <c:pt idx="28">
                  <c:v>101.0</c:v>
                </c:pt>
                <c:pt idx="29">
                  <c:v>101.0</c:v>
                </c:pt>
                <c:pt idx="30">
                  <c:v>103.0</c:v>
                </c:pt>
                <c:pt idx="31">
                  <c:v>103.0</c:v>
                </c:pt>
                <c:pt idx="32">
                  <c:v>102.0</c:v>
                </c:pt>
                <c:pt idx="33">
                  <c:v>100.0</c:v>
                </c:pt>
                <c:pt idx="34">
                  <c:v>99.0</c:v>
                </c:pt>
                <c:pt idx="35">
                  <c:v>99.0</c:v>
                </c:pt>
                <c:pt idx="36">
                  <c:v>100.0</c:v>
                </c:pt>
                <c:pt idx="37">
                  <c:v>99.0</c:v>
                </c:pt>
                <c:pt idx="38">
                  <c:v>98.0</c:v>
                </c:pt>
                <c:pt idx="39">
                  <c:v>98.0</c:v>
                </c:pt>
                <c:pt idx="40">
                  <c:v>98.0</c:v>
                </c:pt>
                <c:pt idx="41">
                  <c:v>98.0</c:v>
                </c:pt>
                <c:pt idx="42">
                  <c:v>97.0</c:v>
                </c:pt>
                <c:pt idx="43">
                  <c:v>96.0</c:v>
                </c:pt>
                <c:pt idx="44">
                  <c:v>96.0</c:v>
                </c:pt>
                <c:pt idx="45">
                  <c:v>95.0</c:v>
                </c:pt>
                <c:pt idx="46">
                  <c:v>95.0</c:v>
                </c:pt>
                <c:pt idx="47">
                  <c:v>95.0</c:v>
                </c:pt>
                <c:pt idx="48">
                  <c:v>96.0</c:v>
                </c:pt>
                <c:pt idx="49">
                  <c:v>94.0</c:v>
                </c:pt>
                <c:pt idx="50">
                  <c:v>93.0</c:v>
                </c:pt>
                <c:pt idx="51">
                  <c:v>92.0</c:v>
                </c:pt>
                <c:pt idx="52">
                  <c:v>92.0</c:v>
                </c:pt>
                <c:pt idx="53">
                  <c:v>94.0</c:v>
                </c:pt>
                <c:pt idx="54">
                  <c:v>95.0</c:v>
                </c:pt>
                <c:pt idx="55">
                  <c:v>94.0</c:v>
                </c:pt>
                <c:pt idx="56">
                  <c:v>94.0</c:v>
                </c:pt>
                <c:pt idx="57">
                  <c:v>87.0</c:v>
                </c:pt>
                <c:pt idx="58">
                  <c:v>76.0</c:v>
                </c:pt>
                <c:pt idx="59">
                  <c:v>68.0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[summary.xlsx]time!$AU$2</c:f>
              <c:strCache>
                <c:ptCount val="1"/>
                <c:pt idx="0">
                  <c:v>20min*</c:v>
                </c:pt>
              </c:strCache>
            </c:strRef>
          </c:tx>
          <c:marker>
            <c:symbol val="none"/>
          </c:marker>
          <c:xVal>
            <c:numRef>
              <c:f>[summary.xlsx]time!$Z$4:$Z$63</c:f>
              <c:numCache>
                <c:formatCode>General</c:formatCode>
                <c:ptCount val="6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</c:numCache>
            </c:numRef>
          </c:xVal>
          <c:yVal>
            <c:numRef>
              <c:f>[summary.xlsx]time!$AU$4:$AU$63</c:f>
              <c:numCache>
                <c:formatCode>General</c:formatCode>
                <c:ptCount val="60"/>
                <c:pt idx="0">
                  <c:v>79.0</c:v>
                </c:pt>
                <c:pt idx="1">
                  <c:v>84.0</c:v>
                </c:pt>
                <c:pt idx="2">
                  <c:v>97.0</c:v>
                </c:pt>
                <c:pt idx="3">
                  <c:v>105.0</c:v>
                </c:pt>
                <c:pt idx="4">
                  <c:v>110.0</c:v>
                </c:pt>
                <c:pt idx="5">
                  <c:v>112.0</c:v>
                </c:pt>
                <c:pt idx="6">
                  <c:v>107.0</c:v>
                </c:pt>
                <c:pt idx="7">
                  <c:v>109.0</c:v>
                </c:pt>
                <c:pt idx="8">
                  <c:v>111.0</c:v>
                </c:pt>
                <c:pt idx="9">
                  <c:v>109.0</c:v>
                </c:pt>
                <c:pt idx="10">
                  <c:v>110.0</c:v>
                </c:pt>
                <c:pt idx="11">
                  <c:v>108.0</c:v>
                </c:pt>
                <c:pt idx="12">
                  <c:v>111.0</c:v>
                </c:pt>
                <c:pt idx="13">
                  <c:v>108.0</c:v>
                </c:pt>
                <c:pt idx="14">
                  <c:v>111.0</c:v>
                </c:pt>
                <c:pt idx="15">
                  <c:v>111.0</c:v>
                </c:pt>
                <c:pt idx="16">
                  <c:v>110.0</c:v>
                </c:pt>
                <c:pt idx="17">
                  <c:v>112.0</c:v>
                </c:pt>
                <c:pt idx="18">
                  <c:v>114.0</c:v>
                </c:pt>
                <c:pt idx="19">
                  <c:v>115.0</c:v>
                </c:pt>
                <c:pt idx="20">
                  <c:v>113.0</c:v>
                </c:pt>
                <c:pt idx="21">
                  <c:v>114.0</c:v>
                </c:pt>
                <c:pt idx="22">
                  <c:v>111.0</c:v>
                </c:pt>
                <c:pt idx="23">
                  <c:v>114.0</c:v>
                </c:pt>
                <c:pt idx="24">
                  <c:v>116.0</c:v>
                </c:pt>
                <c:pt idx="25">
                  <c:v>111.0</c:v>
                </c:pt>
                <c:pt idx="26">
                  <c:v>113.0</c:v>
                </c:pt>
                <c:pt idx="27">
                  <c:v>105.0</c:v>
                </c:pt>
                <c:pt idx="28">
                  <c:v>106.0</c:v>
                </c:pt>
                <c:pt idx="29">
                  <c:v>106.0</c:v>
                </c:pt>
                <c:pt idx="30">
                  <c:v>106.0</c:v>
                </c:pt>
                <c:pt idx="31">
                  <c:v>105.0</c:v>
                </c:pt>
                <c:pt idx="32">
                  <c:v>107.0</c:v>
                </c:pt>
                <c:pt idx="33">
                  <c:v>109.0</c:v>
                </c:pt>
                <c:pt idx="34">
                  <c:v>110.0</c:v>
                </c:pt>
                <c:pt idx="35">
                  <c:v>110.0</c:v>
                </c:pt>
                <c:pt idx="36">
                  <c:v>106.0</c:v>
                </c:pt>
                <c:pt idx="37">
                  <c:v>106.0</c:v>
                </c:pt>
                <c:pt idx="38">
                  <c:v>103.0</c:v>
                </c:pt>
                <c:pt idx="39">
                  <c:v>104.0</c:v>
                </c:pt>
                <c:pt idx="40">
                  <c:v>106.0</c:v>
                </c:pt>
                <c:pt idx="41">
                  <c:v>102.0</c:v>
                </c:pt>
                <c:pt idx="42">
                  <c:v>103.0</c:v>
                </c:pt>
                <c:pt idx="43">
                  <c:v>103.0</c:v>
                </c:pt>
                <c:pt idx="44">
                  <c:v>99.0</c:v>
                </c:pt>
                <c:pt idx="45">
                  <c:v>101.0</c:v>
                </c:pt>
                <c:pt idx="46">
                  <c:v>102.0</c:v>
                </c:pt>
                <c:pt idx="47">
                  <c:v>104.0</c:v>
                </c:pt>
                <c:pt idx="48">
                  <c:v>105.0</c:v>
                </c:pt>
                <c:pt idx="49">
                  <c:v>105.0</c:v>
                </c:pt>
                <c:pt idx="50">
                  <c:v>106.0</c:v>
                </c:pt>
                <c:pt idx="51">
                  <c:v>107.0</c:v>
                </c:pt>
                <c:pt idx="52">
                  <c:v>107.0</c:v>
                </c:pt>
                <c:pt idx="53">
                  <c:v>108.0</c:v>
                </c:pt>
                <c:pt idx="54">
                  <c:v>108.0</c:v>
                </c:pt>
                <c:pt idx="55">
                  <c:v>109.0</c:v>
                </c:pt>
                <c:pt idx="56">
                  <c:v>105.0</c:v>
                </c:pt>
                <c:pt idx="57">
                  <c:v>97.0</c:v>
                </c:pt>
                <c:pt idx="58">
                  <c:v>92.0</c:v>
                </c:pt>
                <c:pt idx="59">
                  <c:v>80.0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8698072"/>
        <c:axId val="-2118692472"/>
      </c:scatterChart>
      <c:valAx>
        <c:axId val="-2118698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ja-JP"/>
                </a:pPr>
                <a:r>
                  <a:rPr lang="en-US" altLang="ko-KR"/>
                  <a:t>Y position(㎜)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-2118692472"/>
        <c:crosses val="autoZero"/>
        <c:crossBetween val="midCat"/>
      </c:valAx>
      <c:valAx>
        <c:axId val="-21186924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ja-JP"/>
                </a:pPr>
                <a:r>
                  <a:rPr lang="en-US" altLang="en-US"/>
                  <a:t>Thickness (㎛)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-2118698072"/>
        <c:crosses val="autoZero"/>
        <c:crossBetween val="midCat"/>
      </c:valAx>
    </c:plotArea>
    <c:legend>
      <c:legendPos val="t"/>
      <c:overlay val="0"/>
      <c:txPr>
        <a:bodyPr/>
        <a:lstStyle/>
        <a:p>
          <a:pPr>
            <a:defRPr lang="ja-JP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ja-JP" sz="1400">
                <a:solidFill>
                  <a:schemeClr val="tx2">
                    <a:lumMod val="75000"/>
                  </a:schemeClr>
                </a:solidFill>
              </a:defRPr>
            </a:pPr>
            <a:r>
              <a:rPr lang="en-US" altLang="ko-KR" sz="1800" b="1" i="0" baseline="0" dirty="0">
                <a:solidFill>
                  <a:schemeClr val="tx2">
                    <a:lumMod val="75000"/>
                  </a:schemeClr>
                </a:solidFill>
              </a:rPr>
              <a:t>Thickness of PA2+</a:t>
            </a:r>
            <a:r>
              <a:rPr lang="en-US" altLang="ko-KR" sz="1800" b="1" i="0" baseline="0" dirty="0" smtClean="0">
                <a:solidFill>
                  <a:schemeClr val="tx2">
                    <a:lumMod val="75000"/>
                  </a:schemeClr>
                </a:solidFill>
              </a:rPr>
              <a:t>glue</a:t>
            </a:r>
            <a:endParaRPr lang="ko-KR" altLang="ko-KR" sz="1800" b="1" i="0" baseline="0" dirty="0">
              <a:solidFill>
                <a:schemeClr val="tx2">
                  <a:lumMod val="75000"/>
                </a:schemeClr>
              </a:solidFill>
            </a:endParaRPr>
          </a:p>
        </c:rich>
      </c:tx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[summary.xlsx]pressure!$W$1</c:f>
              <c:strCache>
                <c:ptCount val="1"/>
                <c:pt idx="0">
                  <c:v>0.4MPa</c:v>
                </c:pt>
              </c:strCache>
            </c:strRef>
          </c:tx>
          <c:marker>
            <c:symbol val="none"/>
          </c:marker>
          <c:xVal>
            <c:numRef>
              <c:f>[summary.xlsx]pressure!$T$3:$T$62</c:f>
              <c:numCache>
                <c:formatCode>General</c:formatCode>
                <c:ptCount val="6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</c:numCache>
            </c:numRef>
          </c:xVal>
          <c:yVal>
            <c:numRef>
              <c:f>[summary.xlsx]pressure!$W$3:$W$62</c:f>
              <c:numCache>
                <c:formatCode>General</c:formatCode>
                <c:ptCount val="60"/>
                <c:pt idx="0">
                  <c:v>87.0</c:v>
                </c:pt>
                <c:pt idx="1">
                  <c:v>97.0</c:v>
                </c:pt>
                <c:pt idx="2">
                  <c:v>101.0</c:v>
                </c:pt>
                <c:pt idx="3">
                  <c:v>107.0</c:v>
                </c:pt>
                <c:pt idx="4">
                  <c:v>98.0</c:v>
                </c:pt>
                <c:pt idx="5">
                  <c:v>101.0</c:v>
                </c:pt>
                <c:pt idx="6">
                  <c:v>104.0</c:v>
                </c:pt>
                <c:pt idx="7">
                  <c:v>105.0</c:v>
                </c:pt>
                <c:pt idx="8">
                  <c:v>102.0</c:v>
                </c:pt>
                <c:pt idx="9">
                  <c:v>100.0</c:v>
                </c:pt>
                <c:pt idx="10">
                  <c:v>100.0</c:v>
                </c:pt>
                <c:pt idx="11">
                  <c:v>101.0</c:v>
                </c:pt>
                <c:pt idx="12">
                  <c:v>104.0</c:v>
                </c:pt>
                <c:pt idx="13">
                  <c:v>106.0</c:v>
                </c:pt>
                <c:pt idx="14">
                  <c:v>106.0</c:v>
                </c:pt>
                <c:pt idx="15">
                  <c:v>104.0</c:v>
                </c:pt>
                <c:pt idx="16">
                  <c:v>102.0</c:v>
                </c:pt>
                <c:pt idx="17">
                  <c:v>101.0</c:v>
                </c:pt>
                <c:pt idx="18">
                  <c:v>102.0</c:v>
                </c:pt>
                <c:pt idx="19">
                  <c:v>101.0</c:v>
                </c:pt>
                <c:pt idx="20">
                  <c:v>100.0</c:v>
                </c:pt>
                <c:pt idx="21">
                  <c:v>101.0</c:v>
                </c:pt>
                <c:pt idx="22">
                  <c:v>102.0</c:v>
                </c:pt>
                <c:pt idx="23">
                  <c:v>105.0</c:v>
                </c:pt>
                <c:pt idx="24">
                  <c:v>105.0</c:v>
                </c:pt>
                <c:pt idx="25">
                  <c:v>103.0</c:v>
                </c:pt>
                <c:pt idx="26">
                  <c:v>99.0</c:v>
                </c:pt>
                <c:pt idx="27">
                  <c:v>98.0</c:v>
                </c:pt>
                <c:pt idx="28">
                  <c:v>99.0</c:v>
                </c:pt>
                <c:pt idx="29">
                  <c:v>100.0</c:v>
                </c:pt>
                <c:pt idx="30">
                  <c:v>101.0</c:v>
                </c:pt>
                <c:pt idx="31">
                  <c:v>102.0</c:v>
                </c:pt>
                <c:pt idx="32">
                  <c:v>100.0</c:v>
                </c:pt>
                <c:pt idx="33">
                  <c:v>101.0</c:v>
                </c:pt>
                <c:pt idx="34">
                  <c:v>103.0</c:v>
                </c:pt>
                <c:pt idx="35">
                  <c:v>104.0</c:v>
                </c:pt>
                <c:pt idx="36">
                  <c:v>102.0</c:v>
                </c:pt>
                <c:pt idx="37">
                  <c:v>101.0</c:v>
                </c:pt>
                <c:pt idx="38">
                  <c:v>100.0</c:v>
                </c:pt>
                <c:pt idx="39">
                  <c:v>100.0</c:v>
                </c:pt>
                <c:pt idx="40">
                  <c:v>100.0</c:v>
                </c:pt>
                <c:pt idx="41">
                  <c:v>100.0</c:v>
                </c:pt>
                <c:pt idx="42">
                  <c:v>101.0</c:v>
                </c:pt>
                <c:pt idx="43">
                  <c:v>101.0</c:v>
                </c:pt>
                <c:pt idx="44">
                  <c:v>99.0</c:v>
                </c:pt>
                <c:pt idx="45">
                  <c:v>96.0</c:v>
                </c:pt>
                <c:pt idx="46">
                  <c:v>98.0</c:v>
                </c:pt>
                <c:pt idx="47">
                  <c:v>99.0</c:v>
                </c:pt>
                <c:pt idx="48">
                  <c:v>98.0</c:v>
                </c:pt>
                <c:pt idx="49">
                  <c:v>98.0</c:v>
                </c:pt>
                <c:pt idx="50">
                  <c:v>99.0</c:v>
                </c:pt>
                <c:pt idx="51">
                  <c:v>99.0</c:v>
                </c:pt>
                <c:pt idx="52">
                  <c:v>98.0</c:v>
                </c:pt>
                <c:pt idx="53">
                  <c:v>98.0</c:v>
                </c:pt>
                <c:pt idx="54">
                  <c:v>95.0</c:v>
                </c:pt>
                <c:pt idx="55">
                  <c:v>92.0</c:v>
                </c:pt>
                <c:pt idx="56">
                  <c:v>85.0</c:v>
                </c:pt>
                <c:pt idx="57">
                  <c:v>78.0</c:v>
                </c:pt>
                <c:pt idx="58">
                  <c:v>70.0</c:v>
                </c:pt>
                <c:pt idx="59">
                  <c:v>58.0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[summary.xlsx]pressure!$AC$1</c:f>
              <c:strCache>
                <c:ptCount val="1"/>
                <c:pt idx="0">
                  <c:v>0.2MPa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[summary.xlsx]pressure!$T$3:$T$62</c:f>
              <c:numCache>
                <c:formatCode>General</c:formatCode>
                <c:ptCount val="6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</c:numCache>
            </c:numRef>
          </c:xVal>
          <c:yVal>
            <c:numRef>
              <c:f>[summary.xlsx]pressure!$AC$3:$AC$60</c:f>
              <c:numCache>
                <c:formatCode>General</c:formatCode>
                <c:ptCount val="58"/>
                <c:pt idx="0">
                  <c:v>61.0</c:v>
                </c:pt>
                <c:pt idx="1">
                  <c:v>67.0</c:v>
                </c:pt>
                <c:pt idx="2">
                  <c:v>79.0</c:v>
                </c:pt>
                <c:pt idx="3">
                  <c:v>91.0</c:v>
                </c:pt>
                <c:pt idx="4">
                  <c:v>101.0</c:v>
                </c:pt>
                <c:pt idx="5">
                  <c:v>100.0</c:v>
                </c:pt>
                <c:pt idx="6">
                  <c:v>104.0</c:v>
                </c:pt>
                <c:pt idx="7">
                  <c:v>100.0</c:v>
                </c:pt>
                <c:pt idx="8">
                  <c:v>99.0</c:v>
                </c:pt>
                <c:pt idx="9">
                  <c:v>98.0</c:v>
                </c:pt>
                <c:pt idx="10">
                  <c:v>99.0</c:v>
                </c:pt>
                <c:pt idx="11">
                  <c:v>98.0</c:v>
                </c:pt>
                <c:pt idx="12">
                  <c:v>98.0</c:v>
                </c:pt>
                <c:pt idx="13">
                  <c:v>98.0</c:v>
                </c:pt>
                <c:pt idx="14">
                  <c:v>96.0</c:v>
                </c:pt>
                <c:pt idx="15">
                  <c:v>93.0</c:v>
                </c:pt>
                <c:pt idx="16">
                  <c:v>94.0</c:v>
                </c:pt>
                <c:pt idx="17">
                  <c:v>93.0</c:v>
                </c:pt>
                <c:pt idx="18">
                  <c:v>95.0</c:v>
                </c:pt>
                <c:pt idx="19">
                  <c:v>95.0</c:v>
                </c:pt>
                <c:pt idx="20">
                  <c:v>97.0</c:v>
                </c:pt>
                <c:pt idx="21">
                  <c:v>98.0</c:v>
                </c:pt>
                <c:pt idx="22">
                  <c:v>99.0</c:v>
                </c:pt>
                <c:pt idx="23">
                  <c:v>98.0</c:v>
                </c:pt>
                <c:pt idx="24">
                  <c:v>95.0</c:v>
                </c:pt>
                <c:pt idx="25">
                  <c:v>95.0</c:v>
                </c:pt>
                <c:pt idx="26">
                  <c:v>95.0</c:v>
                </c:pt>
                <c:pt idx="27">
                  <c:v>94.0</c:v>
                </c:pt>
                <c:pt idx="28">
                  <c:v>92.0</c:v>
                </c:pt>
                <c:pt idx="29">
                  <c:v>92.0</c:v>
                </c:pt>
                <c:pt idx="30">
                  <c:v>93.0</c:v>
                </c:pt>
                <c:pt idx="31">
                  <c:v>93.0</c:v>
                </c:pt>
                <c:pt idx="32">
                  <c:v>94.0</c:v>
                </c:pt>
                <c:pt idx="33">
                  <c:v>93.0</c:v>
                </c:pt>
                <c:pt idx="34">
                  <c:v>93.0</c:v>
                </c:pt>
                <c:pt idx="35">
                  <c:v>94.0</c:v>
                </c:pt>
                <c:pt idx="36">
                  <c:v>92.0</c:v>
                </c:pt>
                <c:pt idx="37">
                  <c:v>92.0</c:v>
                </c:pt>
                <c:pt idx="38">
                  <c:v>93.0</c:v>
                </c:pt>
                <c:pt idx="39">
                  <c:v>92.0</c:v>
                </c:pt>
                <c:pt idx="40">
                  <c:v>93.0</c:v>
                </c:pt>
                <c:pt idx="41">
                  <c:v>92.0</c:v>
                </c:pt>
                <c:pt idx="42">
                  <c:v>95.0</c:v>
                </c:pt>
                <c:pt idx="43">
                  <c:v>95.0</c:v>
                </c:pt>
                <c:pt idx="44">
                  <c:v>94.0</c:v>
                </c:pt>
                <c:pt idx="45">
                  <c:v>94.0</c:v>
                </c:pt>
                <c:pt idx="46">
                  <c:v>95.0</c:v>
                </c:pt>
                <c:pt idx="47">
                  <c:v>94.0</c:v>
                </c:pt>
                <c:pt idx="48">
                  <c:v>92.0</c:v>
                </c:pt>
                <c:pt idx="49">
                  <c:v>91.0</c:v>
                </c:pt>
                <c:pt idx="50">
                  <c:v>91.0</c:v>
                </c:pt>
                <c:pt idx="51">
                  <c:v>90.0</c:v>
                </c:pt>
                <c:pt idx="52">
                  <c:v>92.0</c:v>
                </c:pt>
                <c:pt idx="53">
                  <c:v>94.0</c:v>
                </c:pt>
                <c:pt idx="54">
                  <c:v>93.0</c:v>
                </c:pt>
                <c:pt idx="55">
                  <c:v>91.0</c:v>
                </c:pt>
                <c:pt idx="56">
                  <c:v>80.0</c:v>
                </c:pt>
                <c:pt idx="57">
                  <c:v>67.0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[summary.xlsx]pressure!$AI$1</c:f>
              <c:strCache>
                <c:ptCount val="1"/>
                <c:pt idx="0">
                  <c:v>0.15MPa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[summary.xlsx]pressure!$T$3:$T$62</c:f>
              <c:numCache>
                <c:formatCode>General</c:formatCode>
                <c:ptCount val="6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</c:numCache>
            </c:numRef>
          </c:xVal>
          <c:yVal>
            <c:numRef>
              <c:f>[summary.xlsx]pressure!$AI$3:$AI$62</c:f>
              <c:numCache>
                <c:formatCode>General</c:formatCode>
                <c:ptCount val="60"/>
                <c:pt idx="0">
                  <c:v>52.0</c:v>
                </c:pt>
                <c:pt idx="1">
                  <c:v>62.0</c:v>
                </c:pt>
                <c:pt idx="2">
                  <c:v>76.0</c:v>
                </c:pt>
                <c:pt idx="3">
                  <c:v>84.0</c:v>
                </c:pt>
                <c:pt idx="4">
                  <c:v>85.0</c:v>
                </c:pt>
                <c:pt idx="5">
                  <c:v>84.0</c:v>
                </c:pt>
                <c:pt idx="6">
                  <c:v>80.0</c:v>
                </c:pt>
                <c:pt idx="7">
                  <c:v>78.0</c:v>
                </c:pt>
                <c:pt idx="8">
                  <c:v>81.0</c:v>
                </c:pt>
                <c:pt idx="9">
                  <c:v>83.0</c:v>
                </c:pt>
                <c:pt idx="10">
                  <c:v>84.0</c:v>
                </c:pt>
                <c:pt idx="11">
                  <c:v>84.0</c:v>
                </c:pt>
                <c:pt idx="12">
                  <c:v>82.0</c:v>
                </c:pt>
                <c:pt idx="13">
                  <c:v>80.0</c:v>
                </c:pt>
                <c:pt idx="14">
                  <c:v>80.0</c:v>
                </c:pt>
                <c:pt idx="15">
                  <c:v>78.0</c:v>
                </c:pt>
                <c:pt idx="16">
                  <c:v>82.0</c:v>
                </c:pt>
                <c:pt idx="17">
                  <c:v>80.0</c:v>
                </c:pt>
                <c:pt idx="18">
                  <c:v>80.0</c:v>
                </c:pt>
                <c:pt idx="19">
                  <c:v>78.0</c:v>
                </c:pt>
                <c:pt idx="20">
                  <c:v>76.0</c:v>
                </c:pt>
                <c:pt idx="21">
                  <c:v>76.0</c:v>
                </c:pt>
                <c:pt idx="22">
                  <c:v>78.0</c:v>
                </c:pt>
                <c:pt idx="23">
                  <c:v>81.0</c:v>
                </c:pt>
                <c:pt idx="24">
                  <c:v>84.0</c:v>
                </c:pt>
                <c:pt idx="25">
                  <c:v>90.0</c:v>
                </c:pt>
                <c:pt idx="26">
                  <c:v>90.0</c:v>
                </c:pt>
                <c:pt idx="27">
                  <c:v>81.0</c:v>
                </c:pt>
                <c:pt idx="28">
                  <c:v>76.0</c:v>
                </c:pt>
                <c:pt idx="29">
                  <c:v>75.0</c:v>
                </c:pt>
                <c:pt idx="30">
                  <c:v>80.0</c:v>
                </c:pt>
                <c:pt idx="31">
                  <c:v>82.0</c:v>
                </c:pt>
                <c:pt idx="32">
                  <c:v>83.0</c:v>
                </c:pt>
                <c:pt idx="33">
                  <c:v>82.0</c:v>
                </c:pt>
                <c:pt idx="34">
                  <c:v>78.0</c:v>
                </c:pt>
                <c:pt idx="35">
                  <c:v>76.0</c:v>
                </c:pt>
                <c:pt idx="36">
                  <c:v>75.0</c:v>
                </c:pt>
                <c:pt idx="37">
                  <c:v>77.0</c:v>
                </c:pt>
                <c:pt idx="38">
                  <c:v>77.0</c:v>
                </c:pt>
                <c:pt idx="39">
                  <c:v>78.0</c:v>
                </c:pt>
                <c:pt idx="40">
                  <c:v>78.0</c:v>
                </c:pt>
                <c:pt idx="41">
                  <c:v>76.0</c:v>
                </c:pt>
                <c:pt idx="42">
                  <c:v>77.0</c:v>
                </c:pt>
                <c:pt idx="43">
                  <c:v>76.0</c:v>
                </c:pt>
                <c:pt idx="44">
                  <c:v>77.0</c:v>
                </c:pt>
                <c:pt idx="45">
                  <c:v>77.0</c:v>
                </c:pt>
                <c:pt idx="46">
                  <c:v>77.0</c:v>
                </c:pt>
                <c:pt idx="47">
                  <c:v>77.0</c:v>
                </c:pt>
                <c:pt idx="48">
                  <c:v>77.0</c:v>
                </c:pt>
                <c:pt idx="49">
                  <c:v>76.0</c:v>
                </c:pt>
                <c:pt idx="50">
                  <c:v>76.0</c:v>
                </c:pt>
                <c:pt idx="51">
                  <c:v>76.0</c:v>
                </c:pt>
                <c:pt idx="52">
                  <c:v>75.0</c:v>
                </c:pt>
                <c:pt idx="53">
                  <c:v>76.0</c:v>
                </c:pt>
                <c:pt idx="54">
                  <c:v>76.0</c:v>
                </c:pt>
                <c:pt idx="55">
                  <c:v>74.0</c:v>
                </c:pt>
                <c:pt idx="56">
                  <c:v>74.0</c:v>
                </c:pt>
                <c:pt idx="57">
                  <c:v>70.0</c:v>
                </c:pt>
                <c:pt idx="58">
                  <c:v>68.0</c:v>
                </c:pt>
                <c:pt idx="59">
                  <c:v>65.0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0991432"/>
        <c:axId val="-2120996952"/>
      </c:scatterChart>
      <c:valAx>
        <c:axId val="-2120991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ja-JP"/>
                </a:pPr>
                <a:r>
                  <a:rPr lang="en-US" altLang="en-US"/>
                  <a:t>Y position(㎜)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-2120996952"/>
        <c:crosses val="autoZero"/>
        <c:crossBetween val="midCat"/>
      </c:valAx>
      <c:valAx>
        <c:axId val="-21209969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ja-JP"/>
                </a:pPr>
                <a:r>
                  <a:rPr lang="en-US"/>
                  <a:t>Thickness (㎛)
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-2120991432"/>
        <c:crosses val="autoZero"/>
        <c:crossBetween val="midCat"/>
      </c:valAx>
    </c:plotArea>
    <c:legend>
      <c:legendPos val="t"/>
      <c:overlay val="0"/>
      <c:txPr>
        <a:bodyPr/>
        <a:lstStyle/>
        <a:p>
          <a:pPr>
            <a:defRPr lang="ja-JP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FF96F-97C9-854D-AAAD-2AB0B8647182}" type="datetimeFigureOut">
              <a:rPr lang="en-US" smtClean="0"/>
              <a:pPr/>
              <a:t>16.09.13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A7D4B-2580-3D48-89F4-CF407FAB2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615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Textmasterformate durch Klicken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59A51C-8AE1-7849-A3A9-F6F885B942C3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283985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A35F5-92F7-5A46-B342-8DFA39B5E0C8}" type="slidenum">
              <a:rPr lang="de-AT"/>
              <a:pPr/>
              <a:t>2</a:t>
            </a:fld>
            <a:endParaRPr lang="de-AT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C3FBC5-E681-7B4A-B670-0D795A37884C}" type="slidenum">
              <a:rPr lang="de-AT"/>
              <a:pPr/>
              <a:t>18</a:t>
            </a:fld>
            <a:endParaRPr lang="de-AT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A35F5-92F7-5A46-B342-8DFA39B5E0C8}" type="slidenum">
              <a:rPr lang="de-AT"/>
              <a:pPr/>
              <a:t>22</a:t>
            </a:fld>
            <a:endParaRPr lang="de-AT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A35F5-92F7-5A46-B342-8DFA39B5E0C8}" type="slidenum">
              <a:rPr lang="de-AT"/>
              <a:pPr/>
              <a:t>28</a:t>
            </a:fld>
            <a:endParaRPr lang="de-AT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A35F5-92F7-5A46-B342-8DFA39B5E0C8}" type="slidenum">
              <a:rPr lang="de-AT"/>
              <a:pPr/>
              <a:t>34</a:t>
            </a:fld>
            <a:endParaRPr lang="de-AT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A35F5-92F7-5A46-B342-8DFA39B5E0C8}" type="slidenum">
              <a:rPr lang="de-AT"/>
              <a:pPr/>
              <a:t>38</a:t>
            </a:fld>
            <a:endParaRPr lang="de-AT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FE7B90-2EBC-4146-9987-2FD826776826}" type="slidenum">
              <a:rPr lang="de-AT"/>
              <a:pPr/>
              <a:t>40</a:t>
            </a:fld>
            <a:endParaRPr lang="de-AT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E19B3-E0C4-FF46-92FB-4FC32EBFB88E}" type="slidenum">
              <a:rPr lang="de-AT"/>
              <a:pPr/>
              <a:t>41</a:t>
            </a:fld>
            <a:endParaRPr lang="de-AT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dirty="0" smtClean="0"/>
              <a:t>Slide 2 on the PXD – MC simulation to define the thickness of the DEPFET sensor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34852" indent="-282635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30541" indent="-226108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582758" indent="-226108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34974" indent="-226108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3500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3500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3500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3500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19D0CCF5-CE7C-4D95-9DF5-879CCD7A2985}" type="slidenum">
              <a:rPr lang="cs-CZ" sz="1200">
                <a:latin typeface="Times New Roman" pitchFamily="18" charset="0"/>
              </a:rPr>
              <a:pPr/>
              <a:t>43</a:t>
            </a:fld>
            <a:endParaRPr lang="cs-CZ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BD627-027B-AE4E-BE16-BB35396ADF72}" type="slidenum">
              <a:rPr lang="de-AT"/>
              <a:pPr/>
              <a:t>44</a:t>
            </a:fld>
            <a:endParaRPr lang="de-AT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CF67-4603-444D-8763-14C5A58511CD}" type="slidenum">
              <a:rPr lang="de-AT" smtClean="0"/>
              <a:pPr/>
              <a:t>54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48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68CF46-5ADD-A243-946A-50CAE5B9A11D}" type="slidenum">
              <a:rPr lang="de-AT"/>
              <a:pPr/>
              <a:t>3</a:t>
            </a:fld>
            <a:endParaRPr lang="de-AT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B273BA-B25A-E14C-92E5-E7640AAB487B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38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4226E1-1B58-E149-9E9A-4A85FD610E75}" type="slidenum">
              <a:rPr lang="de-AT"/>
              <a:pPr/>
              <a:t>4</a:t>
            </a:fld>
            <a:endParaRPr lang="de-AT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0D61D7-70CA-A744-9554-90A02A65EE16}" type="slidenum">
              <a:rPr lang="de-AT"/>
              <a:pPr/>
              <a:t>5</a:t>
            </a:fld>
            <a:endParaRPr lang="de-AT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28C8C0-CD4C-454F-9E8E-032AF06176E3}" type="slidenum">
              <a:rPr lang="de-AT"/>
              <a:pPr/>
              <a:t>6</a:t>
            </a:fld>
            <a:endParaRPr lang="de-AT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5AC0E0-EAA5-C741-AAB7-FBA012322EE2}" type="slidenum">
              <a:rPr lang="de-AT"/>
              <a:pPr/>
              <a:t>7</a:t>
            </a:fld>
            <a:endParaRPr lang="de-AT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A35F5-92F7-5A46-B342-8DFA39B5E0C8}" type="slidenum">
              <a:rPr lang="de-AT"/>
              <a:pPr/>
              <a:t>9</a:t>
            </a:fld>
            <a:endParaRPr lang="de-AT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1136AC-4358-0045-9D95-E0D33537A4A4}" type="slidenum">
              <a:rPr lang="de-AT"/>
              <a:pPr/>
              <a:t>10</a:t>
            </a:fld>
            <a:endParaRPr lang="de-AT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A35F5-92F7-5A46-B342-8DFA39B5E0C8}" type="slidenum">
              <a:rPr lang="de-AT"/>
              <a:pPr/>
              <a:t>16</a:t>
            </a:fld>
            <a:endParaRPr lang="de-AT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189663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VCI</a:t>
            </a:r>
            <a:endParaRPr lang="de-A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689600" y="6215063"/>
            <a:ext cx="2770188" cy="333375"/>
          </a:xfrm>
        </p:spPr>
        <p:txBody>
          <a:bodyPr anchor="t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316413"/>
            <a:ext cx="7773988" cy="12239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AT"/>
              <a:t>Title of my presentation</a:t>
            </a:r>
          </a:p>
        </p:txBody>
      </p:sp>
      <p:pic>
        <p:nvPicPr>
          <p:cNvPr id="3098" name="Picture 26" descr="LOGO_top-banner_en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89A9BCC-0C7A-A344-A03E-5930B4522413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836613"/>
            <a:ext cx="2058988" cy="5545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6613"/>
            <a:ext cx="6029325" cy="5545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1030B77-3BE1-054A-B405-C26A1BC78C02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28775"/>
            <a:ext cx="4038600" cy="4752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>
            <a:lvl1pPr>
              <a:defRPr smtClean="0"/>
            </a:lvl1pPr>
          </a:lstStyle>
          <a:p>
            <a:fld id="{A4F9D207-ADB7-134A-B5CB-F9D4B9EAFF8F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85818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altLang="ja-JP" smtClean="0">
                <a:solidFill>
                  <a:prstClr val="black"/>
                </a:solidFill>
              </a:rPr>
              <a:t>16 September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</a:rPr>
              <a:t>Thomas Bergauer (HEPHY Vienna)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94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02673FC-46A7-DE44-8FB6-472C25C8D079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58CCC7-78C1-184A-856E-10B49D5EE98F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044DF5-8578-724B-9261-4D009718E34D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54018FB-5CC2-4540-A398-971289FB5236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26ED5D4-CBDD-0D41-A084-9BCB6B4A598F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3B6A888-160A-104F-AE91-E7CBB2699032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2568524-041A-EF4E-884D-09F342F7BFD2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14B402C-BB7C-A244-A661-4064795BDFB5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LOGO_top-banner_en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Textmasterformate durch Klicken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1A0"/>
                </a:solidFill>
              </a:defRPr>
            </a:lvl1pPr>
          </a:lstStyle>
          <a:p>
            <a:fld id="{1CBEBB18-6486-3243-8498-01E55BD28512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049" name="Text Box 25"/>
          <p:cNvSpPr txBox="1">
            <a:spLocks noChangeArrowheads="1"/>
          </p:cNvSpPr>
          <p:nvPr userDrawn="1"/>
        </p:nvSpPr>
        <p:spPr bwMode="auto">
          <a:xfrm>
            <a:off x="4283968" y="57834"/>
            <a:ext cx="3888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</a:rPr>
              <a:t>Status of the Silicon Strip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Vertex Detector of Belle II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000">
          <a:solidFill>
            <a:srgbClr val="0061A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61A0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61A0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61A0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wmf"/><Relationship Id="rId5" Type="http://schemas.openxmlformats.org/officeDocument/2006/relationships/image" Target="../media/image28.png"/><Relationship Id="rId6" Type="http://schemas.openxmlformats.org/officeDocument/2006/relationships/image" Target="../media/image29.wmf"/><Relationship Id="rId7" Type="http://schemas.openxmlformats.org/officeDocument/2006/relationships/image" Target="../media/image30.jpeg"/><Relationship Id="rId8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6" Type="http://schemas.openxmlformats.org/officeDocument/2006/relationships/image" Target="../media/image38.jpeg"/><Relationship Id="rId7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1.wmf"/><Relationship Id="rId5" Type="http://schemas.openxmlformats.org/officeDocument/2006/relationships/image" Target="../media/image5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jpeg"/><Relationship Id="rId8" Type="http://schemas.openxmlformats.org/officeDocument/2006/relationships/image" Target="../media/image60.jpeg"/><Relationship Id="rId9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emf"/><Relationship Id="rId3" Type="http://schemas.openxmlformats.org/officeDocument/2006/relationships/image" Target="../media/image6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jpe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7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4" Type="http://schemas.openxmlformats.org/officeDocument/2006/relationships/image" Target="../media/image86.jpeg"/><Relationship Id="rId5" Type="http://schemas.openxmlformats.org/officeDocument/2006/relationships/image" Target="../media/image87.jpeg"/><Relationship Id="rId6" Type="http://schemas.openxmlformats.org/officeDocument/2006/relationships/image" Target="../media/image88.jpeg"/><Relationship Id="rId7" Type="http://schemas.openxmlformats.org/officeDocument/2006/relationships/image" Target="../media/image8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4.jpeg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9.png"/><Relationship Id="rId12" Type="http://schemas.openxmlformats.org/officeDocument/2006/relationships/image" Target="../media/image100.png"/><Relationship Id="rId13" Type="http://schemas.openxmlformats.org/officeDocument/2006/relationships/image" Target="../media/image101.png"/><Relationship Id="rId14" Type="http://schemas.openxmlformats.org/officeDocument/2006/relationships/image" Target="../media/image102.png"/><Relationship Id="rId15" Type="http://schemas.openxmlformats.org/officeDocument/2006/relationships/image" Target="../media/image103.png"/><Relationship Id="rId16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6" Type="http://schemas.openxmlformats.org/officeDocument/2006/relationships/image" Target="../media/image94.png"/><Relationship Id="rId7" Type="http://schemas.openxmlformats.org/officeDocument/2006/relationships/image" Target="../media/image95.png"/><Relationship Id="rId8" Type="http://schemas.openxmlformats.org/officeDocument/2006/relationships/image" Target="../media/image96.png"/><Relationship Id="rId9" Type="http://schemas.openxmlformats.org/officeDocument/2006/relationships/image" Target="../media/image97.png"/><Relationship Id="rId10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4" Type="http://schemas.openxmlformats.org/officeDocument/2006/relationships/image" Target="../media/image107.jpeg"/><Relationship Id="rId5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0.jpg"/><Relationship Id="rId3" Type="http://schemas.openxmlformats.org/officeDocument/2006/relationships/image" Target="../media/image111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4" Type="http://schemas.openxmlformats.org/officeDocument/2006/relationships/image" Target="../media/image1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5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0.png"/><Relationship Id="rId5" Type="http://schemas.openxmlformats.org/officeDocument/2006/relationships/image" Target="../media/image12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2.jpeg"/><Relationship Id="rId3" Type="http://schemas.openxmlformats.org/officeDocument/2006/relationships/image" Target="../media/image123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jpeg"/><Relationship Id="rId3" Type="http://schemas.openxmlformats.org/officeDocument/2006/relationships/image" Target="../media/image125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Relationship Id="rId3" Type="http://schemas.openxmlformats.org/officeDocument/2006/relationships/image" Target="../media/image12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w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5" Type="http://schemas.openxmlformats.org/officeDocument/2006/relationships/image" Target="../media/image134.png"/><Relationship Id="rId6" Type="http://schemas.openxmlformats.org/officeDocument/2006/relationships/image" Target="../media/image135.png"/><Relationship Id="rId7" Type="http://schemas.openxmlformats.org/officeDocument/2006/relationships/image" Target="../media/image13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5" Type="http://schemas.openxmlformats.org/officeDocument/2006/relationships/image" Target="../media/image13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7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4365625"/>
            <a:ext cx="7773988" cy="1223963"/>
          </a:xfrm>
        </p:spPr>
        <p:txBody>
          <a:bodyPr/>
          <a:lstStyle/>
          <a:p>
            <a:r>
              <a:rPr lang="en-US" dirty="0"/>
              <a:t>Status of the Silicon Strip </a:t>
            </a:r>
            <a:r>
              <a:rPr lang="en-US" dirty="0" smtClean="0"/>
              <a:t>Vertex Detector of the </a:t>
            </a:r>
            <a:r>
              <a:rPr lang="en-US" dirty="0"/>
              <a:t>Belle II Experiment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6221413"/>
            <a:ext cx="4822304" cy="407987"/>
          </a:xfrm>
        </p:spPr>
        <p:txBody>
          <a:bodyPr/>
          <a:lstStyle/>
          <a:p>
            <a:r>
              <a:rPr lang="en-US" b="1" dirty="0" smtClean="0"/>
              <a:t>Vertex 2013 Lake </a:t>
            </a:r>
            <a:r>
              <a:rPr lang="en-US" b="1" dirty="0" err="1" smtClean="0"/>
              <a:t>Starnberg</a:t>
            </a:r>
            <a:endParaRPr lang="en-US" b="1" dirty="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667000" y="5638800"/>
            <a:ext cx="38199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/>
              <a:t>Thomas Bergauer (</a:t>
            </a:r>
            <a:r>
              <a:rPr lang="en-US" dirty="0"/>
              <a:t>HEPHY Vienna)</a:t>
            </a:r>
          </a:p>
        </p:txBody>
      </p:sp>
      <p:pic>
        <p:nvPicPr>
          <p:cNvPr id="9" name="Picture 3" descr="C:\Users\friedl\Desktop\sv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3192" y="980728"/>
            <a:ext cx="5959202" cy="3352051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980728"/>
            <a:ext cx="106803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</a:t>
            </a:r>
            <a:r>
              <a:rPr lang="en-US" sz="2800" dirty="0" smtClean="0"/>
              <a:t>ouble-sided strip sensors from 6” wafers</a:t>
            </a:r>
            <a:endParaRPr lang="en-US" sz="2800" dirty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555577"/>
            <a:ext cx="4608512" cy="3169567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Sensor Properties: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Double-sided with perpendicular strips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AC-coupled readout with poly-silicon resistor 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N-bulk, 300/320 </a:t>
            </a:r>
            <a:r>
              <a:rPr lang="en-US" sz="2000" smtClean="0"/>
              <a:t>micron </a:t>
            </a:r>
            <a:r>
              <a:rPr lang="en-US" sz="2000" smtClean="0"/>
              <a:t>thickness</a:t>
            </a:r>
            <a:endParaRPr lang="en-US" sz="2000" b="1" dirty="0"/>
          </a:p>
          <a:p>
            <a:pPr>
              <a:lnSpc>
                <a:spcPct val="120000"/>
              </a:lnSpc>
            </a:pPr>
            <a:r>
              <a:rPr lang="en-US" sz="2000" dirty="0" smtClean="0"/>
              <a:t>Three layouts only:</a:t>
            </a:r>
            <a:endParaRPr lang="en-US" sz="2000" b="1" dirty="0"/>
          </a:p>
          <a:p>
            <a:pPr lvl="1">
              <a:lnSpc>
                <a:spcPct val="120000"/>
              </a:lnSpc>
              <a:defRPr/>
            </a:pPr>
            <a:r>
              <a:rPr lang="en-US" sz="2000" dirty="0" smtClean="0"/>
              <a:t>Rectangular small for layer 3 (HPK)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dirty="0" smtClean="0"/>
              <a:t>Rectangular large for layers 4-6 (HPK)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dirty="0" smtClean="0"/>
              <a:t>Trapezoidal for forward layers 4-6 (Micron)</a:t>
            </a:r>
            <a:endParaRPr lang="en-US" sz="2000" dirty="0"/>
          </a:p>
          <a:p>
            <a:pPr>
              <a:lnSpc>
                <a:spcPct val="120000"/>
              </a:lnSpc>
            </a:pPr>
            <a:endParaRPr lang="en-US" sz="2000" dirty="0" smtClean="0"/>
          </a:p>
        </p:txBody>
      </p:sp>
      <p:graphicFrame>
        <p:nvGraphicFramePr>
          <p:cNvPr id="14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720158"/>
              </p:ext>
            </p:extLst>
          </p:nvPr>
        </p:nvGraphicFramePr>
        <p:xfrm>
          <a:off x="-2605" y="4696544"/>
          <a:ext cx="9145017" cy="1691640"/>
        </p:xfrm>
        <a:graphic>
          <a:graphicData uri="http://schemas.openxmlformats.org/drawingml/2006/table">
            <a:tbl>
              <a:tblPr firstRow="1" bandRow="1"/>
              <a:tblGrid>
                <a:gridCol w="1306431"/>
                <a:gridCol w="1306431"/>
                <a:gridCol w="1306431"/>
                <a:gridCol w="1306431"/>
                <a:gridCol w="1306431"/>
                <a:gridCol w="1306431"/>
                <a:gridCol w="1306431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Readout strips(p/</a:t>
                      </a:r>
                      <a:r>
                        <a:rPr kumimoji="1" lang="en-US" altLang="ja-JP" sz="1600" dirty="0" err="1" smtClean="0"/>
                        <a:t>R</a:t>
                      </a:r>
                      <a:r>
                        <a:rPr kumimoji="1" lang="en-US" altLang="ja-JP" sz="1600" dirty="0" err="1" smtClean="0">
                          <a:latin typeface="Symbol" pitchFamily="18" charset="2"/>
                        </a:rPr>
                        <a:t>f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Readout strips(n/z)</a:t>
                      </a:r>
                      <a:endParaRPr kumimoji="1" lang="ja-JP" altLang="en-US" sz="16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Readout pitch (p/</a:t>
                      </a:r>
                      <a:r>
                        <a:rPr kumimoji="1" lang="en-US" altLang="ja-JP" sz="1600" dirty="0" err="1" smtClean="0"/>
                        <a:t>R</a:t>
                      </a:r>
                      <a:r>
                        <a:rPr kumimoji="1" lang="en-US" altLang="ja-JP" sz="1600" dirty="0" err="1" smtClean="0">
                          <a:latin typeface="Symbol" pitchFamily="18" charset="2"/>
                        </a:rPr>
                        <a:t>f</a:t>
                      </a:r>
                      <a:r>
                        <a:rPr kumimoji="1" lang="en-US" altLang="ja-JP" sz="1600" dirty="0" smtClean="0"/>
                        <a:t>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Readout pitch(n/z)</a:t>
                      </a:r>
                      <a:endParaRPr kumimoji="1" lang="ja-JP" altLang="en-US" sz="16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Sensors # (+</a:t>
                      </a:r>
                      <a:r>
                        <a:rPr kumimoji="1" lang="en-US" altLang="ja-JP" sz="1600" baseline="0" dirty="0" smtClean="0"/>
                        <a:t> spares)</a:t>
                      </a:r>
                      <a:endParaRPr kumimoji="1" lang="ja-JP" altLang="en-US" sz="1600" baseline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1600" dirty="0" smtClean="0"/>
                        <a:t>Active area</a:t>
                      </a:r>
                      <a:br>
                        <a:rPr lang="en-US" altLang="ja-JP" sz="1600" dirty="0" smtClean="0"/>
                      </a:br>
                      <a:r>
                        <a:rPr lang="en-US" altLang="ja-JP" sz="1600" dirty="0" smtClean="0"/>
                        <a:t>(mm</a:t>
                      </a:r>
                      <a:r>
                        <a:rPr lang="en-US" altLang="ja-JP" sz="1600" baseline="30000" dirty="0" smtClean="0"/>
                        <a:t>2</a:t>
                      </a:r>
                      <a:r>
                        <a:rPr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Large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768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512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l-GR" altLang="ja-JP" sz="1600" dirty="0" smtClean="0"/>
                        <a:t>75 μ</a:t>
                      </a:r>
                      <a:r>
                        <a:rPr lang="en-US" altLang="ja-JP" sz="1600" dirty="0" smtClean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240 </a:t>
                      </a:r>
                      <a:r>
                        <a:rPr lang="el-GR" altLang="ja-JP" sz="1600" dirty="0" smtClean="0"/>
                        <a:t>μ</a:t>
                      </a:r>
                      <a:r>
                        <a:rPr lang="en-US" altLang="ja-JP" sz="1600" dirty="0" smtClean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kern="1200" dirty="0" smtClean="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rPr>
                        <a:t>120+18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Calibri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900" dirty="0" smtClean="0"/>
                        <a:t>122.90x57.72</a:t>
                      </a:r>
                      <a:br>
                        <a:rPr lang="en-US" altLang="ja-JP" sz="900" dirty="0" smtClean="0"/>
                      </a:br>
                      <a:r>
                        <a:rPr lang="en-US" altLang="ja-JP" sz="900" dirty="0" smtClean="0"/>
                        <a:t>=7029.88 </a:t>
                      </a:r>
                      <a:endParaRPr kumimoji="1" lang="ja-JP" altLang="en-US" sz="9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Trapezoidal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768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512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1600" dirty="0" smtClean="0"/>
                        <a:t>50-</a:t>
                      </a:r>
                      <a:r>
                        <a:rPr lang="el-GR" altLang="ja-JP" sz="1600" dirty="0" smtClean="0"/>
                        <a:t>75 μ</a:t>
                      </a:r>
                      <a:r>
                        <a:rPr lang="en-US" altLang="ja-JP" sz="1600" dirty="0" smtClean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240 </a:t>
                      </a:r>
                      <a:r>
                        <a:rPr lang="el-GR" altLang="ja-JP" sz="1600" dirty="0" smtClean="0"/>
                        <a:t>μ</a:t>
                      </a:r>
                      <a:r>
                        <a:rPr lang="en-US" altLang="ja-JP" sz="1600" dirty="0" smtClean="0"/>
                        <a:t>m</a:t>
                      </a:r>
                      <a:endParaRPr kumimoji="1" lang="ja-JP" altLang="en-US" sz="16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kern="1200" dirty="0" smtClean="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rPr>
                        <a:t>38+6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Calibri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900" dirty="0" smtClean="0"/>
                        <a:t>122.76x(57.59+38.42)/2=5893.09</a:t>
                      </a:r>
                      <a:endParaRPr kumimoji="1" lang="ja-JP" altLang="en-US" sz="9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Small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768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 smtClean="0"/>
                        <a:t>768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l-GR" altLang="ja-JP" sz="1600" dirty="0" smtClean="0"/>
                        <a:t>5</a:t>
                      </a:r>
                      <a:r>
                        <a:rPr lang="en-US" altLang="ja-JP" sz="1600" dirty="0" smtClean="0"/>
                        <a:t>0</a:t>
                      </a:r>
                      <a:r>
                        <a:rPr lang="el-GR" altLang="ja-JP" sz="1600" dirty="0" smtClean="0"/>
                        <a:t> μ</a:t>
                      </a:r>
                      <a:r>
                        <a:rPr lang="en-US" altLang="ja-JP" sz="1600" dirty="0" smtClean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160 </a:t>
                      </a:r>
                      <a:r>
                        <a:rPr lang="el-GR" altLang="ja-JP" sz="1600" dirty="0" smtClean="0"/>
                        <a:t>μ</a:t>
                      </a:r>
                      <a:r>
                        <a:rPr lang="en-US" altLang="ja-JP" sz="1600" dirty="0" smtClean="0"/>
                        <a:t>m</a:t>
                      </a:r>
                      <a:endParaRPr kumimoji="1" lang="ja-JP" altLang="en-US" sz="16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kern="1200" dirty="0" smtClean="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rPr>
                        <a:t>14+4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Calibri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900" dirty="0" smtClean="0"/>
                        <a:t>122.90x38.55</a:t>
                      </a:r>
                      <a:br>
                        <a:rPr lang="en-US" altLang="ja-JP" sz="900" dirty="0" smtClean="0"/>
                      </a:br>
                      <a:r>
                        <a:rPr lang="en-US" altLang="ja-JP" sz="900" dirty="0" smtClean="0"/>
                        <a:t>=4737.80</a:t>
                      </a:r>
                      <a:endParaRPr kumimoji="1" lang="ja-JP" altLang="en-US" sz="9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883"/>
          <a:stretch>
            <a:fillRect/>
          </a:stretch>
        </p:blipFill>
        <p:spPr bwMode="auto">
          <a:xfrm>
            <a:off x="4720828" y="2068463"/>
            <a:ext cx="441741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4" descr="Micron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4368" y="1924447"/>
            <a:ext cx="1023347" cy="410294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5" name="Picture 12" descr="Hamamatsu-logo-web-PIOB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182" r="50368" b="-2274"/>
          <a:stretch>
            <a:fillRect/>
          </a:stretch>
        </p:blipFill>
        <p:spPr bwMode="auto">
          <a:xfrm>
            <a:off x="5148064" y="3652639"/>
            <a:ext cx="2786062" cy="3524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888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Rectangular sensors (HPK)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244829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Small DSSDs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Delivery of 24 pcs. scheduled for end of September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Two mechanical samples available</a:t>
            </a:r>
            <a:endParaRPr lang="en-US" dirty="0"/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Large DSSDs: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Production finished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150 pcs in hand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1" y="1594804"/>
            <a:ext cx="3663118" cy="2468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図 6" descr="ranking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7470" y="4437112"/>
            <a:ext cx="4168241" cy="2112584"/>
          </a:xfrm>
          <a:prstGeom prst="rect">
            <a:avLst/>
          </a:prstGeom>
        </p:spPr>
      </p:pic>
      <p:sp>
        <p:nvSpPr>
          <p:cNvPr id="18" name="テキスト ボックス 21"/>
          <p:cNvSpPr txBox="1"/>
          <p:nvPr/>
        </p:nvSpPr>
        <p:spPr>
          <a:xfrm>
            <a:off x="6882198" y="4077072"/>
            <a:ext cx="1434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Laser dicing</a:t>
            </a:r>
            <a:endParaRPr lang="en-US" sz="1400" dirty="0"/>
          </a:p>
        </p:txBody>
      </p:sp>
      <p:cxnSp>
        <p:nvCxnSpPr>
          <p:cNvPr id="22" name="Gerade Verbindung mit Pfeil 21"/>
          <p:cNvCxnSpPr/>
          <p:nvPr/>
        </p:nvCxnSpPr>
        <p:spPr>
          <a:xfrm flipH="1">
            <a:off x="4932040" y="4384849"/>
            <a:ext cx="115212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flipH="1">
            <a:off x="4952504" y="4941168"/>
            <a:ext cx="77162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flipH="1">
            <a:off x="6115526" y="4384849"/>
            <a:ext cx="227289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テキスト ボックス 21"/>
          <p:cNvSpPr txBox="1"/>
          <p:nvPr/>
        </p:nvSpPr>
        <p:spPr>
          <a:xfrm>
            <a:off x="4936647" y="4077072"/>
            <a:ext cx="1434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Saw dicing</a:t>
            </a:r>
            <a:endParaRPr lang="en-US" sz="1400" dirty="0"/>
          </a:p>
        </p:txBody>
      </p:sp>
      <p:sp>
        <p:nvSpPr>
          <p:cNvPr id="34" name="テキスト ボックス 21"/>
          <p:cNvSpPr txBox="1"/>
          <p:nvPr/>
        </p:nvSpPr>
        <p:spPr>
          <a:xfrm>
            <a:off x="5653844" y="4802668"/>
            <a:ext cx="1434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Prototypes</a:t>
            </a:r>
            <a:endParaRPr lang="en-US" sz="1200" dirty="0"/>
          </a:p>
        </p:txBody>
      </p:sp>
      <p:sp>
        <p:nvSpPr>
          <p:cNvPr id="35" name="テキスト ボックス 23"/>
          <p:cNvSpPr txBox="1"/>
          <p:nvPr/>
        </p:nvSpPr>
        <p:spPr>
          <a:xfrm>
            <a:off x="6565282" y="5156022"/>
            <a:ext cx="18231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Bad strip ratio =5%</a:t>
            </a:r>
            <a:endParaRPr lang="en-US" sz="1100" dirty="0"/>
          </a:p>
        </p:txBody>
      </p:sp>
      <p:cxnSp>
        <p:nvCxnSpPr>
          <p:cNvPr id="37" name="Gerade Verbindung 36"/>
          <p:cNvCxnSpPr/>
          <p:nvPr/>
        </p:nvCxnSpPr>
        <p:spPr>
          <a:xfrm>
            <a:off x="4860031" y="5445224"/>
            <a:ext cx="3456385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V="1">
            <a:off x="6837701" y="2049697"/>
            <a:ext cx="0" cy="1800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077072"/>
            <a:ext cx="2539070" cy="2130899"/>
          </a:xfrm>
          <a:prstGeom prst="rect">
            <a:avLst/>
          </a:prstGeom>
        </p:spPr>
      </p:pic>
      <p:sp>
        <p:nvSpPr>
          <p:cNvPr id="44" name="テキスト ボックス 7"/>
          <p:cNvSpPr txBox="1"/>
          <p:nvPr/>
        </p:nvSpPr>
        <p:spPr>
          <a:xfrm>
            <a:off x="1269026" y="5308738"/>
            <a:ext cx="2088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P-implant open</a:t>
            </a:r>
            <a:endParaRPr lang="en-US" dirty="0"/>
          </a:p>
        </p:txBody>
      </p:sp>
      <p:sp>
        <p:nvSpPr>
          <p:cNvPr id="45" name="テキスト ボックス 8"/>
          <p:cNvSpPr txBox="1"/>
          <p:nvPr/>
        </p:nvSpPr>
        <p:spPr>
          <a:xfrm>
            <a:off x="584950" y="6179510"/>
            <a:ext cx="3410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Classification of bad strips (ID&gt;26)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1628800"/>
            <a:ext cx="176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DSSD IV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377046" y="5056002"/>
            <a:ext cx="23271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Number of bad strips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7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WaferMicron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4168" y="1628800"/>
            <a:ext cx="2808312" cy="2769041"/>
          </a:xfrm>
          <a:noFill/>
        </p:spPr>
      </p:pic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012FFD31-73E2-4585-9C2C-F17D771A17D9}" type="slidenum">
              <a:rPr lang="de-AT" smtClean="0">
                <a:solidFill>
                  <a:srgbClr val="0061A0"/>
                </a:solidFill>
              </a:rPr>
              <a:pPr eaLnBrk="1" hangingPunct="1"/>
              <a:t>12</a:t>
            </a:fld>
            <a:endParaRPr lang="de-AT" smtClean="0">
              <a:solidFill>
                <a:srgbClr val="0061A0"/>
              </a:solidFill>
            </a:endParaRPr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mtClean="0">
                <a:solidFill>
                  <a:srgbClr val="0061A0"/>
                </a:solidFill>
              </a:rPr>
              <a:t>Thomas Bergauer (HEPHY Vienna)</a:t>
            </a:r>
            <a:endParaRPr lang="de-AT" smtClean="0">
              <a:solidFill>
                <a:srgbClr val="0061A0"/>
              </a:solidFill>
            </a:endParaRPr>
          </a:p>
        </p:txBody>
      </p:sp>
      <p:sp>
        <p:nvSpPr>
          <p:cNvPr id="11269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de-AT" smtClean="0">
                <a:solidFill>
                  <a:srgbClr val="0061A0"/>
                </a:solidFill>
              </a:rPr>
              <a:t>16 September 2013</a:t>
            </a:r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Trapezoidal Sensors for Forward Region</a:t>
            </a:r>
          </a:p>
        </p:txBody>
      </p:sp>
      <p:pic>
        <p:nvPicPr>
          <p:cNvPr id="11271" name="Picture 8" descr="logo_micron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547"/>
          <a:stretch>
            <a:fillRect/>
          </a:stretch>
        </p:blipFill>
        <p:spPr bwMode="auto">
          <a:xfrm>
            <a:off x="251520" y="1700808"/>
            <a:ext cx="3407296" cy="64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Content Placeholder 2"/>
          <p:cNvSpPr txBox="1">
            <a:spLocks/>
          </p:cNvSpPr>
          <p:nvPr/>
        </p:nvSpPr>
        <p:spPr bwMode="auto">
          <a:xfrm>
            <a:off x="179512" y="2578224"/>
            <a:ext cx="3835152" cy="38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61A0"/>
                </a:solidFill>
              </a:rPr>
              <a:t>Trapezoidal sensor for forward region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Different p-stop layouts on test sensors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Each layout type with four variants (narrow/half narrow/ wide / half wide)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2000" dirty="0" err="1" smtClean="0">
                <a:solidFill>
                  <a:srgbClr val="0061A0"/>
                </a:solidFill>
              </a:rPr>
              <a:t>Testbeam</a:t>
            </a:r>
            <a:r>
              <a:rPr lang="en-US" sz="2000" dirty="0" smtClean="0">
                <a:solidFill>
                  <a:srgbClr val="0061A0"/>
                </a:solidFill>
              </a:rPr>
              <a:t> and irradiation study to determine best structure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355976" y="1772816"/>
            <a:ext cx="1223963" cy="811832"/>
            <a:chOff x="4355976" y="1916833"/>
            <a:chExt cx="1223963" cy="811832"/>
          </a:xfrm>
        </p:grpSpPr>
        <p:pic>
          <p:nvPicPr>
            <p:cNvPr id="11281" name="Picture 2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665467" y="1607342"/>
              <a:ext cx="604982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Box 14"/>
            <p:cNvSpPr txBox="1">
              <a:spLocks noChangeArrowheads="1"/>
            </p:cNvSpPr>
            <p:nvPr/>
          </p:nvSpPr>
          <p:spPr bwMode="auto">
            <a:xfrm>
              <a:off x="4427984" y="2420888"/>
              <a:ext cx="5339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400" dirty="0" smtClean="0">
                  <a:solidFill>
                    <a:srgbClr val="0061A0"/>
                  </a:solidFill>
                </a:rPr>
                <a:t>Atoll</a:t>
              </a:r>
              <a:endParaRPr lang="en-US" sz="1400" dirty="0">
                <a:solidFill>
                  <a:srgbClr val="0061A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355976" y="2636912"/>
            <a:ext cx="1218794" cy="869573"/>
            <a:chOff x="4355976" y="2762083"/>
            <a:chExt cx="1218794" cy="869573"/>
          </a:xfrm>
        </p:grpSpPr>
        <p:pic>
          <p:nvPicPr>
            <p:cNvPr id="11282" name="Picture 2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2762083"/>
              <a:ext cx="1218794" cy="656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Box 20"/>
            <p:cNvSpPr txBox="1">
              <a:spLocks noChangeArrowheads="1"/>
            </p:cNvSpPr>
            <p:nvPr/>
          </p:nvSpPr>
          <p:spPr bwMode="auto">
            <a:xfrm>
              <a:off x="4369344" y="3323879"/>
              <a:ext cx="9129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400" dirty="0" smtClean="0">
                  <a:solidFill>
                    <a:srgbClr val="0061A0"/>
                  </a:solidFill>
                </a:rPr>
                <a:t>Common</a:t>
              </a:r>
              <a:endParaRPr lang="en-US" sz="1400" dirty="0">
                <a:solidFill>
                  <a:srgbClr val="0061A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355975" y="3580008"/>
            <a:ext cx="1172275" cy="857104"/>
            <a:chOff x="4355975" y="3645025"/>
            <a:chExt cx="1172275" cy="857104"/>
          </a:xfrm>
        </p:grpSpPr>
        <p:pic>
          <p:nvPicPr>
            <p:cNvPr id="11280" name="Picture 2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611913" y="3389087"/>
              <a:ext cx="660400" cy="117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Box 21"/>
            <p:cNvSpPr txBox="1">
              <a:spLocks noChangeArrowheads="1"/>
            </p:cNvSpPr>
            <p:nvPr/>
          </p:nvSpPr>
          <p:spPr bwMode="auto">
            <a:xfrm>
              <a:off x="4361144" y="4194352"/>
              <a:ext cx="10030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400" dirty="0" smtClean="0">
                  <a:solidFill>
                    <a:srgbClr val="0061A0"/>
                  </a:solidFill>
                </a:rPr>
                <a:t>Combined</a:t>
              </a:r>
              <a:endParaRPr lang="en-US" sz="1400" dirty="0">
                <a:solidFill>
                  <a:srgbClr val="0061A0"/>
                </a:solidFill>
              </a:endParaRPr>
            </a:p>
          </p:txBody>
        </p:sp>
      </p:grp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>
            <a:off x="5652120" y="2132856"/>
            <a:ext cx="1152128" cy="36004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993" y="4509120"/>
            <a:ext cx="2944479" cy="1963944"/>
          </a:xfrm>
          <a:prstGeom prst="rect">
            <a:avLst/>
          </a:prstGeom>
        </p:spPr>
      </p:pic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>
            <a:off x="5724128" y="2924944"/>
            <a:ext cx="1080120" cy="144016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9" name="Straight Arrow Connector 28"/>
          <p:cNvCxnSpPr>
            <a:cxnSpLocks noChangeShapeType="1"/>
          </p:cNvCxnSpPr>
          <p:nvPr/>
        </p:nvCxnSpPr>
        <p:spPr bwMode="auto">
          <a:xfrm flipV="1">
            <a:off x="5652120" y="3501008"/>
            <a:ext cx="1152128" cy="36004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13" name="Picture 12" descr="geometries_with_dimensions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581128"/>
            <a:ext cx="936464" cy="188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09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505091B9-5574-4B9A-99D6-ECCA884043B0}" type="slidenum">
              <a:rPr lang="de-AT" altLang="en-US" smtClean="0">
                <a:solidFill>
                  <a:srgbClr val="0061A0"/>
                </a:solidFill>
              </a:rPr>
              <a:pPr eaLnBrk="1" hangingPunct="1"/>
              <a:t>13</a:t>
            </a:fld>
            <a:endParaRPr lang="de-AT" altLang="en-US" smtClean="0">
              <a:solidFill>
                <a:srgbClr val="0061A0"/>
              </a:solidFill>
            </a:endParaRP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0061A0"/>
                </a:solidFill>
              </a:rPr>
              <a:t>Thomas Bergauer (HEPHY Vienna)</a:t>
            </a:r>
            <a:endParaRPr lang="de-AT" altLang="en-US" smtClean="0">
              <a:solidFill>
                <a:srgbClr val="0061A0"/>
              </a:solidFill>
            </a:endParaRPr>
          </a:p>
        </p:txBody>
      </p:sp>
      <p:sp>
        <p:nvSpPr>
          <p:cNvPr id="19460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de-AT" altLang="en-US" smtClean="0">
                <a:solidFill>
                  <a:srgbClr val="0061A0"/>
                </a:solidFill>
              </a:rPr>
              <a:t>16 September 2013</a:t>
            </a: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en-US" sz="2800" dirty="0" err="1" smtClean="0"/>
              <a:t>eta</a:t>
            </a:r>
            <a:r>
              <a:rPr lang="de-AT" altLang="en-US" sz="2800" dirty="0" smtClean="0"/>
              <a:t> </a:t>
            </a:r>
            <a:r>
              <a:rPr lang="de-AT" altLang="en-US" sz="2800" dirty="0" err="1" smtClean="0"/>
              <a:t>distribution</a:t>
            </a:r>
            <a:r>
              <a:rPr lang="de-AT" altLang="en-US" sz="2800" dirty="0" smtClean="0"/>
              <a:t> </a:t>
            </a:r>
            <a:r>
              <a:rPr lang="de-AT" altLang="en-US" sz="2800" dirty="0" err="1" smtClean="0"/>
              <a:t>for</a:t>
            </a:r>
            <a:r>
              <a:rPr lang="de-AT" altLang="en-US" sz="2800" dirty="0" smtClean="0"/>
              <a:t> </a:t>
            </a:r>
            <a:r>
              <a:rPr lang="de-AT" altLang="en-US" sz="2800" dirty="0" err="1" smtClean="0"/>
              <a:t>atoll</a:t>
            </a:r>
            <a:r>
              <a:rPr lang="de-AT" altLang="en-US" sz="2800" dirty="0" smtClean="0"/>
              <a:t> p-</a:t>
            </a:r>
            <a:r>
              <a:rPr lang="de-AT" altLang="en-US" sz="2800" dirty="0" err="1" smtClean="0"/>
              <a:t>stop</a:t>
            </a:r>
            <a:endParaRPr lang="de-AT" altLang="en-US" sz="2800" dirty="0" smtClean="0"/>
          </a:p>
        </p:txBody>
      </p:sp>
      <p:pic>
        <p:nvPicPr>
          <p:cNvPr id="1946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4300"/>
            <a:ext cx="8289553" cy="45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Line 5"/>
          <p:cNvSpPr>
            <a:spLocks noChangeShapeType="1"/>
          </p:cNvSpPr>
          <p:nvPr/>
        </p:nvSpPr>
        <p:spPr bwMode="auto">
          <a:xfrm>
            <a:off x="1908275" y="4149725"/>
            <a:ext cx="71437" cy="86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>
            <a:off x="7164288" y="3932783"/>
            <a:ext cx="215900" cy="13684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465" name="Line 7"/>
          <p:cNvSpPr>
            <a:spLocks noChangeShapeType="1"/>
          </p:cNvSpPr>
          <p:nvPr/>
        </p:nvSpPr>
        <p:spPr bwMode="auto">
          <a:xfrm flipH="1">
            <a:off x="8100392" y="3933825"/>
            <a:ext cx="215900" cy="13668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6" name="TextBox 10"/>
          <p:cNvSpPr txBox="1">
            <a:spLocks noChangeArrowheads="1"/>
          </p:cNvSpPr>
          <p:nvPr/>
        </p:nvSpPr>
        <p:spPr bwMode="auto">
          <a:xfrm>
            <a:off x="2057400" y="6172200"/>
            <a:ext cx="4637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61A0"/>
                </a:solidFill>
              </a:rPr>
              <a:t>Charge accumulation in unimplanted region</a:t>
            </a:r>
          </a:p>
        </p:txBody>
      </p:sp>
    </p:spTree>
    <p:extLst>
      <p:ext uri="{BB962C8B-B14F-4D97-AF65-F5344CB8AC3E}">
        <p14:creationId xmlns:p14="http://schemas.microsoft.com/office/powerpoint/2010/main" val="3321665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2481980"/>
              </p:ext>
            </p:extLst>
          </p:nvPr>
        </p:nvGraphicFramePr>
        <p:xfrm>
          <a:off x="107504" y="2924943"/>
          <a:ext cx="3024336" cy="208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7508931"/>
              </p:ext>
            </p:extLst>
          </p:nvPr>
        </p:nvGraphicFramePr>
        <p:xfrm>
          <a:off x="3203848" y="2924944"/>
          <a:ext cx="2810644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607145"/>
              </p:ext>
            </p:extLst>
          </p:nvPr>
        </p:nvGraphicFramePr>
        <p:xfrm>
          <a:off x="6156176" y="2924944"/>
          <a:ext cx="2915816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4399417D-786C-407A-948B-CF412816CBAF}" type="slidenum">
              <a:rPr lang="de-AT" smtClean="0">
                <a:solidFill>
                  <a:srgbClr val="0061A0"/>
                </a:solidFill>
              </a:rPr>
              <a:pPr eaLnBrk="1" hangingPunct="1"/>
              <a:t>14</a:t>
            </a:fld>
            <a:endParaRPr lang="de-AT" smtClean="0">
              <a:solidFill>
                <a:srgbClr val="0061A0"/>
              </a:solidFill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mtClean="0">
                <a:solidFill>
                  <a:srgbClr val="0061A0"/>
                </a:solidFill>
              </a:rPr>
              <a:t>Thomas Bergauer (HEPHY Vienna)</a:t>
            </a:r>
            <a:endParaRPr lang="de-AT" smtClean="0">
              <a:solidFill>
                <a:srgbClr val="0061A0"/>
              </a:solidFill>
            </a:endParaRPr>
          </a:p>
        </p:txBody>
      </p:sp>
      <p:sp>
        <p:nvSpPr>
          <p:cNvPr id="307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de-AT" smtClean="0">
                <a:solidFill>
                  <a:srgbClr val="0061A0"/>
                </a:solidFill>
              </a:rPr>
              <a:t>16 September 2013</a:t>
            </a:r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08720"/>
            <a:ext cx="8229600" cy="576262"/>
          </a:xfrm>
        </p:spPr>
        <p:txBody>
          <a:bodyPr/>
          <a:lstStyle/>
          <a:p>
            <a:pPr algn="l"/>
            <a:r>
              <a:rPr lang="en-US" sz="2800" dirty="0" smtClean="0"/>
              <a:t>Signal-to-noise-ratios</a:t>
            </a:r>
          </a:p>
        </p:txBody>
      </p:sp>
      <p:sp>
        <p:nvSpPr>
          <p:cNvPr id="30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5013176"/>
            <a:ext cx="8147050" cy="1440161"/>
          </a:xfrm>
        </p:spPr>
        <p:txBody>
          <a:bodyPr/>
          <a:lstStyle/>
          <a:p>
            <a:r>
              <a:rPr lang="en-US" sz="1900" dirty="0" smtClean="0"/>
              <a:t>Dark colors: non-irradiated, Light colors: irradiated</a:t>
            </a:r>
          </a:p>
          <a:p>
            <a:r>
              <a:rPr lang="en-US" sz="1900" dirty="0" smtClean="0"/>
              <a:t>Atoll pattern (half-wide) performs best, both irradiated and non-irradiated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Chosen for final sensor, 100 wafers currently being processed by Micron</a:t>
            </a:r>
            <a:endParaRPr lang="en-US" sz="1500" dirty="0" smtClean="0"/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457200" y="1628775"/>
            <a:ext cx="5626968" cy="10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ＭＳ Ｐゴシック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ＭＳ Ｐゴシック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000" dirty="0" smtClean="0"/>
              <a:t>Test sensors have been Gamma-irradiated with Co-60 (70 </a:t>
            </a:r>
            <a:r>
              <a:rPr lang="en-US" sz="2000" dirty="0" err="1" smtClean="0"/>
              <a:t>Mrad</a:t>
            </a:r>
            <a:r>
              <a:rPr lang="en-US" sz="2000" dirty="0" smtClean="0"/>
              <a:t>) in </a:t>
            </a:r>
            <a:r>
              <a:rPr lang="en-US" sz="2000" dirty="0" err="1" smtClean="0"/>
              <a:t>Mol</a:t>
            </a:r>
            <a:r>
              <a:rPr lang="en-US" sz="2000" dirty="0" smtClean="0"/>
              <a:t> (Belgium)</a:t>
            </a:r>
          </a:p>
          <a:p>
            <a:r>
              <a:rPr lang="en-US" sz="2000" dirty="0" smtClean="0"/>
              <a:t>Tested before and after at CERN beam test (H6A 120 </a:t>
            </a:r>
            <a:r>
              <a:rPr lang="en-US" sz="2000" dirty="0" err="1" smtClean="0"/>
              <a:t>GeV</a:t>
            </a:r>
            <a:r>
              <a:rPr lang="en-US" sz="2000" dirty="0" smtClean="0"/>
              <a:t> hadrons)</a:t>
            </a:r>
          </a:p>
        </p:txBody>
      </p:sp>
      <p:sp>
        <p:nvSpPr>
          <p:cNvPr id="13" name="Rectangle 18"/>
          <p:cNvSpPr/>
          <p:nvPr/>
        </p:nvSpPr>
        <p:spPr>
          <a:xfrm>
            <a:off x="1835696" y="3284984"/>
            <a:ext cx="504056" cy="1448955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pic>
        <p:nvPicPr>
          <p:cNvPr id="14" name="Picture 2" descr="C:\Users\friedl\Desktop\babymodul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124744"/>
            <a:ext cx="2304256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5750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Beam test results</a:t>
            </a:r>
            <a:endParaRPr lang="en-US" sz="2800" dirty="0"/>
          </a:p>
        </p:txBody>
      </p:sp>
      <p:sp>
        <p:nvSpPr>
          <p:cNvPr id="11" name="Inhaltsplatzhalter 10"/>
          <p:cNvSpPr>
            <a:spLocks noGrp="1"/>
          </p:cNvSpPr>
          <p:nvPr>
            <p:ph sz="half" idx="1"/>
          </p:nvPr>
        </p:nvSpPr>
        <p:spPr>
          <a:xfrm>
            <a:off x="251520" y="1484785"/>
            <a:ext cx="4038600" cy="205209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Performance of full modules verified in several beam tests at CERN (2008-2012)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Including CO</a:t>
            </a:r>
            <a:r>
              <a:rPr lang="en-US" baseline="-25000" dirty="0" smtClean="0"/>
              <a:t>2</a:t>
            </a:r>
            <a:r>
              <a:rPr lang="en-US" dirty="0" smtClean="0"/>
              <a:t> cooling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Using EUDET and own beam telescope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3" name="table"/>
          <p:cNvPicPr>
            <a:picLocks noChangeAspect="1"/>
          </p:cNvPicPr>
          <p:nvPr/>
        </p:nvPicPr>
        <p:blipFill rotWithShape="1">
          <a:blip r:embed="rId2"/>
          <a:srcRect r="22032"/>
          <a:stretch/>
        </p:blipFill>
        <p:spPr>
          <a:xfrm>
            <a:off x="2533172" y="5044463"/>
            <a:ext cx="6287300" cy="1483360"/>
          </a:xfrm>
          <a:prstGeom prst="rect">
            <a:avLst/>
          </a:prstGeom>
        </p:spPr>
      </p:pic>
      <p:pic>
        <p:nvPicPr>
          <p:cNvPr id="14" name="Picture 3" descr="C:\Users\friedl\Desktop\trapez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5532144"/>
            <a:ext cx="1808473" cy="830061"/>
          </a:xfrm>
          <a:prstGeom prst="rect">
            <a:avLst/>
          </a:prstGeom>
          <a:noFill/>
        </p:spPr>
      </p:pic>
      <p:pic>
        <p:nvPicPr>
          <p:cNvPr id="119811" name="Picture 3" descr="C:\Users\bergi\Desktop\PA0453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3" y="3248980"/>
            <a:ext cx="2160239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10" name="Picture 2" descr="C:\Users\bergi\Desktop\P928528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3" y="1484785"/>
            <a:ext cx="2160238" cy="169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12" name="Picture 4" descr="C:\Users\bergi\Desktop\IMG_024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66209" y="1484784"/>
            <a:ext cx="2122015" cy="33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図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0" t="34954" r="4069" b="29472"/>
          <a:stretch/>
        </p:blipFill>
        <p:spPr>
          <a:xfrm rot="10800000">
            <a:off x="507565" y="3645024"/>
            <a:ext cx="3479776" cy="906652"/>
          </a:xfrm>
          <a:prstGeom prst="rect">
            <a:avLst/>
          </a:prstGeom>
        </p:spPr>
      </p:pic>
      <p:sp>
        <p:nvSpPr>
          <p:cNvPr id="23" name="テキスト ボックス 19"/>
          <p:cNvSpPr txBox="1"/>
          <p:nvPr/>
        </p:nvSpPr>
        <p:spPr>
          <a:xfrm>
            <a:off x="1251037" y="4507144"/>
            <a:ext cx="2168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 smtClean="0"/>
              <a:t>Double</a:t>
            </a:r>
            <a:r>
              <a:rPr kumimoji="1" lang="en-US" altLang="ja-JP" sz="1600" dirty="0" smtClean="0"/>
              <a:t> Origami module</a:t>
            </a:r>
            <a:endParaRPr kumimoji="1" lang="ja-JP" altLang="en-US" sz="1600" dirty="0"/>
          </a:p>
        </p:txBody>
      </p:sp>
      <p:sp>
        <p:nvSpPr>
          <p:cNvPr id="24" name="テキスト ボックス 19"/>
          <p:cNvSpPr txBox="1"/>
          <p:nvPr/>
        </p:nvSpPr>
        <p:spPr>
          <a:xfrm>
            <a:off x="467544" y="5193590"/>
            <a:ext cx="1893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/>
              <a:t>F</a:t>
            </a:r>
            <a:r>
              <a:rPr lang="en-US" altLang="ja-JP" sz="1600" dirty="0" smtClean="0"/>
              <a:t>W wedge module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83472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28003" name="Picture 3" descr="barrel_cool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7222" y="2642022"/>
            <a:ext cx="3054698" cy="2443162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16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052736"/>
            <a:ext cx="1327638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117056" y="2492896"/>
            <a:ext cx="4343376" cy="332616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Belle and Belle II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Components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Sensors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ea typeface="+mn-ea"/>
                <a:cs typeface="+mn-cs"/>
              </a:rPr>
              <a:t>Electronics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Mechanics and Cooling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Ladder assembly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Mockups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5064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Readout </a:t>
            </a:r>
            <a:r>
              <a:rPr lang="en-US" sz="2800" dirty="0" smtClean="0"/>
              <a:t>System Concept</a:t>
            </a:r>
            <a:endParaRPr lang="en-US" sz="28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9D207-ADB7-134A-B5CB-F9D4B9EAFF8F}" type="slidenum">
              <a:rPr lang="de-AT" smtClean="0"/>
              <a:pPr/>
              <a:t>17</a:t>
            </a:fld>
            <a:endParaRPr lang="de-AT"/>
          </a:p>
        </p:txBody>
      </p:sp>
      <p:grpSp>
        <p:nvGrpSpPr>
          <p:cNvPr id="117" name="図形グループ 146"/>
          <p:cNvGrpSpPr/>
          <p:nvPr/>
        </p:nvGrpSpPr>
        <p:grpSpPr>
          <a:xfrm>
            <a:off x="1631214" y="3080841"/>
            <a:ext cx="943607" cy="362925"/>
            <a:chOff x="1828800" y="4648717"/>
            <a:chExt cx="990601" cy="304283"/>
          </a:xfrm>
        </p:grpSpPr>
        <p:sp>
          <p:nvSpPr>
            <p:cNvPr id="118" name="フリーフォーム 137"/>
            <p:cNvSpPr/>
            <p:nvPr/>
          </p:nvSpPr>
          <p:spPr>
            <a:xfrm>
              <a:off x="1828801" y="46487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 140"/>
            <p:cNvSpPr/>
            <p:nvPr/>
          </p:nvSpPr>
          <p:spPr>
            <a:xfrm>
              <a:off x="1828800" y="46741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 141"/>
            <p:cNvSpPr/>
            <p:nvPr/>
          </p:nvSpPr>
          <p:spPr>
            <a:xfrm>
              <a:off x="1828800" y="46995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 142"/>
            <p:cNvSpPr/>
            <p:nvPr/>
          </p:nvSpPr>
          <p:spPr>
            <a:xfrm>
              <a:off x="1828800" y="47249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 143"/>
            <p:cNvSpPr/>
            <p:nvPr/>
          </p:nvSpPr>
          <p:spPr>
            <a:xfrm>
              <a:off x="1828800" y="47503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 144"/>
            <p:cNvSpPr/>
            <p:nvPr/>
          </p:nvSpPr>
          <p:spPr>
            <a:xfrm>
              <a:off x="1828800" y="47757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 145"/>
            <p:cNvSpPr/>
            <p:nvPr/>
          </p:nvSpPr>
          <p:spPr>
            <a:xfrm>
              <a:off x="1828800" y="48011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5" name="AutoShape 3"/>
          <p:cNvSpPr>
            <a:spLocks noChangeAspect="1" noChangeArrowheads="1" noTextEdit="1"/>
          </p:cNvSpPr>
          <p:nvPr/>
        </p:nvSpPr>
        <p:spPr bwMode="auto">
          <a:xfrm>
            <a:off x="335268" y="1285873"/>
            <a:ext cx="7887580" cy="344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8"/>
          <p:cNvSpPr>
            <a:spLocks/>
          </p:cNvSpPr>
          <p:nvPr/>
        </p:nvSpPr>
        <p:spPr bwMode="auto">
          <a:xfrm>
            <a:off x="179512" y="3201816"/>
            <a:ext cx="775753" cy="272194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0" y="180"/>
              </a:cxn>
              <a:cxn ang="0">
                <a:pos x="467" y="180"/>
              </a:cxn>
              <a:cxn ang="0">
                <a:pos x="513" y="0"/>
              </a:cxn>
              <a:cxn ang="0">
                <a:pos x="44" y="0"/>
              </a:cxn>
            </a:cxnLst>
            <a:rect l="0" t="0" r="r" b="b"/>
            <a:pathLst>
              <a:path w="513" h="180">
                <a:moveTo>
                  <a:pt x="44" y="0"/>
                </a:moveTo>
                <a:lnTo>
                  <a:pt x="0" y="180"/>
                </a:lnTo>
                <a:lnTo>
                  <a:pt x="467" y="180"/>
                </a:lnTo>
                <a:lnTo>
                  <a:pt x="513" y="0"/>
                </a:lnTo>
                <a:lnTo>
                  <a:pt x="4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20"/>
          <p:cNvSpPr>
            <a:spLocks/>
          </p:cNvSpPr>
          <p:nvPr/>
        </p:nvSpPr>
        <p:spPr bwMode="auto">
          <a:xfrm>
            <a:off x="179513" y="3109573"/>
            <a:ext cx="1528823" cy="246486"/>
          </a:xfrm>
          <a:custGeom>
            <a:avLst/>
            <a:gdLst/>
            <a:ahLst/>
            <a:cxnLst>
              <a:cxn ang="0">
                <a:pos x="42" y="0"/>
              </a:cxn>
              <a:cxn ang="0">
                <a:pos x="0" y="163"/>
              </a:cxn>
              <a:cxn ang="0">
                <a:pos x="808" y="163"/>
              </a:cxn>
              <a:cxn ang="0">
                <a:pos x="849" y="0"/>
              </a:cxn>
              <a:cxn ang="0">
                <a:pos x="42" y="0"/>
              </a:cxn>
            </a:cxnLst>
            <a:rect l="0" t="0" r="r" b="b"/>
            <a:pathLst>
              <a:path w="849" h="163">
                <a:moveTo>
                  <a:pt x="42" y="0"/>
                </a:moveTo>
                <a:lnTo>
                  <a:pt x="0" y="163"/>
                </a:lnTo>
                <a:lnTo>
                  <a:pt x="808" y="163"/>
                </a:lnTo>
                <a:lnTo>
                  <a:pt x="849" y="0"/>
                </a:lnTo>
                <a:lnTo>
                  <a:pt x="42" y="0"/>
                </a:lnTo>
                <a:close/>
              </a:path>
            </a:pathLst>
          </a:custGeom>
          <a:solidFill>
            <a:srgbClr val="CCFFC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Freeform 21"/>
          <p:cNvSpPr>
            <a:spLocks/>
          </p:cNvSpPr>
          <p:nvPr/>
        </p:nvSpPr>
        <p:spPr bwMode="auto">
          <a:xfrm>
            <a:off x="179513" y="3109573"/>
            <a:ext cx="1528823" cy="246486"/>
          </a:xfrm>
          <a:custGeom>
            <a:avLst/>
            <a:gdLst/>
            <a:ahLst/>
            <a:cxnLst>
              <a:cxn ang="0">
                <a:pos x="42" y="0"/>
              </a:cxn>
              <a:cxn ang="0">
                <a:pos x="0" y="163"/>
              </a:cxn>
              <a:cxn ang="0">
                <a:pos x="808" y="163"/>
              </a:cxn>
              <a:cxn ang="0">
                <a:pos x="849" y="0"/>
              </a:cxn>
              <a:cxn ang="0">
                <a:pos x="42" y="0"/>
              </a:cxn>
            </a:cxnLst>
            <a:rect l="0" t="0" r="r" b="b"/>
            <a:pathLst>
              <a:path w="849" h="163">
                <a:moveTo>
                  <a:pt x="42" y="0"/>
                </a:moveTo>
                <a:lnTo>
                  <a:pt x="0" y="163"/>
                </a:lnTo>
                <a:lnTo>
                  <a:pt x="808" y="163"/>
                </a:lnTo>
                <a:lnTo>
                  <a:pt x="849" y="0"/>
                </a:lnTo>
                <a:lnTo>
                  <a:pt x="42" y="0"/>
                </a:lnTo>
                <a:close/>
              </a:path>
            </a:pathLst>
          </a:custGeom>
          <a:noFill/>
          <a:ln w="6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29" name="図形グループ 148"/>
          <p:cNvGrpSpPr/>
          <p:nvPr/>
        </p:nvGrpSpPr>
        <p:grpSpPr>
          <a:xfrm>
            <a:off x="252097" y="3274401"/>
            <a:ext cx="508096" cy="60488"/>
            <a:chOff x="381000" y="4584700"/>
            <a:chExt cx="660399" cy="139700"/>
          </a:xfrm>
        </p:grpSpPr>
        <p:sp>
          <p:nvSpPr>
            <p:cNvPr id="130" name="Freeform 22"/>
            <p:cNvSpPr>
              <a:spLocks/>
            </p:cNvSpPr>
            <p:nvPr/>
          </p:nvSpPr>
          <p:spPr bwMode="auto">
            <a:xfrm>
              <a:off x="381000" y="4584700"/>
              <a:ext cx="153987" cy="1397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88"/>
                </a:cxn>
                <a:cxn ang="0">
                  <a:pos x="75" y="88"/>
                </a:cxn>
                <a:cxn ang="0">
                  <a:pos x="97" y="0"/>
                </a:cxn>
                <a:cxn ang="0">
                  <a:pos x="20" y="0"/>
                </a:cxn>
              </a:cxnLst>
              <a:rect l="0" t="0" r="r" b="b"/>
              <a:pathLst>
                <a:path w="97" h="88">
                  <a:moveTo>
                    <a:pt x="20" y="0"/>
                  </a:moveTo>
                  <a:lnTo>
                    <a:pt x="0" y="88"/>
                  </a:lnTo>
                  <a:lnTo>
                    <a:pt x="75" y="88"/>
                  </a:lnTo>
                  <a:lnTo>
                    <a:pt x="9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23"/>
            <p:cNvSpPr>
              <a:spLocks/>
            </p:cNvSpPr>
            <p:nvPr/>
          </p:nvSpPr>
          <p:spPr bwMode="auto">
            <a:xfrm>
              <a:off x="381000" y="4584700"/>
              <a:ext cx="153987" cy="1397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88"/>
                </a:cxn>
                <a:cxn ang="0">
                  <a:pos x="75" y="88"/>
                </a:cxn>
                <a:cxn ang="0">
                  <a:pos x="97" y="0"/>
                </a:cxn>
                <a:cxn ang="0">
                  <a:pos x="20" y="0"/>
                </a:cxn>
              </a:cxnLst>
              <a:rect l="0" t="0" r="r" b="b"/>
              <a:pathLst>
                <a:path w="97" h="88">
                  <a:moveTo>
                    <a:pt x="20" y="0"/>
                  </a:moveTo>
                  <a:lnTo>
                    <a:pt x="0" y="88"/>
                  </a:lnTo>
                  <a:lnTo>
                    <a:pt x="75" y="88"/>
                  </a:lnTo>
                  <a:lnTo>
                    <a:pt x="97" y="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24"/>
            <p:cNvSpPr>
              <a:spLocks/>
            </p:cNvSpPr>
            <p:nvPr/>
          </p:nvSpPr>
          <p:spPr bwMode="auto">
            <a:xfrm>
              <a:off x="547687" y="4584700"/>
              <a:ext cx="153987" cy="1397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88"/>
                </a:cxn>
                <a:cxn ang="0">
                  <a:pos x="77" y="88"/>
                </a:cxn>
                <a:cxn ang="0">
                  <a:pos x="97" y="0"/>
                </a:cxn>
                <a:cxn ang="0">
                  <a:pos x="22" y="0"/>
                </a:cxn>
              </a:cxnLst>
              <a:rect l="0" t="0" r="r" b="b"/>
              <a:pathLst>
                <a:path w="97" h="88">
                  <a:moveTo>
                    <a:pt x="22" y="0"/>
                  </a:moveTo>
                  <a:lnTo>
                    <a:pt x="0" y="88"/>
                  </a:lnTo>
                  <a:lnTo>
                    <a:pt x="77" y="88"/>
                  </a:lnTo>
                  <a:lnTo>
                    <a:pt x="9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25"/>
            <p:cNvSpPr>
              <a:spLocks/>
            </p:cNvSpPr>
            <p:nvPr/>
          </p:nvSpPr>
          <p:spPr bwMode="auto">
            <a:xfrm>
              <a:off x="547687" y="4584700"/>
              <a:ext cx="153987" cy="1397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88"/>
                </a:cxn>
                <a:cxn ang="0">
                  <a:pos x="77" y="88"/>
                </a:cxn>
                <a:cxn ang="0">
                  <a:pos x="97" y="0"/>
                </a:cxn>
                <a:cxn ang="0">
                  <a:pos x="22" y="0"/>
                </a:cxn>
              </a:cxnLst>
              <a:rect l="0" t="0" r="r" b="b"/>
              <a:pathLst>
                <a:path w="97" h="88">
                  <a:moveTo>
                    <a:pt x="22" y="0"/>
                  </a:moveTo>
                  <a:lnTo>
                    <a:pt x="0" y="88"/>
                  </a:lnTo>
                  <a:lnTo>
                    <a:pt x="77" y="88"/>
                  </a:lnTo>
                  <a:lnTo>
                    <a:pt x="97" y="0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26"/>
            <p:cNvSpPr>
              <a:spLocks/>
            </p:cNvSpPr>
            <p:nvPr/>
          </p:nvSpPr>
          <p:spPr bwMode="auto">
            <a:xfrm>
              <a:off x="719137" y="4584700"/>
              <a:ext cx="153987" cy="1397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88"/>
                </a:cxn>
                <a:cxn ang="0">
                  <a:pos x="75" y="88"/>
                </a:cxn>
                <a:cxn ang="0">
                  <a:pos x="97" y="0"/>
                </a:cxn>
                <a:cxn ang="0">
                  <a:pos x="20" y="0"/>
                </a:cxn>
              </a:cxnLst>
              <a:rect l="0" t="0" r="r" b="b"/>
              <a:pathLst>
                <a:path w="97" h="88">
                  <a:moveTo>
                    <a:pt x="20" y="0"/>
                  </a:moveTo>
                  <a:lnTo>
                    <a:pt x="0" y="88"/>
                  </a:lnTo>
                  <a:lnTo>
                    <a:pt x="75" y="88"/>
                  </a:lnTo>
                  <a:lnTo>
                    <a:pt x="9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27"/>
            <p:cNvSpPr>
              <a:spLocks/>
            </p:cNvSpPr>
            <p:nvPr/>
          </p:nvSpPr>
          <p:spPr bwMode="auto">
            <a:xfrm>
              <a:off x="719137" y="4584700"/>
              <a:ext cx="153987" cy="1397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88"/>
                </a:cxn>
                <a:cxn ang="0">
                  <a:pos x="75" y="88"/>
                </a:cxn>
                <a:cxn ang="0">
                  <a:pos x="97" y="0"/>
                </a:cxn>
                <a:cxn ang="0">
                  <a:pos x="20" y="0"/>
                </a:cxn>
              </a:cxnLst>
              <a:rect l="0" t="0" r="r" b="b"/>
              <a:pathLst>
                <a:path w="97" h="88">
                  <a:moveTo>
                    <a:pt x="20" y="0"/>
                  </a:moveTo>
                  <a:lnTo>
                    <a:pt x="0" y="88"/>
                  </a:lnTo>
                  <a:lnTo>
                    <a:pt x="75" y="88"/>
                  </a:lnTo>
                  <a:lnTo>
                    <a:pt x="97" y="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28"/>
            <p:cNvSpPr>
              <a:spLocks/>
            </p:cNvSpPr>
            <p:nvPr/>
          </p:nvSpPr>
          <p:spPr bwMode="auto">
            <a:xfrm>
              <a:off x="884237" y="4584700"/>
              <a:ext cx="157162" cy="1397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88"/>
                </a:cxn>
                <a:cxn ang="0">
                  <a:pos x="77" y="88"/>
                </a:cxn>
                <a:cxn ang="0">
                  <a:pos x="99" y="0"/>
                </a:cxn>
                <a:cxn ang="0">
                  <a:pos x="22" y="0"/>
                </a:cxn>
              </a:cxnLst>
              <a:rect l="0" t="0" r="r" b="b"/>
              <a:pathLst>
                <a:path w="99" h="88">
                  <a:moveTo>
                    <a:pt x="22" y="0"/>
                  </a:moveTo>
                  <a:lnTo>
                    <a:pt x="0" y="88"/>
                  </a:lnTo>
                  <a:lnTo>
                    <a:pt x="77" y="88"/>
                  </a:lnTo>
                  <a:lnTo>
                    <a:pt x="99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Freeform 29"/>
            <p:cNvSpPr>
              <a:spLocks/>
            </p:cNvSpPr>
            <p:nvPr/>
          </p:nvSpPr>
          <p:spPr bwMode="auto">
            <a:xfrm>
              <a:off x="884237" y="4584700"/>
              <a:ext cx="157162" cy="1397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88"/>
                </a:cxn>
                <a:cxn ang="0">
                  <a:pos x="77" y="88"/>
                </a:cxn>
                <a:cxn ang="0">
                  <a:pos x="99" y="0"/>
                </a:cxn>
                <a:cxn ang="0">
                  <a:pos x="22" y="0"/>
                </a:cxn>
              </a:cxnLst>
              <a:rect l="0" t="0" r="r" b="b"/>
              <a:pathLst>
                <a:path w="99" h="88">
                  <a:moveTo>
                    <a:pt x="22" y="0"/>
                  </a:moveTo>
                  <a:lnTo>
                    <a:pt x="0" y="88"/>
                  </a:lnTo>
                  <a:lnTo>
                    <a:pt x="77" y="88"/>
                  </a:lnTo>
                  <a:lnTo>
                    <a:pt x="99" y="0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38" name="Freeform 30"/>
          <p:cNvSpPr>
            <a:spLocks/>
          </p:cNvSpPr>
          <p:nvPr/>
        </p:nvSpPr>
        <p:spPr bwMode="auto">
          <a:xfrm>
            <a:off x="2540040" y="3030939"/>
            <a:ext cx="538339" cy="473315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0" y="77"/>
              </a:cxn>
              <a:cxn ang="0">
                <a:pos x="0" y="313"/>
              </a:cxn>
              <a:cxn ang="0">
                <a:pos x="277" y="313"/>
              </a:cxn>
              <a:cxn ang="0">
                <a:pos x="356" y="235"/>
              </a:cxn>
              <a:cxn ang="0">
                <a:pos x="356" y="0"/>
              </a:cxn>
              <a:cxn ang="0">
                <a:pos x="79" y="0"/>
              </a:cxn>
            </a:cxnLst>
            <a:rect l="0" t="0" r="r" b="b"/>
            <a:pathLst>
              <a:path w="356" h="313">
                <a:moveTo>
                  <a:pt x="79" y="0"/>
                </a:moveTo>
                <a:lnTo>
                  <a:pt x="0" y="77"/>
                </a:lnTo>
                <a:lnTo>
                  <a:pt x="0" y="313"/>
                </a:lnTo>
                <a:lnTo>
                  <a:pt x="277" y="313"/>
                </a:lnTo>
                <a:lnTo>
                  <a:pt x="356" y="235"/>
                </a:lnTo>
                <a:lnTo>
                  <a:pt x="356" y="0"/>
                </a:lnTo>
                <a:lnTo>
                  <a:pt x="79" y="0"/>
                </a:lnTo>
                <a:close/>
              </a:path>
            </a:pathLst>
          </a:custGeom>
          <a:solidFill>
            <a:srgbClr val="B3A2C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31"/>
          <p:cNvSpPr>
            <a:spLocks/>
          </p:cNvSpPr>
          <p:nvPr/>
        </p:nvSpPr>
        <p:spPr bwMode="auto">
          <a:xfrm>
            <a:off x="2540040" y="3030939"/>
            <a:ext cx="538339" cy="116438"/>
          </a:xfrm>
          <a:custGeom>
            <a:avLst/>
            <a:gdLst/>
            <a:ahLst/>
            <a:cxnLst>
              <a:cxn ang="0">
                <a:pos x="0" y="77"/>
              </a:cxn>
              <a:cxn ang="0">
                <a:pos x="277" y="77"/>
              </a:cxn>
              <a:cxn ang="0">
                <a:pos x="356" y="0"/>
              </a:cxn>
              <a:cxn ang="0">
                <a:pos x="79" y="0"/>
              </a:cxn>
              <a:cxn ang="0">
                <a:pos x="0" y="77"/>
              </a:cxn>
            </a:cxnLst>
            <a:rect l="0" t="0" r="r" b="b"/>
            <a:pathLst>
              <a:path w="356" h="77">
                <a:moveTo>
                  <a:pt x="0" y="77"/>
                </a:moveTo>
                <a:lnTo>
                  <a:pt x="277" y="77"/>
                </a:lnTo>
                <a:lnTo>
                  <a:pt x="356" y="0"/>
                </a:lnTo>
                <a:lnTo>
                  <a:pt x="79" y="0"/>
                </a:lnTo>
                <a:lnTo>
                  <a:pt x="0" y="77"/>
                </a:lnTo>
                <a:close/>
              </a:path>
            </a:pathLst>
          </a:custGeom>
          <a:solidFill>
            <a:srgbClr val="C2B4D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32"/>
          <p:cNvSpPr>
            <a:spLocks/>
          </p:cNvSpPr>
          <p:nvPr/>
        </p:nvSpPr>
        <p:spPr bwMode="auto">
          <a:xfrm>
            <a:off x="2958916" y="3030939"/>
            <a:ext cx="119462" cy="473315"/>
          </a:xfrm>
          <a:custGeom>
            <a:avLst/>
            <a:gdLst/>
            <a:ahLst/>
            <a:cxnLst>
              <a:cxn ang="0">
                <a:pos x="0" y="77"/>
              </a:cxn>
              <a:cxn ang="0">
                <a:pos x="79" y="0"/>
              </a:cxn>
              <a:cxn ang="0">
                <a:pos x="79" y="235"/>
              </a:cxn>
              <a:cxn ang="0">
                <a:pos x="0" y="313"/>
              </a:cxn>
              <a:cxn ang="0">
                <a:pos x="0" y="77"/>
              </a:cxn>
            </a:cxnLst>
            <a:rect l="0" t="0" r="r" b="b"/>
            <a:pathLst>
              <a:path w="79" h="313">
                <a:moveTo>
                  <a:pt x="0" y="77"/>
                </a:moveTo>
                <a:lnTo>
                  <a:pt x="79" y="0"/>
                </a:lnTo>
                <a:lnTo>
                  <a:pt x="79" y="235"/>
                </a:lnTo>
                <a:lnTo>
                  <a:pt x="0" y="313"/>
                </a:lnTo>
                <a:lnTo>
                  <a:pt x="0" y="77"/>
                </a:lnTo>
                <a:close/>
              </a:path>
            </a:pathLst>
          </a:custGeom>
          <a:solidFill>
            <a:srgbClr val="9082A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33"/>
          <p:cNvSpPr>
            <a:spLocks/>
          </p:cNvSpPr>
          <p:nvPr/>
        </p:nvSpPr>
        <p:spPr bwMode="auto">
          <a:xfrm>
            <a:off x="2540040" y="3030939"/>
            <a:ext cx="538339" cy="473315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0" y="77"/>
              </a:cxn>
              <a:cxn ang="0">
                <a:pos x="0" y="313"/>
              </a:cxn>
              <a:cxn ang="0">
                <a:pos x="277" y="313"/>
              </a:cxn>
              <a:cxn ang="0">
                <a:pos x="356" y="235"/>
              </a:cxn>
              <a:cxn ang="0">
                <a:pos x="356" y="0"/>
              </a:cxn>
              <a:cxn ang="0">
                <a:pos x="79" y="0"/>
              </a:cxn>
            </a:cxnLst>
            <a:rect l="0" t="0" r="r" b="b"/>
            <a:pathLst>
              <a:path w="356" h="313">
                <a:moveTo>
                  <a:pt x="79" y="0"/>
                </a:moveTo>
                <a:lnTo>
                  <a:pt x="0" y="77"/>
                </a:lnTo>
                <a:lnTo>
                  <a:pt x="0" y="313"/>
                </a:lnTo>
                <a:lnTo>
                  <a:pt x="277" y="313"/>
                </a:lnTo>
                <a:lnTo>
                  <a:pt x="356" y="235"/>
                </a:lnTo>
                <a:lnTo>
                  <a:pt x="356" y="0"/>
                </a:lnTo>
                <a:lnTo>
                  <a:pt x="79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34"/>
          <p:cNvSpPr>
            <a:spLocks/>
          </p:cNvSpPr>
          <p:nvPr/>
        </p:nvSpPr>
        <p:spPr bwMode="auto">
          <a:xfrm>
            <a:off x="2540040" y="3030939"/>
            <a:ext cx="538339" cy="116438"/>
          </a:xfrm>
          <a:custGeom>
            <a:avLst/>
            <a:gdLst/>
            <a:ahLst/>
            <a:cxnLst>
              <a:cxn ang="0">
                <a:pos x="0" y="77"/>
              </a:cxn>
              <a:cxn ang="0">
                <a:pos x="277" y="77"/>
              </a:cxn>
              <a:cxn ang="0">
                <a:pos x="356" y="0"/>
              </a:cxn>
            </a:cxnLst>
            <a:rect l="0" t="0" r="r" b="b"/>
            <a:pathLst>
              <a:path w="356" h="77">
                <a:moveTo>
                  <a:pt x="0" y="77"/>
                </a:moveTo>
                <a:lnTo>
                  <a:pt x="277" y="77"/>
                </a:lnTo>
                <a:lnTo>
                  <a:pt x="356" y="0"/>
                </a:lnTo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Line 35"/>
          <p:cNvSpPr>
            <a:spLocks noChangeShapeType="1"/>
          </p:cNvSpPr>
          <p:nvPr/>
        </p:nvSpPr>
        <p:spPr bwMode="auto">
          <a:xfrm>
            <a:off x="2958916" y="3147377"/>
            <a:ext cx="1512" cy="356877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4" name="Freeform 36"/>
          <p:cNvSpPr>
            <a:spLocks/>
          </p:cNvSpPr>
          <p:nvPr/>
        </p:nvSpPr>
        <p:spPr bwMode="auto">
          <a:xfrm>
            <a:off x="4605691" y="1815139"/>
            <a:ext cx="488437" cy="2023309"/>
          </a:xfrm>
          <a:custGeom>
            <a:avLst/>
            <a:gdLst/>
            <a:ahLst/>
            <a:cxnLst>
              <a:cxn ang="0">
                <a:pos x="215" y="0"/>
              </a:cxn>
              <a:cxn ang="0">
                <a:pos x="0" y="215"/>
              </a:cxn>
              <a:cxn ang="0">
                <a:pos x="0" y="1338"/>
              </a:cxn>
              <a:cxn ang="0">
                <a:pos x="109" y="1338"/>
              </a:cxn>
              <a:cxn ang="0">
                <a:pos x="323" y="1123"/>
              </a:cxn>
              <a:cxn ang="0">
                <a:pos x="323" y="0"/>
              </a:cxn>
              <a:cxn ang="0">
                <a:pos x="215" y="0"/>
              </a:cxn>
            </a:cxnLst>
            <a:rect l="0" t="0" r="r" b="b"/>
            <a:pathLst>
              <a:path w="323" h="1338">
                <a:moveTo>
                  <a:pt x="215" y="0"/>
                </a:moveTo>
                <a:lnTo>
                  <a:pt x="0" y="215"/>
                </a:lnTo>
                <a:lnTo>
                  <a:pt x="0" y="1338"/>
                </a:lnTo>
                <a:lnTo>
                  <a:pt x="109" y="1338"/>
                </a:lnTo>
                <a:lnTo>
                  <a:pt x="323" y="1123"/>
                </a:lnTo>
                <a:lnTo>
                  <a:pt x="323" y="0"/>
                </a:lnTo>
                <a:lnTo>
                  <a:pt x="215" y="0"/>
                </a:lnTo>
                <a:close/>
              </a:path>
            </a:pathLst>
          </a:custGeom>
          <a:solidFill>
            <a:srgbClr val="B3A2C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5" name="Freeform 37"/>
          <p:cNvSpPr>
            <a:spLocks/>
          </p:cNvSpPr>
          <p:nvPr/>
        </p:nvSpPr>
        <p:spPr bwMode="auto">
          <a:xfrm>
            <a:off x="4605691" y="1815139"/>
            <a:ext cx="488437" cy="325120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109" y="215"/>
              </a:cxn>
              <a:cxn ang="0">
                <a:pos x="323" y="0"/>
              </a:cxn>
              <a:cxn ang="0">
                <a:pos x="215" y="0"/>
              </a:cxn>
              <a:cxn ang="0">
                <a:pos x="0" y="215"/>
              </a:cxn>
            </a:cxnLst>
            <a:rect l="0" t="0" r="r" b="b"/>
            <a:pathLst>
              <a:path w="323" h="215">
                <a:moveTo>
                  <a:pt x="0" y="215"/>
                </a:moveTo>
                <a:lnTo>
                  <a:pt x="109" y="215"/>
                </a:lnTo>
                <a:lnTo>
                  <a:pt x="323" y="0"/>
                </a:lnTo>
                <a:lnTo>
                  <a:pt x="215" y="0"/>
                </a:lnTo>
                <a:lnTo>
                  <a:pt x="0" y="215"/>
                </a:lnTo>
                <a:close/>
              </a:path>
            </a:pathLst>
          </a:custGeom>
          <a:solidFill>
            <a:srgbClr val="C2B4D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146" name="Freeform 38"/>
          <p:cNvSpPr>
            <a:spLocks/>
          </p:cNvSpPr>
          <p:nvPr/>
        </p:nvSpPr>
        <p:spPr bwMode="auto">
          <a:xfrm>
            <a:off x="4770519" y="1815139"/>
            <a:ext cx="323609" cy="2023309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214" y="0"/>
              </a:cxn>
              <a:cxn ang="0">
                <a:pos x="214" y="1123"/>
              </a:cxn>
              <a:cxn ang="0">
                <a:pos x="0" y="1338"/>
              </a:cxn>
              <a:cxn ang="0">
                <a:pos x="0" y="215"/>
              </a:cxn>
            </a:cxnLst>
            <a:rect l="0" t="0" r="r" b="b"/>
            <a:pathLst>
              <a:path w="214" h="1338">
                <a:moveTo>
                  <a:pt x="0" y="215"/>
                </a:moveTo>
                <a:lnTo>
                  <a:pt x="214" y="0"/>
                </a:lnTo>
                <a:lnTo>
                  <a:pt x="214" y="1123"/>
                </a:lnTo>
                <a:lnTo>
                  <a:pt x="0" y="1338"/>
                </a:lnTo>
                <a:lnTo>
                  <a:pt x="0" y="215"/>
                </a:lnTo>
                <a:close/>
              </a:path>
            </a:pathLst>
          </a:custGeom>
          <a:solidFill>
            <a:srgbClr val="9082A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" name="Freeform 39"/>
          <p:cNvSpPr>
            <a:spLocks/>
          </p:cNvSpPr>
          <p:nvPr/>
        </p:nvSpPr>
        <p:spPr bwMode="auto">
          <a:xfrm>
            <a:off x="4605691" y="1815139"/>
            <a:ext cx="488437" cy="2023309"/>
          </a:xfrm>
          <a:custGeom>
            <a:avLst/>
            <a:gdLst/>
            <a:ahLst/>
            <a:cxnLst>
              <a:cxn ang="0">
                <a:pos x="215" y="0"/>
              </a:cxn>
              <a:cxn ang="0">
                <a:pos x="0" y="215"/>
              </a:cxn>
              <a:cxn ang="0">
                <a:pos x="0" y="1338"/>
              </a:cxn>
              <a:cxn ang="0">
                <a:pos x="109" y="1338"/>
              </a:cxn>
              <a:cxn ang="0">
                <a:pos x="323" y="1123"/>
              </a:cxn>
              <a:cxn ang="0">
                <a:pos x="323" y="0"/>
              </a:cxn>
              <a:cxn ang="0">
                <a:pos x="215" y="0"/>
              </a:cxn>
            </a:cxnLst>
            <a:rect l="0" t="0" r="r" b="b"/>
            <a:pathLst>
              <a:path w="323" h="1338">
                <a:moveTo>
                  <a:pt x="215" y="0"/>
                </a:moveTo>
                <a:lnTo>
                  <a:pt x="0" y="215"/>
                </a:lnTo>
                <a:lnTo>
                  <a:pt x="0" y="1338"/>
                </a:lnTo>
                <a:lnTo>
                  <a:pt x="109" y="1338"/>
                </a:lnTo>
                <a:lnTo>
                  <a:pt x="323" y="1123"/>
                </a:lnTo>
                <a:lnTo>
                  <a:pt x="323" y="0"/>
                </a:lnTo>
                <a:lnTo>
                  <a:pt x="215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" name="Freeform 40"/>
          <p:cNvSpPr>
            <a:spLocks/>
          </p:cNvSpPr>
          <p:nvPr/>
        </p:nvSpPr>
        <p:spPr bwMode="auto">
          <a:xfrm>
            <a:off x="4605691" y="1815139"/>
            <a:ext cx="488437" cy="325120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109" y="215"/>
              </a:cxn>
              <a:cxn ang="0">
                <a:pos x="323" y="0"/>
              </a:cxn>
            </a:cxnLst>
            <a:rect l="0" t="0" r="r" b="b"/>
            <a:pathLst>
              <a:path w="323" h="215">
                <a:moveTo>
                  <a:pt x="0" y="215"/>
                </a:moveTo>
                <a:lnTo>
                  <a:pt x="109" y="215"/>
                </a:lnTo>
                <a:lnTo>
                  <a:pt x="323" y="0"/>
                </a:lnTo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149" name="Line 41"/>
          <p:cNvSpPr>
            <a:spLocks noChangeShapeType="1"/>
          </p:cNvSpPr>
          <p:nvPr/>
        </p:nvSpPr>
        <p:spPr bwMode="auto">
          <a:xfrm>
            <a:off x="4770519" y="2140259"/>
            <a:ext cx="1512" cy="1698188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" name="Freeform 42"/>
          <p:cNvSpPr>
            <a:spLocks/>
          </p:cNvSpPr>
          <p:nvPr/>
        </p:nvSpPr>
        <p:spPr bwMode="auto">
          <a:xfrm>
            <a:off x="5115298" y="2609038"/>
            <a:ext cx="313023" cy="810533"/>
          </a:xfrm>
          <a:custGeom>
            <a:avLst/>
            <a:gdLst/>
            <a:ahLst/>
            <a:cxnLst>
              <a:cxn ang="0">
                <a:pos x="140" y="0"/>
              </a:cxn>
              <a:cxn ang="0">
                <a:pos x="0" y="140"/>
              </a:cxn>
              <a:cxn ang="0">
                <a:pos x="0" y="536"/>
              </a:cxn>
              <a:cxn ang="0">
                <a:pos x="70" y="536"/>
              </a:cxn>
              <a:cxn ang="0">
                <a:pos x="207" y="398"/>
              </a:cxn>
              <a:cxn ang="0">
                <a:pos x="207" y="0"/>
              </a:cxn>
              <a:cxn ang="0">
                <a:pos x="140" y="0"/>
              </a:cxn>
            </a:cxnLst>
            <a:rect l="0" t="0" r="r" b="b"/>
            <a:pathLst>
              <a:path w="207" h="536">
                <a:moveTo>
                  <a:pt x="140" y="0"/>
                </a:moveTo>
                <a:lnTo>
                  <a:pt x="0" y="140"/>
                </a:lnTo>
                <a:lnTo>
                  <a:pt x="0" y="536"/>
                </a:lnTo>
                <a:lnTo>
                  <a:pt x="70" y="536"/>
                </a:lnTo>
                <a:lnTo>
                  <a:pt x="207" y="398"/>
                </a:lnTo>
                <a:lnTo>
                  <a:pt x="207" y="0"/>
                </a:lnTo>
                <a:lnTo>
                  <a:pt x="14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1" name="Freeform 43"/>
          <p:cNvSpPr>
            <a:spLocks/>
          </p:cNvSpPr>
          <p:nvPr/>
        </p:nvSpPr>
        <p:spPr bwMode="auto">
          <a:xfrm>
            <a:off x="5115298" y="2609038"/>
            <a:ext cx="313023" cy="211706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70" y="140"/>
              </a:cxn>
              <a:cxn ang="0">
                <a:pos x="207" y="0"/>
              </a:cxn>
              <a:cxn ang="0">
                <a:pos x="140" y="0"/>
              </a:cxn>
              <a:cxn ang="0">
                <a:pos x="0" y="140"/>
              </a:cxn>
            </a:cxnLst>
            <a:rect l="0" t="0" r="r" b="b"/>
            <a:pathLst>
              <a:path w="207" h="140">
                <a:moveTo>
                  <a:pt x="0" y="140"/>
                </a:moveTo>
                <a:lnTo>
                  <a:pt x="70" y="140"/>
                </a:lnTo>
                <a:lnTo>
                  <a:pt x="207" y="0"/>
                </a:lnTo>
                <a:lnTo>
                  <a:pt x="140" y="0"/>
                </a:lnTo>
                <a:lnTo>
                  <a:pt x="0" y="140"/>
                </a:lnTo>
                <a:close/>
              </a:path>
            </a:pathLst>
          </a:custGeom>
          <a:solidFill>
            <a:srgbClr val="FF843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152" name="Freeform 44"/>
          <p:cNvSpPr>
            <a:spLocks/>
          </p:cNvSpPr>
          <p:nvPr/>
        </p:nvSpPr>
        <p:spPr bwMode="auto">
          <a:xfrm>
            <a:off x="5221151" y="2609038"/>
            <a:ext cx="207169" cy="810533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137" y="0"/>
              </a:cxn>
              <a:cxn ang="0">
                <a:pos x="137" y="398"/>
              </a:cxn>
              <a:cxn ang="0">
                <a:pos x="0" y="536"/>
              </a:cxn>
              <a:cxn ang="0">
                <a:pos x="0" y="140"/>
              </a:cxn>
            </a:cxnLst>
            <a:rect l="0" t="0" r="r" b="b"/>
            <a:pathLst>
              <a:path w="137" h="536">
                <a:moveTo>
                  <a:pt x="0" y="140"/>
                </a:moveTo>
                <a:lnTo>
                  <a:pt x="137" y="0"/>
                </a:lnTo>
                <a:lnTo>
                  <a:pt x="137" y="398"/>
                </a:lnTo>
                <a:lnTo>
                  <a:pt x="0" y="536"/>
                </a:lnTo>
                <a:lnTo>
                  <a:pt x="0" y="140"/>
                </a:lnTo>
                <a:close/>
              </a:path>
            </a:pathLst>
          </a:custGeom>
          <a:solidFill>
            <a:srgbClr val="CD52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" name="Freeform 45"/>
          <p:cNvSpPr>
            <a:spLocks/>
          </p:cNvSpPr>
          <p:nvPr/>
        </p:nvSpPr>
        <p:spPr bwMode="auto">
          <a:xfrm>
            <a:off x="5115298" y="2609038"/>
            <a:ext cx="313023" cy="810533"/>
          </a:xfrm>
          <a:custGeom>
            <a:avLst/>
            <a:gdLst/>
            <a:ahLst/>
            <a:cxnLst>
              <a:cxn ang="0">
                <a:pos x="140" y="0"/>
              </a:cxn>
              <a:cxn ang="0">
                <a:pos x="0" y="140"/>
              </a:cxn>
              <a:cxn ang="0">
                <a:pos x="0" y="536"/>
              </a:cxn>
              <a:cxn ang="0">
                <a:pos x="70" y="536"/>
              </a:cxn>
              <a:cxn ang="0">
                <a:pos x="207" y="398"/>
              </a:cxn>
              <a:cxn ang="0">
                <a:pos x="207" y="0"/>
              </a:cxn>
              <a:cxn ang="0">
                <a:pos x="140" y="0"/>
              </a:cxn>
            </a:cxnLst>
            <a:rect l="0" t="0" r="r" b="b"/>
            <a:pathLst>
              <a:path w="207" h="536">
                <a:moveTo>
                  <a:pt x="140" y="0"/>
                </a:moveTo>
                <a:lnTo>
                  <a:pt x="0" y="140"/>
                </a:lnTo>
                <a:lnTo>
                  <a:pt x="0" y="536"/>
                </a:lnTo>
                <a:lnTo>
                  <a:pt x="70" y="536"/>
                </a:lnTo>
                <a:lnTo>
                  <a:pt x="207" y="398"/>
                </a:lnTo>
                <a:lnTo>
                  <a:pt x="207" y="0"/>
                </a:lnTo>
                <a:lnTo>
                  <a:pt x="140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4" name="Freeform 46"/>
          <p:cNvSpPr>
            <a:spLocks/>
          </p:cNvSpPr>
          <p:nvPr/>
        </p:nvSpPr>
        <p:spPr bwMode="auto">
          <a:xfrm>
            <a:off x="5115298" y="2609038"/>
            <a:ext cx="313023" cy="211706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70" y="140"/>
              </a:cxn>
              <a:cxn ang="0">
                <a:pos x="207" y="0"/>
              </a:cxn>
            </a:cxnLst>
            <a:rect l="0" t="0" r="r" b="b"/>
            <a:pathLst>
              <a:path w="207" h="140">
                <a:moveTo>
                  <a:pt x="0" y="140"/>
                </a:moveTo>
                <a:lnTo>
                  <a:pt x="70" y="140"/>
                </a:lnTo>
                <a:lnTo>
                  <a:pt x="207" y="0"/>
                </a:lnTo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155" name="Line 47"/>
          <p:cNvSpPr>
            <a:spLocks noChangeShapeType="1"/>
          </p:cNvSpPr>
          <p:nvPr/>
        </p:nvSpPr>
        <p:spPr bwMode="auto">
          <a:xfrm>
            <a:off x="5221151" y="2820744"/>
            <a:ext cx="1512" cy="598827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6" name="Freeform 48"/>
          <p:cNvSpPr>
            <a:spLocks/>
          </p:cNvSpPr>
          <p:nvPr/>
        </p:nvSpPr>
        <p:spPr bwMode="auto">
          <a:xfrm>
            <a:off x="4605691" y="1815139"/>
            <a:ext cx="488437" cy="2023309"/>
          </a:xfrm>
          <a:custGeom>
            <a:avLst/>
            <a:gdLst/>
            <a:ahLst/>
            <a:cxnLst>
              <a:cxn ang="0">
                <a:pos x="215" y="0"/>
              </a:cxn>
              <a:cxn ang="0">
                <a:pos x="0" y="215"/>
              </a:cxn>
              <a:cxn ang="0">
                <a:pos x="0" y="1338"/>
              </a:cxn>
              <a:cxn ang="0">
                <a:pos x="109" y="1338"/>
              </a:cxn>
              <a:cxn ang="0">
                <a:pos x="323" y="1123"/>
              </a:cxn>
              <a:cxn ang="0">
                <a:pos x="323" y="0"/>
              </a:cxn>
              <a:cxn ang="0">
                <a:pos x="215" y="0"/>
              </a:cxn>
            </a:cxnLst>
            <a:rect l="0" t="0" r="r" b="b"/>
            <a:pathLst>
              <a:path w="323" h="1338">
                <a:moveTo>
                  <a:pt x="215" y="0"/>
                </a:moveTo>
                <a:lnTo>
                  <a:pt x="0" y="215"/>
                </a:lnTo>
                <a:lnTo>
                  <a:pt x="0" y="1338"/>
                </a:lnTo>
                <a:lnTo>
                  <a:pt x="109" y="1338"/>
                </a:lnTo>
                <a:lnTo>
                  <a:pt x="323" y="1123"/>
                </a:lnTo>
                <a:lnTo>
                  <a:pt x="323" y="0"/>
                </a:lnTo>
                <a:lnTo>
                  <a:pt x="215" y="0"/>
                </a:lnTo>
                <a:close/>
              </a:path>
            </a:pathLst>
          </a:custGeom>
          <a:solidFill>
            <a:srgbClr val="B3A2C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7" name="Freeform 49"/>
          <p:cNvSpPr>
            <a:spLocks/>
          </p:cNvSpPr>
          <p:nvPr/>
        </p:nvSpPr>
        <p:spPr bwMode="auto">
          <a:xfrm>
            <a:off x="4605691" y="1815139"/>
            <a:ext cx="488437" cy="325120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109" y="215"/>
              </a:cxn>
              <a:cxn ang="0">
                <a:pos x="323" y="0"/>
              </a:cxn>
              <a:cxn ang="0">
                <a:pos x="215" y="0"/>
              </a:cxn>
              <a:cxn ang="0">
                <a:pos x="0" y="215"/>
              </a:cxn>
            </a:cxnLst>
            <a:rect l="0" t="0" r="r" b="b"/>
            <a:pathLst>
              <a:path w="323" h="215">
                <a:moveTo>
                  <a:pt x="0" y="215"/>
                </a:moveTo>
                <a:lnTo>
                  <a:pt x="109" y="215"/>
                </a:lnTo>
                <a:lnTo>
                  <a:pt x="323" y="0"/>
                </a:lnTo>
                <a:lnTo>
                  <a:pt x="215" y="0"/>
                </a:lnTo>
                <a:lnTo>
                  <a:pt x="0" y="215"/>
                </a:lnTo>
                <a:close/>
              </a:path>
            </a:pathLst>
          </a:custGeom>
          <a:solidFill>
            <a:srgbClr val="C2B4D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158" name="Freeform 50"/>
          <p:cNvSpPr>
            <a:spLocks/>
          </p:cNvSpPr>
          <p:nvPr/>
        </p:nvSpPr>
        <p:spPr bwMode="auto">
          <a:xfrm>
            <a:off x="4770519" y="1815139"/>
            <a:ext cx="323609" cy="2023309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214" y="0"/>
              </a:cxn>
              <a:cxn ang="0">
                <a:pos x="214" y="1123"/>
              </a:cxn>
              <a:cxn ang="0">
                <a:pos x="0" y="1338"/>
              </a:cxn>
              <a:cxn ang="0">
                <a:pos x="0" y="215"/>
              </a:cxn>
            </a:cxnLst>
            <a:rect l="0" t="0" r="r" b="b"/>
            <a:pathLst>
              <a:path w="214" h="1338">
                <a:moveTo>
                  <a:pt x="0" y="215"/>
                </a:moveTo>
                <a:lnTo>
                  <a:pt x="214" y="0"/>
                </a:lnTo>
                <a:lnTo>
                  <a:pt x="214" y="1123"/>
                </a:lnTo>
                <a:lnTo>
                  <a:pt x="0" y="1338"/>
                </a:lnTo>
                <a:lnTo>
                  <a:pt x="0" y="215"/>
                </a:lnTo>
                <a:close/>
              </a:path>
            </a:pathLst>
          </a:custGeom>
          <a:solidFill>
            <a:srgbClr val="9082A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9" name="Freeform 51"/>
          <p:cNvSpPr>
            <a:spLocks/>
          </p:cNvSpPr>
          <p:nvPr/>
        </p:nvSpPr>
        <p:spPr bwMode="auto">
          <a:xfrm>
            <a:off x="4605691" y="1815139"/>
            <a:ext cx="488437" cy="2023309"/>
          </a:xfrm>
          <a:custGeom>
            <a:avLst/>
            <a:gdLst/>
            <a:ahLst/>
            <a:cxnLst>
              <a:cxn ang="0">
                <a:pos x="215" y="0"/>
              </a:cxn>
              <a:cxn ang="0">
                <a:pos x="0" y="215"/>
              </a:cxn>
              <a:cxn ang="0">
                <a:pos x="0" y="1338"/>
              </a:cxn>
              <a:cxn ang="0">
                <a:pos x="109" y="1338"/>
              </a:cxn>
              <a:cxn ang="0">
                <a:pos x="323" y="1123"/>
              </a:cxn>
              <a:cxn ang="0">
                <a:pos x="323" y="0"/>
              </a:cxn>
              <a:cxn ang="0">
                <a:pos x="215" y="0"/>
              </a:cxn>
            </a:cxnLst>
            <a:rect l="0" t="0" r="r" b="b"/>
            <a:pathLst>
              <a:path w="323" h="1338">
                <a:moveTo>
                  <a:pt x="215" y="0"/>
                </a:moveTo>
                <a:lnTo>
                  <a:pt x="0" y="215"/>
                </a:lnTo>
                <a:lnTo>
                  <a:pt x="0" y="1338"/>
                </a:lnTo>
                <a:lnTo>
                  <a:pt x="109" y="1338"/>
                </a:lnTo>
                <a:lnTo>
                  <a:pt x="323" y="1123"/>
                </a:lnTo>
                <a:lnTo>
                  <a:pt x="323" y="0"/>
                </a:lnTo>
                <a:lnTo>
                  <a:pt x="215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0" name="Freeform 52"/>
          <p:cNvSpPr>
            <a:spLocks/>
          </p:cNvSpPr>
          <p:nvPr/>
        </p:nvSpPr>
        <p:spPr bwMode="auto">
          <a:xfrm>
            <a:off x="4605691" y="1815139"/>
            <a:ext cx="488437" cy="325120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109" y="215"/>
              </a:cxn>
              <a:cxn ang="0">
                <a:pos x="323" y="0"/>
              </a:cxn>
            </a:cxnLst>
            <a:rect l="0" t="0" r="r" b="b"/>
            <a:pathLst>
              <a:path w="323" h="215">
                <a:moveTo>
                  <a:pt x="0" y="215"/>
                </a:moveTo>
                <a:lnTo>
                  <a:pt x="109" y="215"/>
                </a:lnTo>
                <a:lnTo>
                  <a:pt x="323" y="0"/>
                </a:lnTo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161" name="Line 53"/>
          <p:cNvSpPr>
            <a:spLocks noChangeShapeType="1"/>
          </p:cNvSpPr>
          <p:nvPr/>
        </p:nvSpPr>
        <p:spPr bwMode="auto">
          <a:xfrm>
            <a:off x="4770519" y="2140259"/>
            <a:ext cx="1512" cy="1698188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2" name="Freeform 54"/>
          <p:cNvSpPr>
            <a:spLocks/>
          </p:cNvSpPr>
          <p:nvPr/>
        </p:nvSpPr>
        <p:spPr bwMode="auto">
          <a:xfrm>
            <a:off x="5115298" y="2609038"/>
            <a:ext cx="313023" cy="810533"/>
          </a:xfrm>
          <a:custGeom>
            <a:avLst/>
            <a:gdLst/>
            <a:ahLst/>
            <a:cxnLst>
              <a:cxn ang="0">
                <a:pos x="140" y="0"/>
              </a:cxn>
              <a:cxn ang="0">
                <a:pos x="0" y="140"/>
              </a:cxn>
              <a:cxn ang="0">
                <a:pos x="0" y="536"/>
              </a:cxn>
              <a:cxn ang="0">
                <a:pos x="70" y="536"/>
              </a:cxn>
              <a:cxn ang="0">
                <a:pos x="207" y="398"/>
              </a:cxn>
              <a:cxn ang="0">
                <a:pos x="207" y="0"/>
              </a:cxn>
              <a:cxn ang="0">
                <a:pos x="140" y="0"/>
              </a:cxn>
            </a:cxnLst>
            <a:rect l="0" t="0" r="r" b="b"/>
            <a:pathLst>
              <a:path w="207" h="536">
                <a:moveTo>
                  <a:pt x="140" y="0"/>
                </a:moveTo>
                <a:lnTo>
                  <a:pt x="0" y="140"/>
                </a:lnTo>
                <a:lnTo>
                  <a:pt x="0" y="536"/>
                </a:lnTo>
                <a:lnTo>
                  <a:pt x="70" y="536"/>
                </a:lnTo>
                <a:lnTo>
                  <a:pt x="207" y="398"/>
                </a:lnTo>
                <a:lnTo>
                  <a:pt x="207" y="0"/>
                </a:lnTo>
                <a:lnTo>
                  <a:pt x="14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3" name="Freeform 55"/>
          <p:cNvSpPr>
            <a:spLocks/>
          </p:cNvSpPr>
          <p:nvPr/>
        </p:nvSpPr>
        <p:spPr bwMode="auto">
          <a:xfrm>
            <a:off x="5115298" y="2609038"/>
            <a:ext cx="313023" cy="211706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70" y="140"/>
              </a:cxn>
              <a:cxn ang="0">
                <a:pos x="207" y="0"/>
              </a:cxn>
              <a:cxn ang="0">
                <a:pos x="140" y="0"/>
              </a:cxn>
              <a:cxn ang="0">
                <a:pos x="0" y="140"/>
              </a:cxn>
            </a:cxnLst>
            <a:rect l="0" t="0" r="r" b="b"/>
            <a:pathLst>
              <a:path w="207" h="140">
                <a:moveTo>
                  <a:pt x="0" y="140"/>
                </a:moveTo>
                <a:lnTo>
                  <a:pt x="70" y="140"/>
                </a:lnTo>
                <a:lnTo>
                  <a:pt x="207" y="0"/>
                </a:lnTo>
                <a:lnTo>
                  <a:pt x="140" y="0"/>
                </a:lnTo>
                <a:lnTo>
                  <a:pt x="0" y="140"/>
                </a:lnTo>
                <a:close/>
              </a:path>
            </a:pathLst>
          </a:custGeom>
          <a:solidFill>
            <a:srgbClr val="FF843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164" name="Freeform 56"/>
          <p:cNvSpPr>
            <a:spLocks/>
          </p:cNvSpPr>
          <p:nvPr/>
        </p:nvSpPr>
        <p:spPr bwMode="auto">
          <a:xfrm>
            <a:off x="5221151" y="2609038"/>
            <a:ext cx="207169" cy="810533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137" y="0"/>
              </a:cxn>
              <a:cxn ang="0">
                <a:pos x="137" y="398"/>
              </a:cxn>
              <a:cxn ang="0">
                <a:pos x="0" y="536"/>
              </a:cxn>
              <a:cxn ang="0">
                <a:pos x="0" y="140"/>
              </a:cxn>
            </a:cxnLst>
            <a:rect l="0" t="0" r="r" b="b"/>
            <a:pathLst>
              <a:path w="137" h="536">
                <a:moveTo>
                  <a:pt x="0" y="140"/>
                </a:moveTo>
                <a:lnTo>
                  <a:pt x="137" y="0"/>
                </a:lnTo>
                <a:lnTo>
                  <a:pt x="137" y="398"/>
                </a:lnTo>
                <a:lnTo>
                  <a:pt x="0" y="536"/>
                </a:lnTo>
                <a:lnTo>
                  <a:pt x="0" y="140"/>
                </a:lnTo>
                <a:close/>
              </a:path>
            </a:pathLst>
          </a:custGeom>
          <a:solidFill>
            <a:srgbClr val="CD52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5" name="Freeform 57"/>
          <p:cNvSpPr>
            <a:spLocks/>
          </p:cNvSpPr>
          <p:nvPr/>
        </p:nvSpPr>
        <p:spPr bwMode="auto">
          <a:xfrm>
            <a:off x="5115298" y="2609038"/>
            <a:ext cx="313023" cy="810533"/>
          </a:xfrm>
          <a:custGeom>
            <a:avLst/>
            <a:gdLst/>
            <a:ahLst/>
            <a:cxnLst>
              <a:cxn ang="0">
                <a:pos x="140" y="0"/>
              </a:cxn>
              <a:cxn ang="0">
                <a:pos x="0" y="140"/>
              </a:cxn>
              <a:cxn ang="0">
                <a:pos x="0" y="536"/>
              </a:cxn>
              <a:cxn ang="0">
                <a:pos x="70" y="536"/>
              </a:cxn>
              <a:cxn ang="0">
                <a:pos x="207" y="398"/>
              </a:cxn>
              <a:cxn ang="0">
                <a:pos x="207" y="0"/>
              </a:cxn>
              <a:cxn ang="0">
                <a:pos x="140" y="0"/>
              </a:cxn>
            </a:cxnLst>
            <a:rect l="0" t="0" r="r" b="b"/>
            <a:pathLst>
              <a:path w="207" h="536">
                <a:moveTo>
                  <a:pt x="140" y="0"/>
                </a:moveTo>
                <a:lnTo>
                  <a:pt x="0" y="140"/>
                </a:lnTo>
                <a:lnTo>
                  <a:pt x="0" y="536"/>
                </a:lnTo>
                <a:lnTo>
                  <a:pt x="70" y="536"/>
                </a:lnTo>
                <a:lnTo>
                  <a:pt x="207" y="398"/>
                </a:lnTo>
                <a:lnTo>
                  <a:pt x="207" y="0"/>
                </a:lnTo>
                <a:lnTo>
                  <a:pt x="140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6" name="Line 59"/>
          <p:cNvSpPr>
            <a:spLocks noChangeShapeType="1"/>
          </p:cNvSpPr>
          <p:nvPr/>
        </p:nvSpPr>
        <p:spPr bwMode="auto">
          <a:xfrm>
            <a:off x="5221151" y="2820744"/>
            <a:ext cx="1512" cy="598827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7" name="Freeform 99"/>
          <p:cNvSpPr>
            <a:spLocks/>
          </p:cNvSpPr>
          <p:nvPr/>
        </p:nvSpPr>
        <p:spPr bwMode="auto">
          <a:xfrm>
            <a:off x="4617788" y="3346986"/>
            <a:ext cx="133073" cy="133073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31" y="2"/>
              </a:cxn>
              <a:cxn ang="0">
                <a:pos x="24" y="5"/>
              </a:cxn>
              <a:cxn ang="0">
                <a:pos x="16" y="11"/>
              </a:cxn>
              <a:cxn ang="0">
                <a:pos x="11" y="16"/>
              </a:cxn>
              <a:cxn ang="0">
                <a:pos x="5" y="24"/>
              </a:cxn>
              <a:cxn ang="0">
                <a:pos x="2" y="31"/>
              </a:cxn>
              <a:cxn ang="0">
                <a:pos x="0" y="40"/>
              </a:cxn>
              <a:cxn ang="0">
                <a:pos x="0" y="49"/>
              </a:cxn>
              <a:cxn ang="0">
                <a:pos x="2" y="57"/>
              </a:cxn>
              <a:cxn ang="0">
                <a:pos x="5" y="66"/>
              </a:cxn>
              <a:cxn ang="0">
                <a:pos x="11" y="71"/>
              </a:cxn>
              <a:cxn ang="0">
                <a:pos x="16" y="79"/>
              </a:cxn>
              <a:cxn ang="0">
                <a:pos x="24" y="82"/>
              </a:cxn>
              <a:cxn ang="0">
                <a:pos x="31" y="86"/>
              </a:cxn>
              <a:cxn ang="0">
                <a:pos x="40" y="88"/>
              </a:cxn>
              <a:cxn ang="0">
                <a:pos x="49" y="88"/>
              </a:cxn>
              <a:cxn ang="0">
                <a:pos x="57" y="86"/>
              </a:cxn>
              <a:cxn ang="0">
                <a:pos x="66" y="82"/>
              </a:cxn>
              <a:cxn ang="0">
                <a:pos x="73" y="79"/>
              </a:cxn>
              <a:cxn ang="0">
                <a:pos x="79" y="71"/>
              </a:cxn>
              <a:cxn ang="0">
                <a:pos x="82" y="66"/>
              </a:cxn>
              <a:cxn ang="0">
                <a:pos x="86" y="57"/>
              </a:cxn>
              <a:cxn ang="0">
                <a:pos x="88" y="49"/>
              </a:cxn>
              <a:cxn ang="0">
                <a:pos x="88" y="40"/>
              </a:cxn>
              <a:cxn ang="0">
                <a:pos x="86" y="31"/>
              </a:cxn>
              <a:cxn ang="0">
                <a:pos x="82" y="24"/>
              </a:cxn>
              <a:cxn ang="0">
                <a:pos x="79" y="16"/>
              </a:cxn>
              <a:cxn ang="0">
                <a:pos x="73" y="11"/>
              </a:cxn>
              <a:cxn ang="0">
                <a:pos x="66" y="5"/>
              </a:cxn>
              <a:cxn ang="0">
                <a:pos x="57" y="2"/>
              </a:cxn>
              <a:cxn ang="0">
                <a:pos x="49" y="0"/>
              </a:cxn>
            </a:cxnLst>
            <a:rect l="0" t="0" r="r" b="b"/>
            <a:pathLst>
              <a:path w="88" h="88">
                <a:moveTo>
                  <a:pt x="44" y="0"/>
                </a:moveTo>
                <a:lnTo>
                  <a:pt x="40" y="0"/>
                </a:lnTo>
                <a:lnTo>
                  <a:pt x="35" y="2"/>
                </a:lnTo>
                <a:lnTo>
                  <a:pt x="31" y="2"/>
                </a:lnTo>
                <a:lnTo>
                  <a:pt x="27" y="4"/>
                </a:lnTo>
                <a:lnTo>
                  <a:pt x="24" y="5"/>
                </a:lnTo>
                <a:lnTo>
                  <a:pt x="20" y="7"/>
                </a:lnTo>
                <a:lnTo>
                  <a:pt x="16" y="11"/>
                </a:lnTo>
                <a:lnTo>
                  <a:pt x="13" y="13"/>
                </a:lnTo>
                <a:lnTo>
                  <a:pt x="11" y="16"/>
                </a:lnTo>
                <a:lnTo>
                  <a:pt x="7" y="20"/>
                </a:lnTo>
                <a:lnTo>
                  <a:pt x="5" y="24"/>
                </a:lnTo>
                <a:lnTo>
                  <a:pt x="3" y="27"/>
                </a:lnTo>
                <a:lnTo>
                  <a:pt x="2" y="31"/>
                </a:lnTo>
                <a:lnTo>
                  <a:pt x="2" y="35"/>
                </a:lnTo>
                <a:lnTo>
                  <a:pt x="0" y="40"/>
                </a:lnTo>
                <a:lnTo>
                  <a:pt x="0" y="44"/>
                </a:lnTo>
                <a:lnTo>
                  <a:pt x="0" y="49"/>
                </a:lnTo>
                <a:lnTo>
                  <a:pt x="2" y="53"/>
                </a:lnTo>
                <a:lnTo>
                  <a:pt x="2" y="57"/>
                </a:lnTo>
                <a:lnTo>
                  <a:pt x="3" y="60"/>
                </a:lnTo>
                <a:lnTo>
                  <a:pt x="5" y="66"/>
                </a:lnTo>
                <a:lnTo>
                  <a:pt x="7" y="70"/>
                </a:lnTo>
                <a:lnTo>
                  <a:pt x="11" y="71"/>
                </a:lnTo>
                <a:lnTo>
                  <a:pt x="13" y="75"/>
                </a:lnTo>
                <a:lnTo>
                  <a:pt x="16" y="79"/>
                </a:lnTo>
                <a:lnTo>
                  <a:pt x="20" y="81"/>
                </a:lnTo>
                <a:lnTo>
                  <a:pt x="24" y="82"/>
                </a:lnTo>
                <a:lnTo>
                  <a:pt x="27" y="84"/>
                </a:lnTo>
                <a:lnTo>
                  <a:pt x="31" y="86"/>
                </a:lnTo>
                <a:lnTo>
                  <a:pt x="35" y="88"/>
                </a:lnTo>
                <a:lnTo>
                  <a:pt x="40" y="88"/>
                </a:lnTo>
                <a:lnTo>
                  <a:pt x="44" y="88"/>
                </a:lnTo>
                <a:lnTo>
                  <a:pt x="49" y="88"/>
                </a:lnTo>
                <a:lnTo>
                  <a:pt x="53" y="88"/>
                </a:lnTo>
                <a:lnTo>
                  <a:pt x="57" y="86"/>
                </a:lnTo>
                <a:lnTo>
                  <a:pt x="62" y="84"/>
                </a:lnTo>
                <a:lnTo>
                  <a:pt x="66" y="82"/>
                </a:lnTo>
                <a:lnTo>
                  <a:pt x="69" y="81"/>
                </a:lnTo>
                <a:lnTo>
                  <a:pt x="73" y="79"/>
                </a:lnTo>
                <a:lnTo>
                  <a:pt x="75" y="75"/>
                </a:lnTo>
                <a:lnTo>
                  <a:pt x="79" y="71"/>
                </a:lnTo>
                <a:lnTo>
                  <a:pt x="80" y="70"/>
                </a:lnTo>
                <a:lnTo>
                  <a:pt x="82" y="66"/>
                </a:lnTo>
                <a:lnTo>
                  <a:pt x="84" y="60"/>
                </a:lnTo>
                <a:lnTo>
                  <a:pt x="86" y="57"/>
                </a:lnTo>
                <a:lnTo>
                  <a:pt x="88" y="53"/>
                </a:lnTo>
                <a:lnTo>
                  <a:pt x="88" y="49"/>
                </a:lnTo>
                <a:lnTo>
                  <a:pt x="88" y="44"/>
                </a:lnTo>
                <a:lnTo>
                  <a:pt x="88" y="40"/>
                </a:lnTo>
                <a:lnTo>
                  <a:pt x="88" y="35"/>
                </a:lnTo>
                <a:lnTo>
                  <a:pt x="86" y="31"/>
                </a:lnTo>
                <a:lnTo>
                  <a:pt x="84" y="27"/>
                </a:lnTo>
                <a:lnTo>
                  <a:pt x="82" y="24"/>
                </a:lnTo>
                <a:lnTo>
                  <a:pt x="80" y="20"/>
                </a:lnTo>
                <a:lnTo>
                  <a:pt x="79" y="16"/>
                </a:lnTo>
                <a:lnTo>
                  <a:pt x="75" y="13"/>
                </a:lnTo>
                <a:lnTo>
                  <a:pt x="73" y="11"/>
                </a:lnTo>
                <a:lnTo>
                  <a:pt x="69" y="7"/>
                </a:lnTo>
                <a:lnTo>
                  <a:pt x="66" y="5"/>
                </a:lnTo>
                <a:lnTo>
                  <a:pt x="62" y="4"/>
                </a:lnTo>
                <a:lnTo>
                  <a:pt x="57" y="2"/>
                </a:lnTo>
                <a:lnTo>
                  <a:pt x="53" y="2"/>
                </a:lnTo>
                <a:lnTo>
                  <a:pt x="49" y="0"/>
                </a:lnTo>
                <a:lnTo>
                  <a:pt x="44" y="0"/>
                </a:lnTo>
                <a:close/>
              </a:path>
            </a:pathLst>
          </a:custGeom>
          <a:solidFill>
            <a:srgbClr val="3366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8" name="Freeform 100"/>
          <p:cNvSpPr>
            <a:spLocks/>
          </p:cNvSpPr>
          <p:nvPr/>
        </p:nvSpPr>
        <p:spPr bwMode="auto">
          <a:xfrm>
            <a:off x="4617788" y="3346986"/>
            <a:ext cx="133073" cy="133073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31" y="2"/>
              </a:cxn>
              <a:cxn ang="0">
                <a:pos x="24" y="5"/>
              </a:cxn>
              <a:cxn ang="0">
                <a:pos x="16" y="11"/>
              </a:cxn>
              <a:cxn ang="0">
                <a:pos x="11" y="16"/>
              </a:cxn>
              <a:cxn ang="0">
                <a:pos x="5" y="24"/>
              </a:cxn>
              <a:cxn ang="0">
                <a:pos x="2" y="31"/>
              </a:cxn>
              <a:cxn ang="0">
                <a:pos x="0" y="40"/>
              </a:cxn>
              <a:cxn ang="0">
                <a:pos x="0" y="49"/>
              </a:cxn>
              <a:cxn ang="0">
                <a:pos x="2" y="57"/>
              </a:cxn>
              <a:cxn ang="0">
                <a:pos x="5" y="66"/>
              </a:cxn>
              <a:cxn ang="0">
                <a:pos x="11" y="71"/>
              </a:cxn>
              <a:cxn ang="0">
                <a:pos x="16" y="79"/>
              </a:cxn>
              <a:cxn ang="0">
                <a:pos x="24" y="82"/>
              </a:cxn>
              <a:cxn ang="0">
                <a:pos x="31" y="86"/>
              </a:cxn>
              <a:cxn ang="0">
                <a:pos x="40" y="88"/>
              </a:cxn>
              <a:cxn ang="0">
                <a:pos x="49" y="88"/>
              </a:cxn>
              <a:cxn ang="0">
                <a:pos x="57" y="86"/>
              </a:cxn>
              <a:cxn ang="0">
                <a:pos x="66" y="82"/>
              </a:cxn>
              <a:cxn ang="0">
                <a:pos x="73" y="79"/>
              </a:cxn>
              <a:cxn ang="0">
                <a:pos x="79" y="71"/>
              </a:cxn>
              <a:cxn ang="0">
                <a:pos x="82" y="66"/>
              </a:cxn>
              <a:cxn ang="0">
                <a:pos x="86" y="57"/>
              </a:cxn>
              <a:cxn ang="0">
                <a:pos x="88" y="49"/>
              </a:cxn>
              <a:cxn ang="0">
                <a:pos x="88" y="40"/>
              </a:cxn>
              <a:cxn ang="0">
                <a:pos x="86" y="31"/>
              </a:cxn>
              <a:cxn ang="0">
                <a:pos x="82" y="24"/>
              </a:cxn>
              <a:cxn ang="0">
                <a:pos x="79" y="16"/>
              </a:cxn>
              <a:cxn ang="0">
                <a:pos x="73" y="11"/>
              </a:cxn>
              <a:cxn ang="0">
                <a:pos x="66" y="5"/>
              </a:cxn>
              <a:cxn ang="0">
                <a:pos x="57" y="2"/>
              </a:cxn>
              <a:cxn ang="0">
                <a:pos x="49" y="0"/>
              </a:cxn>
            </a:cxnLst>
            <a:rect l="0" t="0" r="r" b="b"/>
            <a:pathLst>
              <a:path w="88" h="88">
                <a:moveTo>
                  <a:pt x="44" y="0"/>
                </a:moveTo>
                <a:lnTo>
                  <a:pt x="40" y="0"/>
                </a:lnTo>
                <a:lnTo>
                  <a:pt x="35" y="2"/>
                </a:lnTo>
                <a:lnTo>
                  <a:pt x="31" y="2"/>
                </a:lnTo>
                <a:lnTo>
                  <a:pt x="27" y="4"/>
                </a:lnTo>
                <a:lnTo>
                  <a:pt x="24" y="5"/>
                </a:lnTo>
                <a:lnTo>
                  <a:pt x="20" y="7"/>
                </a:lnTo>
                <a:lnTo>
                  <a:pt x="16" y="11"/>
                </a:lnTo>
                <a:lnTo>
                  <a:pt x="13" y="13"/>
                </a:lnTo>
                <a:lnTo>
                  <a:pt x="11" y="16"/>
                </a:lnTo>
                <a:lnTo>
                  <a:pt x="7" y="20"/>
                </a:lnTo>
                <a:lnTo>
                  <a:pt x="5" y="24"/>
                </a:lnTo>
                <a:lnTo>
                  <a:pt x="3" y="27"/>
                </a:lnTo>
                <a:lnTo>
                  <a:pt x="2" y="31"/>
                </a:lnTo>
                <a:lnTo>
                  <a:pt x="2" y="35"/>
                </a:lnTo>
                <a:lnTo>
                  <a:pt x="0" y="40"/>
                </a:lnTo>
                <a:lnTo>
                  <a:pt x="0" y="44"/>
                </a:lnTo>
                <a:lnTo>
                  <a:pt x="0" y="49"/>
                </a:lnTo>
                <a:lnTo>
                  <a:pt x="2" y="53"/>
                </a:lnTo>
                <a:lnTo>
                  <a:pt x="2" y="57"/>
                </a:lnTo>
                <a:lnTo>
                  <a:pt x="3" y="60"/>
                </a:lnTo>
                <a:lnTo>
                  <a:pt x="5" y="66"/>
                </a:lnTo>
                <a:lnTo>
                  <a:pt x="7" y="70"/>
                </a:lnTo>
                <a:lnTo>
                  <a:pt x="11" y="71"/>
                </a:lnTo>
                <a:lnTo>
                  <a:pt x="13" y="75"/>
                </a:lnTo>
                <a:lnTo>
                  <a:pt x="16" y="79"/>
                </a:lnTo>
                <a:lnTo>
                  <a:pt x="20" y="81"/>
                </a:lnTo>
                <a:lnTo>
                  <a:pt x="24" y="82"/>
                </a:lnTo>
                <a:lnTo>
                  <a:pt x="27" y="84"/>
                </a:lnTo>
                <a:lnTo>
                  <a:pt x="31" y="86"/>
                </a:lnTo>
                <a:lnTo>
                  <a:pt x="35" y="88"/>
                </a:lnTo>
                <a:lnTo>
                  <a:pt x="40" y="88"/>
                </a:lnTo>
                <a:lnTo>
                  <a:pt x="44" y="88"/>
                </a:lnTo>
                <a:lnTo>
                  <a:pt x="49" y="88"/>
                </a:lnTo>
                <a:lnTo>
                  <a:pt x="53" y="88"/>
                </a:lnTo>
                <a:lnTo>
                  <a:pt x="57" y="86"/>
                </a:lnTo>
                <a:lnTo>
                  <a:pt x="62" y="84"/>
                </a:lnTo>
                <a:lnTo>
                  <a:pt x="66" y="82"/>
                </a:lnTo>
                <a:lnTo>
                  <a:pt x="69" y="81"/>
                </a:lnTo>
                <a:lnTo>
                  <a:pt x="73" y="79"/>
                </a:lnTo>
                <a:lnTo>
                  <a:pt x="75" y="75"/>
                </a:lnTo>
                <a:lnTo>
                  <a:pt x="79" y="71"/>
                </a:lnTo>
                <a:lnTo>
                  <a:pt x="80" y="70"/>
                </a:lnTo>
                <a:lnTo>
                  <a:pt x="82" y="66"/>
                </a:lnTo>
                <a:lnTo>
                  <a:pt x="84" y="60"/>
                </a:lnTo>
                <a:lnTo>
                  <a:pt x="86" y="57"/>
                </a:lnTo>
                <a:lnTo>
                  <a:pt x="88" y="53"/>
                </a:lnTo>
                <a:lnTo>
                  <a:pt x="88" y="49"/>
                </a:lnTo>
                <a:lnTo>
                  <a:pt x="88" y="44"/>
                </a:lnTo>
                <a:lnTo>
                  <a:pt x="88" y="40"/>
                </a:lnTo>
                <a:lnTo>
                  <a:pt x="88" y="35"/>
                </a:lnTo>
                <a:lnTo>
                  <a:pt x="86" y="31"/>
                </a:lnTo>
                <a:lnTo>
                  <a:pt x="84" y="27"/>
                </a:lnTo>
                <a:lnTo>
                  <a:pt x="82" y="24"/>
                </a:lnTo>
                <a:lnTo>
                  <a:pt x="80" y="20"/>
                </a:lnTo>
                <a:lnTo>
                  <a:pt x="79" y="16"/>
                </a:lnTo>
                <a:lnTo>
                  <a:pt x="75" y="13"/>
                </a:lnTo>
                <a:lnTo>
                  <a:pt x="73" y="11"/>
                </a:lnTo>
                <a:lnTo>
                  <a:pt x="69" y="7"/>
                </a:lnTo>
                <a:lnTo>
                  <a:pt x="66" y="5"/>
                </a:lnTo>
                <a:lnTo>
                  <a:pt x="62" y="4"/>
                </a:lnTo>
                <a:lnTo>
                  <a:pt x="57" y="2"/>
                </a:lnTo>
                <a:lnTo>
                  <a:pt x="53" y="2"/>
                </a:lnTo>
                <a:lnTo>
                  <a:pt x="49" y="0"/>
                </a:lnTo>
                <a:lnTo>
                  <a:pt x="44" y="0"/>
                </a:lnTo>
              </a:path>
            </a:pathLst>
          </a:custGeom>
          <a:noFill/>
          <a:ln w="6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9" name="Freeform 101"/>
          <p:cNvSpPr>
            <a:spLocks/>
          </p:cNvSpPr>
          <p:nvPr/>
        </p:nvSpPr>
        <p:spPr bwMode="auto">
          <a:xfrm>
            <a:off x="2967989" y="3157963"/>
            <a:ext cx="116438" cy="146682"/>
          </a:xfrm>
          <a:custGeom>
            <a:avLst/>
            <a:gdLst/>
            <a:ahLst/>
            <a:cxnLst>
              <a:cxn ang="0">
                <a:pos x="34" y="2"/>
              </a:cxn>
              <a:cxn ang="0">
                <a:pos x="27" y="4"/>
              </a:cxn>
              <a:cxn ang="0">
                <a:pos x="20" y="7"/>
              </a:cxn>
              <a:cxn ang="0">
                <a:pos x="12" y="11"/>
              </a:cxn>
              <a:cxn ang="0">
                <a:pos x="7" y="18"/>
              </a:cxn>
              <a:cxn ang="0">
                <a:pos x="3" y="26"/>
              </a:cxn>
              <a:cxn ang="0">
                <a:pos x="0" y="35"/>
              </a:cxn>
              <a:cxn ang="0">
                <a:pos x="0" y="44"/>
              </a:cxn>
              <a:cxn ang="0">
                <a:pos x="0" y="53"/>
              </a:cxn>
              <a:cxn ang="0">
                <a:pos x="0" y="62"/>
              </a:cxn>
              <a:cxn ang="0">
                <a:pos x="3" y="72"/>
              </a:cxn>
              <a:cxn ang="0">
                <a:pos x="7" y="79"/>
              </a:cxn>
              <a:cxn ang="0">
                <a:pos x="12" y="86"/>
              </a:cxn>
              <a:cxn ang="0">
                <a:pos x="20" y="90"/>
              </a:cxn>
              <a:cxn ang="0">
                <a:pos x="27" y="94"/>
              </a:cxn>
              <a:cxn ang="0">
                <a:pos x="34" y="96"/>
              </a:cxn>
              <a:cxn ang="0">
                <a:pos x="42" y="96"/>
              </a:cxn>
              <a:cxn ang="0">
                <a:pos x="49" y="94"/>
              </a:cxn>
              <a:cxn ang="0">
                <a:pos x="56" y="90"/>
              </a:cxn>
              <a:cxn ang="0">
                <a:pos x="62" y="86"/>
              </a:cxn>
              <a:cxn ang="0">
                <a:pos x="67" y="79"/>
              </a:cxn>
              <a:cxn ang="0">
                <a:pos x="73" y="72"/>
              </a:cxn>
              <a:cxn ang="0">
                <a:pos x="75" y="62"/>
              </a:cxn>
              <a:cxn ang="0">
                <a:pos x="77" y="53"/>
              </a:cxn>
              <a:cxn ang="0">
                <a:pos x="77" y="44"/>
              </a:cxn>
              <a:cxn ang="0">
                <a:pos x="75" y="35"/>
              </a:cxn>
              <a:cxn ang="0">
                <a:pos x="73" y="26"/>
              </a:cxn>
              <a:cxn ang="0">
                <a:pos x="67" y="18"/>
              </a:cxn>
              <a:cxn ang="0">
                <a:pos x="62" y="11"/>
              </a:cxn>
              <a:cxn ang="0">
                <a:pos x="56" y="7"/>
              </a:cxn>
              <a:cxn ang="0">
                <a:pos x="49" y="4"/>
              </a:cxn>
              <a:cxn ang="0">
                <a:pos x="42" y="2"/>
              </a:cxn>
            </a:cxnLst>
            <a:rect l="0" t="0" r="r" b="b"/>
            <a:pathLst>
              <a:path w="77" h="97">
                <a:moveTo>
                  <a:pt x="38" y="0"/>
                </a:moveTo>
                <a:lnTo>
                  <a:pt x="34" y="2"/>
                </a:lnTo>
                <a:lnTo>
                  <a:pt x="31" y="2"/>
                </a:lnTo>
                <a:lnTo>
                  <a:pt x="27" y="4"/>
                </a:lnTo>
                <a:lnTo>
                  <a:pt x="23" y="4"/>
                </a:lnTo>
                <a:lnTo>
                  <a:pt x="20" y="7"/>
                </a:lnTo>
                <a:lnTo>
                  <a:pt x="16" y="9"/>
                </a:lnTo>
                <a:lnTo>
                  <a:pt x="12" y="11"/>
                </a:lnTo>
                <a:lnTo>
                  <a:pt x="11" y="15"/>
                </a:lnTo>
                <a:lnTo>
                  <a:pt x="7" y="18"/>
                </a:lnTo>
                <a:lnTo>
                  <a:pt x="5" y="22"/>
                </a:lnTo>
                <a:lnTo>
                  <a:pt x="3" y="26"/>
                </a:lnTo>
                <a:lnTo>
                  <a:pt x="1" y="29"/>
                </a:lnTo>
                <a:lnTo>
                  <a:pt x="0" y="35"/>
                </a:lnTo>
                <a:lnTo>
                  <a:pt x="0" y="39"/>
                </a:lnTo>
                <a:lnTo>
                  <a:pt x="0" y="44"/>
                </a:lnTo>
                <a:lnTo>
                  <a:pt x="0" y="50"/>
                </a:lnTo>
                <a:lnTo>
                  <a:pt x="0" y="53"/>
                </a:lnTo>
                <a:lnTo>
                  <a:pt x="0" y="59"/>
                </a:lnTo>
                <a:lnTo>
                  <a:pt x="0" y="62"/>
                </a:lnTo>
                <a:lnTo>
                  <a:pt x="1" y="68"/>
                </a:lnTo>
                <a:lnTo>
                  <a:pt x="3" y="72"/>
                </a:lnTo>
                <a:lnTo>
                  <a:pt x="5" y="75"/>
                </a:lnTo>
                <a:lnTo>
                  <a:pt x="7" y="79"/>
                </a:lnTo>
                <a:lnTo>
                  <a:pt x="11" y="83"/>
                </a:lnTo>
                <a:lnTo>
                  <a:pt x="12" y="86"/>
                </a:lnTo>
                <a:lnTo>
                  <a:pt x="16" y="88"/>
                </a:lnTo>
                <a:lnTo>
                  <a:pt x="20" y="90"/>
                </a:lnTo>
                <a:lnTo>
                  <a:pt x="23" y="92"/>
                </a:lnTo>
                <a:lnTo>
                  <a:pt x="27" y="94"/>
                </a:lnTo>
                <a:lnTo>
                  <a:pt x="31" y="96"/>
                </a:lnTo>
                <a:lnTo>
                  <a:pt x="34" y="96"/>
                </a:lnTo>
                <a:lnTo>
                  <a:pt x="38" y="97"/>
                </a:lnTo>
                <a:lnTo>
                  <a:pt x="42" y="96"/>
                </a:lnTo>
                <a:lnTo>
                  <a:pt x="45" y="96"/>
                </a:lnTo>
                <a:lnTo>
                  <a:pt x="49" y="94"/>
                </a:lnTo>
                <a:lnTo>
                  <a:pt x="53" y="92"/>
                </a:lnTo>
                <a:lnTo>
                  <a:pt x="56" y="90"/>
                </a:lnTo>
                <a:lnTo>
                  <a:pt x="60" y="88"/>
                </a:lnTo>
                <a:lnTo>
                  <a:pt x="62" y="86"/>
                </a:lnTo>
                <a:lnTo>
                  <a:pt x="66" y="83"/>
                </a:lnTo>
                <a:lnTo>
                  <a:pt x="67" y="79"/>
                </a:lnTo>
                <a:lnTo>
                  <a:pt x="71" y="75"/>
                </a:lnTo>
                <a:lnTo>
                  <a:pt x="73" y="72"/>
                </a:lnTo>
                <a:lnTo>
                  <a:pt x="75" y="68"/>
                </a:lnTo>
                <a:lnTo>
                  <a:pt x="75" y="62"/>
                </a:lnTo>
                <a:lnTo>
                  <a:pt x="77" y="59"/>
                </a:lnTo>
                <a:lnTo>
                  <a:pt x="77" y="53"/>
                </a:lnTo>
                <a:lnTo>
                  <a:pt x="77" y="50"/>
                </a:lnTo>
                <a:lnTo>
                  <a:pt x="77" y="44"/>
                </a:lnTo>
                <a:lnTo>
                  <a:pt x="77" y="39"/>
                </a:lnTo>
                <a:lnTo>
                  <a:pt x="75" y="35"/>
                </a:lnTo>
                <a:lnTo>
                  <a:pt x="75" y="29"/>
                </a:lnTo>
                <a:lnTo>
                  <a:pt x="73" y="26"/>
                </a:lnTo>
                <a:lnTo>
                  <a:pt x="71" y="22"/>
                </a:lnTo>
                <a:lnTo>
                  <a:pt x="67" y="18"/>
                </a:lnTo>
                <a:lnTo>
                  <a:pt x="66" y="15"/>
                </a:lnTo>
                <a:lnTo>
                  <a:pt x="62" y="11"/>
                </a:lnTo>
                <a:lnTo>
                  <a:pt x="60" y="9"/>
                </a:lnTo>
                <a:lnTo>
                  <a:pt x="56" y="7"/>
                </a:lnTo>
                <a:lnTo>
                  <a:pt x="53" y="4"/>
                </a:lnTo>
                <a:lnTo>
                  <a:pt x="49" y="4"/>
                </a:lnTo>
                <a:lnTo>
                  <a:pt x="45" y="2"/>
                </a:lnTo>
                <a:lnTo>
                  <a:pt x="42" y="2"/>
                </a:lnTo>
                <a:lnTo>
                  <a:pt x="38" y="0"/>
                </a:lnTo>
                <a:close/>
              </a:path>
            </a:pathLst>
          </a:custGeom>
          <a:solidFill>
            <a:srgbClr val="3366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0" name="Freeform 102"/>
          <p:cNvSpPr>
            <a:spLocks/>
          </p:cNvSpPr>
          <p:nvPr/>
        </p:nvSpPr>
        <p:spPr bwMode="auto">
          <a:xfrm>
            <a:off x="2967989" y="3157963"/>
            <a:ext cx="116438" cy="146682"/>
          </a:xfrm>
          <a:custGeom>
            <a:avLst/>
            <a:gdLst/>
            <a:ahLst/>
            <a:cxnLst>
              <a:cxn ang="0">
                <a:pos x="34" y="2"/>
              </a:cxn>
              <a:cxn ang="0">
                <a:pos x="27" y="4"/>
              </a:cxn>
              <a:cxn ang="0">
                <a:pos x="20" y="7"/>
              </a:cxn>
              <a:cxn ang="0">
                <a:pos x="12" y="11"/>
              </a:cxn>
              <a:cxn ang="0">
                <a:pos x="7" y="18"/>
              </a:cxn>
              <a:cxn ang="0">
                <a:pos x="3" y="26"/>
              </a:cxn>
              <a:cxn ang="0">
                <a:pos x="0" y="35"/>
              </a:cxn>
              <a:cxn ang="0">
                <a:pos x="0" y="44"/>
              </a:cxn>
              <a:cxn ang="0">
                <a:pos x="0" y="53"/>
              </a:cxn>
              <a:cxn ang="0">
                <a:pos x="0" y="62"/>
              </a:cxn>
              <a:cxn ang="0">
                <a:pos x="3" y="72"/>
              </a:cxn>
              <a:cxn ang="0">
                <a:pos x="7" y="79"/>
              </a:cxn>
              <a:cxn ang="0">
                <a:pos x="12" y="86"/>
              </a:cxn>
              <a:cxn ang="0">
                <a:pos x="20" y="90"/>
              </a:cxn>
              <a:cxn ang="0">
                <a:pos x="27" y="94"/>
              </a:cxn>
              <a:cxn ang="0">
                <a:pos x="34" y="96"/>
              </a:cxn>
              <a:cxn ang="0">
                <a:pos x="42" y="96"/>
              </a:cxn>
              <a:cxn ang="0">
                <a:pos x="49" y="94"/>
              </a:cxn>
              <a:cxn ang="0">
                <a:pos x="56" y="90"/>
              </a:cxn>
              <a:cxn ang="0">
                <a:pos x="62" y="86"/>
              </a:cxn>
              <a:cxn ang="0">
                <a:pos x="67" y="79"/>
              </a:cxn>
              <a:cxn ang="0">
                <a:pos x="73" y="72"/>
              </a:cxn>
              <a:cxn ang="0">
                <a:pos x="75" y="62"/>
              </a:cxn>
              <a:cxn ang="0">
                <a:pos x="77" y="53"/>
              </a:cxn>
              <a:cxn ang="0">
                <a:pos x="77" y="44"/>
              </a:cxn>
              <a:cxn ang="0">
                <a:pos x="75" y="35"/>
              </a:cxn>
              <a:cxn ang="0">
                <a:pos x="73" y="26"/>
              </a:cxn>
              <a:cxn ang="0">
                <a:pos x="67" y="18"/>
              </a:cxn>
              <a:cxn ang="0">
                <a:pos x="62" y="11"/>
              </a:cxn>
              <a:cxn ang="0">
                <a:pos x="56" y="7"/>
              </a:cxn>
              <a:cxn ang="0">
                <a:pos x="49" y="4"/>
              </a:cxn>
              <a:cxn ang="0">
                <a:pos x="42" y="2"/>
              </a:cxn>
            </a:cxnLst>
            <a:rect l="0" t="0" r="r" b="b"/>
            <a:pathLst>
              <a:path w="77" h="97">
                <a:moveTo>
                  <a:pt x="38" y="0"/>
                </a:moveTo>
                <a:lnTo>
                  <a:pt x="34" y="2"/>
                </a:lnTo>
                <a:lnTo>
                  <a:pt x="31" y="2"/>
                </a:lnTo>
                <a:lnTo>
                  <a:pt x="27" y="4"/>
                </a:lnTo>
                <a:lnTo>
                  <a:pt x="23" y="4"/>
                </a:lnTo>
                <a:lnTo>
                  <a:pt x="20" y="7"/>
                </a:lnTo>
                <a:lnTo>
                  <a:pt x="16" y="9"/>
                </a:lnTo>
                <a:lnTo>
                  <a:pt x="12" y="11"/>
                </a:lnTo>
                <a:lnTo>
                  <a:pt x="11" y="15"/>
                </a:lnTo>
                <a:lnTo>
                  <a:pt x="7" y="18"/>
                </a:lnTo>
                <a:lnTo>
                  <a:pt x="5" y="22"/>
                </a:lnTo>
                <a:lnTo>
                  <a:pt x="3" y="26"/>
                </a:lnTo>
                <a:lnTo>
                  <a:pt x="1" y="29"/>
                </a:lnTo>
                <a:lnTo>
                  <a:pt x="0" y="35"/>
                </a:lnTo>
                <a:lnTo>
                  <a:pt x="0" y="39"/>
                </a:lnTo>
                <a:lnTo>
                  <a:pt x="0" y="44"/>
                </a:lnTo>
                <a:lnTo>
                  <a:pt x="0" y="50"/>
                </a:lnTo>
                <a:lnTo>
                  <a:pt x="0" y="53"/>
                </a:lnTo>
                <a:lnTo>
                  <a:pt x="0" y="59"/>
                </a:lnTo>
                <a:lnTo>
                  <a:pt x="0" y="62"/>
                </a:lnTo>
                <a:lnTo>
                  <a:pt x="1" y="68"/>
                </a:lnTo>
                <a:lnTo>
                  <a:pt x="3" y="72"/>
                </a:lnTo>
                <a:lnTo>
                  <a:pt x="5" y="75"/>
                </a:lnTo>
                <a:lnTo>
                  <a:pt x="7" y="79"/>
                </a:lnTo>
                <a:lnTo>
                  <a:pt x="11" y="83"/>
                </a:lnTo>
                <a:lnTo>
                  <a:pt x="12" y="86"/>
                </a:lnTo>
                <a:lnTo>
                  <a:pt x="16" y="88"/>
                </a:lnTo>
                <a:lnTo>
                  <a:pt x="20" y="90"/>
                </a:lnTo>
                <a:lnTo>
                  <a:pt x="23" y="92"/>
                </a:lnTo>
                <a:lnTo>
                  <a:pt x="27" y="94"/>
                </a:lnTo>
                <a:lnTo>
                  <a:pt x="31" y="96"/>
                </a:lnTo>
                <a:lnTo>
                  <a:pt x="34" y="96"/>
                </a:lnTo>
                <a:lnTo>
                  <a:pt x="38" y="97"/>
                </a:lnTo>
                <a:lnTo>
                  <a:pt x="42" y="96"/>
                </a:lnTo>
                <a:lnTo>
                  <a:pt x="45" y="96"/>
                </a:lnTo>
                <a:lnTo>
                  <a:pt x="49" y="94"/>
                </a:lnTo>
                <a:lnTo>
                  <a:pt x="53" y="92"/>
                </a:lnTo>
                <a:lnTo>
                  <a:pt x="56" y="90"/>
                </a:lnTo>
                <a:lnTo>
                  <a:pt x="60" y="88"/>
                </a:lnTo>
                <a:lnTo>
                  <a:pt x="62" y="86"/>
                </a:lnTo>
                <a:lnTo>
                  <a:pt x="66" y="83"/>
                </a:lnTo>
                <a:lnTo>
                  <a:pt x="67" y="79"/>
                </a:lnTo>
                <a:lnTo>
                  <a:pt x="71" y="75"/>
                </a:lnTo>
                <a:lnTo>
                  <a:pt x="73" y="72"/>
                </a:lnTo>
                <a:lnTo>
                  <a:pt x="75" y="68"/>
                </a:lnTo>
                <a:lnTo>
                  <a:pt x="75" y="62"/>
                </a:lnTo>
                <a:lnTo>
                  <a:pt x="77" y="59"/>
                </a:lnTo>
                <a:lnTo>
                  <a:pt x="77" y="53"/>
                </a:lnTo>
                <a:lnTo>
                  <a:pt x="77" y="50"/>
                </a:lnTo>
                <a:lnTo>
                  <a:pt x="77" y="44"/>
                </a:lnTo>
                <a:lnTo>
                  <a:pt x="77" y="39"/>
                </a:lnTo>
                <a:lnTo>
                  <a:pt x="75" y="35"/>
                </a:lnTo>
                <a:lnTo>
                  <a:pt x="75" y="29"/>
                </a:lnTo>
                <a:lnTo>
                  <a:pt x="73" y="26"/>
                </a:lnTo>
                <a:lnTo>
                  <a:pt x="71" y="22"/>
                </a:lnTo>
                <a:lnTo>
                  <a:pt x="67" y="18"/>
                </a:lnTo>
                <a:lnTo>
                  <a:pt x="66" y="15"/>
                </a:lnTo>
                <a:lnTo>
                  <a:pt x="62" y="11"/>
                </a:lnTo>
                <a:lnTo>
                  <a:pt x="60" y="9"/>
                </a:lnTo>
                <a:lnTo>
                  <a:pt x="56" y="7"/>
                </a:lnTo>
                <a:lnTo>
                  <a:pt x="53" y="4"/>
                </a:lnTo>
                <a:lnTo>
                  <a:pt x="49" y="4"/>
                </a:lnTo>
                <a:lnTo>
                  <a:pt x="45" y="2"/>
                </a:lnTo>
                <a:lnTo>
                  <a:pt x="42" y="2"/>
                </a:lnTo>
                <a:lnTo>
                  <a:pt x="38" y="0"/>
                </a:lnTo>
              </a:path>
            </a:pathLst>
          </a:custGeom>
          <a:noFill/>
          <a:ln w="6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1" name="Rectangle 104"/>
          <p:cNvSpPr>
            <a:spLocks noChangeArrowheads="1"/>
          </p:cNvSpPr>
          <p:nvPr/>
        </p:nvSpPr>
        <p:spPr bwMode="auto">
          <a:xfrm>
            <a:off x="35496" y="2848670"/>
            <a:ext cx="177248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1748</a:t>
            </a:r>
            <a:r>
              <a:rPr lang="ja-JP" altLang="en-US" sz="1500" b="1" dirty="0">
                <a:latin typeface="Arial"/>
                <a:ea typeface="ＭＳ Ｐゴシック" pitchFamily="50" charset="-128"/>
                <a:cs typeface="Arial"/>
              </a:rPr>
              <a:t> </a:t>
            </a: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APV25 chips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/>
              <a:ea typeface="ＭＳ Ｐゴシック" pitchFamily="50" charset="-128"/>
              <a:cs typeface="Arial"/>
            </a:endParaRPr>
          </a:p>
        </p:txBody>
      </p:sp>
      <p:sp>
        <p:nvSpPr>
          <p:cNvPr id="172" name="Rectangle 107"/>
          <p:cNvSpPr>
            <a:spLocks noChangeArrowheads="1"/>
          </p:cNvSpPr>
          <p:nvPr/>
        </p:nvSpPr>
        <p:spPr bwMode="auto">
          <a:xfrm>
            <a:off x="35496" y="3496742"/>
            <a:ext cx="178289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Front-end</a:t>
            </a:r>
            <a:r>
              <a:rPr kumimoji="1" lang="en-US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5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hybrids</a:t>
            </a:r>
            <a:endParaRPr kumimoji="1" lang="en-US" altLang="ja-JP" sz="1500" b="0" i="0" u="none" strike="noStrike" cap="none" normalizeH="0" baseline="0" dirty="0" smtClean="0">
              <a:ln>
                <a:noFill/>
              </a:ln>
              <a:effectLst/>
              <a:latin typeface="Helvetica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73" name="Rectangle 108"/>
          <p:cNvSpPr>
            <a:spLocks noChangeArrowheads="1"/>
          </p:cNvSpPr>
          <p:nvPr/>
        </p:nvSpPr>
        <p:spPr bwMode="auto">
          <a:xfrm>
            <a:off x="2389595" y="3539133"/>
            <a:ext cx="8351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Rad-hard</a:t>
            </a:r>
            <a: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DC/DC </a:t>
            </a:r>
            <a:b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de-AT" altLang="ja-JP" sz="1400" b="0" i="0" u="none" strike="noStrike" cap="none" normalizeH="0" baseline="0" dirty="0" err="1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converters</a:t>
            </a:r>
            <a:endParaRPr kumimoji="1" lang="ja-JP" altLang="ja-JP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74" name="Rectangle 111"/>
          <p:cNvSpPr>
            <a:spLocks noChangeArrowheads="1"/>
          </p:cNvSpPr>
          <p:nvPr/>
        </p:nvSpPr>
        <p:spPr bwMode="auto">
          <a:xfrm>
            <a:off x="3795180" y="3862298"/>
            <a:ext cx="21945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Analog level translation,</a:t>
            </a:r>
            <a: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de-AT" altLang="ja-JP" sz="1400" b="0" i="0" u="none" strike="noStrike" cap="none" normalizeH="0" baseline="0" dirty="0" err="1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data</a:t>
            </a:r>
            <a: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400" b="0" i="0" u="none" strike="noStrike" cap="none" normalizeH="0" baseline="0" dirty="0" err="1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sparsifi</a:t>
            </a:r>
            <a:r>
              <a:rPr kumimoji="1" lang="de-AT" altLang="ja-JP" sz="1400" dirty="0" err="1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cation</a:t>
            </a:r>
            <a:r>
              <a:rPr kumimoji="1" lang="de-AT" altLang="ja-JP" sz="14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400" dirty="0" err="1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and</a:t>
            </a:r>
            <a:r>
              <a:rPr kumimoji="1" lang="de-AT" altLang="ja-JP" sz="14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de-AT" altLang="ja-JP" sz="14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de-AT" altLang="ja-JP" sz="1400" dirty="0" err="1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hit</a:t>
            </a:r>
            <a:r>
              <a:rPr kumimoji="1" lang="de-AT" altLang="ja-JP" sz="14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time </a:t>
            </a:r>
            <a:r>
              <a:rPr kumimoji="1" lang="de-AT" altLang="ja-JP" sz="1400" dirty="0" err="1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reconstruction</a:t>
            </a:r>
            <a:endParaRPr kumimoji="1" lang="ja-JP" altLang="ja-JP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75" name="Rectangle 116"/>
          <p:cNvSpPr>
            <a:spLocks noChangeArrowheads="1"/>
          </p:cNvSpPr>
          <p:nvPr/>
        </p:nvSpPr>
        <p:spPr bwMode="auto">
          <a:xfrm>
            <a:off x="1529999" y="2545829"/>
            <a:ext cx="11641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~2m</a:t>
            </a: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/>
            </a:r>
            <a:b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</a:b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cable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/>
              <a:ea typeface="ＭＳ Ｐゴシック" pitchFamily="50" charset="-128"/>
              <a:cs typeface="Arial"/>
            </a:endParaRPr>
          </a:p>
        </p:txBody>
      </p:sp>
      <p:sp>
        <p:nvSpPr>
          <p:cNvPr id="176" name="Rectangle 119"/>
          <p:cNvSpPr>
            <a:spLocks noChangeArrowheads="1"/>
          </p:cNvSpPr>
          <p:nvPr/>
        </p:nvSpPr>
        <p:spPr bwMode="auto">
          <a:xfrm>
            <a:off x="2482626" y="2492896"/>
            <a:ext cx="7309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500" b="1" dirty="0" smtClean="0">
                <a:latin typeface="Arial"/>
                <a:ea typeface="ＭＳ Ｐゴシック" pitchFamily="50" charset="-128"/>
                <a:cs typeface="Arial"/>
              </a:rPr>
              <a:t>8 DOCK </a:t>
            </a:r>
            <a:br>
              <a:rPr lang="en-US" altLang="ja-JP" sz="1500" b="1" dirty="0" smtClean="0">
                <a:latin typeface="Arial"/>
                <a:ea typeface="ＭＳ Ｐゴシック" pitchFamily="50" charset="-128"/>
                <a:cs typeface="Arial"/>
              </a:rPr>
            </a:br>
            <a:r>
              <a:rPr lang="en-US" altLang="ja-JP" sz="1500" b="1" dirty="0" smtClean="0">
                <a:latin typeface="Arial"/>
                <a:ea typeface="ＭＳ Ｐゴシック" pitchFamily="50" charset="-128"/>
                <a:cs typeface="Arial"/>
              </a:rPr>
              <a:t>boxes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/>
              <a:ea typeface="ＭＳ Ｐゴシック" pitchFamily="50" charset="-128"/>
              <a:cs typeface="Arial"/>
            </a:endParaRPr>
          </a:p>
        </p:txBody>
      </p:sp>
      <p:sp>
        <p:nvSpPr>
          <p:cNvPr id="177" name="Rectangle 121"/>
          <p:cNvSpPr>
            <a:spLocks noChangeArrowheads="1"/>
          </p:cNvSpPr>
          <p:nvPr/>
        </p:nvSpPr>
        <p:spPr bwMode="auto">
          <a:xfrm>
            <a:off x="3545914" y="2719462"/>
            <a:ext cx="4985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~10m</a:t>
            </a:r>
            <a:endParaRPr kumimoji="1" lang="de-AT" altLang="ja-JP" sz="1500" b="1" dirty="0" smtClean="0">
              <a:latin typeface="Arial"/>
              <a:ea typeface="ＭＳ Ｐゴシック" pitchFamily="50" charset="-128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AT" altLang="ja-JP" sz="1500" b="1" i="0" u="none" strike="noStrike" cap="none" normalizeH="0" baseline="0" dirty="0" err="1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cable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/>
              <a:ea typeface="ＭＳ Ｐゴシック" pitchFamily="50" charset="-128"/>
              <a:cs typeface="Arial"/>
            </a:endParaRPr>
          </a:p>
        </p:txBody>
      </p:sp>
      <p:sp>
        <p:nvSpPr>
          <p:cNvPr id="178" name="Rectangle 124"/>
          <p:cNvSpPr>
            <a:spLocks noChangeArrowheads="1"/>
          </p:cNvSpPr>
          <p:nvPr/>
        </p:nvSpPr>
        <p:spPr bwMode="auto">
          <a:xfrm>
            <a:off x="4139952" y="2307719"/>
            <a:ext cx="134652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48 </a:t>
            </a:r>
            <a:r>
              <a:rPr kumimoji="1" lang="ja-JP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FADC+PROC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79" name="Rectangle 131"/>
          <p:cNvSpPr>
            <a:spLocks noChangeArrowheads="1"/>
          </p:cNvSpPr>
          <p:nvPr/>
        </p:nvSpPr>
        <p:spPr bwMode="auto">
          <a:xfrm>
            <a:off x="5162645" y="1853344"/>
            <a:ext cx="171361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O</a:t>
            </a:r>
            <a:r>
              <a:rPr kumimoji="1" lang="ja-JP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ptical</a:t>
            </a:r>
            <a:r>
              <a:rPr lang="de-AT" altLang="ja-JP" sz="1500" b="1" dirty="0" smtClean="0"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link</a:t>
            </a:r>
            <a:r>
              <a:rPr kumimoji="1" lang="de-AT" altLang="ja-JP" sz="1500" b="1" i="0" u="none" strike="noStrike" cap="none" normalizeH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 (&gt;20m)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80" name="Rectangle 133"/>
          <p:cNvSpPr>
            <a:spLocks noChangeArrowheads="1"/>
          </p:cNvSpPr>
          <p:nvPr/>
        </p:nvSpPr>
        <p:spPr bwMode="auto">
          <a:xfrm>
            <a:off x="5004048" y="2861456"/>
            <a:ext cx="6413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48 FTB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181" name="グループ化 94"/>
          <p:cNvGrpSpPr/>
          <p:nvPr/>
        </p:nvGrpSpPr>
        <p:grpSpPr>
          <a:xfrm>
            <a:off x="6848543" y="1925352"/>
            <a:ext cx="1519647" cy="1484970"/>
            <a:chOff x="7084801" y="1666066"/>
            <a:chExt cx="1519647" cy="1484970"/>
          </a:xfrm>
        </p:grpSpPr>
        <p:sp>
          <p:nvSpPr>
            <p:cNvPr id="182" name="Rectangle 60"/>
            <p:cNvSpPr>
              <a:spLocks noChangeArrowheads="1"/>
            </p:cNvSpPr>
            <p:nvPr/>
          </p:nvSpPr>
          <p:spPr bwMode="auto">
            <a:xfrm>
              <a:off x="7217874" y="1666066"/>
              <a:ext cx="1376092" cy="1484970"/>
            </a:xfrm>
            <a:prstGeom prst="rect">
              <a:avLst/>
            </a:prstGeom>
            <a:solidFill>
              <a:srgbClr val="4F81B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Rectangle 61"/>
            <p:cNvSpPr>
              <a:spLocks noChangeArrowheads="1"/>
            </p:cNvSpPr>
            <p:nvPr/>
          </p:nvSpPr>
          <p:spPr bwMode="auto">
            <a:xfrm>
              <a:off x="7217874" y="1666066"/>
              <a:ext cx="1376092" cy="1484970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Rectangle 62"/>
            <p:cNvSpPr>
              <a:spLocks noChangeArrowheads="1"/>
            </p:cNvSpPr>
            <p:nvPr/>
          </p:nvSpPr>
          <p:spPr bwMode="auto">
            <a:xfrm>
              <a:off x="7217874" y="1711431"/>
              <a:ext cx="784826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185" name="Rectangle 63"/>
            <p:cNvSpPr>
              <a:spLocks noChangeArrowheads="1"/>
            </p:cNvSpPr>
            <p:nvPr/>
          </p:nvSpPr>
          <p:spPr bwMode="auto">
            <a:xfrm>
              <a:off x="7217874" y="1711431"/>
              <a:ext cx="784826" cy="31604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186" name="Rectangle 64"/>
            <p:cNvSpPr>
              <a:spLocks noChangeArrowheads="1"/>
            </p:cNvSpPr>
            <p:nvPr/>
          </p:nvSpPr>
          <p:spPr bwMode="auto">
            <a:xfrm>
              <a:off x="7217874" y="2071332"/>
              <a:ext cx="784826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Rectangle 65"/>
            <p:cNvSpPr>
              <a:spLocks noChangeArrowheads="1"/>
            </p:cNvSpPr>
            <p:nvPr/>
          </p:nvSpPr>
          <p:spPr bwMode="auto">
            <a:xfrm>
              <a:off x="7217874" y="2071332"/>
              <a:ext cx="784826" cy="31604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Rectangle 66"/>
            <p:cNvSpPr>
              <a:spLocks noChangeArrowheads="1"/>
            </p:cNvSpPr>
            <p:nvPr/>
          </p:nvSpPr>
          <p:spPr bwMode="auto">
            <a:xfrm>
              <a:off x="7217874" y="2429721"/>
              <a:ext cx="784826" cy="319071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Rectangle 67"/>
            <p:cNvSpPr>
              <a:spLocks noChangeArrowheads="1"/>
            </p:cNvSpPr>
            <p:nvPr/>
          </p:nvSpPr>
          <p:spPr bwMode="auto">
            <a:xfrm>
              <a:off x="7217874" y="2429721"/>
              <a:ext cx="784826" cy="319071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Rectangle 68"/>
            <p:cNvSpPr>
              <a:spLocks noChangeArrowheads="1"/>
            </p:cNvSpPr>
            <p:nvPr/>
          </p:nvSpPr>
          <p:spPr bwMode="auto">
            <a:xfrm>
              <a:off x="7217874" y="2792646"/>
              <a:ext cx="784826" cy="313023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Rectangle 69"/>
            <p:cNvSpPr>
              <a:spLocks noChangeArrowheads="1"/>
            </p:cNvSpPr>
            <p:nvPr/>
          </p:nvSpPr>
          <p:spPr bwMode="auto">
            <a:xfrm>
              <a:off x="7217874" y="2792646"/>
              <a:ext cx="784826" cy="313023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Rectangle 70"/>
            <p:cNvSpPr>
              <a:spLocks noChangeArrowheads="1"/>
            </p:cNvSpPr>
            <p:nvPr/>
          </p:nvSpPr>
          <p:spPr bwMode="auto">
            <a:xfrm>
              <a:off x="7084801" y="2163575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193" name="Rectangle 71"/>
            <p:cNvSpPr>
              <a:spLocks noChangeArrowheads="1"/>
            </p:cNvSpPr>
            <p:nvPr/>
          </p:nvSpPr>
          <p:spPr bwMode="auto">
            <a:xfrm>
              <a:off x="7084801" y="2163575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194" name="Rectangle 72"/>
            <p:cNvSpPr>
              <a:spLocks noChangeArrowheads="1"/>
            </p:cNvSpPr>
            <p:nvPr/>
          </p:nvSpPr>
          <p:spPr bwMode="auto">
            <a:xfrm>
              <a:off x="7084801" y="2520452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Rectangle 73"/>
            <p:cNvSpPr>
              <a:spLocks noChangeArrowheads="1"/>
            </p:cNvSpPr>
            <p:nvPr/>
          </p:nvSpPr>
          <p:spPr bwMode="auto">
            <a:xfrm>
              <a:off x="7084801" y="2520452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Rectangle 74"/>
            <p:cNvSpPr>
              <a:spLocks noChangeArrowheads="1"/>
            </p:cNvSpPr>
            <p:nvPr/>
          </p:nvSpPr>
          <p:spPr bwMode="auto">
            <a:xfrm>
              <a:off x="7084801" y="2881866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Rectangle 75"/>
            <p:cNvSpPr>
              <a:spLocks noChangeArrowheads="1"/>
            </p:cNvSpPr>
            <p:nvPr/>
          </p:nvSpPr>
          <p:spPr bwMode="auto">
            <a:xfrm>
              <a:off x="7084801" y="2881866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Rectangle 76"/>
            <p:cNvSpPr>
              <a:spLocks noChangeArrowheads="1"/>
            </p:cNvSpPr>
            <p:nvPr/>
          </p:nvSpPr>
          <p:spPr bwMode="auto">
            <a:xfrm>
              <a:off x="7084801" y="1799138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199" name="Rectangle 77"/>
            <p:cNvSpPr>
              <a:spLocks noChangeArrowheads="1"/>
            </p:cNvSpPr>
            <p:nvPr/>
          </p:nvSpPr>
          <p:spPr bwMode="auto">
            <a:xfrm>
              <a:off x="7084801" y="1799138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200" name="Rectangle 78"/>
            <p:cNvSpPr>
              <a:spLocks noChangeArrowheads="1"/>
            </p:cNvSpPr>
            <p:nvPr/>
          </p:nvSpPr>
          <p:spPr bwMode="auto">
            <a:xfrm>
              <a:off x="7228356" y="1666066"/>
              <a:ext cx="1376092" cy="1484970"/>
            </a:xfrm>
            <a:prstGeom prst="rect">
              <a:avLst/>
            </a:prstGeom>
            <a:solidFill>
              <a:srgbClr val="4F81B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Rectangle 79"/>
            <p:cNvSpPr>
              <a:spLocks noChangeArrowheads="1"/>
            </p:cNvSpPr>
            <p:nvPr/>
          </p:nvSpPr>
          <p:spPr bwMode="auto">
            <a:xfrm>
              <a:off x="7217874" y="1666066"/>
              <a:ext cx="1376092" cy="1484970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Rectangle 80"/>
            <p:cNvSpPr>
              <a:spLocks noChangeArrowheads="1"/>
            </p:cNvSpPr>
            <p:nvPr/>
          </p:nvSpPr>
          <p:spPr bwMode="auto">
            <a:xfrm>
              <a:off x="7228356" y="1711431"/>
              <a:ext cx="784826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203" name="Rectangle 81"/>
            <p:cNvSpPr>
              <a:spLocks noChangeArrowheads="1"/>
            </p:cNvSpPr>
            <p:nvPr/>
          </p:nvSpPr>
          <p:spPr bwMode="auto">
            <a:xfrm>
              <a:off x="7217874" y="1711431"/>
              <a:ext cx="784826" cy="31604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204" name="Rectangle 82"/>
            <p:cNvSpPr>
              <a:spLocks noChangeArrowheads="1"/>
            </p:cNvSpPr>
            <p:nvPr/>
          </p:nvSpPr>
          <p:spPr bwMode="auto">
            <a:xfrm>
              <a:off x="7228356" y="2071332"/>
              <a:ext cx="784826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Rectangle 83"/>
            <p:cNvSpPr>
              <a:spLocks noChangeArrowheads="1"/>
            </p:cNvSpPr>
            <p:nvPr/>
          </p:nvSpPr>
          <p:spPr bwMode="auto">
            <a:xfrm>
              <a:off x="7217874" y="2071332"/>
              <a:ext cx="784826" cy="31604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Rectangle 84"/>
            <p:cNvSpPr>
              <a:spLocks noChangeArrowheads="1"/>
            </p:cNvSpPr>
            <p:nvPr/>
          </p:nvSpPr>
          <p:spPr bwMode="auto">
            <a:xfrm>
              <a:off x="7228356" y="2429721"/>
              <a:ext cx="784826" cy="319071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Rectangle 85"/>
            <p:cNvSpPr>
              <a:spLocks noChangeArrowheads="1"/>
            </p:cNvSpPr>
            <p:nvPr/>
          </p:nvSpPr>
          <p:spPr bwMode="auto">
            <a:xfrm>
              <a:off x="7217874" y="2429721"/>
              <a:ext cx="784826" cy="319071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Rectangle 86"/>
            <p:cNvSpPr>
              <a:spLocks noChangeArrowheads="1"/>
            </p:cNvSpPr>
            <p:nvPr/>
          </p:nvSpPr>
          <p:spPr bwMode="auto">
            <a:xfrm>
              <a:off x="7228356" y="2792646"/>
              <a:ext cx="784826" cy="313023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Rectangle 87"/>
            <p:cNvSpPr>
              <a:spLocks noChangeArrowheads="1"/>
            </p:cNvSpPr>
            <p:nvPr/>
          </p:nvSpPr>
          <p:spPr bwMode="auto">
            <a:xfrm>
              <a:off x="7217874" y="2792646"/>
              <a:ext cx="784826" cy="313023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Rectangle 88"/>
            <p:cNvSpPr>
              <a:spLocks noChangeArrowheads="1"/>
            </p:cNvSpPr>
            <p:nvPr/>
          </p:nvSpPr>
          <p:spPr bwMode="auto">
            <a:xfrm>
              <a:off x="7095283" y="2163575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211" name="Rectangle 89"/>
            <p:cNvSpPr>
              <a:spLocks noChangeArrowheads="1"/>
            </p:cNvSpPr>
            <p:nvPr/>
          </p:nvSpPr>
          <p:spPr bwMode="auto">
            <a:xfrm>
              <a:off x="7084801" y="2163575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212" name="Rectangle 90"/>
            <p:cNvSpPr>
              <a:spLocks noChangeArrowheads="1"/>
            </p:cNvSpPr>
            <p:nvPr/>
          </p:nvSpPr>
          <p:spPr bwMode="auto">
            <a:xfrm>
              <a:off x="7095283" y="2520452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Rectangle 91"/>
            <p:cNvSpPr>
              <a:spLocks noChangeArrowheads="1"/>
            </p:cNvSpPr>
            <p:nvPr/>
          </p:nvSpPr>
          <p:spPr bwMode="auto">
            <a:xfrm>
              <a:off x="7084801" y="2520452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Rectangle 92"/>
            <p:cNvSpPr>
              <a:spLocks noChangeArrowheads="1"/>
            </p:cNvSpPr>
            <p:nvPr/>
          </p:nvSpPr>
          <p:spPr bwMode="auto">
            <a:xfrm>
              <a:off x="7095283" y="2881866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Rectangle 93"/>
            <p:cNvSpPr>
              <a:spLocks noChangeArrowheads="1"/>
            </p:cNvSpPr>
            <p:nvPr/>
          </p:nvSpPr>
          <p:spPr bwMode="auto">
            <a:xfrm>
              <a:off x="7084801" y="2881866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Rectangle 94"/>
            <p:cNvSpPr>
              <a:spLocks noChangeArrowheads="1"/>
            </p:cNvSpPr>
            <p:nvPr/>
          </p:nvSpPr>
          <p:spPr bwMode="auto">
            <a:xfrm>
              <a:off x="7095283" y="1799138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217" name="Rectangle 95"/>
            <p:cNvSpPr>
              <a:spLocks noChangeArrowheads="1"/>
            </p:cNvSpPr>
            <p:nvPr/>
          </p:nvSpPr>
          <p:spPr bwMode="auto">
            <a:xfrm>
              <a:off x="7084801" y="1799138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218" name="テキスト ボックス 134"/>
            <p:cNvSpPr txBox="1"/>
            <p:nvPr/>
          </p:nvSpPr>
          <p:spPr>
            <a:xfrm rot="16200000">
              <a:off x="7750253" y="2224940"/>
              <a:ext cx="1104498" cy="35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COPPER</a:t>
              </a:r>
              <a:endParaRPr kumimoji="1" lang="ja-JP" altLang="en-US" dirty="0"/>
            </a:p>
          </p:txBody>
        </p:sp>
      </p:grpSp>
      <p:sp>
        <p:nvSpPr>
          <p:cNvPr id="219" name="フリーフォーム 136"/>
          <p:cNvSpPr/>
          <p:nvPr/>
        </p:nvSpPr>
        <p:spPr>
          <a:xfrm>
            <a:off x="3028477" y="3155523"/>
            <a:ext cx="1634507" cy="299030"/>
          </a:xfrm>
          <a:custGeom>
            <a:avLst/>
            <a:gdLst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427145 h 427145"/>
              <a:gd name="connsiteX1" fmla="*/ 356086 w 1341259"/>
              <a:gd name="connsiteY1" fmla="*/ 82910 h 427145"/>
              <a:gd name="connsiteX2" fmla="*/ 712173 w 1341259"/>
              <a:gd name="connsiteY2" fmla="*/ 355924 h 427145"/>
              <a:gd name="connsiteX3" fmla="*/ 985172 w 1341259"/>
              <a:gd name="connsiteY3" fmla="*/ 71040 h 427145"/>
              <a:gd name="connsiteX4" fmla="*/ 1341259 w 1341259"/>
              <a:gd name="connsiteY4" fmla="*/ 142261 h 42714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722259"/>
              <a:gd name="connsiteY0" fmla="*/ 396695 h 569011"/>
              <a:gd name="connsiteX1" fmla="*/ 356086 w 1722259"/>
              <a:gd name="connsiteY1" fmla="*/ 52460 h 569011"/>
              <a:gd name="connsiteX2" fmla="*/ 712173 w 1722259"/>
              <a:gd name="connsiteY2" fmla="*/ 325474 h 569011"/>
              <a:gd name="connsiteX3" fmla="*/ 985172 w 1722259"/>
              <a:gd name="connsiteY3" fmla="*/ 40590 h 569011"/>
              <a:gd name="connsiteX4" fmla="*/ 1722259 w 1722259"/>
              <a:gd name="connsiteY4" fmla="*/ 569011 h 569011"/>
              <a:gd name="connsiteX0" fmla="*/ 0 w 1722259"/>
              <a:gd name="connsiteY0" fmla="*/ 344235 h 516551"/>
              <a:gd name="connsiteX1" fmla="*/ 356086 w 1722259"/>
              <a:gd name="connsiteY1" fmla="*/ 0 h 516551"/>
              <a:gd name="connsiteX2" fmla="*/ 712173 w 1722259"/>
              <a:gd name="connsiteY2" fmla="*/ 273014 h 516551"/>
              <a:gd name="connsiteX3" fmla="*/ 1213772 w 1722259"/>
              <a:gd name="connsiteY3" fmla="*/ 140530 h 516551"/>
              <a:gd name="connsiteX4" fmla="*/ 1722259 w 1722259"/>
              <a:gd name="connsiteY4" fmla="*/ 516551 h 516551"/>
              <a:gd name="connsiteX0" fmla="*/ 0 w 1722259"/>
              <a:gd name="connsiteY0" fmla="*/ 344235 h 525036"/>
              <a:gd name="connsiteX1" fmla="*/ 356086 w 1722259"/>
              <a:gd name="connsiteY1" fmla="*/ 0 h 525036"/>
              <a:gd name="connsiteX2" fmla="*/ 788373 w 1722259"/>
              <a:gd name="connsiteY2" fmla="*/ 501614 h 525036"/>
              <a:gd name="connsiteX3" fmla="*/ 1213772 w 1722259"/>
              <a:gd name="connsiteY3" fmla="*/ 140530 h 525036"/>
              <a:gd name="connsiteX4" fmla="*/ 1722259 w 1722259"/>
              <a:gd name="connsiteY4" fmla="*/ 516551 h 525036"/>
              <a:gd name="connsiteX0" fmla="*/ 0 w 1722259"/>
              <a:gd name="connsiteY0" fmla="*/ 206194 h 378510"/>
              <a:gd name="connsiteX1" fmla="*/ 432286 w 1722259"/>
              <a:gd name="connsiteY1" fmla="*/ 14359 h 378510"/>
              <a:gd name="connsiteX2" fmla="*/ 788373 w 1722259"/>
              <a:gd name="connsiteY2" fmla="*/ 363573 h 378510"/>
              <a:gd name="connsiteX3" fmla="*/ 1213772 w 1722259"/>
              <a:gd name="connsiteY3" fmla="*/ 2489 h 378510"/>
              <a:gd name="connsiteX4" fmla="*/ 1722259 w 1722259"/>
              <a:gd name="connsiteY4" fmla="*/ 378510 h 378510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131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4976"/>
              <a:gd name="connsiteX1" fmla="*/ 432286 w 1722259"/>
              <a:gd name="connsiteY1" fmla="*/ 25040 h 384976"/>
              <a:gd name="connsiteX2" fmla="*/ 788373 w 1722259"/>
              <a:gd name="connsiteY2" fmla="*/ 374254 h 384976"/>
              <a:gd name="connsiteX3" fmla="*/ 1213772 w 1722259"/>
              <a:gd name="connsiteY3" fmla="*/ 89370 h 384976"/>
              <a:gd name="connsiteX4" fmla="*/ 1722259 w 1722259"/>
              <a:gd name="connsiteY4" fmla="*/ 84391 h 384976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81565 h 830666"/>
              <a:gd name="connsiteX1" fmla="*/ 432286 w 1722259"/>
              <a:gd name="connsiteY1" fmla="*/ 89730 h 830666"/>
              <a:gd name="connsiteX2" fmla="*/ 788373 w 1722259"/>
              <a:gd name="connsiteY2" fmla="*/ 819944 h 830666"/>
              <a:gd name="connsiteX3" fmla="*/ 1213772 w 1722259"/>
              <a:gd name="connsiteY3" fmla="*/ 154060 h 830666"/>
              <a:gd name="connsiteX4" fmla="*/ 1722259 w 1722259"/>
              <a:gd name="connsiteY4" fmla="*/ 453881 h 830666"/>
              <a:gd name="connsiteX0" fmla="*/ 0 w 1417459"/>
              <a:gd name="connsiteY0" fmla="*/ 281565 h 830666"/>
              <a:gd name="connsiteX1" fmla="*/ 432286 w 1417459"/>
              <a:gd name="connsiteY1" fmla="*/ 89730 h 830666"/>
              <a:gd name="connsiteX2" fmla="*/ 788373 w 1417459"/>
              <a:gd name="connsiteY2" fmla="*/ 819944 h 830666"/>
              <a:gd name="connsiteX3" fmla="*/ 1213772 w 1417459"/>
              <a:gd name="connsiteY3" fmla="*/ 154060 h 830666"/>
              <a:gd name="connsiteX4" fmla="*/ 1417459 w 1417459"/>
              <a:gd name="connsiteY4" fmla="*/ 758681 h 830666"/>
              <a:gd name="connsiteX0" fmla="*/ 0 w 1715909"/>
              <a:gd name="connsiteY0" fmla="*/ 281565 h 830666"/>
              <a:gd name="connsiteX1" fmla="*/ 432286 w 1715909"/>
              <a:gd name="connsiteY1" fmla="*/ 89730 h 830666"/>
              <a:gd name="connsiteX2" fmla="*/ 788373 w 1715909"/>
              <a:gd name="connsiteY2" fmla="*/ 819944 h 830666"/>
              <a:gd name="connsiteX3" fmla="*/ 1213772 w 1715909"/>
              <a:gd name="connsiteY3" fmla="*/ 154060 h 830666"/>
              <a:gd name="connsiteX4" fmla="*/ 1715909 w 1715909"/>
              <a:gd name="connsiteY4" fmla="*/ 460231 h 830666"/>
              <a:gd name="connsiteX0" fmla="*/ 0 w 1715909"/>
              <a:gd name="connsiteY0" fmla="*/ 230765 h 475066"/>
              <a:gd name="connsiteX1" fmla="*/ 432286 w 1715909"/>
              <a:gd name="connsiteY1" fmla="*/ 38930 h 475066"/>
              <a:gd name="connsiteX2" fmla="*/ 788373 w 1715909"/>
              <a:gd name="connsiteY2" fmla="*/ 464344 h 475066"/>
              <a:gd name="connsiteX3" fmla="*/ 1213772 w 1715909"/>
              <a:gd name="connsiteY3" fmla="*/ 103260 h 475066"/>
              <a:gd name="connsiteX4" fmla="*/ 1715909 w 1715909"/>
              <a:gd name="connsiteY4" fmla="*/ 409431 h 475066"/>
              <a:gd name="connsiteX0" fmla="*/ 0 w 1715909"/>
              <a:gd name="connsiteY0" fmla="*/ 230765 h 487766"/>
              <a:gd name="connsiteX1" fmla="*/ 432286 w 1715909"/>
              <a:gd name="connsiteY1" fmla="*/ 38930 h 487766"/>
              <a:gd name="connsiteX2" fmla="*/ 788373 w 1715909"/>
              <a:gd name="connsiteY2" fmla="*/ 464344 h 487766"/>
              <a:gd name="connsiteX3" fmla="*/ 1213772 w 1715909"/>
              <a:gd name="connsiteY3" fmla="*/ 179460 h 487766"/>
              <a:gd name="connsiteX4" fmla="*/ 1715909 w 1715909"/>
              <a:gd name="connsiteY4" fmla="*/ 409431 h 487766"/>
              <a:gd name="connsiteX0" fmla="*/ 0 w 1715909"/>
              <a:gd name="connsiteY0" fmla="*/ 78365 h 313922"/>
              <a:gd name="connsiteX1" fmla="*/ 432286 w 1715909"/>
              <a:gd name="connsiteY1" fmla="*/ 38930 h 313922"/>
              <a:gd name="connsiteX2" fmla="*/ 788373 w 1715909"/>
              <a:gd name="connsiteY2" fmla="*/ 311944 h 313922"/>
              <a:gd name="connsiteX3" fmla="*/ 1213772 w 1715909"/>
              <a:gd name="connsiteY3" fmla="*/ 27060 h 313922"/>
              <a:gd name="connsiteX4" fmla="*/ 1715909 w 1715909"/>
              <a:gd name="connsiteY4" fmla="*/ 257031 h 3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5909" h="313922">
                <a:moveTo>
                  <a:pt x="0" y="78365"/>
                </a:moveTo>
                <a:cubicBezTo>
                  <a:pt x="232995" y="52520"/>
                  <a:pt x="300891" y="0"/>
                  <a:pt x="432286" y="38930"/>
                </a:cubicBezTo>
                <a:cubicBezTo>
                  <a:pt x="563681" y="77860"/>
                  <a:pt x="658125" y="313922"/>
                  <a:pt x="788373" y="311944"/>
                </a:cubicBezTo>
                <a:cubicBezTo>
                  <a:pt x="918621" y="309966"/>
                  <a:pt x="1059183" y="36212"/>
                  <a:pt x="1213772" y="27060"/>
                </a:cubicBezTo>
                <a:cubicBezTo>
                  <a:pt x="1368361" y="17908"/>
                  <a:pt x="1533713" y="245991"/>
                  <a:pt x="1715909" y="257031"/>
                </a:cubicBezTo>
              </a:path>
            </a:pathLst>
          </a:cu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845280"/>
            <a:ext cx="2016224" cy="175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1" name="グループ化 121"/>
          <p:cNvGrpSpPr/>
          <p:nvPr/>
        </p:nvGrpSpPr>
        <p:grpSpPr>
          <a:xfrm>
            <a:off x="5243672" y="4733664"/>
            <a:ext cx="1560576" cy="972397"/>
            <a:chOff x="5094602" y="4149080"/>
            <a:chExt cx="1560576" cy="972397"/>
          </a:xfrm>
        </p:grpSpPr>
        <p:pic>
          <p:nvPicPr>
            <p:cNvPr id="222" name="Picture 2" descr="E:\belle2\ftb\ftb_bearbeitet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094602" y="4351255"/>
              <a:ext cx="1560576" cy="770222"/>
            </a:xfrm>
            <a:prstGeom prst="rect">
              <a:avLst/>
            </a:prstGeom>
            <a:noFill/>
          </p:spPr>
        </p:pic>
        <p:sp>
          <p:nvSpPr>
            <p:cNvPr id="223" name="Rectangle 133"/>
            <p:cNvSpPr>
              <a:spLocks noChangeArrowheads="1"/>
            </p:cNvSpPr>
            <p:nvPr/>
          </p:nvSpPr>
          <p:spPr bwMode="auto">
            <a:xfrm>
              <a:off x="5630438" y="4149080"/>
              <a:ext cx="28533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500" i="0" u="none" strike="noStrike" cap="none" normalizeH="0" baseline="0" dirty="0" smtClean="0">
                  <a:ln>
                    <a:noFill/>
                  </a:ln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rPr>
                <a:t>FTB</a:t>
              </a:r>
              <a:endParaRPr kumimoji="1" lang="ja-JP" altLang="ja-JP" sz="150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224" name="テキスト ボックス 134"/>
          <p:cNvSpPr txBox="1"/>
          <p:nvPr/>
        </p:nvSpPr>
        <p:spPr>
          <a:xfrm>
            <a:off x="7652918" y="4733664"/>
            <a:ext cx="852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COPPER</a:t>
            </a:r>
            <a:endParaRPr kumimoji="1" lang="ja-JP" altLang="en-US" sz="1600" dirty="0"/>
          </a:p>
        </p:txBody>
      </p:sp>
      <p:grpSp>
        <p:nvGrpSpPr>
          <p:cNvPr id="225" name="グループ化 114"/>
          <p:cNvGrpSpPr/>
          <p:nvPr/>
        </p:nvGrpSpPr>
        <p:grpSpPr>
          <a:xfrm>
            <a:off x="3059832" y="4633081"/>
            <a:ext cx="2106778" cy="1920744"/>
            <a:chOff x="3059832" y="4048497"/>
            <a:chExt cx="2106778" cy="1920744"/>
          </a:xfrm>
        </p:grpSpPr>
        <p:pic>
          <p:nvPicPr>
            <p:cNvPr id="226" name="Picture 2" descr="E:\graphics\photos\belle2\2013.06.26_readoutsystem\_fadc_lores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4164901"/>
              <a:ext cx="2106778" cy="1804340"/>
            </a:xfrm>
            <a:prstGeom prst="rect">
              <a:avLst/>
            </a:prstGeom>
            <a:noFill/>
          </p:spPr>
        </p:pic>
        <p:sp>
          <p:nvSpPr>
            <p:cNvPr id="227" name="正方形/長方形 3"/>
            <p:cNvSpPr/>
            <p:nvPr/>
          </p:nvSpPr>
          <p:spPr>
            <a:xfrm>
              <a:off x="3491880" y="4048497"/>
              <a:ext cx="118583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1600" dirty="0">
                  <a:latin typeface="+mj-lt"/>
                  <a:ea typeface="ＭＳ Ｐゴシック" pitchFamily="50" charset="-128"/>
                  <a:cs typeface="ＭＳ Ｐゴシック" pitchFamily="50" charset="-128"/>
                </a:rPr>
                <a:t>FADC+PROC</a:t>
              </a:r>
            </a:p>
          </p:txBody>
        </p:sp>
      </p:grpSp>
      <p:grpSp>
        <p:nvGrpSpPr>
          <p:cNvPr id="228" name="グループ化 113"/>
          <p:cNvGrpSpPr/>
          <p:nvPr/>
        </p:nvGrpSpPr>
        <p:grpSpPr>
          <a:xfrm>
            <a:off x="827584" y="4766562"/>
            <a:ext cx="2123866" cy="1683191"/>
            <a:chOff x="791950" y="4181978"/>
            <a:chExt cx="2123866" cy="1683191"/>
          </a:xfrm>
        </p:grpSpPr>
        <p:pic>
          <p:nvPicPr>
            <p:cNvPr id="229" name="Picture 2" descr="E:\graphics\photos\belle2\2013.01.17_junctionbox\junctionbox_real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91950" y="4207937"/>
              <a:ext cx="2123866" cy="1657232"/>
            </a:xfrm>
            <a:prstGeom prst="rect">
              <a:avLst/>
            </a:prstGeom>
            <a:noFill/>
          </p:spPr>
        </p:pic>
        <p:sp>
          <p:nvSpPr>
            <p:cNvPr id="230" name="テキスト ボックス 4"/>
            <p:cNvSpPr txBox="1"/>
            <p:nvPr/>
          </p:nvSpPr>
          <p:spPr>
            <a:xfrm>
              <a:off x="2074238" y="4181978"/>
              <a:ext cx="6639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DOCK</a:t>
              </a:r>
              <a:endParaRPr kumimoji="1" lang="ja-JP" altLang="en-US" sz="1600" dirty="0"/>
            </a:p>
          </p:txBody>
        </p:sp>
      </p:grpSp>
      <p:sp>
        <p:nvSpPr>
          <p:cNvPr id="231" name="テキスト ボックス 56"/>
          <p:cNvSpPr txBox="1"/>
          <p:nvPr/>
        </p:nvSpPr>
        <p:spPr>
          <a:xfrm>
            <a:off x="293699" y="1493207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Inside of SVD</a:t>
            </a:r>
            <a:endParaRPr kumimoji="1" lang="ja-JP" altLang="en-US" sz="1600" dirty="0"/>
          </a:p>
        </p:txBody>
      </p:sp>
      <p:sp>
        <p:nvSpPr>
          <p:cNvPr id="232" name="テキスト ボックス 131"/>
          <p:cNvSpPr txBox="1"/>
          <p:nvPr/>
        </p:nvSpPr>
        <p:spPr>
          <a:xfrm>
            <a:off x="3491880" y="1349288"/>
            <a:ext cx="23310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Crates on top of </a:t>
            </a:r>
            <a:r>
              <a:rPr kumimoji="1" lang="en-US" altLang="ja-JP" sz="1600" dirty="0" smtClean="0"/>
              <a:t>Belle II</a:t>
            </a:r>
            <a:endParaRPr kumimoji="1" lang="ja-JP" altLang="en-US" sz="1600" dirty="0"/>
          </a:p>
        </p:txBody>
      </p:sp>
      <p:sp>
        <p:nvSpPr>
          <p:cNvPr id="233" name="テキスト ボックス 132"/>
          <p:cNvSpPr txBox="1"/>
          <p:nvPr/>
        </p:nvSpPr>
        <p:spPr>
          <a:xfrm>
            <a:off x="6936041" y="1349288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Electronics Hut</a:t>
            </a:r>
            <a:endParaRPr kumimoji="1" lang="ja-JP" altLang="en-US" sz="1600" dirty="0"/>
          </a:p>
        </p:txBody>
      </p:sp>
      <p:cxnSp>
        <p:nvCxnSpPr>
          <p:cNvPr id="234" name="直線コネクタ 95"/>
          <p:cNvCxnSpPr/>
          <p:nvPr/>
        </p:nvCxnSpPr>
        <p:spPr>
          <a:xfrm>
            <a:off x="3256339" y="1952983"/>
            <a:ext cx="0" cy="21345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直線コネクタ 133"/>
          <p:cNvCxnSpPr/>
          <p:nvPr/>
        </p:nvCxnSpPr>
        <p:spPr>
          <a:xfrm>
            <a:off x="6272479" y="1951008"/>
            <a:ext cx="0" cy="21345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テキスト ボックス 105"/>
          <p:cNvSpPr txBox="1"/>
          <p:nvPr/>
        </p:nvSpPr>
        <p:spPr>
          <a:xfrm>
            <a:off x="7020272" y="3450486"/>
            <a:ext cx="1587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DatCon</a:t>
            </a:r>
            <a:r>
              <a:rPr kumimoji="1" lang="en-US" altLang="ja-JP" sz="1600" dirty="0" smtClean="0"/>
              <a:t> system</a:t>
            </a:r>
            <a:endParaRPr kumimoji="1" lang="ja-JP" altLang="en-US" sz="1600" dirty="0"/>
          </a:p>
        </p:txBody>
      </p:sp>
      <p:sp>
        <p:nvSpPr>
          <p:cNvPr id="237" name="Rectangle 114"/>
          <p:cNvSpPr>
            <a:spLocks noChangeArrowheads="1"/>
          </p:cNvSpPr>
          <p:nvPr/>
        </p:nvSpPr>
        <p:spPr bwMode="auto">
          <a:xfrm>
            <a:off x="7281854" y="1628800"/>
            <a:ext cx="17200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Belle</a:t>
            </a:r>
            <a:r>
              <a:rPr kumimoji="1" lang="de-DE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ja-JP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II</a:t>
            </a:r>
            <a:r>
              <a:rPr lang="de-AT" altLang="ja-JP" sz="15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DAQ system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38" name="フリーフォーム 136"/>
          <p:cNvSpPr/>
          <p:nvPr/>
        </p:nvSpPr>
        <p:spPr>
          <a:xfrm rot="1414175">
            <a:off x="5341886" y="3422754"/>
            <a:ext cx="1704967" cy="299030"/>
          </a:xfrm>
          <a:custGeom>
            <a:avLst/>
            <a:gdLst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427145 h 427145"/>
              <a:gd name="connsiteX1" fmla="*/ 356086 w 1341259"/>
              <a:gd name="connsiteY1" fmla="*/ 82910 h 427145"/>
              <a:gd name="connsiteX2" fmla="*/ 712173 w 1341259"/>
              <a:gd name="connsiteY2" fmla="*/ 355924 h 427145"/>
              <a:gd name="connsiteX3" fmla="*/ 985172 w 1341259"/>
              <a:gd name="connsiteY3" fmla="*/ 71040 h 427145"/>
              <a:gd name="connsiteX4" fmla="*/ 1341259 w 1341259"/>
              <a:gd name="connsiteY4" fmla="*/ 142261 h 42714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722259"/>
              <a:gd name="connsiteY0" fmla="*/ 396695 h 569011"/>
              <a:gd name="connsiteX1" fmla="*/ 356086 w 1722259"/>
              <a:gd name="connsiteY1" fmla="*/ 52460 h 569011"/>
              <a:gd name="connsiteX2" fmla="*/ 712173 w 1722259"/>
              <a:gd name="connsiteY2" fmla="*/ 325474 h 569011"/>
              <a:gd name="connsiteX3" fmla="*/ 985172 w 1722259"/>
              <a:gd name="connsiteY3" fmla="*/ 40590 h 569011"/>
              <a:gd name="connsiteX4" fmla="*/ 1722259 w 1722259"/>
              <a:gd name="connsiteY4" fmla="*/ 569011 h 569011"/>
              <a:gd name="connsiteX0" fmla="*/ 0 w 1722259"/>
              <a:gd name="connsiteY0" fmla="*/ 344235 h 516551"/>
              <a:gd name="connsiteX1" fmla="*/ 356086 w 1722259"/>
              <a:gd name="connsiteY1" fmla="*/ 0 h 516551"/>
              <a:gd name="connsiteX2" fmla="*/ 712173 w 1722259"/>
              <a:gd name="connsiteY2" fmla="*/ 273014 h 516551"/>
              <a:gd name="connsiteX3" fmla="*/ 1213772 w 1722259"/>
              <a:gd name="connsiteY3" fmla="*/ 140530 h 516551"/>
              <a:gd name="connsiteX4" fmla="*/ 1722259 w 1722259"/>
              <a:gd name="connsiteY4" fmla="*/ 516551 h 516551"/>
              <a:gd name="connsiteX0" fmla="*/ 0 w 1722259"/>
              <a:gd name="connsiteY0" fmla="*/ 344235 h 525036"/>
              <a:gd name="connsiteX1" fmla="*/ 356086 w 1722259"/>
              <a:gd name="connsiteY1" fmla="*/ 0 h 525036"/>
              <a:gd name="connsiteX2" fmla="*/ 788373 w 1722259"/>
              <a:gd name="connsiteY2" fmla="*/ 501614 h 525036"/>
              <a:gd name="connsiteX3" fmla="*/ 1213772 w 1722259"/>
              <a:gd name="connsiteY3" fmla="*/ 140530 h 525036"/>
              <a:gd name="connsiteX4" fmla="*/ 1722259 w 1722259"/>
              <a:gd name="connsiteY4" fmla="*/ 516551 h 525036"/>
              <a:gd name="connsiteX0" fmla="*/ 0 w 1722259"/>
              <a:gd name="connsiteY0" fmla="*/ 206194 h 378510"/>
              <a:gd name="connsiteX1" fmla="*/ 432286 w 1722259"/>
              <a:gd name="connsiteY1" fmla="*/ 14359 h 378510"/>
              <a:gd name="connsiteX2" fmla="*/ 788373 w 1722259"/>
              <a:gd name="connsiteY2" fmla="*/ 363573 h 378510"/>
              <a:gd name="connsiteX3" fmla="*/ 1213772 w 1722259"/>
              <a:gd name="connsiteY3" fmla="*/ 2489 h 378510"/>
              <a:gd name="connsiteX4" fmla="*/ 1722259 w 1722259"/>
              <a:gd name="connsiteY4" fmla="*/ 378510 h 378510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131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4976"/>
              <a:gd name="connsiteX1" fmla="*/ 432286 w 1722259"/>
              <a:gd name="connsiteY1" fmla="*/ 25040 h 384976"/>
              <a:gd name="connsiteX2" fmla="*/ 788373 w 1722259"/>
              <a:gd name="connsiteY2" fmla="*/ 374254 h 384976"/>
              <a:gd name="connsiteX3" fmla="*/ 1213772 w 1722259"/>
              <a:gd name="connsiteY3" fmla="*/ 89370 h 384976"/>
              <a:gd name="connsiteX4" fmla="*/ 1722259 w 1722259"/>
              <a:gd name="connsiteY4" fmla="*/ 84391 h 384976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81565 h 830666"/>
              <a:gd name="connsiteX1" fmla="*/ 432286 w 1722259"/>
              <a:gd name="connsiteY1" fmla="*/ 89730 h 830666"/>
              <a:gd name="connsiteX2" fmla="*/ 788373 w 1722259"/>
              <a:gd name="connsiteY2" fmla="*/ 819944 h 830666"/>
              <a:gd name="connsiteX3" fmla="*/ 1213772 w 1722259"/>
              <a:gd name="connsiteY3" fmla="*/ 154060 h 830666"/>
              <a:gd name="connsiteX4" fmla="*/ 1722259 w 1722259"/>
              <a:gd name="connsiteY4" fmla="*/ 453881 h 830666"/>
              <a:gd name="connsiteX0" fmla="*/ 0 w 1417459"/>
              <a:gd name="connsiteY0" fmla="*/ 281565 h 830666"/>
              <a:gd name="connsiteX1" fmla="*/ 432286 w 1417459"/>
              <a:gd name="connsiteY1" fmla="*/ 89730 h 830666"/>
              <a:gd name="connsiteX2" fmla="*/ 788373 w 1417459"/>
              <a:gd name="connsiteY2" fmla="*/ 819944 h 830666"/>
              <a:gd name="connsiteX3" fmla="*/ 1213772 w 1417459"/>
              <a:gd name="connsiteY3" fmla="*/ 154060 h 830666"/>
              <a:gd name="connsiteX4" fmla="*/ 1417459 w 1417459"/>
              <a:gd name="connsiteY4" fmla="*/ 758681 h 830666"/>
              <a:gd name="connsiteX0" fmla="*/ 0 w 1715909"/>
              <a:gd name="connsiteY0" fmla="*/ 281565 h 830666"/>
              <a:gd name="connsiteX1" fmla="*/ 432286 w 1715909"/>
              <a:gd name="connsiteY1" fmla="*/ 89730 h 830666"/>
              <a:gd name="connsiteX2" fmla="*/ 788373 w 1715909"/>
              <a:gd name="connsiteY2" fmla="*/ 819944 h 830666"/>
              <a:gd name="connsiteX3" fmla="*/ 1213772 w 1715909"/>
              <a:gd name="connsiteY3" fmla="*/ 154060 h 830666"/>
              <a:gd name="connsiteX4" fmla="*/ 1715909 w 1715909"/>
              <a:gd name="connsiteY4" fmla="*/ 460231 h 830666"/>
              <a:gd name="connsiteX0" fmla="*/ 0 w 1715909"/>
              <a:gd name="connsiteY0" fmla="*/ 230765 h 475066"/>
              <a:gd name="connsiteX1" fmla="*/ 432286 w 1715909"/>
              <a:gd name="connsiteY1" fmla="*/ 38930 h 475066"/>
              <a:gd name="connsiteX2" fmla="*/ 788373 w 1715909"/>
              <a:gd name="connsiteY2" fmla="*/ 464344 h 475066"/>
              <a:gd name="connsiteX3" fmla="*/ 1213772 w 1715909"/>
              <a:gd name="connsiteY3" fmla="*/ 103260 h 475066"/>
              <a:gd name="connsiteX4" fmla="*/ 1715909 w 1715909"/>
              <a:gd name="connsiteY4" fmla="*/ 409431 h 475066"/>
              <a:gd name="connsiteX0" fmla="*/ 0 w 1715909"/>
              <a:gd name="connsiteY0" fmla="*/ 230765 h 487766"/>
              <a:gd name="connsiteX1" fmla="*/ 432286 w 1715909"/>
              <a:gd name="connsiteY1" fmla="*/ 38930 h 487766"/>
              <a:gd name="connsiteX2" fmla="*/ 788373 w 1715909"/>
              <a:gd name="connsiteY2" fmla="*/ 464344 h 487766"/>
              <a:gd name="connsiteX3" fmla="*/ 1213772 w 1715909"/>
              <a:gd name="connsiteY3" fmla="*/ 179460 h 487766"/>
              <a:gd name="connsiteX4" fmla="*/ 1715909 w 1715909"/>
              <a:gd name="connsiteY4" fmla="*/ 409431 h 487766"/>
              <a:gd name="connsiteX0" fmla="*/ 0 w 1715909"/>
              <a:gd name="connsiteY0" fmla="*/ 78365 h 313922"/>
              <a:gd name="connsiteX1" fmla="*/ 432286 w 1715909"/>
              <a:gd name="connsiteY1" fmla="*/ 38930 h 313922"/>
              <a:gd name="connsiteX2" fmla="*/ 788373 w 1715909"/>
              <a:gd name="connsiteY2" fmla="*/ 311944 h 313922"/>
              <a:gd name="connsiteX3" fmla="*/ 1213772 w 1715909"/>
              <a:gd name="connsiteY3" fmla="*/ 27060 h 313922"/>
              <a:gd name="connsiteX4" fmla="*/ 1715909 w 1715909"/>
              <a:gd name="connsiteY4" fmla="*/ 257031 h 3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5909" h="313922">
                <a:moveTo>
                  <a:pt x="0" y="78365"/>
                </a:moveTo>
                <a:cubicBezTo>
                  <a:pt x="232995" y="52520"/>
                  <a:pt x="300891" y="0"/>
                  <a:pt x="432286" y="38930"/>
                </a:cubicBezTo>
                <a:cubicBezTo>
                  <a:pt x="563681" y="77860"/>
                  <a:pt x="658125" y="313922"/>
                  <a:pt x="788373" y="311944"/>
                </a:cubicBezTo>
                <a:cubicBezTo>
                  <a:pt x="918621" y="309966"/>
                  <a:pt x="1059183" y="36212"/>
                  <a:pt x="1213772" y="27060"/>
                </a:cubicBezTo>
                <a:cubicBezTo>
                  <a:pt x="1368361" y="17908"/>
                  <a:pt x="1533713" y="245991"/>
                  <a:pt x="1715909" y="257031"/>
                </a:cubicBezTo>
              </a:path>
            </a:pathLst>
          </a:cu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フリーフォーム 136"/>
          <p:cNvSpPr/>
          <p:nvPr/>
        </p:nvSpPr>
        <p:spPr>
          <a:xfrm rot="19887345">
            <a:off x="5364526" y="2237872"/>
            <a:ext cx="1542378" cy="299030"/>
          </a:xfrm>
          <a:custGeom>
            <a:avLst/>
            <a:gdLst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427145 h 427145"/>
              <a:gd name="connsiteX1" fmla="*/ 356086 w 1341259"/>
              <a:gd name="connsiteY1" fmla="*/ 82910 h 427145"/>
              <a:gd name="connsiteX2" fmla="*/ 712173 w 1341259"/>
              <a:gd name="connsiteY2" fmla="*/ 355924 h 427145"/>
              <a:gd name="connsiteX3" fmla="*/ 985172 w 1341259"/>
              <a:gd name="connsiteY3" fmla="*/ 71040 h 427145"/>
              <a:gd name="connsiteX4" fmla="*/ 1341259 w 1341259"/>
              <a:gd name="connsiteY4" fmla="*/ 142261 h 42714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722259"/>
              <a:gd name="connsiteY0" fmla="*/ 396695 h 569011"/>
              <a:gd name="connsiteX1" fmla="*/ 356086 w 1722259"/>
              <a:gd name="connsiteY1" fmla="*/ 52460 h 569011"/>
              <a:gd name="connsiteX2" fmla="*/ 712173 w 1722259"/>
              <a:gd name="connsiteY2" fmla="*/ 325474 h 569011"/>
              <a:gd name="connsiteX3" fmla="*/ 985172 w 1722259"/>
              <a:gd name="connsiteY3" fmla="*/ 40590 h 569011"/>
              <a:gd name="connsiteX4" fmla="*/ 1722259 w 1722259"/>
              <a:gd name="connsiteY4" fmla="*/ 569011 h 569011"/>
              <a:gd name="connsiteX0" fmla="*/ 0 w 1722259"/>
              <a:gd name="connsiteY0" fmla="*/ 344235 h 516551"/>
              <a:gd name="connsiteX1" fmla="*/ 356086 w 1722259"/>
              <a:gd name="connsiteY1" fmla="*/ 0 h 516551"/>
              <a:gd name="connsiteX2" fmla="*/ 712173 w 1722259"/>
              <a:gd name="connsiteY2" fmla="*/ 273014 h 516551"/>
              <a:gd name="connsiteX3" fmla="*/ 1213772 w 1722259"/>
              <a:gd name="connsiteY3" fmla="*/ 140530 h 516551"/>
              <a:gd name="connsiteX4" fmla="*/ 1722259 w 1722259"/>
              <a:gd name="connsiteY4" fmla="*/ 516551 h 516551"/>
              <a:gd name="connsiteX0" fmla="*/ 0 w 1722259"/>
              <a:gd name="connsiteY0" fmla="*/ 344235 h 525036"/>
              <a:gd name="connsiteX1" fmla="*/ 356086 w 1722259"/>
              <a:gd name="connsiteY1" fmla="*/ 0 h 525036"/>
              <a:gd name="connsiteX2" fmla="*/ 788373 w 1722259"/>
              <a:gd name="connsiteY2" fmla="*/ 501614 h 525036"/>
              <a:gd name="connsiteX3" fmla="*/ 1213772 w 1722259"/>
              <a:gd name="connsiteY3" fmla="*/ 140530 h 525036"/>
              <a:gd name="connsiteX4" fmla="*/ 1722259 w 1722259"/>
              <a:gd name="connsiteY4" fmla="*/ 516551 h 525036"/>
              <a:gd name="connsiteX0" fmla="*/ 0 w 1722259"/>
              <a:gd name="connsiteY0" fmla="*/ 206194 h 378510"/>
              <a:gd name="connsiteX1" fmla="*/ 432286 w 1722259"/>
              <a:gd name="connsiteY1" fmla="*/ 14359 h 378510"/>
              <a:gd name="connsiteX2" fmla="*/ 788373 w 1722259"/>
              <a:gd name="connsiteY2" fmla="*/ 363573 h 378510"/>
              <a:gd name="connsiteX3" fmla="*/ 1213772 w 1722259"/>
              <a:gd name="connsiteY3" fmla="*/ 2489 h 378510"/>
              <a:gd name="connsiteX4" fmla="*/ 1722259 w 1722259"/>
              <a:gd name="connsiteY4" fmla="*/ 378510 h 378510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131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4976"/>
              <a:gd name="connsiteX1" fmla="*/ 432286 w 1722259"/>
              <a:gd name="connsiteY1" fmla="*/ 25040 h 384976"/>
              <a:gd name="connsiteX2" fmla="*/ 788373 w 1722259"/>
              <a:gd name="connsiteY2" fmla="*/ 374254 h 384976"/>
              <a:gd name="connsiteX3" fmla="*/ 1213772 w 1722259"/>
              <a:gd name="connsiteY3" fmla="*/ 89370 h 384976"/>
              <a:gd name="connsiteX4" fmla="*/ 1722259 w 1722259"/>
              <a:gd name="connsiteY4" fmla="*/ 84391 h 384976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81565 h 830666"/>
              <a:gd name="connsiteX1" fmla="*/ 432286 w 1722259"/>
              <a:gd name="connsiteY1" fmla="*/ 89730 h 830666"/>
              <a:gd name="connsiteX2" fmla="*/ 788373 w 1722259"/>
              <a:gd name="connsiteY2" fmla="*/ 819944 h 830666"/>
              <a:gd name="connsiteX3" fmla="*/ 1213772 w 1722259"/>
              <a:gd name="connsiteY3" fmla="*/ 154060 h 830666"/>
              <a:gd name="connsiteX4" fmla="*/ 1722259 w 1722259"/>
              <a:gd name="connsiteY4" fmla="*/ 453881 h 830666"/>
              <a:gd name="connsiteX0" fmla="*/ 0 w 1417459"/>
              <a:gd name="connsiteY0" fmla="*/ 281565 h 830666"/>
              <a:gd name="connsiteX1" fmla="*/ 432286 w 1417459"/>
              <a:gd name="connsiteY1" fmla="*/ 89730 h 830666"/>
              <a:gd name="connsiteX2" fmla="*/ 788373 w 1417459"/>
              <a:gd name="connsiteY2" fmla="*/ 819944 h 830666"/>
              <a:gd name="connsiteX3" fmla="*/ 1213772 w 1417459"/>
              <a:gd name="connsiteY3" fmla="*/ 154060 h 830666"/>
              <a:gd name="connsiteX4" fmla="*/ 1417459 w 1417459"/>
              <a:gd name="connsiteY4" fmla="*/ 758681 h 830666"/>
              <a:gd name="connsiteX0" fmla="*/ 0 w 1715909"/>
              <a:gd name="connsiteY0" fmla="*/ 281565 h 830666"/>
              <a:gd name="connsiteX1" fmla="*/ 432286 w 1715909"/>
              <a:gd name="connsiteY1" fmla="*/ 89730 h 830666"/>
              <a:gd name="connsiteX2" fmla="*/ 788373 w 1715909"/>
              <a:gd name="connsiteY2" fmla="*/ 819944 h 830666"/>
              <a:gd name="connsiteX3" fmla="*/ 1213772 w 1715909"/>
              <a:gd name="connsiteY3" fmla="*/ 154060 h 830666"/>
              <a:gd name="connsiteX4" fmla="*/ 1715909 w 1715909"/>
              <a:gd name="connsiteY4" fmla="*/ 460231 h 830666"/>
              <a:gd name="connsiteX0" fmla="*/ 0 w 1715909"/>
              <a:gd name="connsiteY0" fmla="*/ 230765 h 475066"/>
              <a:gd name="connsiteX1" fmla="*/ 432286 w 1715909"/>
              <a:gd name="connsiteY1" fmla="*/ 38930 h 475066"/>
              <a:gd name="connsiteX2" fmla="*/ 788373 w 1715909"/>
              <a:gd name="connsiteY2" fmla="*/ 464344 h 475066"/>
              <a:gd name="connsiteX3" fmla="*/ 1213772 w 1715909"/>
              <a:gd name="connsiteY3" fmla="*/ 103260 h 475066"/>
              <a:gd name="connsiteX4" fmla="*/ 1715909 w 1715909"/>
              <a:gd name="connsiteY4" fmla="*/ 409431 h 475066"/>
              <a:gd name="connsiteX0" fmla="*/ 0 w 1715909"/>
              <a:gd name="connsiteY0" fmla="*/ 230765 h 487766"/>
              <a:gd name="connsiteX1" fmla="*/ 432286 w 1715909"/>
              <a:gd name="connsiteY1" fmla="*/ 38930 h 487766"/>
              <a:gd name="connsiteX2" fmla="*/ 788373 w 1715909"/>
              <a:gd name="connsiteY2" fmla="*/ 464344 h 487766"/>
              <a:gd name="connsiteX3" fmla="*/ 1213772 w 1715909"/>
              <a:gd name="connsiteY3" fmla="*/ 179460 h 487766"/>
              <a:gd name="connsiteX4" fmla="*/ 1715909 w 1715909"/>
              <a:gd name="connsiteY4" fmla="*/ 409431 h 487766"/>
              <a:gd name="connsiteX0" fmla="*/ 0 w 1715909"/>
              <a:gd name="connsiteY0" fmla="*/ 78365 h 313922"/>
              <a:gd name="connsiteX1" fmla="*/ 432286 w 1715909"/>
              <a:gd name="connsiteY1" fmla="*/ 38930 h 313922"/>
              <a:gd name="connsiteX2" fmla="*/ 788373 w 1715909"/>
              <a:gd name="connsiteY2" fmla="*/ 311944 h 313922"/>
              <a:gd name="connsiteX3" fmla="*/ 1213772 w 1715909"/>
              <a:gd name="connsiteY3" fmla="*/ 27060 h 313922"/>
              <a:gd name="connsiteX4" fmla="*/ 1715909 w 1715909"/>
              <a:gd name="connsiteY4" fmla="*/ 257031 h 3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5909" h="313922">
                <a:moveTo>
                  <a:pt x="0" y="78365"/>
                </a:moveTo>
                <a:cubicBezTo>
                  <a:pt x="232995" y="52520"/>
                  <a:pt x="300891" y="0"/>
                  <a:pt x="432286" y="38930"/>
                </a:cubicBezTo>
                <a:cubicBezTo>
                  <a:pt x="563681" y="77860"/>
                  <a:pt x="658125" y="313922"/>
                  <a:pt x="788373" y="311944"/>
                </a:cubicBezTo>
                <a:cubicBezTo>
                  <a:pt x="918621" y="309966"/>
                  <a:pt x="1059183" y="36212"/>
                  <a:pt x="1213772" y="27060"/>
                </a:cubicBezTo>
                <a:cubicBezTo>
                  <a:pt x="1368361" y="17908"/>
                  <a:pt x="1533713" y="245991"/>
                  <a:pt x="1715909" y="257031"/>
                </a:cubicBezTo>
              </a:path>
            </a:pathLst>
          </a:cu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0" name="グループ化 111"/>
          <p:cNvGrpSpPr/>
          <p:nvPr/>
        </p:nvGrpSpPr>
        <p:grpSpPr>
          <a:xfrm>
            <a:off x="6912821" y="3776684"/>
            <a:ext cx="1354720" cy="668948"/>
            <a:chOff x="6914071" y="3398366"/>
            <a:chExt cx="1354720" cy="668948"/>
          </a:xfrm>
        </p:grpSpPr>
        <p:sp>
          <p:nvSpPr>
            <p:cNvPr id="241" name="正方形/長方形 102"/>
            <p:cNvSpPr/>
            <p:nvPr/>
          </p:nvSpPr>
          <p:spPr>
            <a:xfrm>
              <a:off x="6914071" y="3398366"/>
              <a:ext cx="1354720" cy="6066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 smtClean="0"/>
            </a:p>
          </p:txBody>
        </p:sp>
        <p:sp>
          <p:nvSpPr>
            <p:cNvPr id="242" name="テキスト ボックス 106"/>
            <p:cNvSpPr txBox="1"/>
            <p:nvPr/>
          </p:nvSpPr>
          <p:spPr>
            <a:xfrm>
              <a:off x="7130095" y="3697982"/>
              <a:ext cx="939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Find </a:t>
              </a:r>
              <a:r>
                <a:rPr lang="en-US" altLang="ja-JP" dirty="0" err="1" smtClean="0"/>
                <a:t>RoI</a:t>
              </a:r>
              <a:endParaRPr kumimoji="1" lang="ja-JP" altLang="en-US" dirty="0"/>
            </a:p>
          </p:txBody>
        </p:sp>
        <p:sp>
          <p:nvSpPr>
            <p:cNvPr id="243" name="Rectangle 80"/>
            <p:cNvSpPr>
              <a:spLocks noChangeArrowheads="1"/>
            </p:cNvSpPr>
            <p:nvPr/>
          </p:nvSpPr>
          <p:spPr bwMode="auto">
            <a:xfrm>
              <a:off x="7025883" y="3448050"/>
              <a:ext cx="1156042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ja-JP" sz="1400" dirty="0"/>
                <a:t>AMC board</a:t>
              </a:r>
              <a:endParaRPr lang="ja-JP" altLang="en-US" sz="1400" dirty="0"/>
            </a:p>
          </p:txBody>
        </p:sp>
      </p:grpSp>
      <p:grpSp>
        <p:nvGrpSpPr>
          <p:cNvPr id="244" name="グループ化 138"/>
          <p:cNvGrpSpPr/>
          <p:nvPr/>
        </p:nvGrpSpPr>
        <p:grpSpPr>
          <a:xfrm>
            <a:off x="5148064" y="5669768"/>
            <a:ext cx="1672583" cy="882039"/>
            <a:chOff x="5398338" y="5150346"/>
            <a:chExt cx="1672583" cy="882039"/>
          </a:xfrm>
        </p:grpSpPr>
        <p:pic>
          <p:nvPicPr>
            <p:cNvPr id="245" name="図 10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8338" y="5330979"/>
              <a:ext cx="1672583" cy="701406"/>
            </a:xfrm>
            <a:prstGeom prst="rect">
              <a:avLst/>
            </a:prstGeom>
          </p:spPr>
        </p:pic>
        <p:sp>
          <p:nvSpPr>
            <p:cNvPr id="246" name="正方形/長方形 137"/>
            <p:cNvSpPr/>
            <p:nvPr/>
          </p:nvSpPr>
          <p:spPr>
            <a:xfrm>
              <a:off x="5793732" y="5150346"/>
              <a:ext cx="106529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500" dirty="0"/>
                <a:t>AMC board</a:t>
              </a:r>
              <a:endParaRPr lang="ja-JP" altLang="en-US" sz="1500" dirty="0"/>
            </a:p>
          </p:txBody>
        </p:sp>
      </p:grpSp>
      <p:sp>
        <p:nvSpPr>
          <p:cNvPr id="247" name="右矢印 139"/>
          <p:cNvSpPr/>
          <p:nvPr/>
        </p:nvSpPr>
        <p:spPr>
          <a:xfrm>
            <a:off x="8303679" y="3911799"/>
            <a:ext cx="24262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テキスト ボックス 140"/>
          <p:cNvSpPr txBox="1"/>
          <p:nvPr/>
        </p:nvSpPr>
        <p:spPr>
          <a:xfrm>
            <a:off x="8546299" y="3845562"/>
            <a:ext cx="56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PXD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3330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Readout Chip: APV25</a:t>
            </a:r>
            <a:endParaRPr lang="en-US" sz="2800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23528" y="1628775"/>
            <a:ext cx="5616624" cy="489656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tabLst>
                <a:tab pos="3048000" algn="l"/>
              </a:tabLst>
            </a:pPr>
            <a:r>
              <a:rPr lang="en-US" sz="2000" dirty="0"/>
              <a:t>Developed for </a:t>
            </a:r>
            <a:r>
              <a:rPr lang="en-US" sz="2000" b="1" dirty="0"/>
              <a:t>CMS</a:t>
            </a:r>
            <a:r>
              <a:rPr lang="en-US" sz="2000" dirty="0"/>
              <a:t> (LHC) by </a:t>
            </a:r>
            <a:r>
              <a:rPr lang="en-US" sz="2000" i="1" dirty="0" smtClean="0"/>
              <a:t>Imperial College </a:t>
            </a:r>
            <a:r>
              <a:rPr lang="en-US" sz="2000" dirty="0" smtClean="0"/>
              <a:t>London </a:t>
            </a:r>
            <a:r>
              <a:rPr lang="en-US" sz="2000" dirty="0"/>
              <a:t>and </a:t>
            </a:r>
            <a:r>
              <a:rPr lang="en-US" sz="2000" i="1" dirty="0" smtClean="0"/>
              <a:t>Rutherford Appleton Lab </a:t>
            </a:r>
          </a:p>
          <a:p>
            <a:pPr lvl="1">
              <a:lnSpc>
                <a:spcPct val="120000"/>
              </a:lnSpc>
              <a:tabLst>
                <a:tab pos="3048000" algn="l"/>
              </a:tabLst>
            </a:pPr>
            <a:r>
              <a:rPr lang="en-US" sz="1700" dirty="0" smtClean="0"/>
              <a:t>70.000 </a:t>
            </a:r>
            <a:r>
              <a:rPr lang="en-US" sz="1700" dirty="0"/>
              <a:t>chips </a:t>
            </a:r>
            <a:r>
              <a:rPr lang="en-US" sz="1700" dirty="0" smtClean="0"/>
              <a:t>installed</a:t>
            </a:r>
            <a:endParaRPr lang="en-US" sz="1700" dirty="0"/>
          </a:p>
          <a:p>
            <a:pPr>
              <a:lnSpc>
                <a:spcPct val="120000"/>
              </a:lnSpc>
              <a:tabLst>
                <a:tab pos="3048000" algn="l"/>
              </a:tabLst>
            </a:pPr>
            <a:r>
              <a:rPr lang="en-US" sz="2000" dirty="0"/>
              <a:t>0.25 µm CMOS process  </a:t>
            </a:r>
            <a:r>
              <a:rPr lang="en-US" sz="2000" dirty="0" smtClean="0"/>
              <a:t>(</a:t>
            </a:r>
            <a:r>
              <a:rPr lang="en-US" sz="2000" b="1" dirty="0"/>
              <a:t>&gt;100 </a:t>
            </a:r>
            <a:r>
              <a:rPr lang="en-US" sz="2000" b="1" dirty="0" err="1"/>
              <a:t>MRad</a:t>
            </a:r>
            <a:r>
              <a:rPr lang="en-US" sz="2000" b="1" dirty="0"/>
              <a:t> tolerant</a:t>
            </a:r>
            <a:r>
              <a:rPr lang="en-US" sz="2000" dirty="0" smtClean="0"/>
              <a:t>)</a:t>
            </a:r>
          </a:p>
          <a:p>
            <a:pPr>
              <a:lnSpc>
                <a:spcPct val="120000"/>
              </a:lnSpc>
              <a:tabLst>
                <a:tab pos="3048000" algn="l"/>
              </a:tabLst>
            </a:pPr>
            <a:r>
              <a:rPr lang="en-US" sz="2000" dirty="0" smtClean="0"/>
              <a:t>128 </a:t>
            </a:r>
            <a:r>
              <a:rPr lang="en-US" sz="2000" dirty="0"/>
              <a:t>channels</a:t>
            </a:r>
          </a:p>
          <a:p>
            <a:pPr>
              <a:lnSpc>
                <a:spcPct val="120000"/>
              </a:lnSpc>
              <a:tabLst>
                <a:tab pos="3048000" algn="l"/>
              </a:tabLst>
            </a:pPr>
            <a:r>
              <a:rPr lang="en-US" sz="2000" b="1" dirty="0"/>
              <a:t>192 cell analog pipeline</a:t>
            </a:r>
            <a:r>
              <a:rPr lang="en-US" sz="2000" dirty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  <a:sym typeface="Symbol" charset="2"/>
              </a:rPr>
              <a:t> almost no dead </a:t>
            </a:r>
            <a:r>
              <a:rPr lang="en-US" sz="2000" dirty="0">
                <a:solidFill>
                  <a:srgbClr val="FF0000"/>
                </a:solidFill>
                <a:sym typeface="Symbol" charset="2"/>
              </a:rPr>
              <a:t>time </a:t>
            </a:r>
            <a:endParaRPr lang="en-US" sz="20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tabLst>
                <a:tab pos="3048000" algn="l"/>
              </a:tabLst>
            </a:pPr>
            <a:r>
              <a:rPr lang="en-US" sz="2000" b="1" dirty="0"/>
              <a:t>50 ns shaping time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FF0000"/>
                </a:solidFill>
                <a:sym typeface="Symbol" charset="2"/>
              </a:rPr>
              <a:t></a:t>
            </a:r>
            <a:r>
              <a:rPr lang="en-US" sz="2000" dirty="0">
                <a:solidFill>
                  <a:srgbClr val="FF0000"/>
                </a:solidFill>
                <a:sym typeface="Symbol" charset="2"/>
              </a:rPr>
              <a:t> low occupancy </a:t>
            </a:r>
            <a:endParaRPr lang="en-US" sz="2000" dirty="0" smtClean="0">
              <a:solidFill>
                <a:srgbClr val="FF0000"/>
              </a:solidFill>
              <a:sym typeface="Symbol" charset="2"/>
            </a:endParaRPr>
          </a:p>
          <a:p>
            <a:pPr>
              <a:lnSpc>
                <a:spcPct val="120000"/>
              </a:lnSpc>
              <a:tabLst>
                <a:tab pos="3048000" algn="l"/>
              </a:tabLst>
            </a:pPr>
            <a:r>
              <a:rPr lang="en-US" sz="2000" b="1" dirty="0" smtClean="0"/>
              <a:t>Multi-peak mode</a:t>
            </a:r>
            <a:r>
              <a:rPr lang="en-US" sz="2000" dirty="0" smtClean="0"/>
              <a:t> (read out several </a:t>
            </a:r>
            <a:br>
              <a:rPr lang="en-US" sz="2000" dirty="0" smtClean="0"/>
            </a:br>
            <a:r>
              <a:rPr lang="en-US" sz="2000" dirty="0" smtClean="0"/>
              <a:t>samples along shaping curve)</a:t>
            </a:r>
          </a:p>
          <a:p>
            <a:pPr>
              <a:lnSpc>
                <a:spcPct val="120000"/>
              </a:lnSpc>
              <a:tabLst>
                <a:tab pos="3048000" algn="l"/>
              </a:tabLst>
            </a:pPr>
            <a:r>
              <a:rPr lang="en-US" sz="2000" b="1" dirty="0" smtClean="0"/>
              <a:t>Noise</a:t>
            </a:r>
            <a:r>
              <a:rPr lang="en-US" sz="2000" b="1" dirty="0"/>
              <a:t>: </a:t>
            </a:r>
            <a:r>
              <a:rPr lang="en-US" sz="2000" dirty="0"/>
              <a:t>250 e + 36 e/pF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3300"/>
                </a:solidFill>
                <a:sym typeface="Symbol" charset="2"/>
              </a:rPr>
              <a:t> 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must minimize capacitive load!!!</a:t>
            </a:r>
          </a:p>
          <a:p>
            <a:pPr>
              <a:lnSpc>
                <a:spcPct val="120000"/>
              </a:lnSpc>
              <a:tabLst>
                <a:tab pos="3048000" algn="l"/>
              </a:tabLst>
            </a:pPr>
            <a:r>
              <a:rPr lang="en-US" sz="2000" b="1" dirty="0" smtClean="0"/>
              <a:t>Thinning</a:t>
            </a:r>
            <a:r>
              <a:rPr lang="en-US" sz="2000" dirty="0" smtClean="0"/>
              <a:t> </a:t>
            </a:r>
            <a:r>
              <a:rPr lang="en-US" sz="2000" dirty="0"/>
              <a:t>to 100µm successful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18</a:t>
            </a:fld>
            <a:endParaRPr lang="de-AT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grpSp>
        <p:nvGrpSpPr>
          <p:cNvPr id="10" name="グループ化 37"/>
          <p:cNvGrpSpPr>
            <a:grpSpLocks/>
          </p:cNvGrpSpPr>
          <p:nvPr/>
        </p:nvGrpSpPr>
        <p:grpSpPr bwMode="auto">
          <a:xfrm>
            <a:off x="6012160" y="1726705"/>
            <a:ext cx="2881312" cy="1081087"/>
            <a:chOff x="5652120" y="2996952"/>
            <a:chExt cx="2882039" cy="108012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2996952"/>
              <a:ext cx="2882039" cy="1042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テキスト ボックス 36"/>
            <p:cNvSpPr txBox="1">
              <a:spLocks noChangeArrowheads="1"/>
            </p:cNvSpPr>
            <p:nvPr/>
          </p:nvSpPr>
          <p:spPr bwMode="auto">
            <a:xfrm>
              <a:off x="5652120" y="3707740"/>
              <a:ext cx="80066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alibri" pitchFamily="34" charset="0"/>
                </a:rPr>
                <a:t>APV25</a:t>
              </a:r>
              <a:endParaRPr lang="ja-JP" altLang="en-US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pic>
        <p:nvPicPr>
          <p:cNvPr id="14" name="Picture 2" descr="C:\Users\friedl\Desktop\hybrid_boar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665351"/>
            <a:ext cx="1961674" cy="1787985"/>
          </a:xfrm>
          <a:prstGeom prst="rect">
            <a:avLst/>
          </a:prstGeom>
          <a:noFill/>
        </p:spPr>
      </p:pic>
      <p:pic>
        <p:nvPicPr>
          <p:cNvPr id="15" name="Picture 3" descr="C:\Users\friedl\Desktop\origam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046" y="3237260"/>
            <a:ext cx="2758418" cy="1847924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>
          <a:xfrm>
            <a:off x="7471228" y="323773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Origami FE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7413520" y="5949280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FW+BW FE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Origami Chip-on-Sensor </a:t>
            </a:r>
            <a:r>
              <a:rPr lang="en-US" sz="2800" dirty="0"/>
              <a:t>Concept</a:t>
            </a: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446088" y="1628800"/>
            <a:ext cx="46299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rgbClr val="0061A0"/>
                </a:solidFill>
              </a:rPr>
              <a:t>Chip-on-sensor</a:t>
            </a:r>
            <a:r>
              <a:rPr lang="en-US" sz="2000" dirty="0">
                <a:solidFill>
                  <a:srgbClr val="0061A0"/>
                </a:solidFill>
              </a:rPr>
              <a:t> concept for </a:t>
            </a:r>
            <a:r>
              <a:rPr lang="en-US" sz="2000" b="1" dirty="0">
                <a:solidFill>
                  <a:srgbClr val="0061A0"/>
                </a:solidFill>
              </a:rPr>
              <a:t>double-sided readout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rgbClr val="0061A0"/>
                </a:solidFill>
              </a:rPr>
              <a:t>Flex fan-out</a:t>
            </a:r>
            <a:r>
              <a:rPr lang="en-US" sz="2000" dirty="0">
                <a:solidFill>
                  <a:srgbClr val="0061A0"/>
                </a:solidFill>
              </a:rPr>
              <a:t> pieces </a:t>
            </a:r>
            <a:r>
              <a:rPr lang="en-US" sz="2000" b="1" dirty="0">
                <a:solidFill>
                  <a:srgbClr val="0061A0"/>
                </a:solidFill>
              </a:rPr>
              <a:t>wrapped</a:t>
            </a:r>
            <a:r>
              <a:rPr lang="en-US" sz="2000" dirty="0">
                <a:solidFill>
                  <a:srgbClr val="0061A0"/>
                </a:solidFill>
              </a:rPr>
              <a:t> to opposite side (hence “Origami“)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61A0"/>
                </a:solidFill>
              </a:rPr>
              <a:t>All chips aligned on one side </a:t>
            </a:r>
            <a:r>
              <a:rPr lang="en-US" sz="2000" dirty="0">
                <a:solidFill>
                  <a:srgbClr val="0061A0"/>
                </a:solidFill>
                <a:sym typeface="Symbol" charset="2"/>
              </a:rPr>
              <a:t> </a:t>
            </a:r>
            <a:r>
              <a:rPr lang="en-US" sz="2000" b="1" dirty="0">
                <a:solidFill>
                  <a:srgbClr val="0061A0"/>
                </a:solidFill>
              </a:rPr>
              <a:t>single cooling pipe</a:t>
            </a:r>
          </a:p>
        </p:txBody>
      </p:sp>
      <p:pic>
        <p:nvPicPr>
          <p:cNvPr id="1720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3798242"/>
            <a:ext cx="3960439" cy="272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グループ化 1030"/>
          <p:cNvGrpSpPr/>
          <p:nvPr/>
        </p:nvGrpSpPr>
        <p:grpSpPr>
          <a:xfrm>
            <a:off x="5251267" y="3881872"/>
            <a:ext cx="3499561" cy="2426171"/>
            <a:chOff x="5549048" y="3492337"/>
            <a:chExt cx="3499561" cy="2426171"/>
          </a:xfrm>
        </p:grpSpPr>
        <p:pic>
          <p:nvPicPr>
            <p:cNvPr id="17" name="図 126" descr="IMG_1899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549048" y="3501596"/>
              <a:ext cx="3499561" cy="2200302"/>
            </a:xfrm>
            <a:prstGeom prst="rect">
              <a:avLst/>
            </a:prstGeom>
          </p:spPr>
        </p:pic>
        <p:sp>
          <p:nvSpPr>
            <p:cNvPr id="18" name="テキスト ボックス 127"/>
            <p:cNvSpPr txBox="1"/>
            <p:nvPr/>
          </p:nvSpPr>
          <p:spPr>
            <a:xfrm>
              <a:off x="7596336" y="5272177"/>
              <a:ext cx="681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DSSD</a:t>
              </a:r>
              <a:endParaRPr kumimoji="1" lang="ja-JP" altLang="en-US" dirty="0"/>
            </a:p>
          </p:txBody>
        </p:sp>
        <p:cxnSp>
          <p:nvCxnSpPr>
            <p:cNvPr id="19" name="直線矢印コネクタ 128"/>
            <p:cNvCxnSpPr>
              <a:stCxn id="18" idx="0"/>
            </p:cNvCxnSpPr>
            <p:nvPr/>
          </p:nvCxnSpPr>
          <p:spPr>
            <a:xfrm flipV="1">
              <a:off x="7937135" y="5013176"/>
              <a:ext cx="103383" cy="2590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30"/>
            <p:cNvSpPr txBox="1"/>
            <p:nvPr/>
          </p:nvSpPr>
          <p:spPr>
            <a:xfrm>
              <a:off x="7379869" y="5272177"/>
              <a:ext cx="16687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dirty="0" err="1" smtClean="0"/>
                <a:t>Airex</a:t>
              </a:r>
              <a:endParaRPr lang="en-US" altLang="ja-JP" dirty="0" smtClean="0"/>
            </a:p>
            <a:p>
              <a:pPr algn="r"/>
              <a:r>
                <a:rPr kumimoji="1" lang="en-US" altLang="ja-JP" dirty="0" smtClean="0"/>
                <a:t>(Polymer foam)</a:t>
              </a:r>
              <a:endParaRPr kumimoji="1" lang="ja-JP" altLang="en-US" dirty="0"/>
            </a:p>
          </p:txBody>
        </p:sp>
        <p:cxnSp>
          <p:nvCxnSpPr>
            <p:cNvPr id="21" name="直線矢印コネクタ 131"/>
            <p:cNvCxnSpPr/>
            <p:nvPr/>
          </p:nvCxnSpPr>
          <p:spPr>
            <a:xfrm flipV="1">
              <a:off x="8676456" y="4888319"/>
              <a:ext cx="0" cy="4623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133"/>
            <p:cNvSpPr txBox="1"/>
            <p:nvPr/>
          </p:nvSpPr>
          <p:spPr>
            <a:xfrm>
              <a:off x="6016112" y="4349796"/>
              <a:ext cx="15191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chemeClr val="bg1"/>
                  </a:solidFill>
                </a:rPr>
                <a:t>Bonding wire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直線矢印コネクタ 134"/>
            <p:cNvCxnSpPr>
              <a:stCxn id="22" idx="3"/>
            </p:cNvCxnSpPr>
            <p:nvPr/>
          </p:nvCxnSpPr>
          <p:spPr>
            <a:xfrm>
              <a:off x="7535278" y="4534462"/>
              <a:ext cx="742655" cy="18466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135"/>
            <p:cNvSpPr txBox="1"/>
            <p:nvPr/>
          </p:nvSpPr>
          <p:spPr>
            <a:xfrm>
              <a:off x="6228184" y="3492337"/>
              <a:ext cx="9161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APV25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直線矢印コネクタ 136"/>
            <p:cNvCxnSpPr>
              <a:stCxn id="24" idx="3"/>
            </p:cNvCxnSpPr>
            <p:nvPr/>
          </p:nvCxnSpPr>
          <p:spPr>
            <a:xfrm>
              <a:off x="7144320" y="3677003"/>
              <a:ext cx="154508" cy="18466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138"/>
            <p:cNvCxnSpPr>
              <a:stCxn id="22" idx="3"/>
            </p:cNvCxnSpPr>
            <p:nvPr/>
          </p:nvCxnSpPr>
          <p:spPr>
            <a:xfrm flipV="1">
              <a:off x="7535278" y="4304628"/>
              <a:ext cx="277082" cy="22983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図 125" descr="IMG_189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1267" y="1937656"/>
            <a:ext cx="3413977" cy="1388477"/>
          </a:xfrm>
          <a:prstGeom prst="rect">
            <a:avLst/>
          </a:prstGeom>
        </p:spPr>
      </p:pic>
      <p:sp>
        <p:nvSpPr>
          <p:cNvPr id="28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2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19</a:t>
            </a:fld>
            <a:endParaRPr lang="de-AT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7144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28003" name="Picture 3" descr="barrel_cool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7222" y="2642022"/>
            <a:ext cx="3054698" cy="2443162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052736"/>
            <a:ext cx="1327638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117056" y="2492896"/>
            <a:ext cx="4343376" cy="332616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Belle and Belle </a:t>
            </a:r>
            <a:r>
              <a:rPr lang="en-US" sz="2400" b="1" dirty="0" smtClean="0"/>
              <a:t>II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Components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Sensors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Electronics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Mechanics and Cooling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Ladder assembly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Mockups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48521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APV25 – Hit Time Reconstruction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28775"/>
            <a:ext cx="8435280" cy="4752975"/>
          </a:xfrm>
        </p:spPr>
        <p:txBody>
          <a:bodyPr/>
          <a:lstStyle/>
          <a:p>
            <a:r>
              <a:rPr lang="en-US" sz="2000" dirty="0"/>
              <a:t>Possibility of recording </a:t>
            </a:r>
            <a:r>
              <a:rPr lang="en-US" sz="2000" b="1" dirty="0"/>
              <a:t>multiple samples</a:t>
            </a:r>
            <a:r>
              <a:rPr lang="en-US" sz="2000" dirty="0"/>
              <a:t> (</a:t>
            </a:r>
            <a:r>
              <a:rPr lang="en-US" sz="2000" b="1" dirty="0">
                <a:solidFill>
                  <a:schemeClr val="tx1"/>
                </a:solidFill>
              </a:rPr>
              <a:t>x</a:t>
            </a:r>
            <a:r>
              <a:rPr lang="en-US" sz="2000" dirty="0"/>
              <a:t>) along shaped waveform (feature of APV25)</a:t>
            </a:r>
          </a:p>
          <a:p>
            <a:endParaRPr lang="en-US" sz="2000" dirty="0"/>
          </a:p>
          <a:p>
            <a:r>
              <a:rPr lang="en-US" sz="2000" dirty="0"/>
              <a:t>Reconstruction of </a:t>
            </a:r>
            <a:br>
              <a:rPr lang="en-US" sz="2000" dirty="0"/>
            </a:br>
            <a:r>
              <a:rPr lang="en-US" sz="2000" b="1" dirty="0"/>
              <a:t>peak time</a:t>
            </a:r>
            <a:r>
              <a:rPr lang="en-US" sz="2000" dirty="0"/>
              <a:t> (and </a:t>
            </a:r>
            <a:br>
              <a:rPr lang="en-US" sz="2000" dirty="0"/>
            </a:br>
            <a:r>
              <a:rPr lang="en-US" sz="2000" dirty="0"/>
              <a:t>amplitude)</a:t>
            </a:r>
            <a:br>
              <a:rPr lang="en-US" sz="2000" dirty="0"/>
            </a:br>
            <a:r>
              <a:rPr lang="en-US" sz="2000" dirty="0"/>
              <a:t>by waveform </a:t>
            </a:r>
            <a:r>
              <a:rPr lang="en-US" sz="2000" dirty="0" smtClean="0"/>
              <a:t>fit</a:t>
            </a:r>
            <a:endParaRPr lang="en-US" sz="1600" dirty="0" smtClean="0"/>
          </a:p>
          <a:p>
            <a:pPr lvl="1"/>
            <a:r>
              <a:rPr lang="en-US" sz="1600" dirty="0" smtClean="0"/>
              <a:t>Using LUT in FPGA</a:t>
            </a:r>
            <a:endParaRPr lang="en-US" sz="2000" b="1" dirty="0"/>
          </a:p>
          <a:p>
            <a:r>
              <a:rPr lang="en-US" sz="2000" dirty="0" smtClean="0"/>
              <a:t>Is used </a:t>
            </a:r>
            <a:r>
              <a:rPr lang="en-US" sz="2000" dirty="0"/>
              <a:t>to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remove off-time</a:t>
            </a:r>
            <a:br>
              <a:rPr lang="en-US" sz="2000" b="1" dirty="0"/>
            </a:br>
            <a:r>
              <a:rPr lang="en-US" sz="2000" b="1" dirty="0"/>
              <a:t>background</a:t>
            </a:r>
            <a:r>
              <a:rPr lang="en-US" sz="2000" dirty="0"/>
              <a:t> </a:t>
            </a:r>
            <a:r>
              <a:rPr lang="en-US" sz="2000" dirty="0" smtClean="0"/>
              <a:t>hits</a:t>
            </a:r>
          </a:p>
          <a:p>
            <a:r>
              <a:rPr lang="en-US" sz="2000" b="1" dirty="0"/>
              <a:t>2...3 ns RMS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accuracy at </a:t>
            </a:r>
            <a:br>
              <a:rPr lang="en-US" sz="2000" dirty="0"/>
            </a:br>
            <a:r>
              <a:rPr lang="en-US" sz="2000" dirty="0"/>
              <a:t>typical S/N</a:t>
            </a:r>
          </a:p>
          <a:p>
            <a:endParaRPr lang="en-US" sz="2000" dirty="0">
              <a:sym typeface="Symbol" charset="2"/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318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241370"/>
              </p:ext>
            </p:extLst>
          </p:nvPr>
        </p:nvGraphicFramePr>
        <p:xfrm>
          <a:off x="3140445" y="2627039"/>
          <a:ext cx="5679705" cy="3826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82" name="CorelDRAW" r:id="rId3" imgW="6733032" imgH="4535424" progId="CorelDraw.Graphic.11">
                  <p:embed/>
                </p:oleObj>
              </mc:Choice>
              <mc:Fallback>
                <p:oleObj name="CorelDRAW" r:id="rId3" imgW="6733032" imgH="4535424" progId="CorelDraw.Graphic.11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0445" y="2627039"/>
                        <a:ext cx="5679705" cy="38261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7460932" y="2473151"/>
            <a:ext cx="12875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dirty="0">
                <a:solidFill>
                  <a:srgbClr val="0061A0"/>
                </a:solidFill>
              </a:rPr>
              <a:t>Measurement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20</a:t>
            </a:fld>
            <a:endParaRPr lang="de-AT"/>
          </a:p>
        </p:txBody>
      </p:sp>
      <p:pic>
        <p:nvPicPr>
          <p:cNvPr id="3" name="Picture 2" descr="Untitl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010" y="2852936"/>
            <a:ext cx="5193446" cy="371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Occupancy </a:t>
            </a:r>
            <a:r>
              <a:rPr lang="en-US" sz="2800" dirty="0" smtClean="0"/>
              <a:t>Reduction Belle -&gt; Belle II</a:t>
            </a:r>
            <a:endParaRPr lang="en-US" sz="2800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21</a:t>
            </a:fld>
            <a:endParaRPr lang="de-A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93" y="1700808"/>
            <a:ext cx="7887947" cy="439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28003" name="Picture 3" descr="barrel_cool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7222" y="2642022"/>
            <a:ext cx="3054698" cy="2443162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052736"/>
            <a:ext cx="1327638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117056" y="2492896"/>
            <a:ext cx="4343376" cy="332616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Belle and Belle II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Components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Sensors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Electronics</a:t>
            </a:r>
          </a:p>
          <a:p>
            <a:pPr marL="400050" lvl="2" indent="0">
              <a:spcBef>
                <a:spcPts val="0"/>
              </a:spcBef>
              <a:buNone/>
            </a:pPr>
            <a:r>
              <a:rPr lang="en-US" sz="2400" b="1" dirty="0">
                <a:ea typeface="+mn-ea"/>
                <a:cs typeface="+mn-cs"/>
              </a:rPr>
              <a:t>Mechanics and Cooling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Ladder assembly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Mockups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5064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3537" y="692696"/>
            <a:ext cx="8229600" cy="829814"/>
          </a:xfrm>
        </p:spPr>
        <p:txBody>
          <a:bodyPr/>
          <a:lstStyle/>
          <a:p>
            <a:r>
              <a:rPr kumimoji="1" lang="en-US" altLang="ja-JP" dirty="0" smtClean="0"/>
              <a:t>SVD Ladders</a:t>
            </a:r>
            <a:r>
              <a:rPr lang="ja-JP" altLang="en-US" dirty="0"/>
              <a:t> 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4311637"/>
            <a:ext cx="3888802" cy="228571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3645919"/>
            <a:ext cx="4918422" cy="260571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5322" y="2350399"/>
            <a:ext cx="6110793" cy="338285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326" y="1272579"/>
            <a:ext cx="7487951" cy="3794286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303667" y="1828898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L6 Ladder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3667" y="2708920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L5 Ladder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3667" y="3707740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L4 Ladder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03667" y="4437112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L3 Ladder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282742" y="1364554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FW module</a:t>
            </a:r>
            <a:endParaRPr kumimoji="1" lang="ja-JP" altLang="en-US" sz="1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66690" y="4386589"/>
            <a:ext cx="10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B</a:t>
            </a:r>
            <a:r>
              <a:rPr kumimoji="1" lang="en-US" altLang="ja-JP" sz="1400" dirty="0" smtClean="0"/>
              <a:t>W module</a:t>
            </a:r>
            <a:endParaRPr kumimoji="1" lang="ja-JP" altLang="en-US" sz="1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560717" y="1828898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Origami module</a:t>
            </a:r>
          </a:p>
        </p:txBody>
      </p:sp>
      <p:cxnSp>
        <p:nvCxnSpPr>
          <p:cNvPr id="24" name="直線コネクタ 23"/>
          <p:cNvCxnSpPr>
            <a:cxnSpLocks noChangeAspect="1"/>
          </p:cNvCxnSpPr>
          <p:nvPr/>
        </p:nvCxnSpPr>
        <p:spPr>
          <a:xfrm flipH="1">
            <a:off x="4280797" y="3268640"/>
            <a:ext cx="2837883" cy="21083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cxnSpLocks noChangeAspect="1"/>
          </p:cNvCxnSpPr>
          <p:nvPr/>
        </p:nvCxnSpPr>
        <p:spPr>
          <a:xfrm flipH="1">
            <a:off x="3171106" y="2620568"/>
            <a:ext cx="2837883" cy="21083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cxnSpLocks noChangeAspect="1"/>
          </p:cNvCxnSpPr>
          <p:nvPr/>
        </p:nvCxnSpPr>
        <p:spPr>
          <a:xfrm flipH="1">
            <a:off x="3290692" y="1992659"/>
            <a:ext cx="1560836" cy="11596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右矢印 29"/>
          <p:cNvSpPr/>
          <p:nvPr/>
        </p:nvSpPr>
        <p:spPr>
          <a:xfrm rot="2056289">
            <a:off x="4916306" y="1982528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右矢印 31"/>
          <p:cNvSpPr/>
          <p:nvPr/>
        </p:nvSpPr>
        <p:spPr>
          <a:xfrm rot="2056289" flipH="1" flipV="1">
            <a:off x="4454042" y="1672525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343026" y="1779309"/>
            <a:ext cx="852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W r/o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668614" y="1416595"/>
            <a:ext cx="836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</a:t>
            </a:r>
            <a:r>
              <a:rPr kumimoji="1" lang="en-US" altLang="ja-JP" dirty="0" smtClean="0"/>
              <a:t>W r/o</a:t>
            </a:r>
            <a:endParaRPr kumimoji="1" lang="ja-JP" altLang="en-US" dirty="0"/>
          </a:p>
        </p:txBody>
      </p:sp>
      <p:sp>
        <p:nvSpPr>
          <p:cNvPr id="35" name="右矢印 34"/>
          <p:cNvSpPr/>
          <p:nvPr/>
        </p:nvSpPr>
        <p:spPr>
          <a:xfrm rot="2056289">
            <a:off x="3951724" y="4201665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右矢印 35"/>
          <p:cNvSpPr/>
          <p:nvPr/>
        </p:nvSpPr>
        <p:spPr>
          <a:xfrm rot="2056289" flipH="1" flipV="1">
            <a:off x="3489460" y="3891662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367210" y="4355812"/>
            <a:ext cx="852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W r/o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767351" y="3578221"/>
            <a:ext cx="836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</a:t>
            </a:r>
            <a:r>
              <a:rPr kumimoji="1" lang="en-US" altLang="ja-JP" dirty="0" smtClean="0"/>
              <a:t>W r/o</a:t>
            </a:r>
            <a:endParaRPr kumimoji="1" lang="ja-JP" altLang="en-US" dirty="0"/>
          </a:p>
        </p:txBody>
      </p:sp>
      <p:cxnSp>
        <p:nvCxnSpPr>
          <p:cNvPr id="7" name="直線コネクタ 6"/>
          <p:cNvCxnSpPr>
            <a:cxnSpLocks noChangeAspect="1"/>
          </p:cNvCxnSpPr>
          <p:nvPr/>
        </p:nvCxnSpPr>
        <p:spPr>
          <a:xfrm>
            <a:off x="2083492" y="1356760"/>
            <a:ext cx="5584852" cy="328708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cxnSpLocks noChangeAspect="1"/>
          </p:cNvCxnSpPr>
          <p:nvPr/>
        </p:nvCxnSpPr>
        <p:spPr>
          <a:xfrm>
            <a:off x="1986066" y="2420888"/>
            <a:ext cx="5437416" cy="32003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>
            <a:cxnSpLocks noChangeAspect="1"/>
          </p:cNvCxnSpPr>
          <p:nvPr/>
        </p:nvCxnSpPr>
        <p:spPr>
          <a:xfrm>
            <a:off x="1835696" y="3567305"/>
            <a:ext cx="4428865" cy="260670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7737181" y="5033013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Cooling pipe</a:t>
            </a:r>
            <a:endParaRPr kumimoji="1" lang="ja-JP" altLang="en-US" sz="14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161117" y="5573314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Cooling pipe</a:t>
            </a:r>
            <a:endParaRPr kumimoji="1" lang="ja-JP" altLang="en-US" sz="14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603052" y="3288803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Cooling pipe</a:t>
            </a:r>
            <a:endParaRPr kumimoji="1" lang="ja-JP" altLang="en-US" sz="1400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7078" y="1602621"/>
            <a:ext cx="1403204" cy="83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feld 45"/>
          <p:cNvSpPr txBox="1"/>
          <p:nvPr/>
        </p:nvSpPr>
        <p:spPr>
          <a:xfrm>
            <a:off x="6399925" y="1364554"/>
            <a:ext cx="2784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Clamp holding CO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pipe on APV</a:t>
            </a:r>
            <a:endParaRPr lang="en-US" sz="1400" dirty="0"/>
          </a:p>
        </p:txBody>
      </p:sp>
      <p:cxnSp>
        <p:nvCxnSpPr>
          <p:cNvPr id="47" name="Gerade Verbindung mit Pfeil 46"/>
          <p:cNvCxnSpPr/>
          <p:nvPr/>
        </p:nvCxnSpPr>
        <p:spPr>
          <a:xfrm flipH="1">
            <a:off x="5611008" y="2148641"/>
            <a:ext cx="788917" cy="1156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707904" y="2996952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Origami module</a:t>
            </a:r>
            <a:endParaRPr kumimoji="1" lang="ja-JP" altLang="en-US" sz="1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932040" y="3553271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Origami module</a:t>
            </a:r>
            <a:endParaRPr kumimoji="1" lang="ja-JP" altLang="en-US" sz="1400" dirty="0"/>
          </a:p>
        </p:txBody>
      </p:sp>
      <p:pic>
        <p:nvPicPr>
          <p:cNvPr id="49" name="Picture 2" descr="C:\Users\friedl\Desktop\materials\pipeclamp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84368" y="1667126"/>
            <a:ext cx="1130307" cy="1905890"/>
          </a:xfrm>
          <a:prstGeom prst="rect">
            <a:avLst/>
          </a:prstGeom>
          <a:noFill/>
        </p:spPr>
      </p:pic>
      <p:sp>
        <p:nvSpPr>
          <p:cNvPr id="28" name="Textfeld 27"/>
          <p:cNvSpPr txBox="1"/>
          <p:nvPr/>
        </p:nvSpPr>
        <p:spPr>
          <a:xfrm>
            <a:off x="6538095" y="6123116"/>
            <a:ext cx="258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600" dirty="0" smtClean="0"/>
              <a:t>Pipe </a:t>
            </a:r>
            <a:r>
              <a:rPr lang="en-US" dirty="0">
                <a:sym typeface="Symbol"/>
              </a:rPr>
              <a:t>Outer  </a:t>
            </a:r>
            <a:r>
              <a:rPr lang="en-US" dirty="0" smtClean="0">
                <a:sym typeface="Symbol"/>
              </a:rPr>
              <a:t>1.6 mm</a:t>
            </a:r>
            <a:endParaRPr lang="en-US" dirty="0"/>
          </a:p>
        </p:txBody>
      </p:sp>
      <p:pic>
        <p:nvPicPr>
          <p:cNvPr id="48" name="Grafik 47" descr="86125_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506" y="2476213"/>
            <a:ext cx="1328284" cy="693509"/>
          </a:xfrm>
          <a:prstGeom prst="rect">
            <a:avLst/>
          </a:prstGeom>
        </p:spPr>
      </p:pic>
      <p:cxnSp>
        <p:nvCxnSpPr>
          <p:cNvPr id="50" name="Gerade Verbindung mit Pfeil 49"/>
          <p:cNvCxnSpPr/>
          <p:nvPr/>
        </p:nvCxnSpPr>
        <p:spPr>
          <a:xfrm flipH="1">
            <a:off x="5940152" y="2879085"/>
            <a:ext cx="612173" cy="6741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901952" y="3169722"/>
            <a:ext cx="10903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Thermally </a:t>
            </a:r>
            <a:br>
              <a:rPr lang="en-US" sz="1400" dirty="0" smtClean="0"/>
            </a:br>
            <a:r>
              <a:rPr lang="en-US" sz="1400" dirty="0" smtClean="0"/>
              <a:t>conductive </a:t>
            </a:r>
            <a:br>
              <a:rPr lang="en-US" sz="1400" dirty="0" smtClean="0"/>
            </a:br>
            <a:r>
              <a:rPr lang="en-US" sz="1400" dirty="0" smtClean="0"/>
              <a:t>gap </a:t>
            </a:r>
            <a:r>
              <a:rPr lang="en-US" sz="1400" dirty="0"/>
              <a:t>pad</a:t>
            </a:r>
          </a:p>
          <a:p>
            <a:endParaRPr lang="en-US" dirty="0"/>
          </a:p>
        </p:txBody>
      </p:sp>
      <p:sp>
        <p:nvSpPr>
          <p:cNvPr id="51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5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23</a:t>
            </a:fld>
            <a:endParaRPr lang="de-AT"/>
          </a:p>
        </p:txBody>
      </p:sp>
      <p:sp>
        <p:nvSpPr>
          <p:cNvPr id="5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54" name="Picture 2" descr="E:\graphics\photos\belle2\2013.06.26_readoutsystem\_origami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5373216"/>
            <a:ext cx="2651643" cy="1046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512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Ladder of Layer 6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5445224"/>
            <a:ext cx="8229600" cy="12241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Basic element “atomic unit” is one ladder</a:t>
            </a:r>
          </a:p>
          <a:p>
            <a:r>
              <a:rPr lang="en-US" dirty="0" smtClean="0"/>
              <a:t>Only FW and BW module can be assembled independently </a:t>
            </a:r>
          </a:p>
          <a:p>
            <a:r>
              <a:rPr lang="en-US" dirty="0" smtClean="0"/>
              <a:t>No single Origami module with one sensor possible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24</a:t>
            </a:fld>
            <a:endParaRPr lang="de-AT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8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98" t="24876" r="19116" b="22711"/>
          <a:stretch/>
        </p:blipFill>
        <p:spPr>
          <a:xfrm rot="10800000">
            <a:off x="1666283" y="4315899"/>
            <a:ext cx="1701702" cy="934449"/>
          </a:xfrm>
          <a:prstGeom prst="rect">
            <a:avLst/>
          </a:prstGeom>
        </p:spPr>
      </p:pic>
      <p:pic>
        <p:nvPicPr>
          <p:cNvPr id="9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38" t="27516" r="19278" b="26857"/>
          <a:stretch/>
        </p:blipFill>
        <p:spPr>
          <a:xfrm rot="10800000">
            <a:off x="218252" y="4300142"/>
            <a:ext cx="1516237" cy="813464"/>
          </a:xfrm>
          <a:prstGeom prst="rect">
            <a:avLst/>
          </a:prstGeom>
        </p:spPr>
      </p:pic>
      <p:sp>
        <p:nvSpPr>
          <p:cNvPr id="10" name="テキスト ボックス 38"/>
          <p:cNvSpPr txBox="1"/>
          <p:nvPr/>
        </p:nvSpPr>
        <p:spPr>
          <a:xfrm>
            <a:off x="88687" y="4959717"/>
            <a:ext cx="1102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FW module</a:t>
            </a:r>
            <a:endParaRPr kumimoji="1" lang="ja-JP" altLang="en-US" sz="1400" dirty="0"/>
          </a:p>
        </p:txBody>
      </p:sp>
      <p:sp>
        <p:nvSpPr>
          <p:cNvPr id="14" name="テキスト ボックス 39"/>
          <p:cNvSpPr txBox="1"/>
          <p:nvPr/>
        </p:nvSpPr>
        <p:spPr>
          <a:xfrm>
            <a:off x="1755329" y="5020209"/>
            <a:ext cx="10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BW module</a:t>
            </a:r>
            <a:endParaRPr kumimoji="1" lang="ja-JP" alt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-36512" y="3933056"/>
            <a:ext cx="3020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Possible separate modules:</a:t>
            </a:r>
            <a:endParaRPr lang="en-US" dirty="0"/>
          </a:p>
        </p:txBody>
      </p:sp>
      <p:pic>
        <p:nvPicPr>
          <p:cNvPr id="16" name="Picture 2" descr="C:\Users\friedl\Desktop\Ladder6_explosion_til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461" y="1719987"/>
            <a:ext cx="8064000" cy="4031997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138736" y="1484784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Origami flexes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05736" y="1515502"/>
            <a:ext cx="1362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APV25 chips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577136" y="1818159"/>
            <a:ext cx="3048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34536" y="3923184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Airex</a:t>
            </a:r>
            <a:r>
              <a:rPr lang="en-US" dirty="0" smtClean="0"/>
              <a:t> spacer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510336" y="1789584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138736" y="1761009"/>
            <a:ext cx="304800" cy="3333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2"/>
          </p:cNvCxnSpPr>
          <p:nvPr/>
        </p:nvCxnSpPr>
        <p:spPr>
          <a:xfrm flipH="1">
            <a:off x="3900736" y="1854116"/>
            <a:ext cx="20426" cy="3926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024936" y="3846984"/>
            <a:ext cx="685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86336" y="4075584"/>
            <a:ext cx="160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 Sensors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434136" y="3770784"/>
            <a:ext cx="8382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586536" y="3923184"/>
            <a:ext cx="14478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748336" y="3313584"/>
            <a:ext cx="152400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833936" y="2932584"/>
            <a:ext cx="53340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2148136" y="2627784"/>
            <a:ext cx="990600" cy="1447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95536" y="3161184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PCB Hybrid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329736" y="5142384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PCB Hybrid</a:t>
            </a:r>
            <a:endParaRPr lang="en-US" dirty="0"/>
          </a:p>
        </p:txBody>
      </p:sp>
      <p:cxnSp>
        <p:nvCxnSpPr>
          <p:cNvPr id="33" name="Straight Arrow Connector 32"/>
          <p:cNvCxnSpPr>
            <a:stCxn id="32" idx="0"/>
          </p:cNvCxnSpPr>
          <p:nvPr/>
        </p:nvCxnSpPr>
        <p:spPr>
          <a:xfrm flipH="1" flipV="1">
            <a:off x="7710736" y="4913784"/>
            <a:ext cx="257156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1033692" y="2932584"/>
            <a:ext cx="200044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314096" y="4732809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Pitch adapters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6186736" y="4266084"/>
            <a:ext cx="1047750" cy="4953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958136" y="4380384"/>
            <a:ext cx="6096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72535" y="4904259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Ribs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4697176" y="4304184"/>
            <a:ext cx="1108560" cy="6381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4586536" y="4151784"/>
            <a:ext cx="1143000" cy="7905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23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Material Budget of a ladder</a:t>
            </a:r>
            <a:endParaRPr lang="en-US" sz="2800" dirty="0"/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446088" y="1484313"/>
            <a:ext cx="707824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Largest peak contribution by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Cooling pipe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Support ribs</a:t>
            </a:r>
            <a:endParaRPr lang="en-US" sz="2000" dirty="0">
              <a:solidFill>
                <a:srgbClr val="0061A0"/>
              </a:solidFill>
            </a:endParaRPr>
          </a:p>
        </p:txBody>
      </p:sp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088" y="4355896"/>
            <a:ext cx="5206032" cy="130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536" y="2603425"/>
            <a:ext cx="5328592" cy="1685931"/>
          </a:xfrm>
          <a:noFill/>
        </p:spPr>
      </p:pic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23528" y="5949280"/>
            <a:ext cx="8229600" cy="5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Average Material Budget: 0.59%X</a:t>
            </a:r>
            <a:r>
              <a:rPr lang="en-US" sz="2000" baseline="-25000" dirty="0" smtClean="0">
                <a:solidFill>
                  <a:srgbClr val="0061A0"/>
                </a:solidFill>
              </a:rPr>
              <a:t>0</a:t>
            </a:r>
            <a:endParaRPr lang="en-US" sz="2000" b="1" baseline="-25000" dirty="0">
              <a:solidFill>
                <a:srgbClr val="0061A0"/>
              </a:solidFill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2893385" y="4682268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n-side</a:t>
            </a:r>
            <a:endParaRPr lang="en-US" dirty="0"/>
          </a:p>
        </p:txBody>
      </p:sp>
      <p:sp>
        <p:nvSpPr>
          <p:cNvPr id="42" name="TextBox 9"/>
          <p:cNvSpPr txBox="1"/>
          <p:nvPr/>
        </p:nvSpPr>
        <p:spPr>
          <a:xfrm>
            <a:off x="2893385" y="5036899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p-side</a:t>
            </a:r>
            <a:endParaRPr lang="en-US" dirty="0"/>
          </a:p>
        </p:txBody>
      </p:sp>
      <p:sp>
        <p:nvSpPr>
          <p:cNvPr id="43" name="Inhaltsplatzhalter 2"/>
          <p:cNvSpPr txBox="1">
            <a:spLocks/>
          </p:cNvSpPr>
          <p:nvPr/>
        </p:nvSpPr>
        <p:spPr bwMode="auto">
          <a:xfrm>
            <a:off x="6084168" y="1700808"/>
            <a:ext cx="305983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2800" dirty="0" smtClean="0"/>
              <a:t>Components: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Single cooling pipe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Thinned APV25 (100µm)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3-layer flex circuit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Connection to Strips: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PA on top side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wrapped PA for bottom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1mm </a:t>
            </a:r>
            <a:r>
              <a:rPr lang="en-US" sz="2800" dirty="0" err="1" smtClean="0"/>
              <a:t>Airex</a:t>
            </a:r>
            <a:r>
              <a:rPr lang="en-US" sz="2800" dirty="0" smtClean="0"/>
              <a:t> sheet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6” DSSD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CF support ribs</a:t>
            </a: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25</a:t>
            </a:fld>
            <a:endParaRPr lang="de-AT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6952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2" descr="C:\Users\friedl\Desktop\sandwich_ri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926" y="4693333"/>
            <a:ext cx="3739474" cy="1615987"/>
          </a:xfrm>
          <a:prstGeom prst="rect">
            <a:avLst/>
          </a:prstGeom>
          <a:noFill/>
        </p:spPr>
      </p:pic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Support Ribs</a:t>
            </a:r>
            <a:endParaRPr lang="en-US" sz="2800" dirty="0"/>
          </a:p>
        </p:txBody>
      </p:sp>
      <p:sp>
        <p:nvSpPr>
          <p:cNvPr id="12084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0" y="1729383"/>
            <a:ext cx="4765675" cy="2400300"/>
          </a:xfrm>
          <a:noFill/>
          <a:ln/>
        </p:spPr>
        <p:txBody>
          <a:bodyPr/>
          <a:lstStyle/>
          <a:p>
            <a:r>
              <a:rPr lang="en-US" sz="2000" dirty="0"/>
              <a:t>3mm </a:t>
            </a:r>
            <a:r>
              <a:rPr lang="en-US" sz="2000" dirty="0" err="1"/>
              <a:t>Airex</a:t>
            </a:r>
            <a:r>
              <a:rPr lang="en-US" sz="2000" dirty="0"/>
              <a:t> core with laminated 0.15mm CF sheets</a:t>
            </a:r>
          </a:p>
          <a:p>
            <a:r>
              <a:rPr lang="en-US" sz="2000" dirty="0" smtClean="0"/>
              <a:t>Very stiff, yet lightweight thanks to the sandwich construction</a:t>
            </a:r>
          </a:p>
        </p:txBody>
      </p:sp>
      <p:pic>
        <p:nvPicPr>
          <p:cNvPr id="11" name="Picture 4" descr="Rib_assembly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25" y="2496616"/>
            <a:ext cx="3736975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8"/>
          <p:cNvSpPr>
            <a:spLocks noChangeShapeType="1"/>
          </p:cNvSpPr>
          <p:nvPr/>
        </p:nvSpPr>
        <p:spPr bwMode="auto">
          <a:xfrm flipV="1">
            <a:off x="1087436" y="3496741"/>
            <a:ext cx="352425" cy="4381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H="1">
            <a:off x="2940049" y="2258491"/>
            <a:ext cx="184150" cy="10953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673350" y="1853679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Sensor</a:t>
            </a: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 flipV="1">
            <a:off x="1087437" y="3568179"/>
            <a:ext cx="1704975" cy="3667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325437" y="3934891"/>
            <a:ext cx="150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Support Ribs</a:t>
            </a:r>
          </a:p>
        </p:txBody>
      </p:sp>
      <p:pic>
        <p:nvPicPr>
          <p:cNvPr id="12185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3229251"/>
            <a:ext cx="4932040" cy="124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04882" y="4693334"/>
            <a:ext cx="4487598" cy="182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499992" y="3353866"/>
            <a:ext cx="1495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Sag max. 44 </a:t>
            </a:r>
            <a:r>
              <a:rPr lang="en-US" sz="1400" dirty="0" err="1" smtClean="0"/>
              <a:t>μm</a:t>
            </a:r>
            <a:endParaRPr lang="en-US" sz="1400" dirty="0"/>
          </a:p>
        </p:txBody>
      </p:sp>
      <p:sp>
        <p:nvSpPr>
          <p:cNvPr id="20" name="Textfeld 19"/>
          <p:cNvSpPr txBox="1"/>
          <p:nvPr/>
        </p:nvSpPr>
        <p:spPr>
          <a:xfrm>
            <a:off x="4467840" y="4693333"/>
            <a:ext cx="1495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Sag max. 66 </a:t>
            </a:r>
            <a:r>
              <a:rPr lang="en-US" sz="1400" dirty="0" err="1"/>
              <a:t>μm</a:t>
            </a:r>
            <a:endParaRPr lang="en-US" sz="1400" dirty="0"/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26</a:t>
            </a:fld>
            <a:endParaRPr lang="de-AT"/>
          </a:p>
        </p:txBody>
      </p:sp>
      <p:sp>
        <p:nvSpPr>
          <p:cNvPr id="2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734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cooling system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251520" y="1678520"/>
            <a:ext cx="4320480" cy="256149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600" dirty="0" err="1" smtClean="0"/>
              <a:t>IBBelle</a:t>
            </a:r>
            <a:r>
              <a:rPr lang="en-US" sz="2600" dirty="0" smtClean="0"/>
              <a:t> </a:t>
            </a:r>
            <a:r>
              <a:rPr lang="en-US" sz="2600" dirty="0"/>
              <a:t>Prototype “MARCO” (</a:t>
            </a:r>
            <a:r>
              <a:rPr lang="en-US" sz="2600" b="1" dirty="0" smtClean="0"/>
              <a:t>M</a:t>
            </a:r>
            <a:r>
              <a:rPr lang="en-US" sz="2600" dirty="0" smtClean="0"/>
              <a:t>ulti-Purpose </a:t>
            </a:r>
            <a:r>
              <a:rPr lang="en-US" sz="2600" b="1" dirty="0"/>
              <a:t>A</a:t>
            </a:r>
            <a:r>
              <a:rPr lang="en-US" sz="2600" dirty="0"/>
              <a:t>pparatus for </a:t>
            </a:r>
            <a:r>
              <a:rPr lang="en-US" sz="2600" b="1" dirty="0"/>
              <a:t>R</a:t>
            </a:r>
            <a:r>
              <a:rPr lang="en-US" sz="2600" dirty="0"/>
              <a:t>esearch in </a:t>
            </a:r>
            <a:r>
              <a:rPr lang="en-US" sz="2600" b="1" dirty="0"/>
              <a:t>CO</a:t>
            </a:r>
            <a:r>
              <a:rPr lang="en-US" sz="2600" baseline="-25000" dirty="0"/>
              <a:t>2</a:t>
            </a:r>
            <a:r>
              <a:rPr lang="en-US" sz="26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2200" dirty="0" smtClean="0"/>
              <a:t>Power ~ 1 kW </a:t>
            </a:r>
            <a:endParaRPr lang="en-US" sz="2200" dirty="0"/>
          </a:p>
          <a:p>
            <a:pPr>
              <a:lnSpc>
                <a:spcPct val="120000"/>
              </a:lnSpc>
            </a:pPr>
            <a:r>
              <a:rPr lang="en-US" sz="2600" dirty="0" smtClean="0"/>
              <a:t>Based on concept by NIKHEF (B. </a:t>
            </a:r>
            <a:r>
              <a:rPr lang="en-US" sz="2600" dirty="0" err="1" smtClean="0"/>
              <a:t>Verlaat</a:t>
            </a:r>
            <a:r>
              <a:rPr lang="en-US" sz="26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sz="2600" dirty="0" smtClean="0"/>
              <a:t>CO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plant shared with PXD</a:t>
            </a:r>
          </a:p>
          <a:p>
            <a:pPr>
              <a:lnSpc>
                <a:spcPct val="120000"/>
              </a:lnSpc>
            </a:pPr>
            <a:r>
              <a:rPr lang="en-US" sz="2600" dirty="0" smtClean="0"/>
              <a:t>Development in collaboration between PXD group (MPI), CERN and NIKHEF</a:t>
            </a:r>
          </a:p>
          <a:p>
            <a:pPr>
              <a:lnSpc>
                <a:spcPct val="120000"/>
              </a:lnSpc>
            </a:pPr>
            <a:r>
              <a:rPr lang="en-US" sz="2600" dirty="0" smtClean="0"/>
              <a:t>Ladder production sites uses small open (blow) CO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system</a:t>
            </a:r>
            <a:endParaRPr lang="en-US" sz="2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27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grpSp>
        <p:nvGrpSpPr>
          <p:cNvPr id="9" name="Group 6"/>
          <p:cNvGrpSpPr/>
          <p:nvPr/>
        </p:nvGrpSpPr>
        <p:grpSpPr>
          <a:xfrm>
            <a:off x="4644008" y="1700808"/>
            <a:ext cx="4238625" cy="4619625"/>
            <a:chOff x="4491038" y="1731963"/>
            <a:chExt cx="4238625" cy="4619625"/>
          </a:xfrm>
        </p:grpSpPr>
        <p:pic>
          <p:nvPicPr>
            <p:cNvPr id="10" name="Picture 2" descr="E:\bverlaat\BC-CurrentProjects\DTcooler\1kwco2oler\Pictures4feb2010\10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225" y="2238375"/>
              <a:ext cx="3136900" cy="4065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19057" y="3196591"/>
              <a:ext cx="828987" cy="82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bliqueTopRight"/>
              <a:lightRig rig="threePt" dir="t"/>
            </a:scene3d>
          </p:spPr>
        </p:pic>
        <p:sp>
          <p:nvSpPr>
            <p:cNvPr id="12" name="Freeform 9"/>
            <p:cNvSpPr/>
            <p:nvPr/>
          </p:nvSpPr>
          <p:spPr>
            <a:xfrm>
              <a:off x="5640388" y="3343275"/>
              <a:ext cx="569912" cy="528638"/>
            </a:xfrm>
            <a:custGeom>
              <a:avLst/>
              <a:gdLst>
                <a:gd name="connsiteX0" fmla="*/ 0 w 570368"/>
                <a:gd name="connsiteY0" fmla="*/ 0 h 528119"/>
                <a:gd name="connsiteX1" fmla="*/ 567350 w 570368"/>
                <a:gd name="connsiteY1" fmla="*/ 30178 h 528119"/>
                <a:gd name="connsiteX2" fmla="*/ 570368 w 570368"/>
                <a:gd name="connsiteY2" fmla="*/ 528119 h 528119"/>
                <a:gd name="connsiteX3" fmla="*/ 3018 w 570368"/>
                <a:gd name="connsiteY3" fmla="*/ 470780 h 528119"/>
                <a:gd name="connsiteX4" fmla="*/ 0 w 570368"/>
                <a:gd name="connsiteY4" fmla="*/ 0 h 528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0368" h="528119">
                  <a:moveTo>
                    <a:pt x="0" y="0"/>
                  </a:moveTo>
                  <a:lnTo>
                    <a:pt x="567350" y="30178"/>
                  </a:lnTo>
                  <a:lnTo>
                    <a:pt x="570368" y="528119"/>
                  </a:lnTo>
                  <a:lnTo>
                    <a:pt x="3018" y="47078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3" name="Straight Arrow Connector 10"/>
            <p:cNvCxnSpPr/>
            <p:nvPr/>
          </p:nvCxnSpPr>
          <p:spPr>
            <a:xfrm rot="16200000" flipH="1">
              <a:off x="4758531" y="2485232"/>
              <a:ext cx="1427163" cy="5270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1"/>
            <p:cNvSpPr txBox="1"/>
            <p:nvPr/>
          </p:nvSpPr>
          <p:spPr>
            <a:xfrm>
              <a:off x="4491038" y="1731963"/>
              <a:ext cx="1276350" cy="40005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>
                  <a:latin typeface="Arial" charset="0"/>
                </a:rPr>
                <a:t>Control cabinet with touch screen </a:t>
              </a:r>
            </a:p>
          </p:txBody>
        </p:sp>
        <p:cxnSp>
          <p:nvCxnSpPr>
            <p:cNvPr id="15" name="Straight Arrow Connector 12"/>
            <p:cNvCxnSpPr/>
            <p:nvPr/>
          </p:nvCxnSpPr>
          <p:spPr>
            <a:xfrm rot="5400000">
              <a:off x="6773863" y="2757488"/>
              <a:ext cx="1674812" cy="1127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3"/>
            <p:cNvSpPr txBox="1"/>
            <p:nvPr/>
          </p:nvSpPr>
          <p:spPr>
            <a:xfrm>
              <a:off x="7175500" y="1814513"/>
              <a:ext cx="969963" cy="24606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>
                  <a:latin typeface="Arial" charset="0"/>
                </a:rPr>
                <a:t>Accumulator</a:t>
              </a:r>
            </a:p>
          </p:txBody>
        </p:sp>
        <p:cxnSp>
          <p:nvCxnSpPr>
            <p:cNvPr id="17" name="Straight Arrow Connector 14"/>
            <p:cNvCxnSpPr/>
            <p:nvPr/>
          </p:nvCxnSpPr>
          <p:spPr>
            <a:xfrm rot="5400000" flipH="1" flipV="1">
              <a:off x="5676106" y="5638007"/>
              <a:ext cx="847725" cy="382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5"/>
            <p:cNvSpPr txBox="1"/>
            <p:nvPr/>
          </p:nvSpPr>
          <p:spPr>
            <a:xfrm>
              <a:off x="5613400" y="6105525"/>
              <a:ext cx="941388" cy="24606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>
                  <a:latin typeface="Arial" charset="0"/>
                </a:rPr>
                <a:t>Liquid pumps</a:t>
              </a:r>
            </a:p>
          </p:txBody>
        </p:sp>
        <p:cxnSp>
          <p:nvCxnSpPr>
            <p:cNvPr id="19" name="Straight Arrow Connector 16"/>
            <p:cNvCxnSpPr/>
            <p:nvPr/>
          </p:nvCxnSpPr>
          <p:spPr>
            <a:xfrm>
              <a:off x="5316538" y="5905500"/>
              <a:ext cx="2413000" cy="33813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9"/>
            <p:cNvSpPr txBox="1">
              <a:spLocks noChangeArrowheads="1"/>
            </p:cNvSpPr>
            <p:nvPr/>
          </p:nvSpPr>
          <p:spPr bwMode="auto">
            <a:xfrm rot="445034">
              <a:off x="6562725" y="5778500"/>
              <a:ext cx="7620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1.3 m</a:t>
              </a:r>
            </a:p>
          </p:txBody>
        </p:sp>
        <p:cxnSp>
          <p:nvCxnSpPr>
            <p:cNvPr id="21" name="Straight Arrow Connector 18"/>
            <p:cNvCxnSpPr/>
            <p:nvPr/>
          </p:nvCxnSpPr>
          <p:spPr>
            <a:xfrm rot="5400000">
              <a:off x="7400132" y="3686969"/>
              <a:ext cx="2582862" cy="7620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39"/>
            <p:cNvSpPr txBox="1">
              <a:spLocks noChangeArrowheads="1"/>
            </p:cNvSpPr>
            <p:nvPr/>
          </p:nvSpPr>
          <p:spPr bwMode="auto">
            <a:xfrm rot="16200000">
              <a:off x="8104188" y="3586163"/>
              <a:ext cx="7620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1.6 m</a:t>
              </a:r>
            </a:p>
          </p:txBody>
        </p:sp>
        <p:cxnSp>
          <p:nvCxnSpPr>
            <p:cNvPr id="23" name="Straight Arrow Connector 20"/>
            <p:cNvCxnSpPr/>
            <p:nvPr/>
          </p:nvCxnSpPr>
          <p:spPr>
            <a:xfrm rot="5400000" flipH="1" flipV="1">
              <a:off x="8043069" y="5345906"/>
              <a:ext cx="914400" cy="28733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43"/>
            <p:cNvSpPr txBox="1">
              <a:spLocks noChangeArrowheads="1"/>
            </p:cNvSpPr>
            <p:nvPr/>
          </p:nvSpPr>
          <p:spPr bwMode="auto">
            <a:xfrm rot="17264545">
              <a:off x="7951788" y="5237163"/>
              <a:ext cx="7620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1.2 m</a:t>
              </a:r>
            </a:p>
          </p:txBody>
        </p:sp>
        <p:cxnSp>
          <p:nvCxnSpPr>
            <p:cNvPr id="25" name="Straight Arrow Connector 22"/>
            <p:cNvCxnSpPr/>
            <p:nvPr/>
          </p:nvCxnSpPr>
          <p:spPr>
            <a:xfrm rot="5400000" flipH="1" flipV="1">
              <a:off x="6087270" y="5472906"/>
              <a:ext cx="703262" cy="61912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3" descr="C:\Users\friedl\Desktop\Cooling_Plant03_05_2011_sm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40014"/>
            <a:ext cx="2729662" cy="2210741"/>
          </a:xfrm>
          <a:prstGeom prst="rect">
            <a:avLst/>
          </a:prstGeom>
          <a:noFill/>
        </p:spPr>
      </p:pic>
      <p:grpSp>
        <p:nvGrpSpPr>
          <p:cNvPr id="27" name="Gruppieren 26"/>
          <p:cNvGrpSpPr/>
          <p:nvPr/>
        </p:nvGrpSpPr>
        <p:grpSpPr>
          <a:xfrm>
            <a:off x="4796703" y="1678520"/>
            <a:ext cx="3758610" cy="4641913"/>
            <a:chOff x="4883242" y="1945283"/>
            <a:chExt cx="3240000" cy="4276634"/>
          </a:xfrm>
        </p:grpSpPr>
        <p:pic>
          <p:nvPicPr>
            <p:cNvPr id="122883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3242" y="1945283"/>
              <a:ext cx="3240000" cy="2145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84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3242" y="4076128"/>
              <a:ext cx="3240000" cy="2145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" name="Textfeld 27"/>
          <p:cNvSpPr txBox="1"/>
          <p:nvPr/>
        </p:nvSpPr>
        <p:spPr>
          <a:xfrm rot="16200000">
            <a:off x="-257523" y="5162179"/>
            <a:ext cx="2189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Vienna open CO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system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0225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28003" name="Picture 3" descr="barrel_cool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7222" y="2642022"/>
            <a:ext cx="3054698" cy="2443162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28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052736"/>
            <a:ext cx="1327638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117056" y="2492896"/>
            <a:ext cx="4343376" cy="332616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</a:rPr>
              <a:t>Belle and Belle </a:t>
            </a:r>
            <a:r>
              <a:rPr lang="en-US" sz="2400" b="1" dirty="0" smtClean="0">
                <a:solidFill>
                  <a:srgbClr val="B2B2B2"/>
                </a:solidFill>
              </a:rPr>
              <a:t>II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Components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Sensors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Electronics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Mechanics and Cooling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latin typeface="+mj-lt"/>
                <a:ea typeface="+mj-ea"/>
                <a:cs typeface="+mj-cs"/>
              </a:rPr>
              <a:t>Ladder assembly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Mockups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5064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8970" y="1844824"/>
            <a:ext cx="466953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SVD ladder assembly flow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179512" y="1628775"/>
            <a:ext cx="4038600" cy="223227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Three modules types:</a:t>
            </a:r>
          </a:p>
          <a:p>
            <a:pPr lvl="1"/>
            <a:r>
              <a:rPr lang="en-US" dirty="0" smtClean="0"/>
              <a:t>Forward (FW)</a:t>
            </a:r>
          </a:p>
          <a:p>
            <a:pPr lvl="1"/>
            <a:r>
              <a:rPr lang="en-US" dirty="0" smtClean="0"/>
              <a:t>Backward (BW)</a:t>
            </a:r>
          </a:p>
          <a:p>
            <a:pPr lvl="1"/>
            <a:r>
              <a:rPr lang="en-US" dirty="0" smtClean="0"/>
              <a:t>Origami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Ladder assembly sites: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52269751"/>
              </p:ext>
            </p:extLst>
          </p:nvPr>
        </p:nvGraphicFramePr>
        <p:xfrm>
          <a:off x="179512" y="4005064"/>
          <a:ext cx="3960440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53517"/>
                <a:gridCol w="24069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Institute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Melbourne (AUS)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TIFR India @ IPMU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HEPHY Vienna (AT)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Kavli</a:t>
                      </a:r>
                      <a:r>
                        <a:rPr lang="en-US" dirty="0" smtClean="0"/>
                        <a:t> IPMU (Japan)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FW &amp; BW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INFN Pisa (possibly)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29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336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3175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Belle I at the KEKB accelerator (1999-2010)</a:t>
            </a:r>
            <a:endParaRPr lang="en-US" sz="2800" dirty="0"/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238401" y="1700808"/>
            <a:ext cx="4876128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spcBef>
                <a:spcPct val="30000"/>
              </a:spcBef>
            </a:pPr>
            <a:r>
              <a:rPr lang="en-US" dirty="0" smtClean="0">
                <a:solidFill>
                  <a:srgbClr val="0061A0"/>
                </a:solidFill>
              </a:rPr>
              <a:t>Belle I:</a:t>
            </a:r>
          </a:p>
          <a:p>
            <a:pPr marL="285750" indent="-285750" eaLnBrk="0" hangingPunct="0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61A0"/>
                </a:solidFill>
              </a:rPr>
              <a:t>Measurements </a:t>
            </a:r>
            <a:r>
              <a:rPr lang="en-US" dirty="0">
                <a:solidFill>
                  <a:srgbClr val="0061A0"/>
                </a:solidFill>
              </a:rPr>
              <a:t>of CKM matrix elements and angles of the unitary triangle</a:t>
            </a:r>
          </a:p>
          <a:p>
            <a:pPr marL="284400" indent="-284400" eaLnBrk="0" hangingPunct="0">
              <a:spcBef>
                <a:spcPct val="30000"/>
              </a:spcBef>
              <a:buFontTx/>
              <a:buChar char="•"/>
            </a:pPr>
            <a:r>
              <a:rPr lang="en-US" dirty="0">
                <a:solidFill>
                  <a:srgbClr val="0061A0"/>
                </a:solidFill>
              </a:rPr>
              <a:t>CP &amp; T &amp; CPT test</a:t>
            </a:r>
          </a:p>
          <a:p>
            <a:pPr marL="284400" indent="-284400" eaLnBrk="0" hangingPunct="0">
              <a:spcBef>
                <a:spcPct val="30000"/>
              </a:spcBef>
              <a:buFontTx/>
              <a:buChar char="•"/>
            </a:pPr>
            <a:r>
              <a:rPr lang="en-US" dirty="0">
                <a:solidFill>
                  <a:srgbClr val="0061A0"/>
                </a:solidFill>
              </a:rPr>
              <a:t>Observation of direct CP violation in B </a:t>
            </a:r>
            <a:r>
              <a:rPr lang="en-US" dirty="0" smtClean="0">
                <a:solidFill>
                  <a:srgbClr val="0061A0"/>
                </a:solidFill>
              </a:rPr>
              <a:t>decays</a:t>
            </a:r>
          </a:p>
          <a:p>
            <a:pPr marL="284400" indent="-284400" eaLnBrk="0" hangingPunct="0">
              <a:spcBef>
                <a:spcPct val="30000"/>
              </a:spcBef>
              <a:buFontTx/>
              <a:buChar char="•"/>
            </a:pPr>
            <a:r>
              <a:rPr lang="en-US" dirty="0">
                <a:solidFill>
                  <a:srgbClr val="0061A0"/>
                </a:solidFill>
              </a:rPr>
              <a:t>probe for new sources of CPV </a:t>
            </a:r>
          </a:p>
          <a:p>
            <a:pPr marL="342900" indent="-342900" eaLnBrk="0" hangingPunct="0">
              <a:spcBef>
                <a:spcPct val="30000"/>
              </a:spcBef>
              <a:buFontTx/>
              <a:buChar char="•"/>
            </a:pPr>
            <a:endParaRPr lang="en-US" dirty="0" smtClean="0">
              <a:solidFill>
                <a:srgbClr val="0061A0"/>
              </a:solidFill>
            </a:endParaRPr>
          </a:p>
          <a:p>
            <a:pPr eaLnBrk="0" hangingPunct="0">
              <a:spcBef>
                <a:spcPct val="30000"/>
              </a:spcBef>
            </a:pPr>
            <a:r>
              <a:rPr lang="en-US" dirty="0" smtClean="0">
                <a:solidFill>
                  <a:srgbClr val="0061A0"/>
                </a:solidFill>
              </a:rPr>
              <a:t>KEKB accelerator:</a:t>
            </a:r>
          </a:p>
          <a:p>
            <a:pPr marL="284400" indent="-284400" eaLnBrk="0" hangingPunct="0">
              <a:spcBef>
                <a:spcPct val="30000"/>
              </a:spcBef>
              <a:buFontTx/>
              <a:buChar char="•"/>
            </a:pPr>
            <a:r>
              <a:rPr lang="en-US" dirty="0" smtClean="0">
                <a:solidFill>
                  <a:srgbClr val="0061A0"/>
                </a:solidFill>
              </a:rPr>
              <a:t>Center of mass </a:t>
            </a:r>
            <a:r>
              <a:rPr lang="en-US" b="1" dirty="0" smtClean="0">
                <a:solidFill>
                  <a:srgbClr val="0061A0"/>
                </a:solidFill>
              </a:rPr>
              <a:t>energy</a:t>
            </a:r>
            <a:r>
              <a:rPr lang="en-US" dirty="0" smtClean="0">
                <a:solidFill>
                  <a:srgbClr val="0061A0"/>
                </a:solidFill>
              </a:rPr>
              <a:t>: </a:t>
            </a:r>
            <a:br>
              <a:rPr lang="en-US" dirty="0" smtClean="0">
                <a:solidFill>
                  <a:srgbClr val="0061A0"/>
                </a:solidFill>
              </a:rPr>
            </a:br>
            <a:r>
              <a:rPr lang="en-US" dirty="0" smtClean="0">
                <a:solidFill>
                  <a:srgbClr val="0061A0"/>
                </a:solidFill>
              </a:rPr>
              <a:t>Y(4S) resonance (10.58 </a:t>
            </a:r>
            <a:r>
              <a:rPr lang="en-US" dirty="0" err="1" smtClean="0">
                <a:solidFill>
                  <a:srgbClr val="0061A0"/>
                </a:solidFill>
              </a:rPr>
              <a:t>GeV</a:t>
            </a:r>
            <a:r>
              <a:rPr lang="en-US" dirty="0" smtClean="0">
                <a:solidFill>
                  <a:srgbClr val="0061A0"/>
                </a:solidFill>
              </a:rPr>
              <a:t>)</a:t>
            </a:r>
          </a:p>
          <a:p>
            <a:pPr marL="284400" indent="-284400" eaLnBrk="0" hangingPunct="0">
              <a:spcBef>
                <a:spcPct val="30000"/>
              </a:spcBef>
              <a:buFontTx/>
              <a:buChar char="•"/>
            </a:pPr>
            <a:r>
              <a:rPr lang="en-US" b="1" dirty="0" smtClean="0">
                <a:solidFill>
                  <a:srgbClr val="0061A0"/>
                </a:solidFill>
              </a:rPr>
              <a:t>High </a:t>
            </a:r>
            <a:r>
              <a:rPr lang="en-US" b="1" dirty="0">
                <a:solidFill>
                  <a:srgbClr val="0061A0"/>
                </a:solidFill>
              </a:rPr>
              <a:t>intensity</a:t>
            </a:r>
            <a:r>
              <a:rPr lang="en-US" dirty="0">
                <a:solidFill>
                  <a:srgbClr val="0061A0"/>
                </a:solidFill>
              </a:rPr>
              <a:t> beams (1.6 A &amp; 1.3 A)</a:t>
            </a:r>
          </a:p>
          <a:p>
            <a:pPr marL="284400" indent="-284400" eaLnBrk="0" hangingPunct="0">
              <a:spcBef>
                <a:spcPct val="30000"/>
              </a:spcBef>
              <a:buFontTx/>
              <a:buChar char="•"/>
            </a:pPr>
            <a:r>
              <a:rPr lang="en-US" dirty="0" smtClean="0">
                <a:solidFill>
                  <a:srgbClr val="0061A0"/>
                </a:solidFill>
              </a:rPr>
              <a:t>Integrated </a:t>
            </a:r>
            <a:r>
              <a:rPr lang="en-US" dirty="0">
                <a:solidFill>
                  <a:srgbClr val="0061A0"/>
                </a:solidFill>
              </a:rPr>
              <a:t>luminosity </a:t>
            </a:r>
            <a:r>
              <a:rPr lang="en-US" dirty="0" smtClean="0">
                <a:solidFill>
                  <a:srgbClr val="0061A0"/>
                </a:solidFill>
              </a:rPr>
              <a:t>of </a:t>
            </a:r>
            <a:r>
              <a:rPr lang="en-US" b="1" dirty="0" smtClean="0">
                <a:solidFill>
                  <a:srgbClr val="0061A0"/>
                </a:solidFill>
              </a:rPr>
              <a:t>1 </a:t>
            </a:r>
            <a:r>
              <a:rPr lang="en-US" b="1" dirty="0">
                <a:solidFill>
                  <a:srgbClr val="0061A0"/>
                </a:solidFill>
              </a:rPr>
              <a:t>ab</a:t>
            </a:r>
            <a:r>
              <a:rPr lang="en-US" b="1" baseline="30000" dirty="0">
                <a:solidFill>
                  <a:srgbClr val="0061A0"/>
                </a:solidFill>
              </a:rPr>
              <a:t>-1</a:t>
            </a:r>
            <a:r>
              <a:rPr lang="en-US" b="1" dirty="0">
                <a:solidFill>
                  <a:srgbClr val="0061A0"/>
                </a:solidFill>
              </a:rPr>
              <a:t> </a:t>
            </a:r>
            <a:r>
              <a:rPr lang="en-US" b="1" dirty="0" smtClean="0">
                <a:solidFill>
                  <a:srgbClr val="0061A0"/>
                </a:solidFill>
              </a:rPr>
              <a:t>recorded </a:t>
            </a:r>
            <a:r>
              <a:rPr lang="en-US" dirty="0" smtClean="0">
                <a:solidFill>
                  <a:srgbClr val="0061A0"/>
                </a:solidFill>
              </a:rPr>
              <a:t>in total</a:t>
            </a: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23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204" y="3665099"/>
            <a:ext cx="3804096" cy="278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図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24" t="5349" r="2441" b="6949"/>
          <a:stretch/>
        </p:blipFill>
        <p:spPr>
          <a:xfrm>
            <a:off x="5004048" y="1700808"/>
            <a:ext cx="3902926" cy="1884557"/>
          </a:xfrm>
          <a:prstGeom prst="rect">
            <a:avLst/>
          </a:prstGeom>
        </p:spPr>
      </p:pic>
      <p:sp>
        <p:nvSpPr>
          <p:cNvPr id="27" name="Rectangle 11"/>
          <p:cNvSpPr>
            <a:spLocks/>
          </p:cNvSpPr>
          <p:nvPr/>
        </p:nvSpPr>
        <p:spPr bwMode="auto">
          <a:xfrm>
            <a:off x="5684207" y="3984738"/>
            <a:ext cx="1768113" cy="184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1200" dirty="0" err="1"/>
              <a:t>E.Kikutani</a:t>
            </a:r>
            <a:r>
              <a:rPr lang="en-US" altLang="ja-JP" sz="1200" dirty="0"/>
              <a:t> / M. </a:t>
            </a:r>
            <a:r>
              <a:rPr lang="en-US" altLang="ja-JP" sz="1200" dirty="0" err="1"/>
              <a:t>Masuzawa</a:t>
            </a:r>
            <a:endParaRPr lang="en-US" altLang="ja-JP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Jigs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44DF5-8578-724B-9261-4D009718E34D}" type="slidenum">
              <a:rPr lang="de-AT" smtClean="0"/>
              <a:pPr/>
              <a:t>30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259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7029" y="3416028"/>
            <a:ext cx="2187099" cy="1425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5" y="1653571"/>
            <a:ext cx="2469277" cy="172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7236296" y="342900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Assembly base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3829006" y="279157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Sensor jig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7741052" y="157815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XYZ</a:t>
            </a:r>
            <a:r>
              <a:rPr lang="el-GR" dirty="0" smtClean="0"/>
              <a:t>θ</a:t>
            </a:r>
            <a:r>
              <a:rPr lang="de-DE" dirty="0" smtClean="0"/>
              <a:t>-stage</a:t>
            </a:r>
            <a:endParaRPr lang="en-US" dirty="0"/>
          </a:p>
        </p:txBody>
      </p:sp>
      <p:pic>
        <p:nvPicPr>
          <p:cNvPr id="12595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60" y="5076037"/>
            <a:ext cx="4897188" cy="132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Inhaltsplatzhalter 2"/>
          <p:cNvSpPr>
            <a:spLocks noGrp="1"/>
          </p:cNvSpPr>
          <p:nvPr>
            <p:ph sz="half" idx="1"/>
          </p:nvPr>
        </p:nvSpPr>
        <p:spPr>
          <a:xfrm>
            <a:off x="251520" y="1628775"/>
            <a:ext cx="6419056" cy="936129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Huge number of different jigs </a:t>
            </a:r>
            <a:br>
              <a:rPr lang="en-US" sz="2400" dirty="0" smtClean="0"/>
            </a:br>
            <a:r>
              <a:rPr lang="en-US" sz="2400" dirty="0" smtClean="0"/>
              <a:t>(up to 17) necessary:</a:t>
            </a:r>
            <a:endParaRPr lang="en-US" sz="2400" dirty="0"/>
          </a:p>
        </p:txBody>
      </p:sp>
      <p:pic>
        <p:nvPicPr>
          <p:cNvPr id="1198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394" y="2459082"/>
            <a:ext cx="2958492" cy="2554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5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418249"/>
            <a:ext cx="3347864" cy="205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68144" y="3004762"/>
            <a:ext cx="3044599" cy="224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5784487" y="6078551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Assembly bench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12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of Jigs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3528" y="1628775"/>
            <a:ext cx="8363272" cy="180022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Using linear bushings (+0/-13µm) &amp; precision pins (g6)</a:t>
            </a:r>
          </a:p>
          <a:p>
            <a:r>
              <a:rPr lang="en-US" dirty="0"/>
              <a:t>Assembly base &amp; bench are reference</a:t>
            </a:r>
          </a:p>
          <a:p>
            <a:pPr lvl="1"/>
            <a:r>
              <a:rPr lang="en-US" dirty="0"/>
              <a:t>All linear bushings are fixed bearings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high precision holes (H7) </a:t>
            </a:r>
          </a:p>
          <a:p>
            <a:r>
              <a:rPr lang="en-US" dirty="0"/>
              <a:t>All other jigs are aligned to them, e.g. Sensor </a:t>
            </a:r>
            <a:r>
              <a:rPr lang="en-US" dirty="0" smtClean="0"/>
              <a:t>jig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44DF5-8578-724B-9261-4D009718E34D}" type="slidenum">
              <a:rPr lang="de-AT" smtClean="0"/>
              <a:pPr/>
              <a:t>31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3869718"/>
            <a:ext cx="8888945" cy="250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7164287" y="3620230"/>
            <a:ext cx="1911771" cy="37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600" b="1" dirty="0" smtClean="0">
                <a:solidFill>
                  <a:schemeClr val="tx1"/>
                </a:solidFill>
              </a:rPr>
              <a:t>Linear Bushing</a:t>
            </a:r>
            <a:endParaRPr lang="en-US" sz="1600" b="1" kern="1200" dirty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flipH="1">
            <a:off x="7424570" y="3935046"/>
            <a:ext cx="482315" cy="594172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5076055" y="5173498"/>
            <a:ext cx="1551731" cy="38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600" b="1" dirty="0" smtClean="0">
                <a:solidFill>
                  <a:schemeClr val="tx1"/>
                </a:solidFill>
              </a:rPr>
              <a:t>Precision Pin</a:t>
            </a:r>
            <a:endParaRPr lang="en-US" sz="1600" b="1" kern="1200" dirty="0">
              <a:solidFill>
                <a:schemeClr val="tx1"/>
              </a:solidFill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6542043" y="5299042"/>
            <a:ext cx="576064" cy="44442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nhaltsplatzhalter 2"/>
          <p:cNvSpPr txBox="1">
            <a:spLocks/>
          </p:cNvSpPr>
          <p:nvPr/>
        </p:nvSpPr>
        <p:spPr bwMode="auto">
          <a:xfrm rot="-60000">
            <a:off x="1732580" y="4931950"/>
            <a:ext cx="2044228" cy="37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600" b="1" dirty="0" smtClean="0">
                <a:solidFill>
                  <a:schemeClr val="bg1"/>
                </a:solidFill>
              </a:rPr>
              <a:t>Assembly Bench</a:t>
            </a:r>
            <a:endParaRPr lang="en-US" sz="1600" b="1" kern="1200" dirty="0">
              <a:solidFill>
                <a:schemeClr val="bg1"/>
              </a:solidFill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 bwMode="auto">
          <a:xfrm rot="-60000">
            <a:off x="3762673" y="5817351"/>
            <a:ext cx="1911771" cy="37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600" b="1" dirty="0" smtClean="0">
                <a:solidFill>
                  <a:schemeClr val="bg1"/>
                </a:solidFill>
              </a:rPr>
              <a:t>Assembly Base</a:t>
            </a:r>
            <a:endParaRPr lang="en-US" sz="1600" b="1" kern="1200" dirty="0">
              <a:solidFill>
                <a:schemeClr val="bg1"/>
              </a:solidFill>
            </a:endParaRPr>
          </a:p>
        </p:txBody>
      </p:sp>
      <p:sp>
        <p:nvSpPr>
          <p:cNvPr id="16" name="Inhaltsplatzhalter 2"/>
          <p:cNvSpPr txBox="1">
            <a:spLocks/>
          </p:cNvSpPr>
          <p:nvPr/>
        </p:nvSpPr>
        <p:spPr bwMode="auto">
          <a:xfrm>
            <a:off x="5508103" y="3925957"/>
            <a:ext cx="1509293" cy="37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600" b="1" dirty="0" smtClean="0">
                <a:solidFill>
                  <a:schemeClr val="tx1"/>
                </a:solidFill>
              </a:rPr>
              <a:t>Fixed bearing</a:t>
            </a:r>
            <a:endParaRPr lang="en-US" sz="1600" b="1" kern="1200" dirty="0">
              <a:solidFill>
                <a:schemeClr val="tx1"/>
              </a:solidFill>
            </a:endParaRPr>
          </a:p>
        </p:txBody>
      </p:sp>
      <p:sp>
        <p:nvSpPr>
          <p:cNvPr id="17" name="Inhaltsplatzhalter 2"/>
          <p:cNvSpPr txBox="1">
            <a:spLocks/>
          </p:cNvSpPr>
          <p:nvPr/>
        </p:nvSpPr>
        <p:spPr bwMode="auto">
          <a:xfrm rot="-60000">
            <a:off x="3109970" y="4001613"/>
            <a:ext cx="1243750" cy="26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600" b="1" dirty="0" smtClean="0">
                <a:solidFill>
                  <a:schemeClr val="bg1"/>
                </a:solidFill>
              </a:rPr>
              <a:t>Sensor Jig</a:t>
            </a:r>
            <a:endParaRPr lang="en-US" sz="1600" b="1" kern="1200" dirty="0">
              <a:solidFill>
                <a:schemeClr val="bg1"/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>
          <a:xfrm flipH="1">
            <a:off x="4932039" y="4089823"/>
            <a:ext cx="626332" cy="191871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nhaltsplatzhalter 2"/>
          <p:cNvSpPr txBox="1">
            <a:spLocks/>
          </p:cNvSpPr>
          <p:nvPr/>
        </p:nvSpPr>
        <p:spPr bwMode="auto">
          <a:xfrm>
            <a:off x="118343" y="3561614"/>
            <a:ext cx="1831535" cy="37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600" b="1" dirty="0" smtClean="0">
                <a:solidFill>
                  <a:schemeClr val="tx1"/>
                </a:solidFill>
              </a:rPr>
              <a:t>Aligned bearing</a:t>
            </a:r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1729477" y="3925957"/>
            <a:ext cx="610274" cy="129550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23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Ladder assembly equipment</a:t>
            </a:r>
            <a:endParaRPr kumimoji="1" lang="ja-JP" alt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244829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Coordinate Measurement machines (</a:t>
            </a:r>
            <a:r>
              <a:rPr lang="en-US" dirty="0" err="1" smtClean="0"/>
              <a:t>Mitutoyo</a:t>
            </a:r>
            <a:r>
              <a:rPr lang="en-US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Glue dispensing robots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CMM used as glue robot in Vienna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Fully-automatic wire bonders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(lot of) manpower and ideas</a:t>
            </a:r>
            <a:endParaRPr lang="en-US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7109747" y="1626100"/>
            <a:ext cx="1710725" cy="2340864"/>
            <a:chOff x="7109747" y="1626100"/>
            <a:chExt cx="1710725" cy="2340864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6757206" y="2015863"/>
              <a:ext cx="2340864" cy="1561338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7109747" y="3300308"/>
              <a:ext cx="1710725" cy="64633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/>
                <a:t>Automatic wire bonder</a:t>
              </a:r>
              <a:endParaRPr kumimoji="1" lang="en-US" altLang="ja-JP" sz="1200" dirty="0" smtClean="0"/>
            </a:p>
            <a:p>
              <a:pPr algn="ctr"/>
              <a:r>
                <a:rPr kumimoji="1" lang="en-US" altLang="ja-JP" sz="1200" dirty="0" err="1" smtClean="0"/>
                <a:t>Delvotec</a:t>
              </a:r>
              <a:r>
                <a:rPr kumimoji="1" lang="en-US" altLang="ja-JP" sz="1200" dirty="0" smtClean="0"/>
                <a:t> 6400</a:t>
              </a:r>
            </a:p>
            <a:p>
              <a:pPr algn="ctr"/>
              <a:r>
                <a:rPr lang="en-US" altLang="ja-JP" sz="1200" dirty="0" smtClean="0"/>
                <a:t>HEPHY, TIFR)</a:t>
              </a:r>
              <a:endParaRPr lang="en-US" altLang="ja-JP" sz="1200" dirty="0"/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5148064" y="1628800"/>
            <a:ext cx="1851767" cy="2304256"/>
            <a:chOff x="5148064" y="1628800"/>
            <a:chExt cx="1851767" cy="2304256"/>
          </a:xfrm>
        </p:grpSpPr>
        <p:pic>
          <p:nvPicPr>
            <p:cNvPr id="5" name="コンテンツ プレースホルダー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82207" y="1628800"/>
              <a:ext cx="1817624" cy="2284984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5148064" y="3286725"/>
              <a:ext cx="1848583" cy="64633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/>
                <a:t>Automatic wire bonder</a:t>
              </a:r>
              <a:endParaRPr kumimoji="1" lang="en-US" altLang="ja-JP" sz="1200" dirty="0" smtClean="0"/>
            </a:p>
            <a:p>
              <a:pPr algn="ctr"/>
              <a:r>
                <a:rPr lang="en-US" altLang="ja-JP" sz="1200" dirty="0" err="1" smtClean="0"/>
                <a:t>Choonpa</a:t>
              </a:r>
              <a:r>
                <a:rPr lang="en-US" altLang="ja-JP" sz="1200" dirty="0" smtClean="0"/>
                <a:t> Co.</a:t>
              </a:r>
              <a:r>
                <a:rPr kumimoji="1" lang="en-US" altLang="ja-JP" sz="1200" dirty="0" smtClean="0"/>
                <a:t> REBO-7W</a:t>
              </a:r>
            </a:p>
            <a:p>
              <a:pPr algn="ctr"/>
              <a:r>
                <a:rPr lang="en-US" altLang="ja-JP" sz="1200" dirty="0" smtClean="0"/>
                <a:t>IPMU(borrowed KEK)</a:t>
              </a:r>
              <a:endParaRPr lang="en-US" altLang="ja-JP" sz="1200" dirty="0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5087221" y="4171549"/>
            <a:ext cx="2000251" cy="1895848"/>
            <a:chOff x="5087221" y="4171549"/>
            <a:chExt cx="2000251" cy="1895848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87221" y="4171549"/>
              <a:ext cx="2000251" cy="1895848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5520448" y="5392666"/>
              <a:ext cx="1285929" cy="64633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/>
                <a:t>CMM</a:t>
              </a:r>
            </a:p>
            <a:p>
              <a:pPr algn="ctr"/>
              <a:r>
                <a:rPr lang="en-US" altLang="ja-JP" sz="1200" dirty="0" err="1" smtClean="0"/>
                <a:t>Mitutoyo</a:t>
              </a:r>
              <a:r>
                <a:rPr lang="en-US" altLang="ja-JP" sz="1200" dirty="0" smtClean="0"/>
                <a:t> QV606</a:t>
              </a:r>
            </a:p>
            <a:p>
              <a:pPr algn="ctr"/>
              <a:r>
                <a:rPr lang="en-US" altLang="ja-JP" sz="1200" dirty="0" smtClean="0"/>
                <a:t>(IPMU)</a:t>
              </a:r>
              <a:endParaRPr kumimoji="1" lang="ja-JP" altLang="en-US" sz="1200" dirty="0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7194503" y="4171549"/>
            <a:ext cx="1625969" cy="2232248"/>
            <a:chOff x="7194503" y="4171549"/>
            <a:chExt cx="1625969" cy="2232248"/>
          </a:xfrm>
        </p:grpSpPr>
        <p:pic>
          <p:nvPicPr>
            <p:cNvPr id="15" name="Picture 2" descr="C:\Users\chrisu\Pictures\cleanroom\IMG_1902_1024x768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94503" y="4171549"/>
              <a:ext cx="1625969" cy="22322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テキスト ボックス 13"/>
            <p:cNvSpPr txBox="1"/>
            <p:nvPr/>
          </p:nvSpPr>
          <p:spPr>
            <a:xfrm>
              <a:off x="7233076" y="5757466"/>
              <a:ext cx="1548822" cy="64633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/>
                <a:t>CMM</a:t>
              </a:r>
            </a:p>
            <a:p>
              <a:pPr algn="ctr"/>
              <a:r>
                <a:rPr lang="en-US" altLang="ja-JP" sz="1200" dirty="0" err="1" smtClean="0"/>
                <a:t>Mitutoyo</a:t>
              </a:r>
              <a:r>
                <a:rPr lang="en-US" altLang="ja-JP" sz="1200" dirty="0" smtClean="0"/>
                <a:t> </a:t>
              </a:r>
              <a:r>
                <a:rPr lang="en-US" sz="1200" dirty="0"/>
                <a:t>Euro-C776</a:t>
              </a:r>
              <a:endParaRPr lang="en-US" altLang="ja-JP" sz="1200" dirty="0" smtClean="0"/>
            </a:p>
            <a:p>
              <a:pPr algn="ctr"/>
              <a:r>
                <a:rPr lang="en-US" altLang="ja-JP" sz="1200" dirty="0" smtClean="0"/>
                <a:t>(HEPHY)</a:t>
              </a:r>
              <a:endParaRPr kumimoji="1" lang="ja-JP" altLang="en-US" sz="1200" dirty="0"/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506511" y="4188363"/>
            <a:ext cx="2208533" cy="2198619"/>
            <a:chOff x="6012160" y="2525916"/>
            <a:chExt cx="2712589" cy="2580237"/>
          </a:xfrm>
        </p:grpSpPr>
        <p:pic>
          <p:nvPicPr>
            <p:cNvPr id="22" name="Picture 2" descr="C:\Users\chrisu\Pictures\cleanroom\enlargement\2013-07-01 11.17.17_small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12160" y="2525916"/>
              <a:ext cx="2712589" cy="25802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Inhaltsplatzhalter 2"/>
            <p:cNvSpPr txBox="1">
              <a:spLocks/>
            </p:cNvSpPr>
            <p:nvPr/>
          </p:nvSpPr>
          <p:spPr bwMode="auto">
            <a:xfrm>
              <a:off x="6634896" y="4455218"/>
              <a:ext cx="2088232" cy="6490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A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marL="0" indent="0" algn="ctr">
                <a:buFontTx/>
                <a:buNone/>
              </a:pPr>
              <a:r>
                <a:rPr lang="en-US" dirty="0" smtClean="0"/>
                <a:t>Travelling trolley for vacuum tube</a:t>
              </a:r>
              <a:endParaRPr lang="en-US" kern="1200" dirty="0"/>
            </a:p>
          </p:txBody>
        </p:sp>
        <p:cxnSp>
          <p:nvCxnSpPr>
            <p:cNvPr id="24" name="Gerade Verbindung mit Pfeil 23"/>
            <p:cNvCxnSpPr/>
            <p:nvPr/>
          </p:nvCxnSpPr>
          <p:spPr>
            <a:xfrm flipH="1" flipV="1">
              <a:off x="7128248" y="3419990"/>
              <a:ext cx="468088" cy="945114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3" descr="C:\Users\chrisu\Pictures\L5_jigs\cmm_glue_adapt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188363"/>
            <a:ext cx="1329261" cy="221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テキスト ボックス 13"/>
          <p:cNvSpPr txBox="1"/>
          <p:nvPr/>
        </p:nvSpPr>
        <p:spPr>
          <a:xfrm>
            <a:off x="3153407" y="4171549"/>
            <a:ext cx="1396536" cy="64633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/>
              <a:t>CMM modified for</a:t>
            </a:r>
          </a:p>
          <a:p>
            <a:pPr algn="ctr"/>
            <a:r>
              <a:rPr lang="en-US" altLang="ja-JP" sz="1200" dirty="0" smtClean="0"/>
              <a:t>Glue dispersion</a:t>
            </a:r>
          </a:p>
          <a:p>
            <a:pPr algn="ctr"/>
            <a:r>
              <a:rPr lang="en-US" altLang="ja-JP" sz="1200" dirty="0" smtClean="0"/>
              <a:t>(HEPHY)</a:t>
            </a:r>
          </a:p>
        </p:txBody>
      </p:sp>
      <p:sp>
        <p:nvSpPr>
          <p:cNvPr id="30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3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32</a:t>
            </a:fld>
            <a:endParaRPr lang="de-AT"/>
          </a:p>
        </p:txBody>
      </p:sp>
      <p:sp>
        <p:nvSpPr>
          <p:cNvPr id="3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58990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85" b="6592"/>
          <a:stretch/>
        </p:blipFill>
        <p:spPr>
          <a:xfrm>
            <a:off x="379541" y="4747928"/>
            <a:ext cx="2524298" cy="2065448"/>
          </a:xfrm>
          <a:prstGeom prst="rect">
            <a:avLst/>
          </a:prstGeom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4920" y="764704"/>
            <a:ext cx="8229600" cy="648072"/>
          </a:xfrm>
        </p:spPr>
        <p:txBody>
          <a:bodyPr/>
          <a:lstStyle/>
          <a:p>
            <a:r>
              <a:rPr kumimoji="1" lang="en-US" altLang="ja-JP" dirty="0" smtClean="0"/>
              <a:t>Ladder assembly procedure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15459"/>
            <a:ext cx="2744048" cy="193747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39326"/>
            <a:ext cx="2828789" cy="2517866"/>
          </a:xfrm>
          <a:prstGeom prst="rect">
            <a:avLst/>
          </a:prstGeom>
        </p:spPr>
      </p:pic>
      <p:sp>
        <p:nvSpPr>
          <p:cNvPr id="12" name="下矢印 11"/>
          <p:cNvSpPr/>
          <p:nvPr/>
        </p:nvSpPr>
        <p:spPr>
          <a:xfrm>
            <a:off x="1378390" y="2316246"/>
            <a:ext cx="360040" cy="248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下矢印 12"/>
          <p:cNvSpPr/>
          <p:nvPr/>
        </p:nvSpPr>
        <p:spPr>
          <a:xfrm>
            <a:off x="1350770" y="4836526"/>
            <a:ext cx="360040" cy="248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30218" y="1409687"/>
            <a:ext cx="1759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alignment</a:t>
            </a:r>
          </a:p>
          <a:p>
            <a:r>
              <a:rPr lang="en-US" altLang="ja-JP" dirty="0" smtClean="0"/>
              <a:t>w/ </a:t>
            </a:r>
            <a:r>
              <a:rPr lang="en-US" altLang="ja-JP" dirty="0" err="1" smtClean="0"/>
              <a:t>XYZθ</a:t>
            </a:r>
            <a:r>
              <a:rPr lang="en-US" altLang="ja-JP" dirty="0" smtClean="0"/>
              <a:t>-stage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329140" y="5217263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Finish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64507" y="2189420"/>
            <a:ext cx="199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Assembly-jig</a:t>
            </a:r>
            <a:endParaRPr kumimoji="1" lang="ja-JP" altLang="en-US" dirty="0"/>
          </a:p>
        </p:txBody>
      </p:sp>
      <p:cxnSp>
        <p:nvCxnSpPr>
          <p:cNvPr id="7" name="直線矢印コネクタ 6"/>
          <p:cNvCxnSpPr>
            <a:stCxn id="15" idx="1"/>
          </p:cNvCxnSpPr>
          <p:nvPr/>
        </p:nvCxnSpPr>
        <p:spPr>
          <a:xfrm flipH="1" flipV="1">
            <a:off x="1979712" y="1732852"/>
            <a:ext cx="55050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408593" y="2196271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DSSD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>
            <a:stCxn id="25" idx="0"/>
          </p:cNvCxnSpPr>
          <p:nvPr/>
        </p:nvCxnSpPr>
        <p:spPr>
          <a:xfrm flipV="1">
            <a:off x="749392" y="1616611"/>
            <a:ext cx="222207" cy="5796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25" idx="0"/>
          </p:cNvCxnSpPr>
          <p:nvPr/>
        </p:nvCxnSpPr>
        <p:spPr>
          <a:xfrm flipV="1">
            <a:off x="749392" y="1779555"/>
            <a:ext cx="596815" cy="4167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25" idx="0"/>
          </p:cNvCxnSpPr>
          <p:nvPr/>
        </p:nvCxnSpPr>
        <p:spPr>
          <a:xfrm flipV="1">
            <a:off x="749392" y="2067587"/>
            <a:ext cx="1127240" cy="128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821400" y="2196271"/>
            <a:ext cx="1446344" cy="237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下矢印 38"/>
          <p:cNvSpPr/>
          <p:nvPr/>
        </p:nvSpPr>
        <p:spPr>
          <a:xfrm>
            <a:off x="1394123" y="2820302"/>
            <a:ext cx="360040" cy="248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 rot="5400000">
            <a:off x="1451273" y="249658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…</a:t>
            </a:r>
            <a:endParaRPr kumimoji="1" lang="ja-JP" altLang="en-US" dirty="0"/>
          </a:p>
        </p:txBody>
      </p:sp>
      <p:sp>
        <p:nvSpPr>
          <p:cNvPr id="32" name="Inhaltsplatzhalter 2"/>
          <p:cNvSpPr>
            <a:spLocks noGrp="1"/>
          </p:cNvSpPr>
          <p:nvPr>
            <p:ph idx="1"/>
          </p:nvPr>
        </p:nvSpPr>
        <p:spPr>
          <a:xfrm>
            <a:off x="4572000" y="1616610"/>
            <a:ext cx="4397661" cy="108250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Two weeks per ladder expected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Bonding/glue-curing interlaced</a:t>
            </a:r>
            <a:endParaRPr lang="en-US" dirty="0"/>
          </a:p>
        </p:txBody>
      </p:sp>
      <p:pic>
        <p:nvPicPr>
          <p:cNvPr id="5" name="Bild 4" descr="Folie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564904"/>
            <a:ext cx="5280000" cy="3960000"/>
          </a:xfrm>
          <a:prstGeom prst="rect">
            <a:avLst/>
          </a:prstGeom>
        </p:spPr>
      </p:pic>
      <p:pic>
        <p:nvPicPr>
          <p:cNvPr id="33" name="Bild 32" descr="Folie0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34" name="Bild 33" descr="Folie0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35" name="Bild 34" descr="Folie0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37" name="Bild 36" descr="Folie07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38" name="Bild 37" descr="Folie08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41" name="Bild 40" descr="Folie09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42" name="Bild 41" descr="Folie1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43" name="Bild 42" descr="Folie1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44" name="Bild 43" descr="Folie1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45" name="Bild 44" descr="Folie1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pic>
        <p:nvPicPr>
          <p:cNvPr id="46" name="Bild 45" descr="Folie14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00" y="2563200"/>
            <a:ext cx="5280000" cy="3960000"/>
          </a:xfrm>
          <a:prstGeom prst="rect">
            <a:avLst/>
          </a:prstGeom>
        </p:spPr>
      </p:pic>
      <p:sp>
        <p:nvSpPr>
          <p:cNvPr id="47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4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33</a:t>
            </a:fld>
            <a:endParaRPr lang="de-AT"/>
          </a:p>
        </p:txBody>
      </p:sp>
      <p:sp>
        <p:nvSpPr>
          <p:cNvPr id="4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4" name="Textfeld 3"/>
          <p:cNvSpPr txBox="1"/>
          <p:nvPr/>
        </p:nvSpPr>
        <p:spPr>
          <a:xfrm>
            <a:off x="4211960" y="6159787"/>
            <a:ext cx="25971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Animation of (simplified) procedure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309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28003" name="Picture 3" descr="barrel_cool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7222" y="2642022"/>
            <a:ext cx="3054698" cy="2443162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34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052736"/>
            <a:ext cx="1327638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117056" y="2492896"/>
            <a:ext cx="4343376" cy="332616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</a:rPr>
              <a:t>Belle and Belle </a:t>
            </a:r>
            <a:r>
              <a:rPr lang="en-US" sz="2400" b="1" dirty="0" smtClean="0">
                <a:solidFill>
                  <a:srgbClr val="B2B2B2"/>
                </a:solidFill>
              </a:rPr>
              <a:t>II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Components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Sensors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Electronics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Mechanics and Cooling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Ladder assembly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latin typeface="+mj-lt"/>
                <a:ea typeface="+mj-ea"/>
                <a:cs typeface="+mj-cs"/>
              </a:rPr>
              <a:t>Mockups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5064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943" y="764704"/>
            <a:ext cx="8229600" cy="615204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Mockup </a:t>
            </a:r>
            <a:r>
              <a:rPr lang="en-US" altLang="ja-JP" dirty="0" smtClean="0"/>
              <a:t>IR-PXD-SVD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379908"/>
            <a:ext cx="3847228" cy="2885421"/>
          </a:xfrm>
          <a:prstGeom prst="rect">
            <a:avLst/>
          </a:prstGeo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7863" y="4307954"/>
            <a:ext cx="2631607" cy="2002743"/>
          </a:xfr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389501"/>
            <a:ext cx="3124199" cy="491468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5403" y="4317595"/>
            <a:ext cx="2985100" cy="1986118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 rot="16200000">
            <a:off x="6436065" y="2407119"/>
            <a:ext cx="288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mockup study </a:t>
            </a:r>
            <a:br>
              <a:rPr lang="en-US" altLang="ja-JP" sz="2400" dirty="0" smtClean="0"/>
            </a:br>
            <a:r>
              <a:rPr lang="en-US" altLang="ja-JP" sz="2400" dirty="0" smtClean="0"/>
              <a:t>@ KEK</a:t>
            </a:r>
            <a:endParaRPr kumimoji="1" lang="ja-JP" altLang="en-US" sz="2400" dirty="0"/>
          </a:p>
        </p:txBody>
      </p:sp>
      <p:sp>
        <p:nvSpPr>
          <p:cNvPr id="14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35</a:t>
            </a:fld>
            <a:endParaRPr lang="de-AT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60662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real!</a:t>
            </a:r>
            <a:endParaRPr lang="en-US" dirty="0"/>
          </a:p>
        </p:txBody>
      </p:sp>
      <p:pic>
        <p:nvPicPr>
          <p:cNvPr id="7" name="Content Placeholder 6" descr="2013_03_09_sdvmockup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36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8" name="テキスト ボックス 13"/>
          <p:cNvSpPr txBox="1"/>
          <p:nvPr/>
        </p:nvSpPr>
        <p:spPr>
          <a:xfrm>
            <a:off x="6776577" y="1628800"/>
            <a:ext cx="1899879" cy="30777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/>
              <a:t>Mockup </a:t>
            </a:r>
            <a:r>
              <a:rPr lang="en-US" altLang="ja-JP" sz="1400" dirty="0" smtClean="0"/>
              <a:t>IR-PXD-SVD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5621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PXD+SVD </a:t>
            </a:r>
            <a:r>
              <a:rPr lang="de-DE" dirty="0" err="1" smtClean="0"/>
              <a:t>Testbeam</a:t>
            </a:r>
            <a:r>
              <a:rPr lang="de-DE" dirty="0" smtClean="0"/>
              <a:t> @ DESY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392488" cy="482453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Test of “full” VXD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2 Layers DEPFET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All 4 layers of SVD (one sensor per layer only)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Inside PCMAG superconducting magnet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MARCO CO</a:t>
            </a:r>
            <a:r>
              <a:rPr lang="en-US" baseline="-25000" dirty="0" smtClean="0"/>
              <a:t>2</a:t>
            </a:r>
            <a:r>
              <a:rPr lang="en-US" dirty="0" smtClean="0"/>
              <a:t> cooling plant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Full readout chain</a:t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4 weeks </a:t>
            </a:r>
            <a:r>
              <a:rPr lang="en-US" dirty="0" err="1" smtClean="0"/>
              <a:t>beamtime</a:t>
            </a:r>
            <a:r>
              <a:rPr lang="en-US" dirty="0" smtClean="0"/>
              <a:t> at DESY TB24 in January 2014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Connectivity test end of June in Vienna to test connection between SVD FADC, FTB, </a:t>
            </a:r>
            <a:r>
              <a:rPr lang="en-US" dirty="0" err="1" smtClean="0"/>
              <a:t>DataCon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Installation in zone starting end of November 2013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37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9" name="Bild 8" descr="layou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548" y="1700808"/>
            <a:ext cx="4116427" cy="2376264"/>
          </a:xfrm>
          <a:prstGeom prst="rect">
            <a:avLst/>
          </a:prstGeom>
        </p:spPr>
      </p:pic>
      <p:pic>
        <p:nvPicPr>
          <p:cNvPr id="10" name="Bild 9" descr="IMG_095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293096"/>
            <a:ext cx="2891160" cy="216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35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28003" name="Picture 3" descr="barrel_cool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7222" y="2642022"/>
            <a:ext cx="3054698" cy="2443162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38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052736"/>
            <a:ext cx="1327638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117056" y="2492896"/>
            <a:ext cx="4343376" cy="332616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</a:rPr>
              <a:t>Belle and Belle </a:t>
            </a:r>
            <a:r>
              <a:rPr lang="en-US" sz="2400" b="1" dirty="0" smtClean="0">
                <a:solidFill>
                  <a:srgbClr val="B2B2B2"/>
                </a:solidFill>
              </a:rPr>
              <a:t>II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Components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Sensors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Electronics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Mechanics and Cooling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Ladder assembly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Mockups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latin typeface="+mj-lt"/>
                <a:ea typeface="+mj-ea"/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5064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Summary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12776"/>
            <a:ext cx="8443664" cy="511256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2000" b="1" dirty="0" err="1" smtClean="0"/>
              <a:t>SuperKEKB</a:t>
            </a:r>
            <a:r>
              <a:rPr lang="en-US" sz="2000" dirty="0" smtClean="0"/>
              <a:t> will be the </a:t>
            </a:r>
            <a:r>
              <a:rPr lang="en-US" sz="2000" b="1" dirty="0"/>
              <a:t>highest luminosity</a:t>
            </a:r>
            <a:r>
              <a:rPr lang="en-US" sz="2000" dirty="0"/>
              <a:t> machine in the </a:t>
            </a:r>
            <a:r>
              <a:rPr lang="en-US" sz="2000" dirty="0" smtClean="0"/>
              <a:t>world</a:t>
            </a:r>
            <a:endParaRPr lang="en-US" sz="2000" dirty="0"/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b="1" dirty="0" smtClean="0"/>
              <a:t>Belle II </a:t>
            </a:r>
            <a:r>
              <a:rPr lang="en-US" sz="2000" dirty="0" smtClean="0"/>
              <a:t>detector will consist of new, </a:t>
            </a:r>
            <a:br>
              <a:rPr lang="en-US" sz="2000" dirty="0" smtClean="0"/>
            </a:br>
            <a:r>
              <a:rPr lang="en-US" sz="2000" dirty="0" smtClean="0"/>
              <a:t>enlarged </a:t>
            </a:r>
            <a:r>
              <a:rPr lang="en-US" sz="2000" b="1" dirty="0"/>
              <a:t>Silicon Vertex Detector</a:t>
            </a:r>
            <a:endParaRPr lang="en-US" sz="2000" b="1" dirty="0" smtClean="0"/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2 layers DEPFET Pixels (PXD) and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4 </a:t>
            </a:r>
            <a:r>
              <a:rPr lang="en-US" sz="2000" b="1" dirty="0" smtClean="0"/>
              <a:t>double-sided strip</a:t>
            </a:r>
            <a:r>
              <a:rPr lang="en-US" sz="2000" dirty="0" smtClean="0"/>
              <a:t> layers (SVD)</a:t>
            </a:r>
            <a:endParaRPr lang="en-US" sz="2000" dirty="0"/>
          </a:p>
          <a:p>
            <a:pPr>
              <a:spcBef>
                <a:spcPts val="1800"/>
              </a:spcBef>
            </a:pPr>
            <a:r>
              <a:rPr lang="en-US" sz="2000" b="1" dirty="0"/>
              <a:t>Strip Detector </a:t>
            </a:r>
            <a:r>
              <a:rPr lang="en-US" sz="2000" b="1" dirty="0" smtClean="0"/>
              <a:t>(SVD)</a:t>
            </a:r>
          </a:p>
          <a:p>
            <a:pPr lvl="1">
              <a:lnSpc>
                <a:spcPct val="110000"/>
              </a:lnSpc>
            </a:pPr>
            <a:r>
              <a:rPr lang="en-US" sz="2100" b="1" dirty="0" smtClean="0"/>
              <a:t>Double </a:t>
            </a:r>
            <a:r>
              <a:rPr lang="en-US" sz="2100" b="1" dirty="0"/>
              <a:t>Sided Strip Detectors </a:t>
            </a:r>
          </a:p>
          <a:p>
            <a:pPr lvl="2">
              <a:lnSpc>
                <a:spcPct val="110000"/>
              </a:lnSpc>
            </a:pPr>
            <a:r>
              <a:rPr lang="en-US" sz="1700" dirty="0" smtClean="0"/>
              <a:t>Optimal p-stop geometry identified by SNR measurements before and after irradiation</a:t>
            </a:r>
          </a:p>
          <a:p>
            <a:pPr lvl="1"/>
            <a:r>
              <a:rPr lang="en-US" altLang="ja-JP" sz="2000" b="1" dirty="0" smtClean="0"/>
              <a:t>Chip-on-sensor readout scheme</a:t>
            </a:r>
            <a:r>
              <a:rPr lang="en-US" altLang="ja-JP" sz="2000" dirty="0" smtClean="0"/>
              <a:t>, named Origami, for outermost three layers for low material budget, using CF ribs and CO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cooling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Readout with </a:t>
            </a:r>
            <a:r>
              <a:rPr lang="en-US" sz="2000" b="1" dirty="0" smtClean="0"/>
              <a:t>hit time reconstruction</a:t>
            </a:r>
            <a:r>
              <a:rPr lang="en-US" sz="2000" dirty="0" smtClean="0"/>
              <a:t> for improved background tolerance</a:t>
            </a:r>
          </a:p>
          <a:p>
            <a:pPr lvl="1">
              <a:lnSpc>
                <a:spcPct val="110000"/>
              </a:lnSpc>
            </a:pPr>
            <a:r>
              <a:rPr lang="en-US" sz="2000" b="1" dirty="0" smtClean="0"/>
              <a:t>Mass production </a:t>
            </a:r>
            <a:r>
              <a:rPr lang="en-US" sz="2000" dirty="0" smtClean="0"/>
              <a:t>of ~50 ladders starts </a:t>
            </a:r>
            <a:r>
              <a:rPr lang="en-US" sz="2000" b="1" dirty="0" smtClean="0"/>
              <a:t>this fall, SVD ready by 2015</a:t>
            </a:r>
            <a:endParaRPr lang="en-US" sz="2000" b="1" dirty="0"/>
          </a:p>
          <a:p>
            <a:pPr lvl="1">
              <a:lnSpc>
                <a:spcPct val="110000"/>
              </a:lnSpc>
              <a:buNone/>
            </a:pPr>
            <a:endParaRPr lang="en-US" sz="20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12" name="Picture 7" descr="origami_WUXGA_cu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259138" cy="1737313"/>
          </a:xfrm>
          <a:prstGeom prst="rect">
            <a:avLst/>
          </a:prstGeom>
          <a:noFill/>
        </p:spPr>
      </p:pic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39</a:t>
            </a:fld>
            <a:endParaRPr lang="de-A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/>
              <a:t>SuperKEKB</a:t>
            </a:r>
            <a:r>
              <a:rPr lang="en-US" sz="2800" dirty="0"/>
              <a:t>/</a:t>
            </a:r>
            <a:r>
              <a:rPr lang="en-US" sz="2800" dirty="0" smtClean="0"/>
              <a:t>Belle II Upgrade: 2010–2015</a:t>
            </a:r>
            <a:endParaRPr lang="en-US" sz="2800" dirty="0"/>
          </a:p>
        </p:txBody>
      </p:sp>
      <p:pic>
        <p:nvPicPr>
          <p:cNvPr id="58378" name="Picture 10" descr="superkekb_bel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780928"/>
            <a:ext cx="3966038" cy="3744416"/>
          </a:xfrm>
          <a:prstGeom prst="rect">
            <a:avLst/>
          </a:prstGeom>
          <a:noFill/>
        </p:spPr>
      </p:pic>
      <p:sp>
        <p:nvSpPr>
          <p:cNvPr id="58379" name="Line 11"/>
          <p:cNvSpPr>
            <a:spLocks noChangeShapeType="1"/>
          </p:cNvSpPr>
          <p:nvPr/>
        </p:nvSpPr>
        <p:spPr bwMode="auto">
          <a:xfrm>
            <a:off x="7479277" y="1689657"/>
            <a:ext cx="144463" cy="0"/>
          </a:xfrm>
          <a:prstGeom prst="line">
            <a:avLst/>
          </a:prstGeom>
          <a:noFill/>
          <a:ln w="19050">
            <a:solidFill>
              <a:srgbClr val="0061A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7013" y="1654498"/>
            <a:ext cx="8705850" cy="1655316"/>
          </a:xfrm>
          <a:noFill/>
          <a:ln/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000" dirty="0" smtClean="0">
                <a:ea typeface="ＭＳ Ｐゴシック" charset="-128"/>
                <a:cs typeface="ＭＳ Ｐゴシック" charset="-128"/>
                <a:sym typeface="Symbol" charset="2"/>
              </a:rPr>
              <a:t>40-fold increase in</a:t>
            </a:r>
            <a:r>
              <a:rPr kumimoji="1" lang="en-US" altLang="ja-JP" sz="2000" dirty="0" smtClean="0">
                <a:ea typeface="ＭＳ Ｐゴシック" charset="-128"/>
                <a:cs typeface="ＭＳ Ｐゴシック" charset="-128"/>
              </a:rPr>
              <a:t> peak luminosity </a:t>
            </a:r>
            <a:r>
              <a:rPr kumimoji="1" lang="en-US" altLang="ja-JP" sz="2000" dirty="0" smtClean="0">
                <a:ea typeface="ＭＳ Ｐゴシック" charset="-128"/>
                <a:cs typeface="ＭＳ Ｐゴシック" charset="-128"/>
                <a:sym typeface="Symbol" charset="2"/>
              </a:rPr>
              <a:t>to 8</a:t>
            </a:r>
            <a:r>
              <a:rPr kumimoji="1" lang="en-US" altLang="ja-JP" sz="2000" dirty="0">
                <a:ea typeface="ＭＳ Ｐゴシック" charset="-128"/>
                <a:cs typeface="ＭＳ Ｐゴシック" charset="-128"/>
                <a:sym typeface="Symbol" charset="2"/>
              </a:rPr>
              <a:t>10</a:t>
            </a:r>
            <a:r>
              <a:rPr kumimoji="1" lang="en-US" altLang="ja-JP" sz="2000" baseline="30000" dirty="0">
                <a:ea typeface="ＭＳ Ｐゴシック" charset="-128"/>
                <a:cs typeface="ＭＳ Ｐゴシック" charset="-128"/>
                <a:sym typeface="Symbol" charset="2"/>
              </a:rPr>
              <a:t>35 </a:t>
            </a:r>
            <a:r>
              <a:rPr kumimoji="1" lang="en-US" altLang="ja-JP" sz="2000" dirty="0">
                <a:ea typeface="ＭＳ Ｐゴシック" charset="-128"/>
                <a:cs typeface="ＭＳ Ｐゴシック" charset="-128"/>
                <a:sym typeface="Symbol" charset="2"/>
              </a:rPr>
              <a:t>cm</a:t>
            </a:r>
            <a:r>
              <a:rPr kumimoji="1" lang="en-US" altLang="ja-JP" sz="2000" baseline="30000" dirty="0">
                <a:ea typeface="ＭＳ Ｐゴシック" charset="-128"/>
                <a:cs typeface="ＭＳ Ｐゴシック" charset="-128"/>
                <a:sym typeface="Symbol" charset="2"/>
              </a:rPr>
              <a:t>-2</a:t>
            </a:r>
            <a:r>
              <a:rPr kumimoji="1" lang="en-US" altLang="ja-JP" sz="2000" dirty="0">
                <a:ea typeface="ＭＳ Ｐゴシック" charset="-128"/>
                <a:cs typeface="ＭＳ Ｐゴシック" charset="-128"/>
                <a:sym typeface="Symbol" charset="2"/>
              </a:rPr>
              <a:t>s</a:t>
            </a:r>
            <a:r>
              <a:rPr kumimoji="1" lang="en-US" altLang="ja-JP" sz="2000" baseline="30000" dirty="0">
                <a:ea typeface="ＭＳ Ｐゴシック" charset="-128"/>
                <a:cs typeface="ＭＳ Ｐゴシック" charset="-128"/>
                <a:sym typeface="Symbol" charset="2"/>
              </a:rPr>
              <a:t>-1</a:t>
            </a:r>
            <a:r>
              <a:rPr kumimoji="1" lang="en-US" altLang="ja-JP" sz="2000" dirty="0">
                <a:ea typeface="ＭＳ Ｐゴシック" charset="-128"/>
                <a:cs typeface="ＭＳ Ｐゴシック" charset="-128"/>
                <a:sym typeface="Symbol" charset="2"/>
              </a:rPr>
              <a:t>  110</a:t>
            </a:r>
            <a:r>
              <a:rPr kumimoji="1" lang="en-US" altLang="ja-JP" sz="2000" baseline="30000" dirty="0">
                <a:ea typeface="ＭＳ Ｐゴシック" charset="-128"/>
                <a:cs typeface="ＭＳ Ｐゴシック" charset="-128"/>
                <a:sym typeface="Symbol" charset="2"/>
              </a:rPr>
              <a:t>10</a:t>
            </a:r>
            <a:r>
              <a:rPr kumimoji="1" lang="en-US" altLang="ja-JP" sz="2000" dirty="0">
                <a:ea typeface="ＭＳ Ｐゴシック" charset="-128"/>
                <a:cs typeface="ＭＳ Ｐゴシック" charset="-128"/>
                <a:sym typeface="Symbol" charset="2"/>
              </a:rPr>
              <a:t> BB / year</a:t>
            </a:r>
          </a:p>
          <a:p>
            <a:pPr>
              <a:lnSpc>
                <a:spcPct val="110000"/>
              </a:lnSpc>
            </a:pPr>
            <a:r>
              <a:rPr kumimoji="1" lang="en-US" altLang="ja-JP" sz="2000" dirty="0" smtClean="0">
                <a:ea typeface="ＭＳ Ｐゴシック" charset="-128"/>
                <a:cs typeface="ＭＳ Ｐゴシック" charset="-128"/>
                <a:sym typeface="Symbol" charset="2"/>
              </a:rPr>
              <a:t>50-fold increase in integrated luminosity until 2023 w.r.t. Belle I</a:t>
            </a:r>
          </a:p>
          <a:p>
            <a:pPr>
              <a:lnSpc>
                <a:spcPct val="110000"/>
              </a:lnSpc>
            </a:pPr>
            <a:r>
              <a:rPr kumimoji="1" lang="en-US" altLang="ja-JP" sz="2000" dirty="0" smtClean="0">
                <a:ea typeface="ＭＳ Ｐゴシック" charset="-128"/>
                <a:cs typeface="ＭＳ Ｐゴシック" charset="-128"/>
              </a:rPr>
              <a:t>Refurbishment </a:t>
            </a:r>
            <a:r>
              <a:rPr kumimoji="1" lang="en-US" altLang="ja-JP" sz="2000" dirty="0">
                <a:ea typeface="ＭＳ Ｐゴシック" charset="-128"/>
                <a:cs typeface="ＭＳ Ｐゴシック" charset="-128"/>
              </a:rPr>
              <a:t>of accelerator and detector </a:t>
            </a:r>
            <a:r>
              <a:rPr kumimoji="1" lang="en-US" altLang="ja-JP" sz="2000" dirty="0" smtClean="0">
                <a:ea typeface="ＭＳ Ｐゴシック" charset="-128"/>
                <a:cs typeface="ＭＳ Ｐゴシック" charset="-128"/>
              </a:rPr>
              <a:t>required</a:t>
            </a:r>
          </a:p>
          <a:p>
            <a:pPr marL="685800" lvl="1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cs-CZ" sz="1600" dirty="0">
                <a:cs typeface="Arial" pitchFamily="34" charset="0"/>
              </a:rPr>
              <a:t>nano-beams with cross</a:t>
            </a:r>
            <a:r>
              <a:rPr lang="en-US" sz="1600" dirty="0">
                <a:cs typeface="Arial" pitchFamily="34" charset="0"/>
              </a:rPr>
              <a:t>-</a:t>
            </a:r>
            <a:r>
              <a:rPr lang="cs-CZ" sz="1600" dirty="0">
                <a:cs typeface="Arial" pitchFamily="34" charset="0"/>
              </a:rPr>
              <a:t>sections</a:t>
            </a:r>
            <a:r>
              <a:rPr lang="en-US" sz="1600" dirty="0">
                <a:cs typeface="Arial" pitchFamily="34" charset="0"/>
              </a:rPr>
              <a:t> of </a:t>
            </a:r>
            <a:r>
              <a:rPr lang="en-US" sz="1600" dirty="0" smtClean="0">
                <a:cs typeface="Arial" pitchFamily="34" charset="0"/>
              </a:rPr>
              <a:t>~10 </a:t>
            </a:r>
            <a:r>
              <a:rPr lang="en-US" sz="1600" dirty="0">
                <a:cs typeface="Arial" pitchFamily="34" charset="0"/>
              </a:rPr>
              <a:t>µ</a:t>
            </a:r>
            <a:r>
              <a:rPr lang="en-US" sz="1600" dirty="0" smtClean="0">
                <a:cs typeface="Arial" pitchFamily="34" charset="0"/>
              </a:rPr>
              <a:t>m </a:t>
            </a:r>
            <a:r>
              <a:rPr lang="en-US" sz="1600" dirty="0">
                <a:cs typeface="Arial" pitchFamily="34" charset="0"/>
              </a:rPr>
              <a:t>x 60 nm</a:t>
            </a:r>
          </a:p>
          <a:p>
            <a:pPr marL="685800" lvl="1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AT" sz="1600" dirty="0" smtClean="0">
                <a:cs typeface="Arial" pitchFamily="34" charset="0"/>
              </a:rPr>
              <a:t>2 cm </a:t>
            </a:r>
            <a:r>
              <a:rPr lang="de-AT" sz="1600" dirty="0" err="1" smtClean="0">
                <a:cs typeface="Arial" pitchFamily="34" charset="0"/>
              </a:rPr>
              <a:t>diameter</a:t>
            </a:r>
            <a:r>
              <a:rPr lang="de-AT" sz="1600" dirty="0" smtClean="0">
                <a:cs typeface="Arial" pitchFamily="34" charset="0"/>
              </a:rPr>
              <a:t> </a:t>
            </a:r>
            <a:r>
              <a:rPr lang="en-US" sz="1600" dirty="0" smtClean="0">
                <a:cs typeface="Arial" pitchFamily="34" charset="0"/>
              </a:rPr>
              <a:t>beam </a:t>
            </a:r>
            <a:r>
              <a:rPr lang="en-US" sz="1600" dirty="0">
                <a:cs typeface="Arial" pitchFamily="34" charset="0"/>
              </a:rPr>
              <a:t>pipe at interaction region</a:t>
            </a:r>
            <a:endParaRPr kumimoji="1" lang="en-US" altLang="ja-JP" sz="16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5" name="図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44" t="5093" r="4662"/>
          <a:stretch/>
        </p:blipFill>
        <p:spPr>
          <a:xfrm>
            <a:off x="153865" y="3470978"/>
            <a:ext cx="3914079" cy="3054366"/>
          </a:xfrm>
          <a:prstGeom prst="rect">
            <a:avLst/>
          </a:prstGeom>
        </p:spPr>
      </p:pic>
      <p:grpSp>
        <p:nvGrpSpPr>
          <p:cNvPr id="5" name="Gruppieren 4"/>
          <p:cNvGrpSpPr/>
          <p:nvPr/>
        </p:nvGrpSpPr>
        <p:grpSpPr>
          <a:xfrm>
            <a:off x="4019097" y="4221088"/>
            <a:ext cx="1453893" cy="611699"/>
            <a:chOff x="4019097" y="4291929"/>
            <a:chExt cx="1453893" cy="611699"/>
          </a:xfrm>
        </p:grpSpPr>
        <p:pic>
          <p:nvPicPr>
            <p:cNvPr id="16" name="図 5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9097" y="4379104"/>
              <a:ext cx="1453893" cy="48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" name="直線矢印コネクタ 18"/>
            <p:cNvCxnSpPr>
              <a:cxnSpLocks noChangeShapeType="1"/>
            </p:cNvCxnSpPr>
            <p:nvPr/>
          </p:nvCxnSpPr>
          <p:spPr bwMode="auto">
            <a:xfrm flipH="1" flipV="1">
              <a:off x="4941077" y="4788380"/>
              <a:ext cx="319147" cy="115248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cxnSp>
          <p:nvCxnSpPr>
            <p:cNvPr id="18" name="直線矢印コネクタ 19"/>
            <p:cNvCxnSpPr>
              <a:cxnSpLocks noChangeShapeType="1"/>
            </p:cNvCxnSpPr>
            <p:nvPr/>
          </p:nvCxnSpPr>
          <p:spPr bwMode="auto">
            <a:xfrm flipV="1">
              <a:off x="4231861" y="4788380"/>
              <a:ext cx="354608" cy="70922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sp>
          <p:nvSpPr>
            <p:cNvPr id="19" name="Rectangle 16"/>
            <p:cNvSpPr>
              <a:spLocks/>
            </p:cNvSpPr>
            <p:nvPr/>
          </p:nvSpPr>
          <p:spPr bwMode="auto">
            <a:xfrm>
              <a:off x="4231861" y="4291929"/>
              <a:ext cx="992902" cy="1418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/>
            <a:lstStyle/>
            <a:p>
              <a:r>
                <a:rPr lang="en-US" altLang="ja-JP" sz="1000" dirty="0" smtClean="0">
                  <a:latin typeface="Gill Sans" charset="0"/>
                </a:rPr>
                <a:t>Crab cavities:</a:t>
              </a:r>
              <a:endParaRPr lang="en-US" altLang="ja-JP" sz="1000" dirty="0">
                <a:latin typeface="Gill Sans" charset="0"/>
              </a:endParaRPr>
            </a:p>
          </p:txBody>
        </p:sp>
      </p:grpSp>
      <p:sp>
        <p:nvSpPr>
          <p:cNvPr id="21" name="テキスト ボックス 47"/>
          <p:cNvSpPr txBox="1">
            <a:spLocks noChangeArrowheads="1"/>
          </p:cNvSpPr>
          <p:nvPr/>
        </p:nvSpPr>
        <p:spPr bwMode="auto">
          <a:xfrm>
            <a:off x="4694721" y="5951365"/>
            <a:ext cx="2037519" cy="42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dirty="0"/>
              <a:t>Redesign the lattices of HER &amp; LER to squeeze the </a:t>
            </a:r>
            <a:r>
              <a:rPr lang="en-US" altLang="ja-JP" sz="1200" dirty="0" err="1"/>
              <a:t>emittance</a:t>
            </a:r>
            <a:r>
              <a:rPr lang="en-US" altLang="ja-JP" sz="1200" dirty="0"/>
              <a:t> </a:t>
            </a:r>
          </a:p>
        </p:txBody>
      </p:sp>
      <p:sp>
        <p:nvSpPr>
          <p:cNvPr id="26" name="Rectangle 20"/>
          <p:cNvSpPr>
            <a:spLocks/>
          </p:cNvSpPr>
          <p:nvPr/>
        </p:nvSpPr>
        <p:spPr bwMode="auto">
          <a:xfrm>
            <a:off x="6406532" y="3481263"/>
            <a:ext cx="1621852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40638" bIns="0">
            <a:spAutoFit/>
          </a:bodyPr>
          <a:lstStyle/>
          <a:p>
            <a:r>
              <a:rPr lang="en-US" altLang="ja-JP" sz="2000" dirty="0">
                <a:solidFill>
                  <a:srgbClr val="0000FF"/>
                </a:solidFill>
                <a:latin typeface="Futura" charset="0"/>
              </a:rPr>
              <a:t>e</a:t>
            </a:r>
            <a:r>
              <a:rPr lang="en-US" altLang="ja-JP" sz="2000" baseline="30000" dirty="0">
                <a:solidFill>
                  <a:srgbClr val="0000FF"/>
                </a:solidFill>
                <a:latin typeface="Futura" charset="0"/>
              </a:rPr>
              <a:t>-</a:t>
            </a:r>
            <a:r>
              <a:rPr lang="en-US" altLang="ja-JP" sz="2000" dirty="0">
                <a:solidFill>
                  <a:srgbClr val="0000FF"/>
                </a:solidFill>
                <a:latin typeface="Futura" charset="0"/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  <a:latin typeface="Futura" charset="0"/>
              </a:rPr>
              <a:t>7GeV 2.6 </a:t>
            </a:r>
            <a:r>
              <a:rPr lang="en-US" altLang="ja-JP" sz="2000" dirty="0">
                <a:solidFill>
                  <a:srgbClr val="0000FF"/>
                </a:solidFill>
                <a:latin typeface="Futura" charset="0"/>
              </a:rPr>
              <a:t>A</a:t>
            </a:r>
          </a:p>
        </p:txBody>
      </p:sp>
      <p:sp>
        <p:nvSpPr>
          <p:cNvPr id="27" name="Rectangle 21"/>
          <p:cNvSpPr>
            <a:spLocks/>
          </p:cNvSpPr>
          <p:nvPr/>
        </p:nvSpPr>
        <p:spPr bwMode="auto">
          <a:xfrm>
            <a:off x="6991855" y="2395218"/>
            <a:ext cx="1663530" cy="30777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40638" bIns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  <a:latin typeface="Futura" charset="0"/>
              </a:rPr>
              <a:t>e</a:t>
            </a:r>
            <a:r>
              <a:rPr lang="en-US" altLang="ja-JP" sz="2000" baseline="30000" dirty="0">
                <a:solidFill>
                  <a:srgbClr val="FF0000"/>
                </a:solidFill>
                <a:latin typeface="Futura" charset="0"/>
              </a:rPr>
              <a:t>+</a:t>
            </a:r>
            <a:r>
              <a:rPr lang="en-US" altLang="ja-JP" sz="2000" dirty="0">
                <a:solidFill>
                  <a:srgbClr val="FF0000"/>
                </a:solidFill>
                <a:latin typeface="Futura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Futura" charset="0"/>
              </a:rPr>
              <a:t>4GeV 3.6 </a:t>
            </a:r>
            <a:r>
              <a:rPr lang="en-US" altLang="ja-JP" sz="2000" dirty="0">
                <a:solidFill>
                  <a:srgbClr val="FF0000"/>
                </a:solidFill>
                <a:latin typeface="Futura" charset="0"/>
              </a:rPr>
              <a:t>A</a:t>
            </a:r>
          </a:p>
        </p:txBody>
      </p:sp>
      <p:cxnSp>
        <p:nvCxnSpPr>
          <p:cNvPr id="28" name="直線矢印コネクタ 14"/>
          <p:cNvCxnSpPr/>
          <p:nvPr/>
        </p:nvCxnSpPr>
        <p:spPr>
          <a:xfrm>
            <a:off x="6979383" y="3069015"/>
            <a:ext cx="425530" cy="70922"/>
          </a:xfrm>
          <a:prstGeom prst="straightConnector1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Gleichschenkliges Dreieck 2"/>
          <p:cNvSpPr/>
          <p:nvPr/>
        </p:nvSpPr>
        <p:spPr>
          <a:xfrm rot="5605268">
            <a:off x="6069194" y="4610426"/>
            <a:ext cx="802093" cy="1227716"/>
          </a:xfrm>
          <a:prstGeom prst="triangle">
            <a:avLst>
              <a:gd name="adj" fmla="val 6216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ine 48"/>
          <p:cNvSpPr>
            <a:spLocks noChangeShapeType="1"/>
          </p:cNvSpPr>
          <p:nvPr/>
        </p:nvSpPr>
        <p:spPr bwMode="auto">
          <a:xfrm flipH="1" flipV="1">
            <a:off x="7192148" y="2785328"/>
            <a:ext cx="425530" cy="70922"/>
          </a:xfrm>
          <a:prstGeom prst="line">
            <a:avLst/>
          </a:prstGeom>
          <a:noFill/>
          <a:ln w="38100">
            <a:solidFill>
              <a:srgbClr val="F7020B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" name="図形グループ 71"/>
          <p:cNvGrpSpPr>
            <a:grpSpLocks/>
          </p:cNvGrpSpPr>
          <p:nvPr/>
        </p:nvGrpSpPr>
        <p:grpSpPr bwMode="auto">
          <a:xfrm>
            <a:off x="4720576" y="4994772"/>
            <a:ext cx="1808283" cy="947083"/>
            <a:chOff x="184906" y="2927590"/>
            <a:chExt cx="2404238" cy="1272404"/>
          </a:xfrm>
        </p:grpSpPr>
        <p:pic>
          <p:nvPicPr>
            <p:cNvPr id="23" name="図 67"/>
            <p:cNvPicPr>
              <a:picLocks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4906" y="3666554"/>
              <a:ext cx="2404238" cy="533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図 68"/>
            <p:cNvPicPr>
              <a:picLocks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11208" y="2927590"/>
              <a:ext cx="2362164" cy="51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下矢印 69"/>
            <p:cNvSpPr/>
            <p:nvPr/>
          </p:nvSpPr>
          <p:spPr>
            <a:xfrm>
              <a:off x="1211667" y="3443216"/>
              <a:ext cx="365000" cy="217355"/>
            </a:xfrm>
            <a:prstGeom prst="downArrow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30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3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3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5703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4" name="Rectangle 6"/>
          <p:cNvSpPr>
            <a:spLocks noGrp="1" noChangeArrowheads="1"/>
          </p:cNvSpPr>
          <p:nvPr>
            <p:ph type="title"/>
          </p:nvPr>
        </p:nvSpPr>
        <p:spPr>
          <a:xfrm>
            <a:off x="4441825" y="4653136"/>
            <a:ext cx="3549476" cy="504056"/>
          </a:xfrm>
          <a:noFill/>
          <a:ln/>
        </p:spPr>
        <p:txBody>
          <a:bodyPr/>
          <a:lstStyle/>
          <a:p>
            <a:pPr algn="l"/>
            <a:r>
              <a:rPr lang="en-US" sz="1800" dirty="0"/>
              <a:t>Backup </a:t>
            </a:r>
            <a:r>
              <a:rPr lang="en-US" sz="1800" dirty="0" smtClean="0"/>
              <a:t>Slides follow</a:t>
            </a:r>
            <a:endParaRPr lang="en-US" sz="1800" dirty="0"/>
          </a:p>
        </p:txBody>
      </p:sp>
      <p:pic>
        <p:nvPicPr>
          <p:cNvPr id="7" name="Picture 3" descr="barrel_cool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52351" y="2551113"/>
            <a:ext cx="3054698" cy="2443162"/>
          </a:xfrm>
          <a:prstGeom prst="rect">
            <a:avLst/>
          </a:prstGeom>
          <a:noFill/>
        </p:spPr>
      </p:pic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40</a:t>
            </a:fld>
            <a:endParaRPr lang="de-AT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4441825" y="2420888"/>
            <a:ext cx="4702175" cy="56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</a:defRPr>
            </a:lvl9pPr>
          </a:lstStyle>
          <a:p>
            <a:pPr algn="l"/>
            <a:r>
              <a:rPr lang="en-US" sz="2800" dirty="0" smtClean="0"/>
              <a:t>The End.</a:t>
            </a:r>
            <a:endParaRPr lang="en-US" sz="2800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052736"/>
            <a:ext cx="1327638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BelleF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913" y="1468438"/>
            <a:ext cx="6959600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5754688" y="5843588"/>
            <a:ext cx="29289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kumimoji="1" lang="en-US" altLang="ja-JP" sz="2000" b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µ / </a:t>
            </a:r>
            <a:r>
              <a:rPr kumimoji="1" lang="en-US" altLang="ja-JP" sz="2000" b="1" i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2000" b="1" i="1" baseline="-25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L</a:t>
            </a:r>
            <a:r>
              <a:rPr kumimoji="1" lang="en-US" altLang="ja-JP" sz="2000" b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detection</a:t>
            </a:r>
            <a:endParaRPr kumimoji="1" lang="en-US" altLang="ja-JP" sz="200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kumimoji="1" lang="en-US" altLang="ja-JP" sz="2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14/15 lyr. RPC+Fe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885825" y="2546350"/>
            <a:ext cx="20066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kumimoji="1" lang="en-US" altLang="ja-JP" sz="2000" b="1">
                <a:ea typeface="ＭＳ Ｐゴシック" charset="-128"/>
                <a:cs typeface="ＭＳ Ｐゴシック" charset="-128"/>
              </a:rPr>
              <a:t>CsI(Tl) </a:t>
            </a:r>
            <a:endParaRPr kumimoji="1" lang="en-US" altLang="ja-JP" sz="2000"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kumimoji="1" lang="en-US" altLang="ja-JP" sz="2000">
                <a:ea typeface="ＭＳ Ｐゴシック" charset="-128"/>
                <a:cs typeface="ＭＳ Ｐゴシック" charset="-128"/>
              </a:rPr>
              <a:t>   16 </a:t>
            </a:r>
            <a:r>
              <a:rPr kumimoji="1" lang="en-US" altLang="ja-JP" sz="2000" i="1">
                <a:ea typeface="ＭＳ Ｐゴシック" charset="-128"/>
                <a:cs typeface="ＭＳ Ｐゴシック" charset="-128"/>
              </a:rPr>
              <a:t>X</a:t>
            </a:r>
            <a:r>
              <a:rPr kumimoji="1" lang="en-US" altLang="ja-JP" sz="2000" i="1" baseline="-25000">
                <a:ea typeface="ＭＳ Ｐゴシック" charset="-128"/>
                <a:cs typeface="ＭＳ Ｐゴシック" charset="-128"/>
              </a:rPr>
              <a:t>0</a:t>
            </a:r>
            <a:endParaRPr kumimoji="1" lang="en-US" altLang="ja-JP" sz="20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11188" y="5805488"/>
            <a:ext cx="2881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400" b="1" dirty="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Si vertex detector</a:t>
            </a:r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kumimoji="1" lang="en-US" altLang="ja-JP" sz="2400" dirty="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   4 </a:t>
            </a:r>
            <a:r>
              <a:rPr kumimoji="1" lang="en-US" altLang="ja-JP" sz="2400" dirty="0" smtClean="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layers </a:t>
            </a:r>
            <a:r>
              <a:rPr kumimoji="1" lang="en-US" altLang="ja-JP" sz="2400" dirty="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DSSD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804863" y="1738313"/>
            <a:ext cx="1822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000" b="1">
                <a:ea typeface="ＭＳ Ｐゴシック" charset="-128"/>
                <a:cs typeface="ＭＳ Ｐゴシック" charset="-128"/>
              </a:rPr>
              <a:t>SC solenoid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000">
                <a:ea typeface="ＭＳ Ｐゴシック" charset="-128"/>
                <a:cs typeface="ＭＳ Ｐゴシック" charset="-128"/>
              </a:rPr>
              <a:t>   1.5 T</a:t>
            </a: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flipH="1">
            <a:off x="4492625" y="1970088"/>
            <a:ext cx="1757363" cy="1184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 flipH="1" flipV="1">
            <a:off x="4572000" y="3825875"/>
            <a:ext cx="1439863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H="1" flipV="1">
            <a:off x="4211638" y="4833938"/>
            <a:ext cx="1512887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 flipV="1">
            <a:off x="1863725" y="3203575"/>
            <a:ext cx="2276475" cy="160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1830388" y="2781300"/>
            <a:ext cx="2381250" cy="325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>
            <a:off x="1760538" y="2119313"/>
            <a:ext cx="2595562" cy="842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 flipV="1">
            <a:off x="3348038" y="3467100"/>
            <a:ext cx="936625" cy="2489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 flipH="1" flipV="1">
            <a:off x="4572000" y="3467100"/>
            <a:ext cx="1638300" cy="688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103188" y="4043363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000" b="1">
                <a:solidFill>
                  <a:srgbClr val="CC00CC"/>
                </a:solidFill>
                <a:ea typeface="ＭＳ Ｐゴシック" charset="-128"/>
                <a:cs typeface="ＭＳ Ｐゴシック" charset="-128"/>
              </a:rPr>
              <a:t>8 GeV </a:t>
            </a:r>
            <a:r>
              <a:rPr kumimoji="1" lang="en-US" altLang="ja-JP" sz="2000" b="1" i="1">
                <a:solidFill>
                  <a:srgbClr val="CC00CC"/>
                </a:solidFill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2000" b="1" baseline="30000">
                <a:solidFill>
                  <a:srgbClr val="CC00CC"/>
                </a:solidFill>
                <a:ea typeface="ＭＳ Ｐゴシック" charset="-128"/>
                <a:cs typeface="ＭＳ Ｐゴシック" charset="-128"/>
              </a:rPr>
              <a:t>-</a:t>
            </a:r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 flipV="1">
            <a:off x="822325" y="3819525"/>
            <a:ext cx="925513" cy="201613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 flipH="1">
            <a:off x="6367463" y="2251075"/>
            <a:ext cx="660400" cy="150813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7102475" y="2046288"/>
            <a:ext cx="1773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000" b="1">
                <a:solidFill>
                  <a:srgbClr val="CC00CC"/>
                </a:solidFill>
                <a:ea typeface="ＭＳ Ｐゴシック" charset="-128"/>
                <a:cs typeface="ＭＳ Ｐゴシック" charset="-128"/>
              </a:rPr>
              <a:t>3.5 GeV </a:t>
            </a:r>
            <a:r>
              <a:rPr kumimoji="1" lang="en-US" altLang="ja-JP" sz="2000" b="1" i="1">
                <a:solidFill>
                  <a:srgbClr val="CC00CC"/>
                </a:solidFill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2000" b="1" baseline="30000">
                <a:solidFill>
                  <a:srgbClr val="CC00CC"/>
                </a:solidFill>
                <a:ea typeface="ＭＳ Ｐゴシック" charset="-128"/>
                <a:cs typeface="ＭＳ Ｐゴシック" charset="-128"/>
              </a:rPr>
              <a:t>+</a:t>
            </a: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5257800" y="1538288"/>
            <a:ext cx="3778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kumimoji="1" lang="en-US" altLang="ja-JP" sz="2000"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000" b="1">
                <a:ea typeface="ＭＳ Ｐゴシック" charset="-128"/>
                <a:cs typeface="ＭＳ Ｐゴシック" charset="-128"/>
              </a:rPr>
              <a:t>Aerogel Cherenkov counter</a:t>
            </a:r>
            <a:endParaRPr kumimoji="1" lang="en-US" altLang="ja-JP" sz="2000"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kumimoji="1" lang="en-US" altLang="ja-JP" sz="2000">
                <a:ea typeface="ＭＳ Ｐゴシック" charset="-128"/>
                <a:cs typeface="ＭＳ Ｐゴシック" charset="-128"/>
              </a:rPr>
              <a:t>              n=1.015~1.030</a:t>
            </a:r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5930900" y="4186238"/>
            <a:ext cx="3213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000" b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Central Drift Chamber</a:t>
            </a:r>
            <a:endParaRPr kumimoji="1" lang="en-US" altLang="ja-JP" sz="2000" i="1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      small cell +He/C</a:t>
            </a:r>
            <a:r>
              <a:rPr kumimoji="1" lang="en-US" altLang="ja-JP" sz="2000" baseline="-25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2</a:t>
            </a:r>
            <a:r>
              <a:rPr kumimoji="1" lang="en-US" altLang="ja-JP" sz="2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H</a:t>
            </a:r>
            <a:r>
              <a:rPr kumimoji="1" lang="en-US" altLang="ja-JP" sz="2000" baseline="-25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5</a:t>
            </a:r>
          </a:p>
        </p:txBody>
      </p:sp>
      <p:sp>
        <p:nvSpPr>
          <p:cNvPr id="37909" name="Text Box 21"/>
          <p:cNvSpPr txBox="1">
            <a:spLocks noChangeArrowheads="1"/>
          </p:cNvSpPr>
          <p:nvPr/>
        </p:nvSpPr>
        <p:spPr bwMode="auto">
          <a:xfrm>
            <a:off x="214313" y="3178175"/>
            <a:ext cx="1693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altLang="ja-JP" sz="2000" b="1">
                <a:ea typeface="ＭＳ Ｐゴシック" charset="-128"/>
                <a:cs typeface="ＭＳ Ｐゴシック" charset="-128"/>
              </a:rPr>
              <a:t>TOF counter</a:t>
            </a:r>
            <a:endParaRPr kumimoji="1" lang="en-US" altLang="ja-JP" sz="20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title"/>
          </p:nvPr>
        </p:nvSpPr>
        <p:spPr>
          <a:xfrm>
            <a:off x="468313" y="838200"/>
            <a:ext cx="8229600" cy="576263"/>
          </a:xfrm>
        </p:spPr>
        <p:txBody>
          <a:bodyPr/>
          <a:lstStyle/>
          <a:p>
            <a:r>
              <a:rPr lang="en-US" sz="2800" dirty="0"/>
              <a:t>Belle Detector (</a:t>
            </a:r>
            <a:r>
              <a:rPr lang="en-US" sz="2800" dirty="0" smtClean="0"/>
              <a:t>1999–2010</a:t>
            </a:r>
            <a:r>
              <a:rPr lang="en-US" sz="2800" dirty="0"/>
              <a:t>)</a:t>
            </a:r>
          </a:p>
        </p:txBody>
      </p:sp>
      <p:pic>
        <p:nvPicPr>
          <p:cNvPr id="37911" name="Picture 23" descr="belle_photo_mediu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850" y="1412875"/>
            <a:ext cx="7632700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33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41</a:t>
            </a:fld>
            <a:endParaRPr lang="de-AT"/>
          </a:p>
        </p:txBody>
      </p:sp>
      <p:sp>
        <p:nvSpPr>
          <p:cNvPr id="3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39753" y="6597650"/>
            <a:ext cx="4464496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8582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>
            <a:off x="56171" y="728438"/>
            <a:ext cx="9015823" cy="6084938"/>
            <a:chOff x="56168" y="211917"/>
            <a:chExt cx="9015823" cy="6084938"/>
          </a:xfrm>
        </p:grpSpPr>
        <p:pic>
          <p:nvPicPr>
            <p:cNvPr id="30105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751911"/>
              <a:ext cx="7848872" cy="5544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直線矢印コネクタ 6"/>
            <p:cNvCxnSpPr/>
            <p:nvPr/>
          </p:nvCxnSpPr>
          <p:spPr>
            <a:xfrm>
              <a:off x="539552" y="2348880"/>
              <a:ext cx="2201437" cy="519233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467544" y="2733666"/>
              <a:ext cx="17656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0000FF"/>
                  </a:solidFill>
                </a:rPr>
                <a:t>electron  (7GeV)</a:t>
              </a:r>
              <a:endParaRPr kumimoji="1" lang="ja-JP" altLang="en-US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9" name="直線矢印コネクタ 8"/>
            <p:cNvCxnSpPr/>
            <p:nvPr/>
          </p:nvCxnSpPr>
          <p:spPr>
            <a:xfrm>
              <a:off x="6893185" y="3882405"/>
              <a:ext cx="1604567" cy="41069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6893184" y="4365104"/>
              <a:ext cx="17832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FF0000"/>
                  </a:solidFill>
                </a:rPr>
                <a:t>positron (4GeV)</a:t>
              </a:r>
              <a:endParaRPr kumimoji="1"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3" name="角丸四角形吹き出し 12"/>
            <p:cNvSpPr/>
            <p:nvPr/>
          </p:nvSpPr>
          <p:spPr>
            <a:xfrm>
              <a:off x="3635895" y="211917"/>
              <a:ext cx="5256585" cy="1020577"/>
            </a:xfrm>
            <a:prstGeom prst="wedgeRoundRectCallout">
              <a:avLst>
                <a:gd name="adj1" fmla="val -19653"/>
                <a:gd name="adj2" fmla="val 67413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en-US" altLang="ja-JP" sz="1600" dirty="0" smtClean="0"/>
                <a:t>K</a:t>
              </a:r>
              <a:r>
                <a:rPr kumimoji="1" lang="en-US" altLang="ja-JP" sz="1600" baseline="-25000" dirty="0" smtClean="0"/>
                <a:t>L</a:t>
              </a:r>
              <a:r>
                <a:rPr kumimoji="1" lang="en-US" altLang="ja-JP" sz="1600" dirty="0" smtClean="0"/>
                <a:t> and </a:t>
              </a:r>
              <a:r>
                <a:rPr kumimoji="1" lang="en-US" altLang="ja-JP" sz="1600" dirty="0" err="1" smtClean="0"/>
                <a:t>muon</a:t>
              </a:r>
              <a:r>
                <a:rPr kumimoji="1" lang="en-US" altLang="ja-JP" sz="1600" dirty="0" smtClean="0"/>
                <a:t> detector:</a:t>
              </a:r>
            </a:p>
            <a:p>
              <a:r>
                <a:rPr lang="en-US" altLang="ja-JP" sz="1400" dirty="0"/>
                <a:t>Resistive Plate Counter (barrel outer layers)</a:t>
              </a:r>
            </a:p>
            <a:p>
              <a:r>
                <a:rPr lang="en-US" altLang="ja-JP" sz="1400" dirty="0"/>
                <a:t>Scintillator + WLSF + MPPC (end-caps, inner 2 barrel layers)</a:t>
              </a:r>
              <a:endParaRPr lang="ja-JP" altLang="en-US" sz="1400" dirty="0"/>
            </a:p>
          </p:txBody>
        </p:sp>
        <p:sp>
          <p:nvSpPr>
            <p:cNvPr id="15" name="角丸四角形吹き出し 14"/>
            <p:cNvSpPr/>
            <p:nvPr/>
          </p:nvSpPr>
          <p:spPr>
            <a:xfrm>
              <a:off x="5580112" y="2247679"/>
              <a:ext cx="3491879" cy="824541"/>
            </a:xfrm>
            <a:prstGeom prst="wedgeRoundRectCallout">
              <a:avLst>
                <a:gd name="adj1" fmla="val -79046"/>
                <a:gd name="adj2" fmla="val 26744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en-US" altLang="ja-JP" sz="1600" dirty="0" smtClean="0"/>
                <a:t>Particle Identification </a:t>
              </a:r>
            </a:p>
            <a:p>
              <a:r>
                <a:rPr lang="en-US" altLang="ja-JP" sz="1400" dirty="0"/>
                <a:t>Time-of-Propagation counter (barrel)</a:t>
              </a:r>
            </a:p>
            <a:p>
              <a:r>
                <a:rPr lang="en-US" altLang="ja-JP" sz="1400" dirty="0"/>
                <a:t>Prox. focusing Aerogel RICH (</a:t>
              </a:r>
              <a:r>
                <a:rPr lang="en-US" altLang="ja-JP" sz="1400" dirty="0" err="1"/>
                <a:t>fwd</a:t>
              </a:r>
              <a:r>
                <a:rPr lang="en-US" altLang="ja-JP" sz="1400" dirty="0"/>
                <a:t>)</a:t>
              </a:r>
            </a:p>
          </p:txBody>
        </p:sp>
        <p:sp>
          <p:nvSpPr>
            <p:cNvPr id="16" name="角丸四角形吹き出し 15"/>
            <p:cNvSpPr/>
            <p:nvPr/>
          </p:nvSpPr>
          <p:spPr>
            <a:xfrm>
              <a:off x="827584" y="4734436"/>
              <a:ext cx="3407959" cy="854804"/>
            </a:xfrm>
            <a:prstGeom prst="wedgeRoundRectCallout">
              <a:avLst>
                <a:gd name="adj1" fmla="val 47309"/>
                <a:gd name="adj2" fmla="val -192294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dirty="0" smtClean="0"/>
                <a:t>Central Drift Chamber</a:t>
              </a:r>
            </a:p>
            <a:p>
              <a:pPr lvl="0"/>
              <a:r>
                <a:rPr kumimoji="0" lang="en-US" altLang="ja-JP" sz="16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He(50%):C</a:t>
              </a:r>
              <a:r>
                <a:rPr kumimoji="0" lang="en-US" altLang="ja-JP" sz="1600" baseline="-60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2</a:t>
              </a:r>
              <a:r>
                <a:rPr kumimoji="0" lang="en-US" altLang="ja-JP" sz="16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H</a:t>
              </a:r>
              <a:r>
                <a:rPr kumimoji="0" lang="en-US" altLang="ja-JP" sz="1600" baseline="-60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6</a:t>
              </a:r>
              <a:r>
                <a:rPr kumimoji="0" lang="en-US" altLang="ja-JP" sz="16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(50%)</a:t>
              </a:r>
              <a:r>
                <a:rPr lang="en-US" altLang="ja-JP" sz="1600" dirty="0"/>
                <a:t>, Small cells, long lever arm,  fast electronics</a:t>
              </a:r>
            </a:p>
          </p:txBody>
        </p:sp>
        <p:sp>
          <p:nvSpPr>
            <p:cNvPr id="17" name="角丸四角形吹き出し 16"/>
            <p:cNvSpPr/>
            <p:nvPr/>
          </p:nvSpPr>
          <p:spPr>
            <a:xfrm>
              <a:off x="179512" y="1232494"/>
              <a:ext cx="3456383" cy="896548"/>
            </a:xfrm>
            <a:prstGeom prst="wedgeRoundRectCallout">
              <a:avLst>
                <a:gd name="adj1" fmla="val 39635"/>
                <a:gd name="adj2" fmla="val 78790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sz="1600" dirty="0" smtClean="0"/>
                <a:t>EM Calorimeter:</a:t>
              </a:r>
            </a:p>
            <a:p>
              <a:r>
                <a:rPr lang="en-US" altLang="ja-JP" sz="1400" dirty="0" err="1"/>
                <a:t>CsI</a:t>
              </a:r>
              <a:r>
                <a:rPr lang="en-US" altLang="ja-JP" sz="1400" dirty="0"/>
                <a:t>(</a:t>
              </a:r>
              <a:r>
                <a:rPr lang="en-US" altLang="ja-JP" sz="1400" dirty="0" err="1"/>
                <a:t>Tl</a:t>
              </a:r>
              <a:r>
                <a:rPr lang="en-US" altLang="ja-JP" sz="1400" dirty="0"/>
                <a:t>), waveform sampling </a:t>
              </a:r>
              <a:r>
                <a:rPr lang="en-US" altLang="ja-JP" sz="1400" dirty="0" smtClean="0"/>
                <a:t>(baseline)</a:t>
              </a:r>
              <a:endParaRPr lang="en-US" altLang="ja-JP" sz="1400" dirty="0"/>
            </a:p>
            <a:p>
              <a:r>
                <a:rPr lang="en-US" altLang="ja-JP" sz="1400" dirty="0" smtClean="0"/>
                <a:t>(opt.) Pure </a:t>
              </a:r>
              <a:r>
                <a:rPr lang="en-US" altLang="ja-JP" sz="1400" dirty="0" err="1"/>
                <a:t>CsI</a:t>
              </a:r>
              <a:r>
                <a:rPr lang="en-US" altLang="ja-JP" sz="1400" dirty="0"/>
                <a:t> </a:t>
              </a:r>
              <a:r>
                <a:rPr lang="en-US" altLang="ja-JP" sz="1400" dirty="0" smtClean="0"/>
                <a:t>for end-caps</a:t>
              </a:r>
              <a:endParaRPr lang="en-US" altLang="ja-JP" sz="1400" dirty="0"/>
            </a:p>
          </p:txBody>
        </p:sp>
        <p:sp>
          <p:nvSpPr>
            <p:cNvPr id="18" name="角丸四角形吹き出し 17"/>
            <p:cNvSpPr/>
            <p:nvPr/>
          </p:nvSpPr>
          <p:spPr>
            <a:xfrm>
              <a:off x="56168" y="3848419"/>
              <a:ext cx="3031300" cy="648072"/>
            </a:xfrm>
            <a:prstGeom prst="wedgeRoundRectCallout">
              <a:avLst>
                <a:gd name="adj1" fmla="val 78119"/>
                <a:gd name="adj2" fmla="val -154880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dirty="0" smtClean="0"/>
                <a:t>Vertex Detector</a:t>
              </a:r>
            </a:p>
            <a:p>
              <a:r>
                <a:rPr lang="en-US" altLang="ja-JP" sz="1400" dirty="0"/>
                <a:t>2 layers DEPFET + 4 layers DSSD</a:t>
              </a:r>
            </a:p>
          </p:txBody>
        </p:sp>
        <p:sp>
          <p:nvSpPr>
            <p:cNvPr id="19" name="角丸四角形吹き出し 18"/>
            <p:cNvSpPr/>
            <p:nvPr/>
          </p:nvSpPr>
          <p:spPr>
            <a:xfrm>
              <a:off x="56168" y="3170079"/>
              <a:ext cx="2283583" cy="648072"/>
            </a:xfrm>
            <a:prstGeom prst="wedgeRoundRectCallout">
              <a:avLst>
                <a:gd name="adj1" fmla="val 116633"/>
                <a:gd name="adj2" fmla="val -59492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sz="1600" dirty="0" smtClean="0"/>
                <a:t>Beryllium beam pipe</a:t>
              </a:r>
            </a:p>
            <a:p>
              <a:r>
                <a:rPr lang="en-US" altLang="ja-JP" sz="1600" dirty="0"/>
                <a:t>2cm diameter</a:t>
              </a: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836712"/>
            <a:ext cx="3563888" cy="611806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Belle II Detector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altLang="ja-JP" smtClean="0">
                <a:solidFill>
                  <a:prstClr val="black"/>
                </a:solidFill>
              </a:rPr>
              <a:t>16 September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42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</a:rPr>
              <a:t>Thomas Bergauer (HEPHY Vienna)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247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A60687-922E-4F97-9671-0AE5E2055192}" type="slidenum">
              <a:rPr lang="cs-CZ" smtClean="0"/>
              <a:pPr>
                <a:defRPr/>
              </a:pPr>
              <a:t>43</a:t>
            </a:fld>
            <a:endParaRPr lang="cs-CZ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0" y="836712"/>
            <a:ext cx="9144000" cy="343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35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35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35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35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FFFFFF"/>
              </a:buClr>
              <a:buSzPct val="45000"/>
              <a:buFont typeface="StarSymbol" charset="0"/>
              <a:buNone/>
            </a:pPr>
            <a:r>
              <a:rPr lang="en-GB" sz="2400" dirty="0"/>
              <a:t>Spatial Resolution of the Belle II Detector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39753" y="6597650"/>
            <a:ext cx="4464496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 dirty="0"/>
          </a:p>
        </p:txBody>
      </p:sp>
      <p:pic>
        <p:nvPicPr>
          <p:cNvPr id="16" name="Picture 2" descr="C:\Users\friedl\Desktop\2013.02.04_svdpxd\materials\z_vertex_resolution.png"/>
          <p:cNvPicPr>
            <a:picLocks noChangeAspect="1" noChangeArrowheads="1"/>
          </p:cNvPicPr>
          <p:nvPr/>
        </p:nvPicPr>
        <p:blipFill rotWithShape="1">
          <a:blip r:embed="rId3" cstate="print"/>
          <a:srcRect l="1" r="936"/>
          <a:stretch/>
        </p:blipFill>
        <p:spPr bwMode="auto">
          <a:xfrm>
            <a:off x="323528" y="2420888"/>
            <a:ext cx="5369840" cy="3340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035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 smtClean="0"/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de-AT" smtClean="0"/>
              <a:t>16 September 2013</a:t>
            </a:r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2800" dirty="0" smtClean="0"/>
              <a:t>Sensor Types and Vendors</a:t>
            </a:r>
          </a:p>
        </p:txBody>
      </p:sp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883"/>
          <a:stretch>
            <a:fillRect/>
          </a:stretch>
        </p:blipFill>
        <p:spPr bwMode="auto">
          <a:xfrm>
            <a:off x="1259632" y="1432867"/>
            <a:ext cx="6665168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630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346095"/>
              </p:ext>
            </p:extLst>
          </p:nvPr>
        </p:nvGraphicFramePr>
        <p:xfrm>
          <a:off x="395536" y="4136205"/>
          <a:ext cx="8229600" cy="2317131"/>
        </p:xfrm>
        <a:graphic>
          <a:graphicData uri="http://schemas.openxmlformats.org/drawingml/2006/table">
            <a:tbl>
              <a:tblPr/>
              <a:tblGrid>
                <a:gridCol w="946448"/>
                <a:gridCol w="1224136"/>
                <a:gridCol w="1872208"/>
                <a:gridCol w="1800200"/>
                <a:gridCol w="1368152"/>
                <a:gridCol w="1018456"/>
              </a:tblGrid>
              <a:tr h="6063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Layer</a:t>
                      </a:r>
                      <a:endParaRPr kumimoji="0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# 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of Ladders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Rect. Sensors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[narrow]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Rect. Sensors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[wide]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Wedge Sensors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APVs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421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L="186331" marR="186331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64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800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421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186331" marR="186331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36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480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1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186331" marR="186331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421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186331" marR="186331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168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156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Sum:</a:t>
                      </a:r>
                    </a:p>
                  </a:txBody>
                  <a:tcPr marL="186331" marR="186331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45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120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38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1748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6331" marR="186331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</a:tbl>
          </a:graphicData>
        </a:graphic>
      </p:graphicFrame>
      <p:pic>
        <p:nvPicPr>
          <p:cNvPr id="18485" name="Picture 54" descr="Micron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2738884"/>
            <a:ext cx="1362075" cy="546100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8486" name="Picture 12" descr="Hamamatsu-logo-web-PIOB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182" r="50368" b="-2274"/>
          <a:stretch>
            <a:fillRect/>
          </a:stretch>
        </p:blipFill>
        <p:spPr bwMode="auto">
          <a:xfrm>
            <a:off x="109538" y="2788543"/>
            <a:ext cx="2786062" cy="3524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A888-160A-104F-AE91-E7CBB2699032}" type="slidenum">
              <a:rPr lang="de-AT" smtClean="0"/>
              <a:pPr/>
              <a:t>44</a:t>
            </a:fld>
            <a:endParaRPr lang="de-A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HPK Pinholes</a:t>
            </a:r>
            <a:endParaRPr lang="en-US" dirty="0"/>
          </a:p>
        </p:txBody>
      </p:sp>
      <p:pic>
        <p:nvPicPr>
          <p:cNvPr id="7" name="Content Placeholder 6" descr="PastedGraphic-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954" b="-20954"/>
          <a:stretch>
            <a:fillRect/>
          </a:stretch>
        </p:blipFill>
        <p:spPr/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A888-160A-104F-AE91-E7CBB2699032}" type="slidenum">
              <a:rPr lang="de-AT" smtClean="0"/>
              <a:pPr/>
              <a:t>45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802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en-US" dirty="0" smtClean="0"/>
              <a:t>Sensor Parameters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Rectangular Sensors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Trapezoidal Sensors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6A888-160A-104F-AE91-E7CBB2699032}" type="slidenum">
              <a:rPr lang="de-AT" smtClean="0"/>
              <a:pPr/>
              <a:t>46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1" name="Picture 10" descr="Bildschirmfoto 2013-07-19 um 12.28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12" y="2492896"/>
            <a:ext cx="4433806" cy="1620584"/>
          </a:xfrm>
          <a:prstGeom prst="rect">
            <a:avLst/>
          </a:prstGeom>
        </p:spPr>
      </p:pic>
      <p:pic>
        <p:nvPicPr>
          <p:cNvPr id="12" name="Picture 11" descr="Bildschirmfoto 2013-07-19 um 12.28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09120"/>
            <a:ext cx="4456085" cy="1707472"/>
          </a:xfrm>
          <a:prstGeom prst="rect">
            <a:avLst/>
          </a:prstGeom>
        </p:spPr>
      </p:pic>
      <p:pic>
        <p:nvPicPr>
          <p:cNvPr id="13" name="Picture 12" descr="Bildschirmfoto 2013-07-19 um 12.28.3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503" y="2276872"/>
            <a:ext cx="3378945" cy="2378073"/>
          </a:xfrm>
          <a:prstGeom prst="rect">
            <a:avLst/>
          </a:prstGeom>
        </p:spPr>
      </p:pic>
      <p:pic>
        <p:nvPicPr>
          <p:cNvPr id="14" name="Picture 13" descr="Bildschirmfoto 2013-07-19 um 12.28.4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653136"/>
            <a:ext cx="4211960" cy="165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146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/>
              <a:t>Current Barrel Layout</a:t>
            </a:r>
            <a:endParaRPr lang="de-AT" sz="2800"/>
          </a:p>
        </p:txBody>
      </p:sp>
      <p:pic>
        <p:nvPicPr>
          <p:cNvPr id="9221" name="Picture 8" descr="Barrel_080320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3500438"/>
            <a:ext cx="3571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9" descr="Barrel_Forward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3500438"/>
            <a:ext cx="3571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>
            <a:endCxn id="9224" idx="3"/>
          </p:cNvCxnSpPr>
          <p:nvPr/>
        </p:nvCxnSpPr>
        <p:spPr>
          <a:xfrm rot="10800000" flipV="1">
            <a:off x="1839913" y="5546725"/>
            <a:ext cx="633412" cy="4762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4" name="TextBox 26"/>
          <p:cNvSpPr txBox="1">
            <a:spLocks noChangeArrowheads="1"/>
          </p:cNvSpPr>
          <p:nvPr/>
        </p:nvSpPr>
        <p:spPr bwMode="auto">
          <a:xfrm>
            <a:off x="928688" y="5761038"/>
            <a:ext cx="91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AT" sz="1400"/>
              <a:t>Slanted Sensors</a:t>
            </a:r>
          </a:p>
        </p:txBody>
      </p:sp>
      <p:cxnSp>
        <p:nvCxnSpPr>
          <p:cNvPr id="12" name="Straight Arrow Connector 11"/>
          <p:cNvCxnSpPr>
            <a:endCxn id="9226" idx="2"/>
          </p:cNvCxnSpPr>
          <p:nvPr/>
        </p:nvCxnSpPr>
        <p:spPr>
          <a:xfrm flipV="1">
            <a:off x="1785938" y="3783013"/>
            <a:ext cx="690562" cy="28892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6" name="TextBox 26"/>
          <p:cNvSpPr txBox="1">
            <a:spLocks noChangeArrowheads="1"/>
          </p:cNvSpPr>
          <p:nvPr/>
        </p:nvSpPr>
        <p:spPr bwMode="auto">
          <a:xfrm>
            <a:off x="2071688" y="3475038"/>
            <a:ext cx="8112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1400"/>
              <a:t>Origami</a:t>
            </a:r>
          </a:p>
        </p:txBody>
      </p:sp>
      <p:cxnSp>
        <p:nvCxnSpPr>
          <p:cNvPr id="15" name="Straight Arrow Connector 14"/>
          <p:cNvCxnSpPr>
            <a:endCxn id="9228" idx="2"/>
          </p:cNvCxnSpPr>
          <p:nvPr/>
        </p:nvCxnSpPr>
        <p:spPr>
          <a:xfrm flipV="1">
            <a:off x="2571750" y="4068763"/>
            <a:ext cx="1020763" cy="54927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8" name="TextBox 26"/>
          <p:cNvSpPr txBox="1">
            <a:spLocks noChangeArrowheads="1"/>
          </p:cNvSpPr>
          <p:nvPr/>
        </p:nvSpPr>
        <p:spPr bwMode="auto">
          <a:xfrm>
            <a:off x="2928938" y="3760788"/>
            <a:ext cx="13287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1400"/>
              <a:t>Cooling Tubes</a:t>
            </a:r>
          </a:p>
        </p:txBody>
      </p:sp>
      <p:cxnSp>
        <p:nvCxnSpPr>
          <p:cNvPr id="19" name="Straight Arrow Connector 18"/>
          <p:cNvCxnSpPr>
            <a:endCxn id="9230" idx="0"/>
          </p:cNvCxnSpPr>
          <p:nvPr/>
        </p:nvCxnSpPr>
        <p:spPr>
          <a:xfrm rot="10800000" flipV="1">
            <a:off x="2598738" y="5475288"/>
            <a:ext cx="544512" cy="35718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0" name="TextBox 26"/>
          <p:cNvSpPr txBox="1">
            <a:spLocks noChangeArrowheads="1"/>
          </p:cNvSpPr>
          <p:nvPr/>
        </p:nvSpPr>
        <p:spPr bwMode="auto">
          <a:xfrm>
            <a:off x="2143125" y="5832475"/>
            <a:ext cx="91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AT" sz="1400"/>
              <a:t>Hybrid Boards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093688"/>
              </p:ext>
            </p:extLst>
          </p:nvPr>
        </p:nvGraphicFramePr>
        <p:xfrm>
          <a:off x="785813" y="1428750"/>
          <a:ext cx="7286625" cy="1741172"/>
        </p:xfrm>
        <a:graphic>
          <a:graphicData uri="http://schemas.openxmlformats.org/drawingml/2006/table">
            <a:tbl>
              <a:tblPr/>
              <a:tblGrid>
                <a:gridCol w="1041400"/>
                <a:gridCol w="1039812"/>
                <a:gridCol w="1041400"/>
                <a:gridCol w="1041400"/>
                <a:gridCol w="1041400"/>
                <a:gridCol w="1039813"/>
                <a:gridCol w="1041400"/>
              </a:tblGrid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Layer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Sensors/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Ladder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Origamis/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Ladder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Ladders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Length [mm]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Radius [mm]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Slant</a:t>
                      </a:r>
                      <a:r>
                        <a:rPr kumimoji="0" lang="de-AT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Angle [°]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de-AT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262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38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390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80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11.9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de-AT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515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104</a:t>
                      </a:r>
                      <a:endParaRPr kumimoji="0" lang="de-AT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de-AT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de-AT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645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135</a:t>
                      </a:r>
                      <a:endParaRPr kumimoji="0" lang="de-AT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21.1</a:t>
                      </a:r>
                    </a:p>
                  </a:txBody>
                  <a:tcPr marL="8458" marR="8458" marT="8458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18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21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47</a:t>
            </a:fld>
            <a:endParaRPr lang="de-A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Origami Prototype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40"/>
          </a:xfrm>
        </p:spPr>
        <p:txBody>
          <a:bodyPr>
            <a:noAutofit/>
          </a:bodyPr>
          <a:lstStyle/>
          <a:p>
            <a:r>
              <a:rPr lang="en-US" sz="2400" dirty="0" smtClean="0"/>
              <a:t>Single Origami module (layer 4)</a:t>
            </a:r>
          </a:p>
          <a:p>
            <a:endParaRPr lang="en-US" dirty="0" smtClean="0"/>
          </a:p>
          <a:p>
            <a:endParaRPr lang="en-US" sz="1600" dirty="0" smtClean="0"/>
          </a:p>
          <a:p>
            <a:endParaRPr lang="en-US" sz="2000" dirty="0" smtClean="0"/>
          </a:p>
          <a:p>
            <a:endParaRPr lang="en-US" sz="3000" dirty="0" smtClean="0"/>
          </a:p>
          <a:p>
            <a:endParaRPr lang="en-US" dirty="0" smtClean="0"/>
          </a:p>
          <a:p>
            <a:endParaRPr lang="en-US" sz="2000" dirty="0" smtClean="0"/>
          </a:p>
          <a:p>
            <a:endParaRPr lang="en-US" dirty="0" smtClean="0"/>
          </a:p>
          <a:p>
            <a:endParaRPr lang="en-US" sz="1000" dirty="0" smtClean="0"/>
          </a:p>
          <a:p>
            <a:endParaRPr lang="en-US" dirty="0" smtClean="0"/>
          </a:p>
        </p:txBody>
      </p:sp>
      <p:pic>
        <p:nvPicPr>
          <p:cNvPr id="7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1" b="44923"/>
          <a:stretch/>
        </p:blipFill>
        <p:spPr>
          <a:xfrm>
            <a:off x="546598" y="2013440"/>
            <a:ext cx="8064000" cy="2144114"/>
          </a:xfrm>
          <a:prstGeom prst="rect">
            <a:avLst/>
          </a:prstGeom>
        </p:spPr>
      </p:pic>
      <p:pic>
        <p:nvPicPr>
          <p:cNvPr id="9" name="Picture 2" descr="C:\Users\friedl\Desktop\bpac\materials\2orig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600" y="4665397"/>
            <a:ext cx="8064000" cy="1712993"/>
          </a:xfrm>
          <a:prstGeom prst="rect">
            <a:avLst/>
          </a:prstGeom>
          <a:noFill/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pPr>
              <a:defRPr/>
            </a:pPr>
            <a:fld id="{86A60687-922E-4F97-9671-0AE5E2055192}" type="slidenum">
              <a:rPr lang="cs-CZ" smtClean="0"/>
              <a:pPr>
                <a:defRPr/>
              </a:pPr>
              <a:t>48</a:t>
            </a:fld>
            <a:endParaRPr lang="cs-CZ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39753" y="6597650"/>
            <a:ext cx="4464496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67544" y="4221088"/>
            <a:ext cx="8229600" cy="46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ＭＳ Ｐゴシック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ＭＳ Ｐゴシック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400" dirty="0" smtClean="0"/>
              <a:t>Double Origami module (layer 5)</a:t>
            </a:r>
          </a:p>
        </p:txBody>
      </p:sp>
    </p:spTree>
    <p:extLst>
      <p:ext uri="{BB962C8B-B14F-4D97-AF65-F5344CB8AC3E}">
        <p14:creationId xmlns:p14="http://schemas.microsoft.com/office/powerpoint/2010/main" val="120118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>
          <a:xfrm>
            <a:off x="457200" y="792088"/>
            <a:ext cx="8229600" cy="83671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Material budget</a:t>
            </a:r>
            <a:endParaRPr lang="ja-JP" altLang="en-US" dirty="0" smtClean="0"/>
          </a:p>
        </p:txBody>
      </p:sp>
      <p:sp>
        <p:nvSpPr>
          <p:cNvPr id="2048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4509120"/>
            <a:ext cx="3456384" cy="187220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ja-JP" dirty="0" smtClean="0">
                <a:sym typeface="Wingdings" pitchFamily="2" charset="2"/>
              </a:rPr>
              <a:t>PA/PE/PB/SMD/ are neglected.</a:t>
            </a:r>
          </a:p>
          <a:p>
            <a:pPr>
              <a:lnSpc>
                <a:spcPct val="120000"/>
              </a:lnSpc>
            </a:pPr>
            <a:r>
              <a:rPr lang="en-US" altLang="ja-JP" dirty="0" smtClean="0"/>
              <a:t>Thickness of epoxy glue in ladder assembly is assumed to be 100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m, or, </a:t>
            </a:r>
            <a:r>
              <a:rPr lang="en-US" altLang="ja-JP" dirty="0" smtClean="0">
                <a:sym typeface="Wingdings" pitchFamily="2" charset="2"/>
              </a:rPr>
              <a:t>0.033 % X</a:t>
            </a:r>
            <a:r>
              <a:rPr lang="en-US" altLang="ja-JP" baseline="-25000" dirty="0" smtClean="0">
                <a:sym typeface="Wingdings" pitchFamily="2" charset="2"/>
              </a:rPr>
              <a:t>0</a:t>
            </a:r>
            <a:r>
              <a:rPr lang="en-US" altLang="ja-JP" dirty="0" smtClean="0"/>
              <a:t>.</a:t>
            </a:r>
            <a:endParaRPr lang="en-US" altLang="ja-JP" dirty="0" smtClean="0">
              <a:sym typeface="Wingdings" pitchFamily="2" charset="2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499953"/>
              </p:ext>
            </p:extLst>
          </p:nvPr>
        </p:nvGraphicFramePr>
        <p:xfrm>
          <a:off x="254000" y="1916832"/>
          <a:ext cx="8636000" cy="2168525"/>
        </p:xfrm>
        <a:graphic>
          <a:graphicData uri="http://schemas.openxmlformats.org/drawingml/2006/table">
            <a:tbl>
              <a:tblPr/>
              <a:tblGrid>
                <a:gridCol w="2057400"/>
                <a:gridCol w="1000125"/>
                <a:gridCol w="758825"/>
                <a:gridCol w="977900"/>
                <a:gridCol w="1019175"/>
                <a:gridCol w="1031875"/>
                <a:gridCol w="944563"/>
                <a:gridCol w="846137"/>
              </a:tblGrid>
              <a:tr h="6826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DSSD+ Origami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Rib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DSSD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Airex sheet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Origami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CO2 Cooling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100 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m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Glue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Total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HPK+1ORIGAMI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0.340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0.133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0.593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HPK+2ORIGAMI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0.340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0.055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0.266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0.037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0.733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Micron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0.320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0.055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0.011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0.421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Micron+ORIGAMI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0.320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0.000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0.133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pSp>
        <p:nvGrpSpPr>
          <p:cNvPr id="20540" name="図形グループ 4"/>
          <p:cNvGrpSpPr>
            <a:grpSpLocks/>
          </p:cNvGrpSpPr>
          <p:nvPr/>
        </p:nvGrpSpPr>
        <p:grpSpPr bwMode="auto">
          <a:xfrm>
            <a:off x="3995936" y="4653136"/>
            <a:ext cx="5026526" cy="1797050"/>
            <a:chOff x="2088716" y="4062775"/>
            <a:chExt cx="5027184" cy="1796159"/>
          </a:xfrm>
        </p:grpSpPr>
        <p:pic>
          <p:nvPicPr>
            <p:cNvPr id="20542" name="図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0" r="4905" b="35742"/>
            <a:stretch/>
          </p:blipFill>
          <p:spPr bwMode="auto">
            <a:xfrm>
              <a:off x="2088716" y="4062775"/>
              <a:ext cx="5027184" cy="179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直線コネクタ 6"/>
            <p:cNvCxnSpPr/>
            <p:nvPr/>
          </p:nvCxnSpPr>
          <p:spPr>
            <a:xfrm rot="10800000" flipV="1">
              <a:off x="2648025" y="4526095"/>
              <a:ext cx="2616543" cy="11106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rot="10800000" flipV="1">
              <a:off x="2638499" y="4472147"/>
              <a:ext cx="1833803" cy="11106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 rot="10800000" flipV="1">
              <a:off x="2844901" y="4678420"/>
              <a:ext cx="2614956" cy="11106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rot="10800000" flipV="1">
              <a:off x="2833787" y="4626058"/>
              <a:ext cx="1835391" cy="9520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rot="10800000" flipV="1">
              <a:off x="3127513" y="4843438"/>
              <a:ext cx="1833803" cy="9520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フリーフォーム 11"/>
            <p:cNvSpPr/>
            <p:nvPr/>
          </p:nvSpPr>
          <p:spPr>
            <a:xfrm>
              <a:off x="5329664" y="4526095"/>
              <a:ext cx="1552779" cy="271327"/>
            </a:xfrm>
            <a:custGeom>
              <a:avLst/>
              <a:gdLst>
                <a:gd name="connsiteX0" fmla="*/ 0 w 1552269"/>
                <a:gd name="connsiteY0" fmla="*/ 0 h 271388"/>
                <a:gd name="connsiteX1" fmla="*/ 770707 w 1552269"/>
                <a:gd name="connsiteY1" fmla="*/ 10855 h 271388"/>
                <a:gd name="connsiteX2" fmla="*/ 1552269 w 1552269"/>
                <a:gd name="connsiteY2" fmla="*/ 271388 h 271388"/>
                <a:gd name="connsiteX3" fmla="*/ 1552269 w 1552269"/>
                <a:gd name="connsiteY3" fmla="*/ 271388 h 271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69" h="271388">
                  <a:moveTo>
                    <a:pt x="0" y="0"/>
                  </a:moveTo>
                  <a:lnTo>
                    <a:pt x="770707" y="10855"/>
                  </a:lnTo>
                  <a:lnTo>
                    <a:pt x="1552269" y="271388"/>
                  </a:lnTo>
                  <a:lnTo>
                    <a:pt x="1552269" y="271388"/>
                  </a:lnTo>
                </a:path>
              </a:pathLst>
            </a:cu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pPr>
              <a:defRPr/>
            </a:pPr>
            <a:fld id="{86A60687-922E-4F97-9671-0AE5E2055192}" type="slidenum">
              <a:rPr lang="cs-CZ" smtClean="0"/>
              <a:pPr>
                <a:defRPr/>
              </a:pPr>
              <a:t>49</a:t>
            </a:fld>
            <a:endParaRPr lang="cs-CZ"/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39753" y="6597650"/>
            <a:ext cx="4464496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4499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Belle Silicon Vertex Detector (SVD</a:t>
            </a:r>
            <a:r>
              <a:rPr lang="en-US" sz="2800" dirty="0" smtClean="0"/>
              <a:t>) until 2010</a:t>
            </a:r>
            <a:endParaRPr lang="en-US" sz="2800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3822700"/>
            <a:ext cx="8229600" cy="2447925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/>
              <a:t>4 straight layers</a:t>
            </a:r>
            <a:r>
              <a:rPr lang="en-US" sz="2000" dirty="0"/>
              <a:t> of </a:t>
            </a:r>
            <a:r>
              <a:rPr lang="en-US" sz="2000" b="1" dirty="0"/>
              <a:t>4</a:t>
            </a:r>
            <a:r>
              <a:rPr lang="en-US" sz="2000" b="1" dirty="0">
                <a:ea typeface="Arial" charset="0"/>
                <a:cs typeface="Arial" charset="0"/>
              </a:rPr>
              <a:t>" </a:t>
            </a:r>
            <a:r>
              <a:rPr lang="en-US" sz="2000" b="1" dirty="0"/>
              <a:t>double-sided silicon detectors</a:t>
            </a:r>
            <a:r>
              <a:rPr lang="en-US" sz="2000" dirty="0"/>
              <a:t> (DSSDs)</a:t>
            </a:r>
          </a:p>
          <a:p>
            <a:r>
              <a:rPr lang="en-US" sz="2000" dirty="0"/>
              <a:t>Outer radius of</a:t>
            </a:r>
            <a:r>
              <a:rPr lang="en-US" sz="2000" b="1" dirty="0"/>
              <a:t> </a:t>
            </a:r>
            <a:r>
              <a:rPr lang="en-US" sz="2000" dirty="0"/>
              <a:t>r~8.8 </a:t>
            </a:r>
            <a:r>
              <a:rPr lang="en-US" sz="2000" dirty="0" smtClean="0"/>
              <a:t>cm</a:t>
            </a:r>
          </a:p>
          <a:p>
            <a:pPr marL="342900" lvl="1" indent="-342900">
              <a:buFontTx/>
              <a:buChar char="•"/>
            </a:pPr>
            <a:r>
              <a:rPr lang="en-US" sz="2000" dirty="0" smtClean="0"/>
              <a:t>Acceptance </a:t>
            </a:r>
            <a:r>
              <a:rPr lang="en-US" sz="2000" dirty="0"/>
              <a:t>angle 17°…150°</a:t>
            </a:r>
          </a:p>
          <a:p>
            <a:pPr marL="342900" lvl="1" indent="-342900">
              <a:buFontTx/>
              <a:buChar char="•"/>
            </a:pPr>
            <a:endParaRPr lang="en-US" sz="2000" b="1" dirty="0"/>
          </a:p>
          <a:p>
            <a:r>
              <a:rPr lang="en-US" sz="2000" b="1" dirty="0"/>
              <a:t>Up to </a:t>
            </a:r>
            <a:r>
              <a:rPr lang="en-US" sz="2000" b="1" dirty="0" smtClean="0"/>
              <a:t>three 4” </a:t>
            </a:r>
            <a:r>
              <a:rPr lang="en-US" sz="2000" b="1" dirty="0"/>
              <a:t>sensors </a:t>
            </a:r>
            <a:r>
              <a:rPr lang="en-US" sz="2000" b="1" dirty="0" smtClean="0"/>
              <a:t>were</a:t>
            </a:r>
            <a:br>
              <a:rPr lang="en-US" sz="2000" b="1" dirty="0" smtClean="0"/>
            </a:br>
            <a:r>
              <a:rPr lang="en-US" sz="2000" b="1" dirty="0" smtClean="0"/>
              <a:t>daisy-chained </a:t>
            </a:r>
            <a:r>
              <a:rPr lang="en-US" sz="2000" dirty="0" smtClean="0"/>
              <a:t>and </a:t>
            </a:r>
            <a:r>
              <a:rPr lang="en-US" sz="2000" dirty="0"/>
              <a:t>read out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by one hybrid located </a:t>
            </a:r>
            <a:r>
              <a:rPr lang="en-US" sz="2000" dirty="0"/>
              <a:t>outside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of acceptance region (VA1 chip)</a:t>
            </a:r>
            <a:endParaRPr lang="en-US" sz="2000" dirty="0"/>
          </a:p>
        </p:txBody>
      </p:sp>
      <p:pic>
        <p:nvPicPr>
          <p:cNvPr id="65540" name="Picture 4" descr="svd2_draw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9" y="4330261"/>
            <a:ext cx="4063430" cy="2061014"/>
          </a:xfrm>
          <a:prstGeom prst="rect">
            <a:avLst/>
          </a:prstGeom>
          <a:noFill/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5656" y="1482725"/>
            <a:ext cx="5829647" cy="2258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/>
          <a:lstStyle/>
          <a:p>
            <a:r>
              <a:rPr kumimoji="1" lang="en-US" altLang="ja-JP" dirty="0" smtClean="0"/>
              <a:t>Breakdown of material budget</a:t>
            </a:r>
            <a:endParaRPr kumimoji="1" lang="ja-JP" altLang="en-US" dirty="0"/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5" r="22093"/>
          <a:stretch/>
        </p:blipFill>
        <p:spPr>
          <a:xfrm>
            <a:off x="-50677" y="1567333"/>
            <a:ext cx="4838701" cy="4525963"/>
          </a:xfrm>
        </p:spPr>
      </p:pic>
      <p:sp>
        <p:nvSpPr>
          <p:cNvPr id="10" name="テキスト ボックス 9"/>
          <p:cNvSpPr txBox="1"/>
          <p:nvPr/>
        </p:nvSpPr>
        <p:spPr>
          <a:xfrm>
            <a:off x="4701421" y="1916832"/>
            <a:ext cx="1428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Origami +Z flex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01421" y="2289180"/>
            <a:ext cx="2776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Origami CE flex(length 450mm)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01421" y="2668270"/>
            <a:ext cx="1428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Origami </a:t>
            </a:r>
            <a:r>
              <a:rPr kumimoji="1" lang="en-US" altLang="ja-JP" sz="1600" dirty="0" smtClean="0">
                <a:latin typeface="Calibri"/>
              </a:rPr>
              <a:t>−</a:t>
            </a:r>
            <a:r>
              <a:rPr kumimoji="1" lang="en-US" altLang="ja-JP" sz="1600" dirty="0" smtClean="0"/>
              <a:t>Z flex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88024" y="3105221"/>
            <a:ext cx="232627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…</a:t>
            </a:r>
            <a:r>
              <a:rPr lang="en-US" altLang="ja-JP" sz="1600" dirty="0" smtClean="0"/>
              <a:t>Three</a:t>
            </a:r>
            <a:r>
              <a:rPr kumimoji="1" lang="en-US" altLang="ja-JP" sz="1600" dirty="0" smtClean="0"/>
              <a:t> Cu layer FLEX</a:t>
            </a:r>
            <a:br>
              <a:rPr kumimoji="1" lang="en-US" altLang="ja-JP" sz="1600" dirty="0" smtClean="0"/>
            </a:br>
            <a:r>
              <a:rPr kumimoji="1" lang="en-US" altLang="ja-JP" sz="1600" dirty="0" smtClean="0"/>
              <a:t>(Taiyo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Co.</a:t>
            </a:r>
            <a:r>
              <a:rPr kumimoji="1" lang="en-US" altLang="ja-JP" sz="1600" dirty="0" smtClean="0"/>
              <a:t>)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13851" y="4211796"/>
            <a:ext cx="670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Ribs…</a:t>
            </a:r>
            <a:endParaRPr kumimoji="1" lang="ja-JP" altLang="en-US" sz="1600" dirty="0"/>
          </a:p>
        </p:txBody>
      </p:sp>
      <p:cxnSp>
        <p:nvCxnSpPr>
          <p:cNvPr id="18" name="直線矢印コネクタ 17"/>
          <p:cNvCxnSpPr>
            <a:stCxn id="10" idx="1"/>
          </p:cNvCxnSpPr>
          <p:nvPr/>
        </p:nvCxnSpPr>
        <p:spPr>
          <a:xfrm flipH="1" flipV="1">
            <a:off x="1835697" y="1916832"/>
            <a:ext cx="2865724" cy="1692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2" idx="1"/>
          </p:cNvCxnSpPr>
          <p:nvPr/>
        </p:nvCxnSpPr>
        <p:spPr>
          <a:xfrm flipH="1">
            <a:off x="4211961" y="2837547"/>
            <a:ext cx="489460" cy="2000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H="1">
            <a:off x="3275856" y="2501980"/>
            <a:ext cx="1569581" cy="6389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115468" y="4194487"/>
            <a:ext cx="24113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Airex</a:t>
            </a:r>
            <a:r>
              <a:rPr lang="en-US" altLang="ja-JP" sz="1600" dirty="0" smtClean="0"/>
              <a:t> foam sandwiched by </a:t>
            </a:r>
          </a:p>
          <a:p>
            <a:r>
              <a:rPr lang="en-US" altLang="ja-JP" sz="1600" dirty="0" smtClean="0"/>
              <a:t>Carbon </a:t>
            </a:r>
            <a:r>
              <a:rPr lang="en-US" altLang="ja-JP" sz="1600" dirty="0"/>
              <a:t>fiber </a:t>
            </a:r>
            <a:r>
              <a:rPr lang="en-US" altLang="ja-JP" sz="1600" dirty="0" smtClean="0"/>
              <a:t>ribs </a:t>
            </a:r>
            <a:endParaRPr kumimoji="1" lang="ja-JP" altLang="en-US" sz="16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499992" y="5147900"/>
            <a:ext cx="18293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Glue…Araldite 2011</a:t>
            </a:r>
            <a:endParaRPr kumimoji="1" lang="ja-JP" altLang="en-US" sz="1600" dirty="0"/>
          </a:p>
        </p:txBody>
      </p:sp>
      <p:sp>
        <p:nvSpPr>
          <p:cNvPr id="25" name="AutoShape 2" descr="http://belle.kek.jp/group/svd/ORIGAMI/6CE/20100322/origami-layer.png"/>
          <p:cNvSpPr>
            <a:spLocks noChangeAspect="1" noChangeArrowheads="1"/>
          </p:cNvSpPr>
          <p:nvPr/>
        </p:nvSpPr>
        <p:spPr bwMode="auto">
          <a:xfrm>
            <a:off x="155575" y="-2079625"/>
            <a:ext cx="302895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09" t="8472" r="2734"/>
          <a:stretch/>
        </p:blipFill>
        <p:spPr>
          <a:xfrm>
            <a:off x="7596336" y="1340768"/>
            <a:ext cx="1509137" cy="501399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10560" y="2255386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Glue</a:t>
            </a:r>
            <a:endParaRPr kumimoji="1" lang="ja-JP" altLang="en-US" sz="1600" dirty="0"/>
          </a:p>
        </p:txBody>
      </p:sp>
      <p:cxnSp>
        <p:nvCxnSpPr>
          <p:cNvPr id="6" name="直線矢印コネクタ 5"/>
          <p:cNvCxnSpPr>
            <a:stCxn id="3" idx="3"/>
          </p:cNvCxnSpPr>
          <p:nvPr/>
        </p:nvCxnSpPr>
        <p:spPr>
          <a:xfrm flipV="1">
            <a:off x="681550" y="2086110"/>
            <a:ext cx="290050" cy="3385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-36512" y="2708920"/>
            <a:ext cx="606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Airex</a:t>
            </a:r>
            <a:endParaRPr kumimoji="1" lang="ja-JP" altLang="en-US" sz="16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-58562" y="3275692"/>
            <a:ext cx="489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PF2</a:t>
            </a:r>
            <a:endParaRPr kumimoji="1" lang="ja-JP" altLang="en-US" sz="16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-77612" y="4077305"/>
            <a:ext cx="489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PF1</a:t>
            </a:r>
            <a:endParaRPr kumimoji="1" lang="ja-JP" altLang="en-US" sz="16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840994" y="424257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PB2</a:t>
            </a:r>
            <a:endParaRPr kumimoji="1" lang="ja-JP" altLang="en-US" sz="16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60491" y="529411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PB1</a:t>
            </a:r>
            <a:endParaRPr kumimoji="1" lang="ja-JP" altLang="en-US" sz="16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87025" y="4213999"/>
            <a:ext cx="498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PA1</a:t>
            </a:r>
            <a:endParaRPr kumimoji="1" lang="ja-JP" altLang="en-US" sz="16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93530" y="4365104"/>
            <a:ext cx="498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PA2</a:t>
            </a:r>
            <a:endParaRPr kumimoji="1" lang="ja-JP" altLang="en-US" sz="16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222430" y="3921745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DSSD</a:t>
            </a:r>
            <a:endParaRPr kumimoji="1" lang="ja-JP" altLang="en-US" sz="16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41075" y="4703658"/>
            <a:ext cx="52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Ribs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0" y="5245883"/>
            <a:ext cx="249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L6 ladder explosion view</a:t>
            </a:r>
            <a:endParaRPr kumimoji="1" lang="ja-JP" altLang="en-US" dirty="0"/>
          </a:p>
        </p:txBody>
      </p:sp>
      <p:sp>
        <p:nvSpPr>
          <p:cNvPr id="3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pPr>
              <a:defRPr/>
            </a:pPr>
            <a:fld id="{86A60687-922E-4F97-9671-0AE5E2055192}" type="slidenum">
              <a:rPr lang="cs-CZ" smtClean="0"/>
              <a:pPr>
                <a:defRPr/>
              </a:pPr>
              <a:t>50</a:t>
            </a:fld>
            <a:endParaRPr lang="cs-CZ"/>
          </a:p>
        </p:txBody>
      </p:sp>
      <p:sp>
        <p:nvSpPr>
          <p:cNvPr id="37" name="Datumsplatzhalter 2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3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39753" y="6597650"/>
            <a:ext cx="4464496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65857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sz="2800"/>
              <a:t>Comparison VA1TA – APV25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4114800" cy="3816350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None/>
            </a:pPr>
            <a:r>
              <a:rPr lang="de-AT" b="1" dirty="0"/>
              <a:t>VA1TA (</a:t>
            </a:r>
            <a:r>
              <a:rPr lang="de-AT" b="1" dirty="0" smtClean="0"/>
              <a:t>SVD)</a:t>
            </a:r>
            <a:endParaRPr lang="de-AT" b="1" dirty="0"/>
          </a:p>
          <a:p>
            <a:r>
              <a:rPr lang="de-AT" dirty="0"/>
              <a:t>Commercial product (IDEAS)</a:t>
            </a:r>
            <a:br>
              <a:rPr lang="de-AT" dirty="0"/>
            </a:br>
            <a:endParaRPr lang="de-AT" dirty="0"/>
          </a:p>
          <a:p>
            <a:r>
              <a:rPr lang="de-AT" dirty="0">
                <a:solidFill>
                  <a:srgbClr val="FF0000"/>
                </a:solidFill>
              </a:rPr>
              <a:t>Tp = 800ns</a:t>
            </a:r>
            <a:r>
              <a:rPr lang="de-AT" dirty="0"/>
              <a:t> (300 ns – 1000 ns)</a:t>
            </a:r>
          </a:p>
          <a:p>
            <a:r>
              <a:rPr lang="de-AT" dirty="0">
                <a:solidFill>
                  <a:srgbClr val="FF0000"/>
                </a:solidFill>
              </a:rPr>
              <a:t>no pipeline</a:t>
            </a:r>
          </a:p>
          <a:p>
            <a:r>
              <a:rPr lang="de-AT" dirty="0">
                <a:solidFill>
                  <a:srgbClr val="FF0000"/>
                </a:solidFill>
              </a:rPr>
              <a:t>&lt;10 MHz readout</a:t>
            </a:r>
          </a:p>
          <a:p>
            <a:r>
              <a:rPr lang="de-AT" dirty="0"/>
              <a:t>20 Mrad radiation tolerance</a:t>
            </a:r>
          </a:p>
          <a:p>
            <a:r>
              <a:rPr lang="de-AT" dirty="0"/>
              <a:t>noise: </a:t>
            </a:r>
            <a:r>
              <a:rPr lang="de-AT" dirty="0">
                <a:solidFill>
                  <a:srgbClr val="33CC33"/>
                </a:solidFill>
              </a:rPr>
              <a:t>ENC = 180 e + 7.5 e/pF</a:t>
            </a:r>
          </a:p>
          <a:p>
            <a:r>
              <a:rPr lang="de-AT" dirty="0">
                <a:solidFill>
                  <a:srgbClr val="FF0000"/>
                </a:solidFill>
              </a:rPr>
              <a:t>time over threshold: ~2000 ns</a:t>
            </a:r>
          </a:p>
          <a:p>
            <a:r>
              <a:rPr lang="de-AT" dirty="0"/>
              <a:t>single sample per trigger</a:t>
            </a: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4716463" y="1773238"/>
            <a:ext cx="41767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de-AT" sz="2000" b="1" dirty="0">
                <a:solidFill>
                  <a:srgbClr val="01446F"/>
                </a:solidFill>
              </a:rPr>
              <a:t>APV25 </a:t>
            </a:r>
            <a:r>
              <a:rPr lang="de-AT" sz="2000" b="1" dirty="0" smtClean="0">
                <a:solidFill>
                  <a:srgbClr val="01446F"/>
                </a:solidFill>
              </a:rPr>
              <a:t>(Belle-II SVD</a:t>
            </a:r>
            <a:r>
              <a:rPr lang="de-AT" sz="2000" b="1" dirty="0">
                <a:solidFill>
                  <a:srgbClr val="01446F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01446F"/>
                </a:solidFill>
              </a:rPr>
              <a:t>Developed for CMS by IC London and RAL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33CC33"/>
                </a:solidFill>
              </a:rPr>
              <a:t>Tp = 50 ns</a:t>
            </a:r>
            <a:r>
              <a:rPr lang="de-AT" sz="2000" dirty="0">
                <a:solidFill>
                  <a:srgbClr val="01446F"/>
                </a:solidFill>
              </a:rPr>
              <a:t> (30 ns – 200 ns)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33CC33"/>
                </a:solidFill>
              </a:rPr>
              <a:t>192 cells analog pipeline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33CC33"/>
                </a:solidFill>
              </a:rPr>
              <a:t>40 MHz readout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01446F"/>
                </a:solidFill>
              </a:rPr>
              <a:t>&gt;100 Mrad radiation tolerance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01446F"/>
                </a:solidFill>
              </a:rPr>
              <a:t>noise: </a:t>
            </a:r>
            <a:r>
              <a:rPr lang="de-AT" sz="2000" dirty="0">
                <a:solidFill>
                  <a:srgbClr val="FF0000"/>
                </a:solidFill>
              </a:rPr>
              <a:t>ENC = 250 e + 36 e/pF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33CC33"/>
                </a:solidFill>
              </a:rPr>
              <a:t>time over threshold: ~160 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01446F"/>
                </a:solidFill>
              </a:rPr>
              <a:t>multiple samples per trigger possible (Multi-Peak-Mode)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pPr>
              <a:defRPr/>
            </a:pPr>
            <a:fld id="{86A60687-922E-4F97-9671-0AE5E2055192}" type="slidenum">
              <a:rPr lang="cs-CZ" smtClean="0"/>
              <a:pPr>
                <a:defRPr/>
              </a:pPr>
              <a:t>51</a:t>
            </a:fld>
            <a:endParaRPr lang="cs-CZ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39753" y="6597650"/>
            <a:ext cx="4464496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Belle II Readout 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158420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Pre-production is driven by DESY beam test (January 2014)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first version of all boards to be used there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Design is done; most parts of hardware exist already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10 September 2013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M.Friedl: SVD Readout Electronics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52</a:t>
            </a:fld>
            <a:endParaRPr lang="en-US" noProof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38481" r="29880"/>
          <a:stretch>
            <a:fillRect/>
          </a:stretch>
        </p:blipFill>
        <p:spPr bwMode="auto">
          <a:xfrm>
            <a:off x="1174007" y="3124200"/>
            <a:ext cx="3526513" cy="293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3" name="Group 32"/>
          <p:cNvGrpSpPr/>
          <p:nvPr/>
        </p:nvGrpSpPr>
        <p:grpSpPr>
          <a:xfrm>
            <a:off x="1250207" y="3408402"/>
            <a:ext cx="6750793" cy="2687598"/>
            <a:chOff x="1124632" y="3408402"/>
            <a:chExt cx="6750793" cy="2687598"/>
          </a:xfrm>
        </p:grpSpPr>
        <p:grpSp>
          <p:nvGrpSpPr>
            <p:cNvPr id="22" name="Group 21"/>
            <p:cNvGrpSpPr/>
            <p:nvPr/>
          </p:nvGrpSpPr>
          <p:grpSpPr>
            <a:xfrm>
              <a:off x="1124632" y="3408402"/>
              <a:ext cx="3602209" cy="2687598"/>
              <a:chOff x="2874791" y="3408402"/>
              <a:chExt cx="3602209" cy="2687598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4684341" y="5715000"/>
                <a:ext cx="533400" cy="381000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522541" y="5715000"/>
                <a:ext cx="533400" cy="381000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741066" y="3915075"/>
                <a:ext cx="533400" cy="381000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874791" y="3876575"/>
                <a:ext cx="609600" cy="4572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39732" y="3941802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549057" y="3952775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989366" y="4160777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704391" y="3408402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512916" y="3409750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577932" y="4991500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758982" y="4989352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103391" y="4996829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248175" y="5522752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427666" y="5522752"/>
                <a:ext cx="48763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dirty="0" smtClean="0">
                    <a:solidFill>
                      <a:schemeClr val="accent1"/>
                    </a:solidFill>
                    <a:sym typeface="Wingdings"/>
                  </a:rPr>
                  <a:t></a:t>
                </a:r>
                <a:endParaRPr lang="en-US" sz="30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227366" y="3657600"/>
              <a:ext cx="48763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sym typeface="Wingdings"/>
                </a:rPr>
                <a:t></a:t>
              </a:r>
              <a:endParaRPr lang="en-US" sz="3000" dirty="0">
                <a:solidFill>
                  <a:schemeClr val="accent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181600" y="4314525"/>
              <a:ext cx="533400" cy="3810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00850" y="4953000"/>
              <a:ext cx="5334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91200" y="3704925"/>
              <a:ext cx="1839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Ready and tested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91200" y="4183418"/>
              <a:ext cx="15905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PCBs ordered, </a:t>
              </a:r>
              <a:br>
                <a:rPr lang="en-US" dirty="0" smtClean="0"/>
              </a:br>
              <a:r>
                <a:rPr lang="en-US" dirty="0" smtClean="0"/>
                <a:t>expected soon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91200" y="4954769"/>
              <a:ext cx="20842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PCB being designed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36649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857250"/>
            <a:ext cx="8229600" cy="576263"/>
          </a:xfrm>
        </p:spPr>
        <p:txBody>
          <a:bodyPr/>
          <a:lstStyle/>
          <a:p>
            <a:r>
              <a:rPr lang="en-US" sz="2800"/>
              <a:t>Cooling Boundary Conditions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188" y="1557338"/>
            <a:ext cx="6643687" cy="157003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>
                <a:solidFill>
                  <a:srgbClr val="0061A0"/>
                </a:solidFill>
              </a:rPr>
              <a:t>  Power dissipation per APV: 0.40 W</a:t>
            </a:r>
          </a:p>
          <a:p>
            <a:pPr>
              <a:buFont typeface="Arial" charset="0"/>
              <a:buChar char="•"/>
            </a:pPr>
            <a:r>
              <a:rPr lang="en-US" sz="2400" dirty="0" smtClean="0">
                <a:solidFill>
                  <a:srgbClr val="0061A0"/>
                </a:solidFill>
              </a:rPr>
              <a:t>  1 Origami sensor features 10 APVs</a:t>
            </a:r>
          </a:p>
          <a:p>
            <a:pPr>
              <a:buFont typeface="Arial" charset="0"/>
              <a:buChar char="•"/>
            </a:pPr>
            <a:endParaRPr lang="en-US" sz="3000" dirty="0" smtClean="0">
              <a:solidFill>
                <a:srgbClr val="0061A0"/>
              </a:solidFill>
            </a:endParaRPr>
          </a:p>
          <a:p>
            <a:endParaRPr lang="en-US" dirty="0"/>
          </a:p>
        </p:txBody>
      </p:sp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642938" y="5631631"/>
            <a:ext cx="75612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>
                <a:solidFill>
                  <a:srgbClr val="0061A0"/>
                </a:solidFill>
              </a:rPr>
              <a:t>Total </a:t>
            </a:r>
            <a:r>
              <a:rPr lang="en-US" sz="2400" dirty="0">
                <a:solidFill>
                  <a:srgbClr val="0061A0"/>
                </a:solidFill>
              </a:rPr>
              <a:t>SVD power dissipation: </a:t>
            </a:r>
            <a:r>
              <a:rPr lang="en-US" sz="2400" dirty="0" smtClean="0">
                <a:solidFill>
                  <a:srgbClr val="0061A0"/>
                </a:solidFill>
              </a:rPr>
              <a:t>607 W</a:t>
            </a:r>
            <a:endParaRPr lang="de-AT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53</a:t>
            </a:fld>
            <a:endParaRPr lang="de-AT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39753" y="6597650"/>
            <a:ext cx="4464496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696600"/>
              </p:ext>
            </p:extLst>
          </p:nvPr>
        </p:nvGraphicFramePr>
        <p:xfrm>
          <a:off x="457200" y="2605504"/>
          <a:ext cx="8174180" cy="283972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817418"/>
                <a:gridCol w="817418"/>
                <a:gridCol w="817418"/>
                <a:gridCol w="817418"/>
                <a:gridCol w="817418"/>
                <a:gridCol w="817418"/>
                <a:gridCol w="817418"/>
                <a:gridCol w="817418"/>
                <a:gridCol w="817418"/>
                <a:gridCol w="8174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heat amount [W]</a:t>
                      </a:r>
                      <a:endParaRPr lang="en-US" sz="1200" dirty="0"/>
                    </a:p>
                  </a:txBody>
                  <a:tcPr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APV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pipe</a:t>
                      </a:r>
                      <a:endParaRPr lang="en-US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end-ring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cone (L3/4)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cone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(L5+6)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cable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Origami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hybrid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endParaRPr lang="en-US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end-ring</a:t>
                      </a:r>
                      <a:r>
                        <a:rPr lang="en-US" sz="1200" baseline="0" dirty="0" smtClean="0"/>
                        <a:t> (FWD)</a:t>
                      </a:r>
                      <a:endParaRPr lang="en-US" sz="1400" dirty="0"/>
                    </a:p>
                  </a:txBody>
                  <a:tcPr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92.8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7.0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18.9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13.8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29.2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13.3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195.0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end-ring</a:t>
                      </a:r>
                    </a:p>
                    <a:p>
                      <a:pPr algn="ctr"/>
                      <a:r>
                        <a:rPr lang="en-US" sz="1200" dirty="0" smtClean="0"/>
                        <a:t>(BWD)</a:t>
                      </a:r>
                      <a:endParaRPr lang="en-US" sz="1200" dirty="0"/>
                    </a:p>
                  </a:txBody>
                  <a:tcPr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92.8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15.0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32.2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6.8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29.2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13.3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198.4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Origami</a:t>
                      </a:r>
                    </a:p>
                    <a:p>
                      <a:pPr algn="ctr"/>
                      <a:r>
                        <a:rPr lang="en-US" sz="1200" dirty="0" smtClean="0"/>
                        <a:t>(L6)</a:t>
                      </a:r>
                      <a:endParaRPr lang="en-US" sz="1200" dirty="0"/>
                    </a:p>
                  </a:txBody>
                  <a:tcPr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94.0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19.6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7.4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121.0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Origami</a:t>
                      </a:r>
                    </a:p>
                    <a:p>
                      <a:pPr algn="ctr"/>
                      <a:r>
                        <a:rPr lang="en-US" sz="1200" dirty="0" smtClean="0"/>
                        <a:t>(L5+4)</a:t>
                      </a:r>
                      <a:endParaRPr lang="en-US" sz="1200" dirty="0"/>
                    </a:p>
                  </a:txBody>
                  <a:tcPr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68.0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20.0</a:t>
                      </a:r>
                      <a:endParaRPr lang="en-US" sz="1600" dirty="0"/>
                    </a:p>
                  </a:txBody>
                  <a:tcPr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5.2</a:t>
                      </a:r>
                      <a:endParaRPr lang="en-US" sz="1600" dirty="0"/>
                    </a:p>
                  </a:txBody>
                  <a:tcPr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93.2</a:t>
                      </a:r>
                      <a:endParaRPr lang="en-US" sz="1600" dirty="0"/>
                    </a:p>
                  </a:txBody>
                  <a:tcPr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</a:t>
                      </a:r>
                      <a:endParaRPr lang="en-US" sz="1400" dirty="0"/>
                    </a:p>
                  </a:txBody>
                  <a:tcPr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347.6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74.6</a:t>
                      </a:r>
                      <a:endParaRPr lang="en-US" sz="1600" dirty="0"/>
                    </a:p>
                  </a:txBody>
                  <a:tcP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16.1</a:t>
                      </a:r>
                      <a:endParaRPr lang="en-US" sz="1600" dirty="0"/>
                    </a:p>
                  </a:txBody>
                  <a:tcP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51.1</a:t>
                      </a:r>
                      <a:endParaRPr lang="en-US" sz="1600" dirty="0"/>
                    </a:p>
                  </a:txBody>
                  <a:tcP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20.6</a:t>
                      </a:r>
                    </a:p>
                  </a:txBody>
                  <a:tcP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58.4</a:t>
                      </a:r>
                      <a:endParaRPr lang="en-US" sz="1600" dirty="0"/>
                    </a:p>
                  </a:txBody>
                  <a:tcP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12.6</a:t>
                      </a:r>
                      <a:endParaRPr lang="en-US" sz="1600" dirty="0"/>
                    </a:p>
                  </a:txBody>
                  <a:tcP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26.6</a:t>
                      </a:r>
                      <a:endParaRPr lang="en-US" sz="1600" dirty="0"/>
                    </a:p>
                  </a:txBody>
                  <a:tcP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607.6</a:t>
                      </a:r>
                      <a:endParaRPr lang="en-US" sz="1600" dirty="0"/>
                    </a:p>
                  </a:txBody>
                  <a:tcP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892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0071"/>
            <a:ext cx="9144000" cy="414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Schedule</a:t>
            </a:r>
            <a:endParaRPr lang="en-US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2808376" y="5555570"/>
            <a:ext cx="2376263" cy="35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b="1" kern="0" dirty="0" smtClean="0">
                <a:solidFill>
                  <a:srgbClr val="C00000"/>
                </a:solidFill>
                <a:sym typeface="Wingdings" pitchFamily="2" charset="2"/>
              </a:rPr>
              <a:t>Start of SVD assembly </a:t>
            </a:r>
            <a:r>
              <a:rPr lang="en-US" sz="1600" b="1" kern="0" dirty="0" smtClean="0">
                <a:solidFill>
                  <a:srgbClr val="C00000"/>
                </a:solidFill>
              </a:rPr>
              <a:t> </a:t>
            </a:r>
          </a:p>
          <a:p>
            <a:pPr marL="1371600" lvl="3" indent="0" algn="ctr">
              <a:buNone/>
            </a:pPr>
            <a:endParaRPr lang="en-US" sz="700" kern="0" dirty="0">
              <a:solidFill>
                <a:srgbClr val="C0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flipV="1">
            <a:off x="4608575" y="5085184"/>
            <a:ext cx="432048" cy="4320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5157207" y="1484784"/>
            <a:ext cx="0" cy="4968552"/>
          </a:xfrm>
          <a:prstGeom prst="line">
            <a:avLst/>
          </a:prstGeom>
          <a:ln w="28575">
            <a:solidFill>
              <a:srgbClr val="C0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6177872" y="1484784"/>
            <a:ext cx="0" cy="4968552"/>
          </a:xfrm>
          <a:prstGeom prst="line">
            <a:avLst/>
          </a:prstGeom>
          <a:ln w="28575">
            <a:solidFill>
              <a:srgbClr val="C0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Inhaltsplatzhalter 2"/>
          <p:cNvSpPr txBox="1">
            <a:spLocks/>
          </p:cNvSpPr>
          <p:nvPr/>
        </p:nvSpPr>
        <p:spPr bwMode="auto">
          <a:xfrm>
            <a:off x="6249880" y="6165304"/>
            <a:ext cx="1236239" cy="35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1" kern="0" dirty="0" smtClean="0">
                <a:solidFill>
                  <a:srgbClr val="C00000"/>
                </a:solidFill>
                <a:sym typeface="Wingdings" pitchFamily="2" charset="2"/>
              </a:rPr>
              <a:t>SVD ready </a:t>
            </a:r>
            <a:r>
              <a:rPr lang="en-US" sz="1600" b="1" kern="0" dirty="0" smtClean="0">
                <a:solidFill>
                  <a:srgbClr val="C00000"/>
                </a:solidFill>
              </a:rPr>
              <a:t> </a:t>
            </a:r>
          </a:p>
          <a:p>
            <a:pPr marL="1371600" lvl="3" indent="0">
              <a:buNone/>
            </a:pPr>
            <a:endParaRPr lang="en-US" sz="700" kern="0" dirty="0">
              <a:solidFill>
                <a:srgbClr val="C0000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483768" y="1772816"/>
            <a:ext cx="1728192" cy="129614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2" name="Inhaltsplatzhalter 2"/>
          <p:cNvSpPr txBox="1">
            <a:spLocks/>
          </p:cNvSpPr>
          <p:nvPr/>
        </p:nvSpPr>
        <p:spPr bwMode="auto">
          <a:xfrm>
            <a:off x="2195736" y="3484118"/>
            <a:ext cx="2556284" cy="6119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b="1" kern="0" dirty="0" smtClean="0">
                <a:solidFill>
                  <a:srgbClr val="00B050"/>
                </a:solidFill>
                <a:sym typeface="Wingdings" pitchFamily="2" charset="2"/>
              </a:rPr>
              <a:t>set up production sites and build prototypes</a:t>
            </a:r>
            <a:endParaRPr lang="en-US" sz="1600" b="1" kern="0" dirty="0" smtClean="0">
              <a:solidFill>
                <a:srgbClr val="00B050"/>
              </a:solidFill>
            </a:endParaRPr>
          </a:p>
          <a:p>
            <a:pPr lvl="3" algn="ctr"/>
            <a:endParaRPr lang="en-US" sz="700" kern="0" dirty="0">
              <a:solidFill>
                <a:srgbClr val="00B050"/>
              </a:solidFill>
            </a:endParaRPr>
          </a:p>
        </p:txBody>
      </p:sp>
      <p:sp>
        <p:nvSpPr>
          <p:cNvPr id="14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54</a:t>
            </a:fld>
            <a:endParaRPr lang="de-AT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39753" y="6597650"/>
            <a:ext cx="4464496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6143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538"/>
            <a:ext cx="4679751" cy="576262"/>
          </a:xfrm>
        </p:spPr>
        <p:txBody>
          <a:bodyPr/>
          <a:lstStyle/>
          <a:p>
            <a:pPr algn="l"/>
            <a:r>
              <a:rPr lang="en-US" dirty="0" smtClean="0"/>
              <a:t>Mechanics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55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7" name="Picture 2" descr="C:\Users\friedl\Desktop\ribsupport.png"/>
          <p:cNvPicPr>
            <a:picLocks noChangeAspect="1" noChangeArrowheads="1"/>
          </p:cNvPicPr>
          <p:nvPr/>
        </p:nvPicPr>
        <p:blipFill>
          <a:blip r:embed="rId2" cstate="print"/>
          <a:srcRect l="17555" t="16333" r="1559" b="4041"/>
          <a:stretch>
            <a:fillRect/>
          </a:stretch>
        </p:blipFill>
        <p:spPr bwMode="auto">
          <a:xfrm flipH="1">
            <a:off x="179512" y="913083"/>
            <a:ext cx="5472608" cy="2155877"/>
          </a:xfrm>
          <a:prstGeom prst="rect">
            <a:avLst/>
          </a:prstGeom>
          <a:noFill/>
        </p:spPr>
      </p:pic>
      <p:pic>
        <p:nvPicPr>
          <p:cNvPr id="8" name="Picture 3" descr="C:\Users\friedl\Desktop\endrings.png"/>
          <p:cNvPicPr>
            <a:picLocks noChangeAspect="1" noChangeArrowheads="1"/>
          </p:cNvPicPr>
          <p:nvPr/>
        </p:nvPicPr>
        <p:blipFill rotWithShape="1">
          <a:blip r:embed="rId3" cstate="print"/>
          <a:srcRect t="29487" r="67868"/>
          <a:stretch/>
        </p:blipFill>
        <p:spPr bwMode="auto">
          <a:xfrm>
            <a:off x="7092280" y="1196752"/>
            <a:ext cx="1682614" cy="213198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44208" y="3068960"/>
            <a:ext cx="19555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 rings</a:t>
            </a:r>
          </a:p>
          <a:p>
            <a:r>
              <a:rPr lang="en-US" dirty="0" smtClean="0"/>
              <a:t>With integrated</a:t>
            </a:r>
          </a:p>
          <a:p>
            <a:r>
              <a:rPr lang="en-US" dirty="0" smtClean="0"/>
              <a:t>Cooling channels</a:t>
            </a:r>
            <a:endParaRPr lang="en-US" dirty="0"/>
          </a:p>
        </p:txBody>
      </p:sp>
      <p:pic>
        <p:nvPicPr>
          <p:cNvPr id="10" name="Picture 2" descr="C:\Users\friedl\Desktop\endri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97152"/>
            <a:ext cx="2621686" cy="1584176"/>
          </a:xfrm>
          <a:prstGeom prst="rect">
            <a:avLst/>
          </a:prstGeom>
          <a:noFill/>
        </p:spPr>
      </p:pic>
      <p:pic>
        <p:nvPicPr>
          <p:cNvPr id="11" name="Picture 2" descr="C:\Users\friedl\Desktop\cones_new.png"/>
          <p:cNvPicPr>
            <a:picLocks noChangeAspect="1" noChangeArrowheads="1"/>
          </p:cNvPicPr>
          <p:nvPr/>
        </p:nvPicPr>
        <p:blipFill rotWithShape="1">
          <a:blip r:embed="rId5" cstate="print"/>
          <a:srcRect t="37665" r="63944"/>
          <a:stretch/>
        </p:blipFill>
        <p:spPr bwMode="auto">
          <a:xfrm>
            <a:off x="5128655" y="2060848"/>
            <a:ext cx="1675593" cy="15121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613084" y="1772816"/>
            <a:ext cx="226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Carbon Fiber Cones</a:t>
            </a:r>
            <a:endParaRPr lang="en-US" dirty="0"/>
          </a:p>
        </p:txBody>
      </p:sp>
      <p:pic>
        <p:nvPicPr>
          <p:cNvPr id="19" name="Picture 5" descr="C:\Users\friedl\Desktop\bwd_endmoun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4293096"/>
            <a:ext cx="3519681" cy="1332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550940" y="5282096"/>
            <a:ext cx="73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1A0"/>
                </a:solidFill>
              </a:rPr>
              <a:t>BWD</a:t>
            </a:r>
            <a:endParaRPr lang="en-US" b="1" dirty="0">
              <a:solidFill>
                <a:srgbClr val="0061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53965" y="4111821"/>
            <a:ext cx="139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APV25 cover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15765" y="5190289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 mount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810906" y="5521921"/>
            <a:ext cx="1795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Kokeshi</a:t>
            </a:r>
            <a:r>
              <a:rPr lang="en-US" dirty="0" smtClean="0"/>
              <a:t> pin</a:t>
            </a:r>
            <a:br>
              <a:rPr lang="en-US" dirty="0" smtClean="0"/>
            </a:br>
            <a:r>
              <a:rPr lang="en-US" dirty="0" smtClean="0"/>
              <a:t>= origin of ladder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150326" y="4005064"/>
            <a:ext cx="3962400" cy="72008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Individual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rings for L5, L6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Combined L3+4 end rings</a:t>
            </a:r>
          </a:p>
        </p:txBody>
      </p:sp>
      <p:pic>
        <p:nvPicPr>
          <p:cNvPr id="25" name="Picture 2" descr="C:\Users\friedl\Desktop\endflanges_new.png"/>
          <p:cNvPicPr>
            <a:picLocks noChangeAspect="1" noChangeArrowheads="1"/>
          </p:cNvPicPr>
          <p:nvPr/>
        </p:nvPicPr>
        <p:blipFill rotWithShape="1">
          <a:blip r:embed="rId7" cstate="print"/>
          <a:srcRect t="27992" r="68935"/>
          <a:stretch/>
        </p:blipFill>
        <p:spPr bwMode="auto">
          <a:xfrm>
            <a:off x="3635896" y="2348880"/>
            <a:ext cx="1440160" cy="2073538"/>
          </a:xfrm>
          <a:prstGeom prst="rect">
            <a:avLst/>
          </a:prstGeom>
          <a:noFill/>
        </p:spPr>
      </p:pic>
      <p:grpSp>
        <p:nvGrpSpPr>
          <p:cNvPr id="38" name="グループ化 46"/>
          <p:cNvGrpSpPr/>
          <p:nvPr/>
        </p:nvGrpSpPr>
        <p:grpSpPr>
          <a:xfrm>
            <a:off x="1331640" y="2852936"/>
            <a:ext cx="1891824" cy="857241"/>
            <a:chOff x="3574413" y="2554471"/>
            <a:chExt cx="2883449" cy="1306574"/>
          </a:xfrm>
        </p:grpSpPr>
        <p:sp>
          <p:nvSpPr>
            <p:cNvPr id="39" name="フローチャート : 論理積ゲート 38"/>
            <p:cNvSpPr/>
            <p:nvPr/>
          </p:nvSpPr>
          <p:spPr>
            <a:xfrm flipH="1">
              <a:off x="3574413" y="2554471"/>
              <a:ext cx="1306574" cy="1306574"/>
            </a:xfrm>
            <a:prstGeom prst="flowChartDelay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4232915" y="2554471"/>
              <a:ext cx="2224947" cy="13065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3740001" y="2720059"/>
              <a:ext cx="975398" cy="9753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5"/>
            <p:cNvSpPr/>
            <p:nvPr/>
          </p:nvSpPr>
          <p:spPr>
            <a:xfrm>
              <a:off x="3864975" y="2908417"/>
              <a:ext cx="507318" cy="5073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ドーナツ 44"/>
            <p:cNvSpPr/>
            <p:nvPr/>
          </p:nvSpPr>
          <p:spPr>
            <a:xfrm>
              <a:off x="3819203" y="2862644"/>
              <a:ext cx="598869" cy="598870"/>
            </a:xfrm>
            <a:prstGeom prst="donu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4" name="テキスト ボックス 47"/>
          <p:cNvSpPr txBox="1"/>
          <p:nvPr/>
        </p:nvSpPr>
        <p:spPr>
          <a:xfrm>
            <a:off x="2272231" y="2825462"/>
            <a:ext cx="803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solidFill>
                  <a:schemeClr val="bg1"/>
                </a:solidFill>
                <a:latin typeface="+mj-lt"/>
              </a:rPr>
              <a:t>rib</a:t>
            </a:r>
            <a:endParaRPr kumimoji="1" lang="ja-JP" altLang="en-US" sz="2400" dirty="0" smtClean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5" name="直線矢印コネクタ 52"/>
          <p:cNvCxnSpPr>
            <a:stCxn id="46" idx="1"/>
            <a:endCxn id="43" idx="5"/>
          </p:cNvCxnSpPr>
          <p:nvPr/>
        </p:nvCxnSpPr>
        <p:spPr>
          <a:xfrm flipH="1" flipV="1">
            <a:off x="1827622" y="3390504"/>
            <a:ext cx="462601" cy="196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55"/>
          <p:cNvSpPr txBox="1"/>
          <p:nvPr/>
        </p:nvSpPr>
        <p:spPr>
          <a:xfrm>
            <a:off x="2290223" y="3386923"/>
            <a:ext cx="84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insert</a:t>
            </a:r>
            <a:endParaRPr kumimoji="1" lang="ja-JP" altLang="en-US" sz="2000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2398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</a:t>
            </a:r>
            <a:r>
              <a:rPr lang="en-US" dirty="0" err="1" smtClean="0"/>
              <a:t>Dispension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ED5D4-CBDD-0D41-A084-9BCB6B4A598F}" type="slidenum">
              <a:rPr lang="de-AT" smtClean="0"/>
              <a:pPr/>
              <a:t>56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cxnSp>
        <p:nvCxnSpPr>
          <p:cNvPr id="13" name="직선 화살표 연결선 6"/>
          <p:cNvCxnSpPr/>
          <p:nvPr/>
        </p:nvCxnSpPr>
        <p:spPr>
          <a:xfrm>
            <a:off x="4698764" y="5593088"/>
            <a:ext cx="64807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23"/>
          <p:cNvCxnSpPr/>
          <p:nvPr/>
        </p:nvCxnSpPr>
        <p:spPr>
          <a:xfrm flipV="1">
            <a:off x="4690138" y="5008750"/>
            <a:ext cx="0" cy="5844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4"/>
          <p:cNvSpPr txBox="1"/>
          <p:nvPr/>
        </p:nvSpPr>
        <p:spPr>
          <a:xfrm>
            <a:off x="5148064" y="5593088"/>
            <a:ext cx="366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800" i="1" dirty="0" smtClean="0">
                <a:solidFill>
                  <a:srgbClr val="FF0000"/>
                </a:solidFill>
                <a:latin typeface="+mj-lt"/>
              </a:rPr>
              <a:t>X</a:t>
            </a:r>
            <a:endParaRPr lang="ko-KR" altLang="en-US" sz="1800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TextBox 26"/>
          <p:cNvSpPr txBox="1"/>
          <p:nvPr/>
        </p:nvSpPr>
        <p:spPr>
          <a:xfrm>
            <a:off x="4275342" y="4953642"/>
            <a:ext cx="459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800" i="1" dirty="0" smtClean="0">
                <a:solidFill>
                  <a:srgbClr val="FF0000"/>
                </a:solidFill>
                <a:latin typeface="+mj-lt"/>
              </a:rPr>
              <a:t>Y</a:t>
            </a:r>
            <a:endParaRPr lang="ko-KR" altLang="en-US" sz="1800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TextBox 25"/>
          <p:cNvSpPr txBox="1"/>
          <p:nvPr/>
        </p:nvSpPr>
        <p:spPr>
          <a:xfrm>
            <a:off x="4211960" y="5521080"/>
            <a:ext cx="6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dirty="0" smtClean="0">
                <a:solidFill>
                  <a:srgbClr val="FF0000"/>
                </a:solidFill>
                <a:latin typeface="+mj-lt"/>
              </a:rPr>
              <a:t>(0,0)</a:t>
            </a:r>
            <a:endParaRPr lang="ko-KR" altLang="en-US" sz="18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1" name="Picture 2" descr="C:\Users\chrisu\Pictures\L5_jigs\PA2_cmm_glue_tes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" t="8493" r="2788" b="7490"/>
          <a:stretch/>
        </p:blipFill>
        <p:spPr bwMode="auto">
          <a:xfrm rot="5400000" flipH="1">
            <a:off x="3633971" y="3430924"/>
            <a:ext cx="324420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7723917"/>
              </p:ext>
            </p:extLst>
          </p:nvPr>
        </p:nvGraphicFramePr>
        <p:xfrm>
          <a:off x="539552" y="4359043"/>
          <a:ext cx="3308399" cy="2094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차트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73096"/>
              </p:ext>
            </p:extLst>
          </p:nvPr>
        </p:nvGraphicFramePr>
        <p:xfrm>
          <a:off x="395536" y="1556792"/>
          <a:ext cx="3240854" cy="2742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직사각형 18"/>
          <p:cNvSpPr/>
          <p:nvPr/>
        </p:nvSpPr>
        <p:spPr>
          <a:xfrm>
            <a:off x="1221271" y="2650560"/>
            <a:ext cx="819384" cy="1044000"/>
          </a:xfrm>
          <a:prstGeom prst="rect">
            <a:avLst/>
          </a:prstGeom>
          <a:solidFill>
            <a:srgbClr val="4F81BD">
              <a:alpha val="39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35" name="TextBox 4"/>
          <p:cNvSpPr txBox="1"/>
          <p:nvPr/>
        </p:nvSpPr>
        <p:spPr>
          <a:xfrm>
            <a:off x="1259631" y="3121804"/>
            <a:ext cx="1163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Bonding</a:t>
            </a:r>
            <a:br>
              <a:rPr kumimoji="0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region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6" name="직사각형 18"/>
          <p:cNvSpPr/>
          <p:nvPr/>
        </p:nvSpPr>
        <p:spPr>
          <a:xfrm>
            <a:off x="1187624" y="4863099"/>
            <a:ext cx="900100" cy="972000"/>
          </a:xfrm>
          <a:prstGeom prst="rect">
            <a:avLst/>
          </a:prstGeom>
          <a:solidFill>
            <a:srgbClr val="4F81BD">
              <a:alpha val="39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37" name="TextBox 4"/>
          <p:cNvSpPr txBox="1"/>
          <p:nvPr/>
        </p:nvSpPr>
        <p:spPr>
          <a:xfrm>
            <a:off x="1260376" y="5275983"/>
            <a:ext cx="1194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Bonding</a:t>
            </a:r>
            <a:br>
              <a:rPr kumimoji="0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region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38" name="Picture 3" descr="C:\Users\chrisu\Pictures\L5_jigs\cmm_glue_adapt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16832"/>
            <a:ext cx="2454965" cy="409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 rot="16200000">
            <a:off x="-598441" y="2806735"/>
            <a:ext cx="1925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Varying pressure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-641849" y="5143058"/>
            <a:ext cx="215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Varying curing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71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図 4"/>
          <p:cNvPicPr>
            <a:picLocks noChangeAspect="1"/>
          </p:cNvPicPr>
          <p:nvPr/>
        </p:nvPicPr>
        <p:blipFill>
          <a:blip r:embed="rId3"/>
          <a:srcRect l="2718" t="12263" r="2222"/>
          <a:stretch>
            <a:fillRect/>
          </a:stretch>
        </p:blipFill>
        <p:spPr bwMode="auto">
          <a:xfrm flipH="1">
            <a:off x="796925" y="1965325"/>
            <a:ext cx="7527925" cy="42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テキスト ボックス 5"/>
          <p:cNvSpPr txBox="1">
            <a:spLocks noChangeArrowheads="1"/>
          </p:cNvSpPr>
          <p:nvPr/>
        </p:nvSpPr>
        <p:spPr bwMode="auto">
          <a:xfrm>
            <a:off x="288836" y="1390487"/>
            <a:ext cx="15318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Rotation axis</a:t>
            </a:r>
          </a:p>
          <a:p>
            <a:r>
              <a:rPr lang="en-US" altLang="ja-JP" dirty="0">
                <a:solidFill>
                  <a:srgbClr val="008000"/>
                </a:solidFill>
              </a:rPr>
              <a:t>with encoder</a:t>
            </a:r>
          </a:p>
        </p:txBody>
      </p:sp>
      <p:sp>
        <p:nvSpPr>
          <p:cNvPr id="34822" name="テキスト ボックス 6"/>
          <p:cNvSpPr txBox="1">
            <a:spLocks noChangeArrowheads="1"/>
          </p:cNvSpPr>
          <p:nvPr/>
        </p:nvSpPr>
        <p:spPr bwMode="auto">
          <a:xfrm>
            <a:off x="2789417" y="6167392"/>
            <a:ext cx="20707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Ladder mount arm</a:t>
            </a:r>
          </a:p>
        </p:txBody>
      </p:sp>
      <p:sp>
        <p:nvSpPr>
          <p:cNvPr id="34823" name="テキスト ボックス 7"/>
          <p:cNvSpPr txBox="1">
            <a:spLocks noChangeArrowheads="1"/>
          </p:cNvSpPr>
          <p:nvPr/>
        </p:nvSpPr>
        <p:spPr bwMode="auto">
          <a:xfrm>
            <a:off x="894751" y="4481373"/>
            <a:ext cx="27893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Coordinate measurement</a:t>
            </a:r>
          </a:p>
        </p:txBody>
      </p:sp>
      <p:sp>
        <p:nvSpPr>
          <p:cNvPr id="34824" name="テキスト ボックス 8"/>
          <p:cNvSpPr txBox="1">
            <a:spLocks noChangeArrowheads="1"/>
          </p:cNvSpPr>
          <p:nvPr/>
        </p:nvSpPr>
        <p:spPr bwMode="auto">
          <a:xfrm>
            <a:off x="2036790" y="1992360"/>
            <a:ext cx="45296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SVD cone and end ring on the CFRP rod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Idea of Ladder Mount Stage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57</a:t>
            </a:fld>
            <a:endParaRPr lang="de-AT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15" name="Date Placeholder 5"/>
          <p:cNvSpPr txBox="1">
            <a:spLocks/>
          </p:cNvSpPr>
          <p:nvPr/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A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61A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3" name="TextBox 2"/>
          <p:cNvSpPr txBox="1"/>
          <p:nvPr/>
        </p:nvSpPr>
        <p:spPr>
          <a:xfrm>
            <a:off x="5436096" y="580526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PRELIMINARY!!!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4158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Belle </a:t>
            </a:r>
            <a:r>
              <a:rPr lang="en-US" sz="2800" dirty="0" smtClean="0"/>
              <a:t>SVD</a:t>
            </a:r>
            <a:r>
              <a:rPr lang="en-US" sz="2800" dirty="0"/>
              <a:t> </a:t>
            </a:r>
            <a:r>
              <a:rPr lang="en-US" sz="2800" dirty="0" smtClean="0"/>
              <a:t>limitations</a:t>
            </a:r>
            <a:endParaRPr lang="en-US" sz="2800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28801"/>
            <a:ext cx="4473575" cy="4824388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Previous SVD </a:t>
            </a:r>
            <a:r>
              <a:rPr lang="en-US" sz="2000" dirty="0"/>
              <a:t>limitations </a:t>
            </a:r>
            <a:r>
              <a:rPr lang="en-US" sz="2000" dirty="0" smtClean="0"/>
              <a:t>were</a:t>
            </a:r>
            <a:endParaRPr lang="en-US" sz="2000" dirty="0"/>
          </a:p>
          <a:p>
            <a:pPr lvl="1"/>
            <a:r>
              <a:rPr lang="en-US" sz="2000" b="1" dirty="0"/>
              <a:t>occupancy</a:t>
            </a:r>
            <a:r>
              <a:rPr lang="en-US" sz="2000" dirty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(10%-18% </a:t>
            </a:r>
            <a:r>
              <a:rPr lang="en-US" sz="2000" dirty="0"/>
              <a:t>in innermost layer)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>
                <a:sym typeface="Symbol" charset="2"/>
              </a:rPr>
              <a:t> </a:t>
            </a:r>
            <a:r>
              <a:rPr lang="en-US" sz="2000" dirty="0">
                <a:sym typeface="Symbol" charset="2"/>
              </a:rPr>
              <a:t>need faster </a:t>
            </a:r>
            <a:r>
              <a:rPr lang="en-US" sz="2000" dirty="0" smtClean="0">
                <a:sym typeface="Symbol" charset="2"/>
              </a:rPr>
              <a:t>shaping or smaller detector elements</a:t>
            </a:r>
            <a:endParaRPr lang="en-US" sz="2000" dirty="0">
              <a:sym typeface="Symbol" charset="2"/>
            </a:endParaRPr>
          </a:p>
          <a:p>
            <a:pPr lvl="1"/>
            <a:r>
              <a:rPr lang="en-US" sz="2000" b="1" dirty="0"/>
              <a:t>dead </a:t>
            </a:r>
            <a:r>
              <a:rPr lang="en-US" sz="2000" b="1" dirty="0" smtClean="0"/>
              <a:t>time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ea typeface="Arial" charset="0"/>
                <a:cs typeface="Arial" charset="0"/>
                <a:sym typeface="Symbol" charset="2"/>
              </a:rPr>
              <a:t> </a:t>
            </a:r>
            <a:r>
              <a:rPr lang="en-US" sz="2000" dirty="0">
                <a:ea typeface="Arial" charset="0"/>
                <a:cs typeface="Arial" charset="0"/>
                <a:sym typeface="Symbol" charset="2"/>
              </a:rPr>
              <a:t>need faster readout and pipeline</a:t>
            </a:r>
            <a:endParaRPr lang="en-US" sz="2000" dirty="0">
              <a:sym typeface="Symbol" charset="2"/>
            </a:endParaRPr>
          </a:p>
          <a:p>
            <a:endParaRPr lang="en-US" sz="1300" dirty="0"/>
          </a:p>
          <a:p>
            <a:r>
              <a:rPr lang="en-US" sz="2000" dirty="0" smtClean="0"/>
              <a:t>Belle II needs </a:t>
            </a:r>
            <a:r>
              <a:rPr lang="en-US" sz="2000" dirty="0"/>
              <a:t>d</a:t>
            </a:r>
            <a:r>
              <a:rPr lang="en-US" sz="2000" dirty="0" smtClean="0"/>
              <a:t>etector </a:t>
            </a:r>
            <a:r>
              <a:rPr lang="en-US" sz="2000" dirty="0"/>
              <a:t>with</a:t>
            </a:r>
          </a:p>
          <a:p>
            <a:pPr lvl="1"/>
            <a:r>
              <a:rPr lang="en-US" sz="2000" dirty="0"/>
              <a:t>high </a:t>
            </a:r>
            <a:r>
              <a:rPr lang="en-US" sz="2000" b="1" dirty="0"/>
              <a:t>background tolerance</a:t>
            </a:r>
          </a:p>
          <a:p>
            <a:pPr lvl="1"/>
            <a:r>
              <a:rPr lang="en-US" sz="2000" b="1" dirty="0"/>
              <a:t>pipelined</a:t>
            </a:r>
            <a:r>
              <a:rPr lang="en-US" sz="2000" dirty="0"/>
              <a:t> readout</a:t>
            </a:r>
          </a:p>
          <a:p>
            <a:pPr lvl="1"/>
            <a:r>
              <a:rPr lang="en-US" sz="2000" b="1" dirty="0"/>
              <a:t>robust</a:t>
            </a:r>
            <a:r>
              <a:rPr lang="en-US" sz="2000" dirty="0"/>
              <a:t> </a:t>
            </a:r>
            <a:r>
              <a:rPr lang="en-US" sz="2000" b="1" dirty="0"/>
              <a:t>tracking</a:t>
            </a:r>
          </a:p>
          <a:p>
            <a:pPr lvl="1"/>
            <a:r>
              <a:rPr lang="en-US" sz="2000" b="1" dirty="0"/>
              <a:t>low material budget </a:t>
            </a:r>
            <a:r>
              <a:rPr lang="en-US" sz="2000" dirty="0"/>
              <a:t>in active </a:t>
            </a:r>
            <a:r>
              <a:rPr lang="en-US" sz="2000" dirty="0" smtClean="0"/>
              <a:t>volume</a:t>
            </a:r>
            <a:endParaRPr lang="en-US" sz="2000" dirty="0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5410200" y="5715000"/>
            <a:ext cx="3168650" cy="7207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tabLst>
                <a:tab pos="3048000" algn="l"/>
              </a:tabLst>
            </a:pPr>
            <a:r>
              <a:rPr lang="en-US" sz="2000" b="1" dirty="0" smtClean="0">
                <a:solidFill>
                  <a:srgbClr val="FF0000"/>
                </a:solidFill>
              </a:rPr>
              <a:t>Previous SVD </a:t>
            </a:r>
            <a:r>
              <a:rPr lang="en-US" sz="2000" b="1" dirty="0">
                <a:solidFill>
                  <a:srgbClr val="FF0000"/>
                </a:solidFill>
              </a:rPr>
              <a:t>is not suitable for Belle </a:t>
            </a:r>
            <a:r>
              <a:rPr lang="en-US" sz="2000" b="1" dirty="0" smtClean="0">
                <a:solidFill>
                  <a:srgbClr val="FF0000"/>
                </a:solidFill>
              </a:rPr>
              <a:t>II 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800200"/>
            <a:ext cx="40338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9D207-ADB7-134A-B5CB-F9D4B9EAFF8F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New Layout for Belle II SVD (2015-)</a:t>
            </a:r>
            <a:endParaRPr lang="en-US" sz="2800" dirty="0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512" y="1610593"/>
            <a:ext cx="3456384" cy="462671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100" dirty="0" smtClean="0"/>
              <a:t>Four layers with 6” </a:t>
            </a:r>
            <a:r>
              <a:rPr lang="en-US" sz="2100" b="1" dirty="0" smtClean="0"/>
              <a:t>double-sided strip detectors at larger radii </a:t>
            </a:r>
            <a:r>
              <a:rPr lang="en-US" sz="2100" dirty="0" smtClean="0"/>
              <a:t>and</a:t>
            </a:r>
            <a:r>
              <a:rPr lang="en-US" sz="2100" b="1" dirty="0" smtClean="0"/>
              <a:t> forward part</a:t>
            </a:r>
            <a:br>
              <a:rPr lang="en-US" sz="2100" b="1" dirty="0" smtClean="0"/>
            </a:br>
            <a:endParaRPr lang="en-US" sz="2100" b="1" dirty="0" smtClean="0"/>
          </a:p>
          <a:p>
            <a:pPr marL="36000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ja-JP" sz="2000" dirty="0" smtClean="0"/>
              <a:t>Large, individually read out sensors</a:t>
            </a:r>
          </a:p>
          <a:p>
            <a:pPr marL="36000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ja-JP" sz="2000" dirty="0" smtClean="0"/>
              <a:t>FE readout electronics inside acceptance region</a:t>
            </a:r>
            <a:endParaRPr lang="en-US" altLang="ja-JP" sz="2000" dirty="0"/>
          </a:p>
          <a:p>
            <a:pPr marL="36000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ja-JP" sz="2000" dirty="0" smtClean="0"/>
              <a:t>Maintain low material budget </a:t>
            </a:r>
          </a:p>
          <a:p>
            <a:pPr marL="760050" lvl="1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ja-JP" sz="1700" dirty="0" smtClean="0"/>
              <a:t>Lightweight mechanics</a:t>
            </a:r>
          </a:p>
          <a:p>
            <a:pPr marL="760050" lvl="2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ja-JP" sz="1700" dirty="0" smtClean="0"/>
              <a:t>Thin cooling pipes (CO</a:t>
            </a:r>
            <a:r>
              <a:rPr lang="en-US" altLang="ja-JP" sz="1700" baseline="-25000" dirty="0" smtClean="0"/>
              <a:t>2</a:t>
            </a:r>
            <a:r>
              <a:rPr lang="en-US" altLang="ja-JP" sz="1700" dirty="0" smtClean="0"/>
              <a:t>)</a:t>
            </a:r>
            <a:endParaRPr lang="en-US" altLang="ja-JP" sz="1700" dirty="0"/>
          </a:p>
          <a:p>
            <a:pPr marL="360000">
              <a:lnSpc>
                <a:spcPct val="120000"/>
              </a:lnSpc>
              <a:buFont typeface="Arial" pitchFamily="34" charset="0"/>
              <a:buChar char="•"/>
            </a:pPr>
            <a:r>
              <a:rPr kumimoji="1" lang="en-US" altLang="ja-JP" sz="2000" dirty="0"/>
              <a:t>Fast </a:t>
            </a:r>
            <a:r>
              <a:rPr kumimoji="1" lang="en-US" altLang="ja-JP" sz="2000" dirty="0" smtClean="0"/>
              <a:t>readout</a:t>
            </a:r>
            <a:endParaRPr lang="en-US" sz="2000" b="1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2000" dirty="0" smtClean="0"/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4860032" y="1484784"/>
            <a:ext cx="3089604" cy="58477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009900"/>
                </a:solidFill>
              </a:rPr>
              <a:t>Layer 3 to 6: 4 </a:t>
            </a:r>
            <a:r>
              <a:rPr lang="en-US" sz="1600" b="1" dirty="0">
                <a:solidFill>
                  <a:srgbClr val="009900"/>
                </a:solidFill>
              </a:rPr>
              <a:t>layers of double-sided strip sensors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7</a:t>
            </a:fld>
            <a:endParaRPr lang="de-AT"/>
          </a:p>
        </p:txBody>
      </p:sp>
      <p:graphicFrame>
        <p:nvGraphicFramePr>
          <p:cNvPr id="14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286198"/>
              </p:ext>
            </p:extLst>
          </p:nvPr>
        </p:nvGraphicFramePr>
        <p:xfrm>
          <a:off x="6084168" y="5001344"/>
          <a:ext cx="2915817" cy="1523999"/>
        </p:xfrm>
        <a:graphic>
          <a:graphicData uri="http://schemas.openxmlformats.org/drawingml/2006/table">
            <a:tbl>
              <a:tblPr firstRow="1" bandRow="1"/>
              <a:tblGrid>
                <a:gridCol w="971939"/>
                <a:gridCol w="971939"/>
                <a:gridCol w="971939"/>
              </a:tblGrid>
              <a:tr h="28803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Layer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de-AT" altLang="ja-JP" sz="1400" b="1" dirty="0" smtClean="0"/>
                        <a:t>Radius</a:t>
                      </a:r>
                      <a:endParaRPr kumimoji="1" lang="ja-JP" altLang="en-US" sz="14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Ladders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28803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6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de-AT" altLang="ja-JP" sz="1400" dirty="0" smtClean="0"/>
                        <a:t>135 mm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16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28803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5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de-AT" altLang="ja-JP" sz="1400" dirty="0" smtClean="0"/>
                        <a:t>104 mm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12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8803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4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de-AT" altLang="ja-JP" sz="1400" dirty="0" smtClean="0"/>
                        <a:t>80 mm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10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28803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de-AT" altLang="ja-JP" sz="1400" dirty="0" smtClean="0"/>
                        <a:t>38 mm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7</a:t>
                      </a:r>
                      <a:endParaRPr kumimoji="1" lang="ja-JP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15" name="Picture 2" descr="C:\Users\friedl\Desktop\svd_rev0.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770833"/>
            <a:ext cx="4176464" cy="2466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0834" name="Picture 2" descr="C:\Users\bergi\Desktop\2012_10_1-barrel_asm_comp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23775" y="1988840"/>
            <a:ext cx="5140713" cy="168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5364088" y="2924944"/>
            <a:ext cx="1728192" cy="83099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3366FF"/>
                </a:solidFill>
              </a:rPr>
              <a:t> Layer 1-2: </a:t>
            </a:r>
            <a:br>
              <a:rPr lang="en-US" sz="1600" b="1" dirty="0" smtClean="0">
                <a:solidFill>
                  <a:srgbClr val="3366FF"/>
                </a:solidFill>
              </a:rPr>
            </a:br>
            <a:r>
              <a:rPr lang="en-US" sz="1600" b="1" dirty="0" smtClean="0">
                <a:solidFill>
                  <a:srgbClr val="3366FF"/>
                </a:solidFill>
              </a:rPr>
              <a:t>Two layers </a:t>
            </a:r>
            <a:r>
              <a:rPr lang="en-US" sz="1600" b="1" dirty="0">
                <a:solidFill>
                  <a:srgbClr val="3366FF"/>
                </a:solidFill>
              </a:rPr>
              <a:t>of </a:t>
            </a:r>
            <a:endParaRPr lang="en-US" sz="1600" b="1" dirty="0" smtClean="0">
              <a:solidFill>
                <a:srgbClr val="3366FF"/>
              </a:solidFill>
            </a:endParaRPr>
          </a:p>
          <a:p>
            <a:r>
              <a:rPr lang="en-US" sz="1600" b="1" dirty="0" smtClean="0">
                <a:solidFill>
                  <a:srgbClr val="3366FF"/>
                </a:solidFill>
              </a:rPr>
              <a:t>DEPFET </a:t>
            </a:r>
            <a:r>
              <a:rPr lang="en-US" sz="1600" b="1" dirty="0">
                <a:solidFill>
                  <a:srgbClr val="3366FF"/>
                </a:solidFill>
              </a:rPr>
              <a:t>pixels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19" y="1700808"/>
            <a:ext cx="4968551" cy="4608934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Transition from R&amp;D to production phase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Milestones defined by Belle II schedule</a:t>
            </a:r>
          </a:p>
          <a:p>
            <a:pPr lvl="1">
              <a:lnSpc>
                <a:spcPct val="120000"/>
              </a:lnSpc>
            </a:pPr>
            <a:r>
              <a:rPr lang="en-US" sz="2700" dirty="0" smtClean="0"/>
              <a:t>SVD ladder assembly Nov. 2013 – Sept. 2014</a:t>
            </a:r>
          </a:p>
          <a:p>
            <a:pPr lvl="1">
              <a:lnSpc>
                <a:spcPct val="120000"/>
              </a:lnSpc>
            </a:pPr>
            <a:r>
              <a:rPr lang="en-US" sz="2800" dirty="0" smtClean="0"/>
              <a:t>Ladder mount: </a:t>
            </a:r>
            <a:r>
              <a:rPr lang="en-US" sz="2800" dirty="0"/>
              <a:t>Sept. 2014 – August 2015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b="1" dirty="0" smtClean="0"/>
              <a:t>SVD ready by August 2015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VXD (PXD+SVD) ready by January 2016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sz="2700" dirty="0" smtClean="0"/>
              <a:t>VXD installation June 2016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b="1" dirty="0" smtClean="0"/>
              <a:t>Components</a:t>
            </a:r>
          </a:p>
          <a:p>
            <a:pPr lvl="1">
              <a:lnSpc>
                <a:spcPct val="120000"/>
              </a:lnSpc>
            </a:pPr>
            <a:r>
              <a:rPr lang="en-US" sz="2700" dirty="0" smtClean="0"/>
              <a:t>Sensors</a:t>
            </a:r>
          </a:p>
          <a:p>
            <a:pPr lvl="1">
              <a:lnSpc>
                <a:spcPct val="120000"/>
              </a:lnSpc>
            </a:pPr>
            <a:r>
              <a:rPr lang="en-US" sz="2700" dirty="0" smtClean="0"/>
              <a:t>Front-end and backend electronics</a:t>
            </a:r>
          </a:p>
          <a:p>
            <a:pPr lvl="1">
              <a:lnSpc>
                <a:spcPct val="120000"/>
              </a:lnSpc>
            </a:pPr>
            <a:r>
              <a:rPr lang="en-US" sz="2700" dirty="0" smtClean="0"/>
              <a:t>Mechanics design</a:t>
            </a:r>
          </a:p>
          <a:p>
            <a:pPr lvl="1">
              <a:lnSpc>
                <a:spcPct val="120000"/>
              </a:lnSpc>
            </a:pPr>
            <a:r>
              <a:rPr lang="en-US" sz="2700" dirty="0" smtClean="0"/>
              <a:t>CO</a:t>
            </a:r>
            <a:r>
              <a:rPr lang="en-US" sz="2700" baseline="-25000" dirty="0" smtClean="0"/>
              <a:t>2</a:t>
            </a:r>
            <a:r>
              <a:rPr lang="en-US" sz="2700" dirty="0" smtClean="0"/>
              <a:t> cooling</a:t>
            </a:r>
          </a:p>
          <a:p>
            <a:pPr lvl="1">
              <a:lnSpc>
                <a:spcPct val="120000"/>
              </a:lnSpc>
            </a:pPr>
            <a:r>
              <a:rPr lang="en-US" sz="2700" dirty="0" smtClean="0"/>
              <a:t>Ladder assembly and lab infrastructure</a:t>
            </a:r>
          </a:p>
          <a:p>
            <a:pPr lvl="1">
              <a:lnSpc>
                <a:spcPct val="120000"/>
              </a:lnSpc>
            </a:pPr>
            <a:r>
              <a:rPr lang="en-US" sz="2700" dirty="0" smtClean="0"/>
              <a:t>Mockups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 (HEPHY Vienna)</a:t>
            </a:r>
            <a:endParaRPr lang="de-AT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026" name="Picture 2" descr="D:\hephy\Belle\belle_II_svd\ladder_assembly\images\L6-dummy-ladder-assembly\ipmu_camera\IMG_2100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3956" y="1700809"/>
            <a:ext cx="3458545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2012_11_16_SVD-Half_10000x577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4331660"/>
            <a:ext cx="3919035" cy="226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70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September 2013</a:t>
            </a:r>
            <a:endParaRPr lang="de-AT"/>
          </a:p>
        </p:txBody>
      </p:sp>
      <p:pic>
        <p:nvPicPr>
          <p:cNvPr id="128003" name="Picture 3" descr="barrel_cool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7222" y="2642022"/>
            <a:ext cx="3054698" cy="2443162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673FC-46A7-DE44-8FB6-472C25C8D079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Bergauer (HEPHY Vienna)</a:t>
            </a:r>
            <a:endParaRPr lang="de-A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052736"/>
            <a:ext cx="1327638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117056" y="2492896"/>
            <a:ext cx="4343376" cy="332616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Belle and Belle II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Components</a:t>
            </a:r>
          </a:p>
          <a:p>
            <a:pPr marL="400050" lvl="2" indent="0">
              <a:spcBef>
                <a:spcPts val="0"/>
              </a:spcBef>
              <a:buNone/>
            </a:pPr>
            <a:r>
              <a:rPr lang="en-US" sz="2400" b="1" dirty="0">
                <a:ea typeface="+mn-ea"/>
                <a:cs typeface="+mn-cs"/>
              </a:rPr>
              <a:t>Sensors</a:t>
            </a:r>
            <a:endParaRPr lang="en-US" sz="2000" b="1" dirty="0">
              <a:ea typeface="+mn-ea"/>
              <a:cs typeface="+mn-cs"/>
            </a:endParaRP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Electronics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Mechanics and Cooling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Ladder assembly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Mockups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B2B2B2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5064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3071</Words>
  <Application>Microsoft Macintosh PowerPoint</Application>
  <PresentationFormat>On-screen Show (4:3)</PresentationFormat>
  <Paragraphs>962</Paragraphs>
  <Slides>57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9" baseType="lpstr">
      <vt:lpstr>Standarddesign</vt:lpstr>
      <vt:lpstr>CorelDRAW</vt:lpstr>
      <vt:lpstr>Status of the Silicon Strip Vertex Detector of the Belle II Experiment</vt:lpstr>
      <vt:lpstr>PowerPoint Presentation</vt:lpstr>
      <vt:lpstr>Belle I at the KEKB accelerator (1999-2010)</vt:lpstr>
      <vt:lpstr>SuperKEKB/Belle II Upgrade: 2010–2015</vt:lpstr>
      <vt:lpstr>Belle Silicon Vertex Detector (SVD) until 2010</vt:lpstr>
      <vt:lpstr>Belle SVD limitations</vt:lpstr>
      <vt:lpstr>New Layout for Belle II SVD (2015-)</vt:lpstr>
      <vt:lpstr>Current Status</vt:lpstr>
      <vt:lpstr>PowerPoint Presentation</vt:lpstr>
      <vt:lpstr>Double-sided strip sensors from 6” wafers</vt:lpstr>
      <vt:lpstr>Rectangular sensors (HPK)</vt:lpstr>
      <vt:lpstr>Trapezoidal Sensors for Forward Region</vt:lpstr>
      <vt:lpstr>eta distribution for atoll p-stop</vt:lpstr>
      <vt:lpstr>Signal-to-noise-ratios</vt:lpstr>
      <vt:lpstr>Beam test results</vt:lpstr>
      <vt:lpstr>PowerPoint Presentation</vt:lpstr>
      <vt:lpstr>Readout System Concept</vt:lpstr>
      <vt:lpstr>Readout Chip: APV25</vt:lpstr>
      <vt:lpstr>Origami Chip-on-Sensor Concept</vt:lpstr>
      <vt:lpstr>APV25 – Hit Time Reconstruction</vt:lpstr>
      <vt:lpstr>Occupancy Reduction Belle -&gt; Belle II</vt:lpstr>
      <vt:lpstr>PowerPoint Presentation</vt:lpstr>
      <vt:lpstr>SVD Ladders </vt:lpstr>
      <vt:lpstr>Ladder of Layer 6</vt:lpstr>
      <vt:lpstr>Material Budget of a ladder</vt:lpstr>
      <vt:lpstr>Support Ribs</vt:lpstr>
      <vt:lpstr>CO2 cooling system</vt:lpstr>
      <vt:lpstr>PowerPoint Presentation</vt:lpstr>
      <vt:lpstr>SVD ladder assembly flow</vt:lpstr>
      <vt:lpstr>Assembly Jigs</vt:lpstr>
      <vt:lpstr>Alignment of Jigs</vt:lpstr>
      <vt:lpstr>Ladder assembly equipment</vt:lpstr>
      <vt:lpstr>Ladder assembly procedure</vt:lpstr>
      <vt:lpstr>PowerPoint Presentation</vt:lpstr>
      <vt:lpstr>Mockup IR-PXD-SVD</vt:lpstr>
      <vt:lpstr>Going real!</vt:lpstr>
      <vt:lpstr>PXD+SVD Testbeam @ DESY</vt:lpstr>
      <vt:lpstr>PowerPoint Presentation</vt:lpstr>
      <vt:lpstr>Summary</vt:lpstr>
      <vt:lpstr>Backup Slides follow</vt:lpstr>
      <vt:lpstr>Belle Detector (1999–2010)</vt:lpstr>
      <vt:lpstr>Belle II Detector</vt:lpstr>
      <vt:lpstr>PowerPoint Presentation</vt:lpstr>
      <vt:lpstr>Sensor Types and Vendors</vt:lpstr>
      <vt:lpstr>HPK Pinholes</vt:lpstr>
      <vt:lpstr>Sensor Parameters</vt:lpstr>
      <vt:lpstr>Current Barrel Layout</vt:lpstr>
      <vt:lpstr>Origami Prototype Modules</vt:lpstr>
      <vt:lpstr>Material budget</vt:lpstr>
      <vt:lpstr>Breakdown of material budget</vt:lpstr>
      <vt:lpstr>Comparison VA1TA – APV25</vt:lpstr>
      <vt:lpstr>Status of Belle II Readout Electronics</vt:lpstr>
      <vt:lpstr>Cooling Boundary Conditions</vt:lpstr>
      <vt:lpstr>Baseline Schedule</vt:lpstr>
      <vt:lpstr>Mechanics</vt:lpstr>
      <vt:lpstr>Glue Dispension</vt:lpstr>
      <vt:lpstr>Idea of Ladder Mount Stage</vt:lpstr>
    </vt:vector>
  </TitlesOfParts>
  <Company>HEPHY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Markus Friedl</dc:creator>
  <cp:lastModifiedBy>Thomas Bergauer</cp:lastModifiedBy>
  <cp:revision>283</cp:revision>
  <dcterms:created xsi:type="dcterms:W3CDTF">2010-06-09T08:59:57Z</dcterms:created>
  <dcterms:modified xsi:type="dcterms:W3CDTF">2013-09-16T08:12:16Z</dcterms:modified>
</cp:coreProperties>
</file>