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charts/chart2.xml" ContentType="application/vnd.openxmlformats-officedocument.drawingml.chart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4"/>
  </p:notesMasterIdLst>
  <p:sldIdLst>
    <p:sldId id="256" r:id="rId2"/>
    <p:sldId id="319" r:id="rId3"/>
    <p:sldId id="351" r:id="rId4"/>
    <p:sldId id="346" r:id="rId5"/>
    <p:sldId id="349" r:id="rId6"/>
    <p:sldId id="350" r:id="rId7"/>
    <p:sldId id="324" r:id="rId8"/>
    <p:sldId id="347" r:id="rId9"/>
    <p:sldId id="352" r:id="rId10"/>
    <p:sldId id="353" r:id="rId11"/>
    <p:sldId id="331" r:id="rId12"/>
    <p:sldId id="342" r:id="rId13"/>
    <p:sldId id="322" r:id="rId14"/>
    <p:sldId id="332" r:id="rId15"/>
    <p:sldId id="336" r:id="rId16"/>
    <p:sldId id="343" r:id="rId17"/>
    <p:sldId id="337" r:id="rId18"/>
    <p:sldId id="339" r:id="rId19"/>
    <p:sldId id="327" r:id="rId20"/>
    <p:sldId id="330" r:id="rId21"/>
    <p:sldId id="340" r:id="rId22"/>
    <p:sldId id="341" r:id="rId23"/>
    <p:sldId id="318" r:id="rId24"/>
    <p:sldId id="344" r:id="rId25"/>
    <p:sldId id="325" r:id="rId26"/>
    <p:sldId id="338" r:id="rId27"/>
    <p:sldId id="328" r:id="rId28"/>
    <p:sldId id="334" r:id="rId29"/>
    <p:sldId id="354" r:id="rId30"/>
    <p:sldId id="335" r:id="rId31"/>
    <p:sldId id="355" r:id="rId32"/>
    <p:sldId id="345" r:id="rId33"/>
  </p:sldIdLst>
  <p:sldSz cx="9144000" cy="6858000" type="screen4x3"/>
  <p:notesSz cx="6858000" cy="9144000"/>
  <p:custDataLst>
    <p:tags r:id="rId3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2112" autoAdjust="0"/>
    <p:restoredTop sz="86373" autoAdjust="0"/>
  </p:normalViewPr>
  <p:slideViewPr>
    <p:cSldViewPr snapToGrid="0" snapToObjects="1">
      <p:cViewPr varScale="1">
        <p:scale>
          <a:sx n="98" d="100"/>
          <a:sy n="98" d="100"/>
        </p:scale>
        <p:origin x="-1622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Klein\Desktop\CO2-Messung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VBOXSVR\arbeit\talks\cernMeetings\js_pwgm_20120426\vDro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291040016068334E-2"/>
          <c:y val="2.751552751396644E-2"/>
          <c:w val="0.6017389233618865"/>
          <c:h val="0.89199723209428206"/>
        </c:manualLayout>
      </c:layout>
      <c:lineChart>
        <c:grouping val="standard"/>
        <c:varyColors val="0"/>
        <c:ser>
          <c:idx val="4"/>
          <c:order val="0"/>
          <c:tx>
            <c:v>Coil below shield</c:v>
          </c:tx>
          <c:spPr>
            <a:ln>
              <a:solidFill>
                <a:srgbClr val="7030A0"/>
              </a:solidFill>
            </a:ln>
          </c:spPr>
          <c:marker>
            <c:symbol val="square"/>
            <c:size val="8"/>
            <c:spPr>
              <a:solidFill>
                <a:srgbClr val="7030A0"/>
              </a:solidFill>
            </c:spPr>
          </c:marker>
          <c:cat>
            <c:strRef>
              <c:f>Tabelle1!$B$3:$B$7</c:f>
              <c:strCache>
                <c:ptCount val="5"/>
                <c:pt idx="0">
                  <c:v>DC-DC off</c:v>
                </c:pt>
                <c:pt idx="1">
                  <c:v>0A</c:v>
                </c:pt>
                <c:pt idx="2">
                  <c:v>1A</c:v>
                </c:pt>
                <c:pt idx="3">
                  <c:v>2A</c:v>
                </c:pt>
                <c:pt idx="4">
                  <c:v>3A</c:v>
                </c:pt>
              </c:strCache>
            </c:strRef>
          </c:cat>
          <c:val>
            <c:numRef>
              <c:f>Tabelle1!$T$3:$T$7</c:f>
              <c:numCache>
                <c:formatCode>General</c:formatCode>
                <c:ptCount val="5"/>
                <c:pt idx="0">
                  <c:v>-13.33853</c:v>
                </c:pt>
                <c:pt idx="1">
                  <c:v>-1.1661780000000017</c:v>
                </c:pt>
                <c:pt idx="2">
                  <c:v>0.7982319999999995</c:v>
                </c:pt>
                <c:pt idx="3">
                  <c:v>7.8166979999999997</c:v>
                </c:pt>
                <c:pt idx="4">
                  <c:v>19.095571999999986</c:v>
                </c:pt>
              </c:numCache>
            </c:numRef>
          </c:val>
          <c:smooth val="0"/>
        </c:ser>
        <c:ser>
          <c:idx val="5"/>
          <c:order val="1"/>
          <c:tx>
            <c:v>Chip below shield</c:v>
          </c:tx>
          <c:spPr>
            <a:ln>
              <a:solidFill>
                <a:srgbClr val="FF0000"/>
              </a:solidFill>
            </a:ln>
          </c:spPr>
          <c:marker>
            <c:symbol val="triangle"/>
            <c:size val="8"/>
            <c:spPr>
              <a:solidFill>
                <a:srgbClr val="FF0000"/>
              </a:solidFill>
            </c:spPr>
          </c:marker>
          <c:cat>
            <c:strRef>
              <c:f>Tabelle1!$B$3:$B$7</c:f>
              <c:strCache>
                <c:ptCount val="5"/>
                <c:pt idx="0">
                  <c:v>DC-DC off</c:v>
                </c:pt>
                <c:pt idx="1">
                  <c:v>0A</c:v>
                </c:pt>
                <c:pt idx="2">
                  <c:v>1A</c:v>
                </c:pt>
                <c:pt idx="3">
                  <c:v>2A</c:v>
                </c:pt>
                <c:pt idx="4">
                  <c:v>3A</c:v>
                </c:pt>
              </c:strCache>
            </c:strRef>
          </c:cat>
          <c:val>
            <c:numRef>
              <c:f>Tabelle1!$E$3:$E$7</c:f>
              <c:numCache>
                <c:formatCode>General</c:formatCode>
                <c:ptCount val="5"/>
                <c:pt idx="0">
                  <c:v>-12.055861</c:v>
                </c:pt>
                <c:pt idx="1">
                  <c:v>-0.37302600000000058</c:v>
                </c:pt>
                <c:pt idx="2">
                  <c:v>1.4376239999999969</c:v>
                </c:pt>
                <c:pt idx="3">
                  <c:v>8.0599110000000014</c:v>
                </c:pt>
                <c:pt idx="4">
                  <c:v>18.682376999999967</c:v>
                </c:pt>
              </c:numCache>
            </c:numRef>
          </c:val>
          <c:smooth val="0"/>
        </c:ser>
        <c:ser>
          <c:idx val="6"/>
          <c:order val="2"/>
          <c:tx>
            <c:v>Cooling bridge, no shield</c:v>
          </c:tx>
          <c:spPr>
            <a:ln>
              <a:solidFill>
                <a:srgbClr val="00B050"/>
              </a:solidFill>
            </a:ln>
          </c:spPr>
          <c:marker>
            <c:symbol val="circle"/>
            <c:size val="8"/>
            <c:spPr>
              <a:solidFill>
                <a:srgbClr val="00B050"/>
              </a:solidFill>
            </c:spPr>
          </c:marker>
          <c:cat>
            <c:strRef>
              <c:f>Tabelle1!$B$3:$B$7</c:f>
              <c:strCache>
                <c:ptCount val="5"/>
                <c:pt idx="0">
                  <c:v>DC-DC off</c:v>
                </c:pt>
                <c:pt idx="1">
                  <c:v>0A</c:v>
                </c:pt>
                <c:pt idx="2">
                  <c:v>1A</c:v>
                </c:pt>
                <c:pt idx="3">
                  <c:v>2A</c:v>
                </c:pt>
                <c:pt idx="4">
                  <c:v>3A</c:v>
                </c:pt>
              </c:strCache>
            </c:strRef>
          </c:cat>
          <c:val>
            <c:numRef>
              <c:f>Tabelle1!$U$3:$U$7</c:f>
              <c:numCache>
                <c:formatCode>General</c:formatCode>
                <c:ptCount val="5"/>
                <c:pt idx="0">
                  <c:v>-11.977573</c:v>
                </c:pt>
                <c:pt idx="1">
                  <c:v>-7.0886719999999999</c:v>
                </c:pt>
                <c:pt idx="2">
                  <c:v>-6.1465309999999933</c:v>
                </c:pt>
                <c:pt idx="3">
                  <c:v>-2.6591360000000002</c:v>
                </c:pt>
                <c:pt idx="4">
                  <c:v>2.9127719999999977</c:v>
                </c:pt>
              </c:numCache>
            </c:numRef>
          </c:val>
          <c:smooth val="0"/>
        </c:ser>
        <c:ser>
          <c:idx val="7"/>
          <c:order val="3"/>
          <c:tx>
            <c:v>Cooling bridge, shield</c:v>
          </c:tx>
          <c:spPr>
            <a:ln>
              <a:solidFill>
                <a:srgbClr val="92D050"/>
              </a:solidFill>
            </a:ln>
          </c:spPr>
          <c:marker>
            <c:symbol val="circle"/>
            <c:size val="8"/>
            <c:spPr>
              <a:solidFill>
                <a:srgbClr val="92D050"/>
              </a:solidFill>
            </c:spPr>
          </c:marker>
          <c:cat>
            <c:strRef>
              <c:f>Tabelle1!$B$3:$B$7</c:f>
              <c:strCache>
                <c:ptCount val="5"/>
                <c:pt idx="0">
                  <c:v>DC-DC off</c:v>
                </c:pt>
                <c:pt idx="1">
                  <c:v>0A</c:v>
                </c:pt>
                <c:pt idx="2">
                  <c:v>1A</c:v>
                </c:pt>
                <c:pt idx="3">
                  <c:v>2A</c:v>
                </c:pt>
                <c:pt idx="4">
                  <c:v>3A</c:v>
                </c:pt>
              </c:strCache>
            </c:strRef>
          </c:cat>
          <c:val>
            <c:numRef>
              <c:f>Tabelle1!$F$3:$F$7</c:f>
              <c:numCache>
                <c:formatCode>General</c:formatCode>
                <c:ptCount val="5"/>
                <c:pt idx="0">
                  <c:v>-13.316682000000016</c:v>
                </c:pt>
                <c:pt idx="1">
                  <c:v>-8.0827880000000007</c:v>
                </c:pt>
                <c:pt idx="2">
                  <c:v>-7.2634169999999916</c:v>
                </c:pt>
                <c:pt idx="3">
                  <c:v>-4.2662019999999998</c:v>
                </c:pt>
                <c:pt idx="4">
                  <c:v>0.47520800000000002</c:v>
                </c:pt>
              </c:numCache>
            </c:numRef>
          </c:val>
          <c:smooth val="0"/>
        </c:ser>
        <c:ser>
          <c:idx val="9"/>
          <c:order val="4"/>
          <c:tx>
            <c:v>Pipe</c:v>
          </c:tx>
          <c:spPr>
            <a:ln>
              <a:solidFill>
                <a:srgbClr val="0070C0"/>
              </a:solidFill>
            </a:ln>
          </c:spPr>
          <c:marker>
            <c:symbol val="circle"/>
            <c:size val="8"/>
            <c:spPr>
              <a:solidFill>
                <a:srgbClr val="0070C0"/>
              </a:solidFill>
            </c:spPr>
          </c:marker>
          <c:cat>
            <c:strRef>
              <c:f>Tabelle1!$B$3:$B$7</c:f>
              <c:strCache>
                <c:ptCount val="5"/>
                <c:pt idx="0">
                  <c:v>DC-DC off</c:v>
                </c:pt>
                <c:pt idx="1">
                  <c:v>0A</c:v>
                </c:pt>
                <c:pt idx="2">
                  <c:v>1A</c:v>
                </c:pt>
                <c:pt idx="3">
                  <c:v>2A</c:v>
                </c:pt>
                <c:pt idx="4">
                  <c:v>3A</c:v>
                </c:pt>
              </c:strCache>
            </c:strRef>
          </c:cat>
          <c:val>
            <c:numRef>
              <c:f>Tabelle1!$AF$3:$AF$7</c:f>
              <c:numCache>
                <c:formatCode>General</c:formatCode>
                <c:ptCount val="5"/>
                <c:pt idx="0">
                  <c:v>-14.926021</c:v>
                </c:pt>
                <c:pt idx="1">
                  <c:v>-14.852990000000016</c:v>
                </c:pt>
                <c:pt idx="2">
                  <c:v>-14.802383000000004</c:v>
                </c:pt>
                <c:pt idx="3">
                  <c:v>-14.642393999999999</c:v>
                </c:pt>
                <c:pt idx="4">
                  <c:v>-14.263396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520640"/>
        <c:axId val="33539200"/>
      </c:lineChart>
      <c:catAx>
        <c:axId val="3352064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33539200"/>
        <c:crossesAt val="-20"/>
        <c:auto val="1"/>
        <c:lblAlgn val="ctr"/>
        <c:lblOffset val="100"/>
        <c:noMultiLvlLbl val="0"/>
      </c:catAx>
      <c:valAx>
        <c:axId val="33539200"/>
        <c:scaling>
          <c:orientation val="minMax"/>
          <c:min val="-2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T [°C]</a:t>
                </a:r>
              </a:p>
            </c:rich>
          </c:tx>
          <c:layout>
            <c:manualLayout>
              <c:xMode val="edge"/>
              <c:yMode val="edge"/>
              <c:x val="7.1762936290725526E-2"/>
              <c:y val="2.8478017093194176E-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335206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1084219199816001"/>
          <c:y val="7.2227842130601475E-2"/>
          <c:w val="0.2876106889762709"/>
          <c:h val="0.77474120288657611"/>
        </c:manualLayout>
      </c:layout>
      <c:overlay val="0"/>
      <c:txPr>
        <a:bodyPr/>
        <a:lstStyle/>
        <a:p>
          <a:pPr>
            <a:defRPr sz="14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513069953114596"/>
          <c:y val="4.1234984902653184E-2"/>
          <c:w val="0.82694030523381068"/>
          <c:h val="0.714599170925361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Tabelle2!$B$1</c:f>
              <c:strCache>
                <c:ptCount val="1"/>
                <c:pt idx="0">
                  <c:v>Callculated</c:v>
                </c:pt>
              </c:strCache>
            </c:strRef>
          </c:tx>
          <c:invertIfNegative val="0"/>
          <c:cat>
            <c:strRef>
              <c:f>Tabelle2!$A$2:$A$23</c:f>
              <c:strCache>
                <c:ptCount val="22"/>
                <c:pt idx="0">
                  <c:v>L1C1D1</c:v>
                </c:pt>
                <c:pt idx="1">
                  <c:v>L1C1D2</c:v>
                </c:pt>
                <c:pt idx="2">
                  <c:v>L4C1D4</c:v>
                </c:pt>
                <c:pt idx="3">
                  <c:v>L4C1D5</c:v>
                </c:pt>
                <c:pt idx="4">
                  <c:v>L4C1D6</c:v>
                </c:pt>
                <c:pt idx="5">
                  <c:v>L2C2D1</c:v>
                </c:pt>
                <c:pt idx="6">
                  <c:v>L2C2D2</c:v>
                </c:pt>
                <c:pt idx="7">
                  <c:v>L2C2D3</c:v>
                </c:pt>
                <c:pt idx="8">
                  <c:v>L3C2D4</c:v>
                </c:pt>
                <c:pt idx="9">
                  <c:v>L3C2D5</c:v>
                </c:pt>
                <c:pt idx="10">
                  <c:v>L3C2D6</c:v>
                </c:pt>
                <c:pt idx="11">
                  <c:v>L1C1A1</c:v>
                </c:pt>
                <c:pt idx="12">
                  <c:v>L1C1A2</c:v>
                </c:pt>
                <c:pt idx="13">
                  <c:v>L4C1A3</c:v>
                </c:pt>
                <c:pt idx="14">
                  <c:v>L4C1A4</c:v>
                </c:pt>
                <c:pt idx="15">
                  <c:v>L4C1A5</c:v>
                </c:pt>
                <c:pt idx="16">
                  <c:v>L2C2A1</c:v>
                </c:pt>
                <c:pt idx="17">
                  <c:v>L2C2A2</c:v>
                </c:pt>
                <c:pt idx="18">
                  <c:v>L2C2A3</c:v>
                </c:pt>
                <c:pt idx="19">
                  <c:v>L3C2A4</c:v>
                </c:pt>
                <c:pt idx="20">
                  <c:v>L3C2A5</c:v>
                </c:pt>
                <c:pt idx="21">
                  <c:v>L3C2A6</c:v>
                </c:pt>
              </c:strCache>
            </c:strRef>
          </c:cat>
          <c:val>
            <c:numRef>
              <c:f>Tabelle2!$B$2:$B$23</c:f>
              <c:numCache>
                <c:formatCode>0.0</c:formatCode>
                <c:ptCount val="22"/>
                <c:pt idx="0">
                  <c:v>27.301971226708154</c:v>
                </c:pt>
                <c:pt idx="1">
                  <c:v>29.459994518633543</c:v>
                </c:pt>
                <c:pt idx="2">
                  <c:v>33.116705442177008</c:v>
                </c:pt>
                <c:pt idx="3">
                  <c:v>30.473152678571335</c:v>
                </c:pt>
                <c:pt idx="4">
                  <c:v>38.46256938775511</c:v>
                </c:pt>
                <c:pt idx="5">
                  <c:v>25.423084239130429</c:v>
                </c:pt>
                <c:pt idx="6">
                  <c:v>18.288396739130324</c:v>
                </c:pt>
                <c:pt idx="7">
                  <c:v>29.23867187499992</c:v>
                </c:pt>
                <c:pt idx="8">
                  <c:v>37.548886848072556</c:v>
                </c:pt>
                <c:pt idx="9">
                  <c:v>34.551533630952385</c:v>
                </c:pt>
                <c:pt idx="10">
                  <c:v>43.610215646258503</c:v>
                </c:pt>
                <c:pt idx="11">
                  <c:v>12.944030075187976</c:v>
                </c:pt>
                <c:pt idx="12">
                  <c:v>13.718003007518798</c:v>
                </c:pt>
                <c:pt idx="13">
                  <c:v>32.477902494331055</c:v>
                </c:pt>
                <c:pt idx="14">
                  <c:v>27.53661011904763</c:v>
                </c:pt>
                <c:pt idx="15">
                  <c:v>28.816805534779352</c:v>
                </c:pt>
                <c:pt idx="16">
                  <c:v>19.427152631578871</c:v>
                </c:pt>
                <c:pt idx="17">
                  <c:v>13.718003007518798</c:v>
                </c:pt>
                <c:pt idx="18">
                  <c:v>21.737963909774507</c:v>
                </c:pt>
                <c:pt idx="19">
                  <c:v>34.501146122448986</c:v>
                </c:pt>
                <c:pt idx="20">
                  <c:v>28.768662857142747</c:v>
                </c:pt>
                <c:pt idx="21">
                  <c:v>29.867348571428572</c:v>
                </c:pt>
              </c:numCache>
            </c:numRef>
          </c:val>
        </c:ser>
        <c:ser>
          <c:idx val="1"/>
          <c:order val="1"/>
          <c:tx>
            <c:strRef>
              <c:f>Tabelle2!$C$1</c:f>
              <c:strCache>
                <c:ptCount val="1"/>
                <c:pt idx="0">
                  <c:v>Measured before TC</c:v>
                </c:pt>
              </c:strCache>
            </c:strRef>
          </c:tx>
          <c:invertIfNegative val="0"/>
          <c:cat>
            <c:strRef>
              <c:f>Tabelle2!$A$2:$A$23</c:f>
              <c:strCache>
                <c:ptCount val="22"/>
                <c:pt idx="0">
                  <c:v>L1C1D1</c:v>
                </c:pt>
                <c:pt idx="1">
                  <c:v>L1C1D2</c:v>
                </c:pt>
                <c:pt idx="2">
                  <c:v>L4C1D4</c:v>
                </c:pt>
                <c:pt idx="3">
                  <c:v>L4C1D5</c:v>
                </c:pt>
                <c:pt idx="4">
                  <c:v>L4C1D6</c:v>
                </c:pt>
                <c:pt idx="5">
                  <c:v>L2C2D1</c:v>
                </c:pt>
                <c:pt idx="6">
                  <c:v>L2C2D2</c:v>
                </c:pt>
                <c:pt idx="7">
                  <c:v>L2C2D3</c:v>
                </c:pt>
                <c:pt idx="8">
                  <c:v>L3C2D4</c:v>
                </c:pt>
                <c:pt idx="9">
                  <c:v>L3C2D5</c:v>
                </c:pt>
                <c:pt idx="10">
                  <c:v>L3C2D6</c:v>
                </c:pt>
                <c:pt idx="11">
                  <c:v>L1C1A1</c:v>
                </c:pt>
                <c:pt idx="12">
                  <c:v>L1C1A2</c:v>
                </c:pt>
                <c:pt idx="13">
                  <c:v>L4C1A3</c:v>
                </c:pt>
                <c:pt idx="14">
                  <c:v>L4C1A4</c:v>
                </c:pt>
                <c:pt idx="15">
                  <c:v>L4C1A5</c:v>
                </c:pt>
                <c:pt idx="16">
                  <c:v>L2C2A1</c:v>
                </c:pt>
                <c:pt idx="17">
                  <c:v>L2C2A2</c:v>
                </c:pt>
                <c:pt idx="18">
                  <c:v>L2C2A3</c:v>
                </c:pt>
                <c:pt idx="19">
                  <c:v>L3C2A4</c:v>
                </c:pt>
                <c:pt idx="20">
                  <c:v>L3C2A5</c:v>
                </c:pt>
                <c:pt idx="21">
                  <c:v>L3C2A6</c:v>
                </c:pt>
              </c:strCache>
            </c:strRef>
          </c:cat>
          <c:val>
            <c:numRef>
              <c:f>Tabelle2!$C$2:$C$23</c:f>
              <c:numCache>
                <c:formatCode>General</c:formatCode>
                <c:ptCount val="22"/>
                <c:pt idx="0">
                  <c:v>21.16</c:v>
                </c:pt>
                <c:pt idx="1">
                  <c:v>22.1</c:v>
                </c:pt>
                <c:pt idx="2">
                  <c:v>29.25</c:v>
                </c:pt>
                <c:pt idx="3">
                  <c:v>24.479999999999986</c:v>
                </c:pt>
                <c:pt idx="4">
                  <c:v>32.410000000000004</c:v>
                </c:pt>
                <c:pt idx="5">
                  <c:v>19.41</c:v>
                </c:pt>
                <c:pt idx="6">
                  <c:v>15.54</c:v>
                </c:pt>
                <c:pt idx="7">
                  <c:v>25.6</c:v>
                </c:pt>
                <c:pt idx="8">
                  <c:v>35.11</c:v>
                </c:pt>
                <c:pt idx="9">
                  <c:v>31.439999999999987</c:v>
                </c:pt>
                <c:pt idx="10">
                  <c:v>38.99</c:v>
                </c:pt>
                <c:pt idx="11">
                  <c:v>13.43</c:v>
                </c:pt>
                <c:pt idx="12">
                  <c:v>13.31</c:v>
                </c:pt>
                <c:pt idx="13">
                  <c:v>32.160000000000011</c:v>
                </c:pt>
                <c:pt idx="14">
                  <c:v>27.14</c:v>
                </c:pt>
                <c:pt idx="15">
                  <c:v>27.74</c:v>
                </c:pt>
                <c:pt idx="16">
                  <c:v>20.71</c:v>
                </c:pt>
                <c:pt idx="17">
                  <c:v>13.78</c:v>
                </c:pt>
                <c:pt idx="18">
                  <c:v>21.8</c:v>
                </c:pt>
                <c:pt idx="19">
                  <c:v>35.25</c:v>
                </c:pt>
                <c:pt idx="20">
                  <c:v>27.97</c:v>
                </c:pt>
                <c:pt idx="21">
                  <c:v>29.52</c:v>
                </c:pt>
              </c:numCache>
            </c:numRef>
          </c:val>
        </c:ser>
        <c:ser>
          <c:idx val="2"/>
          <c:order val="2"/>
          <c:tx>
            <c:strRef>
              <c:f>Tabelle2!$D$1</c:f>
              <c:strCache>
                <c:ptCount val="1"/>
                <c:pt idx="0">
                  <c:v>Measured after TC</c:v>
                </c:pt>
              </c:strCache>
            </c:strRef>
          </c:tx>
          <c:invertIfNegative val="0"/>
          <c:cat>
            <c:strRef>
              <c:f>Tabelle2!$A$2:$A$23</c:f>
              <c:strCache>
                <c:ptCount val="22"/>
                <c:pt idx="0">
                  <c:v>L1C1D1</c:v>
                </c:pt>
                <c:pt idx="1">
                  <c:v>L1C1D2</c:v>
                </c:pt>
                <c:pt idx="2">
                  <c:v>L4C1D4</c:v>
                </c:pt>
                <c:pt idx="3">
                  <c:v>L4C1D5</c:v>
                </c:pt>
                <c:pt idx="4">
                  <c:v>L4C1D6</c:v>
                </c:pt>
                <c:pt idx="5">
                  <c:v>L2C2D1</c:v>
                </c:pt>
                <c:pt idx="6">
                  <c:v>L2C2D2</c:v>
                </c:pt>
                <c:pt idx="7">
                  <c:v>L2C2D3</c:v>
                </c:pt>
                <c:pt idx="8">
                  <c:v>L3C2D4</c:v>
                </c:pt>
                <c:pt idx="9">
                  <c:v>L3C2D5</c:v>
                </c:pt>
                <c:pt idx="10">
                  <c:v>L3C2D6</c:v>
                </c:pt>
                <c:pt idx="11">
                  <c:v>L1C1A1</c:v>
                </c:pt>
                <c:pt idx="12">
                  <c:v>L1C1A2</c:v>
                </c:pt>
                <c:pt idx="13">
                  <c:v>L4C1A3</c:v>
                </c:pt>
                <c:pt idx="14">
                  <c:v>L4C1A4</c:v>
                </c:pt>
                <c:pt idx="15">
                  <c:v>L4C1A5</c:v>
                </c:pt>
                <c:pt idx="16">
                  <c:v>L2C2A1</c:v>
                </c:pt>
                <c:pt idx="17">
                  <c:v>L2C2A2</c:v>
                </c:pt>
                <c:pt idx="18">
                  <c:v>L2C2A3</c:v>
                </c:pt>
                <c:pt idx="19">
                  <c:v>L3C2A4</c:v>
                </c:pt>
                <c:pt idx="20">
                  <c:v>L3C2A5</c:v>
                </c:pt>
                <c:pt idx="21">
                  <c:v>L3C2A6</c:v>
                </c:pt>
              </c:strCache>
            </c:strRef>
          </c:cat>
          <c:val>
            <c:numRef>
              <c:f>Tabelle2!$D$2:$D$23</c:f>
              <c:numCache>
                <c:formatCode>General</c:formatCode>
                <c:ptCount val="22"/>
                <c:pt idx="0">
                  <c:v>21.45</c:v>
                </c:pt>
                <c:pt idx="1">
                  <c:v>22.69</c:v>
                </c:pt>
                <c:pt idx="2">
                  <c:v>29.19</c:v>
                </c:pt>
                <c:pt idx="3">
                  <c:v>24.69</c:v>
                </c:pt>
                <c:pt idx="4">
                  <c:v>32.449999999999996</c:v>
                </c:pt>
                <c:pt idx="5">
                  <c:v>19.75</c:v>
                </c:pt>
                <c:pt idx="6">
                  <c:v>15.25</c:v>
                </c:pt>
                <c:pt idx="7">
                  <c:v>25.130000000000031</c:v>
                </c:pt>
                <c:pt idx="8">
                  <c:v>35.5</c:v>
                </c:pt>
                <c:pt idx="9">
                  <c:v>30.89</c:v>
                </c:pt>
                <c:pt idx="10">
                  <c:v>39.78</c:v>
                </c:pt>
                <c:pt idx="11">
                  <c:v>13.38</c:v>
                </c:pt>
                <c:pt idx="12">
                  <c:v>13.18</c:v>
                </c:pt>
                <c:pt idx="13">
                  <c:v>31.93</c:v>
                </c:pt>
                <c:pt idx="14">
                  <c:v>26.779999999999987</c:v>
                </c:pt>
                <c:pt idx="15">
                  <c:v>27.51</c:v>
                </c:pt>
                <c:pt idx="16">
                  <c:v>19.87</c:v>
                </c:pt>
                <c:pt idx="17">
                  <c:v>13.49</c:v>
                </c:pt>
                <c:pt idx="18">
                  <c:v>21.38</c:v>
                </c:pt>
                <c:pt idx="19">
                  <c:v>34.720000000000013</c:v>
                </c:pt>
                <c:pt idx="20">
                  <c:v>27.79</c:v>
                </c:pt>
                <c:pt idx="21">
                  <c:v>29.18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119232"/>
        <c:axId val="33121408"/>
      </c:barChart>
      <c:catAx>
        <c:axId val="331192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1200">
                    <a:latin typeface="Arial" pitchFamily="34" charset="0"/>
                    <a:cs typeface="Arial" pitchFamily="34" charset="0"/>
                  </a:rPr>
                  <a:t>DC-DC converter position</a:t>
                </a:r>
              </a:p>
            </c:rich>
          </c:tx>
          <c:layout>
            <c:manualLayout>
              <c:xMode val="edge"/>
              <c:yMode val="edge"/>
              <c:x val="0.41014317744969181"/>
              <c:y val="0.92045036153210658"/>
            </c:manualLayout>
          </c:layout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en-US"/>
          </a:p>
        </c:txPr>
        <c:crossAx val="33121408"/>
        <c:crosses val="autoZero"/>
        <c:auto val="1"/>
        <c:lblAlgn val="ctr"/>
        <c:lblOffset val="100"/>
        <c:noMultiLvlLbl val="0"/>
      </c:catAx>
      <c:valAx>
        <c:axId val="3312140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sz="1200" smtClean="0">
                    <a:latin typeface="Arial" pitchFamily="34" charset="0"/>
                    <a:cs typeface="Arial" pitchFamily="34" charset="0"/>
                  </a:rPr>
                  <a:t>Output voltage drop [mV]</a:t>
                </a:r>
              </a:p>
            </c:rich>
          </c:tx>
          <c:layout>
            <c:manualLayout>
              <c:xMode val="edge"/>
              <c:yMode val="edge"/>
              <c:x val="0"/>
              <c:y val="8.0680138104313223E-2"/>
            </c:manualLayout>
          </c:layout>
          <c:overlay val="0"/>
        </c:title>
        <c:numFmt formatCode="0.0" sourceLinked="1"/>
        <c:majorTickMark val="out"/>
        <c:minorTickMark val="none"/>
        <c:tickLblPos val="nextTo"/>
        <c:crossAx val="331192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0.61302</cdr:x>
      <cdr:y>0.2542</cdr:y>
    </cdr:from>
    <cdr:to>
      <cdr:x>0.73698</cdr:x>
      <cdr:y>0.33472</cdr:y>
    </cdr:to>
    <cdr:sp macro="" textlink="">
      <cdr:nvSpPr>
        <cdr:cNvPr id="2" name="Textfeld 14"/>
        <cdr:cNvSpPr txBox="1"/>
      </cdr:nvSpPr>
      <cdr:spPr>
        <a:xfrm xmlns:a="http://schemas.openxmlformats.org/drawingml/2006/main">
          <a:off x="2820655" y="971574"/>
          <a:ext cx="570372" cy="30775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de-DE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9pPr>
        </a:lstStyle>
        <a:p xmlns:a="http://schemas.openxmlformats.org/drawingml/2006/main">
          <a:r>
            <a:rPr lang="de-DE" sz="1400" b="1" dirty="0" smtClean="0"/>
            <a:t>20K</a:t>
          </a:r>
          <a:endParaRPr lang="en-GB" sz="1400" b="1" dirty="0"/>
        </a:p>
      </cdr:txBody>
    </cdr:sp>
  </cdr:relSizeAnchor>
  <cdr:relSizeAnchor xmlns:cdr="http://schemas.openxmlformats.org/drawingml/2006/chartDrawing">
    <cdr:from>
      <cdr:x>0.61302</cdr:x>
      <cdr:y>0.60752</cdr:y>
    </cdr:from>
    <cdr:to>
      <cdr:x>0.73698</cdr:x>
      <cdr:y>0.68804</cdr:y>
    </cdr:to>
    <cdr:sp macro="" textlink="">
      <cdr:nvSpPr>
        <cdr:cNvPr id="3" name="Textfeld 15"/>
        <cdr:cNvSpPr txBox="1"/>
      </cdr:nvSpPr>
      <cdr:spPr>
        <a:xfrm xmlns:a="http://schemas.openxmlformats.org/drawingml/2006/main">
          <a:off x="2820655" y="2322001"/>
          <a:ext cx="570372" cy="30775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de-DE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9pPr>
        </a:lstStyle>
        <a:p xmlns:a="http://schemas.openxmlformats.org/drawingml/2006/main">
          <a:r>
            <a:rPr lang="de-DE" sz="1400" b="1" smtClean="0"/>
            <a:t>15K</a:t>
          </a:r>
          <a:endParaRPr lang="en-GB" sz="1400" b="1"/>
        </a:p>
      </cdr:txBody>
    </cdr:sp>
  </cdr:relSizeAnchor>
  <cdr:relSizeAnchor xmlns:cdr="http://schemas.openxmlformats.org/drawingml/2006/chartDrawing">
    <cdr:from>
      <cdr:x>0.62569</cdr:x>
      <cdr:y>0.14946</cdr:y>
    </cdr:from>
    <cdr:to>
      <cdr:x>0.62569</cdr:x>
      <cdr:y>0.49699</cdr:y>
    </cdr:to>
    <cdr:cxnSp macro="">
      <cdr:nvCxnSpPr>
        <cdr:cNvPr id="4" name="Gerade Verbindung mit Pfeil 3"/>
        <cdr:cNvCxnSpPr/>
      </cdr:nvCxnSpPr>
      <cdr:spPr>
        <a:xfrm xmlns:a="http://schemas.openxmlformats.org/drawingml/2006/main">
          <a:off x="2878963" y="571238"/>
          <a:ext cx="0" cy="1328327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headEnd type="arrow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0.62569</cdr:x>
      <cdr:y>0.49699</cdr:y>
    </cdr:from>
    <cdr:to>
      <cdr:x>0.62569</cdr:x>
      <cdr:y>0.80019</cdr:y>
    </cdr:to>
    <cdr:cxnSp macro="">
      <cdr:nvCxnSpPr>
        <cdr:cNvPr id="5" name="Gerade Verbindung mit Pfeil 4"/>
        <cdr:cNvCxnSpPr/>
      </cdr:nvCxnSpPr>
      <cdr:spPr>
        <a:xfrm xmlns:a="http://schemas.openxmlformats.org/drawingml/2006/main">
          <a:off x="2878963" y="1899565"/>
          <a:ext cx="0" cy="1158841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headEnd type="arrow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775E6-EFD2-40BB-99BF-B02AEB0AF66C}" type="datetimeFigureOut">
              <a:rPr lang="en-US" smtClean="0"/>
              <a:pPr/>
              <a:t>9/18/2013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4DA362-1D57-4E96-B984-0F8B636BEADD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029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7251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40479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6100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3925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9202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4499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0206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3207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7398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6578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7800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2728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3501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7291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1893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2144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6623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13292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62260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20634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7882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3520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98216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10240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933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7920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0175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7026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7821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48143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362-1D57-4E96-B984-0F8B636BEADD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111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3852" y="346076"/>
            <a:ext cx="8011467" cy="582594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3852" y="1071546"/>
            <a:ext cx="8354428" cy="53578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03852" y="6565945"/>
            <a:ext cx="1915468" cy="220641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E2A76031-489B-4E8D-A3F7-730887906120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00054" y="346076"/>
            <a:ext cx="8186745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00054" y="1071546"/>
            <a:ext cx="8186746" cy="5357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00333" y="6565945"/>
            <a:ext cx="2133600" cy="220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19. 9. 2013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565945"/>
            <a:ext cx="2895600" cy="220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mtClean="0"/>
              <a:t>Lutz Feld (RWTH Aachen University)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565945"/>
            <a:ext cx="2133600" cy="220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fld id="{E2A76031-489B-4E8D-A3F7-730887906120}" type="slidenum">
              <a:rPr lang="en-GB" smtClean="0"/>
              <a:pPr/>
              <a:t>‹Nr.›</a:t>
            </a:fld>
            <a:endParaRPr lang="en-GB"/>
          </a:p>
        </p:txBody>
      </p:sp>
      <p:pic>
        <p:nvPicPr>
          <p:cNvPr id="36867" name="Picture 3" descr="C:\Users\Feld\Desktop\Bild2.tif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83468" y="71414"/>
            <a:ext cx="1889126" cy="517525"/>
          </a:xfrm>
          <a:prstGeom prst="rect">
            <a:avLst/>
          </a:prstGeom>
          <a:ln>
            <a:noFill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Verdana" pitchFamily="34" charset="0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Verdana" pitchFamily="34" charset="0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Verdana" pitchFamily="34" charset="0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Verdana" pitchFamily="34" charset="0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Arial" pitchFamily="34" charset="0"/>
          <a:ea typeface="Verdana" pitchFamily="34" charset="0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Arial" pitchFamily="34" charset="0"/>
          <a:ea typeface="Verdana" pitchFamily="34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17.wmf"/><Relationship Id="rId18" Type="http://schemas.openxmlformats.org/officeDocument/2006/relationships/oleObject" Target="../embeddings/oleObject6.bin"/><Relationship Id="rId3" Type="http://schemas.openxmlformats.org/officeDocument/2006/relationships/notesSlide" Target="../notesSlides/notesSlide11.xml"/><Relationship Id="rId21" Type="http://schemas.openxmlformats.org/officeDocument/2006/relationships/image" Target="../media/image21.wmf"/><Relationship Id="rId7" Type="http://schemas.openxmlformats.org/officeDocument/2006/relationships/image" Target="../media/image25.emf"/><Relationship Id="rId12" Type="http://schemas.openxmlformats.org/officeDocument/2006/relationships/oleObject" Target="../embeddings/oleObject3.bin"/><Relationship Id="rId1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5.bin"/><Relationship Id="rId20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png"/><Relationship Id="rId11" Type="http://schemas.openxmlformats.org/officeDocument/2006/relationships/image" Target="../media/image16.wmf"/><Relationship Id="rId5" Type="http://schemas.microsoft.com/office/2007/relationships/hdphoto" Target="../media/hdphoto3.wdp"/><Relationship Id="rId15" Type="http://schemas.openxmlformats.org/officeDocument/2006/relationships/image" Target="../media/image18.wmf"/><Relationship Id="rId23" Type="http://schemas.openxmlformats.org/officeDocument/2006/relationships/image" Target="../media/image22.wmf"/><Relationship Id="rId10" Type="http://schemas.openxmlformats.org/officeDocument/2006/relationships/oleObject" Target="../embeddings/oleObject2.bin"/><Relationship Id="rId19" Type="http://schemas.openxmlformats.org/officeDocument/2006/relationships/image" Target="../media/image20.wmf"/><Relationship Id="rId4" Type="http://schemas.openxmlformats.org/officeDocument/2006/relationships/image" Target="../media/image23.jpeg"/><Relationship Id="rId9" Type="http://schemas.openxmlformats.org/officeDocument/2006/relationships/image" Target="../media/image15.wmf"/><Relationship Id="rId14" Type="http://schemas.openxmlformats.org/officeDocument/2006/relationships/oleObject" Target="../embeddings/oleObject4.bin"/><Relationship Id="rId22" Type="http://schemas.openxmlformats.org/officeDocument/2006/relationships/oleObject" Target="../embeddings/oleObject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3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microsoft.com/office/2007/relationships/hdphoto" Target="../media/hdphoto4.wdp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35.jpeg"/><Relationship Id="rId4" Type="http://schemas.microsoft.com/office/2007/relationships/hdphoto" Target="../media/hdphoto3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microsoft.com/office/2007/relationships/hdphoto" Target="../media/hdphoto6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microsoft.com/office/2007/relationships/hdphoto" Target="../media/hdphoto7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microsoft.com/office/2007/relationships/hdphoto" Target="../media/hdphoto8.wdp"/><Relationship Id="rId4" Type="http://schemas.openxmlformats.org/officeDocument/2006/relationships/image" Target="../media/image4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9.wdp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35.jpeg"/><Relationship Id="rId4" Type="http://schemas.microsoft.com/office/2007/relationships/hdphoto" Target="../media/hdphoto10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2.wdp"/><Relationship Id="rId5" Type="http://schemas.openxmlformats.org/officeDocument/2006/relationships/image" Target="../media/image54.png"/><Relationship Id="rId4" Type="http://schemas.microsoft.com/office/2007/relationships/hdphoto" Target="../media/hdphoto11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DCIM\101MSDCF\DSC0026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13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16800" y="1428736"/>
            <a:ext cx="8510400" cy="2171715"/>
          </a:xfrm>
        </p:spPr>
        <p:txBody>
          <a:bodyPr/>
          <a:lstStyle/>
          <a:p>
            <a:r>
              <a:rPr lang="en-US" sz="4800" b="0" dirty="0">
                <a:solidFill>
                  <a:schemeClr val="bg1"/>
                </a:solidFill>
              </a:rPr>
              <a:t>Novel </a:t>
            </a:r>
            <a:r>
              <a:rPr lang="en-US" sz="4800" b="0" dirty="0" smtClean="0">
                <a:solidFill>
                  <a:schemeClr val="bg1"/>
                </a:solidFill>
              </a:rPr>
              <a:t>Powering </a:t>
            </a:r>
            <a:r>
              <a:rPr lang="en-US" sz="4800" b="0" dirty="0">
                <a:solidFill>
                  <a:schemeClr val="bg1"/>
                </a:solidFill>
              </a:rPr>
              <a:t>S</a:t>
            </a:r>
            <a:r>
              <a:rPr lang="en-US" sz="4800" b="0" dirty="0" smtClean="0">
                <a:solidFill>
                  <a:schemeClr val="bg1"/>
                </a:solidFill>
              </a:rPr>
              <a:t>chemes </a:t>
            </a:r>
            <a:r>
              <a:rPr lang="en-US" sz="4800" b="0" dirty="0">
                <a:solidFill>
                  <a:schemeClr val="bg1"/>
                </a:solidFill>
              </a:rPr>
              <a:t>for </a:t>
            </a:r>
            <a:r>
              <a:rPr lang="en-US" sz="4800" b="0" dirty="0" smtClean="0">
                <a:solidFill>
                  <a:schemeClr val="bg1"/>
                </a:solidFill>
              </a:rPr>
              <a:t>Pixel </a:t>
            </a:r>
            <a:r>
              <a:rPr lang="en-US" sz="4800" b="0" dirty="0">
                <a:solidFill>
                  <a:schemeClr val="bg1"/>
                </a:solidFill>
              </a:rPr>
              <a:t>and </a:t>
            </a:r>
            <a:r>
              <a:rPr lang="en-US" sz="4800" b="0" dirty="0" smtClean="0">
                <a:solidFill>
                  <a:schemeClr val="bg1"/>
                </a:solidFill>
              </a:rPr>
              <a:t>Tracking </a:t>
            </a:r>
            <a:r>
              <a:rPr lang="en-US" sz="4800" b="0" dirty="0">
                <a:solidFill>
                  <a:schemeClr val="bg1"/>
                </a:solidFill>
              </a:rPr>
              <a:t>D</a:t>
            </a:r>
            <a:r>
              <a:rPr lang="en-US" sz="4800" b="0" dirty="0" smtClean="0">
                <a:solidFill>
                  <a:schemeClr val="bg1"/>
                </a:solidFill>
              </a:rPr>
              <a:t>etectors</a:t>
            </a:r>
            <a:endParaRPr lang="en-GB" sz="4800" b="0" dirty="0">
              <a:solidFill>
                <a:schemeClr val="bg1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96800" y="3833446"/>
            <a:ext cx="8150400" cy="2696308"/>
          </a:xfrm>
        </p:spPr>
        <p:txBody>
          <a:bodyPr>
            <a:normAutofit lnSpcReduction="10000"/>
          </a:bodyPr>
          <a:lstStyle/>
          <a:p>
            <a:r>
              <a:rPr lang="de-DE" sz="2400" b="1" dirty="0" smtClean="0">
                <a:solidFill>
                  <a:schemeClr val="bg1"/>
                </a:solidFill>
              </a:rPr>
              <a:t>Lutz Feld</a:t>
            </a:r>
            <a:br>
              <a:rPr lang="de-DE" sz="2400" b="1" dirty="0" smtClean="0">
                <a:solidFill>
                  <a:schemeClr val="bg1"/>
                </a:solidFill>
              </a:rPr>
            </a:br>
            <a:endParaRPr lang="de-DE" sz="2400" b="1" dirty="0" smtClean="0">
              <a:solidFill>
                <a:schemeClr val="bg1"/>
              </a:solidFill>
            </a:endParaRPr>
          </a:p>
          <a:p>
            <a:r>
              <a:rPr lang="de-DE" sz="2400" dirty="0" smtClean="0">
                <a:solidFill>
                  <a:schemeClr val="bg1"/>
                </a:solidFill>
              </a:rPr>
              <a:t>RWTH Aachen University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22</a:t>
            </a:r>
            <a:r>
              <a:rPr lang="en-US" baseline="30000" dirty="0">
                <a:solidFill>
                  <a:schemeClr val="bg1"/>
                </a:solidFill>
              </a:rPr>
              <a:t>ND</a:t>
            </a:r>
            <a:r>
              <a:rPr lang="en-US" dirty="0">
                <a:solidFill>
                  <a:schemeClr val="bg1"/>
                </a:solidFill>
              </a:rPr>
              <a:t> INTERNATIONAL WORKSHOP ON VERTEX </a:t>
            </a:r>
            <a:r>
              <a:rPr lang="en-US" dirty="0" smtClean="0">
                <a:solidFill>
                  <a:schemeClr val="bg1"/>
                </a:solidFill>
              </a:rPr>
              <a:t>DETECTORS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de-DE" dirty="0">
                <a:solidFill>
                  <a:schemeClr val="bg1"/>
                </a:solidFill>
              </a:rPr>
              <a:t>16-20 SEPTEMBER 2013, </a:t>
            </a:r>
            <a:r>
              <a:rPr lang="de-DE" dirty="0" smtClean="0">
                <a:solidFill>
                  <a:schemeClr val="bg1"/>
                </a:solidFill>
              </a:rPr>
              <a:t>LAKE </a:t>
            </a:r>
            <a:r>
              <a:rPr lang="de-DE" dirty="0">
                <a:solidFill>
                  <a:schemeClr val="bg1"/>
                </a:solidFill>
              </a:rPr>
              <a:t>STARNBERG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Serial Powering: ATLAS Strips</a:t>
            </a:r>
            <a:endParaRPr lang="en-US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3852" y="1071546"/>
            <a:ext cx="5611722" cy="2272211"/>
          </a:xfrm>
        </p:spPr>
        <p:txBody>
          <a:bodyPr>
            <a:normAutofit/>
          </a:bodyPr>
          <a:lstStyle/>
          <a:p>
            <a:r>
              <a:rPr lang="en-GB" sz="1600" dirty="0"/>
              <a:t>Distributed SP Architecture</a:t>
            </a:r>
          </a:p>
          <a:p>
            <a:pPr lvl="1"/>
            <a:r>
              <a:rPr lang="en-GB" sz="1400" dirty="0"/>
              <a:t>Shunt transistors within ABCN25 FE ASIC, 20 per hybrid</a:t>
            </a:r>
          </a:p>
          <a:p>
            <a:pPr lvl="1"/>
            <a:r>
              <a:rPr lang="en-GB" sz="1400" dirty="0"/>
              <a:t>One control block per hybrid (SPP chip or commercial parts)</a:t>
            </a:r>
          </a:p>
          <a:p>
            <a:r>
              <a:rPr lang="en-GB" sz="1600" dirty="0" smtClean="0"/>
              <a:t>Three </a:t>
            </a:r>
            <a:r>
              <a:rPr lang="en-GB" sz="1600" dirty="0"/>
              <a:t>short (8 hybrid) prototypes built</a:t>
            </a:r>
          </a:p>
          <a:p>
            <a:pPr lvl="1"/>
            <a:r>
              <a:rPr lang="en-GB" sz="1400" dirty="0"/>
              <a:t>Some with protection circuitry (SPP chip commercial parts)</a:t>
            </a:r>
          </a:p>
          <a:p>
            <a:pPr lvl="1"/>
            <a:r>
              <a:rPr lang="en-GB" sz="1400" dirty="0"/>
              <a:t>Good results in “Chain of Modules” Configuration</a:t>
            </a:r>
          </a:p>
          <a:p>
            <a:r>
              <a:rPr lang="en-GB" sz="1600" dirty="0" smtClean="0"/>
              <a:t>Longer </a:t>
            </a:r>
            <a:r>
              <a:rPr lang="en-GB" sz="1600" dirty="0"/>
              <a:t>(24 hybrid) prototype to follow in the coming months</a:t>
            </a:r>
          </a:p>
          <a:p>
            <a:pPr lvl="1"/>
            <a:r>
              <a:rPr lang="en-GB" sz="1400" dirty="0"/>
              <a:t>With integrated protection from SPP chip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774" y="3209533"/>
            <a:ext cx="7143025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\\hepntw337\d$\images\101MSDCF\DSC04276.JPG"/>
          <p:cNvPicPr>
            <a:picLocks noChangeAspect="1" noChangeArrowheads="1"/>
          </p:cNvPicPr>
          <p:nvPr/>
        </p:nvPicPr>
        <p:blipFill rotWithShape="1">
          <a:blip r:embed="rId4" cstate="print"/>
          <a:srcRect t="31234" b="30545"/>
          <a:stretch/>
        </p:blipFill>
        <p:spPr bwMode="auto">
          <a:xfrm>
            <a:off x="150155" y="4178379"/>
            <a:ext cx="8843690" cy="2253342"/>
          </a:xfrm>
          <a:prstGeom prst="rect">
            <a:avLst/>
          </a:prstGeom>
          <a:noFill/>
        </p:spPr>
      </p:pic>
      <p:sp>
        <p:nvSpPr>
          <p:cNvPr id="9" name="TextBox 2"/>
          <p:cNvSpPr txBox="1"/>
          <p:nvPr/>
        </p:nvSpPr>
        <p:spPr>
          <a:xfrm>
            <a:off x="163055" y="4188288"/>
            <a:ext cx="378630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0V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1780268" y="4189768"/>
            <a:ext cx="514885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2.5V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486261" y="4173492"/>
            <a:ext cx="378630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5V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121230" y="4174972"/>
            <a:ext cx="514885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7.5V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6862733" y="4176451"/>
            <a:ext cx="470000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10V</a:t>
            </a:r>
            <a:endParaRPr lang="en-GB" sz="1400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072" y="1037990"/>
            <a:ext cx="3212489" cy="818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8"/>
          <p:cNvSpPr txBox="1"/>
          <p:nvPr/>
        </p:nvSpPr>
        <p:spPr>
          <a:xfrm>
            <a:off x="5924799" y="1897092"/>
            <a:ext cx="30690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 smtClean="0"/>
              <a:t>Distributed SP Architecture (within the hybrid)</a:t>
            </a:r>
            <a:endParaRPr lang="en-GB" sz="1200" dirty="0"/>
          </a:p>
        </p:txBody>
      </p:sp>
      <p:sp>
        <p:nvSpPr>
          <p:cNvPr id="16" name="Textfeld 15"/>
          <p:cNvSpPr txBox="1"/>
          <p:nvPr/>
        </p:nvSpPr>
        <p:spPr>
          <a:xfrm>
            <a:off x="6351741" y="6427445"/>
            <a:ext cx="20701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[thanks to Peter Phillips (RAL)]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9054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5" name="Picture 1041" descr="C:\Users\Feld\AppData\Local\Microsoft\Windows\Temporary Internet Files\Content.Outlook\IXLM3VG1\IMG_068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166" t="25918" r="17140" b="34142"/>
          <a:stretch/>
        </p:blipFill>
        <p:spPr bwMode="auto">
          <a:xfrm>
            <a:off x="4895823" y="2652713"/>
            <a:ext cx="3704491" cy="2025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DC-DC Powering: Buck Converters</a:t>
            </a:r>
            <a:endParaRPr lang="en-US" sz="36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11</a:t>
            </a:fld>
            <a:endParaRPr lang="en-GB"/>
          </a:p>
        </p:txBody>
      </p:sp>
      <p:grpSp>
        <p:nvGrpSpPr>
          <p:cNvPr id="7" name="Gruppieren 6"/>
          <p:cNvGrpSpPr/>
          <p:nvPr/>
        </p:nvGrpSpPr>
        <p:grpSpPr>
          <a:xfrm>
            <a:off x="5040700" y="860595"/>
            <a:ext cx="4143404" cy="1763088"/>
            <a:chOff x="4929190" y="1451598"/>
            <a:chExt cx="4143404" cy="1763088"/>
          </a:xfrm>
        </p:grpSpPr>
        <p:grpSp>
          <p:nvGrpSpPr>
            <p:cNvPr id="8" name="Gruppieren 7"/>
            <p:cNvGrpSpPr/>
            <p:nvPr/>
          </p:nvGrpSpPr>
          <p:grpSpPr>
            <a:xfrm>
              <a:off x="4929190" y="1451598"/>
              <a:ext cx="4143404" cy="1763088"/>
              <a:chOff x="4929190" y="1451598"/>
              <a:chExt cx="4143404" cy="1763088"/>
            </a:xfrm>
          </p:grpSpPr>
          <p:pic>
            <p:nvPicPr>
              <p:cNvPr id="22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64147" t="14911" r="29276" b="16207"/>
              <a:stretch>
                <a:fillRect/>
              </a:stretch>
            </p:blipFill>
            <p:spPr bwMode="auto">
              <a:xfrm>
                <a:off x="5605463" y="1714488"/>
                <a:ext cx="252421" cy="12144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6248"/>
              <a:stretch>
                <a:fillRect/>
              </a:stretch>
            </p:blipFill>
            <p:spPr bwMode="auto">
              <a:xfrm>
                <a:off x="5857884" y="1451598"/>
                <a:ext cx="3214710" cy="1763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r="83250"/>
              <a:stretch>
                <a:fillRect/>
              </a:stretch>
            </p:blipFill>
            <p:spPr bwMode="auto">
              <a:xfrm>
                <a:off x="4929190" y="1451598"/>
                <a:ext cx="642942" cy="1763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74750" r="21434"/>
              <a:stretch>
                <a:fillRect/>
              </a:stretch>
            </p:blipFill>
            <p:spPr bwMode="auto">
              <a:xfrm>
                <a:off x="5513792" y="1451598"/>
                <a:ext cx="146439" cy="1763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9" name="Rechteck 8"/>
            <p:cNvSpPr/>
            <p:nvPr/>
          </p:nvSpPr>
          <p:spPr>
            <a:xfrm>
              <a:off x="6000760" y="1650193"/>
              <a:ext cx="714380" cy="11430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uppieren 9"/>
            <p:cNvGrpSpPr/>
            <p:nvPr/>
          </p:nvGrpSpPr>
          <p:grpSpPr>
            <a:xfrm>
              <a:off x="6286512" y="2214554"/>
              <a:ext cx="409155" cy="438380"/>
              <a:chOff x="6143636" y="2152868"/>
              <a:chExt cx="600079" cy="642942"/>
            </a:xfrm>
          </p:grpSpPr>
          <p:pic>
            <p:nvPicPr>
              <p:cNvPr id="20" name="Picture 8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56195" t="32787" r="39904" b="59836"/>
              <a:stretch>
                <a:fillRect/>
              </a:stretch>
            </p:blipFill>
            <p:spPr bwMode="auto">
              <a:xfrm>
                <a:off x="6357950" y="2152868"/>
                <a:ext cx="385765" cy="642942"/>
              </a:xfrm>
              <a:prstGeom prst="rect">
                <a:avLst/>
              </a:prstGeom>
              <a:solidFill>
                <a:schemeClr val="bg1"/>
              </a:solidFill>
              <a:ln w="12700" cap="sq">
                <a:noFill/>
                <a:miter lim="800000"/>
                <a:headEnd type="none" w="sm" len="sm"/>
                <a:tailEnd type="none" w="sm" len="sm"/>
              </a:ln>
            </p:spPr>
          </p:pic>
          <p:cxnSp>
            <p:nvCxnSpPr>
              <p:cNvPr id="21" name="Gerade Verbindung 20"/>
              <p:cNvCxnSpPr/>
              <p:nvPr/>
            </p:nvCxnSpPr>
            <p:spPr>
              <a:xfrm>
                <a:off x="6143636" y="2490782"/>
                <a:ext cx="21431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uppieren 10"/>
            <p:cNvGrpSpPr/>
            <p:nvPr/>
          </p:nvGrpSpPr>
          <p:grpSpPr>
            <a:xfrm rot="16200000">
              <a:off x="6015373" y="1671296"/>
              <a:ext cx="409155" cy="438380"/>
              <a:chOff x="6143636" y="2152868"/>
              <a:chExt cx="600079" cy="642942"/>
            </a:xfrm>
          </p:grpSpPr>
          <p:pic>
            <p:nvPicPr>
              <p:cNvPr id="18" name="Picture 8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56195" t="32787" r="39904" b="59836"/>
              <a:stretch>
                <a:fillRect/>
              </a:stretch>
            </p:blipFill>
            <p:spPr bwMode="auto">
              <a:xfrm>
                <a:off x="6357950" y="2152868"/>
                <a:ext cx="385765" cy="642942"/>
              </a:xfrm>
              <a:prstGeom prst="rect">
                <a:avLst/>
              </a:prstGeom>
              <a:solidFill>
                <a:schemeClr val="bg1"/>
              </a:solidFill>
              <a:ln w="12700" cap="sq">
                <a:noFill/>
                <a:miter lim="800000"/>
                <a:headEnd type="none" w="sm" len="sm"/>
                <a:tailEnd type="none" w="sm" len="sm"/>
              </a:ln>
            </p:spPr>
          </p:pic>
          <p:cxnSp>
            <p:nvCxnSpPr>
              <p:cNvPr id="19" name="Gerade Verbindung 18"/>
              <p:cNvCxnSpPr/>
              <p:nvPr/>
            </p:nvCxnSpPr>
            <p:spPr>
              <a:xfrm>
                <a:off x="6143636" y="2490782"/>
                <a:ext cx="21431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Gerade Verbindung 11"/>
            <p:cNvCxnSpPr/>
            <p:nvPr/>
          </p:nvCxnSpPr>
          <p:spPr>
            <a:xfrm>
              <a:off x="6429388" y="1745449"/>
              <a:ext cx="28575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/>
            <p:cNvCxnSpPr/>
            <p:nvPr/>
          </p:nvCxnSpPr>
          <p:spPr>
            <a:xfrm rot="5400000">
              <a:off x="6402007" y="1980001"/>
              <a:ext cx="46910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6566428" y="2723068"/>
              <a:ext cx="14026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5" name="Object 3"/>
            <p:cNvGraphicFramePr>
              <a:graphicFrameLocks noChangeAspect="1"/>
            </p:cNvGraphicFramePr>
            <p:nvPr/>
          </p:nvGraphicFramePr>
          <p:xfrm>
            <a:off x="4981575" y="2171700"/>
            <a:ext cx="207963" cy="230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82" name="Equation" r:id="rId8" imgW="215640" imgH="241200" progId="Equation.DSMT4">
                    <p:embed/>
                  </p:oleObj>
                </mc:Choice>
                <mc:Fallback>
                  <p:oleObj name="Equation" r:id="rId8" imgW="215640" imgH="241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81575" y="2171700"/>
                          <a:ext cx="207963" cy="23018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3"/>
            <p:cNvGraphicFramePr>
              <a:graphicFrameLocks noChangeAspect="1"/>
            </p:cNvGraphicFramePr>
            <p:nvPr/>
          </p:nvGraphicFramePr>
          <p:xfrm>
            <a:off x="8636596" y="2171012"/>
            <a:ext cx="257175" cy="230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83" name="Equation" r:id="rId10" imgW="266400" imgH="241200" progId="Equation.DSMT4">
                    <p:embed/>
                  </p:oleObj>
                </mc:Choice>
                <mc:Fallback>
                  <p:oleObj name="Equation" r:id="rId10" imgW="266400" imgH="241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36596" y="2171012"/>
                          <a:ext cx="257175" cy="23018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3"/>
            <p:cNvGraphicFramePr>
              <a:graphicFrameLocks noChangeAspect="1"/>
            </p:cNvGraphicFramePr>
            <p:nvPr/>
          </p:nvGraphicFramePr>
          <p:xfrm>
            <a:off x="6826919" y="2135188"/>
            <a:ext cx="229520" cy="273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84" name="Equation" r:id="rId12" imgW="126720" imgH="190440" progId="Equation.DSMT4">
                    <p:embed/>
                  </p:oleObj>
                </mc:Choice>
                <mc:Fallback>
                  <p:oleObj name="Equation" r:id="rId12" imgW="126720" imgH="1904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26919" y="2135188"/>
                          <a:ext cx="229520" cy="2730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8334180"/>
              </p:ext>
            </p:extLst>
          </p:nvPr>
        </p:nvGraphicFramePr>
        <p:xfrm>
          <a:off x="6134041" y="1338709"/>
          <a:ext cx="204787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5" name="Equation" r:id="rId14" imgW="203040" imgH="241200" progId="Equation.DSMT4">
                  <p:embed/>
                </p:oleObj>
              </mc:Choice>
              <mc:Fallback>
                <p:oleObj name="Equation" r:id="rId14" imgW="20304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34041" y="1338709"/>
                        <a:ext cx="204787" cy="241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hteck 26"/>
          <p:cNvSpPr/>
          <p:nvPr/>
        </p:nvSpPr>
        <p:spPr>
          <a:xfrm>
            <a:off x="5841826" y="1154445"/>
            <a:ext cx="2097264" cy="1047753"/>
          </a:xfrm>
          <a:prstGeom prst="rect">
            <a:avLst/>
          </a:prstGeom>
          <a:noFill/>
          <a:ln>
            <a:solidFill>
              <a:srgbClr val="FF0000">
                <a:alpha val="60000"/>
              </a:srgbClr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hteck 27"/>
          <p:cNvSpPr/>
          <p:nvPr/>
        </p:nvSpPr>
        <p:spPr>
          <a:xfrm>
            <a:off x="6748070" y="1154445"/>
            <a:ext cx="1191020" cy="1047753"/>
          </a:xfrm>
          <a:prstGeom prst="rect">
            <a:avLst/>
          </a:prstGeom>
          <a:noFill/>
          <a:ln>
            <a:solidFill>
              <a:srgbClr val="FF0000">
                <a:alpha val="60000"/>
              </a:srgbClr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hteck 28"/>
          <p:cNvSpPr/>
          <p:nvPr/>
        </p:nvSpPr>
        <p:spPr>
          <a:xfrm>
            <a:off x="5519082" y="1154445"/>
            <a:ext cx="322744" cy="1047753"/>
          </a:xfrm>
          <a:prstGeom prst="rect">
            <a:avLst/>
          </a:prstGeom>
          <a:noFill/>
          <a:ln w="12700">
            <a:solidFill>
              <a:srgbClr val="FF0000">
                <a:alpha val="60000"/>
              </a:srgbClr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hteck 29"/>
          <p:cNvSpPr/>
          <p:nvPr/>
        </p:nvSpPr>
        <p:spPr>
          <a:xfrm>
            <a:off x="7939090" y="1154445"/>
            <a:ext cx="687740" cy="1047753"/>
          </a:xfrm>
          <a:prstGeom prst="rect">
            <a:avLst/>
          </a:prstGeom>
          <a:noFill/>
          <a:ln>
            <a:solidFill>
              <a:srgbClr val="FF0000">
                <a:alpha val="60000"/>
              </a:srgbClr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1" name="Objek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1169011"/>
              </p:ext>
            </p:extLst>
          </p:nvPr>
        </p:nvGraphicFramePr>
        <p:xfrm>
          <a:off x="605454" y="1127125"/>
          <a:ext cx="4462462" cy="1341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6" name="Equation" r:id="rId16" imgW="4419600" imgH="1333500" progId="Equation.DSMT4">
                  <p:embed/>
                </p:oleObj>
              </mc:Choice>
              <mc:Fallback>
                <p:oleObj name="Equation" r:id="rId16" imgW="4419600" imgH="13335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454" y="1127125"/>
                        <a:ext cx="4462462" cy="1341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k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1538250"/>
              </p:ext>
            </p:extLst>
          </p:nvPr>
        </p:nvGraphicFramePr>
        <p:xfrm>
          <a:off x="632441" y="2652713"/>
          <a:ext cx="3770313" cy="2106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7" name="Equation" r:id="rId18" imgW="3733800" imgH="2095500" progId="Equation.DSMT4">
                  <p:embed/>
                </p:oleObj>
              </mc:Choice>
              <mc:Fallback>
                <p:oleObj name="Equation" r:id="rId18" imgW="3733800" imgH="20955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41" y="2652713"/>
                        <a:ext cx="3770313" cy="2106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k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555095"/>
              </p:ext>
            </p:extLst>
          </p:nvPr>
        </p:nvGraphicFramePr>
        <p:xfrm>
          <a:off x="645874" y="4949825"/>
          <a:ext cx="2590800" cy="1377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8" name="Equation" r:id="rId20" imgW="2565360" imgH="1371600" progId="Equation.DSMT4">
                  <p:embed/>
                </p:oleObj>
              </mc:Choice>
              <mc:Fallback>
                <p:oleObj name="Equation" r:id="rId20" imgW="2565360" imgH="1371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874" y="4949825"/>
                        <a:ext cx="2590800" cy="1377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k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6531470"/>
              </p:ext>
            </p:extLst>
          </p:nvPr>
        </p:nvGraphicFramePr>
        <p:xfrm>
          <a:off x="5093085" y="4975360"/>
          <a:ext cx="3750961" cy="9062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9" name="Equation" r:id="rId22" imgW="3136680" imgH="761760" progId="Equation.DSMT4">
                  <p:embed/>
                </p:oleObj>
              </mc:Choice>
              <mc:Fallback>
                <p:oleObj name="Equation" r:id="rId22" imgW="3136680" imgH="7617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3085" y="4975360"/>
                        <a:ext cx="3750961" cy="9062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6932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repeatCount="indefinite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"/>
                                            </p:cond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35" presetClass="emph" presetSubtype="0" repeatCount="indefinite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5"/>
                                            </p:cond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7" grpId="2" animBg="1"/>
      <p:bldP spid="28" grpId="0" animBg="1"/>
      <p:bldP spid="28" grpId="1" animBg="1"/>
      <p:bldP spid="29" grpId="0" animBg="1"/>
      <p:bldP spid="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Converter ASIC Development at CERN</a:t>
            </a:r>
            <a:endParaRPr lang="en-US" sz="36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19" name="Picture 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8034" y="1030115"/>
            <a:ext cx="2478300" cy="2324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feld 21"/>
          <p:cNvSpPr txBox="1"/>
          <p:nvPr/>
        </p:nvSpPr>
        <p:spPr>
          <a:xfrm>
            <a:off x="8386334" y="2831327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T2</a:t>
            </a:r>
            <a:endParaRPr lang="en-US" dirty="0"/>
          </a:p>
        </p:txBody>
      </p:sp>
      <p:sp>
        <p:nvSpPr>
          <p:cNvPr id="23" name="Textfeld 22"/>
          <p:cNvSpPr txBox="1"/>
          <p:nvPr/>
        </p:nvSpPr>
        <p:spPr>
          <a:xfrm>
            <a:off x="8367666" y="2050388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T1</a:t>
            </a:r>
            <a:endParaRPr lang="en-US" dirty="0"/>
          </a:p>
        </p:txBody>
      </p:sp>
      <p:sp>
        <p:nvSpPr>
          <p:cNvPr id="24" name="Textfeld 23"/>
          <p:cNvSpPr txBox="1"/>
          <p:nvPr/>
        </p:nvSpPr>
        <p:spPr>
          <a:xfrm>
            <a:off x="8319761" y="1234545"/>
            <a:ext cx="877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ontrol</a:t>
            </a:r>
          </a:p>
          <a:p>
            <a:r>
              <a:rPr lang="en-US" dirty="0" smtClean="0"/>
              <a:t>circuits</a:t>
            </a:r>
            <a:endParaRPr lang="en-US" dirty="0"/>
          </a:p>
        </p:txBody>
      </p:sp>
      <p:sp>
        <p:nvSpPr>
          <p:cNvPr id="25" name="Textfeld 24"/>
          <p:cNvSpPr txBox="1"/>
          <p:nvPr/>
        </p:nvSpPr>
        <p:spPr>
          <a:xfrm>
            <a:off x="517839" y="880716"/>
            <a:ext cx="5040279" cy="341632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de-DE" sz="1600" dirty="0" err="1" smtClean="0"/>
              <a:t>several</a:t>
            </a:r>
            <a:r>
              <a:rPr lang="de-DE" sz="1600" dirty="0" smtClean="0"/>
              <a:t> </a:t>
            </a:r>
            <a:r>
              <a:rPr lang="de-DE" sz="1600" dirty="0" err="1" smtClean="0"/>
              <a:t>iterations</a:t>
            </a:r>
            <a:r>
              <a:rPr lang="de-DE" sz="1600" dirty="0" smtClean="0"/>
              <a:t>: </a:t>
            </a:r>
            <a:r>
              <a:rPr lang="de-DE" sz="1600" b="1" dirty="0" smtClean="0"/>
              <a:t>AMIS4/5, FEAST</a:t>
            </a:r>
            <a:endParaRPr lang="de-DE" sz="1600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de-DE" sz="1600" dirty="0" err="1" smtClean="0"/>
              <a:t>developed</a:t>
            </a:r>
            <a:r>
              <a:rPr lang="de-DE" sz="1600" dirty="0" smtClean="0"/>
              <a:t> </a:t>
            </a:r>
            <a:r>
              <a:rPr lang="de-DE" sz="1600" dirty="0" err="1" smtClean="0"/>
              <a:t>by</a:t>
            </a:r>
            <a:r>
              <a:rPr lang="de-DE" sz="1600" dirty="0" smtClean="0"/>
              <a:t> CERN-PH-ESE (St. </a:t>
            </a:r>
            <a:r>
              <a:rPr lang="de-DE" sz="1600" dirty="0" err="1" smtClean="0"/>
              <a:t>Michelis</a:t>
            </a:r>
            <a:r>
              <a:rPr lang="de-DE" sz="1600" dirty="0" smtClean="0"/>
              <a:t>, F. </a:t>
            </a:r>
            <a:r>
              <a:rPr lang="de-DE" sz="1600" dirty="0" err="1" smtClean="0"/>
              <a:t>Faccio</a:t>
            </a:r>
            <a:r>
              <a:rPr lang="de-DE" sz="1600" dirty="0" smtClean="0"/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de-DE" sz="1600" dirty="0" err="1" smtClean="0"/>
              <a:t>radiation</a:t>
            </a:r>
            <a:r>
              <a:rPr lang="de-DE" sz="1600" dirty="0" smtClean="0"/>
              <a:t>-tolerant  design in </a:t>
            </a:r>
            <a:r>
              <a:rPr lang="de-DE" sz="1600" dirty="0" smtClean="0">
                <a:sym typeface="Wingdings" pitchFamily="2" charset="2"/>
              </a:rPr>
              <a:t>A</a:t>
            </a:r>
            <a:r>
              <a:rPr lang="de-DE" sz="1600" dirty="0" smtClean="0"/>
              <a:t>MIS I3T80 0.35µm CMOS </a:t>
            </a:r>
            <a:r>
              <a:rPr lang="de-DE" sz="1600" dirty="0" err="1" smtClean="0"/>
              <a:t>technology</a:t>
            </a:r>
            <a:r>
              <a:rPr lang="de-DE" sz="1600" dirty="0" smtClean="0"/>
              <a:t> (ON Semiconductor): </a:t>
            </a:r>
            <a:r>
              <a:rPr lang="en-US" sz="1600" dirty="0" smtClean="0"/>
              <a:t>TID </a:t>
            </a:r>
            <a:r>
              <a:rPr lang="en-US" sz="1600" dirty="0"/>
              <a:t>above 200Mrad,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displacement </a:t>
            </a:r>
            <a:r>
              <a:rPr lang="en-US" sz="1600" dirty="0"/>
              <a:t>damage up to 7e14 1MeV </a:t>
            </a:r>
            <a:r>
              <a:rPr lang="en-US" sz="1600" dirty="0" smtClean="0"/>
              <a:t>neutrons/cm</a:t>
            </a:r>
            <a:r>
              <a:rPr lang="en-US" sz="1600" baseline="30000" dirty="0" smtClean="0"/>
              <a:t>2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err="1"/>
              <a:t>I</a:t>
            </a:r>
            <a:r>
              <a:rPr lang="en-US" sz="1600" baseline="-25000" dirty="0" err="1"/>
              <a:t>out</a:t>
            </a:r>
            <a:r>
              <a:rPr lang="en-US" sz="1600" dirty="0"/>
              <a:t> &lt; </a:t>
            </a:r>
            <a:r>
              <a:rPr lang="en-US" sz="1600" dirty="0" smtClean="0"/>
              <a:t>3A, more is possible with proper cooling</a:t>
            </a:r>
            <a:endParaRPr lang="en-US" sz="1600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/>
              <a:t>V</a:t>
            </a:r>
            <a:r>
              <a:rPr lang="en-US" sz="1600" baseline="-25000" dirty="0"/>
              <a:t>in</a:t>
            </a:r>
            <a:r>
              <a:rPr lang="en-US" sz="1600" dirty="0"/>
              <a:t> &lt; 12V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err="1"/>
              <a:t>f</a:t>
            </a:r>
            <a:r>
              <a:rPr lang="en-US" sz="1600" baseline="-25000" dirty="0" err="1"/>
              <a:t>s</a:t>
            </a:r>
            <a:r>
              <a:rPr lang="en-US" sz="1600" dirty="0"/>
              <a:t>  configurable from 1MHz to 3.5MHz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err="1"/>
              <a:t>V</a:t>
            </a:r>
            <a:r>
              <a:rPr lang="en-US" sz="1600" baseline="-25000" dirty="0" err="1"/>
              <a:t>out</a:t>
            </a:r>
            <a:r>
              <a:rPr lang="en-US" sz="1600" dirty="0"/>
              <a:t> adjustable  from 1.2V to 4V </a:t>
            </a:r>
          </a:p>
        </p:txBody>
      </p:sp>
      <p:grpSp>
        <p:nvGrpSpPr>
          <p:cNvPr id="9" name="Gruppieren 8"/>
          <p:cNvGrpSpPr/>
          <p:nvPr/>
        </p:nvGrpSpPr>
        <p:grpSpPr>
          <a:xfrm>
            <a:off x="4164868" y="3518116"/>
            <a:ext cx="4961216" cy="3012681"/>
            <a:chOff x="3760244" y="3354325"/>
            <a:chExt cx="5396836" cy="3277210"/>
          </a:xfrm>
        </p:grpSpPr>
        <p:pic>
          <p:nvPicPr>
            <p:cNvPr id="8" name="Picture 1"/>
            <p:cNvPicPr>
              <a:picLocks noChangeAspect="1"/>
            </p:cNvPicPr>
            <p:nvPr/>
          </p:nvPicPr>
          <p:blipFill rotWithShape="1">
            <a:blip r:embed="rId4"/>
            <a:srcRect l="1884" t="2258" r="1352" b="3128"/>
            <a:stretch/>
          </p:blipFill>
          <p:spPr>
            <a:xfrm>
              <a:off x="3760244" y="3354325"/>
              <a:ext cx="5396836" cy="3277210"/>
            </a:xfrm>
            <a:prstGeom prst="rect">
              <a:avLst/>
            </a:prstGeom>
            <a:ln>
              <a:noFill/>
            </a:ln>
          </p:spPr>
        </p:pic>
        <p:sp>
          <p:nvSpPr>
            <p:cNvPr id="7" name="Rectangle 3"/>
            <p:cNvSpPr>
              <a:spLocks/>
            </p:cNvSpPr>
            <p:nvPr/>
          </p:nvSpPr>
          <p:spPr bwMode="auto">
            <a:xfrm>
              <a:off x="4326705" y="5955870"/>
              <a:ext cx="4073153" cy="251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 dirty="0" smtClean="0">
                  <a:solidFill>
                    <a:schemeClr val="tx1"/>
                  </a:solidFill>
                  <a:ea typeface="ＭＳ Ｐゴシック" charset="0"/>
                </a:rPr>
                <a:t>Vin=10V</a:t>
              </a:r>
              <a:r>
                <a:rPr lang="en-US" sz="1600" dirty="0">
                  <a:solidFill>
                    <a:schemeClr val="tx1"/>
                  </a:solidFill>
                  <a:ea typeface="ＭＳ Ｐゴシック" charset="0"/>
                </a:rPr>
                <a:t>, L=460nH, </a:t>
              </a:r>
              <a:r>
                <a:rPr lang="en-US" sz="1600" dirty="0" err="1">
                  <a:solidFill>
                    <a:schemeClr val="tx1"/>
                  </a:solidFill>
                  <a:ea typeface="ＭＳ Ｐゴシック" charset="0"/>
                </a:rPr>
                <a:t>Vout</a:t>
              </a:r>
              <a:r>
                <a:rPr lang="en-US" sz="1600" dirty="0">
                  <a:solidFill>
                    <a:schemeClr val="tx1"/>
                  </a:solidFill>
                  <a:ea typeface="ＭＳ Ｐゴシック" charset="0"/>
                </a:rPr>
                <a:t>=2.5V, f=1.7MHz</a:t>
              </a: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6313848" y="3691486"/>
              <a:ext cx="22497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[Stefano </a:t>
              </a:r>
              <a:r>
                <a:rPr lang="en-US" sz="1200" dirty="0" err="1" smtClean="0"/>
                <a:t>Michelis</a:t>
              </a:r>
              <a:r>
                <a:rPr lang="en-US" sz="1200" dirty="0" smtClean="0"/>
                <a:t>, TWEPP 2012]</a:t>
              </a:r>
              <a:endParaRPr lang="en-US" sz="1200" dirty="0"/>
            </a:p>
          </p:txBody>
        </p:sp>
        <p:cxnSp>
          <p:nvCxnSpPr>
            <p:cNvPr id="44" name="Gerade Verbindung mit Pfeil 43"/>
            <p:cNvCxnSpPr/>
            <p:nvPr/>
          </p:nvCxnSpPr>
          <p:spPr>
            <a:xfrm>
              <a:off x="4326705" y="4853941"/>
              <a:ext cx="273822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feld 44"/>
            <p:cNvSpPr txBox="1"/>
            <p:nvPr/>
          </p:nvSpPr>
          <p:spPr>
            <a:xfrm>
              <a:off x="4357350" y="4561333"/>
              <a:ext cx="26021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CMS phase-1 pixel system</a:t>
              </a:r>
              <a:endParaRPr lang="en-US" sz="1600" dirty="0"/>
            </a:p>
          </p:txBody>
        </p:sp>
      </p:grpSp>
      <p:sp>
        <p:nvSpPr>
          <p:cNvPr id="3" name="Rechteck 2"/>
          <p:cNvSpPr/>
          <p:nvPr/>
        </p:nvSpPr>
        <p:spPr>
          <a:xfrm>
            <a:off x="6705128" y="6509587"/>
            <a:ext cx="16375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/>
              <a:t>[2012 JINST 7 C01072]</a:t>
            </a:r>
          </a:p>
        </p:txBody>
      </p:sp>
      <p:sp>
        <p:nvSpPr>
          <p:cNvPr id="18" name="Rechteck 17"/>
          <p:cNvSpPr/>
          <p:nvPr/>
        </p:nvSpPr>
        <p:spPr>
          <a:xfrm>
            <a:off x="7695333" y="3062160"/>
            <a:ext cx="5934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AMIS5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84586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CMS Pixel Upgrade</a:t>
            </a:r>
            <a:endParaRPr lang="en-US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3852" y="906393"/>
            <a:ext cx="8557346" cy="549542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current pixel </a:t>
            </a:r>
            <a:r>
              <a:rPr lang="en-US" dirty="0"/>
              <a:t>d</a:t>
            </a:r>
            <a:r>
              <a:rPr lang="en-US" dirty="0" smtClean="0"/>
              <a:t>etector specified for LHC design luminosity of </a:t>
            </a:r>
            <a:r>
              <a:rPr lang="de-DE" dirty="0" smtClean="0"/>
              <a:t>1</a:t>
            </a:r>
            <a:r>
              <a:rPr lang="de-DE" dirty="0" smtClean="0">
                <a:sym typeface="Symbol"/>
              </a:rPr>
              <a:t> </a:t>
            </a:r>
            <a:r>
              <a:rPr lang="de-DE" dirty="0" smtClean="0"/>
              <a:t>10</a:t>
            </a:r>
            <a:r>
              <a:rPr lang="de-DE" baseline="30000" dirty="0" smtClean="0"/>
              <a:t>34 </a:t>
            </a:r>
            <a:r>
              <a:rPr lang="de-DE" dirty="0" smtClean="0"/>
              <a:t>cm</a:t>
            </a:r>
            <a:r>
              <a:rPr lang="de-DE" baseline="30000" dirty="0" smtClean="0"/>
              <a:t>-2</a:t>
            </a:r>
            <a:r>
              <a:rPr lang="de-DE" dirty="0" smtClean="0"/>
              <a:t>s</a:t>
            </a:r>
            <a:r>
              <a:rPr lang="de-DE" baseline="30000" dirty="0" smtClean="0"/>
              <a:t>-1</a:t>
            </a:r>
          </a:p>
          <a:p>
            <a:endParaRPr lang="de-DE" dirty="0" smtClean="0"/>
          </a:p>
          <a:p>
            <a:r>
              <a:rPr lang="de-DE" dirty="0" smtClean="0"/>
              <a:t>LHC </a:t>
            </a:r>
            <a:r>
              <a:rPr lang="de-DE" dirty="0" err="1" smtClean="0"/>
              <a:t>planning</a:t>
            </a:r>
            <a:r>
              <a:rPr lang="de-DE" dirty="0" smtClean="0"/>
              <a:t>: </a:t>
            </a:r>
            <a:r>
              <a:rPr lang="de-DE" dirty="0"/>
              <a:t>~ 2</a:t>
            </a:r>
            <a:r>
              <a:rPr lang="de-DE" dirty="0">
                <a:sym typeface="Symbol"/>
              </a:rPr>
              <a:t></a:t>
            </a:r>
            <a:r>
              <a:rPr lang="de-DE" dirty="0"/>
              <a:t>10</a:t>
            </a:r>
            <a:r>
              <a:rPr lang="de-DE" baseline="30000" dirty="0"/>
              <a:t>34 </a:t>
            </a:r>
            <a:r>
              <a:rPr lang="de-DE" dirty="0" smtClean="0"/>
              <a:t>cm</a:t>
            </a:r>
            <a:r>
              <a:rPr lang="de-DE" baseline="30000" dirty="0" smtClean="0"/>
              <a:t>-2</a:t>
            </a:r>
            <a:r>
              <a:rPr lang="de-DE" dirty="0" smtClean="0"/>
              <a:t>s</a:t>
            </a:r>
            <a:r>
              <a:rPr lang="de-DE" baseline="30000" dirty="0" smtClean="0"/>
              <a:t>-1 </a:t>
            </a:r>
            <a:r>
              <a:rPr lang="de-DE" dirty="0" err="1" smtClean="0"/>
              <a:t>between</a:t>
            </a:r>
            <a:r>
              <a:rPr lang="de-DE" dirty="0" smtClean="0"/>
              <a:t> 2015 </a:t>
            </a:r>
            <a:r>
              <a:rPr lang="de-DE" dirty="0" err="1" smtClean="0"/>
              <a:t>and</a:t>
            </a:r>
            <a:r>
              <a:rPr lang="de-DE" dirty="0" smtClean="0"/>
              <a:t> 2018</a:t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</a:t>
            </a:r>
            <a:r>
              <a:rPr lang="de-DE" dirty="0" err="1" smtClean="0">
                <a:sym typeface="Wingdings" pitchFamily="2" charset="2"/>
              </a:rPr>
              <a:t>pixel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detector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would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have</a:t>
            </a:r>
            <a:r>
              <a:rPr lang="de-DE" dirty="0" smtClean="0">
                <a:sym typeface="Wingdings" pitchFamily="2" charset="2"/>
              </a:rPr>
              <a:t> 50% </a:t>
            </a:r>
            <a:r>
              <a:rPr lang="de-DE" dirty="0" err="1" smtClean="0">
                <a:sym typeface="Wingdings" pitchFamily="2" charset="2"/>
              </a:rPr>
              <a:t>dead</a:t>
            </a:r>
            <a:r>
              <a:rPr lang="de-DE" dirty="0" smtClean="0">
                <a:sym typeface="Wingdings" pitchFamily="2" charset="2"/>
              </a:rPr>
              <a:t> time (</a:t>
            </a:r>
            <a:r>
              <a:rPr lang="de-DE" dirty="0" err="1" smtClean="0">
                <a:sym typeface="Wingdings" pitchFamily="2" charset="2"/>
              </a:rPr>
              <a:t>at</a:t>
            </a:r>
            <a:r>
              <a:rPr lang="de-DE" dirty="0" smtClean="0">
                <a:sym typeface="Wingdings" pitchFamily="2" charset="2"/>
              </a:rPr>
              <a:t> 50 </a:t>
            </a:r>
            <a:r>
              <a:rPr lang="de-DE" dirty="0" err="1" smtClean="0">
                <a:sym typeface="Wingdings" pitchFamily="2" charset="2"/>
              </a:rPr>
              <a:t>ns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bunch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crossing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interval</a:t>
            </a:r>
            <a:r>
              <a:rPr lang="de-DE" dirty="0" smtClean="0">
                <a:sym typeface="Wingdings" pitchFamily="2" charset="2"/>
              </a:rPr>
              <a:t>) </a:t>
            </a:r>
            <a:r>
              <a:rPr lang="en-US" dirty="0">
                <a:sym typeface="Wingdings" pitchFamily="2" charset="2"/>
              </a:rPr>
              <a:t/>
            </a:r>
            <a:br>
              <a:rPr lang="en-US" dirty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ym typeface="Wingdings" pitchFamily="2" charset="2"/>
              </a:rPr>
              <a:t>CMS plans to exchange pixel detector in shutdown 2016/17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b="1" dirty="0" smtClean="0">
                <a:sym typeface="Wingdings" pitchFamily="2" charset="2"/>
              </a:rPr>
              <a:t>new pixel detector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4 barrel layers, 2x3 disks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(now 3 layers, 2x2 disks)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new read-out ASIC </a:t>
            </a:r>
          </a:p>
          <a:p>
            <a:pPr lvl="1"/>
            <a:r>
              <a:rPr lang="de-DE" dirty="0" err="1" smtClean="0">
                <a:sym typeface="Wingdings" pitchFamily="2" charset="2"/>
              </a:rPr>
              <a:t>less</a:t>
            </a:r>
            <a:r>
              <a:rPr lang="de-DE" dirty="0" smtClean="0">
                <a:sym typeface="Wingdings" pitchFamily="2" charset="2"/>
              </a:rPr>
              <a:t> material </a:t>
            </a:r>
            <a:r>
              <a:rPr lang="de-DE" dirty="0" err="1" smtClean="0">
                <a:sym typeface="Wingdings" pitchFamily="2" charset="2"/>
              </a:rPr>
              <a:t>inside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tracker</a:t>
            </a:r>
            <a:r>
              <a:rPr lang="de-DE" dirty="0">
                <a:sym typeface="Wingdings" pitchFamily="2" charset="2"/>
              </a:rPr>
              <a:t/>
            </a:r>
            <a:br>
              <a:rPr lang="de-DE" dirty="0">
                <a:sym typeface="Wingdings" pitchFamily="2" charset="2"/>
              </a:rPr>
            </a:br>
            <a:r>
              <a:rPr lang="de-DE" dirty="0" err="1" smtClean="0">
                <a:sym typeface="Wingdings" pitchFamily="2" charset="2"/>
              </a:rPr>
              <a:t>acceptance</a:t>
            </a:r>
            <a:endParaRPr lang="de-DE" dirty="0" smtClean="0">
              <a:sym typeface="Wingdings" pitchFamily="2" charset="2"/>
            </a:endParaRPr>
          </a:p>
          <a:p>
            <a:pPr lvl="1"/>
            <a:r>
              <a:rPr lang="de-DE" dirty="0" err="1" smtClean="0">
                <a:sym typeface="Wingdings" pitchFamily="2" charset="2"/>
              </a:rPr>
              <a:t>factor</a:t>
            </a:r>
            <a:r>
              <a:rPr lang="de-DE" dirty="0" smtClean="0">
                <a:sym typeface="Wingdings" pitchFamily="2" charset="2"/>
              </a:rPr>
              <a:t> 1.9 </a:t>
            </a:r>
            <a:r>
              <a:rPr lang="de-DE" dirty="0" err="1" smtClean="0">
                <a:sym typeface="Wingdings" pitchFamily="2" charset="2"/>
              </a:rPr>
              <a:t>more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channels</a:t>
            </a:r>
            <a:endParaRPr lang="de-DE" dirty="0" smtClean="0">
              <a:sym typeface="Wingdings" pitchFamily="2" charset="2"/>
            </a:endParaRPr>
          </a:p>
          <a:p>
            <a:pPr lvl="1">
              <a:buFont typeface="Wingdings"/>
              <a:buChar char="à"/>
            </a:pPr>
            <a:r>
              <a:rPr lang="de-DE" b="1" dirty="0" err="1" smtClean="0">
                <a:sym typeface="Wingdings" pitchFamily="2" charset="2"/>
              </a:rPr>
              <a:t>factor</a:t>
            </a:r>
            <a:r>
              <a:rPr lang="de-DE" b="1" dirty="0" smtClean="0">
                <a:sym typeface="Wingdings" pitchFamily="2" charset="2"/>
              </a:rPr>
              <a:t> 1.9 </a:t>
            </a:r>
            <a:r>
              <a:rPr lang="de-DE" b="1" dirty="0" err="1" smtClean="0">
                <a:sym typeface="Wingdings" pitchFamily="2" charset="2"/>
              </a:rPr>
              <a:t>increase</a:t>
            </a:r>
            <a:r>
              <a:rPr lang="de-DE" b="1" dirty="0" smtClean="0">
                <a:sym typeface="Wingdings" pitchFamily="2" charset="2"/>
              </a:rPr>
              <a:t> in</a:t>
            </a:r>
          </a:p>
          <a:p>
            <a:pPr marL="457200" lvl="1" indent="0">
              <a:buNone/>
              <a:tabLst>
                <a:tab pos="714375" algn="l"/>
              </a:tabLst>
            </a:pPr>
            <a:r>
              <a:rPr lang="de-DE" b="1" dirty="0">
                <a:sym typeface="Wingdings" pitchFamily="2" charset="2"/>
              </a:rPr>
              <a:t>	</a:t>
            </a:r>
            <a:r>
              <a:rPr lang="de-DE" b="1" dirty="0" smtClean="0">
                <a:sym typeface="Wingdings" pitchFamily="2" charset="2"/>
              </a:rPr>
              <a:t>power </a:t>
            </a:r>
            <a:r>
              <a:rPr lang="de-DE" b="1" dirty="0" err="1" smtClean="0">
                <a:sym typeface="Wingdings" pitchFamily="2" charset="2"/>
              </a:rPr>
              <a:t>consumption</a:t>
            </a:r>
            <a:endParaRPr lang="de-DE" b="1" dirty="0" smtClean="0">
              <a:sym typeface="Wingdings" pitchFamily="2" charset="2"/>
            </a:endParaRPr>
          </a:p>
          <a:p>
            <a:pPr marL="457200" lvl="1" indent="0">
              <a:buNone/>
              <a:tabLst>
                <a:tab pos="714375" algn="l"/>
              </a:tabLst>
            </a:pPr>
            <a:endParaRPr lang="de-DE" b="1" dirty="0">
              <a:sym typeface="Wingdings" pitchFamily="2" charset="2"/>
            </a:endParaRPr>
          </a:p>
          <a:p>
            <a:pPr>
              <a:tabLst>
                <a:tab pos="714375" algn="l"/>
              </a:tabLst>
            </a:pPr>
            <a:r>
              <a:rPr lang="de-DE" dirty="0" err="1">
                <a:sym typeface="Wingdings" pitchFamily="2" charset="2"/>
              </a:rPr>
              <a:t>cable</a:t>
            </a:r>
            <a:r>
              <a:rPr lang="de-DE" dirty="0">
                <a:sym typeface="Wingdings" pitchFamily="2" charset="2"/>
              </a:rPr>
              <a:t> plant must </a:t>
            </a:r>
            <a:r>
              <a:rPr lang="de-DE" dirty="0" err="1">
                <a:sym typeface="Wingdings" pitchFamily="2" charset="2"/>
              </a:rPr>
              <a:t>be</a:t>
            </a:r>
            <a:r>
              <a:rPr lang="de-DE" dirty="0">
                <a:sym typeface="Wingdings" pitchFamily="2" charset="2"/>
              </a:rPr>
              <a:t> </a:t>
            </a:r>
            <a:r>
              <a:rPr lang="de-DE" dirty="0" err="1">
                <a:sym typeface="Wingdings" pitchFamily="2" charset="2"/>
              </a:rPr>
              <a:t>re-used</a:t>
            </a:r>
            <a:r>
              <a:rPr lang="de-DE" dirty="0">
                <a:sym typeface="Wingdings" pitchFamily="2" charset="2"/>
              </a:rPr>
              <a:t>: </a:t>
            </a:r>
            <a:r>
              <a:rPr lang="de-DE" dirty="0" err="1">
                <a:sym typeface="Wingdings" pitchFamily="2" charset="2"/>
              </a:rPr>
              <a:t>heat</a:t>
            </a:r>
            <a:r>
              <a:rPr lang="de-DE" dirty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load</a:t>
            </a:r>
            <a:r>
              <a:rPr lang="de-DE" dirty="0">
                <a:sym typeface="Wingdings" pitchFamily="2" charset="2"/>
              </a:rPr>
              <a:t/>
            </a:r>
            <a:br>
              <a:rPr lang="de-DE" dirty="0">
                <a:sym typeface="Wingdings" pitchFamily="2" charset="2"/>
              </a:rPr>
            </a:br>
            <a:r>
              <a:rPr lang="de-DE" dirty="0" err="1" smtClean="0">
                <a:sym typeface="Wingdings" pitchFamily="2" charset="2"/>
              </a:rPr>
              <a:t>would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>
                <a:sym typeface="Wingdings" pitchFamily="2" charset="2"/>
              </a:rPr>
              <a:t>increase</a:t>
            </a:r>
            <a:r>
              <a:rPr lang="de-DE" dirty="0">
                <a:sym typeface="Wingdings" pitchFamily="2" charset="2"/>
              </a:rPr>
              <a:t> </a:t>
            </a:r>
            <a:r>
              <a:rPr lang="de-DE" dirty="0" err="1">
                <a:sym typeface="Wingdings" pitchFamily="2" charset="2"/>
              </a:rPr>
              <a:t>by</a:t>
            </a:r>
            <a:r>
              <a:rPr lang="de-DE" dirty="0">
                <a:sym typeface="Wingdings" pitchFamily="2" charset="2"/>
              </a:rPr>
              <a:t> </a:t>
            </a:r>
            <a:r>
              <a:rPr lang="de-DE" dirty="0" err="1">
                <a:sym typeface="Wingdings" pitchFamily="2" charset="2"/>
              </a:rPr>
              <a:t>factor</a:t>
            </a:r>
            <a:r>
              <a:rPr lang="de-DE" dirty="0">
                <a:sym typeface="Wingdings" pitchFamily="2" charset="2"/>
              </a:rPr>
              <a:t> 4</a:t>
            </a:r>
            <a:r>
              <a:rPr lang="en-US" dirty="0">
                <a:sym typeface="Wingdings" pitchFamily="2" charset="2"/>
              </a:rPr>
              <a:t/>
            </a:r>
            <a:br>
              <a:rPr lang="en-US" dirty="0">
                <a:sym typeface="Wingdings" pitchFamily="2" charset="2"/>
              </a:rPr>
            </a:br>
            <a:endParaRPr lang="de-DE" dirty="0">
              <a:sym typeface="Wingdings" pitchFamily="2" charset="2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5644" y="2634849"/>
            <a:ext cx="5024044" cy="2562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542395" y="6111593"/>
            <a:ext cx="3346494" cy="369332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pPr>
              <a:tabLst>
                <a:tab pos="714375" algn="l"/>
              </a:tabLst>
            </a:pPr>
            <a:r>
              <a:rPr lang="de-DE" dirty="0">
                <a:sym typeface="Wingdings" pitchFamily="2" charset="2"/>
              </a:rPr>
              <a:t> </a:t>
            </a:r>
            <a:r>
              <a:rPr lang="de-DE" dirty="0" err="1">
                <a:sym typeface="Wingdings" pitchFamily="2" charset="2"/>
              </a:rPr>
              <a:t>need</a:t>
            </a:r>
            <a:r>
              <a:rPr lang="de-DE" dirty="0">
                <a:sym typeface="Wingdings" pitchFamily="2" charset="2"/>
              </a:rPr>
              <a:t> a </a:t>
            </a:r>
            <a:r>
              <a:rPr lang="de-DE" dirty="0" err="1">
                <a:sym typeface="Wingdings" pitchFamily="2" charset="2"/>
              </a:rPr>
              <a:t>new</a:t>
            </a:r>
            <a:r>
              <a:rPr lang="de-DE" dirty="0">
                <a:sym typeface="Wingdings" pitchFamily="2" charset="2"/>
              </a:rPr>
              <a:t> </a:t>
            </a:r>
            <a:r>
              <a:rPr lang="de-DE" dirty="0" err="1">
                <a:sym typeface="Wingdings" pitchFamily="2" charset="2"/>
              </a:rPr>
              <a:t>powering</a:t>
            </a:r>
            <a:r>
              <a:rPr lang="de-DE" dirty="0">
                <a:sym typeface="Wingdings" pitchFamily="2" charset="2"/>
              </a:rPr>
              <a:t> </a:t>
            </a:r>
            <a:r>
              <a:rPr lang="de-DE" dirty="0" err="1">
                <a:sym typeface="Wingdings" pitchFamily="2" charset="2"/>
              </a:rPr>
              <a:t>scheme</a:t>
            </a:r>
            <a:r>
              <a:rPr lang="de-DE" dirty="0">
                <a:sym typeface="Wingdings" pitchFamily="2" charset="2"/>
              </a:rPr>
              <a:t>!</a:t>
            </a:r>
          </a:p>
        </p:txBody>
      </p:sp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8151435"/>
              </p:ext>
            </p:extLst>
          </p:nvPr>
        </p:nvGraphicFramePr>
        <p:xfrm>
          <a:off x="6064250" y="5241925"/>
          <a:ext cx="3079750" cy="161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4" name="Equation" r:id="rId5" imgW="2476440" imgH="1307880" progId="Equation.DSMT4">
                  <p:embed/>
                </p:oleObj>
              </mc:Choice>
              <mc:Fallback>
                <p:oleObj name="Equation" r:id="rId5" imgW="2476440" imgH="1307880" progId="Equation.DSMT4">
                  <p:embed/>
                  <p:pic>
                    <p:nvPicPr>
                      <p:cNvPr id="0" name="Objek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4250" y="5241925"/>
                        <a:ext cx="3079750" cy="1616075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6534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Implementation</a:t>
            </a:r>
            <a:r>
              <a:rPr lang="en-US" sz="3200" baseline="0" dirty="0" smtClean="0"/>
              <a:t> into the CMS Pixel system</a:t>
            </a:r>
            <a:endParaRPr lang="en-US" sz="3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b="1743"/>
          <a:stretch/>
        </p:blipFill>
        <p:spPr bwMode="auto">
          <a:xfrm>
            <a:off x="752216" y="928670"/>
            <a:ext cx="8061224" cy="553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3614574"/>
              </p:ext>
            </p:extLst>
          </p:nvPr>
        </p:nvGraphicFramePr>
        <p:xfrm>
          <a:off x="549275" y="1435100"/>
          <a:ext cx="3157538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3" name="Equation" r:id="rId6" imgW="2616120" imgH="774360" progId="Equation.DSMT4">
                  <p:embed/>
                </p:oleObj>
              </mc:Choice>
              <mc:Fallback>
                <p:oleObj name="Equation" r:id="rId6" imgW="2616120" imgH="774360" progId="Equation.DSMT4">
                  <p:embed/>
                  <p:pic>
                    <p:nvPicPr>
                      <p:cNvPr id="0" name="Objek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275" y="1435100"/>
                        <a:ext cx="3157538" cy="928688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08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Implementation into the CMS Pixel system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7" name="Grafik 6" descr="003_V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9251" y="1295395"/>
            <a:ext cx="8652387" cy="4968327"/>
          </a:xfrm>
          <a:prstGeom prst="rect">
            <a:avLst/>
          </a:prstGeom>
        </p:spPr>
      </p:pic>
      <p:pic>
        <p:nvPicPr>
          <p:cNvPr id="8" name="Inhaltsplatzhalter 49" descr="001_V1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4186920" y="1029373"/>
            <a:ext cx="3765939" cy="1926121"/>
          </a:xfrm>
        </p:spPr>
      </p:pic>
      <p:sp>
        <p:nvSpPr>
          <p:cNvPr id="9" name="Geschweifte Klammer rechts 8"/>
          <p:cNvSpPr/>
          <p:nvPr/>
        </p:nvSpPr>
        <p:spPr>
          <a:xfrm rot="-3540000">
            <a:off x="2167047" y="1277786"/>
            <a:ext cx="317496" cy="1161784"/>
          </a:xfrm>
          <a:prstGeom prst="rightBrace">
            <a:avLst>
              <a:gd name="adj1" fmla="val 8333"/>
              <a:gd name="adj2" fmla="val 49507"/>
            </a:avLst>
          </a:prstGeom>
          <a:ln w="19050">
            <a:solidFill>
              <a:srgbClr val="1005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Geschweifte Klammer rechts 9"/>
          <p:cNvSpPr/>
          <p:nvPr/>
        </p:nvSpPr>
        <p:spPr>
          <a:xfrm rot="-3540000">
            <a:off x="3411992" y="1798393"/>
            <a:ext cx="317496" cy="1622209"/>
          </a:xfrm>
          <a:prstGeom prst="rightBrace">
            <a:avLst>
              <a:gd name="adj1" fmla="val 8333"/>
              <a:gd name="adj2" fmla="val 49507"/>
            </a:avLst>
          </a:prstGeom>
          <a:ln w="19050">
            <a:solidFill>
              <a:srgbClr val="1005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Geschweifte Klammer rechts 10"/>
          <p:cNvSpPr/>
          <p:nvPr/>
        </p:nvSpPr>
        <p:spPr>
          <a:xfrm rot="-3540000">
            <a:off x="4739965" y="2792272"/>
            <a:ext cx="317496" cy="1234307"/>
          </a:xfrm>
          <a:prstGeom prst="rightBrace">
            <a:avLst>
              <a:gd name="adj1" fmla="val 8333"/>
              <a:gd name="adj2" fmla="val 49507"/>
            </a:avLst>
          </a:prstGeom>
          <a:ln w="19050">
            <a:solidFill>
              <a:srgbClr val="1005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Geschweifte Klammer rechts 11"/>
          <p:cNvSpPr/>
          <p:nvPr/>
        </p:nvSpPr>
        <p:spPr>
          <a:xfrm rot="-3540000">
            <a:off x="5897365" y="3482509"/>
            <a:ext cx="307666" cy="1230469"/>
          </a:xfrm>
          <a:prstGeom prst="rightBrace">
            <a:avLst>
              <a:gd name="adj1" fmla="val 8333"/>
              <a:gd name="adj2" fmla="val 49507"/>
            </a:avLst>
          </a:prstGeom>
          <a:ln w="19050">
            <a:solidFill>
              <a:srgbClr val="1005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feld 12"/>
          <p:cNvSpPr txBox="1"/>
          <p:nvPr/>
        </p:nvSpPr>
        <p:spPr>
          <a:xfrm rot="1925089">
            <a:off x="2284388" y="1527475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layer 1</a:t>
            </a:r>
            <a:endParaRPr lang="en-US" sz="1400" dirty="0"/>
          </a:p>
        </p:txBody>
      </p:sp>
      <p:sp>
        <p:nvSpPr>
          <p:cNvPr id="14" name="Textfeld 13"/>
          <p:cNvSpPr txBox="1"/>
          <p:nvPr/>
        </p:nvSpPr>
        <p:spPr>
          <a:xfrm rot="1791395">
            <a:off x="3545303" y="2281723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layer 4</a:t>
            </a:r>
            <a:endParaRPr lang="en-US" sz="1400" dirty="0"/>
          </a:p>
        </p:txBody>
      </p:sp>
      <p:sp>
        <p:nvSpPr>
          <p:cNvPr id="15" name="Textfeld 14"/>
          <p:cNvSpPr txBox="1"/>
          <p:nvPr/>
        </p:nvSpPr>
        <p:spPr>
          <a:xfrm rot="1833252">
            <a:off x="4880687" y="3102945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layer 2</a:t>
            </a:r>
            <a:endParaRPr lang="en-US" sz="1400" dirty="0"/>
          </a:p>
        </p:txBody>
      </p:sp>
      <p:sp>
        <p:nvSpPr>
          <p:cNvPr id="16" name="Textfeld 15"/>
          <p:cNvSpPr txBox="1"/>
          <p:nvPr/>
        </p:nvSpPr>
        <p:spPr>
          <a:xfrm rot="1846532">
            <a:off x="5985316" y="3778894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layer 3</a:t>
            </a:r>
            <a:endParaRPr lang="en-US" sz="1400" dirty="0"/>
          </a:p>
        </p:txBody>
      </p:sp>
      <p:cxnSp>
        <p:nvCxnSpPr>
          <p:cNvPr id="17" name="Gerade Verbindung mit Pfeil 16"/>
          <p:cNvCxnSpPr/>
          <p:nvPr/>
        </p:nvCxnSpPr>
        <p:spPr>
          <a:xfrm>
            <a:off x="1085353" y="1738151"/>
            <a:ext cx="265471" cy="157317"/>
          </a:xfrm>
          <a:prstGeom prst="straightConnector1">
            <a:avLst/>
          </a:prstGeom>
          <a:ln w="22225">
            <a:solidFill>
              <a:srgbClr val="1005E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 rot="10800000" flipV="1">
            <a:off x="474349" y="1738151"/>
            <a:ext cx="648931" cy="391703"/>
          </a:xfrm>
          <a:prstGeom prst="line">
            <a:avLst/>
          </a:prstGeom>
          <a:ln w="22225">
            <a:solidFill>
              <a:srgbClr val="1005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61082" y="2180978"/>
            <a:ext cx="104881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”digital </a:t>
            </a:r>
          </a:p>
          <a:p>
            <a:pPr algn="ctr"/>
            <a:r>
              <a:rPr lang="en-US" sz="1400" b="1" dirty="0" smtClean="0"/>
              <a:t>converters”</a:t>
            </a:r>
            <a:br>
              <a:rPr lang="en-US" sz="1400" b="1" dirty="0" smtClean="0"/>
            </a:br>
            <a:r>
              <a:rPr lang="en-US" sz="1400" b="1" dirty="0" smtClean="0"/>
              <a:t>(3.0V)</a:t>
            </a:r>
            <a:endParaRPr lang="en-US" sz="1400" b="1" dirty="0"/>
          </a:p>
        </p:txBody>
      </p:sp>
      <p:sp>
        <p:nvSpPr>
          <p:cNvPr id="20" name="Textfeld 19"/>
          <p:cNvSpPr txBox="1"/>
          <p:nvPr/>
        </p:nvSpPr>
        <p:spPr>
          <a:xfrm>
            <a:off x="2273469" y="851836"/>
            <a:ext cx="104881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”analogue </a:t>
            </a:r>
          </a:p>
          <a:p>
            <a:pPr algn="ctr"/>
            <a:r>
              <a:rPr lang="en-US" sz="1400" b="1" dirty="0" smtClean="0"/>
              <a:t>converters”</a:t>
            </a:r>
            <a:br>
              <a:rPr lang="en-US" sz="1400" b="1" dirty="0" smtClean="0"/>
            </a:br>
            <a:r>
              <a:rPr lang="en-US" sz="1400" b="1" dirty="0" smtClean="0"/>
              <a:t>(2.4V)</a:t>
            </a:r>
            <a:endParaRPr lang="en-US" sz="1400" b="1" dirty="0"/>
          </a:p>
        </p:txBody>
      </p:sp>
      <p:cxnSp>
        <p:nvCxnSpPr>
          <p:cNvPr id="21" name="Gerade Verbindung mit Pfeil 20"/>
          <p:cNvCxnSpPr/>
          <p:nvPr/>
        </p:nvCxnSpPr>
        <p:spPr>
          <a:xfrm>
            <a:off x="1313324" y="1621559"/>
            <a:ext cx="265471" cy="157317"/>
          </a:xfrm>
          <a:prstGeom prst="straightConnector1">
            <a:avLst/>
          </a:prstGeom>
          <a:ln w="22225">
            <a:solidFill>
              <a:srgbClr val="1005E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 rot="10800000" flipV="1">
            <a:off x="1322290" y="1125032"/>
            <a:ext cx="879986" cy="496527"/>
          </a:xfrm>
          <a:prstGeom prst="line">
            <a:avLst/>
          </a:prstGeom>
          <a:ln w="22225">
            <a:solidFill>
              <a:srgbClr val="1005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Geschweifte Klammer rechts 22"/>
          <p:cNvSpPr/>
          <p:nvPr/>
        </p:nvSpPr>
        <p:spPr>
          <a:xfrm rot="7233228">
            <a:off x="2104185" y="1493991"/>
            <a:ext cx="381494" cy="3014557"/>
          </a:xfrm>
          <a:prstGeom prst="rightBrace">
            <a:avLst>
              <a:gd name="adj1" fmla="val 27015"/>
              <a:gd name="adj2" fmla="val 49507"/>
            </a:avLst>
          </a:prstGeom>
          <a:ln w="19050">
            <a:solidFill>
              <a:srgbClr val="1005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feld 23"/>
          <p:cNvSpPr txBox="1"/>
          <p:nvPr/>
        </p:nvSpPr>
        <p:spPr>
          <a:xfrm rot="1816508">
            <a:off x="1134000" y="3175981"/>
            <a:ext cx="1983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served by cable 1</a:t>
            </a:r>
            <a:endParaRPr lang="en-US" sz="1400" dirty="0"/>
          </a:p>
        </p:txBody>
      </p:sp>
      <p:sp>
        <p:nvSpPr>
          <p:cNvPr id="25" name="Geschweifte Klammer rechts 24"/>
          <p:cNvSpPr/>
          <p:nvPr/>
        </p:nvSpPr>
        <p:spPr>
          <a:xfrm rot="7233228">
            <a:off x="4600191" y="3140506"/>
            <a:ext cx="422294" cy="2673663"/>
          </a:xfrm>
          <a:prstGeom prst="rightBrace">
            <a:avLst>
              <a:gd name="adj1" fmla="val 21571"/>
              <a:gd name="adj2" fmla="val 49507"/>
            </a:avLst>
          </a:prstGeom>
          <a:ln w="19050">
            <a:solidFill>
              <a:srgbClr val="1005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feld 25"/>
          <p:cNvSpPr txBox="1"/>
          <p:nvPr/>
        </p:nvSpPr>
        <p:spPr>
          <a:xfrm rot="1816508">
            <a:off x="3817419" y="4664621"/>
            <a:ext cx="1983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served by cable 2</a:t>
            </a:r>
            <a:endParaRPr lang="en-US" sz="1400" dirty="0"/>
          </a:p>
        </p:txBody>
      </p:sp>
      <p:sp>
        <p:nvSpPr>
          <p:cNvPr id="27" name="Textfeld 26"/>
          <p:cNvSpPr txBox="1"/>
          <p:nvPr/>
        </p:nvSpPr>
        <p:spPr>
          <a:xfrm rot="1846532">
            <a:off x="7838804" y="5937636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cable 2</a:t>
            </a:r>
            <a:endParaRPr lang="en-US" sz="1400" dirty="0"/>
          </a:p>
        </p:txBody>
      </p:sp>
      <p:sp>
        <p:nvSpPr>
          <p:cNvPr id="28" name="Textfeld 27"/>
          <p:cNvSpPr txBox="1"/>
          <p:nvPr/>
        </p:nvSpPr>
        <p:spPr>
          <a:xfrm rot="1846532">
            <a:off x="8343025" y="5450512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cable 1</a:t>
            </a:r>
            <a:endParaRPr lang="en-US" sz="1400" dirty="0"/>
          </a:p>
        </p:txBody>
      </p:sp>
      <p:sp>
        <p:nvSpPr>
          <p:cNvPr id="29" name="Rechteck 28"/>
          <p:cNvSpPr/>
          <p:nvPr/>
        </p:nvSpPr>
        <p:spPr>
          <a:xfrm>
            <a:off x="218378" y="5009836"/>
            <a:ext cx="4634182" cy="1469633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en-US" dirty="0" smtClean="0"/>
              <a:t> 13 converter pairs per bus board</a:t>
            </a:r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en-US" dirty="0" smtClean="0"/>
              <a:t> 6 - 7 pairs powered from one power supply</a:t>
            </a:r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en-US" dirty="0" smtClean="0"/>
              <a:t> each converter pair serves 1 - 4 pixel modules</a:t>
            </a:r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en-US" dirty="0" smtClean="0"/>
              <a:t> I</a:t>
            </a:r>
            <a:r>
              <a:rPr lang="en-US" baseline="-25000" dirty="0" smtClean="0"/>
              <a:t>out</a:t>
            </a:r>
            <a:r>
              <a:rPr lang="en-US" dirty="0" smtClean="0"/>
              <a:t> &lt; 3A per converter</a:t>
            </a:r>
          </a:p>
        </p:txBody>
      </p:sp>
      <p:pic>
        <p:nvPicPr>
          <p:cNvPr id="30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3" t="4245" r="16147" b="7285"/>
          <a:stretch/>
        </p:blipFill>
        <p:spPr bwMode="auto">
          <a:xfrm>
            <a:off x="6681126" y="2685282"/>
            <a:ext cx="2378465" cy="1846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604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System integration issues</a:t>
            </a:r>
            <a:endParaRPr lang="en-US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3852" y="846609"/>
            <a:ext cx="8354428" cy="585791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DC-DC converters are a new component </a:t>
            </a:r>
            <a:r>
              <a:rPr lang="en-US" dirty="0" smtClean="0">
                <a:sym typeface="Wingdings" pitchFamily="2" charset="2"/>
              </a:rPr>
              <a:t> no working experience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 unclear which control and protection features are essential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chosen approach: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ym typeface="Wingdings" pitchFamily="2" charset="2"/>
              </a:rPr>
              <a:t>converters switch off in case of over-temperature and under-voltage and switch back on when conditions are again fine, output current is limited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ym typeface="Wingdings" pitchFamily="2" charset="2"/>
              </a:rPr>
              <a:t>solid state fuse to disable converters with excessive current permanently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ym typeface="Wingdings" pitchFamily="2" charset="2"/>
              </a:rPr>
              <a:t>converters can be dis-/enabled and status is read via slow control communications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ym typeface="Wingdings" pitchFamily="2" charset="2"/>
              </a:rPr>
              <a:t>no remote sensing  voltage drops need careful attention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ym typeface="Wingdings" pitchFamily="2" charset="2"/>
              </a:rPr>
              <a:t>no electromagnetic interference with pixel modules (and the rest of CMS)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ym typeface="Wingdings" pitchFamily="2" charset="2"/>
              </a:rPr>
              <a:t>single event upsets in converter ASIC at some low level must be tolerated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ym typeface="Wingdings" pitchFamily="2" charset="2"/>
              </a:rPr>
              <a:t>‘bus board’ needed to distribute (large) currents to and from converters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ym typeface="Wingdings" pitchFamily="2" charset="2"/>
              </a:rPr>
              <a:t>tight space constraints</a:t>
            </a:r>
            <a:endParaRPr lang="en-US" dirty="0"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ym typeface="Wingdings" pitchFamily="2" charset="2"/>
              </a:rPr>
              <a:t>converters should be accessible/replaceable</a:t>
            </a:r>
            <a:endParaRPr lang="en-US" dirty="0"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ym typeface="Wingdings" pitchFamily="2" charset="2"/>
              </a:rPr>
              <a:t>cooling needed (1-2W per converter)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535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DC-DC Converter Development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8" name="Textfeld 7"/>
          <p:cNvSpPr txBox="1"/>
          <p:nvPr/>
        </p:nvSpPr>
        <p:spPr>
          <a:xfrm>
            <a:off x="5622411" y="2947352"/>
            <a:ext cx="33100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AC_PIX_V10 </a:t>
            </a:r>
            <a:r>
              <a:rPr lang="en-US" sz="1400" b="1" dirty="0" smtClean="0"/>
              <a:t>A with AMIS5: </a:t>
            </a:r>
            <a:r>
              <a:rPr lang="en-US" sz="1400" b="1" dirty="0"/>
              <a:t>2.8cm x </a:t>
            </a:r>
            <a:r>
              <a:rPr lang="en-US" sz="1400" b="1" dirty="0" smtClean="0"/>
              <a:t>1.7cm</a:t>
            </a:r>
            <a:endParaRPr lang="de-DE" sz="1400" b="1" dirty="0"/>
          </a:p>
        </p:txBody>
      </p:sp>
      <p:sp>
        <p:nvSpPr>
          <p:cNvPr id="10" name="Textfeld 9"/>
          <p:cNvSpPr txBox="1"/>
          <p:nvPr/>
        </p:nvSpPr>
        <p:spPr>
          <a:xfrm>
            <a:off x="524246" y="5949280"/>
            <a:ext cx="4371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100 DC-DC </a:t>
            </a:r>
            <a:r>
              <a:rPr lang="de-DE" b="1" dirty="0" err="1" smtClean="0"/>
              <a:t>converters</a:t>
            </a:r>
            <a:r>
              <a:rPr lang="de-DE" b="1" dirty="0" smtClean="0"/>
              <a:t> </a:t>
            </a:r>
            <a:r>
              <a:rPr lang="de-DE" b="1" dirty="0" err="1" smtClean="0"/>
              <a:t>have</a:t>
            </a:r>
            <a:r>
              <a:rPr lang="de-DE" b="1" dirty="0" smtClean="0"/>
              <a:t> </a:t>
            </a:r>
            <a:r>
              <a:rPr lang="de-DE" b="1" dirty="0" err="1" smtClean="0"/>
              <a:t>been</a:t>
            </a:r>
            <a:r>
              <a:rPr lang="de-DE" b="1" dirty="0" smtClean="0"/>
              <a:t> </a:t>
            </a:r>
            <a:r>
              <a:rPr lang="de-DE" b="1" dirty="0" err="1" smtClean="0"/>
              <a:t>built</a:t>
            </a:r>
            <a:r>
              <a:rPr lang="de-DE" b="1" dirty="0" smtClean="0"/>
              <a:t> so </a:t>
            </a:r>
            <a:r>
              <a:rPr lang="de-DE" b="1" dirty="0" err="1" smtClean="0"/>
              <a:t>far</a:t>
            </a:r>
            <a:endParaRPr lang="de-DE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596254" y="1169097"/>
            <a:ext cx="4627292" cy="1754326"/>
          </a:xfrm>
          <a:prstGeom prst="rect">
            <a:avLst/>
          </a:prstGeom>
          <a:noFill/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de-DE" dirty="0" err="1" smtClean="0"/>
              <a:t>based</a:t>
            </a:r>
            <a:r>
              <a:rPr lang="de-DE" dirty="0" smtClean="0"/>
              <a:t> on CERN ASICs AMIS4/5,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soon</a:t>
            </a:r>
            <a:r>
              <a:rPr lang="de-DE" dirty="0" smtClean="0"/>
              <a:t> FEAST</a:t>
            </a:r>
          </a:p>
          <a:p>
            <a:r>
              <a:rPr lang="de-DE" dirty="0" smtClean="0"/>
              <a:t>V</a:t>
            </a:r>
            <a:r>
              <a:rPr lang="de-DE" baseline="-25000" dirty="0" smtClean="0"/>
              <a:t>in</a:t>
            </a:r>
            <a:r>
              <a:rPr lang="de-DE" dirty="0" smtClean="0"/>
              <a:t> =10V</a:t>
            </a:r>
            <a:endParaRPr lang="de-DE" dirty="0"/>
          </a:p>
          <a:p>
            <a:r>
              <a:rPr lang="de-DE" dirty="0" err="1" smtClean="0"/>
              <a:t>V</a:t>
            </a:r>
            <a:r>
              <a:rPr lang="de-DE" baseline="-25000" dirty="0" err="1" smtClean="0"/>
              <a:t>out</a:t>
            </a:r>
            <a:r>
              <a:rPr lang="de-DE" dirty="0" smtClean="0"/>
              <a:t> = 3.0V </a:t>
            </a:r>
            <a:r>
              <a:rPr lang="de-DE" dirty="0" err="1" smtClean="0"/>
              <a:t>or</a:t>
            </a:r>
            <a:r>
              <a:rPr lang="de-DE" dirty="0" smtClean="0"/>
              <a:t> 2.4V</a:t>
            </a:r>
          </a:p>
          <a:p>
            <a:r>
              <a:rPr lang="de-DE" dirty="0" err="1"/>
              <a:t>s</a:t>
            </a:r>
            <a:r>
              <a:rPr lang="de-DE" dirty="0" err="1" smtClean="0"/>
              <a:t>witching</a:t>
            </a:r>
            <a:r>
              <a:rPr lang="de-DE" dirty="0" smtClean="0"/>
              <a:t>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f</a:t>
            </a:r>
            <a:r>
              <a:rPr lang="de-DE" baseline="-25000" dirty="0" err="1" smtClean="0"/>
              <a:t>s</a:t>
            </a:r>
            <a:r>
              <a:rPr lang="de-DE" dirty="0" smtClean="0"/>
              <a:t> = 1.5MHz</a:t>
            </a:r>
          </a:p>
          <a:p>
            <a:r>
              <a:rPr lang="de-DE" dirty="0" smtClean="0"/>
              <a:t>2-layer PCB</a:t>
            </a:r>
          </a:p>
          <a:p>
            <a:r>
              <a:rPr lang="de-DE" dirty="0" err="1"/>
              <a:t>p</a:t>
            </a:r>
            <a:r>
              <a:rPr lang="de-DE" dirty="0" err="1" smtClean="0"/>
              <a:t>i</a:t>
            </a:r>
            <a:r>
              <a:rPr lang="de-DE" dirty="0" smtClean="0"/>
              <a:t>-filters </a:t>
            </a:r>
            <a:r>
              <a:rPr lang="de-DE" dirty="0" err="1" smtClean="0"/>
              <a:t>at</a:t>
            </a:r>
            <a:r>
              <a:rPr lang="de-DE" dirty="0" smtClean="0"/>
              <a:t> in-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 smtClean="0"/>
          </a:p>
        </p:txBody>
      </p:sp>
      <p:sp>
        <p:nvSpPr>
          <p:cNvPr id="13" name="Textfeld 12"/>
          <p:cNvSpPr txBox="1"/>
          <p:nvPr/>
        </p:nvSpPr>
        <p:spPr>
          <a:xfrm>
            <a:off x="596255" y="3943581"/>
            <a:ext cx="5130370" cy="1754326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de-DE" b="1" dirty="0" err="1" smtClean="0"/>
              <a:t>Shield</a:t>
            </a:r>
            <a:r>
              <a:rPr lang="de-DE" dirty="0" smtClean="0"/>
              <a:t> (</a:t>
            </a:r>
            <a:r>
              <a:rPr lang="en-US" dirty="0"/>
              <a:t>0.3mm plastic </a:t>
            </a:r>
            <a:r>
              <a:rPr lang="en-US" dirty="0" smtClean="0"/>
              <a:t>with </a:t>
            </a:r>
            <a:r>
              <a:rPr lang="en-US" dirty="0"/>
              <a:t>30µm Cu + </a:t>
            </a:r>
            <a:r>
              <a:rPr lang="en-US" dirty="0" smtClean="0"/>
              <a:t>1µm </a:t>
            </a:r>
            <a:r>
              <a:rPr lang="en-US" dirty="0" err="1" smtClean="0"/>
              <a:t>Sn</a:t>
            </a:r>
            <a:r>
              <a:rPr lang="en-US" dirty="0" smtClean="0"/>
              <a:t>)</a:t>
            </a:r>
          </a:p>
          <a:p>
            <a:r>
              <a:rPr lang="de-DE" dirty="0" err="1" smtClean="0"/>
              <a:t>has</a:t>
            </a:r>
            <a:r>
              <a:rPr lang="de-DE" dirty="0" smtClean="0"/>
              <a:t> 3 </a:t>
            </a:r>
            <a:r>
              <a:rPr lang="de-DE" dirty="0" err="1" smtClean="0"/>
              <a:t>functions</a:t>
            </a:r>
            <a:r>
              <a:rPr lang="de-DE" dirty="0" smtClean="0"/>
              <a:t>: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de-DE" dirty="0" smtClean="0"/>
              <a:t>  </a:t>
            </a:r>
            <a:r>
              <a:rPr lang="de-DE" dirty="0" err="1" smtClean="0"/>
              <a:t>shield</a:t>
            </a:r>
            <a:r>
              <a:rPr lang="de-DE" dirty="0" smtClean="0"/>
              <a:t> </a:t>
            </a:r>
            <a:r>
              <a:rPr lang="de-DE" dirty="0" err="1" smtClean="0"/>
              <a:t>magnetic</a:t>
            </a:r>
            <a:r>
              <a:rPr lang="de-DE" dirty="0" smtClean="0"/>
              <a:t> </a:t>
            </a:r>
            <a:r>
              <a:rPr lang="de-DE" dirty="0" err="1" smtClean="0"/>
              <a:t>emissions</a:t>
            </a:r>
            <a:endParaRPr lang="de-DE" dirty="0" smtClean="0"/>
          </a:p>
          <a:p>
            <a:pPr marL="182563" indent="-182563">
              <a:buFont typeface="Arial" pitchFamily="34" charset="0"/>
              <a:buChar char="•"/>
            </a:pPr>
            <a:r>
              <a:rPr lang="de-DE" dirty="0" smtClean="0"/>
              <a:t>  </a:t>
            </a:r>
            <a:r>
              <a:rPr lang="de-DE" dirty="0" err="1" smtClean="0"/>
              <a:t>cooling</a:t>
            </a:r>
            <a:r>
              <a:rPr lang="de-DE" dirty="0" smtClean="0"/>
              <a:t> </a:t>
            </a:r>
            <a:r>
              <a:rPr lang="de-DE" dirty="0" err="1" smtClean="0"/>
              <a:t>contact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coil</a:t>
            </a:r>
            <a:endParaRPr lang="de-DE" dirty="0" smtClean="0"/>
          </a:p>
          <a:p>
            <a:pPr marL="182563" indent="-182563">
              <a:buFont typeface="Arial" pitchFamily="34" charset="0"/>
              <a:buChar char="•"/>
            </a:pPr>
            <a:r>
              <a:rPr lang="de-DE" dirty="0" smtClean="0"/>
              <a:t>  </a:t>
            </a:r>
            <a:r>
              <a:rPr lang="de-DE" dirty="0" err="1" smtClean="0"/>
              <a:t>segregation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“</a:t>
            </a:r>
            <a:r>
              <a:rPr lang="de-DE" dirty="0" err="1" smtClean="0"/>
              <a:t>noisy</a:t>
            </a:r>
            <a:r>
              <a:rPr lang="de-DE" dirty="0" smtClean="0"/>
              <a:t>“ </a:t>
            </a:r>
            <a:r>
              <a:rPr lang="de-DE" dirty="0" err="1" smtClean="0"/>
              <a:t>parts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r>
              <a:rPr lang="de-DE" dirty="0" smtClean="0"/>
              <a:t> </a:t>
            </a:r>
            <a:r>
              <a:rPr lang="de-DE" dirty="0" err="1" smtClean="0"/>
              <a:t>filters</a:t>
            </a:r>
            <a:endParaRPr lang="de-DE" dirty="0" smtClean="0"/>
          </a:p>
          <a:p>
            <a:endParaRPr lang="de-DE" dirty="0" smtClean="0"/>
          </a:p>
        </p:txBody>
      </p:sp>
      <p:sp>
        <p:nvSpPr>
          <p:cNvPr id="15" name="Textfeld 14"/>
          <p:cNvSpPr txBox="1"/>
          <p:nvPr/>
        </p:nvSpPr>
        <p:spPr>
          <a:xfrm>
            <a:off x="6306147" y="5691296"/>
            <a:ext cx="23005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 smtClean="0"/>
              <a:t>with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shield</a:t>
            </a:r>
            <a:r>
              <a:rPr lang="de-DE" sz="1400" b="1" dirty="0" smtClean="0"/>
              <a:t>; total </a:t>
            </a:r>
            <a:r>
              <a:rPr lang="de-DE" sz="1400" b="1" dirty="0" err="1" smtClean="0"/>
              <a:t>weight</a:t>
            </a:r>
            <a:r>
              <a:rPr lang="de-DE" sz="1400" b="1" dirty="0" smtClean="0"/>
              <a:t> ~3g</a:t>
            </a:r>
            <a:endParaRPr lang="en-GB" sz="1400" b="1" dirty="0"/>
          </a:p>
        </p:txBody>
      </p:sp>
      <p:sp>
        <p:nvSpPr>
          <p:cNvPr id="17" name="Textfeld 16"/>
          <p:cNvSpPr txBox="1"/>
          <p:nvPr/>
        </p:nvSpPr>
        <p:spPr>
          <a:xfrm>
            <a:off x="596254" y="3171948"/>
            <a:ext cx="3898503" cy="369332"/>
          </a:xfrm>
          <a:prstGeom prst="rect">
            <a:avLst/>
          </a:prstGeom>
          <a:noFill/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de-DE" dirty="0" err="1" smtClean="0"/>
              <a:t>Toroidal</a:t>
            </a:r>
            <a:r>
              <a:rPr lang="de-DE" dirty="0" smtClean="0"/>
              <a:t> </a:t>
            </a:r>
            <a:r>
              <a:rPr lang="de-DE" dirty="0" err="1" smtClean="0"/>
              <a:t>plastic</a:t>
            </a:r>
            <a:r>
              <a:rPr lang="de-DE" dirty="0" smtClean="0"/>
              <a:t> </a:t>
            </a:r>
            <a:r>
              <a:rPr lang="de-DE" dirty="0" err="1" smtClean="0"/>
              <a:t>core</a:t>
            </a:r>
            <a:r>
              <a:rPr lang="de-DE" dirty="0" smtClean="0"/>
              <a:t> </a:t>
            </a:r>
            <a:r>
              <a:rPr lang="de-DE" b="1" dirty="0" err="1" smtClean="0"/>
              <a:t>inductor</a:t>
            </a:r>
            <a:r>
              <a:rPr lang="de-DE" dirty="0" smtClean="0"/>
              <a:t> L = 450nH</a:t>
            </a:r>
          </a:p>
        </p:txBody>
      </p:sp>
      <p:pic>
        <p:nvPicPr>
          <p:cNvPr id="16" name="Picture 1041" descr="C:\Users\Feld\AppData\Local\Microsoft\Windows\Temporary Internet Files\Content.Outlook\IXLM3VG1\IMG_068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166" t="25918" r="17140" b="34142"/>
          <a:stretch/>
        </p:blipFill>
        <p:spPr bwMode="auto">
          <a:xfrm>
            <a:off x="5227930" y="897746"/>
            <a:ext cx="3704491" cy="2025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Feld\AppData\Local\Microsoft\Windows\Temporary Internet Files\Content.Outlook\IXLM3VG1\IMG_073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108" t="32604" r="26025" b="33698"/>
          <a:stretch/>
        </p:blipFill>
        <p:spPr bwMode="auto">
          <a:xfrm>
            <a:off x="5561258" y="3394460"/>
            <a:ext cx="3371163" cy="205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435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Effectiveness of Shield</a:t>
            </a:r>
            <a:endParaRPr lang="en-US" sz="36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11" name="Textfeld 10"/>
          <p:cNvSpPr txBox="1"/>
          <p:nvPr/>
        </p:nvSpPr>
        <p:spPr>
          <a:xfrm>
            <a:off x="654446" y="6196613"/>
            <a:ext cx="7322467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de-DE" b="1" dirty="0" smtClean="0"/>
              <a:t>Strong </a:t>
            </a:r>
            <a:r>
              <a:rPr lang="de-DE" b="1" dirty="0" err="1" smtClean="0"/>
              <a:t>reduction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</a:t>
            </a:r>
            <a:r>
              <a:rPr lang="de-DE" b="1" dirty="0" err="1" smtClean="0"/>
              <a:t>magnetic</a:t>
            </a:r>
            <a:r>
              <a:rPr lang="de-DE" b="1" dirty="0" smtClean="0"/>
              <a:t> </a:t>
            </a:r>
            <a:r>
              <a:rPr lang="de-DE" b="1" dirty="0" err="1" smtClean="0"/>
              <a:t>emissions</a:t>
            </a:r>
            <a:r>
              <a:rPr lang="de-DE" b="1" dirty="0" smtClean="0"/>
              <a:t> </a:t>
            </a:r>
            <a:r>
              <a:rPr lang="de-DE" b="1" dirty="0" err="1" smtClean="0"/>
              <a:t>and</a:t>
            </a:r>
            <a:r>
              <a:rPr lang="de-DE" b="1" smtClean="0"/>
              <a:t> output</a:t>
            </a:r>
            <a:r>
              <a:rPr lang="de-DE" b="1" dirty="0" smtClean="0"/>
              <a:t> </a:t>
            </a:r>
            <a:r>
              <a:rPr lang="de-DE" b="1" dirty="0" err="1" smtClean="0"/>
              <a:t>noise</a:t>
            </a:r>
            <a:endParaRPr lang="en-GB" b="1" dirty="0"/>
          </a:p>
        </p:txBody>
      </p:sp>
      <p:sp>
        <p:nvSpPr>
          <p:cNvPr id="15" name="Textfeld 14"/>
          <p:cNvSpPr txBox="1"/>
          <p:nvPr/>
        </p:nvSpPr>
        <p:spPr>
          <a:xfrm>
            <a:off x="4432037" y="928670"/>
            <a:ext cx="3331361" cy="55399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500" b="1" dirty="0" smtClean="0"/>
              <a:t>Common Mode </a:t>
            </a:r>
            <a:r>
              <a:rPr lang="de-DE" sz="1500" b="1" dirty="0" err="1" smtClean="0"/>
              <a:t>output</a:t>
            </a:r>
            <a:r>
              <a:rPr lang="de-DE" sz="1500" b="1" dirty="0" smtClean="0"/>
              <a:t> </a:t>
            </a:r>
            <a:r>
              <a:rPr lang="de-DE" sz="1500" b="1" dirty="0" err="1" smtClean="0"/>
              <a:t>noise</a:t>
            </a:r>
            <a:r>
              <a:rPr lang="de-DE" sz="1500" b="1" dirty="0" smtClean="0"/>
              <a:t> </a:t>
            </a:r>
            <a:r>
              <a:rPr lang="de-DE" sz="1500" b="1" dirty="0" err="1" smtClean="0"/>
              <a:t>spectrum</a:t>
            </a:r>
            <a:r>
              <a:rPr lang="de-DE" sz="1500" b="1" dirty="0" smtClean="0"/>
              <a:t>,</a:t>
            </a:r>
          </a:p>
          <a:p>
            <a:r>
              <a:rPr lang="de-DE" sz="1500" b="1" dirty="0" err="1" smtClean="0"/>
              <a:t>measured</a:t>
            </a:r>
            <a:r>
              <a:rPr lang="de-DE" sz="1500" b="1" dirty="0" smtClean="0"/>
              <a:t> </a:t>
            </a:r>
            <a:r>
              <a:rPr lang="de-DE" sz="1500" b="1" dirty="0" err="1" smtClean="0"/>
              <a:t>with</a:t>
            </a:r>
            <a:r>
              <a:rPr lang="de-DE" sz="1500" b="1" dirty="0" smtClean="0"/>
              <a:t> </a:t>
            </a:r>
            <a:r>
              <a:rPr lang="de-DE" sz="1500" b="1" dirty="0" err="1" smtClean="0"/>
              <a:t>spectrum</a:t>
            </a:r>
            <a:r>
              <a:rPr lang="de-DE" sz="1500" b="1" dirty="0" smtClean="0"/>
              <a:t> </a:t>
            </a:r>
            <a:r>
              <a:rPr lang="de-DE" sz="1500" b="1" dirty="0" err="1" smtClean="0"/>
              <a:t>analyzer</a:t>
            </a:r>
            <a:endParaRPr lang="de-DE" sz="1500" b="1" dirty="0" smtClean="0"/>
          </a:p>
        </p:txBody>
      </p:sp>
      <p:sp>
        <p:nvSpPr>
          <p:cNvPr id="14" name="Textfeld 13"/>
          <p:cNvSpPr txBox="1"/>
          <p:nvPr/>
        </p:nvSpPr>
        <p:spPr>
          <a:xfrm>
            <a:off x="654446" y="944348"/>
            <a:ext cx="3137654" cy="55399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500" b="1" dirty="0" smtClean="0"/>
              <a:t>B-</a:t>
            </a:r>
            <a:r>
              <a:rPr lang="de-DE" sz="1500" b="1" dirty="0" err="1" smtClean="0"/>
              <a:t>field</a:t>
            </a:r>
            <a:r>
              <a:rPr lang="de-DE" sz="1500" b="1" dirty="0" smtClean="0"/>
              <a:t>, </a:t>
            </a:r>
            <a:r>
              <a:rPr lang="de-DE" sz="1500" b="1" dirty="0" err="1" smtClean="0"/>
              <a:t>measured</a:t>
            </a:r>
            <a:r>
              <a:rPr lang="de-DE" sz="1500" b="1" dirty="0" smtClean="0"/>
              <a:t> </a:t>
            </a:r>
            <a:r>
              <a:rPr lang="de-DE" sz="1500" b="1" dirty="0" err="1" smtClean="0"/>
              <a:t>with</a:t>
            </a:r>
            <a:r>
              <a:rPr lang="de-DE" sz="1500" b="1" dirty="0" smtClean="0"/>
              <a:t> </a:t>
            </a:r>
            <a:r>
              <a:rPr lang="de-DE" sz="1500" b="1" dirty="0" err="1" smtClean="0"/>
              <a:t>pick-up</a:t>
            </a:r>
            <a:r>
              <a:rPr lang="de-DE" sz="1500" b="1" dirty="0" smtClean="0"/>
              <a:t> probe</a:t>
            </a:r>
            <a:endParaRPr lang="en-GB" sz="1500" b="1" dirty="0" smtClean="0"/>
          </a:p>
          <a:p>
            <a:r>
              <a:rPr lang="de-DE" sz="1500" b="1" dirty="0" err="1" smtClean="0"/>
              <a:t>above</a:t>
            </a:r>
            <a:r>
              <a:rPr lang="de-DE" sz="1500" b="1" dirty="0" smtClean="0"/>
              <a:t> </a:t>
            </a:r>
            <a:r>
              <a:rPr lang="de-DE" sz="1500" b="1" dirty="0" err="1" smtClean="0"/>
              <a:t>coil</a:t>
            </a:r>
            <a:r>
              <a:rPr lang="de-DE" sz="1500" b="1" dirty="0" smtClean="0"/>
              <a:t>/</a:t>
            </a:r>
            <a:r>
              <a:rPr lang="de-DE" sz="1500" b="1" dirty="0" err="1" smtClean="0"/>
              <a:t>shield</a:t>
            </a:r>
            <a:endParaRPr lang="de-DE" sz="1500" b="1" dirty="0" smtClean="0"/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143" y="1500672"/>
            <a:ext cx="2327100" cy="2272345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1115277" y="1727849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</a:t>
            </a:r>
            <a:r>
              <a:rPr lang="de-DE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shield</a:t>
            </a:r>
            <a:endParaRPr lang="en-GB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6" name="Gruppieren 25"/>
          <p:cNvGrpSpPr/>
          <p:nvPr/>
        </p:nvGrpSpPr>
        <p:grpSpPr>
          <a:xfrm>
            <a:off x="872426" y="3767573"/>
            <a:ext cx="2327100" cy="2272345"/>
            <a:chOff x="1098336" y="4264366"/>
            <a:chExt cx="2327100" cy="2272345"/>
          </a:xfrm>
        </p:grpSpPr>
        <p:pic>
          <p:nvPicPr>
            <p:cNvPr id="22" name="Grafik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8336" y="4264366"/>
              <a:ext cx="2327100" cy="2272345"/>
            </a:xfrm>
            <a:prstGeom prst="rect">
              <a:avLst/>
            </a:prstGeom>
          </p:spPr>
        </p:pic>
        <p:sp>
          <p:nvSpPr>
            <p:cNvPr id="25" name="Textfeld 24"/>
            <p:cNvSpPr txBox="1"/>
            <p:nvPr/>
          </p:nvSpPr>
          <p:spPr>
            <a:xfrm>
              <a:off x="1341187" y="4487303"/>
              <a:ext cx="12793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With</a:t>
              </a:r>
              <a:r>
                <a:rPr lang="de-DE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sz="1600" b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shield</a:t>
              </a:r>
              <a:endParaRPr lang="en-GB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7" name="Grafik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678" y="1522133"/>
            <a:ext cx="3066077" cy="2272829"/>
          </a:xfrm>
          <a:prstGeom prst="rect">
            <a:avLst/>
          </a:prstGeom>
        </p:spPr>
      </p:pic>
      <p:sp>
        <p:nvSpPr>
          <p:cNvPr id="29" name="Textfeld 28"/>
          <p:cNvSpPr txBox="1"/>
          <p:nvPr/>
        </p:nvSpPr>
        <p:spPr>
          <a:xfrm>
            <a:off x="5095606" y="1727849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</a:t>
            </a:r>
            <a:r>
              <a:rPr lang="de-DE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shield</a:t>
            </a:r>
            <a:endParaRPr lang="en-GB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1" name="Gruppieren 30"/>
          <p:cNvGrpSpPr/>
          <p:nvPr/>
        </p:nvGrpSpPr>
        <p:grpSpPr>
          <a:xfrm>
            <a:off x="4543514" y="3837994"/>
            <a:ext cx="3108406" cy="2274190"/>
            <a:chOff x="4769424" y="4334787"/>
            <a:chExt cx="3108406" cy="2274190"/>
          </a:xfrm>
        </p:grpSpPr>
        <p:pic>
          <p:nvPicPr>
            <p:cNvPr id="28" name="Grafik 2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9424" y="4334787"/>
              <a:ext cx="3108406" cy="2274190"/>
            </a:xfrm>
            <a:prstGeom prst="rect">
              <a:avLst/>
            </a:prstGeom>
          </p:spPr>
        </p:pic>
        <p:sp>
          <p:nvSpPr>
            <p:cNvPr id="30" name="Textfeld 29"/>
            <p:cNvSpPr txBox="1"/>
            <p:nvPr/>
          </p:nvSpPr>
          <p:spPr>
            <a:xfrm>
              <a:off x="5235851" y="4487303"/>
              <a:ext cx="12793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With</a:t>
              </a:r>
              <a:r>
                <a:rPr lang="de-DE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sz="1600" b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shield</a:t>
              </a:r>
              <a:endParaRPr lang="en-GB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" name="Textfeld 2"/>
          <p:cNvSpPr txBox="1"/>
          <p:nvPr/>
        </p:nvSpPr>
        <p:spPr>
          <a:xfrm rot="16200000">
            <a:off x="2402018" y="2539288"/>
            <a:ext cx="1670650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dirty="0" smtClean="0"/>
              <a:t>pick-up probe voltage (mV)</a:t>
            </a:r>
            <a:endParaRPr lang="en-US" sz="1050" dirty="0"/>
          </a:p>
        </p:txBody>
      </p:sp>
      <p:sp>
        <p:nvSpPr>
          <p:cNvPr id="20" name="Textfeld 19"/>
          <p:cNvSpPr txBox="1"/>
          <p:nvPr/>
        </p:nvSpPr>
        <p:spPr>
          <a:xfrm rot="16200000">
            <a:off x="2402018" y="4800906"/>
            <a:ext cx="1670650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dirty="0" smtClean="0"/>
              <a:t>pick-up probe voltage (mV)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89795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Efficiency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19</a:t>
            </a:fld>
            <a:endParaRPr lang="en-GB"/>
          </a:p>
        </p:txBody>
      </p:sp>
      <p:grpSp>
        <p:nvGrpSpPr>
          <p:cNvPr id="16" name="Gruppieren 15"/>
          <p:cNvGrpSpPr/>
          <p:nvPr/>
        </p:nvGrpSpPr>
        <p:grpSpPr>
          <a:xfrm>
            <a:off x="491701" y="1129483"/>
            <a:ext cx="8447896" cy="3488491"/>
            <a:chOff x="1417217" y="21937811"/>
            <a:chExt cx="10602232" cy="5455871"/>
          </a:xfrm>
        </p:grpSpPr>
        <p:pic>
          <p:nvPicPr>
            <p:cNvPr id="17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6908" y="22047467"/>
              <a:ext cx="5060687" cy="5341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9804" y="22036536"/>
              <a:ext cx="5059557" cy="5357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Textfeld 18"/>
            <p:cNvSpPr txBox="1"/>
            <p:nvPr/>
          </p:nvSpPr>
          <p:spPr>
            <a:xfrm>
              <a:off x="5094192" y="21953848"/>
              <a:ext cx="1600699" cy="5776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 smtClean="0"/>
                <a:t>V</a:t>
              </a:r>
              <a:r>
                <a:rPr lang="en-US" b="1" baseline="-25000" dirty="0" err="1" smtClean="0"/>
                <a:t>out</a:t>
              </a:r>
              <a:r>
                <a:rPr lang="en-US" b="1" dirty="0" smtClean="0"/>
                <a:t>= 2.5V</a:t>
              </a:r>
              <a:endParaRPr lang="en-US" b="1" dirty="0"/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10579419" y="21937811"/>
              <a:ext cx="1440030" cy="5776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 smtClean="0"/>
                <a:t>V</a:t>
              </a:r>
              <a:r>
                <a:rPr lang="en-US" b="1" baseline="-25000" dirty="0" err="1" smtClean="0"/>
                <a:t>out</a:t>
              </a:r>
              <a:r>
                <a:rPr lang="en-US" b="1" dirty="0" smtClean="0"/>
                <a:t>= 2.5V</a:t>
              </a:r>
              <a:endParaRPr lang="en-US" b="1" dirty="0"/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6901863" y="22072413"/>
              <a:ext cx="3677556" cy="4332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Standard deviation [%]  from 5 converters  </a:t>
              </a:r>
              <a:endParaRPr lang="en-US" sz="1200" b="1" dirty="0"/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1417217" y="22047468"/>
              <a:ext cx="3203692" cy="4332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Mean efficiency [%] of 5 converters   </a:t>
              </a:r>
              <a:endParaRPr lang="en-US" sz="1200" b="1" dirty="0"/>
            </a:p>
          </p:txBody>
        </p:sp>
      </p:grpSp>
      <p:sp>
        <p:nvSpPr>
          <p:cNvPr id="23" name="Textfeld 22"/>
          <p:cNvSpPr txBox="1"/>
          <p:nvPr/>
        </p:nvSpPr>
        <p:spPr>
          <a:xfrm>
            <a:off x="658680" y="5497366"/>
            <a:ext cx="4810439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de-DE" b="1" dirty="0" err="1" smtClean="0"/>
              <a:t>very</a:t>
            </a:r>
            <a:r>
              <a:rPr lang="de-DE" b="1" dirty="0" smtClean="0"/>
              <a:t> </a:t>
            </a:r>
            <a:r>
              <a:rPr lang="de-DE" b="1" dirty="0" err="1" smtClean="0"/>
              <a:t>good</a:t>
            </a:r>
            <a:r>
              <a:rPr lang="de-DE" b="1" dirty="0" smtClean="0"/>
              <a:t> </a:t>
            </a:r>
            <a:r>
              <a:rPr lang="de-DE" b="1" dirty="0" err="1" smtClean="0"/>
              <a:t>and</a:t>
            </a:r>
            <a:r>
              <a:rPr lang="de-DE" b="1" dirty="0" smtClean="0"/>
              <a:t> uniform </a:t>
            </a:r>
            <a:r>
              <a:rPr lang="de-DE" b="1" dirty="0" err="1" smtClean="0"/>
              <a:t>efficiency</a:t>
            </a:r>
            <a:r>
              <a:rPr lang="de-DE" b="1" dirty="0" smtClean="0"/>
              <a:t> </a:t>
            </a:r>
            <a:r>
              <a:rPr lang="de-DE" b="1" dirty="0" err="1" smtClean="0"/>
              <a:t>around</a:t>
            </a:r>
            <a:r>
              <a:rPr lang="de-DE" b="1" dirty="0" smtClean="0"/>
              <a:t> 80%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527999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Outline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74190" y="872255"/>
            <a:ext cx="8354428" cy="535785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200000"/>
              </a:lnSpc>
            </a:pPr>
            <a:r>
              <a:rPr lang="en-US" sz="2800" dirty="0" smtClean="0"/>
              <a:t>The Power Challenge</a:t>
            </a:r>
          </a:p>
          <a:p>
            <a:pPr>
              <a:lnSpc>
                <a:spcPct val="200000"/>
              </a:lnSpc>
            </a:pPr>
            <a:r>
              <a:rPr lang="en-US" sz="2800" dirty="0" smtClean="0"/>
              <a:t>Powering Options</a:t>
            </a:r>
          </a:p>
          <a:p>
            <a:pPr lvl="1">
              <a:lnSpc>
                <a:spcPct val="200000"/>
              </a:lnSpc>
            </a:pPr>
            <a:r>
              <a:rPr lang="en-US" sz="2600" dirty="0" smtClean="0"/>
              <a:t>Serial Powering R&amp;D</a:t>
            </a:r>
          </a:p>
          <a:p>
            <a:pPr lvl="1">
              <a:lnSpc>
                <a:spcPct val="200000"/>
              </a:lnSpc>
            </a:pPr>
            <a:r>
              <a:rPr lang="en-US" sz="2600" dirty="0" smtClean="0"/>
              <a:t>DC-DC Powering R&amp;D</a:t>
            </a:r>
          </a:p>
          <a:p>
            <a:pPr>
              <a:lnSpc>
                <a:spcPct val="200000"/>
              </a:lnSpc>
            </a:pPr>
            <a:r>
              <a:rPr lang="en-US" sz="2800" dirty="0" smtClean="0"/>
              <a:t>Implementation of DC-DC powering into the CMS Pixel System</a:t>
            </a:r>
          </a:p>
          <a:p>
            <a:pPr lvl="1">
              <a:lnSpc>
                <a:spcPct val="200000"/>
              </a:lnSpc>
            </a:pPr>
            <a:r>
              <a:rPr lang="en-US" sz="2600" dirty="0" smtClean="0"/>
              <a:t>System design</a:t>
            </a:r>
          </a:p>
          <a:p>
            <a:pPr lvl="1">
              <a:lnSpc>
                <a:spcPct val="200000"/>
              </a:lnSpc>
            </a:pPr>
            <a:r>
              <a:rPr lang="en-US" sz="2600" dirty="0" smtClean="0"/>
              <a:t>System test results</a:t>
            </a:r>
          </a:p>
          <a:p>
            <a:pPr>
              <a:lnSpc>
                <a:spcPct val="200000"/>
              </a:lnSpc>
            </a:pPr>
            <a:r>
              <a:rPr lang="en-US" sz="2800" dirty="0" smtClean="0"/>
              <a:t>Summary</a:t>
            </a:r>
            <a:endParaRPr lang="en-US" sz="2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7170" name="Picture 2" descr="http://www.elektriker-troisdorf.de/wp-content/uploads/2011/01/Elektriker-Starkstrom-Leitung-Kabe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13"/>
          <a:stretch/>
        </p:blipFill>
        <p:spPr bwMode="auto">
          <a:xfrm>
            <a:off x="6569679" y="1461187"/>
            <a:ext cx="2574322" cy="2033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cms.web.cern.ch/sites/cms.web.cern.ch/files/styles/large/public/field/image/CMS_photo_3_courtesy_of_CERN-prv.jpg?itok=risQtbR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203" y="1137893"/>
            <a:ext cx="2276475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29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tests with 24 converters and 2 pixel modules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20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52" y="928670"/>
            <a:ext cx="8528336" cy="5567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622740" y="5037076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50m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7126013" y="5037076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88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Klein\Pictures\SLHC\AMIS4\Busboard\DSCN6442.JPG"/>
          <p:cNvPicPr>
            <a:picLocks noChangeAspect="1" noChangeArrowheads="1"/>
          </p:cNvPicPr>
          <p:nvPr/>
        </p:nvPicPr>
        <p:blipFill rotWithShape="1">
          <a:blip r:embed="rId3" cstate="print"/>
          <a:srcRect t="29494" r="40085" b="18882"/>
          <a:stretch/>
        </p:blipFill>
        <p:spPr bwMode="auto">
          <a:xfrm>
            <a:off x="113677" y="3262574"/>
            <a:ext cx="2592288" cy="1675180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559902" y="928670"/>
            <a:ext cx="4179670" cy="2023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82563" indent="-182563">
              <a:spcBef>
                <a:spcPts val="700"/>
              </a:spcBef>
              <a:buFont typeface="Arial" pitchFamily="34" charset="0"/>
              <a:buChar char="•"/>
            </a:pPr>
            <a:r>
              <a:rPr lang="de-DE" dirty="0" err="1" smtClean="0"/>
              <a:t>two</a:t>
            </a:r>
            <a:r>
              <a:rPr lang="de-DE" dirty="0" smtClean="0"/>
              <a:t>-phase CO</a:t>
            </a:r>
            <a:r>
              <a:rPr lang="de-DE" baseline="-25000" dirty="0" smtClean="0"/>
              <a:t>2</a:t>
            </a:r>
            <a:r>
              <a:rPr lang="de-DE" dirty="0" smtClean="0"/>
              <a:t> </a:t>
            </a:r>
            <a:r>
              <a:rPr lang="de-DE" dirty="0" err="1" smtClean="0"/>
              <a:t>cooling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r>
              <a:rPr lang="de-DE" dirty="0"/>
              <a:t> </a:t>
            </a:r>
            <a:r>
              <a:rPr lang="de-DE" dirty="0" err="1"/>
              <a:t>at</a:t>
            </a:r>
            <a:r>
              <a:rPr lang="de-DE" dirty="0"/>
              <a:t> -20°C</a:t>
            </a:r>
            <a:endParaRPr lang="de-DE" dirty="0" smtClean="0"/>
          </a:p>
          <a:p>
            <a:pPr marL="182563" indent="-182563">
              <a:spcBef>
                <a:spcPts val="700"/>
              </a:spcBef>
              <a:buFont typeface="Arial" pitchFamily="34" charset="0"/>
              <a:buChar char="•"/>
            </a:pPr>
            <a:r>
              <a:rPr lang="de-DE" dirty="0" err="1" smtClean="0"/>
              <a:t>fully</a:t>
            </a:r>
            <a:r>
              <a:rPr lang="de-DE" dirty="0" smtClean="0"/>
              <a:t> </a:t>
            </a:r>
            <a:r>
              <a:rPr lang="de-DE" dirty="0" err="1" smtClean="0"/>
              <a:t>equipped</a:t>
            </a:r>
            <a:r>
              <a:rPr lang="de-DE" dirty="0" smtClean="0"/>
              <a:t> </a:t>
            </a:r>
            <a:r>
              <a:rPr lang="de-DE" dirty="0" err="1" smtClean="0"/>
              <a:t>bus</a:t>
            </a:r>
            <a:r>
              <a:rPr lang="de-DE" dirty="0" smtClean="0"/>
              <a:t> </a:t>
            </a:r>
            <a:r>
              <a:rPr lang="de-DE" dirty="0" err="1" smtClean="0"/>
              <a:t>board</a:t>
            </a:r>
            <a:r>
              <a:rPr lang="de-DE" dirty="0" smtClean="0"/>
              <a:t> (24 </a:t>
            </a:r>
            <a:r>
              <a:rPr lang="de-DE" dirty="0" err="1" smtClean="0"/>
              <a:t>converters</a:t>
            </a:r>
            <a:r>
              <a:rPr lang="de-DE" dirty="0" smtClean="0"/>
              <a:t>)</a:t>
            </a:r>
          </a:p>
          <a:p>
            <a:pPr marL="182563" indent="-182563">
              <a:spcBef>
                <a:spcPts val="700"/>
              </a:spcBef>
              <a:buFont typeface="Arial" pitchFamily="34" charset="0"/>
              <a:buChar char="•"/>
            </a:pPr>
            <a:r>
              <a:rPr lang="de-DE" dirty="0" err="1" smtClean="0"/>
              <a:t>pipes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thin</a:t>
            </a:r>
            <a:r>
              <a:rPr lang="de-DE" dirty="0" smtClean="0"/>
              <a:t>: 1.7/2.0 mm in lab;</a:t>
            </a:r>
            <a:br>
              <a:rPr lang="de-DE" dirty="0" smtClean="0"/>
            </a:br>
            <a:r>
              <a:rPr lang="de-DE" dirty="0" smtClean="0"/>
              <a:t>1.8/2.2mm in CMS</a:t>
            </a:r>
          </a:p>
          <a:p>
            <a:pPr marL="182563" indent="-182563">
              <a:spcBef>
                <a:spcPts val="700"/>
              </a:spcBef>
              <a:buFont typeface="Arial" pitchFamily="34" charset="0"/>
              <a:buChar char="•"/>
            </a:pPr>
            <a:r>
              <a:rPr lang="de-DE" dirty="0" err="1" smtClean="0"/>
              <a:t>programmable</a:t>
            </a:r>
            <a:r>
              <a:rPr lang="de-DE" dirty="0" smtClean="0"/>
              <a:t> </a:t>
            </a:r>
            <a:r>
              <a:rPr lang="de-DE" dirty="0" err="1" smtClean="0"/>
              <a:t>load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 smtClean="0"/>
              <a:t>applied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converter</a:t>
            </a:r>
            <a:endParaRPr lang="de-DE" dirty="0" smtClean="0"/>
          </a:p>
        </p:txBody>
      </p:sp>
      <p:pic>
        <p:nvPicPr>
          <p:cNvPr id="9" name="Picture 2" descr="C:\Users\Klein\Pictures\SLHC\AMIS4\Busboard\DSCN653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4642" t="56444" r="12030" b="26091"/>
          <a:stretch/>
        </p:blipFill>
        <p:spPr bwMode="auto">
          <a:xfrm>
            <a:off x="108349" y="5121917"/>
            <a:ext cx="8931411" cy="1403936"/>
          </a:xfrm>
          <a:prstGeom prst="rect">
            <a:avLst/>
          </a:prstGeom>
          <a:noFill/>
        </p:spPr>
      </p:pic>
      <p:sp>
        <p:nvSpPr>
          <p:cNvPr id="12" name="Rechteck 11"/>
          <p:cNvSpPr/>
          <p:nvPr/>
        </p:nvSpPr>
        <p:spPr>
          <a:xfrm>
            <a:off x="106362" y="5123552"/>
            <a:ext cx="4572000" cy="307777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de-DE" sz="1400" b="1" dirty="0" err="1" smtClean="0"/>
              <a:t>Protoype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bus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board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with</a:t>
            </a:r>
            <a:r>
              <a:rPr lang="de-DE" sz="1400" b="1" dirty="0" smtClean="0"/>
              <a:t> 24 DC-DC </a:t>
            </a:r>
            <a:r>
              <a:rPr lang="de-DE" sz="1400" b="1" dirty="0" err="1" smtClean="0"/>
              <a:t>converters</a:t>
            </a:r>
            <a:endParaRPr lang="en-GB" sz="1400" b="1" dirty="0"/>
          </a:p>
        </p:txBody>
      </p:sp>
      <p:sp>
        <p:nvSpPr>
          <p:cNvPr id="13" name="Rechteck 12"/>
          <p:cNvSpPr/>
          <p:nvPr/>
        </p:nvSpPr>
        <p:spPr>
          <a:xfrm>
            <a:off x="113677" y="2960050"/>
            <a:ext cx="2640466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sz="1400" b="1" smtClean="0"/>
              <a:t>Aluminium c</a:t>
            </a:r>
            <a:r>
              <a:rPr lang="de-DE" sz="1400" b="1" smtClean="0">
                <a:sym typeface="Symbol"/>
              </a:rPr>
              <a:t>ooling bridges </a:t>
            </a:r>
            <a:endParaRPr lang="en-GB" sz="1400" b="1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Cold Test</a:t>
            </a:r>
            <a:endParaRPr lang="en-US" sz="36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21</a:t>
            </a:fld>
            <a:endParaRPr lang="en-GB"/>
          </a:p>
        </p:txBody>
      </p:sp>
      <p:graphicFrame>
        <p:nvGraphicFramePr>
          <p:cNvPr id="17" name="Diagramm 16"/>
          <p:cNvGraphicFramePr/>
          <p:nvPr>
            <p:extLst>
              <p:ext uri="{D42A27DB-BD31-4B8C-83A1-F6EECF244321}">
                <p14:modId xmlns:p14="http://schemas.microsoft.com/office/powerpoint/2010/main" val="4238904320"/>
              </p:ext>
            </p:extLst>
          </p:nvPr>
        </p:nvGraphicFramePr>
        <p:xfrm>
          <a:off x="4542739" y="1052736"/>
          <a:ext cx="4601261" cy="3822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06577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5" name="Picture 7" descr="C:\Users\Feld\AppData\Local\Temp\scurveDis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46" y="1060039"/>
            <a:ext cx="3904360" cy="2634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Module </a:t>
            </a:r>
            <a:r>
              <a:rPr lang="en-US" sz="3200" dirty="0"/>
              <a:t>noise </a:t>
            </a:r>
            <a:r>
              <a:rPr lang="en-US" sz="3200" dirty="0" smtClean="0"/>
              <a:t>with 24 converters</a:t>
            </a:r>
            <a:r>
              <a:rPr lang="en-US" sz="3200" dirty="0"/>
              <a:t> </a:t>
            </a:r>
            <a:r>
              <a:rPr lang="en-US" sz="3200" dirty="0" smtClean="0"/>
              <a:t>running</a:t>
            </a:r>
            <a:endParaRPr lang="en-US" sz="3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7" name="Rechteck 6"/>
          <p:cNvSpPr/>
          <p:nvPr/>
        </p:nvSpPr>
        <p:spPr>
          <a:xfrm>
            <a:off x="4695213" y="992089"/>
            <a:ext cx="3107389" cy="64633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pixel</a:t>
            </a:r>
            <a:r>
              <a:rPr lang="de-DE" dirty="0" smtClean="0"/>
              <a:t> </a:t>
            </a:r>
            <a:r>
              <a:rPr lang="de-DE" dirty="0" err="1" smtClean="0"/>
              <a:t>modules</a:t>
            </a:r>
            <a:r>
              <a:rPr lang="de-DE" dirty="0" smtClean="0"/>
              <a:t> </a:t>
            </a:r>
            <a:r>
              <a:rPr lang="de-DE" dirty="0" err="1" smtClean="0"/>
              <a:t>operated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/>
              <a:t>standard</a:t>
            </a:r>
            <a:r>
              <a:rPr lang="de-DE" dirty="0"/>
              <a:t> power </a:t>
            </a:r>
            <a:r>
              <a:rPr lang="de-DE" dirty="0" err="1" smtClean="0"/>
              <a:t>supply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4695213" y="1556164"/>
            <a:ext cx="39915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a pair </a:t>
            </a:r>
            <a:r>
              <a:rPr lang="de-DE" dirty="0" err="1" smtClean="0">
                <a:solidFill>
                  <a:srgbClr val="FF0000"/>
                </a:solidFill>
              </a:rPr>
              <a:t>of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converters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with</a:t>
            </a: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>
                <a:solidFill>
                  <a:srgbClr val="FF0000"/>
                </a:solidFill>
              </a:rPr>
              <a:t>24 </a:t>
            </a:r>
            <a:r>
              <a:rPr lang="de-DE" dirty="0" err="1" smtClean="0">
                <a:solidFill>
                  <a:srgbClr val="FF0000"/>
                </a:solidFill>
              </a:rPr>
              <a:t>converters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operating</a:t>
            </a:r>
            <a:r>
              <a:rPr lang="de-DE" dirty="0" smtClean="0">
                <a:solidFill>
                  <a:srgbClr val="FF0000"/>
                </a:solidFill>
              </a:rPr>
              <a:t> in parallel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4715154" y="2130092"/>
            <a:ext cx="44069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 err="1">
                <a:solidFill>
                  <a:srgbClr val="0000FF"/>
                </a:solidFill>
              </a:rPr>
              <a:t>Load</a:t>
            </a:r>
            <a:r>
              <a:rPr lang="de-DE" sz="1600" dirty="0">
                <a:solidFill>
                  <a:srgbClr val="0000FF"/>
                </a:solidFill>
              </a:rPr>
              <a:t> </a:t>
            </a:r>
            <a:r>
              <a:rPr lang="de-DE" sz="1600" dirty="0" err="1">
                <a:solidFill>
                  <a:srgbClr val="0000FF"/>
                </a:solidFill>
              </a:rPr>
              <a:t>changes</a:t>
            </a:r>
            <a:r>
              <a:rPr lang="de-DE" sz="1600" dirty="0">
                <a:solidFill>
                  <a:srgbClr val="0000FF"/>
                </a:solidFill>
              </a:rPr>
              <a:t> </a:t>
            </a:r>
            <a:r>
              <a:rPr lang="de-DE" sz="1600" dirty="0" err="1">
                <a:solidFill>
                  <a:srgbClr val="0000FF"/>
                </a:solidFill>
              </a:rPr>
              <a:t>as</a:t>
            </a:r>
            <a:r>
              <a:rPr lang="de-DE" sz="1600" dirty="0">
                <a:solidFill>
                  <a:srgbClr val="0000FF"/>
                </a:solidFill>
              </a:rPr>
              <a:t> </a:t>
            </a:r>
            <a:r>
              <a:rPr lang="de-DE" sz="1600" dirty="0" err="1">
                <a:solidFill>
                  <a:srgbClr val="0000FF"/>
                </a:solidFill>
              </a:rPr>
              <a:t>expected</a:t>
            </a:r>
            <a:r>
              <a:rPr lang="de-DE" sz="1600" dirty="0">
                <a:solidFill>
                  <a:srgbClr val="0000FF"/>
                </a:solidFill>
              </a:rPr>
              <a:t> </a:t>
            </a:r>
            <a:r>
              <a:rPr lang="de-DE" sz="1600" dirty="0" err="1">
                <a:solidFill>
                  <a:srgbClr val="0000FF"/>
                </a:solidFill>
              </a:rPr>
              <a:t>from</a:t>
            </a:r>
            <a:r>
              <a:rPr lang="de-DE" sz="1600" dirty="0">
                <a:solidFill>
                  <a:srgbClr val="0000FF"/>
                </a:solidFill>
              </a:rPr>
              <a:t> LHC </a:t>
            </a:r>
            <a:r>
              <a:rPr lang="de-DE" sz="1600" dirty="0" err="1">
                <a:solidFill>
                  <a:srgbClr val="0000FF"/>
                </a:solidFill>
              </a:rPr>
              <a:t>orbit</a:t>
            </a:r>
            <a:r>
              <a:rPr lang="de-DE" sz="1600" dirty="0">
                <a:solidFill>
                  <a:srgbClr val="0000FF"/>
                </a:solidFill>
              </a:rPr>
              <a:t> </a:t>
            </a:r>
            <a:r>
              <a:rPr lang="de-DE" sz="1600" dirty="0" err="1">
                <a:solidFill>
                  <a:srgbClr val="0000FF"/>
                </a:solidFill>
              </a:rPr>
              <a:t>gaps</a:t>
            </a:r>
            <a:endParaRPr lang="de-DE" sz="1600" dirty="0">
              <a:solidFill>
                <a:srgbClr val="0000FF"/>
              </a:solidFill>
            </a:endParaRPr>
          </a:p>
          <a:p>
            <a:r>
              <a:rPr lang="de-DE" sz="1600" dirty="0">
                <a:solidFill>
                  <a:srgbClr val="0000FF"/>
                </a:solidFill>
                <a:sym typeface="Wingdings" pitchFamily="2" charset="2"/>
              </a:rPr>
              <a:t> </a:t>
            </a:r>
            <a:r>
              <a:rPr lang="de-DE" sz="1600" dirty="0" err="1">
                <a:solidFill>
                  <a:srgbClr val="0000FF"/>
                </a:solidFill>
                <a:sym typeface="Wingdings" pitchFamily="2" charset="2"/>
              </a:rPr>
              <a:t>d</a:t>
            </a:r>
            <a:r>
              <a:rPr lang="de-DE" sz="1600" dirty="0" err="1">
                <a:solidFill>
                  <a:srgbClr val="0000FF"/>
                </a:solidFill>
              </a:rPr>
              <a:t>rop</a:t>
            </a:r>
            <a:r>
              <a:rPr lang="de-DE" sz="1600" dirty="0">
                <a:solidFill>
                  <a:srgbClr val="0000FF"/>
                </a:solidFill>
              </a:rPr>
              <a:t> </a:t>
            </a:r>
            <a:r>
              <a:rPr lang="de-DE" sz="1600" dirty="0" err="1">
                <a:solidFill>
                  <a:srgbClr val="0000FF"/>
                </a:solidFill>
              </a:rPr>
              <a:t>from</a:t>
            </a:r>
            <a:r>
              <a:rPr lang="de-DE" sz="1600" dirty="0">
                <a:solidFill>
                  <a:srgbClr val="0000FF"/>
                </a:solidFill>
              </a:rPr>
              <a:t> 2A </a:t>
            </a:r>
            <a:r>
              <a:rPr lang="de-DE" sz="1600" dirty="0" err="1">
                <a:solidFill>
                  <a:srgbClr val="0000FF"/>
                </a:solidFill>
              </a:rPr>
              <a:t>to</a:t>
            </a:r>
            <a:r>
              <a:rPr lang="de-DE" sz="1600" dirty="0">
                <a:solidFill>
                  <a:srgbClr val="0000FF"/>
                </a:solidFill>
              </a:rPr>
              <a:t> 0A </a:t>
            </a:r>
            <a:r>
              <a:rPr lang="de-DE" sz="1600" dirty="0" err="1">
                <a:solidFill>
                  <a:srgbClr val="0000FF"/>
                </a:solidFill>
              </a:rPr>
              <a:t>for</a:t>
            </a:r>
            <a:r>
              <a:rPr lang="de-DE" sz="1600" dirty="0">
                <a:solidFill>
                  <a:srgbClr val="0000FF"/>
                </a:solidFill>
              </a:rPr>
              <a:t> 3µs </a:t>
            </a:r>
            <a:r>
              <a:rPr lang="de-DE" sz="1600" dirty="0" err="1">
                <a:solidFill>
                  <a:srgbClr val="0000FF"/>
                </a:solidFill>
              </a:rPr>
              <a:t>every</a:t>
            </a:r>
            <a:r>
              <a:rPr lang="de-DE" sz="1600" dirty="0">
                <a:solidFill>
                  <a:srgbClr val="0000FF"/>
                </a:solidFill>
              </a:rPr>
              <a:t> 89µs</a:t>
            </a:r>
          </a:p>
        </p:txBody>
      </p:sp>
      <p:sp>
        <p:nvSpPr>
          <p:cNvPr id="13" name="AutoShape 6" descr="imap://Lutz%2EFeld@mailbox.rwth-aachen.de:143/fetch%3EUID%3E/INBOX%3E95710?part=1.3&amp;type=image/png&amp;filename=scurveDis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hteck 14"/>
          <p:cNvSpPr/>
          <p:nvPr/>
        </p:nvSpPr>
        <p:spPr>
          <a:xfrm>
            <a:off x="2419320" y="1371498"/>
            <a:ext cx="109837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b="1" dirty="0" smtClean="0"/>
              <a:t>Module 1</a:t>
            </a:r>
            <a:endParaRPr lang="de-DE" b="1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718846" y="3743323"/>
            <a:ext cx="3976367" cy="2682850"/>
            <a:chOff x="718846" y="3743323"/>
            <a:chExt cx="3976367" cy="2682850"/>
          </a:xfrm>
        </p:grpSpPr>
        <p:pic>
          <p:nvPicPr>
            <p:cNvPr id="7176" name="Picture 8" descr="C:\Users\Feld\AppData\Local\Temp\scurveDist-1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8846" y="3743323"/>
              <a:ext cx="3976367" cy="26828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Rechteck 15"/>
            <p:cNvSpPr/>
            <p:nvPr/>
          </p:nvSpPr>
          <p:spPr>
            <a:xfrm>
              <a:off x="2419320" y="4056176"/>
              <a:ext cx="1098378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de-DE" b="1" dirty="0" smtClean="0"/>
                <a:t>Module 2</a:t>
              </a:r>
              <a:endParaRPr lang="de-DE" b="1" dirty="0"/>
            </a:p>
          </p:txBody>
        </p:sp>
      </p:grpSp>
      <p:sp>
        <p:nvSpPr>
          <p:cNvPr id="17" name="Rechteck 16"/>
          <p:cNvSpPr/>
          <p:nvPr/>
        </p:nvSpPr>
        <p:spPr>
          <a:xfrm>
            <a:off x="5565722" y="4722841"/>
            <a:ext cx="2824748" cy="646331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r>
              <a:rPr lang="de-DE" b="1" dirty="0" smtClean="0"/>
              <a:t>DC-DC </a:t>
            </a:r>
            <a:r>
              <a:rPr lang="de-DE" b="1" dirty="0" err="1" smtClean="0"/>
              <a:t>converters</a:t>
            </a:r>
            <a:r>
              <a:rPr lang="de-DE" b="1" dirty="0" smtClean="0"/>
              <a:t> do not</a:t>
            </a:r>
          </a:p>
          <a:p>
            <a:r>
              <a:rPr lang="de-DE" b="1" dirty="0" err="1" smtClean="0"/>
              <a:t>increase</a:t>
            </a:r>
            <a:r>
              <a:rPr lang="de-DE" b="1" dirty="0" smtClean="0"/>
              <a:t> </a:t>
            </a:r>
            <a:r>
              <a:rPr lang="de-DE" b="1" dirty="0" err="1" smtClean="0"/>
              <a:t>pixel</a:t>
            </a:r>
            <a:r>
              <a:rPr lang="de-DE" b="1" dirty="0" smtClean="0"/>
              <a:t> </a:t>
            </a:r>
            <a:r>
              <a:rPr lang="de-DE" b="1" dirty="0" err="1" smtClean="0"/>
              <a:t>module</a:t>
            </a:r>
            <a:r>
              <a:rPr lang="de-DE" b="1" dirty="0" smtClean="0"/>
              <a:t> </a:t>
            </a:r>
            <a:r>
              <a:rPr lang="de-DE" b="1" dirty="0" err="1" smtClean="0"/>
              <a:t>noise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924725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DCIM\101MSDCF\DSC0028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7749"/>
            <a:ext cx="9144000" cy="684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8678" y="129104"/>
            <a:ext cx="8363970" cy="582594"/>
          </a:xfrm>
          <a:solidFill>
            <a:schemeClr val="bg1">
              <a:lumMod val="50000"/>
            </a:schemeClr>
          </a:solidFill>
        </p:spPr>
        <p:txBody>
          <a:bodyPr/>
          <a:lstStyle/>
          <a:p>
            <a:r>
              <a:rPr lang="en-US" sz="3600" dirty="0" smtClean="0"/>
              <a:t>Summary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48677" y="785449"/>
            <a:ext cx="8363970" cy="5929330"/>
          </a:xfrm>
          <a:solidFill>
            <a:schemeClr val="bg1">
              <a:lumMod val="50000"/>
            </a:schemeClr>
          </a:solidFill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future pixel and strip tracking systems need improved powering schemes to cope with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increasing granularity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extended functionality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decreasing ASIC supply voltage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different options available: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charge pump in each ASIC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DC-DC converters to power single or multiple modules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serial powering of modules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all options have been shown to work in small systems (typically 4 modules)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serial powering under study for ATLAS pixel and strips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DC-DC powering under study for CMS pixel and strips, CMS HCAL, ATLAS strips, </a:t>
            </a:r>
            <a:r>
              <a:rPr lang="en-US" dirty="0" err="1" smtClean="0"/>
              <a:t>LHCb</a:t>
            </a:r>
            <a:r>
              <a:rPr lang="en-US" dirty="0" smtClean="0"/>
              <a:t>, Belle II, Panda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system integration has to be carefully analyzed and studied and should guide the choice of an appropriate powering scheme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DC-DC powering of CMS pixel detector described in detail as a case study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423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722313" y="3080080"/>
            <a:ext cx="7772400" cy="1362075"/>
          </a:xfrm>
        </p:spPr>
        <p:txBody>
          <a:bodyPr/>
          <a:lstStyle/>
          <a:p>
            <a:r>
              <a:rPr lang="en-US" dirty="0" smtClean="0"/>
              <a:t>Additional Material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27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DC-DC Converter </a:t>
            </a:r>
            <a:r>
              <a:rPr lang="en-US" dirty="0" smtClean="0"/>
              <a:t>Requirements for CMS Pixel Upgrade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7" name="Rechteck 6"/>
          <p:cNvSpPr/>
          <p:nvPr/>
        </p:nvSpPr>
        <p:spPr>
          <a:xfrm>
            <a:off x="591015" y="916139"/>
            <a:ext cx="792430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radiation hardness: 2x10</a:t>
            </a:r>
            <a:r>
              <a:rPr lang="en-US" baseline="30000" dirty="0" smtClean="0">
                <a:sym typeface="Wingdings" pitchFamily="2" charset="2"/>
              </a:rPr>
              <a:t>14</a:t>
            </a:r>
            <a:r>
              <a:rPr lang="en-US" dirty="0" smtClean="0">
                <a:sym typeface="Wingdings" pitchFamily="2" charset="2"/>
              </a:rPr>
              <a:t>n</a:t>
            </a:r>
            <a:r>
              <a:rPr lang="en-US" baseline="-25000" dirty="0" smtClean="0">
                <a:sym typeface="Wingdings" pitchFamily="2" charset="2"/>
              </a:rPr>
              <a:t>eq</a:t>
            </a:r>
            <a:r>
              <a:rPr lang="en-US" dirty="0" smtClean="0">
                <a:sym typeface="Wingdings" pitchFamily="2" charset="2"/>
              </a:rPr>
              <a:t>/cm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, 100 </a:t>
            </a:r>
            <a:r>
              <a:rPr lang="en-US" dirty="0" err="1" smtClean="0">
                <a:sym typeface="Wingdings" pitchFamily="2" charset="2"/>
              </a:rPr>
              <a:t>kGy</a:t>
            </a:r>
            <a:r>
              <a:rPr lang="en-US" dirty="0" smtClean="0">
                <a:sym typeface="Wingdings" pitchFamily="2" charset="2"/>
              </a:rPr>
              <a:t> for 500 fb</a:t>
            </a:r>
            <a:r>
              <a:rPr lang="en-US" baseline="30000" dirty="0" smtClean="0">
                <a:sym typeface="Wingdings" pitchFamily="2" charset="2"/>
              </a:rPr>
              <a:t>-1 </a:t>
            </a:r>
            <a:endParaRPr lang="en-US" dirty="0" smtClean="0">
              <a:sym typeface="Wingdings" pitchFamily="2" charset="2"/>
            </a:endParaRP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magnetic field tolerance: 3.8T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input voltage 10V</a:t>
            </a:r>
            <a:endParaRPr lang="en-US" dirty="0">
              <a:sym typeface="Wingdings" pitchFamily="2" charset="2"/>
            </a:endParaRP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output voltage 2.4V / 3.0V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conversion </a:t>
            </a:r>
            <a:r>
              <a:rPr lang="en-US" dirty="0">
                <a:sym typeface="Wingdings" pitchFamily="2" charset="2"/>
              </a:rPr>
              <a:t>ratio </a:t>
            </a:r>
            <a:r>
              <a:rPr lang="en-US" dirty="0" smtClean="0">
                <a:sym typeface="Wingdings" pitchFamily="2" charset="2"/>
              </a:rPr>
              <a:t>3:1 – 4:1</a:t>
            </a:r>
            <a:endParaRPr lang="en-US" i="1" dirty="0">
              <a:sym typeface="Wingdings" pitchFamily="2" charset="2"/>
            </a:endParaRP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max output current 3-4A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efficiency at least 75%</a:t>
            </a:r>
            <a:endParaRPr lang="en-US" i="1" dirty="0">
              <a:sym typeface="Wingdings" pitchFamily="2" charset="2"/>
            </a:endParaRP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size of converter: 30x20x14 mm</a:t>
            </a:r>
            <a:r>
              <a:rPr lang="en-US" baseline="30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converter need to be cooled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slow control features: enable, power good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protection features: over-temperature, over-current, under-voltage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stability against fast load variations (orbit gaps)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material budget uncritical (z=2000-2300 mm, r=190 mm)	</a:t>
            </a:r>
            <a:endParaRPr lang="en-US" i="1" dirty="0" smtClean="0">
              <a:sym typeface="Wingdings" pitchFamily="2" charset="2"/>
            </a:endParaRP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1184 converters in pixel system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1800 converters to be produced		</a:t>
            </a:r>
            <a:endParaRPr lang="en-US" i="1" dirty="0"/>
          </a:p>
        </p:txBody>
      </p:sp>
      <p:sp>
        <p:nvSpPr>
          <p:cNvPr id="3" name="Geschweifte Klammer rechts 2"/>
          <p:cNvSpPr/>
          <p:nvPr/>
        </p:nvSpPr>
        <p:spPr>
          <a:xfrm>
            <a:off x="7205086" y="951341"/>
            <a:ext cx="219153" cy="61296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feld 8"/>
          <p:cNvSpPr txBox="1"/>
          <p:nvPr/>
        </p:nvSpPr>
        <p:spPr>
          <a:xfrm>
            <a:off x="7628279" y="921958"/>
            <a:ext cx="14344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commercially</a:t>
            </a:r>
          </a:p>
          <a:p>
            <a:r>
              <a:rPr lang="en-US" dirty="0" smtClean="0"/>
              <a:t>not available</a:t>
            </a:r>
            <a:endParaRPr lang="en-US" dirty="0"/>
          </a:p>
        </p:txBody>
      </p:sp>
      <p:sp>
        <p:nvSpPr>
          <p:cNvPr id="10" name="Geschweifte Klammer rechts 9"/>
          <p:cNvSpPr/>
          <p:nvPr/>
        </p:nvSpPr>
        <p:spPr>
          <a:xfrm>
            <a:off x="7205086" y="1684437"/>
            <a:ext cx="219153" cy="228106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feld 10"/>
          <p:cNvSpPr txBox="1"/>
          <p:nvPr/>
        </p:nvSpPr>
        <p:spPr>
          <a:xfrm>
            <a:off x="7628279" y="2308439"/>
            <a:ext cx="12070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typical and</a:t>
            </a:r>
          </a:p>
          <a:p>
            <a:r>
              <a:rPr lang="en-US" dirty="0" smtClean="0"/>
              <a:t>achievable</a:t>
            </a:r>
            <a:endParaRPr lang="en-US" dirty="0"/>
          </a:p>
        </p:txBody>
      </p:sp>
      <p:sp>
        <p:nvSpPr>
          <p:cNvPr id="12" name="Geschweifte Klammer rechts 11"/>
          <p:cNvSpPr/>
          <p:nvPr/>
        </p:nvSpPr>
        <p:spPr>
          <a:xfrm>
            <a:off x="7205086" y="4088742"/>
            <a:ext cx="219153" cy="71185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feld 12"/>
          <p:cNvSpPr txBox="1"/>
          <p:nvPr/>
        </p:nvSpPr>
        <p:spPr>
          <a:xfrm>
            <a:off x="7628279" y="4129390"/>
            <a:ext cx="10038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is</a:t>
            </a:r>
          </a:p>
          <a:p>
            <a:r>
              <a:rPr lang="en-US" dirty="0" smtClean="0"/>
              <a:t>needed?</a:t>
            </a:r>
            <a:endParaRPr lang="en-US" dirty="0"/>
          </a:p>
        </p:txBody>
      </p:sp>
      <p:sp>
        <p:nvSpPr>
          <p:cNvPr id="14" name="Geschweifte Klammer rechts 13"/>
          <p:cNvSpPr/>
          <p:nvPr/>
        </p:nvSpPr>
        <p:spPr>
          <a:xfrm>
            <a:off x="7205086" y="4877017"/>
            <a:ext cx="219153" cy="120058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feld 14"/>
          <p:cNvSpPr txBox="1"/>
          <p:nvPr/>
        </p:nvSpPr>
        <p:spPr>
          <a:xfrm>
            <a:off x="7628279" y="5171576"/>
            <a:ext cx="8835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project</a:t>
            </a:r>
          </a:p>
          <a:p>
            <a:r>
              <a:rPr lang="en-US" dirty="0" smtClean="0"/>
              <a:t>specific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816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  <p:bldP spid="10" grpId="0" animBg="1"/>
      <p:bldP spid="11" grpId="0"/>
      <p:bldP spid="12" grpId="0" animBg="1"/>
      <p:bldP spid="13" grpId="0"/>
      <p:bldP spid="14" grpId="0" animBg="1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The Shield</a:t>
            </a:r>
            <a:endParaRPr lang="en-US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91014" y="928670"/>
            <a:ext cx="8267265" cy="5500726"/>
          </a:xfrm>
        </p:spPr>
        <p:txBody>
          <a:bodyPr/>
          <a:lstStyle/>
          <a:p>
            <a:r>
              <a:rPr lang="en-US" dirty="0" smtClean="0"/>
              <a:t>0.3mm </a:t>
            </a:r>
            <a:r>
              <a:rPr lang="en-US" dirty="0"/>
              <a:t>plastic </a:t>
            </a:r>
            <a:r>
              <a:rPr lang="en-US" dirty="0" err="1"/>
              <a:t>galvanically</a:t>
            </a:r>
            <a:r>
              <a:rPr lang="en-US" dirty="0"/>
              <a:t> coated with 30µm Cu + electro-less 1µm </a:t>
            </a:r>
            <a:r>
              <a:rPr lang="en-US" dirty="0" err="1"/>
              <a:t>Sn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two </a:t>
            </a:r>
            <a:r>
              <a:rPr lang="en-US" dirty="0"/>
              <a:t>methods are considered for the body: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apid prototyping 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njection molding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26</a:t>
            </a:fld>
            <a:endParaRPr lang="en-GB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676" y="2913695"/>
            <a:ext cx="4214683" cy="2599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C:\Users\Feld\AppData\Local\Microsoft\Windows\Temporary Internet Files\Content.Outlook\IXLM3VG1\IMG_073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108" t="32604" r="26025" b="33698"/>
          <a:stretch/>
        </p:blipFill>
        <p:spPr bwMode="auto">
          <a:xfrm>
            <a:off x="5487116" y="3041920"/>
            <a:ext cx="3371163" cy="205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914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 l="1007" t="5520" r="29848" b="648"/>
          <a:stretch>
            <a:fillRect/>
          </a:stretch>
        </p:blipFill>
        <p:spPr bwMode="auto">
          <a:xfrm>
            <a:off x="426323" y="804672"/>
            <a:ext cx="5179712" cy="2670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Thermal Performance</a:t>
            </a:r>
            <a:endParaRPr lang="en-US" sz="36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27</a:t>
            </a:fld>
            <a:endParaRPr lang="en-GB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 l="1881" t="12764" r="29118" b="3409"/>
          <a:stretch>
            <a:fillRect/>
          </a:stretch>
        </p:blipFill>
        <p:spPr bwMode="auto">
          <a:xfrm>
            <a:off x="503852" y="3575886"/>
            <a:ext cx="4879331" cy="3038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feld 7"/>
          <p:cNvSpPr txBox="1"/>
          <p:nvPr/>
        </p:nvSpPr>
        <p:spPr>
          <a:xfrm>
            <a:off x="1269205" y="3755470"/>
            <a:ext cx="1854995" cy="5539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500" b="1" dirty="0" smtClean="0">
                <a:sym typeface="Symbol"/>
              </a:rPr>
              <a:t> </a:t>
            </a:r>
            <a:r>
              <a:rPr lang="de-DE" sz="1500" b="1" dirty="0" err="1" smtClean="0"/>
              <a:t>Coil</a:t>
            </a:r>
            <a:r>
              <a:rPr lang="de-DE" sz="1500" b="1" dirty="0" smtClean="0"/>
              <a:t> </a:t>
            </a:r>
            <a:r>
              <a:rPr lang="de-DE" sz="1500" b="1" dirty="0" err="1" smtClean="0"/>
              <a:t>temperature</a:t>
            </a:r>
            <a:endParaRPr lang="de-DE" sz="1500" b="1" dirty="0" smtClean="0"/>
          </a:p>
          <a:p>
            <a:r>
              <a:rPr lang="de-DE" sz="1500" b="1" dirty="0" smtClean="0">
                <a:sym typeface="Wingdings 2"/>
              </a:rPr>
              <a:t> </a:t>
            </a:r>
            <a:r>
              <a:rPr lang="de-DE" sz="1500" b="1" dirty="0" smtClean="0"/>
              <a:t>Chip </a:t>
            </a:r>
            <a:r>
              <a:rPr lang="de-DE" sz="1500" b="1" dirty="0" err="1" smtClean="0"/>
              <a:t>temperate</a:t>
            </a:r>
            <a:endParaRPr lang="en-GB" sz="1500" b="1" dirty="0"/>
          </a:p>
        </p:txBody>
      </p:sp>
      <p:sp>
        <p:nvSpPr>
          <p:cNvPr id="9" name="Textfeld 8"/>
          <p:cNvSpPr txBox="1"/>
          <p:nvPr/>
        </p:nvSpPr>
        <p:spPr>
          <a:xfrm>
            <a:off x="5146721" y="3275486"/>
            <a:ext cx="141577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1" dirty="0" err="1" smtClean="0"/>
              <a:t>Cooling</a:t>
            </a:r>
            <a:r>
              <a:rPr lang="de-DE" sz="1400" b="1" dirty="0" smtClean="0"/>
              <a:t> block </a:t>
            </a:r>
          </a:p>
          <a:p>
            <a:r>
              <a:rPr lang="de-DE" sz="1400" b="1" dirty="0" err="1" smtClean="0"/>
              <a:t>temperature</a:t>
            </a:r>
            <a:r>
              <a:rPr lang="de-DE" sz="1400" b="1" dirty="0" smtClean="0"/>
              <a:t>:</a:t>
            </a:r>
            <a:endParaRPr lang="en-GB" sz="1400" b="1" dirty="0"/>
          </a:p>
        </p:txBody>
      </p:sp>
      <p:sp>
        <p:nvSpPr>
          <p:cNvPr id="10" name="Textfeld 9"/>
          <p:cNvSpPr txBox="1"/>
          <p:nvPr/>
        </p:nvSpPr>
        <p:spPr>
          <a:xfrm>
            <a:off x="5311176" y="3777536"/>
            <a:ext cx="620683" cy="3231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500" b="1" smtClean="0">
                <a:solidFill>
                  <a:srgbClr val="FF0000"/>
                </a:solidFill>
              </a:rPr>
              <a:t>+5°C</a:t>
            </a:r>
            <a:endParaRPr lang="en-GB" sz="1500" b="1">
              <a:solidFill>
                <a:srgbClr val="FF0000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311176" y="4497616"/>
            <a:ext cx="679994" cy="3231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500" b="1" smtClean="0">
                <a:solidFill>
                  <a:srgbClr val="00B050"/>
                </a:solidFill>
              </a:rPr>
              <a:t>-10°C</a:t>
            </a:r>
            <a:endParaRPr lang="en-GB" sz="1500" b="1">
              <a:solidFill>
                <a:srgbClr val="00B050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311176" y="5182563"/>
            <a:ext cx="679994" cy="3231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500" b="1" smtClean="0">
                <a:solidFill>
                  <a:srgbClr val="0070C0"/>
                </a:solidFill>
              </a:rPr>
              <a:t>-24°C</a:t>
            </a:r>
            <a:endParaRPr lang="en-GB" sz="1500" b="1">
              <a:solidFill>
                <a:srgbClr val="0070C0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/>
          <a:srcRect l="10345" r="10345"/>
          <a:stretch>
            <a:fillRect/>
          </a:stretch>
        </p:blipFill>
        <p:spPr bwMode="auto">
          <a:xfrm>
            <a:off x="6183837" y="3737100"/>
            <a:ext cx="2788485" cy="2039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C:\Users\Klein\Pictures\SLHC\AMIS4\KK\DSCN6335.JPG"/>
          <p:cNvPicPr>
            <a:picLocks noChangeAspect="1" noChangeArrowheads="1"/>
          </p:cNvPicPr>
          <p:nvPr/>
        </p:nvPicPr>
        <p:blipFill>
          <a:blip r:embed="rId6" cstate="print"/>
          <a:srcRect l="12567" t="22272" r="16726" b="19499"/>
          <a:stretch>
            <a:fillRect/>
          </a:stretch>
        </p:blipFill>
        <p:spPr bwMode="auto">
          <a:xfrm>
            <a:off x="5931859" y="973393"/>
            <a:ext cx="3040463" cy="1877932"/>
          </a:xfrm>
          <a:prstGeom prst="rect">
            <a:avLst/>
          </a:prstGeom>
          <a:noFill/>
        </p:spPr>
      </p:pic>
      <p:sp>
        <p:nvSpPr>
          <p:cNvPr id="16" name="Textfeld 15"/>
          <p:cNvSpPr txBox="1"/>
          <p:nvPr/>
        </p:nvSpPr>
        <p:spPr>
          <a:xfrm>
            <a:off x="1382307" y="1307195"/>
            <a:ext cx="1608133" cy="7386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b="1" smtClean="0"/>
              <a:t>Coil temperature</a:t>
            </a:r>
          </a:p>
          <a:p>
            <a:r>
              <a:rPr lang="de-DE" sz="1400" b="1" smtClean="0">
                <a:solidFill>
                  <a:srgbClr val="FF0000"/>
                </a:solidFill>
              </a:rPr>
              <a:t>- without shield</a:t>
            </a:r>
          </a:p>
          <a:p>
            <a:r>
              <a:rPr lang="de-DE" sz="1400" b="1" smtClean="0">
                <a:solidFill>
                  <a:srgbClr val="0000FF"/>
                </a:solidFill>
              </a:rPr>
              <a:t>- with shield</a:t>
            </a:r>
            <a:endParaRPr lang="en-GB" sz="1400" b="1">
              <a:solidFill>
                <a:srgbClr val="0000FF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6051908" y="5885972"/>
            <a:ext cx="2800364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de-DE" b="1" dirty="0" err="1" smtClean="0"/>
              <a:t>good</a:t>
            </a:r>
            <a:r>
              <a:rPr lang="de-DE" b="1" dirty="0" smtClean="0"/>
              <a:t> thermal </a:t>
            </a:r>
            <a:r>
              <a:rPr lang="de-DE" b="1" dirty="0" err="1" smtClean="0"/>
              <a:t>performance</a:t>
            </a:r>
            <a:r>
              <a:rPr lang="de-DE" b="1" dirty="0" smtClean="0"/>
              <a:t> </a:t>
            </a:r>
            <a:r>
              <a:rPr lang="de-DE" b="1" dirty="0" err="1" smtClean="0"/>
              <a:t>even</a:t>
            </a:r>
            <a:r>
              <a:rPr lang="de-DE" b="1" dirty="0" smtClean="0"/>
              <a:t> </a:t>
            </a:r>
            <a:r>
              <a:rPr lang="de-DE" b="1" dirty="0" err="1" smtClean="0"/>
              <a:t>beyond</a:t>
            </a:r>
            <a:r>
              <a:rPr lang="de-DE" b="1" dirty="0" smtClean="0"/>
              <a:t> 3A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66442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DC-DC Bus Board Design and Tests</a:t>
            </a:r>
            <a:endParaRPr lang="en-US" sz="36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28</a:t>
            </a:fld>
            <a:endParaRPr lang="en-GB"/>
          </a:p>
        </p:txBody>
      </p:sp>
      <p:pic>
        <p:nvPicPr>
          <p:cNvPr id="7" name="Picture 2" descr="C:\Users\Klein\Pictures\SLHC\SupplyTube\DSCN60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23658" r="7367" b="44454"/>
          <a:stretch>
            <a:fillRect/>
          </a:stretch>
        </p:blipFill>
        <p:spPr bwMode="auto">
          <a:xfrm>
            <a:off x="4129877" y="1052736"/>
            <a:ext cx="4762603" cy="1229606"/>
          </a:xfrm>
          <a:prstGeom prst="rect">
            <a:avLst/>
          </a:prstGeom>
          <a:noFill/>
        </p:spPr>
      </p:pic>
      <p:sp>
        <p:nvSpPr>
          <p:cNvPr id="9" name="Rechteck 8"/>
          <p:cNvSpPr/>
          <p:nvPr/>
        </p:nvSpPr>
        <p:spPr>
          <a:xfrm>
            <a:off x="6817766" y="1052736"/>
            <a:ext cx="2074713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b="1" dirty="0" smtClean="0"/>
              <a:t>488mm x 40mm x 1.6mm</a:t>
            </a:r>
            <a:endParaRPr lang="en-GB" sz="1400" b="1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93041" y="3939646"/>
            <a:ext cx="2880320" cy="2142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Diagramm 11"/>
          <p:cNvGraphicFramePr/>
          <p:nvPr>
            <p:extLst>
              <p:ext uri="{D42A27DB-BD31-4B8C-83A1-F6EECF244321}">
                <p14:modId xmlns:p14="http://schemas.microsoft.com/office/powerpoint/2010/main" val="3354190704"/>
              </p:ext>
            </p:extLst>
          </p:nvPr>
        </p:nvGraphicFramePr>
        <p:xfrm>
          <a:off x="3761393" y="3778299"/>
          <a:ext cx="5220072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3" name="Textfeld 12"/>
          <p:cNvSpPr txBox="1"/>
          <p:nvPr/>
        </p:nvSpPr>
        <p:spPr>
          <a:xfrm>
            <a:off x="4553481" y="3922315"/>
            <a:ext cx="4386137" cy="2923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300" b="1" smtClean="0">
                <a:solidFill>
                  <a:srgbClr val="0070C0"/>
                </a:solidFill>
              </a:rPr>
              <a:t>Calculation  </a:t>
            </a:r>
            <a:r>
              <a:rPr lang="de-DE" sz="1300" b="1" smtClean="0">
                <a:solidFill>
                  <a:srgbClr val="FF0000"/>
                </a:solidFill>
              </a:rPr>
              <a:t>Measured before TC </a:t>
            </a:r>
            <a:r>
              <a:rPr lang="de-DE" sz="1300" b="1" smtClean="0">
                <a:solidFill>
                  <a:srgbClr val="008000"/>
                </a:solidFill>
              </a:rPr>
              <a:t>  Measured after TC</a:t>
            </a:r>
            <a:endParaRPr lang="en-GB" sz="1300" b="1">
              <a:solidFill>
                <a:srgbClr val="008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82992" y="1031080"/>
            <a:ext cx="7234032" cy="24186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dirty="0" smtClean="0"/>
              <a:t> Input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r>
              <a:rPr lang="de-DE" dirty="0" smtClean="0"/>
              <a:t> </a:t>
            </a:r>
            <a:r>
              <a:rPr lang="de-DE" dirty="0" err="1" smtClean="0"/>
              <a:t>voltages</a:t>
            </a:r>
            <a:r>
              <a:rPr lang="de-DE" dirty="0" smtClean="0"/>
              <a:t>,</a:t>
            </a:r>
            <a:br>
              <a:rPr lang="de-DE" dirty="0" smtClean="0"/>
            </a:br>
            <a:r>
              <a:rPr lang="de-DE" dirty="0" err="1" smtClean="0"/>
              <a:t>control</a:t>
            </a:r>
            <a:r>
              <a:rPr lang="de-DE" dirty="0" smtClean="0"/>
              <a:t> </a:t>
            </a:r>
            <a:r>
              <a:rPr lang="de-DE" dirty="0" err="1" smtClean="0"/>
              <a:t>signals</a:t>
            </a:r>
            <a:endParaRPr lang="de-DE" dirty="0"/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dirty="0" smtClean="0"/>
              <a:t> 8 </a:t>
            </a:r>
            <a:r>
              <a:rPr lang="de-DE" dirty="0" err="1" smtClean="0"/>
              <a:t>Cu</a:t>
            </a:r>
            <a:r>
              <a:rPr lang="de-DE" dirty="0" smtClean="0"/>
              <a:t> </a:t>
            </a:r>
            <a:r>
              <a:rPr lang="de-DE" dirty="0" err="1" smtClean="0"/>
              <a:t>layers</a:t>
            </a:r>
            <a:r>
              <a:rPr lang="de-DE" dirty="0" smtClean="0"/>
              <a:t> a 70µm</a:t>
            </a:r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Protoype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24 </a:t>
            </a:r>
            <a:r>
              <a:rPr lang="de-DE" dirty="0" err="1" smtClean="0"/>
              <a:t>converters</a:t>
            </a:r>
            <a:r>
              <a:rPr lang="de-DE" dirty="0" smtClean="0"/>
              <a:t> </a:t>
            </a:r>
            <a:r>
              <a:rPr lang="de-DE" dirty="0" err="1" smtClean="0"/>
              <a:t>studied</a:t>
            </a:r>
            <a:endParaRPr lang="de-DE" dirty="0" smtClean="0"/>
          </a:p>
          <a:p>
            <a:pPr>
              <a:spcBef>
                <a:spcPts val="700"/>
              </a:spcBef>
              <a:buFont typeface="Arial" pitchFamily="34" charset="0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Voltage</a:t>
            </a:r>
            <a:r>
              <a:rPr lang="de-DE" dirty="0" smtClean="0"/>
              <a:t> </a:t>
            </a:r>
            <a:r>
              <a:rPr lang="de-DE" dirty="0" err="1" smtClean="0"/>
              <a:t>drops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well</a:t>
            </a:r>
            <a:r>
              <a:rPr lang="de-DE" dirty="0" smtClean="0"/>
              <a:t> </a:t>
            </a:r>
            <a:r>
              <a:rPr lang="de-DE" dirty="0" err="1" smtClean="0"/>
              <a:t>understood</a:t>
            </a:r>
            <a:r>
              <a:rPr lang="de-DE" dirty="0" smtClean="0"/>
              <a:t> (</a:t>
            </a:r>
            <a:r>
              <a:rPr lang="de-DE" dirty="0" err="1" smtClean="0"/>
              <a:t>no</a:t>
            </a:r>
            <a:r>
              <a:rPr lang="de-DE" dirty="0" smtClean="0"/>
              <a:t> remote </a:t>
            </a:r>
            <a:r>
              <a:rPr lang="de-DE" dirty="0" err="1" smtClean="0"/>
              <a:t>sensing</a:t>
            </a:r>
            <a:r>
              <a:rPr lang="de-DE" dirty="0" smtClean="0"/>
              <a:t>!) </a:t>
            </a:r>
          </a:p>
          <a:p>
            <a:pPr lvl="1">
              <a:spcBef>
                <a:spcPts val="700"/>
              </a:spcBef>
              <a:buFont typeface="Arial" pitchFamily="34" charset="0"/>
              <a:buChar char="•"/>
            </a:pPr>
            <a:r>
              <a:rPr lang="de-DE" sz="1600" dirty="0" smtClean="0"/>
              <a:t> </a:t>
            </a:r>
            <a:r>
              <a:rPr lang="de-DE" sz="1600" dirty="0" err="1" smtClean="0"/>
              <a:t>Reasonable</a:t>
            </a:r>
            <a:r>
              <a:rPr lang="de-DE" sz="1600" dirty="0" smtClean="0"/>
              <a:t> </a:t>
            </a:r>
            <a:r>
              <a:rPr lang="de-DE" sz="1600" dirty="0" err="1" smtClean="0"/>
              <a:t>agreement</a:t>
            </a:r>
            <a:r>
              <a:rPr lang="de-DE" sz="1600" dirty="0" smtClean="0"/>
              <a:t> </a:t>
            </a:r>
            <a:r>
              <a:rPr lang="de-DE" sz="1600" dirty="0" err="1" smtClean="0"/>
              <a:t>with</a:t>
            </a:r>
            <a:r>
              <a:rPr lang="de-DE" sz="1600" dirty="0" smtClean="0"/>
              <a:t> </a:t>
            </a:r>
            <a:r>
              <a:rPr lang="de-DE" sz="1600" dirty="0" err="1" smtClean="0"/>
              <a:t>calculation</a:t>
            </a:r>
            <a:endParaRPr lang="de-DE" sz="1600" dirty="0" smtClean="0"/>
          </a:p>
          <a:p>
            <a:pPr lvl="1">
              <a:spcBef>
                <a:spcPts val="700"/>
              </a:spcBef>
              <a:buFont typeface="Arial" pitchFamily="34" charset="0"/>
              <a:buChar char="•"/>
            </a:pPr>
            <a:r>
              <a:rPr lang="de-DE" sz="1600" dirty="0" smtClean="0"/>
              <a:t> </a:t>
            </a:r>
            <a:r>
              <a:rPr lang="de-DE" sz="1600" dirty="0" err="1" smtClean="0"/>
              <a:t>No</a:t>
            </a:r>
            <a:r>
              <a:rPr lang="de-DE" sz="1600" dirty="0" smtClean="0"/>
              <a:t> </a:t>
            </a:r>
            <a:r>
              <a:rPr lang="de-DE" sz="1600" dirty="0" err="1" smtClean="0"/>
              <a:t>degradation</a:t>
            </a:r>
            <a:r>
              <a:rPr lang="de-DE" sz="1600" dirty="0" smtClean="0"/>
              <a:t> after 120 thermal </a:t>
            </a:r>
            <a:r>
              <a:rPr lang="de-DE" sz="1600" dirty="0" err="1" smtClean="0"/>
              <a:t>cycles</a:t>
            </a:r>
            <a:r>
              <a:rPr lang="de-DE" sz="1600" dirty="0" smtClean="0"/>
              <a:t> </a:t>
            </a:r>
            <a:r>
              <a:rPr lang="de-DE" sz="1600" dirty="0" err="1" smtClean="0"/>
              <a:t>between</a:t>
            </a:r>
            <a:r>
              <a:rPr lang="de-DE" sz="1600" dirty="0" smtClean="0"/>
              <a:t> -10°C </a:t>
            </a:r>
            <a:r>
              <a:rPr lang="de-DE" sz="1600" dirty="0" err="1" smtClean="0"/>
              <a:t>and</a:t>
            </a:r>
            <a:r>
              <a:rPr lang="de-DE" sz="1600" dirty="0" smtClean="0"/>
              <a:t> +40°C </a:t>
            </a:r>
            <a:r>
              <a:rPr lang="de-DE" sz="1600" dirty="0" err="1" smtClean="0"/>
              <a:t>under</a:t>
            </a:r>
            <a:r>
              <a:rPr lang="de-DE" sz="1600" dirty="0" smtClean="0"/>
              <a:t> </a:t>
            </a:r>
            <a:r>
              <a:rPr lang="de-DE" sz="1600" dirty="0" err="1" smtClean="0"/>
              <a:t>load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8107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Load Regulation</a:t>
            </a:r>
            <a:endParaRPr lang="en-US" sz="36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29</a:t>
            </a:fld>
            <a:endParaRPr lang="en-GB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1"/>
          <a:stretch/>
        </p:blipFill>
        <p:spPr>
          <a:xfrm>
            <a:off x="584282" y="1021976"/>
            <a:ext cx="6655614" cy="4453343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654447" y="5626457"/>
            <a:ext cx="441240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de-DE" b="1" dirty="0" err="1" smtClean="0"/>
              <a:t>output</a:t>
            </a:r>
            <a:r>
              <a:rPr lang="de-DE" b="1" dirty="0" smtClean="0"/>
              <a:t> </a:t>
            </a:r>
            <a:r>
              <a:rPr lang="de-DE" b="1" dirty="0" err="1" smtClean="0"/>
              <a:t>voltage</a:t>
            </a:r>
            <a:r>
              <a:rPr lang="de-DE" b="1" dirty="0" smtClean="0"/>
              <a:t> </a:t>
            </a:r>
            <a:r>
              <a:rPr lang="de-DE" b="1" dirty="0" err="1" smtClean="0"/>
              <a:t>stable</a:t>
            </a:r>
            <a:r>
              <a:rPr lang="de-DE" b="1" dirty="0" smtClean="0"/>
              <a:t> </a:t>
            </a:r>
            <a:r>
              <a:rPr lang="de-DE" b="1" dirty="0" err="1" smtClean="0"/>
              <a:t>against</a:t>
            </a:r>
            <a:r>
              <a:rPr lang="de-DE" b="1" dirty="0" smtClean="0"/>
              <a:t> </a:t>
            </a:r>
            <a:r>
              <a:rPr lang="de-DE" b="1" dirty="0" err="1" smtClean="0"/>
              <a:t>load</a:t>
            </a:r>
            <a:r>
              <a:rPr lang="de-DE" b="1" dirty="0" smtClean="0"/>
              <a:t> </a:t>
            </a:r>
            <a:r>
              <a:rPr lang="de-DE" b="1" dirty="0" err="1" smtClean="0"/>
              <a:t>changes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425025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/>
          <p:cNvGrpSpPr/>
          <p:nvPr/>
        </p:nvGrpSpPr>
        <p:grpSpPr>
          <a:xfrm>
            <a:off x="4328910" y="329865"/>
            <a:ext cx="4815090" cy="3183286"/>
            <a:chOff x="3929058" y="3500438"/>
            <a:chExt cx="4449952" cy="2941891"/>
          </a:xfrm>
        </p:grpSpPr>
        <p:pic>
          <p:nvPicPr>
            <p:cNvPr id="8" name="Picture 1" descr="C:\Users\Feld\CMS\SLHC\power\tracker_services.png"/>
            <p:cNvPicPr>
              <a:picLocks noChangeAspect="1" noChangeArrowheads="1"/>
            </p:cNvPicPr>
            <p:nvPr/>
          </p:nvPicPr>
          <p:blipFill>
            <a:blip r:embed="rId3"/>
            <a:srcRect t="6790"/>
            <a:stretch>
              <a:fillRect/>
            </a:stretch>
          </p:blipFill>
          <p:spPr bwMode="auto">
            <a:xfrm>
              <a:off x="3929058" y="3500438"/>
              <a:ext cx="4449952" cy="2941891"/>
            </a:xfrm>
            <a:prstGeom prst="rect">
              <a:avLst/>
            </a:prstGeom>
            <a:noFill/>
          </p:spPr>
        </p:pic>
        <p:sp>
          <p:nvSpPr>
            <p:cNvPr id="9" name="Textfeld 8"/>
            <p:cNvSpPr txBox="1"/>
            <p:nvPr/>
          </p:nvSpPr>
          <p:spPr>
            <a:xfrm>
              <a:off x="3929058" y="5929330"/>
              <a:ext cx="20801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CMS Tracker cable routing</a:t>
              </a:r>
              <a:endParaRPr lang="en-US" sz="1400" dirty="0"/>
            </a:p>
          </p:txBody>
        </p:sp>
      </p:grp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444" y="3493694"/>
            <a:ext cx="3822401" cy="28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Powering today</a:t>
            </a:r>
            <a:endParaRPr lang="en-US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4848" y="932064"/>
            <a:ext cx="8354428" cy="535785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Example: CMS tracker</a:t>
            </a:r>
          </a:p>
          <a:p>
            <a:r>
              <a:rPr lang="en-US" dirty="0" smtClean="0"/>
              <a:t>~15’000 modules in</a:t>
            </a:r>
            <a:br>
              <a:rPr lang="en-US" dirty="0" smtClean="0"/>
            </a:br>
            <a:r>
              <a:rPr lang="en-US" dirty="0" smtClean="0"/>
              <a:t>~2000 power groups </a:t>
            </a:r>
          </a:p>
          <a:p>
            <a:r>
              <a:rPr lang="en-US" dirty="0" smtClean="0"/>
              <a:t>ASICs supplied at 2.5V and 1.25 V</a:t>
            </a:r>
          </a:p>
          <a:p>
            <a:r>
              <a:rPr lang="en-US" dirty="0"/>
              <a:t>front-end power: 33 kW</a:t>
            </a:r>
          </a:p>
          <a:p>
            <a:r>
              <a:rPr lang="en-US" dirty="0"/>
              <a:t>total current: 15 </a:t>
            </a:r>
            <a:r>
              <a:rPr lang="en-US" dirty="0" smtClean="0"/>
              <a:t>kA</a:t>
            </a:r>
          </a:p>
          <a:p>
            <a:r>
              <a:rPr lang="en-US" dirty="0" smtClean="0"/>
              <a:t>cable length ~50m</a:t>
            </a:r>
            <a:endParaRPr lang="en-US" dirty="0"/>
          </a:p>
          <a:p>
            <a:r>
              <a:rPr lang="en-US" dirty="0"/>
              <a:t>loss in cables: 34 kW</a:t>
            </a:r>
          </a:p>
          <a:p>
            <a:r>
              <a:rPr lang="en-US" dirty="0" smtClean="0"/>
              <a:t>cable channels fully used</a:t>
            </a:r>
          </a:p>
          <a:p>
            <a:r>
              <a:rPr lang="en-US" dirty="0" smtClean="0"/>
              <a:t>29 racks with up to 6 crates</a:t>
            </a:r>
            <a:br>
              <a:rPr lang="en-US" dirty="0" smtClean="0"/>
            </a:br>
            <a:r>
              <a:rPr lang="en-US" dirty="0" smtClean="0"/>
              <a:t>of power supply modules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3</a:t>
            </a:fld>
            <a:endParaRPr lang="en-GB"/>
          </a:p>
        </p:txBody>
      </p:sp>
      <p:grpSp>
        <p:nvGrpSpPr>
          <p:cNvPr id="10" name="Gruppieren 9"/>
          <p:cNvGrpSpPr/>
          <p:nvPr/>
        </p:nvGrpSpPr>
        <p:grpSpPr>
          <a:xfrm>
            <a:off x="6072198" y="4654474"/>
            <a:ext cx="2288447" cy="1973703"/>
            <a:chOff x="6072198" y="4549156"/>
            <a:chExt cx="2288447" cy="1973703"/>
          </a:xfrm>
        </p:grpSpPr>
        <p:sp>
          <p:nvSpPr>
            <p:cNvPr id="12" name="Textfeld 11"/>
            <p:cNvSpPr txBox="1"/>
            <p:nvPr/>
          </p:nvSpPr>
          <p:spPr>
            <a:xfrm>
              <a:off x="6799359" y="4549156"/>
              <a:ext cx="809855" cy="3548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err="1" smtClean="0">
                  <a:latin typeface="Arial" pitchFamily="34" charset="0"/>
                  <a:cs typeface="Arial" pitchFamily="34" charset="0"/>
                </a:rPr>
                <a:t>cables</a:t>
              </a:r>
              <a:endParaRPr lang="de-DE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" name="Gerade Verbindung mit Pfeil 13"/>
            <p:cNvCxnSpPr/>
            <p:nvPr/>
          </p:nvCxnSpPr>
          <p:spPr>
            <a:xfrm>
              <a:off x="7204286" y="4830488"/>
              <a:ext cx="476674" cy="30675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feld 15"/>
            <p:cNvSpPr txBox="1"/>
            <p:nvPr/>
          </p:nvSpPr>
          <p:spPr>
            <a:xfrm>
              <a:off x="6072198" y="6215082"/>
              <a:ext cx="22884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CMS Tracker material budget</a:t>
              </a:r>
              <a:endParaRPr lang="en-US" sz="1400" dirty="0"/>
            </a:p>
          </p:txBody>
        </p:sp>
      </p:grpSp>
      <p:sp>
        <p:nvSpPr>
          <p:cNvPr id="19" name="Rechteck 18"/>
          <p:cNvSpPr/>
          <p:nvPr/>
        </p:nvSpPr>
        <p:spPr>
          <a:xfrm>
            <a:off x="673926" y="5010403"/>
            <a:ext cx="2496774" cy="369332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pPr>
              <a:tabLst>
                <a:tab pos="714375" algn="l"/>
              </a:tabLst>
            </a:pPr>
            <a:r>
              <a:rPr lang="en-US" dirty="0" smtClean="0">
                <a:sym typeface="Wingdings" pitchFamily="2" charset="2"/>
              </a:rPr>
              <a:t>50% power lost in cables</a:t>
            </a:r>
            <a:endParaRPr lang="en-US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5277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Synchronization</a:t>
            </a:r>
            <a:r>
              <a:rPr lang="en-US" sz="3600" baseline="0" dirty="0" smtClean="0"/>
              <a:t> of Converters</a:t>
            </a:r>
            <a:endParaRPr lang="en-US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3852" y="928670"/>
            <a:ext cx="8640148" cy="5500726"/>
          </a:xfrm>
        </p:spPr>
        <p:txBody>
          <a:bodyPr>
            <a:normAutofit/>
          </a:bodyPr>
          <a:lstStyle/>
          <a:p>
            <a:r>
              <a:rPr lang="en-US" sz="1800" dirty="0" smtClean="0"/>
              <a:t>oscillators can lock to each other and cause large transients</a:t>
            </a:r>
          </a:p>
          <a:p>
            <a:r>
              <a:rPr lang="de-DE" sz="1800" dirty="0" err="1" smtClean="0"/>
              <a:t>coupling</a:t>
            </a:r>
            <a:r>
              <a:rPr lang="de-DE" sz="1800" dirty="0" smtClean="0"/>
              <a:t> </a:t>
            </a:r>
            <a:r>
              <a:rPr lang="de-DE" sz="1800" dirty="0" err="1"/>
              <a:t>of</a:t>
            </a:r>
            <a:r>
              <a:rPr lang="de-DE" sz="1800" dirty="0"/>
              <a:t> DC-DC </a:t>
            </a:r>
            <a:r>
              <a:rPr lang="de-DE" sz="1800" dirty="0" err="1"/>
              <a:t>converters</a:t>
            </a:r>
            <a:r>
              <a:rPr lang="de-DE" sz="1800" dirty="0"/>
              <a:t> on </a:t>
            </a:r>
            <a:r>
              <a:rPr lang="de-DE" sz="1800" dirty="0" err="1"/>
              <a:t>common</a:t>
            </a:r>
            <a:r>
              <a:rPr lang="de-DE" sz="1800" dirty="0"/>
              <a:t> power </a:t>
            </a:r>
            <a:r>
              <a:rPr lang="de-DE" sz="1800" dirty="0" err="1"/>
              <a:t>line</a:t>
            </a:r>
            <a:r>
              <a:rPr lang="de-DE" sz="1800" dirty="0"/>
              <a:t> </a:t>
            </a:r>
            <a:r>
              <a:rPr lang="de-DE" sz="1800" dirty="0" err="1"/>
              <a:t>might</a:t>
            </a:r>
            <a:r>
              <a:rPr lang="de-DE" sz="1800" dirty="0"/>
              <a:t> </a:t>
            </a:r>
            <a:r>
              <a:rPr lang="de-DE" sz="1800" dirty="0" err="1"/>
              <a:t>increase</a:t>
            </a:r>
            <a:r>
              <a:rPr lang="de-DE" sz="1800" dirty="0"/>
              <a:t> </a:t>
            </a:r>
            <a:r>
              <a:rPr lang="de-DE" sz="1800" dirty="0" err="1"/>
              <a:t>input</a:t>
            </a:r>
            <a:r>
              <a:rPr lang="de-DE" sz="1800" dirty="0"/>
              <a:t> </a:t>
            </a:r>
            <a:r>
              <a:rPr lang="de-DE" sz="1800" dirty="0" err="1" smtClean="0"/>
              <a:t>noise</a:t>
            </a:r>
            <a:endParaRPr lang="de-DE" sz="1800" dirty="0" smtClean="0"/>
          </a:p>
          <a:p>
            <a:r>
              <a:rPr lang="de-DE" sz="1800" dirty="0" err="1" smtClean="0"/>
              <a:t>simulations</a:t>
            </a:r>
            <a:r>
              <a:rPr lang="de-DE" sz="1800" dirty="0" smtClean="0"/>
              <a:t> </a:t>
            </a:r>
            <a:r>
              <a:rPr lang="de-DE" sz="1800" dirty="0" err="1" smtClean="0"/>
              <a:t>show</a:t>
            </a:r>
            <a:r>
              <a:rPr lang="de-DE" sz="1800" dirty="0" smtClean="0"/>
              <a:t> </a:t>
            </a:r>
            <a:r>
              <a:rPr lang="de-DE" sz="1800" dirty="0" err="1" smtClean="0"/>
              <a:t>that</a:t>
            </a:r>
            <a:r>
              <a:rPr lang="de-DE" sz="1800" dirty="0" smtClean="0"/>
              <a:t> </a:t>
            </a:r>
            <a:r>
              <a:rPr lang="de-DE" sz="1800" dirty="0" err="1" smtClean="0"/>
              <a:t>synchronous</a:t>
            </a:r>
            <a:r>
              <a:rPr lang="de-DE" sz="1800" dirty="0" smtClean="0"/>
              <a:t> </a:t>
            </a:r>
            <a:r>
              <a:rPr lang="de-DE" sz="1800" dirty="0" err="1" smtClean="0"/>
              <a:t>switching</a:t>
            </a:r>
            <a:r>
              <a:rPr lang="de-DE" sz="1800" dirty="0" smtClean="0"/>
              <a:t> </a:t>
            </a:r>
            <a:r>
              <a:rPr lang="de-DE" sz="1800" dirty="0" err="1" smtClean="0"/>
              <a:t>should</a:t>
            </a:r>
            <a:r>
              <a:rPr lang="de-DE" sz="1800" dirty="0" smtClean="0"/>
              <a:t> </a:t>
            </a:r>
            <a:r>
              <a:rPr lang="de-DE" sz="1800" dirty="0" err="1" smtClean="0"/>
              <a:t>be</a:t>
            </a:r>
            <a:r>
              <a:rPr lang="de-DE" sz="1800" dirty="0" smtClean="0"/>
              <a:t> tolerable</a:t>
            </a:r>
          </a:p>
          <a:p>
            <a:r>
              <a:rPr lang="de-DE" sz="1800" dirty="0" smtClean="0"/>
              <a:t>still </a:t>
            </a:r>
            <a:r>
              <a:rPr lang="de-DE" sz="1800" dirty="0" err="1" smtClean="0"/>
              <a:t>we</a:t>
            </a:r>
            <a:r>
              <a:rPr lang="de-DE" sz="1800" dirty="0" smtClean="0"/>
              <a:t> </a:t>
            </a:r>
            <a:r>
              <a:rPr lang="de-DE" sz="1800" dirty="0" err="1" smtClean="0"/>
              <a:t>would</a:t>
            </a:r>
            <a:r>
              <a:rPr lang="de-DE" sz="1800" dirty="0" smtClean="0"/>
              <a:t> </a:t>
            </a:r>
            <a:r>
              <a:rPr lang="de-DE" sz="1800" dirty="0" err="1" smtClean="0"/>
              <a:t>like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check:</a:t>
            </a:r>
          </a:p>
          <a:p>
            <a:endParaRPr lang="de-DE" sz="1800" dirty="0"/>
          </a:p>
          <a:p>
            <a:endParaRPr lang="de-DE" sz="1800" dirty="0" smtClean="0"/>
          </a:p>
          <a:p>
            <a:endParaRPr lang="de-DE" sz="1800" dirty="0"/>
          </a:p>
          <a:p>
            <a:endParaRPr lang="de-DE" sz="1800" dirty="0" smtClean="0"/>
          </a:p>
          <a:p>
            <a:endParaRPr lang="de-DE" sz="1800" dirty="0"/>
          </a:p>
          <a:p>
            <a:endParaRPr lang="de-DE" sz="1800" dirty="0" smtClean="0"/>
          </a:p>
          <a:p>
            <a:endParaRPr lang="de-DE" sz="1800" dirty="0"/>
          </a:p>
          <a:p>
            <a:endParaRPr lang="de-DE" sz="1800" dirty="0" smtClean="0"/>
          </a:p>
          <a:p>
            <a:endParaRPr lang="de-DE" sz="1800" dirty="0"/>
          </a:p>
          <a:p>
            <a:endParaRPr lang="de-DE" sz="18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1600" dirty="0" smtClean="0"/>
              <a:t>did not observe locking or frequency change , even when a close-by frequency was imposed on input cable </a:t>
            </a:r>
            <a:r>
              <a:rPr lang="de-DE" sz="1600" dirty="0"/>
              <a:t>(740mV</a:t>
            </a:r>
            <a:r>
              <a:rPr lang="de-DE" sz="1600" baseline="-25000" dirty="0"/>
              <a:t>pp</a:t>
            </a:r>
            <a:r>
              <a:rPr lang="de-DE" sz="1600" dirty="0" smtClean="0"/>
              <a:t>) </a:t>
            </a:r>
            <a:r>
              <a:rPr lang="de-DE" sz="1600" dirty="0" err="1" smtClean="0"/>
              <a:t>or</a:t>
            </a:r>
            <a:r>
              <a:rPr lang="de-DE" sz="1600" dirty="0" smtClean="0"/>
              <a:t> </a:t>
            </a:r>
            <a:r>
              <a:rPr lang="de-DE" sz="1600" dirty="0" err="1" smtClean="0"/>
              <a:t>radiated</a:t>
            </a:r>
            <a:r>
              <a:rPr lang="de-DE" sz="1600" dirty="0" smtClean="0"/>
              <a:t> </a:t>
            </a:r>
            <a:r>
              <a:rPr lang="de-DE" sz="1600" dirty="0" err="1" smtClean="0"/>
              <a:t>by</a:t>
            </a:r>
            <a:r>
              <a:rPr lang="de-DE" sz="1600" dirty="0" smtClean="0"/>
              <a:t> an </a:t>
            </a:r>
            <a:r>
              <a:rPr lang="de-DE" sz="1600" dirty="0" err="1" smtClean="0"/>
              <a:t>external</a:t>
            </a:r>
            <a:r>
              <a:rPr lang="de-DE" sz="1600" dirty="0" smtClean="0"/>
              <a:t> </a:t>
            </a:r>
            <a:r>
              <a:rPr lang="de-DE" sz="1600" dirty="0" err="1" smtClean="0"/>
              <a:t>coil</a:t>
            </a:r>
            <a:r>
              <a:rPr lang="de-DE" sz="1600" dirty="0" smtClean="0"/>
              <a:t> </a:t>
            </a:r>
            <a:r>
              <a:rPr lang="en-US" sz="1600" dirty="0" smtClean="0"/>
              <a:t> </a:t>
            </a:r>
            <a:r>
              <a:rPr lang="de-DE" sz="1600" dirty="0"/>
              <a:t>(~10mW</a:t>
            </a:r>
            <a:r>
              <a:rPr lang="de-DE" sz="1600" dirty="0" smtClean="0"/>
              <a:t>)</a:t>
            </a:r>
            <a:r>
              <a:rPr lang="en-US" sz="1600" dirty="0" smtClean="0"/>
              <a:t> </a:t>
            </a:r>
            <a:endParaRPr lang="de-DE" sz="16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30</a:t>
            </a:fld>
            <a:endParaRPr lang="en-GB"/>
          </a:p>
        </p:txBody>
      </p:sp>
      <p:grpSp>
        <p:nvGrpSpPr>
          <p:cNvPr id="17" name="Gruppieren 16"/>
          <p:cNvGrpSpPr/>
          <p:nvPr/>
        </p:nvGrpSpPr>
        <p:grpSpPr>
          <a:xfrm>
            <a:off x="421352" y="2368560"/>
            <a:ext cx="4237736" cy="2930545"/>
            <a:chOff x="421352" y="2368560"/>
            <a:chExt cx="4237736" cy="2930545"/>
          </a:xfrm>
        </p:grpSpPr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4887" y="2513816"/>
              <a:ext cx="3995936" cy="2641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feld 7"/>
            <p:cNvSpPr txBox="1"/>
            <p:nvPr/>
          </p:nvSpPr>
          <p:spPr>
            <a:xfrm>
              <a:off x="1190122" y="2368560"/>
              <a:ext cx="2459858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400" b="1" dirty="0" err="1" smtClean="0"/>
                <a:t>f</a:t>
              </a:r>
              <a:r>
                <a:rPr lang="de-DE" sz="1400" b="1" baseline="-25000" dirty="0" err="1" smtClean="0"/>
                <a:t>s</a:t>
              </a:r>
              <a:r>
                <a:rPr lang="de-DE" sz="1400" b="1" dirty="0" smtClean="0"/>
                <a:t> </a:t>
              </a:r>
              <a:r>
                <a:rPr lang="de-DE" sz="1400" b="1" dirty="0" err="1" smtClean="0"/>
                <a:t>of</a:t>
              </a:r>
              <a:r>
                <a:rPr lang="de-DE" sz="1400" b="1" dirty="0" smtClean="0"/>
                <a:t> 8 </a:t>
              </a:r>
              <a:r>
                <a:rPr lang="de-DE" sz="1400" b="1" dirty="0" err="1" smtClean="0"/>
                <a:t>converters</a:t>
              </a:r>
              <a:r>
                <a:rPr lang="de-DE" sz="1400" b="1" dirty="0" smtClean="0"/>
                <a:t> vs. time  </a:t>
              </a:r>
              <a:endParaRPr lang="en-GB" sz="1400" b="1" dirty="0"/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2047055" y="4991328"/>
              <a:ext cx="108709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b="1" smtClean="0"/>
                <a:t>Time [min]</a:t>
              </a:r>
              <a:endParaRPr lang="en-GB" sz="1400" b="1"/>
            </a:p>
          </p:txBody>
        </p:sp>
        <p:sp>
          <p:nvSpPr>
            <p:cNvPr id="10" name="Textfeld 9"/>
            <p:cNvSpPr txBox="1"/>
            <p:nvPr/>
          </p:nvSpPr>
          <p:spPr>
            <a:xfrm rot="16200000">
              <a:off x="-163102" y="3315801"/>
              <a:ext cx="147668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b="1" smtClean="0"/>
                <a:t>Frequency [Hz]</a:t>
              </a:r>
              <a:endParaRPr lang="en-GB" sz="1400" b="1"/>
            </a:p>
          </p:txBody>
        </p:sp>
        <p:sp>
          <p:nvSpPr>
            <p:cNvPr id="11" name="Textfeld 10"/>
            <p:cNvSpPr txBox="1"/>
            <p:nvPr/>
          </p:nvSpPr>
          <p:spPr>
            <a:xfrm rot="16200000">
              <a:off x="3842198" y="3544855"/>
              <a:ext cx="132600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b="1" smtClean="0"/>
                <a:t>Intensity [dB]</a:t>
              </a:r>
              <a:endParaRPr lang="en-GB" sz="1400" b="1"/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4786181" y="2368560"/>
            <a:ext cx="4195197" cy="2756813"/>
            <a:chOff x="4786181" y="2368560"/>
            <a:chExt cx="4195197" cy="2756813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56727" y="2513339"/>
              <a:ext cx="4005118" cy="26120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feld 12"/>
            <p:cNvSpPr txBox="1"/>
            <p:nvPr/>
          </p:nvSpPr>
          <p:spPr>
            <a:xfrm rot="16200000">
              <a:off x="4201727" y="3490570"/>
              <a:ext cx="147668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b="1" smtClean="0"/>
                <a:t>Frequency [Hz]</a:t>
              </a:r>
              <a:endParaRPr lang="en-GB" sz="1400" b="1"/>
            </a:p>
          </p:txBody>
        </p:sp>
        <p:sp>
          <p:nvSpPr>
            <p:cNvPr id="14" name="Textfeld 13"/>
            <p:cNvSpPr txBox="1"/>
            <p:nvPr/>
          </p:nvSpPr>
          <p:spPr>
            <a:xfrm rot="16200000">
              <a:off x="8164488" y="3540291"/>
              <a:ext cx="132600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b="1" dirty="0" err="1" smtClean="0"/>
                <a:t>Intensity</a:t>
              </a:r>
              <a:r>
                <a:rPr lang="de-DE" sz="1400" b="1" dirty="0" smtClean="0"/>
                <a:t> [dB]</a:t>
              </a:r>
              <a:endParaRPr lang="en-GB" sz="1400" b="1" dirty="0"/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6152871" y="4817596"/>
              <a:ext cx="204575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b="1" smtClean="0"/>
                <a:t>Measurement number</a:t>
              </a:r>
              <a:endParaRPr lang="en-GB" sz="1400" b="1"/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5624962" y="2368560"/>
              <a:ext cx="2459858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400" b="1" dirty="0" err="1" smtClean="0"/>
                <a:t>converter</a:t>
              </a:r>
              <a:r>
                <a:rPr lang="de-DE" sz="1400" b="1" dirty="0" smtClean="0"/>
                <a:t> </a:t>
              </a:r>
              <a:r>
                <a:rPr lang="de-DE" sz="1400" b="1" dirty="0" err="1" smtClean="0"/>
                <a:t>frequency</a:t>
              </a:r>
              <a:r>
                <a:rPr lang="de-DE" sz="1400" b="1" dirty="0" smtClean="0"/>
                <a:t> </a:t>
              </a:r>
              <a:r>
                <a:rPr lang="de-DE" sz="1400" b="1" dirty="0" err="1" smtClean="0"/>
                <a:t>crossing</a:t>
              </a:r>
              <a:endParaRPr lang="en-GB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684299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Mock-up of Supply Tube</a:t>
            </a:r>
            <a:endParaRPr lang="en-US" sz="36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31</a:t>
            </a:fld>
            <a:endParaRPr lang="en-GB"/>
          </a:p>
        </p:txBody>
      </p:sp>
      <p:pic>
        <p:nvPicPr>
          <p:cNvPr id="7" name="Picture 138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2241"/>
            <a:ext cx="9144000" cy="2219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572" y="4260826"/>
            <a:ext cx="4952707" cy="2234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63146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Pixel Power Distribution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32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02" y="928670"/>
            <a:ext cx="7501630" cy="5637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103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ts-dep-dem.web.cern.ch/ts-dep-dem/images/projects/other/cms_track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996"/>
          <a:stretch/>
        </p:blipFill>
        <p:spPr bwMode="auto">
          <a:xfrm rot="5400000">
            <a:off x="4898746" y="596432"/>
            <a:ext cx="1058886" cy="2086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The Power Challenge</a:t>
            </a:r>
            <a:endParaRPr lang="en-US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96684" y="1071545"/>
            <a:ext cx="8261595" cy="559365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higher channel density</a:t>
            </a:r>
          </a:p>
          <a:p>
            <a:pPr lvl="1"/>
            <a:r>
              <a:rPr lang="en-US" dirty="0" smtClean="0"/>
              <a:t>pattern recognition</a:t>
            </a:r>
          </a:p>
          <a:p>
            <a:pPr lvl="1"/>
            <a:r>
              <a:rPr lang="en-US" dirty="0" smtClean="0"/>
              <a:t>resolution</a:t>
            </a:r>
          </a:p>
          <a:p>
            <a:endParaRPr lang="en-US" dirty="0" smtClean="0"/>
          </a:p>
          <a:p>
            <a:r>
              <a:rPr lang="en-US" dirty="0" smtClean="0"/>
              <a:t>more functionality</a:t>
            </a:r>
          </a:p>
          <a:p>
            <a:pPr lvl="1"/>
            <a:r>
              <a:rPr lang="en-US" dirty="0" smtClean="0"/>
              <a:t>hit correlation (triggering)</a:t>
            </a:r>
          </a:p>
          <a:p>
            <a:pPr lvl="1"/>
            <a:r>
              <a:rPr lang="en-US" dirty="0" smtClean="0"/>
              <a:t>A/D conversion</a:t>
            </a:r>
          </a:p>
          <a:p>
            <a:pPr lvl="1"/>
            <a:r>
              <a:rPr lang="en-US" dirty="0" err="1" smtClean="0"/>
              <a:t>sparsification</a:t>
            </a:r>
            <a:endParaRPr lang="en-US" dirty="0" smtClean="0"/>
          </a:p>
          <a:p>
            <a:pPr lvl="1"/>
            <a:r>
              <a:rPr lang="en-US" dirty="0" smtClean="0"/>
              <a:t>…</a:t>
            </a:r>
          </a:p>
          <a:p>
            <a:pPr lvl="1"/>
            <a:endParaRPr lang="en-US" dirty="0"/>
          </a:p>
          <a:p>
            <a:r>
              <a:rPr lang="en-US" dirty="0" smtClean="0"/>
              <a:t>higher speed</a:t>
            </a:r>
          </a:p>
          <a:p>
            <a:endParaRPr lang="en-US" dirty="0" smtClean="0"/>
          </a:p>
          <a:p>
            <a:r>
              <a:rPr lang="en-US" dirty="0" smtClean="0"/>
              <a:t>technology scaling</a:t>
            </a:r>
          </a:p>
          <a:p>
            <a:pPr marL="457200" lvl="1" indent="0">
              <a:buNone/>
            </a:pPr>
            <a:r>
              <a:rPr lang="en-US" dirty="0" smtClean="0"/>
              <a:t>250 nm </a:t>
            </a:r>
            <a:r>
              <a:rPr lang="en-US" dirty="0" smtClean="0">
                <a:sym typeface="Wingdings" pitchFamily="2" charset="2"/>
              </a:rPr>
              <a:t> 130 nm  65nm  …</a:t>
            </a:r>
          </a:p>
          <a:p>
            <a:pPr marL="457200" lvl="1" indent="0">
              <a:buNone/>
            </a:pPr>
            <a:r>
              <a:rPr lang="en-US" dirty="0">
                <a:sym typeface="Wingdings" pitchFamily="2" charset="2"/>
              </a:rPr>
              <a:t>decreasing power per transistor</a:t>
            </a:r>
          </a:p>
          <a:p>
            <a:pPr marL="457200" lvl="1" indent="0">
              <a:buNone/>
            </a:pPr>
            <a:r>
              <a:rPr lang="en-US" dirty="0" smtClean="0">
                <a:sym typeface="Wingdings" pitchFamily="2" charset="2"/>
              </a:rPr>
              <a:t>2.5V  1.5V  0.9V  …</a:t>
            </a:r>
          </a:p>
          <a:p>
            <a:pPr marL="457200" lvl="1" indent="0">
              <a:buNone/>
            </a:pPr>
            <a:r>
              <a:rPr lang="en-US" dirty="0" smtClean="0">
                <a:sym typeface="Wingdings" pitchFamily="2" charset="2"/>
              </a:rPr>
              <a:t>decreasing voltage margins</a:t>
            </a:r>
          </a:p>
          <a:p>
            <a:pPr marL="457200" lvl="1" indent="0">
              <a:buNone/>
            </a:pPr>
            <a:endParaRPr lang="en-US" dirty="0" smtClean="0">
              <a:sym typeface="Wingdings" pitchFamily="2" charset="2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97"/>
          <a:stretch/>
        </p:blipFill>
        <p:spPr bwMode="auto">
          <a:xfrm>
            <a:off x="4876224" y="3478538"/>
            <a:ext cx="3882902" cy="2876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6791146" y="6306285"/>
            <a:ext cx="14574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[</a:t>
            </a:r>
            <a:r>
              <a:rPr lang="en-US" sz="1000" dirty="0"/>
              <a:t>Y. </a:t>
            </a:r>
            <a:r>
              <a:rPr lang="en-US" sz="1000" dirty="0" err="1"/>
              <a:t>Taur</a:t>
            </a:r>
            <a:r>
              <a:rPr lang="en-US" sz="1000" dirty="0"/>
              <a:t>, </a:t>
            </a:r>
            <a:r>
              <a:rPr lang="en-US" sz="1000" i="1" dirty="0" smtClean="0"/>
              <a:t>VLSI-TSA</a:t>
            </a:r>
            <a:r>
              <a:rPr lang="en-US" sz="1000" dirty="0" smtClean="0"/>
              <a:t>, 1999</a:t>
            </a:r>
            <a:r>
              <a:rPr lang="en-US" sz="1000" dirty="0"/>
              <a:t>]</a:t>
            </a: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9261" y="961332"/>
            <a:ext cx="1966980" cy="116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7738067" y="1182918"/>
            <a:ext cx="1021059" cy="384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83808" rIns="90000" bIns="45000"/>
          <a:lstStyle>
            <a:lvl1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Ubuntu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GB" sz="1600" dirty="0" err="1" smtClean="0">
                <a:solidFill>
                  <a:srgbClr val="004586"/>
                </a:solidFill>
                <a:latin typeface="SundayComics BB" charset="0"/>
              </a:rPr>
              <a:t>upgradePS</a:t>
            </a:r>
            <a:endParaRPr lang="en-GB" sz="1600" dirty="0">
              <a:solidFill>
                <a:srgbClr val="004586"/>
              </a:solidFill>
              <a:latin typeface="SundayComics BB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7326824" y="2186580"/>
            <a:ext cx="16834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x10cm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2000+33000 </a:t>
            </a:r>
            <a:r>
              <a:rPr lang="en-US" dirty="0" err="1" smtClean="0"/>
              <a:t>ch.</a:t>
            </a:r>
            <a:endParaRPr lang="en-US" dirty="0" smtClean="0"/>
          </a:p>
          <a:p>
            <a:r>
              <a:rPr lang="en-US" dirty="0" smtClean="0"/>
              <a:t>P(FE-ASICs)=4W</a:t>
            </a:r>
          </a:p>
          <a:p>
            <a:r>
              <a:rPr lang="en-US" dirty="0" smtClean="0"/>
              <a:t>100 </a:t>
            </a:r>
            <a:r>
              <a:rPr lang="en-US" dirty="0" err="1" smtClean="0"/>
              <a:t>mW</a:t>
            </a:r>
            <a:r>
              <a:rPr lang="en-US" dirty="0" smtClean="0"/>
              <a:t>/cm²</a:t>
            </a:r>
            <a:endParaRPr lang="en-US" dirty="0"/>
          </a:p>
        </p:txBody>
      </p:sp>
      <p:sp>
        <p:nvSpPr>
          <p:cNvPr id="12" name="Textfeld 11"/>
          <p:cNvSpPr txBox="1"/>
          <p:nvPr/>
        </p:nvSpPr>
        <p:spPr>
          <a:xfrm>
            <a:off x="4659305" y="2186580"/>
            <a:ext cx="18870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6.1x11.7cm</a:t>
            </a:r>
            <a:r>
              <a:rPr lang="en-US" baseline="30000" dirty="0" smtClean="0"/>
              <a:t>2</a:t>
            </a:r>
            <a:endParaRPr lang="en-US" baseline="30000" dirty="0"/>
          </a:p>
          <a:p>
            <a:r>
              <a:rPr lang="en-US" dirty="0" smtClean="0"/>
              <a:t>768+768 channels</a:t>
            </a:r>
          </a:p>
          <a:p>
            <a:r>
              <a:rPr lang="en-US" dirty="0" smtClean="0"/>
              <a:t>P(FE-ASICs)=3.6W</a:t>
            </a:r>
          </a:p>
          <a:p>
            <a:r>
              <a:rPr lang="en-US" dirty="0" smtClean="0"/>
              <a:t>50mW/cm²</a:t>
            </a:r>
            <a:endParaRPr lang="en-US" dirty="0"/>
          </a:p>
        </p:txBody>
      </p:sp>
      <p:sp>
        <p:nvSpPr>
          <p:cNvPr id="11" name="Pfeil nach rechts 10"/>
          <p:cNvSpPr/>
          <p:nvPr/>
        </p:nvSpPr>
        <p:spPr>
          <a:xfrm>
            <a:off x="6553200" y="1938973"/>
            <a:ext cx="673865" cy="4847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feld 12"/>
          <p:cNvSpPr txBox="1"/>
          <p:nvPr/>
        </p:nvSpPr>
        <p:spPr>
          <a:xfrm>
            <a:off x="5176434" y="1425574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today</a:t>
            </a:r>
            <a:endParaRPr lang="en-US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80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Implications at the System Level</a:t>
            </a:r>
            <a:endParaRPr lang="en-US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58937" y="873239"/>
            <a:ext cx="8354428" cy="562671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again CMS tracker as example:</a:t>
            </a:r>
          </a:p>
          <a:p>
            <a:r>
              <a:rPr lang="en-US" dirty="0" smtClean="0"/>
              <a:t>front-end power 35kW </a:t>
            </a:r>
            <a:r>
              <a:rPr lang="en-US" dirty="0" smtClean="0">
                <a:sym typeface="Wingdings" pitchFamily="2" charset="2"/>
              </a:rPr>
              <a:t>70kW</a:t>
            </a:r>
          </a:p>
          <a:p>
            <a:r>
              <a:rPr lang="en-US" dirty="0" smtClean="0">
                <a:sym typeface="Wingdings" pitchFamily="2" charset="2"/>
              </a:rPr>
              <a:t>front-end supply voltage 2.5V  1.25V</a:t>
            </a:r>
          </a:p>
          <a:p>
            <a:pPr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front-end current increases by factor 4</a:t>
            </a:r>
          </a:p>
          <a:p>
            <a:pPr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cable losses increase by </a:t>
            </a:r>
            <a:r>
              <a:rPr lang="en-US" b="1" dirty="0" smtClean="0">
                <a:sym typeface="Wingdings" pitchFamily="2" charset="2"/>
              </a:rPr>
              <a:t>factor 16</a:t>
            </a:r>
          </a:p>
          <a:p>
            <a:pPr>
              <a:buFont typeface="Wingdings"/>
              <a:buChar char="à"/>
            </a:pPr>
            <a:endParaRPr lang="en-US" b="1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US" b="1" dirty="0" smtClean="0">
                <a:sym typeface="Wingdings" pitchFamily="2" charset="2"/>
              </a:rPr>
              <a:t>cannot increase conductor cross-section to compensate</a:t>
            </a:r>
          </a:p>
          <a:p>
            <a:pPr marL="0" indent="0">
              <a:buNone/>
            </a:pPr>
            <a:r>
              <a:rPr lang="en-US" b="1" dirty="0" smtClean="0">
                <a:sym typeface="Wingdings" pitchFamily="2" charset="2"/>
              </a:rPr>
              <a:t>should rather be reduced to improve material budget</a:t>
            </a:r>
          </a:p>
          <a:p>
            <a:pPr marL="0" indent="0">
              <a:buNone/>
            </a:pPr>
            <a:endParaRPr lang="en-US" b="1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US" b="1" dirty="0" smtClean="0">
                <a:sym typeface="Wingdings" pitchFamily="2" charset="2"/>
              </a:rPr>
              <a:t>need a novel powering scheme which </a:t>
            </a:r>
          </a:p>
          <a:p>
            <a:r>
              <a:rPr lang="en-US" dirty="0" smtClean="0">
                <a:sym typeface="Wingdings" pitchFamily="2" charset="2"/>
              </a:rPr>
              <a:t>is able </a:t>
            </a:r>
            <a:r>
              <a:rPr lang="en-US" dirty="0">
                <a:sym typeface="Wingdings" pitchFamily="2" charset="2"/>
              </a:rPr>
              <a:t>to </a:t>
            </a:r>
            <a:r>
              <a:rPr lang="en-US" dirty="0" smtClean="0">
                <a:sym typeface="Wingdings" pitchFamily="2" charset="2"/>
              </a:rPr>
              <a:t>provide more power</a:t>
            </a:r>
          </a:p>
          <a:p>
            <a:r>
              <a:rPr lang="en-US" dirty="0" smtClean="0">
                <a:sym typeface="Wingdings" pitchFamily="2" charset="2"/>
              </a:rPr>
              <a:t>at a lower current</a:t>
            </a:r>
          </a:p>
          <a:p>
            <a:r>
              <a:rPr lang="en-US" dirty="0" smtClean="0">
                <a:sym typeface="Wingdings" pitchFamily="2" charset="2"/>
              </a:rPr>
              <a:t>with sufficient voltage control at modules</a:t>
            </a:r>
          </a:p>
          <a:p>
            <a:r>
              <a:rPr lang="en-US" dirty="0" smtClean="0">
                <a:sym typeface="Wingdings" pitchFamily="2" charset="2"/>
              </a:rPr>
              <a:t>with sufficient slow control features</a:t>
            </a:r>
          </a:p>
          <a:p>
            <a:r>
              <a:rPr lang="en-US" dirty="0" smtClean="0">
                <a:sym typeface="Wingdings" pitchFamily="2" charset="2"/>
              </a:rPr>
              <a:t>with sufficient fault tolerance</a:t>
            </a:r>
          </a:p>
          <a:p>
            <a:r>
              <a:rPr lang="en-US" dirty="0" smtClean="0">
                <a:sym typeface="Wingdings" pitchFamily="2" charset="2"/>
              </a:rPr>
              <a:t>with minimal extra material</a:t>
            </a:r>
          </a:p>
          <a:p>
            <a:pPr>
              <a:buFont typeface="Wingdings"/>
              <a:buChar char="à"/>
            </a:pPr>
            <a:endParaRPr lang="en-US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66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Possible Solutions</a:t>
            </a:r>
            <a:endParaRPr lang="en-US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3852" y="1071546"/>
            <a:ext cx="8640148" cy="535785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add circuitry to each ASIC so that it can be supplied with 2.5V or higher</a:t>
            </a:r>
          </a:p>
          <a:p>
            <a:pPr marL="857250" lvl="1" indent="-457200"/>
            <a:r>
              <a:rPr lang="en-US" dirty="0" smtClean="0"/>
              <a:t>e.g. 2:1 charge pump</a:t>
            </a:r>
          </a:p>
          <a:p>
            <a:pPr marL="857250" lvl="1" indent="-457200"/>
            <a:r>
              <a:rPr lang="en-US" dirty="0" smtClean="0"/>
              <a:t>is widely used for CPUs</a:t>
            </a:r>
          </a:p>
          <a:p>
            <a:pPr marL="857250" lvl="1" indent="-457200"/>
            <a:r>
              <a:rPr lang="en-US" dirty="0" smtClean="0"/>
              <a:t>adds passive components next to each ASIC</a:t>
            </a:r>
          </a:p>
          <a:p>
            <a:pPr marL="857250" lvl="1" indent="-457200"/>
            <a:r>
              <a:rPr lang="en-US" dirty="0" smtClean="0"/>
              <a:t>switching noise may interfere with signal read-out</a:t>
            </a:r>
          </a:p>
          <a:p>
            <a:pPr marL="857250" lvl="1" indent="-457200"/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add </a:t>
            </a:r>
            <a:r>
              <a:rPr lang="en-US" dirty="0"/>
              <a:t>circuitry </a:t>
            </a:r>
            <a:r>
              <a:rPr lang="en-US" dirty="0" smtClean="0"/>
              <a:t>so that a number of modules can </a:t>
            </a:r>
            <a:r>
              <a:rPr lang="en-US" dirty="0"/>
              <a:t>be supplied with 2.5V or </a:t>
            </a:r>
            <a:r>
              <a:rPr lang="en-US" dirty="0" smtClean="0"/>
              <a:t>higher</a:t>
            </a:r>
          </a:p>
          <a:p>
            <a:pPr marL="857250" lvl="1" indent="-457200"/>
            <a:r>
              <a:rPr lang="en-US" dirty="0" smtClean="0"/>
              <a:t>e.g. DC-DC converter (charge pump or buck converter)</a:t>
            </a:r>
          </a:p>
          <a:p>
            <a:pPr marL="857250" lvl="1" indent="-457200"/>
            <a:r>
              <a:rPr lang="en-US" dirty="0" smtClean="0"/>
              <a:t>fewer components than in 1.</a:t>
            </a:r>
          </a:p>
          <a:p>
            <a:pPr marL="857250" lvl="1" indent="-457200"/>
            <a:r>
              <a:rPr lang="en-US" dirty="0" smtClean="0"/>
              <a:t>switching noise still an issue but further away from signal path</a:t>
            </a:r>
          </a:p>
          <a:p>
            <a:pPr marL="857250" lvl="1" indent="-457200"/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cascade modules</a:t>
            </a:r>
          </a:p>
          <a:p>
            <a:pPr marL="857250" lvl="1" indent="-457200"/>
            <a:r>
              <a:rPr lang="en-US" dirty="0" smtClean="0"/>
              <a:t>derive required voltages from the same current flowing through a chain of modules</a:t>
            </a:r>
            <a:endParaRPr lang="en-US" dirty="0"/>
          </a:p>
          <a:p>
            <a:pPr marL="857250" lvl="1" indent="-457200"/>
            <a:r>
              <a:rPr lang="en-US" dirty="0" smtClean="0"/>
              <a:t>rather different from today’s powering scheme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7" name="Textfeld 6"/>
          <p:cNvSpPr txBox="1"/>
          <p:nvPr/>
        </p:nvSpPr>
        <p:spPr>
          <a:xfrm>
            <a:off x="6096696" y="1579884"/>
            <a:ext cx="2633926" cy="83099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implemented in several ASICs</a:t>
            </a:r>
          </a:p>
          <a:p>
            <a:r>
              <a:rPr lang="en-US" sz="1600" dirty="0" smtClean="0"/>
              <a:t>(ATLAS FE-I4, CMS CBC, …)</a:t>
            </a:r>
          </a:p>
          <a:p>
            <a:r>
              <a:rPr lang="en-US" sz="1600" dirty="0" smtClean="0"/>
              <a:t>not covered in this talk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6602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Power Distribution Options</a:t>
            </a:r>
            <a:endParaRPr lang="en-US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71117" y="2531327"/>
            <a:ext cx="5882083" cy="9924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P = U·I  </a:t>
            </a:r>
            <a:r>
              <a:rPr lang="en-US" sz="1800" b="1" dirty="0">
                <a:sym typeface="Wingdings" pitchFamily="2" charset="2"/>
              </a:rPr>
              <a:t>= (</a:t>
            </a:r>
            <a:r>
              <a:rPr lang="en-US" sz="1800" b="1" dirty="0" err="1">
                <a:sym typeface="Wingdings" pitchFamily="2" charset="2"/>
              </a:rPr>
              <a:t>rU</a:t>
            </a:r>
            <a:r>
              <a:rPr lang="en-US" sz="1800" b="1" dirty="0">
                <a:sym typeface="Wingdings" pitchFamily="2" charset="2"/>
              </a:rPr>
              <a:t>)</a:t>
            </a:r>
            <a:r>
              <a:rPr lang="en-US" sz="1800" b="1" dirty="0"/>
              <a:t> ·</a:t>
            </a:r>
            <a:r>
              <a:rPr lang="en-US" sz="1800" b="1" dirty="0">
                <a:sym typeface="Wingdings" pitchFamily="2" charset="2"/>
              </a:rPr>
              <a:t>(I/r)</a:t>
            </a:r>
            <a:br>
              <a:rPr lang="en-US" sz="1800" b="1" dirty="0">
                <a:sym typeface="Wingdings" pitchFamily="2" charset="2"/>
              </a:rPr>
            </a:br>
            <a:r>
              <a:rPr lang="en-US" sz="1800" dirty="0">
                <a:sym typeface="Wingdings" pitchFamily="2" charset="2"/>
              </a:rPr>
              <a:t> </a:t>
            </a:r>
            <a:r>
              <a:rPr lang="en-US" sz="1800" dirty="0"/>
              <a:t>supply power at higher voltage i.e. lower current</a:t>
            </a:r>
            <a:br>
              <a:rPr lang="en-US" sz="1800" dirty="0"/>
            </a:br>
            <a:r>
              <a:rPr lang="en-US" sz="1800" dirty="0">
                <a:sym typeface="Wingdings" pitchFamily="2" charset="2"/>
              </a:rPr>
              <a:t> cable loss </a:t>
            </a:r>
            <a:r>
              <a:rPr lang="en-US" sz="1800" b="1" dirty="0" err="1">
                <a:sym typeface="Wingdings" pitchFamily="2" charset="2"/>
              </a:rPr>
              <a:t>P</a:t>
            </a:r>
            <a:r>
              <a:rPr lang="en-US" sz="1800" b="1" baseline="-25000" dirty="0" err="1">
                <a:sym typeface="Wingdings" pitchFamily="2" charset="2"/>
              </a:rPr>
              <a:t>loss</a:t>
            </a:r>
            <a:r>
              <a:rPr lang="en-US" sz="1800" b="1" dirty="0">
                <a:sym typeface="Wingdings" pitchFamily="2" charset="2"/>
              </a:rPr>
              <a:t>=R</a:t>
            </a:r>
            <a:r>
              <a:rPr lang="en-US" sz="1800" b="1" dirty="0"/>
              <a:t>·I</a:t>
            </a:r>
            <a:r>
              <a:rPr lang="en-US" sz="1800" b="1" baseline="30000" dirty="0"/>
              <a:t>2</a:t>
            </a:r>
            <a:r>
              <a:rPr lang="en-US" sz="1800" dirty="0"/>
              <a:t> is reduced by factor </a:t>
            </a:r>
            <a:r>
              <a:rPr lang="en-US" sz="1800" b="1" dirty="0"/>
              <a:t>r</a:t>
            </a:r>
            <a:r>
              <a:rPr lang="en-US" sz="1800" b="1" baseline="30000" dirty="0"/>
              <a:t>2</a:t>
            </a:r>
            <a:r>
              <a:rPr lang="en-US" sz="1800" dirty="0" smtClean="0"/>
              <a:t>!</a:t>
            </a:r>
            <a:endParaRPr lang="en-US" sz="1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8" name="Textfeld 7"/>
          <p:cNvSpPr txBox="1"/>
          <p:nvPr/>
        </p:nvSpPr>
        <p:spPr>
          <a:xfrm>
            <a:off x="571473" y="3468033"/>
            <a:ext cx="5448328" cy="1392172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US" dirty="0" smtClean="0"/>
              <a:t>DC-DC Powering        r=conversion ratio</a:t>
            </a:r>
            <a:endParaRPr lang="en-US" dirty="0"/>
          </a:p>
        </p:txBody>
      </p:sp>
      <p:cxnSp>
        <p:nvCxnSpPr>
          <p:cNvPr id="10" name="Gerade Verbindung 9"/>
          <p:cNvCxnSpPr/>
          <p:nvPr/>
        </p:nvCxnSpPr>
        <p:spPr>
          <a:xfrm>
            <a:off x="4565084" y="4217263"/>
            <a:ext cx="142876" cy="0"/>
          </a:xfrm>
          <a:prstGeom prst="line">
            <a:avLst/>
          </a:prstGeom>
          <a:ln w="635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4565084" y="4074387"/>
            <a:ext cx="142876" cy="0"/>
          </a:xfrm>
          <a:prstGeom prst="line">
            <a:avLst/>
          </a:prstGeom>
          <a:ln w="635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1428728" y="4074387"/>
            <a:ext cx="396846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>
          <a:xfrm>
            <a:off x="1428728" y="4217263"/>
            <a:ext cx="4024218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hteck 13"/>
          <p:cNvSpPr/>
          <p:nvPr/>
        </p:nvSpPr>
        <p:spPr>
          <a:xfrm>
            <a:off x="857224" y="4002949"/>
            <a:ext cx="57150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</a:t>
            </a:r>
            <a:endParaRPr lang="en-US" dirty="0"/>
          </a:p>
        </p:txBody>
      </p:sp>
      <p:sp>
        <p:nvSpPr>
          <p:cNvPr id="15" name="Rechteck 14"/>
          <p:cNvSpPr/>
          <p:nvPr/>
        </p:nvSpPr>
        <p:spPr>
          <a:xfrm>
            <a:off x="4707960" y="4002949"/>
            <a:ext cx="92869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module</a:t>
            </a:r>
            <a:endParaRPr lang="en-US" dirty="0"/>
          </a:p>
        </p:txBody>
      </p:sp>
      <p:sp>
        <p:nvSpPr>
          <p:cNvPr id="16" name="Rechteck 15"/>
          <p:cNvSpPr/>
          <p:nvPr/>
        </p:nvSpPr>
        <p:spPr>
          <a:xfrm>
            <a:off x="3779266" y="4002949"/>
            <a:ext cx="78581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DC-DC</a:t>
            </a:r>
            <a:endParaRPr lang="en-US" dirty="0"/>
          </a:p>
        </p:txBody>
      </p:sp>
      <p:cxnSp>
        <p:nvCxnSpPr>
          <p:cNvPr id="17" name="Gerade Verbindung 16"/>
          <p:cNvCxnSpPr/>
          <p:nvPr/>
        </p:nvCxnSpPr>
        <p:spPr>
          <a:xfrm>
            <a:off x="4565084" y="4645891"/>
            <a:ext cx="142876" cy="0"/>
          </a:xfrm>
          <a:prstGeom prst="line">
            <a:avLst/>
          </a:prstGeom>
          <a:ln w="635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>
            <a:off x="4565084" y="4503015"/>
            <a:ext cx="142876" cy="0"/>
          </a:xfrm>
          <a:prstGeom prst="line">
            <a:avLst/>
          </a:prstGeom>
          <a:ln w="635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1428728" y="4503015"/>
            <a:ext cx="407997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>
            <a:off x="1428728" y="4645891"/>
            <a:ext cx="407997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ck 20"/>
          <p:cNvSpPr/>
          <p:nvPr/>
        </p:nvSpPr>
        <p:spPr>
          <a:xfrm>
            <a:off x="4707960" y="4431577"/>
            <a:ext cx="92869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module</a:t>
            </a:r>
            <a:endParaRPr lang="en-US" dirty="0"/>
          </a:p>
        </p:txBody>
      </p:sp>
      <p:sp>
        <p:nvSpPr>
          <p:cNvPr id="22" name="Rechteck 21"/>
          <p:cNvSpPr/>
          <p:nvPr/>
        </p:nvSpPr>
        <p:spPr>
          <a:xfrm>
            <a:off x="3779266" y="4431577"/>
            <a:ext cx="78581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DC-DC</a:t>
            </a:r>
            <a:endParaRPr lang="en-US" dirty="0"/>
          </a:p>
        </p:txBody>
      </p:sp>
      <p:sp>
        <p:nvSpPr>
          <p:cNvPr id="24" name="Textfeld 23"/>
          <p:cNvSpPr txBox="1"/>
          <p:nvPr/>
        </p:nvSpPr>
        <p:spPr>
          <a:xfrm>
            <a:off x="571473" y="1071546"/>
            <a:ext cx="5448328" cy="1214446"/>
          </a:xfrm>
          <a:prstGeom prst="rect">
            <a:avLst/>
          </a:prstGeom>
          <a:ln w="635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US" dirty="0" smtClean="0"/>
              <a:t>Conventional Powering</a:t>
            </a:r>
            <a:endParaRPr lang="en-US" dirty="0"/>
          </a:p>
        </p:txBody>
      </p:sp>
      <p:cxnSp>
        <p:nvCxnSpPr>
          <p:cNvPr id="26" name="Gerade Verbindung 25"/>
          <p:cNvCxnSpPr/>
          <p:nvPr/>
        </p:nvCxnSpPr>
        <p:spPr>
          <a:xfrm>
            <a:off x="1428728" y="1500174"/>
            <a:ext cx="3968462" cy="0"/>
          </a:xfrm>
          <a:prstGeom prst="line">
            <a:avLst/>
          </a:prstGeom>
          <a:ln w="635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>
          <a:xfrm>
            <a:off x="1428728" y="1643050"/>
            <a:ext cx="3968462" cy="0"/>
          </a:xfrm>
          <a:prstGeom prst="line">
            <a:avLst/>
          </a:prstGeom>
          <a:ln w="635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8" name="Rechteck 27"/>
          <p:cNvSpPr/>
          <p:nvPr/>
        </p:nvSpPr>
        <p:spPr>
          <a:xfrm>
            <a:off x="857224" y="1428736"/>
            <a:ext cx="57150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</a:t>
            </a:r>
            <a:endParaRPr lang="en-US" dirty="0"/>
          </a:p>
        </p:txBody>
      </p:sp>
      <p:sp>
        <p:nvSpPr>
          <p:cNvPr id="29" name="Rechteck 28"/>
          <p:cNvSpPr/>
          <p:nvPr/>
        </p:nvSpPr>
        <p:spPr>
          <a:xfrm>
            <a:off x="4707960" y="1428736"/>
            <a:ext cx="92869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module</a:t>
            </a:r>
            <a:endParaRPr lang="en-US" dirty="0"/>
          </a:p>
        </p:txBody>
      </p:sp>
      <p:cxnSp>
        <p:nvCxnSpPr>
          <p:cNvPr id="30" name="Gerade Verbindung 29"/>
          <p:cNvCxnSpPr/>
          <p:nvPr/>
        </p:nvCxnSpPr>
        <p:spPr>
          <a:xfrm>
            <a:off x="1428728" y="1928802"/>
            <a:ext cx="4079974" cy="0"/>
          </a:xfrm>
          <a:prstGeom prst="line">
            <a:avLst/>
          </a:prstGeom>
          <a:ln w="635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>
            <a:off x="1428728" y="2071678"/>
            <a:ext cx="4079974" cy="0"/>
          </a:xfrm>
          <a:prstGeom prst="line">
            <a:avLst/>
          </a:prstGeom>
          <a:ln w="635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2" name="Rechteck 31"/>
          <p:cNvSpPr/>
          <p:nvPr/>
        </p:nvSpPr>
        <p:spPr>
          <a:xfrm>
            <a:off x="4707960" y="1857364"/>
            <a:ext cx="92869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module</a:t>
            </a:r>
            <a:endParaRPr lang="en-US" dirty="0"/>
          </a:p>
        </p:txBody>
      </p:sp>
      <p:sp>
        <p:nvSpPr>
          <p:cNvPr id="34" name="Textfeld 33"/>
          <p:cNvSpPr txBox="1"/>
          <p:nvPr/>
        </p:nvSpPr>
        <p:spPr>
          <a:xfrm>
            <a:off x="571473" y="4995746"/>
            <a:ext cx="5448328" cy="1392172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US" dirty="0" smtClean="0"/>
              <a:t>Serial Powering         r=number of modules in chain</a:t>
            </a:r>
            <a:endParaRPr lang="en-US" dirty="0"/>
          </a:p>
        </p:txBody>
      </p:sp>
      <p:cxnSp>
        <p:nvCxnSpPr>
          <p:cNvPr id="35" name="Gerade Verbindung 34"/>
          <p:cNvCxnSpPr>
            <a:endCxn id="41" idx="1"/>
          </p:cNvCxnSpPr>
          <p:nvPr/>
        </p:nvCxnSpPr>
        <p:spPr>
          <a:xfrm>
            <a:off x="1115122" y="5659261"/>
            <a:ext cx="3592838" cy="0"/>
          </a:xfrm>
          <a:prstGeom prst="line">
            <a:avLst/>
          </a:prstGeom>
          <a:ln w="63500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6" name="Rechteck 35"/>
          <p:cNvSpPr/>
          <p:nvPr/>
        </p:nvSpPr>
        <p:spPr>
          <a:xfrm>
            <a:off x="857224" y="5516385"/>
            <a:ext cx="571504" cy="714380"/>
          </a:xfrm>
          <a:prstGeom prst="rect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</a:t>
            </a:r>
            <a:endParaRPr lang="en-US" dirty="0"/>
          </a:p>
        </p:txBody>
      </p:sp>
      <p:sp>
        <p:nvSpPr>
          <p:cNvPr id="37" name="Rechteck 36"/>
          <p:cNvSpPr/>
          <p:nvPr/>
        </p:nvSpPr>
        <p:spPr>
          <a:xfrm>
            <a:off x="3422076" y="5802137"/>
            <a:ext cx="928694" cy="285752"/>
          </a:xfrm>
          <a:prstGeom prst="rect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module</a:t>
            </a:r>
            <a:endParaRPr lang="en-US" dirty="0"/>
          </a:p>
        </p:txBody>
      </p:sp>
      <p:cxnSp>
        <p:nvCxnSpPr>
          <p:cNvPr id="38" name="Gewinkelte Verbindung 37"/>
          <p:cNvCxnSpPr>
            <a:stCxn id="41" idx="3"/>
          </p:cNvCxnSpPr>
          <p:nvPr/>
        </p:nvCxnSpPr>
        <p:spPr>
          <a:xfrm flipH="1">
            <a:off x="1260088" y="5659261"/>
            <a:ext cx="4376566" cy="500860"/>
          </a:xfrm>
          <a:prstGeom prst="bentConnector3">
            <a:avLst>
              <a:gd name="adj1" fmla="val -5223"/>
            </a:avLst>
          </a:prstGeom>
          <a:ln w="63500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Rechteck 38"/>
          <p:cNvSpPr/>
          <p:nvPr/>
        </p:nvSpPr>
        <p:spPr>
          <a:xfrm>
            <a:off x="4707960" y="5802137"/>
            <a:ext cx="928694" cy="285752"/>
          </a:xfrm>
          <a:prstGeom prst="rect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module</a:t>
            </a:r>
            <a:endParaRPr lang="en-US" dirty="0"/>
          </a:p>
        </p:txBody>
      </p:sp>
      <p:sp>
        <p:nvSpPr>
          <p:cNvPr id="40" name="Rechteck 39"/>
          <p:cNvSpPr/>
          <p:nvPr/>
        </p:nvSpPr>
        <p:spPr>
          <a:xfrm>
            <a:off x="3422076" y="5516385"/>
            <a:ext cx="928694" cy="285752"/>
          </a:xfrm>
          <a:prstGeom prst="rect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shunt</a:t>
            </a:r>
            <a:endParaRPr lang="en-US" dirty="0"/>
          </a:p>
        </p:txBody>
      </p:sp>
      <p:sp>
        <p:nvSpPr>
          <p:cNvPr id="41" name="Rechteck 40"/>
          <p:cNvSpPr/>
          <p:nvPr/>
        </p:nvSpPr>
        <p:spPr>
          <a:xfrm>
            <a:off x="4707960" y="5516385"/>
            <a:ext cx="928694" cy="285752"/>
          </a:xfrm>
          <a:prstGeom prst="rect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shunt</a:t>
            </a:r>
            <a:endParaRPr lang="en-US" dirty="0"/>
          </a:p>
        </p:txBody>
      </p:sp>
      <p:sp>
        <p:nvSpPr>
          <p:cNvPr id="60" name="Textfeld 59"/>
          <p:cNvSpPr txBox="1"/>
          <p:nvPr/>
        </p:nvSpPr>
        <p:spPr>
          <a:xfrm>
            <a:off x="6122020" y="1071546"/>
            <a:ext cx="2865863" cy="1214446"/>
          </a:xfrm>
          <a:prstGeom prst="rect">
            <a:avLst/>
          </a:prstGeom>
          <a:ln w="635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en-US" sz="1600" dirty="0" smtClean="0"/>
              <a:t>well established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sz="1600" dirty="0" smtClean="0"/>
              <a:t>excessive cable losses</a:t>
            </a:r>
            <a:endParaRPr lang="en-US" sz="1600" dirty="0"/>
          </a:p>
        </p:txBody>
      </p:sp>
      <p:sp>
        <p:nvSpPr>
          <p:cNvPr id="73" name="Textfeld 72"/>
          <p:cNvSpPr txBox="1"/>
          <p:nvPr/>
        </p:nvSpPr>
        <p:spPr>
          <a:xfrm>
            <a:off x="6122020" y="3468033"/>
            <a:ext cx="2865863" cy="1392172"/>
          </a:xfrm>
          <a:prstGeom prst="rect">
            <a:avLst/>
          </a:prstGeom>
          <a:ln w="635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en-US" sz="1600" dirty="0"/>
              <a:t>system design </a:t>
            </a:r>
            <a:r>
              <a:rPr lang="en-US" sz="1600" dirty="0" smtClean="0"/>
              <a:t>is kept simple </a:t>
            </a:r>
            <a:r>
              <a:rPr lang="en-US" sz="1600" dirty="0"/>
              <a:t>and </a:t>
            </a:r>
            <a:r>
              <a:rPr lang="en-US" sz="1600" dirty="0" smtClean="0"/>
              <a:t>close </a:t>
            </a:r>
            <a:r>
              <a:rPr lang="en-US" sz="1600" dirty="0"/>
              <a:t>to current </a:t>
            </a:r>
            <a:r>
              <a:rPr lang="en-US" sz="1600" dirty="0" smtClean="0"/>
              <a:t>systems</a:t>
            </a:r>
            <a:endParaRPr lang="en-US" sz="1600" dirty="0"/>
          </a:p>
          <a:p>
            <a:pPr marL="177800" indent="-177800">
              <a:buFont typeface="Arial" pitchFamily="34" charset="0"/>
              <a:buChar char="•"/>
            </a:pPr>
            <a:r>
              <a:rPr lang="en-US" sz="1600" dirty="0"/>
              <a:t>only one new component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sz="1600" dirty="0"/>
              <a:t>switching noise is a concern</a:t>
            </a:r>
          </a:p>
        </p:txBody>
      </p:sp>
      <p:sp>
        <p:nvSpPr>
          <p:cNvPr id="74" name="Textfeld 73"/>
          <p:cNvSpPr txBox="1"/>
          <p:nvPr/>
        </p:nvSpPr>
        <p:spPr>
          <a:xfrm>
            <a:off x="6122020" y="4995746"/>
            <a:ext cx="2865863" cy="1392172"/>
          </a:xfrm>
          <a:prstGeom prst="rect">
            <a:avLst/>
          </a:prstGeom>
          <a:ln w="635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en-US" sz="1600" dirty="0"/>
              <a:t>no switching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sz="1600" dirty="0"/>
              <a:t>each module has different ground </a:t>
            </a:r>
            <a:r>
              <a:rPr lang="en-US" sz="1600" dirty="0" smtClean="0"/>
              <a:t>potential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sz="1600" dirty="0" smtClean="0"/>
              <a:t>modules </a:t>
            </a:r>
            <a:r>
              <a:rPr lang="en-US" sz="1600" dirty="0"/>
              <a:t>in a chain are coupled, need safety </a:t>
            </a:r>
            <a:r>
              <a:rPr lang="en-US" sz="1600" dirty="0" smtClean="0"/>
              <a:t>features</a:t>
            </a:r>
            <a:endParaRPr lang="en-US" sz="1600" dirty="0"/>
          </a:p>
        </p:txBody>
      </p:sp>
      <p:sp>
        <p:nvSpPr>
          <p:cNvPr id="42" name="Textfeld 41"/>
          <p:cNvSpPr txBox="1"/>
          <p:nvPr/>
        </p:nvSpPr>
        <p:spPr>
          <a:xfrm>
            <a:off x="6122020" y="2586508"/>
            <a:ext cx="2865863" cy="826234"/>
          </a:xfrm>
          <a:prstGeom prst="rect">
            <a:avLst/>
          </a:prstGeom>
          <a:ln w="6350"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US" sz="1600" dirty="0" smtClean="0"/>
              <a:t>thinner and less cables</a:t>
            </a:r>
          </a:p>
          <a:p>
            <a:pPr marL="285750" indent="-285750">
              <a:buFont typeface="Wingdings"/>
              <a:buChar char="à"/>
            </a:pPr>
            <a:r>
              <a:rPr lang="en-US" sz="1600" dirty="0" smtClean="0">
                <a:sym typeface="Wingdings" pitchFamily="2" charset="2"/>
              </a:rPr>
              <a:t>material budget reduction</a:t>
            </a:r>
          </a:p>
        </p:txBody>
      </p:sp>
    </p:spTree>
    <p:extLst>
      <p:ext uri="{BB962C8B-B14F-4D97-AF65-F5344CB8AC3E}">
        <p14:creationId xmlns:p14="http://schemas.microsoft.com/office/powerpoint/2010/main" val="3648122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  <p:bldP spid="14" grpId="0" animBg="1"/>
      <p:bldP spid="15" grpId="0" animBg="1"/>
      <p:bldP spid="16" grpId="0" animBg="1"/>
      <p:bldP spid="21" grpId="0" animBg="1"/>
      <p:bldP spid="22" grpId="0" animBg="1"/>
      <p:bldP spid="34" grpId="0" animBg="1"/>
      <p:bldP spid="36" grpId="0" animBg="1"/>
      <p:bldP spid="37" grpId="0" animBg="1"/>
      <p:bldP spid="39" grpId="0" animBg="1"/>
      <p:bldP spid="40" grpId="0" animBg="1"/>
      <p:bldP spid="41" grpId="0" animBg="1"/>
      <p:bldP spid="73" grpId="0" animBg="1"/>
      <p:bldP spid="74" grpId="0" animBg="1"/>
      <p:bldP spid="4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Gerade Verbindung 42"/>
          <p:cNvCxnSpPr>
            <a:endCxn id="15" idx="0"/>
          </p:cNvCxnSpPr>
          <p:nvPr/>
        </p:nvCxnSpPr>
        <p:spPr>
          <a:xfrm flipH="1">
            <a:off x="2248729" y="2091862"/>
            <a:ext cx="3776" cy="99358"/>
          </a:xfrm>
          <a:prstGeom prst="line">
            <a:avLst/>
          </a:prstGeom>
          <a:ln w="63500" cap="rnd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/>
          <p:cNvCxnSpPr/>
          <p:nvPr/>
        </p:nvCxnSpPr>
        <p:spPr>
          <a:xfrm flipH="1" flipV="1">
            <a:off x="2248729" y="2789478"/>
            <a:ext cx="3776" cy="137799"/>
          </a:xfrm>
          <a:prstGeom prst="line">
            <a:avLst/>
          </a:prstGeom>
          <a:ln w="63500" cap="rnd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Serial Powering in more Detail</a:t>
            </a:r>
            <a:endParaRPr lang="en-US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563673" y="1094704"/>
            <a:ext cx="3294607" cy="5360450"/>
          </a:xfrm>
        </p:spPr>
        <p:txBody>
          <a:bodyPr>
            <a:normAutofit/>
          </a:bodyPr>
          <a:lstStyle/>
          <a:p>
            <a:r>
              <a:rPr lang="en-US" dirty="0" smtClean="0"/>
              <a:t>current determined by biggest load in the chain</a:t>
            </a:r>
          </a:p>
          <a:p>
            <a:r>
              <a:rPr lang="en-US" dirty="0" smtClean="0"/>
              <a:t>load variations in a module can affect the whole chain</a:t>
            </a:r>
          </a:p>
          <a:p>
            <a:r>
              <a:rPr lang="en-US" dirty="0" smtClean="0"/>
              <a:t>read-out and control signals must be AC or </a:t>
            </a:r>
            <a:r>
              <a:rPr lang="en-US" dirty="0" err="1" smtClean="0"/>
              <a:t>opto</a:t>
            </a:r>
            <a:r>
              <a:rPr lang="en-US" dirty="0" smtClean="0"/>
              <a:t> coupled</a:t>
            </a:r>
          </a:p>
          <a:p>
            <a:r>
              <a:rPr lang="en-US" dirty="0" smtClean="0"/>
              <a:t>apart from this, additional components are small ICs</a:t>
            </a:r>
          </a:p>
          <a:p>
            <a:r>
              <a:rPr lang="en-US" dirty="0" smtClean="0"/>
              <a:t>with many modules in the chain the gain factor </a:t>
            </a:r>
            <a:r>
              <a:rPr lang="en-US" b="1" dirty="0" smtClean="0"/>
              <a:t>r</a:t>
            </a:r>
            <a:r>
              <a:rPr lang="en-US" dirty="0" smtClean="0"/>
              <a:t> can be quite high (e.g. 10-20)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8</a:t>
            </a:fld>
            <a:endParaRPr lang="en-GB"/>
          </a:p>
        </p:txBody>
      </p:sp>
      <p:cxnSp>
        <p:nvCxnSpPr>
          <p:cNvPr id="7" name="Gerade Verbindung 6"/>
          <p:cNvCxnSpPr/>
          <p:nvPr/>
        </p:nvCxnSpPr>
        <p:spPr>
          <a:xfrm>
            <a:off x="857224" y="1396354"/>
            <a:ext cx="2495059" cy="0"/>
          </a:xfrm>
          <a:prstGeom prst="line">
            <a:avLst/>
          </a:prstGeom>
          <a:ln w="63500" cap="rnd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Rechteck 7"/>
          <p:cNvSpPr/>
          <p:nvPr/>
        </p:nvSpPr>
        <p:spPr>
          <a:xfrm>
            <a:off x="599325" y="1253478"/>
            <a:ext cx="1036291" cy="714380"/>
          </a:xfrm>
          <a:prstGeom prst="rect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current source</a:t>
            </a:r>
          </a:p>
        </p:txBody>
      </p:sp>
      <p:sp>
        <p:nvSpPr>
          <p:cNvPr id="9" name="Rechteck 8"/>
          <p:cNvSpPr/>
          <p:nvPr/>
        </p:nvSpPr>
        <p:spPr>
          <a:xfrm>
            <a:off x="4028477" y="2191220"/>
            <a:ext cx="997000" cy="629254"/>
          </a:xfrm>
          <a:prstGeom prst="rect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module</a:t>
            </a:r>
            <a:endParaRPr lang="en-US" dirty="0"/>
          </a:p>
        </p:txBody>
      </p:sp>
      <p:sp>
        <p:nvSpPr>
          <p:cNvPr id="12" name="Rechteck 11"/>
          <p:cNvSpPr/>
          <p:nvPr/>
        </p:nvSpPr>
        <p:spPr>
          <a:xfrm>
            <a:off x="2776510" y="2191220"/>
            <a:ext cx="1151546" cy="629254"/>
          </a:xfrm>
          <a:prstGeom prst="rect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shunt regulator</a:t>
            </a:r>
            <a:endParaRPr lang="en-US" dirty="0"/>
          </a:p>
        </p:txBody>
      </p:sp>
      <p:sp>
        <p:nvSpPr>
          <p:cNvPr id="15" name="Rechteck 14"/>
          <p:cNvSpPr/>
          <p:nvPr/>
        </p:nvSpPr>
        <p:spPr>
          <a:xfrm>
            <a:off x="1830341" y="2191220"/>
            <a:ext cx="836776" cy="629254"/>
          </a:xfrm>
          <a:prstGeom prst="rect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bypass shunt</a:t>
            </a:r>
            <a:endParaRPr lang="en-US" dirty="0"/>
          </a:p>
        </p:txBody>
      </p:sp>
      <p:cxnSp>
        <p:nvCxnSpPr>
          <p:cNvPr id="20" name="Gerade Verbindung 19"/>
          <p:cNvCxnSpPr>
            <a:endCxn id="12" idx="0"/>
          </p:cNvCxnSpPr>
          <p:nvPr/>
        </p:nvCxnSpPr>
        <p:spPr>
          <a:xfrm>
            <a:off x="3352283" y="1396354"/>
            <a:ext cx="0" cy="794866"/>
          </a:xfrm>
          <a:prstGeom prst="line">
            <a:avLst/>
          </a:prstGeom>
          <a:ln w="63500" cap="rnd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/>
          <p:nvPr/>
        </p:nvCxnSpPr>
        <p:spPr>
          <a:xfrm>
            <a:off x="3352283" y="2840600"/>
            <a:ext cx="0" cy="397433"/>
          </a:xfrm>
          <a:prstGeom prst="line">
            <a:avLst/>
          </a:prstGeom>
          <a:ln w="63500" cap="rnd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>
            <a:off x="3352283" y="4687812"/>
            <a:ext cx="0" cy="198717"/>
          </a:xfrm>
          <a:prstGeom prst="line">
            <a:avLst/>
          </a:prstGeom>
          <a:ln w="63500" cap="rnd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>
            <a:off x="3352283" y="5515783"/>
            <a:ext cx="0" cy="397433"/>
          </a:xfrm>
          <a:prstGeom prst="line">
            <a:avLst/>
          </a:prstGeom>
          <a:ln w="63500" cap="rnd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857224" y="5913216"/>
            <a:ext cx="2495059" cy="0"/>
          </a:xfrm>
          <a:prstGeom prst="line">
            <a:avLst/>
          </a:prstGeom>
          <a:ln w="63500" cap="rnd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857224" y="1967858"/>
            <a:ext cx="0" cy="3945358"/>
          </a:xfrm>
          <a:prstGeom prst="line">
            <a:avLst/>
          </a:prstGeom>
          <a:ln w="63500" cap="rnd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3352283" y="3867287"/>
            <a:ext cx="0" cy="198716"/>
          </a:xfrm>
          <a:prstGeom prst="line">
            <a:avLst/>
          </a:prstGeom>
          <a:ln w="63500" cap="rnd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38"/>
          <p:cNvCxnSpPr/>
          <p:nvPr/>
        </p:nvCxnSpPr>
        <p:spPr>
          <a:xfrm>
            <a:off x="3352283" y="4066003"/>
            <a:ext cx="0" cy="621809"/>
          </a:xfrm>
          <a:prstGeom prst="line">
            <a:avLst/>
          </a:prstGeom>
          <a:ln w="63500" cap="rnd">
            <a:prstDash val="sysDot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40"/>
          <p:cNvCxnSpPr/>
          <p:nvPr/>
        </p:nvCxnSpPr>
        <p:spPr>
          <a:xfrm>
            <a:off x="2248729" y="2078935"/>
            <a:ext cx="1103554" cy="0"/>
          </a:xfrm>
          <a:prstGeom prst="line">
            <a:avLst/>
          </a:prstGeom>
          <a:ln w="63500" cap="rnd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44"/>
          <p:cNvCxnSpPr/>
          <p:nvPr/>
        </p:nvCxnSpPr>
        <p:spPr>
          <a:xfrm>
            <a:off x="2248729" y="2919588"/>
            <a:ext cx="1103554" cy="0"/>
          </a:xfrm>
          <a:prstGeom prst="line">
            <a:avLst/>
          </a:prstGeom>
          <a:ln w="63500" cap="rnd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47"/>
          <p:cNvCxnSpPr/>
          <p:nvPr/>
        </p:nvCxnSpPr>
        <p:spPr>
          <a:xfrm>
            <a:off x="3870880" y="2323633"/>
            <a:ext cx="157597" cy="0"/>
          </a:xfrm>
          <a:prstGeom prst="line">
            <a:avLst/>
          </a:prstGeom>
          <a:ln w="63500" cap="rnd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49"/>
          <p:cNvCxnSpPr/>
          <p:nvPr/>
        </p:nvCxnSpPr>
        <p:spPr>
          <a:xfrm>
            <a:off x="3870880" y="2697121"/>
            <a:ext cx="157597" cy="0"/>
          </a:xfrm>
          <a:prstGeom prst="line">
            <a:avLst/>
          </a:prstGeom>
          <a:ln w="63500" cap="rnd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50"/>
          <p:cNvCxnSpPr>
            <a:endCxn id="55" idx="0"/>
          </p:cNvCxnSpPr>
          <p:nvPr/>
        </p:nvCxnSpPr>
        <p:spPr>
          <a:xfrm flipH="1">
            <a:off x="2248729" y="3131013"/>
            <a:ext cx="3776" cy="99358"/>
          </a:xfrm>
          <a:prstGeom prst="line">
            <a:avLst/>
          </a:prstGeom>
          <a:ln w="63500" cap="rnd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51"/>
          <p:cNvCxnSpPr/>
          <p:nvPr/>
        </p:nvCxnSpPr>
        <p:spPr>
          <a:xfrm flipH="1" flipV="1">
            <a:off x="2248729" y="3828629"/>
            <a:ext cx="3776" cy="137799"/>
          </a:xfrm>
          <a:prstGeom prst="line">
            <a:avLst/>
          </a:prstGeom>
          <a:ln w="63500" cap="rnd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3" name="Rechteck 52"/>
          <p:cNvSpPr/>
          <p:nvPr/>
        </p:nvSpPr>
        <p:spPr>
          <a:xfrm>
            <a:off x="4028477" y="3230371"/>
            <a:ext cx="997000" cy="629254"/>
          </a:xfrm>
          <a:prstGeom prst="rect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module</a:t>
            </a:r>
            <a:endParaRPr lang="en-US" dirty="0"/>
          </a:p>
        </p:txBody>
      </p:sp>
      <p:sp>
        <p:nvSpPr>
          <p:cNvPr id="54" name="Rechteck 53"/>
          <p:cNvSpPr/>
          <p:nvPr/>
        </p:nvSpPr>
        <p:spPr>
          <a:xfrm>
            <a:off x="2776510" y="3230371"/>
            <a:ext cx="1151546" cy="629254"/>
          </a:xfrm>
          <a:prstGeom prst="rect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shunt regulator</a:t>
            </a:r>
            <a:endParaRPr lang="en-US" dirty="0"/>
          </a:p>
        </p:txBody>
      </p:sp>
      <p:sp>
        <p:nvSpPr>
          <p:cNvPr id="55" name="Rechteck 54"/>
          <p:cNvSpPr/>
          <p:nvPr/>
        </p:nvSpPr>
        <p:spPr>
          <a:xfrm>
            <a:off x="1830341" y="3230371"/>
            <a:ext cx="836776" cy="629254"/>
          </a:xfrm>
          <a:prstGeom prst="rect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bypass shunt</a:t>
            </a:r>
            <a:endParaRPr lang="en-US" dirty="0"/>
          </a:p>
        </p:txBody>
      </p:sp>
      <p:cxnSp>
        <p:nvCxnSpPr>
          <p:cNvPr id="56" name="Gerade Verbindung 55"/>
          <p:cNvCxnSpPr/>
          <p:nvPr/>
        </p:nvCxnSpPr>
        <p:spPr>
          <a:xfrm>
            <a:off x="2248729" y="3118086"/>
            <a:ext cx="1103554" cy="0"/>
          </a:xfrm>
          <a:prstGeom prst="line">
            <a:avLst/>
          </a:prstGeom>
          <a:ln w="63500" cap="rnd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56"/>
          <p:cNvCxnSpPr/>
          <p:nvPr/>
        </p:nvCxnSpPr>
        <p:spPr>
          <a:xfrm>
            <a:off x="2248729" y="3958739"/>
            <a:ext cx="1103554" cy="0"/>
          </a:xfrm>
          <a:prstGeom prst="line">
            <a:avLst/>
          </a:prstGeom>
          <a:ln w="63500" cap="rnd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57"/>
          <p:cNvCxnSpPr/>
          <p:nvPr/>
        </p:nvCxnSpPr>
        <p:spPr>
          <a:xfrm>
            <a:off x="3870880" y="3362784"/>
            <a:ext cx="157597" cy="0"/>
          </a:xfrm>
          <a:prstGeom prst="line">
            <a:avLst/>
          </a:prstGeom>
          <a:ln w="63500" cap="rnd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/>
          <p:cNvCxnSpPr/>
          <p:nvPr/>
        </p:nvCxnSpPr>
        <p:spPr>
          <a:xfrm>
            <a:off x="3870880" y="3736272"/>
            <a:ext cx="157597" cy="0"/>
          </a:xfrm>
          <a:prstGeom prst="line">
            <a:avLst/>
          </a:prstGeom>
          <a:ln w="63500" cap="rnd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59"/>
          <p:cNvCxnSpPr>
            <a:endCxn id="64" idx="0"/>
          </p:cNvCxnSpPr>
          <p:nvPr/>
        </p:nvCxnSpPr>
        <p:spPr>
          <a:xfrm flipH="1">
            <a:off x="2248729" y="4787171"/>
            <a:ext cx="3776" cy="99358"/>
          </a:xfrm>
          <a:prstGeom prst="line">
            <a:avLst/>
          </a:prstGeom>
          <a:ln w="63500" cap="rnd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60"/>
          <p:cNvCxnSpPr/>
          <p:nvPr/>
        </p:nvCxnSpPr>
        <p:spPr>
          <a:xfrm flipH="1" flipV="1">
            <a:off x="2248729" y="5484787"/>
            <a:ext cx="3776" cy="137799"/>
          </a:xfrm>
          <a:prstGeom prst="line">
            <a:avLst/>
          </a:prstGeom>
          <a:ln w="63500" cap="rnd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2" name="Rechteck 61"/>
          <p:cNvSpPr/>
          <p:nvPr/>
        </p:nvSpPr>
        <p:spPr>
          <a:xfrm>
            <a:off x="4028477" y="4886529"/>
            <a:ext cx="997000" cy="629254"/>
          </a:xfrm>
          <a:prstGeom prst="rect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module</a:t>
            </a:r>
            <a:endParaRPr lang="en-US" dirty="0"/>
          </a:p>
        </p:txBody>
      </p:sp>
      <p:sp>
        <p:nvSpPr>
          <p:cNvPr id="63" name="Rechteck 62"/>
          <p:cNvSpPr/>
          <p:nvPr/>
        </p:nvSpPr>
        <p:spPr>
          <a:xfrm>
            <a:off x="2776510" y="4886529"/>
            <a:ext cx="1151546" cy="629254"/>
          </a:xfrm>
          <a:prstGeom prst="rect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shunt regulator</a:t>
            </a:r>
            <a:endParaRPr lang="en-US" dirty="0"/>
          </a:p>
        </p:txBody>
      </p:sp>
      <p:sp>
        <p:nvSpPr>
          <p:cNvPr id="64" name="Rechteck 63"/>
          <p:cNvSpPr/>
          <p:nvPr/>
        </p:nvSpPr>
        <p:spPr>
          <a:xfrm>
            <a:off x="1830341" y="4886529"/>
            <a:ext cx="836776" cy="629254"/>
          </a:xfrm>
          <a:prstGeom prst="rect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bypass shunt</a:t>
            </a:r>
            <a:endParaRPr lang="en-US" dirty="0"/>
          </a:p>
        </p:txBody>
      </p:sp>
      <p:cxnSp>
        <p:nvCxnSpPr>
          <p:cNvPr id="65" name="Gerade Verbindung 64"/>
          <p:cNvCxnSpPr/>
          <p:nvPr/>
        </p:nvCxnSpPr>
        <p:spPr>
          <a:xfrm>
            <a:off x="2248729" y="4774244"/>
            <a:ext cx="1103554" cy="0"/>
          </a:xfrm>
          <a:prstGeom prst="line">
            <a:avLst/>
          </a:prstGeom>
          <a:ln w="63500" cap="rnd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65"/>
          <p:cNvCxnSpPr/>
          <p:nvPr/>
        </p:nvCxnSpPr>
        <p:spPr>
          <a:xfrm>
            <a:off x="2248729" y="5614897"/>
            <a:ext cx="1103554" cy="0"/>
          </a:xfrm>
          <a:prstGeom prst="line">
            <a:avLst/>
          </a:prstGeom>
          <a:ln w="63500" cap="rnd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7" name="Gerade Verbindung 66"/>
          <p:cNvCxnSpPr/>
          <p:nvPr/>
        </p:nvCxnSpPr>
        <p:spPr>
          <a:xfrm>
            <a:off x="3870880" y="5018942"/>
            <a:ext cx="157597" cy="0"/>
          </a:xfrm>
          <a:prstGeom prst="line">
            <a:avLst/>
          </a:prstGeom>
          <a:ln w="63500" cap="rnd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67"/>
          <p:cNvCxnSpPr/>
          <p:nvPr/>
        </p:nvCxnSpPr>
        <p:spPr>
          <a:xfrm>
            <a:off x="3870880" y="5392430"/>
            <a:ext cx="157597" cy="0"/>
          </a:xfrm>
          <a:prstGeom prst="line">
            <a:avLst/>
          </a:prstGeom>
          <a:ln w="63500" cap="rnd"/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7025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hteck 62"/>
          <p:cNvSpPr/>
          <p:nvPr/>
        </p:nvSpPr>
        <p:spPr>
          <a:xfrm>
            <a:off x="6019800" y="738231"/>
            <a:ext cx="2904203" cy="494950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Serial Powering: ATLAS Pixel</a:t>
            </a:r>
            <a:endParaRPr lang="en-US" sz="36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19. 9. 2013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Feld (RWTH Aachen University)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76031-489B-4E8D-A3F7-730887906120}" type="slidenum">
              <a:rPr lang="en-GB" smtClean="0"/>
              <a:pPr/>
              <a:t>9</a:t>
            </a:fld>
            <a:endParaRPr lang="en-GB"/>
          </a:p>
        </p:txBody>
      </p:sp>
      <p:grpSp>
        <p:nvGrpSpPr>
          <p:cNvPr id="7" name="Group 105"/>
          <p:cNvGrpSpPr/>
          <p:nvPr/>
        </p:nvGrpSpPr>
        <p:grpSpPr>
          <a:xfrm>
            <a:off x="579547" y="1176032"/>
            <a:ext cx="5234024" cy="2409788"/>
            <a:chOff x="1746250" y="2456145"/>
            <a:chExt cx="5754142" cy="2649255"/>
          </a:xfrm>
        </p:grpSpPr>
        <p:pic>
          <p:nvPicPr>
            <p:cNvPr id="8" name="Content Placeholder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880" r="4881" b="10063"/>
            <a:stretch/>
          </p:blipFill>
          <p:spPr bwMode="auto">
            <a:xfrm>
              <a:off x="1746252" y="2788879"/>
              <a:ext cx="5754140" cy="2316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9" name="Straight Arrow Connector 62"/>
            <p:cNvCxnSpPr>
              <a:stCxn id="14" idx="0"/>
            </p:cNvCxnSpPr>
            <p:nvPr/>
          </p:nvCxnSpPr>
          <p:spPr bwMode="auto">
            <a:xfrm flipV="1">
              <a:off x="6495064" y="3505201"/>
              <a:ext cx="544969" cy="129242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1D95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Straight Arrow Connector 64"/>
            <p:cNvCxnSpPr>
              <a:stCxn id="14" idx="0"/>
            </p:cNvCxnSpPr>
            <p:nvPr/>
          </p:nvCxnSpPr>
          <p:spPr bwMode="auto">
            <a:xfrm flipH="1" flipV="1">
              <a:off x="5763155" y="3505201"/>
              <a:ext cx="731909" cy="129242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1D95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1" name="Straight Arrow Connector 66"/>
            <p:cNvCxnSpPr>
              <a:stCxn id="14" idx="0"/>
            </p:cNvCxnSpPr>
            <p:nvPr/>
          </p:nvCxnSpPr>
          <p:spPr bwMode="auto">
            <a:xfrm flipH="1" flipV="1">
              <a:off x="5173450" y="3505201"/>
              <a:ext cx="1321614" cy="129242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1D95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2" name="Straight Arrow Connector 68"/>
            <p:cNvCxnSpPr>
              <a:stCxn id="14" idx="0"/>
            </p:cNvCxnSpPr>
            <p:nvPr/>
          </p:nvCxnSpPr>
          <p:spPr bwMode="auto">
            <a:xfrm flipH="1" flipV="1">
              <a:off x="3224574" y="3505201"/>
              <a:ext cx="3270490" cy="129242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1D95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3" name="TextBox 69"/>
            <p:cNvSpPr txBox="1"/>
            <p:nvPr/>
          </p:nvSpPr>
          <p:spPr>
            <a:xfrm>
              <a:off x="2286000" y="3761601"/>
              <a:ext cx="1447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End of stave card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70"/>
            <p:cNvSpPr txBox="1"/>
            <p:nvPr/>
          </p:nvSpPr>
          <p:spPr>
            <a:xfrm>
              <a:off x="5489735" y="4797623"/>
              <a:ext cx="2010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Faulty TABs – not used</a:t>
              </a:r>
              <a:endParaRPr lang="en-US" sz="1400" dirty="0"/>
            </a:p>
          </p:txBody>
        </p:sp>
        <p:sp>
          <p:nvSpPr>
            <p:cNvPr id="15" name="TextBox 71"/>
            <p:cNvSpPr txBox="1"/>
            <p:nvPr/>
          </p:nvSpPr>
          <p:spPr>
            <a:xfrm>
              <a:off x="1905000" y="464522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LVDS + NTC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16" name="Group 96"/>
            <p:cNvGrpSpPr/>
            <p:nvPr/>
          </p:nvGrpSpPr>
          <p:grpSpPr>
            <a:xfrm>
              <a:off x="1746250" y="2456145"/>
              <a:ext cx="5408083" cy="332734"/>
              <a:chOff x="1746250" y="2532346"/>
              <a:chExt cx="5408083" cy="332734"/>
            </a:xfrm>
          </p:grpSpPr>
          <p:sp>
            <p:nvSpPr>
              <p:cNvPr id="23" name="Content Placeholder 6"/>
              <p:cNvSpPr txBox="1">
                <a:spLocks/>
              </p:cNvSpPr>
              <p:nvPr/>
            </p:nvSpPr>
            <p:spPr bwMode="auto">
              <a:xfrm>
                <a:off x="3224573" y="2532346"/>
                <a:ext cx="1004097" cy="3327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–"/>
                  <a:defRPr sz="16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•"/>
                  <a:defRPr sz="1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–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b="1" kern="0" dirty="0" smtClean="0"/>
                  <a:t>Module 6</a:t>
                </a:r>
              </a:p>
            </p:txBody>
          </p:sp>
          <p:sp>
            <p:nvSpPr>
              <p:cNvPr id="24" name="Content Placeholder 6"/>
              <p:cNvSpPr txBox="1">
                <a:spLocks/>
              </p:cNvSpPr>
              <p:nvPr/>
            </p:nvSpPr>
            <p:spPr bwMode="auto">
              <a:xfrm>
                <a:off x="4395098" y="2532346"/>
                <a:ext cx="1094637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–"/>
                  <a:defRPr sz="16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•"/>
                  <a:defRPr sz="1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–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b="1" kern="0" dirty="0" smtClean="0"/>
                  <a:t>Module 5</a:t>
                </a:r>
              </a:p>
            </p:txBody>
          </p:sp>
          <p:sp>
            <p:nvSpPr>
              <p:cNvPr id="25" name="Content Placeholder 6"/>
              <p:cNvSpPr txBox="1">
                <a:spLocks/>
              </p:cNvSpPr>
              <p:nvPr/>
            </p:nvSpPr>
            <p:spPr bwMode="auto">
              <a:xfrm>
                <a:off x="1746250" y="2532346"/>
                <a:ext cx="1109968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–"/>
                  <a:defRPr sz="16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•"/>
                  <a:defRPr sz="1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–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b="1" kern="0" dirty="0" smtClean="0"/>
                  <a:t>Module 8</a:t>
                </a:r>
              </a:p>
            </p:txBody>
          </p:sp>
          <p:sp>
            <p:nvSpPr>
              <p:cNvPr id="26" name="Content Placeholder 6"/>
              <p:cNvSpPr txBox="1">
                <a:spLocks/>
              </p:cNvSpPr>
              <p:nvPr/>
            </p:nvSpPr>
            <p:spPr bwMode="auto">
              <a:xfrm>
                <a:off x="6123681" y="2532346"/>
                <a:ext cx="1030652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–"/>
                  <a:defRPr sz="16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•"/>
                  <a:defRPr sz="1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–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b="1" kern="0" dirty="0" smtClean="0"/>
                  <a:t>Module 2</a:t>
                </a:r>
              </a:p>
            </p:txBody>
          </p:sp>
        </p:grpSp>
        <p:cxnSp>
          <p:nvCxnSpPr>
            <p:cNvPr id="17" name="Straight Arrow Connector 78"/>
            <p:cNvCxnSpPr>
              <a:stCxn id="25" idx="2"/>
            </p:cNvCxnSpPr>
            <p:nvPr/>
          </p:nvCxnSpPr>
          <p:spPr bwMode="auto">
            <a:xfrm>
              <a:off x="2301234" y="2760945"/>
              <a:ext cx="316848" cy="53339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1D95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8" name="Straight Arrow Connector 80"/>
            <p:cNvCxnSpPr>
              <a:stCxn id="23" idx="2"/>
            </p:cNvCxnSpPr>
            <p:nvPr/>
          </p:nvCxnSpPr>
          <p:spPr bwMode="auto">
            <a:xfrm>
              <a:off x="3726622" y="2788879"/>
              <a:ext cx="181591" cy="50546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1D95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9" name="Straight Arrow Connector 83"/>
            <p:cNvCxnSpPr>
              <a:stCxn id="24" idx="2"/>
            </p:cNvCxnSpPr>
            <p:nvPr/>
          </p:nvCxnSpPr>
          <p:spPr bwMode="auto">
            <a:xfrm flipH="1">
              <a:off x="4463610" y="2760945"/>
              <a:ext cx="478807" cy="53339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1D95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0" name="Straight Arrow Connector 85"/>
            <p:cNvCxnSpPr>
              <a:stCxn id="26" idx="2"/>
            </p:cNvCxnSpPr>
            <p:nvPr/>
          </p:nvCxnSpPr>
          <p:spPr bwMode="auto">
            <a:xfrm flipH="1">
              <a:off x="6515893" y="2760945"/>
              <a:ext cx="123114" cy="53339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1D95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1" name="TextBox 87"/>
            <p:cNvSpPr txBox="1"/>
            <p:nvPr/>
          </p:nvSpPr>
          <p:spPr>
            <a:xfrm>
              <a:off x="4135647" y="4540329"/>
              <a:ext cx="10378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Power cable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22" name="Straight Arrow Connector 89"/>
            <p:cNvCxnSpPr>
              <a:stCxn id="21" idx="0"/>
            </p:cNvCxnSpPr>
            <p:nvPr/>
          </p:nvCxnSpPr>
          <p:spPr bwMode="auto">
            <a:xfrm flipH="1" flipV="1">
              <a:off x="4135648" y="3761601"/>
              <a:ext cx="518900" cy="77872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48" name="Textfeld 47"/>
          <p:cNvSpPr txBox="1"/>
          <p:nvPr/>
        </p:nvSpPr>
        <p:spPr>
          <a:xfrm>
            <a:off x="504081" y="828002"/>
            <a:ext cx="38011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serial power chain of 4 modules on a stave</a:t>
            </a:r>
            <a:endParaRPr lang="en-US" sz="1600" b="1" dirty="0"/>
          </a:p>
        </p:txBody>
      </p:sp>
      <p:pic>
        <p:nvPicPr>
          <p:cNvPr id="49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002"/>
          <a:stretch/>
        </p:blipFill>
        <p:spPr bwMode="auto">
          <a:xfrm>
            <a:off x="6108675" y="3752435"/>
            <a:ext cx="2815328" cy="1868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Textfeld 49"/>
          <p:cNvSpPr txBox="1"/>
          <p:nvPr/>
        </p:nvSpPr>
        <p:spPr>
          <a:xfrm>
            <a:off x="6282251" y="3474789"/>
            <a:ext cx="71474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shunt</a:t>
            </a:r>
            <a:endParaRPr lang="en-US" dirty="0"/>
          </a:p>
        </p:txBody>
      </p:sp>
      <p:sp>
        <p:nvSpPr>
          <p:cNvPr id="51" name="Textfeld 50"/>
          <p:cNvSpPr txBox="1"/>
          <p:nvPr/>
        </p:nvSpPr>
        <p:spPr>
          <a:xfrm>
            <a:off x="7997279" y="3474789"/>
            <a:ext cx="577402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LDO</a:t>
            </a:r>
            <a:endParaRPr lang="en-US" dirty="0"/>
          </a:p>
        </p:txBody>
      </p:sp>
      <p:sp>
        <p:nvSpPr>
          <p:cNvPr id="52" name="Textfeld 51"/>
          <p:cNvSpPr txBox="1"/>
          <p:nvPr/>
        </p:nvSpPr>
        <p:spPr>
          <a:xfrm>
            <a:off x="6036568" y="2803523"/>
            <a:ext cx="3016527" cy="65434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400" dirty="0" err="1" smtClean="0"/>
              <a:t>ShuLDOs</a:t>
            </a:r>
            <a:r>
              <a:rPr lang="en-US" sz="1400" dirty="0" smtClean="0"/>
              <a:t> can be operated in parallel</a:t>
            </a:r>
          </a:p>
          <a:p>
            <a:r>
              <a:rPr lang="en-US" sz="1400" dirty="0" smtClean="0">
                <a:sym typeface="Wingdings" pitchFamily="2" charset="2"/>
              </a:rPr>
              <a:t> different voltages can be supplied</a:t>
            </a:r>
            <a:endParaRPr lang="en-US" sz="1400" dirty="0"/>
          </a:p>
        </p:txBody>
      </p:sp>
      <p:graphicFrame>
        <p:nvGraphicFramePr>
          <p:cNvPr id="5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3673173"/>
              </p:ext>
            </p:extLst>
          </p:nvPr>
        </p:nvGraphicFramePr>
        <p:xfrm>
          <a:off x="579547" y="4023176"/>
          <a:ext cx="4493610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314"/>
                <a:gridCol w="913782"/>
                <a:gridCol w="863017"/>
                <a:gridCol w="863017"/>
                <a:gridCol w="838480"/>
              </a:tblGrid>
              <a:tr h="194525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Noise (e</a:t>
                      </a:r>
                      <a:r>
                        <a:rPr lang="en-US" sz="1200" b="1" baseline="30000" dirty="0" smtClean="0"/>
                        <a:t>-</a:t>
                      </a:r>
                      <a:r>
                        <a:rPr lang="en-US" sz="1200" b="1" dirty="0" smtClean="0"/>
                        <a:t>)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/>
                </a:tc>
              </a:tr>
              <a:tr h="32420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Noisy</a:t>
                      </a:r>
                      <a:r>
                        <a:rPr lang="en-US" sz="1200" b="1" baseline="0" dirty="0" smtClean="0"/>
                        <a:t> module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Module 8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Module 6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Module 5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Module 2</a:t>
                      </a:r>
                      <a:endParaRPr lang="en-US" sz="1200" b="1" dirty="0"/>
                    </a:p>
                  </a:txBody>
                  <a:tcPr/>
                </a:tc>
              </a:tr>
              <a:tr h="324208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No noisy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module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131.2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145.1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144.6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130.8</a:t>
                      </a:r>
                      <a:endParaRPr lang="en-US" sz="1200" dirty="0"/>
                    </a:p>
                  </a:txBody>
                  <a:tcPr/>
                </a:tc>
              </a:tr>
              <a:tr h="324208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Module 8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---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149.1 </a:t>
                      </a:r>
                    </a:p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148.4 </a:t>
                      </a:r>
                    </a:p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3.8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133.3 </a:t>
                      </a:r>
                    </a:p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2.5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24208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Module 6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134</a:t>
                      </a:r>
                    </a:p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2.8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147.4</a:t>
                      </a:r>
                    </a:p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2.8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134.2 </a:t>
                      </a:r>
                    </a:p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3.4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24208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Module 5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134.5 </a:t>
                      </a:r>
                    </a:p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3.3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150 </a:t>
                      </a:r>
                    </a:p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4.9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--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134.2 </a:t>
                      </a:r>
                    </a:p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3.4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42" t="4651" b="11932"/>
          <a:stretch/>
        </p:blipFill>
        <p:spPr bwMode="auto">
          <a:xfrm>
            <a:off x="6553200" y="828001"/>
            <a:ext cx="1983265" cy="2042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Textfeld 60"/>
          <p:cNvSpPr txBox="1"/>
          <p:nvPr/>
        </p:nvSpPr>
        <p:spPr>
          <a:xfrm>
            <a:off x="473778" y="3659455"/>
            <a:ext cx="52901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Stability test: make module noisy by lowering the threshold </a:t>
            </a:r>
            <a:endParaRPr lang="en-US" sz="1600" b="1" dirty="0"/>
          </a:p>
        </p:txBody>
      </p:sp>
      <p:sp>
        <p:nvSpPr>
          <p:cNvPr id="64" name="Textfeld 63"/>
          <p:cNvSpPr txBox="1"/>
          <p:nvPr/>
        </p:nvSpPr>
        <p:spPr>
          <a:xfrm>
            <a:off x="5146969" y="5787910"/>
            <a:ext cx="38401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measured </a:t>
            </a:r>
            <a:r>
              <a:rPr lang="en-US" sz="1600" dirty="0">
                <a:solidFill>
                  <a:srgbClr val="1D95FF"/>
                </a:solidFill>
              </a:rPr>
              <a:t>noise increase of max 5e</a:t>
            </a:r>
            <a:r>
              <a:rPr lang="en-US" sz="1600" baseline="30000" dirty="0">
                <a:solidFill>
                  <a:srgbClr val="1D95FF"/>
                </a:solidFill>
              </a:rPr>
              <a:t>-</a:t>
            </a:r>
            <a:r>
              <a:rPr lang="en-US" sz="1600" dirty="0">
                <a:solidFill>
                  <a:srgbClr val="1D95FF"/>
                </a:solidFill>
              </a:rPr>
              <a:t> </a:t>
            </a:r>
            <a:r>
              <a:rPr lang="en-US" sz="1600" dirty="0"/>
              <a:t>on the other modules in the chain is not of concern</a:t>
            </a:r>
            <a:endParaRPr lang="en-US" sz="1600" b="1" dirty="0"/>
          </a:p>
        </p:txBody>
      </p:sp>
      <p:sp>
        <p:nvSpPr>
          <p:cNvPr id="65" name="Textfeld 64"/>
          <p:cNvSpPr txBox="1"/>
          <p:nvPr/>
        </p:nvSpPr>
        <p:spPr>
          <a:xfrm>
            <a:off x="5953831" y="6312251"/>
            <a:ext cx="2970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[thanks to Laura </a:t>
            </a:r>
            <a:r>
              <a:rPr lang="en-US" sz="1200" dirty="0" err="1" smtClean="0"/>
              <a:t>Gonella</a:t>
            </a:r>
            <a:r>
              <a:rPr lang="en-US" sz="1200" dirty="0" smtClean="0"/>
              <a:t> for the Bonn group]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2424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Folie 1 - &amp;quot;Novel Powering Schemes for Pixel and Tracking Detectors&amp;quot;&quot;/&gt;&lt;property id=&quot;20307&quot; value=&quot;256&quot;/&gt;&lt;/object&gt;&lt;object type=&quot;3&quot; unique_id=&quot;10004&quot;&gt;&lt;property id=&quot;20148&quot; value=&quot;5&quot;/&gt;&lt;property id=&quot;20300&quot; value=&quot;Folie 2 - &amp;quot;Outline&amp;quot;&quot;/&gt;&lt;property id=&quot;20307&quot; value=&quot;319&quot;/&gt;&lt;/object&gt;&lt;object type=&quot;3&quot; unique_id=&quot;10005&quot;&gt;&lt;property id=&quot;20148&quot; value=&quot;5&quot;/&gt;&lt;property id=&quot;20300&quot; value=&quot;Folie 13 - &amp;quot;CMS Pixel Upgrade&amp;quot;&quot;/&gt;&lt;property id=&quot;20307&quot; value=&quot;322&quot;/&gt;&lt;/object&gt;&lt;object type=&quot;3&quot; unique_id=&quot;10006&quot;&gt;&lt;property id=&quot;20148&quot; value=&quot;5&quot;/&gt;&lt;property id=&quot;20300&quot; value=&quot;Folie 7 - &amp;quot;Power Distribution Options&amp;quot;&quot;/&gt;&lt;property id=&quot;20307&quot; value=&quot;324&quot;/&gt;&lt;/object&gt;&lt;object type=&quot;3&quot; unique_id=&quot;10007&quot;&gt;&lt;property id=&quot;20148&quot; value=&quot;5&quot;/&gt;&lt;property id=&quot;20300&quot; value=&quot;Folie 11 - &amp;quot;DC-DC Powering: Buck Converters&amp;quot;&quot;/&gt;&lt;property id=&quot;20307&quot; value=&quot;331&quot;/&gt;&lt;/object&gt;&lt;object type=&quot;3&quot; unique_id=&quot;10008&quot;&gt;&lt;property id=&quot;20148&quot; value=&quot;5&quot;/&gt;&lt;property id=&quot;20300&quot; value=&quot;Folie 14 - &amp;quot;Implementation into the CMS Pixel system&amp;quot;&quot;/&gt;&lt;property id=&quot;20307&quot; value=&quot;332&quot;/&gt;&lt;/object&gt;&lt;object type=&quot;3&quot; unique_id=&quot;10009&quot;&gt;&lt;property id=&quot;20148&quot; value=&quot;5&quot;/&gt;&lt;property id=&quot;20300&quot; value=&quot;Folie 15 - &amp;quot;Implementation into the CMS Pixel system&amp;quot;&quot;/&gt;&lt;property id=&quot;20307&quot; value=&quot;336&quot;/&gt;&lt;/object&gt;&lt;object type=&quot;3&quot; unique_id=&quot;10010&quot;&gt;&lt;property id=&quot;20148&quot; value=&quot;5&quot;/&gt;&lt;property id=&quot;20300&quot; value=&quot;Folie 16 - &amp;quot;System integration issues&amp;quot;&quot;/&gt;&lt;property id=&quot;20307&quot; value=&quot;343&quot;/&gt;&lt;/object&gt;&lt;object type=&quot;3&quot; unique_id=&quot;10011&quot;&gt;&lt;property id=&quot;20148&quot; value=&quot;5&quot;/&gt;&lt;property id=&quot;20300&quot; value=&quot;Folie 25 - &amp;quot;DC-DC Converter Requirements for CMS Pixel Upgrade&amp;quot;&quot;/&gt;&lt;property id=&quot;20307&quot; value=&quot;325&quot;/&gt;&lt;/object&gt;&lt;object type=&quot;3&quot; unique_id=&quot;10012&quot;&gt;&lt;property id=&quot;20148&quot; value=&quot;5&quot;/&gt;&lt;property id=&quot;20300&quot; value=&quot;Folie 17 - &amp;quot;DC-DC Converter Development&amp;quot;&quot;/&gt;&lt;property id=&quot;20307&quot; value=&quot;337&quot;/&gt;&lt;/object&gt;&lt;object type=&quot;3&quot; unique_id=&quot;10013&quot;&gt;&lt;property id=&quot;20148&quot; value=&quot;5&quot;/&gt;&lt;property id=&quot;20300&quot; value=&quot;Folie 12 - &amp;quot;Converter ASIC Development at CERN&amp;quot;&quot;/&gt;&lt;property id=&quot;20307&quot; value=&quot;342&quot;/&gt;&lt;/object&gt;&lt;object type=&quot;3&quot; unique_id=&quot;10014&quot;&gt;&lt;property id=&quot;20148&quot; value=&quot;5&quot;/&gt;&lt;property id=&quot;20300&quot; value=&quot;Folie 26 - &amp;quot;The Shield&amp;quot;&quot;/&gt;&lt;property id=&quot;20307&quot; value=&quot;338&quot;/&gt;&lt;/object&gt;&lt;object type=&quot;3&quot; unique_id=&quot;10015&quot;&gt;&lt;property id=&quot;20148&quot; value=&quot;5&quot;/&gt;&lt;property id=&quot;20300&quot; value=&quot;Folie 18 - &amp;quot;Effectiveness of Shield&amp;quot;&quot;/&gt;&lt;property id=&quot;20307&quot; value=&quot;339&quot;/&gt;&lt;/object&gt;&lt;object type=&quot;3&quot; unique_id=&quot;10016&quot;&gt;&lt;property id=&quot;20148&quot; value=&quot;5&quot;/&gt;&lt;property id=&quot;20300&quot; value=&quot;Folie 19 - &amp;quot;Efficiency&amp;quot;&quot;/&gt;&lt;property id=&quot;20307&quot; value=&quot;327&quot;/&gt;&lt;/object&gt;&lt;object type=&quot;3&quot; unique_id=&quot;10017&quot;&gt;&lt;property id=&quot;20148&quot; value=&quot;5&quot;/&gt;&lt;property id=&quot;20300&quot; value=&quot;Folie 27 - &amp;quot;Thermal Performance&amp;quot;&quot;/&gt;&lt;property id=&quot;20307&quot; value=&quot;328&quot;/&gt;&lt;/object&gt;&lt;object type=&quot;3&quot; unique_id=&quot;10018&quot;&gt;&lt;property id=&quot;20148&quot; value=&quot;5&quot;/&gt;&lt;property id=&quot;20300&quot; value=&quot;Folie 28 - &amp;quot;DC-DC Bus Board Design and Tests&amp;quot;&quot;/&gt;&lt;property id=&quot;20307&quot; value=&quot;334&quot;/&gt;&lt;/object&gt;&lt;object type=&quot;3&quot; unique_id=&quot;10019&quot;&gt;&lt;property id=&quot;20148&quot; value=&quot;5&quot;/&gt;&lt;property id=&quot;20300&quot; value=&quot;Folie 20 - &amp;quot;System tests with 24 converters and 2 pixel modules&amp;quot;&quot;/&gt;&lt;property id=&quot;20307&quot; value=&quot;330&quot;/&gt;&lt;/object&gt;&lt;object type=&quot;3&quot; unique_id=&quot;10020&quot;&gt;&lt;property id=&quot;20148&quot; value=&quot;5&quot;/&gt;&lt;property id=&quot;20300&quot; value=&quot;Folie 21 - &amp;quot;Cold Test&amp;quot;&quot;/&gt;&lt;property id=&quot;20307&quot; value=&quot;340&quot;/&gt;&lt;/object&gt;&lt;object type=&quot;3&quot; unique_id=&quot;10021&quot;&gt;&lt;property id=&quot;20148&quot; value=&quot;5&quot;/&gt;&lt;property id=&quot;20300&quot; value=&quot;Folie 22 - &amp;quot;Module noise with 24 converters running&amp;quot;&quot;/&gt;&lt;property id=&quot;20307&quot; value=&quot;341&quot;/&gt;&lt;/object&gt;&lt;object type=&quot;3&quot; unique_id=&quot;10022&quot;&gt;&lt;property id=&quot;20148&quot; value=&quot;5&quot;/&gt;&lt;property id=&quot;20300&quot; value=&quot;Folie 30 - &amp;quot;Synchronization of Converters&amp;quot;&quot;/&gt;&lt;property id=&quot;20307&quot; value=&quot;335&quot;/&gt;&lt;/object&gt;&lt;object type=&quot;3&quot; unique_id=&quot;10023&quot;&gt;&lt;property id=&quot;20148&quot; value=&quot;5&quot;/&gt;&lt;property id=&quot;20300&quot; value=&quot;Folie 23 - &amp;quot;Summary&amp;quot;&quot;/&gt;&lt;property id=&quot;20307&quot; value=&quot;318&quot;/&gt;&lt;/object&gt;&lt;object type=&quot;3&quot; unique_id=&quot;10024&quot;&gt;&lt;property id=&quot;20148&quot; value=&quot;5&quot;/&gt;&lt;property id=&quot;20300&quot; value=&quot;Folie 24 - &amp;quot;Additional Material&amp;quot;&quot;/&gt;&lt;property id=&quot;20307&quot; value=&quot;344&quot;/&gt;&lt;/object&gt;&lt;object type=&quot;3&quot; unique_id=&quot;10025&quot;&gt;&lt;property id=&quot;20148&quot; value=&quot;5&quot;/&gt;&lt;property id=&quot;20300&quot; value=&quot;Folie 32 - &amp;quot;CMS Pixel Power Distribution&amp;quot;&quot;/&gt;&lt;property id=&quot;20307&quot; value=&quot;345&quot;/&gt;&lt;/object&gt;&lt;object type=&quot;3&quot; unique_id=&quot;10176&quot;&gt;&lt;property id=&quot;20148&quot; value=&quot;5&quot;/&gt;&lt;property id=&quot;20300&quot; value=&quot;Folie 4 - &amp;quot;The Power Challenge&amp;quot;&quot;/&gt;&lt;property id=&quot;20307&quot; value=&quot;346&quot;/&gt;&lt;/object&gt;&lt;object type=&quot;3&quot; unique_id=&quot;10385&quot;&gt;&lt;property id=&quot;20148&quot; value=&quot;5&quot;/&gt;&lt;property id=&quot;20300&quot; value=&quot;Folie 5 - &amp;quot;Implications at the System Level&amp;quot;&quot;/&gt;&lt;property id=&quot;20307&quot; value=&quot;349&quot;/&gt;&lt;/object&gt;&lt;object type=&quot;3&quot; unique_id=&quot;10386&quot;&gt;&lt;property id=&quot;20148&quot; value=&quot;5&quot;/&gt;&lt;property id=&quot;20300&quot; value=&quot;Folie 6 - &amp;quot;Possible Solutions&amp;quot;&quot;/&gt;&lt;property id=&quot;20307&quot; value=&quot;350&quot;/&gt;&lt;/object&gt;&lt;object type=&quot;3&quot; unique_id=&quot;10387&quot;&gt;&lt;property id=&quot;20148&quot; value=&quot;5&quot;/&gt;&lt;property id=&quot;20300&quot; value=&quot;Folie 8 - &amp;quot;Serial Powering in more Detail&amp;quot;&quot;/&gt;&lt;property id=&quot;20307&quot; value=&quot;347&quot;/&gt;&lt;/object&gt;&lt;object type=&quot;3&quot; unique_id=&quot;10525&quot;&gt;&lt;property id=&quot;20148&quot; value=&quot;5&quot;/&gt;&lt;property id=&quot;20300&quot; value=&quot;Folie 3 - &amp;quot;Powering today&amp;quot;&quot;/&gt;&lt;property id=&quot;20307&quot; value=&quot;351&quot;/&gt;&lt;/object&gt;&lt;object type=&quot;3&quot; unique_id=&quot;11250&quot;&gt;&lt;property id=&quot;20148&quot; value=&quot;5&quot;/&gt;&lt;property id=&quot;20300&quot; value=&quot;Folie 9 - &amp;quot;Serial Powering: ATLAS Pixel&amp;quot;&quot;/&gt;&lt;property id=&quot;20307&quot; value=&quot;352&quot;/&gt;&lt;/object&gt;&lt;object type=&quot;3&quot; unique_id=&quot;11443&quot;&gt;&lt;property id=&quot;20148&quot; value=&quot;5&quot;/&gt;&lt;property id=&quot;20300&quot; value=&quot;Folie 10 - &amp;quot;Serial Powering: ATLAS Strips&amp;quot;&quot;/&gt;&lt;property id=&quot;20307&quot; value=&quot;353&quot;/&gt;&lt;/object&gt;&lt;object type=&quot;3&quot; unique_id=&quot;12133&quot;&gt;&lt;property id=&quot;20148&quot; value=&quot;5&quot;/&gt;&lt;property id=&quot;20300&quot; value=&quot;Folie 29 - &amp;quot;Load Regulation&amp;quot;&quot;/&gt;&lt;property id=&quot;20307&quot; value=&quot;354&quot;/&gt;&lt;/object&gt;&lt;object type=&quot;3&quot; unique_id=&quot;12432&quot;&gt;&lt;property id=&quot;20148&quot; value=&quot;5&quot;/&gt;&lt;property id=&quot;20300&quot; value=&quot;Folie 31 - &amp;quot;Mock-up of Supply Tube&amp;quot;&quot;/&gt;&lt;property id=&quot;20307&quot; value=&quot;355&quot;/&gt;&lt;/object&gt;&lt;/object&gt;&lt;object type=&quot;8&quot; unique_id=&quot;10050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2077</Words>
  <Application>Microsoft Office PowerPoint</Application>
  <PresentationFormat>Bildschirmpräsentation (4:3)</PresentationFormat>
  <Paragraphs>545</Paragraphs>
  <Slides>32</Slides>
  <Notes>31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32</vt:i4>
      </vt:variant>
    </vt:vector>
  </HeadingPairs>
  <TitlesOfParts>
    <vt:vector size="34" baseType="lpstr">
      <vt:lpstr>Larissa-Design</vt:lpstr>
      <vt:lpstr>Equation</vt:lpstr>
      <vt:lpstr>Novel Powering Schemes for Pixel and Tracking Detectors</vt:lpstr>
      <vt:lpstr>Outline</vt:lpstr>
      <vt:lpstr>Powering today</vt:lpstr>
      <vt:lpstr>The Power Challenge</vt:lpstr>
      <vt:lpstr>Implications at the System Level</vt:lpstr>
      <vt:lpstr>Possible Solutions</vt:lpstr>
      <vt:lpstr>Power Distribution Options</vt:lpstr>
      <vt:lpstr>Serial Powering in more Detail</vt:lpstr>
      <vt:lpstr>Serial Powering: ATLAS Pixel</vt:lpstr>
      <vt:lpstr>Serial Powering: ATLAS Strips</vt:lpstr>
      <vt:lpstr>DC-DC Powering: Buck Converters</vt:lpstr>
      <vt:lpstr>Converter ASIC Development at CERN</vt:lpstr>
      <vt:lpstr>CMS Pixel Upgrade</vt:lpstr>
      <vt:lpstr>Implementation into the CMS Pixel system</vt:lpstr>
      <vt:lpstr>Implementation into the CMS Pixel system</vt:lpstr>
      <vt:lpstr>System integration issues</vt:lpstr>
      <vt:lpstr>DC-DC Converter Development</vt:lpstr>
      <vt:lpstr>Effectiveness of Shield</vt:lpstr>
      <vt:lpstr>Efficiency</vt:lpstr>
      <vt:lpstr>System tests with 24 converters and 2 pixel modules</vt:lpstr>
      <vt:lpstr>Cold Test</vt:lpstr>
      <vt:lpstr>Module noise with 24 converters running</vt:lpstr>
      <vt:lpstr>Summary</vt:lpstr>
      <vt:lpstr>Additional Material</vt:lpstr>
      <vt:lpstr>DC-DC Converter Requirements for CMS Pixel Upgrade</vt:lpstr>
      <vt:lpstr>The Shield</vt:lpstr>
      <vt:lpstr>Thermal Performance</vt:lpstr>
      <vt:lpstr>DC-DC Bus Board Design and Tests</vt:lpstr>
      <vt:lpstr>Load Regulation</vt:lpstr>
      <vt:lpstr>Synchronization of Converters</vt:lpstr>
      <vt:lpstr>Mock-up of Supply Tube</vt:lpstr>
      <vt:lpstr>CMS Pixel Power Distribution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Lutz Feld</dc:creator>
  <cp:lastModifiedBy>Feld</cp:lastModifiedBy>
  <cp:revision>504</cp:revision>
  <dcterms:created xsi:type="dcterms:W3CDTF">2009-09-18T10:55:05Z</dcterms:created>
  <dcterms:modified xsi:type="dcterms:W3CDTF">2013-09-18T21:55:27Z</dcterms:modified>
</cp:coreProperties>
</file>