
<file path=[Content_Types].xml><?xml version="1.0" encoding="utf-8"?>
<Types xmlns="http://schemas.openxmlformats.org/package/2006/content-types">
  <Default Extension="xml" ContentType="application/xml"/>
  <Default Extension="wmf" ContentType="image/x-wmf"/>
  <Default Extension="jpeg" ContentType="image/jpeg"/>
  <Default Extension="tiff" ContentType="image/tiff"/>
  <Default Extension="emf" ContentType="image/x-emf"/>
  <Default Extension="JPG" ContentType="image/jpeg"/>
  <Default Extension="rels" ContentType="application/vnd.openxmlformats-package.relationships+xml"/>
  <Default Extension="vml" ContentType="application/vnd.openxmlformats-officedocument.vmlDrawing"/>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embeddings/oleObject4.bin" ContentType="application/vnd.openxmlformats-officedocument.oleObject"/>
  <Override PartName="/ppt/embeddings/oleObject5.bin" ContentType="application/vnd.openxmlformats-officedocument.oleObject"/>
  <Override PartName="/ppt/embeddings/oleObject6.bin" ContentType="application/vnd.openxmlformats-officedocument.oleObject"/>
  <Override PartName="/ppt/embeddings/oleObject7.bin" ContentType="application/vnd.openxmlformats-officedocument.oleObject"/>
  <Override PartName="/ppt/embeddings/oleObject8.bin" ContentType="application/vnd.openxmlformats-officedocument.oleObject"/>
  <Override PartName="/ppt/media/media1.gif" ContentType="video/unknown"/>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918" r:id="rId1"/>
  </p:sldMasterIdLst>
  <p:notesMasterIdLst>
    <p:notesMasterId r:id="rId52"/>
  </p:notesMasterIdLst>
  <p:handoutMasterIdLst>
    <p:handoutMasterId r:id="rId53"/>
  </p:handoutMasterIdLst>
  <p:sldIdLst>
    <p:sldId id="256" r:id="rId2"/>
    <p:sldId id="257" r:id="rId3"/>
    <p:sldId id="279" r:id="rId4"/>
    <p:sldId id="281" r:id="rId5"/>
    <p:sldId id="258" r:id="rId6"/>
    <p:sldId id="323" r:id="rId7"/>
    <p:sldId id="324" r:id="rId8"/>
    <p:sldId id="325" r:id="rId9"/>
    <p:sldId id="274" r:id="rId10"/>
    <p:sldId id="282" r:id="rId11"/>
    <p:sldId id="283" r:id="rId12"/>
    <p:sldId id="284" r:id="rId13"/>
    <p:sldId id="289" r:id="rId14"/>
    <p:sldId id="290" r:id="rId15"/>
    <p:sldId id="291" r:id="rId16"/>
    <p:sldId id="273" r:id="rId17"/>
    <p:sldId id="278" r:id="rId18"/>
    <p:sldId id="286" r:id="rId19"/>
    <p:sldId id="292" r:id="rId20"/>
    <p:sldId id="293" r:id="rId21"/>
    <p:sldId id="322" r:id="rId22"/>
    <p:sldId id="295" r:id="rId23"/>
    <p:sldId id="308" r:id="rId24"/>
    <p:sldId id="307" r:id="rId25"/>
    <p:sldId id="336" r:id="rId26"/>
    <p:sldId id="304" r:id="rId27"/>
    <p:sldId id="300" r:id="rId28"/>
    <p:sldId id="301" r:id="rId29"/>
    <p:sldId id="302" r:id="rId30"/>
    <p:sldId id="303" r:id="rId31"/>
    <p:sldId id="305" r:id="rId32"/>
    <p:sldId id="332" r:id="rId33"/>
    <p:sldId id="333" r:id="rId34"/>
    <p:sldId id="334" r:id="rId35"/>
    <p:sldId id="335" r:id="rId36"/>
    <p:sldId id="260" r:id="rId37"/>
    <p:sldId id="261" r:id="rId38"/>
    <p:sldId id="315" r:id="rId39"/>
    <p:sldId id="317" r:id="rId40"/>
    <p:sldId id="318" r:id="rId41"/>
    <p:sldId id="319" r:id="rId42"/>
    <p:sldId id="320" r:id="rId43"/>
    <p:sldId id="321" r:id="rId44"/>
    <p:sldId id="280" r:id="rId45"/>
    <p:sldId id="326" r:id="rId46"/>
    <p:sldId id="327" r:id="rId47"/>
    <p:sldId id="328" r:id="rId48"/>
    <p:sldId id="329" r:id="rId49"/>
    <p:sldId id="330" r:id="rId50"/>
    <p:sldId id="331" r:id="rId51"/>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duction" id="{35EF1706-CA71-5E45-B2BB-EDD770ABB441}">
          <p14:sldIdLst>
            <p14:sldId id="256"/>
            <p14:sldId id="257"/>
          </p14:sldIdLst>
        </p14:section>
        <p14:section name="Theory of TCAD Simulation" id="{7D1E297A-C8BC-B944-87A5-9AC1E5B0E3CC}">
          <p14:sldIdLst>
            <p14:sldId id="279"/>
            <p14:sldId id="281"/>
            <p14:sldId id="258"/>
            <p14:sldId id="323"/>
            <p14:sldId id="324"/>
            <p14:sldId id="325"/>
            <p14:sldId id="274"/>
            <p14:sldId id="282"/>
            <p14:sldId id="283"/>
            <p14:sldId id="284"/>
            <p14:sldId id="289"/>
            <p14:sldId id="290"/>
            <p14:sldId id="291"/>
            <p14:sldId id="273"/>
          </p14:sldIdLst>
        </p14:section>
        <p14:section name="Comparison of Commercial TCAD package" id="{9DC72765-6B91-494A-8CCF-A175FD07B7F5}">
          <p14:sldIdLst>
            <p14:sldId id="278"/>
            <p14:sldId id="286"/>
            <p14:sldId id="292"/>
            <p14:sldId id="293"/>
            <p14:sldId id="322"/>
            <p14:sldId id="295"/>
          </p14:sldIdLst>
        </p14:section>
        <p14:section name="Example of Simulation" id="{C1BBE6D5-6378-4241-B2DE-B7C667F0E6F0}">
          <p14:sldIdLst>
            <p14:sldId id="308"/>
            <p14:sldId id="307"/>
            <p14:sldId id="336"/>
            <p14:sldId id="304"/>
            <p14:sldId id="300"/>
            <p14:sldId id="301"/>
            <p14:sldId id="302"/>
            <p14:sldId id="303"/>
            <p14:sldId id="305"/>
            <p14:sldId id="332"/>
            <p14:sldId id="333"/>
            <p14:sldId id="334"/>
            <p14:sldId id="335"/>
          </p14:sldIdLst>
        </p14:section>
        <p14:section name="Towards Radiation Damage Modeling using TCAD " id="{DC1E4416-B2A3-A442-BB4F-37FACEFE51C9}">
          <p14:sldIdLst>
            <p14:sldId id="260"/>
          </p14:sldIdLst>
        </p14:section>
        <p14:section name="Conclusion" id="{AAC9C339-5510-C14D-8AB4-8DFEDEF4F568}">
          <p14:sldIdLst>
            <p14:sldId id="261"/>
            <p14:sldId id="315"/>
            <p14:sldId id="317"/>
            <p14:sldId id="318"/>
            <p14:sldId id="319"/>
            <p14:sldId id="320"/>
            <p14:sldId id="321"/>
            <p14:sldId id="280"/>
            <p14:sldId id="326"/>
            <p14:sldId id="327"/>
            <p14:sldId id="328"/>
            <p14:sldId id="329"/>
            <p14:sldId id="330"/>
            <p14:sldId id="331"/>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16" d="100"/>
          <a:sy n="116" d="100"/>
        </p:scale>
        <p:origin x="-1696"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notesMaster" Target="notesMasters/notesMaster1.xml"/><Relationship Id="rId53" Type="http://schemas.openxmlformats.org/officeDocument/2006/relationships/handoutMaster" Target="handoutMasters/handoutMaster1.xml"/><Relationship Id="rId54" Type="http://schemas.openxmlformats.org/officeDocument/2006/relationships/printerSettings" Target="printerSettings/printerSettings1.bin"/><Relationship Id="rId55" Type="http://schemas.openxmlformats.org/officeDocument/2006/relationships/presProps" Target="presProps.xml"/><Relationship Id="rId56" Type="http://schemas.openxmlformats.org/officeDocument/2006/relationships/viewProps" Target="viewProps.xml"/><Relationship Id="rId57" Type="http://schemas.openxmlformats.org/officeDocument/2006/relationships/theme" Target="theme/theme1.xml"/><Relationship Id="rId58"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0.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1.wmf"/><Relationship Id="rId2" Type="http://schemas.openxmlformats.org/officeDocument/2006/relationships/image" Target="../media/image22.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5.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8.wmf"/><Relationship Id="rId2" Type="http://schemas.openxmlformats.org/officeDocument/2006/relationships/image" Target="../media/image29.wmf"/><Relationship Id="rId3" Type="http://schemas.openxmlformats.org/officeDocument/2006/relationships/image" Target="../media/image30.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3B5A671-3B4C-8449-9555-98ABF18FCC51}" type="datetime1">
              <a:rPr lang="fr-FR" smtClean="0"/>
              <a:t>16/09/13</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fr-FR" smtClean="0"/>
              <a:t>20th RD50 Workshop on Radiation hard semiconductor devices for very high luminosity colliders</a:t>
            </a:r>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19E5FA1-AFAC-9F48-99C9-9E0DA73AB6A9}" type="slidenum">
              <a:rPr lang="fr-FR" smtClean="0"/>
              <a:t>‹#›</a:t>
            </a:fld>
            <a:endParaRPr lang="fr-FR"/>
          </a:p>
        </p:txBody>
      </p:sp>
    </p:spTree>
    <p:extLst>
      <p:ext uri="{BB962C8B-B14F-4D97-AF65-F5344CB8AC3E}">
        <p14:creationId xmlns:p14="http://schemas.microsoft.com/office/powerpoint/2010/main" val="2346980900"/>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19C5AE5-BC40-9443-95AE-32132C3581CD}" type="datetime1">
              <a:rPr lang="fr-FR" smtClean="0"/>
              <a:t>16/09/13</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fr-FR" smtClean="0"/>
              <a:t>20th RD50 Workshop on Radiation hard semiconductor devices for very high luminosity colliders</a:t>
            </a:r>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7BC60CF-69EB-A14F-8508-4030C803064D}" type="slidenum">
              <a:rPr lang="fr-FR" smtClean="0"/>
              <a:t>‹#›</a:t>
            </a:fld>
            <a:endParaRPr lang="fr-FR"/>
          </a:p>
        </p:txBody>
      </p:sp>
    </p:spTree>
    <p:extLst>
      <p:ext uri="{BB962C8B-B14F-4D97-AF65-F5344CB8AC3E}">
        <p14:creationId xmlns:p14="http://schemas.microsoft.com/office/powerpoint/2010/main" val="2791936473"/>
      </p:ext>
    </p:extLst>
  </p:cSld>
  <p:clrMap bg1="lt1" tx1="dk1" bg2="lt2" tx2="dk2" accent1="accent1" accent2="accent2" accent3="accent3" accent4="accent4" accent5="accent5" accent6="accent6" hlink="hlink" folHlink="folHlink"/>
  <p:hf hd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r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fr-CA" smtClean="0"/>
              <a:t>Cliquez et modifiez le titre</a:t>
            </a:r>
            <a:endParaRPr kumimoji="0" lang="en-US"/>
          </a:p>
        </p:txBody>
      </p:sp>
      <p:sp>
        <p:nvSpPr>
          <p:cNvPr id="3" name="Sous-titr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fr-CA" smtClean="0"/>
              <a:t>Cliquez pour modifier le style des sous-titres du masque</a:t>
            </a:r>
            <a:endParaRPr kumimoji="0" lang="en-US"/>
          </a:p>
        </p:txBody>
      </p:sp>
      <p:sp>
        <p:nvSpPr>
          <p:cNvPr id="4" name="Espace réservé de la date 3"/>
          <p:cNvSpPr>
            <a:spLocks noGrp="1"/>
          </p:cNvSpPr>
          <p:nvPr>
            <p:ph type="dt" sz="half" idx="10"/>
          </p:nvPr>
        </p:nvSpPr>
        <p:spPr/>
        <p:txBody>
          <a:bodyPr/>
          <a:lstStyle/>
          <a:p>
            <a:fld id="{448A2CA5-2436-E54F-84CD-C10E29DD2102}" type="datetime1">
              <a:rPr lang="fr-FR" smtClean="0"/>
              <a:t>16/09/13</a:t>
            </a:fld>
            <a:endParaRPr lang="fr-FR"/>
          </a:p>
        </p:txBody>
      </p:sp>
      <p:sp>
        <p:nvSpPr>
          <p:cNvPr id="5" name="Espace réservé du pied de page 4"/>
          <p:cNvSpPr>
            <a:spLocks noGrp="1"/>
          </p:cNvSpPr>
          <p:nvPr>
            <p:ph type="ftr" sz="quarter" idx="11"/>
          </p:nvPr>
        </p:nvSpPr>
        <p:spPr/>
        <p:txBody>
          <a:bodyPr/>
          <a:lstStyle/>
          <a:p>
            <a:r>
              <a:rPr lang="fr-FR" smtClean="0"/>
              <a:t>Vertex 2013, Lake Starnberg, September 18 2013</a:t>
            </a:r>
            <a:endParaRPr lang="fr-FR"/>
          </a:p>
        </p:txBody>
      </p:sp>
      <p:sp>
        <p:nvSpPr>
          <p:cNvPr id="6" name="Espace réservé du numéro de diapositive 5"/>
          <p:cNvSpPr>
            <a:spLocks noGrp="1"/>
          </p:cNvSpPr>
          <p:nvPr>
            <p:ph type="sldNum" sz="quarter" idx="12"/>
          </p:nvPr>
        </p:nvSpPr>
        <p:spPr/>
        <p:txBody>
          <a:bodyPr/>
          <a:lstStyle/>
          <a:p>
            <a:fld id="{7F5CE407-6216-4202-80E4-A30DC2F709B2}" type="slidenum">
              <a:rPr lang="en-US" smtClean="0"/>
              <a:t>‹#›</a:t>
            </a:fld>
            <a:endParaRPr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extLst/>
          </a:lstStyle>
          <a:p>
            <a:r>
              <a:rPr kumimoji="0" lang="fr-CA" smtClean="0"/>
              <a:t>Cliquez et modifiez le titre</a:t>
            </a:r>
            <a:endParaRPr kumimoji="0" lang="en-US"/>
          </a:p>
        </p:txBody>
      </p:sp>
      <p:sp>
        <p:nvSpPr>
          <p:cNvPr id="3" name="Espace réservé du texte vertical 2"/>
          <p:cNvSpPr>
            <a:spLocks noGrp="1"/>
          </p:cNvSpPr>
          <p:nvPr>
            <p:ph type="body" orient="vert" idx="1"/>
          </p:nvPr>
        </p:nvSpPr>
        <p:spPr/>
        <p:txBody>
          <a:bodyPr vert="eaVert"/>
          <a:lstStyle>
            <a:extLst/>
          </a:lstStyle>
          <a:p>
            <a:pPr lvl="0" eaLnBrk="1" latinLnBrk="0" hangingPunct="1"/>
            <a:r>
              <a:rPr lang="fr-CA" smtClean="0"/>
              <a:t>Cliquez pour modifier les styles du texte du masque</a:t>
            </a:r>
          </a:p>
          <a:p>
            <a:pPr lvl="1" eaLnBrk="1" latinLnBrk="0" hangingPunct="1"/>
            <a:r>
              <a:rPr lang="fr-CA" smtClean="0"/>
              <a:t>Deuxième niveau</a:t>
            </a:r>
          </a:p>
          <a:p>
            <a:pPr lvl="2" eaLnBrk="1" latinLnBrk="0" hangingPunct="1"/>
            <a:r>
              <a:rPr lang="fr-CA" smtClean="0"/>
              <a:t>Troisième niveau</a:t>
            </a:r>
          </a:p>
          <a:p>
            <a:pPr lvl="3" eaLnBrk="1" latinLnBrk="0" hangingPunct="1"/>
            <a:r>
              <a:rPr lang="fr-CA" smtClean="0"/>
              <a:t>Quatrième niveau</a:t>
            </a:r>
          </a:p>
          <a:p>
            <a:pPr lvl="4" eaLnBrk="1" latinLnBrk="0" hangingPunct="1"/>
            <a:r>
              <a:rPr lang="fr-CA" smtClean="0"/>
              <a:t>Cinquième niveau</a:t>
            </a:r>
            <a:endParaRPr kumimoji="0" lang="en-US"/>
          </a:p>
        </p:txBody>
      </p:sp>
      <p:sp>
        <p:nvSpPr>
          <p:cNvPr id="4" name="Espace réservé de la date 3"/>
          <p:cNvSpPr>
            <a:spLocks noGrp="1"/>
          </p:cNvSpPr>
          <p:nvPr>
            <p:ph type="dt" sz="half" idx="10"/>
          </p:nvPr>
        </p:nvSpPr>
        <p:spPr/>
        <p:txBody>
          <a:bodyPr/>
          <a:lstStyle/>
          <a:p>
            <a:fld id="{208CD053-FA68-7E4D-A552-A60011BA66E3}" type="datetime1">
              <a:rPr lang="fr-FR" smtClean="0"/>
              <a:t>16/09/13</a:t>
            </a:fld>
            <a:endParaRPr lang="fr-FR"/>
          </a:p>
        </p:txBody>
      </p:sp>
      <p:sp>
        <p:nvSpPr>
          <p:cNvPr id="5" name="Espace réservé du pied de page 4"/>
          <p:cNvSpPr>
            <a:spLocks noGrp="1"/>
          </p:cNvSpPr>
          <p:nvPr>
            <p:ph type="ftr" sz="quarter" idx="11"/>
          </p:nvPr>
        </p:nvSpPr>
        <p:spPr/>
        <p:txBody>
          <a:bodyPr/>
          <a:lstStyle/>
          <a:p>
            <a:r>
              <a:rPr lang="fr-FR" smtClean="0"/>
              <a:t>Vertex 2013, Lake Starnberg, September 18 2013</a:t>
            </a:r>
            <a:endParaRPr lang="fr-FR"/>
          </a:p>
        </p:txBody>
      </p:sp>
      <p:sp>
        <p:nvSpPr>
          <p:cNvPr id="6" name="Espace réservé du numéro de diapositive 5"/>
          <p:cNvSpPr>
            <a:spLocks noGrp="1"/>
          </p:cNvSpPr>
          <p:nvPr>
            <p:ph type="sldNum" sz="quarter" idx="12"/>
          </p:nvPr>
        </p:nvSpPr>
        <p:spPr/>
        <p:txBody>
          <a:bodyPr/>
          <a:lstStyle/>
          <a:p>
            <a:fld id="{54520F24-9586-C243-A8CC-1DD7D1CEA0C1}" type="slidenum">
              <a:rPr lang="fr-FR" smtClean="0"/>
              <a:t>‹#›</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itre vertical et texte">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re vertical 1"/>
          <p:cNvSpPr>
            <a:spLocks noGrp="1"/>
          </p:cNvSpPr>
          <p:nvPr>
            <p:ph type="title" orient="vert"/>
          </p:nvPr>
        </p:nvSpPr>
        <p:spPr>
          <a:xfrm>
            <a:off x="6781800" y="274640"/>
            <a:ext cx="1905000" cy="5851525"/>
          </a:xfrm>
        </p:spPr>
        <p:txBody>
          <a:bodyPr vert="eaVert"/>
          <a:lstStyle>
            <a:extLst/>
          </a:lstStyle>
          <a:p>
            <a:r>
              <a:rPr kumimoji="0" lang="fr-CA" smtClean="0"/>
              <a:t>Cliquez et modifiez le titre</a:t>
            </a:r>
            <a:endParaRPr kumimoji="0" lang="en-US"/>
          </a:p>
        </p:txBody>
      </p:sp>
      <p:sp>
        <p:nvSpPr>
          <p:cNvPr id="3" name="Espace réservé du texte vertical 2"/>
          <p:cNvSpPr>
            <a:spLocks noGrp="1"/>
          </p:cNvSpPr>
          <p:nvPr>
            <p:ph type="body" orient="vert" idx="1"/>
          </p:nvPr>
        </p:nvSpPr>
        <p:spPr>
          <a:xfrm>
            <a:off x="457200" y="304800"/>
            <a:ext cx="6019800" cy="5851525"/>
          </a:xfrm>
        </p:spPr>
        <p:txBody>
          <a:bodyPr vert="eaVert"/>
          <a:lstStyle>
            <a:extLst/>
          </a:lstStyle>
          <a:p>
            <a:pPr lvl="0" eaLnBrk="1" latinLnBrk="0" hangingPunct="1"/>
            <a:r>
              <a:rPr lang="fr-CA" smtClean="0"/>
              <a:t>Cliquez pour modifier les styles du texte du masque</a:t>
            </a:r>
          </a:p>
          <a:p>
            <a:pPr lvl="1" eaLnBrk="1" latinLnBrk="0" hangingPunct="1"/>
            <a:r>
              <a:rPr lang="fr-CA" smtClean="0"/>
              <a:t>Deuxième niveau</a:t>
            </a:r>
          </a:p>
          <a:p>
            <a:pPr lvl="2" eaLnBrk="1" latinLnBrk="0" hangingPunct="1"/>
            <a:r>
              <a:rPr lang="fr-CA" smtClean="0"/>
              <a:t>Troisième niveau</a:t>
            </a:r>
          </a:p>
          <a:p>
            <a:pPr lvl="3" eaLnBrk="1" latinLnBrk="0" hangingPunct="1"/>
            <a:r>
              <a:rPr lang="fr-CA" smtClean="0"/>
              <a:t>Quatrième niveau</a:t>
            </a:r>
          </a:p>
          <a:p>
            <a:pPr lvl="4" eaLnBrk="1" latinLnBrk="0" hangingPunct="1"/>
            <a:r>
              <a:rPr lang="fr-CA" smtClean="0"/>
              <a:t>Cinquième niveau</a:t>
            </a:r>
            <a:endParaRPr kumimoji="0" lang="en-US"/>
          </a:p>
        </p:txBody>
      </p:sp>
      <p:sp>
        <p:nvSpPr>
          <p:cNvPr id="4" name="Espace réservé de la date 3"/>
          <p:cNvSpPr>
            <a:spLocks noGrp="1"/>
          </p:cNvSpPr>
          <p:nvPr>
            <p:ph type="dt" sz="half" idx="10"/>
          </p:nvPr>
        </p:nvSpPr>
        <p:spPr/>
        <p:txBody>
          <a:bodyPr/>
          <a:lstStyle/>
          <a:p>
            <a:fld id="{AB394FD1-C132-7349-86EF-A181D85CE0DA}" type="datetime1">
              <a:rPr lang="fr-FR" smtClean="0"/>
              <a:t>16/09/13</a:t>
            </a:fld>
            <a:endParaRPr lang="fr-FR"/>
          </a:p>
        </p:txBody>
      </p:sp>
      <p:sp>
        <p:nvSpPr>
          <p:cNvPr id="5" name="Espace réservé du pied de page 4"/>
          <p:cNvSpPr>
            <a:spLocks noGrp="1"/>
          </p:cNvSpPr>
          <p:nvPr>
            <p:ph type="ftr" sz="quarter" idx="11"/>
          </p:nvPr>
        </p:nvSpPr>
        <p:spPr>
          <a:xfrm>
            <a:off x="2640597" y="6377459"/>
            <a:ext cx="3836404" cy="365125"/>
          </a:xfrm>
        </p:spPr>
        <p:txBody>
          <a:bodyPr/>
          <a:lstStyle/>
          <a:p>
            <a:r>
              <a:rPr lang="fr-FR" smtClean="0"/>
              <a:t>Vertex 2013, Lake Starnberg, September 18 2013</a:t>
            </a:r>
            <a:endParaRPr lang="fr-FR"/>
          </a:p>
        </p:txBody>
      </p:sp>
      <p:sp>
        <p:nvSpPr>
          <p:cNvPr id="6" name="Espace réservé du numéro de diapositive 5"/>
          <p:cNvSpPr>
            <a:spLocks noGrp="1"/>
          </p:cNvSpPr>
          <p:nvPr>
            <p:ph type="sldNum" sz="quarter" idx="12"/>
          </p:nvPr>
        </p:nvSpPr>
        <p:spPr/>
        <p:txBody>
          <a:bodyPr/>
          <a:lstStyle/>
          <a:p>
            <a:fld id="{54520F24-9586-C243-A8CC-1DD7D1CEA0C1}" type="slidenum">
              <a:rPr lang="fr-FR" smtClean="0"/>
              <a:t>‹#›</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55448"/>
            <a:ext cx="8229600" cy="1252728"/>
          </a:xfrm>
        </p:spPr>
        <p:txBody>
          <a:bodyPr/>
          <a:lstStyle>
            <a:extLst/>
          </a:lstStyle>
          <a:p>
            <a:r>
              <a:rPr kumimoji="0" lang="fr-CA" smtClean="0"/>
              <a:t>Cliquez et modifiez le titre</a:t>
            </a:r>
            <a:endParaRPr kumimoji="0" lang="en-US"/>
          </a:p>
        </p:txBody>
      </p:sp>
      <p:sp>
        <p:nvSpPr>
          <p:cNvPr id="3" name="Espace réservé du contenu 2"/>
          <p:cNvSpPr>
            <a:spLocks noGrp="1"/>
          </p:cNvSpPr>
          <p:nvPr>
            <p:ph idx="1"/>
          </p:nvPr>
        </p:nvSpPr>
        <p:spPr/>
        <p:txBody>
          <a:bodyPr/>
          <a:lstStyle>
            <a:extLst/>
          </a:lstStyle>
          <a:p>
            <a:pPr lvl="0" eaLnBrk="1" latinLnBrk="0" hangingPunct="1"/>
            <a:r>
              <a:rPr lang="fr-CA" smtClean="0"/>
              <a:t>Cliquez pour modifier les styles du texte du masque</a:t>
            </a:r>
          </a:p>
          <a:p>
            <a:pPr lvl="1" eaLnBrk="1" latinLnBrk="0" hangingPunct="1"/>
            <a:r>
              <a:rPr lang="fr-CA" smtClean="0"/>
              <a:t>Deuxième niveau</a:t>
            </a:r>
          </a:p>
          <a:p>
            <a:pPr lvl="2" eaLnBrk="1" latinLnBrk="0" hangingPunct="1"/>
            <a:r>
              <a:rPr lang="fr-CA" smtClean="0"/>
              <a:t>Troisième niveau</a:t>
            </a:r>
          </a:p>
          <a:p>
            <a:pPr lvl="3" eaLnBrk="1" latinLnBrk="0" hangingPunct="1"/>
            <a:r>
              <a:rPr lang="fr-CA" smtClean="0"/>
              <a:t>Quatrième niveau</a:t>
            </a:r>
          </a:p>
          <a:p>
            <a:pPr lvl="4" eaLnBrk="1" latinLnBrk="0" hangingPunct="1"/>
            <a:r>
              <a:rPr lang="fr-CA" smtClean="0"/>
              <a:t>Cinquième niveau</a:t>
            </a:r>
            <a:endParaRPr kumimoji="0" lang="en-US"/>
          </a:p>
        </p:txBody>
      </p:sp>
      <p:sp>
        <p:nvSpPr>
          <p:cNvPr id="4" name="Espace réservé de la date 3"/>
          <p:cNvSpPr>
            <a:spLocks noGrp="1"/>
          </p:cNvSpPr>
          <p:nvPr>
            <p:ph type="dt" sz="half" idx="10"/>
          </p:nvPr>
        </p:nvSpPr>
        <p:spPr/>
        <p:txBody>
          <a:bodyPr/>
          <a:lstStyle/>
          <a:p>
            <a:fld id="{319ADB10-DEF0-E04A-8381-279250A37227}" type="datetime1">
              <a:rPr lang="fr-FR" smtClean="0"/>
              <a:t>16/09/13</a:t>
            </a:fld>
            <a:endParaRPr lang="fr-FR"/>
          </a:p>
        </p:txBody>
      </p:sp>
      <p:sp>
        <p:nvSpPr>
          <p:cNvPr id="5" name="Espace réservé du pied de page 4"/>
          <p:cNvSpPr>
            <a:spLocks noGrp="1"/>
          </p:cNvSpPr>
          <p:nvPr>
            <p:ph type="ftr" sz="quarter" idx="11"/>
          </p:nvPr>
        </p:nvSpPr>
        <p:spPr/>
        <p:txBody>
          <a:bodyPr/>
          <a:lstStyle/>
          <a:p>
            <a:r>
              <a:rPr lang="fr-FR" smtClean="0"/>
              <a:t>Vertex 2013, Lake Starnberg, September 18 2013</a:t>
            </a:r>
            <a:endParaRPr lang="fr-FR"/>
          </a:p>
        </p:txBody>
      </p:sp>
      <p:sp>
        <p:nvSpPr>
          <p:cNvPr id="6" name="Espace réservé du numéro de diapositive 5"/>
          <p:cNvSpPr>
            <a:spLocks noGrp="1"/>
          </p:cNvSpPr>
          <p:nvPr>
            <p:ph type="sldNum" sz="quarter" idx="12"/>
          </p:nvPr>
        </p:nvSpPr>
        <p:spPr/>
        <p:txBody>
          <a:bodyPr/>
          <a:lstStyle/>
          <a:p>
            <a:fld id="{54520F24-9586-C243-A8CC-1DD7D1CEA0C1}" type="slidenum">
              <a:rPr lang="fr-FR" smtClean="0"/>
              <a:t>‹#›</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tête de section">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r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fr-CA" smtClean="0"/>
              <a:t>Cliquez et modifiez le titre</a:t>
            </a:r>
            <a:endParaRPr kumimoji="0" lang="en-US"/>
          </a:p>
        </p:txBody>
      </p:sp>
      <p:sp>
        <p:nvSpPr>
          <p:cNvPr id="3" name="Espace réservé du texte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fr-CA" smtClean="0"/>
              <a:t>Cliquez pour modifier les styles du texte du masque</a:t>
            </a:r>
          </a:p>
        </p:txBody>
      </p:sp>
      <p:sp>
        <p:nvSpPr>
          <p:cNvPr id="4" name="Espace réservé de la date 3"/>
          <p:cNvSpPr>
            <a:spLocks noGrp="1"/>
          </p:cNvSpPr>
          <p:nvPr>
            <p:ph type="dt" sz="half" idx="10"/>
          </p:nvPr>
        </p:nvSpPr>
        <p:spPr/>
        <p:txBody>
          <a:bodyPr/>
          <a:lstStyle/>
          <a:p>
            <a:fld id="{AD99CE20-36AA-2D42-8FB8-A811BF958569}" type="datetime1">
              <a:rPr lang="fr-FR" smtClean="0"/>
              <a:t>16/09/13</a:t>
            </a:fld>
            <a:endParaRPr lang="fr-FR"/>
          </a:p>
        </p:txBody>
      </p:sp>
      <p:sp>
        <p:nvSpPr>
          <p:cNvPr id="5" name="Espace réservé du pied de page 4"/>
          <p:cNvSpPr>
            <a:spLocks noGrp="1"/>
          </p:cNvSpPr>
          <p:nvPr>
            <p:ph type="ftr" sz="quarter" idx="11"/>
          </p:nvPr>
        </p:nvSpPr>
        <p:spPr/>
        <p:txBody>
          <a:bodyPr/>
          <a:lstStyle/>
          <a:p>
            <a:r>
              <a:rPr lang="fr-FR" smtClean="0"/>
              <a:t>Vertex 2013, Lake Starnberg, September 18 2013</a:t>
            </a:r>
            <a:endParaRPr lang="fr-FR"/>
          </a:p>
        </p:txBody>
      </p:sp>
      <p:sp>
        <p:nvSpPr>
          <p:cNvPr id="6" name="Espace réservé du numéro de diapositive 5"/>
          <p:cNvSpPr>
            <a:spLocks noGrp="1"/>
          </p:cNvSpPr>
          <p:nvPr>
            <p:ph type="sldNum" sz="quarter" idx="12"/>
          </p:nvPr>
        </p:nvSpPr>
        <p:spPr/>
        <p:txBody>
          <a:bodyPr/>
          <a:lstStyle/>
          <a:p>
            <a:fld id="{54520F24-9586-C243-A8CC-1DD7D1CEA0C1}" type="slidenum">
              <a:rPr lang="fr-FR" smtClean="0"/>
              <a:t>‹#›</a:t>
            </a:fld>
            <a:endParaRPr lang="fr-F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extLst/>
          </a:lstStyle>
          <a:p>
            <a:r>
              <a:rPr kumimoji="0" lang="fr-CA" smtClean="0"/>
              <a:t>Cliquez et modifiez le titre</a:t>
            </a:r>
            <a:endParaRPr kumimoji="0" lang="en-US"/>
          </a:p>
        </p:txBody>
      </p:sp>
      <p:sp>
        <p:nvSpPr>
          <p:cNvPr id="3" name="Espace réservé du contenu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fr-CA" smtClean="0"/>
              <a:t>Cliquez pour modifier les styles du texte du masque</a:t>
            </a:r>
          </a:p>
          <a:p>
            <a:pPr lvl="1" eaLnBrk="1" latinLnBrk="0" hangingPunct="1"/>
            <a:r>
              <a:rPr lang="fr-CA" smtClean="0"/>
              <a:t>Deuxième niveau</a:t>
            </a:r>
          </a:p>
          <a:p>
            <a:pPr lvl="2" eaLnBrk="1" latinLnBrk="0" hangingPunct="1"/>
            <a:r>
              <a:rPr lang="fr-CA" smtClean="0"/>
              <a:t>Troisième niveau</a:t>
            </a:r>
          </a:p>
          <a:p>
            <a:pPr lvl="3" eaLnBrk="1" latinLnBrk="0" hangingPunct="1"/>
            <a:r>
              <a:rPr lang="fr-CA" smtClean="0"/>
              <a:t>Quatrième niveau</a:t>
            </a:r>
          </a:p>
          <a:p>
            <a:pPr lvl="4" eaLnBrk="1" latinLnBrk="0" hangingPunct="1"/>
            <a:r>
              <a:rPr lang="fr-CA" smtClean="0"/>
              <a:t>Cinquième niveau</a:t>
            </a:r>
            <a:endParaRPr kumimoji="0" lang="en-US"/>
          </a:p>
        </p:txBody>
      </p:sp>
      <p:sp>
        <p:nvSpPr>
          <p:cNvPr id="4" name="Espace réservé du contenu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fr-CA" smtClean="0"/>
              <a:t>Cliquez pour modifier les styles du texte du masque</a:t>
            </a:r>
          </a:p>
          <a:p>
            <a:pPr lvl="1" eaLnBrk="1" latinLnBrk="0" hangingPunct="1"/>
            <a:r>
              <a:rPr lang="fr-CA" smtClean="0"/>
              <a:t>Deuxième niveau</a:t>
            </a:r>
          </a:p>
          <a:p>
            <a:pPr lvl="2" eaLnBrk="1" latinLnBrk="0" hangingPunct="1"/>
            <a:r>
              <a:rPr lang="fr-CA" smtClean="0"/>
              <a:t>Troisième niveau</a:t>
            </a:r>
          </a:p>
          <a:p>
            <a:pPr lvl="3" eaLnBrk="1" latinLnBrk="0" hangingPunct="1"/>
            <a:r>
              <a:rPr lang="fr-CA" smtClean="0"/>
              <a:t>Quatrième niveau</a:t>
            </a:r>
          </a:p>
          <a:p>
            <a:pPr lvl="4" eaLnBrk="1" latinLnBrk="0" hangingPunct="1"/>
            <a:r>
              <a:rPr lang="fr-CA" smtClean="0"/>
              <a:t>Cinquième niveau</a:t>
            </a:r>
            <a:endParaRPr kumimoji="0" lang="en-US"/>
          </a:p>
        </p:txBody>
      </p:sp>
      <p:sp>
        <p:nvSpPr>
          <p:cNvPr id="5" name="Espace réservé de la date 4"/>
          <p:cNvSpPr>
            <a:spLocks noGrp="1"/>
          </p:cNvSpPr>
          <p:nvPr>
            <p:ph type="dt" sz="half" idx="10"/>
          </p:nvPr>
        </p:nvSpPr>
        <p:spPr/>
        <p:txBody>
          <a:bodyPr/>
          <a:lstStyle/>
          <a:p>
            <a:fld id="{EB5EBA33-E2E0-5A4A-80E9-63D878A42AB9}" type="datetime1">
              <a:rPr lang="fr-FR" smtClean="0"/>
              <a:t>16/09/13</a:t>
            </a:fld>
            <a:endParaRPr lang="fr-FR"/>
          </a:p>
        </p:txBody>
      </p:sp>
      <p:sp>
        <p:nvSpPr>
          <p:cNvPr id="6" name="Espace réservé du pied de page 5"/>
          <p:cNvSpPr>
            <a:spLocks noGrp="1"/>
          </p:cNvSpPr>
          <p:nvPr>
            <p:ph type="ftr" sz="quarter" idx="11"/>
          </p:nvPr>
        </p:nvSpPr>
        <p:spPr/>
        <p:txBody>
          <a:bodyPr/>
          <a:lstStyle/>
          <a:p>
            <a:r>
              <a:rPr lang="fr-FR" smtClean="0"/>
              <a:t>Vertex 2013, Lake Starnberg, September 18 2013</a:t>
            </a:r>
            <a:endParaRPr lang="fr-FR"/>
          </a:p>
        </p:txBody>
      </p:sp>
      <p:sp>
        <p:nvSpPr>
          <p:cNvPr id="7" name="Espace réservé du numéro de diapositive 6"/>
          <p:cNvSpPr>
            <a:spLocks noGrp="1"/>
          </p:cNvSpPr>
          <p:nvPr>
            <p:ph type="sldNum" sz="quarter" idx="12"/>
          </p:nvPr>
        </p:nvSpPr>
        <p:spPr/>
        <p:txBody>
          <a:bodyPr/>
          <a:lstStyle/>
          <a:p>
            <a:fld id="{54520F24-9586-C243-A8CC-1DD7D1CEA0C1}" type="slidenum">
              <a:rPr lang="fr-FR" smtClean="0"/>
              <a:t>‹#›</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extLst/>
          </a:lstStyle>
          <a:p>
            <a:r>
              <a:rPr kumimoji="0" lang="fr-CA" smtClean="0"/>
              <a:t>Cliquez et modifiez le titre</a:t>
            </a:r>
            <a:endParaRPr kumimoji="0" lang="en-US"/>
          </a:p>
        </p:txBody>
      </p:sp>
      <p:sp>
        <p:nvSpPr>
          <p:cNvPr id="3" name="Espace réservé du texte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fr-CA" smtClean="0"/>
              <a:t>Cliquez pour modifier les styles du texte du masque</a:t>
            </a:r>
          </a:p>
        </p:txBody>
      </p:sp>
      <p:sp>
        <p:nvSpPr>
          <p:cNvPr id="4" name="Espace réservé du contenu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fr-CA" smtClean="0"/>
              <a:t>Cliquez pour modifier les styles du texte du masque</a:t>
            </a:r>
          </a:p>
          <a:p>
            <a:pPr lvl="1" eaLnBrk="1" latinLnBrk="0" hangingPunct="1"/>
            <a:r>
              <a:rPr lang="fr-CA" smtClean="0"/>
              <a:t>Deuxième niveau</a:t>
            </a:r>
          </a:p>
          <a:p>
            <a:pPr lvl="2" eaLnBrk="1" latinLnBrk="0" hangingPunct="1"/>
            <a:r>
              <a:rPr lang="fr-CA" smtClean="0"/>
              <a:t>Troisième niveau</a:t>
            </a:r>
          </a:p>
          <a:p>
            <a:pPr lvl="3" eaLnBrk="1" latinLnBrk="0" hangingPunct="1"/>
            <a:r>
              <a:rPr lang="fr-CA" smtClean="0"/>
              <a:t>Quatrième niveau</a:t>
            </a:r>
          </a:p>
          <a:p>
            <a:pPr lvl="4" eaLnBrk="1" latinLnBrk="0" hangingPunct="1"/>
            <a:r>
              <a:rPr lang="fr-CA" smtClean="0"/>
              <a:t>Cinquième niveau</a:t>
            </a:r>
            <a:endParaRPr kumimoji="0" lang="en-US"/>
          </a:p>
        </p:txBody>
      </p:sp>
      <p:sp>
        <p:nvSpPr>
          <p:cNvPr id="5" name="Espace réservé du texte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fr-CA" smtClean="0"/>
              <a:t>Cliquez pour modifier les styles du texte du masque</a:t>
            </a:r>
          </a:p>
        </p:txBody>
      </p:sp>
      <p:sp>
        <p:nvSpPr>
          <p:cNvPr id="6" name="Espace réservé du contenu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fr-CA" smtClean="0"/>
              <a:t>Cliquez pour modifier les styles du texte du masque</a:t>
            </a:r>
          </a:p>
          <a:p>
            <a:pPr lvl="1" eaLnBrk="1" latinLnBrk="0" hangingPunct="1"/>
            <a:r>
              <a:rPr lang="fr-CA" smtClean="0"/>
              <a:t>Deuxième niveau</a:t>
            </a:r>
          </a:p>
          <a:p>
            <a:pPr lvl="2" eaLnBrk="1" latinLnBrk="0" hangingPunct="1"/>
            <a:r>
              <a:rPr lang="fr-CA" smtClean="0"/>
              <a:t>Troisième niveau</a:t>
            </a:r>
          </a:p>
          <a:p>
            <a:pPr lvl="3" eaLnBrk="1" latinLnBrk="0" hangingPunct="1"/>
            <a:r>
              <a:rPr lang="fr-CA" smtClean="0"/>
              <a:t>Quatrième niveau</a:t>
            </a:r>
          </a:p>
          <a:p>
            <a:pPr lvl="4" eaLnBrk="1" latinLnBrk="0" hangingPunct="1"/>
            <a:r>
              <a:rPr lang="fr-CA" smtClean="0"/>
              <a:t>Cinquième niveau</a:t>
            </a:r>
            <a:endParaRPr kumimoji="0" lang="en-US"/>
          </a:p>
        </p:txBody>
      </p:sp>
      <p:sp>
        <p:nvSpPr>
          <p:cNvPr id="7" name="Espace réservé de la date 6"/>
          <p:cNvSpPr>
            <a:spLocks noGrp="1"/>
          </p:cNvSpPr>
          <p:nvPr>
            <p:ph type="dt" sz="half" idx="10"/>
          </p:nvPr>
        </p:nvSpPr>
        <p:spPr/>
        <p:txBody>
          <a:bodyPr/>
          <a:lstStyle/>
          <a:p>
            <a:fld id="{66FF379A-D454-604B-86B7-7E633FE85738}" type="datetime1">
              <a:rPr lang="fr-FR" smtClean="0"/>
              <a:t>16/09/13</a:t>
            </a:fld>
            <a:endParaRPr lang="fr-FR"/>
          </a:p>
        </p:txBody>
      </p:sp>
      <p:sp>
        <p:nvSpPr>
          <p:cNvPr id="8" name="Espace réservé du pied de page 7"/>
          <p:cNvSpPr>
            <a:spLocks noGrp="1"/>
          </p:cNvSpPr>
          <p:nvPr>
            <p:ph type="ftr" sz="quarter" idx="11"/>
          </p:nvPr>
        </p:nvSpPr>
        <p:spPr/>
        <p:txBody>
          <a:bodyPr/>
          <a:lstStyle/>
          <a:p>
            <a:r>
              <a:rPr lang="fr-FR" smtClean="0"/>
              <a:t>Vertex 2013, Lake Starnberg, September 18 2013</a:t>
            </a:r>
            <a:endParaRPr lang="fr-FR"/>
          </a:p>
        </p:txBody>
      </p:sp>
      <p:sp>
        <p:nvSpPr>
          <p:cNvPr id="9" name="Espace réservé du numéro de diapositive 8"/>
          <p:cNvSpPr>
            <a:spLocks noGrp="1"/>
          </p:cNvSpPr>
          <p:nvPr>
            <p:ph type="sldNum" sz="quarter" idx="12"/>
          </p:nvPr>
        </p:nvSpPr>
        <p:spPr/>
        <p:txBody>
          <a:bodyPr/>
          <a:lstStyle/>
          <a:p>
            <a:fld id="{54520F24-9586-C243-A8CC-1DD7D1CEA0C1}" type="slidenum">
              <a:rPr lang="fr-FR" smtClean="0"/>
              <a:t>‹#›</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extLst/>
          </a:lstStyle>
          <a:p>
            <a:r>
              <a:rPr kumimoji="0" lang="fr-CA" smtClean="0"/>
              <a:t>Cliquez et modifiez le titre</a:t>
            </a:r>
            <a:endParaRPr kumimoji="0" lang="en-US"/>
          </a:p>
        </p:txBody>
      </p:sp>
      <p:sp>
        <p:nvSpPr>
          <p:cNvPr id="3" name="Espace réservé de la date 2"/>
          <p:cNvSpPr>
            <a:spLocks noGrp="1"/>
          </p:cNvSpPr>
          <p:nvPr>
            <p:ph type="dt" sz="half" idx="10"/>
          </p:nvPr>
        </p:nvSpPr>
        <p:spPr/>
        <p:txBody>
          <a:bodyPr/>
          <a:lstStyle/>
          <a:p>
            <a:fld id="{82AAC0BE-DCF0-824D-9302-EA91D05DC616}" type="datetime1">
              <a:rPr lang="fr-FR" smtClean="0"/>
              <a:t>16/09/13</a:t>
            </a:fld>
            <a:endParaRPr lang="fr-FR"/>
          </a:p>
        </p:txBody>
      </p:sp>
      <p:sp>
        <p:nvSpPr>
          <p:cNvPr id="4" name="Espace réservé du pied de page 3"/>
          <p:cNvSpPr>
            <a:spLocks noGrp="1"/>
          </p:cNvSpPr>
          <p:nvPr>
            <p:ph type="ftr" sz="quarter" idx="11"/>
          </p:nvPr>
        </p:nvSpPr>
        <p:spPr/>
        <p:txBody>
          <a:bodyPr/>
          <a:lstStyle/>
          <a:p>
            <a:r>
              <a:rPr lang="fr-FR" smtClean="0"/>
              <a:t>Vertex 2013, Lake Starnberg, September 18 2013</a:t>
            </a:r>
            <a:endParaRPr lang="fr-FR"/>
          </a:p>
        </p:txBody>
      </p:sp>
      <p:sp>
        <p:nvSpPr>
          <p:cNvPr id="5" name="Espace réservé du numéro de diapositive 4"/>
          <p:cNvSpPr>
            <a:spLocks noGrp="1"/>
          </p:cNvSpPr>
          <p:nvPr>
            <p:ph type="sldNum" sz="quarter" idx="12"/>
          </p:nvPr>
        </p:nvSpPr>
        <p:spPr/>
        <p:txBody>
          <a:bodyPr/>
          <a:lstStyle/>
          <a:p>
            <a:fld id="{54520F24-9586-C243-A8CC-1DD7D1CEA0C1}" type="slidenum">
              <a:rPr lang="fr-FR" smtClean="0"/>
              <a:t>‹#›</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0CBCE258-9A23-4346-919F-88CE6C7F9AFF}" type="datetime1">
              <a:rPr lang="fr-FR" smtClean="0"/>
              <a:t>16/09/13</a:t>
            </a:fld>
            <a:endParaRPr lang="fr-FR"/>
          </a:p>
        </p:txBody>
      </p:sp>
      <p:sp>
        <p:nvSpPr>
          <p:cNvPr id="3" name="Espace réservé du pied de page 2"/>
          <p:cNvSpPr>
            <a:spLocks noGrp="1"/>
          </p:cNvSpPr>
          <p:nvPr>
            <p:ph type="ftr" sz="quarter" idx="11"/>
          </p:nvPr>
        </p:nvSpPr>
        <p:spPr/>
        <p:txBody>
          <a:bodyPr/>
          <a:lstStyle/>
          <a:p>
            <a:r>
              <a:rPr lang="fr-FR" smtClean="0"/>
              <a:t>Vertex 2013, Lake Starnberg, September 18 2013</a:t>
            </a:r>
            <a:endParaRPr lang="fr-FR"/>
          </a:p>
        </p:txBody>
      </p:sp>
      <p:sp>
        <p:nvSpPr>
          <p:cNvPr id="4" name="Espace réservé du numéro de diapositive 3"/>
          <p:cNvSpPr>
            <a:spLocks noGrp="1"/>
          </p:cNvSpPr>
          <p:nvPr>
            <p:ph type="sldNum" sz="quarter" idx="12"/>
          </p:nvPr>
        </p:nvSpPr>
        <p:spPr/>
        <p:txBody>
          <a:bodyPr/>
          <a:lstStyle/>
          <a:p>
            <a:fld id="{54520F24-9586-C243-A8CC-1DD7D1CEA0C1}" type="slidenum">
              <a:rPr lang="fr-FR" smtClean="0"/>
              <a:t>‹#›</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fr-CA" smtClean="0"/>
              <a:t>Cliquez et modifiez le titre</a:t>
            </a:r>
            <a:endParaRPr kumimoji="0" lang="en-US"/>
          </a:p>
        </p:txBody>
      </p:sp>
      <p:sp>
        <p:nvSpPr>
          <p:cNvPr id="3" name="Espace réservé du contenu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fr-CA" smtClean="0"/>
              <a:t>Cliquez pour modifier les styles du texte du masque</a:t>
            </a:r>
          </a:p>
          <a:p>
            <a:pPr lvl="1" eaLnBrk="1" latinLnBrk="0" hangingPunct="1"/>
            <a:r>
              <a:rPr lang="fr-CA" smtClean="0"/>
              <a:t>Deuxième niveau</a:t>
            </a:r>
          </a:p>
          <a:p>
            <a:pPr lvl="2" eaLnBrk="1" latinLnBrk="0" hangingPunct="1"/>
            <a:r>
              <a:rPr lang="fr-CA" smtClean="0"/>
              <a:t>Troisième niveau</a:t>
            </a:r>
          </a:p>
          <a:p>
            <a:pPr lvl="3" eaLnBrk="1" latinLnBrk="0" hangingPunct="1"/>
            <a:r>
              <a:rPr lang="fr-CA" smtClean="0"/>
              <a:t>Quatrième niveau</a:t>
            </a:r>
          </a:p>
          <a:p>
            <a:pPr lvl="4" eaLnBrk="1" latinLnBrk="0" hangingPunct="1"/>
            <a:r>
              <a:rPr lang="fr-CA" smtClean="0"/>
              <a:t>Cinquième niveau</a:t>
            </a:r>
            <a:endParaRPr kumimoji="0" lang="en-US"/>
          </a:p>
        </p:txBody>
      </p:sp>
      <p:sp>
        <p:nvSpPr>
          <p:cNvPr id="4" name="Espace réservé du texte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fr-CA" smtClean="0"/>
              <a:t>Cliquez pour modifier les styles du texte du masque</a:t>
            </a:r>
          </a:p>
        </p:txBody>
      </p:sp>
      <p:sp>
        <p:nvSpPr>
          <p:cNvPr id="5" name="Espace réservé de la date 4"/>
          <p:cNvSpPr>
            <a:spLocks noGrp="1"/>
          </p:cNvSpPr>
          <p:nvPr>
            <p:ph type="dt" sz="half" idx="10"/>
          </p:nvPr>
        </p:nvSpPr>
        <p:spPr/>
        <p:txBody>
          <a:bodyPr/>
          <a:lstStyle/>
          <a:p>
            <a:fld id="{D9322384-30D4-3346-B095-2946149B0075}" type="datetime1">
              <a:rPr lang="fr-FR" smtClean="0"/>
              <a:t>16/09/13</a:t>
            </a:fld>
            <a:endParaRPr lang="fr-FR"/>
          </a:p>
        </p:txBody>
      </p:sp>
      <p:sp>
        <p:nvSpPr>
          <p:cNvPr id="6" name="Espace réservé du pied de page 5"/>
          <p:cNvSpPr>
            <a:spLocks noGrp="1"/>
          </p:cNvSpPr>
          <p:nvPr>
            <p:ph type="ftr" sz="quarter" idx="11"/>
          </p:nvPr>
        </p:nvSpPr>
        <p:spPr/>
        <p:txBody>
          <a:bodyPr/>
          <a:lstStyle/>
          <a:p>
            <a:r>
              <a:rPr lang="fr-FR" smtClean="0"/>
              <a:t>Vertex 2013, Lake Starnberg, September 18 2013</a:t>
            </a:r>
            <a:endParaRPr lang="fr-FR"/>
          </a:p>
        </p:txBody>
      </p:sp>
      <p:sp>
        <p:nvSpPr>
          <p:cNvPr id="7" name="Espace réservé du numéro de diapositive 6"/>
          <p:cNvSpPr>
            <a:spLocks noGrp="1"/>
          </p:cNvSpPr>
          <p:nvPr>
            <p:ph type="sldNum" sz="quarter" idx="12"/>
          </p:nvPr>
        </p:nvSpPr>
        <p:spPr/>
        <p:txBody>
          <a:bodyPr/>
          <a:lstStyle/>
          <a:p>
            <a:fld id="{7F5CE407-6216-4202-80E4-A30DC2F709B2}" type="slidenum">
              <a:rPr lang="en-US" smtClean="0"/>
              <a:t>‹#›</a:t>
            </a:fld>
            <a:endParaRPr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bg>
      <p:bgRef idx="1001">
        <a:schemeClr val="bg2"/>
      </p:bgRef>
    </p:bg>
    <p:spTree>
      <p:nvGrpSpPr>
        <p:cNvPr id="1" name=""/>
        <p:cNvGrpSpPr/>
        <p:nvPr/>
      </p:nvGrpSpPr>
      <p:grpSpPr>
        <a:xfrm>
          <a:off x="0" y="0"/>
          <a:ext cx="0" cy="0"/>
          <a:chOff x="0" y="0"/>
          <a:chExt cx="0" cy="0"/>
        </a:xfrm>
      </p:grpSpPr>
      <p:sp>
        <p:nvSpPr>
          <p:cNvPr id="2" name="Titr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fr-CA" smtClean="0"/>
              <a:t>Cliquez et modifiez le titre</a:t>
            </a:r>
            <a:endParaRPr kumimoji="0" lang="en-US"/>
          </a:p>
        </p:txBody>
      </p:sp>
      <p:sp>
        <p:nvSpPr>
          <p:cNvPr id="3" name="Espace réservé pour une image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fr-CA" smtClean="0"/>
              <a:t>Faire glisser l'image vers l'espace réservé ou cliquer sur l'icône pour l'ajouter</a:t>
            </a:r>
            <a:endParaRPr kumimoji="0" lang="en-US" dirty="0"/>
          </a:p>
        </p:txBody>
      </p:sp>
      <p:sp>
        <p:nvSpPr>
          <p:cNvPr id="4" name="Espace réservé du texte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fr-CA" smtClean="0"/>
              <a:t>Cliquez pour modifier les styles du texte du masque</a:t>
            </a:r>
          </a:p>
        </p:txBody>
      </p:sp>
      <p:sp>
        <p:nvSpPr>
          <p:cNvPr id="5" name="Espace réservé de la date 4"/>
          <p:cNvSpPr>
            <a:spLocks noGrp="1"/>
          </p:cNvSpPr>
          <p:nvPr>
            <p:ph type="dt" sz="half" idx="10"/>
          </p:nvPr>
        </p:nvSpPr>
        <p:spPr>
          <a:xfrm>
            <a:off x="164592" y="1170432"/>
            <a:ext cx="2523744" cy="201168"/>
          </a:xfrm>
        </p:spPr>
        <p:txBody>
          <a:bodyPr/>
          <a:lstStyle/>
          <a:p>
            <a:fld id="{C55A1DDA-D8E6-874A-8915-5A279592FB8A}" type="datetime1">
              <a:rPr lang="fr-FR" smtClean="0"/>
              <a:t>16/09/13</a:t>
            </a:fld>
            <a:endParaRPr lang="fr-FR"/>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Espace réservé du pied de page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r>
              <a:rPr lang="fr-FR" smtClean="0"/>
              <a:t>Vertex 2013, Lake Starnberg, September 18 2013</a:t>
            </a:r>
            <a:endParaRPr lang="fr-FR"/>
          </a:p>
        </p:txBody>
      </p:sp>
      <p:sp>
        <p:nvSpPr>
          <p:cNvPr id="7" name="Espace réservé du numéro de diapositive 6"/>
          <p:cNvSpPr>
            <a:spLocks noGrp="1"/>
          </p:cNvSpPr>
          <p:nvPr>
            <p:ph type="sldNum" sz="quarter" idx="12"/>
          </p:nvPr>
        </p:nvSpPr>
        <p:spPr>
          <a:xfrm>
            <a:off x="8339328" y="1170432"/>
            <a:ext cx="733864" cy="201168"/>
          </a:xfrm>
        </p:spPr>
        <p:txBody>
          <a:bodyPr/>
          <a:lstStyle/>
          <a:p>
            <a:fld id="{54520F24-9586-C243-A8CC-1DD7D1CEA0C1}" type="slidenum">
              <a:rPr lang="fr-FR" smtClean="0"/>
              <a:t>‹#›</a:t>
            </a:fld>
            <a:endParaRPr lang="fr-FR"/>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Espace réservé du titre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fr-CA" smtClean="0"/>
              <a:t>Cliquez et modifiez le titre</a:t>
            </a:r>
            <a:endParaRPr kumimoji="0" lang="en-US"/>
          </a:p>
        </p:txBody>
      </p:sp>
      <p:sp>
        <p:nvSpPr>
          <p:cNvPr id="3" name="Espace réservé du texte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fr-CA" smtClean="0"/>
              <a:t>Cliquez pour modifier les styles du texte du masque</a:t>
            </a:r>
          </a:p>
          <a:p>
            <a:pPr lvl="1" eaLnBrk="1" latinLnBrk="0" hangingPunct="1"/>
            <a:r>
              <a:rPr kumimoji="0" lang="fr-CA" smtClean="0"/>
              <a:t>Deuxième niveau</a:t>
            </a:r>
          </a:p>
          <a:p>
            <a:pPr lvl="2" eaLnBrk="1" latinLnBrk="0" hangingPunct="1"/>
            <a:r>
              <a:rPr kumimoji="0" lang="fr-CA" smtClean="0"/>
              <a:t>Troisième niveau</a:t>
            </a:r>
          </a:p>
          <a:p>
            <a:pPr lvl="3" eaLnBrk="1" latinLnBrk="0" hangingPunct="1"/>
            <a:r>
              <a:rPr kumimoji="0" lang="fr-CA" smtClean="0"/>
              <a:t>Quatrième niveau</a:t>
            </a:r>
          </a:p>
          <a:p>
            <a:pPr lvl="4" eaLnBrk="1" latinLnBrk="0" hangingPunct="1"/>
            <a:r>
              <a:rPr kumimoji="0" lang="fr-CA" smtClean="0"/>
              <a:t>Cinquième niveau</a:t>
            </a:r>
            <a:endParaRPr kumimoji="0" lang="en-US"/>
          </a:p>
        </p:txBody>
      </p:sp>
      <p:sp>
        <p:nvSpPr>
          <p:cNvPr id="4" name="Espace réservé de la date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0C0A7AE7-BAB8-A446-9B98-47DE766EF7B8}" type="datetime1">
              <a:rPr lang="fr-FR" smtClean="0"/>
              <a:t>16/09/13</a:t>
            </a:fld>
            <a:endParaRPr lang="fr-FR"/>
          </a:p>
        </p:txBody>
      </p:sp>
      <p:sp>
        <p:nvSpPr>
          <p:cNvPr id="5" name="Espace réservé du pied de page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r>
              <a:rPr lang="fr-FR" smtClean="0"/>
              <a:t>Vertex 2013, Lake Starnberg, September 18 2013</a:t>
            </a:r>
            <a:endParaRPr lang="fr-FR"/>
          </a:p>
        </p:txBody>
      </p:sp>
      <p:sp>
        <p:nvSpPr>
          <p:cNvPr id="6" name="Espace réservé du numéro de diapositive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54520F24-9586-C243-A8CC-1DD7D1CEA0C1}" type="slidenum">
              <a:rPr lang="fr-FR" smtClean="0"/>
              <a:t>‹#›</a:t>
            </a:fld>
            <a:endParaRPr lang="fr-FR"/>
          </a:p>
        </p:txBody>
      </p:sp>
    </p:spTree>
  </p:cSld>
  <p:clrMap bg1="lt1" tx1="dk1" bg2="lt2" tx2="dk2" accent1="accent1" accent2="accent2" accent3="accent3" accent4="accent4" accent5="accent5" accent6="accent6" hlink="hlink" folHlink="folHlink"/>
  <p:sldLayoutIdLst>
    <p:sldLayoutId id="2147483919" r:id="rId1"/>
    <p:sldLayoutId id="2147483920" r:id="rId2"/>
    <p:sldLayoutId id="2147483921" r:id="rId3"/>
    <p:sldLayoutId id="2147483922" r:id="rId4"/>
    <p:sldLayoutId id="2147483923" r:id="rId5"/>
    <p:sldLayoutId id="2147483924" r:id="rId6"/>
    <p:sldLayoutId id="2147483925" r:id="rId7"/>
    <p:sldLayoutId id="2147483926" r:id="rId8"/>
    <p:sldLayoutId id="2147483927" r:id="rId9"/>
    <p:sldLayoutId id="2147483928" r:id="rId10"/>
    <p:sldLayoutId id="2147483929" r:id="rId11"/>
  </p:sldLayoutIdLst>
  <p:hf hdr="0" dt="0"/>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5.png"/><Relationship Id="rId6" Type="http://schemas.openxmlformats.org/officeDocument/2006/relationships/image" Target="../media/image6.png"/><Relationship Id="rId1" Type="http://schemas.openxmlformats.org/officeDocument/2006/relationships/slideLayout" Target="../slideLayouts/slideLayout1.xml"/><Relationship Id="rId2" Type="http://schemas.openxmlformats.org/officeDocument/2006/relationships/image" Target="../media/image2.gi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2.bin"/><Relationship Id="rId4" Type="http://schemas.openxmlformats.org/officeDocument/2006/relationships/image" Target="../media/image20.wmf"/><Relationship Id="rId1" Type="http://schemas.openxmlformats.org/officeDocument/2006/relationships/vmlDrawing" Target="../drawings/vmlDrawing2.vml"/><Relationship Id="rId2"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3.bin"/><Relationship Id="rId4" Type="http://schemas.openxmlformats.org/officeDocument/2006/relationships/image" Target="../media/image21.wmf"/><Relationship Id="rId5" Type="http://schemas.openxmlformats.org/officeDocument/2006/relationships/oleObject" Target="../embeddings/oleObject4.bin"/><Relationship Id="rId6" Type="http://schemas.openxmlformats.org/officeDocument/2006/relationships/image" Target="../media/image22.wmf"/><Relationship Id="rId1" Type="http://schemas.openxmlformats.org/officeDocument/2006/relationships/vmlDrawing" Target="../drawings/vmlDrawing3.vml"/><Relationship Id="rId2"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png"/><Relationship Id="rId3" Type="http://schemas.openxmlformats.org/officeDocument/2006/relationships/image" Target="../media/image24.png"/></Relationships>
</file>

<file path=ppt/slides/_rels/slide14.xml.rels><?xml version="1.0" encoding="UTF-8" standalone="yes"?>
<Relationships xmlns="http://schemas.openxmlformats.org/package/2006/relationships"><Relationship Id="rId3" Type="http://schemas.openxmlformats.org/officeDocument/2006/relationships/image" Target="../media/image26.png"/><Relationship Id="rId4" Type="http://schemas.openxmlformats.org/officeDocument/2006/relationships/oleObject" Target="../embeddings/oleObject5.bin"/><Relationship Id="rId5" Type="http://schemas.openxmlformats.org/officeDocument/2006/relationships/image" Target="../media/image25.wmf"/><Relationship Id="rId6" Type="http://schemas.openxmlformats.org/officeDocument/2006/relationships/image" Target="../media/image27.png"/><Relationship Id="rId1" Type="http://schemas.openxmlformats.org/officeDocument/2006/relationships/vmlDrawing" Target="../drawings/vmlDrawing4.vml"/><Relationship Id="rId2"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1.png"/><Relationship Id="rId4" Type="http://schemas.openxmlformats.org/officeDocument/2006/relationships/oleObject" Target="../embeddings/oleObject6.bin"/><Relationship Id="rId5" Type="http://schemas.openxmlformats.org/officeDocument/2006/relationships/image" Target="../media/image28.wmf"/><Relationship Id="rId6" Type="http://schemas.openxmlformats.org/officeDocument/2006/relationships/image" Target="../media/image32.png"/><Relationship Id="rId7" Type="http://schemas.openxmlformats.org/officeDocument/2006/relationships/oleObject" Target="../embeddings/oleObject7.bin"/><Relationship Id="rId8" Type="http://schemas.openxmlformats.org/officeDocument/2006/relationships/image" Target="../media/image29.wmf"/><Relationship Id="rId9" Type="http://schemas.openxmlformats.org/officeDocument/2006/relationships/oleObject" Target="../embeddings/oleObject8.bin"/><Relationship Id="rId10" Type="http://schemas.openxmlformats.org/officeDocument/2006/relationships/image" Target="../media/image30.wmf"/><Relationship Id="rId1" Type="http://schemas.openxmlformats.org/officeDocument/2006/relationships/vmlDrawing" Target="../drawings/vmlDrawing5.vml"/><Relationship Id="rId2"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silvaco.com/" TargetMode="External"/><Relationship Id="rId3" Type="http://schemas.openxmlformats.org/officeDocument/2006/relationships/hyperlink" Target="http://www.synopsys.com/Tools/TCAD/Pages/default.aspx"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4.png"/></Relationships>
</file>

<file path=ppt/slides/_rels/slide21.xml.rels><?xml version="1.0" encoding="UTF-8" standalone="yes"?>
<Relationships xmlns="http://schemas.openxmlformats.org/package/2006/relationships"><Relationship Id="rId3" Type="http://schemas.openxmlformats.org/officeDocument/2006/relationships/image" Target="../media/image36.png"/><Relationship Id="rId4" Type="http://schemas.openxmlformats.org/officeDocument/2006/relationships/image" Target="../media/image37.png"/><Relationship Id="rId1" Type="http://schemas.openxmlformats.org/officeDocument/2006/relationships/slideLayout" Target="../slideLayouts/slideLayout2.xml"/><Relationship Id="rId2" Type="http://schemas.openxmlformats.org/officeDocument/2006/relationships/image" Target="../media/image35.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9.png"/><Relationship Id="rId4" Type="http://schemas.openxmlformats.org/officeDocument/2006/relationships/image" Target="../media/image40.png"/><Relationship Id="rId5" Type="http://schemas.openxmlformats.org/officeDocument/2006/relationships/image" Target="../media/image41.png"/><Relationship Id="rId6" Type="http://schemas.openxmlformats.org/officeDocument/2006/relationships/image" Target="../media/image42.png"/><Relationship Id="rId1" Type="http://schemas.openxmlformats.org/officeDocument/2006/relationships/slideLayout" Target="../slideLayouts/slideLayout2.xml"/><Relationship Id="rId2" Type="http://schemas.openxmlformats.org/officeDocument/2006/relationships/image" Target="../media/image38.png"/></Relationships>
</file>

<file path=ppt/slides/_rels/slide25.xml.rels><?xml version="1.0" encoding="UTF-8" standalone="yes"?>
<Relationships xmlns="http://schemas.openxmlformats.org/package/2006/relationships"><Relationship Id="rId3" Type="http://schemas.openxmlformats.org/officeDocument/2006/relationships/image" Target="../media/image39.png"/><Relationship Id="rId4" Type="http://schemas.openxmlformats.org/officeDocument/2006/relationships/image" Target="../media/image40.png"/><Relationship Id="rId5" Type="http://schemas.openxmlformats.org/officeDocument/2006/relationships/image" Target="../media/image41.png"/><Relationship Id="rId6" Type="http://schemas.openxmlformats.org/officeDocument/2006/relationships/image" Target="../media/image42.png"/><Relationship Id="rId7" Type="http://schemas.openxmlformats.org/officeDocument/2006/relationships/image" Target="../media/image43.png"/><Relationship Id="rId1" Type="http://schemas.openxmlformats.org/officeDocument/2006/relationships/slideLayout" Target="../slideLayouts/slideLayout2.xml"/><Relationship Id="rId2" Type="http://schemas.openxmlformats.org/officeDocument/2006/relationships/image" Target="../media/image38.png"/></Relationships>
</file>

<file path=ppt/slides/_rels/slide26.xml.rels><?xml version="1.0" encoding="UTF-8" standalone="yes"?>
<Relationships xmlns="http://schemas.openxmlformats.org/package/2006/relationships"><Relationship Id="rId3" Type="http://schemas.openxmlformats.org/officeDocument/2006/relationships/image" Target="../media/image45.png"/><Relationship Id="rId4" Type="http://schemas.openxmlformats.org/officeDocument/2006/relationships/image" Target="../media/image46.png"/><Relationship Id="rId5" Type="http://schemas.openxmlformats.org/officeDocument/2006/relationships/image" Target="../media/image47.png"/><Relationship Id="rId1" Type="http://schemas.openxmlformats.org/officeDocument/2006/relationships/slideLayout" Target="../slideLayouts/slideLayout2.xml"/><Relationship Id="rId2" Type="http://schemas.openxmlformats.org/officeDocument/2006/relationships/image" Target="../media/image44.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8.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9.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0.png"/><Relationship Id="rId3" Type="http://schemas.openxmlformats.org/officeDocument/2006/relationships/image" Target="../media/image51.png"/></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8.emf"/><Relationship Id="rId5" Type="http://schemas.openxmlformats.org/officeDocument/2006/relationships/image" Target="../media/image9.gif"/><Relationship Id="rId6" Type="http://schemas.openxmlformats.org/officeDocument/2006/relationships/image" Target="../media/image10.png"/><Relationship Id="rId7" Type="http://schemas.openxmlformats.org/officeDocument/2006/relationships/image" Target="../media/image11.png"/><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2.png"/><Relationship Id="rId3" Type="http://schemas.openxmlformats.org/officeDocument/2006/relationships/image" Target="../media/image53.png"/></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image" Target="../media/image54.png"/><Relationship Id="rId1" Type="http://schemas.microsoft.com/office/2007/relationships/media" Target="../media/media1.gif"/><Relationship Id="rId2" Type="http://schemas.openxmlformats.org/officeDocument/2006/relationships/video" Target="../media/media1.gif"/></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5.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6.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7.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8.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9.png"/><Relationship Id="rId3" Type="http://schemas.openxmlformats.org/officeDocument/2006/relationships/image" Target="../media/image60.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http://arxiv.org/abs/1204.1266" TargetMode="External"/><Relationship Id="rId4" Type="http://schemas.openxmlformats.org/officeDocument/2006/relationships/hyperlink" Target="http://dx.doi.org/10.1016/j.nima.2011.08.027" TargetMode="External"/><Relationship Id="rId5" Type="http://schemas.openxmlformats.org/officeDocument/2006/relationships/hyperlink" Target="http://dx.doi.org/10.1016/j.nima.2010.04.082" TargetMode="External"/><Relationship Id="rId6" Type="http://schemas.openxmlformats.org/officeDocument/2006/relationships/hyperlink" Target="http://dx.doi.org/10.1109/TNS.2009.2034002" TargetMode="External"/><Relationship Id="rId7" Type="http://schemas.openxmlformats.org/officeDocument/2006/relationships/hyperlink" Target="http://hal.in2p3.fr/view_by_stamp.php?&amp;halsid=8btrn69krkgoatvdknteii4ps7&amp;label=IN2P3&amp;langue=fr&amp;action_todo=view&amp;id=tel-00610015&amp;version=1" TargetMode="External"/><Relationship Id="rId1" Type="http://schemas.openxmlformats.org/officeDocument/2006/relationships/slideLayout" Target="../slideLayouts/slideLayout2.xml"/><Relationship Id="rId2" Type="http://schemas.openxmlformats.org/officeDocument/2006/relationships/hyperlink" Target="http://dx.doi.org/10.1109/NSSMIC.2010.5873832" TargetMode="Externa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 Id="rId3" Type="http://schemas.openxmlformats.org/officeDocument/2006/relationships/image" Target="../media/image13.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1.png"/><Relationship Id="rId3" Type="http://schemas.openxmlformats.org/officeDocument/2006/relationships/image" Target="../media/image62.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3.png"/><Relationship Id="rId3" Type="http://schemas.openxmlformats.org/officeDocument/2006/relationships/image" Target="../media/image64.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5.png"/><Relationship Id="rId3" Type="http://schemas.openxmlformats.org/officeDocument/2006/relationships/image" Target="../media/image38.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6.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7.png"/><Relationship Id="rId3" Type="http://schemas.openxmlformats.org/officeDocument/2006/relationships/image" Target="../media/image68.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9.png"/><Relationship Id="rId3" Type="http://schemas.openxmlformats.org/officeDocument/2006/relationships/image" Target="../media/image70.png"/></Relationships>
</file>

<file path=ppt/slides/_rels/slide48.xml.rels><?xml version="1.0" encoding="UTF-8" standalone="yes"?>
<Relationships xmlns="http://schemas.openxmlformats.org/package/2006/relationships"><Relationship Id="rId3" Type="http://schemas.openxmlformats.org/officeDocument/2006/relationships/image" Target="../media/image72.png"/><Relationship Id="rId4" Type="http://schemas.openxmlformats.org/officeDocument/2006/relationships/image" Target="../media/image73.png"/><Relationship Id="rId5" Type="http://schemas.openxmlformats.org/officeDocument/2006/relationships/image" Target="../media/image74.png"/><Relationship Id="rId6" Type="http://schemas.openxmlformats.org/officeDocument/2006/relationships/image" Target="../media/image75.png"/><Relationship Id="rId7" Type="http://schemas.openxmlformats.org/officeDocument/2006/relationships/image" Target="../media/image76.png"/><Relationship Id="rId8" Type="http://schemas.openxmlformats.org/officeDocument/2006/relationships/image" Target="../media/image77.png"/><Relationship Id="rId9" Type="http://schemas.openxmlformats.org/officeDocument/2006/relationships/image" Target="../media/image78.png"/><Relationship Id="rId10" Type="http://schemas.openxmlformats.org/officeDocument/2006/relationships/image" Target="../media/image79.png"/><Relationship Id="rId11" Type="http://schemas.openxmlformats.org/officeDocument/2006/relationships/image" Target="../media/image80.png"/><Relationship Id="rId1" Type="http://schemas.openxmlformats.org/officeDocument/2006/relationships/slideLayout" Target="../slideLayouts/slideLayout2.xml"/><Relationship Id="rId2" Type="http://schemas.openxmlformats.org/officeDocument/2006/relationships/image" Target="../media/image71.png"/></Relationships>
</file>

<file path=ppt/slides/_rels/slide49.xml.rels><?xml version="1.0" encoding="UTF-8" standalone="yes"?>
<Relationships xmlns="http://schemas.openxmlformats.org/package/2006/relationships"><Relationship Id="rId3" Type="http://schemas.openxmlformats.org/officeDocument/2006/relationships/image" Target="../media/image82.png"/><Relationship Id="rId4" Type="http://schemas.openxmlformats.org/officeDocument/2006/relationships/image" Target="../media/image83.png"/><Relationship Id="rId5" Type="http://schemas.openxmlformats.org/officeDocument/2006/relationships/image" Target="../media/image84.png"/><Relationship Id="rId6" Type="http://schemas.openxmlformats.org/officeDocument/2006/relationships/image" Target="../media/image85.png"/><Relationship Id="rId7" Type="http://schemas.openxmlformats.org/officeDocument/2006/relationships/image" Target="../media/image86.png"/><Relationship Id="rId8" Type="http://schemas.openxmlformats.org/officeDocument/2006/relationships/image" Target="../media/image87.png"/><Relationship Id="rId9" Type="http://schemas.openxmlformats.org/officeDocument/2006/relationships/image" Target="../media/image88.png"/><Relationship Id="rId10" Type="http://schemas.openxmlformats.org/officeDocument/2006/relationships/image" Target="../media/image89.png"/><Relationship Id="rId11" Type="http://schemas.openxmlformats.org/officeDocument/2006/relationships/image" Target="../media/image80.png"/><Relationship Id="rId1" Type="http://schemas.openxmlformats.org/officeDocument/2006/relationships/slideLayout" Target="../slideLayouts/slideLayout2.xml"/><Relationship Id="rId2" Type="http://schemas.openxmlformats.org/officeDocument/2006/relationships/image" Target="../media/image8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50.xml.rels><?xml version="1.0" encoding="UTF-8" standalone="yes"?>
<Relationships xmlns="http://schemas.openxmlformats.org/package/2006/relationships"><Relationship Id="rId3" Type="http://schemas.openxmlformats.org/officeDocument/2006/relationships/image" Target="../media/image91.png"/><Relationship Id="rId4" Type="http://schemas.openxmlformats.org/officeDocument/2006/relationships/image" Target="../media/image92.png"/><Relationship Id="rId5" Type="http://schemas.openxmlformats.org/officeDocument/2006/relationships/image" Target="../media/image93.png"/><Relationship Id="rId6" Type="http://schemas.openxmlformats.org/officeDocument/2006/relationships/image" Target="../media/image94.png"/><Relationship Id="rId7" Type="http://schemas.openxmlformats.org/officeDocument/2006/relationships/image" Target="../media/image95.png"/><Relationship Id="rId8" Type="http://schemas.openxmlformats.org/officeDocument/2006/relationships/image" Target="../media/image96.png"/><Relationship Id="rId9" Type="http://schemas.openxmlformats.org/officeDocument/2006/relationships/image" Target="../media/image97.png"/><Relationship Id="rId10" Type="http://schemas.openxmlformats.org/officeDocument/2006/relationships/image" Target="../media/image98.png"/><Relationship Id="rId11" Type="http://schemas.openxmlformats.org/officeDocument/2006/relationships/image" Target="../media/image99.png"/><Relationship Id="rId1" Type="http://schemas.openxmlformats.org/officeDocument/2006/relationships/slideLayout" Target="../slideLayouts/slideLayout2.xml"/><Relationship Id="rId2" Type="http://schemas.openxmlformats.org/officeDocument/2006/relationships/image" Target="../media/image9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 Id="rId3"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18.tiff"/><Relationship Id="rId4" Type="http://schemas.openxmlformats.org/officeDocument/2006/relationships/image" Target="../media/image19.JPG"/><Relationship Id="rId1" Type="http://schemas.openxmlformats.org/officeDocument/2006/relationships/slideLayout" Target="../slideLayouts/slideLayout2.xml"/><Relationship Id="rId2" Type="http://schemas.openxmlformats.org/officeDocument/2006/relationships/image" Target="../media/image17.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1368935" y="5764192"/>
            <a:ext cx="6400800" cy="444509"/>
          </a:xfrm>
        </p:spPr>
        <p:txBody>
          <a:bodyPr>
            <a:normAutofit fontScale="85000" lnSpcReduction="20000"/>
          </a:bodyPr>
          <a:lstStyle/>
          <a:p>
            <a:pPr algn="ctr"/>
            <a:r>
              <a:rPr lang="fr-FR" dirty="0" smtClean="0"/>
              <a:t>Mathieu Benoit, </a:t>
            </a:r>
            <a:endParaRPr lang="fr-FR" dirty="0" smtClean="0"/>
          </a:p>
          <a:p>
            <a:pPr algn="ctr"/>
            <a:r>
              <a:rPr lang="fr-FR" dirty="0" smtClean="0"/>
              <a:t>PH-LCD, CERN</a:t>
            </a:r>
            <a:endParaRPr lang="fr-FR" dirty="0" smtClean="0"/>
          </a:p>
        </p:txBody>
      </p:sp>
      <p:sp>
        <p:nvSpPr>
          <p:cNvPr id="8" name="Espace réservé du pied de page 7"/>
          <p:cNvSpPr>
            <a:spLocks noGrp="1"/>
          </p:cNvSpPr>
          <p:nvPr>
            <p:ph type="ftr" sz="quarter" idx="11"/>
          </p:nvPr>
        </p:nvSpPr>
        <p:spPr/>
        <p:txBody>
          <a:bodyPr/>
          <a:lstStyle/>
          <a:p>
            <a:r>
              <a:rPr lang="fr-FR" dirty="0" smtClean="0"/>
              <a:t>Vertex 2013, Lake </a:t>
            </a:r>
            <a:r>
              <a:rPr lang="fr-FR" dirty="0" err="1" smtClean="0"/>
              <a:t>Starnberg</a:t>
            </a:r>
            <a:r>
              <a:rPr lang="fr-FR" dirty="0" smtClean="0"/>
              <a:t>, </a:t>
            </a:r>
            <a:r>
              <a:rPr lang="fr-FR" dirty="0" err="1" smtClean="0"/>
              <a:t>September</a:t>
            </a:r>
            <a:r>
              <a:rPr lang="fr-FR" dirty="0" smtClean="0"/>
              <a:t> 18 2013</a:t>
            </a:r>
            <a:endParaRPr lang="fr-FR" dirty="0"/>
          </a:p>
        </p:txBody>
      </p:sp>
      <p:sp>
        <p:nvSpPr>
          <p:cNvPr id="7" name="Espace réservé du numéro de diapositive 6"/>
          <p:cNvSpPr>
            <a:spLocks noGrp="1"/>
          </p:cNvSpPr>
          <p:nvPr>
            <p:ph type="sldNum" sz="quarter" idx="12"/>
          </p:nvPr>
        </p:nvSpPr>
        <p:spPr/>
        <p:txBody>
          <a:bodyPr/>
          <a:lstStyle/>
          <a:p>
            <a:fld id="{7F5CE407-6216-4202-80E4-A30DC2F709B2}" type="slidenum">
              <a:rPr lang="en-US" smtClean="0"/>
              <a:t>1</a:t>
            </a:fld>
            <a:endParaRPr lang="en-US"/>
          </a:p>
        </p:txBody>
      </p:sp>
      <p:pic>
        <p:nvPicPr>
          <p:cNvPr id="5" name="Image 4" descr="CERN_logo_400x400.gi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76243" y="5407542"/>
            <a:ext cx="1230060" cy="1230060"/>
          </a:xfrm>
          <a:prstGeom prst="rect">
            <a:avLst/>
          </a:prstGeom>
        </p:spPr>
      </p:pic>
      <p:pic>
        <p:nvPicPr>
          <p:cNvPr id="6" name="Image 5" descr="CLIC-Logo-Color-7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2915" y="5195620"/>
            <a:ext cx="1658081" cy="1658081"/>
          </a:xfrm>
          <a:prstGeom prst="rect">
            <a:avLst/>
          </a:prstGeom>
        </p:spPr>
      </p:pic>
      <p:pic>
        <p:nvPicPr>
          <p:cNvPr id="10" name="Image 9"/>
          <p:cNvPicPr>
            <a:picLocks noChangeAspect="1"/>
          </p:cNvPicPr>
          <p:nvPr/>
        </p:nvPicPr>
        <p:blipFill>
          <a:blip r:embed="rId4"/>
          <a:stretch>
            <a:fillRect/>
          </a:stretch>
        </p:blipFill>
        <p:spPr>
          <a:xfrm>
            <a:off x="1845574" y="3528182"/>
            <a:ext cx="2555372" cy="1481310"/>
          </a:xfrm>
          <a:prstGeom prst="rect">
            <a:avLst/>
          </a:prstGeom>
        </p:spPr>
      </p:pic>
      <p:pic>
        <p:nvPicPr>
          <p:cNvPr id="11" name="Espace réservé du contenu 3" descr="Geometry.pdf"/>
          <p:cNvPicPr>
            <a:picLocks noChangeAspect="1"/>
          </p:cNvPicPr>
          <p:nvPr/>
        </p:nvPicPr>
        <p:blipFill rotWithShape="1">
          <a:blip r:embed="rId5">
            <a:extLst>
              <a:ext uri="{28A0092B-C50C-407E-A947-70E740481C1C}">
                <a14:useLocalDpi xmlns:a14="http://schemas.microsoft.com/office/drawing/2010/main" val="0"/>
              </a:ext>
            </a:extLst>
          </a:blip>
          <a:srcRect l="31895" t="29838" r="33091" b="54664"/>
          <a:stretch/>
        </p:blipFill>
        <p:spPr>
          <a:xfrm>
            <a:off x="213544" y="1487992"/>
            <a:ext cx="3092169" cy="1936720"/>
          </a:xfrm>
          <a:prstGeom prst="rect">
            <a:avLst/>
          </a:prstGeom>
        </p:spPr>
      </p:pic>
      <p:pic>
        <p:nvPicPr>
          <p:cNvPr id="12" name="Image 11"/>
          <p:cNvPicPr>
            <a:picLocks noChangeAspect="1"/>
          </p:cNvPicPr>
          <p:nvPr/>
        </p:nvPicPr>
        <p:blipFill>
          <a:blip r:embed="rId6"/>
          <a:stretch>
            <a:fillRect/>
          </a:stretch>
        </p:blipFill>
        <p:spPr>
          <a:xfrm>
            <a:off x="4764041" y="1564633"/>
            <a:ext cx="4284419" cy="2937256"/>
          </a:xfrm>
          <a:prstGeom prst="rect">
            <a:avLst/>
          </a:prstGeom>
        </p:spPr>
      </p:pic>
      <p:sp>
        <p:nvSpPr>
          <p:cNvPr id="2" name="Titre 1"/>
          <p:cNvSpPr>
            <a:spLocks noGrp="1"/>
          </p:cNvSpPr>
          <p:nvPr>
            <p:ph type="ctrTitle"/>
          </p:nvPr>
        </p:nvSpPr>
        <p:spPr>
          <a:xfrm>
            <a:off x="213544" y="396926"/>
            <a:ext cx="8441565" cy="1927225"/>
          </a:xfrm>
        </p:spPr>
        <p:txBody>
          <a:bodyPr/>
          <a:lstStyle/>
          <a:p>
            <a:pPr algn="ctr"/>
            <a:r>
              <a:rPr lang="fr-FR" sz="3200" dirty="0"/>
              <a:t>TCAD Simulation of </a:t>
            </a:r>
            <a:r>
              <a:rPr lang="fr-FR" sz="3200" dirty="0" err="1" smtClean="0"/>
              <a:t>Silicon</a:t>
            </a:r>
            <a:r>
              <a:rPr lang="fr-FR" sz="3200" dirty="0" smtClean="0"/>
              <a:t> </a:t>
            </a:r>
            <a:r>
              <a:rPr lang="fr-FR" sz="3200" dirty="0"/>
              <a:t>radiation </a:t>
            </a:r>
            <a:r>
              <a:rPr lang="fr-FR" sz="3200" dirty="0" smtClean="0"/>
              <a:t>detectors </a:t>
            </a:r>
            <a:r>
              <a:rPr lang="fr-FR" sz="3200" dirty="0" err="1"/>
              <a:t>using</a:t>
            </a:r>
            <a:r>
              <a:rPr lang="fr-FR" sz="3200" dirty="0"/>
              <a:t> commercial simulation </a:t>
            </a:r>
            <a:r>
              <a:rPr lang="fr-FR" sz="3200" dirty="0" err="1"/>
              <a:t>products</a:t>
            </a:r>
            <a:r>
              <a:rPr lang="fr-FR" sz="3200" dirty="0"/>
              <a:t> </a:t>
            </a:r>
          </a:p>
        </p:txBody>
      </p:sp>
    </p:spTree>
    <p:extLst>
      <p:ext uri="{BB962C8B-B14F-4D97-AF65-F5344CB8AC3E}">
        <p14:creationId xmlns:p14="http://schemas.microsoft.com/office/powerpoint/2010/main" val="11175735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Physics (Device Simulation)</a:t>
            </a:r>
            <a:endParaRPr lang="fr-CA" dirty="0"/>
          </a:p>
        </p:txBody>
      </p:sp>
      <p:graphicFrame>
        <p:nvGraphicFramePr>
          <p:cNvPr id="6" name="Content Placeholder 5"/>
          <p:cNvGraphicFramePr>
            <a:graphicFrameLocks noGrp="1"/>
          </p:cNvGraphicFramePr>
          <p:nvPr>
            <p:ph idx="1"/>
          </p:nvPr>
        </p:nvGraphicFramePr>
        <p:xfrm>
          <a:off x="500034" y="1500174"/>
          <a:ext cx="8229600" cy="5000659"/>
        </p:xfrm>
        <a:graphic>
          <a:graphicData uri="http://schemas.openxmlformats.org/drawingml/2006/table">
            <a:tbl>
              <a:tblPr firstRow="1" bandRow="1">
                <a:tableStyleId>{BDBED569-4797-4DF1-A0F4-6AAB3CD982D8}</a:tableStyleId>
              </a:tblPr>
              <a:tblGrid>
                <a:gridCol w="4114800"/>
                <a:gridCol w="4114800"/>
              </a:tblGrid>
              <a:tr h="651490">
                <a:tc>
                  <a:txBody>
                    <a:bodyPr/>
                    <a:lstStyle/>
                    <a:p>
                      <a:pPr algn="ctr"/>
                      <a:r>
                        <a:rPr lang="en-CA" sz="2800" dirty="0" smtClean="0"/>
                        <a:t>Physics</a:t>
                      </a:r>
                      <a:endParaRPr lang="fr-CA" sz="2800" dirty="0"/>
                    </a:p>
                  </a:txBody>
                  <a:tcPr/>
                </a:tc>
                <a:tc>
                  <a:txBody>
                    <a:bodyPr/>
                    <a:lstStyle/>
                    <a:p>
                      <a:pPr algn="ctr"/>
                      <a:r>
                        <a:rPr lang="en-CA" sz="3200" dirty="0" smtClean="0"/>
                        <a:t>Models</a:t>
                      </a:r>
                      <a:endParaRPr lang="fr-CA" sz="3200" dirty="0"/>
                    </a:p>
                  </a:txBody>
                  <a:tcPr/>
                </a:tc>
              </a:tr>
              <a:tr h="1200113">
                <a:tc>
                  <a:txBody>
                    <a:bodyPr/>
                    <a:lstStyle/>
                    <a:p>
                      <a:pPr algn="ctr"/>
                      <a:r>
                        <a:rPr lang="en-CA" sz="2400" b="1" dirty="0" smtClean="0"/>
                        <a:t>Mobility</a:t>
                      </a:r>
                      <a:endParaRPr lang="fr-CA" sz="2400" b="1" dirty="0"/>
                    </a:p>
                  </a:txBody>
                  <a:tcPr/>
                </a:tc>
                <a:tc>
                  <a:txBody>
                    <a:bodyPr/>
                    <a:lstStyle/>
                    <a:p>
                      <a:pPr algn="ctr"/>
                      <a:r>
                        <a:rPr kumimoji="0" lang="en-US" sz="1800" kern="1200" baseline="0" dirty="0" smtClean="0">
                          <a:solidFill>
                            <a:schemeClr val="tx1"/>
                          </a:solidFill>
                          <a:latin typeface="+mn-lt"/>
                          <a:ea typeface="+mn-ea"/>
                          <a:cs typeface="+mn-cs"/>
                        </a:rPr>
                        <a:t>Concentration-dependent mobility (fit to experimental data), Parallel</a:t>
                      </a:r>
                    </a:p>
                    <a:p>
                      <a:pPr algn="ctr"/>
                      <a:r>
                        <a:rPr kumimoji="0" lang="en-US" sz="1800" kern="1200" baseline="0" dirty="0" smtClean="0">
                          <a:solidFill>
                            <a:schemeClr val="tx1"/>
                          </a:solidFill>
                          <a:latin typeface="+mn-lt"/>
                          <a:ea typeface="+mn-ea"/>
                          <a:cs typeface="+mn-cs"/>
                        </a:rPr>
                        <a:t>field dependent mobility (fit to experimental saturation velocities)</a:t>
                      </a:r>
                      <a:endParaRPr lang="fr-CA" sz="1800" dirty="0"/>
                    </a:p>
                  </a:txBody>
                  <a:tcPr/>
                </a:tc>
              </a:tr>
              <a:tr h="1200113">
                <a:tc>
                  <a:txBody>
                    <a:bodyPr/>
                    <a:lstStyle/>
                    <a:p>
                      <a:pPr algn="ctr"/>
                      <a:r>
                        <a:rPr lang="en-CA" sz="2400" b="1" dirty="0" smtClean="0"/>
                        <a:t>Generation recombination</a:t>
                      </a:r>
                      <a:r>
                        <a:rPr lang="en-CA" sz="2400" b="1" baseline="0" dirty="0" smtClean="0"/>
                        <a:t> and trapping</a:t>
                      </a:r>
                      <a:endParaRPr lang="fr-CA" sz="2400" b="1" dirty="0"/>
                    </a:p>
                  </a:txBody>
                  <a:tcPr/>
                </a:tc>
                <a:tc>
                  <a:txBody>
                    <a:bodyPr/>
                    <a:lstStyle/>
                    <a:p>
                      <a:pPr algn="ctr"/>
                      <a:r>
                        <a:rPr kumimoji="0" lang="fr-CA" sz="1800" kern="1200" baseline="0" dirty="0" err="1" smtClean="0">
                          <a:solidFill>
                            <a:schemeClr val="tx1"/>
                          </a:solidFill>
                          <a:latin typeface="+mn-lt"/>
                          <a:ea typeface="+mn-ea"/>
                          <a:cs typeface="+mn-cs"/>
                        </a:rPr>
                        <a:t>Modified</a:t>
                      </a:r>
                      <a:r>
                        <a:rPr kumimoji="0" lang="fr-CA" sz="1800" kern="1200" baseline="0" dirty="0" smtClean="0">
                          <a:solidFill>
                            <a:schemeClr val="tx1"/>
                          </a:solidFill>
                          <a:latin typeface="+mn-lt"/>
                          <a:ea typeface="+mn-ea"/>
                          <a:cs typeface="+mn-cs"/>
                        </a:rPr>
                        <a:t> concentration </a:t>
                      </a:r>
                      <a:r>
                        <a:rPr kumimoji="0" lang="fr-CA" sz="1800" kern="1200" baseline="0" dirty="0" err="1" smtClean="0">
                          <a:solidFill>
                            <a:schemeClr val="tx1"/>
                          </a:solidFill>
                          <a:latin typeface="+mn-lt"/>
                          <a:ea typeface="+mn-ea"/>
                          <a:cs typeface="+mn-cs"/>
                        </a:rPr>
                        <a:t>dependent</a:t>
                      </a:r>
                      <a:r>
                        <a:rPr kumimoji="0" lang="fr-CA" sz="1800" kern="1200" baseline="0" dirty="0" smtClean="0">
                          <a:solidFill>
                            <a:schemeClr val="tx1"/>
                          </a:solidFill>
                          <a:latin typeface="+mn-lt"/>
                          <a:ea typeface="+mn-ea"/>
                          <a:cs typeface="+mn-cs"/>
                        </a:rPr>
                        <a:t> </a:t>
                      </a:r>
                      <a:r>
                        <a:rPr kumimoji="0" lang="fr-CA" sz="1800" kern="1200" baseline="0" dirty="0" err="1" smtClean="0">
                          <a:solidFill>
                            <a:schemeClr val="tx1"/>
                          </a:solidFill>
                          <a:latin typeface="+mn-lt"/>
                          <a:ea typeface="+mn-ea"/>
                          <a:cs typeface="+mn-cs"/>
                        </a:rPr>
                        <a:t>Shockley</a:t>
                      </a:r>
                      <a:r>
                        <a:rPr kumimoji="0" lang="fr-CA" sz="1800" kern="1200" baseline="0" dirty="0" smtClean="0">
                          <a:solidFill>
                            <a:schemeClr val="tx1"/>
                          </a:solidFill>
                          <a:latin typeface="+mn-lt"/>
                          <a:ea typeface="+mn-ea"/>
                          <a:cs typeface="+mn-cs"/>
                        </a:rPr>
                        <a:t>-Read-Hall</a:t>
                      </a:r>
                    </a:p>
                    <a:p>
                      <a:pPr algn="ctr"/>
                      <a:r>
                        <a:rPr kumimoji="0" lang="en-US" sz="1800" kern="1200" baseline="0" dirty="0" smtClean="0">
                          <a:solidFill>
                            <a:schemeClr val="tx1"/>
                          </a:solidFill>
                          <a:latin typeface="+mn-lt"/>
                          <a:ea typeface="+mn-ea"/>
                          <a:cs typeface="+mn-cs"/>
                        </a:rPr>
                        <a:t>Generation/recombination (for treatment of defects)</a:t>
                      </a:r>
                      <a:endParaRPr lang="fr-CA" sz="1800" dirty="0"/>
                    </a:p>
                  </a:txBody>
                  <a:tcPr/>
                </a:tc>
              </a:tr>
              <a:tr h="645963">
                <a:tc>
                  <a:txBody>
                    <a:bodyPr/>
                    <a:lstStyle/>
                    <a:p>
                      <a:pPr algn="ctr"/>
                      <a:r>
                        <a:rPr lang="en-CA" sz="2400" b="1" dirty="0" smtClean="0"/>
                        <a:t>Impact</a:t>
                      </a:r>
                      <a:r>
                        <a:rPr lang="en-CA" sz="2400" b="1" baseline="0" dirty="0" smtClean="0"/>
                        <a:t> ionization</a:t>
                      </a:r>
                      <a:endParaRPr lang="fr-CA" sz="2400" b="1" dirty="0"/>
                    </a:p>
                  </a:txBody>
                  <a:tcPr/>
                </a:tc>
                <a:tc>
                  <a:txBody>
                    <a:bodyPr/>
                    <a:lstStyle/>
                    <a:p>
                      <a:pPr algn="ctr"/>
                      <a:r>
                        <a:rPr kumimoji="0" lang="fr-CA" sz="1800" kern="1200" baseline="0" dirty="0" err="1" smtClean="0">
                          <a:solidFill>
                            <a:schemeClr val="tx1"/>
                          </a:solidFill>
                          <a:latin typeface="+mn-lt"/>
                          <a:ea typeface="+mn-ea"/>
                          <a:cs typeface="+mn-cs"/>
                        </a:rPr>
                        <a:t>Selberherr’s</a:t>
                      </a:r>
                      <a:r>
                        <a:rPr kumimoji="0" lang="fr-CA" sz="1800" kern="1200" baseline="0" dirty="0" smtClean="0">
                          <a:solidFill>
                            <a:schemeClr val="tx1"/>
                          </a:solidFill>
                          <a:latin typeface="+mn-lt"/>
                          <a:ea typeface="+mn-ea"/>
                          <a:cs typeface="+mn-cs"/>
                        </a:rPr>
                        <a:t> Impact </a:t>
                      </a:r>
                      <a:r>
                        <a:rPr kumimoji="0" lang="fr-CA" sz="1800" kern="1200" baseline="0" dirty="0" err="1" smtClean="0">
                          <a:solidFill>
                            <a:schemeClr val="tx1"/>
                          </a:solidFill>
                          <a:latin typeface="+mn-lt"/>
                          <a:ea typeface="+mn-ea"/>
                          <a:cs typeface="+mn-cs"/>
                        </a:rPr>
                        <a:t>ionization</a:t>
                      </a:r>
                      <a:r>
                        <a:rPr kumimoji="0" lang="fr-CA" sz="1800" kern="1200" baseline="0" dirty="0" smtClean="0">
                          <a:solidFill>
                            <a:schemeClr val="tx1"/>
                          </a:solidFill>
                          <a:latin typeface="+mn-lt"/>
                          <a:ea typeface="+mn-ea"/>
                          <a:cs typeface="+mn-cs"/>
                        </a:rPr>
                        <a:t> model</a:t>
                      </a:r>
                      <a:endParaRPr lang="fr-CA" sz="1800" dirty="0"/>
                    </a:p>
                  </a:txBody>
                  <a:tcPr/>
                </a:tc>
              </a:tr>
              <a:tr h="651490">
                <a:tc>
                  <a:txBody>
                    <a:bodyPr/>
                    <a:lstStyle/>
                    <a:p>
                      <a:pPr algn="ctr"/>
                      <a:r>
                        <a:rPr lang="en-CA" sz="2400" b="1" dirty="0" err="1" smtClean="0"/>
                        <a:t>Tunneling</a:t>
                      </a:r>
                      <a:endParaRPr lang="fr-CA" sz="2400" b="1" dirty="0"/>
                    </a:p>
                  </a:txBody>
                  <a:tcPr/>
                </a:tc>
                <a:tc>
                  <a:txBody>
                    <a:bodyPr/>
                    <a:lstStyle/>
                    <a:p>
                      <a:pPr algn="ctr"/>
                      <a:r>
                        <a:rPr kumimoji="0" lang="fr-CA" sz="1800" kern="1200" baseline="0" dirty="0" smtClean="0">
                          <a:solidFill>
                            <a:schemeClr val="tx1"/>
                          </a:solidFill>
                          <a:latin typeface="+mn-lt"/>
                          <a:ea typeface="+mn-ea"/>
                          <a:cs typeface="+mn-cs"/>
                        </a:rPr>
                        <a:t>Band-to-band </a:t>
                      </a:r>
                      <a:r>
                        <a:rPr kumimoji="0" lang="fr-CA" sz="1800" kern="1200" baseline="0" dirty="0" err="1" smtClean="0">
                          <a:solidFill>
                            <a:schemeClr val="tx1"/>
                          </a:solidFill>
                          <a:latin typeface="+mn-lt"/>
                          <a:ea typeface="+mn-ea"/>
                          <a:cs typeface="+mn-cs"/>
                        </a:rPr>
                        <a:t>tunnelling</a:t>
                      </a:r>
                      <a:r>
                        <a:rPr kumimoji="0" lang="fr-CA" sz="1800" kern="1200" baseline="0" dirty="0" smtClean="0">
                          <a:solidFill>
                            <a:schemeClr val="tx1"/>
                          </a:solidFill>
                          <a:latin typeface="+mn-lt"/>
                          <a:ea typeface="+mn-ea"/>
                          <a:cs typeface="+mn-cs"/>
                        </a:rPr>
                        <a:t>, </a:t>
                      </a:r>
                      <a:r>
                        <a:rPr kumimoji="0" lang="fr-CA" sz="1800" kern="1200" baseline="0" dirty="0" err="1" smtClean="0">
                          <a:solidFill>
                            <a:schemeClr val="tx1"/>
                          </a:solidFill>
                          <a:latin typeface="+mn-lt"/>
                          <a:ea typeface="+mn-ea"/>
                          <a:cs typeface="+mn-cs"/>
                        </a:rPr>
                        <a:t>Trap</a:t>
                      </a:r>
                      <a:r>
                        <a:rPr kumimoji="0" lang="fr-CA" sz="1800" kern="1200" baseline="0" dirty="0" smtClean="0">
                          <a:solidFill>
                            <a:schemeClr val="tx1"/>
                          </a:solidFill>
                          <a:latin typeface="+mn-lt"/>
                          <a:ea typeface="+mn-ea"/>
                          <a:cs typeface="+mn-cs"/>
                        </a:rPr>
                        <a:t>-</a:t>
                      </a:r>
                      <a:r>
                        <a:rPr kumimoji="0" lang="fr-CA" sz="1800" kern="1200" baseline="0" dirty="0" err="1" smtClean="0">
                          <a:solidFill>
                            <a:schemeClr val="tx1"/>
                          </a:solidFill>
                          <a:latin typeface="+mn-lt"/>
                          <a:ea typeface="+mn-ea"/>
                          <a:cs typeface="+mn-cs"/>
                        </a:rPr>
                        <a:t>Assisted</a:t>
                      </a:r>
                      <a:r>
                        <a:rPr kumimoji="0" lang="fr-CA" sz="1800" kern="1200" baseline="0" dirty="0" smtClean="0">
                          <a:solidFill>
                            <a:schemeClr val="tx1"/>
                          </a:solidFill>
                          <a:latin typeface="+mn-lt"/>
                          <a:ea typeface="+mn-ea"/>
                          <a:cs typeface="+mn-cs"/>
                        </a:rPr>
                        <a:t> tunneling</a:t>
                      </a:r>
                      <a:endParaRPr lang="fr-CA" sz="1800" dirty="0"/>
                    </a:p>
                  </a:txBody>
                  <a:tcPr/>
                </a:tc>
              </a:tr>
              <a:tr h="651490">
                <a:tc>
                  <a:txBody>
                    <a:bodyPr/>
                    <a:lstStyle/>
                    <a:p>
                      <a:pPr algn="ctr"/>
                      <a:r>
                        <a:rPr lang="en-CA" sz="2400" b="1" dirty="0" smtClean="0"/>
                        <a:t>Oxide physics</a:t>
                      </a:r>
                      <a:endParaRPr lang="fr-CA" sz="2400" b="1" dirty="0"/>
                    </a:p>
                  </a:txBody>
                  <a:tcPr/>
                </a:tc>
                <a:tc>
                  <a:txBody>
                    <a:bodyPr/>
                    <a:lstStyle/>
                    <a:p>
                      <a:pPr algn="ctr"/>
                      <a:r>
                        <a:rPr kumimoji="0" lang="fr-CA" sz="1800" kern="1200" baseline="0" dirty="0" smtClean="0">
                          <a:solidFill>
                            <a:schemeClr val="tx1"/>
                          </a:solidFill>
                          <a:latin typeface="+mn-lt"/>
                          <a:ea typeface="+mn-ea"/>
                          <a:cs typeface="+mn-cs"/>
                        </a:rPr>
                        <a:t>Fowler-</a:t>
                      </a:r>
                      <a:r>
                        <a:rPr kumimoji="0" lang="fr-CA" sz="1800" kern="1200" baseline="0" dirty="0" err="1" smtClean="0">
                          <a:solidFill>
                            <a:schemeClr val="tx1"/>
                          </a:solidFill>
                          <a:latin typeface="+mn-lt"/>
                          <a:ea typeface="+mn-ea"/>
                          <a:cs typeface="+mn-cs"/>
                        </a:rPr>
                        <a:t>Nordheim</a:t>
                      </a:r>
                      <a:r>
                        <a:rPr kumimoji="0" lang="fr-CA" sz="1800" kern="1200" baseline="0" dirty="0" smtClean="0">
                          <a:solidFill>
                            <a:schemeClr val="tx1"/>
                          </a:solidFill>
                          <a:latin typeface="+mn-lt"/>
                          <a:ea typeface="+mn-ea"/>
                          <a:cs typeface="+mn-cs"/>
                        </a:rPr>
                        <a:t> </a:t>
                      </a:r>
                      <a:r>
                        <a:rPr kumimoji="0" lang="fr-CA" sz="1800" kern="1200" baseline="0" dirty="0" err="1" smtClean="0">
                          <a:solidFill>
                            <a:schemeClr val="tx1"/>
                          </a:solidFill>
                          <a:latin typeface="+mn-lt"/>
                          <a:ea typeface="+mn-ea"/>
                          <a:cs typeface="+mn-cs"/>
                        </a:rPr>
                        <a:t>tunnelling</a:t>
                      </a:r>
                      <a:r>
                        <a:rPr kumimoji="0" lang="fr-CA" sz="1800" kern="1200" baseline="0" dirty="0" smtClean="0">
                          <a:solidFill>
                            <a:schemeClr val="tx1"/>
                          </a:solidFill>
                          <a:latin typeface="+mn-lt"/>
                          <a:ea typeface="+mn-ea"/>
                          <a:cs typeface="+mn-cs"/>
                        </a:rPr>
                        <a:t>, interface charge accumulation</a:t>
                      </a:r>
                      <a:endParaRPr lang="fr-CA" sz="1800" dirty="0"/>
                    </a:p>
                  </a:txBody>
                  <a:tcPr/>
                </a:tc>
              </a:tr>
            </a:tbl>
          </a:graphicData>
        </a:graphic>
      </p:graphicFrame>
      <p:sp>
        <p:nvSpPr>
          <p:cNvPr id="4" name="Footer Placeholder 3"/>
          <p:cNvSpPr>
            <a:spLocks noGrp="1"/>
          </p:cNvSpPr>
          <p:nvPr>
            <p:ph type="ftr" sz="quarter" idx="11"/>
          </p:nvPr>
        </p:nvSpPr>
        <p:spPr/>
        <p:txBody>
          <a:bodyPr/>
          <a:lstStyle/>
          <a:p>
            <a:r>
              <a:rPr lang="en-US" smtClean="0"/>
              <a:t>Vertex 2013, Lake Starnberg, September 18 2013</a:t>
            </a:r>
            <a:endParaRPr lang="fr-CA" dirty="0"/>
          </a:p>
        </p:txBody>
      </p:sp>
      <p:sp>
        <p:nvSpPr>
          <p:cNvPr id="5" name="Slide Number Placeholder 4"/>
          <p:cNvSpPr>
            <a:spLocks noGrp="1"/>
          </p:cNvSpPr>
          <p:nvPr>
            <p:ph type="sldNum" sz="quarter" idx="12"/>
          </p:nvPr>
        </p:nvSpPr>
        <p:spPr/>
        <p:txBody>
          <a:bodyPr/>
          <a:lstStyle/>
          <a:p>
            <a:fld id="{8B43F911-FC8A-4D37-B684-1FC76447733E}" type="slidenum">
              <a:rPr lang="fr-CA" smtClean="0"/>
              <a:pPr/>
              <a:t>10</a:t>
            </a:fld>
            <a:endParaRPr lang="fr-CA"/>
          </a:p>
        </p:txBody>
      </p:sp>
    </p:spTree>
    <p:extLst>
      <p:ext uri="{BB962C8B-B14F-4D97-AF65-F5344CB8AC3E}">
        <p14:creationId xmlns:p14="http://schemas.microsoft.com/office/powerpoint/2010/main" val="25860009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Generation/Recombination</a:t>
            </a:r>
            <a:endParaRPr lang="fr-CA" dirty="0"/>
          </a:p>
        </p:txBody>
      </p:sp>
      <p:sp>
        <p:nvSpPr>
          <p:cNvPr id="3" name="Content Placeholder 2"/>
          <p:cNvSpPr>
            <a:spLocks noGrp="1"/>
          </p:cNvSpPr>
          <p:nvPr>
            <p:ph idx="1"/>
          </p:nvPr>
        </p:nvSpPr>
        <p:spPr/>
        <p:txBody>
          <a:bodyPr/>
          <a:lstStyle/>
          <a:p>
            <a:r>
              <a:rPr lang="en-CA" dirty="0" smtClean="0"/>
              <a:t>Modified Shockley-Read-Hall G/R</a:t>
            </a:r>
          </a:p>
          <a:p>
            <a:pPr lvl="1"/>
            <a:r>
              <a:rPr lang="en-CA" dirty="0" smtClean="0"/>
              <a:t>A sum of SRH contribution by each trap</a:t>
            </a:r>
          </a:p>
          <a:p>
            <a:pPr lvl="1"/>
            <a:r>
              <a:rPr lang="en-CA" dirty="0" smtClean="0">
                <a:latin typeface="Times New Roman" pitchFamily="18" charset="0"/>
                <a:cs typeface="Times New Roman" pitchFamily="18" charset="0"/>
              </a:rPr>
              <a:t>Γ is the degeneracy of the trap, n</a:t>
            </a:r>
            <a:r>
              <a:rPr lang="en-CA" baseline="-25000" dirty="0" smtClean="0">
                <a:latin typeface="Times New Roman" pitchFamily="18" charset="0"/>
                <a:cs typeface="Times New Roman" pitchFamily="18" charset="0"/>
              </a:rPr>
              <a:t>i</a:t>
            </a:r>
            <a:r>
              <a:rPr lang="en-CA" dirty="0" smtClean="0">
                <a:latin typeface="Times New Roman" pitchFamily="18" charset="0"/>
                <a:cs typeface="Times New Roman" pitchFamily="18" charset="0"/>
              </a:rPr>
              <a:t> the intrinsic concentration of carriers</a:t>
            </a:r>
            <a:endParaRPr lang="fr-CA" dirty="0">
              <a:latin typeface="Times New Roman" pitchFamily="18" charset="0"/>
              <a:cs typeface="Times New Roman" pitchFamily="18" charset="0"/>
            </a:endParaRPr>
          </a:p>
        </p:txBody>
      </p:sp>
      <p:sp>
        <p:nvSpPr>
          <p:cNvPr id="4" name="Footer Placeholder 3"/>
          <p:cNvSpPr>
            <a:spLocks noGrp="1"/>
          </p:cNvSpPr>
          <p:nvPr>
            <p:ph type="ftr" sz="quarter" idx="11"/>
          </p:nvPr>
        </p:nvSpPr>
        <p:spPr/>
        <p:txBody>
          <a:bodyPr/>
          <a:lstStyle/>
          <a:p>
            <a:r>
              <a:rPr lang="en-US" smtClean="0"/>
              <a:t>Vertex 2013, Lake Starnberg, September 18 2013</a:t>
            </a:r>
            <a:endParaRPr lang="fr-CA"/>
          </a:p>
        </p:txBody>
      </p:sp>
      <p:sp>
        <p:nvSpPr>
          <p:cNvPr id="5" name="Slide Number Placeholder 4"/>
          <p:cNvSpPr>
            <a:spLocks noGrp="1"/>
          </p:cNvSpPr>
          <p:nvPr>
            <p:ph type="sldNum" sz="quarter" idx="12"/>
          </p:nvPr>
        </p:nvSpPr>
        <p:spPr/>
        <p:txBody>
          <a:bodyPr/>
          <a:lstStyle/>
          <a:p>
            <a:fld id="{8B43F911-FC8A-4D37-B684-1FC76447733E}" type="slidenum">
              <a:rPr lang="fr-CA" smtClean="0"/>
              <a:pPr/>
              <a:t>11</a:t>
            </a:fld>
            <a:endParaRPr lang="fr-CA"/>
          </a:p>
        </p:txBody>
      </p:sp>
      <p:graphicFrame>
        <p:nvGraphicFramePr>
          <p:cNvPr id="2050" name="Object 3"/>
          <p:cNvGraphicFramePr>
            <a:graphicFrameLocks noChangeAspect="1"/>
          </p:cNvGraphicFramePr>
          <p:nvPr/>
        </p:nvGraphicFramePr>
        <p:xfrm>
          <a:off x="1000100" y="4000504"/>
          <a:ext cx="6742112" cy="2276475"/>
        </p:xfrm>
        <a:graphic>
          <a:graphicData uri="http://schemas.openxmlformats.org/presentationml/2006/ole">
            <mc:AlternateContent xmlns:mc="http://schemas.openxmlformats.org/markup-compatibility/2006">
              <mc:Choice xmlns:v="urn:schemas-microsoft-com:vml" Requires="v">
                <p:oleObj spid="_x0000_s2158" name="Équation" r:id="rId3" imgW="7315200" imgH="2476500" progId="Equation.3">
                  <p:embed/>
                </p:oleObj>
              </mc:Choice>
              <mc:Fallback>
                <p:oleObj name="Équation" r:id="rId3" imgW="7315200" imgH="24765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00100" y="4000504"/>
                        <a:ext cx="6742112" cy="22764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5519835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Generation/Recombination</a:t>
            </a:r>
            <a:endParaRPr lang="fr-CA" dirty="0"/>
          </a:p>
        </p:txBody>
      </p:sp>
      <p:sp>
        <p:nvSpPr>
          <p:cNvPr id="3" name="Content Placeholder 2"/>
          <p:cNvSpPr>
            <a:spLocks noGrp="1"/>
          </p:cNvSpPr>
          <p:nvPr>
            <p:ph idx="1"/>
          </p:nvPr>
        </p:nvSpPr>
        <p:spPr>
          <a:xfrm>
            <a:off x="500034" y="1182828"/>
            <a:ext cx="8229600" cy="5643578"/>
          </a:xfrm>
        </p:spPr>
        <p:txBody>
          <a:bodyPr>
            <a:normAutofit fontScale="92500" lnSpcReduction="20000"/>
          </a:bodyPr>
          <a:lstStyle/>
          <a:p>
            <a:endParaRPr lang="en-CA" sz="2800" dirty="0" smtClean="0"/>
          </a:p>
          <a:p>
            <a:r>
              <a:rPr lang="en-CA" sz="2400" dirty="0" smtClean="0"/>
              <a:t>Transient behaviour of traps</a:t>
            </a:r>
          </a:p>
          <a:p>
            <a:endParaRPr lang="en-CA" sz="2400" dirty="0"/>
          </a:p>
          <a:p>
            <a:endParaRPr lang="en-CA" sz="2400" dirty="0" smtClean="0"/>
          </a:p>
          <a:p>
            <a:endParaRPr lang="en-CA" sz="2800" dirty="0" smtClean="0"/>
          </a:p>
          <a:p>
            <a:endParaRPr lang="en-CA" sz="2800" dirty="0" smtClean="0"/>
          </a:p>
          <a:p>
            <a:endParaRPr lang="en-CA" sz="2800" dirty="0" smtClean="0"/>
          </a:p>
          <a:p>
            <a:endParaRPr lang="en-CA" sz="2800" dirty="0" smtClean="0"/>
          </a:p>
          <a:p>
            <a:pPr>
              <a:buNone/>
            </a:pPr>
            <a:endParaRPr lang="en-CA" sz="2800" dirty="0" smtClean="0"/>
          </a:p>
          <a:p>
            <a:pPr>
              <a:buNone/>
            </a:pPr>
            <a:endParaRPr lang="en-CA" sz="2000" dirty="0" smtClean="0"/>
          </a:p>
          <a:p>
            <a:pPr>
              <a:buNone/>
            </a:pPr>
            <a:endParaRPr lang="en-CA" sz="2000" dirty="0" smtClean="0"/>
          </a:p>
          <a:p>
            <a:pPr>
              <a:buNone/>
            </a:pPr>
            <a:endParaRPr lang="en-CA" sz="2000" dirty="0" smtClean="0"/>
          </a:p>
          <a:p>
            <a:pPr>
              <a:buNone/>
            </a:pPr>
            <a:endParaRPr lang="en-CA" sz="2000" dirty="0" smtClean="0"/>
          </a:p>
          <a:p>
            <a:pPr>
              <a:buNone/>
            </a:pPr>
            <a:endParaRPr lang="en-CA" sz="2000" dirty="0" smtClean="0"/>
          </a:p>
          <a:p>
            <a:pPr>
              <a:buNone/>
            </a:pPr>
            <a:r>
              <a:rPr lang="en-CA" sz="2000" dirty="0" err="1" smtClean="0"/>
              <a:t>σ</a:t>
            </a:r>
            <a:r>
              <a:rPr lang="en-CA" sz="2000" baseline="-25000" dirty="0" err="1" smtClean="0"/>
              <a:t>n,p</a:t>
            </a:r>
            <a:r>
              <a:rPr lang="en-CA" sz="2000" baseline="-25000" dirty="0" smtClean="0"/>
              <a:t>	</a:t>
            </a:r>
            <a:r>
              <a:rPr lang="en-CA" sz="2000" dirty="0" smtClean="0"/>
              <a:t> is trap capture cross-section</a:t>
            </a:r>
          </a:p>
          <a:p>
            <a:pPr>
              <a:buNone/>
            </a:pPr>
            <a:r>
              <a:rPr lang="en-CA" sz="2000" dirty="0" err="1" smtClean="0"/>
              <a:t>v</a:t>
            </a:r>
            <a:r>
              <a:rPr lang="en-CA" sz="2000" baseline="-25000" dirty="0" err="1" smtClean="0"/>
              <a:t>n,p</a:t>
            </a:r>
            <a:r>
              <a:rPr lang="en-CA" sz="2000" baseline="-25000" dirty="0" smtClean="0"/>
              <a:t>	  </a:t>
            </a:r>
            <a:r>
              <a:rPr lang="en-CA" sz="2000" dirty="0" smtClean="0"/>
              <a:t>is thermal velocity</a:t>
            </a:r>
          </a:p>
          <a:p>
            <a:pPr>
              <a:buNone/>
            </a:pPr>
            <a:r>
              <a:rPr lang="en-CA" sz="2000" dirty="0" smtClean="0"/>
              <a:t>n</a:t>
            </a:r>
            <a:r>
              <a:rPr lang="en-CA" sz="2000" baseline="-25000" dirty="0" smtClean="0"/>
              <a:t>i  	</a:t>
            </a:r>
            <a:r>
              <a:rPr lang="en-CA" sz="2000" dirty="0" smtClean="0"/>
              <a:t> 	 is intrinsic concentration</a:t>
            </a:r>
          </a:p>
          <a:p>
            <a:pPr>
              <a:buNone/>
            </a:pPr>
            <a:r>
              <a:rPr lang="en-CA" sz="2000" dirty="0" smtClean="0"/>
              <a:t>F</a:t>
            </a:r>
            <a:r>
              <a:rPr lang="en-CA" sz="2000" baseline="-25000" dirty="0" smtClean="0"/>
              <a:t>tA,TD </a:t>
            </a:r>
            <a:r>
              <a:rPr lang="en-CA" sz="2000" dirty="0" smtClean="0"/>
              <a:t>	 the probability of ionization</a:t>
            </a:r>
          </a:p>
          <a:p>
            <a:pPr>
              <a:buNone/>
            </a:pPr>
            <a:r>
              <a:rPr lang="en-CA" sz="2000" dirty="0" err="1" smtClean="0"/>
              <a:t>N</a:t>
            </a:r>
            <a:r>
              <a:rPr lang="en-CA" sz="2000" baseline="-25000" dirty="0" err="1" smtClean="0"/>
              <a:t>tA,TD</a:t>
            </a:r>
            <a:r>
              <a:rPr lang="en-CA" sz="2000" baseline="-25000" dirty="0" smtClean="0"/>
              <a:t> </a:t>
            </a:r>
            <a:r>
              <a:rPr lang="en-CA" sz="2000" dirty="0" smtClean="0"/>
              <a:t>	 space charge density</a:t>
            </a:r>
            <a:endParaRPr lang="en-CA" sz="2800" dirty="0" smtClean="0"/>
          </a:p>
          <a:p>
            <a:pPr>
              <a:buNone/>
            </a:pPr>
            <a:endParaRPr lang="en-CA" sz="2800" baseline="-25000" dirty="0" smtClean="0"/>
          </a:p>
          <a:p>
            <a:endParaRPr lang="fr-CA" sz="2800" dirty="0"/>
          </a:p>
        </p:txBody>
      </p:sp>
      <p:sp>
        <p:nvSpPr>
          <p:cNvPr id="4" name="Footer Placeholder 3"/>
          <p:cNvSpPr>
            <a:spLocks noGrp="1"/>
          </p:cNvSpPr>
          <p:nvPr>
            <p:ph type="ftr" sz="quarter" idx="11"/>
          </p:nvPr>
        </p:nvSpPr>
        <p:spPr/>
        <p:txBody>
          <a:bodyPr/>
          <a:lstStyle/>
          <a:p>
            <a:r>
              <a:rPr lang="en-US" smtClean="0"/>
              <a:t>Vertex 2013, Lake Starnberg, September 18 2013</a:t>
            </a:r>
            <a:endParaRPr lang="fr-CA"/>
          </a:p>
        </p:txBody>
      </p:sp>
      <p:sp>
        <p:nvSpPr>
          <p:cNvPr id="5" name="Slide Number Placeholder 4"/>
          <p:cNvSpPr>
            <a:spLocks noGrp="1"/>
          </p:cNvSpPr>
          <p:nvPr>
            <p:ph type="sldNum" sz="quarter" idx="12"/>
          </p:nvPr>
        </p:nvSpPr>
        <p:spPr/>
        <p:txBody>
          <a:bodyPr/>
          <a:lstStyle/>
          <a:p>
            <a:fld id="{8B43F911-FC8A-4D37-B684-1FC76447733E}" type="slidenum">
              <a:rPr lang="fr-CA" smtClean="0"/>
              <a:pPr/>
              <a:t>12</a:t>
            </a:fld>
            <a:endParaRPr lang="fr-CA"/>
          </a:p>
        </p:txBody>
      </p:sp>
      <p:graphicFrame>
        <p:nvGraphicFramePr>
          <p:cNvPr id="6" name="Object 5"/>
          <p:cNvGraphicFramePr>
            <a:graphicFrameLocks noChangeAspect="1"/>
          </p:cNvGraphicFramePr>
          <p:nvPr/>
        </p:nvGraphicFramePr>
        <p:xfrm>
          <a:off x="285720" y="2714418"/>
          <a:ext cx="8535988" cy="1639887"/>
        </p:xfrm>
        <a:graphic>
          <a:graphicData uri="http://schemas.openxmlformats.org/presentationml/2006/ole">
            <mc:AlternateContent xmlns:mc="http://schemas.openxmlformats.org/markup-compatibility/2006">
              <mc:Choice xmlns:v="urn:schemas-microsoft-com:vml" Requires="v">
                <p:oleObj spid="_x0000_s3286" name="Equation" r:id="rId3" imgW="7315200" imgH="1409700" progId="Equation.3">
                  <p:embed/>
                </p:oleObj>
              </mc:Choice>
              <mc:Fallback>
                <p:oleObj name="Equation" r:id="rId3" imgW="7315200" imgH="14097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5720" y="2714418"/>
                        <a:ext cx="8535988" cy="16398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Right Brace 6"/>
          <p:cNvSpPr/>
          <p:nvPr/>
        </p:nvSpPr>
        <p:spPr>
          <a:xfrm rot="5400000">
            <a:off x="2178827" y="3461331"/>
            <a:ext cx="285752" cy="1500198"/>
          </a:xfrm>
          <a:prstGeom prst="rightBrace">
            <a:avLst>
              <a:gd name="adj1" fmla="val 8333"/>
              <a:gd name="adj2" fmla="val 49286"/>
            </a:avLst>
          </a:prstGeom>
          <a:ln w="34925"/>
        </p:spPr>
        <p:style>
          <a:lnRef idx="2">
            <a:schemeClr val="dk1"/>
          </a:lnRef>
          <a:fillRef idx="0">
            <a:schemeClr val="dk1"/>
          </a:fillRef>
          <a:effectRef idx="1">
            <a:schemeClr val="dk1"/>
          </a:effectRef>
          <a:fontRef idx="minor">
            <a:schemeClr val="tx1"/>
          </a:fontRef>
        </p:style>
        <p:txBody>
          <a:bodyPr rtlCol="0" anchor="ctr"/>
          <a:lstStyle/>
          <a:p>
            <a:pPr algn="ctr"/>
            <a:endParaRPr lang="fr-CA"/>
          </a:p>
        </p:txBody>
      </p:sp>
      <p:graphicFrame>
        <p:nvGraphicFramePr>
          <p:cNvPr id="9" name="Object 8"/>
          <p:cNvGraphicFramePr>
            <a:graphicFrameLocks noChangeAspect="1"/>
          </p:cNvGraphicFramePr>
          <p:nvPr/>
        </p:nvGraphicFramePr>
        <p:xfrm>
          <a:off x="5000628" y="5500702"/>
          <a:ext cx="3702050" cy="912812"/>
        </p:xfrm>
        <a:graphic>
          <a:graphicData uri="http://schemas.openxmlformats.org/presentationml/2006/ole">
            <mc:AlternateContent xmlns:mc="http://schemas.openxmlformats.org/markup-compatibility/2006">
              <mc:Choice xmlns:v="urn:schemas-microsoft-com:vml" Requires="v">
                <p:oleObj spid="_x0000_s3287" name="Équation" r:id="rId5" imgW="7315200" imgH="1803400" progId="Equation.3">
                  <p:embed/>
                </p:oleObj>
              </mc:Choice>
              <mc:Fallback>
                <p:oleObj name="Équation" r:id="rId5" imgW="7315200" imgH="18034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00628" y="5500702"/>
                        <a:ext cx="3702050" cy="9128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 name="Right Brace 9"/>
          <p:cNvSpPr/>
          <p:nvPr/>
        </p:nvSpPr>
        <p:spPr>
          <a:xfrm rot="5400000">
            <a:off x="3964777" y="3461331"/>
            <a:ext cx="285752" cy="1500198"/>
          </a:xfrm>
          <a:prstGeom prst="rightBrace">
            <a:avLst>
              <a:gd name="adj1" fmla="val 8333"/>
              <a:gd name="adj2" fmla="val 49286"/>
            </a:avLst>
          </a:prstGeom>
          <a:ln w="34925"/>
        </p:spPr>
        <p:style>
          <a:lnRef idx="2">
            <a:schemeClr val="dk1"/>
          </a:lnRef>
          <a:fillRef idx="0">
            <a:schemeClr val="dk1"/>
          </a:fillRef>
          <a:effectRef idx="1">
            <a:schemeClr val="dk1"/>
          </a:effectRef>
          <a:fontRef idx="minor">
            <a:schemeClr val="tx1"/>
          </a:fontRef>
        </p:style>
        <p:txBody>
          <a:bodyPr rtlCol="0" anchor="ctr"/>
          <a:lstStyle/>
          <a:p>
            <a:pPr algn="ctr"/>
            <a:endParaRPr lang="fr-CA"/>
          </a:p>
        </p:txBody>
      </p:sp>
      <p:sp>
        <p:nvSpPr>
          <p:cNvPr id="11" name="Right Brace 10"/>
          <p:cNvSpPr/>
          <p:nvPr/>
        </p:nvSpPr>
        <p:spPr>
          <a:xfrm rot="5400000">
            <a:off x="5857884" y="4068553"/>
            <a:ext cx="285752" cy="428628"/>
          </a:xfrm>
          <a:prstGeom prst="rightBrace">
            <a:avLst>
              <a:gd name="adj1" fmla="val 8333"/>
              <a:gd name="adj2" fmla="val 49286"/>
            </a:avLst>
          </a:prstGeom>
          <a:ln w="34925"/>
        </p:spPr>
        <p:style>
          <a:lnRef idx="2">
            <a:schemeClr val="dk1"/>
          </a:lnRef>
          <a:fillRef idx="0">
            <a:schemeClr val="dk1"/>
          </a:fillRef>
          <a:effectRef idx="1">
            <a:schemeClr val="dk1"/>
          </a:effectRef>
          <a:fontRef idx="minor">
            <a:schemeClr val="tx1"/>
          </a:fontRef>
        </p:style>
        <p:txBody>
          <a:bodyPr rtlCol="0" anchor="ctr"/>
          <a:lstStyle/>
          <a:p>
            <a:pPr algn="ctr"/>
            <a:endParaRPr lang="fr-CA"/>
          </a:p>
        </p:txBody>
      </p:sp>
      <p:sp>
        <p:nvSpPr>
          <p:cNvPr id="12" name="Right Brace 11"/>
          <p:cNvSpPr/>
          <p:nvPr/>
        </p:nvSpPr>
        <p:spPr>
          <a:xfrm rot="5400000">
            <a:off x="7393801" y="3604206"/>
            <a:ext cx="285752" cy="1500198"/>
          </a:xfrm>
          <a:prstGeom prst="rightBrace">
            <a:avLst>
              <a:gd name="adj1" fmla="val 8333"/>
              <a:gd name="adj2" fmla="val 49286"/>
            </a:avLst>
          </a:prstGeom>
          <a:ln w="34925"/>
        </p:spPr>
        <p:style>
          <a:lnRef idx="2">
            <a:schemeClr val="dk1"/>
          </a:lnRef>
          <a:fillRef idx="0">
            <a:schemeClr val="dk1"/>
          </a:fillRef>
          <a:effectRef idx="1">
            <a:schemeClr val="dk1"/>
          </a:effectRef>
          <a:fontRef idx="minor">
            <a:schemeClr val="tx1"/>
          </a:fontRef>
        </p:style>
        <p:txBody>
          <a:bodyPr rtlCol="0" anchor="ctr"/>
          <a:lstStyle/>
          <a:p>
            <a:pPr algn="ctr"/>
            <a:endParaRPr lang="fr-CA"/>
          </a:p>
        </p:txBody>
      </p:sp>
      <p:sp>
        <p:nvSpPr>
          <p:cNvPr id="17" name="Right Brace 16"/>
          <p:cNvSpPr/>
          <p:nvPr/>
        </p:nvSpPr>
        <p:spPr>
          <a:xfrm rot="16200000">
            <a:off x="2214546" y="1925413"/>
            <a:ext cx="357189" cy="1643074"/>
          </a:xfrm>
          <a:prstGeom prst="rightBrace">
            <a:avLst>
              <a:gd name="adj1" fmla="val 8333"/>
              <a:gd name="adj2" fmla="val 50093"/>
            </a:avLst>
          </a:prstGeom>
          <a:ln w="34925"/>
        </p:spPr>
        <p:style>
          <a:lnRef idx="2">
            <a:schemeClr val="dk1"/>
          </a:lnRef>
          <a:fillRef idx="0">
            <a:schemeClr val="dk1"/>
          </a:fillRef>
          <a:effectRef idx="1">
            <a:schemeClr val="dk1"/>
          </a:effectRef>
          <a:fontRef idx="minor">
            <a:schemeClr val="tx1"/>
          </a:fontRef>
        </p:style>
        <p:txBody>
          <a:bodyPr rtlCol="0" anchor="ctr"/>
          <a:lstStyle/>
          <a:p>
            <a:pPr algn="ctr"/>
            <a:endParaRPr lang="fr-CA"/>
          </a:p>
        </p:txBody>
      </p:sp>
      <p:sp>
        <p:nvSpPr>
          <p:cNvPr id="18" name="Right Brace 17"/>
          <p:cNvSpPr/>
          <p:nvPr/>
        </p:nvSpPr>
        <p:spPr>
          <a:xfrm rot="16200000">
            <a:off x="3929058" y="1996852"/>
            <a:ext cx="357190" cy="1500198"/>
          </a:xfrm>
          <a:prstGeom prst="rightBrace">
            <a:avLst>
              <a:gd name="adj1" fmla="val 8333"/>
              <a:gd name="adj2" fmla="val 49286"/>
            </a:avLst>
          </a:prstGeom>
          <a:ln w="34925"/>
        </p:spPr>
        <p:style>
          <a:lnRef idx="2">
            <a:schemeClr val="dk1"/>
          </a:lnRef>
          <a:fillRef idx="0">
            <a:schemeClr val="dk1"/>
          </a:fillRef>
          <a:effectRef idx="1">
            <a:schemeClr val="dk1"/>
          </a:effectRef>
          <a:fontRef idx="minor">
            <a:schemeClr val="tx1"/>
          </a:fontRef>
        </p:style>
        <p:txBody>
          <a:bodyPr rtlCol="0" anchor="ctr"/>
          <a:lstStyle/>
          <a:p>
            <a:pPr algn="ctr"/>
            <a:endParaRPr lang="fr-CA"/>
          </a:p>
        </p:txBody>
      </p:sp>
      <p:sp>
        <p:nvSpPr>
          <p:cNvPr id="19" name="Right Brace 18"/>
          <p:cNvSpPr/>
          <p:nvPr/>
        </p:nvSpPr>
        <p:spPr>
          <a:xfrm rot="16200000">
            <a:off x="5929322" y="2496918"/>
            <a:ext cx="285752" cy="428628"/>
          </a:xfrm>
          <a:prstGeom prst="rightBrace">
            <a:avLst>
              <a:gd name="adj1" fmla="val 8333"/>
              <a:gd name="adj2" fmla="val 49286"/>
            </a:avLst>
          </a:prstGeom>
          <a:ln w="34925"/>
        </p:spPr>
        <p:style>
          <a:lnRef idx="2">
            <a:schemeClr val="dk1"/>
          </a:lnRef>
          <a:fillRef idx="0">
            <a:schemeClr val="dk1"/>
          </a:fillRef>
          <a:effectRef idx="1">
            <a:schemeClr val="dk1"/>
          </a:effectRef>
          <a:fontRef idx="minor">
            <a:schemeClr val="tx1"/>
          </a:fontRef>
        </p:style>
        <p:txBody>
          <a:bodyPr rtlCol="0" anchor="ctr"/>
          <a:lstStyle/>
          <a:p>
            <a:pPr algn="ctr"/>
            <a:endParaRPr lang="fr-CA"/>
          </a:p>
        </p:txBody>
      </p:sp>
      <p:sp>
        <p:nvSpPr>
          <p:cNvPr id="20" name="Right Brace 19"/>
          <p:cNvSpPr/>
          <p:nvPr/>
        </p:nvSpPr>
        <p:spPr>
          <a:xfrm rot="16200000">
            <a:off x="7358082" y="1782538"/>
            <a:ext cx="357190" cy="1500198"/>
          </a:xfrm>
          <a:prstGeom prst="rightBrace">
            <a:avLst>
              <a:gd name="adj1" fmla="val 8333"/>
              <a:gd name="adj2" fmla="val 49286"/>
            </a:avLst>
          </a:prstGeom>
          <a:ln w="34925"/>
        </p:spPr>
        <p:style>
          <a:lnRef idx="2">
            <a:schemeClr val="dk1"/>
          </a:lnRef>
          <a:fillRef idx="0">
            <a:schemeClr val="dk1"/>
          </a:fillRef>
          <a:effectRef idx="1">
            <a:schemeClr val="dk1"/>
          </a:effectRef>
          <a:fontRef idx="minor">
            <a:schemeClr val="tx1"/>
          </a:fontRef>
        </p:style>
        <p:txBody>
          <a:bodyPr rtlCol="0" anchor="ctr"/>
          <a:lstStyle/>
          <a:p>
            <a:pPr algn="ctr"/>
            <a:endParaRPr lang="fr-CA"/>
          </a:p>
        </p:txBody>
      </p:sp>
      <p:sp>
        <p:nvSpPr>
          <p:cNvPr id="21" name="TextBox 20"/>
          <p:cNvSpPr txBox="1"/>
          <p:nvPr/>
        </p:nvSpPr>
        <p:spPr>
          <a:xfrm>
            <a:off x="1857356" y="4350916"/>
            <a:ext cx="1029449" cy="646331"/>
          </a:xfrm>
          <a:prstGeom prst="rect">
            <a:avLst/>
          </a:prstGeom>
        </p:spPr>
        <p:style>
          <a:lnRef idx="0">
            <a:schemeClr val="accent3"/>
          </a:lnRef>
          <a:fillRef idx="3">
            <a:schemeClr val="accent3"/>
          </a:fillRef>
          <a:effectRef idx="3">
            <a:schemeClr val="accent3"/>
          </a:effectRef>
          <a:fontRef idx="minor">
            <a:schemeClr val="lt1"/>
          </a:fontRef>
        </p:style>
        <p:txBody>
          <a:bodyPr wrap="none" rtlCol="0">
            <a:spAutoFit/>
          </a:bodyPr>
          <a:lstStyle/>
          <a:p>
            <a:pPr algn="ctr"/>
            <a:r>
              <a:rPr lang="en-CA" dirty="0" smtClean="0"/>
              <a:t>Electron </a:t>
            </a:r>
          </a:p>
          <a:p>
            <a:pPr algn="ctr"/>
            <a:r>
              <a:rPr lang="en-CA" dirty="0" smtClean="0"/>
              <a:t>capture</a:t>
            </a:r>
            <a:endParaRPr lang="fr-CA" dirty="0"/>
          </a:p>
        </p:txBody>
      </p:sp>
      <p:sp>
        <p:nvSpPr>
          <p:cNvPr id="22" name="TextBox 21"/>
          <p:cNvSpPr txBox="1"/>
          <p:nvPr/>
        </p:nvSpPr>
        <p:spPr>
          <a:xfrm>
            <a:off x="3643306" y="4354305"/>
            <a:ext cx="1125629" cy="646331"/>
          </a:xfrm>
          <a:prstGeom prst="rect">
            <a:avLst/>
          </a:prstGeom>
        </p:spPr>
        <p:style>
          <a:lnRef idx="0">
            <a:schemeClr val="accent3"/>
          </a:lnRef>
          <a:fillRef idx="3">
            <a:schemeClr val="accent3"/>
          </a:fillRef>
          <a:effectRef idx="3">
            <a:schemeClr val="accent3"/>
          </a:effectRef>
          <a:fontRef idx="minor">
            <a:schemeClr val="lt1"/>
          </a:fontRef>
        </p:style>
        <p:txBody>
          <a:bodyPr wrap="none" rtlCol="0">
            <a:spAutoFit/>
          </a:bodyPr>
          <a:lstStyle/>
          <a:p>
            <a:pPr algn="ctr"/>
            <a:r>
              <a:rPr lang="en-CA" dirty="0" smtClean="0"/>
              <a:t>Electron</a:t>
            </a:r>
          </a:p>
          <a:p>
            <a:pPr algn="ctr"/>
            <a:r>
              <a:rPr lang="en-CA" dirty="0" err="1" smtClean="0"/>
              <a:t>emmision</a:t>
            </a:r>
            <a:endParaRPr lang="en-CA" dirty="0" smtClean="0"/>
          </a:p>
        </p:txBody>
      </p:sp>
      <p:sp>
        <p:nvSpPr>
          <p:cNvPr id="23" name="TextBox 22"/>
          <p:cNvSpPr txBox="1"/>
          <p:nvPr/>
        </p:nvSpPr>
        <p:spPr>
          <a:xfrm>
            <a:off x="5500694" y="4425743"/>
            <a:ext cx="914033" cy="646331"/>
          </a:xfrm>
          <a:prstGeom prst="rect">
            <a:avLst/>
          </a:prstGeom>
        </p:spPr>
        <p:style>
          <a:lnRef idx="0">
            <a:schemeClr val="accent3"/>
          </a:lnRef>
          <a:fillRef idx="3">
            <a:schemeClr val="accent3"/>
          </a:fillRef>
          <a:effectRef idx="3">
            <a:schemeClr val="accent3"/>
          </a:effectRef>
          <a:fontRef idx="minor">
            <a:schemeClr val="lt1"/>
          </a:fontRef>
        </p:style>
        <p:txBody>
          <a:bodyPr wrap="none" rtlCol="0">
            <a:spAutoFit/>
          </a:bodyPr>
          <a:lstStyle/>
          <a:p>
            <a:pPr algn="ctr"/>
            <a:r>
              <a:rPr lang="en-CA" dirty="0" smtClean="0"/>
              <a:t>Hole</a:t>
            </a:r>
          </a:p>
          <a:p>
            <a:pPr algn="ctr"/>
            <a:r>
              <a:rPr lang="en-CA" dirty="0" smtClean="0"/>
              <a:t>capture</a:t>
            </a:r>
            <a:endParaRPr lang="fr-CA" dirty="0"/>
          </a:p>
        </p:txBody>
      </p:sp>
      <p:sp>
        <p:nvSpPr>
          <p:cNvPr id="24" name="TextBox 23"/>
          <p:cNvSpPr txBox="1"/>
          <p:nvPr/>
        </p:nvSpPr>
        <p:spPr>
          <a:xfrm>
            <a:off x="7143768" y="4497181"/>
            <a:ext cx="1125629" cy="646331"/>
          </a:xfrm>
          <a:prstGeom prst="rect">
            <a:avLst/>
          </a:prstGeom>
        </p:spPr>
        <p:style>
          <a:lnRef idx="0">
            <a:schemeClr val="accent3"/>
          </a:lnRef>
          <a:fillRef idx="3">
            <a:schemeClr val="accent3"/>
          </a:fillRef>
          <a:effectRef idx="3">
            <a:schemeClr val="accent3"/>
          </a:effectRef>
          <a:fontRef idx="minor">
            <a:schemeClr val="lt1"/>
          </a:fontRef>
        </p:style>
        <p:txBody>
          <a:bodyPr wrap="none" rtlCol="0">
            <a:spAutoFit/>
          </a:bodyPr>
          <a:lstStyle/>
          <a:p>
            <a:pPr algn="ctr"/>
            <a:r>
              <a:rPr lang="en-CA" dirty="0" smtClean="0"/>
              <a:t>Hole</a:t>
            </a:r>
          </a:p>
          <a:p>
            <a:pPr algn="ctr"/>
            <a:r>
              <a:rPr lang="en-CA" dirty="0" err="1" smtClean="0"/>
              <a:t>emmision</a:t>
            </a:r>
            <a:endParaRPr lang="fr-CA" dirty="0"/>
          </a:p>
        </p:txBody>
      </p:sp>
      <p:sp>
        <p:nvSpPr>
          <p:cNvPr id="25" name="TextBox 24"/>
          <p:cNvSpPr txBox="1"/>
          <p:nvPr/>
        </p:nvSpPr>
        <p:spPr>
          <a:xfrm>
            <a:off x="1899477" y="1993462"/>
            <a:ext cx="914032" cy="646331"/>
          </a:xfrm>
          <a:prstGeom prst="rect">
            <a:avLst/>
          </a:prstGeom>
        </p:spPr>
        <p:style>
          <a:lnRef idx="0">
            <a:schemeClr val="accent3"/>
          </a:lnRef>
          <a:fillRef idx="3">
            <a:schemeClr val="accent3"/>
          </a:fillRef>
          <a:effectRef idx="3">
            <a:schemeClr val="accent3"/>
          </a:effectRef>
          <a:fontRef idx="minor">
            <a:schemeClr val="lt1"/>
          </a:fontRef>
        </p:style>
        <p:txBody>
          <a:bodyPr wrap="none" rtlCol="0">
            <a:spAutoFit/>
          </a:bodyPr>
          <a:lstStyle/>
          <a:p>
            <a:pPr algn="ctr"/>
            <a:r>
              <a:rPr lang="en-CA" dirty="0" smtClean="0"/>
              <a:t>hole</a:t>
            </a:r>
          </a:p>
          <a:p>
            <a:pPr algn="ctr"/>
            <a:r>
              <a:rPr lang="en-CA" dirty="0" smtClean="0"/>
              <a:t>capture</a:t>
            </a:r>
            <a:endParaRPr lang="fr-CA" dirty="0"/>
          </a:p>
        </p:txBody>
      </p:sp>
      <p:sp>
        <p:nvSpPr>
          <p:cNvPr id="26" name="TextBox 25"/>
          <p:cNvSpPr txBox="1"/>
          <p:nvPr/>
        </p:nvSpPr>
        <p:spPr>
          <a:xfrm>
            <a:off x="3571868" y="1993462"/>
            <a:ext cx="1125629" cy="646331"/>
          </a:xfrm>
          <a:prstGeom prst="rect">
            <a:avLst/>
          </a:prstGeom>
        </p:spPr>
        <p:style>
          <a:lnRef idx="0">
            <a:schemeClr val="accent3"/>
          </a:lnRef>
          <a:fillRef idx="3">
            <a:schemeClr val="accent3"/>
          </a:fillRef>
          <a:effectRef idx="3">
            <a:schemeClr val="accent3"/>
          </a:effectRef>
          <a:fontRef idx="minor">
            <a:schemeClr val="lt1"/>
          </a:fontRef>
        </p:style>
        <p:txBody>
          <a:bodyPr wrap="none" rtlCol="0">
            <a:spAutoFit/>
          </a:bodyPr>
          <a:lstStyle/>
          <a:p>
            <a:pPr algn="ctr"/>
            <a:r>
              <a:rPr lang="en-CA" dirty="0" smtClean="0"/>
              <a:t>hole</a:t>
            </a:r>
          </a:p>
          <a:p>
            <a:pPr algn="ctr"/>
            <a:r>
              <a:rPr lang="en-CA" dirty="0" err="1" smtClean="0"/>
              <a:t>emmision</a:t>
            </a:r>
            <a:endParaRPr lang="en-CA" dirty="0" smtClean="0"/>
          </a:p>
        </p:txBody>
      </p:sp>
      <p:sp>
        <p:nvSpPr>
          <p:cNvPr id="27" name="TextBox 26"/>
          <p:cNvSpPr txBox="1"/>
          <p:nvPr/>
        </p:nvSpPr>
        <p:spPr>
          <a:xfrm>
            <a:off x="5643570" y="1925413"/>
            <a:ext cx="971741" cy="646331"/>
          </a:xfrm>
          <a:prstGeom prst="rect">
            <a:avLst/>
          </a:prstGeom>
        </p:spPr>
        <p:style>
          <a:lnRef idx="0">
            <a:schemeClr val="accent3"/>
          </a:lnRef>
          <a:fillRef idx="3">
            <a:schemeClr val="accent3"/>
          </a:fillRef>
          <a:effectRef idx="3">
            <a:schemeClr val="accent3"/>
          </a:effectRef>
          <a:fontRef idx="minor">
            <a:schemeClr val="lt1"/>
          </a:fontRef>
        </p:style>
        <p:txBody>
          <a:bodyPr wrap="none" rtlCol="0">
            <a:spAutoFit/>
          </a:bodyPr>
          <a:lstStyle/>
          <a:p>
            <a:pPr algn="ctr"/>
            <a:r>
              <a:rPr lang="en-CA" dirty="0" smtClean="0"/>
              <a:t>electron</a:t>
            </a:r>
          </a:p>
          <a:p>
            <a:pPr algn="ctr"/>
            <a:r>
              <a:rPr lang="en-CA" dirty="0" smtClean="0"/>
              <a:t>capture</a:t>
            </a:r>
            <a:endParaRPr lang="fr-CA" dirty="0"/>
          </a:p>
        </p:txBody>
      </p:sp>
      <p:sp>
        <p:nvSpPr>
          <p:cNvPr id="28" name="TextBox 27"/>
          <p:cNvSpPr txBox="1"/>
          <p:nvPr/>
        </p:nvSpPr>
        <p:spPr>
          <a:xfrm>
            <a:off x="7072330" y="1711099"/>
            <a:ext cx="1125629" cy="646331"/>
          </a:xfrm>
          <a:prstGeom prst="rect">
            <a:avLst/>
          </a:prstGeom>
        </p:spPr>
        <p:style>
          <a:lnRef idx="0">
            <a:schemeClr val="accent3"/>
          </a:lnRef>
          <a:fillRef idx="3">
            <a:schemeClr val="accent3"/>
          </a:fillRef>
          <a:effectRef idx="3">
            <a:schemeClr val="accent3"/>
          </a:effectRef>
          <a:fontRef idx="minor">
            <a:schemeClr val="lt1"/>
          </a:fontRef>
        </p:style>
        <p:txBody>
          <a:bodyPr wrap="none" rtlCol="0">
            <a:spAutoFit/>
          </a:bodyPr>
          <a:lstStyle/>
          <a:p>
            <a:pPr algn="ctr"/>
            <a:r>
              <a:rPr lang="en-CA" dirty="0" smtClean="0"/>
              <a:t>electron</a:t>
            </a:r>
          </a:p>
          <a:p>
            <a:pPr algn="ctr"/>
            <a:r>
              <a:rPr lang="en-CA" dirty="0" err="1" smtClean="0"/>
              <a:t>emmision</a:t>
            </a:r>
            <a:endParaRPr lang="fr-CA" dirty="0"/>
          </a:p>
        </p:txBody>
      </p:sp>
    </p:spTree>
    <p:extLst>
      <p:ext uri="{BB962C8B-B14F-4D97-AF65-F5344CB8AC3E}">
        <p14:creationId xmlns:p14="http://schemas.microsoft.com/office/powerpoint/2010/main" val="8476564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dirty="0" smtClean="0"/>
              <a:t>Radiation damage</a:t>
            </a:r>
            <a:endParaRPr lang="fr-CA" dirty="0"/>
          </a:p>
        </p:txBody>
      </p:sp>
      <p:sp>
        <p:nvSpPr>
          <p:cNvPr id="4" name="Footer Placeholder 3"/>
          <p:cNvSpPr>
            <a:spLocks noGrp="1"/>
          </p:cNvSpPr>
          <p:nvPr>
            <p:ph type="ftr" sz="quarter" idx="11"/>
          </p:nvPr>
        </p:nvSpPr>
        <p:spPr/>
        <p:txBody>
          <a:bodyPr/>
          <a:lstStyle/>
          <a:p>
            <a:r>
              <a:rPr lang="en-US" smtClean="0"/>
              <a:t>Vertex 2013, Lake Starnberg, September 18 2013</a:t>
            </a:r>
            <a:endParaRPr lang="fr-CA"/>
          </a:p>
        </p:txBody>
      </p:sp>
      <p:sp>
        <p:nvSpPr>
          <p:cNvPr id="5" name="Slide Number Placeholder 4"/>
          <p:cNvSpPr>
            <a:spLocks noGrp="1"/>
          </p:cNvSpPr>
          <p:nvPr>
            <p:ph type="sldNum" sz="quarter" idx="12"/>
          </p:nvPr>
        </p:nvSpPr>
        <p:spPr/>
        <p:txBody>
          <a:bodyPr/>
          <a:lstStyle/>
          <a:p>
            <a:fld id="{AFDE439F-5BF2-48B3-ADAB-58BE249EFCAA}" type="slidenum">
              <a:rPr lang="fr-CA" smtClean="0"/>
              <a:pPr/>
              <a:t>13</a:t>
            </a:fld>
            <a:endParaRPr lang="fr-CA"/>
          </a:p>
        </p:txBody>
      </p:sp>
      <p:pic>
        <p:nvPicPr>
          <p:cNvPr id="6146" name="Picture 2"/>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000232" y="1504950"/>
            <a:ext cx="6913648" cy="2424116"/>
          </a:xfrm>
          <a:prstGeom prst="rect">
            <a:avLst/>
          </a:prstGeom>
          <a:noFill/>
          <a:ln w="9525">
            <a:noFill/>
            <a:miter lim="800000"/>
            <a:headEnd/>
            <a:tailEnd/>
          </a:ln>
          <a:effectLst/>
        </p:spPr>
      </p:pic>
      <p:pic>
        <p:nvPicPr>
          <p:cNvPr id="8" name="Picture 7" descr="oxide.png"/>
          <p:cNvPicPr>
            <a:picLocks noChangeAspect="1"/>
          </p:cNvPicPr>
          <p:nvPr/>
        </p:nvPicPr>
        <p:blipFill>
          <a:blip r:embed="rId3"/>
          <a:stretch>
            <a:fillRect/>
          </a:stretch>
        </p:blipFill>
        <p:spPr>
          <a:xfrm>
            <a:off x="2143108" y="3786190"/>
            <a:ext cx="3714776" cy="2644613"/>
          </a:xfrm>
          <a:prstGeom prst="rect">
            <a:avLst/>
          </a:prstGeom>
        </p:spPr>
      </p:pic>
      <p:sp>
        <p:nvSpPr>
          <p:cNvPr id="9" name="Left Brace 8"/>
          <p:cNvSpPr/>
          <p:nvPr/>
        </p:nvSpPr>
        <p:spPr>
          <a:xfrm>
            <a:off x="1621134" y="2000240"/>
            <a:ext cx="357190" cy="1714512"/>
          </a:xfrm>
          <a:prstGeom prst="leftBrace">
            <a:avLst>
              <a:gd name="adj1" fmla="val 8333"/>
              <a:gd name="adj2" fmla="val 50762"/>
            </a:avLst>
          </a:prstGeom>
        </p:spPr>
        <p:style>
          <a:lnRef idx="3">
            <a:schemeClr val="dk1"/>
          </a:lnRef>
          <a:fillRef idx="0">
            <a:schemeClr val="dk1"/>
          </a:fillRef>
          <a:effectRef idx="2">
            <a:schemeClr val="dk1"/>
          </a:effectRef>
          <a:fontRef idx="minor">
            <a:schemeClr val="tx1"/>
          </a:fontRef>
        </p:style>
        <p:txBody>
          <a:bodyPr rtlCol="0" anchor="ctr"/>
          <a:lstStyle/>
          <a:p>
            <a:pPr algn="ctr"/>
            <a:endParaRPr lang="fr-CA"/>
          </a:p>
        </p:txBody>
      </p:sp>
      <p:sp>
        <p:nvSpPr>
          <p:cNvPr id="10" name="Left Brace 9"/>
          <p:cNvSpPr/>
          <p:nvPr/>
        </p:nvSpPr>
        <p:spPr>
          <a:xfrm>
            <a:off x="1643042" y="3786190"/>
            <a:ext cx="357190" cy="2643206"/>
          </a:xfrm>
          <a:prstGeom prst="leftBrace">
            <a:avLst/>
          </a:prstGeom>
        </p:spPr>
        <p:style>
          <a:lnRef idx="3">
            <a:schemeClr val="dk1"/>
          </a:lnRef>
          <a:fillRef idx="0">
            <a:schemeClr val="dk1"/>
          </a:fillRef>
          <a:effectRef idx="2">
            <a:schemeClr val="dk1"/>
          </a:effectRef>
          <a:fontRef idx="minor">
            <a:schemeClr val="tx1"/>
          </a:fontRef>
        </p:style>
        <p:txBody>
          <a:bodyPr rtlCol="0" anchor="ctr"/>
          <a:lstStyle/>
          <a:p>
            <a:pPr algn="ctr"/>
            <a:endParaRPr lang="fr-CA"/>
          </a:p>
        </p:txBody>
      </p:sp>
      <p:sp>
        <p:nvSpPr>
          <p:cNvPr id="11" name="TextBox 10"/>
          <p:cNvSpPr txBox="1"/>
          <p:nvPr/>
        </p:nvSpPr>
        <p:spPr>
          <a:xfrm>
            <a:off x="71406" y="2571744"/>
            <a:ext cx="1478290" cy="646331"/>
          </a:xfrm>
          <a:prstGeom prst="rect">
            <a:avLst/>
          </a:prstGeom>
        </p:spPr>
        <p:style>
          <a:lnRef idx="0">
            <a:schemeClr val="accent4"/>
          </a:lnRef>
          <a:fillRef idx="3">
            <a:schemeClr val="accent4"/>
          </a:fillRef>
          <a:effectRef idx="3">
            <a:schemeClr val="accent4"/>
          </a:effectRef>
          <a:fontRef idx="minor">
            <a:schemeClr val="lt1"/>
          </a:fontRef>
        </p:style>
        <p:txBody>
          <a:bodyPr wrap="none" rtlCol="0">
            <a:spAutoFit/>
          </a:bodyPr>
          <a:lstStyle/>
          <a:p>
            <a:pPr algn="ctr"/>
            <a:r>
              <a:rPr lang="en-CA" b="1" dirty="0" smtClean="0"/>
              <a:t>Non-ionizing</a:t>
            </a:r>
          </a:p>
          <a:p>
            <a:pPr algn="ctr"/>
            <a:r>
              <a:rPr lang="en-CA" b="1" dirty="0" smtClean="0"/>
              <a:t>Energy loss</a:t>
            </a:r>
            <a:endParaRPr lang="fr-CA" b="1" dirty="0"/>
          </a:p>
        </p:txBody>
      </p:sp>
      <p:sp>
        <p:nvSpPr>
          <p:cNvPr id="13" name="TextBox 12"/>
          <p:cNvSpPr txBox="1"/>
          <p:nvPr/>
        </p:nvSpPr>
        <p:spPr>
          <a:xfrm>
            <a:off x="142844" y="4786322"/>
            <a:ext cx="1317990" cy="646331"/>
          </a:xfrm>
          <a:prstGeom prst="rect">
            <a:avLst/>
          </a:prstGeom>
        </p:spPr>
        <p:style>
          <a:lnRef idx="0">
            <a:schemeClr val="accent4"/>
          </a:lnRef>
          <a:fillRef idx="3">
            <a:schemeClr val="accent4"/>
          </a:fillRef>
          <a:effectRef idx="3">
            <a:schemeClr val="accent4"/>
          </a:effectRef>
          <a:fontRef idx="minor">
            <a:schemeClr val="lt1"/>
          </a:fontRef>
        </p:style>
        <p:txBody>
          <a:bodyPr wrap="none" rtlCol="0">
            <a:spAutoFit/>
          </a:bodyPr>
          <a:lstStyle/>
          <a:p>
            <a:pPr algn="ctr"/>
            <a:r>
              <a:rPr lang="en-CA" b="1" dirty="0"/>
              <a:t>I</a:t>
            </a:r>
            <a:r>
              <a:rPr lang="en-CA" b="1" dirty="0" smtClean="0"/>
              <a:t>onizing</a:t>
            </a:r>
          </a:p>
          <a:p>
            <a:pPr algn="ctr"/>
            <a:r>
              <a:rPr lang="en-CA" b="1" dirty="0" smtClean="0"/>
              <a:t>Energy loss</a:t>
            </a:r>
            <a:endParaRPr lang="fr-CA" b="1" dirty="0"/>
          </a:p>
        </p:txBody>
      </p:sp>
      <p:sp>
        <p:nvSpPr>
          <p:cNvPr id="14" name="TextBox 13"/>
          <p:cNvSpPr txBox="1"/>
          <p:nvPr/>
        </p:nvSpPr>
        <p:spPr>
          <a:xfrm>
            <a:off x="6000760" y="3786190"/>
            <a:ext cx="2786082" cy="2714644"/>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r>
              <a:rPr lang="fr-CA" sz="900" dirty="0"/>
              <a:t>D. </a:t>
            </a:r>
            <a:r>
              <a:rPr lang="fr-CA" sz="900" dirty="0" err="1"/>
              <a:t>Menichelli</a:t>
            </a:r>
            <a:r>
              <a:rPr lang="fr-CA" sz="900" dirty="0"/>
              <a:t>, M. </a:t>
            </a:r>
            <a:r>
              <a:rPr lang="fr-CA" sz="900" dirty="0" err="1"/>
              <a:t>Bruzzi</a:t>
            </a:r>
            <a:r>
              <a:rPr lang="fr-CA" sz="900" dirty="0"/>
              <a:t>, Z. Li, and V. </a:t>
            </a:r>
            <a:r>
              <a:rPr lang="fr-CA" sz="900" dirty="0" err="1"/>
              <a:t>Eremin</a:t>
            </a:r>
            <a:r>
              <a:rPr lang="fr-CA" sz="900" dirty="0"/>
              <a:t>, </a:t>
            </a:r>
            <a:r>
              <a:rPr lang="fr-CA" sz="900" b="1" u="sng" dirty="0"/>
              <a:t>“</a:t>
            </a:r>
            <a:r>
              <a:rPr lang="fr-CA" sz="900" b="1" u="sng" dirty="0" err="1"/>
              <a:t>Modelling</a:t>
            </a:r>
            <a:r>
              <a:rPr lang="fr-CA" sz="900" b="1" u="sng" dirty="0"/>
              <a:t> of </a:t>
            </a:r>
            <a:r>
              <a:rPr lang="fr-CA" sz="900" b="1" u="sng" dirty="0" err="1" smtClean="0"/>
              <a:t>observed</a:t>
            </a:r>
            <a:r>
              <a:rPr lang="fr-CA" sz="900" b="1" u="sng" dirty="0" smtClean="0"/>
              <a:t> </a:t>
            </a:r>
            <a:r>
              <a:rPr lang="en-US" sz="900" b="1" u="sng" dirty="0" smtClean="0"/>
              <a:t>double-junction </a:t>
            </a:r>
            <a:r>
              <a:rPr lang="en-US" sz="900" b="1" u="sng" dirty="0"/>
              <a:t>effect,” </a:t>
            </a:r>
            <a:r>
              <a:rPr lang="en-US" sz="900" i="1" dirty="0" err="1"/>
              <a:t>Nucl</a:t>
            </a:r>
            <a:r>
              <a:rPr lang="en-US" sz="900" i="1" dirty="0"/>
              <a:t>. </a:t>
            </a:r>
            <a:r>
              <a:rPr lang="en-US" sz="900" i="1" dirty="0" err="1"/>
              <a:t>Instrum</a:t>
            </a:r>
            <a:r>
              <a:rPr lang="en-US" sz="900" i="1" dirty="0"/>
              <a:t>. Meth. A, vol. 426, </a:t>
            </a:r>
            <a:r>
              <a:rPr lang="en-US" sz="900" i="1" dirty="0" smtClean="0"/>
              <a:t>pp. </a:t>
            </a:r>
            <a:r>
              <a:rPr lang="fr-CA" sz="900" dirty="0" smtClean="0"/>
              <a:t>135–139</a:t>
            </a:r>
            <a:r>
              <a:rPr lang="fr-CA" sz="900" dirty="0"/>
              <a:t>, Apr. 1999.</a:t>
            </a:r>
          </a:p>
          <a:p>
            <a:endParaRPr lang="en-US" sz="900" dirty="0"/>
          </a:p>
          <a:p>
            <a:r>
              <a:rPr lang="en-US" sz="900" dirty="0" smtClean="0"/>
              <a:t>F</a:t>
            </a:r>
            <a:r>
              <a:rPr lang="en-US" sz="900" dirty="0"/>
              <a:t>. </a:t>
            </a:r>
            <a:r>
              <a:rPr lang="en-US" sz="900" dirty="0" err="1"/>
              <a:t>Moscatelli</a:t>
            </a:r>
            <a:r>
              <a:rPr lang="en-US" sz="900" dirty="0"/>
              <a:t> </a:t>
            </a:r>
            <a:r>
              <a:rPr lang="en-US" sz="900" i="1" dirty="0"/>
              <a:t>et al., </a:t>
            </a:r>
            <a:r>
              <a:rPr lang="en-US" sz="900" b="1" i="1" u="sng" dirty="0"/>
              <a:t>“An enhanced approach to numerical modeling </a:t>
            </a:r>
            <a:r>
              <a:rPr lang="en-US" sz="900" b="1" i="1" u="sng" dirty="0" smtClean="0"/>
              <a:t>of </a:t>
            </a:r>
            <a:r>
              <a:rPr lang="en-US" sz="900" b="1" u="sng" dirty="0" smtClean="0"/>
              <a:t>heavily </a:t>
            </a:r>
            <a:r>
              <a:rPr lang="en-US" sz="900" b="1" u="sng" dirty="0"/>
              <a:t>irradiated silicon devices,”</a:t>
            </a:r>
            <a:r>
              <a:rPr lang="en-US" sz="900" dirty="0"/>
              <a:t> </a:t>
            </a:r>
            <a:r>
              <a:rPr lang="en-US" sz="900" i="1" dirty="0" err="1"/>
              <a:t>Nucl</a:t>
            </a:r>
            <a:r>
              <a:rPr lang="en-US" sz="900" i="1" dirty="0"/>
              <a:t>. </a:t>
            </a:r>
            <a:r>
              <a:rPr lang="en-US" sz="900" i="1" dirty="0" err="1"/>
              <a:t>Instrum</a:t>
            </a:r>
            <a:r>
              <a:rPr lang="en-US" sz="900" i="1" dirty="0"/>
              <a:t>. Meth. B, vol. </a:t>
            </a:r>
            <a:r>
              <a:rPr lang="en-US" sz="900" i="1" dirty="0" smtClean="0"/>
              <a:t>186, </a:t>
            </a:r>
            <a:r>
              <a:rPr lang="en-US" sz="900" dirty="0" smtClean="0"/>
              <a:t>no</a:t>
            </a:r>
            <a:r>
              <a:rPr lang="en-US" sz="900" dirty="0"/>
              <a:t>. 1-4, pp. 171–175, Jan. 2002.</a:t>
            </a:r>
          </a:p>
          <a:p>
            <a:endParaRPr lang="fr-CA" sz="900" dirty="0"/>
          </a:p>
          <a:p>
            <a:r>
              <a:rPr lang="fr-CA" sz="900" dirty="0" smtClean="0"/>
              <a:t> </a:t>
            </a:r>
            <a:r>
              <a:rPr lang="fr-CA" sz="900" dirty="0"/>
              <a:t>F. </a:t>
            </a:r>
            <a:r>
              <a:rPr lang="fr-CA" sz="900" dirty="0" err="1"/>
              <a:t>Moscatelli</a:t>
            </a:r>
            <a:r>
              <a:rPr lang="fr-CA" sz="900" dirty="0"/>
              <a:t> </a:t>
            </a:r>
            <a:r>
              <a:rPr lang="fr-CA" sz="900" i="1" dirty="0"/>
              <a:t>et al., </a:t>
            </a:r>
            <a:r>
              <a:rPr lang="fr-CA" sz="900" b="1" i="1" u="sng" dirty="0"/>
              <a:t>“</a:t>
            </a:r>
            <a:r>
              <a:rPr lang="fr-CA" sz="900" b="1" i="1" u="sng" dirty="0" err="1"/>
              <a:t>Comprehensive</a:t>
            </a:r>
            <a:r>
              <a:rPr lang="fr-CA" sz="900" b="1" i="1" u="sng" dirty="0"/>
              <a:t> </a:t>
            </a:r>
            <a:r>
              <a:rPr lang="fr-CA" sz="900" b="1" i="1" u="sng" dirty="0" err="1"/>
              <a:t>device</a:t>
            </a:r>
            <a:r>
              <a:rPr lang="fr-CA" sz="900" b="1" i="1" u="sng" dirty="0"/>
              <a:t> simulation </a:t>
            </a:r>
            <a:r>
              <a:rPr lang="fr-CA" sz="900" b="1" i="1" u="sng" dirty="0" err="1"/>
              <a:t>modeling</a:t>
            </a:r>
            <a:r>
              <a:rPr lang="fr-CA" sz="900" b="1" i="1" u="sng" dirty="0"/>
              <a:t> </a:t>
            </a:r>
            <a:r>
              <a:rPr lang="fr-CA" sz="900" b="1" i="1" u="sng" dirty="0" smtClean="0"/>
              <a:t>of </a:t>
            </a:r>
            <a:r>
              <a:rPr lang="en-US" sz="900" b="1" u="sng" dirty="0" smtClean="0"/>
              <a:t>heavily </a:t>
            </a:r>
            <a:r>
              <a:rPr lang="en-US" sz="900" b="1" u="sng" dirty="0"/>
              <a:t>irradiated silicon detectors at cryogenic temperatures,” </a:t>
            </a:r>
            <a:r>
              <a:rPr lang="en-US" sz="900" i="1" dirty="0" smtClean="0"/>
              <a:t>IEEE </a:t>
            </a:r>
            <a:r>
              <a:rPr lang="fr-CA" sz="900" i="1" dirty="0" err="1" smtClean="0"/>
              <a:t>Trans</a:t>
            </a:r>
            <a:r>
              <a:rPr lang="fr-CA" sz="900" i="1" dirty="0"/>
              <a:t>. </a:t>
            </a:r>
            <a:r>
              <a:rPr lang="fr-CA" sz="900" i="1" dirty="0" err="1"/>
              <a:t>Nucl</a:t>
            </a:r>
            <a:r>
              <a:rPr lang="fr-CA" sz="900" i="1" dirty="0"/>
              <a:t>. </a:t>
            </a:r>
            <a:r>
              <a:rPr lang="fr-CA" sz="900" i="1" dirty="0" err="1"/>
              <a:t>Sci</a:t>
            </a:r>
            <a:r>
              <a:rPr lang="fr-CA" sz="900" i="1" dirty="0"/>
              <a:t>., vol. 51, no. 4, pp. 1759–1765, </a:t>
            </a:r>
            <a:r>
              <a:rPr lang="fr-CA" sz="900" i="1" dirty="0" err="1"/>
              <a:t>Aug</a:t>
            </a:r>
            <a:r>
              <a:rPr lang="fr-CA" sz="900" i="1" dirty="0"/>
              <a:t>. 2004.</a:t>
            </a:r>
            <a:endParaRPr lang="it-IT" sz="900" dirty="0" smtClean="0"/>
          </a:p>
          <a:p>
            <a:endParaRPr lang="it-IT" sz="900" dirty="0"/>
          </a:p>
          <a:p>
            <a:r>
              <a:rPr lang="it-IT" sz="900" dirty="0" smtClean="0"/>
              <a:t>M</a:t>
            </a:r>
            <a:r>
              <a:rPr lang="it-IT" sz="900" dirty="0"/>
              <a:t>. Petasecca, F. Moscatelli, D. Passeri, G. Pignatel, and C. Scarpello</a:t>
            </a:r>
            <a:r>
              <a:rPr lang="it-IT" sz="900" dirty="0" smtClean="0"/>
              <a:t>, </a:t>
            </a:r>
            <a:r>
              <a:rPr lang="en-US" sz="900" b="1" u="sng" dirty="0" smtClean="0"/>
              <a:t>“</a:t>
            </a:r>
            <a:r>
              <a:rPr lang="en-US" sz="900" b="1" u="sng" dirty="0"/>
              <a:t>Numerical simulation of radiation damage effects in p-type </a:t>
            </a:r>
            <a:r>
              <a:rPr lang="en-US" sz="900" b="1" u="sng" dirty="0" smtClean="0"/>
              <a:t>silicon </a:t>
            </a:r>
            <a:r>
              <a:rPr lang="fr-CA" sz="900" b="1" u="sng" dirty="0" smtClean="0"/>
              <a:t>detectors</a:t>
            </a:r>
            <a:r>
              <a:rPr lang="fr-CA" sz="900" b="1" u="sng" dirty="0"/>
              <a:t>,” </a:t>
            </a:r>
            <a:r>
              <a:rPr lang="fr-CA" sz="900" i="1" dirty="0" err="1"/>
              <a:t>Nucl</a:t>
            </a:r>
            <a:r>
              <a:rPr lang="fr-CA" sz="900" i="1" dirty="0"/>
              <a:t>. </a:t>
            </a:r>
            <a:r>
              <a:rPr lang="fr-CA" sz="900" i="1" dirty="0" err="1"/>
              <a:t>Instrum</a:t>
            </a:r>
            <a:r>
              <a:rPr lang="fr-CA" sz="900" i="1" dirty="0"/>
              <a:t>. </a:t>
            </a:r>
            <a:r>
              <a:rPr lang="fr-CA" sz="900" i="1" dirty="0" err="1"/>
              <a:t>Meth</a:t>
            </a:r>
            <a:r>
              <a:rPr lang="fr-CA" sz="900" i="1" dirty="0"/>
              <a:t>. A, vol. 563, no. 1, pp. 192–195, 2006.</a:t>
            </a:r>
            <a:endParaRPr lang="fr-CA" sz="900" dirty="0"/>
          </a:p>
        </p:txBody>
      </p:sp>
    </p:spTree>
    <p:extLst>
      <p:ext uri="{BB962C8B-B14F-4D97-AF65-F5344CB8AC3E}">
        <p14:creationId xmlns:p14="http://schemas.microsoft.com/office/powerpoint/2010/main" val="32469253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dirty="0" smtClean="0"/>
              <a:t>Impact </a:t>
            </a:r>
            <a:r>
              <a:rPr lang="fr-CA" dirty="0" err="1" smtClean="0"/>
              <a:t>ionization</a:t>
            </a:r>
            <a:endParaRPr lang="fr-CA" dirty="0"/>
          </a:p>
        </p:txBody>
      </p:sp>
      <p:pic>
        <p:nvPicPr>
          <p:cNvPr id="7" name="Content Placeholder 6" descr="IIonization.png"/>
          <p:cNvPicPr>
            <a:picLocks noGrp="1" noChangeAspect="1"/>
          </p:cNvPicPr>
          <p:nvPr>
            <p:ph idx="1"/>
          </p:nvPr>
        </p:nvPicPr>
        <p:blipFill>
          <a:blip r:embed="rId3"/>
          <a:stretch>
            <a:fillRect/>
          </a:stretch>
        </p:blipFill>
        <p:spPr>
          <a:xfrm>
            <a:off x="4214810" y="1500174"/>
            <a:ext cx="4857784" cy="3643338"/>
          </a:xfrm>
          <a:prstGeom prst="rect">
            <a:avLst/>
          </a:prstGeom>
          <a:ln>
            <a:noFill/>
          </a:ln>
          <a:effectLst>
            <a:outerShdw blurRad="292100" dist="139700" dir="2700000" algn="tl" rotWithShape="0">
              <a:srgbClr val="333333">
                <a:alpha val="65000"/>
              </a:srgbClr>
            </a:outerShdw>
          </a:effectLst>
        </p:spPr>
      </p:pic>
      <p:sp>
        <p:nvSpPr>
          <p:cNvPr id="6" name="Footer Placeholder 5"/>
          <p:cNvSpPr>
            <a:spLocks noGrp="1"/>
          </p:cNvSpPr>
          <p:nvPr>
            <p:ph type="ftr" sz="quarter" idx="11"/>
          </p:nvPr>
        </p:nvSpPr>
        <p:spPr/>
        <p:txBody>
          <a:bodyPr/>
          <a:lstStyle/>
          <a:p>
            <a:r>
              <a:rPr lang="en-US" smtClean="0"/>
              <a:t>Vertex 2013, Lake Starnberg, September 18 2013</a:t>
            </a:r>
            <a:endParaRPr lang="fr-CA" dirty="0"/>
          </a:p>
        </p:txBody>
      </p:sp>
      <p:sp>
        <p:nvSpPr>
          <p:cNvPr id="5" name="Slide Number Placeholder 4"/>
          <p:cNvSpPr>
            <a:spLocks noGrp="1"/>
          </p:cNvSpPr>
          <p:nvPr>
            <p:ph type="sldNum" sz="quarter" idx="12"/>
          </p:nvPr>
        </p:nvSpPr>
        <p:spPr/>
        <p:txBody>
          <a:bodyPr/>
          <a:lstStyle/>
          <a:p>
            <a:fld id="{AFDE439F-5BF2-48B3-ADAB-58BE249EFCAA}" type="slidenum">
              <a:rPr lang="fr-CA" smtClean="0"/>
              <a:pPr/>
              <a:t>14</a:t>
            </a:fld>
            <a:endParaRPr lang="fr-CA"/>
          </a:p>
        </p:txBody>
      </p:sp>
      <p:graphicFrame>
        <p:nvGraphicFramePr>
          <p:cNvPr id="8" name="Object 7"/>
          <p:cNvGraphicFramePr>
            <a:graphicFrameLocks noChangeAspect="1"/>
          </p:cNvGraphicFramePr>
          <p:nvPr/>
        </p:nvGraphicFramePr>
        <p:xfrm>
          <a:off x="482174" y="1500174"/>
          <a:ext cx="3375446" cy="1928826"/>
        </p:xfrm>
        <a:graphic>
          <a:graphicData uri="http://schemas.openxmlformats.org/presentationml/2006/ole">
            <mc:AlternateContent xmlns:mc="http://schemas.openxmlformats.org/markup-compatibility/2006">
              <mc:Choice xmlns:v="urn:schemas-microsoft-com:vml" Requires="v">
                <p:oleObj spid="_x0000_s4192" name="Équation" r:id="rId4" imgW="7315200" imgH="4178300" progId="Equation.3">
                  <p:embed/>
                </p:oleObj>
              </mc:Choice>
              <mc:Fallback>
                <p:oleObj name="Équation" r:id="rId4" imgW="7315200" imgH="41783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2174" y="1500174"/>
                        <a:ext cx="3375446" cy="192882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9" name="Picture 8" descr="alphan.jpg"/>
          <p:cNvPicPr>
            <a:picLocks noChangeAspect="1"/>
          </p:cNvPicPr>
          <p:nvPr/>
        </p:nvPicPr>
        <p:blipFill>
          <a:blip r:embed="rId6">
            <a:clrChange>
              <a:clrFrom>
                <a:srgbClr val="FFFFFF"/>
              </a:clrFrom>
              <a:clrTo>
                <a:srgbClr val="FFFFFF">
                  <a:alpha val="0"/>
                </a:srgbClr>
              </a:clrTo>
            </a:clrChange>
          </a:blip>
          <a:stretch>
            <a:fillRect/>
          </a:stretch>
        </p:blipFill>
        <p:spPr>
          <a:xfrm>
            <a:off x="-99071" y="3071810"/>
            <a:ext cx="4599633" cy="3714752"/>
          </a:xfrm>
          <a:prstGeom prst="rect">
            <a:avLst/>
          </a:prstGeom>
          <a:ln>
            <a:noFill/>
          </a:ln>
          <a:effectLst>
            <a:outerShdw blurRad="292100" dist="139700" dir="2700000" algn="tl" rotWithShape="0">
              <a:srgbClr val="333333">
                <a:alpha val="65000"/>
              </a:srgbClr>
            </a:outerShdw>
          </a:effectLst>
        </p:spPr>
      </p:pic>
      <p:sp>
        <p:nvSpPr>
          <p:cNvPr id="4" name="TextBox 3"/>
          <p:cNvSpPr txBox="1"/>
          <p:nvPr/>
        </p:nvSpPr>
        <p:spPr>
          <a:xfrm>
            <a:off x="4387026" y="5476418"/>
            <a:ext cx="4614130" cy="738664"/>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r>
              <a:rPr lang="en-US" sz="1400" dirty="0" err="1"/>
              <a:t>Selberherr</a:t>
            </a:r>
            <a:r>
              <a:rPr lang="en-US" sz="1400" dirty="0"/>
              <a:t>, S.,</a:t>
            </a:r>
            <a:r>
              <a:rPr lang="en-US" sz="1400" b="1" dirty="0"/>
              <a:t> </a:t>
            </a:r>
            <a:r>
              <a:rPr lang="en-US" sz="1400" b="1" u="sng" dirty="0"/>
              <a:t>"Analysis and Simulation of Semiconductor Devices</a:t>
            </a:r>
            <a:r>
              <a:rPr lang="en-US" sz="1400" b="1" u="sng" dirty="0" smtClean="0"/>
              <a:t>"</a:t>
            </a:r>
            <a:r>
              <a:rPr lang="en-US" sz="1400" dirty="0" smtClean="0"/>
              <a:t>, Springer-</a:t>
            </a:r>
            <a:r>
              <a:rPr lang="en-US" sz="1400" dirty="0" err="1" smtClean="0"/>
              <a:t>Verlag</a:t>
            </a:r>
            <a:r>
              <a:rPr lang="en-US" sz="1400" dirty="0" smtClean="0"/>
              <a:t> </a:t>
            </a:r>
            <a:r>
              <a:rPr lang="en-US" sz="1400" dirty="0"/>
              <a:t>Wien New York, ISBN 3-211-81800-6, 1984.</a:t>
            </a:r>
            <a:endParaRPr lang="fr-CA" sz="1400" dirty="0"/>
          </a:p>
        </p:txBody>
      </p:sp>
    </p:spTree>
    <p:extLst>
      <p:ext uri="{BB962C8B-B14F-4D97-AF65-F5344CB8AC3E}">
        <p14:creationId xmlns:p14="http://schemas.microsoft.com/office/powerpoint/2010/main" val="38638145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A" dirty="0" smtClean="0"/>
              <a:t>Phonon-</a:t>
            </a:r>
            <a:r>
              <a:rPr lang="fr-CA" dirty="0" err="1" smtClean="0"/>
              <a:t>assisted</a:t>
            </a:r>
            <a:r>
              <a:rPr lang="fr-CA" dirty="0" smtClean="0"/>
              <a:t> </a:t>
            </a:r>
            <a:r>
              <a:rPr lang="fr-CA" dirty="0" err="1" smtClean="0"/>
              <a:t>trap</a:t>
            </a:r>
            <a:r>
              <a:rPr lang="fr-CA" dirty="0" smtClean="0"/>
              <a:t>-to-band </a:t>
            </a:r>
            <a:r>
              <a:rPr lang="fr-CA" dirty="0" err="1" smtClean="0"/>
              <a:t>tunnelling</a:t>
            </a:r>
            <a:endParaRPr lang="fr-CA" dirty="0"/>
          </a:p>
        </p:txBody>
      </p:sp>
      <p:pic>
        <p:nvPicPr>
          <p:cNvPr id="7" name="Content Placeholder 6" descr="ttb.png"/>
          <p:cNvPicPr>
            <a:picLocks noGrp="1" noChangeAspect="1"/>
          </p:cNvPicPr>
          <p:nvPr>
            <p:ph idx="1"/>
          </p:nvPr>
        </p:nvPicPr>
        <p:blipFill>
          <a:blip r:embed="rId3"/>
          <a:stretch>
            <a:fillRect/>
          </a:stretch>
        </p:blipFill>
        <p:spPr>
          <a:xfrm>
            <a:off x="4500562" y="1285860"/>
            <a:ext cx="4953034" cy="3714776"/>
          </a:xfrm>
          <a:prstGeom prst="rect">
            <a:avLst/>
          </a:prstGeom>
          <a:ln>
            <a:noFill/>
          </a:ln>
          <a:effectLst>
            <a:outerShdw blurRad="292100" dist="139700" dir="2700000" algn="tl" rotWithShape="0">
              <a:srgbClr val="333333">
                <a:alpha val="65000"/>
              </a:srgbClr>
            </a:outerShdw>
          </a:effectLst>
        </p:spPr>
      </p:pic>
      <p:sp>
        <p:nvSpPr>
          <p:cNvPr id="4" name="Footer Placeholder 3"/>
          <p:cNvSpPr>
            <a:spLocks noGrp="1"/>
          </p:cNvSpPr>
          <p:nvPr>
            <p:ph type="ftr" sz="quarter" idx="11"/>
          </p:nvPr>
        </p:nvSpPr>
        <p:spPr/>
        <p:txBody>
          <a:bodyPr/>
          <a:lstStyle/>
          <a:p>
            <a:r>
              <a:rPr lang="en-US" smtClean="0"/>
              <a:t>Vertex 2013, Lake Starnberg, September 18 2013</a:t>
            </a:r>
            <a:endParaRPr lang="fr-CA"/>
          </a:p>
        </p:txBody>
      </p:sp>
      <p:sp>
        <p:nvSpPr>
          <p:cNvPr id="5" name="Slide Number Placeholder 4"/>
          <p:cNvSpPr>
            <a:spLocks noGrp="1"/>
          </p:cNvSpPr>
          <p:nvPr>
            <p:ph type="sldNum" sz="quarter" idx="12"/>
          </p:nvPr>
        </p:nvSpPr>
        <p:spPr/>
        <p:txBody>
          <a:bodyPr/>
          <a:lstStyle/>
          <a:p>
            <a:fld id="{AFDE439F-5BF2-48B3-ADAB-58BE249EFCAA}" type="slidenum">
              <a:rPr lang="fr-CA" smtClean="0"/>
              <a:pPr/>
              <a:t>15</a:t>
            </a:fld>
            <a:endParaRPr lang="fr-CA"/>
          </a:p>
        </p:txBody>
      </p:sp>
      <p:graphicFrame>
        <p:nvGraphicFramePr>
          <p:cNvPr id="5122" name="Object 2"/>
          <p:cNvGraphicFramePr>
            <a:graphicFrameLocks noChangeAspect="1"/>
          </p:cNvGraphicFramePr>
          <p:nvPr/>
        </p:nvGraphicFramePr>
        <p:xfrm>
          <a:off x="0" y="4500570"/>
          <a:ext cx="4714908" cy="1109225"/>
        </p:xfrm>
        <a:graphic>
          <a:graphicData uri="http://schemas.openxmlformats.org/presentationml/2006/ole">
            <mc:AlternateContent xmlns:mc="http://schemas.openxmlformats.org/markup-compatibility/2006">
              <mc:Choice xmlns:v="urn:schemas-microsoft-com:vml" Requires="v">
                <p:oleObj spid="_x0000_s5400" name="Equation" r:id="rId4" imgW="7315200" imgH="1485900" progId="Equation.3">
                  <p:embed/>
                </p:oleObj>
              </mc:Choice>
              <mc:Fallback>
                <p:oleObj name="Equation" r:id="rId4" imgW="7315200" imgH="14859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4500570"/>
                        <a:ext cx="4714908" cy="1109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pic>
        <p:nvPicPr>
          <p:cNvPr id="10" name="Picture 9" descr="ttb.jpg"/>
          <p:cNvPicPr>
            <a:picLocks noChangeAspect="1"/>
          </p:cNvPicPr>
          <p:nvPr/>
        </p:nvPicPr>
        <p:blipFill>
          <a:blip r:embed="rId6" cstate="print"/>
          <a:stretch>
            <a:fillRect/>
          </a:stretch>
        </p:blipFill>
        <p:spPr>
          <a:xfrm>
            <a:off x="146357" y="1658743"/>
            <a:ext cx="4497081" cy="2683258"/>
          </a:xfrm>
          <a:prstGeom prst="rect">
            <a:avLst/>
          </a:prstGeom>
          <a:ln>
            <a:noFill/>
          </a:ln>
          <a:effectLst>
            <a:outerShdw blurRad="190500" algn="tl" rotWithShape="0">
              <a:srgbClr val="000000">
                <a:alpha val="70000"/>
              </a:srgbClr>
            </a:outerShdw>
          </a:effectLst>
        </p:spPr>
      </p:pic>
      <p:graphicFrame>
        <p:nvGraphicFramePr>
          <p:cNvPr id="5123" name="Object 3"/>
          <p:cNvGraphicFramePr>
            <a:graphicFrameLocks noChangeAspect="1"/>
          </p:cNvGraphicFramePr>
          <p:nvPr/>
        </p:nvGraphicFramePr>
        <p:xfrm>
          <a:off x="4857752" y="5072074"/>
          <a:ext cx="2000267" cy="1111260"/>
        </p:xfrm>
        <a:graphic>
          <a:graphicData uri="http://schemas.openxmlformats.org/presentationml/2006/ole">
            <mc:AlternateContent xmlns:mc="http://schemas.openxmlformats.org/markup-compatibility/2006">
              <mc:Choice xmlns:v="urn:schemas-microsoft-com:vml" Requires="v">
                <p:oleObj spid="_x0000_s5401" name="Equation" r:id="rId7" imgW="7315200" imgH="4064000" progId="Equation.3">
                  <p:embed/>
                </p:oleObj>
              </mc:Choice>
              <mc:Fallback>
                <p:oleObj name="Equation" r:id="rId7" imgW="7315200" imgH="40640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857752" y="5072074"/>
                        <a:ext cx="2000267" cy="11112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graphicFrame>
        <p:nvGraphicFramePr>
          <p:cNvPr id="5124" name="Object 4"/>
          <p:cNvGraphicFramePr>
            <a:graphicFrameLocks noChangeAspect="1"/>
          </p:cNvGraphicFramePr>
          <p:nvPr/>
        </p:nvGraphicFramePr>
        <p:xfrm>
          <a:off x="7143768" y="5072074"/>
          <a:ext cx="1653922" cy="1138374"/>
        </p:xfrm>
        <a:graphic>
          <a:graphicData uri="http://schemas.openxmlformats.org/presentationml/2006/ole">
            <mc:AlternateContent xmlns:mc="http://schemas.openxmlformats.org/markup-compatibility/2006">
              <mc:Choice xmlns:v="urn:schemas-microsoft-com:vml" Requires="v">
                <p:oleObj spid="_x0000_s5402" name="Équation" r:id="rId9" imgW="7315200" imgH="5041900" progId="Equation.3">
                  <p:embed/>
                </p:oleObj>
              </mc:Choice>
              <mc:Fallback>
                <p:oleObj name="Équation" r:id="rId9" imgW="7315200" imgH="504190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143768" y="5072074"/>
                        <a:ext cx="1653922" cy="113837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3" name="TextBox 12"/>
          <p:cNvSpPr txBox="1"/>
          <p:nvPr/>
        </p:nvSpPr>
        <p:spPr>
          <a:xfrm>
            <a:off x="214314" y="5643578"/>
            <a:ext cx="4429124" cy="830997"/>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r>
              <a:rPr lang="fr-CA" sz="1200" dirty="0" err="1" smtClean="0"/>
              <a:t>Hurkx</a:t>
            </a:r>
            <a:r>
              <a:rPr lang="fr-CA" sz="1200" dirty="0"/>
              <a:t>, G.A.M., D.B.M. </a:t>
            </a:r>
            <a:r>
              <a:rPr lang="fr-CA" sz="1200" dirty="0" err="1"/>
              <a:t>Klaasen</a:t>
            </a:r>
            <a:r>
              <a:rPr lang="fr-CA" sz="1200" dirty="0"/>
              <a:t>, M.P.G. </a:t>
            </a:r>
            <a:r>
              <a:rPr lang="fr-CA" sz="1200" dirty="0" err="1"/>
              <a:t>Knuvers</a:t>
            </a:r>
            <a:r>
              <a:rPr lang="fr-CA" sz="1200" dirty="0"/>
              <a:t>, and F.G. </a:t>
            </a:r>
            <a:r>
              <a:rPr lang="fr-CA" sz="1200" dirty="0" err="1"/>
              <a:t>O’Hara</a:t>
            </a:r>
            <a:r>
              <a:rPr lang="fr-CA" sz="1200" dirty="0" smtClean="0"/>
              <a:t>,</a:t>
            </a:r>
          </a:p>
          <a:p>
            <a:r>
              <a:rPr lang="fr-CA" sz="1200" b="1" u="sng" dirty="0" smtClean="0"/>
              <a:t> </a:t>
            </a:r>
            <a:r>
              <a:rPr lang="fr-CA" sz="1200" b="1" u="sng" dirty="0"/>
              <a:t>“A New </a:t>
            </a:r>
            <a:r>
              <a:rPr lang="fr-CA" sz="1200" b="1" u="sng" dirty="0" err="1"/>
              <a:t>Recombination</a:t>
            </a:r>
            <a:r>
              <a:rPr lang="fr-CA" sz="1200" b="1" u="sng" dirty="0"/>
              <a:t> Model </a:t>
            </a:r>
            <a:r>
              <a:rPr lang="fr-CA" sz="1200" b="1" u="sng" dirty="0" err="1"/>
              <a:t>Describing</a:t>
            </a:r>
            <a:r>
              <a:rPr lang="fr-CA" sz="1200" b="1" u="sng" dirty="0"/>
              <a:t> </a:t>
            </a:r>
            <a:r>
              <a:rPr lang="fr-CA" sz="1200" b="1" u="sng" dirty="0" err="1"/>
              <a:t>Heavy</a:t>
            </a:r>
            <a:r>
              <a:rPr lang="fr-CA" sz="1200" b="1" u="sng" dirty="0"/>
              <a:t>-Doping </a:t>
            </a:r>
            <a:r>
              <a:rPr lang="fr-CA" sz="1200" b="1" u="sng" dirty="0" err="1"/>
              <a:t>Effects</a:t>
            </a:r>
            <a:r>
              <a:rPr lang="fr-CA" sz="1200" b="1" u="sng" dirty="0"/>
              <a:t> </a:t>
            </a:r>
            <a:endParaRPr lang="fr-CA" sz="1200" b="1" u="sng" dirty="0" smtClean="0"/>
          </a:p>
          <a:p>
            <a:r>
              <a:rPr lang="fr-CA" sz="1200" b="1" u="sng" dirty="0" smtClean="0"/>
              <a:t>and </a:t>
            </a:r>
            <a:r>
              <a:rPr lang="fr-CA" sz="1200" b="1" u="sng" dirty="0" err="1"/>
              <a:t>Low</a:t>
            </a:r>
            <a:r>
              <a:rPr lang="fr-CA" sz="1200" b="1" u="sng" dirty="0"/>
              <a:t> </a:t>
            </a:r>
            <a:r>
              <a:rPr lang="fr-CA" sz="1200" b="1" u="sng" dirty="0" err="1"/>
              <a:t>Temperature</a:t>
            </a:r>
            <a:r>
              <a:rPr lang="fr-CA" sz="1200" b="1" u="sng" dirty="0"/>
              <a:t> </a:t>
            </a:r>
            <a:r>
              <a:rPr lang="fr-CA" sz="1200" b="1" u="sng" dirty="0" err="1"/>
              <a:t>Behaviour</a:t>
            </a:r>
            <a:r>
              <a:rPr lang="fr-CA" sz="1200" b="1" u="sng" dirty="0"/>
              <a:t>”, </a:t>
            </a:r>
            <a:r>
              <a:rPr lang="fr-CA" sz="1200" i="1" dirty="0"/>
              <a:t>IEDM </a:t>
            </a:r>
            <a:r>
              <a:rPr lang="fr-CA" sz="1200" i="1" dirty="0" err="1"/>
              <a:t>Technical</a:t>
            </a:r>
            <a:r>
              <a:rPr lang="fr-CA" sz="1200" i="1" dirty="0"/>
              <a:t> Digest(1989): 307-310.</a:t>
            </a:r>
            <a:endParaRPr lang="fr-CA" sz="1200" dirty="0"/>
          </a:p>
        </p:txBody>
      </p:sp>
    </p:spTree>
    <p:extLst>
      <p:ext uri="{BB962C8B-B14F-4D97-AF65-F5344CB8AC3E}">
        <p14:creationId xmlns:p14="http://schemas.microsoft.com/office/powerpoint/2010/main" val="23188614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err="1" smtClean="0"/>
              <a:t>Numerical</a:t>
            </a:r>
            <a:r>
              <a:rPr lang="fr-FR" dirty="0" smtClean="0"/>
              <a:t> </a:t>
            </a:r>
            <a:r>
              <a:rPr lang="fr-FR" dirty="0" err="1" smtClean="0"/>
              <a:t>methods</a:t>
            </a:r>
            <a:r>
              <a:rPr lang="fr-FR" dirty="0" smtClean="0"/>
              <a:t> and convergence</a:t>
            </a:r>
            <a:endParaRPr lang="fr-FR" dirty="0"/>
          </a:p>
        </p:txBody>
      </p:sp>
      <p:sp>
        <p:nvSpPr>
          <p:cNvPr id="3" name="Espace réservé du contenu 2"/>
          <p:cNvSpPr>
            <a:spLocks noGrp="1"/>
          </p:cNvSpPr>
          <p:nvPr>
            <p:ph idx="1"/>
          </p:nvPr>
        </p:nvSpPr>
        <p:spPr>
          <a:xfrm>
            <a:off x="256183" y="1692963"/>
            <a:ext cx="4979403" cy="4625609"/>
          </a:xfrm>
        </p:spPr>
        <p:txBody>
          <a:bodyPr>
            <a:normAutofit fontScale="85000" lnSpcReduction="20000"/>
          </a:bodyPr>
          <a:lstStyle/>
          <a:p>
            <a:r>
              <a:rPr lang="fr-FR" dirty="0" smtClean="0"/>
              <a:t>The second major issue </a:t>
            </a:r>
            <a:r>
              <a:rPr lang="fr-FR" dirty="0" err="1" smtClean="0"/>
              <a:t>you</a:t>
            </a:r>
            <a:r>
              <a:rPr lang="fr-FR" dirty="0" smtClean="0"/>
              <a:t> </a:t>
            </a:r>
            <a:r>
              <a:rPr lang="fr-FR" dirty="0" err="1" smtClean="0"/>
              <a:t>will</a:t>
            </a:r>
            <a:r>
              <a:rPr lang="fr-FR" dirty="0" smtClean="0"/>
              <a:t> </a:t>
            </a:r>
            <a:r>
              <a:rPr lang="fr-FR" dirty="0" err="1" smtClean="0"/>
              <a:t>encounter</a:t>
            </a:r>
            <a:r>
              <a:rPr lang="fr-FR" dirty="0" smtClean="0"/>
              <a:t> </a:t>
            </a:r>
            <a:r>
              <a:rPr lang="fr-FR" dirty="0" err="1" smtClean="0"/>
              <a:t>when</a:t>
            </a:r>
            <a:r>
              <a:rPr lang="fr-FR" dirty="0" smtClean="0"/>
              <a:t> </a:t>
            </a:r>
            <a:r>
              <a:rPr lang="fr-FR" dirty="0" err="1" smtClean="0"/>
              <a:t>doing</a:t>
            </a:r>
            <a:r>
              <a:rPr lang="fr-FR" dirty="0" smtClean="0"/>
              <a:t> TCAD simulation </a:t>
            </a:r>
            <a:r>
              <a:rPr lang="fr-FR" dirty="0" err="1" smtClean="0"/>
              <a:t>is</a:t>
            </a:r>
            <a:r>
              <a:rPr lang="fr-FR" dirty="0" smtClean="0"/>
              <a:t> convergence</a:t>
            </a:r>
          </a:p>
          <a:p>
            <a:pPr lvl="1"/>
            <a:r>
              <a:rPr lang="fr-FR" dirty="0" smtClean="0"/>
              <a:t>In practice </a:t>
            </a:r>
            <a:r>
              <a:rPr lang="fr-FR" dirty="0" err="1" smtClean="0"/>
              <a:t>most</a:t>
            </a:r>
            <a:r>
              <a:rPr lang="fr-FR" dirty="0" smtClean="0"/>
              <a:t> </a:t>
            </a:r>
            <a:r>
              <a:rPr lang="fr-FR" dirty="0" err="1" smtClean="0"/>
              <a:t>problems</a:t>
            </a:r>
            <a:r>
              <a:rPr lang="fr-FR" dirty="0" smtClean="0"/>
              <a:t> </a:t>
            </a:r>
            <a:r>
              <a:rPr lang="fr-FR" dirty="0" err="1" smtClean="0"/>
              <a:t>will</a:t>
            </a:r>
            <a:r>
              <a:rPr lang="fr-FR" dirty="0" smtClean="0"/>
              <a:t> have large non-</a:t>
            </a:r>
            <a:r>
              <a:rPr lang="fr-FR" dirty="0" err="1" smtClean="0"/>
              <a:t>linearities</a:t>
            </a:r>
            <a:r>
              <a:rPr lang="fr-FR" dirty="0" smtClean="0"/>
              <a:t> due to the model </a:t>
            </a:r>
            <a:r>
              <a:rPr lang="fr-FR" dirty="0" err="1" smtClean="0"/>
              <a:t>used</a:t>
            </a:r>
            <a:r>
              <a:rPr lang="fr-FR" dirty="0" smtClean="0"/>
              <a:t> for G/R -&gt; Newton </a:t>
            </a:r>
            <a:r>
              <a:rPr lang="fr-FR" dirty="0" err="1" smtClean="0"/>
              <a:t>method</a:t>
            </a:r>
            <a:endParaRPr lang="fr-FR" dirty="0" smtClean="0"/>
          </a:p>
          <a:p>
            <a:pPr lvl="1"/>
            <a:r>
              <a:rPr lang="fr-FR" dirty="0" smtClean="0"/>
              <a:t>More </a:t>
            </a:r>
            <a:r>
              <a:rPr lang="fr-FR" dirty="0" err="1" smtClean="0"/>
              <a:t>complex</a:t>
            </a:r>
            <a:r>
              <a:rPr lang="fr-FR" dirty="0" smtClean="0"/>
              <a:t> </a:t>
            </a:r>
            <a:r>
              <a:rPr lang="fr-FR" dirty="0" err="1" smtClean="0"/>
              <a:t>solver</a:t>
            </a:r>
            <a:r>
              <a:rPr lang="fr-FR" dirty="0" smtClean="0"/>
              <a:t> must </a:t>
            </a:r>
            <a:r>
              <a:rPr lang="fr-FR" dirty="0" err="1" smtClean="0"/>
              <a:t>be</a:t>
            </a:r>
            <a:r>
              <a:rPr lang="fr-FR" dirty="0" smtClean="0"/>
              <a:t> </a:t>
            </a:r>
            <a:r>
              <a:rPr lang="fr-FR" dirty="0" err="1" smtClean="0"/>
              <a:t>used</a:t>
            </a:r>
            <a:r>
              <a:rPr lang="fr-FR" dirty="0" smtClean="0"/>
              <a:t> to </a:t>
            </a:r>
            <a:r>
              <a:rPr lang="fr-FR" dirty="0" err="1" smtClean="0"/>
              <a:t>obtain</a:t>
            </a:r>
            <a:r>
              <a:rPr lang="fr-FR" dirty="0" smtClean="0"/>
              <a:t> solution in practice  </a:t>
            </a:r>
          </a:p>
          <a:p>
            <a:pPr lvl="1"/>
            <a:r>
              <a:rPr lang="fr-FR" dirty="0" smtClean="0"/>
              <a:t>A good initial solution </a:t>
            </a:r>
            <a:r>
              <a:rPr lang="fr-FR" dirty="0" err="1" smtClean="0"/>
              <a:t>is</a:t>
            </a:r>
            <a:r>
              <a:rPr lang="fr-FR" dirty="0" smtClean="0"/>
              <a:t> </a:t>
            </a:r>
            <a:r>
              <a:rPr lang="fr-FR" dirty="0" err="1" smtClean="0"/>
              <a:t>needed</a:t>
            </a:r>
            <a:r>
              <a:rPr lang="fr-FR" dirty="0" smtClean="0"/>
              <a:t> for all </a:t>
            </a:r>
            <a:r>
              <a:rPr lang="fr-FR" dirty="0" err="1" smtClean="0"/>
              <a:t>practical</a:t>
            </a:r>
            <a:r>
              <a:rPr lang="fr-FR" dirty="0" smtClean="0"/>
              <a:t> </a:t>
            </a:r>
            <a:r>
              <a:rPr lang="fr-FR" dirty="0" err="1" smtClean="0"/>
              <a:t>purposes</a:t>
            </a:r>
            <a:r>
              <a:rPr lang="fr-FR" dirty="0" smtClean="0"/>
              <a:t> </a:t>
            </a:r>
            <a:endParaRPr lang="fr-FR" dirty="0"/>
          </a:p>
        </p:txBody>
      </p:sp>
      <p:sp>
        <p:nvSpPr>
          <p:cNvPr id="6" name="Espace réservé du pied de page 5"/>
          <p:cNvSpPr>
            <a:spLocks noGrp="1"/>
          </p:cNvSpPr>
          <p:nvPr>
            <p:ph type="ftr" sz="quarter" idx="11"/>
          </p:nvPr>
        </p:nvSpPr>
        <p:spPr/>
        <p:txBody>
          <a:bodyPr/>
          <a:lstStyle/>
          <a:p>
            <a:r>
              <a:rPr lang="fr-FR" smtClean="0"/>
              <a:t>Vertex 2013, Lake Starnberg, September 18 2013</a:t>
            </a:r>
            <a:endParaRPr lang="fr-FR"/>
          </a:p>
        </p:txBody>
      </p:sp>
      <p:sp>
        <p:nvSpPr>
          <p:cNvPr id="5" name="Espace réservé du numéro de diapositive 4"/>
          <p:cNvSpPr>
            <a:spLocks noGrp="1"/>
          </p:cNvSpPr>
          <p:nvPr>
            <p:ph type="sldNum" sz="quarter" idx="12"/>
          </p:nvPr>
        </p:nvSpPr>
        <p:spPr/>
        <p:txBody>
          <a:bodyPr/>
          <a:lstStyle/>
          <a:p>
            <a:fld id="{54520F24-9586-C243-A8CC-1DD7D1CEA0C1}" type="slidenum">
              <a:rPr lang="fr-FR" smtClean="0"/>
              <a:t>16</a:t>
            </a:fld>
            <a:endParaRPr lang="fr-FR"/>
          </a:p>
        </p:txBody>
      </p:sp>
      <p:sp>
        <p:nvSpPr>
          <p:cNvPr id="4" name="ZoneTexte 3"/>
          <p:cNvSpPr txBox="1"/>
          <p:nvPr/>
        </p:nvSpPr>
        <p:spPr>
          <a:xfrm>
            <a:off x="5820364" y="1594998"/>
            <a:ext cx="2768231" cy="646331"/>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wrap="none" rtlCol="0">
            <a:spAutoFit/>
          </a:bodyPr>
          <a:lstStyle/>
          <a:p>
            <a:pPr algn="ctr"/>
            <a:r>
              <a:rPr lang="fr-FR" dirty="0" smtClean="0"/>
              <a:t>Poisson Equation </a:t>
            </a:r>
          </a:p>
          <a:p>
            <a:pPr algn="ctr"/>
            <a:r>
              <a:rPr lang="fr-FR" dirty="0" smtClean="0"/>
              <a:t>solution </a:t>
            </a:r>
            <a:r>
              <a:rPr lang="fr-FR" dirty="0" err="1" smtClean="0"/>
              <a:t>at</a:t>
            </a:r>
            <a:r>
              <a:rPr lang="fr-FR" dirty="0" smtClean="0"/>
              <a:t> </a:t>
            </a:r>
            <a:r>
              <a:rPr lang="fr-FR" dirty="0" err="1" smtClean="0"/>
              <a:t>Vbias</a:t>
            </a:r>
            <a:r>
              <a:rPr lang="fr-FR" dirty="0" smtClean="0"/>
              <a:t>=0 (</a:t>
            </a:r>
            <a:r>
              <a:rPr lang="fr-FR" dirty="0" err="1" smtClean="0"/>
              <a:t>Linear</a:t>
            </a:r>
            <a:r>
              <a:rPr lang="fr-FR" dirty="0" smtClean="0"/>
              <a:t>)</a:t>
            </a:r>
            <a:endParaRPr lang="fr-FR" dirty="0"/>
          </a:p>
        </p:txBody>
      </p:sp>
      <p:sp>
        <p:nvSpPr>
          <p:cNvPr id="7" name="ZoneTexte 6"/>
          <p:cNvSpPr txBox="1"/>
          <p:nvPr/>
        </p:nvSpPr>
        <p:spPr>
          <a:xfrm>
            <a:off x="6007576" y="2622139"/>
            <a:ext cx="2393804" cy="646331"/>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wrap="none" rtlCol="0">
            <a:spAutoFit/>
          </a:bodyPr>
          <a:lstStyle/>
          <a:p>
            <a:pPr algn="ctr"/>
            <a:r>
              <a:rPr lang="fr-FR" dirty="0" smtClean="0"/>
              <a:t>Poisson Equation + n/p</a:t>
            </a:r>
          </a:p>
          <a:p>
            <a:pPr algn="ctr"/>
            <a:r>
              <a:rPr lang="fr-FR" dirty="0" smtClean="0"/>
              <a:t>solution </a:t>
            </a:r>
            <a:r>
              <a:rPr lang="fr-FR" dirty="0" err="1" smtClean="0"/>
              <a:t>at</a:t>
            </a:r>
            <a:r>
              <a:rPr lang="fr-FR" dirty="0" smtClean="0"/>
              <a:t> </a:t>
            </a:r>
            <a:r>
              <a:rPr lang="fr-FR" dirty="0" err="1" smtClean="0"/>
              <a:t>Vbias</a:t>
            </a:r>
            <a:r>
              <a:rPr lang="fr-FR" dirty="0" smtClean="0"/>
              <a:t>=0 </a:t>
            </a:r>
            <a:endParaRPr lang="fr-FR" dirty="0"/>
          </a:p>
        </p:txBody>
      </p:sp>
      <p:sp>
        <p:nvSpPr>
          <p:cNvPr id="8" name="Flèche vers le bas 7"/>
          <p:cNvSpPr/>
          <p:nvPr/>
        </p:nvSpPr>
        <p:spPr>
          <a:xfrm>
            <a:off x="7053876" y="2311513"/>
            <a:ext cx="274115" cy="237546"/>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9" name="ZoneTexte 8"/>
          <p:cNvSpPr txBox="1"/>
          <p:nvPr/>
        </p:nvSpPr>
        <p:spPr>
          <a:xfrm>
            <a:off x="6036768" y="3679041"/>
            <a:ext cx="2335420" cy="646331"/>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wrap="none" rtlCol="0">
            <a:spAutoFit/>
          </a:bodyPr>
          <a:lstStyle/>
          <a:p>
            <a:pPr algn="ctr"/>
            <a:r>
              <a:rPr lang="fr-FR" dirty="0" smtClean="0"/>
              <a:t>Poisson Equation + </a:t>
            </a:r>
            <a:r>
              <a:rPr lang="fr-FR" dirty="0" err="1" smtClean="0"/>
              <a:t>n,p</a:t>
            </a:r>
            <a:endParaRPr lang="fr-FR" dirty="0" smtClean="0"/>
          </a:p>
          <a:p>
            <a:pPr algn="ctr"/>
            <a:r>
              <a:rPr lang="fr-FR" dirty="0" smtClean="0"/>
              <a:t>solution </a:t>
            </a:r>
            <a:r>
              <a:rPr lang="fr-FR" dirty="0" err="1" smtClean="0"/>
              <a:t>at</a:t>
            </a:r>
            <a:r>
              <a:rPr lang="fr-FR" dirty="0" smtClean="0"/>
              <a:t> </a:t>
            </a:r>
            <a:r>
              <a:rPr lang="fr-FR" dirty="0" err="1" smtClean="0"/>
              <a:t>Vbias</a:t>
            </a:r>
            <a:r>
              <a:rPr lang="fr-FR" dirty="0" smtClean="0"/>
              <a:t>=0 </a:t>
            </a:r>
            <a:endParaRPr lang="fr-FR" dirty="0"/>
          </a:p>
        </p:txBody>
      </p:sp>
      <p:sp>
        <p:nvSpPr>
          <p:cNvPr id="10" name="Flèche vers le bas 9"/>
          <p:cNvSpPr/>
          <p:nvPr/>
        </p:nvSpPr>
        <p:spPr>
          <a:xfrm>
            <a:off x="7053876" y="3350142"/>
            <a:ext cx="274115" cy="237546"/>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1" name="ZoneTexte 10"/>
          <p:cNvSpPr txBox="1"/>
          <p:nvPr/>
        </p:nvSpPr>
        <p:spPr>
          <a:xfrm>
            <a:off x="6019128" y="4660500"/>
            <a:ext cx="2335420" cy="646331"/>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wrap="none" rtlCol="0">
            <a:spAutoFit/>
          </a:bodyPr>
          <a:lstStyle/>
          <a:p>
            <a:pPr algn="ctr"/>
            <a:r>
              <a:rPr lang="fr-FR" dirty="0" smtClean="0"/>
              <a:t>Poisson Equation + </a:t>
            </a:r>
            <a:r>
              <a:rPr lang="fr-FR" dirty="0" err="1" smtClean="0"/>
              <a:t>n,p</a:t>
            </a:r>
            <a:endParaRPr lang="fr-FR" dirty="0" smtClean="0"/>
          </a:p>
          <a:p>
            <a:pPr algn="ctr"/>
            <a:r>
              <a:rPr lang="fr-FR" dirty="0" smtClean="0"/>
              <a:t>solution </a:t>
            </a:r>
            <a:r>
              <a:rPr lang="fr-FR" dirty="0" err="1" smtClean="0"/>
              <a:t>at</a:t>
            </a:r>
            <a:r>
              <a:rPr lang="fr-FR" dirty="0" smtClean="0"/>
              <a:t> </a:t>
            </a:r>
            <a:r>
              <a:rPr lang="fr-FR" dirty="0" err="1" smtClean="0"/>
              <a:t>Vbias</a:t>
            </a:r>
            <a:r>
              <a:rPr lang="fr-FR" dirty="0" smtClean="0"/>
              <a:t>=</a:t>
            </a:r>
            <a:r>
              <a:rPr lang="fr-FR" dirty="0" err="1" smtClean="0"/>
              <a:t>dV</a:t>
            </a:r>
            <a:endParaRPr lang="fr-FR" dirty="0"/>
          </a:p>
        </p:txBody>
      </p:sp>
      <p:sp>
        <p:nvSpPr>
          <p:cNvPr id="12" name="Flèche vers le bas 11"/>
          <p:cNvSpPr/>
          <p:nvPr/>
        </p:nvSpPr>
        <p:spPr>
          <a:xfrm>
            <a:off x="7044738" y="4368133"/>
            <a:ext cx="274115" cy="237546"/>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3" name="ZoneTexte 12"/>
          <p:cNvSpPr txBox="1"/>
          <p:nvPr/>
        </p:nvSpPr>
        <p:spPr>
          <a:xfrm>
            <a:off x="6971642" y="5306831"/>
            <a:ext cx="506005" cy="369332"/>
          </a:xfrm>
          <a:prstGeom prst="rect">
            <a:avLst/>
          </a:prstGeom>
          <a:noFill/>
        </p:spPr>
        <p:txBody>
          <a:bodyPr wrap="none" rtlCol="0">
            <a:spAutoFit/>
          </a:bodyPr>
          <a:lstStyle/>
          <a:p>
            <a:r>
              <a:rPr lang="fr-FR" dirty="0" smtClean="0"/>
              <a:t>(…)</a:t>
            </a:r>
            <a:endParaRPr lang="fr-FR" dirty="0"/>
          </a:p>
        </p:txBody>
      </p:sp>
      <p:sp>
        <p:nvSpPr>
          <p:cNvPr id="14" name="ZoneTexte 13"/>
          <p:cNvSpPr txBox="1"/>
          <p:nvPr/>
        </p:nvSpPr>
        <p:spPr>
          <a:xfrm>
            <a:off x="5981434" y="5821822"/>
            <a:ext cx="2429083" cy="646331"/>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none" rtlCol="0">
            <a:spAutoFit/>
          </a:bodyPr>
          <a:lstStyle/>
          <a:p>
            <a:pPr algn="ctr"/>
            <a:r>
              <a:rPr lang="fr-FR" dirty="0" smtClean="0"/>
              <a:t>Poisson Equation + </a:t>
            </a:r>
            <a:r>
              <a:rPr lang="fr-FR" dirty="0" err="1" smtClean="0"/>
              <a:t>n&amp;p</a:t>
            </a:r>
            <a:endParaRPr lang="fr-FR" dirty="0" smtClean="0"/>
          </a:p>
          <a:p>
            <a:pPr algn="ctr"/>
            <a:r>
              <a:rPr lang="fr-FR" dirty="0" smtClean="0"/>
              <a:t>solution </a:t>
            </a:r>
            <a:r>
              <a:rPr lang="fr-FR" dirty="0" err="1" smtClean="0"/>
              <a:t>at</a:t>
            </a:r>
            <a:r>
              <a:rPr lang="fr-FR" dirty="0" smtClean="0"/>
              <a:t> </a:t>
            </a:r>
            <a:r>
              <a:rPr lang="fr-FR" dirty="0" err="1" smtClean="0"/>
              <a:t>Vbias</a:t>
            </a:r>
            <a:r>
              <a:rPr lang="fr-FR" dirty="0" smtClean="0"/>
              <a:t>=</a:t>
            </a:r>
            <a:r>
              <a:rPr lang="fr-FR" dirty="0" err="1" smtClean="0"/>
              <a:t>Vfinal</a:t>
            </a:r>
            <a:endParaRPr lang="fr-FR" dirty="0"/>
          </a:p>
        </p:txBody>
      </p:sp>
    </p:spTree>
    <p:extLst>
      <p:ext uri="{BB962C8B-B14F-4D97-AF65-F5344CB8AC3E}">
        <p14:creationId xmlns:p14="http://schemas.microsoft.com/office/powerpoint/2010/main" val="35854665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80736"/>
            <a:ext cx="8229600" cy="1252728"/>
          </a:xfrm>
        </p:spPr>
        <p:txBody>
          <a:bodyPr>
            <a:normAutofit fontScale="90000"/>
          </a:bodyPr>
          <a:lstStyle/>
          <a:p>
            <a:r>
              <a:rPr lang="fr-FR" dirty="0" err="1" smtClean="0"/>
              <a:t>Comparison</a:t>
            </a:r>
            <a:r>
              <a:rPr lang="fr-FR" dirty="0" smtClean="0"/>
              <a:t> of main commercial TCAD software packages</a:t>
            </a:r>
            <a:endParaRPr lang="fr-FR" dirty="0"/>
          </a:p>
        </p:txBody>
      </p:sp>
      <p:graphicFrame>
        <p:nvGraphicFramePr>
          <p:cNvPr id="7" name="Espace réservé du contenu 6"/>
          <p:cNvGraphicFramePr>
            <a:graphicFrameLocks noGrp="1"/>
          </p:cNvGraphicFramePr>
          <p:nvPr>
            <p:ph idx="1"/>
            <p:extLst>
              <p:ext uri="{D42A27DB-BD31-4B8C-83A1-F6EECF244321}">
                <p14:modId xmlns:p14="http://schemas.microsoft.com/office/powerpoint/2010/main" val="457568108"/>
              </p:ext>
            </p:extLst>
          </p:nvPr>
        </p:nvGraphicFramePr>
        <p:xfrm>
          <a:off x="457200" y="1578715"/>
          <a:ext cx="8229600" cy="4962227"/>
        </p:xfrm>
        <a:graphic>
          <a:graphicData uri="http://schemas.openxmlformats.org/drawingml/2006/table">
            <a:tbl>
              <a:tblPr firstRow="1" bandRow="1">
                <a:tableStyleId>{5C22544A-7EE6-4342-B048-85BDC9FD1C3A}</a:tableStyleId>
              </a:tblPr>
              <a:tblGrid>
                <a:gridCol w="4114800"/>
                <a:gridCol w="4114800"/>
              </a:tblGrid>
              <a:tr h="298788">
                <a:tc>
                  <a:txBody>
                    <a:bodyPr/>
                    <a:lstStyle/>
                    <a:p>
                      <a:r>
                        <a:rPr lang="fr-FR" sz="1200" b="1" dirty="0" smtClean="0">
                          <a:solidFill>
                            <a:schemeClr val="tx1"/>
                          </a:solidFill>
                          <a:latin typeface="Times"/>
                          <a:cs typeface="Times"/>
                        </a:rPr>
                        <a:t>SILVACO</a:t>
                      </a:r>
                      <a:r>
                        <a:rPr lang="fr-FR" sz="1200" b="1" baseline="0" dirty="0" smtClean="0">
                          <a:solidFill>
                            <a:schemeClr val="tx1"/>
                          </a:solidFill>
                          <a:latin typeface="Times"/>
                          <a:cs typeface="Times"/>
                        </a:rPr>
                        <a:t> TCAD Suite </a:t>
                      </a:r>
                    </a:p>
                  </a:txBody>
                  <a:tcPr/>
                </a:tc>
                <a:tc>
                  <a:txBody>
                    <a:bodyPr/>
                    <a:lstStyle/>
                    <a:p>
                      <a:r>
                        <a:rPr lang="fr-FR" sz="1200" b="1" dirty="0" err="1" smtClean="0">
                          <a:solidFill>
                            <a:schemeClr val="tx1"/>
                          </a:solidFill>
                          <a:latin typeface="Times"/>
                          <a:cs typeface="Times"/>
                        </a:rPr>
                        <a:t>Sentaurus</a:t>
                      </a:r>
                      <a:r>
                        <a:rPr lang="fr-FR" sz="1200" b="1" dirty="0" smtClean="0">
                          <a:solidFill>
                            <a:schemeClr val="tx1"/>
                          </a:solidFill>
                          <a:latin typeface="Times"/>
                          <a:cs typeface="Times"/>
                        </a:rPr>
                        <a:t> TCAD Suite</a:t>
                      </a:r>
                      <a:endParaRPr lang="fr-FR" sz="1200" b="1" dirty="0">
                        <a:solidFill>
                          <a:schemeClr val="tx1"/>
                        </a:solidFill>
                        <a:latin typeface="Times"/>
                        <a:cs typeface="Times"/>
                      </a:endParaRPr>
                    </a:p>
                  </a:txBody>
                  <a:tcPr/>
                </a:tc>
              </a:tr>
              <a:tr h="2987883">
                <a:tc>
                  <a:txBody>
                    <a:bodyPr/>
                    <a:lstStyle/>
                    <a:p>
                      <a:r>
                        <a:rPr lang="fr-FR" sz="1200" b="1" baseline="0" dirty="0" smtClean="0">
                          <a:solidFill>
                            <a:schemeClr val="tx1"/>
                          </a:solidFill>
                          <a:latin typeface="Times"/>
                          <a:cs typeface="Times"/>
                          <a:hlinkClick r:id="rId2"/>
                        </a:rPr>
                        <a:t>http://www.silvaco.com/</a:t>
                      </a:r>
                      <a:endParaRPr lang="fr-FR" sz="1200" b="1" baseline="0" dirty="0" smtClean="0">
                        <a:solidFill>
                          <a:schemeClr val="tx1"/>
                        </a:solidFill>
                        <a:latin typeface="Times"/>
                        <a:cs typeface="Times"/>
                      </a:endParaRPr>
                    </a:p>
                    <a:p>
                      <a:r>
                        <a:rPr lang="fr-FR" sz="1200" b="1" baseline="0" dirty="0" err="1" smtClean="0">
                          <a:solidFill>
                            <a:schemeClr val="tx1"/>
                          </a:solidFill>
                          <a:latin typeface="Times"/>
                          <a:cs typeface="Times"/>
                        </a:rPr>
                        <a:t>Silvaco</a:t>
                      </a:r>
                      <a:r>
                        <a:rPr lang="fr-FR" sz="1200" b="1" baseline="0" dirty="0" smtClean="0">
                          <a:solidFill>
                            <a:schemeClr val="tx1"/>
                          </a:solidFill>
                          <a:latin typeface="Times"/>
                          <a:cs typeface="Times"/>
                        </a:rPr>
                        <a:t> Data </a:t>
                      </a:r>
                      <a:r>
                        <a:rPr lang="fr-FR" sz="1200" b="1" baseline="0" dirty="0" err="1" smtClean="0">
                          <a:solidFill>
                            <a:schemeClr val="tx1"/>
                          </a:solidFill>
                          <a:latin typeface="Times"/>
                          <a:cs typeface="Times"/>
                        </a:rPr>
                        <a:t>Systems</a:t>
                      </a:r>
                      <a:r>
                        <a:rPr lang="fr-FR" sz="1200" b="1" baseline="0" dirty="0" smtClean="0">
                          <a:solidFill>
                            <a:schemeClr val="tx1"/>
                          </a:solidFill>
                          <a:latin typeface="Times"/>
                          <a:cs typeface="Times"/>
                        </a:rPr>
                        <a:t> </a:t>
                      </a:r>
                      <a:r>
                        <a:rPr lang="fr-FR" sz="1200" b="1" baseline="0" dirty="0" err="1" smtClean="0">
                          <a:solidFill>
                            <a:schemeClr val="tx1"/>
                          </a:solidFill>
                          <a:latin typeface="Times"/>
                          <a:cs typeface="Times"/>
                        </a:rPr>
                        <a:t>was</a:t>
                      </a:r>
                      <a:r>
                        <a:rPr lang="fr-FR" sz="1200" b="1" baseline="0" dirty="0" smtClean="0">
                          <a:solidFill>
                            <a:schemeClr val="tx1"/>
                          </a:solidFill>
                          <a:latin typeface="Times"/>
                          <a:cs typeface="Times"/>
                        </a:rPr>
                        <a:t> </a:t>
                      </a:r>
                      <a:r>
                        <a:rPr lang="fr-FR" sz="1200" b="1" baseline="0" dirty="0" err="1" smtClean="0">
                          <a:solidFill>
                            <a:schemeClr val="tx1"/>
                          </a:solidFill>
                          <a:latin typeface="Times"/>
                          <a:cs typeface="Times"/>
                        </a:rPr>
                        <a:t>founded</a:t>
                      </a:r>
                      <a:r>
                        <a:rPr lang="fr-FR" sz="1200" b="1" baseline="0" dirty="0" smtClean="0">
                          <a:solidFill>
                            <a:schemeClr val="tx1"/>
                          </a:solidFill>
                          <a:latin typeface="Times"/>
                          <a:cs typeface="Times"/>
                        </a:rPr>
                        <a:t> in 1984 by Dr. Ivan </a:t>
                      </a:r>
                      <a:r>
                        <a:rPr lang="fr-FR" sz="1200" b="1" baseline="0" dirty="0" err="1" smtClean="0">
                          <a:solidFill>
                            <a:schemeClr val="tx1"/>
                          </a:solidFill>
                          <a:latin typeface="Times"/>
                          <a:cs typeface="Times"/>
                        </a:rPr>
                        <a:t>Pesic</a:t>
                      </a:r>
                      <a:r>
                        <a:rPr lang="fr-FR" sz="1200" b="1" baseline="0" dirty="0" smtClean="0">
                          <a:solidFill>
                            <a:schemeClr val="tx1"/>
                          </a:solidFill>
                          <a:latin typeface="Times"/>
                          <a:cs typeface="Times"/>
                        </a:rPr>
                        <a:t>. The initial </a:t>
                      </a:r>
                      <a:r>
                        <a:rPr lang="fr-FR" sz="1200" b="1" baseline="0" dirty="0" err="1" smtClean="0">
                          <a:solidFill>
                            <a:schemeClr val="tx1"/>
                          </a:solidFill>
                          <a:latin typeface="Times"/>
                          <a:cs typeface="Times"/>
                        </a:rPr>
                        <a:t>product</a:t>
                      </a:r>
                      <a:r>
                        <a:rPr lang="fr-FR" sz="1200" b="1" baseline="0" dirty="0" smtClean="0">
                          <a:solidFill>
                            <a:schemeClr val="tx1"/>
                          </a:solidFill>
                          <a:latin typeface="Times"/>
                          <a:cs typeface="Times"/>
                        </a:rPr>
                        <a:t>, UTMOST, </a:t>
                      </a:r>
                      <a:r>
                        <a:rPr lang="fr-FR" sz="1200" b="1" baseline="0" dirty="0" err="1" smtClean="0">
                          <a:solidFill>
                            <a:schemeClr val="tx1"/>
                          </a:solidFill>
                          <a:latin typeface="Times"/>
                          <a:cs typeface="Times"/>
                        </a:rPr>
                        <a:t>quickly</a:t>
                      </a:r>
                      <a:r>
                        <a:rPr lang="fr-FR" sz="1200" b="1" baseline="0" dirty="0" smtClean="0">
                          <a:solidFill>
                            <a:schemeClr val="tx1"/>
                          </a:solidFill>
                          <a:latin typeface="Times"/>
                          <a:cs typeface="Times"/>
                        </a:rPr>
                        <a:t> </a:t>
                      </a:r>
                      <a:r>
                        <a:rPr lang="fr-FR" sz="1200" b="1" baseline="0" dirty="0" err="1" smtClean="0">
                          <a:solidFill>
                            <a:schemeClr val="tx1"/>
                          </a:solidFill>
                          <a:latin typeface="Times"/>
                          <a:cs typeface="Times"/>
                        </a:rPr>
                        <a:t>became</a:t>
                      </a:r>
                      <a:r>
                        <a:rPr lang="fr-FR" sz="1200" b="1" baseline="0" dirty="0" smtClean="0">
                          <a:solidFill>
                            <a:schemeClr val="tx1"/>
                          </a:solidFill>
                          <a:latin typeface="Times"/>
                          <a:cs typeface="Times"/>
                        </a:rPr>
                        <a:t> the </a:t>
                      </a:r>
                      <a:r>
                        <a:rPr lang="fr-FR" sz="1200" b="1" baseline="0" dirty="0" err="1" smtClean="0">
                          <a:solidFill>
                            <a:schemeClr val="tx1"/>
                          </a:solidFill>
                          <a:latin typeface="Times"/>
                          <a:cs typeface="Times"/>
                        </a:rPr>
                        <a:t>industry</a:t>
                      </a:r>
                      <a:r>
                        <a:rPr lang="fr-FR" sz="1200" b="1" baseline="0" dirty="0" smtClean="0">
                          <a:solidFill>
                            <a:schemeClr val="tx1"/>
                          </a:solidFill>
                          <a:latin typeface="Times"/>
                          <a:cs typeface="Times"/>
                        </a:rPr>
                        <a:t> standard for </a:t>
                      </a:r>
                      <a:r>
                        <a:rPr lang="fr-FR" sz="1200" b="1" baseline="0" dirty="0" err="1" smtClean="0">
                          <a:solidFill>
                            <a:schemeClr val="tx1"/>
                          </a:solidFill>
                          <a:latin typeface="Times"/>
                          <a:cs typeface="Times"/>
                        </a:rPr>
                        <a:t>parameter</a:t>
                      </a:r>
                      <a:r>
                        <a:rPr lang="fr-FR" sz="1200" b="1" baseline="0" dirty="0" smtClean="0">
                          <a:solidFill>
                            <a:schemeClr val="tx1"/>
                          </a:solidFill>
                          <a:latin typeface="Times"/>
                          <a:cs typeface="Times"/>
                        </a:rPr>
                        <a:t> extraction, </a:t>
                      </a:r>
                      <a:r>
                        <a:rPr lang="fr-FR" sz="1200" b="1" baseline="0" dirty="0" err="1" smtClean="0">
                          <a:solidFill>
                            <a:schemeClr val="tx1"/>
                          </a:solidFill>
                          <a:latin typeface="Times"/>
                          <a:cs typeface="Times"/>
                        </a:rPr>
                        <a:t>device</a:t>
                      </a:r>
                      <a:r>
                        <a:rPr lang="fr-FR" sz="1200" b="1" baseline="0" dirty="0" smtClean="0">
                          <a:solidFill>
                            <a:schemeClr val="tx1"/>
                          </a:solidFill>
                          <a:latin typeface="Times"/>
                          <a:cs typeface="Times"/>
                        </a:rPr>
                        <a:t> </a:t>
                      </a:r>
                      <a:r>
                        <a:rPr lang="fr-FR" sz="1200" b="1" baseline="0" dirty="0" err="1" smtClean="0">
                          <a:solidFill>
                            <a:schemeClr val="tx1"/>
                          </a:solidFill>
                          <a:latin typeface="Times"/>
                          <a:cs typeface="Times"/>
                        </a:rPr>
                        <a:t>characterization</a:t>
                      </a:r>
                      <a:r>
                        <a:rPr lang="fr-FR" sz="1200" b="1" baseline="0" dirty="0" smtClean="0">
                          <a:solidFill>
                            <a:schemeClr val="tx1"/>
                          </a:solidFill>
                          <a:latin typeface="Times"/>
                          <a:cs typeface="Times"/>
                        </a:rPr>
                        <a:t> and </a:t>
                      </a:r>
                      <a:r>
                        <a:rPr lang="fr-FR" sz="1200" b="1" baseline="0" dirty="0" err="1" smtClean="0">
                          <a:solidFill>
                            <a:schemeClr val="tx1"/>
                          </a:solidFill>
                          <a:latin typeface="Times"/>
                          <a:cs typeface="Times"/>
                        </a:rPr>
                        <a:t>modeling</a:t>
                      </a:r>
                      <a:r>
                        <a:rPr lang="fr-FR" sz="1200" b="1" baseline="0" dirty="0" smtClean="0">
                          <a:solidFill>
                            <a:schemeClr val="tx1"/>
                          </a:solidFill>
                          <a:latin typeface="Times"/>
                          <a:cs typeface="Times"/>
                        </a:rPr>
                        <a:t>.</a:t>
                      </a:r>
                    </a:p>
                    <a:p>
                      <a:endParaRPr lang="fr-FR" sz="1200" b="1" baseline="0" dirty="0" smtClean="0">
                        <a:solidFill>
                          <a:schemeClr val="tx1"/>
                        </a:solidFill>
                        <a:latin typeface="Times"/>
                        <a:cs typeface="Times"/>
                      </a:endParaRPr>
                    </a:p>
                    <a:p>
                      <a:r>
                        <a:rPr lang="fr-FR" sz="1200" b="1" baseline="0" dirty="0" smtClean="0">
                          <a:solidFill>
                            <a:schemeClr val="tx1"/>
                          </a:solidFill>
                          <a:latin typeface="Times"/>
                          <a:cs typeface="Times"/>
                        </a:rPr>
                        <a:t>In 1985 </a:t>
                      </a:r>
                      <a:r>
                        <a:rPr lang="fr-FR" sz="1200" b="1" baseline="0" dirty="0" err="1" smtClean="0">
                          <a:solidFill>
                            <a:schemeClr val="tx1"/>
                          </a:solidFill>
                          <a:latin typeface="Times"/>
                          <a:cs typeface="Times"/>
                        </a:rPr>
                        <a:t>Silvaco</a:t>
                      </a:r>
                      <a:r>
                        <a:rPr lang="fr-FR" sz="1200" b="1" baseline="0" dirty="0" smtClean="0">
                          <a:solidFill>
                            <a:schemeClr val="tx1"/>
                          </a:solidFill>
                          <a:latin typeface="Times"/>
                          <a:cs typeface="Times"/>
                        </a:rPr>
                        <a:t> </a:t>
                      </a:r>
                      <a:r>
                        <a:rPr lang="fr-FR" sz="1200" b="1" baseline="0" dirty="0" err="1" smtClean="0">
                          <a:solidFill>
                            <a:schemeClr val="tx1"/>
                          </a:solidFill>
                          <a:latin typeface="Times"/>
                          <a:cs typeface="Times"/>
                        </a:rPr>
                        <a:t>entered</a:t>
                      </a:r>
                      <a:r>
                        <a:rPr lang="fr-FR" sz="1200" b="1" baseline="0" dirty="0" smtClean="0">
                          <a:solidFill>
                            <a:schemeClr val="tx1"/>
                          </a:solidFill>
                          <a:latin typeface="Times"/>
                          <a:cs typeface="Times"/>
                        </a:rPr>
                        <a:t> the SPICE circuit simulation </a:t>
                      </a:r>
                      <a:r>
                        <a:rPr lang="fr-FR" sz="1200" b="1" baseline="0" dirty="0" err="1" smtClean="0">
                          <a:solidFill>
                            <a:schemeClr val="tx1"/>
                          </a:solidFill>
                          <a:latin typeface="Times"/>
                          <a:cs typeface="Times"/>
                        </a:rPr>
                        <a:t>market</a:t>
                      </a:r>
                      <a:r>
                        <a:rPr lang="fr-FR" sz="1200" b="1" baseline="0" dirty="0" smtClean="0">
                          <a:solidFill>
                            <a:schemeClr val="tx1"/>
                          </a:solidFill>
                          <a:latin typeface="Times"/>
                          <a:cs typeface="Times"/>
                        </a:rPr>
                        <a:t> </a:t>
                      </a:r>
                      <a:r>
                        <a:rPr lang="fr-FR" sz="1200" b="1" baseline="0" dirty="0" err="1" smtClean="0">
                          <a:solidFill>
                            <a:schemeClr val="tx1"/>
                          </a:solidFill>
                          <a:latin typeface="Times"/>
                          <a:cs typeface="Times"/>
                        </a:rPr>
                        <a:t>with</a:t>
                      </a:r>
                      <a:r>
                        <a:rPr lang="fr-FR" sz="1200" b="1" baseline="0" dirty="0" smtClean="0">
                          <a:solidFill>
                            <a:schemeClr val="tx1"/>
                          </a:solidFill>
                          <a:latin typeface="Times"/>
                          <a:cs typeface="Times"/>
                        </a:rPr>
                        <a:t> </a:t>
                      </a:r>
                      <a:r>
                        <a:rPr lang="fr-FR" sz="1200" b="1" baseline="0" dirty="0" err="1" smtClean="0">
                          <a:solidFill>
                            <a:schemeClr val="tx1"/>
                          </a:solidFill>
                          <a:latin typeface="Times"/>
                          <a:cs typeface="Times"/>
                        </a:rPr>
                        <a:t>SmartSpice</a:t>
                      </a:r>
                      <a:r>
                        <a:rPr lang="fr-FR" sz="1200" b="1" baseline="0" dirty="0" smtClean="0">
                          <a:solidFill>
                            <a:schemeClr val="tx1"/>
                          </a:solidFill>
                          <a:latin typeface="Times"/>
                          <a:cs typeface="Times"/>
                        </a:rPr>
                        <a:t>.</a:t>
                      </a:r>
                    </a:p>
                    <a:p>
                      <a:endParaRPr lang="fr-FR" sz="1200" b="1" baseline="0" dirty="0" smtClean="0">
                        <a:solidFill>
                          <a:schemeClr val="tx1"/>
                        </a:solidFill>
                        <a:latin typeface="Times"/>
                        <a:cs typeface="Times"/>
                      </a:endParaRPr>
                    </a:p>
                    <a:p>
                      <a:r>
                        <a:rPr lang="fr-FR" sz="1200" b="1" baseline="0" dirty="0" smtClean="0">
                          <a:solidFill>
                            <a:schemeClr val="tx1"/>
                          </a:solidFill>
                          <a:latin typeface="Times"/>
                          <a:cs typeface="Times"/>
                        </a:rPr>
                        <a:t>In 1987 </a:t>
                      </a:r>
                      <a:r>
                        <a:rPr lang="fr-FR" sz="1200" b="1" baseline="0" dirty="0" err="1" smtClean="0">
                          <a:solidFill>
                            <a:schemeClr val="tx1"/>
                          </a:solidFill>
                          <a:latin typeface="Times"/>
                          <a:cs typeface="Times"/>
                        </a:rPr>
                        <a:t>Silvaco</a:t>
                      </a:r>
                      <a:r>
                        <a:rPr lang="fr-FR" sz="1200" b="1" baseline="0" dirty="0" smtClean="0">
                          <a:solidFill>
                            <a:schemeClr val="tx1"/>
                          </a:solidFill>
                          <a:latin typeface="Times"/>
                          <a:cs typeface="Times"/>
                        </a:rPr>
                        <a:t> </a:t>
                      </a:r>
                      <a:r>
                        <a:rPr lang="fr-FR" sz="1200" b="1" baseline="0" dirty="0" err="1" smtClean="0">
                          <a:solidFill>
                            <a:schemeClr val="tx1"/>
                          </a:solidFill>
                          <a:latin typeface="Times"/>
                          <a:cs typeface="Times"/>
                        </a:rPr>
                        <a:t>entered</a:t>
                      </a:r>
                      <a:r>
                        <a:rPr lang="fr-FR" sz="1200" b="1" baseline="0" dirty="0" smtClean="0">
                          <a:solidFill>
                            <a:schemeClr val="tx1"/>
                          </a:solidFill>
                          <a:latin typeface="Times"/>
                          <a:cs typeface="Times"/>
                        </a:rPr>
                        <a:t> </a:t>
                      </a:r>
                      <a:r>
                        <a:rPr lang="fr-FR" sz="1200" b="1" baseline="0" dirty="0" err="1" smtClean="0">
                          <a:solidFill>
                            <a:schemeClr val="tx1"/>
                          </a:solidFill>
                          <a:latin typeface="Times"/>
                          <a:cs typeface="Times"/>
                        </a:rPr>
                        <a:t>into</a:t>
                      </a:r>
                      <a:r>
                        <a:rPr lang="fr-FR" sz="1200" b="1" baseline="0" dirty="0" smtClean="0">
                          <a:solidFill>
                            <a:schemeClr val="tx1"/>
                          </a:solidFill>
                          <a:latin typeface="Times"/>
                          <a:cs typeface="Times"/>
                        </a:rPr>
                        <a:t> the </a:t>
                      </a:r>
                      <a:r>
                        <a:rPr lang="fr-FR" sz="1200" b="1" baseline="0" dirty="0" err="1" smtClean="0">
                          <a:solidFill>
                            <a:schemeClr val="tx1"/>
                          </a:solidFill>
                          <a:latin typeface="Times"/>
                          <a:cs typeface="Times"/>
                        </a:rPr>
                        <a:t>technology</a:t>
                      </a:r>
                      <a:r>
                        <a:rPr lang="fr-FR" sz="1200" b="1" baseline="0" dirty="0" smtClean="0">
                          <a:solidFill>
                            <a:schemeClr val="tx1"/>
                          </a:solidFill>
                          <a:latin typeface="Times"/>
                          <a:cs typeface="Times"/>
                        </a:rPr>
                        <a:t> computer </a:t>
                      </a:r>
                      <a:r>
                        <a:rPr lang="fr-FR" sz="1200" b="1" baseline="0" dirty="0" err="1" smtClean="0">
                          <a:solidFill>
                            <a:schemeClr val="tx1"/>
                          </a:solidFill>
                          <a:latin typeface="Times"/>
                          <a:cs typeface="Times"/>
                        </a:rPr>
                        <a:t>aided</a:t>
                      </a:r>
                      <a:r>
                        <a:rPr lang="fr-FR" sz="1200" b="1" baseline="0" dirty="0" smtClean="0">
                          <a:solidFill>
                            <a:schemeClr val="tx1"/>
                          </a:solidFill>
                          <a:latin typeface="Times"/>
                          <a:cs typeface="Times"/>
                        </a:rPr>
                        <a:t> design (TCAD) </a:t>
                      </a:r>
                      <a:r>
                        <a:rPr lang="fr-FR" sz="1200" b="1" baseline="0" dirty="0" err="1" smtClean="0">
                          <a:solidFill>
                            <a:schemeClr val="tx1"/>
                          </a:solidFill>
                          <a:latin typeface="Times"/>
                          <a:cs typeface="Times"/>
                        </a:rPr>
                        <a:t>market</a:t>
                      </a:r>
                      <a:r>
                        <a:rPr lang="fr-FR" sz="1200" b="1" baseline="0" dirty="0" smtClean="0">
                          <a:solidFill>
                            <a:schemeClr val="tx1"/>
                          </a:solidFill>
                          <a:latin typeface="Times"/>
                          <a:cs typeface="Times"/>
                        </a:rPr>
                        <a:t>. By 1992 </a:t>
                      </a:r>
                      <a:r>
                        <a:rPr lang="fr-FR" sz="1200" b="1" baseline="0" dirty="0" err="1" smtClean="0">
                          <a:solidFill>
                            <a:schemeClr val="tx1"/>
                          </a:solidFill>
                          <a:latin typeface="Times"/>
                          <a:cs typeface="Times"/>
                        </a:rPr>
                        <a:t>Silvaco</a:t>
                      </a:r>
                      <a:r>
                        <a:rPr lang="fr-FR" sz="1200" b="1" baseline="0" dirty="0" smtClean="0">
                          <a:solidFill>
                            <a:schemeClr val="tx1"/>
                          </a:solidFill>
                          <a:latin typeface="Times"/>
                          <a:cs typeface="Times"/>
                        </a:rPr>
                        <a:t> </a:t>
                      </a:r>
                      <a:r>
                        <a:rPr lang="fr-FR" sz="1200" b="1" baseline="0" dirty="0" err="1" smtClean="0">
                          <a:solidFill>
                            <a:schemeClr val="tx1"/>
                          </a:solidFill>
                          <a:latin typeface="Times"/>
                          <a:cs typeface="Times"/>
                        </a:rPr>
                        <a:t>became</a:t>
                      </a:r>
                      <a:r>
                        <a:rPr lang="fr-FR" sz="1200" b="1" baseline="0" dirty="0" smtClean="0">
                          <a:solidFill>
                            <a:schemeClr val="tx1"/>
                          </a:solidFill>
                          <a:latin typeface="Times"/>
                          <a:cs typeface="Times"/>
                        </a:rPr>
                        <a:t> the dominant TCAD supplier </a:t>
                      </a:r>
                      <a:r>
                        <a:rPr lang="fr-FR" sz="1200" b="1" baseline="0" dirty="0" err="1" smtClean="0">
                          <a:solidFill>
                            <a:schemeClr val="tx1"/>
                          </a:solidFill>
                          <a:latin typeface="Times"/>
                          <a:cs typeface="Times"/>
                        </a:rPr>
                        <a:t>with</a:t>
                      </a:r>
                      <a:r>
                        <a:rPr lang="fr-FR" sz="1200" b="1" baseline="0" dirty="0" smtClean="0">
                          <a:solidFill>
                            <a:schemeClr val="tx1"/>
                          </a:solidFill>
                          <a:latin typeface="Times"/>
                          <a:cs typeface="Times"/>
                        </a:rPr>
                        <a:t> the ATHENA </a:t>
                      </a:r>
                      <a:r>
                        <a:rPr lang="fr-FR" sz="1200" b="1" baseline="0" dirty="0" err="1" smtClean="0">
                          <a:solidFill>
                            <a:schemeClr val="tx1"/>
                          </a:solidFill>
                          <a:latin typeface="Times"/>
                          <a:cs typeface="Times"/>
                        </a:rPr>
                        <a:t>process</a:t>
                      </a:r>
                      <a:r>
                        <a:rPr lang="fr-FR" sz="1200" b="1" baseline="0" dirty="0" smtClean="0">
                          <a:solidFill>
                            <a:schemeClr val="tx1"/>
                          </a:solidFill>
                          <a:latin typeface="Times"/>
                          <a:cs typeface="Times"/>
                        </a:rPr>
                        <a:t> simulator and ATLAS </a:t>
                      </a:r>
                      <a:r>
                        <a:rPr lang="fr-FR" sz="1200" b="1" baseline="0" dirty="0" err="1" smtClean="0">
                          <a:solidFill>
                            <a:schemeClr val="tx1"/>
                          </a:solidFill>
                          <a:latin typeface="Times"/>
                          <a:cs typeface="Times"/>
                        </a:rPr>
                        <a:t>device</a:t>
                      </a:r>
                      <a:r>
                        <a:rPr lang="fr-FR" sz="1200" b="1" baseline="0" dirty="0" smtClean="0">
                          <a:solidFill>
                            <a:schemeClr val="tx1"/>
                          </a:solidFill>
                          <a:latin typeface="Times"/>
                          <a:cs typeface="Times"/>
                        </a:rPr>
                        <a:t> simulator.</a:t>
                      </a:r>
                    </a:p>
                    <a:p>
                      <a:endParaRPr lang="fr-FR" sz="1200" b="1" baseline="0" dirty="0" smtClean="0">
                        <a:solidFill>
                          <a:schemeClr val="tx1"/>
                        </a:solidFill>
                        <a:latin typeface="Times"/>
                        <a:cs typeface="Times"/>
                      </a:endParaRPr>
                    </a:p>
                    <a:p>
                      <a:endParaRPr lang="fr-FR" sz="1200" b="1" baseline="0" dirty="0" smtClean="0">
                        <a:solidFill>
                          <a:schemeClr val="tx1"/>
                        </a:solidFill>
                        <a:latin typeface="Times"/>
                        <a:cs typeface="Times"/>
                      </a:endParaRPr>
                    </a:p>
                    <a:p>
                      <a:endParaRPr lang="fr-FR" sz="1200" b="1" baseline="0" dirty="0" smtClean="0">
                        <a:solidFill>
                          <a:schemeClr val="tx1"/>
                        </a:solidFill>
                        <a:latin typeface="Times"/>
                        <a:cs typeface="Times"/>
                      </a:endParaRPr>
                    </a:p>
                    <a:p>
                      <a:endParaRPr lang="fr-FR" sz="1200" b="1" baseline="0" dirty="0" smtClean="0">
                        <a:solidFill>
                          <a:schemeClr val="tx1"/>
                        </a:solidFill>
                        <a:latin typeface="Times"/>
                        <a:cs typeface="Times"/>
                      </a:endParaRPr>
                    </a:p>
                    <a:p>
                      <a:r>
                        <a:rPr lang="fr-FR" sz="1200" b="1" baseline="0" dirty="0" err="1" smtClean="0">
                          <a:solidFill>
                            <a:schemeClr val="tx1"/>
                          </a:solidFill>
                          <a:latin typeface="Times"/>
                          <a:cs typeface="Times"/>
                        </a:rPr>
                        <a:t>Educational</a:t>
                      </a:r>
                      <a:r>
                        <a:rPr lang="fr-FR" sz="1200" b="1" baseline="0" dirty="0" smtClean="0">
                          <a:solidFill>
                            <a:schemeClr val="tx1"/>
                          </a:solidFill>
                          <a:latin typeface="Times"/>
                          <a:cs typeface="Times"/>
                        </a:rPr>
                        <a:t> </a:t>
                      </a:r>
                      <a:r>
                        <a:rPr lang="fr-FR" sz="1200" b="1" baseline="0" dirty="0" err="1" smtClean="0">
                          <a:solidFill>
                            <a:schemeClr val="tx1"/>
                          </a:solidFill>
                          <a:latin typeface="Times"/>
                          <a:cs typeface="Times"/>
                        </a:rPr>
                        <a:t>prices</a:t>
                      </a:r>
                      <a:r>
                        <a:rPr lang="fr-FR" sz="1200" b="1" baseline="0" dirty="0" smtClean="0">
                          <a:solidFill>
                            <a:schemeClr val="tx1"/>
                          </a:solidFill>
                          <a:latin typeface="Times"/>
                          <a:cs typeface="Times"/>
                        </a:rPr>
                        <a:t> </a:t>
                      </a:r>
                      <a:r>
                        <a:rPr lang="fr-FR" sz="1200" b="1" baseline="0" dirty="0" err="1" smtClean="0">
                          <a:solidFill>
                            <a:schemeClr val="tx1"/>
                          </a:solidFill>
                          <a:latin typeface="Times"/>
                          <a:cs typeface="Times"/>
                        </a:rPr>
                        <a:t>available</a:t>
                      </a:r>
                      <a:r>
                        <a:rPr lang="fr-FR" sz="1200" b="1" baseline="0" dirty="0" smtClean="0">
                          <a:solidFill>
                            <a:schemeClr val="tx1"/>
                          </a:solidFill>
                          <a:latin typeface="Times"/>
                          <a:cs typeface="Times"/>
                        </a:rPr>
                        <a:t> on </a:t>
                      </a:r>
                      <a:r>
                        <a:rPr lang="fr-FR" sz="1200" b="1" baseline="0" dirty="0" err="1" smtClean="0">
                          <a:solidFill>
                            <a:schemeClr val="tx1"/>
                          </a:solidFill>
                          <a:latin typeface="Times"/>
                          <a:cs typeface="Times"/>
                        </a:rPr>
                        <a:t>request</a:t>
                      </a:r>
                      <a:r>
                        <a:rPr lang="fr-FR" sz="1200" b="1" baseline="0" dirty="0" smtClean="0">
                          <a:solidFill>
                            <a:schemeClr val="tx1"/>
                          </a:solidFill>
                          <a:latin typeface="Times"/>
                          <a:cs typeface="Times"/>
                        </a:rPr>
                        <a:t> </a:t>
                      </a:r>
                      <a:r>
                        <a:rPr lang="fr-FR" sz="1200" b="1" baseline="0" dirty="0" err="1" smtClean="0">
                          <a:solidFill>
                            <a:schemeClr val="tx1"/>
                          </a:solidFill>
                          <a:latin typeface="Times"/>
                          <a:cs typeface="Times"/>
                        </a:rPr>
                        <a:t>from</a:t>
                      </a:r>
                      <a:r>
                        <a:rPr lang="fr-FR" sz="1200" b="1" baseline="0" dirty="0" smtClean="0">
                          <a:solidFill>
                            <a:schemeClr val="tx1"/>
                          </a:solidFill>
                          <a:latin typeface="Times"/>
                          <a:cs typeface="Times"/>
                        </a:rPr>
                        <a:t> </a:t>
                      </a:r>
                      <a:r>
                        <a:rPr lang="fr-FR" sz="1200" b="1" baseline="0" dirty="0" err="1" smtClean="0">
                          <a:solidFill>
                            <a:schemeClr val="tx1"/>
                          </a:solidFill>
                          <a:latin typeface="Times"/>
                          <a:cs typeface="Times"/>
                        </a:rPr>
                        <a:t>Silvaco</a:t>
                      </a:r>
                      <a:endParaRPr lang="fr-FR" sz="1200" b="1" baseline="0" dirty="0" smtClean="0">
                        <a:solidFill>
                          <a:schemeClr val="tx1"/>
                        </a:solidFill>
                        <a:latin typeface="Times"/>
                        <a:cs typeface="Times"/>
                      </a:endParaRPr>
                    </a:p>
                  </a:txBody>
                  <a:tcPr/>
                </a:tc>
                <a:tc>
                  <a:txBody>
                    <a:bodyPr/>
                    <a:lstStyle/>
                    <a:p>
                      <a:r>
                        <a:rPr lang="fr-FR" sz="1200" b="1" dirty="0" smtClean="0">
                          <a:solidFill>
                            <a:schemeClr val="tx1"/>
                          </a:solidFill>
                          <a:latin typeface="Times"/>
                          <a:cs typeface="Times"/>
                          <a:hlinkClick r:id="rId3"/>
                        </a:rPr>
                        <a:t>http://www.synopsys.com/Tools/TCAD/Pages/default.aspx</a:t>
                      </a:r>
                      <a:endParaRPr lang="fr-FR" sz="1200" b="1" dirty="0" smtClean="0">
                        <a:solidFill>
                          <a:schemeClr val="tx1"/>
                        </a:solidFill>
                        <a:latin typeface="Times"/>
                        <a:cs typeface="Times"/>
                      </a:endParaRPr>
                    </a:p>
                    <a:p>
                      <a:r>
                        <a:rPr lang="fr-FR" sz="1200" b="1" dirty="0" err="1" smtClean="0">
                          <a:solidFill>
                            <a:schemeClr val="tx1"/>
                          </a:solidFill>
                          <a:latin typeface="Times"/>
                          <a:cs typeface="Times"/>
                        </a:rPr>
                        <a:t>Formely</a:t>
                      </a:r>
                      <a:r>
                        <a:rPr lang="fr-FR" sz="1200" b="1" dirty="0" smtClean="0">
                          <a:solidFill>
                            <a:schemeClr val="tx1"/>
                          </a:solidFill>
                          <a:latin typeface="Times"/>
                          <a:cs typeface="Times"/>
                        </a:rPr>
                        <a:t> ISE</a:t>
                      </a:r>
                      <a:r>
                        <a:rPr lang="fr-FR" sz="1200" b="1" baseline="0" dirty="0" smtClean="0">
                          <a:solidFill>
                            <a:schemeClr val="tx1"/>
                          </a:solidFill>
                          <a:latin typeface="Times"/>
                          <a:cs typeface="Times"/>
                        </a:rPr>
                        <a:t> TCAD, </a:t>
                      </a:r>
                      <a:r>
                        <a:rPr lang="fr-FR" sz="1200" b="1" baseline="0" dirty="0" err="1" smtClean="0">
                          <a:solidFill>
                            <a:schemeClr val="tx1"/>
                          </a:solidFill>
                          <a:latin typeface="Times"/>
                          <a:cs typeface="Times"/>
                        </a:rPr>
                        <a:t>bought</a:t>
                      </a:r>
                      <a:r>
                        <a:rPr lang="fr-FR" sz="1200" b="1" baseline="0" dirty="0" smtClean="0">
                          <a:solidFill>
                            <a:schemeClr val="tx1"/>
                          </a:solidFill>
                          <a:latin typeface="Times"/>
                          <a:cs typeface="Times"/>
                        </a:rPr>
                        <a:t> by Synopsis</a:t>
                      </a:r>
                      <a:endParaRPr lang="fr-FR" sz="1200" b="1" dirty="0" smtClean="0">
                        <a:solidFill>
                          <a:schemeClr val="tx1"/>
                        </a:solidFill>
                        <a:latin typeface="Times"/>
                        <a:cs typeface="Times"/>
                      </a:endParaRPr>
                    </a:p>
                    <a:p>
                      <a:endParaRPr lang="fr-FR" sz="1200" b="1" dirty="0" smtClean="0">
                        <a:solidFill>
                          <a:schemeClr val="tx1"/>
                        </a:solidFill>
                        <a:latin typeface="Times"/>
                        <a:cs typeface="Times"/>
                      </a:endParaRPr>
                    </a:p>
                    <a:p>
                      <a:r>
                        <a:rPr lang="fr-FR" sz="1200" b="1" dirty="0" err="1" smtClean="0">
                          <a:solidFill>
                            <a:schemeClr val="tx1"/>
                          </a:solidFill>
                          <a:latin typeface="Times"/>
                          <a:cs typeface="Times"/>
                        </a:rPr>
                        <a:t>Synopsys</a:t>
                      </a:r>
                      <a:r>
                        <a:rPr lang="fr-FR" sz="1200" b="1" dirty="0" smtClean="0">
                          <a:solidFill>
                            <a:schemeClr val="tx1"/>
                          </a:solidFill>
                          <a:latin typeface="Times"/>
                          <a:cs typeface="Times"/>
                        </a:rPr>
                        <a:t> </a:t>
                      </a:r>
                      <a:r>
                        <a:rPr lang="fr-FR" sz="1200" b="1" dirty="0" err="1" smtClean="0">
                          <a:solidFill>
                            <a:schemeClr val="tx1"/>
                          </a:solidFill>
                          <a:latin typeface="Times"/>
                          <a:cs typeface="Times"/>
                        </a:rPr>
                        <a:t>is</a:t>
                      </a:r>
                      <a:r>
                        <a:rPr lang="fr-FR" sz="1200" b="1" dirty="0" smtClean="0">
                          <a:solidFill>
                            <a:schemeClr val="tx1"/>
                          </a:solidFill>
                          <a:latin typeface="Times"/>
                          <a:cs typeface="Times"/>
                        </a:rPr>
                        <a:t> a world leader in </a:t>
                      </a:r>
                      <a:r>
                        <a:rPr lang="fr-FR" sz="1200" b="1" dirty="0" err="1" smtClean="0">
                          <a:solidFill>
                            <a:schemeClr val="tx1"/>
                          </a:solidFill>
                          <a:latin typeface="Times"/>
                          <a:cs typeface="Times"/>
                        </a:rPr>
                        <a:t>electronic</a:t>
                      </a:r>
                      <a:r>
                        <a:rPr lang="fr-FR" sz="1200" b="1" dirty="0" smtClean="0">
                          <a:solidFill>
                            <a:schemeClr val="tx1"/>
                          </a:solidFill>
                          <a:latin typeface="Times"/>
                          <a:cs typeface="Times"/>
                        </a:rPr>
                        <a:t> design automation (EDA), </a:t>
                      </a:r>
                      <a:r>
                        <a:rPr lang="fr-FR" sz="1200" b="1" dirty="0" err="1" smtClean="0">
                          <a:solidFill>
                            <a:schemeClr val="tx1"/>
                          </a:solidFill>
                          <a:latin typeface="Times"/>
                          <a:cs typeface="Times"/>
                        </a:rPr>
                        <a:t>supplying</a:t>
                      </a:r>
                      <a:r>
                        <a:rPr lang="fr-FR" sz="1200" b="1" dirty="0" smtClean="0">
                          <a:solidFill>
                            <a:schemeClr val="tx1"/>
                          </a:solidFill>
                          <a:latin typeface="Times"/>
                          <a:cs typeface="Times"/>
                        </a:rPr>
                        <a:t> the global </a:t>
                      </a:r>
                      <a:r>
                        <a:rPr lang="fr-FR" sz="1200" b="1" dirty="0" err="1" smtClean="0">
                          <a:solidFill>
                            <a:schemeClr val="tx1"/>
                          </a:solidFill>
                          <a:latin typeface="Times"/>
                          <a:cs typeface="Times"/>
                        </a:rPr>
                        <a:t>electronics</a:t>
                      </a:r>
                      <a:r>
                        <a:rPr lang="fr-FR" sz="1200" b="1" dirty="0" smtClean="0">
                          <a:solidFill>
                            <a:schemeClr val="tx1"/>
                          </a:solidFill>
                          <a:latin typeface="Times"/>
                          <a:cs typeface="Times"/>
                        </a:rPr>
                        <a:t> </a:t>
                      </a:r>
                      <a:r>
                        <a:rPr lang="fr-FR" sz="1200" b="1" dirty="0" err="1" smtClean="0">
                          <a:solidFill>
                            <a:schemeClr val="tx1"/>
                          </a:solidFill>
                          <a:latin typeface="Times"/>
                          <a:cs typeface="Times"/>
                        </a:rPr>
                        <a:t>market</a:t>
                      </a:r>
                      <a:r>
                        <a:rPr lang="fr-FR" sz="1200" b="1" dirty="0" smtClean="0">
                          <a:solidFill>
                            <a:schemeClr val="tx1"/>
                          </a:solidFill>
                          <a:latin typeface="Times"/>
                          <a:cs typeface="Times"/>
                        </a:rPr>
                        <a:t> </a:t>
                      </a:r>
                      <a:r>
                        <a:rPr lang="fr-FR" sz="1200" b="1" dirty="0" err="1" smtClean="0">
                          <a:solidFill>
                            <a:schemeClr val="tx1"/>
                          </a:solidFill>
                          <a:latin typeface="Times"/>
                          <a:cs typeface="Times"/>
                        </a:rPr>
                        <a:t>with</a:t>
                      </a:r>
                      <a:r>
                        <a:rPr lang="fr-FR" sz="1200" b="1" dirty="0" smtClean="0">
                          <a:solidFill>
                            <a:schemeClr val="tx1"/>
                          </a:solidFill>
                          <a:latin typeface="Times"/>
                          <a:cs typeface="Times"/>
                        </a:rPr>
                        <a:t> the software, IP and services </a:t>
                      </a:r>
                      <a:r>
                        <a:rPr lang="fr-FR" sz="1200" b="1" dirty="0" err="1" smtClean="0">
                          <a:solidFill>
                            <a:schemeClr val="tx1"/>
                          </a:solidFill>
                          <a:latin typeface="Times"/>
                          <a:cs typeface="Times"/>
                        </a:rPr>
                        <a:t>used</a:t>
                      </a:r>
                      <a:r>
                        <a:rPr lang="fr-FR" sz="1200" b="1" dirty="0" smtClean="0">
                          <a:solidFill>
                            <a:schemeClr val="tx1"/>
                          </a:solidFill>
                          <a:latin typeface="Times"/>
                          <a:cs typeface="Times"/>
                        </a:rPr>
                        <a:t> in </a:t>
                      </a:r>
                      <a:r>
                        <a:rPr lang="fr-FR" sz="1200" b="1" dirty="0" err="1" smtClean="0">
                          <a:solidFill>
                            <a:schemeClr val="tx1"/>
                          </a:solidFill>
                          <a:latin typeface="Times"/>
                          <a:cs typeface="Times"/>
                        </a:rPr>
                        <a:t>semiconductor</a:t>
                      </a:r>
                      <a:r>
                        <a:rPr lang="fr-FR" sz="1200" b="1" dirty="0" smtClean="0">
                          <a:solidFill>
                            <a:schemeClr val="tx1"/>
                          </a:solidFill>
                          <a:latin typeface="Times"/>
                          <a:cs typeface="Times"/>
                        </a:rPr>
                        <a:t> design and </a:t>
                      </a:r>
                      <a:r>
                        <a:rPr lang="fr-FR" sz="1200" b="1" dirty="0" err="1" smtClean="0">
                          <a:solidFill>
                            <a:schemeClr val="tx1"/>
                          </a:solidFill>
                          <a:latin typeface="Times"/>
                          <a:cs typeface="Times"/>
                        </a:rPr>
                        <a:t>manufacturing</a:t>
                      </a:r>
                      <a:r>
                        <a:rPr lang="fr-FR" sz="1200" b="1" dirty="0" smtClean="0">
                          <a:solidFill>
                            <a:schemeClr val="tx1"/>
                          </a:solidFill>
                          <a:latin typeface="Times"/>
                          <a:cs typeface="Times"/>
                        </a:rPr>
                        <a:t>. </a:t>
                      </a:r>
                      <a:r>
                        <a:rPr lang="fr-FR" sz="1200" b="1" dirty="0" err="1" smtClean="0">
                          <a:solidFill>
                            <a:schemeClr val="tx1"/>
                          </a:solidFill>
                          <a:latin typeface="Times"/>
                          <a:cs typeface="Times"/>
                        </a:rPr>
                        <a:t>Synopsys</a:t>
                      </a:r>
                      <a:r>
                        <a:rPr lang="fr-FR" sz="1200" b="1" dirty="0" smtClean="0">
                          <a:solidFill>
                            <a:schemeClr val="tx1"/>
                          </a:solidFill>
                          <a:latin typeface="Times"/>
                          <a:cs typeface="Times"/>
                        </a:rPr>
                        <a:t>' </a:t>
                      </a:r>
                      <a:r>
                        <a:rPr lang="fr-FR" sz="1200" b="1" dirty="0" err="1" smtClean="0">
                          <a:solidFill>
                            <a:schemeClr val="tx1"/>
                          </a:solidFill>
                          <a:latin typeface="Times"/>
                          <a:cs typeface="Times"/>
                        </a:rPr>
                        <a:t>comprehensive</a:t>
                      </a:r>
                      <a:r>
                        <a:rPr lang="fr-FR" sz="1200" b="1" dirty="0" smtClean="0">
                          <a:solidFill>
                            <a:schemeClr val="tx1"/>
                          </a:solidFill>
                          <a:latin typeface="Times"/>
                          <a:cs typeface="Times"/>
                        </a:rPr>
                        <a:t>, </a:t>
                      </a:r>
                      <a:r>
                        <a:rPr lang="fr-FR" sz="1200" b="1" dirty="0" err="1" smtClean="0">
                          <a:solidFill>
                            <a:schemeClr val="tx1"/>
                          </a:solidFill>
                          <a:latin typeface="Times"/>
                          <a:cs typeface="Times"/>
                        </a:rPr>
                        <a:t>integrated</a:t>
                      </a:r>
                      <a:r>
                        <a:rPr lang="fr-FR" sz="1200" b="1" dirty="0" smtClean="0">
                          <a:solidFill>
                            <a:schemeClr val="tx1"/>
                          </a:solidFill>
                          <a:latin typeface="Times"/>
                          <a:cs typeface="Times"/>
                        </a:rPr>
                        <a:t> portfolio of </a:t>
                      </a:r>
                      <a:r>
                        <a:rPr lang="fr-FR" sz="1200" b="1" dirty="0" err="1" smtClean="0">
                          <a:solidFill>
                            <a:schemeClr val="tx1"/>
                          </a:solidFill>
                          <a:latin typeface="Times"/>
                          <a:cs typeface="Times"/>
                        </a:rPr>
                        <a:t>implementation</a:t>
                      </a:r>
                      <a:r>
                        <a:rPr lang="fr-FR" sz="1200" b="1" dirty="0" smtClean="0">
                          <a:solidFill>
                            <a:schemeClr val="tx1"/>
                          </a:solidFill>
                          <a:latin typeface="Times"/>
                          <a:cs typeface="Times"/>
                        </a:rPr>
                        <a:t>, </a:t>
                      </a:r>
                      <a:r>
                        <a:rPr lang="fr-FR" sz="1200" b="1" dirty="0" err="1" smtClean="0">
                          <a:solidFill>
                            <a:schemeClr val="tx1"/>
                          </a:solidFill>
                          <a:latin typeface="Times"/>
                          <a:cs typeface="Times"/>
                        </a:rPr>
                        <a:t>verification</a:t>
                      </a:r>
                      <a:r>
                        <a:rPr lang="fr-FR" sz="1200" b="1" dirty="0" smtClean="0">
                          <a:solidFill>
                            <a:schemeClr val="tx1"/>
                          </a:solidFill>
                          <a:latin typeface="Times"/>
                          <a:cs typeface="Times"/>
                        </a:rPr>
                        <a:t>, IP, </a:t>
                      </a:r>
                      <a:r>
                        <a:rPr lang="fr-FR" sz="1200" b="1" dirty="0" err="1" smtClean="0">
                          <a:solidFill>
                            <a:schemeClr val="tx1"/>
                          </a:solidFill>
                          <a:latin typeface="Times"/>
                          <a:cs typeface="Times"/>
                        </a:rPr>
                        <a:t>manufacturing</a:t>
                      </a:r>
                      <a:r>
                        <a:rPr lang="fr-FR" sz="1200" b="1" dirty="0" smtClean="0">
                          <a:solidFill>
                            <a:schemeClr val="tx1"/>
                          </a:solidFill>
                          <a:latin typeface="Times"/>
                          <a:cs typeface="Times"/>
                        </a:rPr>
                        <a:t> and FPGA solutions </a:t>
                      </a:r>
                      <a:r>
                        <a:rPr lang="fr-FR" sz="1200" b="1" dirty="0" err="1" smtClean="0">
                          <a:solidFill>
                            <a:schemeClr val="tx1"/>
                          </a:solidFill>
                          <a:latin typeface="Times"/>
                          <a:cs typeface="Times"/>
                        </a:rPr>
                        <a:t>helps</a:t>
                      </a:r>
                      <a:r>
                        <a:rPr lang="fr-FR" sz="1200" b="1" dirty="0" smtClean="0">
                          <a:solidFill>
                            <a:schemeClr val="tx1"/>
                          </a:solidFill>
                          <a:latin typeface="Times"/>
                          <a:cs typeface="Times"/>
                        </a:rPr>
                        <a:t> </a:t>
                      </a:r>
                      <a:r>
                        <a:rPr lang="fr-FR" sz="1200" b="1" dirty="0" err="1" smtClean="0">
                          <a:solidFill>
                            <a:schemeClr val="tx1"/>
                          </a:solidFill>
                          <a:latin typeface="Times"/>
                          <a:cs typeface="Times"/>
                        </a:rPr>
                        <a:t>address</a:t>
                      </a:r>
                      <a:r>
                        <a:rPr lang="fr-FR" sz="1200" b="1" dirty="0" smtClean="0">
                          <a:solidFill>
                            <a:schemeClr val="tx1"/>
                          </a:solidFill>
                          <a:latin typeface="Times"/>
                          <a:cs typeface="Times"/>
                        </a:rPr>
                        <a:t> the </a:t>
                      </a:r>
                      <a:r>
                        <a:rPr lang="fr-FR" sz="1200" b="1" dirty="0" err="1" smtClean="0">
                          <a:solidFill>
                            <a:schemeClr val="tx1"/>
                          </a:solidFill>
                          <a:latin typeface="Times"/>
                          <a:cs typeface="Times"/>
                        </a:rPr>
                        <a:t>key</a:t>
                      </a:r>
                      <a:r>
                        <a:rPr lang="fr-FR" sz="1200" b="1" dirty="0" smtClean="0">
                          <a:solidFill>
                            <a:schemeClr val="tx1"/>
                          </a:solidFill>
                          <a:latin typeface="Times"/>
                          <a:cs typeface="Times"/>
                        </a:rPr>
                        <a:t> challenges designers and </a:t>
                      </a:r>
                      <a:r>
                        <a:rPr lang="fr-FR" sz="1200" b="1" dirty="0" err="1" smtClean="0">
                          <a:solidFill>
                            <a:schemeClr val="tx1"/>
                          </a:solidFill>
                          <a:latin typeface="Times"/>
                          <a:cs typeface="Times"/>
                        </a:rPr>
                        <a:t>manufacturers</a:t>
                      </a:r>
                      <a:r>
                        <a:rPr lang="fr-FR" sz="1200" b="1" dirty="0" smtClean="0">
                          <a:solidFill>
                            <a:schemeClr val="tx1"/>
                          </a:solidFill>
                          <a:latin typeface="Times"/>
                          <a:cs typeface="Times"/>
                        </a:rPr>
                        <a:t> face </a:t>
                      </a:r>
                      <a:r>
                        <a:rPr lang="fr-FR" sz="1200" b="1" dirty="0" err="1" smtClean="0">
                          <a:solidFill>
                            <a:schemeClr val="tx1"/>
                          </a:solidFill>
                          <a:latin typeface="Times"/>
                          <a:cs typeface="Times"/>
                        </a:rPr>
                        <a:t>today</a:t>
                      </a:r>
                      <a:r>
                        <a:rPr lang="fr-FR" sz="1200" b="1" dirty="0" smtClean="0">
                          <a:solidFill>
                            <a:schemeClr val="tx1"/>
                          </a:solidFill>
                          <a:latin typeface="Times"/>
                          <a:cs typeface="Times"/>
                        </a:rPr>
                        <a:t>, </a:t>
                      </a:r>
                      <a:r>
                        <a:rPr lang="fr-FR" sz="1200" b="1" dirty="0" err="1" smtClean="0">
                          <a:solidFill>
                            <a:schemeClr val="tx1"/>
                          </a:solidFill>
                          <a:latin typeface="Times"/>
                          <a:cs typeface="Times"/>
                        </a:rPr>
                        <a:t>such</a:t>
                      </a:r>
                      <a:r>
                        <a:rPr lang="fr-FR" sz="1200" b="1" dirty="0" smtClean="0">
                          <a:solidFill>
                            <a:schemeClr val="tx1"/>
                          </a:solidFill>
                          <a:latin typeface="Times"/>
                          <a:cs typeface="Times"/>
                        </a:rPr>
                        <a:t> as power and </a:t>
                      </a:r>
                      <a:r>
                        <a:rPr lang="fr-FR" sz="1200" b="1" dirty="0" err="1" smtClean="0">
                          <a:solidFill>
                            <a:schemeClr val="tx1"/>
                          </a:solidFill>
                          <a:latin typeface="Times"/>
                          <a:cs typeface="Times"/>
                        </a:rPr>
                        <a:t>yield</a:t>
                      </a:r>
                      <a:r>
                        <a:rPr lang="fr-FR" sz="1200" b="1" dirty="0" smtClean="0">
                          <a:solidFill>
                            <a:schemeClr val="tx1"/>
                          </a:solidFill>
                          <a:latin typeface="Times"/>
                          <a:cs typeface="Times"/>
                        </a:rPr>
                        <a:t> management, system-to-</a:t>
                      </a:r>
                      <a:r>
                        <a:rPr lang="fr-FR" sz="1200" b="1" dirty="0" err="1" smtClean="0">
                          <a:solidFill>
                            <a:schemeClr val="tx1"/>
                          </a:solidFill>
                          <a:latin typeface="Times"/>
                          <a:cs typeface="Times"/>
                        </a:rPr>
                        <a:t>silicon</a:t>
                      </a:r>
                      <a:r>
                        <a:rPr lang="fr-FR" sz="1200" b="1" dirty="0" smtClean="0">
                          <a:solidFill>
                            <a:schemeClr val="tx1"/>
                          </a:solidFill>
                          <a:latin typeface="Times"/>
                          <a:cs typeface="Times"/>
                        </a:rPr>
                        <a:t> </a:t>
                      </a:r>
                      <a:r>
                        <a:rPr lang="fr-FR" sz="1200" b="1" dirty="0" err="1" smtClean="0">
                          <a:solidFill>
                            <a:schemeClr val="tx1"/>
                          </a:solidFill>
                          <a:latin typeface="Times"/>
                          <a:cs typeface="Times"/>
                        </a:rPr>
                        <a:t>verification</a:t>
                      </a:r>
                      <a:r>
                        <a:rPr lang="fr-FR" sz="1200" b="1" dirty="0" smtClean="0">
                          <a:solidFill>
                            <a:schemeClr val="tx1"/>
                          </a:solidFill>
                          <a:latin typeface="Times"/>
                          <a:cs typeface="Times"/>
                        </a:rPr>
                        <a:t> and time-to-</a:t>
                      </a:r>
                      <a:r>
                        <a:rPr lang="fr-FR" sz="1200" b="1" dirty="0" err="1" smtClean="0">
                          <a:solidFill>
                            <a:schemeClr val="tx1"/>
                          </a:solidFill>
                          <a:latin typeface="Times"/>
                          <a:cs typeface="Times"/>
                        </a:rPr>
                        <a:t>results</a:t>
                      </a:r>
                      <a:r>
                        <a:rPr lang="fr-FR" sz="1200" b="1" dirty="0" smtClean="0">
                          <a:solidFill>
                            <a:schemeClr val="tx1"/>
                          </a:solidFill>
                          <a:latin typeface="Times"/>
                          <a:cs typeface="Times"/>
                        </a:rPr>
                        <a:t>. </a:t>
                      </a:r>
                      <a:r>
                        <a:rPr lang="fr-FR" sz="1200" b="1" dirty="0" err="1" smtClean="0">
                          <a:solidFill>
                            <a:schemeClr val="tx1"/>
                          </a:solidFill>
                          <a:latin typeface="Times"/>
                          <a:cs typeface="Times"/>
                        </a:rPr>
                        <a:t>These</a:t>
                      </a:r>
                      <a:r>
                        <a:rPr lang="fr-FR" sz="1200" b="1" dirty="0" smtClean="0">
                          <a:solidFill>
                            <a:schemeClr val="tx1"/>
                          </a:solidFill>
                          <a:latin typeface="Times"/>
                          <a:cs typeface="Times"/>
                        </a:rPr>
                        <a:t> </a:t>
                      </a:r>
                      <a:r>
                        <a:rPr lang="fr-FR" sz="1200" b="1" dirty="0" err="1" smtClean="0">
                          <a:solidFill>
                            <a:schemeClr val="tx1"/>
                          </a:solidFill>
                          <a:latin typeface="Times"/>
                          <a:cs typeface="Times"/>
                        </a:rPr>
                        <a:t>technology-leading</a:t>
                      </a:r>
                      <a:r>
                        <a:rPr lang="fr-FR" sz="1200" b="1" dirty="0" smtClean="0">
                          <a:solidFill>
                            <a:schemeClr val="tx1"/>
                          </a:solidFill>
                          <a:latin typeface="Times"/>
                          <a:cs typeface="Times"/>
                        </a:rPr>
                        <a:t> solutions help </a:t>
                      </a:r>
                      <a:r>
                        <a:rPr lang="fr-FR" sz="1200" b="1" dirty="0" err="1" smtClean="0">
                          <a:solidFill>
                            <a:schemeClr val="tx1"/>
                          </a:solidFill>
                          <a:latin typeface="Times"/>
                          <a:cs typeface="Times"/>
                        </a:rPr>
                        <a:t>give</a:t>
                      </a:r>
                      <a:r>
                        <a:rPr lang="fr-FR" sz="1200" b="1" dirty="0" smtClean="0">
                          <a:solidFill>
                            <a:schemeClr val="tx1"/>
                          </a:solidFill>
                          <a:latin typeface="Times"/>
                          <a:cs typeface="Times"/>
                        </a:rPr>
                        <a:t> </a:t>
                      </a:r>
                      <a:r>
                        <a:rPr lang="fr-FR" sz="1200" b="1" dirty="0" err="1" smtClean="0">
                          <a:solidFill>
                            <a:schemeClr val="tx1"/>
                          </a:solidFill>
                          <a:latin typeface="Times"/>
                          <a:cs typeface="Times"/>
                        </a:rPr>
                        <a:t>Synopsys</a:t>
                      </a:r>
                      <a:r>
                        <a:rPr lang="fr-FR" sz="1200" b="1" dirty="0" smtClean="0">
                          <a:solidFill>
                            <a:schemeClr val="tx1"/>
                          </a:solidFill>
                          <a:latin typeface="Times"/>
                          <a:cs typeface="Times"/>
                        </a:rPr>
                        <a:t> </a:t>
                      </a:r>
                      <a:r>
                        <a:rPr lang="fr-FR" sz="1200" b="1" dirty="0" err="1" smtClean="0">
                          <a:solidFill>
                            <a:schemeClr val="tx1"/>
                          </a:solidFill>
                          <a:latin typeface="Times"/>
                          <a:cs typeface="Times"/>
                        </a:rPr>
                        <a:t>customers</a:t>
                      </a:r>
                      <a:r>
                        <a:rPr lang="fr-FR" sz="1200" b="1" dirty="0" smtClean="0">
                          <a:solidFill>
                            <a:schemeClr val="tx1"/>
                          </a:solidFill>
                          <a:latin typeface="Times"/>
                          <a:cs typeface="Times"/>
                        </a:rPr>
                        <a:t> a </a:t>
                      </a:r>
                      <a:r>
                        <a:rPr lang="fr-FR" sz="1200" b="1" dirty="0" err="1" smtClean="0">
                          <a:solidFill>
                            <a:schemeClr val="tx1"/>
                          </a:solidFill>
                          <a:latin typeface="Times"/>
                          <a:cs typeface="Times"/>
                        </a:rPr>
                        <a:t>competitive</a:t>
                      </a:r>
                      <a:r>
                        <a:rPr lang="fr-FR" sz="1200" b="1" dirty="0" smtClean="0">
                          <a:solidFill>
                            <a:schemeClr val="tx1"/>
                          </a:solidFill>
                          <a:latin typeface="Times"/>
                          <a:cs typeface="Times"/>
                        </a:rPr>
                        <a:t> </a:t>
                      </a:r>
                      <a:r>
                        <a:rPr lang="fr-FR" sz="1200" b="1" dirty="0" err="1" smtClean="0">
                          <a:solidFill>
                            <a:schemeClr val="tx1"/>
                          </a:solidFill>
                          <a:latin typeface="Times"/>
                          <a:cs typeface="Times"/>
                        </a:rPr>
                        <a:t>edge</a:t>
                      </a:r>
                      <a:r>
                        <a:rPr lang="fr-FR" sz="1200" b="1" dirty="0" smtClean="0">
                          <a:solidFill>
                            <a:schemeClr val="tx1"/>
                          </a:solidFill>
                          <a:latin typeface="Times"/>
                          <a:cs typeface="Times"/>
                        </a:rPr>
                        <a:t> in </a:t>
                      </a:r>
                      <a:r>
                        <a:rPr lang="fr-FR" sz="1200" b="1" dirty="0" err="1" smtClean="0">
                          <a:solidFill>
                            <a:schemeClr val="tx1"/>
                          </a:solidFill>
                          <a:latin typeface="Times"/>
                          <a:cs typeface="Times"/>
                        </a:rPr>
                        <a:t>bringing</a:t>
                      </a:r>
                      <a:r>
                        <a:rPr lang="fr-FR" sz="1200" b="1" dirty="0" smtClean="0">
                          <a:solidFill>
                            <a:schemeClr val="tx1"/>
                          </a:solidFill>
                          <a:latin typeface="Times"/>
                          <a:cs typeface="Times"/>
                        </a:rPr>
                        <a:t> the best </a:t>
                      </a:r>
                      <a:r>
                        <a:rPr lang="fr-FR" sz="1200" b="1" dirty="0" err="1" smtClean="0">
                          <a:solidFill>
                            <a:schemeClr val="tx1"/>
                          </a:solidFill>
                          <a:latin typeface="Times"/>
                          <a:cs typeface="Times"/>
                        </a:rPr>
                        <a:t>products</a:t>
                      </a:r>
                      <a:r>
                        <a:rPr lang="fr-FR" sz="1200" b="1" dirty="0" smtClean="0">
                          <a:solidFill>
                            <a:schemeClr val="tx1"/>
                          </a:solidFill>
                          <a:latin typeface="Times"/>
                          <a:cs typeface="Times"/>
                        </a:rPr>
                        <a:t> to </a:t>
                      </a:r>
                      <a:r>
                        <a:rPr lang="fr-FR" sz="1200" b="1" dirty="0" err="1" smtClean="0">
                          <a:solidFill>
                            <a:schemeClr val="tx1"/>
                          </a:solidFill>
                          <a:latin typeface="Times"/>
                          <a:cs typeface="Times"/>
                        </a:rPr>
                        <a:t>market</a:t>
                      </a:r>
                      <a:r>
                        <a:rPr lang="fr-FR" sz="1200" b="1" dirty="0" smtClean="0">
                          <a:solidFill>
                            <a:schemeClr val="tx1"/>
                          </a:solidFill>
                          <a:latin typeface="Times"/>
                          <a:cs typeface="Times"/>
                        </a:rPr>
                        <a:t> </a:t>
                      </a:r>
                      <a:r>
                        <a:rPr lang="fr-FR" sz="1200" b="1" dirty="0" err="1" smtClean="0">
                          <a:solidFill>
                            <a:schemeClr val="tx1"/>
                          </a:solidFill>
                          <a:latin typeface="Times"/>
                          <a:cs typeface="Times"/>
                        </a:rPr>
                        <a:t>quickly</a:t>
                      </a:r>
                      <a:r>
                        <a:rPr lang="fr-FR" sz="1200" b="1" dirty="0" smtClean="0">
                          <a:solidFill>
                            <a:schemeClr val="tx1"/>
                          </a:solidFill>
                          <a:latin typeface="Times"/>
                          <a:cs typeface="Times"/>
                        </a:rPr>
                        <a:t> </a:t>
                      </a:r>
                      <a:r>
                        <a:rPr lang="fr-FR" sz="1200" b="1" dirty="0" err="1" smtClean="0">
                          <a:solidFill>
                            <a:schemeClr val="tx1"/>
                          </a:solidFill>
                          <a:latin typeface="Times"/>
                          <a:cs typeface="Times"/>
                        </a:rPr>
                        <a:t>while</a:t>
                      </a:r>
                      <a:r>
                        <a:rPr lang="fr-FR" sz="1200" b="1" dirty="0" smtClean="0">
                          <a:solidFill>
                            <a:schemeClr val="tx1"/>
                          </a:solidFill>
                          <a:latin typeface="Times"/>
                          <a:cs typeface="Times"/>
                        </a:rPr>
                        <a:t> </a:t>
                      </a:r>
                      <a:r>
                        <a:rPr lang="fr-FR" sz="1200" b="1" dirty="0" err="1" smtClean="0">
                          <a:solidFill>
                            <a:schemeClr val="tx1"/>
                          </a:solidFill>
                          <a:latin typeface="Times"/>
                          <a:cs typeface="Times"/>
                        </a:rPr>
                        <a:t>reducing</a:t>
                      </a:r>
                      <a:r>
                        <a:rPr lang="fr-FR" sz="1200" b="1" dirty="0" smtClean="0">
                          <a:solidFill>
                            <a:schemeClr val="tx1"/>
                          </a:solidFill>
                          <a:latin typeface="Times"/>
                          <a:cs typeface="Times"/>
                        </a:rPr>
                        <a:t> </a:t>
                      </a:r>
                      <a:r>
                        <a:rPr lang="fr-FR" sz="1200" b="1" dirty="0" err="1" smtClean="0">
                          <a:solidFill>
                            <a:schemeClr val="tx1"/>
                          </a:solidFill>
                          <a:latin typeface="Times"/>
                          <a:cs typeface="Times"/>
                        </a:rPr>
                        <a:t>costs</a:t>
                      </a:r>
                      <a:r>
                        <a:rPr lang="fr-FR" sz="1200" b="1" dirty="0" smtClean="0">
                          <a:solidFill>
                            <a:schemeClr val="tx1"/>
                          </a:solidFill>
                          <a:latin typeface="Times"/>
                          <a:cs typeface="Times"/>
                        </a:rPr>
                        <a:t> and </a:t>
                      </a:r>
                      <a:r>
                        <a:rPr lang="fr-FR" sz="1200" b="1" dirty="0" err="1" smtClean="0">
                          <a:solidFill>
                            <a:schemeClr val="tx1"/>
                          </a:solidFill>
                          <a:latin typeface="Times"/>
                          <a:cs typeface="Times"/>
                        </a:rPr>
                        <a:t>schedule</a:t>
                      </a:r>
                      <a:r>
                        <a:rPr lang="fr-FR" sz="1200" b="1" dirty="0" smtClean="0">
                          <a:solidFill>
                            <a:schemeClr val="tx1"/>
                          </a:solidFill>
                          <a:latin typeface="Times"/>
                          <a:cs typeface="Times"/>
                        </a:rPr>
                        <a:t> </a:t>
                      </a:r>
                      <a:r>
                        <a:rPr lang="fr-FR" sz="1200" b="1" dirty="0" err="1" smtClean="0">
                          <a:solidFill>
                            <a:schemeClr val="tx1"/>
                          </a:solidFill>
                          <a:latin typeface="Times"/>
                          <a:cs typeface="Times"/>
                        </a:rPr>
                        <a:t>risk</a:t>
                      </a:r>
                      <a:r>
                        <a:rPr lang="fr-FR" sz="1200" b="1" dirty="0" smtClean="0">
                          <a:solidFill>
                            <a:schemeClr val="tx1"/>
                          </a:solidFill>
                          <a:latin typeface="Times"/>
                          <a:cs typeface="Times"/>
                        </a:rPr>
                        <a:t>. </a:t>
                      </a:r>
                      <a:r>
                        <a:rPr lang="fr-FR" sz="1200" b="1" dirty="0" err="1" smtClean="0">
                          <a:solidFill>
                            <a:schemeClr val="tx1"/>
                          </a:solidFill>
                          <a:latin typeface="Times"/>
                          <a:cs typeface="Times"/>
                        </a:rPr>
                        <a:t>Synopsys</a:t>
                      </a:r>
                      <a:r>
                        <a:rPr lang="fr-FR" sz="1200" b="1" dirty="0" smtClean="0">
                          <a:solidFill>
                            <a:schemeClr val="tx1"/>
                          </a:solidFill>
                          <a:latin typeface="Times"/>
                          <a:cs typeface="Times"/>
                        </a:rPr>
                        <a:t> </a:t>
                      </a:r>
                      <a:r>
                        <a:rPr lang="fr-FR" sz="1200" b="1" dirty="0" err="1" smtClean="0">
                          <a:solidFill>
                            <a:schemeClr val="tx1"/>
                          </a:solidFill>
                          <a:latin typeface="Times"/>
                          <a:cs typeface="Times"/>
                        </a:rPr>
                        <a:t>is</a:t>
                      </a:r>
                      <a:r>
                        <a:rPr lang="fr-FR" sz="1200" b="1" dirty="0" smtClean="0">
                          <a:solidFill>
                            <a:schemeClr val="tx1"/>
                          </a:solidFill>
                          <a:latin typeface="Times"/>
                          <a:cs typeface="Times"/>
                        </a:rPr>
                        <a:t> </a:t>
                      </a:r>
                      <a:r>
                        <a:rPr lang="fr-FR" sz="1200" b="1" dirty="0" err="1" smtClean="0">
                          <a:solidFill>
                            <a:schemeClr val="tx1"/>
                          </a:solidFill>
                          <a:latin typeface="Times"/>
                          <a:cs typeface="Times"/>
                        </a:rPr>
                        <a:t>headquartered</a:t>
                      </a:r>
                      <a:r>
                        <a:rPr lang="fr-FR" sz="1200" b="1" dirty="0" smtClean="0">
                          <a:solidFill>
                            <a:schemeClr val="tx1"/>
                          </a:solidFill>
                          <a:latin typeface="Times"/>
                          <a:cs typeface="Times"/>
                        </a:rPr>
                        <a:t> in </a:t>
                      </a:r>
                      <a:r>
                        <a:rPr lang="fr-FR" sz="1200" b="1" dirty="0" err="1" smtClean="0">
                          <a:solidFill>
                            <a:schemeClr val="tx1"/>
                          </a:solidFill>
                          <a:latin typeface="Times"/>
                          <a:cs typeface="Times"/>
                        </a:rPr>
                        <a:t>Mountain</a:t>
                      </a:r>
                      <a:r>
                        <a:rPr lang="fr-FR" sz="1200" b="1" dirty="0" smtClean="0">
                          <a:solidFill>
                            <a:schemeClr val="tx1"/>
                          </a:solidFill>
                          <a:latin typeface="Times"/>
                          <a:cs typeface="Times"/>
                        </a:rPr>
                        <a:t> </a:t>
                      </a:r>
                      <a:r>
                        <a:rPr lang="fr-FR" sz="1200" b="1" dirty="0" err="1" smtClean="0">
                          <a:solidFill>
                            <a:schemeClr val="tx1"/>
                          </a:solidFill>
                          <a:latin typeface="Times"/>
                          <a:cs typeface="Times"/>
                        </a:rPr>
                        <a:t>View</a:t>
                      </a:r>
                      <a:r>
                        <a:rPr lang="fr-FR" sz="1200" b="1" dirty="0" smtClean="0">
                          <a:solidFill>
                            <a:schemeClr val="tx1"/>
                          </a:solidFill>
                          <a:latin typeface="Times"/>
                          <a:cs typeface="Times"/>
                        </a:rPr>
                        <a:t>, </a:t>
                      </a:r>
                      <a:r>
                        <a:rPr lang="fr-FR" sz="1200" b="1" dirty="0" err="1" smtClean="0">
                          <a:solidFill>
                            <a:schemeClr val="tx1"/>
                          </a:solidFill>
                          <a:latin typeface="Times"/>
                          <a:cs typeface="Times"/>
                        </a:rPr>
                        <a:t>California</a:t>
                      </a:r>
                      <a:r>
                        <a:rPr lang="fr-FR" sz="1200" b="1" dirty="0" smtClean="0">
                          <a:solidFill>
                            <a:schemeClr val="tx1"/>
                          </a:solidFill>
                          <a:latin typeface="Times"/>
                          <a:cs typeface="Times"/>
                        </a:rPr>
                        <a:t>, and has more </a:t>
                      </a:r>
                      <a:r>
                        <a:rPr lang="fr-FR" sz="1200" b="1" dirty="0" err="1" smtClean="0">
                          <a:solidFill>
                            <a:schemeClr val="tx1"/>
                          </a:solidFill>
                          <a:latin typeface="Times"/>
                          <a:cs typeface="Times"/>
                        </a:rPr>
                        <a:t>than</a:t>
                      </a:r>
                      <a:r>
                        <a:rPr lang="fr-FR" sz="1200" b="1" dirty="0" smtClean="0">
                          <a:solidFill>
                            <a:schemeClr val="tx1"/>
                          </a:solidFill>
                          <a:latin typeface="Times"/>
                          <a:cs typeface="Times"/>
                        </a:rPr>
                        <a:t> 60 offices </a:t>
                      </a:r>
                      <a:r>
                        <a:rPr lang="fr-FR" sz="1200" b="1" dirty="0" err="1" smtClean="0">
                          <a:solidFill>
                            <a:schemeClr val="tx1"/>
                          </a:solidFill>
                          <a:latin typeface="Times"/>
                          <a:cs typeface="Times"/>
                        </a:rPr>
                        <a:t>located</a:t>
                      </a:r>
                      <a:r>
                        <a:rPr lang="fr-FR" sz="1200" b="1" dirty="0" smtClean="0">
                          <a:solidFill>
                            <a:schemeClr val="tx1"/>
                          </a:solidFill>
                          <a:latin typeface="Times"/>
                          <a:cs typeface="Times"/>
                        </a:rPr>
                        <a:t> </a:t>
                      </a:r>
                      <a:r>
                        <a:rPr lang="fr-FR" sz="1200" b="1" dirty="0" err="1" smtClean="0">
                          <a:solidFill>
                            <a:schemeClr val="tx1"/>
                          </a:solidFill>
                          <a:latin typeface="Times"/>
                          <a:cs typeface="Times"/>
                        </a:rPr>
                        <a:t>throughout</a:t>
                      </a:r>
                      <a:r>
                        <a:rPr lang="fr-FR" sz="1200" b="1" dirty="0" smtClean="0">
                          <a:solidFill>
                            <a:schemeClr val="tx1"/>
                          </a:solidFill>
                          <a:latin typeface="Times"/>
                          <a:cs typeface="Times"/>
                        </a:rPr>
                        <a:t> </a:t>
                      </a:r>
                      <a:r>
                        <a:rPr lang="fr-FR" sz="1200" b="1" dirty="0" err="1" smtClean="0">
                          <a:solidFill>
                            <a:schemeClr val="tx1"/>
                          </a:solidFill>
                          <a:latin typeface="Times"/>
                          <a:cs typeface="Times"/>
                        </a:rPr>
                        <a:t>North</a:t>
                      </a:r>
                      <a:r>
                        <a:rPr lang="fr-FR" sz="1200" b="1" dirty="0" smtClean="0">
                          <a:solidFill>
                            <a:schemeClr val="tx1"/>
                          </a:solidFill>
                          <a:latin typeface="Times"/>
                          <a:cs typeface="Times"/>
                        </a:rPr>
                        <a:t> </a:t>
                      </a:r>
                      <a:r>
                        <a:rPr lang="fr-FR" sz="1200" b="1" dirty="0" err="1" smtClean="0">
                          <a:solidFill>
                            <a:schemeClr val="tx1"/>
                          </a:solidFill>
                          <a:latin typeface="Times"/>
                          <a:cs typeface="Times"/>
                        </a:rPr>
                        <a:t>America</a:t>
                      </a:r>
                      <a:r>
                        <a:rPr lang="fr-FR" sz="1200" b="1" dirty="0" smtClean="0">
                          <a:solidFill>
                            <a:schemeClr val="tx1"/>
                          </a:solidFill>
                          <a:latin typeface="Times"/>
                          <a:cs typeface="Times"/>
                        </a:rPr>
                        <a:t>, Europe, </a:t>
                      </a:r>
                      <a:r>
                        <a:rPr lang="fr-FR" sz="1200" b="1" dirty="0" err="1" smtClean="0">
                          <a:solidFill>
                            <a:schemeClr val="tx1"/>
                          </a:solidFill>
                          <a:latin typeface="Times"/>
                          <a:cs typeface="Times"/>
                        </a:rPr>
                        <a:t>Japan</a:t>
                      </a:r>
                      <a:r>
                        <a:rPr lang="fr-FR" sz="1200" b="1" dirty="0" smtClean="0">
                          <a:solidFill>
                            <a:schemeClr val="tx1"/>
                          </a:solidFill>
                          <a:latin typeface="Times"/>
                          <a:cs typeface="Times"/>
                        </a:rPr>
                        <a:t>, </a:t>
                      </a:r>
                      <a:r>
                        <a:rPr lang="fr-FR" sz="1200" b="1" dirty="0" err="1" smtClean="0">
                          <a:solidFill>
                            <a:schemeClr val="tx1"/>
                          </a:solidFill>
                          <a:latin typeface="Times"/>
                          <a:cs typeface="Times"/>
                        </a:rPr>
                        <a:t>Asia</a:t>
                      </a:r>
                      <a:r>
                        <a:rPr lang="fr-FR" sz="1200" b="1" dirty="0" smtClean="0">
                          <a:solidFill>
                            <a:schemeClr val="tx1"/>
                          </a:solidFill>
                          <a:latin typeface="Times"/>
                          <a:cs typeface="Times"/>
                        </a:rPr>
                        <a:t> and </a:t>
                      </a:r>
                      <a:r>
                        <a:rPr lang="fr-FR" sz="1200" b="1" dirty="0" err="1" smtClean="0">
                          <a:solidFill>
                            <a:schemeClr val="tx1"/>
                          </a:solidFill>
                          <a:latin typeface="Times"/>
                          <a:cs typeface="Times"/>
                        </a:rPr>
                        <a:t>India</a:t>
                      </a:r>
                      <a:r>
                        <a:rPr lang="fr-FR" sz="1200" b="1" dirty="0" smtClean="0">
                          <a:solidFill>
                            <a:schemeClr val="tx1"/>
                          </a:solidFill>
                          <a:latin typeface="Times"/>
                          <a:cs typeface="Times"/>
                        </a:rPr>
                        <a:t>.</a:t>
                      </a:r>
                    </a:p>
                    <a:p>
                      <a:endParaRPr lang="fr-FR" sz="1200" b="1" dirty="0" smtClean="0">
                        <a:solidFill>
                          <a:schemeClr val="tx1"/>
                        </a:solidFill>
                        <a:latin typeface="Times"/>
                        <a:cs typeface="Times"/>
                      </a:endParaRPr>
                    </a:p>
                    <a:p>
                      <a:r>
                        <a:rPr lang="fr-FR" sz="1200" b="1" dirty="0" err="1" smtClean="0">
                          <a:solidFill>
                            <a:schemeClr val="tx1"/>
                          </a:solidFill>
                          <a:latin typeface="Times"/>
                          <a:cs typeface="Times"/>
                        </a:rPr>
                        <a:t>Available</a:t>
                      </a:r>
                      <a:r>
                        <a:rPr lang="fr-FR" sz="1200" b="1" dirty="0" smtClean="0">
                          <a:solidFill>
                            <a:schemeClr val="tx1"/>
                          </a:solidFill>
                          <a:latin typeface="Times"/>
                          <a:cs typeface="Times"/>
                        </a:rPr>
                        <a:t> </a:t>
                      </a:r>
                      <a:r>
                        <a:rPr lang="fr-FR" sz="1200" b="1" dirty="0" err="1" smtClean="0">
                          <a:solidFill>
                            <a:schemeClr val="tx1"/>
                          </a:solidFill>
                          <a:latin typeface="Times"/>
                          <a:cs typeface="Times"/>
                        </a:rPr>
                        <a:t>from</a:t>
                      </a:r>
                      <a:r>
                        <a:rPr lang="fr-FR" sz="1200" b="1" baseline="0" dirty="0" smtClean="0">
                          <a:solidFill>
                            <a:schemeClr val="tx1"/>
                          </a:solidFill>
                          <a:latin typeface="Times"/>
                          <a:cs typeface="Times"/>
                        </a:rPr>
                        <a:t> </a:t>
                      </a:r>
                      <a:r>
                        <a:rPr lang="fr-FR" sz="1200" b="1" baseline="0" dirty="0" err="1" smtClean="0">
                          <a:solidFill>
                            <a:schemeClr val="tx1"/>
                          </a:solidFill>
                          <a:latin typeface="Times"/>
                          <a:cs typeface="Times"/>
                        </a:rPr>
                        <a:t>EUROPractice</a:t>
                      </a:r>
                      <a:endParaRPr lang="fr-FR" sz="1200" b="1" dirty="0" smtClean="0">
                        <a:solidFill>
                          <a:schemeClr val="tx1"/>
                        </a:solidFill>
                        <a:latin typeface="Times"/>
                        <a:cs typeface="Times"/>
                      </a:endParaRPr>
                    </a:p>
                    <a:p>
                      <a:endParaRPr lang="fr-FR" sz="1200" b="1" dirty="0" smtClean="0">
                        <a:solidFill>
                          <a:schemeClr val="tx1"/>
                        </a:solidFill>
                        <a:latin typeface="Times"/>
                        <a:cs typeface="Times"/>
                      </a:endParaRPr>
                    </a:p>
                    <a:p>
                      <a:endParaRPr lang="fr-FR" sz="1200" b="1" dirty="0" smtClean="0">
                        <a:solidFill>
                          <a:schemeClr val="tx1"/>
                        </a:solidFill>
                        <a:latin typeface="Times"/>
                        <a:cs typeface="Times"/>
                      </a:endParaRPr>
                    </a:p>
                    <a:p>
                      <a:endParaRPr lang="fr-FR" sz="1200" b="1" dirty="0" smtClean="0">
                        <a:solidFill>
                          <a:schemeClr val="tx1"/>
                        </a:solidFill>
                        <a:latin typeface="Times"/>
                        <a:cs typeface="Times"/>
                      </a:endParaRPr>
                    </a:p>
                    <a:p>
                      <a:endParaRPr lang="fr-FR" sz="1200" b="1" dirty="0" smtClean="0">
                        <a:solidFill>
                          <a:schemeClr val="tx1"/>
                        </a:solidFill>
                        <a:latin typeface="Times"/>
                        <a:cs typeface="Times"/>
                      </a:endParaRPr>
                    </a:p>
                    <a:p>
                      <a:endParaRPr lang="fr-FR" sz="1200" b="1" dirty="0" smtClean="0">
                        <a:solidFill>
                          <a:schemeClr val="tx1"/>
                        </a:solidFill>
                        <a:latin typeface="Times"/>
                        <a:cs typeface="Times"/>
                      </a:endParaRPr>
                    </a:p>
                    <a:p>
                      <a:endParaRPr lang="fr-FR" sz="1200" b="1" dirty="0">
                        <a:solidFill>
                          <a:schemeClr val="tx1"/>
                        </a:solidFill>
                        <a:latin typeface="Times"/>
                        <a:cs typeface="Times"/>
                      </a:endParaRPr>
                    </a:p>
                  </a:txBody>
                  <a:tcPr/>
                </a:tc>
              </a:tr>
            </a:tbl>
          </a:graphicData>
        </a:graphic>
      </p:graphicFrame>
      <p:sp>
        <p:nvSpPr>
          <p:cNvPr id="4" name="Espace réservé du pied de page 3"/>
          <p:cNvSpPr>
            <a:spLocks noGrp="1"/>
          </p:cNvSpPr>
          <p:nvPr>
            <p:ph type="ftr" sz="quarter" idx="11"/>
          </p:nvPr>
        </p:nvSpPr>
        <p:spPr/>
        <p:txBody>
          <a:bodyPr/>
          <a:lstStyle/>
          <a:p>
            <a:r>
              <a:rPr lang="fr-FR" smtClean="0"/>
              <a:t>Vertex 2013, Lake Starnberg, September 18 2013</a:t>
            </a:r>
            <a:endParaRPr lang="fr-FR"/>
          </a:p>
        </p:txBody>
      </p:sp>
      <p:sp>
        <p:nvSpPr>
          <p:cNvPr id="5" name="Espace réservé du numéro de diapositive 4"/>
          <p:cNvSpPr>
            <a:spLocks noGrp="1"/>
          </p:cNvSpPr>
          <p:nvPr>
            <p:ph type="sldNum" sz="quarter" idx="12"/>
          </p:nvPr>
        </p:nvSpPr>
        <p:spPr/>
        <p:txBody>
          <a:bodyPr/>
          <a:lstStyle/>
          <a:p>
            <a:fld id="{54520F24-9586-C243-A8CC-1DD7D1CEA0C1}" type="slidenum">
              <a:rPr lang="fr-FR" smtClean="0"/>
              <a:t>17</a:t>
            </a:fld>
            <a:endParaRPr lang="fr-FR"/>
          </a:p>
        </p:txBody>
      </p:sp>
      <p:sp>
        <p:nvSpPr>
          <p:cNvPr id="6" name="ZoneTexte 5"/>
          <p:cNvSpPr txBox="1"/>
          <p:nvPr/>
        </p:nvSpPr>
        <p:spPr>
          <a:xfrm>
            <a:off x="513228" y="5477470"/>
            <a:ext cx="8120129" cy="92333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fr-FR" dirty="0" err="1" smtClean="0"/>
              <a:t>Disclaimer</a:t>
            </a:r>
            <a:r>
              <a:rPr lang="fr-FR" dirty="0" smtClean="0"/>
              <a:t> : I do not have </a:t>
            </a:r>
            <a:r>
              <a:rPr lang="fr-FR" dirty="0" err="1" smtClean="0"/>
              <a:t>any</a:t>
            </a:r>
            <a:r>
              <a:rPr lang="fr-FR" dirty="0" smtClean="0"/>
              <a:t> </a:t>
            </a:r>
            <a:r>
              <a:rPr lang="fr-FR" dirty="0" err="1" smtClean="0"/>
              <a:t>link</a:t>
            </a:r>
            <a:r>
              <a:rPr lang="fr-FR" dirty="0" smtClean="0"/>
              <a:t> </a:t>
            </a:r>
            <a:r>
              <a:rPr lang="fr-FR" dirty="0" err="1" smtClean="0"/>
              <a:t>with</a:t>
            </a:r>
            <a:r>
              <a:rPr lang="fr-FR" dirty="0" smtClean="0"/>
              <a:t> </a:t>
            </a:r>
            <a:r>
              <a:rPr lang="fr-FR" dirty="0" err="1" smtClean="0"/>
              <a:t>any</a:t>
            </a:r>
            <a:r>
              <a:rPr lang="fr-FR" dirty="0" smtClean="0"/>
              <a:t> of the </a:t>
            </a:r>
            <a:r>
              <a:rPr lang="fr-FR" dirty="0" err="1" smtClean="0"/>
              <a:t>company</a:t>
            </a:r>
            <a:r>
              <a:rPr lang="fr-FR" dirty="0" smtClean="0"/>
              <a:t> </a:t>
            </a:r>
            <a:r>
              <a:rPr lang="fr-FR" dirty="0" err="1" smtClean="0"/>
              <a:t>producing</a:t>
            </a:r>
            <a:r>
              <a:rPr lang="fr-FR" dirty="0" smtClean="0"/>
              <a:t> TCAD software. Recommandation </a:t>
            </a:r>
            <a:r>
              <a:rPr lang="fr-FR" dirty="0" err="1" smtClean="0"/>
              <a:t>here</a:t>
            </a:r>
            <a:r>
              <a:rPr lang="fr-FR" dirty="0" smtClean="0"/>
              <a:t> are </a:t>
            </a:r>
            <a:r>
              <a:rPr lang="fr-FR" dirty="0" err="1" smtClean="0"/>
              <a:t>strictly</a:t>
            </a:r>
            <a:r>
              <a:rPr lang="fr-FR" dirty="0" smtClean="0"/>
              <a:t> </a:t>
            </a:r>
            <a:r>
              <a:rPr lang="fr-FR" dirty="0" err="1" smtClean="0"/>
              <a:t>personal</a:t>
            </a:r>
            <a:r>
              <a:rPr lang="fr-FR" dirty="0" smtClean="0"/>
              <a:t> </a:t>
            </a:r>
            <a:r>
              <a:rPr lang="fr-FR" dirty="0" err="1" smtClean="0"/>
              <a:t>based</a:t>
            </a:r>
            <a:r>
              <a:rPr lang="fr-FR" dirty="0" smtClean="0"/>
              <a:t> on </a:t>
            </a:r>
            <a:r>
              <a:rPr lang="fr-FR" dirty="0" err="1" smtClean="0"/>
              <a:t>my</a:t>
            </a:r>
            <a:r>
              <a:rPr lang="fr-FR" dirty="0" smtClean="0"/>
              <a:t> </a:t>
            </a:r>
            <a:r>
              <a:rPr lang="fr-FR" dirty="0" err="1" smtClean="0"/>
              <a:t>experience</a:t>
            </a:r>
            <a:r>
              <a:rPr lang="fr-FR" dirty="0" smtClean="0"/>
              <a:t> </a:t>
            </a:r>
            <a:r>
              <a:rPr lang="fr-FR" dirty="0" err="1" smtClean="0"/>
              <a:t>with</a:t>
            </a:r>
            <a:r>
              <a:rPr lang="fr-FR" dirty="0" smtClean="0"/>
              <a:t> </a:t>
            </a:r>
            <a:r>
              <a:rPr lang="fr-FR" dirty="0" err="1" smtClean="0"/>
              <a:t>both</a:t>
            </a:r>
            <a:r>
              <a:rPr lang="fr-FR" dirty="0" smtClean="0"/>
              <a:t> software </a:t>
            </a:r>
            <a:r>
              <a:rPr lang="fr-FR" dirty="0" err="1" smtClean="0"/>
              <a:t>during</a:t>
            </a:r>
            <a:r>
              <a:rPr lang="fr-FR" dirty="0" smtClean="0"/>
              <a:t> </a:t>
            </a:r>
            <a:r>
              <a:rPr lang="fr-FR" dirty="0" err="1" smtClean="0"/>
              <a:t>my</a:t>
            </a:r>
            <a:r>
              <a:rPr lang="fr-FR" dirty="0" smtClean="0"/>
              <a:t> </a:t>
            </a:r>
            <a:r>
              <a:rPr lang="fr-FR" dirty="0" err="1" smtClean="0"/>
              <a:t>work</a:t>
            </a:r>
            <a:r>
              <a:rPr lang="fr-FR" dirty="0" smtClean="0"/>
              <a:t> in HEP</a:t>
            </a:r>
            <a:endParaRPr lang="fr-FR" dirty="0"/>
          </a:p>
        </p:txBody>
      </p:sp>
    </p:spTree>
    <p:extLst>
      <p:ext uri="{BB962C8B-B14F-4D97-AF65-F5344CB8AC3E}">
        <p14:creationId xmlns:p14="http://schemas.microsoft.com/office/powerpoint/2010/main" val="6891713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err="1"/>
              <a:t>Comparison</a:t>
            </a:r>
            <a:r>
              <a:rPr lang="fr-FR" dirty="0"/>
              <a:t> of main commercial TCAD software packages</a:t>
            </a:r>
          </a:p>
        </p:txBody>
      </p:sp>
      <p:graphicFrame>
        <p:nvGraphicFramePr>
          <p:cNvPr id="6" name="Espace réservé du contenu 5"/>
          <p:cNvGraphicFramePr>
            <a:graphicFrameLocks noGrp="1"/>
          </p:cNvGraphicFramePr>
          <p:nvPr>
            <p:ph idx="1"/>
            <p:extLst>
              <p:ext uri="{D42A27DB-BD31-4B8C-83A1-F6EECF244321}">
                <p14:modId xmlns:p14="http://schemas.microsoft.com/office/powerpoint/2010/main" val="2979726578"/>
              </p:ext>
            </p:extLst>
          </p:nvPr>
        </p:nvGraphicFramePr>
        <p:xfrm>
          <a:off x="457200" y="1808327"/>
          <a:ext cx="8229600" cy="4378665"/>
        </p:xfrm>
        <a:graphic>
          <a:graphicData uri="http://schemas.openxmlformats.org/drawingml/2006/table">
            <a:tbl>
              <a:tblPr firstRow="1" bandRow="1">
                <a:tableStyleId>{5C22544A-7EE6-4342-B048-85BDC9FD1C3A}</a:tableStyleId>
              </a:tblPr>
              <a:tblGrid>
                <a:gridCol w="4114800"/>
                <a:gridCol w="4114800"/>
              </a:tblGrid>
              <a:tr h="315349">
                <a:tc>
                  <a:txBody>
                    <a:bodyPr/>
                    <a:lstStyle/>
                    <a:p>
                      <a:r>
                        <a:rPr lang="fr-FR" sz="1600" dirty="0" smtClean="0"/>
                        <a:t>SILVACO</a:t>
                      </a:r>
                      <a:endParaRPr lang="fr-FR" sz="1600" dirty="0"/>
                    </a:p>
                  </a:txBody>
                  <a:tcPr/>
                </a:tc>
                <a:tc>
                  <a:txBody>
                    <a:bodyPr/>
                    <a:lstStyle/>
                    <a:p>
                      <a:r>
                        <a:rPr lang="fr-FR" sz="1600" dirty="0" err="1" smtClean="0"/>
                        <a:t>Sentaurus</a:t>
                      </a:r>
                      <a:endParaRPr lang="fr-FR" sz="1600" dirty="0"/>
                    </a:p>
                  </a:txBody>
                  <a:tcPr/>
                </a:tc>
              </a:tr>
              <a:tr h="4043385">
                <a:tc>
                  <a:txBody>
                    <a:bodyPr/>
                    <a:lstStyle/>
                    <a:p>
                      <a:r>
                        <a:rPr lang="fr-FR" sz="1600" dirty="0" err="1" smtClean="0"/>
                        <a:t>Athena</a:t>
                      </a:r>
                      <a:r>
                        <a:rPr lang="fr-FR" sz="1600" dirty="0" smtClean="0"/>
                        <a:t> : 2D SSUPREM4 </a:t>
                      </a:r>
                      <a:r>
                        <a:rPr lang="fr-FR" sz="1600" dirty="0" err="1" smtClean="0"/>
                        <a:t>based</a:t>
                      </a:r>
                      <a:r>
                        <a:rPr lang="fr-FR" sz="1600" dirty="0" smtClean="0"/>
                        <a:t> </a:t>
                      </a:r>
                      <a:r>
                        <a:rPr lang="fr-FR" sz="1600" dirty="0" err="1" smtClean="0"/>
                        <a:t>process</a:t>
                      </a:r>
                      <a:r>
                        <a:rPr lang="fr-FR" sz="1600" baseline="0" dirty="0" smtClean="0"/>
                        <a:t> simulator</a:t>
                      </a:r>
                    </a:p>
                    <a:p>
                      <a:endParaRPr lang="fr-FR" sz="1600" baseline="0" dirty="0" smtClean="0"/>
                    </a:p>
                    <a:p>
                      <a:r>
                        <a:rPr lang="fr-FR" sz="1600" baseline="0" dirty="0" smtClean="0"/>
                        <a:t>ATLAS : 2D (and basic 3D) </a:t>
                      </a:r>
                      <a:r>
                        <a:rPr lang="fr-FR" sz="1600" baseline="0" dirty="0" err="1" smtClean="0"/>
                        <a:t>device</a:t>
                      </a:r>
                      <a:r>
                        <a:rPr lang="fr-FR" sz="1600" baseline="0" dirty="0" smtClean="0"/>
                        <a:t> simulation </a:t>
                      </a:r>
                    </a:p>
                    <a:p>
                      <a:endParaRPr lang="fr-FR" sz="1600" baseline="0" dirty="0" smtClean="0"/>
                    </a:p>
                    <a:p>
                      <a:endParaRPr lang="fr-FR" sz="1600" baseline="0" dirty="0" smtClean="0"/>
                    </a:p>
                    <a:p>
                      <a:r>
                        <a:rPr lang="fr-FR" sz="1600" baseline="0" dirty="0" smtClean="0"/>
                        <a:t>VICTORYCELL : GDS </a:t>
                      </a:r>
                      <a:r>
                        <a:rPr lang="fr-FR" sz="1600" baseline="0" dirty="0" err="1" smtClean="0"/>
                        <a:t>based</a:t>
                      </a:r>
                      <a:r>
                        <a:rPr lang="fr-FR" sz="1600" baseline="0" dirty="0" smtClean="0"/>
                        <a:t> 3D </a:t>
                      </a:r>
                      <a:r>
                        <a:rPr lang="fr-FR" sz="1600" baseline="0" dirty="0" err="1" smtClean="0"/>
                        <a:t>process</a:t>
                      </a:r>
                      <a:r>
                        <a:rPr lang="fr-FR" sz="1600" baseline="0" dirty="0" smtClean="0"/>
                        <a:t> simulation </a:t>
                      </a:r>
                    </a:p>
                    <a:p>
                      <a:endParaRPr lang="fr-FR" sz="1600" baseline="0" dirty="0" smtClean="0"/>
                    </a:p>
                    <a:p>
                      <a:r>
                        <a:rPr lang="fr-FR" sz="1600" baseline="0" dirty="0" smtClean="0"/>
                        <a:t>VICTORYPROCESS : 3D </a:t>
                      </a:r>
                      <a:r>
                        <a:rPr lang="fr-FR" sz="1600" baseline="0" dirty="0" err="1" smtClean="0"/>
                        <a:t>Process</a:t>
                      </a:r>
                      <a:r>
                        <a:rPr lang="fr-FR" sz="1600" baseline="0" dirty="0" smtClean="0"/>
                        <a:t> simulation</a:t>
                      </a:r>
                    </a:p>
                    <a:p>
                      <a:endParaRPr lang="fr-FR" sz="1600" baseline="0" dirty="0" smtClean="0"/>
                    </a:p>
                    <a:p>
                      <a:r>
                        <a:rPr lang="fr-FR" sz="1600" baseline="0" dirty="0" smtClean="0"/>
                        <a:t>VICTORY DEVICE  : 3D </a:t>
                      </a:r>
                      <a:r>
                        <a:rPr lang="fr-FR" sz="1600" baseline="0" dirty="0" err="1" smtClean="0"/>
                        <a:t>device</a:t>
                      </a:r>
                      <a:r>
                        <a:rPr lang="fr-FR" sz="1600" baseline="0" dirty="0" smtClean="0"/>
                        <a:t> simulation</a:t>
                      </a:r>
                    </a:p>
                    <a:p>
                      <a:endParaRPr lang="fr-FR" sz="1600" baseline="0" dirty="0" smtClean="0"/>
                    </a:p>
                    <a:p>
                      <a:r>
                        <a:rPr lang="fr-FR" sz="1600" dirty="0" smtClean="0"/>
                        <a:t>Virtual Wafer </a:t>
                      </a:r>
                      <a:r>
                        <a:rPr lang="fr-FR" sz="1600" dirty="0" err="1" smtClean="0"/>
                        <a:t>Fab</a:t>
                      </a:r>
                      <a:r>
                        <a:rPr lang="fr-FR" sz="1600" dirty="0" smtClean="0"/>
                        <a:t> : </a:t>
                      </a:r>
                      <a:r>
                        <a:rPr lang="fr-FR" sz="1600" dirty="0" err="1" smtClean="0"/>
                        <a:t>wrapper</a:t>
                      </a:r>
                      <a:r>
                        <a:rPr lang="fr-FR" sz="1600" dirty="0" smtClean="0"/>
                        <a:t> of the </a:t>
                      </a:r>
                      <a:r>
                        <a:rPr lang="fr-FR" sz="1600" dirty="0" err="1" smtClean="0"/>
                        <a:t>different</a:t>
                      </a:r>
                      <a:r>
                        <a:rPr lang="fr-FR" sz="1600" dirty="0" smtClean="0"/>
                        <a:t> </a:t>
                      </a:r>
                      <a:r>
                        <a:rPr lang="fr-FR" sz="1600" dirty="0" err="1" smtClean="0"/>
                        <a:t>tool</a:t>
                      </a:r>
                      <a:r>
                        <a:rPr lang="fr-FR" sz="1600" dirty="0" smtClean="0"/>
                        <a:t> in a GUI</a:t>
                      </a:r>
                      <a:endParaRPr lang="fr-FR" sz="1600" dirty="0"/>
                    </a:p>
                  </a:txBody>
                  <a:tcPr/>
                </a:tc>
                <a:tc>
                  <a:txBody>
                    <a:bodyPr/>
                    <a:lstStyle/>
                    <a:p>
                      <a:r>
                        <a:rPr lang="fr-FR" sz="1600" dirty="0" err="1" smtClean="0"/>
                        <a:t>Sprocess</a:t>
                      </a:r>
                      <a:r>
                        <a:rPr lang="fr-FR" sz="1600" dirty="0" smtClean="0"/>
                        <a:t> : 2D/3D SSUPREM4 </a:t>
                      </a:r>
                      <a:r>
                        <a:rPr lang="fr-FR" sz="1600" dirty="0" err="1" smtClean="0"/>
                        <a:t>based</a:t>
                      </a:r>
                      <a:r>
                        <a:rPr lang="fr-FR" sz="1600" dirty="0" smtClean="0"/>
                        <a:t> </a:t>
                      </a:r>
                      <a:r>
                        <a:rPr lang="fr-FR" sz="1600" dirty="0" err="1" smtClean="0"/>
                        <a:t>process</a:t>
                      </a:r>
                      <a:r>
                        <a:rPr lang="fr-FR" sz="1600" dirty="0" smtClean="0"/>
                        <a:t> simulation </a:t>
                      </a:r>
                    </a:p>
                    <a:p>
                      <a:endParaRPr lang="fr-FR" sz="1600" dirty="0" smtClean="0"/>
                    </a:p>
                    <a:p>
                      <a:r>
                        <a:rPr lang="fr-FR" sz="1600" dirty="0" err="1" smtClean="0"/>
                        <a:t>Sdevice</a:t>
                      </a:r>
                      <a:r>
                        <a:rPr lang="fr-FR" sz="1600" dirty="0" smtClean="0"/>
                        <a:t>  : 2D and 3D </a:t>
                      </a:r>
                      <a:r>
                        <a:rPr lang="fr-FR" sz="1600" dirty="0" err="1" smtClean="0"/>
                        <a:t>device</a:t>
                      </a:r>
                      <a:r>
                        <a:rPr lang="fr-FR" sz="1600" dirty="0" smtClean="0"/>
                        <a:t> simulation</a:t>
                      </a:r>
                    </a:p>
                    <a:p>
                      <a:endParaRPr lang="fr-FR" sz="1600" dirty="0" smtClean="0"/>
                    </a:p>
                    <a:p>
                      <a:r>
                        <a:rPr lang="fr-FR" sz="1600" dirty="0" err="1" smtClean="0"/>
                        <a:t>SnMesh</a:t>
                      </a:r>
                      <a:r>
                        <a:rPr lang="fr-FR" sz="1600" dirty="0" smtClean="0"/>
                        <a:t> : </a:t>
                      </a:r>
                      <a:r>
                        <a:rPr lang="fr-FR" sz="1600" dirty="0" err="1" smtClean="0"/>
                        <a:t>Adaptativ</a:t>
                      </a:r>
                      <a:r>
                        <a:rPr lang="fr-FR" sz="1600" dirty="0" smtClean="0"/>
                        <a:t> </a:t>
                      </a:r>
                      <a:r>
                        <a:rPr lang="fr-FR" sz="1600" dirty="0" err="1" smtClean="0"/>
                        <a:t>meshing</a:t>
                      </a:r>
                      <a:r>
                        <a:rPr lang="fr-FR" sz="1600" dirty="0" smtClean="0"/>
                        <a:t> </a:t>
                      </a:r>
                      <a:r>
                        <a:rPr lang="fr-FR" sz="1600" dirty="0" err="1" smtClean="0"/>
                        <a:t>tool</a:t>
                      </a:r>
                      <a:r>
                        <a:rPr lang="fr-FR" sz="1600" dirty="0" smtClean="0"/>
                        <a:t> for </a:t>
                      </a:r>
                      <a:r>
                        <a:rPr lang="fr-FR" sz="1600" dirty="0" err="1" smtClean="0"/>
                        <a:t>process</a:t>
                      </a:r>
                      <a:r>
                        <a:rPr lang="fr-FR" sz="1600" baseline="0" dirty="0" smtClean="0"/>
                        <a:t> and </a:t>
                      </a:r>
                      <a:r>
                        <a:rPr lang="fr-FR" sz="1600" baseline="0" dirty="0" err="1" smtClean="0"/>
                        <a:t>device</a:t>
                      </a:r>
                      <a:r>
                        <a:rPr lang="fr-FR" sz="1600" baseline="0" dirty="0" smtClean="0"/>
                        <a:t> simulation </a:t>
                      </a:r>
                      <a:endParaRPr lang="fr-FR" sz="1600" dirty="0" smtClean="0"/>
                    </a:p>
                    <a:p>
                      <a:endParaRPr lang="fr-FR" sz="1600" dirty="0" smtClean="0"/>
                    </a:p>
                    <a:p>
                      <a:endParaRPr lang="fr-FR" sz="1600" dirty="0" smtClean="0"/>
                    </a:p>
                    <a:p>
                      <a:r>
                        <a:rPr lang="fr-FR" sz="1600" dirty="0" smtClean="0"/>
                        <a:t>SWB</a:t>
                      </a:r>
                      <a:r>
                        <a:rPr lang="fr-FR" sz="1600" baseline="0" dirty="0" smtClean="0"/>
                        <a:t> </a:t>
                      </a:r>
                      <a:r>
                        <a:rPr lang="fr-FR" sz="1600" baseline="0" dirty="0" smtClean="0"/>
                        <a:t>: </a:t>
                      </a:r>
                      <a:r>
                        <a:rPr lang="fr-FR" sz="1600" baseline="0" dirty="0" err="1" smtClean="0"/>
                        <a:t>Sentaurus</a:t>
                      </a:r>
                      <a:r>
                        <a:rPr lang="fr-FR" sz="1600" baseline="0" dirty="0" smtClean="0"/>
                        <a:t> </a:t>
                      </a:r>
                      <a:r>
                        <a:rPr lang="fr-FR" sz="1600" baseline="0" dirty="0" err="1" smtClean="0"/>
                        <a:t>WorkBench</a:t>
                      </a:r>
                      <a:r>
                        <a:rPr lang="fr-FR" sz="1600" baseline="0" dirty="0" smtClean="0"/>
                        <a:t>, GUI </a:t>
                      </a:r>
                      <a:r>
                        <a:rPr lang="fr-FR" sz="1600" baseline="0" dirty="0" err="1" smtClean="0"/>
                        <a:t>controling</a:t>
                      </a:r>
                      <a:r>
                        <a:rPr lang="fr-FR" sz="1600" baseline="0" dirty="0" smtClean="0"/>
                        <a:t> simulation </a:t>
                      </a:r>
                      <a:r>
                        <a:rPr lang="fr-FR" sz="1600" baseline="0" dirty="0" err="1" smtClean="0"/>
                        <a:t>process</a:t>
                      </a:r>
                      <a:r>
                        <a:rPr lang="fr-FR" sz="1600" baseline="0" dirty="0" smtClean="0"/>
                        <a:t> flow, </a:t>
                      </a:r>
                      <a:r>
                        <a:rPr lang="fr-FR" sz="1600" baseline="0" dirty="0" err="1" smtClean="0"/>
                        <a:t>parametrization</a:t>
                      </a:r>
                      <a:r>
                        <a:rPr lang="fr-FR" sz="1600" baseline="0" dirty="0" smtClean="0"/>
                        <a:t> etc..</a:t>
                      </a:r>
                      <a:endParaRPr lang="fr-FR" sz="1600" dirty="0" smtClean="0"/>
                    </a:p>
                    <a:p>
                      <a:endParaRPr lang="fr-FR" sz="1600" dirty="0"/>
                    </a:p>
                  </a:txBody>
                  <a:tcPr/>
                </a:tc>
              </a:tr>
            </a:tbl>
          </a:graphicData>
        </a:graphic>
      </p:graphicFrame>
      <p:sp>
        <p:nvSpPr>
          <p:cNvPr id="4" name="Espace réservé du pied de page 3"/>
          <p:cNvSpPr>
            <a:spLocks noGrp="1"/>
          </p:cNvSpPr>
          <p:nvPr>
            <p:ph type="ftr" sz="quarter" idx="11"/>
          </p:nvPr>
        </p:nvSpPr>
        <p:spPr/>
        <p:txBody>
          <a:bodyPr/>
          <a:lstStyle/>
          <a:p>
            <a:r>
              <a:rPr lang="fr-FR" smtClean="0"/>
              <a:t>Vertex 2013, Lake Starnberg, September 18 2013</a:t>
            </a:r>
            <a:endParaRPr lang="fr-FR"/>
          </a:p>
        </p:txBody>
      </p:sp>
      <p:sp>
        <p:nvSpPr>
          <p:cNvPr id="5" name="Espace réservé du numéro de diapositive 4"/>
          <p:cNvSpPr>
            <a:spLocks noGrp="1"/>
          </p:cNvSpPr>
          <p:nvPr>
            <p:ph type="sldNum" sz="quarter" idx="12"/>
          </p:nvPr>
        </p:nvSpPr>
        <p:spPr/>
        <p:txBody>
          <a:bodyPr/>
          <a:lstStyle/>
          <a:p>
            <a:fld id="{54520F24-9586-C243-A8CC-1DD7D1CEA0C1}" type="slidenum">
              <a:rPr lang="fr-FR" smtClean="0"/>
              <a:t>18</a:t>
            </a:fld>
            <a:endParaRPr lang="fr-FR"/>
          </a:p>
        </p:txBody>
      </p:sp>
    </p:spTree>
    <p:extLst>
      <p:ext uri="{BB962C8B-B14F-4D97-AF65-F5344CB8AC3E}">
        <p14:creationId xmlns:p14="http://schemas.microsoft.com/office/powerpoint/2010/main" val="18976579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SENTAURUS</a:t>
            </a:r>
            <a:endParaRPr lang="fr-FR" dirty="0"/>
          </a:p>
        </p:txBody>
      </p:sp>
      <p:graphicFrame>
        <p:nvGraphicFramePr>
          <p:cNvPr id="6" name="Espace réservé du contenu 5"/>
          <p:cNvGraphicFramePr>
            <a:graphicFrameLocks noGrp="1"/>
          </p:cNvGraphicFramePr>
          <p:nvPr>
            <p:ph idx="1"/>
            <p:extLst>
              <p:ext uri="{D42A27DB-BD31-4B8C-83A1-F6EECF244321}">
                <p14:modId xmlns:p14="http://schemas.microsoft.com/office/powerpoint/2010/main" val="3067364542"/>
              </p:ext>
            </p:extLst>
          </p:nvPr>
        </p:nvGraphicFramePr>
        <p:xfrm>
          <a:off x="512022" y="2058050"/>
          <a:ext cx="8229600" cy="4302760"/>
        </p:xfrm>
        <a:graphic>
          <a:graphicData uri="http://schemas.openxmlformats.org/drawingml/2006/table">
            <a:tbl>
              <a:tblPr firstRow="1" bandRow="1">
                <a:tableStyleId>{00A15C55-8517-42AA-B614-E9B94910E393}</a:tableStyleId>
              </a:tblPr>
              <a:tblGrid>
                <a:gridCol w="4114800"/>
                <a:gridCol w="4114800"/>
              </a:tblGrid>
              <a:tr h="370840">
                <a:tc>
                  <a:txBody>
                    <a:bodyPr/>
                    <a:lstStyle/>
                    <a:p>
                      <a:pPr marL="285750" indent="-285750">
                        <a:buFont typeface="Arial"/>
                        <a:buChar char="•"/>
                      </a:pPr>
                      <a:r>
                        <a:rPr lang="fr-FR" dirty="0" err="1" smtClean="0"/>
                        <a:t>Advantages</a:t>
                      </a:r>
                      <a:endParaRPr lang="fr-FR" dirty="0"/>
                    </a:p>
                  </a:txBody>
                  <a:tcPr/>
                </a:tc>
                <a:tc>
                  <a:txBody>
                    <a:bodyPr/>
                    <a:lstStyle/>
                    <a:p>
                      <a:r>
                        <a:rPr lang="fr-FR" dirty="0" err="1" smtClean="0"/>
                        <a:t>Inconvenients</a:t>
                      </a:r>
                      <a:endParaRPr lang="fr-FR" dirty="0"/>
                    </a:p>
                  </a:txBody>
                  <a:tcPr>
                    <a:solidFill>
                      <a:schemeClr val="accent3">
                        <a:lumMod val="75000"/>
                      </a:schemeClr>
                    </a:solidFill>
                  </a:tcPr>
                </a:tc>
              </a:tr>
              <a:tr h="370840">
                <a:tc>
                  <a:txBody>
                    <a:bodyPr/>
                    <a:lstStyle/>
                    <a:p>
                      <a:pPr marL="285750" indent="-285750">
                        <a:buFont typeface="Arial"/>
                        <a:buChar char="•"/>
                      </a:pPr>
                      <a:r>
                        <a:rPr lang="fr-FR" dirty="0" smtClean="0"/>
                        <a:t>3D</a:t>
                      </a:r>
                      <a:r>
                        <a:rPr lang="fr-FR" baseline="0" dirty="0" smtClean="0"/>
                        <a:t> Simulation </a:t>
                      </a:r>
                      <a:r>
                        <a:rPr lang="fr-FR" baseline="0" dirty="0" err="1" smtClean="0"/>
                        <a:t>built</a:t>
                      </a:r>
                      <a:r>
                        <a:rPr lang="fr-FR" baseline="0" dirty="0" smtClean="0"/>
                        <a:t>-in</a:t>
                      </a:r>
                    </a:p>
                    <a:p>
                      <a:pPr marL="742950" lvl="1" indent="-285750">
                        <a:buFont typeface="Arial"/>
                        <a:buChar char="•"/>
                      </a:pPr>
                      <a:r>
                        <a:rPr lang="fr-FR" baseline="0" dirty="0" err="1" smtClean="0"/>
                        <a:t>Seemless</a:t>
                      </a:r>
                      <a:r>
                        <a:rPr lang="fr-FR" baseline="0" dirty="0" smtClean="0"/>
                        <a:t> transition </a:t>
                      </a:r>
                      <a:r>
                        <a:rPr lang="fr-FR" baseline="0" dirty="0" err="1" smtClean="0"/>
                        <a:t>from</a:t>
                      </a:r>
                      <a:r>
                        <a:rPr lang="fr-FR" baseline="0" dirty="0" smtClean="0"/>
                        <a:t> 2D to 3D</a:t>
                      </a:r>
                    </a:p>
                    <a:p>
                      <a:pPr marL="285750" indent="-285750">
                        <a:buFont typeface="Arial"/>
                        <a:buChar char="•"/>
                      </a:pPr>
                      <a:endParaRPr lang="fr-FR" baseline="0" dirty="0" smtClean="0"/>
                    </a:p>
                    <a:p>
                      <a:pPr marL="285750" indent="-285750">
                        <a:buFont typeface="Arial"/>
                        <a:buChar char="•"/>
                      </a:pPr>
                      <a:r>
                        <a:rPr lang="fr-FR" baseline="0" dirty="0" smtClean="0"/>
                        <a:t>Excellent user interface </a:t>
                      </a:r>
                    </a:p>
                    <a:p>
                      <a:pPr marL="285750" indent="-285750">
                        <a:buFont typeface="Arial"/>
                        <a:buChar char="•"/>
                      </a:pPr>
                      <a:endParaRPr lang="fr-FR" baseline="0" dirty="0" smtClean="0"/>
                    </a:p>
                    <a:p>
                      <a:pPr marL="285750" indent="-285750">
                        <a:buFont typeface="Arial"/>
                        <a:buChar char="•"/>
                      </a:pPr>
                      <a:r>
                        <a:rPr lang="fr-FR" baseline="0" dirty="0" smtClean="0"/>
                        <a:t>Support for LSF (</a:t>
                      </a:r>
                      <a:r>
                        <a:rPr lang="fr-FR" baseline="0" dirty="0" err="1" smtClean="0"/>
                        <a:t>lxbatch</a:t>
                      </a:r>
                      <a:r>
                        <a:rPr lang="fr-FR" baseline="0" dirty="0" smtClean="0"/>
                        <a:t> !!!) </a:t>
                      </a:r>
                    </a:p>
                    <a:p>
                      <a:pPr marL="285750" indent="-285750">
                        <a:buFont typeface="Arial"/>
                        <a:buChar char="•"/>
                      </a:pPr>
                      <a:endParaRPr lang="fr-FR" baseline="0" dirty="0" smtClean="0"/>
                    </a:p>
                    <a:p>
                      <a:pPr marL="285750" indent="-285750">
                        <a:buFont typeface="Arial"/>
                        <a:buChar char="•"/>
                      </a:pPr>
                      <a:r>
                        <a:rPr lang="fr-FR" baseline="0" dirty="0" err="1" smtClean="0"/>
                        <a:t>Parallel</a:t>
                      </a:r>
                      <a:r>
                        <a:rPr lang="fr-FR" baseline="0" dirty="0" smtClean="0"/>
                        <a:t> 3D </a:t>
                      </a:r>
                      <a:r>
                        <a:rPr lang="fr-FR" baseline="0" dirty="0" err="1" smtClean="0"/>
                        <a:t>solver</a:t>
                      </a:r>
                      <a:r>
                        <a:rPr lang="fr-FR" baseline="0" dirty="0" smtClean="0"/>
                        <a:t> (</a:t>
                      </a:r>
                      <a:r>
                        <a:rPr lang="fr-FR" baseline="0" dirty="0" err="1" smtClean="0"/>
                        <a:t>takes</a:t>
                      </a:r>
                      <a:r>
                        <a:rPr lang="fr-FR" baseline="0" dirty="0" smtClean="0"/>
                        <a:t> </a:t>
                      </a:r>
                      <a:r>
                        <a:rPr lang="fr-FR" baseline="0" dirty="0" err="1" smtClean="0"/>
                        <a:t>advantage</a:t>
                      </a:r>
                      <a:r>
                        <a:rPr lang="fr-FR" baseline="0" dirty="0" smtClean="0"/>
                        <a:t> of modern multi-</a:t>
                      </a:r>
                      <a:r>
                        <a:rPr lang="fr-FR" baseline="0" dirty="0" err="1" smtClean="0"/>
                        <a:t>core</a:t>
                      </a:r>
                      <a:r>
                        <a:rPr lang="fr-FR" baseline="0" dirty="0" smtClean="0"/>
                        <a:t> CPU)</a:t>
                      </a:r>
                    </a:p>
                    <a:p>
                      <a:pPr marL="285750" indent="-285750">
                        <a:buFont typeface="Arial"/>
                        <a:buChar char="•"/>
                      </a:pPr>
                      <a:endParaRPr lang="fr-FR" baseline="0" dirty="0" smtClean="0"/>
                    </a:p>
                    <a:p>
                      <a:pPr marL="285750" indent="-285750">
                        <a:buFont typeface="Arial"/>
                        <a:buChar char="•"/>
                      </a:pPr>
                      <a:r>
                        <a:rPr lang="fr-FR" baseline="0" dirty="0" smtClean="0"/>
                        <a:t>Adaptative </a:t>
                      </a:r>
                      <a:r>
                        <a:rPr lang="fr-FR" baseline="0" dirty="0" err="1" smtClean="0"/>
                        <a:t>meshing</a:t>
                      </a:r>
                      <a:r>
                        <a:rPr lang="fr-FR" baseline="0" dirty="0" smtClean="0"/>
                        <a:t> and </a:t>
                      </a:r>
                      <a:r>
                        <a:rPr lang="fr-FR" baseline="0" dirty="0" err="1" smtClean="0"/>
                        <a:t>clever</a:t>
                      </a:r>
                      <a:r>
                        <a:rPr lang="fr-FR" baseline="0" dirty="0" smtClean="0"/>
                        <a:t> 3D </a:t>
                      </a:r>
                      <a:r>
                        <a:rPr lang="fr-FR" baseline="0" dirty="0" err="1" smtClean="0"/>
                        <a:t>meshing</a:t>
                      </a:r>
                      <a:r>
                        <a:rPr lang="fr-FR" baseline="0" dirty="0" smtClean="0"/>
                        <a:t> </a:t>
                      </a:r>
                      <a:r>
                        <a:rPr lang="fr-FR" baseline="0" dirty="0" err="1" smtClean="0"/>
                        <a:t>algorithm</a:t>
                      </a:r>
                      <a:endParaRPr lang="fr-FR" baseline="0" dirty="0" smtClean="0"/>
                    </a:p>
                    <a:p>
                      <a:pPr marL="285750" indent="-285750">
                        <a:buFont typeface="Arial"/>
                        <a:buChar char="•"/>
                      </a:pPr>
                      <a:endParaRPr lang="fr-FR" dirty="0"/>
                    </a:p>
                  </a:txBody>
                  <a:tcPr/>
                </a:tc>
                <a:tc>
                  <a:txBody>
                    <a:bodyPr/>
                    <a:lstStyle/>
                    <a:p>
                      <a:pPr marL="285750" indent="-285750">
                        <a:buFont typeface="Arial"/>
                        <a:buChar char="•"/>
                      </a:pPr>
                      <a:r>
                        <a:rPr lang="fr-FR" dirty="0" smtClean="0"/>
                        <a:t>User support </a:t>
                      </a:r>
                      <a:r>
                        <a:rPr lang="fr-FR" dirty="0" err="1" smtClean="0"/>
                        <a:t>very</a:t>
                      </a:r>
                      <a:r>
                        <a:rPr lang="fr-FR" dirty="0" smtClean="0"/>
                        <a:t> slow </a:t>
                      </a:r>
                    </a:p>
                    <a:p>
                      <a:pPr marL="742950" lvl="1" indent="-285750">
                        <a:buFont typeface="Arial"/>
                        <a:buChar char="•"/>
                      </a:pPr>
                      <a:r>
                        <a:rPr lang="fr-FR" dirty="0" smtClean="0"/>
                        <a:t>~1-2</a:t>
                      </a:r>
                      <a:r>
                        <a:rPr lang="fr-FR" baseline="0" dirty="0" smtClean="0"/>
                        <a:t> </a:t>
                      </a:r>
                      <a:r>
                        <a:rPr lang="fr-FR" baseline="0" dirty="0" err="1" smtClean="0"/>
                        <a:t>months</a:t>
                      </a:r>
                      <a:r>
                        <a:rPr lang="fr-FR" baseline="0" dirty="0" smtClean="0"/>
                        <a:t> for an </a:t>
                      </a:r>
                      <a:r>
                        <a:rPr lang="fr-FR" baseline="0" dirty="0" err="1" smtClean="0"/>
                        <a:t>answer</a:t>
                      </a:r>
                      <a:endParaRPr lang="fr-FR" baseline="0" dirty="0" smtClean="0"/>
                    </a:p>
                    <a:p>
                      <a:pPr marL="742950" lvl="1" indent="-285750">
                        <a:buFont typeface="Arial"/>
                        <a:buChar char="•"/>
                      </a:pPr>
                      <a:endParaRPr lang="fr-FR" baseline="0" dirty="0" smtClean="0"/>
                    </a:p>
                    <a:p>
                      <a:pPr marL="285750" lvl="0" indent="-285750">
                        <a:buFont typeface="Arial"/>
                        <a:buChar char="•"/>
                      </a:pPr>
                      <a:r>
                        <a:rPr lang="fr-FR" baseline="0" dirty="0" err="1" smtClean="0"/>
                        <a:t>Syntax</a:t>
                      </a:r>
                      <a:r>
                        <a:rPr lang="fr-FR" baseline="0" dirty="0" smtClean="0"/>
                        <a:t> of the simulation </a:t>
                      </a:r>
                      <a:r>
                        <a:rPr lang="fr-FR" baseline="0" dirty="0" err="1" smtClean="0"/>
                        <a:t>protocol</a:t>
                      </a:r>
                      <a:r>
                        <a:rPr lang="fr-FR" baseline="0" dirty="0" smtClean="0"/>
                        <a:t> </a:t>
                      </a:r>
                      <a:r>
                        <a:rPr lang="fr-FR" baseline="0" dirty="0" err="1" smtClean="0"/>
                        <a:t>is</a:t>
                      </a:r>
                      <a:r>
                        <a:rPr lang="fr-FR" baseline="0" dirty="0" smtClean="0"/>
                        <a:t>  a bit more </a:t>
                      </a:r>
                      <a:r>
                        <a:rPr lang="fr-FR" baseline="0" dirty="0" err="1" smtClean="0"/>
                        <a:t>tedious</a:t>
                      </a:r>
                      <a:r>
                        <a:rPr lang="fr-FR" baseline="0" dirty="0" smtClean="0"/>
                        <a:t> </a:t>
                      </a:r>
                      <a:r>
                        <a:rPr lang="fr-FR" baseline="0" dirty="0" err="1" smtClean="0"/>
                        <a:t>than</a:t>
                      </a:r>
                      <a:r>
                        <a:rPr lang="fr-FR" baseline="0" dirty="0" smtClean="0"/>
                        <a:t> for </a:t>
                      </a:r>
                      <a:r>
                        <a:rPr lang="fr-FR" baseline="0" dirty="0" err="1" smtClean="0"/>
                        <a:t>equivalence</a:t>
                      </a:r>
                      <a:r>
                        <a:rPr lang="fr-FR" baseline="0" dirty="0" smtClean="0"/>
                        <a:t> in the </a:t>
                      </a:r>
                      <a:r>
                        <a:rPr lang="fr-FR" baseline="0" dirty="0" err="1" smtClean="0"/>
                        <a:t>competitor</a:t>
                      </a:r>
                      <a:r>
                        <a:rPr lang="fr-FR" baseline="0" dirty="0" smtClean="0"/>
                        <a:t> (</a:t>
                      </a:r>
                      <a:r>
                        <a:rPr lang="fr-FR" baseline="0" dirty="0" err="1" smtClean="0"/>
                        <a:t>learning</a:t>
                      </a:r>
                      <a:r>
                        <a:rPr lang="fr-FR" baseline="0" dirty="0" smtClean="0"/>
                        <a:t> </a:t>
                      </a:r>
                      <a:r>
                        <a:rPr lang="fr-FR" baseline="0" dirty="0" err="1" smtClean="0"/>
                        <a:t>curve</a:t>
                      </a:r>
                      <a:r>
                        <a:rPr lang="fr-FR" baseline="0" dirty="0" smtClean="0"/>
                        <a:t> </a:t>
                      </a:r>
                      <a:r>
                        <a:rPr lang="fr-FR" baseline="0" dirty="0" err="1" smtClean="0"/>
                        <a:t>steeper</a:t>
                      </a:r>
                      <a:r>
                        <a:rPr lang="fr-FR" baseline="0" dirty="0" smtClean="0"/>
                        <a:t>)</a:t>
                      </a:r>
                    </a:p>
                    <a:p>
                      <a:pPr marL="285750" lvl="0" indent="-285750">
                        <a:buFont typeface="Arial"/>
                        <a:buChar char="•"/>
                      </a:pPr>
                      <a:endParaRPr lang="fr-FR" baseline="0" dirty="0" smtClean="0"/>
                    </a:p>
                    <a:p>
                      <a:pPr marL="285750" lvl="0" indent="-285750">
                        <a:buFont typeface="Arial"/>
                        <a:buChar char="•"/>
                      </a:pPr>
                      <a:r>
                        <a:rPr lang="fr-FR" baseline="0" dirty="0" smtClean="0"/>
                        <a:t>Set of </a:t>
                      </a:r>
                      <a:r>
                        <a:rPr lang="fr-FR" baseline="0" dirty="0" err="1" smtClean="0"/>
                        <a:t>example</a:t>
                      </a:r>
                      <a:r>
                        <a:rPr lang="fr-FR" baseline="0" dirty="0" smtClean="0"/>
                        <a:t> </a:t>
                      </a:r>
                      <a:r>
                        <a:rPr lang="fr-FR" baseline="0" dirty="0" err="1" smtClean="0"/>
                        <a:t>smaller</a:t>
                      </a:r>
                      <a:r>
                        <a:rPr lang="fr-FR" baseline="0" dirty="0" smtClean="0"/>
                        <a:t> and </a:t>
                      </a:r>
                      <a:r>
                        <a:rPr lang="fr-FR" baseline="0" dirty="0" err="1" smtClean="0"/>
                        <a:t>less</a:t>
                      </a:r>
                      <a:r>
                        <a:rPr lang="fr-FR" baseline="0" dirty="0" smtClean="0"/>
                        <a:t> relevant for HEP </a:t>
                      </a:r>
                      <a:r>
                        <a:rPr lang="fr-FR" baseline="0" dirty="0" err="1" smtClean="0"/>
                        <a:t>than</a:t>
                      </a:r>
                      <a:r>
                        <a:rPr lang="fr-FR" baseline="0" dirty="0" smtClean="0"/>
                        <a:t> the </a:t>
                      </a:r>
                      <a:r>
                        <a:rPr lang="fr-FR" baseline="0" dirty="0" err="1" smtClean="0"/>
                        <a:t>competitor</a:t>
                      </a:r>
                      <a:endParaRPr lang="fr-FR" baseline="0" dirty="0" smtClean="0"/>
                    </a:p>
                    <a:p>
                      <a:pPr marL="285750" lvl="0" indent="-285750">
                        <a:buFont typeface="Arial"/>
                        <a:buChar char="•"/>
                      </a:pPr>
                      <a:endParaRPr lang="fr-FR" baseline="0" dirty="0" smtClean="0"/>
                    </a:p>
                    <a:p>
                      <a:pPr marL="285750" lvl="0" indent="-285750">
                        <a:buFont typeface="Arial"/>
                        <a:buChar char="•"/>
                      </a:pPr>
                      <a:endParaRPr lang="fr-FR" dirty="0"/>
                    </a:p>
                  </a:txBody>
                  <a:tcPr>
                    <a:solidFill>
                      <a:schemeClr val="accent6">
                        <a:lumMod val="20000"/>
                        <a:lumOff val="80000"/>
                      </a:schemeClr>
                    </a:solidFill>
                  </a:tcPr>
                </a:tc>
              </a:tr>
            </a:tbl>
          </a:graphicData>
        </a:graphic>
      </p:graphicFrame>
      <p:sp>
        <p:nvSpPr>
          <p:cNvPr id="4" name="Espace réservé du pied de page 3"/>
          <p:cNvSpPr>
            <a:spLocks noGrp="1"/>
          </p:cNvSpPr>
          <p:nvPr>
            <p:ph type="ftr" sz="quarter" idx="11"/>
          </p:nvPr>
        </p:nvSpPr>
        <p:spPr/>
        <p:txBody>
          <a:bodyPr/>
          <a:lstStyle/>
          <a:p>
            <a:r>
              <a:rPr lang="fr-FR" smtClean="0"/>
              <a:t>Vertex 2013, Lake Starnberg, September 18 2013</a:t>
            </a:r>
            <a:endParaRPr lang="fr-FR"/>
          </a:p>
        </p:txBody>
      </p:sp>
      <p:sp>
        <p:nvSpPr>
          <p:cNvPr id="5" name="Espace réservé du numéro de diapositive 4"/>
          <p:cNvSpPr>
            <a:spLocks noGrp="1"/>
          </p:cNvSpPr>
          <p:nvPr>
            <p:ph type="sldNum" sz="quarter" idx="12"/>
          </p:nvPr>
        </p:nvSpPr>
        <p:spPr/>
        <p:txBody>
          <a:bodyPr/>
          <a:lstStyle/>
          <a:p>
            <a:fld id="{54520F24-9586-C243-A8CC-1DD7D1CEA0C1}" type="slidenum">
              <a:rPr lang="fr-FR" smtClean="0"/>
              <a:t>19</a:t>
            </a:fld>
            <a:endParaRPr lang="fr-FR"/>
          </a:p>
        </p:txBody>
      </p:sp>
      <p:pic>
        <p:nvPicPr>
          <p:cNvPr id="7" name="Image 6"/>
          <p:cNvPicPr>
            <a:picLocks noChangeAspect="1"/>
          </p:cNvPicPr>
          <p:nvPr/>
        </p:nvPicPr>
        <p:blipFill rotWithShape="1">
          <a:blip r:embed="rId2"/>
          <a:srcRect l="3551" r="17232"/>
          <a:stretch/>
        </p:blipFill>
        <p:spPr>
          <a:xfrm>
            <a:off x="5665029" y="301501"/>
            <a:ext cx="2687875" cy="812165"/>
          </a:xfrm>
          <a:prstGeom prst="rect">
            <a:avLst/>
          </a:prstGeom>
        </p:spPr>
      </p:pic>
    </p:spTree>
    <p:extLst>
      <p:ext uri="{BB962C8B-B14F-4D97-AF65-F5344CB8AC3E}">
        <p14:creationId xmlns:p14="http://schemas.microsoft.com/office/powerpoint/2010/main" val="41104699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err="1" smtClean="0"/>
              <a:t>Outline</a:t>
            </a:r>
            <a:endParaRPr lang="fr-FR" dirty="0"/>
          </a:p>
        </p:txBody>
      </p:sp>
      <p:sp>
        <p:nvSpPr>
          <p:cNvPr id="3" name="Espace réservé du contenu 2"/>
          <p:cNvSpPr>
            <a:spLocks noGrp="1"/>
          </p:cNvSpPr>
          <p:nvPr>
            <p:ph idx="1"/>
          </p:nvPr>
        </p:nvSpPr>
        <p:spPr>
          <a:xfrm>
            <a:off x="301868" y="1574191"/>
            <a:ext cx="8229600" cy="4625609"/>
          </a:xfrm>
        </p:spPr>
        <p:txBody>
          <a:bodyPr>
            <a:normAutofit fontScale="55000" lnSpcReduction="20000"/>
          </a:bodyPr>
          <a:lstStyle/>
          <a:p>
            <a:r>
              <a:rPr lang="fr-FR" dirty="0" smtClean="0"/>
              <a:t>Short </a:t>
            </a:r>
            <a:r>
              <a:rPr lang="fr-FR" dirty="0" err="1" smtClean="0"/>
              <a:t>summary</a:t>
            </a:r>
            <a:r>
              <a:rPr lang="fr-FR" dirty="0" smtClean="0"/>
              <a:t> of </a:t>
            </a:r>
            <a:r>
              <a:rPr lang="fr-FR" dirty="0" err="1" smtClean="0"/>
              <a:t>theory</a:t>
            </a:r>
            <a:r>
              <a:rPr lang="fr-FR" dirty="0" smtClean="0"/>
              <a:t> of </a:t>
            </a:r>
            <a:r>
              <a:rPr lang="fr-FR" dirty="0" err="1" smtClean="0"/>
              <a:t>Finite-Element</a:t>
            </a:r>
            <a:r>
              <a:rPr lang="fr-FR" dirty="0" smtClean="0"/>
              <a:t> / </a:t>
            </a:r>
            <a:r>
              <a:rPr lang="fr-FR" dirty="0" err="1" smtClean="0"/>
              <a:t>Difference</a:t>
            </a:r>
            <a:r>
              <a:rPr lang="fr-FR" dirty="0" smtClean="0"/>
              <a:t>  </a:t>
            </a:r>
            <a:r>
              <a:rPr lang="fr-FR" dirty="0" err="1" smtClean="0"/>
              <a:t>Method</a:t>
            </a:r>
            <a:r>
              <a:rPr lang="fr-FR" dirty="0" smtClean="0"/>
              <a:t> (FEM) in </a:t>
            </a:r>
            <a:r>
              <a:rPr lang="fr-FR" dirty="0" err="1" smtClean="0"/>
              <a:t>Silicon</a:t>
            </a:r>
            <a:r>
              <a:rPr lang="fr-FR" dirty="0" smtClean="0"/>
              <a:t> TCAD simulation </a:t>
            </a:r>
          </a:p>
          <a:p>
            <a:pPr lvl="1"/>
            <a:r>
              <a:rPr lang="fr-FR" dirty="0" err="1" smtClean="0"/>
              <a:t>Numerical</a:t>
            </a:r>
            <a:r>
              <a:rPr lang="fr-FR" dirty="0" smtClean="0"/>
              <a:t> </a:t>
            </a:r>
            <a:r>
              <a:rPr lang="fr-FR" dirty="0" err="1" smtClean="0"/>
              <a:t>methods</a:t>
            </a:r>
            <a:endParaRPr lang="fr-FR" dirty="0" smtClean="0"/>
          </a:p>
          <a:p>
            <a:pPr lvl="1"/>
            <a:r>
              <a:rPr lang="fr-FR" dirty="0" smtClean="0"/>
              <a:t>Existence of the solution </a:t>
            </a:r>
            <a:endParaRPr lang="fr-FR" dirty="0" smtClean="0"/>
          </a:p>
          <a:p>
            <a:pPr lvl="1"/>
            <a:r>
              <a:rPr lang="fr-FR" dirty="0" err="1" smtClean="0"/>
              <a:t>Work</a:t>
            </a:r>
            <a:r>
              <a:rPr lang="fr-FR" dirty="0" smtClean="0"/>
              <a:t> Flow</a:t>
            </a:r>
            <a:endParaRPr lang="fr-FR" dirty="0" smtClean="0"/>
          </a:p>
          <a:p>
            <a:endParaRPr lang="fr-FR" dirty="0"/>
          </a:p>
          <a:p>
            <a:r>
              <a:rPr lang="fr-FR" dirty="0" err="1" smtClean="0"/>
              <a:t>Comparison</a:t>
            </a:r>
            <a:r>
              <a:rPr lang="fr-FR" dirty="0" smtClean="0"/>
              <a:t> of main commercial TCAD simulation software </a:t>
            </a:r>
          </a:p>
          <a:p>
            <a:pPr lvl="1"/>
            <a:r>
              <a:rPr lang="fr-FR" dirty="0" err="1" smtClean="0"/>
              <a:t>Physics</a:t>
            </a:r>
            <a:r>
              <a:rPr lang="fr-FR" dirty="0" smtClean="0"/>
              <a:t> </a:t>
            </a:r>
          </a:p>
          <a:p>
            <a:pPr lvl="1"/>
            <a:r>
              <a:rPr lang="fr-FR" dirty="0" err="1" smtClean="0"/>
              <a:t>Functionality</a:t>
            </a:r>
            <a:r>
              <a:rPr lang="fr-FR" dirty="0" smtClean="0"/>
              <a:t> (user </a:t>
            </a:r>
            <a:r>
              <a:rPr lang="fr-FR" dirty="0" err="1" smtClean="0"/>
              <a:t>friendliness</a:t>
            </a:r>
            <a:r>
              <a:rPr lang="fr-FR" dirty="0" smtClean="0"/>
              <a:t>)</a:t>
            </a:r>
          </a:p>
          <a:p>
            <a:pPr marL="457200" lvl="1" indent="0">
              <a:buNone/>
            </a:pPr>
            <a:endParaRPr lang="fr-FR" dirty="0"/>
          </a:p>
          <a:p>
            <a:pPr marL="621792" indent="-457200"/>
            <a:r>
              <a:rPr lang="fr-FR" dirty="0" err="1" smtClean="0"/>
              <a:t>Example</a:t>
            </a:r>
            <a:r>
              <a:rPr lang="fr-FR" dirty="0" smtClean="0"/>
              <a:t> of TCAD simulation </a:t>
            </a:r>
          </a:p>
          <a:p>
            <a:pPr marL="914400" lvl="1" indent="-457200"/>
            <a:r>
              <a:rPr lang="fr-FR" dirty="0" err="1" smtClean="0"/>
              <a:t>Space</a:t>
            </a:r>
            <a:r>
              <a:rPr lang="fr-FR" dirty="0" smtClean="0"/>
              <a:t>-Charge </a:t>
            </a:r>
            <a:r>
              <a:rPr lang="fr-FR" dirty="0" err="1" smtClean="0"/>
              <a:t>Sign</a:t>
            </a:r>
            <a:r>
              <a:rPr lang="fr-FR" dirty="0" smtClean="0"/>
              <a:t> Inversion (SCSI)</a:t>
            </a:r>
          </a:p>
          <a:p>
            <a:pPr marL="914400" lvl="1" indent="-457200"/>
            <a:r>
              <a:rPr lang="fr-FR" dirty="0" smtClean="0"/>
              <a:t>Double </a:t>
            </a:r>
            <a:r>
              <a:rPr lang="fr-FR" dirty="0" err="1" smtClean="0"/>
              <a:t>peak</a:t>
            </a:r>
            <a:r>
              <a:rPr lang="fr-FR" dirty="0" smtClean="0"/>
              <a:t> in </a:t>
            </a:r>
            <a:r>
              <a:rPr lang="fr-FR" dirty="0" err="1" smtClean="0"/>
              <a:t>inverted</a:t>
            </a:r>
            <a:r>
              <a:rPr lang="fr-FR" dirty="0" smtClean="0"/>
              <a:t> </a:t>
            </a:r>
            <a:r>
              <a:rPr lang="fr-FR" dirty="0" err="1" smtClean="0"/>
              <a:t>sensors</a:t>
            </a:r>
            <a:r>
              <a:rPr lang="fr-FR" dirty="0" smtClean="0"/>
              <a:t> </a:t>
            </a:r>
          </a:p>
          <a:p>
            <a:pPr marL="914400" lvl="1" indent="-457200"/>
            <a:r>
              <a:rPr lang="fr-FR" dirty="0" smtClean="0"/>
              <a:t>Charge multiplication </a:t>
            </a:r>
            <a:endParaRPr lang="fr-FR" dirty="0" smtClean="0"/>
          </a:p>
          <a:p>
            <a:pPr marL="914400" lvl="1" indent="-457200"/>
            <a:r>
              <a:rPr lang="fr-FR" dirty="0" smtClean="0"/>
              <a:t>P-Spray </a:t>
            </a:r>
            <a:r>
              <a:rPr lang="fr-FR" dirty="0" err="1" smtClean="0"/>
              <a:t>Insulation</a:t>
            </a:r>
            <a:r>
              <a:rPr lang="fr-FR" dirty="0" smtClean="0"/>
              <a:t> </a:t>
            </a:r>
          </a:p>
          <a:p>
            <a:pPr marL="914400" lvl="1" indent="-457200"/>
            <a:r>
              <a:rPr lang="fr-FR" dirty="0" err="1" smtClean="0"/>
              <a:t>Magnetic</a:t>
            </a:r>
            <a:r>
              <a:rPr lang="fr-FR" dirty="0" smtClean="0"/>
              <a:t> Field </a:t>
            </a:r>
            <a:r>
              <a:rPr lang="fr-FR" dirty="0" err="1" smtClean="0"/>
              <a:t>effects</a:t>
            </a:r>
            <a:endParaRPr lang="fr-FR" dirty="0" smtClean="0"/>
          </a:p>
          <a:p>
            <a:pPr marL="914400" lvl="1" indent="-457200"/>
            <a:r>
              <a:rPr lang="fr-FR" dirty="0" smtClean="0"/>
              <a:t>Charge-Sharing in pixel </a:t>
            </a:r>
            <a:r>
              <a:rPr lang="fr-FR" dirty="0" err="1" smtClean="0"/>
              <a:t>sensors</a:t>
            </a:r>
            <a:r>
              <a:rPr lang="fr-FR" dirty="0" smtClean="0"/>
              <a:t> </a:t>
            </a:r>
            <a:endParaRPr lang="fr-FR" dirty="0" smtClean="0"/>
          </a:p>
          <a:p>
            <a:pPr marL="457200" lvl="1" indent="0">
              <a:buNone/>
            </a:pPr>
            <a:endParaRPr lang="fr-FR" dirty="0" smtClean="0"/>
          </a:p>
          <a:p>
            <a:pPr marL="621792" indent="-457200"/>
            <a:r>
              <a:rPr lang="fr-FR" dirty="0" smtClean="0"/>
              <a:t>Conclusion </a:t>
            </a:r>
          </a:p>
          <a:p>
            <a:pPr marL="914400" lvl="1" indent="-457200"/>
            <a:endParaRPr lang="fr-FR" dirty="0"/>
          </a:p>
        </p:txBody>
      </p:sp>
      <p:sp>
        <p:nvSpPr>
          <p:cNvPr id="6" name="Espace réservé du pied de page 5"/>
          <p:cNvSpPr>
            <a:spLocks noGrp="1"/>
          </p:cNvSpPr>
          <p:nvPr>
            <p:ph type="ftr" sz="quarter" idx="11"/>
          </p:nvPr>
        </p:nvSpPr>
        <p:spPr/>
        <p:txBody>
          <a:bodyPr/>
          <a:lstStyle/>
          <a:p>
            <a:r>
              <a:rPr lang="fr-FR" smtClean="0"/>
              <a:t>Vertex 2013, Lake Starnberg, September 18 2013</a:t>
            </a:r>
            <a:endParaRPr lang="fr-FR"/>
          </a:p>
        </p:txBody>
      </p:sp>
      <p:sp>
        <p:nvSpPr>
          <p:cNvPr id="5" name="Espace réservé du numéro de diapositive 4"/>
          <p:cNvSpPr>
            <a:spLocks noGrp="1"/>
          </p:cNvSpPr>
          <p:nvPr>
            <p:ph type="sldNum" sz="quarter" idx="12"/>
          </p:nvPr>
        </p:nvSpPr>
        <p:spPr/>
        <p:txBody>
          <a:bodyPr/>
          <a:lstStyle/>
          <a:p>
            <a:fld id="{54520F24-9586-C243-A8CC-1DD7D1CEA0C1}" type="slidenum">
              <a:rPr lang="fr-FR" smtClean="0"/>
              <a:t>2</a:t>
            </a:fld>
            <a:endParaRPr lang="fr-FR"/>
          </a:p>
        </p:txBody>
      </p:sp>
      <p:pic>
        <p:nvPicPr>
          <p:cNvPr id="4" name="Image 3"/>
          <p:cNvPicPr>
            <a:picLocks noChangeAspect="1"/>
          </p:cNvPicPr>
          <p:nvPr/>
        </p:nvPicPr>
        <p:blipFill>
          <a:blip r:embed="rId2">
            <a:clrChange>
              <a:clrFrom>
                <a:srgbClr val="FFFFFF"/>
              </a:clrFrom>
              <a:clrTo>
                <a:srgbClr val="FFFFFF">
                  <a:alpha val="0"/>
                </a:srgbClr>
              </a:clrTo>
            </a:clrChange>
          </a:blip>
          <a:stretch>
            <a:fillRect/>
          </a:stretch>
        </p:blipFill>
        <p:spPr>
          <a:xfrm>
            <a:off x="5984829" y="3021871"/>
            <a:ext cx="2768555" cy="2678576"/>
          </a:xfrm>
          <a:prstGeom prst="rect">
            <a:avLst/>
          </a:prstGeom>
        </p:spPr>
      </p:pic>
      <p:sp>
        <p:nvSpPr>
          <p:cNvPr id="7" name="ZoneTexte 6"/>
          <p:cNvSpPr txBox="1"/>
          <p:nvPr/>
        </p:nvSpPr>
        <p:spPr>
          <a:xfrm>
            <a:off x="6061531" y="5667600"/>
            <a:ext cx="2448041" cy="92333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pPr algn="ctr"/>
            <a:r>
              <a:rPr lang="fr-FR" dirty="0" smtClean="0"/>
              <a:t>Warning </a:t>
            </a:r>
            <a:r>
              <a:rPr lang="fr-FR" dirty="0" err="1" smtClean="0"/>
              <a:t>this</a:t>
            </a:r>
            <a:r>
              <a:rPr lang="fr-FR" dirty="0" smtClean="0"/>
              <a:t> talk </a:t>
            </a:r>
            <a:r>
              <a:rPr lang="fr-FR" dirty="0" err="1" smtClean="0"/>
              <a:t>migh</a:t>
            </a:r>
            <a:r>
              <a:rPr lang="fr-FR" dirty="0" err="1" smtClean="0"/>
              <a:t>t</a:t>
            </a:r>
            <a:r>
              <a:rPr lang="fr-FR" dirty="0" smtClean="0"/>
              <a:t> </a:t>
            </a:r>
            <a:r>
              <a:rPr lang="fr-FR" dirty="0" err="1" smtClean="0"/>
              <a:t>contains</a:t>
            </a:r>
            <a:r>
              <a:rPr lang="fr-FR" dirty="0" smtClean="0"/>
              <a:t> </a:t>
            </a:r>
            <a:r>
              <a:rPr lang="fr-FR" dirty="0" err="1" smtClean="0"/>
              <a:t>bavarian</a:t>
            </a:r>
            <a:r>
              <a:rPr lang="fr-FR" dirty="0" smtClean="0"/>
              <a:t> </a:t>
            </a:r>
            <a:r>
              <a:rPr lang="fr-FR" dirty="0" err="1" smtClean="0"/>
              <a:t>spherical</a:t>
            </a:r>
            <a:r>
              <a:rPr lang="fr-FR" dirty="0" smtClean="0"/>
              <a:t> </a:t>
            </a:r>
            <a:r>
              <a:rPr lang="fr-FR" dirty="0" err="1" smtClean="0"/>
              <a:t>cows</a:t>
            </a:r>
            <a:endParaRPr lang="fr-FR" dirty="0"/>
          </a:p>
        </p:txBody>
      </p:sp>
    </p:spTree>
    <p:extLst>
      <p:ext uri="{BB962C8B-B14F-4D97-AF65-F5344CB8AC3E}">
        <p14:creationId xmlns:p14="http://schemas.microsoft.com/office/powerpoint/2010/main" val="94227159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SILVACO</a:t>
            </a:r>
            <a:endParaRPr lang="fr-FR" dirty="0"/>
          </a:p>
        </p:txBody>
      </p:sp>
      <p:graphicFrame>
        <p:nvGraphicFramePr>
          <p:cNvPr id="6" name="Espace réservé du contenu 5"/>
          <p:cNvGraphicFramePr>
            <a:graphicFrameLocks noGrp="1"/>
          </p:cNvGraphicFramePr>
          <p:nvPr>
            <p:ph idx="1"/>
            <p:extLst>
              <p:ext uri="{D42A27DB-BD31-4B8C-83A1-F6EECF244321}">
                <p14:modId xmlns:p14="http://schemas.microsoft.com/office/powerpoint/2010/main" val="19171150"/>
              </p:ext>
            </p:extLst>
          </p:nvPr>
        </p:nvGraphicFramePr>
        <p:xfrm>
          <a:off x="457200" y="1774825"/>
          <a:ext cx="8229600" cy="4577080"/>
        </p:xfrm>
        <a:graphic>
          <a:graphicData uri="http://schemas.openxmlformats.org/drawingml/2006/table">
            <a:tbl>
              <a:tblPr firstRow="1" bandRow="1">
                <a:tableStyleId>{00A15C55-8517-42AA-B614-E9B94910E393}</a:tableStyleId>
              </a:tblPr>
              <a:tblGrid>
                <a:gridCol w="4114800"/>
                <a:gridCol w="4114800"/>
              </a:tblGrid>
              <a:tr h="370840">
                <a:tc>
                  <a:txBody>
                    <a:bodyPr/>
                    <a:lstStyle/>
                    <a:p>
                      <a:r>
                        <a:rPr lang="fr-FR" dirty="0" err="1" smtClean="0"/>
                        <a:t>Advantages</a:t>
                      </a:r>
                      <a:endParaRPr lang="fr-FR" dirty="0"/>
                    </a:p>
                  </a:txBody>
                  <a:tcPr/>
                </a:tc>
                <a:tc>
                  <a:txBody>
                    <a:bodyPr/>
                    <a:lstStyle/>
                    <a:p>
                      <a:r>
                        <a:rPr lang="fr-FR" dirty="0" err="1" smtClean="0"/>
                        <a:t>Inconvenients</a:t>
                      </a:r>
                      <a:endParaRPr lang="fr-FR" dirty="0"/>
                    </a:p>
                  </a:txBody>
                  <a:tcPr>
                    <a:solidFill>
                      <a:schemeClr val="accent3">
                        <a:lumMod val="75000"/>
                      </a:schemeClr>
                    </a:solidFill>
                  </a:tcPr>
                </a:tc>
              </a:tr>
              <a:tr h="370840">
                <a:tc>
                  <a:txBody>
                    <a:bodyPr/>
                    <a:lstStyle/>
                    <a:p>
                      <a:pPr marL="285750" indent="-285750">
                        <a:buFont typeface="Arial"/>
                        <a:buChar char="•"/>
                      </a:pPr>
                      <a:r>
                        <a:rPr lang="fr-FR" dirty="0" smtClean="0"/>
                        <a:t>Simple </a:t>
                      </a:r>
                      <a:r>
                        <a:rPr lang="fr-FR" dirty="0" err="1" smtClean="0"/>
                        <a:t>scripting</a:t>
                      </a:r>
                      <a:r>
                        <a:rPr lang="fr-FR" dirty="0" smtClean="0"/>
                        <a:t> </a:t>
                      </a:r>
                      <a:r>
                        <a:rPr lang="fr-FR" dirty="0" err="1" smtClean="0"/>
                        <a:t>language</a:t>
                      </a:r>
                      <a:r>
                        <a:rPr lang="fr-FR" baseline="0" dirty="0" smtClean="0"/>
                        <a:t> </a:t>
                      </a:r>
                      <a:r>
                        <a:rPr lang="fr-FR" baseline="0" dirty="0" err="1" smtClean="0"/>
                        <a:t>make</a:t>
                      </a:r>
                      <a:r>
                        <a:rPr lang="fr-FR" baseline="0" dirty="0" smtClean="0"/>
                        <a:t> </a:t>
                      </a:r>
                      <a:r>
                        <a:rPr lang="fr-FR" baseline="0" dirty="0" err="1" smtClean="0"/>
                        <a:t>it</a:t>
                      </a:r>
                      <a:r>
                        <a:rPr lang="fr-FR" baseline="0" dirty="0" smtClean="0"/>
                        <a:t> </a:t>
                      </a:r>
                      <a:r>
                        <a:rPr lang="fr-FR" baseline="0" dirty="0" err="1" smtClean="0"/>
                        <a:t>easy</a:t>
                      </a:r>
                      <a:r>
                        <a:rPr lang="fr-FR" baseline="0" dirty="0" smtClean="0"/>
                        <a:t> to </a:t>
                      </a:r>
                      <a:r>
                        <a:rPr lang="fr-FR" baseline="0" dirty="0" err="1" smtClean="0"/>
                        <a:t>start</a:t>
                      </a:r>
                      <a:r>
                        <a:rPr lang="fr-FR" baseline="0" dirty="0" smtClean="0"/>
                        <a:t> real </a:t>
                      </a:r>
                      <a:r>
                        <a:rPr lang="fr-FR" baseline="0" dirty="0" err="1" smtClean="0"/>
                        <a:t>work</a:t>
                      </a:r>
                      <a:r>
                        <a:rPr lang="fr-FR" baseline="0" dirty="0" smtClean="0"/>
                        <a:t> </a:t>
                      </a:r>
                      <a:r>
                        <a:rPr lang="fr-FR" baseline="0" dirty="0" err="1" smtClean="0"/>
                        <a:t>within</a:t>
                      </a:r>
                      <a:r>
                        <a:rPr lang="fr-FR" baseline="0" dirty="0" smtClean="0"/>
                        <a:t> a short time </a:t>
                      </a:r>
                    </a:p>
                    <a:p>
                      <a:pPr marL="285750" indent="-285750">
                        <a:buFont typeface="Arial"/>
                        <a:buChar char="•"/>
                      </a:pPr>
                      <a:endParaRPr lang="fr-FR" baseline="0" dirty="0" smtClean="0"/>
                    </a:p>
                    <a:p>
                      <a:pPr marL="285750" indent="-285750">
                        <a:buFont typeface="Arial"/>
                        <a:buChar char="•"/>
                      </a:pPr>
                      <a:r>
                        <a:rPr lang="fr-FR" baseline="0" dirty="0" smtClean="0"/>
                        <a:t>Extensive </a:t>
                      </a:r>
                      <a:r>
                        <a:rPr lang="fr-FR" baseline="0" dirty="0" err="1" smtClean="0"/>
                        <a:t>litterature</a:t>
                      </a:r>
                      <a:r>
                        <a:rPr lang="fr-FR" baseline="0" dirty="0" smtClean="0"/>
                        <a:t> </a:t>
                      </a:r>
                      <a:r>
                        <a:rPr lang="fr-FR" baseline="0" dirty="0" err="1" smtClean="0"/>
                        <a:t>supporting</a:t>
                      </a:r>
                      <a:r>
                        <a:rPr lang="fr-FR" baseline="0" dirty="0" smtClean="0"/>
                        <a:t> the </a:t>
                      </a:r>
                      <a:r>
                        <a:rPr lang="fr-FR" baseline="0" dirty="0" err="1" smtClean="0"/>
                        <a:t>validity</a:t>
                      </a:r>
                      <a:r>
                        <a:rPr lang="fr-FR" baseline="0" dirty="0" smtClean="0"/>
                        <a:t> of the software </a:t>
                      </a:r>
                    </a:p>
                    <a:p>
                      <a:pPr marL="285750" indent="-285750">
                        <a:buFont typeface="Arial"/>
                        <a:buChar char="•"/>
                      </a:pPr>
                      <a:endParaRPr lang="fr-FR" baseline="0" dirty="0" smtClean="0"/>
                    </a:p>
                    <a:p>
                      <a:pPr marL="285750" indent="-285750">
                        <a:buFont typeface="Arial"/>
                        <a:buChar char="•"/>
                      </a:pPr>
                      <a:r>
                        <a:rPr lang="fr-FR" baseline="0" dirty="0" err="1" smtClean="0"/>
                        <a:t>Very</a:t>
                      </a:r>
                      <a:r>
                        <a:rPr lang="fr-FR" baseline="0" dirty="0" smtClean="0"/>
                        <a:t> responsive user support:</a:t>
                      </a:r>
                    </a:p>
                    <a:p>
                      <a:pPr marL="742950" lvl="1" indent="-285750">
                        <a:buFont typeface="Arial"/>
                        <a:buChar char="•"/>
                      </a:pPr>
                      <a:r>
                        <a:rPr lang="fr-FR" dirty="0" smtClean="0"/>
                        <a:t>Email exchange </a:t>
                      </a:r>
                      <a:r>
                        <a:rPr lang="fr-FR" dirty="0" err="1" smtClean="0"/>
                        <a:t>directly</a:t>
                      </a:r>
                      <a:r>
                        <a:rPr lang="fr-FR" dirty="0" smtClean="0"/>
                        <a:t> </a:t>
                      </a:r>
                      <a:r>
                        <a:rPr lang="fr-FR" dirty="0" err="1" smtClean="0"/>
                        <a:t>with</a:t>
                      </a:r>
                      <a:r>
                        <a:rPr lang="fr-FR" dirty="0" smtClean="0"/>
                        <a:t> the </a:t>
                      </a:r>
                      <a:r>
                        <a:rPr lang="fr-FR" dirty="0" err="1" smtClean="0"/>
                        <a:t>engineers</a:t>
                      </a:r>
                      <a:endParaRPr lang="fr-FR" dirty="0" smtClean="0"/>
                    </a:p>
                    <a:p>
                      <a:pPr marL="742950" lvl="1" indent="-285750">
                        <a:buFont typeface="Arial"/>
                        <a:buChar char="•"/>
                      </a:pPr>
                      <a:r>
                        <a:rPr lang="fr-FR" dirty="0" smtClean="0"/>
                        <a:t>Custom</a:t>
                      </a:r>
                      <a:r>
                        <a:rPr lang="fr-FR" baseline="0" dirty="0" smtClean="0"/>
                        <a:t> patches </a:t>
                      </a:r>
                      <a:r>
                        <a:rPr lang="fr-FR" baseline="0" dirty="0" err="1" smtClean="0"/>
                        <a:t>produced</a:t>
                      </a:r>
                      <a:r>
                        <a:rPr lang="fr-FR" baseline="0" dirty="0" smtClean="0"/>
                        <a:t> </a:t>
                      </a:r>
                      <a:r>
                        <a:rPr lang="fr-FR" baseline="0" dirty="0" err="1" smtClean="0"/>
                        <a:t>following</a:t>
                      </a:r>
                      <a:r>
                        <a:rPr lang="fr-FR" baseline="0" dirty="0" smtClean="0"/>
                        <a:t> </a:t>
                      </a:r>
                      <a:r>
                        <a:rPr lang="fr-FR" baseline="0" dirty="0" err="1" smtClean="0"/>
                        <a:t>our</a:t>
                      </a:r>
                      <a:r>
                        <a:rPr lang="fr-FR" baseline="0" dirty="0" smtClean="0"/>
                        <a:t> </a:t>
                      </a:r>
                      <a:r>
                        <a:rPr lang="fr-FR" baseline="0" dirty="0" err="1" smtClean="0"/>
                        <a:t>needs</a:t>
                      </a:r>
                      <a:endParaRPr lang="fr-FR" baseline="0" dirty="0" smtClean="0"/>
                    </a:p>
                    <a:p>
                      <a:pPr marL="742950" lvl="1" indent="-285750">
                        <a:buFont typeface="Arial"/>
                        <a:buChar char="•"/>
                      </a:pPr>
                      <a:endParaRPr lang="fr-FR" baseline="0" dirty="0" smtClean="0"/>
                    </a:p>
                    <a:p>
                      <a:pPr marL="285750" lvl="0" indent="-285750">
                        <a:buFont typeface="Arial"/>
                        <a:buChar char="•"/>
                      </a:pPr>
                      <a:endParaRPr lang="fr-FR" baseline="0" dirty="0" smtClean="0"/>
                    </a:p>
                    <a:p>
                      <a:pPr marL="742950" lvl="1" indent="-285750">
                        <a:buFont typeface="Arial"/>
                        <a:buChar char="•"/>
                      </a:pPr>
                      <a:endParaRPr lang="fr-FR" dirty="0"/>
                    </a:p>
                  </a:txBody>
                  <a:tcPr/>
                </a:tc>
                <a:tc>
                  <a:txBody>
                    <a:bodyPr/>
                    <a:lstStyle/>
                    <a:p>
                      <a:pPr marL="285750" indent="-285750">
                        <a:buFont typeface="Arial"/>
                        <a:buChar char="•"/>
                      </a:pPr>
                      <a:r>
                        <a:rPr lang="fr-FR" dirty="0" smtClean="0"/>
                        <a:t>More </a:t>
                      </a:r>
                      <a:r>
                        <a:rPr lang="fr-FR" dirty="0" err="1" smtClean="0"/>
                        <a:t>complex</a:t>
                      </a:r>
                      <a:r>
                        <a:rPr lang="fr-FR" dirty="0" smtClean="0"/>
                        <a:t> </a:t>
                      </a:r>
                      <a:r>
                        <a:rPr lang="fr-FR" dirty="0" err="1" smtClean="0"/>
                        <a:t>parametric</a:t>
                      </a:r>
                      <a:r>
                        <a:rPr lang="fr-FR" dirty="0" smtClean="0"/>
                        <a:t> simulation planification (Design-Of-</a:t>
                      </a:r>
                      <a:r>
                        <a:rPr lang="fr-FR" dirty="0" err="1" smtClean="0"/>
                        <a:t>Experiment</a:t>
                      </a:r>
                      <a:r>
                        <a:rPr lang="fr-FR" dirty="0" smtClean="0"/>
                        <a:t>)</a:t>
                      </a:r>
                    </a:p>
                    <a:p>
                      <a:pPr marL="285750" indent="-285750">
                        <a:buFont typeface="Arial"/>
                        <a:buChar char="•"/>
                      </a:pPr>
                      <a:endParaRPr lang="fr-FR" dirty="0" smtClean="0"/>
                    </a:p>
                    <a:p>
                      <a:pPr marL="285750" indent="-285750">
                        <a:buFont typeface="Arial"/>
                        <a:buChar char="•"/>
                      </a:pPr>
                      <a:r>
                        <a:rPr lang="fr-FR" dirty="0" smtClean="0"/>
                        <a:t>GUI </a:t>
                      </a:r>
                      <a:r>
                        <a:rPr lang="fr-FR" dirty="0" err="1" smtClean="0"/>
                        <a:t>rather</a:t>
                      </a:r>
                      <a:r>
                        <a:rPr lang="fr-FR" dirty="0" smtClean="0"/>
                        <a:t> </a:t>
                      </a:r>
                      <a:r>
                        <a:rPr lang="fr-FR" dirty="0" err="1" smtClean="0"/>
                        <a:t>old</a:t>
                      </a:r>
                      <a:r>
                        <a:rPr lang="fr-FR" dirty="0" smtClean="0"/>
                        <a:t> and in </a:t>
                      </a:r>
                      <a:r>
                        <a:rPr lang="fr-FR" dirty="0" err="1" smtClean="0"/>
                        <a:t>need</a:t>
                      </a:r>
                      <a:r>
                        <a:rPr lang="fr-FR" dirty="0" smtClean="0"/>
                        <a:t> of a </a:t>
                      </a:r>
                      <a:r>
                        <a:rPr lang="fr-FR" dirty="0" err="1" smtClean="0"/>
                        <a:t>rejuvenation</a:t>
                      </a:r>
                      <a:r>
                        <a:rPr lang="fr-FR" dirty="0" smtClean="0"/>
                        <a:t> </a:t>
                      </a:r>
                    </a:p>
                    <a:p>
                      <a:pPr marL="285750" indent="-285750">
                        <a:buFont typeface="Arial"/>
                        <a:buChar char="•"/>
                      </a:pPr>
                      <a:endParaRPr lang="fr-FR" dirty="0" smtClean="0"/>
                    </a:p>
                    <a:p>
                      <a:pPr marL="285750" indent="-285750">
                        <a:buFont typeface="Arial"/>
                        <a:buChar char="•"/>
                      </a:pPr>
                      <a:r>
                        <a:rPr lang="fr-FR" dirty="0" smtClean="0"/>
                        <a:t>No </a:t>
                      </a:r>
                      <a:r>
                        <a:rPr lang="fr-FR" dirty="0" err="1" smtClean="0"/>
                        <a:t>parallel</a:t>
                      </a:r>
                      <a:r>
                        <a:rPr lang="fr-FR" dirty="0" smtClean="0"/>
                        <a:t> </a:t>
                      </a:r>
                      <a:r>
                        <a:rPr lang="fr-FR" dirty="0" err="1" smtClean="0"/>
                        <a:t>solver</a:t>
                      </a:r>
                      <a:r>
                        <a:rPr lang="fr-FR" dirty="0" smtClean="0"/>
                        <a:t> for 3D </a:t>
                      </a:r>
                      <a:r>
                        <a:rPr lang="fr-FR" dirty="0" err="1" smtClean="0"/>
                        <a:t>device</a:t>
                      </a:r>
                      <a:r>
                        <a:rPr lang="fr-FR" dirty="0" smtClean="0"/>
                        <a:t> simulation</a:t>
                      </a:r>
                    </a:p>
                    <a:p>
                      <a:pPr marL="285750" indent="-285750">
                        <a:buFont typeface="Arial"/>
                        <a:buChar char="•"/>
                      </a:pPr>
                      <a:endParaRPr lang="fr-FR" dirty="0" smtClean="0"/>
                    </a:p>
                    <a:p>
                      <a:pPr marL="285750" indent="-285750">
                        <a:buFont typeface="Arial"/>
                        <a:buChar char="•"/>
                      </a:pPr>
                      <a:r>
                        <a:rPr lang="fr-FR" dirty="0" smtClean="0"/>
                        <a:t>No 3D </a:t>
                      </a:r>
                      <a:r>
                        <a:rPr lang="fr-FR" dirty="0" err="1" smtClean="0"/>
                        <a:t>process</a:t>
                      </a:r>
                      <a:r>
                        <a:rPr lang="fr-FR" dirty="0" smtClean="0"/>
                        <a:t> simulation</a:t>
                      </a:r>
                      <a:r>
                        <a:rPr lang="fr-FR" baseline="0" dirty="0" smtClean="0"/>
                        <a:t> </a:t>
                      </a:r>
                      <a:r>
                        <a:rPr lang="fr-FR" baseline="0" dirty="0" err="1" smtClean="0"/>
                        <a:t>without</a:t>
                      </a:r>
                      <a:r>
                        <a:rPr lang="fr-FR" baseline="0" dirty="0" smtClean="0"/>
                        <a:t> the </a:t>
                      </a:r>
                      <a:r>
                        <a:rPr lang="fr-FR" baseline="0" dirty="0" err="1" smtClean="0"/>
                        <a:t>purchase</a:t>
                      </a:r>
                      <a:r>
                        <a:rPr lang="fr-FR" baseline="0" dirty="0" smtClean="0"/>
                        <a:t> of an </a:t>
                      </a:r>
                      <a:r>
                        <a:rPr lang="fr-FR" baseline="0" dirty="0" err="1" smtClean="0"/>
                        <a:t>expensive</a:t>
                      </a:r>
                      <a:r>
                        <a:rPr lang="fr-FR" baseline="0" dirty="0" smtClean="0"/>
                        <a:t> </a:t>
                      </a:r>
                      <a:r>
                        <a:rPr lang="fr-FR" baseline="0" dirty="0" err="1" smtClean="0"/>
                        <a:t>supplementary</a:t>
                      </a:r>
                      <a:r>
                        <a:rPr lang="fr-FR" baseline="0" dirty="0" smtClean="0"/>
                        <a:t> licence </a:t>
                      </a:r>
                    </a:p>
                    <a:p>
                      <a:pPr marL="285750" indent="-285750">
                        <a:buFont typeface="Arial"/>
                        <a:buChar char="•"/>
                      </a:pPr>
                      <a:endParaRPr lang="fr-FR" baseline="0" dirty="0" smtClean="0"/>
                    </a:p>
                    <a:p>
                      <a:pPr marL="285750" indent="-285750">
                        <a:buFont typeface="Arial"/>
                        <a:buChar char="•"/>
                      </a:pPr>
                      <a:r>
                        <a:rPr lang="fr-FR" baseline="0" dirty="0" err="1" smtClean="0"/>
                        <a:t>Meshing</a:t>
                      </a:r>
                      <a:r>
                        <a:rPr lang="fr-FR" baseline="0" dirty="0" smtClean="0"/>
                        <a:t> </a:t>
                      </a:r>
                      <a:r>
                        <a:rPr lang="fr-FR" baseline="0" dirty="0" err="1" smtClean="0"/>
                        <a:t>methods</a:t>
                      </a:r>
                      <a:r>
                        <a:rPr lang="fr-FR" baseline="0" dirty="0" smtClean="0"/>
                        <a:t> not </a:t>
                      </a:r>
                      <a:r>
                        <a:rPr lang="fr-FR" baseline="0" dirty="0" err="1" smtClean="0"/>
                        <a:t>adapted</a:t>
                      </a:r>
                      <a:r>
                        <a:rPr lang="fr-FR" baseline="0" dirty="0" smtClean="0"/>
                        <a:t> to 3D simulation </a:t>
                      </a:r>
                      <a:endParaRPr lang="fr-FR" dirty="0"/>
                    </a:p>
                  </a:txBody>
                  <a:tcPr>
                    <a:solidFill>
                      <a:schemeClr val="accent6">
                        <a:lumMod val="20000"/>
                        <a:lumOff val="80000"/>
                      </a:schemeClr>
                    </a:solidFill>
                  </a:tcPr>
                </a:tc>
              </a:tr>
            </a:tbl>
          </a:graphicData>
        </a:graphic>
      </p:graphicFrame>
      <p:sp>
        <p:nvSpPr>
          <p:cNvPr id="4" name="Espace réservé du pied de page 3"/>
          <p:cNvSpPr>
            <a:spLocks noGrp="1"/>
          </p:cNvSpPr>
          <p:nvPr>
            <p:ph type="ftr" sz="quarter" idx="11"/>
          </p:nvPr>
        </p:nvSpPr>
        <p:spPr/>
        <p:txBody>
          <a:bodyPr/>
          <a:lstStyle/>
          <a:p>
            <a:r>
              <a:rPr lang="fr-FR" smtClean="0"/>
              <a:t>Vertex 2013, Lake Starnberg, September 18 2013</a:t>
            </a:r>
            <a:endParaRPr lang="fr-FR"/>
          </a:p>
        </p:txBody>
      </p:sp>
      <p:sp>
        <p:nvSpPr>
          <p:cNvPr id="5" name="Espace réservé du numéro de diapositive 4"/>
          <p:cNvSpPr>
            <a:spLocks noGrp="1"/>
          </p:cNvSpPr>
          <p:nvPr>
            <p:ph type="sldNum" sz="quarter" idx="12"/>
          </p:nvPr>
        </p:nvSpPr>
        <p:spPr/>
        <p:txBody>
          <a:bodyPr/>
          <a:lstStyle/>
          <a:p>
            <a:fld id="{54520F24-9586-C243-A8CC-1DD7D1CEA0C1}" type="slidenum">
              <a:rPr lang="fr-FR" smtClean="0"/>
              <a:t>20</a:t>
            </a:fld>
            <a:endParaRPr lang="fr-FR"/>
          </a:p>
        </p:txBody>
      </p:sp>
      <p:pic>
        <p:nvPicPr>
          <p:cNvPr id="7" name="Image 6"/>
          <p:cNvPicPr>
            <a:picLocks noChangeAspect="1"/>
          </p:cNvPicPr>
          <p:nvPr/>
        </p:nvPicPr>
        <p:blipFill rotWithShape="1">
          <a:blip r:embed="rId2"/>
          <a:srcRect r="75818"/>
          <a:stretch/>
        </p:blipFill>
        <p:spPr>
          <a:xfrm>
            <a:off x="4741420" y="155448"/>
            <a:ext cx="3462976" cy="1031079"/>
          </a:xfrm>
          <a:prstGeom prst="rect">
            <a:avLst/>
          </a:prstGeom>
        </p:spPr>
      </p:pic>
    </p:spTree>
    <p:extLst>
      <p:ext uri="{BB962C8B-B14F-4D97-AF65-F5344CB8AC3E}">
        <p14:creationId xmlns:p14="http://schemas.microsoft.com/office/powerpoint/2010/main" val="27064085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72565" y="45962"/>
            <a:ext cx="8229600" cy="1252728"/>
          </a:xfrm>
        </p:spPr>
        <p:txBody>
          <a:bodyPr/>
          <a:lstStyle/>
          <a:p>
            <a:r>
              <a:rPr lang="fr-FR" dirty="0" smtClean="0"/>
              <a:t>A new </a:t>
            </a:r>
            <a:r>
              <a:rPr lang="fr-FR" dirty="0" err="1" smtClean="0"/>
              <a:t>player</a:t>
            </a:r>
            <a:r>
              <a:rPr lang="fr-FR" dirty="0" smtClean="0"/>
              <a:t> in the </a:t>
            </a:r>
            <a:r>
              <a:rPr lang="fr-FR" dirty="0" err="1" smtClean="0"/>
              <a:t>market</a:t>
            </a:r>
            <a:endParaRPr lang="fr-FR" dirty="0"/>
          </a:p>
        </p:txBody>
      </p:sp>
      <p:sp>
        <p:nvSpPr>
          <p:cNvPr id="4" name="Espace réservé du pied de page 3"/>
          <p:cNvSpPr>
            <a:spLocks noGrp="1"/>
          </p:cNvSpPr>
          <p:nvPr>
            <p:ph type="ftr" sz="quarter" idx="11"/>
          </p:nvPr>
        </p:nvSpPr>
        <p:spPr/>
        <p:txBody>
          <a:bodyPr/>
          <a:lstStyle/>
          <a:p>
            <a:r>
              <a:rPr lang="fr-FR" smtClean="0"/>
              <a:t>Vertex 2013, Lake Starnberg, September 18 2013</a:t>
            </a:r>
            <a:endParaRPr lang="fr-FR"/>
          </a:p>
        </p:txBody>
      </p:sp>
      <p:sp>
        <p:nvSpPr>
          <p:cNvPr id="5" name="Espace réservé du numéro de diapositive 4"/>
          <p:cNvSpPr>
            <a:spLocks noGrp="1"/>
          </p:cNvSpPr>
          <p:nvPr>
            <p:ph type="sldNum" sz="quarter" idx="12"/>
          </p:nvPr>
        </p:nvSpPr>
        <p:spPr/>
        <p:txBody>
          <a:bodyPr/>
          <a:lstStyle/>
          <a:p>
            <a:fld id="{54520F24-9586-C243-A8CC-1DD7D1CEA0C1}" type="slidenum">
              <a:rPr lang="fr-FR" smtClean="0"/>
              <a:t>21</a:t>
            </a:fld>
            <a:endParaRPr lang="fr-FR"/>
          </a:p>
        </p:txBody>
      </p:sp>
      <p:pic>
        <p:nvPicPr>
          <p:cNvPr id="7" name="Image 6"/>
          <p:cNvPicPr>
            <a:picLocks noChangeAspect="1"/>
          </p:cNvPicPr>
          <p:nvPr/>
        </p:nvPicPr>
        <p:blipFill>
          <a:blip r:embed="rId2"/>
          <a:stretch>
            <a:fillRect/>
          </a:stretch>
        </p:blipFill>
        <p:spPr>
          <a:xfrm>
            <a:off x="7033260" y="337973"/>
            <a:ext cx="1905000" cy="673100"/>
          </a:xfrm>
          <a:prstGeom prst="rect">
            <a:avLst/>
          </a:prstGeom>
        </p:spPr>
      </p:pic>
      <p:sp>
        <p:nvSpPr>
          <p:cNvPr id="9" name="Rectangle 8"/>
          <p:cNvSpPr/>
          <p:nvPr/>
        </p:nvSpPr>
        <p:spPr>
          <a:xfrm>
            <a:off x="172565" y="1692933"/>
            <a:ext cx="8765695" cy="1600438"/>
          </a:xfrm>
          <a:prstGeom prst="rect">
            <a:avLst/>
          </a:prstGeom>
          <a:ln>
            <a:solidFill>
              <a:srgbClr val="4F81BD"/>
            </a:solidFill>
          </a:ln>
        </p:spPr>
        <p:txBody>
          <a:bodyPr wrap="square">
            <a:spAutoFit/>
          </a:bodyPr>
          <a:lstStyle/>
          <a:p>
            <a:r>
              <a:rPr lang="fr-FR" sz="1400" i="1" dirty="0" smtClean="0"/>
              <a:t>« </a:t>
            </a:r>
            <a:r>
              <a:rPr lang="fr-FR" sz="1400" i="1" dirty="0" err="1" smtClean="0"/>
              <a:t>Cogenda</a:t>
            </a:r>
            <a:r>
              <a:rPr lang="fr-FR" sz="1400" i="1" dirty="0" smtClean="0"/>
              <a:t> </a:t>
            </a:r>
            <a:r>
              <a:rPr lang="fr-FR" sz="1400" i="1" dirty="0" err="1"/>
              <a:t>is</a:t>
            </a:r>
            <a:r>
              <a:rPr lang="fr-FR" sz="1400" i="1" dirty="0"/>
              <a:t> a </a:t>
            </a:r>
            <a:r>
              <a:rPr lang="fr-FR" sz="1400" i="1" dirty="0" err="1"/>
              <a:t>vendor</a:t>
            </a:r>
            <a:r>
              <a:rPr lang="fr-FR" sz="1400" i="1" dirty="0"/>
              <a:t> of </a:t>
            </a:r>
            <a:r>
              <a:rPr lang="fr-FR" sz="1400" i="1" dirty="0" err="1"/>
              <a:t>Technology</a:t>
            </a:r>
            <a:r>
              <a:rPr lang="fr-FR" sz="1400" i="1" dirty="0"/>
              <a:t> Computer </a:t>
            </a:r>
            <a:r>
              <a:rPr lang="fr-FR" sz="1400" i="1" dirty="0" err="1"/>
              <a:t>Aided</a:t>
            </a:r>
            <a:r>
              <a:rPr lang="fr-FR" sz="1400" i="1" dirty="0"/>
              <a:t> Design (TCAD) software. Our </a:t>
            </a:r>
            <a:r>
              <a:rPr lang="fr-FR" sz="1400" i="1" dirty="0" err="1"/>
              <a:t>core</a:t>
            </a:r>
            <a:r>
              <a:rPr lang="fr-FR" sz="1400" i="1" dirty="0"/>
              <a:t> expertise </a:t>
            </a:r>
            <a:r>
              <a:rPr lang="fr-FR" sz="1400" i="1" dirty="0" err="1"/>
              <a:t>is</a:t>
            </a:r>
            <a:r>
              <a:rPr lang="fr-FR" sz="1400" i="1" dirty="0"/>
              <a:t> the TCAD simulation of </a:t>
            </a:r>
            <a:r>
              <a:rPr lang="fr-FR" sz="1400" i="1" dirty="0" err="1"/>
              <a:t>semiconductor</a:t>
            </a:r>
            <a:r>
              <a:rPr lang="fr-FR" sz="1400" i="1" dirty="0"/>
              <a:t> fabrication </a:t>
            </a:r>
            <a:r>
              <a:rPr lang="fr-FR" sz="1400" i="1" dirty="0" err="1"/>
              <a:t>processes</a:t>
            </a:r>
            <a:r>
              <a:rPr lang="fr-FR" sz="1400" i="1" dirty="0"/>
              <a:t> and </a:t>
            </a:r>
            <a:r>
              <a:rPr lang="fr-FR" sz="1400" i="1" dirty="0" err="1"/>
              <a:t>devices</a:t>
            </a:r>
            <a:r>
              <a:rPr lang="fr-FR" sz="1400" i="1" dirty="0"/>
              <a:t>. As </a:t>
            </a:r>
            <a:r>
              <a:rPr lang="fr-FR" sz="1400" i="1" dirty="0" err="1"/>
              <a:t>well</a:t>
            </a:r>
            <a:r>
              <a:rPr lang="fr-FR" sz="1400" i="1" dirty="0"/>
              <a:t> as </a:t>
            </a:r>
            <a:r>
              <a:rPr lang="fr-FR" sz="1400" i="1" dirty="0" err="1"/>
              <a:t>developing</a:t>
            </a:r>
            <a:r>
              <a:rPr lang="fr-FR" sz="1400" i="1" dirty="0"/>
              <a:t> simulation software, </a:t>
            </a:r>
            <a:r>
              <a:rPr lang="fr-FR" sz="1400" i="1" dirty="0" err="1"/>
              <a:t>Cogenda</a:t>
            </a:r>
            <a:r>
              <a:rPr lang="fr-FR" sz="1400" i="1" dirty="0"/>
              <a:t> </a:t>
            </a:r>
            <a:r>
              <a:rPr lang="fr-FR" sz="1400" i="1" dirty="0" err="1"/>
              <a:t>provides</a:t>
            </a:r>
            <a:r>
              <a:rPr lang="fr-FR" sz="1400" i="1" dirty="0"/>
              <a:t> a </a:t>
            </a:r>
            <a:r>
              <a:rPr lang="fr-FR" sz="1400" i="1" dirty="0" err="1"/>
              <a:t>wide</a:t>
            </a:r>
            <a:r>
              <a:rPr lang="fr-FR" sz="1400" i="1" dirty="0"/>
              <a:t> range of </a:t>
            </a:r>
            <a:r>
              <a:rPr lang="fr-FR" sz="1400" i="1" dirty="0" err="1"/>
              <a:t>technical</a:t>
            </a:r>
            <a:r>
              <a:rPr lang="fr-FR" sz="1400" i="1" dirty="0"/>
              <a:t> services, </a:t>
            </a:r>
            <a:r>
              <a:rPr lang="fr-FR" sz="1400" i="1" dirty="0" err="1"/>
              <a:t>which</a:t>
            </a:r>
            <a:r>
              <a:rPr lang="fr-FR" sz="1400" i="1" dirty="0"/>
              <a:t> </a:t>
            </a:r>
            <a:r>
              <a:rPr lang="fr-FR" sz="1400" i="1" dirty="0" err="1"/>
              <a:t>includes</a:t>
            </a:r>
            <a:r>
              <a:rPr lang="fr-FR" sz="1400" i="1" dirty="0"/>
              <a:t> </a:t>
            </a:r>
            <a:r>
              <a:rPr lang="fr-FR" sz="1400" i="1" dirty="0" err="1"/>
              <a:t>integration</a:t>
            </a:r>
            <a:r>
              <a:rPr lang="fr-FR" sz="1400" i="1" dirty="0"/>
              <a:t> of TCAD </a:t>
            </a:r>
            <a:r>
              <a:rPr lang="fr-FR" sz="1400" i="1" dirty="0" err="1"/>
              <a:t>tools</a:t>
            </a:r>
            <a:r>
              <a:rPr lang="fr-FR" sz="1400" i="1" dirty="0"/>
              <a:t> in </a:t>
            </a:r>
            <a:r>
              <a:rPr lang="fr-FR" sz="1400" i="1" dirty="0" err="1"/>
              <a:t>customer's</a:t>
            </a:r>
            <a:r>
              <a:rPr lang="fr-FR" sz="1400" i="1" dirty="0"/>
              <a:t> </a:t>
            </a:r>
            <a:r>
              <a:rPr lang="fr-FR" sz="1400" i="1" dirty="0" err="1"/>
              <a:t>workflow</a:t>
            </a:r>
            <a:r>
              <a:rPr lang="fr-FR" sz="1400" i="1" dirty="0"/>
              <a:t>, </a:t>
            </a:r>
            <a:r>
              <a:rPr lang="fr-FR" sz="1400" i="1" dirty="0" err="1"/>
              <a:t>technical</a:t>
            </a:r>
            <a:r>
              <a:rPr lang="fr-FR" sz="1400" i="1" dirty="0"/>
              <a:t> consultation, </a:t>
            </a:r>
            <a:r>
              <a:rPr lang="fr-FR" sz="1400" i="1" dirty="0" err="1"/>
              <a:t>reference</a:t>
            </a:r>
            <a:r>
              <a:rPr lang="fr-FR" sz="1400" i="1" dirty="0"/>
              <a:t> </a:t>
            </a:r>
            <a:r>
              <a:rPr lang="fr-FR" sz="1400" i="1" dirty="0" err="1"/>
              <a:t>deck</a:t>
            </a:r>
            <a:r>
              <a:rPr lang="fr-FR" sz="1400" i="1" dirty="0"/>
              <a:t> </a:t>
            </a:r>
            <a:r>
              <a:rPr lang="fr-FR" sz="1400" i="1" dirty="0" err="1"/>
              <a:t>calibrated</a:t>
            </a:r>
            <a:r>
              <a:rPr lang="fr-FR" sz="1400" i="1" dirty="0"/>
              <a:t> to </a:t>
            </a:r>
            <a:r>
              <a:rPr lang="fr-FR" sz="1400" i="1" dirty="0" err="1"/>
              <a:t>process</a:t>
            </a:r>
            <a:r>
              <a:rPr lang="fr-FR" sz="1400" i="1" dirty="0"/>
              <a:t> and </a:t>
            </a:r>
            <a:r>
              <a:rPr lang="fr-FR" sz="1400" i="1" dirty="0" err="1"/>
              <a:t>outsourced</a:t>
            </a:r>
            <a:r>
              <a:rPr lang="fr-FR" sz="1400" i="1" dirty="0"/>
              <a:t> TCAD simulation. </a:t>
            </a:r>
            <a:r>
              <a:rPr lang="fr-FR" sz="1400" i="1" dirty="0" err="1"/>
              <a:t>We</a:t>
            </a:r>
            <a:r>
              <a:rPr lang="fr-FR" sz="1400" i="1" dirty="0"/>
              <a:t> </a:t>
            </a:r>
            <a:r>
              <a:rPr lang="fr-FR" sz="1400" i="1" dirty="0" err="1"/>
              <a:t>provide</a:t>
            </a:r>
            <a:r>
              <a:rPr lang="fr-FR" sz="1400" i="1" dirty="0"/>
              <a:t> custom </a:t>
            </a:r>
            <a:r>
              <a:rPr lang="fr-FR" sz="1400" i="1" dirty="0" err="1"/>
              <a:t>development</a:t>
            </a:r>
            <a:r>
              <a:rPr lang="fr-FR" sz="1400" i="1" dirty="0"/>
              <a:t> service to </a:t>
            </a:r>
            <a:r>
              <a:rPr lang="fr-FR" sz="1400" i="1" dirty="0" err="1"/>
              <a:t>customers</a:t>
            </a:r>
            <a:r>
              <a:rPr lang="fr-FR" sz="1400" i="1" dirty="0"/>
              <a:t> </a:t>
            </a:r>
            <a:r>
              <a:rPr lang="fr-FR" sz="1400" i="1" dirty="0" err="1"/>
              <a:t>with</a:t>
            </a:r>
            <a:r>
              <a:rPr lang="fr-FR" sz="1400" i="1" dirty="0"/>
              <a:t> </a:t>
            </a:r>
            <a:r>
              <a:rPr lang="fr-FR" sz="1400" i="1" dirty="0" err="1"/>
              <a:t>special</a:t>
            </a:r>
            <a:r>
              <a:rPr lang="fr-FR" sz="1400" i="1" dirty="0"/>
              <a:t> TCAD </a:t>
            </a:r>
            <a:r>
              <a:rPr lang="fr-FR" sz="1400" i="1" dirty="0" err="1"/>
              <a:t>needs</a:t>
            </a:r>
            <a:r>
              <a:rPr lang="fr-FR" sz="1400" i="1" dirty="0"/>
              <a:t>. If the </a:t>
            </a:r>
            <a:r>
              <a:rPr lang="fr-FR" sz="1400" i="1" dirty="0" err="1"/>
              <a:t>physical</a:t>
            </a:r>
            <a:r>
              <a:rPr lang="fr-FR" sz="1400" i="1" dirty="0"/>
              <a:t> </a:t>
            </a:r>
            <a:r>
              <a:rPr lang="fr-FR" sz="1400" i="1" dirty="0" err="1"/>
              <a:t>models</a:t>
            </a:r>
            <a:r>
              <a:rPr lang="fr-FR" sz="1400" i="1" dirty="0"/>
              <a:t> </a:t>
            </a:r>
            <a:r>
              <a:rPr lang="fr-FR" sz="1400" i="1" dirty="0" err="1"/>
              <a:t>you</a:t>
            </a:r>
            <a:r>
              <a:rPr lang="fr-FR" sz="1400" i="1" dirty="0"/>
              <a:t> are </a:t>
            </a:r>
            <a:r>
              <a:rPr lang="fr-FR" sz="1400" i="1" dirty="0" err="1"/>
              <a:t>looking</a:t>
            </a:r>
            <a:r>
              <a:rPr lang="fr-FR" sz="1400" i="1" dirty="0"/>
              <a:t> for do not </a:t>
            </a:r>
            <a:r>
              <a:rPr lang="fr-FR" sz="1400" i="1" dirty="0" err="1"/>
              <a:t>exist</a:t>
            </a:r>
            <a:r>
              <a:rPr lang="fr-FR" sz="1400" i="1" dirty="0"/>
              <a:t> in TCAD </a:t>
            </a:r>
            <a:r>
              <a:rPr lang="fr-FR" sz="1400" i="1" dirty="0" err="1"/>
              <a:t>simulators</a:t>
            </a:r>
            <a:r>
              <a:rPr lang="fr-FR" sz="1400" i="1" dirty="0"/>
              <a:t> </a:t>
            </a:r>
            <a:r>
              <a:rPr lang="fr-FR" sz="1400" i="1" dirty="0" err="1"/>
              <a:t>yet</a:t>
            </a:r>
            <a:r>
              <a:rPr lang="fr-FR" sz="1400" i="1" dirty="0"/>
              <a:t>, </a:t>
            </a:r>
            <a:r>
              <a:rPr lang="fr-FR" sz="1400" i="1" dirty="0" err="1"/>
              <a:t>we</a:t>
            </a:r>
            <a:r>
              <a:rPr lang="fr-FR" sz="1400" i="1" dirty="0"/>
              <a:t> </a:t>
            </a:r>
            <a:r>
              <a:rPr lang="fr-FR" sz="1400" i="1" dirty="0" err="1"/>
              <a:t>will</a:t>
            </a:r>
            <a:r>
              <a:rPr lang="fr-FR" sz="1400" i="1" dirty="0"/>
              <a:t> </a:t>
            </a:r>
            <a:r>
              <a:rPr lang="fr-FR" sz="1400" i="1" dirty="0" err="1"/>
              <a:t>implement</a:t>
            </a:r>
            <a:r>
              <a:rPr lang="fr-FR" sz="1400" i="1" dirty="0"/>
              <a:t> and </a:t>
            </a:r>
            <a:r>
              <a:rPr lang="fr-FR" sz="1400" i="1" dirty="0" err="1"/>
              <a:t>calibrate</a:t>
            </a:r>
            <a:r>
              <a:rPr lang="fr-FR" sz="1400" i="1" dirty="0"/>
              <a:t> the </a:t>
            </a:r>
            <a:r>
              <a:rPr lang="fr-FR" sz="1400" i="1" dirty="0" err="1"/>
              <a:t>models</a:t>
            </a:r>
            <a:r>
              <a:rPr lang="fr-FR" sz="1400" i="1" dirty="0"/>
              <a:t> for </a:t>
            </a:r>
            <a:r>
              <a:rPr lang="fr-FR" sz="1400" i="1" dirty="0" err="1"/>
              <a:t>you</a:t>
            </a:r>
            <a:r>
              <a:rPr lang="fr-FR" sz="1400" i="1" dirty="0"/>
              <a:t> If </a:t>
            </a:r>
            <a:r>
              <a:rPr lang="fr-FR" sz="1400" i="1" dirty="0" err="1"/>
              <a:t>you</a:t>
            </a:r>
            <a:r>
              <a:rPr lang="fr-FR" sz="1400" i="1" dirty="0"/>
              <a:t> are building a TCAD team </a:t>
            </a:r>
            <a:r>
              <a:rPr lang="fr-FR" sz="1400" i="1" dirty="0" err="1"/>
              <a:t>from</a:t>
            </a:r>
            <a:r>
              <a:rPr lang="fr-FR" sz="1400" i="1" dirty="0"/>
              <a:t> a group of novices, </a:t>
            </a:r>
            <a:r>
              <a:rPr lang="fr-FR" sz="1400" i="1" dirty="0" err="1"/>
              <a:t>we</a:t>
            </a:r>
            <a:r>
              <a:rPr lang="fr-FR" sz="1400" i="1" dirty="0"/>
              <a:t> </a:t>
            </a:r>
            <a:r>
              <a:rPr lang="fr-FR" sz="1400" i="1" dirty="0" err="1"/>
              <a:t>will</a:t>
            </a:r>
            <a:r>
              <a:rPr lang="fr-FR" sz="1400" i="1" dirty="0"/>
              <a:t> </a:t>
            </a:r>
            <a:r>
              <a:rPr lang="fr-FR" sz="1400" i="1" dirty="0" err="1"/>
              <a:t>provide</a:t>
            </a:r>
            <a:r>
              <a:rPr lang="fr-FR" sz="1400" i="1" dirty="0"/>
              <a:t> </a:t>
            </a:r>
            <a:r>
              <a:rPr lang="fr-FR" sz="1400" i="1" dirty="0" err="1"/>
              <a:t>practical</a:t>
            </a:r>
            <a:r>
              <a:rPr lang="fr-FR" sz="1400" i="1" dirty="0"/>
              <a:t> and </a:t>
            </a:r>
            <a:r>
              <a:rPr lang="fr-FR" sz="1400" i="1" dirty="0" err="1"/>
              <a:t>theoretical</a:t>
            </a:r>
            <a:r>
              <a:rPr lang="fr-FR" sz="1400" i="1" dirty="0"/>
              <a:t> training courses in TCAD software and </a:t>
            </a:r>
            <a:r>
              <a:rPr lang="fr-FR" sz="1400" i="1" dirty="0" err="1"/>
              <a:t>semiconductor</a:t>
            </a:r>
            <a:r>
              <a:rPr lang="fr-FR" sz="1400" i="1" dirty="0"/>
              <a:t> </a:t>
            </a:r>
            <a:r>
              <a:rPr lang="fr-FR" sz="1400" i="1" dirty="0" err="1"/>
              <a:t>device</a:t>
            </a:r>
            <a:r>
              <a:rPr lang="fr-FR" sz="1400" i="1" dirty="0"/>
              <a:t> </a:t>
            </a:r>
            <a:r>
              <a:rPr lang="fr-FR" sz="1400" i="1" dirty="0" err="1"/>
              <a:t>physics</a:t>
            </a:r>
            <a:r>
              <a:rPr lang="fr-FR" sz="1400" i="1" dirty="0" smtClean="0"/>
              <a:t>. »  </a:t>
            </a:r>
            <a:endParaRPr lang="fr-FR" sz="1400" i="1" dirty="0"/>
          </a:p>
        </p:txBody>
      </p:sp>
      <p:sp>
        <p:nvSpPr>
          <p:cNvPr id="10" name="ZoneTexte 9"/>
          <p:cNvSpPr txBox="1"/>
          <p:nvPr/>
        </p:nvSpPr>
        <p:spPr>
          <a:xfrm>
            <a:off x="43792" y="3645921"/>
            <a:ext cx="4499472" cy="2308324"/>
          </a:xfrm>
          <a:prstGeom prst="rect">
            <a:avLst/>
          </a:prstGeom>
          <a:noFill/>
        </p:spPr>
        <p:txBody>
          <a:bodyPr wrap="square" rtlCol="0">
            <a:spAutoFit/>
          </a:bodyPr>
          <a:lstStyle/>
          <a:p>
            <a:pPr marL="285750" indent="-285750">
              <a:buFont typeface="Arial"/>
              <a:buChar char="•"/>
            </a:pPr>
            <a:r>
              <a:rPr lang="fr-FR" dirty="0" err="1" smtClean="0"/>
              <a:t>Fully</a:t>
            </a:r>
            <a:r>
              <a:rPr lang="fr-FR" dirty="0" smtClean="0"/>
              <a:t> </a:t>
            </a:r>
            <a:r>
              <a:rPr lang="fr-FR" dirty="0" err="1" smtClean="0"/>
              <a:t>parallelized</a:t>
            </a:r>
            <a:r>
              <a:rPr lang="fr-FR" dirty="0" smtClean="0"/>
              <a:t> </a:t>
            </a:r>
            <a:r>
              <a:rPr lang="fr-FR" dirty="0" err="1" smtClean="0"/>
              <a:t>Process</a:t>
            </a:r>
            <a:r>
              <a:rPr lang="fr-FR" dirty="0" smtClean="0"/>
              <a:t>/</a:t>
            </a:r>
            <a:r>
              <a:rPr lang="fr-FR" dirty="0" err="1" smtClean="0"/>
              <a:t>Device</a:t>
            </a:r>
            <a:r>
              <a:rPr lang="fr-FR" dirty="0" smtClean="0"/>
              <a:t> Simulation</a:t>
            </a:r>
          </a:p>
          <a:p>
            <a:pPr marL="285750" indent="-285750">
              <a:buFont typeface="Arial"/>
              <a:buChar char="•"/>
            </a:pPr>
            <a:r>
              <a:rPr lang="fr-FR" dirty="0" err="1" smtClean="0"/>
              <a:t>Coded</a:t>
            </a:r>
            <a:r>
              <a:rPr lang="fr-FR" dirty="0" smtClean="0"/>
              <a:t> </a:t>
            </a:r>
            <a:r>
              <a:rPr lang="fr-FR" dirty="0" err="1" smtClean="0"/>
              <a:t>from</a:t>
            </a:r>
            <a:r>
              <a:rPr lang="fr-FR" dirty="0" smtClean="0"/>
              <a:t> scratch</a:t>
            </a:r>
          </a:p>
          <a:p>
            <a:pPr marL="285750" indent="-285750">
              <a:buFont typeface="Arial"/>
              <a:buChar char="•"/>
            </a:pPr>
            <a:r>
              <a:rPr lang="fr-FR" dirty="0" err="1" smtClean="0"/>
              <a:t>Provide</a:t>
            </a:r>
            <a:r>
              <a:rPr lang="fr-FR" dirty="0" smtClean="0"/>
              <a:t> python code for all </a:t>
            </a:r>
            <a:r>
              <a:rPr lang="fr-FR" dirty="0" err="1" smtClean="0"/>
              <a:t>physics</a:t>
            </a:r>
            <a:r>
              <a:rPr lang="fr-FR" dirty="0" smtClean="0"/>
              <a:t> </a:t>
            </a:r>
            <a:r>
              <a:rPr lang="fr-FR" dirty="0" err="1" smtClean="0"/>
              <a:t>models</a:t>
            </a:r>
            <a:r>
              <a:rPr lang="fr-FR" dirty="0" smtClean="0"/>
              <a:t>  </a:t>
            </a:r>
          </a:p>
          <a:p>
            <a:pPr marL="285750" indent="-285750">
              <a:buFont typeface="Arial"/>
              <a:buChar char="•"/>
            </a:pPr>
            <a:r>
              <a:rPr lang="fr-FR" dirty="0" smtClean="0"/>
              <a:t>GDS to </a:t>
            </a:r>
            <a:r>
              <a:rPr lang="fr-FR" dirty="0" err="1" smtClean="0"/>
              <a:t>Process</a:t>
            </a:r>
            <a:r>
              <a:rPr lang="fr-FR" dirty="0" smtClean="0"/>
              <a:t> Simulation Interface </a:t>
            </a:r>
          </a:p>
          <a:p>
            <a:pPr marL="285750" indent="-285750">
              <a:buFont typeface="Arial"/>
              <a:buChar char="•"/>
            </a:pPr>
            <a:r>
              <a:rPr lang="fr-FR" dirty="0" smtClean="0"/>
              <a:t>Limited </a:t>
            </a:r>
            <a:r>
              <a:rPr lang="fr-FR" dirty="0" err="1" smtClean="0"/>
              <a:t>coding</a:t>
            </a:r>
            <a:r>
              <a:rPr lang="fr-FR" dirty="0" smtClean="0"/>
              <a:t> </a:t>
            </a:r>
            <a:r>
              <a:rPr lang="fr-FR" dirty="0" err="1" smtClean="0"/>
              <a:t>needed</a:t>
            </a:r>
            <a:r>
              <a:rPr lang="fr-FR" dirty="0" smtClean="0"/>
              <a:t> for standard use</a:t>
            </a:r>
          </a:p>
          <a:p>
            <a:pPr marL="285750" indent="-285750">
              <a:buFont typeface="Arial"/>
              <a:buChar char="•"/>
            </a:pPr>
            <a:endParaRPr lang="fr-FR" dirty="0"/>
          </a:p>
          <a:p>
            <a:r>
              <a:rPr lang="fr-FR" dirty="0"/>
              <a:t> source : http://</a:t>
            </a:r>
            <a:r>
              <a:rPr lang="fr-FR" dirty="0" err="1"/>
              <a:t>www.cogenda.com</a:t>
            </a:r>
            <a:r>
              <a:rPr lang="fr-FR" dirty="0"/>
              <a:t>/</a:t>
            </a:r>
          </a:p>
        </p:txBody>
      </p:sp>
      <p:pic>
        <p:nvPicPr>
          <p:cNvPr id="11" name="Image 10"/>
          <p:cNvPicPr>
            <a:picLocks noChangeAspect="1"/>
          </p:cNvPicPr>
          <p:nvPr/>
        </p:nvPicPr>
        <p:blipFill>
          <a:blip r:embed="rId3"/>
          <a:stretch>
            <a:fillRect/>
          </a:stretch>
        </p:blipFill>
        <p:spPr>
          <a:xfrm>
            <a:off x="4594276" y="3422650"/>
            <a:ext cx="1422400" cy="2984500"/>
          </a:xfrm>
          <a:prstGeom prst="rect">
            <a:avLst/>
          </a:prstGeom>
        </p:spPr>
      </p:pic>
      <p:pic>
        <p:nvPicPr>
          <p:cNvPr id="13" name="Image 12"/>
          <p:cNvPicPr>
            <a:picLocks noChangeAspect="1"/>
          </p:cNvPicPr>
          <p:nvPr/>
        </p:nvPicPr>
        <p:blipFill>
          <a:blip r:embed="rId4"/>
          <a:stretch>
            <a:fillRect/>
          </a:stretch>
        </p:blipFill>
        <p:spPr>
          <a:xfrm>
            <a:off x="6014797" y="3838525"/>
            <a:ext cx="3048000" cy="2159000"/>
          </a:xfrm>
          <a:prstGeom prst="rect">
            <a:avLst/>
          </a:prstGeom>
        </p:spPr>
      </p:pic>
    </p:spTree>
    <p:extLst>
      <p:ext uri="{BB962C8B-B14F-4D97-AF65-F5344CB8AC3E}">
        <p14:creationId xmlns:p14="http://schemas.microsoft.com/office/powerpoint/2010/main" val="71028933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Common aspects</a:t>
            </a:r>
            <a:endParaRPr lang="fr-FR" dirty="0"/>
          </a:p>
        </p:txBody>
      </p:sp>
      <p:sp>
        <p:nvSpPr>
          <p:cNvPr id="3" name="Espace réservé du contenu 2"/>
          <p:cNvSpPr>
            <a:spLocks noGrp="1"/>
          </p:cNvSpPr>
          <p:nvPr>
            <p:ph idx="1"/>
          </p:nvPr>
        </p:nvSpPr>
        <p:spPr>
          <a:xfrm>
            <a:off x="457200" y="1468625"/>
            <a:ext cx="8229600" cy="4625609"/>
          </a:xfrm>
        </p:spPr>
        <p:txBody>
          <a:bodyPr>
            <a:noAutofit/>
          </a:bodyPr>
          <a:lstStyle/>
          <a:p>
            <a:r>
              <a:rPr lang="fr-FR" sz="2000" dirty="0" smtClean="0"/>
              <a:t>All software </a:t>
            </a:r>
            <a:r>
              <a:rPr lang="fr-FR" sz="2000" dirty="0" err="1" smtClean="0"/>
              <a:t>allow</a:t>
            </a:r>
            <a:r>
              <a:rPr lang="fr-FR" sz="2000" dirty="0" smtClean="0"/>
              <a:t> for </a:t>
            </a:r>
            <a:r>
              <a:rPr lang="fr-FR" sz="2000" dirty="0" err="1" smtClean="0"/>
              <a:t>redefinition</a:t>
            </a:r>
            <a:r>
              <a:rPr lang="fr-FR" sz="2000" dirty="0" smtClean="0"/>
              <a:t> of </a:t>
            </a:r>
            <a:r>
              <a:rPr lang="fr-FR" sz="2000" dirty="0" err="1" smtClean="0"/>
              <a:t>any</a:t>
            </a:r>
            <a:r>
              <a:rPr lang="fr-FR" sz="2000" dirty="0" smtClean="0"/>
              <a:t> constants, input </a:t>
            </a:r>
            <a:r>
              <a:rPr lang="fr-FR" sz="2000" dirty="0" err="1" smtClean="0"/>
              <a:t>parameters</a:t>
            </a:r>
            <a:r>
              <a:rPr lang="fr-FR" sz="2000" dirty="0" smtClean="0"/>
              <a:t> of the </a:t>
            </a:r>
            <a:r>
              <a:rPr lang="fr-FR" sz="2000" dirty="0" err="1" smtClean="0"/>
              <a:t>models</a:t>
            </a:r>
            <a:r>
              <a:rPr lang="fr-FR" sz="2000" dirty="0" smtClean="0"/>
              <a:t> </a:t>
            </a:r>
            <a:r>
              <a:rPr lang="fr-FR" sz="2000" dirty="0" err="1" smtClean="0"/>
              <a:t>used</a:t>
            </a:r>
            <a:r>
              <a:rPr lang="fr-FR" sz="2000" dirty="0" smtClean="0"/>
              <a:t> , ex : </a:t>
            </a:r>
          </a:p>
          <a:p>
            <a:pPr lvl="1"/>
            <a:r>
              <a:rPr lang="fr-FR" sz="1800" dirty="0" err="1" smtClean="0"/>
              <a:t>Lifetime</a:t>
            </a:r>
            <a:r>
              <a:rPr lang="fr-FR" sz="1800" dirty="0" smtClean="0"/>
              <a:t>, cross-section , </a:t>
            </a:r>
            <a:r>
              <a:rPr lang="fr-FR" sz="1800" dirty="0" err="1" smtClean="0"/>
              <a:t>bandgap</a:t>
            </a:r>
            <a:r>
              <a:rPr lang="fr-FR" sz="1800" dirty="0" smtClean="0"/>
              <a:t>, impact </a:t>
            </a:r>
            <a:r>
              <a:rPr lang="fr-FR" sz="1800" dirty="0" err="1" smtClean="0"/>
              <a:t>ionization</a:t>
            </a:r>
            <a:r>
              <a:rPr lang="fr-FR" sz="1800" dirty="0" smtClean="0"/>
              <a:t> coefficient etc…</a:t>
            </a:r>
          </a:p>
          <a:p>
            <a:pPr lvl="1"/>
            <a:endParaRPr lang="fr-FR" sz="1800" dirty="0" smtClean="0"/>
          </a:p>
          <a:p>
            <a:r>
              <a:rPr lang="fr-FR" sz="2000" dirty="0" err="1" smtClean="0"/>
              <a:t>Many</a:t>
            </a:r>
            <a:r>
              <a:rPr lang="fr-FR" sz="2000" dirty="0" smtClean="0"/>
              <a:t> (not all) </a:t>
            </a:r>
            <a:r>
              <a:rPr lang="fr-FR" sz="2000" dirty="0" err="1" smtClean="0"/>
              <a:t>models</a:t>
            </a:r>
            <a:r>
              <a:rPr lang="fr-FR" sz="2000" dirty="0" smtClean="0"/>
              <a:t> </a:t>
            </a:r>
            <a:r>
              <a:rPr lang="fr-FR" sz="2000" dirty="0" err="1" smtClean="0"/>
              <a:t>can</a:t>
            </a:r>
            <a:r>
              <a:rPr lang="fr-FR" sz="2000" dirty="0" smtClean="0"/>
              <a:t> </a:t>
            </a:r>
            <a:r>
              <a:rPr lang="fr-FR" sz="2000" dirty="0" err="1" smtClean="0"/>
              <a:t>be</a:t>
            </a:r>
            <a:r>
              <a:rPr lang="fr-FR" sz="2000" dirty="0" smtClean="0"/>
              <a:t> </a:t>
            </a:r>
            <a:r>
              <a:rPr lang="fr-FR" sz="2000" dirty="0" err="1" smtClean="0"/>
              <a:t>redefined</a:t>
            </a:r>
            <a:r>
              <a:rPr lang="fr-FR" sz="2000" dirty="0" smtClean="0"/>
              <a:t> </a:t>
            </a:r>
            <a:r>
              <a:rPr lang="fr-FR" sz="2000" dirty="0" err="1" smtClean="0"/>
              <a:t>using</a:t>
            </a:r>
            <a:r>
              <a:rPr lang="fr-FR" sz="2000" dirty="0" smtClean="0"/>
              <a:t> the </a:t>
            </a:r>
            <a:r>
              <a:rPr lang="fr-FR" sz="2000" dirty="0" err="1" smtClean="0"/>
              <a:t>internal</a:t>
            </a:r>
            <a:r>
              <a:rPr lang="fr-FR" sz="2000" dirty="0" smtClean="0"/>
              <a:t> C </a:t>
            </a:r>
            <a:r>
              <a:rPr lang="fr-FR" sz="2000" dirty="0" err="1" smtClean="0"/>
              <a:t>interpreter</a:t>
            </a:r>
            <a:r>
              <a:rPr lang="fr-FR" sz="2000" dirty="0" smtClean="0"/>
              <a:t>, ex : </a:t>
            </a:r>
          </a:p>
          <a:p>
            <a:pPr lvl="1"/>
            <a:r>
              <a:rPr lang="fr-FR" sz="1800" dirty="0" err="1" smtClean="0"/>
              <a:t>Redefined</a:t>
            </a:r>
            <a:r>
              <a:rPr lang="fr-FR" sz="1800" dirty="0" smtClean="0"/>
              <a:t> impact </a:t>
            </a:r>
            <a:r>
              <a:rPr lang="fr-FR" sz="1800" dirty="0" err="1" smtClean="0"/>
              <a:t>ionization</a:t>
            </a:r>
            <a:r>
              <a:rPr lang="fr-FR" sz="1800" dirty="0" smtClean="0"/>
              <a:t> </a:t>
            </a:r>
            <a:r>
              <a:rPr lang="fr-FR" sz="1800" dirty="0" smtClean="0"/>
              <a:t>,</a:t>
            </a:r>
            <a:r>
              <a:rPr lang="fr-FR" sz="1800" dirty="0" err="1" smtClean="0"/>
              <a:t>mobility</a:t>
            </a:r>
            <a:r>
              <a:rPr lang="fr-FR" sz="1800" dirty="0" smtClean="0"/>
              <a:t> </a:t>
            </a:r>
            <a:r>
              <a:rPr lang="fr-FR" sz="1800" dirty="0" err="1" smtClean="0"/>
              <a:t>dependence</a:t>
            </a:r>
            <a:r>
              <a:rPr lang="fr-FR" sz="1800" dirty="0" smtClean="0"/>
              <a:t> on T,E,N</a:t>
            </a:r>
            <a:r>
              <a:rPr lang="fr-FR" sz="1800" baseline="-25000" dirty="0" smtClean="0"/>
              <a:t>A/</a:t>
            </a:r>
            <a:r>
              <a:rPr lang="fr-FR" sz="1800" baseline="-25000" dirty="0" err="1" smtClean="0"/>
              <a:t>D,</a:t>
            </a:r>
            <a:r>
              <a:rPr lang="fr-FR" sz="1800" dirty="0" err="1" smtClean="0"/>
              <a:t>etc</a:t>
            </a:r>
            <a:endParaRPr lang="fr-FR" sz="1800" baseline="-25000" dirty="0" smtClean="0"/>
          </a:p>
          <a:p>
            <a:endParaRPr lang="fr-FR" sz="2000" dirty="0" smtClean="0"/>
          </a:p>
          <a:p>
            <a:r>
              <a:rPr lang="fr-FR" sz="2000" dirty="0" smtClean="0"/>
              <a:t>All software </a:t>
            </a:r>
            <a:r>
              <a:rPr lang="fr-FR" sz="2000" dirty="0"/>
              <a:t>are </a:t>
            </a:r>
            <a:r>
              <a:rPr lang="fr-FR" sz="2000" dirty="0" err="1"/>
              <a:t>sold</a:t>
            </a:r>
            <a:r>
              <a:rPr lang="fr-FR" sz="2000" dirty="0"/>
              <a:t> as </a:t>
            </a:r>
            <a:r>
              <a:rPr lang="fr-FR" sz="2000" dirty="0" err="1"/>
              <a:t>compiled</a:t>
            </a:r>
            <a:r>
              <a:rPr lang="fr-FR" sz="2000" dirty="0"/>
              <a:t> software </a:t>
            </a:r>
            <a:r>
              <a:rPr lang="fr-FR" sz="2000" dirty="0" err="1"/>
              <a:t>with</a:t>
            </a:r>
            <a:r>
              <a:rPr lang="fr-FR" sz="2000" dirty="0"/>
              <a:t> no </a:t>
            </a:r>
            <a:r>
              <a:rPr lang="fr-FR" sz="2000" dirty="0" err="1"/>
              <a:t>access</a:t>
            </a:r>
            <a:r>
              <a:rPr lang="fr-FR" sz="2000" dirty="0"/>
              <a:t> to source code, </a:t>
            </a:r>
            <a:r>
              <a:rPr lang="fr-FR" sz="2000" dirty="0" err="1"/>
              <a:t>however</a:t>
            </a:r>
            <a:r>
              <a:rPr lang="fr-FR" sz="2000" dirty="0"/>
              <a:t> : </a:t>
            </a:r>
            <a:endParaRPr lang="fr-FR" sz="1800" dirty="0"/>
          </a:p>
          <a:p>
            <a:pPr lvl="1"/>
            <a:r>
              <a:rPr lang="fr-FR" sz="1800" dirty="0" err="1"/>
              <a:t>Both</a:t>
            </a:r>
            <a:r>
              <a:rPr lang="fr-FR" sz="1800" dirty="0"/>
              <a:t> software are </a:t>
            </a:r>
            <a:r>
              <a:rPr lang="fr-FR" sz="1800" dirty="0" err="1"/>
              <a:t>extensively</a:t>
            </a:r>
            <a:r>
              <a:rPr lang="fr-FR" sz="1800" dirty="0"/>
              <a:t> </a:t>
            </a:r>
            <a:r>
              <a:rPr lang="fr-FR" sz="1800" dirty="0" err="1"/>
              <a:t>used</a:t>
            </a:r>
            <a:r>
              <a:rPr lang="fr-FR" sz="1800" dirty="0"/>
              <a:t> in the </a:t>
            </a:r>
            <a:r>
              <a:rPr lang="fr-FR" sz="1800" dirty="0" err="1"/>
              <a:t>industry</a:t>
            </a:r>
            <a:r>
              <a:rPr lang="fr-FR" sz="1800" dirty="0"/>
              <a:t> </a:t>
            </a:r>
            <a:r>
              <a:rPr lang="fr-FR" sz="1800" dirty="0" err="1"/>
              <a:t>with</a:t>
            </a:r>
            <a:r>
              <a:rPr lang="fr-FR" sz="1800" dirty="0"/>
              <a:t> a lot of </a:t>
            </a:r>
            <a:r>
              <a:rPr lang="fr-FR" sz="1800" dirty="0" err="1"/>
              <a:t>success</a:t>
            </a:r>
            <a:r>
              <a:rPr lang="fr-FR" sz="1800" dirty="0"/>
              <a:t> </a:t>
            </a:r>
            <a:r>
              <a:rPr lang="fr-FR" sz="1800" dirty="0" err="1"/>
              <a:t>translating</a:t>
            </a:r>
            <a:r>
              <a:rPr lang="fr-FR" sz="1800" dirty="0"/>
              <a:t> in a major contribution to the </a:t>
            </a:r>
            <a:r>
              <a:rPr lang="fr-FR" sz="1800" dirty="0" err="1"/>
              <a:t>improvement</a:t>
            </a:r>
            <a:r>
              <a:rPr lang="fr-FR" sz="1800" dirty="0"/>
              <a:t> of the </a:t>
            </a:r>
            <a:r>
              <a:rPr lang="fr-FR" sz="1800" dirty="0" err="1"/>
              <a:t>microelectronics</a:t>
            </a:r>
            <a:r>
              <a:rPr lang="fr-FR" sz="1800" dirty="0"/>
              <a:t> </a:t>
            </a:r>
          </a:p>
          <a:p>
            <a:pPr lvl="1"/>
            <a:r>
              <a:rPr lang="fr-FR" sz="1800" dirty="0" err="1"/>
              <a:t>Both</a:t>
            </a:r>
            <a:r>
              <a:rPr lang="fr-FR" sz="1800" dirty="0"/>
              <a:t> software are </a:t>
            </a:r>
            <a:r>
              <a:rPr lang="fr-FR" sz="1800" dirty="0" err="1"/>
              <a:t>extensively</a:t>
            </a:r>
            <a:r>
              <a:rPr lang="fr-FR" sz="1800" dirty="0"/>
              <a:t> </a:t>
            </a:r>
            <a:r>
              <a:rPr lang="fr-FR" sz="1800" dirty="0" err="1"/>
              <a:t>documented</a:t>
            </a:r>
            <a:r>
              <a:rPr lang="fr-FR" sz="1800" dirty="0"/>
              <a:t> </a:t>
            </a:r>
            <a:r>
              <a:rPr lang="fr-FR" sz="1800" dirty="0" err="1"/>
              <a:t>with</a:t>
            </a:r>
            <a:r>
              <a:rPr lang="fr-FR" sz="1800" dirty="0"/>
              <a:t> </a:t>
            </a:r>
            <a:r>
              <a:rPr lang="fr-FR" sz="1800" dirty="0" err="1"/>
              <a:t>references</a:t>
            </a:r>
            <a:r>
              <a:rPr lang="fr-FR" sz="1800" dirty="0"/>
              <a:t> </a:t>
            </a:r>
            <a:r>
              <a:rPr lang="fr-FR" sz="1800" dirty="0" err="1"/>
              <a:t>provided</a:t>
            </a:r>
            <a:r>
              <a:rPr lang="fr-FR" sz="1800" dirty="0"/>
              <a:t> : </a:t>
            </a:r>
          </a:p>
          <a:p>
            <a:pPr lvl="2"/>
            <a:r>
              <a:rPr lang="fr-FR" sz="1600" dirty="0"/>
              <a:t>SILVACO ATLAS </a:t>
            </a:r>
            <a:r>
              <a:rPr lang="fr-FR" sz="1600" dirty="0" err="1"/>
              <a:t>Manual</a:t>
            </a:r>
            <a:r>
              <a:rPr lang="fr-FR" sz="1600" dirty="0"/>
              <a:t> -&gt; 898 pages </a:t>
            </a:r>
          </a:p>
          <a:p>
            <a:pPr lvl="2"/>
            <a:r>
              <a:rPr lang="fr-FR" sz="1600" dirty="0"/>
              <a:t>SENTAURUS DEVICE </a:t>
            </a:r>
            <a:r>
              <a:rPr lang="fr-FR" sz="1600" dirty="0" err="1"/>
              <a:t>Manual</a:t>
            </a:r>
            <a:r>
              <a:rPr lang="fr-FR" sz="1600" dirty="0"/>
              <a:t> -&gt; 1284 pages</a:t>
            </a:r>
          </a:p>
          <a:p>
            <a:pPr marL="457200" lvl="1" indent="0">
              <a:buNone/>
            </a:pPr>
            <a:endParaRPr lang="fr-FR" sz="2000" dirty="0" smtClean="0"/>
          </a:p>
        </p:txBody>
      </p:sp>
      <p:sp>
        <p:nvSpPr>
          <p:cNvPr id="4" name="Espace réservé du pied de page 3"/>
          <p:cNvSpPr>
            <a:spLocks noGrp="1"/>
          </p:cNvSpPr>
          <p:nvPr>
            <p:ph type="ftr" sz="quarter" idx="11"/>
          </p:nvPr>
        </p:nvSpPr>
        <p:spPr/>
        <p:txBody>
          <a:bodyPr/>
          <a:lstStyle/>
          <a:p>
            <a:r>
              <a:rPr lang="fr-FR" smtClean="0"/>
              <a:t>Vertex 2013, Lake Starnberg, September 18 2013</a:t>
            </a:r>
            <a:endParaRPr lang="fr-FR"/>
          </a:p>
        </p:txBody>
      </p:sp>
      <p:sp>
        <p:nvSpPr>
          <p:cNvPr id="5" name="Espace réservé du numéro de diapositive 4"/>
          <p:cNvSpPr>
            <a:spLocks noGrp="1"/>
          </p:cNvSpPr>
          <p:nvPr>
            <p:ph type="sldNum" sz="quarter" idx="12"/>
          </p:nvPr>
        </p:nvSpPr>
        <p:spPr/>
        <p:txBody>
          <a:bodyPr/>
          <a:lstStyle/>
          <a:p>
            <a:fld id="{54520F24-9586-C243-A8CC-1DD7D1CEA0C1}" type="slidenum">
              <a:rPr lang="fr-FR" smtClean="0"/>
              <a:t>22</a:t>
            </a:fld>
            <a:endParaRPr lang="fr-FR"/>
          </a:p>
        </p:txBody>
      </p:sp>
    </p:spTree>
    <p:extLst>
      <p:ext uri="{BB962C8B-B14F-4D97-AF65-F5344CB8AC3E}">
        <p14:creationId xmlns:p14="http://schemas.microsoft.com/office/powerpoint/2010/main" val="106374686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TCAD Simulation </a:t>
            </a:r>
            <a:r>
              <a:rPr lang="fr-FR" dirty="0" err="1" smtClean="0"/>
              <a:t>capabilities</a:t>
            </a:r>
            <a:endParaRPr lang="fr-FR" dirty="0"/>
          </a:p>
        </p:txBody>
      </p:sp>
      <p:sp>
        <p:nvSpPr>
          <p:cNvPr id="3" name="Espace réservé du contenu 2"/>
          <p:cNvSpPr>
            <a:spLocks noGrp="1"/>
          </p:cNvSpPr>
          <p:nvPr>
            <p:ph idx="1"/>
          </p:nvPr>
        </p:nvSpPr>
        <p:spPr/>
        <p:txBody>
          <a:bodyPr>
            <a:normAutofit fontScale="92500" lnSpcReduction="20000"/>
          </a:bodyPr>
          <a:lstStyle/>
          <a:p>
            <a:r>
              <a:rPr lang="fr-FR" dirty="0" smtClean="0"/>
              <a:t>TCAD </a:t>
            </a:r>
            <a:r>
              <a:rPr lang="fr-FR" dirty="0" err="1" smtClean="0"/>
              <a:t>is</a:t>
            </a:r>
            <a:r>
              <a:rPr lang="fr-FR" dirty="0" smtClean="0"/>
              <a:t> </a:t>
            </a:r>
            <a:r>
              <a:rPr lang="fr-FR" dirty="0" err="1" smtClean="0"/>
              <a:t>suitable</a:t>
            </a:r>
            <a:r>
              <a:rPr lang="fr-FR" dirty="0" smtClean="0"/>
              <a:t> for simulation of </a:t>
            </a:r>
            <a:r>
              <a:rPr lang="fr-FR" dirty="0" err="1" smtClean="0"/>
              <a:t>complex</a:t>
            </a:r>
            <a:r>
              <a:rPr lang="fr-FR" dirty="0" smtClean="0"/>
              <a:t> structure</a:t>
            </a:r>
          </a:p>
          <a:p>
            <a:pPr lvl="1"/>
            <a:r>
              <a:rPr lang="fr-FR" dirty="0" err="1" smtClean="0"/>
              <a:t>Guard</a:t>
            </a:r>
            <a:r>
              <a:rPr lang="fr-FR" dirty="0" smtClean="0"/>
              <a:t> rings , punch-</a:t>
            </a:r>
            <a:r>
              <a:rPr lang="fr-FR" dirty="0" err="1" smtClean="0"/>
              <a:t>trough</a:t>
            </a:r>
            <a:endParaRPr lang="fr-FR" dirty="0"/>
          </a:p>
          <a:p>
            <a:pPr lvl="1"/>
            <a:r>
              <a:rPr lang="fr-FR" dirty="0" smtClean="0"/>
              <a:t>E-Field distribution in </a:t>
            </a:r>
            <a:r>
              <a:rPr lang="fr-FR" dirty="0" err="1" smtClean="0"/>
              <a:t>presence</a:t>
            </a:r>
            <a:r>
              <a:rPr lang="fr-FR" dirty="0" smtClean="0"/>
              <a:t> of </a:t>
            </a:r>
            <a:r>
              <a:rPr lang="fr-FR" dirty="0" err="1" smtClean="0"/>
              <a:t>complex</a:t>
            </a:r>
            <a:r>
              <a:rPr lang="fr-FR" dirty="0" smtClean="0"/>
              <a:t> doping profiles</a:t>
            </a:r>
          </a:p>
          <a:p>
            <a:pPr lvl="1"/>
            <a:endParaRPr lang="fr-FR" dirty="0"/>
          </a:p>
          <a:p>
            <a:r>
              <a:rPr lang="fr-FR" dirty="0" err="1" smtClean="0"/>
              <a:t>Transient</a:t>
            </a:r>
            <a:r>
              <a:rPr lang="fr-FR" dirty="0" smtClean="0"/>
              <a:t> simulation </a:t>
            </a:r>
          </a:p>
          <a:p>
            <a:pPr lvl="1"/>
            <a:r>
              <a:rPr lang="fr-FR" dirty="0" err="1" smtClean="0"/>
              <a:t>Apply</a:t>
            </a:r>
            <a:r>
              <a:rPr lang="fr-FR" dirty="0" smtClean="0"/>
              <a:t> a stress to a DC-Stable system and </a:t>
            </a:r>
            <a:r>
              <a:rPr lang="fr-FR" dirty="0" smtClean="0"/>
              <a:t>let </a:t>
            </a:r>
            <a:r>
              <a:rPr lang="fr-FR" dirty="0" err="1" smtClean="0"/>
              <a:t>it</a:t>
            </a:r>
            <a:r>
              <a:rPr lang="fr-FR" dirty="0" smtClean="0"/>
              <a:t> relax back </a:t>
            </a:r>
            <a:r>
              <a:rPr lang="fr-FR" dirty="0" smtClean="0"/>
              <a:t>to </a:t>
            </a:r>
            <a:r>
              <a:rPr lang="fr-FR" dirty="0" err="1" smtClean="0"/>
              <a:t>equilibrium</a:t>
            </a:r>
            <a:r>
              <a:rPr lang="fr-FR" dirty="0" smtClean="0"/>
              <a:t> (</a:t>
            </a:r>
            <a:r>
              <a:rPr lang="fr-FR" dirty="0" err="1" smtClean="0"/>
              <a:t>ie</a:t>
            </a:r>
            <a:r>
              <a:rPr lang="fr-FR" dirty="0" smtClean="0"/>
              <a:t>. Virtual TCT)</a:t>
            </a:r>
          </a:p>
          <a:p>
            <a:endParaRPr lang="fr-FR" dirty="0"/>
          </a:p>
          <a:p>
            <a:r>
              <a:rPr lang="fr-FR" dirty="0" smtClean="0"/>
              <a:t>AC </a:t>
            </a:r>
            <a:r>
              <a:rPr lang="fr-FR" dirty="0" err="1" smtClean="0"/>
              <a:t>Analysis</a:t>
            </a:r>
            <a:r>
              <a:rPr lang="fr-FR" dirty="0" smtClean="0"/>
              <a:t> (CV </a:t>
            </a:r>
            <a:r>
              <a:rPr lang="fr-FR" dirty="0" err="1" smtClean="0"/>
              <a:t>Curves</a:t>
            </a:r>
            <a:r>
              <a:rPr lang="fr-FR" dirty="0" smtClean="0"/>
              <a:t>, inter-pixel/</a:t>
            </a:r>
            <a:r>
              <a:rPr lang="fr-FR" dirty="0" err="1" smtClean="0"/>
              <a:t>strip</a:t>
            </a:r>
            <a:r>
              <a:rPr lang="fr-FR" dirty="0" smtClean="0"/>
              <a:t> capacitance)</a:t>
            </a:r>
            <a:endParaRPr lang="fr-FR" dirty="0"/>
          </a:p>
        </p:txBody>
      </p:sp>
      <p:sp>
        <p:nvSpPr>
          <p:cNvPr id="4" name="Espace réservé du pied de page 3"/>
          <p:cNvSpPr>
            <a:spLocks noGrp="1"/>
          </p:cNvSpPr>
          <p:nvPr>
            <p:ph type="ftr" sz="quarter" idx="11"/>
          </p:nvPr>
        </p:nvSpPr>
        <p:spPr/>
        <p:txBody>
          <a:bodyPr/>
          <a:lstStyle/>
          <a:p>
            <a:r>
              <a:rPr lang="fr-FR" smtClean="0"/>
              <a:t>Vertex 2013, Lake Starnberg, September 18 2013</a:t>
            </a:r>
            <a:endParaRPr lang="fr-FR"/>
          </a:p>
        </p:txBody>
      </p:sp>
      <p:sp>
        <p:nvSpPr>
          <p:cNvPr id="5" name="Espace réservé du numéro de diapositive 4"/>
          <p:cNvSpPr>
            <a:spLocks noGrp="1"/>
          </p:cNvSpPr>
          <p:nvPr>
            <p:ph type="sldNum" sz="quarter" idx="12"/>
          </p:nvPr>
        </p:nvSpPr>
        <p:spPr/>
        <p:txBody>
          <a:bodyPr/>
          <a:lstStyle/>
          <a:p>
            <a:fld id="{54520F24-9586-C243-A8CC-1DD7D1CEA0C1}" type="slidenum">
              <a:rPr lang="fr-FR" smtClean="0"/>
              <a:t>23</a:t>
            </a:fld>
            <a:endParaRPr lang="fr-FR"/>
          </a:p>
        </p:txBody>
      </p:sp>
    </p:spTree>
    <p:extLst>
      <p:ext uri="{BB962C8B-B14F-4D97-AF65-F5344CB8AC3E}">
        <p14:creationId xmlns:p14="http://schemas.microsoft.com/office/powerpoint/2010/main" val="247165253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FR" sz="3600" dirty="0" smtClean="0"/>
              <a:t>ATLAS </a:t>
            </a:r>
            <a:r>
              <a:rPr lang="fr-FR" sz="3600" dirty="0" err="1" smtClean="0"/>
              <a:t>Guard</a:t>
            </a:r>
            <a:r>
              <a:rPr lang="fr-FR" sz="3600" dirty="0" smtClean="0"/>
              <a:t> </a:t>
            </a:r>
            <a:r>
              <a:rPr lang="fr-FR" sz="3600" dirty="0"/>
              <a:t>R</a:t>
            </a:r>
            <a:r>
              <a:rPr lang="fr-FR" sz="3600" dirty="0" smtClean="0"/>
              <a:t>ing </a:t>
            </a:r>
            <a:r>
              <a:rPr lang="fr-FR" sz="3600" dirty="0"/>
              <a:t>S</a:t>
            </a:r>
            <a:r>
              <a:rPr lang="fr-FR" sz="3600" dirty="0" smtClean="0"/>
              <a:t>imulation </a:t>
            </a:r>
            <a:r>
              <a:rPr lang="fr-FR" sz="3600" dirty="0" smtClean="0"/>
              <a:t>and </a:t>
            </a:r>
            <a:r>
              <a:rPr lang="fr-FR" sz="3600" dirty="0" err="1" smtClean="0"/>
              <a:t>Space</a:t>
            </a:r>
            <a:r>
              <a:rPr lang="fr-FR" sz="3600" dirty="0" smtClean="0"/>
              <a:t>-Charge </a:t>
            </a:r>
            <a:r>
              <a:rPr lang="fr-FR" sz="3600" dirty="0" err="1" smtClean="0"/>
              <a:t>Sign</a:t>
            </a:r>
            <a:r>
              <a:rPr lang="fr-FR" sz="3600" dirty="0" smtClean="0"/>
              <a:t> inversion (SCSI)</a:t>
            </a:r>
            <a:endParaRPr lang="fr-FR" sz="3600" dirty="0"/>
          </a:p>
        </p:txBody>
      </p:sp>
      <p:pic>
        <p:nvPicPr>
          <p:cNvPr id="6" name="Espace réservé du contenu 5" descr="ATLAS_std_Potential_0neq.png"/>
          <p:cNvPicPr>
            <a:picLocks noGrp="1" noChangeAspect="1"/>
          </p:cNvPicPr>
          <p:nvPr>
            <p:ph idx="1"/>
          </p:nvPr>
        </p:nvPicPr>
        <p:blipFill>
          <a:blip r:embed="rId2">
            <a:extLst>
              <a:ext uri="{28A0092B-C50C-407E-A947-70E740481C1C}">
                <a14:useLocalDpi xmlns:a14="http://schemas.microsoft.com/office/drawing/2010/main" val="0"/>
              </a:ext>
            </a:extLst>
          </a:blip>
          <a:srcRect l="1342" r="1342"/>
          <a:stretch>
            <a:fillRect/>
          </a:stretch>
        </p:blipFill>
        <p:spPr>
          <a:xfrm>
            <a:off x="1736100" y="1485304"/>
            <a:ext cx="3618069" cy="2033607"/>
          </a:xfrm>
        </p:spPr>
      </p:pic>
      <p:sp>
        <p:nvSpPr>
          <p:cNvPr id="4" name="Espace réservé du pied de page 3"/>
          <p:cNvSpPr>
            <a:spLocks noGrp="1"/>
          </p:cNvSpPr>
          <p:nvPr>
            <p:ph type="ftr" sz="quarter" idx="11"/>
          </p:nvPr>
        </p:nvSpPr>
        <p:spPr/>
        <p:txBody>
          <a:bodyPr/>
          <a:lstStyle/>
          <a:p>
            <a:r>
              <a:rPr lang="fr-FR" smtClean="0"/>
              <a:t>Vertex 2013, Lake Starnberg, September 18 2013</a:t>
            </a:r>
            <a:endParaRPr lang="fr-FR"/>
          </a:p>
        </p:txBody>
      </p:sp>
      <p:sp>
        <p:nvSpPr>
          <p:cNvPr id="5" name="Espace réservé du numéro de diapositive 4"/>
          <p:cNvSpPr>
            <a:spLocks noGrp="1"/>
          </p:cNvSpPr>
          <p:nvPr>
            <p:ph type="sldNum" sz="quarter" idx="12"/>
          </p:nvPr>
        </p:nvSpPr>
        <p:spPr/>
        <p:txBody>
          <a:bodyPr/>
          <a:lstStyle/>
          <a:p>
            <a:fld id="{54520F24-9586-C243-A8CC-1DD7D1CEA0C1}" type="slidenum">
              <a:rPr lang="fr-FR" smtClean="0"/>
              <a:t>24</a:t>
            </a:fld>
            <a:endParaRPr lang="fr-FR"/>
          </a:p>
        </p:txBody>
      </p:sp>
      <p:pic>
        <p:nvPicPr>
          <p:cNvPr id="7" name="Espace réservé du contenu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54169" y="1485303"/>
            <a:ext cx="3584091" cy="2033607"/>
          </a:xfrm>
          <a:prstGeom prst="rect">
            <a:avLst/>
          </a:prstGeom>
        </p:spPr>
      </p:pic>
      <p:pic>
        <p:nvPicPr>
          <p:cNvPr id="8" name="Espace réservé du contenu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36100" y="3442269"/>
            <a:ext cx="3584091" cy="2033606"/>
          </a:xfrm>
          <a:prstGeom prst="rect">
            <a:avLst/>
          </a:prstGeom>
        </p:spPr>
      </p:pic>
      <p:pic>
        <p:nvPicPr>
          <p:cNvPr id="9" name="Espace réservé du contenu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54169" y="3518911"/>
            <a:ext cx="3584091" cy="2033606"/>
          </a:xfrm>
          <a:prstGeom prst="rect">
            <a:avLst/>
          </a:prstGeom>
        </p:spPr>
      </p:pic>
      <p:sp>
        <p:nvSpPr>
          <p:cNvPr id="10" name="Rectangle 9"/>
          <p:cNvSpPr/>
          <p:nvPr/>
        </p:nvSpPr>
        <p:spPr>
          <a:xfrm>
            <a:off x="835354" y="5669532"/>
            <a:ext cx="7699358" cy="830997"/>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square">
            <a:spAutoFit/>
          </a:bodyPr>
          <a:lstStyle/>
          <a:p>
            <a:r>
              <a:rPr lang="fr-FR" sz="1200" dirty="0"/>
              <a:t>Simulation of Radiation Damage </a:t>
            </a:r>
            <a:r>
              <a:rPr lang="fr-FR" sz="1200" dirty="0" err="1"/>
              <a:t>Effects</a:t>
            </a:r>
            <a:r>
              <a:rPr lang="fr-FR" sz="1200" dirty="0"/>
              <a:t> on </a:t>
            </a:r>
            <a:r>
              <a:rPr lang="fr-FR" sz="1200" dirty="0" err="1"/>
              <a:t>Planar</a:t>
            </a:r>
            <a:r>
              <a:rPr lang="fr-FR" sz="1200" dirty="0"/>
              <a:t> Pixel </a:t>
            </a:r>
            <a:r>
              <a:rPr lang="fr-FR" sz="1200" dirty="0" err="1"/>
              <a:t>Guard</a:t>
            </a:r>
            <a:r>
              <a:rPr lang="fr-FR" sz="1200" dirty="0"/>
              <a:t> Ring Structure for ATLAS </a:t>
            </a:r>
            <a:r>
              <a:rPr lang="fr-FR" sz="1200" dirty="0" err="1"/>
              <a:t>Inner</a:t>
            </a:r>
            <a:r>
              <a:rPr lang="fr-FR" sz="1200" dirty="0"/>
              <a:t> Detector Upgrade</a:t>
            </a:r>
          </a:p>
          <a:p>
            <a:r>
              <a:rPr lang="fr-FR" sz="1200" dirty="0"/>
              <a:t>by: M. Benoit, A. </a:t>
            </a:r>
            <a:r>
              <a:rPr lang="fr-FR" sz="1200" dirty="0" err="1"/>
              <a:t>Lounis</a:t>
            </a:r>
            <a:r>
              <a:rPr lang="fr-FR" sz="1200" dirty="0"/>
              <a:t>, N. </a:t>
            </a:r>
            <a:r>
              <a:rPr lang="fr-FR" sz="1200" dirty="0" err="1"/>
              <a:t>Dinu</a:t>
            </a:r>
            <a:endParaRPr lang="fr-FR" sz="1200" dirty="0"/>
          </a:p>
          <a:p>
            <a:r>
              <a:rPr lang="fr-FR" sz="1200" dirty="0" err="1"/>
              <a:t>Nuclear</a:t>
            </a:r>
            <a:r>
              <a:rPr lang="fr-FR" sz="1200" dirty="0"/>
              <a:t> Science, IEEE Transactions on, Vol. 56, No. 6. (08 </a:t>
            </a:r>
            <a:r>
              <a:rPr lang="fr-FR" sz="1200" dirty="0" err="1"/>
              <a:t>December</a:t>
            </a:r>
            <a:r>
              <a:rPr lang="fr-FR" sz="1200" dirty="0"/>
              <a:t> 2009), pp. 3236-3243, doi:10.1109/TNS.2009.2034002</a:t>
            </a:r>
          </a:p>
        </p:txBody>
      </p:sp>
      <p:pic>
        <p:nvPicPr>
          <p:cNvPr id="3" name="Image 2"/>
          <p:cNvPicPr>
            <a:picLocks noChangeAspect="1"/>
          </p:cNvPicPr>
          <p:nvPr/>
        </p:nvPicPr>
        <p:blipFill rotWithShape="1">
          <a:blip r:embed="rId6"/>
          <a:srcRect l="34007" t="50332"/>
          <a:stretch/>
        </p:blipFill>
        <p:spPr>
          <a:xfrm rot="16200000">
            <a:off x="-1028831" y="2801118"/>
            <a:ext cx="3866410" cy="1242224"/>
          </a:xfrm>
          <a:prstGeom prst="rect">
            <a:avLst/>
          </a:prstGeom>
        </p:spPr>
      </p:pic>
      <p:sp>
        <p:nvSpPr>
          <p:cNvPr id="11" name="ZoneTexte 10"/>
          <p:cNvSpPr txBox="1"/>
          <p:nvPr/>
        </p:nvSpPr>
        <p:spPr>
          <a:xfrm rot="5400000">
            <a:off x="4980812" y="2682439"/>
            <a:ext cx="893318" cy="276999"/>
          </a:xfrm>
          <a:prstGeom prst="rect">
            <a:avLst/>
          </a:prstGeom>
          <a:noFill/>
        </p:spPr>
        <p:txBody>
          <a:bodyPr wrap="none" rtlCol="0">
            <a:spAutoFit/>
          </a:bodyPr>
          <a:lstStyle/>
          <a:p>
            <a:r>
              <a:rPr lang="fr-FR" sz="1200" dirty="0" smtClean="0"/>
              <a:t>Voltage (V)</a:t>
            </a:r>
            <a:endParaRPr lang="fr-FR" sz="1200" dirty="0"/>
          </a:p>
        </p:txBody>
      </p:sp>
      <p:sp>
        <p:nvSpPr>
          <p:cNvPr id="12" name="ZoneTexte 11"/>
          <p:cNvSpPr txBox="1"/>
          <p:nvPr/>
        </p:nvSpPr>
        <p:spPr>
          <a:xfrm rot="5400000">
            <a:off x="8558842" y="2692511"/>
            <a:ext cx="893318" cy="276999"/>
          </a:xfrm>
          <a:prstGeom prst="rect">
            <a:avLst/>
          </a:prstGeom>
          <a:noFill/>
        </p:spPr>
        <p:txBody>
          <a:bodyPr wrap="none" rtlCol="0">
            <a:spAutoFit/>
          </a:bodyPr>
          <a:lstStyle/>
          <a:p>
            <a:r>
              <a:rPr lang="fr-FR" sz="1200" dirty="0" smtClean="0"/>
              <a:t>Voltage (V)</a:t>
            </a:r>
            <a:endParaRPr lang="fr-FR" sz="1200" dirty="0"/>
          </a:p>
        </p:txBody>
      </p:sp>
      <p:sp>
        <p:nvSpPr>
          <p:cNvPr id="13" name="ZoneTexte 12"/>
          <p:cNvSpPr txBox="1"/>
          <p:nvPr/>
        </p:nvSpPr>
        <p:spPr>
          <a:xfrm rot="5400000">
            <a:off x="8584870" y="4596714"/>
            <a:ext cx="893318" cy="276999"/>
          </a:xfrm>
          <a:prstGeom prst="rect">
            <a:avLst/>
          </a:prstGeom>
          <a:noFill/>
        </p:spPr>
        <p:txBody>
          <a:bodyPr wrap="none" rtlCol="0">
            <a:spAutoFit/>
          </a:bodyPr>
          <a:lstStyle/>
          <a:p>
            <a:r>
              <a:rPr lang="fr-FR" sz="1200" dirty="0" smtClean="0"/>
              <a:t>Voltage (V)</a:t>
            </a:r>
            <a:endParaRPr lang="fr-FR" sz="1200" dirty="0"/>
          </a:p>
        </p:txBody>
      </p:sp>
      <p:sp>
        <p:nvSpPr>
          <p:cNvPr id="14" name="ZoneTexte 13"/>
          <p:cNvSpPr txBox="1"/>
          <p:nvPr/>
        </p:nvSpPr>
        <p:spPr>
          <a:xfrm rot="5400000">
            <a:off x="4991760" y="4618612"/>
            <a:ext cx="893318" cy="276999"/>
          </a:xfrm>
          <a:prstGeom prst="rect">
            <a:avLst/>
          </a:prstGeom>
          <a:noFill/>
        </p:spPr>
        <p:txBody>
          <a:bodyPr wrap="none" rtlCol="0">
            <a:spAutoFit/>
          </a:bodyPr>
          <a:lstStyle/>
          <a:p>
            <a:r>
              <a:rPr lang="fr-FR" sz="1200" dirty="0" smtClean="0"/>
              <a:t>Voltage (V)</a:t>
            </a:r>
            <a:endParaRPr lang="fr-FR" sz="1200" dirty="0"/>
          </a:p>
        </p:txBody>
      </p:sp>
      <p:sp>
        <p:nvSpPr>
          <p:cNvPr id="15" name="ZoneTexte 14"/>
          <p:cNvSpPr txBox="1"/>
          <p:nvPr/>
        </p:nvSpPr>
        <p:spPr>
          <a:xfrm>
            <a:off x="2408476" y="2770024"/>
            <a:ext cx="1069524" cy="369332"/>
          </a:xfrm>
          <a:prstGeom prst="rect">
            <a:avLst/>
          </a:prstGeom>
          <a:noFill/>
        </p:spPr>
        <p:txBody>
          <a:bodyPr wrap="none" rtlCol="0">
            <a:spAutoFit/>
          </a:bodyPr>
          <a:lstStyle/>
          <a:p>
            <a:r>
              <a:rPr lang="fr-FR" dirty="0" smtClean="0">
                <a:solidFill>
                  <a:schemeClr val="bg1"/>
                </a:solidFill>
              </a:rPr>
              <a:t>0 </a:t>
            </a:r>
            <a:r>
              <a:rPr lang="fr-FR" dirty="0" err="1" smtClean="0">
                <a:solidFill>
                  <a:schemeClr val="bg1"/>
                </a:solidFill>
              </a:rPr>
              <a:t>n</a:t>
            </a:r>
            <a:r>
              <a:rPr lang="fr-FR" baseline="-25000" dirty="0" err="1" smtClean="0">
                <a:solidFill>
                  <a:schemeClr val="bg1"/>
                </a:solidFill>
              </a:rPr>
              <a:t>eq</a:t>
            </a:r>
            <a:r>
              <a:rPr lang="fr-FR" dirty="0" smtClean="0">
                <a:solidFill>
                  <a:schemeClr val="bg1"/>
                </a:solidFill>
              </a:rPr>
              <a:t>/cm</a:t>
            </a:r>
            <a:r>
              <a:rPr lang="fr-FR" baseline="30000" dirty="0" smtClean="0">
                <a:solidFill>
                  <a:schemeClr val="bg1"/>
                </a:solidFill>
              </a:rPr>
              <a:t>2</a:t>
            </a:r>
            <a:endParaRPr lang="fr-FR" baseline="30000" dirty="0">
              <a:solidFill>
                <a:schemeClr val="bg1"/>
              </a:solidFill>
            </a:endParaRPr>
          </a:p>
        </p:txBody>
      </p:sp>
      <p:sp>
        <p:nvSpPr>
          <p:cNvPr id="16" name="ZoneTexte 15"/>
          <p:cNvSpPr txBox="1"/>
          <p:nvPr/>
        </p:nvSpPr>
        <p:spPr>
          <a:xfrm>
            <a:off x="6064115" y="2770024"/>
            <a:ext cx="1390124" cy="369332"/>
          </a:xfrm>
          <a:prstGeom prst="rect">
            <a:avLst/>
          </a:prstGeom>
          <a:noFill/>
        </p:spPr>
        <p:txBody>
          <a:bodyPr wrap="none" rtlCol="0">
            <a:spAutoFit/>
          </a:bodyPr>
          <a:lstStyle/>
          <a:p>
            <a:r>
              <a:rPr lang="fr-FR" dirty="0" smtClean="0">
                <a:solidFill>
                  <a:schemeClr val="bg1"/>
                </a:solidFill>
              </a:rPr>
              <a:t>1e14 </a:t>
            </a:r>
            <a:r>
              <a:rPr lang="fr-FR" dirty="0" err="1" smtClean="0">
                <a:solidFill>
                  <a:schemeClr val="bg1"/>
                </a:solidFill>
              </a:rPr>
              <a:t>n</a:t>
            </a:r>
            <a:r>
              <a:rPr lang="fr-FR" baseline="-25000" dirty="0" err="1" smtClean="0">
                <a:solidFill>
                  <a:schemeClr val="bg1"/>
                </a:solidFill>
              </a:rPr>
              <a:t>eq</a:t>
            </a:r>
            <a:r>
              <a:rPr lang="fr-FR" dirty="0" smtClean="0">
                <a:solidFill>
                  <a:schemeClr val="bg1"/>
                </a:solidFill>
              </a:rPr>
              <a:t>/cm</a:t>
            </a:r>
            <a:r>
              <a:rPr lang="fr-FR" baseline="30000" dirty="0" smtClean="0">
                <a:solidFill>
                  <a:schemeClr val="bg1"/>
                </a:solidFill>
              </a:rPr>
              <a:t>2</a:t>
            </a:r>
            <a:endParaRPr lang="fr-FR" baseline="30000" dirty="0">
              <a:solidFill>
                <a:schemeClr val="bg1"/>
              </a:solidFill>
            </a:endParaRPr>
          </a:p>
        </p:txBody>
      </p:sp>
      <p:sp>
        <p:nvSpPr>
          <p:cNvPr id="17" name="ZoneTexte 16"/>
          <p:cNvSpPr txBox="1"/>
          <p:nvPr/>
        </p:nvSpPr>
        <p:spPr>
          <a:xfrm>
            <a:off x="2408476" y="4718013"/>
            <a:ext cx="1390124" cy="369332"/>
          </a:xfrm>
          <a:prstGeom prst="rect">
            <a:avLst/>
          </a:prstGeom>
          <a:noFill/>
        </p:spPr>
        <p:txBody>
          <a:bodyPr wrap="none" rtlCol="0">
            <a:spAutoFit/>
          </a:bodyPr>
          <a:lstStyle/>
          <a:p>
            <a:r>
              <a:rPr lang="fr-FR" dirty="0" smtClean="0">
                <a:solidFill>
                  <a:schemeClr val="bg1"/>
                </a:solidFill>
              </a:rPr>
              <a:t>1e15 </a:t>
            </a:r>
            <a:r>
              <a:rPr lang="fr-FR" dirty="0" err="1" smtClean="0">
                <a:solidFill>
                  <a:schemeClr val="bg1"/>
                </a:solidFill>
              </a:rPr>
              <a:t>n</a:t>
            </a:r>
            <a:r>
              <a:rPr lang="fr-FR" baseline="-25000" dirty="0" err="1" smtClean="0">
                <a:solidFill>
                  <a:schemeClr val="bg1"/>
                </a:solidFill>
              </a:rPr>
              <a:t>eq</a:t>
            </a:r>
            <a:r>
              <a:rPr lang="fr-FR" dirty="0" smtClean="0">
                <a:solidFill>
                  <a:schemeClr val="bg1"/>
                </a:solidFill>
              </a:rPr>
              <a:t>/cm</a:t>
            </a:r>
            <a:r>
              <a:rPr lang="fr-FR" baseline="30000" dirty="0" smtClean="0">
                <a:solidFill>
                  <a:schemeClr val="bg1"/>
                </a:solidFill>
              </a:rPr>
              <a:t>2</a:t>
            </a:r>
            <a:endParaRPr lang="fr-FR" baseline="30000" dirty="0">
              <a:solidFill>
                <a:schemeClr val="bg1"/>
              </a:solidFill>
            </a:endParaRPr>
          </a:p>
        </p:txBody>
      </p:sp>
      <p:sp>
        <p:nvSpPr>
          <p:cNvPr id="19" name="ZoneTexte 18"/>
          <p:cNvSpPr txBox="1"/>
          <p:nvPr/>
        </p:nvSpPr>
        <p:spPr>
          <a:xfrm>
            <a:off x="6064115" y="4739028"/>
            <a:ext cx="1402948" cy="369332"/>
          </a:xfrm>
          <a:prstGeom prst="rect">
            <a:avLst/>
          </a:prstGeom>
          <a:noFill/>
        </p:spPr>
        <p:txBody>
          <a:bodyPr wrap="none" rtlCol="0">
            <a:spAutoFit/>
          </a:bodyPr>
          <a:lstStyle/>
          <a:p>
            <a:r>
              <a:rPr lang="fr-FR" dirty="0">
                <a:solidFill>
                  <a:schemeClr val="bg1"/>
                </a:solidFill>
              </a:rPr>
              <a:t>5</a:t>
            </a:r>
            <a:r>
              <a:rPr lang="fr-FR" dirty="0" smtClean="0">
                <a:solidFill>
                  <a:schemeClr val="bg1"/>
                </a:solidFill>
              </a:rPr>
              <a:t>e15 </a:t>
            </a:r>
            <a:r>
              <a:rPr lang="fr-FR" dirty="0" err="1" smtClean="0">
                <a:solidFill>
                  <a:schemeClr val="bg1"/>
                </a:solidFill>
              </a:rPr>
              <a:t>n</a:t>
            </a:r>
            <a:r>
              <a:rPr lang="fr-FR" baseline="-25000" dirty="0" err="1" smtClean="0">
                <a:solidFill>
                  <a:schemeClr val="bg1"/>
                </a:solidFill>
              </a:rPr>
              <a:t>eq</a:t>
            </a:r>
            <a:r>
              <a:rPr lang="fr-FR" dirty="0" smtClean="0">
                <a:solidFill>
                  <a:schemeClr val="bg1"/>
                </a:solidFill>
              </a:rPr>
              <a:t>/cm</a:t>
            </a:r>
            <a:r>
              <a:rPr lang="fr-FR" baseline="30000" dirty="0" smtClean="0">
                <a:solidFill>
                  <a:schemeClr val="bg1"/>
                </a:solidFill>
              </a:rPr>
              <a:t>2</a:t>
            </a:r>
            <a:endParaRPr lang="fr-FR" baseline="30000" dirty="0">
              <a:solidFill>
                <a:schemeClr val="bg1"/>
              </a:solidFill>
            </a:endParaRPr>
          </a:p>
        </p:txBody>
      </p:sp>
    </p:spTree>
    <p:extLst>
      <p:ext uri="{BB962C8B-B14F-4D97-AF65-F5344CB8AC3E}">
        <p14:creationId xmlns:p14="http://schemas.microsoft.com/office/powerpoint/2010/main" val="40871876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FR" sz="3600" dirty="0" smtClean="0"/>
              <a:t>ATLAS </a:t>
            </a:r>
            <a:r>
              <a:rPr lang="fr-FR" sz="3600" dirty="0" err="1" smtClean="0"/>
              <a:t>Guard</a:t>
            </a:r>
            <a:r>
              <a:rPr lang="fr-FR" sz="3600" dirty="0" smtClean="0"/>
              <a:t> </a:t>
            </a:r>
            <a:r>
              <a:rPr lang="fr-FR" sz="3600" dirty="0"/>
              <a:t>R</a:t>
            </a:r>
            <a:r>
              <a:rPr lang="fr-FR" sz="3600" dirty="0" smtClean="0"/>
              <a:t>ing </a:t>
            </a:r>
            <a:r>
              <a:rPr lang="fr-FR" sz="3600" dirty="0"/>
              <a:t>S</a:t>
            </a:r>
            <a:r>
              <a:rPr lang="fr-FR" sz="3600" dirty="0" smtClean="0"/>
              <a:t>imulation </a:t>
            </a:r>
            <a:r>
              <a:rPr lang="fr-FR" sz="3600" dirty="0" smtClean="0"/>
              <a:t>and </a:t>
            </a:r>
            <a:r>
              <a:rPr lang="fr-FR" sz="3600" dirty="0" err="1" smtClean="0"/>
              <a:t>Space</a:t>
            </a:r>
            <a:r>
              <a:rPr lang="fr-FR" sz="3600" dirty="0" smtClean="0"/>
              <a:t>-Charge </a:t>
            </a:r>
            <a:r>
              <a:rPr lang="fr-FR" sz="3600" dirty="0" err="1" smtClean="0"/>
              <a:t>Sign</a:t>
            </a:r>
            <a:r>
              <a:rPr lang="fr-FR" sz="3600" dirty="0" smtClean="0"/>
              <a:t> inversion (SCSI)</a:t>
            </a:r>
            <a:endParaRPr lang="fr-FR" sz="3600" dirty="0"/>
          </a:p>
        </p:txBody>
      </p:sp>
      <p:pic>
        <p:nvPicPr>
          <p:cNvPr id="6" name="Espace réservé du contenu 5" descr="ATLAS_std_Potential_0neq.png"/>
          <p:cNvPicPr>
            <a:picLocks noGrp="1" noChangeAspect="1"/>
          </p:cNvPicPr>
          <p:nvPr>
            <p:ph idx="1"/>
          </p:nvPr>
        </p:nvPicPr>
        <p:blipFill>
          <a:blip r:embed="rId2">
            <a:extLst>
              <a:ext uri="{28A0092B-C50C-407E-A947-70E740481C1C}">
                <a14:useLocalDpi xmlns:a14="http://schemas.microsoft.com/office/drawing/2010/main" val="0"/>
              </a:ext>
            </a:extLst>
          </a:blip>
          <a:srcRect l="1342" r="1342"/>
          <a:stretch>
            <a:fillRect/>
          </a:stretch>
        </p:blipFill>
        <p:spPr>
          <a:xfrm>
            <a:off x="1736100" y="1485304"/>
            <a:ext cx="3618069" cy="2033607"/>
          </a:xfrm>
        </p:spPr>
      </p:pic>
      <p:sp>
        <p:nvSpPr>
          <p:cNvPr id="4" name="Espace réservé du pied de page 3"/>
          <p:cNvSpPr>
            <a:spLocks noGrp="1"/>
          </p:cNvSpPr>
          <p:nvPr>
            <p:ph type="ftr" sz="quarter" idx="11"/>
          </p:nvPr>
        </p:nvSpPr>
        <p:spPr/>
        <p:txBody>
          <a:bodyPr/>
          <a:lstStyle/>
          <a:p>
            <a:r>
              <a:rPr lang="fr-FR" smtClean="0"/>
              <a:t>Vertex 2013, Lake Starnberg, September 18 2013</a:t>
            </a:r>
            <a:endParaRPr lang="fr-FR"/>
          </a:p>
        </p:txBody>
      </p:sp>
      <p:sp>
        <p:nvSpPr>
          <p:cNvPr id="5" name="Espace réservé du numéro de diapositive 4"/>
          <p:cNvSpPr>
            <a:spLocks noGrp="1"/>
          </p:cNvSpPr>
          <p:nvPr>
            <p:ph type="sldNum" sz="quarter" idx="12"/>
          </p:nvPr>
        </p:nvSpPr>
        <p:spPr/>
        <p:txBody>
          <a:bodyPr/>
          <a:lstStyle/>
          <a:p>
            <a:fld id="{54520F24-9586-C243-A8CC-1DD7D1CEA0C1}" type="slidenum">
              <a:rPr lang="fr-FR" smtClean="0"/>
              <a:t>25</a:t>
            </a:fld>
            <a:endParaRPr lang="fr-FR"/>
          </a:p>
        </p:txBody>
      </p:sp>
      <p:pic>
        <p:nvPicPr>
          <p:cNvPr id="7" name="Espace réservé du contenu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54169" y="1485303"/>
            <a:ext cx="3584091" cy="2033607"/>
          </a:xfrm>
          <a:prstGeom prst="rect">
            <a:avLst/>
          </a:prstGeom>
        </p:spPr>
      </p:pic>
      <p:pic>
        <p:nvPicPr>
          <p:cNvPr id="8" name="Espace réservé du contenu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36100" y="3442269"/>
            <a:ext cx="3584091" cy="2033606"/>
          </a:xfrm>
          <a:prstGeom prst="rect">
            <a:avLst/>
          </a:prstGeom>
        </p:spPr>
      </p:pic>
      <p:pic>
        <p:nvPicPr>
          <p:cNvPr id="9" name="Espace réservé du contenu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54169" y="3518911"/>
            <a:ext cx="3584091" cy="2033606"/>
          </a:xfrm>
          <a:prstGeom prst="rect">
            <a:avLst/>
          </a:prstGeom>
        </p:spPr>
      </p:pic>
      <p:sp>
        <p:nvSpPr>
          <p:cNvPr id="10" name="Rectangle 9"/>
          <p:cNvSpPr/>
          <p:nvPr/>
        </p:nvSpPr>
        <p:spPr>
          <a:xfrm>
            <a:off x="835354" y="5669532"/>
            <a:ext cx="7699358" cy="830997"/>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square">
            <a:spAutoFit/>
          </a:bodyPr>
          <a:lstStyle/>
          <a:p>
            <a:r>
              <a:rPr lang="fr-FR" sz="1200" dirty="0"/>
              <a:t>Simulation of Radiation Damage </a:t>
            </a:r>
            <a:r>
              <a:rPr lang="fr-FR" sz="1200" dirty="0" err="1"/>
              <a:t>Effects</a:t>
            </a:r>
            <a:r>
              <a:rPr lang="fr-FR" sz="1200" dirty="0"/>
              <a:t> on </a:t>
            </a:r>
            <a:r>
              <a:rPr lang="fr-FR" sz="1200" dirty="0" err="1"/>
              <a:t>Planar</a:t>
            </a:r>
            <a:r>
              <a:rPr lang="fr-FR" sz="1200" dirty="0"/>
              <a:t> Pixel </a:t>
            </a:r>
            <a:r>
              <a:rPr lang="fr-FR" sz="1200" dirty="0" err="1"/>
              <a:t>Guard</a:t>
            </a:r>
            <a:r>
              <a:rPr lang="fr-FR" sz="1200" dirty="0"/>
              <a:t> Ring Structure for ATLAS </a:t>
            </a:r>
            <a:r>
              <a:rPr lang="fr-FR" sz="1200" dirty="0" err="1"/>
              <a:t>Inner</a:t>
            </a:r>
            <a:r>
              <a:rPr lang="fr-FR" sz="1200" dirty="0"/>
              <a:t> Detector Upgrade</a:t>
            </a:r>
          </a:p>
          <a:p>
            <a:r>
              <a:rPr lang="fr-FR" sz="1200" dirty="0"/>
              <a:t>by: M. Benoit, A. </a:t>
            </a:r>
            <a:r>
              <a:rPr lang="fr-FR" sz="1200" dirty="0" err="1"/>
              <a:t>Lounis</a:t>
            </a:r>
            <a:r>
              <a:rPr lang="fr-FR" sz="1200" dirty="0"/>
              <a:t>, N. </a:t>
            </a:r>
            <a:r>
              <a:rPr lang="fr-FR" sz="1200" dirty="0" err="1"/>
              <a:t>Dinu</a:t>
            </a:r>
            <a:endParaRPr lang="fr-FR" sz="1200" dirty="0"/>
          </a:p>
          <a:p>
            <a:r>
              <a:rPr lang="fr-FR" sz="1200" dirty="0" err="1"/>
              <a:t>Nuclear</a:t>
            </a:r>
            <a:r>
              <a:rPr lang="fr-FR" sz="1200" dirty="0"/>
              <a:t> Science, IEEE Transactions on, Vol. 56, No. 6. (08 </a:t>
            </a:r>
            <a:r>
              <a:rPr lang="fr-FR" sz="1200" dirty="0" err="1"/>
              <a:t>December</a:t>
            </a:r>
            <a:r>
              <a:rPr lang="fr-FR" sz="1200" dirty="0"/>
              <a:t> 2009), pp. 3236-3243, doi:10.1109/TNS.2009.2034002</a:t>
            </a:r>
          </a:p>
        </p:txBody>
      </p:sp>
      <p:pic>
        <p:nvPicPr>
          <p:cNvPr id="3" name="Image 2"/>
          <p:cNvPicPr>
            <a:picLocks noChangeAspect="1"/>
          </p:cNvPicPr>
          <p:nvPr/>
        </p:nvPicPr>
        <p:blipFill rotWithShape="1">
          <a:blip r:embed="rId6"/>
          <a:srcRect l="34007" t="50332"/>
          <a:stretch/>
        </p:blipFill>
        <p:spPr>
          <a:xfrm rot="16200000">
            <a:off x="-1028831" y="2801118"/>
            <a:ext cx="3866410" cy="1242224"/>
          </a:xfrm>
          <a:prstGeom prst="rect">
            <a:avLst/>
          </a:prstGeom>
        </p:spPr>
      </p:pic>
      <p:sp>
        <p:nvSpPr>
          <p:cNvPr id="11" name="ZoneTexte 10"/>
          <p:cNvSpPr txBox="1"/>
          <p:nvPr/>
        </p:nvSpPr>
        <p:spPr>
          <a:xfrm rot="5400000">
            <a:off x="4980812" y="2682439"/>
            <a:ext cx="893318" cy="276999"/>
          </a:xfrm>
          <a:prstGeom prst="rect">
            <a:avLst/>
          </a:prstGeom>
          <a:noFill/>
        </p:spPr>
        <p:txBody>
          <a:bodyPr wrap="none" rtlCol="0">
            <a:spAutoFit/>
          </a:bodyPr>
          <a:lstStyle/>
          <a:p>
            <a:r>
              <a:rPr lang="fr-FR" sz="1200" dirty="0" smtClean="0"/>
              <a:t>Voltage (V)</a:t>
            </a:r>
            <a:endParaRPr lang="fr-FR" sz="1200" dirty="0"/>
          </a:p>
        </p:txBody>
      </p:sp>
      <p:sp>
        <p:nvSpPr>
          <p:cNvPr id="12" name="ZoneTexte 11"/>
          <p:cNvSpPr txBox="1"/>
          <p:nvPr/>
        </p:nvSpPr>
        <p:spPr>
          <a:xfrm rot="5400000">
            <a:off x="8558842" y="2692511"/>
            <a:ext cx="893318" cy="276999"/>
          </a:xfrm>
          <a:prstGeom prst="rect">
            <a:avLst/>
          </a:prstGeom>
          <a:noFill/>
        </p:spPr>
        <p:txBody>
          <a:bodyPr wrap="none" rtlCol="0">
            <a:spAutoFit/>
          </a:bodyPr>
          <a:lstStyle/>
          <a:p>
            <a:r>
              <a:rPr lang="fr-FR" sz="1200" dirty="0" smtClean="0"/>
              <a:t>Voltage (V)</a:t>
            </a:r>
            <a:endParaRPr lang="fr-FR" sz="1200" dirty="0"/>
          </a:p>
        </p:txBody>
      </p:sp>
      <p:sp>
        <p:nvSpPr>
          <p:cNvPr id="13" name="ZoneTexte 12"/>
          <p:cNvSpPr txBox="1"/>
          <p:nvPr/>
        </p:nvSpPr>
        <p:spPr>
          <a:xfrm rot="5400000">
            <a:off x="8584870" y="4596714"/>
            <a:ext cx="893318" cy="276999"/>
          </a:xfrm>
          <a:prstGeom prst="rect">
            <a:avLst/>
          </a:prstGeom>
          <a:noFill/>
        </p:spPr>
        <p:txBody>
          <a:bodyPr wrap="none" rtlCol="0">
            <a:spAutoFit/>
          </a:bodyPr>
          <a:lstStyle/>
          <a:p>
            <a:r>
              <a:rPr lang="fr-FR" sz="1200" dirty="0" smtClean="0"/>
              <a:t>Voltage (V)</a:t>
            </a:r>
            <a:endParaRPr lang="fr-FR" sz="1200" dirty="0"/>
          </a:p>
        </p:txBody>
      </p:sp>
      <p:sp>
        <p:nvSpPr>
          <p:cNvPr id="14" name="ZoneTexte 13"/>
          <p:cNvSpPr txBox="1"/>
          <p:nvPr/>
        </p:nvSpPr>
        <p:spPr>
          <a:xfrm rot="5400000">
            <a:off x="4991760" y="4618612"/>
            <a:ext cx="893318" cy="276999"/>
          </a:xfrm>
          <a:prstGeom prst="rect">
            <a:avLst/>
          </a:prstGeom>
          <a:noFill/>
        </p:spPr>
        <p:txBody>
          <a:bodyPr wrap="none" rtlCol="0">
            <a:spAutoFit/>
          </a:bodyPr>
          <a:lstStyle/>
          <a:p>
            <a:r>
              <a:rPr lang="fr-FR" sz="1200" dirty="0" smtClean="0"/>
              <a:t>Voltage (V)</a:t>
            </a:r>
            <a:endParaRPr lang="fr-FR" sz="1200" dirty="0"/>
          </a:p>
        </p:txBody>
      </p:sp>
      <p:sp>
        <p:nvSpPr>
          <p:cNvPr id="15" name="ZoneTexte 14"/>
          <p:cNvSpPr txBox="1"/>
          <p:nvPr/>
        </p:nvSpPr>
        <p:spPr>
          <a:xfrm>
            <a:off x="2408476" y="2770024"/>
            <a:ext cx="1069524" cy="369332"/>
          </a:xfrm>
          <a:prstGeom prst="rect">
            <a:avLst/>
          </a:prstGeom>
          <a:noFill/>
        </p:spPr>
        <p:txBody>
          <a:bodyPr wrap="none" rtlCol="0">
            <a:spAutoFit/>
          </a:bodyPr>
          <a:lstStyle/>
          <a:p>
            <a:r>
              <a:rPr lang="fr-FR" dirty="0" smtClean="0">
                <a:solidFill>
                  <a:schemeClr val="bg1"/>
                </a:solidFill>
              </a:rPr>
              <a:t>0 </a:t>
            </a:r>
            <a:r>
              <a:rPr lang="fr-FR" dirty="0" err="1" smtClean="0">
                <a:solidFill>
                  <a:schemeClr val="bg1"/>
                </a:solidFill>
              </a:rPr>
              <a:t>n</a:t>
            </a:r>
            <a:r>
              <a:rPr lang="fr-FR" baseline="-25000" dirty="0" err="1" smtClean="0">
                <a:solidFill>
                  <a:schemeClr val="bg1"/>
                </a:solidFill>
              </a:rPr>
              <a:t>eq</a:t>
            </a:r>
            <a:r>
              <a:rPr lang="fr-FR" dirty="0" smtClean="0">
                <a:solidFill>
                  <a:schemeClr val="bg1"/>
                </a:solidFill>
              </a:rPr>
              <a:t>/cm</a:t>
            </a:r>
            <a:r>
              <a:rPr lang="fr-FR" baseline="30000" dirty="0" smtClean="0">
                <a:solidFill>
                  <a:schemeClr val="bg1"/>
                </a:solidFill>
              </a:rPr>
              <a:t>2</a:t>
            </a:r>
            <a:endParaRPr lang="fr-FR" baseline="30000" dirty="0">
              <a:solidFill>
                <a:schemeClr val="bg1"/>
              </a:solidFill>
            </a:endParaRPr>
          </a:p>
        </p:txBody>
      </p:sp>
      <p:sp>
        <p:nvSpPr>
          <p:cNvPr id="16" name="ZoneTexte 15"/>
          <p:cNvSpPr txBox="1"/>
          <p:nvPr/>
        </p:nvSpPr>
        <p:spPr>
          <a:xfrm>
            <a:off x="6064115" y="2770024"/>
            <a:ext cx="1390124" cy="369332"/>
          </a:xfrm>
          <a:prstGeom prst="rect">
            <a:avLst/>
          </a:prstGeom>
          <a:noFill/>
        </p:spPr>
        <p:txBody>
          <a:bodyPr wrap="none" rtlCol="0">
            <a:spAutoFit/>
          </a:bodyPr>
          <a:lstStyle/>
          <a:p>
            <a:r>
              <a:rPr lang="fr-FR" dirty="0" smtClean="0">
                <a:solidFill>
                  <a:schemeClr val="bg1"/>
                </a:solidFill>
              </a:rPr>
              <a:t>1e14 </a:t>
            </a:r>
            <a:r>
              <a:rPr lang="fr-FR" dirty="0" err="1" smtClean="0">
                <a:solidFill>
                  <a:schemeClr val="bg1"/>
                </a:solidFill>
              </a:rPr>
              <a:t>n</a:t>
            </a:r>
            <a:r>
              <a:rPr lang="fr-FR" baseline="-25000" dirty="0" err="1" smtClean="0">
                <a:solidFill>
                  <a:schemeClr val="bg1"/>
                </a:solidFill>
              </a:rPr>
              <a:t>eq</a:t>
            </a:r>
            <a:r>
              <a:rPr lang="fr-FR" dirty="0" smtClean="0">
                <a:solidFill>
                  <a:schemeClr val="bg1"/>
                </a:solidFill>
              </a:rPr>
              <a:t>/cm</a:t>
            </a:r>
            <a:r>
              <a:rPr lang="fr-FR" baseline="30000" dirty="0" smtClean="0">
                <a:solidFill>
                  <a:schemeClr val="bg1"/>
                </a:solidFill>
              </a:rPr>
              <a:t>2</a:t>
            </a:r>
            <a:endParaRPr lang="fr-FR" baseline="30000" dirty="0">
              <a:solidFill>
                <a:schemeClr val="bg1"/>
              </a:solidFill>
            </a:endParaRPr>
          </a:p>
        </p:txBody>
      </p:sp>
      <p:sp>
        <p:nvSpPr>
          <p:cNvPr id="17" name="ZoneTexte 16"/>
          <p:cNvSpPr txBox="1"/>
          <p:nvPr/>
        </p:nvSpPr>
        <p:spPr>
          <a:xfrm>
            <a:off x="2408476" y="4718013"/>
            <a:ext cx="1390124" cy="369332"/>
          </a:xfrm>
          <a:prstGeom prst="rect">
            <a:avLst/>
          </a:prstGeom>
          <a:noFill/>
        </p:spPr>
        <p:txBody>
          <a:bodyPr wrap="none" rtlCol="0">
            <a:spAutoFit/>
          </a:bodyPr>
          <a:lstStyle/>
          <a:p>
            <a:r>
              <a:rPr lang="fr-FR" dirty="0" smtClean="0">
                <a:solidFill>
                  <a:schemeClr val="bg1"/>
                </a:solidFill>
              </a:rPr>
              <a:t>1e15 </a:t>
            </a:r>
            <a:r>
              <a:rPr lang="fr-FR" dirty="0" err="1" smtClean="0">
                <a:solidFill>
                  <a:schemeClr val="bg1"/>
                </a:solidFill>
              </a:rPr>
              <a:t>n</a:t>
            </a:r>
            <a:r>
              <a:rPr lang="fr-FR" baseline="-25000" dirty="0" err="1" smtClean="0">
                <a:solidFill>
                  <a:schemeClr val="bg1"/>
                </a:solidFill>
              </a:rPr>
              <a:t>eq</a:t>
            </a:r>
            <a:r>
              <a:rPr lang="fr-FR" dirty="0" smtClean="0">
                <a:solidFill>
                  <a:schemeClr val="bg1"/>
                </a:solidFill>
              </a:rPr>
              <a:t>/cm</a:t>
            </a:r>
            <a:r>
              <a:rPr lang="fr-FR" baseline="30000" dirty="0" smtClean="0">
                <a:solidFill>
                  <a:schemeClr val="bg1"/>
                </a:solidFill>
              </a:rPr>
              <a:t>2</a:t>
            </a:r>
            <a:endParaRPr lang="fr-FR" baseline="30000" dirty="0">
              <a:solidFill>
                <a:schemeClr val="bg1"/>
              </a:solidFill>
            </a:endParaRPr>
          </a:p>
        </p:txBody>
      </p:sp>
      <p:sp>
        <p:nvSpPr>
          <p:cNvPr id="19" name="ZoneTexte 18"/>
          <p:cNvSpPr txBox="1"/>
          <p:nvPr/>
        </p:nvSpPr>
        <p:spPr>
          <a:xfrm>
            <a:off x="6064115" y="4739028"/>
            <a:ext cx="1402948" cy="369332"/>
          </a:xfrm>
          <a:prstGeom prst="rect">
            <a:avLst/>
          </a:prstGeom>
          <a:noFill/>
        </p:spPr>
        <p:txBody>
          <a:bodyPr wrap="none" rtlCol="0">
            <a:spAutoFit/>
          </a:bodyPr>
          <a:lstStyle/>
          <a:p>
            <a:r>
              <a:rPr lang="fr-FR" dirty="0">
                <a:solidFill>
                  <a:schemeClr val="bg1"/>
                </a:solidFill>
              </a:rPr>
              <a:t>5</a:t>
            </a:r>
            <a:r>
              <a:rPr lang="fr-FR" dirty="0" smtClean="0">
                <a:solidFill>
                  <a:schemeClr val="bg1"/>
                </a:solidFill>
              </a:rPr>
              <a:t>e15 </a:t>
            </a:r>
            <a:r>
              <a:rPr lang="fr-FR" dirty="0" err="1" smtClean="0">
                <a:solidFill>
                  <a:schemeClr val="bg1"/>
                </a:solidFill>
              </a:rPr>
              <a:t>n</a:t>
            </a:r>
            <a:r>
              <a:rPr lang="fr-FR" baseline="-25000" dirty="0" err="1" smtClean="0">
                <a:solidFill>
                  <a:schemeClr val="bg1"/>
                </a:solidFill>
              </a:rPr>
              <a:t>eq</a:t>
            </a:r>
            <a:r>
              <a:rPr lang="fr-FR" dirty="0" smtClean="0">
                <a:solidFill>
                  <a:schemeClr val="bg1"/>
                </a:solidFill>
              </a:rPr>
              <a:t>/cm</a:t>
            </a:r>
            <a:r>
              <a:rPr lang="fr-FR" baseline="30000" dirty="0" smtClean="0">
                <a:solidFill>
                  <a:schemeClr val="bg1"/>
                </a:solidFill>
              </a:rPr>
              <a:t>2</a:t>
            </a:r>
            <a:endParaRPr lang="fr-FR" baseline="30000" dirty="0">
              <a:solidFill>
                <a:schemeClr val="bg1"/>
              </a:solidFill>
            </a:endParaRPr>
          </a:p>
        </p:txBody>
      </p:sp>
      <p:pic>
        <p:nvPicPr>
          <p:cNvPr id="20" name="Image 19" descr="GR_shift_V_200.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596736" y="1489025"/>
            <a:ext cx="7536317" cy="4122531"/>
          </a:xfrm>
          <a:prstGeom prst="rect">
            <a:avLst/>
          </a:prstGeom>
        </p:spPr>
      </p:pic>
    </p:spTree>
    <p:extLst>
      <p:ext uri="{BB962C8B-B14F-4D97-AF65-F5344CB8AC3E}">
        <p14:creationId xmlns:p14="http://schemas.microsoft.com/office/powerpoint/2010/main" val="191110154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FR" sz="3600" dirty="0" smtClean="0"/>
              <a:t>ATLAS GR : </a:t>
            </a:r>
            <a:r>
              <a:rPr lang="fr-FR" sz="3600" dirty="0" err="1" smtClean="0"/>
              <a:t>Measurement</a:t>
            </a:r>
            <a:r>
              <a:rPr lang="fr-FR" sz="3600" dirty="0" smtClean="0"/>
              <a:t> vs Simulation</a:t>
            </a:r>
            <a:endParaRPr lang="fr-FR" sz="3600" dirty="0"/>
          </a:p>
        </p:txBody>
      </p:sp>
      <p:pic>
        <p:nvPicPr>
          <p:cNvPr id="5" name="Espace réservé du contenu 4" descr="BENOI9_SimulVsMeas_GR_pot.png"/>
          <p:cNvPicPr>
            <a:picLocks noGrp="1" noChangeAspect="1"/>
          </p:cNvPicPr>
          <p:nvPr>
            <p:ph idx="1"/>
          </p:nvPr>
        </p:nvPicPr>
        <p:blipFill>
          <a:blip r:embed="rId2"/>
          <a:stretch>
            <a:fillRect/>
          </a:stretch>
        </p:blipFill>
        <p:spPr>
          <a:xfrm>
            <a:off x="4648200" y="1676400"/>
            <a:ext cx="4038600" cy="2083982"/>
          </a:xfrm>
        </p:spPr>
      </p:pic>
      <p:sp>
        <p:nvSpPr>
          <p:cNvPr id="3" name="Espace réservé du pied de page 2"/>
          <p:cNvSpPr>
            <a:spLocks noGrp="1"/>
          </p:cNvSpPr>
          <p:nvPr>
            <p:ph type="ftr" sz="quarter" idx="11"/>
          </p:nvPr>
        </p:nvSpPr>
        <p:spPr/>
        <p:txBody>
          <a:bodyPr/>
          <a:lstStyle/>
          <a:p>
            <a:r>
              <a:rPr lang="fr-FR" smtClean="0"/>
              <a:t>Vertex 2013, Lake Starnberg, September 18 2013</a:t>
            </a:r>
            <a:endParaRPr lang="fr-FR"/>
          </a:p>
        </p:txBody>
      </p:sp>
      <p:sp>
        <p:nvSpPr>
          <p:cNvPr id="4" name="Espace réservé du numéro de diapositive 3"/>
          <p:cNvSpPr>
            <a:spLocks noGrp="1"/>
          </p:cNvSpPr>
          <p:nvPr>
            <p:ph type="sldNum" sz="quarter" idx="12"/>
          </p:nvPr>
        </p:nvSpPr>
        <p:spPr/>
        <p:txBody>
          <a:bodyPr/>
          <a:lstStyle/>
          <a:p>
            <a:fld id="{4B8C4FE7-07F6-714F-A8D7-018904F50A98}" type="slidenum">
              <a:rPr lang="fr-FR" smtClean="0"/>
              <a:pPr/>
              <a:t>26</a:t>
            </a:fld>
            <a:endParaRPr lang="fr-FR"/>
          </a:p>
        </p:txBody>
      </p:sp>
      <p:pic>
        <p:nvPicPr>
          <p:cNvPr id="6" name="Espace réservé du contenu 4" descr="BENOI9_SimulVsMeas_GR_pot.png"/>
          <p:cNvPicPr>
            <a:picLocks noChangeAspect="1"/>
          </p:cNvPicPr>
          <p:nvPr/>
        </p:nvPicPr>
        <p:blipFill>
          <a:blip r:embed="rId3"/>
          <a:stretch>
            <a:fillRect/>
          </a:stretch>
        </p:blipFill>
        <p:spPr>
          <a:xfrm>
            <a:off x="4728388" y="4038600"/>
            <a:ext cx="3958412" cy="2044585"/>
          </a:xfrm>
          <a:prstGeom prst="rect">
            <a:avLst/>
          </a:prstGeom>
        </p:spPr>
      </p:pic>
      <p:pic>
        <p:nvPicPr>
          <p:cNvPr id="7" name="Espace réservé du contenu 4" descr="BENOI9_SimulVsMeas_GR_pot.png"/>
          <p:cNvPicPr>
            <a:picLocks noChangeAspect="1"/>
          </p:cNvPicPr>
          <p:nvPr/>
        </p:nvPicPr>
        <p:blipFill>
          <a:blip r:embed="rId4">
            <a:clrChange>
              <a:clrFrom>
                <a:srgbClr val="FFFFFF"/>
              </a:clrFrom>
              <a:clrTo>
                <a:srgbClr val="FFFFFF">
                  <a:alpha val="0"/>
                </a:srgbClr>
              </a:clrTo>
            </a:clrChange>
          </a:blip>
          <a:stretch>
            <a:fillRect/>
          </a:stretch>
        </p:blipFill>
        <p:spPr>
          <a:xfrm>
            <a:off x="3988" y="1454249"/>
            <a:ext cx="4724400" cy="2584351"/>
          </a:xfrm>
          <a:prstGeom prst="rect">
            <a:avLst/>
          </a:prstGeom>
        </p:spPr>
      </p:pic>
      <p:sp>
        <p:nvSpPr>
          <p:cNvPr id="8" name="ZoneTexte 7"/>
          <p:cNvSpPr txBox="1"/>
          <p:nvPr/>
        </p:nvSpPr>
        <p:spPr>
          <a:xfrm>
            <a:off x="7007021" y="6083185"/>
            <a:ext cx="1679779" cy="369332"/>
          </a:xfrm>
          <a:prstGeom prst="rect">
            <a:avLst/>
          </a:prstGeom>
          <a:noFill/>
        </p:spPr>
        <p:txBody>
          <a:bodyPr wrap="none" rtlCol="0">
            <a:spAutoFit/>
          </a:bodyPr>
          <a:lstStyle/>
          <a:p>
            <a:r>
              <a:rPr lang="en-CA" dirty="0" smtClean="0"/>
              <a:t>Large GR </a:t>
            </a:r>
            <a:r>
              <a:rPr lang="en-CA" dirty="0" err="1" smtClean="0"/>
              <a:t>n-in-p</a:t>
            </a:r>
            <a:endParaRPr lang="en-CA" dirty="0"/>
          </a:p>
        </p:txBody>
      </p:sp>
      <p:sp>
        <p:nvSpPr>
          <p:cNvPr id="9" name="ZoneTexte 8"/>
          <p:cNvSpPr txBox="1"/>
          <p:nvPr/>
        </p:nvSpPr>
        <p:spPr>
          <a:xfrm>
            <a:off x="457200" y="3771285"/>
            <a:ext cx="1636611" cy="369332"/>
          </a:xfrm>
          <a:prstGeom prst="rect">
            <a:avLst/>
          </a:prstGeom>
          <a:noFill/>
        </p:spPr>
        <p:txBody>
          <a:bodyPr wrap="none" rtlCol="0">
            <a:spAutoFit/>
          </a:bodyPr>
          <a:lstStyle/>
          <a:p>
            <a:r>
              <a:rPr lang="en-CA" dirty="0" smtClean="0"/>
              <a:t>small GR </a:t>
            </a:r>
            <a:r>
              <a:rPr lang="en-CA" dirty="0" err="1" smtClean="0"/>
              <a:t>n-in-p</a:t>
            </a:r>
            <a:endParaRPr lang="en-CA" dirty="0"/>
          </a:p>
        </p:txBody>
      </p:sp>
      <p:sp>
        <p:nvSpPr>
          <p:cNvPr id="10" name="ZoneTexte 9"/>
          <p:cNvSpPr txBox="1"/>
          <p:nvPr/>
        </p:nvSpPr>
        <p:spPr>
          <a:xfrm>
            <a:off x="7825946" y="3669268"/>
            <a:ext cx="756900" cy="369332"/>
          </a:xfrm>
          <a:prstGeom prst="rect">
            <a:avLst/>
          </a:prstGeom>
          <a:noFill/>
        </p:spPr>
        <p:txBody>
          <a:bodyPr wrap="none" rtlCol="0">
            <a:spAutoFit/>
          </a:bodyPr>
          <a:lstStyle/>
          <a:p>
            <a:r>
              <a:rPr lang="en-CA" dirty="0" err="1" smtClean="0"/>
              <a:t>n-in-n</a:t>
            </a:r>
            <a:endParaRPr lang="en-CA" dirty="0"/>
          </a:p>
        </p:txBody>
      </p:sp>
      <p:sp>
        <p:nvSpPr>
          <p:cNvPr id="11" name="ZoneTexte 10"/>
          <p:cNvSpPr txBox="1"/>
          <p:nvPr/>
        </p:nvSpPr>
        <p:spPr>
          <a:xfrm>
            <a:off x="292985" y="5529187"/>
            <a:ext cx="4191000" cy="923330"/>
          </a:xfrm>
          <a:prstGeom prst="rect">
            <a:avLst/>
          </a:prstGeom>
        </p:spPr>
        <p:style>
          <a:lnRef idx="1">
            <a:schemeClr val="accent4"/>
          </a:lnRef>
          <a:fillRef idx="3">
            <a:schemeClr val="accent4"/>
          </a:fillRef>
          <a:effectRef idx="2">
            <a:schemeClr val="accent4"/>
          </a:effectRef>
          <a:fontRef idx="minor">
            <a:schemeClr val="lt1"/>
          </a:fontRef>
        </p:style>
        <p:txBody>
          <a:bodyPr wrap="square" rtlCol="0">
            <a:spAutoFit/>
          </a:bodyPr>
          <a:lstStyle/>
          <a:p>
            <a:r>
              <a:rPr lang="en-CA" dirty="0" smtClean="0"/>
              <a:t>Very good agreement between simulation and data when using adequate technological parameters! </a:t>
            </a:r>
            <a:endParaRPr lang="en-CA" dirty="0"/>
          </a:p>
        </p:txBody>
      </p:sp>
      <p:pic>
        <p:nvPicPr>
          <p:cNvPr id="12" name="Image 11" descr="BENOI5_modele_2d.eps"/>
          <p:cNvPicPr>
            <a:picLocks noChangeAspect="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63828" y="3979355"/>
            <a:ext cx="3099210" cy="1593628"/>
          </a:xfrm>
          <a:prstGeom prst="rect">
            <a:avLst/>
          </a:prstGeom>
        </p:spPr>
      </p:pic>
    </p:spTree>
    <p:extLst>
      <p:ext uri="{BB962C8B-B14F-4D97-AF65-F5344CB8AC3E}">
        <p14:creationId xmlns:p14="http://schemas.microsoft.com/office/powerpoint/2010/main" val="1012241757"/>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Charge multiplication in </a:t>
            </a:r>
            <a:r>
              <a:rPr lang="fr-FR" dirty="0" err="1" smtClean="0"/>
              <a:t>silicon</a:t>
            </a:r>
            <a:r>
              <a:rPr lang="fr-FR" dirty="0" smtClean="0"/>
              <a:t> </a:t>
            </a:r>
            <a:r>
              <a:rPr lang="fr-FR" dirty="0" err="1" smtClean="0"/>
              <a:t>planar</a:t>
            </a:r>
            <a:r>
              <a:rPr lang="fr-FR" dirty="0" smtClean="0"/>
              <a:t> </a:t>
            </a:r>
            <a:r>
              <a:rPr lang="fr-FR" dirty="0" err="1" smtClean="0"/>
              <a:t>sensors</a:t>
            </a:r>
            <a:endParaRPr lang="fr-FR" dirty="0"/>
          </a:p>
        </p:txBody>
      </p:sp>
      <p:sp>
        <p:nvSpPr>
          <p:cNvPr id="3" name="Espace réservé du contenu 2"/>
          <p:cNvSpPr>
            <a:spLocks noGrp="1"/>
          </p:cNvSpPr>
          <p:nvPr>
            <p:ph idx="1"/>
          </p:nvPr>
        </p:nvSpPr>
        <p:spPr>
          <a:xfrm>
            <a:off x="76200" y="1600200"/>
            <a:ext cx="4178238" cy="5105400"/>
          </a:xfrm>
        </p:spPr>
        <p:txBody>
          <a:bodyPr>
            <a:normAutofit fontScale="77500" lnSpcReduction="20000"/>
          </a:bodyPr>
          <a:lstStyle/>
          <a:p>
            <a:r>
              <a:rPr lang="fr-FR" dirty="0" err="1"/>
              <a:t>M</a:t>
            </a:r>
            <a:r>
              <a:rPr lang="fr-FR" dirty="0" err="1" smtClean="0"/>
              <a:t>easurements</a:t>
            </a:r>
            <a:r>
              <a:rPr lang="fr-FR" dirty="0" smtClean="0"/>
              <a:t> </a:t>
            </a:r>
            <a:r>
              <a:rPr lang="fr-FR" dirty="0" err="1" smtClean="0"/>
              <a:t>performed</a:t>
            </a:r>
            <a:r>
              <a:rPr lang="fr-FR" dirty="0" smtClean="0"/>
              <a:t> on diodes </a:t>
            </a:r>
            <a:r>
              <a:rPr lang="fr-FR" dirty="0" err="1" smtClean="0"/>
              <a:t>irradiated</a:t>
            </a:r>
            <a:r>
              <a:rPr lang="fr-FR" dirty="0" smtClean="0"/>
              <a:t> to </a:t>
            </a:r>
            <a:r>
              <a:rPr lang="fr-FR" dirty="0" err="1" smtClean="0"/>
              <a:t>sLHC</a:t>
            </a:r>
            <a:r>
              <a:rPr lang="fr-FR" dirty="0" smtClean="0"/>
              <a:t> fluence show </a:t>
            </a:r>
            <a:r>
              <a:rPr lang="fr-FR" dirty="0" err="1" smtClean="0"/>
              <a:t>anomalous</a:t>
            </a:r>
            <a:r>
              <a:rPr lang="fr-FR" dirty="0" smtClean="0"/>
              <a:t> charge collection</a:t>
            </a:r>
          </a:p>
          <a:p>
            <a:pPr marL="118872" indent="0">
              <a:buNone/>
            </a:pPr>
            <a:endParaRPr lang="fr-FR" dirty="0" smtClean="0"/>
          </a:p>
          <a:p>
            <a:r>
              <a:rPr lang="fr-FR" dirty="0" smtClean="0"/>
              <a:t>The  </a:t>
            </a:r>
            <a:r>
              <a:rPr lang="fr-FR" dirty="0" err="1" smtClean="0"/>
              <a:t>idea</a:t>
            </a:r>
            <a:r>
              <a:rPr lang="fr-FR" dirty="0" smtClean="0"/>
              <a:t> has been to use the radiation damage model in TCAD and </a:t>
            </a:r>
            <a:r>
              <a:rPr lang="fr-FR" dirty="0" err="1" smtClean="0"/>
              <a:t>include</a:t>
            </a:r>
            <a:r>
              <a:rPr lang="fr-FR" dirty="0" smtClean="0"/>
              <a:t> the impact </a:t>
            </a:r>
            <a:r>
              <a:rPr lang="fr-FR" dirty="0" err="1" smtClean="0"/>
              <a:t>ionization</a:t>
            </a:r>
            <a:r>
              <a:rPr lang="fr-FR" dirty="0" smtClean="0"/>
              <a:t> and </a:t>
            </a:r>
            <a:r>
              <a:rPr lang="fr-FR" dirty="0" err="1" smtClean="0"/>
              <a:t>trap</a:t>
            </a:r>
            <a:r>
              <a:rPr lang="fr-FR" dirty="0" smtClean="0"/>
              <a:t>-to-band </a:t>
            </a:r>
            <a:r>
              <a:rPr lang="fr-FR" dirty="0" err="1" smtClean="0"/>
              <a:t>tunnelling</a:t>
            </a:r>
            <a:r>
              <a:rPr lang="fr-FR" dirty="0" smtClean="0"/>
              <a:t>  </a:t>
            </a:r>
            <a:r>
              <a:rPr lang="fr-FR" dirty="0" err="1" smtClean="0"/>
              <a:t>into</a:t>
            </a:r>
            <a:r>
              <a:rPr lang="fr-FR" dirty="0" smtClean="0"/>
              <a:t> the simulation to </a:t>
            </a:r>
            <a:r>
              <a:rPr lang="fr-FR" dirty="0" err="1" smtClean="0"/>
              <a:t>see</a:t>
            </a:r>
            <a:r>
              <a:rPr lang="fr-FR" dirty="0" smtClean="0"/>
              <a:t> if </a:t>
            </a:r>
            <a:r>
              <a:rPr lang="fr-FR" dirty="0" err="1" smtClean="0"/>
              <a:t>these</a:t>
            </a:r>
            <a:r>
              <a:rPr lang="fr-FR" dirty="0" smtClean="0"/>
              <a:t> </a:t>
            </a:r>
            <a:r>
              <a:rPr lang="fr-FR" dirty="0" err="1" smtClean="0"/>
              <a:t>physical</a:t>
            </a:r>
            <a:r>
              <a:rPr lang="fr-FR" dirty="0" smtClean="0"/>
              <a:t> </a:t>
            </a:r>
            <a:r>
              <a:rPr lang="fr-FR" dirty="0" err="1" smtClean="0"/>
              <a:t>effects</a:t>
            </a:r>
            <a:r>
              <a:rPr lang="fr-FR" dirty="0" smtClean="0"/>
              <a:t> </a:t>
            </a:r>
            <a:r>
              <a:rPr lang="fr-FR" dirty="0" err="1" smtClean="0"/>
              <a:t>can</a:t>
            </a:r>
            <a:r>
              <a:rPr lang="fr-FR" dirty="0" smtClean="0"/>
              <a:t> </a:t>
            </a:r>
            <a:r>
              <a:rPr lang="fr-FR" dirty="0" err="1" smtClean="0"/>
              <a:t>reproduce</a:t>
            </a:r>
            <a:r>
              <a:rPr lang="fr-FR" dirty="0" smtClean="0"/>
              <a:t> the </a:t>
            </a:r>
            <a:r>
              <a:rPr lang="fr-FR" dirty="0" err="1" smtClean="0"/>
              <a:t>observed</a:t>
            </a:r>
            <a:r>
              <a:rPr lang="fr-FR" dirty="0" smtClean="0"/>
              <a:t> </a:t>
            </a:r>
            <a:r>
              <a:rPr lang="fr-FR" dirty="0" err="1" smtClean="0"/>
              <a:t>behavior</a:t>
            </a:r>
            <a:r>
              <a:rPr lang="fr-FR" dirty="0" smtClean="0"/>
              <a:t>    </a:t>
            </a:r>
            <a:endParaRPr lang="fr-FR" dirty="0"/>
          </a:p>
        </p:txBody>
      </p:sp>
      <p:sp>
        <p:nvSpPr>
          <p:cNvPr id="8" name="Espace réservé du pied de page 7"/>
          <p:cNvSpPr>
            <a:spLocks noGrp="1"/>
          </p:cNvSpPr>
          <p:nvPr>
            <p:ph type="ftr" sz="quarter" idx="11"/>
          </p:nvPr>
        </p:nvSpPr>
        <p:spPr/>
        <p:txBody>
          <a:bodyPr/>
          <a:lstStyle/>
          <a:p>
            <a:r>
              <a:rPr lang="fr-FR" smtClean="0"/>
              <a:t>Vertex 2013, Lake Starnberg, September 18 2013</a:t>
            </a:r>
            <a:endParaRPr lang="fr-FR"/>
          </a:p>
        </p:txBody>
      </p:sp>
      <p:sp>
        <p:nvSpPr>
          <p:cNvPr id="4" name="Espace réservé du numéro de diapositive 3"/>
          <p:cNvSpPr>
            <a:spLocks noGrp="1"/>
          </p:cNvSpPr>
          <p:nvPr>
            <p:ph type="sldNum" sz="quarter" idx="12"/>
          </p:nvPr>
        </p:nvSpPr>
        <p:spPr/>
        <p:txBody>
          <a:bodyPr/>
          <a:lstStyle/>
          <a:p>
            <a:fld id="{B3A17DEC-FAC4-A344-ACA6-DEB7A5C0A895}" type="slidenum">
              <a:rPr lang="fr-FR" smtClean="0"/>
              <a:pPr/>
              <a:t>27</a:t>
            </a:fld>
            <a:endParaRPr lang="fr-FR"/>
          </a:p>
        </p:txBody>
      </p:sp>
      <p:pic>
        <p:nvPicPr>
          <p:cNvPr id="5" name="Image 4" descr="CCE_Exp_mult.png"/>
          <p:cNvPicPr>
            <a:picLocks noChangeAspect="1"/>
          </p:cNvPicPr>
          <p:nvPr/>
        </p:nvPicPr>
        <p:blipFill>
          <a:blip r:embed="rId2"/>
          <a:stretch>
            <a:fillRect/>
          </a:stretch>
        </p:blipFill>
        <p:spPr>
          <a:xfrm>
            <a:off x="4254438" y="1524000"/>
            <a:ext cx="4889562" cy="3278356"/>
          </a:xfrm>
          <a:prstGeom prst="rect">
            <a:avLst/>
          </a:prstGeom>
        </p:spPr>
      </p:pic>
      <p:sp>
        <p:nvSpPr>
          <p:cNvPr id="6" name="Rectangle 5"/>
          <p:cNvSpPr/>
          <p:nvPr/>
        </p:nvSpPr>
        <p:spPr>
          <a:xfrm>
            <a:off x="4419600" y="5030450"/>
            <a:ext cx="4572000" cy="1446550"/>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a:spAutoFit/>
          </a:bodyPr>
          <a:lstStyle/>
          <a:p>
            <a:r>
              <a:rPr lang="fr-FR" sz="1100" dirty="0"/>
              <a:t>G. Casse and al., “Evidence of </a:t>
            </a:r>
            <a:r>
              <a:rPr lang="fr-FR" sz="1100" dirty="0" err="1"/>
              <a:t>enhanced</a:t>
            </a:r>
            <a:r>
              <a:rPr lang="fr-FR" sz="1100" dirty="0"/>
              <a:t> signal </a:t>
            </a:r>
            <a:r>
              <a:rPr lang="fr-FR" sz="1100" dirty="0" err="1"/>
              <a:t>response</a:t>
            </a:r>
            <a:r>
              <a:rPr lang="fr-FR" sz="1100" dirty="0"/>
              <a:t> </a:t>
            </a:r>
            <a:r>
              <a:rPr lang="fr-FR" sz="1100" dirty="0" err="1"/>
              <a:t>at</a:t>
            </a:r>
            <a:r>
              <a:rPr lang="fr-FR" sz="1100" dirty="0"/>
              <a:t> </a:t>
            </a:r>
            <a:r>
              <a:rPr lang="fr-FR" sz="1100" dirty="0" err="1"/>
              <a:t>high</a:t>
            </a:r>
            <a:r>
              <a:rPr lang="fr-FR" sz="1100" dirty="0"/>
              <a:t> </a:t>
            </a:r>
            <a:r>
              <a:rPr lang="fr-FR" sz="1100" dirty="0" err="1"/>
              <a:t>bias</a:t>
            </a:r>
            <a:r>
              <a:rPr lang="fr-FR" sz="1100" dirty="0"/>
              <a:t> voltages in </a:t>
            </a:r>
            <a:r>
              <a:rPr lang="fr-FR" sz="1100" dirty="0" err="1"/>
              <a:t>pla-</a:t>
            </a:r>
            <a:r>
              <a:rPr lang="fr-FR" sz="1100" dirty="0"/>
              <a:t> </a:t>
            </a:r>
            <a:r>
              <a:rPr lang="fr-FR" sz="1100" dirty="0" err="1"/>
              <a:t>nar</a:t>
            </a:r>
            <a:r>
              <a:rPr lang="fr-FR" sz="1100" dirty="0"/>
              <a:t> </a:t>
            </a:r>
            <a:r>
              <a:rPr lang="fr-FR" sz="1100" dirty="0" err="1"/>
              <a:t>silicon</a:t>
            </a:r>
            <a:r>
              <a:rPr lang="fr-FR" sz="1100" dirty="0"/>
              <a:t> detectors </a:t>
            </a:r>
            <a:r>
              <a:rPr lang="fr-FR" sz="1100" dirty="0" err="1"/>
              <a:t>irradiated</a:t>
            </a:r>
            <a:r>
              <a:rPr lang="fr-FR" sz="1100" dirty="0"/>
              <a:t> up to </a:t>
            </a:r>
            <a:r>
              <a:rPr lang="fr-FR" sz="1100" dirty="0" smtClean="0"/>
              <a:t>2.2x10e16 </a:t>
            </a:r>
            <a:r>
              <a:rPr lang="fr-FR" sz="1100" dirty="0" err="1"/>
              <a:t>neq</a:t>
            </a:r>
            <a:r>
              <a:rPr lang="fr-FR" sz="1100" dirty="0"/>
              <a:t> cm-2,” </a:t>
            </a:r>
            <a:r>
              <a:rPr lang="fr-FR" sz="1100" dirty="0" err="1"/>
              <a:t>Nucl</a:t>
            </a:r>
            <a:r>
              <a:rPr lang="fr-FR" sz="1100" dirty="0"/>
              <a:t>. </a:t>
            </a:r>
            <a:r>
              <a:rPr lang="fr-FR" sz="1100" dirty="0" err="1"/>
              <a:t>Instrum</a:t>
            </a:r>
            <a:r>
              <a:rPr lang="fr-FR" sz="1100" dirty="0"/>
              <a:t>. </a:t>
            </a:r>
            <a:r>
              <a:rPr lang="fr-FR" sz="1100" dirty="0" err="1"/>
              <a:t>Meth</a:t>
            </a:r>
            <a:r>
              <a:rPr lang="fr-FR" sz="1100" dirty="0"/>
              <a:t>. A , j.nima.2010.04.085,, vol. In </a:t>
            </a:r>
            <a:r>
              <a:rPr lang="fr-FR" sz="1100" dirty="0" err="1"/>
              <a:t>Press</a:t>
            </a:r>
            <a:r>
              <a:rPr lang="fr-FR" sz="1100" dirty="0"/>
              <a:t>, </a:t>
            </a:r>
            <a:r>
              <a:rPr lang="fr-FR" sz="1100" dirty="0" err="1"/>
              <a:t>Corrected</a:t>
            </a:r>
            <a:r>
              <a:rPr lang="fr-FR" sz="1100" dirty="0"/>
              <a:t> Proof, pp. –, 2010</a:t>
            </a:r>
            <a:r>
              <a:rPr lang="fr-FR" sz="1100" dirty="0" smtClean="0"/>
              <a:t>.</a:t>
            </a:r>
          </a:p>
          <a:p>
            <a:endParaRPr lang="fr-FR" sz="1100" dirty="0" smtClean="0"/>
          </a:p>
          <a:p>
            <a:r>
              <a:rPr lang="fr-FR" sz="1100" dirty="0"/>
              <a:t>M. </a:t>
            </a:r>
            <a:r>
              <a:rPr lang="fr-FR" sz="1100" dirty="0" err="1"/>
              <a:t>Mikuz</a:t>
            </a:r>
            <a:r>
              <a:rPr lang="fr-FR" sz="1100" dirty="0"/>
              <a:t>, V. </a:t>
            </a:r>
            <a:r>
              <a:rPr lang="fr-FR" sz="1100" dirty="0" err="1"/>
              <a:t>Cindro</a:t>
            </a:r>
            <a:r>
              <a:rPr lang="fr-FR" sz="1100" dirty="0"/>
              <a:t>, G. </a:t>
            </a:r>
            <a:r>
              <a:rPr lang="fr-FR" sz="1100" dirty="0" err="1"/>
              <a:t>Kramberger</a:t>
            </a:r>
            <a:r>
              <a:rPr lang="fr-FR" sz="1100" dirty="0"/>
              <a:t>, I. </a:t>
            </a:r>
            <a:r>
              <a:rPr lang="fr-FR" sz="1100" dirty="0" err="1"/>
              <a:t>Mandic</a:t>
            </a:r>
            <a:r>
              <a:rPr lang="fr-FR" sz="1100" dirty="0"/>
              <a:t>, and M. </a:t>
            </a:r>
            <a:r>
              <a:rPr lang="fr-FR" sz="1100" dirty="0" err="1"/>
              <a:t>Zavrtanik</a:t>
            </a:r>
            <a:r>
              <a:rPr lang="fr-FR" sz="1100" dirty="0"/>
              <a:t>, “</a:t>
            </a:r>
            <a:r>
              <a:rPr lang="fr-FR" sz="1100" dirty="0" err="1"/>
              <a:t>Study</a:t>
            </a:r>
            <a:r>
              <a:rPr lang="fr-FR" sz="1100" dirty="0"/>
              <a:t> of </a:t>
            </a:r>
            <a:r>
              <a:rPr lang="fr-FR" sz="1100" dirty="0" err="1"/>
              <a:t>anoma-</a:t>
            </a:r>
            <a:r>
              <a:rPr lang="fr-FR" sz="1100" dirty="0"/>
              <a:t> </a:t>
            </a:r>
            <a:r>
              <a:rPr lang="fr-FR" sz="1100" dirty="0" err="1"/>
              <a:t>lous</a:t>
            </a:r>
            <a:r>
              <a:rPr lang="fr-FR" sz="1100" dirty="0"/>
              <a:t> charge collection </a:t>
            </a:r>
            <a:r>
              <a:rPr lang="fr-FR" sz="1100" dirty="0" err="1"/>
              <a:t>efficiency</a:t>
            </a:r>
            <a:r>
              <a:rPr lang="fr-FR" sz="1100" dirty="0"/>
              <a:t> in </a:t>
            </a:r>
            <a:r>
              <a:rPr lang="fr-FR" sz="1100" dirty="0" err="1"/>
              <a:t>heavily</a:t>
            </a:r>
            <a:r>
              <a:rPr lang="fr-FR" sz="1100" dirty="0"/>
              <a:t> </a:t>
            </a:r>
            <a:r>
              <a:rPr lang="fr-FR" sz="1100" dirty="0" err="1"/>
              <a:t>irradiated</a:t>
            </a:r>
            <a:r>
              <a:rPr lang="fr-FR" sz="1100" dirty="0"/>
              <a:t> </a:t>
            </a:r>
            <a:r>
              <a:rPr lang="fr-FR" sz="1100" dirty="0" err="1"/>
              <a:t>silicon</a:t>
            </a:r>
            <a:r>
              <a:rPr lang="fr-FR" sz="1100" dirty="0"/>
              <a:t> </a:t>
            </a:r>
            <a:r>
              <a:rPr lang="fr-FR" sz="1100" dirty="0" err="1"/>
              <a:t>strip</a:t>
            </a:r>
            <a:r>
              <a:rPr lang="fr-FR" sz="1100" dirty="0"/>
              <a:t> detectors</a:t>
            </a:r>
            <a:r>
              <a:rPr lang="fr-FR" sz="1100" dirty="0" smtClean="0"/>
              <a:t>,–,</a:t>
            </a:r>
            <a:r>
              <a:rPr lang="fr-FR" sz="1100" dirty="0" err="1" smtClean="0"/>
              <a:t>j.nima</a:t>
            </a:r>
            <a:r>
              <a:rPr lang="fr-FR" sz="1100" dirty="0" smtClean="0"/>
              <a:t>, </a:t>
            </a:r>
            <a:r>
              <a:rPr lang="fr-FR" sz="1100" dirty="0"/>
              <a:t>2010</a:t>
            </a:r>
            <a:r>
              <a:rPr lang="fr-FR" sz="1100" dirty="0" smtClean="0"/>
              <a:t>.</a:t>
            </a:r>
          </a:p>
          <a:p>
            <a:endParaRPr lang="fr-FR" sz="1100" dirty="0"/>
          </a:p>
        </p:txBody>
      </p:sp>
      <p:sp>
        <p:nvSpPr>
          <p:cNvPr id="7" name="Rectangle 6"/>
          <p:cNvSpPr/>
          <p:nvPr/>
        </p:nvSpPr>
        <p:spPr>
          <a:xfrm>
            <a:off x="4953000" y="3962400"/>
            <a:ext cx="4038600" cy="304800"/>
          </a:xfrm>
          <a:prstGeom prst="rect">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9" name="Connecteur droit 8"/>
          <p:cNvCxnSpPr/>
          <p:nvPr/>
        </p:nvCxnSpPr>
        <p:spPr>
          <a:xfrm>
            <a:off x="4953000" y="4037012"/>
            <a:ext cx="4038600" cy="158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Connecteur droit 9"/>
          <p:cNvCxnSpPr/>
          <p:nvPr/>
        </p:nvCxnSpPr>
        <p:spPr>
          <a:xfrm>
            <a:off x="4953000" y="3732212"/>
            <a:ext cx="4038600" cy="1588"/>
          </a:xfrm>
          <a:prstGeom prst="line">
            <a:avLst/>
          </a:prstGeom>
          <a:ln cap="flat">
            <a:solidFill>
              <a:schemeClr val="tx1"/>
            </a:solidFill>
            <a:prstDash val="sysDot"/>
            <a:round/>
          </a:ln>
        </p:spPr>
        <p:style>
          <a:lnRef idx="2">
            <a:schemeClr val="accent1"/>
          </a:lnRef>
          <a:fillRef idx="0">
            <a:schemeClr val="accent1"/>
          </a:fillRef>
          <a:effectRef idx="1">
            <a:schemeClr val="accent1"/>
          </a:effectRef>
          <a:fontRef idx="minor">
            <a:schemeClr val="tx1"/>
          </a:fontRef>
        </p:style>
      </p:cxnSp>
      <p:sp>
        <p:nvSpPr>
          <p:cNvPr id="11" name="ZoneTexte 10"/>
          <p:cNvSpPr txBox="1"/>
          <p:nvPr/>
        </p:nvSpPr>
        <p:spPr>
          <a:xfrm>
            <a:off x="5105400" y="3669268"/>
            <a:ext cx="3893764" cy="369332"/>
          </a:xfrm>
          <a:prstGeom prst="rect">
            <a:avLst/>
          </a:prstGeom>
          <a:noFill/>
        </p:spPr>
        <p:txBody>
          <a:bodyPr wrap="none" rtlCol="0">
            <a:spAutoFit/>
          </a:bodyPr>
          <a:lstStyle/>
          <a:p>
            <a:r>
              <a:rPr lang="fr-FR" dirty="0" err="1" smtClean="0"/>
              <a:t>Expected</a:t>
            </a:r>
            <a:r>
              <a:rPr lang="fr-FR" dirty="0" smtClean="0"/>
              <a:t> signal , </a:t>
            </a:r>
            <a:r>
              <a:rPr lang="fr-FR" dirty="0" err="1" smtClean="0"/>
              <a:t>thin</a:t>
            </a:r>
            <a:r>
              <a:rPr lang="fr-FR" dirty="0" smtClean="0"/>
              <a:t> and </a:t>
            </a:r>
            <a:r>
              <a:rPr lang="fr-FR" dirty="0" err="1" smtClean="0"/>
              <a:t>thick</a:t>
            </a:r>
            <a:r>
              <a:rPr lang="fr-FR" dirty="0" smtClean="0"/>
              <a:t> </a:t>
            </a:r>
            <a:r>
              <a:rPr lang="fr-FR" dirty="0" err="1" smtClean="0"/>
              <a:t>sensors</a:t>
            </a:r>
            <a:endParaRPr lang="fr-FR" dirty="0"/>
          </a:p>
        </p:txBody>
      </p:sp>
    </p:spTree>
    <p:extLst>
      <p:ext uri="{BB962C8B-B14F-4D97-AF65-F5344CB8AC3E}">
        <p14:creationId xmlns:p14="http://schemas.microsoft.com/office/powerpoint/2010/main" val="911401420"/>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A" sz="4800" dirty="0" smtClean="0"/>
              <a:t>An </a:t>
            </a:r>
            <a:r>
              <a:rPr lang="fr-CA" sz="4800" dirty="0" err="1" smtClean="0"/>
              <a:t>example</a:t>
            </a:r>
            <a:r>
              <a:rPr lang="fr-CA" sz="4800" dirty="0" smtClean="0"/>
              <a:t> : 1D </a:t>
            </a:r>
            <a:r>
              <a:rPr lang="fr-CA" sz="4800" dirty="0" err="1" smtClean="0"/>
              <a:t>heavily</a:t>
            </a:r>
            <a:r>
              <a:rPr lang="fr-CA" sz="4800" dirty="0" smtClean="0"/>
              <a:t> </a:t>
            </a:r>
            <a:r>
              <a:rPr lang="fr-CA" sz="4800" dirty="0" err="1" smtClean="0"/>
              <a:t>irradiated</a:t>
            </a:r>
            <a:r>
              <a:rPr lang="fr-CA" sz="4800" dirty="0" smtClean="0"/>
              <a:t> n-in-p diode</a:t>
            </a:r>
            <a:endParaRPr lang="fr-CA" dirty="0"/>
          </a:p>
        </p:txBody>
      </p:sp>
      <p:sp>
        <p:nvSpPr>
          <p:cNvPr id="6" name="Content Placeholder 2"/>
          <p:cNvSpPr>
            <a:spLocks noGrp="1"/>
          </p:cNvSpPr>
          <p:nvPr>
            <p:ph idx="1"/>
          </p:nvPr>
        </p:nvSpPr>
        <p:spPr>
          <a:xfrm>
            <a:off x="214282" y="1643050"/>
            <a:ext cx="3328982" cy="4625609"/>
          </a:xfrm>
        </p:spPr>
        <p:txBody>
          <a:bodyPr>
            <a:normAutofit fontScale="85000" lnSpcReduction="10000"/>
          </a:bodyPr>
          <a:lstStyle/>
          <a:p>
            <a:r>
              <a:rPr lang="en-CA" dirty="0" smtClean="0"/>
              <a:t>A simple 1D p-type diode, n readout</a:t>
            </a:r>
          </a:p>
          <a:p>
            <a:endParaRPr lang="en-CA" dirty="0" smtClean="0"/>
          </a:p>
          <a:p>
            <a:r>
              <a:rPr lang="en-CA" dirty="0" smtClean="0"/>
              <a:t>Neff = 1.74e12/cm3</a:t>
            </a:r>
          </a:p>
          <a:p>
            <a:endParaRPr lang="en-CA" dirty="0" smtClean="0"/>
          </a:p>
          <a:p>
            <a:r>
              <a:rPr lang="en-CA" dirty="0" smtClean="0"/>
              <a:t>140 and 300 microns thickness</a:t>
            </a:r>
          </a:p>
          <a:p>
            <a:pPr>
              <a:buNone/>
            </a:pPr>
            <a:endParaRPr lang="en-CA" dirty="0" smtClean="0"/>
          </a:p>
          <a:p>
            <a:r>
              <a:rPr lang="en-CA" dirty="0" smtClean="0"/>
              <a:t>2K</a:t>
            </a:r>
            <a:r>
              <a:rPr lang="el-GR" dirty="0" smtClean="0"/>
              <a:t>Ω</a:t>
            </a:r>
            <a:r>
              <a:rPr lang="en-CA" dirty="0" smtClean="0"/>
              <a:t>cm resistivity, high implant peak concentration (1e17-18/cm3)</a:t>
            </a:r>
          </a:p>
          <a:p>
            <a:endParaRPr lang="fr-CA" dirty="0"/>
          </a:p>
        </p:txBody>
      </p:sp>
      <p:sp>
        <p:nvSpPr>
          <p:cNvPr id="3" name="Espace réservé du pied de page 2"/>
          <p:cNvSpPr>
            <a:spLocks noGrp="1"/>
          </p:cNvSpPr>
          <p:nvPr>
            <p:ph type="ftr" sz="quarter" idx="11"/>
          </p:nvPr>
        </p:nvSpPr>
        <p:spPr/>
        <p:txBody>
          <a:bodyPr/>
          <a:lstStyle/>
          <a:p>
            <a:r>
              <a:rPr lang="fr-FR" smtClean="0"/>
              <a:t>Vertex 2013, Lake Starnberg, September 18 2013</a:t>
            </a:r>
            <a:endParaRPr lang="fr-FR"/>
          </a:p>
        </p:txBody>
      </p:sp>
      <p:sp>
        <p:nvSpPr>
          <p:cNvPr id="5" name="Slide Number Placeholder 4"/>
          <p:cNvSpPr>
            <a:spLocks noGrp="1"/>
          </p:cNvSpPr>
          <p:nvPr>
            <p:ph type="sldNum" sz="quarter" idx="12"/>
          </p:nvPr>
        </p:nvSpPr>
        <p:spPr/>
        <p:txBody>
          <a:bodyPr/>
          <a:lstStyle/>
          <a:p>
            <a:fld id="{AFDE439F-5BF2-48B3-ADAB-58BE249EFCAA}" type="slidenum">
              <a:rPr lang="fr-CA" smtClean="0"/>
              <a:pPr/>
              <a:t>28</a:t>
            </a:fld>
            <a:endParaRPr lang="fr-CA"/>
          </a:p>
        </p:txBody>
      </p:sp>
      <p:sp>
        <p:nvSpPr>
          <p:cNvPr id="7" name="Content Placeholder 2"/>
          <p:cNvSpPr txBox="1">
            <a:spLocks/>
          </p:cNvSpPr>
          <p:nvPr/>
        </p:nvSpPr>
        <p:spPr>
          <a:xfrm>
            <a:off x="3643306" y="1571612"/>
            <a:ext cx="5286412" cy="1939561"/>
          </a:xfrm>
          <a:prstGeom prst="rect">
            <a:avLst/>
          </a:prstGeom>
        </p:spPr>
        <p:style>
          <a:lnRef idx="0">
            <a:schemeClr val="accent4"/>
          </a:lnRef>
          <a:fillRef idx="3">
            <a:schemeClr val="accent4"/>
          </a:fillRef>
          <a:effectRef idx="3">
            <a:schemeClr val="accent4"/>
          </a:effectRef>
          <a:fontRef idx="minor">
            <a:schemeClr val="lt1"/>
          </a:fontRef>
        </p:style>
        <p:txBody>
          <a:bodyPr vert="horz" lIns="54864" tIns="91440" rtlCol="0">
            <a:normAutofit fontScale="77500" lnSpcReduction="20000"/>
          </a:bodyPr>
          <a:lstStyle/>
          <a:p>
            <a:pPr marL="438912" marR="0" lvl="0" indent="-320040" algn="l" defTabSz="914400" rtl="0" eaLnBrk="1" fontAlgn="auto" latinLnBrk="0" hangingPunct="1">
              <a:lnSpc>
                <a:spcPct val="100000"/>
              </a:lnSpc>
              <a:spcBef>
                <a:spcPts val="0"/>
              </a:spcBef>
              <a:spcAft>
                <a:spcPts val="0"/>
              </a:spcAft>
              <a:buClr>
                <a:schemeClr val="accent1"/>
              </a:buClr>
              <a:buSzPct val="80000"/>
              <a:buFont typeface="Wingdings 2"/>
              <a:buChar char=""/>
              <a:tabLst/>
              <a:defRPr/>
            </a:pPr>
            <a:r>
              <a:rPr kumimoji="0" lang="en-US" sz="2000" b="1" i="0" u="none" strike="noStrike" kern="1200" cap="none" spc="0" normalizeH="0" baseline="0" noProof="0" dirty="0" smtClean="0">
                <a:ln>
                  <a:noFill/>
                </a:ln>
                <a:solidFill>
                  <a:schemeClr val="bg1"/>
                </a:solidFill>
                <a:effectLst/>
                <a:uLnTx/>
                <a:uFillTx/>
                <a:latin typeface="+mn-lt"/>
                <a:ea typeface="+mn-ea"/>
                <a:cs typeface="+mn-cs"/>
              </a:rPr>
              <a:t>To simulate the CCE curve of the irradiated detector, We:</a:t>
            </a:r>
          </a:p>
          <a:p>
            <a:pPr marL="731520" marR="0" lvl="1" indent="-274320" algn="l" defTabSz="914400" rtl="0" eaLnBrk="1" fontAlgn="auto" latinLnBrk="0" hangingPunct="1">
              <a:lnSpc>
                <a:spcPct val="100000"/>
              </a:lnSpc>
              <a:spcBef>
                <a:spcPct val="20000"/>
              </a:spcBef>
              <a:spcAft>
                <a:spcPts val="0"/>
              </a:spcAft>
              <a:buClr>
                <a:schemeClr val="accent2"/>
              </a:buClr>
              <a:buSzPct val="90000"/>
              <a:buFont typeface="Wingdings"/>
              <a:buChar char=""/>
              <a:tabLst/>
              <a:defRPr/>
            </a:pPr>
            <a:r>
              <a:rPr kumimoji="0" lang="en-US" sz="1700" b="1" i="0" u="none" strike="noStrike" kern="1200" cap="none" spc="0" normalizeH="0" baseline="0" noProof="0" dirty="0" smtClean="0">
                <a:ln>
                  <a:noFill/>
                </a:ln>
                <a:solidFill>
                  <a:schemeClr val="bg1"/>
                </a:solidFill>
                <a:effectLst/>
                <a:uLnTx/>
                <a:uFillTx/>
                <a:latin typeface="+mn-lt"/>
                <a:ea typeface="+mn-ea"/>
                <a:cs typeface="+mn-cs"/>
              </a:rPr>
              <a:t>1. Generate a </a:t>
            </a:r>
            <a:r>
              <a:rPr kumimoji="0" lang="en-US" sz="1700" b="1" i="0" u="none" strike="noStrike" kern="1200" cap="none" spc="0" normalizeH="0" baseline="0" noProof="0" dirty="0" err="1" smtClean="0">
                <a:ln>
                  <a:noFill/>
                </a:ln>
                <a:solidFill>
                  <a:schemeClr val="bg1"/>
                </a:solidFill>
                <a:effectLst/>
                <a:uLnTx/>
                <a:uFillTx/>
                <a:latin typeface="+mn-lt"/>
                <a:ea typeface="+mn-ea"/>
                <a:cs typeface="+mn-cs"/>
              </a:rPr>
              <a:t>mip</a:t>
            </a:r>
            <a:r>
              <a:rPr kumimoji="0" lang="en-US" sz="1700" b="1" i="0" u="none" strike="noStrike" kern="1200" cap="none" spc="0" normalizeH="0" baseline="0" noProof="0" dirty="0" smtClean="0">
                <a:ln>
                  <a:noFill/>
                </a:ln>
                <a:solidFill>
                  <a:schemeClr val="bg1"/>
                </a:solidFill>
                <a:effectLst/>
                <a:uLnTx/>
                <a:uFillTx/>
                <a:latin typeface="+mn-lt"/>
                <a:ea typeface="+mn-ea"/>
                <a:cs typeface="+mn-cs"/>
              </a:rPr>
              <a:t>-like charge distribution with a 1060nm laser, 0.05W/cm2</a:t>
            </a:r>
          </a:p>
          <a:p>
            <a:pPr marL="731520" marR="0" lvl="1" indent="-274320" algn="l" defTabSz="914400" rtl="0" eaLnBrk="1" fontAlgn="auto" latinLnBrk="0" hangingPunct="1">
              <a:lnSpc>
                <a:spcPct val="100000"/>
              </a:lnSpc>
              <a:spcBef>
                <a:spcPct val="20000"/>
              </a:spcBef>
              <a:spcAft>
                <a:spcPts val="0"/>
              </a:spcAft>
              <a:buClr>
                <a:schemeClr val="accent2"/>
              </a:buClr>
              <a:buSzPct val="90000"/>
              <a:buFont typeface="Wingdings"/>
              <a:buChar char=""/>
              <a:tabLst/>
              <a:defRPr/>
            </a:pPr>
            <a:r>
              <a:rPr kumimoji="0" lang="en-US" sz="1700" b="1" i="0" u="none" strike="noStrike" kern="1200" cap="none" spc="0" normalizeH="0" baseline="0" noProof="0" dirty="0" smtClean="0">
                <a:ln>
                  <a:noFill/>
                </a:ln>
                <a:solidFill>
                  <a:schemeClr val="bg1"/>
                </a:solidFill>
                <a:effectLst/>
                <a:uLnTx/>
                <a:uFillTx/>
                <a:latin typeface="+mn-lt"/>
                <a:ea typeface="+mn-ea"/>
                <a:cs typeface="+mn-cs"/>
              </a:rPr>
              <a:t>2. Perform transient simulation over 25ns for each bias</a:t>
            </a:r>
          </a:p>
          <a:p>
            <a:pPr marL="731520" marR="0" lvl="1" indent="-274320" algn="l" defTabSz="914400" rtl="0" eaLnBrk="1" fontAlgn="auto" latinLnBrk="0" hangingPunct="1">
              <a:lnSpc>
                <a:spcPct val="100000"/>
              </a:lnSpc>
              <a:spcBef>
                <a:spcPct val="20000"/>
              </a:spcBef>
              <a:spcAft>
                <a:spcPts val="0"/>
              </a:spcAft>
              <a:buClr>
                <a:schemeClr val="accent2"/>
              </a:buClr>
              <a:buSzPct val="90000"/>
              <a:buFont typeface="Wingdings"/>
              <a:buChar char=""/>
              <a:tabLst/>
              <a:defRPr/>
            </a:pPr>
            <a:r>
              <a:rPr kumimoji="0" lang="en-US" sz="1700" b="1" i="0" u="none" strike="noStrike" kern="1200" cap="none" spc="0" normalizeH="0" baseline="0" noProof="0" dirty="0" smtClean="0">
                <a:ln>
                  <a:noFill/>
                </a:ln>
                <a:solidFill>
                  <a:schemeClr val="bg1"/>
                </a:solidFill>
                <a:effectLst/>
                <a:uLnTx/>
                <a:uFillTx/>
                <a:latin typeface="+mn-lt"/>
                <a:ea typeface="+mn-ea"/>
                <a:cs typeface="+mn-cs"/>
              </a:rPr>
              <a:t>3. Numerical integration of resulting current minus pedestal</a:t>
            </a:r>
          </a:p>
          <a:p>
            <a:pPr marL="731520" marR="0" lvl="1" indent="-274320" algn="l" defTabSz="914400" rtl="0" eaLnBrk="1" fontAlgn="auto" latinLnBrk="0" hangingPunct="1">
              <a:lnSpc>
                <a:spcPct val="100000"/>
              </a:lnSpc>
              <a:spcBef>
                <a:spcPct val="20000"/>
              </a:spcBef>
              <a:spcAft>
                <a:spcPts val="0"/>
              </a:spcAft>
              <a:buClr>
                <a:schemeClr val="accent2"/>
              </a:buClr>
              <a:buSzPct val="90000"/>
              <a:buFont typeface="Wingdings"/>
              <a:buChar char=""/>
              <a:tabLst/>
              <a:defRPr/>
            </a:pPr>
            <a:r>
              <a:rPr kumimoji="0" lang="en-US" sz="1700" b="1" i="0" u="none" strike="noStrike" kern="1200" cap="none" spc="0" normalizeH="0" baseline="0" noProof="0" dirty="0" smtClean="0">
                <a:ln>
                  <a:noFill/>
                </a:ln>
                <a:solidFill>
                  <a:schemeClr val="bg1"/>
                </a:solidFill>
                <a:effectLst/>
                <a:uLnTx/>
                <a:uFillTx/>
                <a:latin typeface="+mn-lt"/>
                <a:ea typeface="+mn-ea"/>
                <a:cs typeface="+mn-cs"/>
              </a:rPr>
              <a:t>4. Numerical integration of available photocurrent</a:t>
            </a:r>
          </a:p>
          <a:p>
            <a:pPr marL="731520" marR="0" lvl="1" indent="-274320" algn="l" defTabSz="914400" rtl="0" eaLnBrk="1" fontAlgn="auto" latinLnBrk="0" hangingPunct="1">
              <a:lnSpc>
                <a:spcPct val="100000"/>
              </a:lnSpc>
              <a:spcBef>
                <a:spcPct val="20000"/>
              </a:spcBef>
              <a:spcAft>
                <a:spcPts val="0"/>
              </a:spcAft>
              <a:buClr>
                <a:schemeClr val="accent2"/>
              </a:buClr>
              <a:buSzPct val="90000"/>
              <a:buFont typeface="Wingdings"/>
              <a:buChar char=""/>
              <a:tabLst/>
              <a:defRPr/>
            </a:pPr>
            <a:r>
              <a:rPr kumimoji="0" lang="fr-CA" sz="1700" b="1" i="0" u="none" strike="noStrike" kern="1200" cap="none" spc="0" normalizeH="0" baseline="0" noProof="0" dirty="0" smtClean="0">
                <a:ln>
                  <a:noFill/>
                </a:ln>
                <a:solidFill>
                  <a:schemeClr val="bg1"/>
                </a:solidFill>
                <a:effectLst/>
                <a:uLnTx/>
                <a:uFillTx/>
                <a:latin typeface="+mn-lt"/>
                <a:ea typeface="+mn-ea"/>
                <a:cs typeface="+mn-cs"/>
              </a:rPr>
              <a:t>5. CCE= </a:t>
            </a:r>
            <a:r>
              <a:rPr kumimoji="0" lang="fr-CA" sz="1700" b="1" i="0" u="none" strike="noStrike" kern="1200" cap="none" spc="0" normalizeH="0" baseline="0" noProof="0" dirty="0" err="1" smtClean="0">
                <a:ln>
                  <a:noFill/>
                </a:ln>
                <a:solidFill>
                  <a:schemeClr val="bg1"/>
                </a:solidFill>
                <a:effectLst/>
                <a:uLnTx/>
                <a:uFillTx/>
                <a:latin typeface="+mn-lt"/>
                <a:ea typeface="+mn-ea"/>
                <a:cs typeface="+mn-cs"/>
              </a:rPr>
              <a:t>Qpulse</a:t>
            </a:r>
            <a:r>
              <a:rPr kumimoji="0" lang="fr-CA" sz="1700" b="1" i="0" u="none" strike="noStrike" kern="1200" cap="none" spc="0" normalizeH="0" baseline="0" noProof="0" dirty="0" smtClean="0">
                <a:ln>
                  <a:noFill/>
                </a:ln>
                <a:solidFill>
                  <a:schemeClr val="bg1"/>
                </a:solidFill>
                <a:effectLst/>
                <a:uLnTx/>
                <a:uFillTx/>
                <a:latin typeface="+mn-lt"/>
                <a:ea typeface="+mn-ea"/>
                <a:cs typeface="+mn-cs"/>
              </a:rPr>
              <a:t> / </a:t>
            </a:r>
            <a:r>
              <a:rPr kumimoji="0" lang="fr-CA" sz="1700" b="1" i="0" u="none" strike="noStrike" kern="1200" cap="none" spc="0" normalizeH="0" baseline="0" noProof="0" dirty="0" err="1" smtClean="0">
                <a:ln>
                  <a:noFill/>
                </a:ln>
                <a:solidFill>
                  <a:schemeClr val="bg1"/>
                </a:solidFill>
                <a:effectLst/>
                <a:uLnTx/>
                <a:uFillTx/>
                <a:latin typeface="+mn-lt"/>
                <a:ea typeface="+mn-ea"/>
                <a:cs typeface="+mn-cs"/>
              </a:rPr>
              <a:t>Qphotocurrent</a:t>
            </a:r>
            <a:endParaRPr kumimoji="0" lang="fr-CA" sz="1700" b="1" i="0" u="none" strike="noStrike" kern="1200" cap="none" spc="0" normalizeH="0" baseline="0" noProof="0" dirty="0">
              <a:ln>
                <a:noFill/>
              </a:ln>
              <a:solidFill>
                <a:schemeClr val="bg1"/>
              </a:solidFill>
              <a:effectLst/>
              <a:uLnTx/>
              <a:uFillTx/>
              <a:latin typeface="+mn-lt"/>
              <a:ea typeface="+mn-ea"/>
              <a:cs typeface="+mn-cs"/>
            </a:endParaRPr>
          </a:p>
        </p:txBody>
      </p:sp>
      <p:pic>
        <p:nvPicPr>
          <p:cNvPr id="8" name="Picture 7" descr="geo1d.png"/>
          <p:cNvPicPr>
            <a:picLocks noChangeAspect="1"/>
          </p:cNvPicPr>
          <p:nvPr/>
        </p:nvPicPr>
        <p:blipFill>
          <a:blip r:embed="rId2">
            <a:clrChange>
              <a:clrFrom>
                <a:srgbClr val="FFFFFF"/>
              </a:clrFrom>
              <a:clrTo>
                <a:srgbClr val="FFFFFF">
                  <a:alpha val="0"/>
                </a:srgbClr>
              </a:clrTo>
            </a:clrChange>
          </a:blip>
          <a:stretch>
            <a:fillRect/>
          </a:stretch>
        </p:blipFill>
        <p:spPr>
          <a:xfrm>
            <a:off x="3786182" y="3302864"/>
            <a:ext cx="5072098" cy="3412284"/>
          </a:xfrm>
          <a:prstGeom prst="rect">
            <a:avLst/>
          </a:prstGeom>
        </p:spPr>
      </p:pic>
    </p:spTree>
    <p:extLst>
      <p:ext uri="{BB962C8B-B14F-4D97-AF65-F5344CB8AC3E}">
        <p14:creationId xmlns:p14="http://schemas.microsoft.com/office/powerpoint/2010/main" val="3141165915"/>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Efield_thin_thick_noirrad_IEEE.png"/>
          <p:cNvPicPr>
            <a:picLocks noChangeAspect="1"/>
          </p:cNvPicPr>
          <p:nvPr/>
        </p:nvPicPr>
        <p:blipFill>
          <a:blip r:embed="rId2">
            <a:clrChange>
              <a:clrFrom>
                <a:srgbClr val="FFFFFF"/>
              </a:clrFrom>
              <a:clrTo>
                <a:srgbClr val="FFFFFF">
                  <a:alpha val="0"/>
                </a:srgbClr>
              </a:clrTo>
            </a:clrChange>
          </a:blip>
          <a:stretch>
            <a:fillRect/>
          </a:stretch>
        </p:blipFill>
        <p:spPr>
          <a:xfrm>
            <a:off x="4429124" y="1428736"/>
            <a:ext cx="4990755" cy="3476100"/>
          </a:xfrm>
          <a:prstGeom prst="rect">
            <a:avLst/>
          </a:prstGeom>
        </p:spPr>
      </p:pic>
      <p:pic>
        <p:nvPicPr>
          <p:cNvPr id="11" name="Picture 10" descr="Efield_thin_thick_noirrad_IEEE.png"/>
          <p:cNvPicPr>
            <a:picLocks noChangeAspect="1"/>
          </p:cNvPicPr>
          <p:nvPr/>
        </p:nvPicPr>
        <p:blipFill>
          <a:blip r:embed="rId3">
            <a:clrChange>
              <a:clrFrom>
                <a:srgbClr val="FFFFFF"/>
              </a:clrFrom>
              <a:clrTo>
                <a:srgbClr val="FFFFFF">
                  <a:alpha val="0"/>
                </a:srgbClr>
              </a:clrTo>
            </a:clrChange>
          </a:blip>
          <a:stretch>
            <a:fillRect/>
          </a:stretch>
        </p:blipFill>
        <p:spPr>
          <a:xfrm>
            <a:off x="0" y="1357298"/>
            <a:ext cx="4990755" cy="3590175"/>
          </a:xfrm>
          <a:prstGeom prst="rect">
            <a:avLst/>
          </a:prstGeom>
        </p:spPr>
      </p:pic>
      <p:sp>
        <p:nvSpPr>
          <p:cNvPr id="2" name="Title 1"/>
          <p:cNvSpPr>
            <a:spLocks noGrp="1"/>
          </p:cNvSpPr>
          <p:nvPr>
            <p:ph type="title"/>
          </p:nvPr>
        </p:nvSpPr>
        <p:spPr/>
        <p:txBody>
          <a:bodyPr/>
          <a:lstStyle/>
          <a:p>
            <a:r>
              <a:rPr lang="en-CA" dirty="0" smtClean="0"/>
              <a:t>Electric field profiles</a:t>
            </a:r>
            <a:endParaRPr lang="fr-CA" dirty="0"/>
          </a:p>
        </p:txBody>
      </p:sp>
      <p:sp>
        <p:nvSpPr>
          <p:cNvPr id="3" name="Espace réservé du pied de page 2"/>
          <p:cNvSpPr>
            <a:spLocks noGrp="1"/>
          </p:cNvSpPr>
          <p:nvPr>
            <p:ph type="ftr" sz="quarter" idx="11"/>
          </p:nvPr>
        </p:nvSpPr>
        <p:spPr/>
        <p:txBody>
          <a:bodyPr/>
          <a:lstStyle/>
          <a:p>
            <a:r>
              <a:rPr lang="fr-FR" smtClean="0"/>
              <a:t>Vertex 2013, Lake Starnberg, September 18 2013</a:t>
            </a:r>
            <a:endParaRPr lang="fr-FR"/>
          </a:p>
        </p:txBody>
      </p:sp>
      <p:sp>
        <p:nvSpPr>
          <p:cNvPr id="5" name="Slide Number Placeholder 4"/>
          <p:cNvSpPr>
            <a:spLocks noGrp="1"/>
          </p:cNvSpPr>
          <p:nvPr>
            <p:ph type="sldNum" sz="quarter" idx="12"/>
          </p:nvPr>
        </p:nvSpPr>
        <p:spPr/>
        <p:txBody>
          <a:bodyPr/>
          <a:lstStyle/>
          <a:p>
            <a:fld id="{8B43F911-FC8A-4D37-B684-1FC76447733E}" type="slidenum">
              <a:rPr lang="fr-CA" smtClean="0"/>
              <a:pPr/>
              <a:t>29</a:t>
            </a:fld>
            <a:endParaRPr lang="fr-CA"/>
          </a:p>
        </p:txBody>
      </p:sp>
      <p:sp>
        <p:nvSpPr>
          <p:cNvPr id="8" name="Rectangle 7"/>
          <p:cNvSpPr/>
          <p:nvPr/>
        </p:nvSpPr>
        <p:spPr>
          <a:xfrm>
            <a:off x="1857356" y="2500306"/>
            <a:ext cx="2440092" cy="584775"/>
          </a:xfrm>
          <a:prstGeom prst="rect">
            <a:avLst/>
          </a:prstGeom>
          <a:noFill/>
        </p:spPr>
        <p:txBody>
          <a:bodyPr wrap="none" lIns="91440" tIns="45720" rIns="91440" bIns="45720">
            <a:spAutoFit/>
          </a:bodyPr>
          <a:lstStyle/>
          <a:p>
            <a:pPr algn="ctr"/>
            <a:r>
              <a:rPr lang="en-US" sz="3200" b="1"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Unirradiated</a:t>
            </a:r>
            <a:endParaRPr lang="en-US" sz="32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9" name="Rectangle 8"/>
          <p:cNvSpPr/>
          <p:nvPr/>
        </p:nvSpPr>
        <p:spPr>
          <a:xfrm>
            <a:off x="6429388" y="2500306"/>
            <a:ext cx="2419252" cy="584775"/>
          </a:xfrm>
          <a:prstGeom prst="rect">
            <a:avLst/>
          </a:prstGeom>
          <a:noFill/>
        </p:spPr>
        <p:txBody>
          <a:bodyPr wrap="none" lIns="91440" tIns="45720" rIns="91440" bIns="45720">
            <a:spAutoFit/>
          </a:bodyPr>
          <a:lstStyle/>
          <a:p>
            <a:pPr algn="ctr"/>
            <a:r>
              <a:rPr lang="en-US" sz="32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1e16 </a:t>
            </a:r>
            <a:r>
              <a:rPr lang="en-US" sz="3200" b="1" cap="none" spc="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n</a:t>
            </a:r>
            <a:r>
              <a:rPr lang="en-US" sz="3200" b="1" cap="none" spc="0" baseline="-2500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eq</a:t>
            </a:r>
            <a:r>
              <a:rPr lang="en-US" sz="32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/cm</a:t>
            </a:r>
            <a:r>
              <a:rPr lang="en-US" sz="3200" b="1" cap="none" spc="0" baseline="3000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2</a:t>
            </a:r>
            <a:endParaRPr lang="en-US" sz="3200" b="1" cap="none" spc="0" baseline="3000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13" name="TextBox 12"/>
          <p:cNvSpPr txBox="1"/>
          <p:nvPr/>
        </p:nvSpPr>
        <p:spPr>
          <a:xfrm>
            <a:off x="1142976" y="2428868"/>
            <a:ext cx="697627" cy="369332"/>
          </a:xfrm>
          <a:prstGeom prst="rect">
            <a:avLst/>
          </a:prstGeom>
          <a:noFill/>
        </p:spPr>
        <p:txBody>
          <a:bodyPr wrap="none" rtlCol="0">
            <a:spAutoFit/>
          </a:bodyPr>
          <a:lstStyle/>
          <a:p>
            <a:r>
              <a:rPr lang="en-CA" b="1" dirty="0" smtClean="0">
                <a:solidFill>
                  <a:srgbClr val="FF0000"/>
                </a:solidFill>
              </a:rPr>
              <a:t>800V</a:t>
            </a:r>
            <a:endParaRPr lang="fr-CA" b="1" dirty="0">
              <a:solidFill>
                <a:srgbClr val="FF0000"/>
              </a:solidFill>
            </a:endParaRPr>
          </a:p>
        </p:txBody>
      </p:sp>
      <p:sp>
        <p:nvSpPr>
          <p:cNvPr id="14" name="TextBox 13"/>
          <p:cNvSpPr txBox="1"/>
          <p:nvPr/>
        </p:nvSpPr>
        <p:spPr>
          <a:xfrm>
            <a:off x="2857488" y="3571876"/>
            <a:ext cx="809837" cy="369332"/>
          </a:xfrm>
          <a:prstGeom prst="rect">
            <a:avLst/>
          </a:prstGeom>
          <a:noFill/>
        </p:spPr>
        <p:txBody>
          <a:bodyPr wrap="none" rtlCol="0">
            <a:spAutoFit/>
          </a:bodyPr>
          <a:lstStyle/>
          <a:p>
            <a:r>
              <a:rPr lang="en-CA" b="1" dirty="0" smtClean="0">
                <a:solidFill>
                  <a:srgbClr val="0000FF"/>
                </a:solidFill>
              </a:rPr>
              <a:t>1600V</a:t>
            </a:r>
            <a:endParaRPr lang="fr-CA" b="1" dirty="0">
              <a:solidFill>
                <a:srgbClr val="0000FF"/>
              </a:solidFill>
            </a:endParaRPr>
          </a:p>
        </p:txBody>
      </p:sp>
      <p:sp>
        <p:nvSpPr>
          <p:cNvPr id="15" name="TextBox 14"/>
          <p:cNvSpPr txBox="1"/>
          <p:nvPr/>
        </p:nvSpPr>
        <p:spPr>
          <a:xfrm>
            <a:off x="5715008" y="2500306"/>
            <a:ext cx="805029" cy="369332"/>
          </a:xfrm>
          <a:prstGeom prst="rect">
            <a:avLst/>
          </a:prstGeom>
          <a:noFill/>
        </p:spPr>
        <p:txBody>
          <a:bodyPr wrap="none" rtlCol="0">
            <a:spAutoFit/>
          </a:bodyPr>
          <a:lstStyle/>
          <a:p>
            <a:r>
              <a:rPr lang="en-CA" b="1" dirty="0" smtClean="0">
                <a:solidFill>
                  <a:srgbClr val="FF0000"/>
                </a:solidFill>
              </a:rPr>
              <a:t>1400V</a:t>
            </a:r>
            <a:endParaRPr lang="fr-CA" b="1" dirty="0">
              <a:solidFill>
                <a:srgbClr val="FF0000"/>
              </a:solidFill>
            </a:endParaRPr>
          </a:p>
        </p:txBody>
      </p:sp>
      <p:sp>
        <p:nvSpPr>
          <p:cNvPr id="16" name="TextBox 15"/>
          <p:cNvSpPr txBox="1"/>
          <p:nvPr/>
        </p:nvSpPr>
        <p:spPr>
          <a:xfrm>
            <a:off x="7715272" y="3357562"/>
            <a:ext cx="785793" cy="369332"/>
          </a:xfrm>
          <a:prstGeom prst="rect">
            <a:avLst/>
          </a:prstGeom>
          <a:noFill/>
        </p:spPr>
        <p:txBody>
          <a:bodyPr wrap="none" rtlCol="0">
            <a:spAutoFit/>
          </a:bodyPr>
          <a:lstStyle/>
          <a:p>
            <a:r>
              <a:rPr lang="en-CA" b="1" dirty="0" smtClean="0">
                <a:solidFill>
                  <a:srgbClr val="0000FF"/>
                </a:solidFill>
              </a:rPr>
              <a:t>2500V</a:t>
            </a:r>
            <a:endParaRPr lang="fr-CA" b="1" dirty="0">
              <a:solidFill>
                <a:srgbClr val="0000FF"/>
              </a:solidFill>
            </a:endParaRPr>
          </a:p>
        </p:txBody>
      </p:sp>
      <p:sp>
        <p:nvSpPr>
          <p:cNvPr id="17" name="TextBox 16"/>
          <p:cNvSpPr txBox="1"/>
          <p:nvPr/>
        </p:nvSpPr>
        <p:spPr>
          <a:xfrm>
            <a:off x="1000100" y="5086191"/>
            <a:ext cx="7501156" cy="1200329"/>
          </a:xfrm>
          <a:prstGeom prst="rect">
            <a:avLst/>
          </a:prstGeom>
        </p:spPr>
        <p:style>
          <a:lnRef idx="0">
            <a:schemeClr val="accent4"/>
          </a:lnRef>
          <a:fillRef idx="3">
            <a:schemeClr val="accent4"/>
          </a:fillRef>
          <a:effectRef idx="3">
            <a:schemeClr val="accent4"/>
          </a:effectRef>
          <a:fontRef idx="minor">
            <a:schemeClr val="lt1"/>
          </a:fontRef>
        </p:style>
        <p:txBody>
          <a:bodyPr wrap="none" rtlCol="0">
            <a:spAutoFit/>
          </a:bodyPr>
          <a:lstStyle/>
          <a:p>
            <a:pPr algn="ctr"/>
            <a:r>
              <a:rPr lang="en-CA" sz="2400" b="1" dirty="0" smtClean="0"/>
              <a:t>Sensor can be biased to HV after irradiation without </a:t>
            </a:r>
          </a:p>
          <a:p>
            <a:pPr algn="ctr"/>
            <a:r>
              <a:rPr lang="en-CA" sz="2400" b="1" dirty="0" smtClean="0"/>
              <a:t>reaching hard breakdown allowing multiplication in the</a:t>
            </a:r>
          </a:p>
          <a:p>
            <a:pPr algn="ctr"/>
            <a:r>
              <a:rPr lang="en-CA" sz="2400" b="1" dirty="0" smtClean="0"/>
              <a:t> high electric field produced by this bias</a:t>
            </a:r>
            <a:endParaRPr lang="fr-CA" sz="2400" b="1" dirty="0"/>
          </a:p>
        </p:txBody>
      </p:sp>
      <p:sp>
        <p:nvSpPr>
          <p:cNvPr id="18" name="Rectangle 17"/>
          <p:cNvSpPr/>
          <p:nvPr/>
        </p:nvSpPr>
        <p:spPr>
          <a:xfrm>
            <a:off x="2357422" y="1214422"/>
            <a:ext cx="4517903" cy="369332"/>
          </a:xfrm>
          <a:prstGeom prst="rect">
            <a:avLst/>
          </a:prstGeom>
        </p:spPr>
        <p:style>
          <a:lnRef idx="2">
            <a:schemeClr val="accent1"/>
          </a:lnRef>
          <a:fillRef idx="1">
            <a:schemeClr val="lt1"/>
          </a:fillRef>
          <a:effectRef idx="0">
            <a:schemeClr val="accent1"/>
          </a:effectRef>
          <a:fontRef idx="minor">
            <a:schemeClr val="dk1"/>
          </a:fontRef>
        </p:style>
        <p:txBody>
          <a:bodyPr wrap="none">
            <a:spAutoFit/>
          </a:bodyPr>
          <a:lstStyle/>
          <a:p>
            <a:r>
              <a:rPr lang="en-CA" dirty="0" smtClean="0">
                <a:solidFill>
                  <a:schemeClr val="tx1"/>
                </a:solidFill>
              </a:rPr>
              <a:t>Electric field before hard junction breakdown.</a:t>
            </a:r>
          </a:p>
        </p:txBody>
      </p:sp>
    </p:spTree>
    <p:extLst>
      <p:ext uri="{BB962C8B-B14F-4D97-AF65-F5344CB8AC3E}">
        <p14:creationId xmlns:p14="http://schemas.microsoft.com/office/powerpoint/2010/main" val="2130814953"/>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dirty="0" smtClean="0"/>
              <a:t>TCAD simulation </a:t>
            </a:r>
            <a:r>
              <a:rPr lang="fr-CA" dirty="0" err="1" smtClean="0"/>
              <a:t>principles</a:t>
            </a:r>
            <a:endParaRPr lang="fr-CA" dirty="0"/>
          </a:p>
        </p:txBody>
      </p:sp>
      <p:sp>
        <p:nvSpPr>
          <p:cNvPr id="3" name="Espace réservé du pied de page 2"/>
          <p:cNvSpPr>
            <a:spLocks noGrp="1"/>
          </p:cNvSpPr>
          <p:nvPr>
            <p:ph type="ftr" sz="quarter" idx="11"/>
          </p:nvPr>
        </p:nvSpPr>
        <p:spPr/>
        <p:txBody>
          <a:bodyPr/>
          <a:lstStyle/>
          <a:p>
            <a:r>
              <a:rPr lang="fr-FR" smtClean="0"/>
              <a:t>Vertex 2013, Lake Starnberg, September 18 2013</a:t>
            </a:r>
            <a:endParaRPr lang="fr-FR"/>
          </a:p>
        </p:txBody>
      </p:sp>
      <p:sp>
        <p:nvSpPr>
          <p:cNvPr id="5" name="Slide Number Placeholder 4"/>
          <p:cNvSpPr>
            <a:spLocks noGrp="1"/>
          </p:cNvSpPr>
          <p:nvPr>
            <p:ph type="sldNum" sz="quarter" idx="12"/>
          </p:nvPr>
        </p:nvSpPr>
        <p:spPr/>
        <p:txBody>
          <a:bodyPr/>
          <a:lstStyle/>
          <a:p>
            <a:fld id="{AFDE439F-5BF2-48B3-ADAB-58BE249EFCAA}" type="slidenum">
              <a:rPr lang="fr-CA" smtClean="0"/>
              <a:pPr/>
              <a:t>3</a:t>
            </a:fld>
            <a:endParaRPr lang="fr-CA"/>
          </a:p>
        </p:txBody>
      </p:sp>
      <p:graphicFrame>
        <p:nvGraphicFramePr>
          <p:cNvPr id="1027" name="Object 3"/>
          <p:cNvGraphicFramePr>
            <a:graphicFrameLocks noChangeAspect="1"/>
          </p:cNvGraphicFramePr>
          <p:nvPr>
            <p:extLst>
              <p:ext uri="{D42A27DB-BD31-4B8C-83A1-F6EECF244321}">
                <p14:modId xmlns:p14="http://schemas.microsoft.com/office/powerpoint/2010/main" val="3492201902"/>
              </p:ext>
            </p:extLst>
          </p:nvPr>
        </p:nvGraphicFramePr>
        <p:xfrm>
          <a:off x="5474335" y="1676400"/>
          <a:ext cx="3463925" cy="935997"/>
        </p:xfrm>
        <a:graphic>
          <a:graphicData uri="http://schemas.openxmlformats.org/presentationml/2006/ole">
            <mc:AlternateContent xmlns:mc="http://schemas.openxmlformats.org/markup-compatibility/2006">
              <mc:Choice xmlns:v="urn:schemas-microsoft-com:vml" Requires="v">
                <p:oleObj spid="_x0000_s1138" name="Équation" r:id="rId3" imgW="2463800" imgH="596900" progId="Equation.3">
                  <p:embed/>
                </p:oleObj>
              </mc:Choice>
              <mc:Fallback>
                <p:oleObj name="Équation" r:id="rId3" imgW="2463800" imgH="5969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74335" y="1676400"/>
                        <a:ext cx="3463925" cy="93599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8" name="Picture 7" descr="example1.mesh.gif"/>
          <p:cNvPicPr>
            <a:picLocks noChangeAspect="1"/>
          </p:cNvPicPr>
          <p:nvPr/>
        </p:nvPicPr>
        <p:blipFill>
          <a:blip r:embed="rId5">
            <a:clrChange>
              <a:clrFrom>
                <a:srgbClr val="FFFFFF"/>
              </a:clrFrom>
              <a:clrTo>
                <a:srgbClr val="FFFFFF">
                  <a:alpha val="0"/>
                </a:srgbClr>
              </a:clrTo>
            </a:clrChange>
          </a:blip>
          <a:stretch>
            <a:fillRect/>
          </a:stretch>
        </p:blipFill>
        <p:spPr>
          <a:xfrm>
            <a:off x="-85175" y="1676400"/>
            <a:ext cx="3657600" cy="3405565"/>
          </a:xfrm>
          <a:prstGeom prst="rect">
            <a:avLst/>
          </a:prstGeom>
        </p:spPr>
      </p:pic>
      <p:pic>
        <p:nvPicPr>
          <p:cNvPr id="9" name="Picture 8" descr="800px-Finite_element_method_1D_illustration2.png"/>
          <p:cNvPicPr>
            <a:picLocks noChangeAspect="1"/>
          </p:cNvPicPr>
          <p:nvPr/>
        </p:nvPicPr>
        <p:blipFill>
          <a:blip r:embed="rId6" cstate="print">
            <a:clrChange>
              <a:clrFrom>
                <a:srgbClr val="FFFFFF"/>
              </a:clrFrom>
              <a:clrTo>
                <a:srgbClr val="FFFFFF">
                  <a:alpha val="0"/>
                </a:srgbClr>
              </a:clrTo>
            </a:clrChange>
          </a:blip>
          <a:stretch>
            <a:fillRect/>
          </a:stretch>
        </p:blipFill>
        <p:spPr>
          <a:xfrm>
            <a:off x="3572425" y="4578297"/>
            <a:ext cx="2666992" cy="1733545"/>
          </a:xfrm>
          <a:prstGeom prst="rect">
            <a:avLst/>
          </a:prstGeom>
        </p:spPr>
      </p:pic>
      <p:pic>
        <p:nvPicPr>
          <p:cNvPr id="10" name="Picture 9" descr="800px-Finite_element_method_1D_illustration1.png"/>
          <p:cNvPicPr>
            <a:picLocks noChangeAspect="1"/>
          </p:cNvPicPr>
          <p:nvPr/>
        </p:nvPicPr>
        <p:blipFill>
          <a:blip r:embed="rId7">
            <a:clrChange>
              <a:clrFrom>
                <a:srgbClr val="FFFFFF"/>
              </a:clrFrom>
              <a:clrTo>
                <a:srgbClr val="FFFFFF">
                  <a:alpha val="0"/>
                </a:srgbClr>
              </a:clrTo>
            </a:clrChange>
          </a:blip>
          <a:stretch>
            <a:fillRect/>
          </a:stretch>
        </p:blipFill>
        <p:spPr>
          <a:xfrm>
            <a:off x="5643570" y="2786058"/>
            <a:ext cx="3452810" cy="2244327"/>
          </a:xfrm>
          <a:prstGeom prst="rect">
            <a:avLst/>
          </a:prstGeom>
        </p:spPr>
      </p:pic>
      <p:sp>
        <p:nvSpPr>
          <p:cNvPr id="13" name="Bent-Up Arrow 12"/>
          <p:cNvSpPr/>
          <p:nvPr/>
        </p:nvSpPr>
        <p:spPr>
          <a:xfrm>
            <a:off x="6858016" y="5214950"/>
            <a:ext cx="785818" cy="714380"/>
          </a:xfrm>
          <a:prstGeom prst="bentUp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fr-CA"/>
          </a:p>
        </p:txBody>
      </p:sp>
      <p:sp>
        <p:nvSpPr>
          <p:cNvPr id="14" name="Right Arrow 13"/>
          <p:cNvSpPr/>
          <p:nvPr/>
        </p:nvSpPr>
        <p:spPr>
          <a:xfrm rot="2337368">
            <a:off x="2605115" y="4964918"/>
            <a:ext cx="1071570" cy="500066"/>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fr-CA"/>
          </a:p>
        </p:txBody>
      </p:sp>
      <p:sp>
        <p:nvSpPr>
          <p:cNvPr id="4" name="ZoneTexte 3"/>
          <p:cNvSpPr txBox="1"/>
          <p:nvPr/>
        </p:nvSpPr>
        <p:spPr>
          <a:xfrm>
            <a:off x="457200" y="1426040"/>
            <a:ext cx="2918024" cy="369332"/>
          </a:xfrm>
          <a:prstGeom prst="rect">
            <a:avLst/>
          </a:prstGeom>
          <a:noFill/>
        </p:spPr>
        <p:txBody>
          <a:bodyPr wrap="none" rtlCol="0">
            <a:spAutoFit/>
          </a:bodyPr>
          <a:lstStyle/>
          <a:p>
            <a:r>
              <a:rPr lang="fr-FR" dirty="0" err="1" smtClean="0"/>
              <a:t>Discretization</a:t>
            </a:r>
            <a:r>
              <a:rPr lang="fr-FR" dirty="0" smtClean="0"/>
              <a:t> of the Domain</a:t>
            </a:r>
            <a:endParaRPr lang="fr-FR" dirty="0"/>
          </a:p>
        </p:txBody>
      </p:sp>
      <p:sp>
        <p:nvSpPr>
          <p:cNvPr id="6" name="ZoneTexte 5"/>
          <p:cNvSpPr txBox="1"/>
          <p:nvPr/>
        </p:nvSpPr>
        <p:spPr>
          <a:xfrm>
            <a:off x="1598352" y="6179816"/>
            <a:ext cx="6606043" cy="369332"/>
          </a:xfrm>
          <a:prstGeom prst="rect">
            <a:avLst/>
          </a:prstGeom>
          <a:noFill/>
        </p:spPr>
        <p:txBody>
          <a:bodyPr wrap="square" rtlCol="0">
            <a:spAutoFit/>
          </a:bodyPr>
          <a:lstStyle/>
          <a:p>
            <a:pPr algn="ctr"/>
            <a:r>
              <a:rPr lang="fr-FR" dirty="0" err="1" smtClean="0"/>
              <a:t>Aproximation</a:t>
            </a:r>
            <a:r>
              <a:rPr lang="fr-FR" dirty="0" smtClean="0"/>
              <a:t> of the solution </a:t>
            </a:r>
            <a:r>
              <a:rPr lang="fr-FR" dirty="0" err="1" smtClean="0"/>
              <a:t>space</a:t>
            </a:r>
            <a:r>
              <a:rPr lang="fr-FR" dirty="0" smtClean="0"/>
              <a:t> </a:t>
            </a:r>
            <a:r>
              <a:rPr lang="fr-FR" dirty="0" err="1" smtClean="0"/>
              <a:t>using</a:t>
            </a:r>
            <a:r>
              <a:rPr lang="fr-FR" dirty="0" smtClean="0"/>
              <a:t> test </a:t>
            </a:r>
            <a:r>
              <a:rPr lang="fr-FR" dirty="0" err="1" smtClean="0"/>
              <a:t>function</a:t>
            </a:r>
            <a:endParaRPr lang="fr-FR" dirty="0"/>
          </a:p>
        </p:txBody>
      </p:sp>
      <p:sp>
        <p:nvSpPr>
          <p:cNvPr id="7" name="ZoneTexte 6"/>
          <p:cNvSpPr txBox="1"/>
          <p:nvPr/>
        </p:nvSpPr>
        <p:spPr>
          <a:xfrm>
            <a:off x="5773670" y="2747346"/>
            <a:ext cx="3131746" cy="646331"/>
          </a:xfrm>
          <a:prstGeom prst="rect">
            <a:avLst/>
          </a:prstGeom>
          <a:noFill/>
        </p:spPr>
        <p:txBody>
          <a:bodyPr wrap="square" rtlCol="0">
            <a:spAutoFit/>
          </a:bodyPr>
          <a:lstStyle/>
          <a:p>
            <a:pPr algn="ctr"/>
            <a:r>
              <a:rPr lang="fr-FR" dirty="0" err="1" smtClean="0"/>
              <a:t>Approximated</a:t>
            </a:r>
            <a:r>
              <a:rPr lang="fr-FR" dirty="0" smtClean="0"/>
              <a:t> solution to the </a:t>
            </a:r>
            <a:r>
              <a:rPr lang="fr-FR" dirty="0" err="1" smtClean="0"/>
              <a:t>equation</a:t>
            </a:r>
            <a:r>
              <a:rPr lang="fr-FR" dirty="0" smtClean="0"/>
              <a:t> to </a:t>
            </a:r>
            <a:r>
              <a:rPr lang="fr-FR" dirty="0" err="1" smtClean="0"/>
              <a:t>solve</a:t>
            </a:r>
            <a:endParaRPr lang="fr-FR" dirty="0"/>
          </a:p>
        </p:txBody>
      </p:sp>
    </p:spTree>
    <p:extLst>
      <p:ext uri="{BB962C8B-B14F-4D97-AF65-F5344CB8AC3E}">
        <p14:creationId xmlns:p14="http://schemas.microsoft.com/office/powerpoint/2010/main" val="3039719577"/>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Charge collection efficiency</a:t>
            </a:r>
            <a:endParaRPr lang="fr-CA" dirty="0"/>
          </a:p>
        </p:txBody>
      </p:sp>
      <p:sp>
        <p:nvSpPr>
          <p:cNvPr id="4" name="Espace réservé du pied de page 3"/>
          <p:cNvSpPr>
            <a:spLocks noGrp="1"/>
          </p:cNvSpPr>
          <p:nvPr>
            <p:ph type="ftr" sz="quarter" idx="11"/>
          </p:nvPr>
        </p:nvSpPr>
        <p:spPr/>
        <p:txBody>
          <a:bodyPr/>
          <a:lstStyle/>
          <a:p>
            <a:r>
              <a:rPr lang="fr-FR" smtClean="0"/>
              <a:t>Vertex 2013, Lake Starnberg, September 18 2013</a:t>
            </a:r>
            <a:endParaRPr lang="fr-FR"/>
          </a:p>
        </p:txBody>
      </p:sp>
      <p:sp>
        <p:nvSpPr>
          <p:cNvPr id="5" name="Slide Number Placeholder 4"/>
          <p:cNvSpPr>
            <a:spLocks noGrp="1"/>
          </p:cNvSpPr>
          <p:nvPr>
            <p:ph type="sldNum" sz="quarter" idx="12"/>
          </p:nvPr>
        </p:nvSpPr>
        <p:spPr/>
        <p:txBody>
          <a:bodyPr/>
          <a:lstStyle/>
          <a:p>
            <a:fld id="{8B43F911-FC8A-4D37-B684-1FC76447733E}" type="slidenum">
              <a:rPr lang="fr-CA" smtClean="0"/>
              <a:pPr/>
              <a:t>30</a:t>
            </a:fld>
            <a:endParaRPr lang="fr-CA"/>
          </a:p>
        </p:txBody>
      </p:sp>
      <p:pic>
        <p:nvPicPr>
          <p:cNvPr id="22" name="Picture 21" descr="CCE_thin_thick_noirrad.png"/>
          <p:cNvPicPr>
            <a:picLocks noChangeAspect="1"/>
          </p:cNvPicPr>
          <p:nvPr/>
        </p:nvPicPr>
        <p:blipFill>
          <a:blip r:embed="rId2">
            <a:clrChange>
              <a:clrFrom>
                <a:srgbClr val="FFFFFF"/>
              </a:clrFrom>
              <a:clrTo>
                <a:srgbClr val="FFFFFF">
                  <a:alpha val="0"/>
                </a:srgbClr>
              </a:clrTo>
            </a:clrChange>
          </a:blip>
          <a:stretch>
            <a:fillRect/>
          </a:stretch>
        </p:blipFill>
        <p:spPr>
          <a:xfrm>
            <a:off x="-32" y="1285860"/>
            <a:ext cx="4866044" cy="3500462"/>
          </a:xfrm>
          <a:prstGeom prst="rect">
            <a:avLst/>
          </a:prstGeom>
        </p:spPr>
      </p:pic>
      <p:pic>
        <p:nvPicPr>
          <p:cNvPr id="24" name="Picture 23" descr="CCE_thin_thick_noirrad.png"/>
          <p:cNvPicPr>
            <a:picLocks noChangeAspect="1"/>
          </p:cNvPicPr>
          <p:nvPr/>
        </p:nvPicPr>
        <p:blipFill>
          <a:blip r:embed="rId3">
            <a:clrChange>
              <a:clrFrom>
                <a:srgbClr val="FFFFFF"/>
              </a:clrFrom>
              <a:clrTo>
                <a:srgbClr val="FFFFFF">
                  <a:alpha val="0"/>
                </a:srgbClr>
              </a:clrTo>
            </a:clrChange>
          </a:blip>
          <a:stretch>
            <a:fillRect/>
          </a:stretch>
        </p:blipFill>
        <p:spPr>
          <a:xfrm>
            <a:off x="4429124" y="1285860"/>
            <a:ext cx="4866043" cy="3500462"/>
          </a:xfrm>
          <a:prstGeom prst="rect">
            <a:avLst/>
          </a:prstGeom>
        </p:spPr>
      </p:pic>
      <p:sp>
        <p:nvSpPr>
          <p:cNvPr id="25" name="TextBox 24"/>
          <p:cNvSpPr txBox="1"/>
          <p:nvPr/>
        </p:nvSpPr>
        <p:spPr>
          <a:xfrm>
            <a:off x="1610990" y="4786322"/>
            <a:ext cx="5972158" cy="923330"/>
          </a:xfrm>
          <a:prstGeom prst="rect">
            <a:avLst/>
          </a:prstGeom>
        </p:spPr>
        <p:style>
          <a:lnRef idx="0">
            <a:schemeClr val="accent4"/>
          </a:lnRef>
          <a:fillRef idx="3">
            <a:schemeClr val="accent4"/>
          </a:fillRef>
          <a:effectRef idx="3">
            <a:schemeClr val="accent4"/>
          </a:effectRef>
          <a:fontRef idx="minor">
            <a:schemeClr val="lt1"/>
          </a:fontRef>
        </p:style>
        <p:txBody>
          <a:bodyPr wrap="none" rtlCol="0">
            <a:spAutoFit/>
          </a:bodyPr>
          <a:lstStyle/>
          <a:p>
            <a:pPr algn="ctr"/>
            <a:r>
              <a:rPr lang="en-CA" b="1" dirty="0" err="1" smtClean="0"/>
              <a:t>Unirradiated</a:t>
            </a:r>
            <a:r>
              <a:rPr lang="en-CA" b="1" dirty="0" smtClean="0"/>
              <a:t> diode unaffected by  TTBT and II </a:t>
            </a:r>
          </a:p>
          <a:p>
            <a:pPr algn="ctr"/>
            <a:r>
              <a:rPr lang="en-CA" b="1" dirty="0" smtClean="0"/>
              <a:t>are off. However, they both contribute to CCE after </a:t>
            </a:r>
          </a:p>
          <a:p>
            <a:pPr algn="ctr"/>
            <a:r>
              <a:rPr lang="en-CA" b="1" dirty="0" smtClean="0"/>
              <a:t>irradiation because of the presence of the &gt; 200kV/cm field</a:t>
            </a:r>
            <a:endParaRPr lang="fr-CA" b="1" dirty="0"/>
          </a:p>
        </p:txBody>
      </p:sp>
      <p:sp>
        <p:nvSpPr>
          <p:cNvPr id="26" name="Rectangle 25"/>
          <p:cNvSpPr/>
          <p:nvPr/>
        </p:nvSpPr>
        <p:spPr>
          <a:xfrm>
            <a:off x="1785918" y="3571876"/>
            <a:ext cx="2440092" cy="584775"/>
          </a:xfrm>
          <a:prstGeom prst="rect">
            <a:avLst/>
          </a:prstGeom>
          <a:noFill/>
        </p:spPr>
        <p:txBody>
          <a:bodyPr wrap="none" lIns="91440" tIns="45720" rIns="91440" bIns="45720">
            <a:spAutoFit/>
          </a:bodyPr>
          <a:lstStyle/>
          <a:p>
            <a:pPr algn="ctr"/>
            <a:r>
              <a:rPr lang="en-US" sz="3200" b="1"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Unirradiated</a:t>
            </a:r>
            <a:endParaRPr lang="en-US" sz="32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27" name="Rectangle 26"/>
          <p:cNvSpPr/>
          <p:nvPr/>
        </p:nvSpPr>
        <p:spPr>
          <a:xfrm>
            <a:off x="5929322" y="2357430"/>
            <a:ext cx="2419252" cy="584775"/>
          </a:xfrm>
          <a:prstGeom prst="rect">
            <a:avLst/>
          </a:prstGeom>
          <a:noFill/>
        </p:spPr>
        <p:txBody>
          <a:bodyPr wrap="none" lIns="91440" tIns="45720" rIns="91440" bIns="45720">
            <a:spAutoFit/>
          </a:bodyPr>
          <a:lstStyle/>
          <a:p>
            <a:pPr algn="ctr"/>
            <a:r>
              <a:rPr lang="en-US" sz="32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1e16 </a:t>
            </a:r>
            <a:r>
              <a:rPr lang="en-US" sz="3200" b="1" cap="none" spc="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n</a:t>
            </a:r>
            <a:r>
              <a:rPr lang="en-US" sz="3200" b="1" cap="none" spc="0" baseline="-2500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eq</a:t>
            </a:r>
            <a:r>
              <a:rPr lang="en-US" sz="32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/cm</a:t>
            </a:r>
            <a:r>
              <a:rPr lang="en-US" sz="3200" b="1" cap="none" spc="0" baseline="3000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2</a:t>
            </a:r>
            <a:endParaRPr lang="en-US" sz="3200" b="1" cap="none" spc="0" baseline="3000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3" name="Rectangle 2"/>
          <p:cNvSpPr/>
          <p:nvPr/>
        </p:nvSpPr>
        <p:spPr>
          <a:xfrm>
            <a:off x="650851" y="5998192"/>
            <a:ext cx="7908319" cy="577081"/>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square">
            <a:spAutoFit/>
          </a:bodyPr>
          <a:lstStyle/>
          <a:p>
            <a:r>
              <a:rPr lang="fr-FR" sz="1050" dirty="0" smtClean="0"/>
              <a:t>Simulation </a:t>
            </a:r>
            <a:r>
              <a:rPr lang="fr-FR" sz="1050" dirty="0"/>
              <a:t>of charge multiplication and </a:t>
            </a:r>
            <a:r>
              <a:rPr lang="fr-FR" sz="1050" dirty="0" err="1"/>
              <a:t>trap-assisted</a:t>
            </a:r>
            <a:r>
              <a:rPr lang="fr-FR" sz="1050" dirty="0"/>
              <a:t> tunneling in </a:t>
            </a:r>
            <a:r>
              <a:rPr lang="fr-FR" sz="1050" dirty="0" err="1"/>
              <a:t>irradiated</a:t>
            </a:r>
            <a:r>
              <a:rPr lang="fr-FR" sz="1050" dirty="0"/>
              <a:t> </a:t>
            </a:r>
            <a:r>
              <a:rPr lang="fr-FR" sz="1050" dirty="0" err="1"/>
              <a:t>planar</a:t>
            </a:r>
            <a:r>
              <a:rPr lang="fr-FR" sz="1050" dirty="0"/>
              <a:t> pixel </a:t>
            </a:r>
            <a:r>
              <a:rPr lang="fr-FR" sz="1050" dirty="0" err="1"/>
              <a:t>sensors</a:t>
            </a:r>
            <a:endParaRPr lang="fr-FR" sz="1050" dirty="0"/>
          </a:p>
          <a:p>
            <a:r>
              <a:rPr lang="fr-FR" sz="1050" dirty="0"/>
              <a:t>by: M. Benoit, A. </a:t>
            </a:r>
            <a:r>
              <a:rPr lang="fr-FR" sz="1050" dirty="0" err="1"/>
              <a:t>Lounis</a:t>
            </a:r>
            <a:r>
              <a:rPr lang="fr-FR" sz="1050" dirty="0"/>
              <a:t>, N. </a:t>
            </a:r>
            <a:r>
              <a:rPr lang="fr-FR" sz="1050" dirty="0" err="1"/>
              <a:t>Dinu</a:t>
            </a:r>
            <a:endParaRPr lang="fr-FR" sz="1050" dirty="0"/>
          </a:p>
          <a:p>
            <a:r>
              <a:rPr lang="fr-FR" sz="1050" dirty="0"/>
              <a:t>In IEEE </a:t>
            </a:r>
            <a:r>
              <a:rPr lang="fr-FR" sz="1050" dirty="0" err="1"/>
              <a:t>Nuclear</a:t>
            </a:r>
            <a:r>
              <a:rPr lang="fr-FR" sz="1050" dirty="0"/>
              <a:t> Science </a:t>
            </a:r>
            <a:r>
              <a:rPr lang="fr-FR" sz="1050" dirty="0" err="1"/>
              <a:t>Symposuim</a:t>
            </a:r>
            <a:r>
              <a:rPr lang="fr-FR" sz="1050" dirty="0"/>
              <a:t> &amp; </a:t>
            </a:r>
            <a:r>
              <a:rPr lang="fr-FR" sz="1050" dirty="0" err="1"/>
              <a:t>Medical</a:t>
            </a:r>
            <a:r>
              <a:rPr lang="fr-FR" sz="1050" dirty="0"/>
              <a:t> Imaging </a:t>
            </a:r>
            <a:r>
              <a:rPr lang="fr-FR" sz="1050" dirty="0" err="1"/>
              <a:t>Conference</a:t>
            </a:r>
            <a:r>
              <a:rPr lang="fr-FR" sz="1050" dirty="0"/>
              <a:t> (</a:t>
            </a:r>
            <a:r>
              <a:rPr lang="fr-FR" sz="1050" dirty="0" err="1"/>
              <a:t>October</a:t>
            </a:r>
            <a:r>
              <a:rPr lang="fr-FR" sz="1050" dirty="0"/>
              <a:t> 2010), pp. 612-616, doi:10.1109/NSSMIC.2010.5873832</a:t>
            </a:r>
          </a:p>
        </p:txBody>
      </p:sp>
    </p:spTree>
    <p:extLst>
      <p:ext uri="{BB962C8B-B14F-4D97-AF65-F5344CB8AC3E}">
        <p14:creationId xmlns:p14="http://schemas.microsoft.com/office/powerpoint/2010/main" val="2024133191"/>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a:t>Charge multiplication in </a:t>
            </a:r>
            <a:r>
              <a:rPr lang="fr-FR" dirty="0" err="1"/>
              <a:t>silicon</a:t>
            </a:r>
            <a:r>
              <a:rPr lang="fr-FR" dirty="0"/>
              <a:t> </a:t>
            </a:r>
            <a:r>
              <a:rPr lang="fr-FR" dirty="0" err="1"/>
              <a:t>planar</a:t>
            </a:r>
            <a:r>
              <a:rPr lang="fr-FR" dirty="0"/>
              <a:t> </a:t>
            </a:r>
            <a:r>
              <a:rPr lang="fr-FR" dirty="0" err="1"/>
              <a:t>sensors</a:t>
            </a:r>
            <a:endParaRPr lang="fr-FR" dirty="0"/>
          </a:p>
        </p:txBody>
      </p:sp>
      <p:sp>
        <p:nvSpPr>
          <p:cNvPr id="4" name="Espace réservé du pied de page 3"/>
          <p:cNvSpPr>
            <a:spLocks noGrp="1"/>
          </p:cNvSpPr>
          <p:nvPr>
            <p:ph type="ftr" sz="quarter" idx="11"/>
          </p:nvPr>
        </p:nvSpPr>
        <p:spPr/>
        <p:txBody>
          <a:bodyPr/>
          <a:lstStyle/>
          <a:p>
            <a:r>
              <a:rPr lang="fr-FR" smtClean="0"/>
              <a:t>Vertex 2013, Lake Starnberg, September 18 2013</a:t>
            </a:r>
            <a:endParaRPr lang="fr-FR"/>
          </a:p>
        </p:txBody>
      </p:sp>
      <p:sp>
        <p:nvSpPr>
          <p:cNvPr id="5" name="Espace réservé du numéro de diapositive 4"/>
          <p:cNvSpPr>
            <a:spLocks noGrp="1"/>
          </p:cNvSpPr>
          <p:nvPr>
            <p:ph type="sldNum" sz="quarter" idx="12"/>
          </p:nvPr>
        </p:nvSpPr>
        <p:spPr/>
        <p:txBody>
          <a:bodyPr/>
          <a:lstStyle/>
          <a:p>
            <a:fld id="{54520F24-9586-C243-A8CC-1DD7D1CEA0C1}" type="slidenum">
              <a:rPr lang="fr-FR" smtClean="0"/>
              <a:t>31</a:t>
            </a:fld>
            <a:endParaRPr lang="fr-FR"/>
          </a:p>
        </p:txBody>
      </p:sp>
      <p:pic>
        <p:nvPicPr>
          <p:cNvPr id="6" name="Multiplication_in_strips.gif">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1944405" y="1810354"/>
            <a:ext cx="5138705" cy="3854029"/>
          </a:xfrm>
          <a:prstGeom prst="rect">
            <a:avLst/>
          </a:prstGeom>
        </p:spPr>
      </p:pic>
      <p:cxnSp>
        <p:nvCxnSpPr>
          <p:cNvPr id="7" name="Connecteur droit avec flèche 6"/>
          <p:cNvCxnSpPr/>
          <p:nvPr/>
        </p:nvCxnSpPr>
        <p:spPr>
          <a:xfrm>
            <a:off x="4639740" y="1408176"/>
            <a:ext cx="26001" cy="472310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9" name="ZoneTexte 8"/>
          <p:cNvSpPr txBox="1"/>
          <p:nvPr/>
        </p:nvSpPr>
        <p:spPr>
          <a:xfrm>
            <a:off x="4611001" y="1441022"/>
            <a:ext cx="909962" cy="369332"/>
          </a:xfrm>
          <a:prstGeom prst="rect">
            <a:avLst/>
          </a:prstGeom>
          <a:noFill/>
        </p:spPr>
        <p:txBody>
          <a:bodyPr wrap="none" rtlCol="0">
            <a:spAutoFit/>
          </a:bodyPr>
          <a:lstStyle/>
          <a:p>
            <a:r>
              <a:rPr lang="fr-FR" dirty="0" err="1" smtClean="0"/>
              <a:t>Particle</a:t>
            </a:r>
            <a:endParaRPr lang="fr-FR" dirty="0"/>
          </a:p>
        </p:txBody>
      </p:sp>
      <p:sp>
        <p:nvSpPr>
          <p:cNvPr id="11" name="ZoneTexte 10"/>
          <p:cNvSpPr txBox="1"/>
          <p:nvPr/>
        </p:nvSpPr>
        <p:spPr>
          <a:xfrm>
            <a:off x="1138547" y="6204741"/>
            <a:ext cx="7276351" cy="369332"/>
          </a:xfrm>
          <a:prstGeom prst="rect">
            <a:avLst/>
          </a:prstGeom>
          <a:noFill/>
        </p:spPr>
        <p:txBody>
          <a:bodyPr wrap="none" rtlCol="0">
            <a:spAutoFit/>
          </a:bodyPr>
          <a:lstStyle/>
          <a:p>
            <a:r>
              <a:rPr lang="fr-FR" dirty="0" err="1" smtClean="0"/>
              <a:t>Eye</a:t>
            </a:r>
            <a:r>
              <a:rPr lang="fr-FR" dirty="0" smtClean="0"/>
              <a:t> Candy : </a:t>
            </a:r>
            <a:r>
              <a:rPr lang="fr-FR" dirty="0" err="1" smtClean="0"/>
              <a:t>Visualization</a:t>
            </a:r>
            <a:r>
              <a:rPr lang="fr-FR" dirty="0" smtClean="0"/>
              <a:t> of Charge multiplication in a N-in-P </a:t>
            </a:r>
            <a:r>
              <a:rPr lang="fr-FR" dirty="0" err="1" smtClean="0"/>
              <a:t>Strip</a:t>
            </a:r>
            <a:r>
              <a:rPr lang="fr-FR" dirty="0" smtClean="0"/>
              <a:t> Detector </a:t>
            </a:r>
            <a:endParaRPr lang="fr-FR" dirty="0"/>
          </a:p>
        </p:txBody>
      </p:sp>
    </p:spTree>
    <p:extLst>
      <p:ext uri="{BB962C8B-B14F-4D97-AF65-F5344CB8AC3E}">
        <p14:creationId xmlns:p14="http://schemas.microsoft.com/office/powerpoint/2010/main" val="3122034114"/>
      </p:ext>
    </p:extLst>
  </p:cSld>
  <p:clrMapOvr>
    <a:masterClrMapping/>
  </p:clrMapOvr>
  <p:timing>
    <p:tnLst>
      <p:par>
        <p:cTn xmlns:p14="http://schemas.microsoft.com/office/powerpoint/2010/mai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6"/>
                                        </p:tgtEl>
                                      </p:cBhvr>
                                    </p:cmd>
                                  </p:childTnLst>
                                </p:cTn>
                              </p:par>
                            </p:childTnLst>
                          </p:cTn>
                        </p:par>
                      </p:childTnLst>
                    </p:cTn>
                  </p:par>
                </p:childTnLst>
              </p:cTn>
              <p:nextCondLst>
                <p:cond evt="onClick" delay="0">
                  <p:tgtEl>
                    <p:spTgt spid="6"/>
                  </p:tgtEl>
                </p:cond>
              </p:nextCondLst>
            </p:seq>
            <p:video>
              <p:cMediaNode vol="80000">
                <p:cTn id="7" fill="hold" display="0">
                  <p:stCondLst>
                    <p:cond delay="indefinite"/>
                  </p:stCondLst>
                </p:cTn>
                <p:tgtEl>
                  <p:spTgt spid="6"/>
                </p:tgtEl>
              </p:cMediaNode>
            </p:video>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12022" y="119326"/>
            <a:ext cx="8229600" cy="1143000"/>
          </a:xfrm>
        </p:spPr>
        <p:txBody>
          <a:bodyPr>
            <a:normAutofit fontScale="90000"/>
          </a:bodyPr>
          <a:lstStyle/>
          <a:p>
            <a:r>
              <a:rPr lang="fr-FR" dirty="0" err="1" smtClean="0"/>
              <a:t>Device</a:t>
            </a:r>
            <a:r>
              <a:rPr lang="fr-FR" dirty="0" smtClean="0"/>
              <a:t> Simulation: </a:t>
            </a:r>
            <a:r>
              <a:rPr lang="fr-FR" dirty="0" err="1" smtClean="0"/>
              <a:t>Potential</a:t>
            </a:r>
            <a:r>
              <a:rPr lang="fr-FR" dirty="0" smtClean="0"/>
              <a:t> </a:t>
            </a:r>
            <a:r>
              <a:rPr lang="fr-FR" dirty="0" smtClean="0"/>
              <a:t>distribution </a:t>
            </a:r>
            <a:endParaRPr lang="fr-FR" dirty="0"/>
          </a:p>
        </p:txBody>
      </p:sp>
      <p:pic>
        <p:nvPicPr>
          <p:cNvPr id="4" name="Espace réservé du contenu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669130" y="1861280"/>
            <a:ext cx="6359648" cy="4427905"/>
          </a:xfrm>
        </p:spPr>
      </p:pic>
      <p:sp>
        <p:nvSpPr>
          <p:cNvPr id="5" name="ZoneTexte 4"/>
          <p:cNvSpPr txBox="1"/>
          <p:nvPr/>
        </p:nvSpPr>
        <p:spPr>
          <a:xfrm>
            <a:off x="4915506" y="3407372"/>
            <a:ext cx="678566" cy="369332"/>
          </a:xfrm>
          <a:prstGeom prst="rect">
            <a:avLst/>
          </a:prstGeom>
          <a:noFill/>
        </p:spPr>
        <p:txBody>
          <a:bodyPr wrap="none" rtlCol="0">
            <a:spAutoFit/>
          </a:bodyPr>
          <a:lstStyle/>
          <a:p>
            <a:r>
              <a:rPr lang="fr-FR" dirty="0" smtClean="0"/>
              <a:t>-2.5V</a:t>
            </a:r>
            <a:endParaRPr lang="fr-FR" dirty="0"/>
          </a:p>
        </p:txBody>
      </p:sp>
      <p:sp>
        <p:nvSpPr>
          <p:cNvPr id="6" name="ZoneTexte 5"/>
          <p:cNvSpPr txBox="1"/>
          <p:nvPr/>
        </p:nvSpPr>
        <p:spPr>
          <a:xfrm>
            <a:off x="8058496" y="3409695"/>
            <a:ext cx="505267" cy="369332"/>
          </a:xfrm>
          <a:prstGeom prst="rect">
            <a:avLst/>
          </a:prstGeom>
          <a:noFill/>
        </p:spPr>
        <p:txBody>
          <a:bodyPr wrap="none" rtlCol="0">
            <a:spAutoFit/>
          </a:bodyPr>
          <a:lstStyle/>
          <a:p>
            <a:r>
              <a:rPr lang="fr-FR" dirty="0" smtClean="0"/>
              <a:t>-5V</a:t>
            </a:r>
            <a:endParaRPr lang="fr-FR" dirty="0"/>
          </a:p>
        </p:txBody>
      </p:sp>
      <p:sp>
        <p:nvSpPr>
          <p:cNvPr id="7" name="ZoneTexte 6"/>
          <p:cNvSpPr txBox="1"/>
          <p:nvPr/>
        </p:nvSpPr>
        <p:spPr>
          <a:xfrm>
            <a:off x="4915506" y="5624879"/>
            <a:ext cx="678566" cy="369332"/>
          </a:xfrm>
          <a:prstGeom prst="rect">
            <a:avLst/>
          </a:prstGeom>
          <a:noFill/>
        </p:spPr>
        <p:txBody>
          <a:bodyPr wrap="none" rtlCol="0">
            <a:spAutoFit/>
          </a:bodyPr>
          <a:lstStyle/>
          <a:p>
            <a:r>
              <a:rPr lang="fr-FR" dirty="0" smtClean="0"/>
              <a:t>-7.5V</a:t>
            </a:r>
            <a:endParaRPr lang="fr-FR" dirty="0"/>
          </a:p>
        </p:txBody>
      </p:sp>
      <p:sp>
        <p:nvSpPr>
          <p:cNvPr id="8" name="ZoneTexte 7"/>
          <p:cNvSpPr txBox="1"/>
          <p:nvPr/>
        </p:nvSpPr>
        <p:spPr>
          <a:xfrm>
            <a:off x="8058496" y="5624879"/>
            <a:ext cx="620683" cy="369332"/>
          </a:xfrm>
          <a:prstGeom prst="rect">
            <a:avLst/>
          </a:prstGeom>
          <a:noFill/>
        </p:spPr>
        <p:txBody>
          <a:bodyPr wrap="none" rtlCol="0">
            <a:spAutoFit/>
          </a:bodyPr>
          <a:lstStyle/>
          <a:p>
            <a:r>
              <a:rPr lang="fr-FR" dirty="0" smtClean="0"/>
              <a:t>-10V</a:t>
            </a:r>
            <a:endParaRPr lang="fr-FR" dirty="0"/>
          </a:p>
        </p:txBody>
      </p:sp>
      <p:sp>
        <p:nvSpPr>
          <p:cNvPr id="3" name="ZoneTexte 2"/>
          <p:cNvSpPr txBox="1"/>
          <p:nvPr/>
        </p:nvSpPr>
        <p:spPr>
          <a:xfrm>
            <a:off x="142321" y="1708000"/>
            <a:ext cx="2417335" cy="4801315"/>
          </a:xfrm>
          <a:prstGeom prst="rect">
            <a:avLst/>
          </a:prstGeom>
          <a:noFill/>
        </p:spPr>
        <p:txBody>
          <a:bodyPr wrap="square" rtlCol="0">
            <a:spAutoFit/>
          </a:bodyPr>
          <a:lstStyle/>
          <a:p>
            <a:pPr algn="ctr"/>
            <a:r>
              <a:rPr lang="fr-FR" dirty="0" smtClean="0"/>
              <a:t>50 </a:t>
            </a:r>
            <a:r>
              <a:rPr lang="fr-FR" dirty="0" err="1" smtClean="0"/>
              <a:t>um</a:t>
            </a:r>
            <a:r>
              <a:rPr lang="fr-FR" dirty="0" smtClean="0"/>
              <a:t> </a:t>
            </a:r>
            <a:r>
              <a:rPr lang="fr-FR" dirty="0" err="1" smtClean="0"/>
              <a:t>thin</a:t>
            </a:r>
            <a:r>
              <a:rPr lang="fr-FR" dirty="0" smtClean="0"/>
              <a:t> </a:t>
            </a:r>
            <a:r>
              <a:rPr lang="fr-FR" dirty="0" err="1" smtClean="0"/>
              <a:t>sensor</a:t>
            </a:r>
            <a:r>
              <a:rPr lang="fr-FR" dirty="0" smtClean="0"/>
              <a:t> are </a:t>
            </a:r>
            <a:r>
              <a:rPr lang="fr-FR" dirty="0" err="1" smtClean="0"/>
              <a:t>foreseen</a:t>
            </a:r>
            <a:r>
              <a:rPr lang="fr-FR" dirty="0" smtClean="0"/>
              <a:t> for the CLIC Vertex Detector. The </a:t>
            </a:r>
            <a:r>
              <a:rPr lang="fr-FR" dirty="0" err="1" smtClean="0"/>
              <a:t>thickness</a:t>
            </a:r>
            <a:r>
              <a:rPr lang="fr-FR" dirty="0" smtClean="0"/>
              <a:t>, </a:t>
            </a:r>
            <a:r>
              <a:rPr lang="fr-FR" dirty="0" err="1" smtClean="0"/>
              <a:t>combined</a:t>
            </a:r>
            <a:r>
              <a:rPr lang="fr-FR" dirty="0" smtClean="0"/>
              <a:t> to 4-5T </a:t>
            </a:r>
            <a:r>
              <a:rPr lang="fr-FR" dirty="0" err="1" smtClean="0"/>
              <a:t>Magnetic</a:t>
            </a:r>
            <a:r>
              <a:rPr lang="fr-FR" dirty="0" smtClean="0"/>
              <a:t> </a:t>
            </a:r>
            <a:r>
              <a:rPr lang="fr-FR" dirty="0" err="1" smtClean="0"/>
              <a:t>field</a:t>
            </a:r>
            <a:r>
              <a:rPr lang="fr-FR" dirty="0" smtClean="0"/>
              <a:t>, calls for operating the </a:t>
            </a:r>
            <a:r>
              <a:rPr lang="fr-FR" dirty="0" err="1" smtClean="0"/>
              <a:t>sensor</a:t>
            </a:r>
            <a:r>
              <a:rPr lang="fr-FR" dirty="0" smtClean="0"/>
              <a:t> </a:t>
            </a:r>
            <a:r>
              <a:rPr lang="fr-FR" dirty="0" err="1" smtClean="0"/>
              <a:t>at</a:t>
            </a:r>
            <a:r>
              <a:rPr lang="fr-FR" dirty="0" smtClean="0"/>
              <a:t> saturation of carrier </a:t>
            </a:r>
            <a:r>
              <a:rPr lang="fr-FR" dirty="0" err="1" smtClean="0"/>
              <a:t>mobility</a:t>
            </a:r>
            <a:r>
              <a:rPr lang="fr-FR" dirty="0" smtClean="0"/>
              <a:t>. TCAD </a:t>
            </a:r>
            <a:r>
              <a:rPr lang="fr-FR" dirty="0" err="1" smtClean="0"/>
              <a:t>was</a:t>
            </a:r>
            <a:r>
              <a:rPr lang="fr-FR" dirty="0" smtClean="0"/>
              <a:t> use to observe the variation of the Electric </a:t>
            </a:r>
            <a:r>
              <a:rPr lang="fr-FR" dirty="0" err="1" smtClean="0"/>
              <a:t>Potential</a:t>
            </a:r>
            <a:r>
              <a:rPr lang="fr-FR" dirty="0" smtClean="0"/>
              <a:t> in the </a:t>
            </a:r>
            <a:r>
              <a:rPr lang="fr-FR" dirty="0" err="1" smtClean="0"/>
              <a:t>sensor</a:t>
            </a:r>
            <a:r>
              <a:rPr lang="fr-FR" dirty="0" smtClean="0"/>
              <a:t> in </a:t>
            </a:r>
            <a:r>
              <a:rPr lang="fr-FR" dirty="0" err="1" smtClean="0"/>
              <a:t>different</a:t>
            </a:r>
            <a:r>
              <a:rPr lang="fr-FR" dirty="0" smtClean="0"/>
              <a:t> </a:t>
            </a:r>
            <a:r>
              <a:rPr lang="fr-FR" dirty="0" err="1" smtClean="0"/>
              <a:t>biasing</a:t>
            </a:r>
            <a:r>
              <a:rPr lang="fr-FR" dirty="0" smtClean="0"/>
              <a:t> conditions. </a:t>
            </a:r>
            <a:r>
              <a:rPr lang="fr-FR" dirty="0" err="1" smtClean="0"/>
              <a:t>These</a:t>
            </a:r>
            <a:r>
              <a:rPr lang="fr-FR" dirty="0" smtClean="0"/>
              <a:t> distribution are </a:t>
            </a:r>
            <a:r>
              <a:rPr lang="fr-FR" dirty="0" err="1" smtClean="0"/>
              <a:t>then</a:t>
            </a:r>
            <a:r>
              <a:rPr lang="fr-FR" dirty="0" smtClean="0"/>
              <a:t> use as an input for </a:t>
            </a:r>
            <a:r>
              <a:rPr lang="fr-FR" dirty="0" err="1" smtClean="0"/>
              <a:t>digitization</a:t>
            </a:r>
            <a:r>
              <a:rPr lang="fr-FR" dirty="0" smtClean="0"/>
              <a:t> in Monte-Carlo simulations</a:t>
            </a:r>
            <a:endParaRPr lang="fr-FR" dirty="0"/>
          </a:p>
        </p:txBody>
      </p:sp>
      <p:sp>
        <p:nvSpPr>
          <p:cNvPr id="9" name="ZoneTexte 8"/>
          <p:cNvSpPr txBox="1"/>
          <p:nvPr/>
        </p:nvSpPr>
        <p:spPr>
          <a:xfrm>
            <a:off x="3032471" y="6253175"/>
            <a:ext cx="6036591" cy="369332"/>
          </a:xfrm>
          <a:prstGeom prst="rect">
            <a:avLst/>
          </a:prstGeom>
          <a:noFill/>
        </p:spPr>
        <p:txBody>
          <a:bodyPr wrap="none" rtlCol="0">
            <a:spAutoFit/>
          </a:bodyPr>
          <a:lstStyle/>
          <a:p>
            <a:r>
              <a:rPr lang="fr-FR" b="1" i="1" dirty="0" err="1" smtClean="0"/>
              <a:t>Potential</a:t>
            </a:r>
            <a:r>
              <a:rPr lang="fr-FR" b="1" i="1" dirty="0" smtClean="0"/>
              <a:t> Distribution  in a 50 </a:t>
            </a:r>
            <a:r>
              <a:rPr lang="fr-FR" b="1" i="1" dirty="0" err="1" smtClean="0"/>
              <a:t>um</a:t>
            </a:r>
            <a:r>
              <a:rPr lang="fr-FR" b="1" i="1" dirty="0" smtClean="0"/>
              <a:t> </a:t>
            </a:r>
            <a:r>
              <a:rPr lang="fr-FR" b="1" i="1" dirty="0" err="1" smtClean="0"/>
              <a:t>thick</a:t>
            </a:r>
            <a:r>
              <a:rPr lang="fr-FR" b="1" i="1" dirty="0" smtClean="0"/>
              <a:t> Timepix n-in-p </a:t>
            </a:r>
            <a:r>
              <a:rPr lang="fr-FR" b="1" i="1" dirty="0" err="1" smtClean="0"/>
              <a:t>sensor</a:t>
            </a:r>
            <a:endParaRPr lang="fr-FR" b="1" i="1" dirty="0"/>
          </a:p>
        </p:txBody>
      </p:sp>
      <p:sp>
        <p:nvSpPr>
          <p:cNvPr id="10" name="Espace réservé du pied de page 9"/>
          <p:cNvSpPr>
            <a:spLocks noGrp="1"/>
          </p:cNvSpPr>
          <p:nvPr>
            <p:ph type="ftr" sz="quarter" idx="11"/>
          </p:nvPr>
        </p:nvSpPr>
        <p:spPr/>
        <p:txBody>
          <a:bodyPr/>
          <a:lstStyle/>
          <a:p>
            <a:r>
              <a:rPr lang="fr-FR" dirty="0" smtClean="0"/>
              <a:t>Vertex 2013, Lake </a:t>
            </a:r>
            <a:r>
              <a:rPr lang="fr-FR" dirty="0" err="1" smtClean="0"/>
              <a:t>Starnberg</a:t>
            </a:r>
            <a:r>
              <a:rPr lang="fr-FR" dirty="0" smtClean="0"/>
              <a:t>, </a:t>
            </a:r>
            <a:r>
              <a:rPr lang="fr-FR" dirty="0" err="1" smtClean="0"/>
              <a:t>September</a:t>
            </a:r>
            <a:r>
              <a:rPr lang="fr-FR" dirty="0" smtClean="0"/>
              <a:t> 18 2013</a:t>
            </a:r>
            <a:endParaRPr lang="fr-FR" dirty="0"/>
          </a:p>
        </p:txBody>
      </p:sp>
      <p:sp>
        <p:nvSpPr>
          <p:cNvPr id="11" name="Espace réservé du numéro de diapositive 10"/>
          <p:cNvSpPr>
            <a:spLocks noGrp="1"/>
          </p:cNvSpPr>
          <p:nvPr>
            <p:ph type="sldNum" sz="quarter" idx="12"/>
          </p:nvPr>
        </p:nvSpPr>
        <p:spPr/>
        <p:txBody>
          <a:bodyPr/>
          <a:lstStyle/>
          <a:p>
            <a:fld id="{54520F24-9586-C243-A8CC-1DD7D1CEA0C1}" type="slidenum">
              <a:rPr lang="fr-FR" smtClean="0"/>
              <a:t>32</a:t>
            </a:fld>
            <a:endParaRPr lang="fr-FR"/>
          </a:p>
        </p:txBody>
      </p:sp>
    </p:spTree>
    <p:extLst>
      <p:ext uri="{BB962C8B-B14F-4D97-AF65-F5344CB8AC3E}">
        <p14:creationId xmlns:p14="http://schemas.microsoft.com/office/powerpoint/2010/main" val="399538243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P-spray </a:t>
            </a:r>
            <a:r>
              <a:rPr lang="fr-FR" dirty="0" err="1" smtClean="0"/>
              <a:t>insulation</a:t>
            </a:r>
            <a:r>
              <a:rPr lang="fr-FR" dirty="0" smtClean="0"/>
              <a:t> </a:t>
            </a:r>
            <a:endParaRPr lang="fr-FR" dirty="0"/>
          </a:p>
        </p:txBody>
      </p:sp>
      <p:pic>
        <p:nvPicPr>
          <p:cNvPr id="4" name="Espace réservé du contenu 3" descr="hconc.png"/>
          <p:cNvPicPr>
            <a:picLocks noGrp="1" noChangeAspect="1"/>
          </p:cNvPicPr>
          <p:nvPr>
            <p:ph idx="1"/>
          </p:nvPr>
        </p:nvPicPr>
        <p:blipFill rotWithShape="1">
          <a:blip r:embed="rId2">
            <a:extLst>
              <a:ext uri="{28A0092B-C50C-407E-A947-70E740481C1C}">
                <a14:useLocalDpi xmlns:a14="http://schemas.microsoft.com/office/drawing/2010/main" val="0"/>
              </a:ext>
            </a:extLst>
          </a:blip>
          <a:srcRect t="4238" b="1084"/>
          <a:stretch/>
        </p:blipFill>
        <p:spPr>
          <a:xfrm>
            <a:off x="2695314" y="1878600"/>
            <a:ext cx="6426214" cy="4329320"/>
          </a:xfrm>
        </p:spPr>
      </p:pic>
      <p:sp>
        <p:nvSpPr>
          <p:cNvPr id="5" name="ZoneTexte 4"/>
          <p:cNvSpPr txBox="1"/>
          <p:nvPr/>
        </p:nvSpPr>
        <p:spPr>
          <a:xfrm>
            <a:off x="4751291" y="3307372"/>
            <a:ext cx="678566" cy="369332"/>
          </a:xfrm>
          <a:prstGeom prst="rect">
            <a:avLst/>
          </a:prstGeom>
          <a:noFill/>
        </p:spPr>
        <p:txBody>
          <a:bodyPr wrap="none" rtlCol="0">
            <a:spAutoFit/>
          </a:bodyPr>
          <a:lstStyle/>
          <a:p>
            <a:r>
              <a:rPr lang="fr-FR" dirty="0" smtClean="0"/>
              <a:t>-2.5V</a:t>
            </a:r>
            <a:endParaRPr lang="fr-FR" dirty="0"/>
          </a:p>
        </p:txBody>
      </p:sp>
      <p:sp>
        <p:nvSpPr>
          <p:cNvPr id="6" name="ZoneTexte 5"/>
          <p:cNvSpPr txBox="1"/>
          <p:nvPr/>
        </p:nvSpPr>
        <p:spPr>
          <a:xfrm>
            <a:off x="7971192" y="3307372"/>
            <a:ext cx="505267" cy="369332"/>
          </a:xfrm>
          <a:prstGeom prst="rect">
            <a:avLst/>
          </a:prstGeom>
          <a:noFill/>
        </p:spPr>
        <p:txBody>
          <a:bodyPr wrap="none" rtlCol="0">
            <a:spAutoFit/>
          </a:bodyPr>
          <a:lstStyle/>
          <a:p>
            <a:r>
              <a:rPr lang="fr-FR" dirty="0" smtClean="0"/>
              <a:t>-5V</a:t>
            </a:r>
            <a:endParaRPr lang="fr-FR" dirty="0"/>
          </a:p>
        </p:txBody>
      </p:sp>
      <p:sp>
        <p:nvSpPr>
          <p:cNvPr id="7" name="ZoneTexte 6"/>
          <p:cNvSpPr txBox="1"/>
          <p:nvPr/>
        </p:nvSpPr>
        <p:spPr>
          <a:xfrm>
            <a:off x="4598025" y="5624878"/>
            <a:ext cx="678566" cy="369332"/>
          </a:xfrm>
          <a:prstGeom prst="rect">
            <a:avLst/>
          </a:prstGeom>
          <a:noFill/>
        </p:spPr>
        <p:txBody>
          <a:bodyPr wrap="none" rtlCol="0">
            <a:spAutoFit/>
          </a:bodyPr>
          <a:lstStyle/>
          <a:p>
            <a:r>
              <a:rPr lang="fr-FR" dirty="0" smtClean="0"/>
              <a:t>-7.5V</a:t>
            </a:r>
            <a:endParaRPr lang="fr-FR" dirty="0"/>
          </a:p>
        </p:txBody>
      </p:sp>
      <p:sp>
        <p:nvSpPr>
          <p:cNvPr id="8" name="ZoneTexte 7"/>
          <p:cNvSpPr txBox="1"/>
          <p:nvPr/>
        </p:nvSpPr>
        <p:spPr>
          <a:xfrm>
            <a:off x="7855776" y="5624878"/>
            <a:ext cx="620683" cy="369332"/>
          </a:xfrm>
          <a:prstGeom prst="rect">
            <a:avLst/>
          </a:prstGeom>
          <a:noFill/>
        </p:spPr>
        <p:txBody>
          <a:bodyPr wrap="none" rtlCol="0">
            <a:spAutoFit/>
          </a:bodyPr>
          <a:lstStyle/>
          <a:p>
            <a:r>
              <a:rPr lang="fr-FR" dirty="0" smtClean="0"/>
              <a:t>-10V</a:t>
            </a:r>
            <a:endParaRPr lang="fr-FR" dirty="0"/>
          </a:p>
        </p:txBody>
      </p:sp>
      <p:sp>
        <p:nvSpPr>
          <p:cNvPr id="9" name="ZoneTexte 8"/>
          <p:cNvSpPr txBox="1"/>
          <p:nvPr/>
        </p:nvSpPr>
        <p:spPr>
          <a:xfrm>
            <a:off x="142321" y="2496308"/>
            <a:ext cx="2638375" cy="3416320"/>
          </a:xfrm>
          <a:prstGeom prst="rect">
            <a:avLst/>
          </a:prstGeom>
          <a:noFill/>
        </p:spPr>
        <p:txBody>
          <a:bodyPr wrap="square" rtlCol="0">
            <a:spAutoFit/>
          </a:bodyPr>
          <a:lstStyle/>
          <a:p>
            <a:pPr algn="ctr"/>
            <a:r>
              <a:rPr lang="fr-FR" dirty="0" smtClean="0"/>
              <a:t>P-Spray (or p-</a:t>
            </a:r>
            <a:r>
              <a:rPr lang="fr-FR" dirty="0" err="1" smtClean="0"/>
              <a:t>stop,moderated</a:t>
            </a:r>
            <a:r>
              <a:rPr lang="fr-FR" dirty="0" smtClean="0"/>
              <a:t> p-spray) </a:t>
            </a:r>
            <a:r>
              <a:rPr lang="fr-FR" dirty="0" err="1" smtClean="0"/>
              <a:t>is</a:t>
            </a:r>
            <a:r>
              <a:rPr lang="fr-FR" dirty="0" smtClean="0"/>
              <a:t> an important </a:t>
            </a:r>
            <a:r>
              <a:rPr lang="fr-FR" dirty="0" err="1" smtClean="0"/>
              <a:t>parameter</a:t>
            </a:r>
            <a:r>
              <a:rPr lang="fr-FR" dirty="0" smtClean="0"/>
              <a:t> in the design of radiation hard </a:t>
            </a:r>
            <a:r>
              <a:rPr lang="fr-FR" dirty="0" err="1" smtClean="0"/>
              <a:t>sensors</a:t>
            </a:r>
            <a:r>
              <a:rPr lang="fr-FR" dirty="0" smtClean="0"/>
              <a:t>. TCAD </a:t>
            </a:r>
            <a:r>
              <a:rPr lang="fr-FR" dirty="0" err="1" smtClean="0"/>
              <a:t>can</a:t>
            </a:r>
            <a:r>
              <a:rPr lang="fr-FR" dirty="0" smtClean="0"/>
              <a:t> </a:t>
            </a:r>
            <a:r>
              <a:rPr lang="fr-FR" dirty="0" err="1" smtClean="0"/>
              <a:t>be</a:t>
            </a:r>
            <a:r>
              <a:rPr lang="fr-FR" dirty="0" smtClean="0"/>
              <a:t> </a:t>
            </a:r>
            <a:r>
              <a:rPr lang="fr-FR" dirty="0" err="1" smtClean="0"/>
              <a:t>used</a:t>
            </a:r>
            <a:r>
              <a:rPr lang="fr-FR" dirty="0" smtClean="0"/>
              <a:t> to </a:t>
            </a:r>
            <a:r>
              <a:rPr lang="fr-FR" dirty="0" err="1" smtClean="0"/>
              <a:t>optimize</a:t>
            </a:r>
            <a:r>
              <a:rPr lang="fr-FR" dirty="0" smtClean="0"/>
              <a:t> </a:t>
            </a:r>
            <a:r>
              <a:rPr lang="fr-FR" dirty="0" err="1" smtClean="0"/>
              <a:t>process</a:t>
            </a:r>
            <a:r>
              <a:rPr lang="fr-FR" dirty="0" smtClean="0"/>
              <a:t> </a:t>
            </a:r>
            <a:r>
              <a:rPr lang="fr-FR" dirty="0" err="1" smtClean="0"/>
              <a:t>parameters</a:t>
            </a:r>
            <a:r>
              <a:rPr lang="fr-FR" dirty="0" smtClean="0"/>
              <a:t> to </a:t>
            </a:r>
            <a:r>
              <a:rPr lang="fr-FR" dirty="0" err="1" smtClean="0"/>
              <a:t>maximize</a:t>
            </a:r>
            <a:r>
              <a:rPr lang="fr-FR" dirty="0" smtClean="0"/>
              <a:t> </a:t>
            </a:r>
            <a:r>
              <a:rPr lang="fr-FR" dirty="0" err="1" smtClean="0"/>
              <a:t>insulation</a:t>
            </a:r>
            <a:r>
              <a:rPr lang="fr-FR" dirty="0" smtClean="0"/>
              <a:t> </a:t>
            </a:r>
            <a:r>
              <a:rPr lang="fr-FR" dirty="0" err="1" smtClean="0"/>
              <a:t>while</a:t>
            </a:r>
            <a:r>
              <a:rPr lang="fr-FR" dirty="0" smtClean="0"/>
              <a:t> </a:t>
            </a:r>
            <a:r>
              <a:rPr lang="fr-FR" dirty="0" err="1" smtClean="0"/>
              <a:t>keeping</a:t>
            </a:r>
            <a:r>
              <a:rPr lang="fr-FR" dirty="0" smtClean="0"/>
              <a:t> breakdown </a:t>
            </a:r>
            <a:r>
              <a:rPr lang="fr-FR" dirty="0" err="1" smtClean="0"/>
              <a:t>high</a:t>
            </a:r>
            <a:r>
              <a:rPr lang="fr-FR" dirty="0" smtClean="0"/>
              <a:t> (E&lt; 300kV/cm </a:t>
            </a:r>
            <a:r>
              <a:rPr lang="fr-FR" dirty="0" err="1" smtClean="0"/>
              <a:t>at</a:t>
            </a:r>
            <a:r>
              <a:rPr lang="fr-FR" dirty="0" smtClean="0"/>
              <a:t> Channel stopper </a:t>
            </a:r>
            <a:r>
              <a:rPr lang="fr-FR" dirty="0" err="1" smtClean="0"/>
              <a:t>junction</a:t>
            </a:r>
            <a:r>
              <a:rPr lang="fr-FR" dirty="0" smtClean="0"/>
              <a:t>). </a:t>
            </a:r>
            <a:endParaRPr lang="fr-FR" dirty="0"/>
          </a:p>
        </p:txBody>
      </p:sp>
      <p:sp>
        <p:nvSpPr>
          <p:cNvPr id="10" name="ZoneTexte 9"/>
          <p:cNvSpPr txBox="1"/>
          <p:nvPr/>
        </p:nvSpPr>
        <p:spPr>
          <a:xfrm>
            <a:off x="3634611" y="6154633"/>
            <a:ext cx="5145381" cy="523220"/>
          </a:xfrm>
          <a:prstGeom prst="rect">
            <a:avLst/>
          </a:prstGeom>
          <a:noFill/>
        </p:spPr>
        <p:txBody>
          <a:bodyPr wrap="square" rtlCol="0">
            <a:spAutoFit/>
          </a:bodyPr>
          <a:lstStyle/>
          <a:p>
            <a:pPr algn="ctr"/>
            <a:r>
              <a:rPr lang="fr-FR" sz="1400" b="1" i="1" dirty="0" smtClean="0"/>
              <a:t>Channel stopper in n-in-p Timepix Pixel </a:t>
            </a:r>
            <a:r>
              <a:rPr lang="fr-FR" sz="1400" b="1" i="1" dirty="0" err="1" smtClean="0"/>
              <a:t>sensor</a:t>
            </a:r>
            <a:r>
              <a:rPr lang="fr-FR" sz="1400" b="1" i="1" dirty="0" smtClean="0"/>
              <a:t> for </a:t>
            </a:r>
            <a:r>
              <a:rPr lang="fr-FR" sz="1400" b="1" i="1" dirty="0" err="1" smtClean="0"/>
              <a:t>various</a:t>
            </a:r>
            <a:r>
              <a:rPr lang="fr-FR" sz="1400" b="1" i="1" dirty="0" smtClean="0"/>
              <a:t> </a:t>
            </a:r>
            <a:r>
              <a:rPr lang="fr-FR" sz="1400" b="1" i="1" dirty="0" err="1" smtClean="0"/>
              <a:t>biasing</a:t>
            </a:r>
            <a:r>
              <a:rPr lang="fr-FR" sz="1400" b="1" i="1" dirty="0" smtClean="0"/>
              <a:t> conditions (</a:t>
            </a:r>
            <a:r>
              <a:rPr lang="fr-FR" sz="1400" b="1" i="1" dirty="0" err="1" smtClean="0"/>
              <a:t>Hole</a:t>
            </a:r>
            <a:r>
              <a:rPr lang="fr-FR" sz="1400" b="1" i="1" dirty="0" smtClean="0"/>
              <a:t> Concentration </a:t>
            </a:r>
            <a:r>
              <a:rPr lang="fr-FR" sz="1400" b="1" i="1" dirty="0" err="1" smtClean="0"/>
              <a:t>represented</a:t>
            </a:r>
            <a:r>
              <a:rPr lang="fr-FR" sz="1400" b="1" i="1" dirty="0" smtClean="0"/>
              <a:t>)</a:t>
            </a:r>
            <a:endParaRPr lang="fr-FR" sz="1400" b="1" i="1" dirty="0"/>
          </a:p>
        </p:txBody>
      </p:sp>
      <p:sp>
        <p:nvSpPr>
          <p:cNvPr id="3" name="ZoneTexte 2"/>
          <p:cNvSpPr txBox="1"/>
          <p:nvPr/>
        </p:nvSpPr>
        <p:spPr>
          <a:xfrm>
            <a:off x="2780696" y="1534282"/>
            <a:ext cx="643288" cy="369332"/>
          </a:xfrm>
          <a:prstGeom prst="rect">
            <a:avLst/>
          </a:prstGeom>
          <a:noFill/>
        </p:spPr>
        <p:txBody>
          <a:bodyPr wrap="none" rtlCol="0">
            <a:spAutoFit/>
          </a:bodyPr>
          <a:lstStyle/>
          <a:p>
            <a:r>
              <a:rPr lang="fr-FR" dirty="0" smtClean="0"/>
              <a:t>Pixel </a:t>
            </a:r>
            <a:endParaRPr lang="fr-FR" dirty="0"/>
          </a:p>
        </p:txBody>
      </p:sp>
      <p:sp>
        <p:nvSpPr>
          <p:cNvPr id="11" name="ZoneTexte 10"/>
          <p:cNvSpPr txBox="1"/>
          <p:nvPr/>
        </p:nvSpPr>
        <p:spPr>
          <a:xfrm>
            <a:off x="5108213" y="1522447"/>
            <a:ext cx="643288" cy="369332"/>
          </a:xfrm>
          <a:prstGeom prst="rect">
            <a:avLst/>
          </a:prstGeom>
          <a:noFill/>
        </p:spPr>
        <p:txBody>
          <a:bodyPr wrap="none" rtlCol="0">
            <a:spAutoFit/>
          </a:bodyPr>
          <a:lstStyle/>
          <a:p>
            <a:r>
              <a:rPr lang="fr-FR" dirty="0" smtClean="0"/>
              <a:t>Pixel </a:t>
            </a:r>
            <a:endParaRPr lang="fr-FR" dirty="0"/>
          </a:p>
        </p:txBody>
      </p:sp>
      <p:cxnSp>
        <p:nvCxnSpPr>
          <p:cNvPr id="13" name="Connecteur droit avec flèche 12"/>
          <p:cNvCxnSpPr>
            <a:stCxn id="11" idx="2"/>
          </p:cNvCxnSpPr>
          <p:nvPr/>
        </p:nvCxnSpPr>
        <p:spPr>
          <a:xfrm flipH="1">
            <a:off x="5108213" y="1891779"/>
            <a:ext cx="321644" cy="25416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5" name="Connecteur droit avec flèche 14"/>
          <p:cNvCxnSpPr>
            <a:stCxn id="3" idx="2"/>
          </p:cNvCxnSpPr>
          <p:nvPr/>
        </p:nvCxnSpPr>
        <p:spPr>
          <a:xfrm>
            <a:off x="3102340" y="1903614"/>
            <a:ext cx="455637" cy="24233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6" name="ZoneTexte 15"/>
          <p:cNvSpPr txBox="1"/>
          <p:nvPr/>
        </p:nvSpPr>
        <p:spPr>
          <a:xfrm>
            <a:off x="3527394" y="2938040"/>
            <a:ext cx="1749197" cy="369332"/>
          </a:xfrm>
          <a:prstGeom prst="rect">
            <a:avLst/>
          </a:prstGeom>
          <a:noFill/>
        </p:spPr>
        <p:txBody>
          <a:bodyPr wrap="none" rtlCol="0">
            <a:spAutoFit/>
          </a:bodyPr>
          <a:lstStyle/>
          <a:p>
            <a:r>
              <a:rPr lang="fr-FR" dirty="0" smtClean="0"/>
              <a:t>Channel stopper</a:t>
            </a:r>
            <a:endParaRPr lang="fr-FR" dirty="0"/>
          </a:p>
        </p:txBody>
      </p:sp>
      <p:cxnSp>
        <p:nvCxnSpPr>
          <p:cNvPr id="18" name="Connecteur droit avec flèche 17"/>
          <p:cNvCxnSpPr>
            <a:stCxn id="16" idx="0"/>
          </p:cNvCxnSpPr>
          <p:nvPr/>
        </p:nvCxnSpPr>
        <p:spPr>
          <a:xfrm flipH="1" flipV="1">
            <a:off x="4247677" y="2682435"/>
            <a:ext cx="154316" cy="25560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9" name="Espace réservé du pied de page 18"/>
          <p:cNvSpPr>
            <a:spLocks noGrp="1"/>
          </p:cNvSpPr>
          <p:nvPr>
            <p:ph type="ftr" sz="quarter" idx="11"/>
          </p:nvPr>
        </p:nvSpPr>
        <p:spPr/>
        <p:txBody>
          <a:bodyPr/>
          <a:lstStyle/>
          <a:p>
            <a:r>
              <a:rPr lang="fr-FR" smtClean="0"/>
              <a:t>Vertex 2013, Lake Starnberg, September 18 2013</a:t>
            </a:r>
            <a:endParaRPr lang="fr-FR"/>
          </a:p>
        </p:txBody>
      </p:sp>
      <p:sp>
        <p:nvSpPr>
          <p:cNvPr id="20" name="Espace réservé du numéro de diapositive 19"/>
          <p:cNvSpPr>
            <a:spLocks noGrp="1"/>
          </p:cNvSpPr>
          <p:nvPr>
            <p:ph type="sldNum" sz="quarter" idx="12"/>
          </p:nvPr>
        </p:nvSpPr>
        <p:spPr/>
        <p:txBody>
          <a:bodyPr/>
          <a:lstStyle/>
          <a:p>
            <a:fld id="{54520F24-9586-C243-A8CC-1DD7D1CEA0C1}" type="slidenum">
              <a:rPr lang="fr-FR" smtClean="0"/>
              <a:t>33</a:t>
            </a:fld>
            <a:endParaRPr lang="fr-FR"/>
          </a:p>
        </p:txBody>
      </p:sp>
    </p:spTree>
    <p:extLst>
      <p:ext uri="{BB962C8B-B14F-4D97-AF65-F5344CB8AC3E}">
        <p14:creationId xmlns:p14="http://schemas.microsoft.com/office/powerpoint/2010/main" val="188081845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Pulse Shape and Rise time</a:t>
            </a:r>
            <a:endParaRPr lang="fr-FR" dirty="0"/>
          </a:p>
        </p:txBody>
      </p:sp>
      <p:pic>
        <p:nvPicPr>
          <p:cNvPr id="4" name="Espace réservé du contenu 3" descr="Pulse_v_bias.png"/>
          <p:cNvPicPr>
            <a:picLocks noGrp="1" noChangeAspect="1"/>
          </p:cNvPicPr>
          <p:nvPr>
            <p:ph idx="1"/>
          </p:nvPr>
        </p:nvPicPr>
        <p:blipFill rotWithShape="1">
          <a:blip r:embed="rId2">
            <a:extLst>
              <a:ext uri="{28A0092B-C50C-407E-A947-70E740481C1C}">
                <a14:useLocalDpi xmlns:a14="http://schemas.microsoft.com/office/drawing/2010/main" val="0"/>
              </a:ext>
            </a:extLst>
          </a:blip>
          <a:srcRect t="1101" b="3069"/>
          <a:stretch/>
        </p:blipFill>
        <p:spPr>
          <a:xfrm>
            <a:off x="2955856" y="1996753"/>
            <a:ext cx="6387792" cy="4091875"/>
          </a:xfrm>
        </p:spPr>
      </p:pic>
      <p:sp>
        <p:nvSpPr>
          <p:cNvPr id="5" name="ZoneTexte 4"/>
          <p:cNvSpPr txBox="1"/>
          <p:nvPr/>
        </p:nvSpPr>
        <p:spPr>
          <a:xfrm>
            <a:off x="5431913" y="4026485"/>
            <a:ext cx="3063442" cy="92333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r>
              <a:rPr lang="fr-FR" dirty="0" smtClean="0"/>
              <a:t>50 </a:t>
            </a:r>
            <a:r>
              <a:rPr lang="fr-FR" dirty="0" err="1" smtClean="0"/>
              <a:t>um</a:t>
            </a:r>
            <a:r>
              <a:rPr lang="fr-FR" dirty="0" smtClean="0"/>
              <a:t> </a:t>
            </a:r>
            <a:r>
              <a:rPr lang="fr-FR" dirty="0" err="1" smtClean="0"/>
              <a:t>thick</a:t>
            </a:r>
            <a:r>
              <a:rPr lang="fr-FR" dirty="0" smtClean="0"/>
              <a:t> </a:t>
            </a:r>
            <a:r>
              <a:rPr lang="fr-FR" dirty="0" err="1" smtClean="0"/>
              <a:t>sensors</a:t>
            </a:r>
            <a:r>
              <a:rPr lang="fr-FR" dirty="0" smtClean="0"/>
              <a:t>, 55um </a:t>
            </a:r>
            <a:r>
              <a:rPr lang="fr-FR" dirty="0" smtClean="0"/>
              <a:t>pitch (Timepix) </a:t>
            </a:r>
            <a:r>
              <a:rPr lang="fr-FR" dirty="0" smtClean="0"/>
              <a:t>, 45um </a:t>
            </a:r>
            <a:r>
              <a:rPr lang="fr-FR" dirty="0" err="1" smtClean="0"/>
              <a:t>electrodes</a:t>
            </a:r>
            <a:endParaRPr lang="fr-FR" dirty="0" smtClean="0"/>
          </a:p>
        </p:txBody>
      </p:sp>
      <p:sp>
        <p:nvSpPr>
          <p:cNvPr id="3" name="ZoneTexte 2"/>
          <p:cNvSpPr txBox="1"/>
          <p:nvPr/>
        </p:nvSpPr>
        <p:spPr>
          <a:xfrm>
            <a:off x="186110" y="2660537"/>
            <a:ext cx="2660270" cy="2862323"/>
          </a:xfrm>
          <a:prstGeom prst="rect">
            <a:avLst/>
          </a:prstGeom>
          <a:noFill/>
        </p:spPr>
        <p:txBody>
          <a:bodyPr wrap="square" rtlCol="0">
            <a:spAutoFit/>
          </a:bodyPr>
          <a:lstStyle/>
          <a:p>
            <a:pPr algn="ctr"/>
            <a:r>
              <a:rPr lang="en-CA" dirty="0" smtClean="0"/>
              <a:t>Pulse shape and rise time can be of interest for chip designers. CLIC performed Transient TCAD simulation for 50um thin sensors to investigate pulse shape and rise time in sensor foreseen for CLIC Vertex detectors</a:t>
            </a:r>
            <a:endParaRPr lang="en-CA" dirty="0"/>
          </a:p>
        </p:txBody>
      </p:sp>
      <p:sp>
        <p:nvSpPr>
          <p:cNvPr id="6" name="Espace réservé du pied de page 5"/>
          <p:cNvSpPr>
            <a:spLocks noGrp="1"/>
          </p:cNvSpPr>
          <p:nvPr>
            <p:ph type="ftr" sz="quarter" idx="11"/>
          </p:nvPr>
        </p:nvSpPr>
        <p:spPr/>
        <p:txBody>
          <a:bodyPr/>
          <a:lstStyle/>
          <a:p>
            <a:r>
              <a:rPr lang="fr-FR" smtClean="0"/>
              <a:t>Vertex 2013, Lake Starnberg, September 18 2013</a:t>
            </a:r>
            <a:endParaRPr lang="fr-FR"/>
          </a:p>
        </p:txBody>
      </p:sp>
      <p:sp>
        <p:nvSpPr>
          <p:cNvPr id="7" name="Espace réservé du numéro de diapositive 6"/>
          <p:cNvSpPr>
            <a:spLocks noGrp="1"/>
          </p:cNvSpPr>
          <p:nvPr>
            <p:ph type="sldNum" sz="quarter" idx="12"/>
          </p:nvPr>
        </p:nvSpPr>
        <p:spPr/>
        <p:txBody>
          <a:bodyPr/>
          <a:lstStyle/>
          <a:p>
            <a:fld id="{54520F24-9586-C243-A8CC-1DD7D1CEA0C1}" type="slidenum">
              <a:rPr lang="fr-FR" smtClean="0"/>
              <a:t>34</a:t>
            </a:fld>
            <a:endParaRPr lang="fr-FR"/>
          </a:p>
        </p:txBody>
      </p:sp>
    </p:spTree>
    <p:extLst>
      <p:ext uri="{BB962C8B-B14F-4D97-AF65-F5344CB8AC3E}">
        <p14:creationId xmlns:p14="http://schemas.microsoft.com/office/powerpoint/2010/main" val="2397689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err="1" smtClean="0"/>
              <a:t>Magnetic</a:t>
            </a:r>
            <a:r>
              <a:rPr lang="fr-FR" dirty="0" smtClean="0"/>
              <a:t> Field </a:t>
            </a:r>
            <a:r>
              <a:rPr lang="fr-FR" dirty="0" err="1" smtClean="0"/>
              <a:t>Effects</a:t>
            </a:r>
            <a:endParaRPr lang="fr-FR" dirty="0"/>
          </a:p>
        </p:txBody>
      </p:sp>
      <p:pic>
        <p:nvPicPr>
          <p:cNvPr id="7" name="Image 6"/>
          <p:cNvPicPr>
            <a:picLocks noChangeAspect="1"/>
          </p:cNvPicPr>
          <p:nvPr/>
        </p:nvPicPr>
        <p:blipFill rotWithShape="1">
          <a:blip r:embed="rId2"/>
          <a:srcRect b="2414"/>
          <a:stretch/>
        </p:blipFill>
        <p:spPr>
          <a:xfrm>
            <a:off x="0" y="1531447"/>
            <a:ext cx="9144000" cy="3756782"/>
          </a:xfrm>
          <a:prstGeom prst="rect">
            <a:avLst/>
          </a:prstGeom>
        </p:spPr>
      </p:pic>
      <p:sp>
        <p:nvSpPr>
          <p:cNvPr id="8" name="ZoneTexte 7"/>
          <p:cNvSpPr txBox="1"/>
          <p:nvPr/>
        </p:nvSpPr>
        <p:spPr>
          <a:xfrm>
            <a:off x="457200" y="5376328"/>
            <a:ext cx="8556151" cy="1200329"/>
          </a:xfrm>
          <a:prstGeom prst="rect">
            <a:avLst/>
          </a:prstGeom>
          <a:noFill/>
        </p:spPr>
        <p:txBody>
          <a:bodyPr wrap="square" rtlCol="0">
            <a:spAutoFit/>
          </a:bodyPr>
          <a:lstStyle/>
          <a:p>
            <a:pPr algn="ctr"/>
            <a:r>
              <a:rPr lang="fr-FR" dirty="0" smtClean="0"/>
              <a:t>In CLIC, </a:t>
            </a:r>
            <a:r>
              <a:rPr lang="fr-FR" dirty="0" err="1" smtClean="0"/>
              <a:t>combination</a:t>
            </a:r>
            <a:r>
              <a:rPr lang="fr-FR" dirty="0" smtClean="0"/>
              <a:t> of </a:t>
            </a:r>
            <a:r>
              <a:rPr lang="fr-FR" dirty="0" err="1" smtClean="0"/>
              <a:t>high</a:t>
            </a:r>
            <a:r>
              <a:rPr lang="fr-FR" dirty="0" smtClean="0"/>
              <a:t> </a:t>
            </a:r>
            <a:r>
              <a:rPr lang="fr-FR" dirty="0" err="1" smtClean="0"/>
              <a:t>Magnetic</a:t>
            </a:r>
            <a:r>
              <a:rPr lang="fr-FR" dirty="0" smtClean="0"/>
              <a:t> Field and </a:t>
            </a:r>
            <a:r>
              <a:rPr lang="fr-FR" dirty="0" err="1" smtClean="0"/>
              <a:t>thin</a:t>
            </a:r>
            <a:r>
              <a:rPr lang="fr-FR" dirty="0" smtClean="0"/>
              <a:t> </a:t>
            </a:r>
            <a:r>
              <a:rPr lang="fr-FR" dirty="0" err="1" smtClean="0"/>
              <a:t>sensors</a:t>
            </a:r>
            <a:r>
              <a:rPr lang="fr-FR" dirty="0" smtClean="0"/>
              <a:t> </a:t>
            </a:r>
            <a:r>
              <a:rPr lang="fr-FR" dirty="0" err="1" smtClean="0"/>
              <a:t>can</a:t>
            </a:r>
            <a:r>
              <a:rPr lang="fr-FR" dirty="0" smtClean="0"/>
              <a:t> lead to large Lorentz angle , TCAD </a:t>
            </a:r>
            <a:r>
              <a:rPr lang="fr-FR" dirty="0" err="1" smtClean="0"/>
              <a:t>was</a:t>
            </a:r>
            <a:r>
              <a:rPr lang="fr-FR" dirty="0" smtClean="0"/>
              <a:t> </a:t>
            </a:r>
            <a:r>
              <a:rPr lang="fr-FR" dirty="0" err="1" smtClean="0"/>
              <a:t>used</a:t>
            </a:r>
            <a:r>
              <a:rPr lang="fr-FR" dirty="0" smtClean="0"/>
              <a:t> to </a:t>
            </a:r>
            <a:r>
              <a:rPr lang="fr-FR" dirty="0" err="1" smtClean="0"/>
              <a:t>estimate</a:t>
            </a:r>
            <a:r>
              <a:rPr lang="fr-FR" dirty="0" smtClean="0"/>
              <a:t> the magnitude of </a:t>
            </a:r>
            <a:r>
              <a:rPr lang="fr-FR" dirty="0" err="1" smtClean="0"/>
              <a:t>these</a:t>
            </a:r>
            <a:r>
              <a:rPr lang="fr-FR" dirty="0" smtClean="0"/>
              <a:t> </a:t>
            </a:r>
            <a:r>
              <a:rPr lang="fr-FR" dirty="0" err="1" smtClean="0"/>
              <a:t>effects</a:t>
            </a:r>
            <a:r>
              <a:rPr lang="fr-FR" dirty="0" smtClean="0"/>
              <a:t> for </a:t>
            </a:r>
            <a:r>
              <a:rPr lang="fr-FR" dirty="0" err="1" smtClean="0"/>
              <a:t>various</a:t>
            </a:r>
            <a:r>
              <a:rPr lang="fr-FR" dirty="0" smtClean="0"/>
              <a:t> </a:t>
            </a:r>
            <a:r>
              <a:rPr lang="fr-FR" dirty="0" err="1" smtClean="0"/>
              <a:t>operation</a:t>
            </a:r>
            <a:r>
              <a:rPr lang="fr-FR" dirty="0" smtClean="0"/>
              <a:t> condition. Monte-Carlo  Charge transport </a:t>
            </a:r>
            <a:r>
              <a:rPr lang="fr-FR" dirty="0" err="1" smtClean="0"/>
              <a:t>combined</a:t>
            </a:r>
            <a:r>
              <a:rPr lang="fr-FR" dirty="0" smtClean="0"/>
              <a:t> </a:t>
            </a:r>
            <a:r>
              <a:rPr lang="fr-FR" dirty="0" err="1" smtClean="0"/>
              <a:t>with</a:t>
            </a:r>
            <a:r>
              <a:rPr lang="fr-FR" dirty="0" smtClean="0"/>
              <a:t> Electric </a:t>
            </a:r>
            <a:r>
              <a:rPr lang="fr-FR" dirty="0" err="1" smtClean="0"/>
              <a:t>field</a:t>
            </a:r>
            <a:r>
              <a:rPr lang="fr-FR" dirty="0" smtClean="0"/>
              <a:t> </a:t>
            </a:r>
            <a:r>
              <a:rPr lang="fr-FR" dirty="0" err="1" smtClean="0"/>
              <a:t>obtained</a:t>
            </a:r>
            <a:r>
              <a:rPr lang="fr-FR" dirty="0" smtClean="0"/>
              <a:t> </a:t>
            </a:r>
            <a:r>
              <a:rPr lang="fr-FR" dirty="0" err="1" smtClean="0"/>
              <a:t>from</a:t>
            </a:r>
            <a:r>
              <a:rPr lang="fr-FR" dirty="0" smtClean="0"/>
              <a:t> TCAD </a:t>
            </a:r>
            <a:r>
              <a:rPr lang="fr-FR" dirty="0" err="1" smtClean="0"/>
              <a:t>was</a:t>
            </a:r>
            <a:r>
              <a:rPr lang="fr-FR" dirty="0" smtClean="0"/>
              <a:t> </a:t>
            </a:r>
            <a:r>
              <a:rPr lang="fr-FR" dirty="0" err="1" smtClean="0"/>
              <a:t>used</a:t>
            </a:r>
            <a:r>
              <a:rPr lang="fr-FR" dirty="0" smtClean="0"/>
              <a:t> to </a:t>
            </a:r>
            <a:r>
              <a:rPr lang="fr-FR" dirty="0" err="1" smtClean="0"/>
              <a:t>estimate</a:t>
            </a:r>
            <a:r>
              <a:rPr lang="fr-FR" dirty="0" smtClean="0"/>
              <a:t> </a:t>
            </a:r>
            <a:r>
              <a:rPr lang="fr-FR" dirty="0" err="1" smtClean="0"/>
              <a:t>clustersize</a:t>
            </a:r>
            <a:r>
              <a:rPr lang="fr-FR" dirty="0" smtClean="0"/>
              <a:t> and </a:t>
            </a:r>
            <a:r>
              <a:rPr lang="fr-FR" dirty="0" err="1" smtClean="0"/>
              <a:t>shapes</a:t>
            </a:r>
            <a:r>
              <a:rPr lang="fr-FR" dirty="0" smtClean="0"/>
              <a:t>  </a:t>
            </a:r>
            <a:endParaRPr lang="fr-FR" dirty="0"/>
          </a:p>
        </p:txBody>
      </p:sp>
      <p:sp>
        <p:nvSpPr>
          <p:cNvPr id="9" name="Espace réservé du pied de page 8"/>
          <p:cNvSpPr>
            <a:spLocks noGrp="1"/>
          </p:cNvSpPr>
          <p:nvPr>
            <p:ph type="ftr" sz="quarter" idx="11"/>
          </p:nvPr>
        </p:nvSpPr>
        <p:spPr/>
        <p:txBody>
          <a:bodyPr/>
          <a:lstStyle/>
          <a:p>
            <a:r>
              <a:rPr lang="fr-FR" smtClean="0"/>
              <a:t>Vertex 2013, Lake Starnberg, September 18 2013</a:t>
            </a:r>
            <a:endParaRPr lang="fr-FR"/>
          </a:p>
        </p:txBody>
      </p:sp>
      <p:sp>
        <p:nvSpPr>
          <p:cNvPr id="10" name="Espace réservé du numéro de diapositive 9"/>
          <p:cNvSpPr>
            <a:spLocks noGrp="1"/>
          </p:cNvSpPr>
          <p:nvPr>
            <p:ph type="sldNum" sz="quarter" idx="12"/>
          </p:nvPr>
        </p:nvSpPr>
        <p:spPr/>
        <p:txBody>
          <a:bodyPr/>
          <a:lstStyle/>
          <a:p>
            <a:fld id="{54520F24-9586-C243-A8CC-1DD7D1CEA0C1}" type="slidenum">
              <a:rPr lang="fr-FR" smtClean="0"/>
              <a:t>35</a:t>
            </a:fld>
            <a:endParaRPr lang="fr-FR"/>
          </a:p>
        </p:txBody>
      </p:sp>
    </p:spTree>
    <p:extLst>
      <p:ext uri="{BB962C8B-B14F-4D97-AF65-F5344CB8AC3E}">
        <p14:creationId xmlns:p14="http://schemas.microsoft.com/office/powerpoint/2010/main" val="109507007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err="1" smtClean="0"/>
              <a:t>From</a:t>
            </a:r>
            <a:r>
              <a:rPr lang="fr-FR" dirty="0" smtClean="0"/>
              <a:t> </a:t>
            </a:r>
            <a:r>
              <a:rPr lang="fr-FR" dirty="0" err="1" smtClean="0"/>
              <a:t>measurements</a:t>
            </a:r>
            <a:r>
              <a:rPr lang="fr-FR" dirty="0" smtClean="0"/>
              <a:t> to </a:t>
            </a:r>
            <a:r>
              <a:rPr lang="fr-FR" dirty="0" err="1" smtClean="0"/>
              <a:t>prediction</a:t>
            </a:r>
            <a:endParaRPr lang="fr-FR" dirty="0"/>
          </a:p>
        </p:txBody>
      </p:sp>
      <p:sp>
        <p:nvSpPr>
          <p:cNvPr id="3" name="Espace réservé du contenu 2"/>
          <p:cNvSpPr>
            <a:spLocks noGrp="1"/>
          </p:cNvSpPr>
          <p:nvPr>
            <p:ph idx="1"/>
          </p:nvPr>
        </p:nvSpPr>
        <p:spPr>
          <a:xfrm>
            <a:off x="-35460" y="1720446"/>
            <a:ext cx="5498306" cy="4625609"/>
          </a:xfrm>
        </p:spPr>
        <p:txBody>
          <a:bodyPr>
            <a:normAutofit fontScale="77500" lnSpcReduction="20000"/>
          </a:bodyPr>
          <a:lstStyle/>
          <a:p>
            <a:r>
              <a:rPr lang="fr-FR" dirty="0" smtClean="0"/>
              <a:t>TCAD softwares </a:t>
            </a:r>
            <a:r>
              <a:rPr lang="fr-FR" dirty="0" err="1" smtClean="0"/>
              <a:t>offer</a:t>
            </a:r>
            <a:r>
              <a:rPr lang="fr-FR" dirty="0" smtClean="0"/>
              <a:t> a large </a:t>
            </a:r>
            <a:r>
              <a:rPr lang="fr-FR" dirty="0" err="1" smtClean="0"/>
              <a:t>parameter</a:t>
            </a:r>
            <a:r>
              <a:rPr lang="fr-FR" dirty="0" smtClean="0"/>
              <a:t> </a:t>
            </a:r>
            <a:r>
              <a:rPr lang="fr-FR" dirty="0" err="1" smtClean="0"/>
              <a:t>space</a:t>
            </a:r>
            <a:r>
              <a:rPr lang="fr-FR" dirty="0" smtClean="0"/>
              <a:t> to fit </a:t>
            </a:r>
            <a:r>
              <a:rPr lang="fr-FR" dirty="0" err="1" smtClean="0"/>
              <a:t>measurements</a:t>
            </a:r>
            <a:r>
              <a:rPr lang="fr-FR" dirty="0" smtClean="0"/>
              <a:t> </a:t>
            </a:r>
          </a:p>
          <a:p>
            <a:endParaRPr lang="fr-FR" dirty="0"/>
          </a:p>
          <a:p>
            <a:r>
              <a:rPr lang="fr-FR" dirty="0" err="1" smtClean="0"/>
              <a:t>Optimization</a:t>
            </a:r>
            <a:r>
              <a:rPr lang="fr-FR" dirty="0" smtClean="0"/>
              <a:t> packages are </a:t>
            </a:r>
            <a:r>
              <a:rPr lang="fr-FR" dirty="0" err="1" smtClean="0"/>
              <a:t>available</a:t>
            </a:r>
            <a:r>
              <a:rPr lang="fr-FR" dirty="0" smtClean="0"/>
              <a:t> </a:t>
            </a:r>
            <a:r>
              <a:rPr lang="fr-FR" dirty="0" err="1" smtClean="0"/>
              <a:t>within</a:t>
            </a:r>
            <a:r>
              <a:rPr lang="fr-FR" dirty="0" smtClean="0"/>
              <a:t> the </a:t>
            </a:r>
            <a:r>
              <a:rPr lang="fr-FR" dirty="0" smtClean="0"/>
              <a:t>softwares </a:t>
            </a:r>
            <a:r>
              <a:rPr lang="fr-FR" dirty="0" smtClean="0"/>
              <a:t>to fit data to simulation by </a:t>
            </a:r>
            <a:r>
              <a:rPr lang="fr-FR" dirty="0" err="1" smtClean="0"/>
              <a:t>varying</a:t>
            </a:r>
            <a:r>
              <a:rPr lang="fr-FR" dirty="0" smtClean="0"/>
              <a:t> a few </a:t>
            </a:r>
            <a:r>
              <a:rPr lang="fr-FR" dirty="0" err="1" smtClean="0"/>
              <a:t>parameters</a:t>
            </a:r>
            <a:r>
              <a:rPr lang="fr-FR" dirty="0" smtClean="0"/>
              <a:t> </a:t>
            </a:r>
          </a:p>
          <a:p>
            <a:endParaRPr lang="fr-FR" dirty="0" smtClean="0"/>
          </a:p>
          <a:p>
            <a:r>
              <a:rPr lang="fr-FR" dirty="0" err="1" smtClean="0"/>
              <a:t>Knowing</a:t>
            </a:r>
            <a:r>
              <a:rPr lang="fr-FR" dirty="0" smtClean="0"/>
              <a:t> </a:t>
            </a:r>
            <a:r>
              <a:rPr lang="fr-FR" dirty="0" err="1" smtClean="0"/>
              <a:t>well</a:t>
            </a:r>
            <a:r>
              <a:rPr lang="fr-FR" dirty="0" smtClean="0"/>
              <a:t> the </a:t>
            </a:r>
            <a:r>
              <a:rPr lang="fr-FR" dirty="0" err="1" smtClean="0"/>
              <a:t>characteristics</a:t>
            </a:r>
            <a:r>
              <a:rPr lang="fr-FR" dirty="0" smtClean="0"/>
              <a:t> of the </a:t>
            </a:r>
            <a:r>
              <a:rPr lang="fr-FR" dirty="0" err="1" smtClean="0"/>
              <a:t>simulated</a:t>
            </a:r>
            <a:r>
              <a:rPr lang="fr-FR" dirty="0" smtClean="0"/>
              <a:t> structures </a:t>
            </a:r>
            <a:r>
              <a:rPr lang="fr-FR" dirty="0" err="1" smtClean="0"/>
              <a:t>is</a:t>
            </a:r>
            <a:r>
              <a:rPr lang="fr-FR" dirty="0" smtClean="0"/>
              <a:t> </a:t>
            </a:r>
            <a:r>
              <a:rPr lang="fr-FR" dirty="0" err="1" smtClean="0"/>
              <a:t>very</a:t>
            </a:r>
            <a:r>
              <a:rPr lang="fr-FR" dirty="0" smtClean="0"/>
              <a:t> </a:t>
            </a:r>
            <a:r>
              <a:rPr lang="fr-FR" dirty="0" err="1" smtClean="0"/>
              <a:t>helpful</a:t>
            </a:r>
            <a:r>
              <a:rPr lang="fr-FR" dirty="0" smtClean="0"/>
              <a:t> to </a:t>
            </a:r>
            <a:r>
              <a:rPr lang="fr-FR" dirty="0" err="1" smtClean="0"/>
              <a:t>produce</a:t>
            </a:r>
            <a:r>
              <a:rPr lang="fr-FR" dirty="0" smtClean="0"/>
              <a:t> quantitative </a:t>
            </a:r>
            <a:r>
              <a:rPr lang="fr-FR" dirty="0" err="1" smtClean="0"/>
              <a:t>results</a:t>
            </a:r>
            <a:r>
              <a:rPr lang="fr-FR" dirty="0" smtClean="0"/>
              <a:t> </a:t>
            </a:r>
          </a:p>
          <a:p>
            <a:pPr lvl="1"/>
            <a:r>
              <a:rPr lang="fr-FR" dirty="0" smtClean="0"/>
              <a:t>Doping/Active dopant  profile</a:t>
            </a:r>
          </a:p>
          <a:p>
            <a:pPr lvl="1"/>
            <a:r>
              <a:rPr lang="fr-FR" dirty="0" err="1" smtClean="0"/>
              <a:t>Mask</a:t>
            </a:r>
            <a:r>
              <a:rPr lang="fr-FR" dirty="0" smtClean="0"/>
              <a:t> design and </a:t>
            </a:r>
            <a:r>
              <a:rPr lang="fr-FR" dirty="0" err="1" smtClean="0"/>
              <a:t>processing</a:t>
            </a:r>
            <a:r>
              <a:rPr lang="fr-FR" dirty="0" smtClean="0"/>
              <a:t> </a:t>
            </a:r>
            <a:r>
              <a:rPr lang="fr-FR" dirty="0" err="1" smtClean="0"/>
              <a:t>parameters</a:t>
            </a:r>
            <a:endParaRPr lang="fr-FR" dirty="0" smtClean="0"/>
          </a:p>
        </p:txBody>
      </p:sp>
      <p:sp>
        <p:nvSpPr>
          <p:cNvPr id="6" name="Espace réservé du pied de page 5"/>
          <p:cNvSpPr>
            <a:spLocks noGrp="1"/>
          </p:cNvSpPr>
          <p:nvPr>
            <p:ph type="ftr" sz="quarter" idx="11"/>
          </p:nvPr>
        </p:nvSpPr>
        <p:spPr/>
        <p:txBody>
          <a:bodyPr/>
          <a:lstStyle/>
          <a:p>
            <a:r>
              <a:rPr lang="fr-FR" smtClean="0"/>
              <a:t>Vertex 2013, Lake Starnberg, September 18 2013</a:t>
            </a:r>
            <a:endParaRPr lang="fr-FR"/>
          </a:p>
        </p:txBody>
      </p:sp>
      <p:sp>
        <p:nvSpPr>
          <p:cNvPr id="5" name="Espace réservé du numéro de diapositive 4"/>
          <p:cNvSpPr>
            <a:spLocks noGrp="1"/>
          </p:cNvSpPr>
          <p:nvPr>
            <p:ph type="sldNum" sz="quarter" idx="12"/>
          </p:nvPr>
        </p:nvSpPr>
        <p:spPr/>
        <p:txBody>
          <a:bodyPr/>
          <a:lstStyle/>
          <a:p>
            <a:fld id="{54520F24-9586-C243-A8CC-1DD7D1CEA0C1}" type="slidenum">
              <a:rPr lang="fr-FR" smtClean="0"/>
              <a:t>36</a:t>
            </a:fld>
            <a:endParaRPr lang="fr-FR"/>
          </a:p>
        </p:txBody>
      </p:sp>
      <p:pic>
        <p:nvPicPr>
          <p:cNvPr id="8" name="Image 7" descr="SIMS_hps_ninn_HDR.png"/>
          <p:cNvPicPr/>
          <p:nvPr/>
        </p:nvPicPr>
        <p:blipFill>
          <a:blip r:embed="rId2" cstate="print"/>
          <a:srcRect l="3987" t="2353" r="7187" b="5176"/>
          <a:stretch>
            <a:fillRect/>
          </a:stretch>
        </p:blipFill>
        <p:spPr>
          <a:xfrm>
            <a:off x="5462846" y="1532820"/>
            <a:ext cx="3475414" cy="2598790"/>
          </a:xfrm>
          <a:prstGeom prst="rect">
            <a:avLst/>
          </a:prstGeom>
        </p:spPr>
      </p:pic>
      <p:pic>
        <p:nvPicPr>
          <p:cNvPr id="9" name="Image 8" descr="SPR_hps_ninn_HDR.png"/>
          <p:cNvPicPr/>
          <p:nvPr/>
        </p:nvPicPr>
        <p:blipFill>
          <a:blip r:embed="rId3" cstate="print"/>
          <a:srcRect l="4473" t="2335" r="8807" b="5486"/>
          <a:stretch>
            <a:fillRect/>
          </a:stretch>
        </p:blipFill>
        <p:spPr>
          <a:xfrm>
            <a:off x="5594235" y="4153508"/>
            <a:ext cx="3344026" cy="2345389"/>
          </a:xfrm>
          <a:prstGeom prst="rect">
            <a:avLst/>
          </a:prstGeom>
        </p:spPr>
      </p:pic>
    </p:spTree>
    <p:extLst>
      <p:ext uri="{BB962C8B-B14F-4D97-AF65-F5344CB8AC3E}">
        <p14:creationId xmlns:p14="http://schemas.microsoft.com/office/powerpoint/2010/main" val="181625728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Conclusion</a:t>
            </a:r>
            <a:endParaRPr lang="fr-FR" dirty="0"/>
          </a:p>
        </p:txBody>
      </p:sp>
      <p:sp>
        <p:nvSpPr>
          <p:cNvPr id="3" name="Espace réservé du contenu 2"/>
          <p:cNvSpPr>
            <a:spLocks noGrp="1"/>
          </p:cNvSpPr>
          <p:nvPr>
            <p:ph idx="1"/>
          </p:nvPr>
        </p:nvSpPr>
        <p:spPr>
          <a:xfrm>
            <a:off x="457200" y="1567156"/>
            <a:ext cx="8229600" cy="3379690"/>
          </a:xfrm>
        </p:spPr>
        <p:txBody>
          <a:bodyPr>
            <a:noAutofit/>
          </a:bodyPr>
          <a:lstStyle/>
          <a:p>
            <a:r>
              <a:rPr lang="fr-FR" sz="2000" dirty="0" smtClean="0"/>
              <a:t>TCAD simulation </a:t>
            </a:r>
            <a:r>
              <a:rPr lang="fr-FR" sz="2000" dirty="0" err="1" smtClean="0"/>
              <a:t>proves</a:t>
            </a:r>
            <a:r>
              <a:rPr lang="fr-FR" sz="2000" dirty="0" smtClean="0"/>
              <a:t> to </a:t>
            </a:r>
            <a:r>
              <a:rPr lang="fr-FR" sz="2000" dirty="0" err="1" smtClean="0"/>
              <a:t>be</a:t>
            </a:r>
            <a:r>
              <a:rPr lang="fr-FR" sz="2000" dirty="0" smtClean="0"/>
              <a:t> a </a:t>
            </a:r>
            <a:r>
              <a:rPr lang="fr-FR" sz="2000" dirty="0" err="1" smtClean="0"/>
              <a:t>powerful</a:t>
            </a:r>
            <a:r>
              <a:rPr lang="fr-FR" sz="2000" dirty="0" smtClean="0"/>
              <a:t> </a:t>
            </a:r>
            <a:r>
              <a:rPr lang="fr-FR" sz="2000" dirty="0" err="1" smtClean="0"/>
              <a:t>tool</a:t>
            </a:r>
            <a:r>
              <a:rPr lang="fr-FR" sz="2000" dirty="0" smtClean="0"/>
              <a:t> for </a:t>
            </a:r>
            <a:r>
              <a:rPr lang="fr-FR" sz="2000" dirty="0" err="1" smtClean="0"/>
              <a:t>studying</a:t>
            </a:r>
            <a:r>
              <a:rPr lang="fr-FR" sz="2000" dirty="0" smtClean="0"/>
              <a:t> the </a:t>
            </a:r>
            <a:r>
              <a:rPr lang="fr-FR" sz="2000" dirty="0" err="1" smtClean="0"/>
              <a:t>behavior</a:t>
            </a:r>
            <a:r>
              <a:rPr lang="fr-FR" sz="2000" dirty="0" smtClean="0"/>
              <a:t> of </a:t>
            </a:r>
            <a:r>
              <a:rPr lang="fr-FR" sz="2000" dirty="0" err="1" smtClean="0"/>
              <a:t>rather</a:t>
            </a:r>
            <a:r>
              <a:rPr lang="fr-FR" sz="2000" dirty="0" smtClean="0"/>
              <a:t> </a:t>
            </a:r>
            <a:r>
              <a:rPr lang="fr-FR" sz="2000" dirty="0" err="1" smtClean="0"/>
              <a:t>complex</a:t>
            </a:r>
            <a:r>
              <a:rPr lang="fr-FR" sz="2000" dirty="0" smtClean="0"/>
              <a:t> </a:t>
            </a:r>
            <a:r>
              <a:rPr lang="fr-FR" sz="2000" dirty="0" err="1" smtClean="0"/>
              <a:t>semiconductor</a:t>
            </a:r>
            <a:r>
              <a:rPr lang="fr-FR" sz="2000" dirty="0" smtClean="0"/>
              <a:t> structure</a:t>
            </a:r>
          </a:p>
          <a:p>
            <a:pPr lvl="1"/>
            <a:r>
              <a:rPr lang="fr-FR" sz="1800" dirty="0" smtClean="0"/>
              <a:t>Qualitative </a:t>
            </a:r>
            <a:r>
              <a:rPr lang="fr-FR" sz="1800" dirty="0" err="1" smtClean="0"/>
              <a:t>results</a:t>
            </a:r>
            <a:r>
              <a:rPr lang="fr-FR" sz="1800" dirty="0" smtClean="0"/>
              <a:t> </a:t>
            </a:r>
            <a:r>
              <a:rPr lang="fr-FR" sz="1800" dirty="0" err="1" smtClean="0"/>
              <a:t>reproducing</a:t>
            </a:r>
            <a:r>
              <a:rPr lang="fr-FR" sz="1800" dirty="0" smtClean="0"/>
              <a:t> main aspects of radiation damage </a:t>
            </a:r>
            <a:r>
              <a:rPr lang="fr-FR" sz="1800" dirty="0" err="1" smtClean="0"/>
              <a:t>can</a:t>
            </a:r>
            <a:r>
              <a:rPr lang="fr-FR" sz="1800" dirty="0" smtClean="0"/>
              <a:t> </a:t>
            </a:r>
            <a:r>
              <a:rPr lang="fr-FR" sz="1800" dirty="0" err="1" smtClean="0"/>
              <a:t>be</a:t>
            </a:r>
            <a:r>
              <a:rPr lang="fr-FR" sz="1800" dirty="0" smtClean="0"/>
              <a:t> </a:t>
            </a:r>
            <a:r>
              <a:rPr lang="fr-FR" sz="1800" dirty="0" err="1" smtClean="0"/>
              <a:t>performed</a:t>
            </a:r>
            <a:r>
              <a:rPr lang="fr-FR" sz="1800" dirty="0" smtClean="0"/>
              <a:t> </a:t>
            </a:r>
            <a:r>
              <a:rPr lang="fr-FR" sz="1800" dirty="0" err="1" smtClean="0"/>
              <a:t>easily</a:t>
            </a:r>
            <a:endParaRPr lang="fr-FR" sz="1800" dirty="0" smtClean="0"/>
          </a:p>
          <a:p>
            <a:pPr lvl="1"/>
            <a:r>
              <a:rPr lang="fr-FR" sz="1800" dirty="0" err="1" smtClean="0"/>
              <a:t>Further</a:t>
            </a:r>
            <a:r>
              <a:rPr lang="fr-FR" sz="1800" dirty="0" smtClean="0"/>
              <a:t> </a:t>
            </a:r>
            <a:r>
              <a:rPr lang="fr-FR" sz="1800" dirty="0" err="1" smtClean="0"/>
              <a:t>work</a:t>
            </a:r>
            <a:r>
              <a:rPr lang="fr-FR" sz="1800" dirty="0" smtClean="0"/>
              <a:t> </a:t>
            </a:r>
            <a:r>
              <a:rPr lang="fr-FR" sz="1800" dirty="0" err="1" smtClean="0"/>
              <a:t>with</a:t>
            </a:r>
            <a:r>
              <a:rPr lang="fr-FR" sz="1800" dirty="0" smtClean="0"/>
              <a:t> test structure and extensive </a:t>
            </a:r>
            <a:r>
              <a:rPr lang="fr-FR" sz="1800" dirty="0" err="1" smtClean="0"/>
              <a:t>characterization</a:t>
            </a:r>
            <a:r>
              <a:rPr lang="fr-FR" sz="1800" dirty="0" smtClean="0"/>
              <a:t> </a:t>
            </a:r>
            <a:r>
              <a:rPr lang="fr-FR" sz="1800" dirty="0" err="1" smtClean="0"/>
              <a:t>is</a:t>
            </a:r>
            <a:r>
              <a:rPr lang="fr-FR" sz="1800" dirty="0" smtClean="0"/>
              <a:t> </a:t>
            </a:r>
            <a:r>
              <a:rPr lang="fr-FR" sz="1800" dirty="0" err="1" smtClean="0"/>
              <a:t>needed</a:t>
            </a:r>
            <a:r>
              <a:rPr lang="fr-FR" sz="1800" dirty="0" smtClean="0"/>
              <a:t> to </a:t>
            </a:r>
            <a:r>
              <a:rPr lang="fr-FR" sz="1800" dirty="0" err="1" smtClean="0"/>
              <a:t>produce</a:t>
            </a:r>
            <a:r>
              <a:rPr lang="fr-FR" sz="1800" dirty="0" smtClean="0"/>
              <a:t> more quantitative </a:t>
            </a:r>
            <a:r>
              <a:rPr lang="fr-FR" sz="1800" dirty="0" err="1" smtClean="0"/>
              <a:t>results</a:t>
            </a:r>
            <a:r>
              <a:rPr lang="fr-FR" sz="1800" dirty="0" smtClean="0"/>
              <a:t> </a:t>
            </a:r>
          </a:p>
          <a:p>
            <a:pPr lvl="1"/>
            <a:endParaRPr lang="fr-FR" sz="1800" dirty="0" smtClean="0"/>
          </a:p>
          <a:p>
            <a:r>
              <a:rPr lang="fr-FR" sz="2000" dirty="0" smtClean="0"/>
              <a:t>Commercial TCAD software are mature </a:t>
            </a:r>
            <a:r>
              <a:rPr lang="fr-FR" sz="2000" dirty="0" err="1" smtClean="0"/>
              <a:t>products</a:t>
            </a:r>
            <a:r>
              <a:rPr lang="fr-FR" sz="2000" dirty="0" smtClean="0"/>
              <a:t> </a:t>
            </a:r>
            <a:r>
              <a:rPr lang="fr-FR" sz="2000" dirty="0" err="1" smtClean="0"/>
              <a:t>that</a:t>
            </a:r>
            <a:r>
              <a:rPr lang="fr-FR" sz="2000" dirty="0" smtClean="0"/>
              <a:t> have </a:t>
            </a:r>
            <a:r>
              <a:rPr lang="fr-FR" sz="2000" dirty="0" err="1" smtClean="0"/>
              <a:t>proven</a:t>
            </a:r>
            <a:r>
              <a:rPr lang="fr-FR" sz="2000" dirty="0" smtClean="0"/>
              <a:t> the </a:t>
            </a:r>
            <a:r>
              <a:rPr lang="fr-FR" sz="2000" dirty="0" err="1" smtClean="0"/>
              <a:t>usefulness</a:t>
            </a:r>
            <a:r>
              <a:rPr lang="fr-FR" sz="2000" dirty="0" smtClean="0"/>
              <a:t> </a:t>
            </a:r>
          </a:p>
          <a:p>
            <a:pPr lvl="1"/>
            <a:r>
              <a:rPr lang="fr-FR" sz="1800" dirty="0" smtClean="0"/>
              <a:t>Large user base</a:t>
            </a:r>
          </a:p>
          <a:p>
            <a:pPr lvl="1"/>
            <a:r>
              <a:rPr lang="fr-FR" sz="1800" dirty="0" err="1" smtClean="0"/>
              <a:t>Fast</a:t>
            </a:r>
            <a:r>
              <a:rPr lang="fr-FR" sz="1800" dirty="0" smtClean="0"/>
              <a:t>, </a:t>
            </a:r>
            <a:r>
              <a:rPr lang="fr-FR" sz="1800" dirty="0" err="1" smtClean="0"/>
              <a:t>well</a:t>
            </a:r>
            <a:r>
              <a:rPr lang="fr-FR" sz="1800" dirty="0" smtClean="0"/>
              <a:t> </a:t>
            </a:r>
            <a:r>
              <a:rPr lang="fr-FR" sz="1800" dirty="0" err="1" smtClean="0"/>
              <a:t>coded</a:t>
            </a:r>
            <a:r>
              <a:rPr lang="fr-FR" sz="1800" dirty="0" smtClean="0"/>
              <a:t> software, </a:t>
            </a:r>
            <a:r>
              <a:rPr lang="fr-FR" sz="1800" dirty="0" err="1" smtClean="0"/>
              <a:t>ready</a:t>
            </a:r>
            <a:r>
              <a:rPr lang="fr-FR" sz="1800" dirty="0" smtClean="0"/>
              <a:t> to use by a </a:t>
            </a:r>
            <a:r>
              <a:rPr lang="fr-FR" sz="1800" dirty="0" err="1" smtClean="0"/>
              <a:t>non-programmer</a:t>
            </a:r>
            <a:endParaRPr lang="fr-FR" sz="1800" dirty="0" smtClean="0"/>
          </a:p>
          <a:p>
            <a:pPr lvl="1"/>
            <a:r>
              <a:rPr lang="fr-FR" sz="1800" dirty="0" err="1" smtClean="0"/>
              <a:t>Careful</a:t>
            </a:r>
            <a:r>
              <a:rPr lang="fr-FR" sz="1800" dirty="0" smtClean="0"/>
              <a:t> and </a:t>
            </a:r>
            <a:r>
              <a:rPr lang="fr-FR" sz="1800" dirty="0" err="1" smtClean="0"/>
              <a:t>detailed</a:t>
            </a:r>
            <a:r>
              <a:rPr lang="fr-FR" sz="1800" dirty="0" smtClean="0"/>
              <a:t> </a:t>
            </a:r>
            <a:r>
              <a:rPr lang="fr-FR" sz="1800" dirty="0" err="1" smtClean="0"/>
              <a:t>tuning</a:t>
            </a:r>
            <a:r>
              <a:rPr lang="fr-FR" sz="1800" dirty="0" smtClean="0"/>
              <a:t> of radiation damage model, </a:t>
            </a:r>
            <a:r>
              <a:rPr lang="fr-FR" sz="1800" dirty="0" err="1" smtClean="0"/>
              <a:t>secondary</a:t>
            </a:r>
            <a:r>
              <a:rPr lang="fr-FR" sz="1800" dirty="0" smtClean="0"/>
              <a:t> and </a:t>
            </a:r>
            <a:r>
              <a:rPr lang="fr-FR" sz="1800" dirty="0" err="1" smtClean="0"/>
              <a:t>tertiary</a:t>
            </a:r>
            <a:r>
              <a:rPr lang="fr-FR" sz="1800" dirty="0" smtClean="0"/>
              <a:t> </a:t>
            </a:r>
            <a:r>
              <a:rPr lang="fr-FR" sz="1800" dirty="0" err="1" smtClean="0"/>
              <a:t>semiconductors</a:t>
            </a:r>
            <a:r>
              <a:rPr lang="fr-FR" sz="1800" dirty="0" smtClean="0"/>
              <a:t> by the HEP </a:t>
            </a:r>
            <a:r>
              <a:rPr lang="fr-FR" sz="1800" dirty="0" err="1" smtClean="0"/>
              <a:t>community</a:t>
            </a:r>
            <a:r>
              <a:rPr lang="fr-FR" sz="1800" dirty="0" smtClean="0"/>
              <a:t> </a:t>
            </a:r>
            <a:r>
              <a:rPr lang="fr-FR" sz="1800" dirty="0" err="1" smtClean="0"/>
              <a:t>would</a:t>
            </a:r>
            <a:r>
              <a:rPr lang="fr-FR" sz="1800" dirty="0" smtClean="0"/>
              <a:t> </a:t>
            </a:r>
            <a:r>
              <a:rPr lang="fr-FR" sz="1800" dirty="0" err="1" smtClean="0"/>
              <a:t>be</a:t>
            </a:r>
            <a:r>
              <a:rPr lang="fr-FR" sz="1800" dirty="0" smtClean="0"/>
              <a:t> a </a:t>
            </a:r>
            <a:r>
              <a:rPr lang="fr-FR" sz="1800" dirty="0" err="1" smtClean="0"/>
              <a:t>wonderful</a:t>
            </a:r>
            <a:r>
              <a:rPr lang="fr-FR" sz="1800" dirty="0" smtClean="0"/>
              <a:t> addition to the TCAD </a:t>
            </a:r>
            <a:r>
              <a:rPr lang="fr-FR" sz="1800" dirty="0" err="1" smtClean="0"/>
              <a:t>toolbox</a:t>
            </a:r>
            <a:endParaRPr lang="fr-FR" sz="1800" dirty="0"/>
          </a:p>
        </p:txBody>
      </p:sp>
      <p:sp>
        <p:nvSpPr>
          <p:cNvPr id="6" name="Espace réservé du pied de page 5"/>
          <p:cNvSpPr>
            <a:spLocks noGrp="1"/>
          </p:cNvSpPr>
          <p:nvPr>
            <p:ph type="ftr" sz="quarter" idx="11"/>
          </p:nvPr>
        </p:nvSpPr>
        <p:spPr/>
        <p:txBody>
          <a:bodyPr/>
          <a:lstStyle/>
          <a:p>
            <a:r>
              <a:rPr lang="fr-FR" smtClean="0"/>
              <a:t>Vertex 2013, Lake Starnberg, September 18 2013</a:t>
            </a:r>
            <a:endParaRPr lang="fr-FR"/>
          </a:p>
        </p:txBody>
      </p:sp>
      <p:sp>
        <p:nvSpPr>
          <p:cNvPr id="5" name="Espace réservé du numéro de diapositive 4"/>
          <p:cNvSpPr>
            <a:spLocks noGrp="1"/>
          </p:cNvSpPr>
          <p:nvPr>
            <p:ph type="sldNum" sz="quarter" idx="12"/>
          </p:nvPr>
        </p:nvSpPr>
        <p:spPr/>
        <p:txBody>
          <a:bodyPr/>
          <a:lstStyle/>
          <a:p>
            <a:fld id="{54520F24-9586-C243-A8CC-1DD7D1CEA0C1}" type="slidenum">
              <a:rPr lang="fr-FR" smtClean="0"/>
              <a:t>37</a:t>
            </a:fld>
            <a:endParaRPr lang="fr-FR"/>
          </a:p>
        </p:txBody>
      </p:sp>
      <p:sp>
        <p:nvSpPr>
          <p:cNvPr id="4" name="ZoneTexte 3"/>
          <p:cNvSpPr txBox="1"/>
          <p:nvPr/>
        </p:nvSpPr>
        <p:spPr>
          <a:xfrm>
            <a:off x="3286633" y="5914121"/>
            <a:ext cx="2943384" cy="584776"/>
          </a:xfrm>
          <a:prstGeom prst="rect">
            <a:avLst/>
          </a:prstGeom>
          <a:noFill/>
        </p:spPr>
        <p:txBody>
          <a:bodyPr wrap="square" rtlCol="0">
            <a:spAutoFit/>
          </a:bodyPr>
          <a:lstStyle/>
          <a:p>
            <a:r>
              <a:rPr lang="fr-FR" sz="3200" dirty="0" err="1" smtClean="0"/>
              <a:t>Thank</a:t>
            </a:r>
            <a:r>
              <a:rPr lang="fr-FR" sz="3200" dirty="0" smtClean="0"/>
              <a:t> </a:t>
            </a:r>
            <a:r>
              <a:rPr lang="fr-FR" sz="3200" dirty="0" err="1" smtClean="0"/>
              <a:t>you</a:t>
            </a:r>
            <a:r>
              <a:rPr lang="fr-FR" sz="3200" dirty="0" smtClean="0"/>
              <a:t> ! </a:t>
            </a:r>
            <a:endParaRPr lang="fr-FR" sz="3200" dirty="0"/>
          </a:p>
        </p:txBody>
      </p:sp>
    </p:spTree>
    <p:extLst>
      <p:ext uri="{BB962C8B-B14F-4D97-AF65-F5344CB8AC3E}">
        <p14:creationId xmlns:p14="http://schemas.microsoft.com/office/powerpoint/2010/main" val="303236649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Publications</a:t>
            </a:r>
            <a:endParaRPr lang="fr-FR" dirty="0"/>
          </a:p>
        </p:txBody>
      </p:sp>
      <p:sp>
        <p:nvSpPr>
          <p:cNvPr id="3" name="Espace réservé du contenu 2"/>
          <p:cNvSpPr>
            <a:spLocks noGrp="1"/>
          </p:cNvSpPr>
          <p:nvPr>
            <p:ph idx="1"/>
          </p:nvPr>
        </p:nvSpPr>
        <p:spPr>
          <a:xfrm>
            <a:off x="457200" y="1560404"/>
            <a:ext cx="8229600" cy="4625609"/>
          </a:xfrm>
        </p:spPr>
        <p:txBody>
          <a:bodyPr numCol="2">
            <a:noAutofit/>
          </a:bodyPr>
          <a:lstStyle/>
          <a:p>
            <a:pPr marL="118872" indent="0">
              <a:buNone/>
            </a:pPr>
            <a:r>
              <a:rPr lang="fr-FR" sz="900" dirty="0"/>
              <a:t> </a:t>
            </a:r>
            <a:r>
              <a:rPr lang="fr-FR" sz="900" dirty="0" smtClean="0"/>
              <a:t> </a:t>
            </a:r>
            <a:r>
              <a:rPr lang="fr-FR" sz="900" dirty="0"/>
              <a:t>[1] M. Benoit, A. </a:t>
            </a:r>
            <a:r>
              <a:rPr lang="fr-FR" sz="900" dirty="0" err="1"/>
              <a:t>Lounis</a:t>
            </a:r>
            <a:r>
              <a:rPr lang="fr-FR" sz="900" dirty="0"/>
              <a:t>, and N. </a:t>
            </a:r>
            <a:r>
              <a:rPr lang="fr-FR" sz="900" dirty="0" err="1"/>
              <a:t>Dinu</a:t>
            </a:r>
            <a:r>
              <a:rPr lang="fr-FR" sz="900" dirty="0"/>
              <a:t>, “Simulation of charge multiplication and</a:t>
            </a:r>
          </a:p>
          <a:p>
            <a:pPr marL="118872" indent="0">
              <a:buNone/>
            </a:pPr>
            <a:r>
              <a:rPr lang="fr-FR" sz="900" dirty="0"/>
              <a:t>     </a:t>
            </a:r>
            <a:r>
              <a:rPr lang="fr-FR" sz="900" dirty="0" err="1"/>
              <a:t>trap-assisted</a:t>
            </a:r>
            <a:r>
              <a:rPr lang="fr-FR" sz="900" dirty="0"/>
              <a:t> tunneling in </a:t>
            </a:r>
            <a:r>
              <a:rPr lang="fr-FR" sz="900" dirty="0" err="1"/>
              <a:t>irradiated</a:t>
            </a:r>
            <a:r>
              <a:rPr lang="fr-FR" sz="900" dirty="0"/>
              <a:t> </a:t>
            </a:r>
            <a:r>
              <a:rPr lang="fr-FR" sz="900" dirty="0" err="1"/>
              <a:t>planar</a:t>
            </a:r>
            <a:r>
              <a:rPr lang="fr-FR" sz="900" dirty="0"/>
              <a:t> pixel </a:t>
            </a:r>
            <a:r>
              <a:rPr lang="fr-FR" sz="900" dirty="0" err="1"/>
              <a:t>sensors</a:t>
            </a:r>
            <a:r>
              <a:rPr lang="fr-FR" sz="900" dirty="0"/>
              <a:t>,” in IEEE </a:t>
            </a:r>
            <a:r>
              <a:rPr lang="fr-FR" sz="900" dirty="0" err="1"/>
              <a:t>Nuclear</a:t>
            </a:r>
            <a:r>
              <a:rPr lang="fr-FR" sz="900" dirty="0"/>
              <a:t> </a:t>
            </a:r>
            <a:r>
              <a:rPr lang="fr-FR" sz="900" dirty="0" smtClean="0"/>
              <a:t>Science </a:t>
            </a:r>
            <a:r>
              <a:rPr lang="fr-FR" sz="900" dirty="0" err="1" smtClean="0"/>
              <a:t>Symposuim</a:t>
            </a:r>
            <a:r>
              <a:rPr lang="fr-FR" sz="900" dirty="0" smtClean="0"/>
              <a:t> </a:t>
            </a:r>
            <a:r>
              <a:rPr lang="fr-FR" sz="900" dirty="0"/>
              <a:t>&amp; </a:t>
            </a:r>
            <a:r>
              <a:rPr lang="fr-FR" sz="900" dirty="0" err="1"/>
              <a:t>Medical</a:t>
            </a:r>
            <a:r>
              <a:rPr lang="fr-FR" sz="900" dirty="0"/>
              <a:t> Imaging </a:t>
            </a:r>
            <a:r>
              <a:rPr lang="fr-FR" sz="900" dirty="0" err="1"/>
              <a:t>Conference</a:t>
            </a:r>
            <a:r>
              <a:rPr lang="fr-FR" sz="900" dirty="0"/>
              <a:t>. IEEE, Oct. 2010, pp. 612–616. [Online]</a:t>
            </a:r>
            <a:r>
              <a:rPr lang="fr-FR" sz="900" dirty="0" smtClean="0"/>
              <a:t>. </a:t>
            </a:r>
            <a:r>
              <a:rPr lang="fr-FR" sz="900" dirty="0" err="1" smtClean="0"/>
              <a:t>Available</a:t>
            </a:r>
            <a:r>
              <a:rPr lang="fr-FR" sz="900" dirty="0"/>
              <a:t>: </a:t>
            </a:r>
            <a:r>
              <a:rPr lang="fr-FR" sz="900" dirty="0">
                <a:hlinkClick r:id="rId2"/>
              </a:rPr>
              <a:t>http://dx.doi.org/10.1109/NSSMIC.</a:t>
            </a:r>
            <a:r>
              <a:rPr lang="fr-FR" sz="900" dirty="0" smtClean="0">
                <a:hlinkClick r:id="rId2"/>
              </a:rPr>
              <a:t>2010.5873832</a:t>
            </a:r>
            <a:endParaRPr lang="fr-FR" sz="900" dirty="0" smtClean="0"/>
          </a:p>
          <a:p>
            <a:pPr marL="118872" indent="0">
              <a:buNone/>
            </a:pPr>
            <a:endParaRPr lang="fr-FR" sz="900" dirty="0"/>
          </a:p>
          <a:p>
            <a:pPr marL="118872" indent="0">
              <a:buNone/>
            </a:pPr>
            <a:r>
              <a:rPr lang="fr-FR" sz="900" dirty="0"/>
              <a:t> [2] J. Weingarten, S. </a:t>
            </a:r>
            <a:r>
              <a:rPr lang="fr-FR" sz="900" dirty="0" err="1"/>
              <a:t>Altenheiner</a:t>
            </a:r>
            <a:r>
              <a:rPr lang="fr-FR" sz="900" dirty="0"/>
              <a:t>, M. </a:t>
            </a:r>
            <a:r>
              <a:rPr lang="fr-FR" sz="900" dirty="0" err="1"/>
              <a:t>Beimforde</a:t>
            </a:r>
            <a:r>
              <a:rPr lang="fr-FR" sz="900" dirty="0"/>
              <a:t>, M. Benoit, M. </a:t>
            </a:r>
            <a:r>
              <a:rPr lang="fr-FR" sz="900" dirty="0" err="1"/>
              <a:t>Bomben</a:t>
            </a:r>
            <a:r>
              <a:rPr lang="fr-FR" sz="900" dirty="0"/>
              <a:t>, G. </a:t>
            </a:r>
            <a:r>
              <a:rPr lang="fr-FR" sz="900" dirty="0" err="1"/>
              <a:t>Calderini</a:t>
            </a:r>
            <a:r>
              <a:rPr lang="fr-FR" sz="900" dirty="0" smtClean="0"/>
              <a:t>, C</a:t>
            </a:r>
            <a:r>
              <a:rPr lang="fr-FR" sz="900" dirty="0"/>
              <a:t>. </a:t>
            </a:r>
            <a:r>
              <a:rPr lang="fr-FR" sz="900" dirty="0" err="1"/>
              <a:t>Gallrapp</a:t>
            </a:r>
            <a:r>
              <a:rPr lang="fr-FR" sz="900" dirty="0"/>
              <a:t>, M. George, S. Gibson, S. </a:t>
            </a:r>
            <a:r>
              <a:rPr lang="fr-FR" sz="900" dirty="0" err="1"/>
              <a:t>Grinstein</a:t>
            </a:r>
            <a:r>
              <a:rPr lang="fr-FR" sz="900" dirty="0"/>
              <a:t>, Z. </a:t>
            </a:r>
            <a:r>
              <a:rPr lang="fr-FR" sz="900" dirty="0" err="1"/>
              <a:t>Janoska</a:t>
            </a:r>
            <a:r>
              <a:rPr lang="fr-FR" sz="900" dirty="0"/>
              <a:t>, J. </a:t>
            </a:r>
            <a:r>
              <a:rPr lang="fr-FR" sz="900" dirty="0" err="1"/>
              <a:t>Jentzsch</a:t>
            </a:r>
            <a:r>
              <a:rPr lang="fr-FR" sz="900" dirty="0"/>
              <a:t>,</a:t>
            </a:r>
          </a:p>
          <a:p>
            <a:pPr marL="118872" indent="0">
              <a:buNone/>
            </a:pPr>
            <a:r>
              <a:rPr lang="fr-FR" sz="900" dirty="0"/>
              <a:t>     O. </a:t>
            </a:r>
            <a:r>
              <a:rPr lang="fr-FR" sz="900" dirty="0" err="1"/>
              <a:t>Jinnouchi</a:t>
            </a:r>
            <a:r>
              <a:rPr lang="fr-FR" sz="900" dirty="0"/>
              <a:t>, </a:t>
            </a:r>
            <a:r>
              <a:rPr lang="fr-FR" sz="900" dirty="0" err="1"/>
              <a:t>T</a:t>
            </a:r>
            <a:r>
              <a:rPr lang="fr-FR" sz="900" dirty="0"/>
              <a:t>. </a:t>
            </a:r>
            <a:r>
              <a:rPr lang="fr-FR" sz="900" dirty="0" err="1"/>
              <a:t>Kishida</a:t>
            </a:r>
            <a:r>
              <a:rPr lang="fr-FR" sz="900" dirty="0"/>
              <a:t>, A. La Rosa, V. </a:t>
            </a:r>
            <a:r>
              <a:rPr lang="fr-FR" sz="900" dirty="0" err="1"/>
              <a:t>Libov</a:t>
            </a:r>
            <a:r>
              <a:rPr lang="fr-FR" sz="900" dirty="0"/>
              <a:t>, A. </a:t>
            </a:r>
            <a:r>
              <a:rPr lang="fr-FR" sz="900" dirty="0" err="1"/>
              <a:t>Macchiolo</a:t>
            </a:r>
            <a:r>
              <a:rPr lang="fr-FR" sz="900" dirty="0"/>
              <a:t>, G. </a:t>
            </a:r>
            <a:r>
              <a:rPr lang="fr-FR" sz="900" dirty="0" err="1"/>
              <a:t>Marchiori</a:t>
            </a:r>
            <a:r>
              <a:rPr lang="fr-FR" sz="900" dirty="0"/>
              <a:t>,</a:t>
            </a:r>
          </a:p>
          <a:p>
            <a:pPr marL="118872" indent="0">
              <a:buNone/>
            </a:pPr>
            <a:r>
              <a:rPr lang="fr-FR" sz="900" dirty="0"/>
              <a:t>     D. </a:t>
            </a:r>
            <a:r>
              <a:rPr lang="fr-FR" sz="900" dirty="0" err="1"/>
              <a:t>Münstermann</a:t>
            </a:r>
            <a:r>
              <a:rPr lang="fr-FR" sz="900" dirty="0"/>
              <a:t>, R. </a:t>
            </a:r>
            <a:r>
              <a:rPr lang="fr-FR" sz="900" dirty="0" err="1"/>
              <a:t>Nagai</a:t>
            </a:r>
            <a:r>
              <a:rPr lang="fr-FR" sz="900" dirty="0"/>
              <a:t>, G. </a:t>
            </a:r>
            <a:r>
              <a:rPr lang="fr-FR" sz="900" dirty="0" err="1"/>
              <a:t>Piacquadio</a:t>
            </a:r>
            <a:r>
              <a:rPr lang="fr-FR" sz="900" dirty="0"/>
              <a:t>, B. </a:t>
            </a:r>
            <a:r>
              <a:rPr lang="fr-FR" sz="900" dirty="0" err="1"/>
              <a:t>Ristic</a:t>
            </a:r>
            <a:r>
              <a:rPr lang="fr-FR" sz="900" dirty="0"/>
              <a:t>, I. </a:t>
            </a:r>
            <a:r>
              <a:rPr lang="fr-FR" sz="900" dirty="0" err="1"/>
              <a:t>Rubinskiy</a:t>
            </a:r>
            <a:r>
              <a:rPr lang="fr-FR" sz="900" dirty="0"/>
              <a:t>, A. </a:t>
            </a:r>
            <a:r>
              <a:rPr lang="fr-FR" sz="900" dirty="0" err="1"/>
              <a:t>Rummler</a:t>
            </a:r>
            <a:r>
              <a:rPr lang="fr-FR" sz="900" dirty="0"/>
              <a:t>,</a:t>
            </a:r>
          </a:p>
          <a:p>
            <a:pPr marL="118872" indent="0">
              <a:buNone/>
            </a:pPr>
            <a:r>
              <a:rPr lang="fr-FR" sz="900" dirty="0"/>
              <a:t>     Y. </a:t>
            </a:r>
            <a:r>
              <a:rPr lang="fr-FR" sz="900" dirty="0" err="1"/>
              <a:t>Takubo</a:t>
            </a:r>
            <a:r>
              <a:rPr lang="fr-FR" sz="900" dirty="0"/>
              <a:t>, G. </a:t>
            </a:r>
            <a:r>
              <a:rPr lang="fr-FR" sz="900" dirty="0" err="1"/>
              <a:t>Troska</a:t>
            </a:r>
            <a:r>
              <a:rPr lang="fr-FR" sz="900" dirty="0"/>
              <a:t>, S. </a:t>
            </a:r>
            <a:r>
              <a:rPr lang="fr-FR" sz="900" dirty="0" err="1"/>
              <a:t>Tsiskaridtze</a:t>
            </a:r>
            <a:r>
              <a:rPr lang="fr-FR" sz="900" dirty="0"/>
              <a:t>, I. </a:t>
            </a:r>
            <a:r>
              <a:rPr lang="fr-FR" sz="900" dirty="0" err="1"/>
              <a:t>Tsurin</a:t>
            </a:r>
            <a:r>
              <a:rPr lang="fr-FR" sz="900" dirty="0"/>
              <a:t>, Y. </a:t>
            </a:r>
            <a:r>
              <a:rPr lang="fr-FR" sz="900" dirty="0" err="1"/>
              <a:t>Unno</a:t>
            </a:r>
            <a:r>
              <a:rPr lang="fr-FR" sz="900" dirty="0"/>
              <a:t>, P. Weigel, and </a:t>
            </a:r>
            <a:r>
              <a:rPr lang="fr-FR" sz="900" dirty="0" err="1"/>
              <a:t>T</a:t>
            </a:r>
            <a:r>
              <a:rPr lang="fr-FR" sz="900" dirty="0"/>
              <a:t>. Wittig,</a:t>
            </a:r>
          </a:p>
          <a:p>
            <a:pPr marL="118872" indent="0">
              <a:buNone/>
            </a:pPr>
            <a:r>
              <a:rPr lang="fr-FR" sz="900" dirty="0"/>
              <a:t>     “</a:t>
            </a:r>
            <a:r>
              <a:rPr lang="fr-FR" sz="900" dirty="0" err="1"/>
              <a:t>Planar</a:t>
            </a:r>
            <a:r>
              <a:rPr lang="fr-FR" sz="900" dirty="0"/>
              <a:t> pixel </a:t>
            </a:r>
            <a:r>
              <a:rPr lang="fr-FR" sz="900" dirty="0" err="1"/>
              <a:t>sensors</a:t>
            </a:r>
            <a:r>
              <a:rPr lang="fr-FR" sz="900" dirty="0"/>
              <a:t> for the ATLAS upgrade: </a:t>
            </a:r>
            <a:r>
              <a:rPr lang="fr-FR" sz="900" dirty="0" err="1"/>
              <a:t>Beam</a:t>
            </a:r>
            <a:r>
              <a:rPr lang="fr-FR" sz="900" dirty="0"/>
              <a:t> tests </a:t>
            </a:r>
            <a:r>
              <a:rPr lang="fr-FR" sz="900" dirty="0" err="1"/>
              <a:t>results</a:t>
            </a:r>
            <a:r>
              <a:rPr lang="fr-FR" sz="900" dirty="0"/>
              <a:t>,” Apr. 2012.</a:t>
            </a:r>
          </a:p>
          <a:p>
            <a:pPr marL="118872" indent="0">
              <a:buNone/>
            </a:pPr>
            <a:r>
              <a:rPr lang="fr-FR" sz="900" dirty="0"/>
              <a:t>     [Online]. </a:t>
            </a:r>
            <a:r>
              <a:rPr lang="fr-FR" sz="900" dirty="0" err="1"/>
              <a:t>Available</a:t>
            </a:r>
            <a:r>
              <a:rPr lang="fr-FR" sz="900" dirty="0"/>
              <a:t>: </a:t>
            </a:r>
            <a:r>
              <a:rPr lang="fr-FR" sz="900" dirty="0">
                <a:hlinkClick r:id="rId3"/>
              </a:rPr>
              <a:t>http://arxiv.org/abs/</a:t>
            </a:r>
            <a:r>
              <a:rPr lang="fr-FR" sz="900" dirty="0" smtClean="0">
                <a:hlinkClick r:id="rId3"/>
              </a:rPr>
              <a:t>1204.1266</a:t>
            </a:r>
            <a:endParaRPr lang="fr-FR" sz="900" dirty="0" smtClean="0"/>
          </a:p>
          <a:p>
            <a:pPr marL="118872" indent="0">
              <a:buNone/>
            </a:pPr>
            <a:endParaRPr lang="fr-FR" sz="900" dirty="0"/>
          </a:p>
          <a:p>
            <a:pPr marL="118872" indent="0">
              <a:buNone/>
            </a:pPr>
            <a:r>
              <a:rPr lang="fr-FR" sz="900" dirty="0"/>
              <a:t> [3] M. Benoit, J. </a:t>
            </a:r>
            <a:r>
              <a:rPr lang="fr-FR" sz="900" dirty="0" err="1"/>
              <a:t>Märk</a:t>
            </a:r>
            <a:r>
              <a:rPr lang="fr-FR" sz="900" dirty="0"/>
              <a:t>, P. Weiss, D. Benoit, J. C. Clemens, D. </a:t>
            </a:r>
            <a:r>
              <a:rPr lang="fr-FR" sz="900" dirty="0" err="1"/>
              <a:t>Fougeron</a:t>
            </a:r>
            <a:r>
              <a:rPr lang="fr-FR" sz="900" dirty="0"/>
              <a:t>, B. Janvier,</a:t>
            </a:r>
          </a:p>
          <a:p>
            <a:pPr marL="118872" indent="0">
              <a:buNone/>
            </a:pPr>
            <a:r>
              <a:rPr lang="fr-FR" sz="900" dirty="0"/>
              <a:t>     M. </a:t>
            </a:r>
            <a:r>
              <a:rPr lang="fr-FR" sz="900" dirty="0" err="1"/>
              <a:t>Jevaud</a:t>
            </a:r>
            <a:r>
              <a:rPr lang="fr-FR" sz="900" dirty="0"/>
              <a:t>, S. </a:t>
            </a:r>
            <a:r>
              <a:rPr lang="fr-FR" sz="900" dirty="0" err="1"/>
              <a:t>Karkar</a:t>
            </a:r>
            <a:r>
              <a:rPr lang="fr-FR" sz="900" dirty="0"/>
              <a:t>, M. </a:t>
            </a:r>
            <a:r>
              <a:rPr lang="fr-FR" sz="900" dirty="0" err="1"/>
              <a:t>Menouni</a:t>
            </a:r>
            <a:r>
              <a:rPr lang="fr-FR" sz="900" dirty="0"/>
              <a:t>, F. Pain, L. Pinot, C. Morel, and P. </a:t>
            </a:r>
            <a:r>
              <a:rPr lang="fr-FR" sz="900" dirty="0" err="1"/>
              <a:t>Laniece</a:t>
            </a:r>
            <a:r>
              <a:rPr lang="fr-FR" sz="900" dirty="0"/>
              <a:t>,</a:t>
            </a:r>
          </a:p>
          <a:p>
            <a:pPr marL="118872" indent="0">
              <a:buNone/>
            </a:pPr>
            <a:r>
              <a:rPr lang="fr-FR" sz="900" dirty="0"/>
              <a:t>     “New concept of a </a:t>
            </a:r>
            <a:r>
              <a:rPr lang="fr-FR" sz="900" dirty="0" err="1"/>
              <a:t>submillimetric</a:t>
            </a:r>
            <a:r>
              <a:rPr lang="fr-FR" sz="900" dirty="0"/>
              <a:t> </a:t>
            </a:r>
            <a:r>
              <a:rPr lang="fr-FR" sz="900" dirty="0" err="1"/>
              <a:t>pixellated</a:t>
            </a:r>
            <a:r>
              <a:rPr lang="fr-FR" sz="900" dirty="0"/>
              <a:t> </a:t>
            </a:r>
            <a:r>
              <a:rPr lang="fr-FR" sz="900" dirty="0" err="1"/>
              <a:t>silicon</a:t>
            </a:r>
            <a:r>
              <a:rPr lang="fr-FR" sz="900" dirty="0"/>
              <a:t> detector for </a:t>
            </a:r>
            <a:r>
              <a:rPr lang="fr-FR" sz="900" dirty="0" err="1"/>
              <a:t>intracerebral</a:t>
            </a:r>
            <a:endParaRPr lang="fr-FR" sz="900" dirty="0"/>
          </a:p>
          <a:p>
            <a:pPr marL="118872" indent="0">
              <a:buNone/>
            </a:pPr>
            <a:r>
              <a:rPr lang="fr-FR" sz="900" dirty="0"/>
              <a:t>     application,” </a:t>
            </a:r>
            <a:r>
              <a:rPr lang="fr-FR" sz="900" dirty="0" err="1"/>
              <a:t>Nuclear</a:t>
            </a:r>
            <a:r>
              <a:rPr lang="fr-FR" sz="900" dirty="0"/>
              <a:t> Instruments and </a:t>
            </a:r>
            <a:r>
              <a:rPr lang="fr-FR" sz="900" dirty="0" err="1"/>
              <a:t>Methods</a:t>
            </a:r>
            <a:r>
              <a:rPr lang="fr-FR" sz="900" dirty="0"/>
              <a:t> in </a:t>
            </a:r>
            <a:r>
              <a:rPr lang="fr-FR" sz="900" dirty="0" err="1"/>
              <a:t>Physics</a:t>
            </a:r>
            <a:r>
              <a:rPr lang="fr-FR" sz="900" dirty="0"/>
              <a:t> </a:t>
            </a:r>
            <a:r>
              <a:rPr lang="fr-FR" sz="900" dirty="0" err="1"/>
              <a:t>Research</a:t>
            </a:r>
            <a:r>
              <a:rPr lang="fr-FR" sz="900" dirty="0"/>
              <a:t> Section A:</a:t>
            </a:r>
          </a:p>
          <a:p>
            <a:pPr marL="118872" indent="0">
              <a:buNone/>
            </a:pPr>
            <a:r>
              <a:rPr lang="fr-FR" sz="900" dirty="0"/>
              <a:t>     </a:t>
            </a:r>
            <a:r>
              <a:rPr lang="fr-FR" sz="900" dirty="0" err="1"/>
              <a:t>Accelerators</a:t>
            </a:r>
            <a:r>
              <a:rPr lang="fr-FR" sz="900" dirty="0"/>
              <a:t>, </a:t>
            </a:r>
            <a:r>
              <a:rPr lang="fr-FR" sz="900" dirty="0" err="1"/>
              <a:t>Spectrometers</a:t>
            </a:r>
            <a:r>
              <a:rPr lang="fr-FR" sz="900" dirty="0"/>
              <a:t>, Detectors and </a:t>
            </a:r>
            <a:r>
              <a:rPr lang="fr-FR" sz="900" dirty="0" err="1"/>
              <a:t>Associated</a:t>
            </a:r>
            <a:r>
              <a:rPr lang="fr-FR" sz="900" dirty="0"/>
              <a:t> Equipment, </a:t>
            </a:r>
            <a:r>
              <a:rPr lang="fr-FR" sz="900" dirty="0" err="1"/>
              <a:t>Aug</a:t>
            </a:r>
            <a:r>
              <a:rPr lang="fr-FR" sz="900" dirty="0"/>
              <a:t>. 2011.</a:t>
            </a:r>
          </a:p>
          <a:p>
            <a:pPr marL="118872" indent="0">
              <a:buNone/>
            </a:pPr>
            <a:r>
              <a:rPr lang="fr-FR" sz="900" dirty="0"/>
              <a:t>     [Online]. </a:t>
            </a:r>
            <a:r>
              <a:rPr lang="fr-FR" sz="900" dirty="0" err="1"/>
              <a:t>Available</a:t>
            </a:r>
            <a:r>
              <a:rPr lang="fr-FR" sz="900" dirty="0"/>
              <a:t>: </a:t>
            </a:r>
            <a:r>
              <a:rPr lang="fr-FR" sz="900" dirty="0">
                <a:hlinkClick r:id="rId4"/>
              </a:rPr>
              <a:t>http://dx.doi.org/10.1016/j.nima.</a:t>
            </a:r>
            <a:r>
              <a:rPr lang="fr-FR" sz="900" dirty="0" smtClean="0">
                <a:hlinkClick r:id="rId4"/>
              </a:rPr>
              <a:t>2011.08.027</a:t>
            </a:r>
            <a:endParaRPr lang="fr-FR" sz="900" dirty="0" smtClean="0"/>
          </a:p>
          <a:p>
            <a:pPr marL="118872" indent="0">
              <a:buNone/>
            </a:pPr>
            <a:endParaRPr lang="fr-FR" sz="900" dirty="0"/>
          </a:p>
          <a:p>
            <a:pPr marL="118872" indent="0">
              <a:buNone/>
            </a:pPr>
            <a:r>
              <a:rPr lang="fr-FR" sz="900" dirty="0"/>
              <a:t> [4] G. </a:t>
            </a:r>
            <a:r>
              <a:rPr lang="fr-FR" sz="900" dirty="0" err="1"/>
              <a:t>Calderini</a:t>
            </a:r>
            <a:r>
              <a:rPr lang="fr-FR" sz="900" dirty="0"/>
              <a:t>, M. Benoit, N. </a:t>
            </a:r>
            <a:r>
              <a:rPr lang="fr-FR" sz="900" dirty="0" err="1"/>
              <a:t>Dinu</a:t>
            </a:r>
            <a:r>
              <a:rPr lang="fr-FR" sz="900" dirty="0"/>
              <a:t>, A. </a:t>
            </a:r>
            <a:r>
              <a:rPr lang="fr-FR" sz="900" dirty="0" err="1"/>
              <a:t>Lounis</a:t>
            </a:r>
            <a:r>
              <a:rPr lang="fr-FR" sz="900" dirty="0"/>
              <a:t>, and G. </a:t>
            </a:r>
            <a:r>
              <a:rPr lang="fr-FR" sz="900" dirty="0" err="1"/>
              <a:t>Marchiori</a:t>
            </a:r>
            <a:r>
              <a:rPr lang="fr-FR" sz="900" dirty="0"/>
              <a:t>, “Simulations of</a:t>
            </a:r>
          </a:p>
          <a:p>
            <a:pPr marL="118872" indent="0">
              <a:buNone/>
            </a:pPr>
            <a:r>
              <a:rPr lang="fr-FR" sz="900" dirty="0"/>
              <a:t>     </a:t>
            </a:r>
            <a:r>
              <a:rPr lang="fr-FR" sz="900" dirty="0" err="1"/>
              <a:t>planar</a:t>
            </a:r>
            <a:r>
              <a:rPr lang="fr-FR" sz="900" dirty="0"/>
              <a:t> pixel </a:t>
            </a:r>
            <a:r>
              <a:rPr lang="fr-FR" sz="900" dirty="0" err="1"/>
              <a:t>sensors</a:t>
            </a:r>
            <a:r>
              <a:rPr lang="fr-FR" sz="900" dirty="0"/>
              <a:t> for the ATLAS </a:t>
            </a:r>
            <a:r>
              <a:rPr lang="fr-FR" sz="900" dirty="0" err="1"/>
              <a:t>high</a:t>
            </a:r>
            <a:r>
              <a:rPr lang="fr-FR" sz="900" dirty="0"/>
              <a:t> </a:t>
            </a:r>
            <a:r>
              <a:rPr lang="fr-FR" sz="900" dirty="0" err="1"/>
              <a:t>luminosity</a:t>
            </a:r>
            <a:r>
              <a:rPr lang="fr-FR" sz="900" dirty="0"/>
              <a:t> upgrade,” </a:t>
            </a:r>
            <a:r>
              <a:rPr lang="fr-FR" sz="900" dirty="0" err="1"/>
              <a:t>Nuclear</a:t>
            </a:r>
            <a:r>
              <a:rPr lang="fr-FR" sz="900" dirty="0"/>
              <a:t> </a:t>
            </a:r>
            <a:r>
              <a:rPr lang="fr-FR" sz="900" dirty="0" smtClean="0"/>
              <a:t>Instruments and </a:t>
            </a:r>
            <a:r>
              <a:rPr lang="fr-FR" sz="900" dirty="0" err="1"/>
              <a:t>Methods</a:t>
            </a:r>
            <a:r>
              <a:rPr lang="fr-FR" sz="900" dirty="0"/>
              <a:t> in </a:t>
            </a:r>
            <a:r>
              <a:rPr lang="fr-FR" sz="900" dirty="0" err="1"/>
              <a:t>Physics</a:t>
            </a:r>
            <a:r>
              <a:rPr lang="fr-FR" sz="900" dirty="0"/>
              <a:t> </a:t>
            </a:r>
            <a:r>
              <a:rPr lang="fr-FR" sz="900" dirty="0" err="1"/>
              <a:t>Research</a:t>
            </a:r>
            <a:r>
              <a:rPr lang="fr-FR" sz="900" dirty="0"/>
              <a:t> Section A: </a:t>
            </a:r>
            <a:r>
              <a:rPr lang="fr-FR" sz="900" dirty="0" err="1"/>
              <a:t>Accelerators</a:t>
            </a:r>
            <a:r>
              <a:rPr lang="fr-FR" sz="900" dirty="0"/>
              <a:t>, </a:t>
            </a:r>
            <a:r>
              <a:rPr lang="fr-FR" sz="900" dirty="0" err="1"/>
              <a:t>Spectrometers</a:t>
            </a:r>
            <a:r>
              <a:rPr lang="fr-FR" sz="900" dirty="0"/>
              <a:t>, </a:t>
            </a:r>
            <a:r>
              <a:rPr lang="fr-FR" sz="900" dirty="0" smtClean="0"/>
              <a:t>Detectors and </a:t>
            </a:r>
            <a:r>
              <a:rPr lang="fr-FR" sz="900" dirty="0" err="1"/>
              <a:t>Associated</a:t>
            </a:r>
            <a:r>
              <a:rPr lang="fr-FR" sz="900" dirty="0"/>
              <a:t> Equipment, Apr. 2010. [Online]. </a:t>
            </a:r>
            <a:r>
              <a:rPr lang="fr-FR" sz="900" dirty="0" err="1" smtClean="0"/>
              <a:t>Available</a:t>
            </a:r>
            <a:r>
              <a:rPr lang="fr-FR" sz="900" dirty="0" smtClean="0"/>
              <a:t>: </a:t>
            </a:r>
            <a:r>
              <a:rPr lang="fr-FR" sz="900" dirty="0" smtClean="0">
                <a:hlinkClick r:id="rId5"/>
              </a:rPr>
              <a:t>http</a:t>
            </a:r>
            <a:r>
              <a:rPr lang="fr-FR" sz="900" dirty="0">
                <a:hlinkClick r:id="rId5"/>
              </a:rPr>
              <a:t>://dx.doi.org/10.1016/j.nima.</a:t>
            </a:r>
            <a:r>
              <a:rPr lang="fr-FR" sz="900" dirty="0" smtClean="0">
                <a:hlinkClick r:id="rId5"/>
              </a:rPr>
              <a:t>2010.04.082</a:t>
            </a:r>
            <a:endParaRPr lang="fr-FR" sz="900" dirty="0" smtClean="0"/>
          </a:p>
          <a:p>
            <a:pPr marL="118872" indent="0">
              <a:buNone/>
            </a:pPr>
            <a:endParaRPr lang="fr-FR" sz="900" dirty="0" smtClean="0"/>
          </a:p>
          <a:p>
            <a:pPr marL="118872" indent="0">
              <a:buNone/>
            </a:pPr>
            <a:endParaRPr lang="fr-FR" sz="900" dirty="0"/>
          </a:p>
          <a:p>
            <a:pPr marL="118872" indent="0">
              <a:buNone/>
            </a:pPr>
            <a:r>
              <a:rPr lang="fr-FR" sz="900" dirty="0" smtClean="0"/>
              <a:t>[</a:t>
            </a:r>
            <a:r>
              <a:rPr lang="fr-FR" sz="900" dirty="0"/>
              <a:t>5] M. Benoit, A. </a:t>
            </a:r>
            <a:r>
              <a:rPr lang="fr-FR" sz="900" dirty="0" err="1"/>
              <a:t>Lounis</a:t>
            </a:r>
            <a:r>
              <a:rPr lang="fr-FR" sz="900" dirty="0"/>
              <a:t>, and N. </a:t>
            </a:r>
            <a:r>
              <a:rPr lang="fr-FR" sz="900" dirty="0" err="1"/>
              <a:t>Dinu</a:t>
            </a:r>
            <a:r>
              <a:rPr lang="fr-FR" sz="900" dirty="0"/>
              <a:t>, “Simulation of charge multiplication and</a:t>
            </a:r>
          </a:p>
          <a:p>
            <a:pPr marL="118872" indent="0">
              <a:buNone/>
            </a:pPr>
            <a:r>
              <a:rPr lang="fr-FR" sz="900" dirty="0"/>
              <a:t>     </a:t>
            </a:r>
            <a:r>
              <a:rPr lang="fr-FR" sz="900" dirty="0" err="1"/>
              <a:t>trap-assisted</a:t>
            </a:r>
            <a:r>
              <a:rPr lang="fr-FR" sz="900" dirty="0"/>
              <a:t> tunneling in </a:t>
            </a:r>
            <a:r>
              <a:rPr lang="fr-FR" sz="900" dirty="0" err="1"/>
              <a:t>irradiated</a:t>
            </a:r>
            <a:r>
              <a:rPr lang="fr-FR" sz="900" dirty="0"/>
              <a:t> </a:t>
            </a:r>
            <a:r>
              <a:rPr lang="fr-FR" sz="900" dirty="0" err="1"/>
              <a:t>planar</a:t>
            </a:r>
            <a:r>
              <a:rPr lang="fr-FR" sz="900" dirty="0"/>
              <a:t> pixel </a:t>
            </a:r>
            <a:r>
              <a:rPr lang="fr-FR" sz="900" dirty="0" err="1"/>
              <a:t>sensors</a:t>
            </a:r>
            <a:r>
              <a:rPr lang="fr-FR" sz="900" dirty="0"/>
              <a:t>,” CERN, Geneva, Tech.</a:t>
            </a:r>
          </a:p>
          <a:p>
            <a:pPr marL="118872" indent="0">
              <a:buNone/>
            </a:pPr>
            <a:r>
              <a:rPr lang="fr-FR" sz="900" dirty="0"/>
              <a:t>     </a:t>
            </a:r>
            <a:r>
              <a:rPr lang="fr-FR" sz="900" dirty="0" err="1"/>
              <a:t>Rep</a:t>
            </a:r>
            <a:r>
              <a:rPr lang="fr-FR" sz="900" dirty="0"/>
              <a:t>. ATL-UPGRADE-INT-2010-002, Oct. 2010</a:t>
            </a:r>
            <a:r>
              <a:rPr lang="fr-FR" sz="900" dirty="0" smtClean="0"/>
              <a:t>.</a:t>
            </a:r>
          </a:p>
          <a:p>
            <a:pPr marL="118872" indent="0">
              <a:buNone/>
            </a:pPr>
            <a:endParaRPr lang="fr-FR" sz="900" dirty="0"/>
          </a:p>
          <a:p>
            <a:pPr marL="118872" indent="0">
              <a:buNone/>
            </a:pPr>
            <a:endParaRPr lang="fr-FR" sz="900" dirty="0" smtClean="0"/>
          </a:p>
          <a:p>
            <a:pPr marL="118872" indent="0">
              <a:buNone/>
            </a:pPr>
            <a:r>
              <a:rPr lang="fr-FR" sz="900" dirty="0" smtClean="0"/>
              <a:t> </a:t>
            </a:r>
            <a:r>
              <a:rPr lang="fr-FR" sz="900" dirty="0"/>
              <a:t>[6] ——, “Simulation of radiation damage </a:t>
            </a:r>
            <a:r>
              <a:rPr lang="fr-FR" sz="900" dirty="0" err="1"/>
              <a:t>effects</a:t>
            </a:r>
            <a:r>
              <a:rPr lang="fr-FR" sz="900" dirty="0"/>
              <a:t> on </a:t>
            </a:r>
            <a:r>
              <a:rPr lang="fr-FR" sz="900" dirty="0" err="1"/>
              <a:t>planar</a:t>
            </a:r>
            <a:r>
              <a:rPr lang="fr-FR" sz="900" dirty="0"/>
              <a:t> pixel </a:t>
            </a:r>
            <a:r>
              <a:rPr lang="fr-FR" sz="900" dirty="0" err="1"/>
              <a:t>guard</a:t>
            </a:r>
            <a:r>
              <a:rPr lang="fr-FR" sz="900" dirty="0"/>
              <a:t> ring </a:t>
            </a:r>
            <a:r>
              <a:rPr lang="fr-FR" sz="900" dirty="0" smtClean="0"/>
              <a:t>structure for </a:t>
            </a:r>
            <a:r>
              <a:rPr lang="fr-FR" sz="900" dirty="0"/>
              <a:t>ATLAS </a:t>
            </a:r>
            <a:r>
              <a:rPr lang="fr-FR" sz="900" dirty="0" err="1"/>
              <a:t>inner</a:t>
            </a:r>
            <a:r>
              <a:rPr lang="fr-FR" sz="900" dirty="0"/>
              <a:t> detector upgrade,” </a:t>
            </a:r>
            <a:r>
              <a:rPr lang="fr-FR" sz="900" dirty="0" err="1"/>
              <a:t>Nuclear</a:t>
            </a:r>
            <a:r>
              <a:rPr lang="fr-FR" sz="900" dirty="0"/>
              <a:t> Science, IEEE Transactions on, vol. 56</a:t>
            </a:r>
            <a:r>
              <a:rPr lang="fr-FR" sz="900" dirty="0" smtClean="0"/>
              <a:t>, </a:t>
            </a:r>
            <a:r>
              <a:rPr lang="fr-FR" sz="900" dirty="0"/>
              <a:t>no. 6, pp. 3236–3243, </a:t>
            </a:r>
            <a:r>
              <a:rPr lang="fr-FR" sz="900" dirty="0" err="1"/>
              <a:t>Dec</a:t>
            </a:r>
            <a:r>
              <a:rPr lang="fr-FR" sz="900" dirty="0"/>
              <a:t>. 2009. [Online]. </a:t>
            </a:r>
            <a:r>
              <a:rPr lang="fr-FR" sz="900" dirty="0" err="1"/>
              <a:t>Available</a:t>
            </a:r>
            <a:r>
              <a:rPr lang="fr-FR" sz="900" dirty="0"/>
              <a:t>:</a:t>
            </a:r>
          </a:p>
          <a:p>
            <a:pPr marL="118872" indent="0">
              <a:buNone/>
            </a:pPr>
            <a:r>
              <a:rPr lang="fr-FR" sz="900" dirty="0"/>
              <a:t>     </a:t>
            </a:r>
            <a:r>
              <a:rPr lang="fr-FR" sz="900" dirty="0">
                <a:hlinkClick r:id="rId6"/>
              </a:rPr>
              <a:t>http://dx.doi.org/10.1109/TNS.</a:t>
            </a:r>
            <a:r>
              <a:rPr lang="fr-FR" sz="900" dirty="0" smtClean="0">
                <a:hlinkClick r:id="rId6"/>
              </a:rPr>
              <a:t>2009.2034002</a:t>
            </a:r>
            <a:endParaRPr lang="fr-FR" sz="900" dirty="0" smtClean="0"/>
          </a:p>
          <a:p>
            <a:pPr marL="118872" indent="0">
              <a:buNone/>
            </a:pPr>
            <a:endParaRPr lang="fr-FR" sz="900" dirty="0"/>
          </a:p>
          <a:p>
            <a:pPr marL="118872" indent="0">
              <a:buNone/>
            </a:pPr>
            <a:r>
              <a:rPr lang="fr-FR" sz="900" dirty="0"/>
              <a:t> [7] L. A. Hamel, M. Benoit, B. </a:t>
            </a:r>
            <a:r>
              <a:rPr lang="fr-FR" sz="900" dirty="0" err="1"/>
              <a:t>Donmez</a:t>
            </a:r>
            <a:r>
              <a:rPr lang="fr-FR" sz="900" dirty="0"/>
              <a:t>, J. R. </a:t>
            </a:r>
            <a:r>
              <a:rPr lang="fr-FR" sz="900" dirty="0" err="1"/>
              <a:t>Macri</a:t>
            </a:r>
            <a:r>
              <a:rPr lang="fr-FR" sz="900" dirty="0"/>
              <a:t>, </a:t>
            </a:r>
            <a:r>
              <a:rPr lang="fr-FR" sz="900" dirty="0" smtClean="0"/>
              <a:t>M</a:t>
            </a:r>
            <a:r>
              <a:rPr lang="fr-FR" sz="900" dirty="0"/>
              <a:t>. L. McConnell, </a:t>
            </a:r>
            <a:r>
              <a:rPr lang="fr-FR" sz="900" dirty="0" err="1"/>
              <a:t>T</a:t>
            </a:r>
            <a:r>
              <a:rPr lang="fr-FR" sz="900" dirty="0"/>
              <a:t>. Narita, and</a:t>
            </a:r>
          </a:p>
          <a:p>
            <a:pPr marL="118872" indent="0">
              <a:buNone/>
            </a:pPr>
            <a:r>
              <a:rPr lang="fr-FR" sz="900" dirty="0"/>
              <a:t>     J. M. Ryan, “</a:t>
            </a:r>
            <a:r>
              <a:rPr lang="fr-FR" sz="900" dirty="0" err="1"/>
              <a:t>Optimization</a:t>
            </a:r>
            <a:r>
              <a:rPr lang="fr-FR" sz="900" dirty="0"/>
              <a:t> of Single-</a:t>
            </a:r>
            <a:r>
              <a:rPr lang="fr-FR" sz="900" dirty="0" err="1"/>
              <a:t>Sided</a:t>
            </a:r>
            <a:r>
              <a:rPr lang="fr-FR" sz="900" dirty="0"/>
              <a:t> Charge-Sharing </a:t>
            </a:r>
            <a:r>
              <a:rPr lang="fr-FR" sz="900" dirty="0" err="1"/>
              <a:t>strip</a:t>
            </a:r>
            <a:r>
              <a:rPr lang="fr-FR" sz="900" dirty="0"/>
              <a:t> detectors,” in</a:t>
            </a:r>
          </a:p>
          <a:p>
            <a:pPr marL="118872" indent="0">
              <a:buNone/>
            </a:pPr>
            <a:r>
              <a:rPr lang="fr-FR" sz="900" dirty="0"/>
              <a:t>     </a:t>
            </a:r>
            <a:r>
              <a:rPr lang="fr-FR" sz="900" dirty="0" err="1"/>
              <a:t>Nuclear</a:t>
            </a:r>
            <a:r>
              <a:rPr lang="fr-FR" sz="900" dirty="0"/>
              <a:t> Science Symposium </a:t>
            </a:r>
            <a:r>
              <a:rPr lang="fr-FR" sz="900" dirty="0" err="1"/>
              <a:t>Conference</a:t>
            </a:r>
            <a:r>
              <a:rPr lang="fr-FR" sz="900" dirty="0"/>
              <a:t> Record, 2006. IEEE, vol. 6, Nov. 2006, pp</a:t>
            </a:r>
            <a:r>
              <a:rPr lang="fr-FR" sz="900" dirty="0" smtClean="0"/>
              <a:t>. 3759</a:t>
            </a:r>
            <a:r>
              <a:rPr lang="fr-FR" sz="900" dirty="0"/>
              <a:t>–3761. [Online]. </a:t>
            </a:r>
            <a:r>
              <a:rPr lang="fr-FR" sz="900" dirty="0" err="1"/>
              <a:t>Available</a:t>
            </a:r>
            <a:r>
              <a:rPr lang="fr-FR" sz="900" dirty="0"/>
              <a:t>: http://</a:t>
            </a:r>
            <a:r>
              <a:rPr lang="fr-FR" sz="900" dirty="0" err="1"/>
              <a:t>dx.doi.org</a:t>
            </a:r>
            <a:r>
              <a:rPr lang="fr-FR" sz="900" dirty="0"/>
              <a:t>/10.1109/NSSMIC.2006.353811</a:t>
            </a:r>
          </a:p>
          <a:p>
            <a:pPr marL="118872" indent="0">
              <a:buNone/>
            </a:pPr>
            <a:endParaRPr lang="fr-FR" sz="900" dirty="0" smtClean="0"/>
          </a:p>
          <a:p>
            <a:pPr marL="118872" indent="0">
              <a:buNone/>
            </a:pPr>
            <a:r>
              <a:rPr lang="fr-FR" sz="900" dirty="0" smtClean="0"/>
              <a:t> </a:t>
            </a:r>
            <a:r>
              <a:rPr lang="fr-FR" sz="900" dirty="0"/>
              <a:t>[8] A. </a:t>
            </a:r>
            <a:r>
              <a:rPr lang="fr-FR" sz="900" dirty="0" err="1"/>
              <a:t>Lounis</a:t>
            </a:r>
            <a:r>
              <a:rPr lang="fr-FR" sz="900" dirty="0"/>
              <a:t>, D. </a:t>
            </a:r>
            <a:r>
              <a:rPr lang="fr-FR" sz="900" dirty="0" err="1"/>
              <a:t>Martinot</a:t>
            </a:r>
            <a:r>
              <a:rPr lang="fr-FR" sz="900" dirty="0"/>
              <a:t>, G. </a:t>
            </a:r>
            <a:r>
              <a:rPr lang="fr-FR" sz="900" dirty="0" err="1"/>
              <a:t>Calderini</a:t>
            </a:r>
            <a:r>
              <a:rPr lang="fr-FR" sz="900" dirty="0"/>
              <a:t>, G. </a:t>
            </a:r>
            <a:r>
              <a:rPr lang="fr-FR" sz="900" dirty="0" err="1"/>
              <a:t>Marchiori</a:t>
            </a:r>
            <a:r>
              <a:rPr lang="fr-FR" sz="900" dirty="0"/>
              <a:t>, M. Benoit, and N. </a:t>
            </a:r>
            <a:r>
              <a:rPr lang="fr-FR" sz="900" dirty="0" err="1"/>
              <a:t>Dinu</a:t>
            </a:r>
            <a:r>
              <a:rPr lang="fr-FR" sz="900" dirty="0"/>
              <a:t>,</a:t>
            </a:r>
          </a:p>
          <a:p>
            <a:pPr marL="118872" indent="0">
              <a:buNone/>
            </a:pPr>
            <a:r>
              <a:rPr lang="fr-FR" sz="900" dirty="0"/>
              <a:t>     “TCAD simulations of ATLAS pixel </a:t>
            </a:r>
            <a:r>
              <a:rPr lang="fr-FR" sz="900" dirty="0" err="1"/>
              <a:t>guard</a:t>
            </a:r>
            <a:r>
              <a:rPr lang="fr-FR" sz="900" dirty="0"/>
              <a:t> ring and </a:t>
            </a:r>
            <a:r>
              <a:rPr lang="fr-FR" sz="900" dirty="0" err="1"/>
              <a:t>edge</a:t>
            </a:r>
            <a:r>
              <a:rPr lang="fr-FR" sz="900" dirty="0"/>
              <a:t> structure for SLHC</a:t>
            </a:r>
          </a:p>
          <a:p>
            <a:pPr marL="118872" indent="0">
              <a:buNone/>
            </a:pPr>
            <a:r>
              <a:rPr lang="fr-FR" sz="900" dirty="0"/>
              <a:t>     upgrade,” CERN, Geneva, Tech. </a:t>
            </a:r>
            <a:r>
              <a:rPr lang="fr-FR" sz="900" dirty="0" err="1"/>
              <a:t>Rep</a:t>
            </a:r>
            <a:r>
              <a:rPr lang="fr-FR" sz="900" dirty="0"/>
              <a:t>. ATL-COM-UPGRADE-2009-013, Oct. 2009.</a:t>
            </a:r>
          </a:p>
          <a:p>
            <a:pPr marL="118872" indent="0">
              <a:buNone/>
            </a:pPr>
            <a:endParaRPr lang="fr-FR" sz="900" dirty="0" smtClean="0"/>
          </a:p>
          <a:p>
            <a:pPr marL="118872" indent="0">
              <a:buNone/>
            </a:pPr>
            <a:r>
              <a:rPr lang="fr-FR" sz="900" dirty="0" smtClean="0"/>
              <a:t> </a:t>
            </a:r>
            <a:r>
              <a:rPr lang="fr-FR" sz="900" dirty="0"/>
              <a:t>[9] M. Benoit and L. A. Hamel, “Simulation of charge collection </a:t>
            </a:r>
            <a:r>
              <a:rPr lang="fr-FR" sz="900" dirty="0" err="1"/>
              <a:t>processes</a:t>
            </a:r>
            <a:r>
              <a:rPr lang="fr-FR" sz="900" dirty="0"/>
              <a:t> in</a:t>
            </a:r>
          </a:p>
          <a:p>
            <a:pPr marL="118872" indent="0">
              <a:buNone/>
            </a:pPr>
            <a:r>
              <a:rPr lang="fr-FR" sz="900" dirty="0"/>
              <a:t>     </a:t>
            </a:r>
            <a:r>
              <a:rPr lang="fr-FR" sz="900" dirty="0" err="1"/>
              <a:t>semiconductor</a:t>
            </a:r>
            <a:r>
              <a:rPr lang="fr-FR" sz="900" dirty="0"/>
              <a:t> </a:t>
            </a:r>
            <a:r>
              <a:rPr lang="fr-FR" sz="900" dirty="0" err="1"/>
              <a:t>CdZnTe</a:t>
            </a:r>
            <a:r>
              <a:rPr lang="fr-FR" sz="900" dirty="0"/>
              <a:t> -ray detectors,” </a:t>
            </a:r>
            <a:r>
              <a:rPr lang="fr-FR" sz="900" dirty="0" err="1"/>
              <a:t>Nuclear</a:t>
            </a:r>
            <a:r>
              <a:rPr lang="fr-FR" sz="900" dirty="0"/>
              <a:t> Instruments and </a:t>
            </a:r>
            <a:r>
              <a:rPr lang="fr-FR" sz="900" dirty="0" err="1"/>
              <a:t>Methods</a:t>
            </a:r>
            <a:r>
              <a:rPr lang="fr-FR" sz="900" dirty="0"/>
              <a:t> in </a:t>
            </a:r>
            <a:r>
              <a:rPr lang="fr-FR" sz="900" dirty="0" err="1" smtClean="0"/>
              <a:t>Physics</a:t>
            </a:r>
            <a:r>
              <a:rPr lang="fr-FR" sz="900" dirty="0" smtClean="0"/>
              <a:t> </a:t>
            </a:r>
            <a:r>
              <a:rPr lang="fr-FR" sz="900" dirty="0" err="1"/>
              <a:t>Research</a:t>
            </a:r>
            <a:r>
              <a:rPr lang="fr-FR" sz="900" dirty="0"/>
              <a:t> Section A: </a:t>
            </a:r>
            <a:r>
              <a:rPr lang="fr-FR" sz="900" dirty="0" err="1"/>
              <a:t>Accelerators</a:t>
            </a:r>
            <a:r>
              <a:rPr lang="fr-FR" sz="900" dirty="0"/>
              <a:t>, </a:t>
            </a:r>
            <a:r>
              <a:rPr lang="fr-FR" sz="900" dirty="0" err="1"/>
              <a:t>Spectrometers</a:t>
            </a:r>
            <a:r>
              <a:rPr lang="fr-FR" sz="900" dirty="0"/>
              <a:t>, Detectors and </a:t>
            </a:r>
            <a:r>
              <a:rPr lang="fr-FR" sz="900" dirty="0" err="1"/>
              <a:t>Associated</a:t>
            </a:r>
            <a:endParaRPr lang="fr-FR" sz="900" dirty="0"/>
          </a:p>
          <a:p>
            <a:pPr marL="118872" indent="0">
              <a:buNone/>
            </a:pPr>
            <a:r>
              <a:rPr lang="fr-FR" sz="900" dirty="0"/>
              <a:t>     Equipment, vol. 606, no. 3, pp. 508–516, </a:t>
            </a:r>
            <a:r>
              <a:rPr lang="fr-FR" sz="900" dirty="0" err="1"/>
              <a:t>Jul</a:t>
            </a:r>
            <a:r>
              <a:rPr lang="fr-FR" sz="900" dirty="0"/>
              <a:t>. 2009. [Online]. </a:t>
            </a:r>
            <a:r>
              <a:rPr lang="fr-FR" sz="900" dirty="0" err="1"/>
              <a:t>Available</a:t>
            </a:r>
            <a:r>
              <a:rPr lang="fr-FR" sz="900" dirty="0"/>
              <a:t>:</a:t>
            </a:r>
          </a:p>
          <a:p>
            <a:pPr marL="118872" indent="0">
              <a:buNone/>
            </a:pPr>
            <a:r>
              <a:rPr lang="fr-FR" sz="900" dirty="0"/>
              <a:t>     http://</a:t>
            </a:r>
            <a:r>
              <a:rPr lang="fr-FR" sz="900" dirty="0" err="1"/>
              <a:t>dx.doi.org</a:t>
            </a:r>
            <a:r>
              <a:rPr lang="fr-FR" sz="900" dirty="0"/>
              <a:t>/10.1016/j.nima.2009.04.019</a:t>
            </a:r>
          </a:p>
          <a:p>
            <a:pPr marL="118872" indent="0">
              <a:buNone/>
            </a:pPr>
            <a:endParaRPr lang="fr-FR" sz="900" dirty="0" smtClean="0"/>
          </a:p>
          <a:p>
            <a:pPr marL="118872" indent="0">
              <a:buNone/>
            </a:pPr>
            <a:r>
              <a:rPr lang="fr-FR" sz="900" dirty="0" smtClean="0"/>
              <a:t>[</a:t>
            </a:r>
            <a:r>
              <a:rPr lang="fr-FR" sz="900" dirty="0"/>
              <a:t>10] M. Benoit, A. </a:t>
            </a:r>
            <a:r>
              <a:rPr lang="fr-FR" sz="900" dirty="0" err="1"/>
              <a:t>Lounis</a:t>
            </a:r>
            <a:r>
              <a:rPr lang="fr-FR" sz="900" dirty="0"/>
              <a:t>, and N. </a:t>
            </a:r>
            <a:r>
              <a:rPr lang="fr-FR" sz="900" dirty="0" err="1"/>
              <a:t>Dinu</a:t>
            </a:r>
            <a:r>
              <a:rPr lang="fr-FR" sz="900" dirty="0"/>
              <a:t>, “Simulation of </a:t>
            </a:r>
            <a:r>
              <a:rPr lang="fr-FR" sz="900" dirty="0" err="1"/>
              <a:t>guard</a:t>
            </a:r>
            <a:r>
              <a:rPr lang="fr-FR" sz="900" dirty="0"/>
              <a:t> ring influence on the</a:t>
            </a:r>
          </a:p>
          <a:p>
            <a:pPr marL="118872" indent="0">
              <a:buNone/>
            </a:pPr>
            <a:r>
              <a:rPr lang="fr-FR" sz="900" dirty="0"/>
              <a:t>     performance of ATLAS pixel detectors for </a:t>
            </a:r>
            <a:r>
              <a:rPr lang="fr-FR" sz="900" dirty="0" err="1"/>
              <a:t>inner</a:t>
            </a:r>
            <a:r>
              <a:rPr lang="fr-FR" sz="900" dirty="0"/>
              <a:t> layer replacement,” J. </a:t>
            </a:r>
            <a:r>
              <a:rPr lang="fr-FR" sz="900" dirty="0" err="1"/>
              <a:t>Inst</a:t>
            </a:r>
            <a:r>
              <a:rPr lang="fr-FR" sz="900" dirty="0"/>
              <a:t>., vol. 4</a:t>
            </a:r>
            <a:r>
              <a:rPr lang="fr-FR" sz="900" dirty="0" smtClean="0"/>
              <a:t>,  </a:t>
            </a:r>
            <a:r>
              <a:rPr lang="fr-FR" sz="900" dirty="0"/>
              <a:t>no. 03, 2009. [Online]. </a:t>
            </a:r>
            <a:r>
              <a:rPr lang="fr-FR" sz="900" dirty="0" err="1"/>
              <a:t>Available</a:t>
            </a:r>
            <a:r>
              <a:rPr lang="fr-FR" sz="900" dirty="0"/>
              <a:t>: http://</a:t>
            </a:r>
            <a:r>
              <a:rPr lang="fr-FR" sz="900" dirty="0" err="1"/>
              <a:t>www.iop.org</a:t>
            </a:r>
            <a:r>
              <a:rPr lang="fr-FR" sz="900" dirty="0"/>
              <a:t>/EJ/abstract/-</a:t>
            </a:r>
            <a:r>
              <a:rPr lang="fr-FR" sz="900" dirty="0" err="1"/>
              <a:t>search</a:t>
            </a:r>
            <a:r>
              <a:rPr lang="fr-FR" sz="900" dirty="0"/>
              <a:t>=66292014.1/1748-0221/4/03/P03025</a:t>
            </a:r>
          </a:p>
        </p:txBody>
      </p:sp>
      <p:sp>
        <p:nvSpPr>
          <p:cNvPr id="4" name="Espace réservé du pied de page 3"/>
          <p:cNvSpPr>
            <a:spLocks noGrp="1"/>
          </p:cNvSpPr>
          <p:nvPr>
            <p:ph type="ftr" sz="quarter" idx="11"/>
          </p:nvPr>
        </p:nvSpPr>
        <p:spPr/>
        <p:txBody>
          <a:bodyPr/>
          <a:lstStyle/>
          <a:p>
            <a:r>
              <a:rPr lang="fr-FR" smtClean="0"/>
              <a:t>Vertex 2013, Lake Starnberg, September 18 2013</a:t>
            </a:r>
            <a:endParaRPr lang="fr-FR"/>
          </a:p>
        </p:txBody>
      </p:sp>
      <p:sp>
        <p:nvSpPr>
          <p:cNvPr id="5" name="Espace réservé du numéro de diapositive 4"/>
          <p:cNvSpPr>
            <a:spLocks noGrp="1"/>
          </p:cNvSpPr>
          <p:nvPr>
            <p:ph type="sldNum" sz="quarter" idx="12"/>
          </p:nvPr>
        </p:nvSpPr>
        <p:spPr/>
        <p:txBody>
          <a:bodyPr/>
          <a:lstStyle/>
          <a:p>
            <a:fld id="{54520F24-9586-C243-A8CC-1DD7D1CEA0C1}" type="slidenum">
              <a:rPr lang="fr-FR" smtClean="0"/>
              <a:t>38</a:t>
            </a:fld>
            <a:endParaRPr lang="fr-FR"/>
          </a:p>
        </p:txBody>
      </p:sp>
      <p:sp>
        <p:nvSpPr>
          <p:cNvPr id="6" name="ZoneTexte 5"/>
          <p:cNvSpPr txBox="1"/>
          <p:nvPr/>
        </p:nvSpPr>
        <p:spPr>
          <a:xfrm>
            <a:off x="765696" y="6055208"/>
            <a:ext cx="7597772" cy="261610"/>
          </a:xfrm>
          <a:prstGeom prst="rect">
            <a:avLst/>
          </a:prstGeom>
          <a:noFill/>
        </p:spPr>
        <p:txBody>
          <a:bodyPr wrap="none" rtlCol="0">
            <a:spAutoFit/>
          </a:bodyPr>
          <a:lstStyle/>
          <a:p>
            <a:r>
              <a:rPr lang="fr-FR" sz="1100" dirty="0" err="1" smtClean="0"/>
              <a:t>Thesis</a:t>
            </a:r>
            <a:r>
              <a:rPr lang="fr-FR" sz="1100" dirty="0" smtClean="0"/>
              <a:t> (in </a:t>
            </a:r>
            <a:r>
              <a:rPr lang="fr-FR" sz="1100" dirty="0" err="1" smtClean="0"/>
              <a:t>english</a:t>
            </a:r>
            <a:r>
              <a:rPr lang="fr-FR" sz="1100" dirty="0"/>
              <a:t>) :</a:t>
            </a:r>
            <a:r>
              <a:rPr lang="fr-FR" sz="1100" dirty="0">
                <a:hlinkClick r:id="rId7"/>
              </a:rPr>
              <a:t>Étude des détecteurs planaires pixels durcis aux radiations pour la mise à jour du détecteur de vertex d'ATLAS </a:t>
            </a:r>
            <a:endParaRPr lang="fr-FR" sz="1100" dirty="0"/>
          </a:p>
        </p:txBody>
      </p:sp>
    </p:spTree>
    <p:extLst>
      <p:ext uri="{BB962C8B-B14F-4D97-AF65-F5344CB8AC3E}">
        <p14:creationId xmlns:p14="http://schemas.microsoft.com/office/powerpoint/2010/main" val="378631120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en-CA" dirty="0" smtClean="0"/>
              <a:t>Simulation of detector behaviour : </a:t>
            </a:r>
            <a:r>
              <a:rPr lang="en-CA" b="1" dirty="0" smtClean="0"/>
              <a:t>MC Charge Transport</a:t>
            </a:r>
            <a:r>
              <a:rPr lang="en-CA" dirty="0" smtClean="0"/>
              <a:t/>
            </a:r>
            <a:br>
              <a:rPr lang="en-CA" dirty="0" smtClean="0"/>
            </a:br>
            <a:endParaRPr lang="en-CA" dirty="0"/>
          </a:p>
        </p:txBody>
      </p:sp>
      <p:sp>
        <p:nvSpPr>
          <p:cNvPr id="3" name="Espace réservé du contenu 2"/>
          <p:cNvSpPr>
            <a:spLocks noGrp="1"/>
          </p:cNvSpPr>
          <p:nvPr>
            <p:ph idx="1"/>
          </p:nvPr>
        </p:nvSpPr>
        <p:spPr>
          <a:xfrm>
            <a:off x="457200" y="1408176"/>
            <a:ext cx="8229600" cy="4625609"/>
          </a:xfrm>
        </p:spPr>
        <p:txBody>
          <a:bodyPr>
            <a:normAutofit/>
          </a:bodyPr>
          <a:lstStyle/>
          <a:p>
            <a:r>
              <a:rPr lang="en-CA" sz="2000" dirty="0" smtClean="0"/>
              <a:t>Monte-Carlo approach to simulation of charge transport of </a:t>
            </a:r>
            <a:r>
              <a:rPr lang="en-CA" sz="2000" dirty="0" err="1" smtClean="0"/>
              <a:t>e/h</a:t>
            </a:r>
            <a:r>
              <a:rPr lang="en-CA" sz="2000" dirty="0" smtClean="0"/>
              <a:t> in Silicon (Home code)</a:t>
            </a:r>
          </a:p>
          <a:p>
            <a:pPr>
              <a:buNone/>
            </a:pPr>
            <a:endParaRPr lang="en-CA" sz="2000" dirty="0" smtClean="0"/>
          </a:p>
        </p:txBody>
      </p:sp>
      <p:sp>
        <p:nvSpPr>
          <p:cNvPr id="35" name="Espace réservé du pied de page 34"/>
          <p:cNvSpPr>
            <a:spLocks noGrp="1"/>
          </p:cNvSpPr>
          <p:nvPr>
            <p:ph type="ftr" sz="quarter" idx="11"/>
          </p:nvPr>
        </p:nvSpPr>
        <p:spPr/>
        <p:txBody>
          <a:bodyPr/>
          <a:lstStyle/>
          <a:p>
            <a:r>
              <a:rPr kumimoji="0" lang="en-US" smtClean="0"/>
              <a:t>Vertex 2013, Lake Starnberg, September 18 2013</a:t>
            </a:r>
            <a:endParaRPr kumimoji="0" lang="en-US"/>
          </a:p>
        </p:txBody>
      </p:sp>
      <p:sp>
        <p:nvSpPr>
          <p:cNvPr id="34" name="Espace réservé du numéro de diapositive 33"/>
          <p:cNvSpPr>
            <a:spLocks noGrp="1"/>
          </p:cNvSpPr>
          <p:nvPr>
            <p:ph type="sldNum" sz="quarter" idx="12"/>
          </p:nvPr>
        </p:nvSpPr>
        <p:spPr/>
        <p:txBody>
          <a:bodyPr/>
          <a:lstStyle/>
          <a:p>
            <a:fld id="{EA7C8D44-3667-46F6-9772-CC52308E2A7F}" type="slidenum">
              <a:rPr kumimoji="0" lang="en-US" smtClean="0"/>
              <a:pPr/>
              <a:t>39</a:t>
            </a:fld>
            <a:endParaRPr kumimoji="0" lang="en-US" dirty="0"/>
          </a:p>
        </p:txBody>
      </p:sp>
      <p:sp>
        <p:nvSpPr>
          <p:cNvPr id="4" name="Rectangle 3"/>
          <p:cNvSpPr/>
          <p:nvPr/>
        </p:nvSpPr>
        <p:spPr>
          <a:xfrm>
            <a:off x="152400" y="2705100"/>
            <a:ext cx="1676400" cy="8382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CA" dirty="0" smtClean="0"/>
              <a:t>From TCAD : Electric field</a:t>
            </a:r>
            <a:endParaRPr lang="en-CA" dirty="0"/>
          </a:p>
        </p:txBody>
      </p:sp>
      <p:sp>
        <p:nvSpPr>
          <p:cNvPr id="5" name="Rectangle 4"/>
          <p:cNvSpPr/>
          <p:nvPr/>
        </p:nvSpPr>
        <p:spPr>
          <a:xfrm>
            <a:off x="6781800" y="2286000"/>
            <a:ext cx="1676400" cy="8382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CA" dirty="0" smtClean="0"/>
              <a:t>From TCAD : </a:t>
            </a:r>
            <a:r>
              <a:rPr lang="en-CA" dirty="0" err="1" smtClean="0"/>
              <a:t>Ramo</a:t>
            </a:r>
            <a:r>
              <a:rPr lang="en-CA" dirty="0" smtClean="0"/>
              <a:t> Potential</a:t>
            </a:r>
            <a:endParaRPr lang="en-CA" dirty="0"/>
          </a:p>
        </p:txBody>
      </p:sp>
      <p:sp>
        <p:nvSpPr>
          <p:cNvPr id="6" name="Rectangle 5"/>
          <p:cNvSpPr/>
          <p:nvPr/>
        </p:nvSpPr>
        <p:spPr>
          <a:xfrm>
            <a:off x="152400" y="3901440"/>
            <a:ext cx="1676400" cy="112776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CA" dirty="0" smtClean="0"/>
              <a:t>From Geant4, other: energy deposition along track</a:t>
            </a:r>
            <a:endParaRPr lang="en-CA" dirty="0"/>
          </a:p>
        </p:txBody>
      </p:sp>
      <p:sp>
        <p:nvSpPr>
          <p:cNvPr id="7" name="Multidocument 6"/>
          <p:cNvSpPr/>
          <p:nvPr/>
        </p:nvSpPr>
        <p:spPr>
          <a:xfrm>
            <a:off x="3124200" y="2362200"/>
            <a:ext cx="2971800" cy="2514600"/>
          </a:xfrm>
          <a:prstGeom prst="flowChartMultidocument">
            <a:avLst/>
          </a:prstGeom>
        </p:spPr>
        <p:style>
          <a:lnRef idx="1">
            <a:schemeClr val="accent1"/>
          </a:lnRef>
          <a:fillRef idx="3">
            <a:schemeClr val="accent1"/>
          </a:fillRef>
          <a:effectRef idx="2">
            <a:schemeClr val="accent1"/>
          </a:effectRef>
          <a:fontRef idx="minor">
            <a:schemeClr val="lt1"/>
          </a:fontRef>
        </p:style>
        <p:txBody>
          <a:bodyPr rtlCol="0" anchor="ctr"/>
          <a:lstStyle/>
          <a:p>
            <a:pPr>
              <a:buFont typeface="Arial"/>
              <a:buChar char="•"/>
            </a:pPr>
            <a:r>
              <a:rPr lang="en-CA" dirty="0" smtClean="0"/>
              <a:t>Drift in E Field</a:t>
            </a:r>
          </a:p>
          <a:p>
            <a:pPr>
              <a:buFont typeface="Arial"/>
              <a:buChar char="•"/>
            </a:pPr>
            <a:r>
              <a:rPr lang="en-CA" dirty="0" smtClean="0"/>
              <a:t>Diffusion (Random walk, smearing)</a:t>
            </a:r>
          </a:p>
          <a:p>
            <a:pPr>
              <a:buFont typeface="Arial"/>
              <a:buChar char="•"/>
            </a:pPr>
            <a:r>
              <a:rPr lang="en-CA" dirty="0" smtClean="0"/>
              <a:t>Trapping</a:t>
            </a:r>
          </a:p>
          <a:p>
            <a:pPr>
              <a:buFont typeface="Arial"/>
              <a:buChar char="•"/>
            </a:pPr>
            <a:r>
              <a:rPr lang="en-CA" dirty="0" smtClean="0"/>
              <a:t>Temperature effects</a:t>
            </a:r>
          </a:p>
          <a:p>
            <a:r>
              <a:rPr lang="en-CA" dirty="0" smtClean="0"/>
              <a:t> </a:t>
            </a:r>
            <a:endParaRPr lang="en-CA" dirty="0"/>
          </a:p>
        </p:txBody>
      </p:sp>
      <p:sp>
        <p:nvSpPr>
          <p:cNvPr id="8" name="Rectangle 7"/>
          <p:cNvSpPr/>
          <p:nvPr/>
        </p:nvSpPr>
        <p:spPr>
          <a:xfrm>
            <a:off x="990600" y="5196840"/>
            <a:ext cx="1676400" cy="112776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CA" dirty="0" smtClean="0"/>
              <a:t>From TCAD/ANSYS : Temperature distribution</a:t>
            </a:r>
            <a:endParaRPr lang="en-CA" dirty="0"/>
          </a:p>
        </p:txBody>
      </p:sp>
      <p:sp>
        <p:nvSpPr>
          <p:cNvPr id="9" name="Rectangle 8"/>
          <p:cNvSpPr/>
          <p:nvPr/>
        </p:nvSpPr>
        <p:spPr>
          <a:xfrm>
            <a:off x="6553200" y="3543300"/>
            <a:ext cx="2362200" cy="2286000"/>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buFont typeface="Arial"/>
              <a:buChar char="•"/>
            </a:pPr>
            <a:r>
              <a:rPr lang="en-CA" sz="2400" dirty="0" smtClean="0"/>
              <a:t>CCE</a:t>
            </a:r>
          </a:p>
          <a:p>
            <a:pPr>
              <a:buFont typeface="Arial"/>
              <a:buChar char="•"/>
            </a:pPr>
            <a:r>
              <a:rPr lang="en-CA" sz="2400" dirty="0" smtClean="0"/>
              <a:t>Charge sharing</a:t>
            </a:r>
          </a:p>
          <a:p>
            <a:pPr>
              <a:buFont typeface="Arial"/>
              <a:buChar char="•"/>
            </a:pPr>
            <a:r>
              <a:rPr lang="en-CA" sz="2400" dirty="0" smtClean="0"/>
              <a:t>Angular, temperature dependence</a:t>
            </a:r>
            <a:endParaRPr lang="en-CA" sz="2400" dirty="0"/>
          </a:p>
        </p:txBody>
      </p:sp>
      <p:cxnSp>
        <p:nvCxnSpPr>
          <p:cNvPr id="11" name="Connecteur droit avec flèche 10"/>
          <p:cNvCxnSpPr>
            <a:stCxn id="4" idx="3"/>
          </p:cNvCxnSpPr>
          <p:nvPr/>
        </p:nvCxnSpPr>
        <p:spPr>
          <a:xfrm>
            <a:off x="1828800" y="3124200"/>
            <a:ext cx="1295400" cy="419100"/>
          </a:xfrm>
          <a:prstGeom prst="straightConnector1">
            <a:avLst/>
          </a:prstGeom>
          <a:ln>
            <a:tailEnd type="arrow"/>
          </a:ln>
        </p:spPr>
        <p:style>
          <a:lnRef idx="2">
            <a:schemeClr val="accent4"/>
          </a:lnRef>
          <a:fillRef idx="0">
            <a:schemeClr val="accent4"/>
          </a:fillRef>
          <a:effectRef idx="1">
            <a:schemeClr val="accent4"/>
          </a:effectRef>
          <a:fontRef idx="minor">
            <a:schemeClr val="tx1"/>
          </a:fontRef>
        </p:style>
      </p:cxnSp>
      <p:cxnSp>
        <p:nvCxnSpPr>
          <p:cNvPr id="14" name="Connecteur droit avec flèche 13"/>
          <p:cNvCxnSpPr>
            <a:stCxn id="6" idx="3"/>
            <a:endCxn id="7" idx="1"/>
          </p:cNvCxnSpPr>
          <p:nvPr/>
        </p:nvCxnSpPr>
        <p:spPr>
          <a:xfrm flipV="1">
            <a:off x="1828800" y="3619500"/>
            <a:ext cx="1295400" cy="845820"/>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sp>
        <p:nvSpPr>
          <p:cNvPr id="18" name="Rectangle 17"/>
          <p:cNvSpPr/>
          <p:nvPr/>
        </p:nvSpPr>
        <p:spPr>
          <a:xfrm>
            <a:off x="4648200" y="5486400"/>
            <a:ext cx="1447800" cy="4572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CA" dirty="0" smtClean="0"/>
              <a:t>Trajectories</a:t>
            </a:r>
            <a:endParaRPr lang="en-CA" dirty="0"/>
          </a:p>
        </p:txBody>
      </p:sp>
      <p:cxnSp>
        <p:nvCxnSpPr>
          <p:cNvPr id="19" name="Connecteur droit avec flèche 18"/>
          <p:cNvCxnSpPr>
            <a:endCxn id="18" idx="0"/>
          </p:cNvCxnSpPr>
          <p:nvPr/>
        </p:nvCxnSpPr>
        <p:spPr>
          <a:xfrm rot="16200000" flipH="1">
            <a:off x="4613910" y="4728210"/>
            <a:ext cx="1021080" cy="495300"/>
          </a:xfrm>
          <a:prstGeom prst="straightConnector1">
            <a:avLst/>
          </a:prstGeom>
          <a:ln>
            <a:tailEnd type="stealth" w="lg" len="lg"/>
          </a:ln>
        </p:spPr>
        <p:style>
          <a:lnRef idx="2">
            <a:schemeClr val="accent2"/>
          </a:lnRef>
          <a:fillRef idx="0">
            <a:schemeClr val="accent2"/>
          </a:fillRef>
          <a:effectRef idx="1">
            <a:schemeClr val="accent2"/>
          </a:effectRef>
          <a:fontRef idx="minor">
            <a:schemeClr val="tx1"/>
          </a:fontRef>
        </p:style>
      </p:cxnSp>
      <p:cxnSp>
        <p:nvCxnSpPr>
          <p:cNvPr id="24" name="Connecteur en angle 23"/>
          <p:cNvCxnSpPr/>
          <p:nvPr/>
        </p:nvCxnSpPr>
        <p:spPr>
          <a:xfrm flipV="1">
            <a:off x="5867400" y="5029200"/>
            <a:ext cx="685800" cy="457200"/>
          </a:xfrm>
          <a:prstGeom prst="bentConnector3">
            <a:avLst>
              <a:gd name="adj1" fmla="val 50000"/>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8" name="Connecteur droit avec flèche 27"/>
          <p:cNvCxnSpPr/>
          <p:nvPr/>
        </p:nvCxnSpPr>
        <p:spPr>
          <a:xfrm rot="5400000">
            <a:off x="7562850" y="3333750"/>
            <a:ext cx="419100" cy="1588"/>
          </a:xfrm>
          <a:prstGeom prst="straightConnector1">
            <a:avLst/>
          </a:prstGeom>
          <a:ln>
            <a:tailEnd type="arrow"/>
          </a:ln>
        </p:spPr>
        <p:style>
          <a:lnRef idx="2">
            <a:schemeClr val="accent4"/>
          </a:lnRef>
          <a:fillRef idx="0">
            <a:schemeClr val="accent4"/>
          </a:fillRef>
          <a:effectRef idx="1">
            <a:schemeClr val="accent4"/>
          </a:effectRef>
          <a:fontRef idx="minor">
            <a:schemeClr val="tx1"/>
          </a:fontRef>
        </p:style>
      </p:cxnSp>
      <p:cxnSp>
        <p:nvCxnSpPr>
          <p:cNvPr id="31" name="Connecteur droit avec flèche 30"/>
          <p:cNvCxnSpPr>
            <a:stCxn id="8" idx="3"/>
          </p:cNvCxnSpPr>
          <p:nvPr/>
        </p:nvCxnSpPr>
        <p:spPr>
          <a:xfrm flipV="1">
            <a:off x="2667000" y="3901440"/>
            <a:ext cx="457200" cy="1859280"/>
          </a:xfrm>
          <a:prstGeom prst="straightConnector1">
            <a:avLst/>
          </a:prstGeom>
          <a:ln>
            <a:tailEnd type="arrow"/>
          </a:ln>
        </p:spPr>
        <p:style>
          <a:lnRef idx="2">
            <a:schemeClr val="accent4"/>
          </a:lnRef>
          <a:fillRef idx="0">
            <a:schemeClr val="accent4"/>
          </a:fillRef>
          <a:effectRef idx="1">
            <a:schemeClr val="accent4"/>
          </a:effectRef>
          <a:fontRef idx="minor">
            <a:schemeClr val="tx1"/>
          </a:fontRef>
        </p:style>
      </p:cxnSp>
    </p:spTree>
    <p:extLst>
      <p:ext uri="{BB962C8B-B14F-4D97-AF65-F5344CB8AC3E}">
        <p14:creationId xmlns:p14="http://schemas.microsoft.com/office/powerpoint/2010/main" val="8125891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TCAD simulation </a:t>
            </a:r>
            <a:r>
              <a:rPr lang="fr-FR" dirty="0" err="1" smtClean="0"/>
              <a:t>principles</a:t>
            </a:r>
            <a:r>
              <a:rPr lang="fr-FR" dirty="0" smtClean="0"/>
              <a:t> : </a:t>
            </a:r>
            <a:br>
              <a:rPr lang="fr-FR" dirty="0" smtClean="0"/>
            </a:br>
            <a:r>
              <a:rPr lang="en-CA" dirty="0" smtClean="0"/>
              <a:t>Beyond </a:t>
            </a:r>
            <a:r>
              <a:rPr lang="en-CA" dirty="0"/>
              <a:t>the standard model !</a:t>
            </a:r>
            <a:endParaRPr lang="fr-FR" dirty="0"/>
          </a:p>
        </p:txBody>
      </p:sp>
      <p:sp>
        <p:nvSpPr>
          <p:cNvPr id="3" name="Espace réservé du contenu 2"/>
          <p:cNvSpPr>
            <a:spLocks noGrp="1"/>
          </p:cNvSpPr>
          <p:nvPr>
            <p:ph idx="1"/>
          </p:nvPr>
        </p:nvSpPr>
        <p:spPr>
          <a:xfrm>
            <a:off x="457200" y="1479568"/>
            <a:ext cx="8229600" cy="4625609"/>
          </a:xfrm>
        </p:spPr>
        <p:txBody>
          <a:bodyPr>
            <a:normAutofit/>
          </a:bodyPr>
          <a:lstStyle/>
          <a:p>
            <a:r>
              <a:rPr lang="fr-FR" sz="2000" dirty="0" smtClean="0"/>
              <a:t>It </a:t>
            </a:r>
            <a:r>
              <a:rPr lang="fr-FR" sz="2000" dirty="0" err="1" smtClean="0"/>
              <a:t>is</a:t>
            </a:r>
            <a:r>
              <a:rPr lang="fr-FR" sz="2000" dirty="0" smtClean="0"/>
              <a:t> possible for the </a:t>
            </a:r>
            <a:r>
              <a:rPr lang="fr-FR" sz="2000" dirty="0" smtClean="0"/>
              <a:t>main TCAD simulation to </a:t>
            </a:r>
            <a:r>
              <a:rPr lang="fr-FR" sz="2000" dirty="0" err="1" smtClean="0"/>
              <a:t>perform</a:t>
            </a:r>
            <a:r>
              <a:rPr lang="fr-FR" sz="2000" dirty="0" smtClean="0"/>
              <a:t> simulation </a:t>
            </a:r>
            <a:r>
              <a:rPr lang="fr-FR" sz="2000" dirty="0" err="1" smtClean="0"/>
              <a:t>at</a:t>
            </a:r>
            <a:r>
              <a:rPr lang="fr-FR" sz="2000" dirty="0" smtClean="0"/>
              <a:t> </a:t>
            </a:r>
            <a:r>
              <a:rPr lang="fr-FR" sz="2000" dirty="0" err="1" smtClean="0"/>
              <a:t>higher</a:t>
            </a:r>
            <a:r>
              <a:rPr lang="fr-FR" sz="2000" dirty="0" smtClean="0"/>
              <a:t> </a:t>
            </a:r>
            <a:r>
              <a:rPr lang="fr-FR" sz="2000" dirty="0" err="1" smtClean="0"/>
              <a:t>orders</a:t>
            </a:r>
            <a:r>
              <a:rPr lang="fr-FR" sz="2000" dirty="0" smtClean="0"/>
              <a:t> of Boltzmann </a:t>
            </a:r>
            <a:r>
              <a:rPr lang="fr-FR" sz="2000" dirty="0"/>
              <a:t>T</a:t>
            </a:r>
            <a:r>
              <a:rPr lang="fr-FR" sz="2000" dirty="0" smtClean="0"/>
              <a:t>ransport </a:t>
            </a:r>
            <a:r>
              <a:rPr lang="fr-FR" sz="2000" dirty="0"/>
              <a:t>E</a:t>
            </a:r>
            <a:r>
              <a:rPr lang="fr-FR" sz="2000" dirty="0" smtClean="0"/>
              <a:t>quation  </a:t>
            </a:r>
            <a:r>
              <a:rPr lang="fr-FR" sz="2000" dirty="0" smtClean="0"/>
              <a:t>: </a:t>
            </a:r>
          </a:p>
          <a:p>
            <a:pPr lvl="1"/>
            <a:r>
              <a:rPr lang="fr-FR" sz="1800" dirty="0" smtClean="0"/>
              <a:t>The </a:t>
            </a:r>
            <a:r>
              <a:rPr lang="fr-FR" sz="1800" dirty="0" err="1" smtClean="0"/>
              <a:t>thermodynamic</a:t>
            </a:r>
            <a:r>
              <a:rPr lang="fr-FR" sz="1800" dirty="0" smtClean="0"/>
              <a:t> model </a:t>
            </a:r>
            <a:endParaRPr lang="fr-FR" sz="1800" dirty="0" smtClean="0"/>
          </a:p>
          <a:p>
            <a:pPr lvl="2"/>
            <a:r>
              <a:rPr lang="fr-FR" sz="1400" dirty="0" err="1" smtClean="0"/>
              <a:t>Continuity</a:t>
            </a:r>
            <a:r>
              <a:rPr lang="fr-FR" sz="1400" dirty="0" smtClean="0"/>
              <a:t> </a:t>
            </a:r>
            <a:r>
              <a:rPr lang="fr-FR" sz="1400" dirty="0" err="1" smtClean="0"/>
              <a:t>equation</a:t>
            </a:r>
            <a:r>
              <a:rPr lang="fr-FR" sz="1400" dirty="0" smtClean="0"/>
              <a:t> </a:t>
            </a:r>
            <a:r>
              <a:rPr lang="fr-FR" sz="1400" dirty="0" err="1" smtClean="0"/>
              <a:t>only</a:t>
            </a:r>
            <a:r>
              <a:rPr lang="fr-FR" sz="1400" dirty="0" smtClean="0"/>
              <a:t> </a:t>
            </a:r>
          </a:p>
          <a:p>
            <a:pPr lvl="2"/>
            <a:r>
              <a:rPr lang="fr-FR" sz="1400" dirty="0" smtClean="0"/>
              <a:t>Transport Time  &gt;&gt; </a:t>
            </a:r>
            <a:r>
              <a:rPr lang="fr-FR" sz="1400" dirty="0" err="1" smtClean="0"/>
              <a:t>Energy</a:t>
            </a:r>
            <a:r>
              <a:rPr lang="fr-FR" sz="1400" dirty="0" smtClean="0"/>
              <a:t> Relaxation time </a:t>
            </a:r>
            <a:endParaRPr lang="fr-FR" sz="1800" dirty="0" smtClean="0"/>
          </a:p>
          <a:p>
            <a:pPr marL="457200" lvl="1" indent="0">
              <a:buNone/>
            </a:pPr>
            <a:endParaRPr lang="fr-FR" sz="1800" dirty="0" smtClean="0"/>
          </a:p>
          <a:p>
            <a:pPr marL="457200" lvl="1" indent="0">
              <a:buNone/>
            </a:pPr>
            <a:endParaRPr lang="fr-FR" sz="1800" dirty="0" smtClean="0"/>
          </a:p>
          <a:p>
            <a:pPr lvl="1"/>
            <a:r>
              <a:rPr lang="fr-FR" sz="1800" dirty="0" smtClean="0"/>
              <a:t>The </a:t>
            </a:r>
            <a:r>
              <a:rPr lang="fr-FR" sz="1800" dirty="0" err="1" smtClean="0"/>
              <a:t>hydrodynamic</a:t>
            </a:r>
            <a:r>
              <a:rPr lang="fr-FR" sz="1800" dirty="0" smtClean="0"/>
              <a:t> model </a:t>
            </a:r>
            <a:endParaRPr lang="fr-FR" sz="1800" dirty="0" smtClean="0"/>
          </a:p>
          <a:p>
            <a:pPr lvl="2"/>
            <a:r>
              <a:rPr lang="fr-FR" sz="1400" dirty="0" err="1" smtClean="0"/>
              <a:t>Energy</a:t>
            </a:r>
            <a:r>
              <a:rPr lang="fr-FR" sz="1400" dirty="0" smtClean="0"/>
              <a:t> balance </a:t>
            </a:r>
            <a:r>
              <a:rPr lang="fr-FR" sz="1400" dirty="0" err="1" smtClean="0"/>
              <a:t>taken</a:t>
            </a:r>
            <a:r>
              <a:rPr lang="fr-FR" sz="1400" dirty="0" smtClean="0"/>
              <a:t> </a:t>
            </a:r>
            <a:r>
              <a:rPr lang="fr-FR" sz="1400" dirty="0" err="1" smtClean="0"/>
              <a:t>into</a:t>
            </a:r>
            <a:r>
              <a:rPr lang="fr-FR" sz="1400" dirty="0" smtClean="0"/>
              <a:t> </a:t>
            </a:r>
            <a:r>
              <a:rPr lang="fr-FR" sz="1400" dirty="0" err="1" smtClean="0"/>
              <a:t>account</a:t>
            </a:r>
            <a:r>
              <a:rPr lang="fr-FR" sz="1400" dirty="0" smtClean="0"/>
              <a:t> </a:t>
            </a:r>
          </a:p>
          <a:p>
            <a:pPr lvl="2"/>
            <a:r>
              <a:rPr lang="fr-FR" sz="1400" dirty="0" err="1" smtClean="0"/>
              <a:t>Modelize</a:t>
            </a:r>
            <a:r>
              <a:rPr lang="fr-FR" sz="1400" dirty="0" smtClean="0"/>
              <a:t> Carrier </a:t>
            </a:r>
            <a:r>
              <a:rPr lang="fr-FR" sz="1400" dirty="0" err="1" smtClean="0"/>
              <a:t>H</a:t>
            </a:r>
            <a:r>
              <a:rPr lang="fr-FR" sz="1400" dirty="0" err="1" smtClean="0"/>
              <a:t>eating</a:t>
            </a:r>
            <a:r>
              <a:rPr lang="fr-FR" sz="1400" dirty="0" smtClean="0"/>
              <a:t>, </a:t>
            </a:r>
            <a:r>
              <a:rPr lang="fr-FR" sz="1400" dirty="0" err="1" smtClean="0"/>
              <a:t>Velocity</a:t>
            </a:r>
            <a:r>
              <a:rPr lang="fr-FR" sz="1400" dirty="0" smtClean="0"/>
              <a:t> </a:t>
            </a:r>
            <a:r>
              <a:rPr lang="fr-FR" sz="1400" dirty="0" err="1" smtClean="0"/>
              <a:t>overshoot</a:t>
            </a:r>
            <a:r>
              <a:rPr lang="fr-FR" sz="1400" dirty="0" smtClean="0"/>
              <a:t> </a:t>
            </a:r>
            <a:endParaRPr lang="fr-FR" sz="1400" dirty="0" smtClean="0"/>
          </a:p>
          <a:p>
            <a:pPr lvl="1"/>
            <a:endParaRPr lang="fr-FR" sz="1800" dirty="0"/>
          </a:p>
          <a:p>
            <a:pPr lvl="1"/>
            <a:endParaRPr lang="fr-FR" sz="1800" dirty="0"/>
          </a:p>
        </p:txBody>
      </p:sp>
      <p:sp>
        <p:nvSpPr>
          <p:cNvPr id="4" name="Espace réservé du pied de page 3"/>
          <p:cNvSpPr>
            <a:spLocks noGrp="1"/>
          </p:cNvSpPr>
          <p:nvPr>
            <p:ph type="ftr" sz="quarter" idx="11"/>
          </p:nvPr>
        </p:nvSpPr>
        <p:spPr/>
        <p:txBody>
          <a:bodyPr/>
          <a:lstStyle/>
          <a:p>
            <a:r>
              <a:rPr lang="fr-FR" smtClean="0"/>
              <a:t>Vertex 2013, Lake Starnberg, September 18 2013</a:t>
            </a:r>
            <a:endParaRPr lang="fr-FR"/>
          </a:p>
        </p:txBody>
      </p:sp>
      <p:sp>
        <p:nvSpPr>
          <p:cNvPr id="5" name="Espace réservé du numéro de diapositive 4"/>
          <p:cNvSpPr>
            <a:spLocks noGrp="1"/>
          </p:cNvSpPr>
          <p:nvPr>
            <p:ph type="sldNum" sz="quarter" idx="12"/>
          </p:nvPr>
        </p:nvSpPr>
        <p:spPr/>
        <p:txBody>
          <a:bodyPr/>
          <a:lstStyle/>
          <a:p>
            <a:fld id="{54520F24-9586-C243-A8CC-1DD7D1CEA0C1}" type="slidenum">
              <a:rPr lang="fr-FR" smtClean="0"/>
              <a:t>4</a:t>
            </a:fld>
            <a:endParaRPr lang="fr-FR"/>
          </a:p>
        </p:txBody>
      </p:sp>
      <p:pic>
        <p:nvPicPr>
          <p:cNvPr id="6" name="Image 5"/>
          <p:cNvPicPr>
            <a:picLocks noChangeAspect="1"/>
          </p:cNvPicPr>
          <p:nvPr/>
        </p:nvPicPr>
        <p:blipFill>
          <a:blip r:embed="rId2"/>
          <a:stretch>
            <a:fillRect/>
          </a:stretch>
        </p:blipFill>
        <p:spPr>
          <a:xfrm>
            <a:off x="1936591" y="4620364"/>
            <a:ext cx="7001669" cy="1690452"/>
          </a:xfrm>
          <a:prstGeom prst="rect">
            <a:avLst/>
          </a:prstGeom>
        </p:spPr>
      </p:pic>
      <p:pic>
        <p:nvPicPr>
          <p:cNvPr id="7" name="Image 6"/>
          <p:cNvPicPr>
            <a:picLocks noChangeAspect="1"/>
          </p:cNvPicPr>
          <p:nvPr/>
        </p:nvPicPr>
        <p:blipFill>
          <a:blip r:embed="rId3"/>
          <a:stretch>
            <a:fillRect/>
          </a:stretch>
        </p:blipFill>
        <p:spPr>
          <a:xfrm>
            <a:off x="5143232" y="2239472"/>
            <a:ext cx="3466935" cy="1683533"/>
          </a:xfrm>
          <a:prstGeom prst="rect">
            <a:avLst/>
          </a:prstGeom>
        </p:spPr>
      </p:pic>
    </p:spTree>
    <p:extLst>
      <p:ext uri="{BB962C8B-B14F-4D97-AF65-F5344CB8AC3E}">
        <p14:creationId xmlns:p14="http://schemas.microsoft.com/office/powerpoint/2010/main" val="80473827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en-CA" dirty="0" smtClean="0"/>
              <a:t>Simulation of detector behaviour : </a:t>
            </a:r>
            <a:r>
              <a:rPr lang="en-CA" b="1" dirty="0" smtClean="0"/>
              <a:t>MC Charge Transport</a:t>
            </a:r>
            <a:r>
              <a:rPr lang="en-CA" dirty="0" smtClean="0"/>
              <a:t/>
            </a:r>
            <a:br>
              <a:rPr lang="en-CA" dirty="0" smtClean="0"/>
            </a:br>
            <a:endParaRPr lang="en-CA" dirty="0"/>
          </a:p>
        </p:txBody>
      </p:sp>
      <p:pic>
        <p:nvPicPr>
          <p:cNvPr id="4" name="Espace réservé du contenu 3" descr="Event example.png"/>
          <p:cNvPicPr>
            <a:picLocks noGrp="1" noChangeAspect="1"/>
          </p:cNvPicPr>
          <p:nvPr>
            <p:ph idx="1"/>
          </p:nvPr>
        </p:nvPicPr>
        <p:blipFill>
          <a:blip r:embed="rId2"/>
          <a:stretch>
            <a:fillRect/>
          </a:stretch>
        </p:blipFill>
        <p:spPr>
          <a:xfrm>
            <a:off x="5257800" y="1316236"/>
            <a:ext cx="3429000" cy="2475007"/>
          </a:xfrm>
        </p:spPr>
      </p:pic>
      <p:sp>
        <p:nvSpPr>
          <p:cNvPr id="8" name="Espace réservé du pied de page 7"/>
          <p:cNvSpPr>
            <a:spLocks noGrp="1"/>
          </p:cNvSpPr>
          <p:nvPr>
            <p:ph type="ftr" sz="quarter" idx="11"/>
          </p:nvPr>
        </p:nvSpPr>
        <p:spPr/>
        <p:txBody>
          <a:bodyPr/>
          <a:lstStyle/>
          <a:p>
            <a:r>
              <a:rPr kumimoji="0" lang="en-US" smtClean="0"/>
              <a:t>Vertex 2013, Lake Starnberg, September 18 2013</a:t>
            </a:r>
            <a:endParaRPr kumimoji="0" lang="en-US"/>
          </a:p>
        </p:txBody>
      </p:sp>
      <p:sp>
        <p:nvSpPr>
          <p:cNvPr id="7" name="Espace réservé du numéro de diapositive 6"/>
          <p:cNvSpPr>
            <a:spLocks noGrp="1"/>
          </p:cNvSpPr>
          <p:nvPr>
            <p:ph type="sldNum" sz="quarter" idx="12"/>
          </p:nvPr>
        </p:nvSpPr>
        <p:spPr/>
        <p:txBody>
          <a:bodyPr/>
          <a:lstStyle/>
          <a:p>
            <a:fld id="{EA7C8D44-3667-46F6-9772-CC52308E2A7F}" type="slidenum">
              <a:rPr kumimoji="0" lang="en-US" smtClean="0"/>
              <a:pPr/>
              <a:t>40</a:t>
            </a:fld>
            <a:endParaRPr kumimoji="0" lang="en-US" dirty="0"/>
          </a:p>
        </p:txBody>
      </p:sp>
      <p:pic>
        <p:nvPicPr>
          <p:cNvPr id="5" name="Image 4" descr="pulse_Shifted=100.png"/>
          <p:cNvPicPr>
            <a:picLocks noChangeAspect="1"/>
          </p:cNvPicPr>
          <p:nvPr/>
        </p:nvPicPr>
        <p:blipFill>
          <a:blip r:embed="rId3"/>
          <a:stretch>
            <a:fillRect/>
          </a:stretch>
        </p:blipFill>
        <p:spPr>
          <a:xfrm>
            <a:off x="5181600" y="3886200"/>
            <a:ext cx="3657600" cy="2640007"/>
          </a:xfrm>
          <a:prstGeom prst="rect">
            <a:avLst/>
          </a:prstGeom>
        </p:spPr>
      </p:pic>
      <p:sp>
        <p:nvSpPr>
          <p:cNvPr id="6" name="ZoneTexte 5"/>
          <p:cNvSpPr txBox="1"/>
          <p:nvPr/>
        </p:nvSpPr>
        <p:spPr>
          <a:xfrm>
            <a:off x="228600" y="1310819"/>
            <a:ext cx="4953000" cy="5016758"/>
          </a:xfrm>
          <a:prstGeom prst="rect">
            <a:avLst/>
          </a:prstGeom>
          <a:noFill/>
        </p:spPr>
        <p:txBody>
          <a:bodyPr wrap="square" rtlCol="0">
            <a:spAutoFit/>
          </a:bodyPr>
          <a:lstStyle/>
          <a:p>
            <a:pPr>
              <a:buFont typeface="Arial"/>
              <a:buChar char="•"/>
            </a:pPr>
            <a:r>
              <a:rPr lang="en-CA" sz="2000" dirty="0" smtClean="0"/>
              <a:t>MC Charge transport act as </a:t>
            </a:r>
            <a:r>
              <a:rPr lang="en-CA" sz="2000" b="1" dirty="0" smtClean="0"/>
              <a:t>a middle man between TCAD simulation and simple digitisation.</a:t>
            </a:r>
          </a:p>
          <a:p>
            <a:pPr>
              <a:buFont typeface="Arial"/>
              <a:buChar char="•"/>
            </a:pPr>
            <a:endParaRPr lang="en-CA" sz="2000" dirty="0" smtClean="0"/>
          </a:p>
          <a:p>
            <a:pPr>
              <a:buFont typeface="Arial"/>
              <a:buChar char="•"/>
            </a:pPr>
            <a:r>
              <a:rPr lang="en-CA" sz="2000" dirty="0" smtClean="0"/>
              <a:t>It provides </a:t>
            </a:r>
            <a:r>
              <a:rPr lang="en-CA" sz="2000" b="1" dirty="0" smtClean="0"/>
              <a:t>a “fast” method </a:t>
            </a:r>
            <a:r>
              <a:rPr lang="en-CA" sz="2000" dirty="0" smtClean="0"/>
              <a:t>to obtain important value regarding the sensor</a:t>
            </a:r>
            <a:r>
              <a:rPr lang="en-CA" sz="2000" b="1" dirty="0" smtClean="0"/>
              <a:t>,  taking advantage of TCAD data</a:t>
            </a:r>
          </a:p>
          <a:p>
            <a:pPr>
              <a:buFont typeface="Arial"/>
              <a:buChar char="•"/>
            </a:pPr>
            <a:endParaRPr lang="en-CA" sz="2000" dirty="0" smtClean="0"/>
          </a:p>
          <a:p>
            <a:pPr>
              <a:buFont typeface="Arial"/>
              <a:buChar char="•"/>
            </a:pPr>
            <a:r>
              <a:rPr lang="en-CA" sz="2000" dirty="0" smtClean="0"/>
              <a:t>The MC should be use </a:t>
            </a:r>
            <a:r>
              <a:rPr lang="en-CA" sz="2000" b="1" dirty="0" smtClean="0"/>
              <a:t>as a basis to provide data on expected shape of parameterization function</a:t>
            </a:r>
            <a:r>
              <a:rPr lang="en-CA" sz="2000" dirty="0" smtClean="0"/>
              <a:t>s used in further digitization </a:t>
            </a:r>
          </a:p>
          <a:p>
            <a:pPr>
              <a:buFont typeface="Arial"/>
              <a:buChar char="•"/>
            </a:pPr>
            <a:endParaRPr lang="en-CA" sz="2000" dirty="0" smtClean="0"/>
          </a:p>
          <a:p>
            <a:pPr>
              <a:buFont typeface="Arial"/>
              <a:buChar char="•"/>
            </a:pPr>
            <a:r>
              <a:rPr lang="en-CA" sz="2000" dirty="0" smtClean="0"/>
              <a:t>Another approach is to directly use MC parameters and fit them to experimental data </a:t>
            </a:r>
          </a:p>
          <a:p>
            <a:r>
              <a:rPr lang="en-CA" sz="2000" dirty="0" smtClean="0"/>
              <a:t>(More time consuming) </a:t>
            </a:r>
            <a:endParaRPr lang="en-CA" sz="2000" dirty="0"/>
          </a:p>
        </p:txBody>
      </p:sp>
    </p:spTree>
    <p:extLst>
      <p:ext uri="{BB962C8B-B14F-4D97-AF65-F5344CB8AC3E}">
        <p14:creationId xmlns:p14="http://schemas.microsoft.com/office/powerpoint/2010/main" val="300555282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en-CA" sz="3200" dirty="0" smtClean="0"/>
              <a:t>Simulation of detector behaviour : GEANT4 simulation and digitization calibration</a:t>
            </a:r>
            <a:endParaRPr lang="en-CA" sz="3200" dirty="0"/>
          </a:p>
        </p:txBody>
      </p:sp>
      <p:sp>
        <p:nvSpPr>
          <p:cNvPr id="3" name="Espace réservé du contenu 2"/>
          <p:cNvSpPr>
            <a:spLocks noGrp="1"/>
          </p:cNvSpPr>
          <p:nvPr>
            <p:ph idx="1"/>
          </p:nvPr>
        </p:nvSpPr>
        <p:spPr>
          <a:xfrm>
            <a:off x="228600" y="1690369"/>
            <a:ext cx="8686800" cy="5060950"/>
          </a:xfrm>
        </p:spPr>
        <p:txBody>
          <a:bodyPr>
            <a:noAutofit/>
          </a:bodyPr>
          <a:lstStyle/>
          <a:p>
            <a:r>
              <a:rPr lang="en-CA" sz="2000" dirty="0" smtClean="0"/>
              <a:t>The final goal of the simulation is </a:t>
            </a:r>
            <a:r>
              <a:rPr lang="en-CA" sz="2000" b="1" dirty="0" smtClean="0"/>
              <a:t>to produce a fast digitizer reproducing well the behaviour of prototypes,</a:t>
            </a:r>
            <a:r>
              <a:rPr lang="en-CA" sz="2000" dirty="0" smtClean="0"/>
              <a:t> usable in full detector simulation</a:t>
            </a:r>
          </a:p>
          <a:p>
            <a:r>
              <a:rPr lang="en-CA" sz="2000" dirty="0" smtClean="0"/>
              <a:t>Use Test Beam telescope data to </a:t>
            </a:r>
            <a:r>
              <a:rPr lang="en-CA" sz="2000" b="1" dirty="0" smtClean="0"/>
              <a:t>compare real DUT and Simulated DUT</a:t>
            </a:r>
            <a:r>
              <a:rPr lang="en-CA" sz="2000" dirty="0" smtClean="0"/>
              <a:t> to validate the digitizer</a:t>
            </a:r>
          </a:p>
          <a:p>
            <a:r>
              <a:rPr lang="en-CA" sz="2000" b="1" dirty="0" smtClean="0"/>
              <a:t>Incorporate chip effects into the simulation</a:t>
            </a:r>
            <a:r>
              <a:rPr lang="en-CA" sz="2000" dirty="0" smtClean="0"/>
              <a:t> at this level </a:t>
            </a:r>
          </a:p>
          <a:p>
            <a:pPr lvl="1"/>
            <a:r>
              <a:rPr lang="en-CA" sz="1800" dirty="0" smtClean="0"/>
              <a:t>Counter accuracy</a:t>
            </a:r>
          </a:p>
          <a:p>
            <a:pPr lvl="1"/>
            <a:r>
              <a:rPr lang="en-CA" sz="1800" dirty="0" smtClean="0"/>
              <a:t>timing accuracy</a:t>
            </a:r>
          </a:p>
          <a:p>
            <a:pPr lvl="1"/>
            <a:r>
              <a:rPr lang="en-CA" sz="1800" dirty="0" smtClean="0"/>
              <a:t>Noise, jitter of the DAC</a:t>
            </a:r>
          </a:p>
          <a:p>
            <a:pPr lvl="1"/>
            <a:r>
              <a:rPr lang="en-CA" sz="1800" dirty="0" smtClean="0"/>
              <a:t>Threshold</a:t>
            </a:r>
          </a:p>
          <a:p>
            <a:pPr lvl="1"/>
            <a:r>
              <a:rPr lang="en-CA" sz="1800" dirty="0" smtClean="0"/>
              <a:t>Crosstalk</a:t>
            </a:r>
          </a:p>
          <a:p>
            <a:pPr lvl="1"/>
            <a:r>
              <a:rPr lang="en-CA" sz="1800" dirty="0" smtClean="0"/>
              <a:t>Non-linearity in the analog acquisition chain</a:t>
            </a:r>
          </a:p>
          <a:p>
            <a:pPr lvl="1"/>
            <a:r>
              <a:rPr lang="en-CA" sz="1800" dirty="0" smtClean="0"/>
              <a:t>Inefficiency in the Digital buffers etc</a:t>
            </a:r>
          </a:p>
          <a:p>
            <a:pPr lvl="1"/>
            <a:r>
              <a:rPr lang="en-CA" sz="1800" dirty="0" smtClean="0"/>
              <a:t>SEE </a:t>
            </a:r>
            <a:r>
              <a:rPr lang="en-CA" sz="1800" dirty="0" err="1" smtClean="0"/>
              <a:t>succeptibility</a:t>
            </a:r>
            <a:endParaRPr lang="en-CA" sz="1800" dirty="0" smtClean="0"/>
          </a:p>
          <a:p>
            <a:r>
              <a:rPr lang="en-CA" sz="2000" dirty="0" smtClean="0"/>
              <a:t>Telescope (</a:t>
            </a:r>
            <a:r>
              <a:rPr lang="en-CA" sz="2000" dirty="0" err="1" smtClean="0"/>
              <a:t>sim</a:t>
            </a:r>
            <a:r>
              <a:rPr lang="en-CA" sz="2000" dirty="0" smtClean="0"/>
              <a:t> and data) are a good benchmark </a:t>
            </a:r>
            <a:r>
              <a:rPr lang="en-CA" sz="2000" b="1" dirty="0" smtClean="0"/>
              <a:t>for clustering algorithm</a:t>
            </a:r>
            <a:endParaRPr lang="en-CA" sz="2000" b="1" dirty="0"/>
          </a:p>
        </p:txBody>
      </p:sp>
      <p:sp>
        <p:nvSpPr>
          <p:cNvPr id="5" name="Espace réservé du pied de page 4"/>
          <p:cNvSpPr>
            <a:spLocks noGrp="1"/>
          </p:cNvSpPr>
          <p:nvPr>
            <p:ph type="ftr" sz="quarter" idx="11"/>
          </p:nvPr>
        </p:nvSpPr>
        <p:spPr/>
        <p:txBody>
          <a:bodyPr/>
          <a:lstStyle/>
          <a:p>
            <a:r>
              <a:rPr kumimoji="0" lang="en-US" smtClean="0"/>
              <a:t>Vertex 2013, Lake Starnberg, September 18 2013</a:t>
            </a:r>
            <a:endParaRPr kumimoji="0" lang="en-US"/>
          </a:p>
        </p:txBody>
      </p:sp>
      <p:sp>
        <p:nvSpPr>
          <p:cNvPr id="4" name="Espace réservé du numéro de diapositive 3"/>
          <p:cNvSpPr>
            <a:spLocks noGrp="1"/>
          </p:cNvSpPr>
          <p:nvPr>
            <p:ph type="sldNum" sz="quarter" idx="12"/>
          </p:nvPr>
        </p:nvSpPr>
        <p:spPr/>
        <p:txBody>
          <a:bodyPr/>
          <a:lstStyle/>
          <a:p>
            <a:fld id="{EA7C8D44-3667-46F6-9772-CC52308E2A7F}" type="slidenum">
              <a:rPr kumimoji="0" lang="en-US" smtClean="0"/>
              <a:pPr/>
              <a:t>41</a:t>
            </a:fld>
            <a:endParaRPr kumimoji="0" lang="en-US" dirty="0"/>
          </a:p>
        </p:txBody>
      </p:sp>
    </p:spTree>
    <p:extLst>
      <p:ext uri="{BB962C8B-B14F-4D97-AF65-F5344CB8AC3E}">
        <p14:creationId xmlns:p14="http://schemas.microsoft.com/office/powerpoint/2010/main" val="108804953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620688"/>
            <a:ext cx="8229600" cy="990600"/>
          </a:xfrm>
        </p:spPr>
        <p:txBody>
          <a:bodyPr>
            <a:noAutofit/>
          </a:bodyPr>
          <a:lstStyle/>
          <a:p>
            <a:r>
              <a:rPr lang="en-CA" sz="3200" dirty="0" smtClean="0"/>
              <a:t>Simulation of detector behaviour : GEANT4 simulation and digitization calibration</a:t>
            </a:r>
            <a:br>
              <a:rPr lang="en-CA" sz="3200" dirty="0" smtClean="0"/>
            </a:br>
            <a:endParaRPr lang="en-CA" sz="3200" dirty="0"/>
          </a:p>
        </p:txBody>
      </p:sp>
      <p:sp>
        <p:nvSpPr>
          <p:cNvPr id="3" name="Espace réservé du contenu 2"/>
          <p:cNvSpPr>
            <a:spLocks noGrp="1"/>
          </p:cNvSpPr>
          <p:nvPr>
            <p:ph idx="1"/>
          </p:nvPr>
        </p:nvSpPr>
        <p:spPr>
          <a:xfrm>
            <a:off x="457200" y="1718683"/>
            <a:ext cx="8229600" cy="4937760"/>
          </a:xfrm>
        </p:spPr>
        <p:txBody>
          <a:bodyPr>
            <a:normAutofit/>
          </a:bodyPr>
          <a:lstStyle/>
          <a:p>
            <a:r>
              <a:rPr lang="en-CA" sz="2000" dirty="0" smtClean="0"/>
              <a:t>Using a detailed GEANT4 framework </a:t>
            </a:r>
            <a:r>
              <a:rPr lang="en-CA" sz="2000" b="1" dirty="0" smtClean="0"/>
              <a:t>reproducing a well know telescope setup (EUDET)</a:t>
            </a:r>
            <a:r>
              <a:rPr lang="en-CA" sz="2000" dirty="0" smtClean="0"/>
              <a:t>, we can </a:t>
            </a:r>
            <a:r>
              <a:rPr lang="en-CA" sz="2000" b="1" dirty="0" smtClean="0"/>
              <a:t>compare and tune the digitizer </a:t>
            </a:r>
            <a:r>
              <a:rPr lang="en-CA" sz="2000" dirty="0" smtClean="0"/>
              <a:t>to represent well prototype behaviour by comparing real data and simulation in the reconstruction and analysis framework of the telescope </a:t>
            </a:r>
            <a:endParaRPr lang="en-CA" sz="2000" dirty="0"/>
          </a:p>
        </p:txBody>
      </p:sp>
      <p:sp>
        <p:nvSpPr>
          <p:cNvPr id="14" name="Espace réservé du pied de page 13"/>
          <p:cNvSpPr>
            <a:spLocks noGrp="1"/>
          </p:cNvSpPr>
          <p:nvPr>
            <p:ph type="ftr" sz="quarter" idx="11"/>
          </p:nvPr>
        </p:nvSpPr>
        <p:spPr/>
        <p:txBody>
          <a:bodyPr/>
          <a:lstStyle/>
          <a:p>
            <a:r>
              <a:rPr kumimoji="0" lang="en-US" smtClean="0"/>
              <a:t>Vertex 2013, Lake Starnberg, September 18 2013</a:t>
            </a:r>
            <a:endParaRPr kumimoji="0" lang="en-US"/>
          </a:p>
        </p:txBody>
      </p:sp>
      <p:sp>
        <p:nvSpPr>
          <p:cNvPr id="13" name="Espace réservé du numéro de diapositive 12"/>
          <p:cNvSpPr>
            <a:spLocks noGrp="1"/>
          </p:cNvSpPr>
          <p:nvPr>
            <p:ph type="sldNum" sz="quarter" idx="12"/>
          </p:nvPr>
        </p:nvSpPr>
        <p:spPr/>
        <p:txBody>
          <a:bodyPr/>
          <a:lstStyle/>
          <a:p>
            <a:fld id="{EA7C8D44-3667-46F6-9772-CC52308E2A7F}" type="slidenum">
              <a:rPr kumimoji="0" lang="en-US" smtClean="0"/>
              <a:pPr/>
              <a:t>42</a:t>
            </a:fld>
            <a:endParaRPr kumimoji="0" lang="en-US" dirty="0"/>
          </a:p>
        </p:txBody>
      </p:sp>
      <p:sp>
        <p:nvSpPr>
          <p:cNvPr id="4" name="Rectangle 3"/>
          <p:cNvSpPr/>
          <p:nvPr/>
        </p:nvSpPr>
        <p:spPr>
          <a:xfrm>
            <a:off x="457200" y="3810000"/>
            <a:ext cx="3352800" cy="914400"/>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CA" sz="2000" dirty="0" smtClean="0"/>
              <a:t>EUDET Telescope + DUT data</a:t>
            </a:r>
            <a:endParaRPr lang="en-CA" sz="2000" dirty="0"/>
          </a:p>
        </p:txBody>
      </p:sp>
      <p:sp>
        <p:nvSpPr>
          <p:cNvPr id="5" name="Rectangle 4"/>
          <p:cNvSpPr/>
          <p:nvPr/>
        </p:nvSpPr>
        <p:spPr>
          <a:xfrm>
            <a:off x="457200" y="5105400"/>
            <a:ext cx="3352800" cy="914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CA" sz="2000" dirty="0" smtClean="0"/>
              <a:t>EUDET Telescope + DUT Simulation</a:t>
            </a:r>
            <a:endParaRPr lang="en-CA" sz="2000" dirty="0"/>
          </a:p>
        </p:txBody>
      </p:sp>
      <p:sp>
        <p:nvSpPr>
          <p:cNvPr id="7" name="Rectangle 6"/>
          <p:cNvSpPr/>
          <p:nvPr/>
        </p:nvSpPr>
        <p:spPr>
          <a:xfrm>
            <a:off x="4572000" y="4572000"/>
            <a:ext cx="1828800" cy="990600"/>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CA" sz="2000" dirty="0" err="1" smtClean="0"/>
              <a:t>ILCSoft</a:t>
            </a:r>
            <a:r>
              <a:rPr lang="en-CA" sz="2000" dirty="0" smtClean="0"/>
              <a:t> reconstruction</a:t>
            </a:r>
            <a:endParaRPr lang="en-CA" sz="2000" dirty="0"/>
          </a:p>
        </p:txBody>
      </p:sp>
      <p:sp>
        <p:nvSpPr>
          <p:cNvPr id="8" name="Rectangle 7"/>
          <p:cNvSpPr/>
          <p:nvPr/>
        </p:nvSpPr>
        <p:spPr>
          <a:xfrm>
            <a:off x="7010400" y="3810000"/>
            <a:ext cx="1981200" cy="2057400"/>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CA" sz="2400" dirty="0" smtClean="0"/>
              <a:t>Analysis plots:</a:t>
            </a:r>
          </a:p>
          <a:p>
            <a:pPr algn="ctr"/>
            <a:r>
              <a:rPr lang="en-CA" sz="2400" dirty="0" smtClean="0"/>
              <a:t>Charge collection, </a:t>
            </a:r>
          </a:p>
          <a:p>
            <a:pPr algn="ctr"/>
            <a:r>
              <a:rPr lang="en-CA" sz="2400" dirty="0" smtClean="0"/>
              <a:t>Cluster size </a:t>
            </a:r>
          </a:p>
          <a:p>
            <a:pPr algn="ctr"/>
            <a:r>
              <a:rPr lang="en-CA" sz="2400" dirty="0" smtClean="0"/>
              <a:t>Efficiency</a:t>
            </a:r>
          </a:p>
        </p:txBody>
      </p:sp>
      <p:sp>
        <p:nvSpPr>
          <p:cNvPr id="10" name="Flèche vers la droite 9"/>
          <p:cNvSpPr/>
          <p:nvPr/>
        </p:nvSpPr>
        <p:spPr>
          <a:xfrm rot="2887348">
            <a:off x="3937593" y="4424089"/>
            <a:ext cx="533400" cy="304800"/>
          </a:xfrm>
          <a:prstGeom prst="right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CA"/>
          </a:p>
        </p:txBody>
      </p:sp>
      <p:sp>
        <p:nvSpPr>
          <p:cNvPr id="11" name="Flèche vers la droite 10"/>
          <p:cNvSpPr/>
          <p:nvPr/>
        </p:nvSpPr>
        <p:spPr>
          <a:xfrm rot="19251784">
            <a:off x="3873082" y="5408562"/>
            <a:ext cx="533400" cy="304800"/>
          </a:xfrm>
          <a:prstGeom prst="right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CA"/>
          </a:p>
        </p:txBody>
      </p:sp>
      <p:sp>
        <p:nvSpPr>
          <p:cNvPr id="12" name="Flèche vers la droite 11"/>
          <p:cNvSpPr/>
          <p:nvPr/>
        </p:nvSpPr>
        <p:spPr>
          <a:xfrm flipV="1">
            <a:off x="6596980" y="4187563"/>
            <a:ext cx="261020" cy="1756037"/>
          </a:xfrm>
          <a:prstGeom prst="right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CA"/>
          </a:p>
        </p:txBody>
      </p:sp>
    </p:spTree>
    <p:extLst>
      <p:ext uri="{BB962C8B-B14F-4D97-AF65-F5344CB8AC3E}">
        <p14:creationId xmlns:p14="http://schemas.microsoft.com/office/powerpoint/2010/main" val="90045666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en-CA" dirty="0" smtClean="0"/>
              <a:t>Example </a:t>
            </a:r>
            <a:endParaRPr lang="en-CA" dirty="0"/>
          </a:p>
        </p:txBody>
      </p:sp>
      <p:pic>
        <p:nvPicPr>
          <p:cNvPr id="4" name="Espace réservé du contenu 3" descr="telescope.png"/>
          <p:cNvPicPr>
            <a:picLocks noGrp="1" noChangeAspect="1"/>
          </p:cNvPicPr>
          <p:nvPr>
            <p:ph idx="1"/>
          </p:nvPr>
        </p:nvPicPr>
        <p:blipFill>
          <a:blip r:embed="rId2">
            <a:clrChange>
              <a:clrFrom>
                <a:srgbClr val="586C85"/>
              </a:clrFrom>
              <a:clrTo>
                <a:srgbClr val="586C85">
                  <a:alpha val="0"/>
                </a:srgbClr>
              </a:clrTo>
            </a:clrChange>
          </a:blip>
          <a:srcRect t="11587" b="11587"/>
          <a:stretch>
            <a:fillRect/>
          </a:stretch>
        </p:blipFill>
        <p:spPr/>
      </p:pic>
      <p:sp>
        <p:nvSpPr>
          <p:cNvPr id="9" name="Espace réservé du pied de page 8"/>
          <p:cNvSpPr>
            <a:spLocks noGrp="1"/>
          </p:cNvSpPr>
          <p:nvPr>
            <p:ph type="ftr" sz="quarter" idx="11"/>
          </p:nvPr>
        </p:nvSpPr>
        <p:spPr/>
        <p:txBody>
          <a:bodyPr/>
          <a:lstStyle/>
          <a:p>
            <a:r>
              <a:rPr kumimoji="0" lang="en-US" smtClean="0"/>
              <a:t>Vertex 2013, Lake Starnberg, September 18 2013</a:t>
            </a:r>
            <a:endParaRPr kumimoji="0" lang="en-US"/>
          </a:p>
        </p:txBody>
      </p:sp>
      <p:sp>
        <p:nvSpPr>
          <p:cNvPr id="8" name="Espace réservé du numéro de diapositive 7"/>
          <p:cNvSpPr>
            <a:spLocks noGrp="1"/>
          </p:cNvSpPr>
          <p:nvPr>
            <p:ph type="sldNum" sz="quarter" idx="12"/>
          </p:nvPr>
        </p:nvSpPr>
        <p:spPr/>
        <p:txBody>
          <a:bodyPr/>
          <a:lstStyle/>
          <a:p>
            <a:fld id="{EA7C8D44-3667-46F6-9772-CC52308E2A7F}" type="slidenum">
              <a:rPr kumimoji="0" lang="en-US" smtClean="0"/>
              <a:pPr/>
              <a:t>43</a:t>
            </a:fld>
            <a:endParaRPr kumimoji="0" lang="en-US" dirty="0"/>
          </a:p>
        </p:txBody>
      </p:sp>
      <p:pic>
        <p:nvPicPr>
          <p:cNvPr id="6" name="Image 5"/>
          <p:cNvPicPr>
            <a:picLocks noChangeAspect="1"/>
          </p:cNvPicPr>
          <p:nvPr/>
        </p:nvPicPr>
        <p:blipFill>
          <a:blip r:embed="rId3"/>
          <a:srcRect b="19492"/>
          <a:stretch>
            <a:fillRect/>
          </a:stretch>
        </p:blipFill>
        <p:spPr>
          <a:xfrm>
            <a:off x="195742" y="2879165"/>
            <a:ext cx="4267200" cy="2806151"/>
          </a:xfrm>
          <a:prstGeom prst="rect">
            <a:avLst/>
          </a:prstGeom>
        </p:spPr>
      </p:pic>
    </p:spTree>
    <p:extLst>
      <p:ext uri="{BB962C8B-B14F-4D97-AF65-F5344CB8AC3E}">
        <p14:creationId xmlns:p14="http://schemas.microsoft.com/office/powerpoint/2010/main" val="270103459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Tricks for </a:t>
            </a:r>
            <a:r>
              <a:rPr lang="fr-FR" dirty="0" err="1" smtClean="0"/>
              <a:t>meshing</a:t>
            </a:r>
            <a:r>
              <a:rPr lang="fr-FR" dirty="0" smtClean="0"/>
              <a:t> </a:t>
            </a:r>
            <a:r>
              <a:rPr lang="fr-FR" dirty="0" err="1" smtClean="0"/>
              <a:t>properly</a:t>
            </a:r>
            <a:endParaRPr lang="fr-FR" dirty="0"/>
          </a:p>
        </p:txBody>
      </p:sp>
      <p:sp>
        <p:nvSpPr>
          <p:cNvPr id="3" name="Espace réservé du contenu 2"/>
          <p:cNvSpPr>
            <a:spLocks noGrp="1"/>
          </p:cNvSpPr>
          <p:nvPr>
            <p:ph idx="1"/>
          </p:nvPr>
        </p:nvSpPr>
        <p:spPr>
          <a:xfrm>
            <a:off x="9482" y="1495075"/>
            <a:ext cx="4303252" cy="3328938"/>
          </a:xfrm>
        </p:spPr>
        <p:txBody>
          <a:bodyPr>
            <a:normAutofit fontScale="55000" lnSpcReduction="20000"/>
          </a:bodyPr>
          <a:lstStyle/>
          <a:p>
            <a:r>
              <a:rPr lang="fr-FR" dirty="0" err="1" smtClean="0"/>
              <a:t>Paradoxally</a:t>
            </a:r>
            <a:r>
              <a:rPr lang="fr-FR" dirty="0" smtClean="0"/>
              <a:t>, One </a:t>
            </a:r>
            <a:r>
              <a:rPr lang="fr-FR" dirty="0" err="1" smtClean="0"/>
              <a:t>need</a:t>
            </a:r>
            <a:r>
              <a:rPr lang="fr-FR" dirty="0" smtClean="0"/>
              <a:t> a good </a:t>
            </a:r>
            <a:r>
              <a:rPr lang="fr-FR" dirty="0" err="1" smtClean="0"/>
              <a:t>idea</a:t>
            </a:r>
            <a:r>
              <a:rPr lang="fr-FR" dirty="0" smtClean="0"/>
              <a:t> of the solution to guide the </a:t>
            </a:r>
            <a:r>
              <a:rPr lang="fr-FR" dirty="0" err="1" smtClean="0"/>
              <a:t>meshing</a:t>
            </a:r>
            <a:r>
              <a:rPr lang="fr-FR" dirty="0" smtClean="0"/>
              <a:t> </a:t>
            </a:r>
            <a:r>
              <a:rPr lang="fr-FR" dirty="0" err="1" smtClean="0"/>
              <a:t>algorithm</a:t>
            </a:r>
            <a:r>
              <a:rPr lang="fr-FR" dirty="0" smtClean="0"/>
              <a:t> </a:t>
            </a:r>
          </a:p>
          <a:p>
            <a:pPr lvl="1"/>
            <a:endParaRPr lang="fr-FR" dirty="0" smtClean="0"/>
          </a:p>
          <a:p>
            <a:pPr lvl="1"/>
            <a:r>
              <a:rPr lang="fr-FR" dirty="0" err="1" smtClean="0"/>
              <a:t>Mesh</a:t>
            </a:r>
            <a:r>
              <a:rPr lang="fr-FR" dirty="0" smtClean="0"/>
              <a:t> </a:t>
            </a:r>
            <a:r>
              <a:rPr lang="fr-FR" dirty="0" err="1" smtClean="0"/>
              <a:t>length</a:t>
            </a:r>
            <a:r>
              <a:rPr lang="fr-FR" dirty="0" smtClean="0"/>
              <a:t> not more </a:t>
            </a:r>
            <a:r>
              <a:rPr lang="fr-FR" dirty="0" err="1" smtClean="0"/>
              <a:t>that</a:t>
            </a:r>
            <a:r>
              <a:rPr lang="fr-FR" dirty="0" smtClean="0"/>
              <a:t> ¼ of </a:t>
            </a:r>
            <a:r>
              <a:rPr lang="fr-FR" dirty="0" err="1" smtClean="0"/>
              <a:t>feature</a:t>
            </a:r>
            <a:r>
              <a:rPr lang="fr-FR" dirty="0" smtClean="0"/>
              <a:t> </a:t>
            </a:r>
            <a:r>
              <a:rPr lang="fr-FR" dirty="0" err="1" smtClean="0"/>
              <a:t>length</a:t>
            </a:r>
            <a:r>
              <a:rPr lang="fr-FR" dirty="0" smtClean="0"/>
              <a:t> (ex : Junction, </a:t>
            </a:r>
            <a:r>
              <a:rPr lang="fr-FR" dirty="0" err="1" smtClean="0"/>
              <a:t>electrodes</a:t>
            </a:r>
            <a:r>
              <a:rPr lang="fr-FR" dirty="0" smtClean="0"/>
              <a:t>, </a:t>
            </a:r>
            <a:r>
              <a:rPr lang="fr-FR" dirty="0" err="1" smtClean="0"/>
              <a:t>high</a:t>
            </a:r>
            <a:r>
              <a:rPr lang="fr-FR" dirty="0" smtClean="0"/>
              <a:t> E Field area)</a:t>
            </a:r>
          </a:p>
          <a:p>
            <a:pPr lvl="1"/>
            <a:endParaRPr lang="fr-FR" dirty="0" smtClean="0"/>
          </a:p>
          <a:p>
            <a:pPr lvl="1"/>
            <a:r>
              <a:rPr lang="fr-FR" dirty="0" err="1" smtClean="0"/>
              <a:t>Mesh</a:t>
            </a:r>
            <a:r>
              <a:rPr lang="fr-FR" dirty="0" smtClean="0"/>
              <a:t> </a:t>
            </a:r>
            <a:r>
              <a:rPr lang="fr-FR" dirty="0" err="1" smtClean="0"/>
              <a:t>length</a:t>
            </a:r>
            <a:r>
              <a:rPr lang="fr-FR" dirty="0" smtClean="0"/>
              <a:t> must </a:t>
            </a:r>
            <a:r>
              <a:rPr lang="fr-FR" dirty="0" err="1" smtClean="0"/>
              <a:t>be</a:t>
            </a:r>
            <a:r>
              <a:rPr lang="fr-FR" dirty="0" smtClean="0"/>
              <a:t> </a:t>
            </a:r>
            <a:r>
              <a:rPr lang="fr-FR" dirty="0" err="1" smtClean="0"/>
              <a:t>adjusted</a:t>
            </a:r>
            <a:r>
              <a:rPr lang="fr-FR" dirty="0" smtClean="0"/>
              <a:t> to the </a:t>
            </a:r>
            <a:r>
              <a:rPr lang="fr-FR" dirty="0" err="1" smtClean="0"/>
              <a:t>characteristic</a:t>
            </a:r>
            <a:r>
              <a:rPr lang="fr-FR" dirty="0" smtClean="0"/>
              <a:t> </a:t>
            </a:r>
            <a:r>
              <a:rPr lang="fr-FR" dirty="0" err="1" smtClean="0"/>
              <a:t>length</a:t>
            </a:r>
            <a:r>
              <a:rPr lang="fr-FR" dirty="0" smtClean="0"/>
              <a:t> of </a:t>
            </a:r>
            <a:r>
              <a:rPr lang="fr-FR" dirty="0" err="1" smtClean="0"/>
              <a:t>physical</a:t>
            </a:r>
            <a:r>
              <a:rPr lang="fr-FR" dirty="0" smtClean="0"/>
              <a:t> </a:t>
            </a:r>
            <a:r>
              <a:rPr lang="fr-FR" dirty="0" err="1" smtClean="0"/>
              <a:t>phenomenom</a:t>
            </a:r>
            <a:r>
              <a:rPr lang="fr-FR" dirty="0" smtClean="0"/>
              <a:t> important </a:t>
            </a:r>
            <a:r>
              <a:rPr lang="fr-FR" dirty="0" err="1" smtClean="0"/>
              <a:t>locally</a:t>
            </a:r>
            <a:r>
              <a:rPr lang="fr-FR" dirty="0" smtClean="0"/>
              <a:t> in the model (inversion </a:t>
            </a:r>
            <a:r>
              <a:rPr lang="fr-FR" dirty="0" err="1" smtClean="0"/>
              <a:t>channels</a:t>
            </a:r>
            <a:r>
              <a:rPr lang="fr-FR" dirty="0" smtClean="0"/>
              <a:t> , charge multiplication by impact </a:t>
            </a:r>
            <a:r>
              <a:rPr lang="fr-FR" dirty="0" err="1" smtClean="0"/>
              <a:t>ionization</a:t>
            </a:r>
            <a:r>
              <a:rPr lang="fr-FR" dirty="0" smtClean="0"/>
              <a:t> )</a:t>
            </a:r>
          </a:p>
          <a:p>
            <a:pPr lvl="1"/>
            <a:endParaRPr lang="fr-FR" dirty="0"/>
          </a:p>
        </p:txBody>
      </p:sp>
      <p:sp>
        <p:nvSpPr>
          <p:cNvPr id="4" name="Espace réservé du pied de page 3"/>
          <p:cNvSpPr>
            <a:spLocks noGrp="1"/>
          </p:cNvSpPr>
          <p:nvPr>
            <p:ph type="ftr" sz="quarter" idx="11"/>
          </p:nvPr>
        </p:nvSpPr>
        <p:spPr/>
        <p:txBody>
          <a:bodyPr/>
          <a:lstStyle/>
          <a:p>
            <a:r>
              <a:rPr lang="fr-FR" smtClean="0"/>
              <a:t>Vertex 2013, Lake Starnberg, September 18 2013</a:t>
            </a:r>
            <a:endParaRPr lang="fr-FR"/>
          </a:p>
        </p:txBody>
      </p:sp>
      <p:sp>
        <p:nvSpPr>
          <p:cNvPr id="5" name="Espace réservé du numéro de diapositive 4"/>
          <p:cNvSpPr>
            <a:spLocks noGrp="1"/>
          </p:cNvSpPr>
          <p:nvPr>
            <p:ph type="sldNum" sz="quarter" idx="12"/>
          </p:nvPr>
        </p:nvSpPr>
        <p:spPr/>
        <p:txBody>
          <a:bodyPr/>
          <a:lstStyle/>
          <a:p>
            <a:fld id="{54520F24-9586-C243-A8CC-1DD7D1CEA0C1}" type="slidenum">
              <a:rPr lang="fr-FR" smtClean="0"/>
              <a:t>44</a:t>
            </a:fld>
            <a:endParaRPr lang="fr-FR"/>
          </a:p>
        </p:txBody>
      </p:sp>
      <p:pic>
        <p:nvPicPr>
          <p:cNvPr id="6" name="Image 5" descr="ATLAS_std_eConc_0neq.png"/>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453847" y="4120510"/>
            <a:ext cx="4690153" cy="2550914"/>
          </a:xfrm>
          <a:prstGeom prst="rect">
            <a:avLst/>
          </a:prstGeom>
        </p:spPr>
      </p:pic>
      <p:pic>
        <p:nvPicPr>
          <p:cNvPr id="8" name="Image 7" descr="ATLAS_std_Potential_0neq.png"/>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434023" y="1544049"/>
            <a:ext cx="4709977" cy="2576461"/>
          </a:xfrm>
          <a:prstGeom prst="rect">
            <a:avLst/>
          </a:prstGeom>
        </p:spPr>
      </p:pic>
      <p:sp>
        <p:nvSpPr>
          <p:cNvPr id="9" name="ZoneTexte 8"/>
          <p:cNvSpPr txBox="1"/>
          <p:nvPr/>
        </p:nvSpPr>
        <p:spPr>
          <a:xfrm>
            <a:off x="328938" y="4440284"/>
            <a:ext cx="3983796" cy="2036715"/>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square" rtlCol="0">
            <a:spAutoFit/>
          </a:bodyPr>
          <a:lstStyle/>
          <a:p>
            <a:pPr marL="285750" indent="-285750">
              <a:buFont typeface="Arial"/>
              <a:buChar char="•"/>
            </a:pPr>
            <a:r>
              <a:rPr lang="fr-FR" dirty="0" smtClean="0"/>
              <a:t>It </a:t>
            </a:r>
            <a:r>
              <a:rPr lang="fr-FR" dirty="0" err="1" smtClean="0"/>
              <a:t>is</a:t>
            </a:r>
            <a:r>
              <a:rPr lang="fr-FR" dirty="0" smtClean="0"/>
              <a:t> </a:t>
            </a:r>
            <a:r>
              <a:rPr lang="fr-FR" dirty="0" err="1" smtClean="0"/>
              <a:t>much</a:t>
            </a:r>
            <a:r>
              <a:rPr lang="fr-FR" dirty="0"/>
              <a:t> </a:t>
            </a:r>
            <a:r>
              <a:rPr lang="fr-FR" dirty="0" smtClean="0"/>
              <a:t>more </a:t>
            </a:r>
            <a:r>
              <a:rPr lang="fr-FR" dirty="0" err="1" smtClean="0"/>
              <a:t>dangerous</a:t>
            </a:r>
            <a:r>
              <a:rPr lang="fr-FR" dirty="0" smtClean="0"/>
              <a:t> to </a:t>
            </a:r>
            <a:r>
              <a:rPr lang="fr-FR" dirty="0" err="1" smtClean="0"/>
              <a:t>reduce</a:t>
            </a:r>
            <a:r>
              <a:rPr lang="fr-FR" dirty="0" smtClean="0"/>
              <a:t> </a:t>
            </a:r>
            <a:r>
              <a:rPr lang="fr-FR" dirty="0" err="1" smtClean="0"/>
              <a:t>mesh</a:t>
            </a:r>
            <a:r>
              <a:rPr lang="fr-FR" dirty="0" smtClean="0"/>
              <a:t> size to </a:t>
            </a:r>
            <a:r>
              <a:rPr lang="fr-FR" dirty="0" err="1" smtClean="0"/>
              <a:t>save</a:t>
            </a:r>
            <a:r>
              <a:rPr lang="fr-FR" dirty="0" smtClean="0"/>
              <a:t> time </a:t>
            </a:r>
            <a:r>
              <a:rPr lang="fr-FR" dirty="0" err="1" smtClean="0"/>
              <a:t>than</a:t>
            </a:r>
            <a:r>
              <a:rPr lang="fr-FR" dirty="0" smtClean="0"/>
              <a:t> to </a:t>
            </a:r>
            <a:r>
              <a:rPr lang="fr-FR" dirty="0" err="1" smtClean="0"/>
              <a:t>add</a:t>
            </a:r>
            <a:r>
              <a:rPr lang="fr-FR" dirty="0" smtClean="0"/>
              <a:t> </a:t>
            </a:r>
            <a:r>
              <a:rPr lang="fr-FR" dirty="0" err="1" smtClean="0"/>
              <a:t>too</a:t>
            </a:r>
            <a:r>
              <a:rPr lang="fr-FR" dirty="0" smtClean="0"/>
              <a:t> </a:t>
            </a:r>
            <a:r>
              <a:rPr lang="fr-FR" dirty="0" err="1" smtClean="0"/>
              <a:t>many</a:t>
            </a:r>
            <a:r>
              <a:rPr lang="fr-FR" dirty="0" smtClean="0"/>
              <a:t> </a:t>
            </a:r>
            <a:r>
              <a:rPr lang="fr-FR" dirty="0" err="1" smtClean="0"/>
              <a:t>nodes</a:t>
            </a:r>
            <a:r>
              <a:rPr lang="fr-FR" dirty="0" smtClean="0"/>
              <a:t> </a:t>
            </a:r>
          </a:p>
          <a:p>
            <a:pPr marL="285750" indent="-285750">
              <a:buFont typeface="Arial"/>
              <a:buChar char="•"/>
            </a:pPr>
            <a:endParaRPr lang="fr-FR" dirty="0"/>
          </a:p>
          <a:p>
            <a:pPr marL="285750" indent="-285750">
              <a:buFont typeface="Arial"/>
              <a:buChar char="•"/>
            </a:pPr>
            <a:r>
              <a:rPr lang="fr-FR" dirty="0" smtClean="0"/>
              <a:t>Convergence </a:t>
            </a:r>
            <a:r>
              <a:rPr lang="fr-FR" dirty="0" err="1" smtClean="0"/>
              <a:t>study</a:t>
            </a:r>
            <a:r>
              <a:rPr lang="fr-FR" dirty="0" smtClean="0"/>
              <a:t> are </a:t>
            </a:r>
            <a:r>
              <a:rPr lang="fr-FR" dirty="0" err="1" smtClean="0"/>
              <a:t>eventually</a:t>
            </a:r>
            <a:r>
              <a:rPr lang="fr-FR" dirty="0" smtClean="0"/>
              <a:t> the best </a:t>
            </a:r>
            <a:r>
              <a:rPr lang="fr-FR" dirty="0" err="1" smtClean="0"/>
              <a:t>method</a:t>
            </a:r>
            <a:r>
              <a:rPr lang="fr-FR" dirty="0" smtClean="0"/>
              <a:t> to </a:t>
            </a:r>
            <a:r>
              <a:rPr lang="fr-FR" dirty="0" err="1" smtClean="0"/>
              <a:t>see</a:t>
            </a:r>
            <a:r>
              <a:rPr lang="fr-FR" dirty="0" smtClean="0"/>
              <a:t> how </a:t>
            </a:r>
            <a:r>
              <a:rPr lang="fr-FR" dirty="0" err="1" smtClean="0"/>
              <a:t>mesh</a:t>
            </a:r>
            <a:r>
              <a:rPr lang="fr-FR" dirty="0" smtClean="0"/>
              <a:t> influence the solution  </a:t>
            </a:r>
            <a:endParaRPr lang="fr-FR" dirty="0"/>
          </a:p>
        </p:txBody>
      </p:sp>
    </p:spTree>
    <p:extLst>
      <p:ext uri="{BB962C8B-B14F-4D97-AF65-F5344CB8AC3E}">
        <p14:creationId xmlns:p14="http://schemas.microsoft.com/office/powerpoint/2010/main" val="38308726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A" sz="4800" dirty="0" smtClean="0"/>
              <a:t>2D simulation : </a:t>
            </a:r>
            <a:r>
              <a:rPr lang="fr-CA" sz="4800" dirty="0" err="1" smtClean="0"/>
              <a:t>Strips</a:t>
            </a:r>
            <a:r>
              <a:rPr lang="fr-CA" sz="4800" dirty="0" smtClean="0"/>
              <a:t> </a:t>
            </a:r>
            <a:r>
              <a:rPr lang="fr-CA" sz="4800" dirty="0" err="1" smtClean="0"/>
              <a:t>with</a:t>
            </a:r>
            <a:r>
              <a:rPr lang="fr-CA" sz="4800" dirty="0" smtClean="0"/>
              <a:t> </a:t>
            </a:r>
            <a:r>
              <a:rPr lang="fr-CA" sz="4800" dirty="0" err="1" smtClean="0"/>
              <a:t>various</a:t>
            </a:r>
            <a:r>
              <a:rPr lang="fr-CA" sz="4800" dirty="0" smtClean="0"/>
              <a:t> doping profile and </a:t>
            </a:r>
            <a:r>
              <a:rPr lang="fr-CA" sz="4800" dirty="0" err="1" smtClean="0"/>
              <a:t>geometry</a:t>
            </a:r>
            <a:endParaRPr lang="fr-CA" dirty="0"/>
          </a:p>
        </p:txBody>
      </p:sp>
      <p:sp>
        <p:nvSpPr>
          <p:cNvPr id="3" name="Content Placeholder 2"/>
          <p:cNvSpPr>
            <a:spLocks noGrp="1"/>
          </p:cNvSpPr>
          <p:nvPr>
            <p:ph idx="1"/>
          </p:nvPr>
        </p:nvSpPr>
        <p:spPr>
          <a:xfrm>
            <a:off x="642910" y="1643050"/>
            <a:ext cx="7758138" cy="928694"/>
          </a:xfrm>
        </p:spPr>
        <p:style>
          <a:lnRef idx="0">
            <a:schemeClr val="accent4"/>
          </a:lnRef>
          <a:fillRef idx="3">
            <a:schemeClr val="accent4"/>
          </a:fillRef>
          <a:effectRef idx="3">
            <a:schemeClr val="accent4"/>
          </a:effectRef>
          <a:fontRef idx="minor">
            <a:schemeClr val="lt1"/>
          </a:fontRef>
        </p:style>
        <p:txBody>
          <a:bodyPr>
            <a:normAutofit fontScale="92500"/>
          </a:bodyPr>
          <a:lstStyle/>
          <a:p>
            <a:r>
              <a:rPr lang="fr-CA" sz="2400" dirty="0" smtClean="0"/>
              <a:t>A set of n-in-p </a:t>
            </a:r>
            <a:r>
              <a:rPr lang="fr-CA" sz="2400" dirty="0" err="1" smtClean="0"/>
              <a:t>strip</a:t>
            </a:r>
            <a:r>
              <a:rPr lang="fr-CA" sz="2400" dirty="0" smtClean="0"/>
              <a:t> </a:t>
            </a:r>
            <a:r>
              <a:rPr lang="fr-CA" sz="2400" dirty="0" err="1" smtClean="0"/>
              <a:t>sensor</a:t>
            </a:r>
            <a:r>
              <a:rPr lang="fr-CA" sz="2400" dirty="0" smtClean="0"/>
              <a:t> </a:t>
            </a:r>
            <a:r>
              <a:rPr lang="fr-CA" sz="2400" dirty="0" err="1" smtClean="0"/>
              <a:t>with</a:t>
            </a:r>
            <a:r>
              <a:rPr lang="fr-CA" sz="2400" dirty="0" smtClean="0"/>
              <a:t> </a:t>
            </a:r>
            <a:r>
              <a:rPr lang="fr-CA" sz="2400" dirty="0" err="1" smtClean="0"/>
              <a:t>different</a:t>
            </a:r>
            <a:r>
              <a:rPr lang="fr-CA" sz="2400" dirty="0" smtClean="0"/>
              <a:t> </a:t>
            </a:r>
            <a:r>
              <a:rPr lang="fr-CA" sz="2400" dirty="0" err="1" smtClean="0"/>
              <a:t>strip</a:t>
            </a:r>
            <a:r>
              <a:rPr lang="fr-CA" sz="2400" dirty="0" smtClean="0"/>
              <a:t> and implant pitch , and </a:t>
            </a:r>
            <a:r>
              <a:rPr lang="fr-CA" sz="2400" dirty="0" err="1" smtClean="0"/>
              <a:t>with</a:t>
            </a:r>
            <a:r>
              <a:rPr lang="fr-CA" sz="2400" dirty="0" smtClean="0"/>
              <a:t>  </a:t>
            </a:r>
            <a:r>
              <a:rPr lang="fr-CA" sz="2400" dirty="0" err="1" smtClean="0"/>
              <a:t>different</a:t>
            </a:r>
            <a:r>
              <a:rPr lang="fr-CA" sz="2400" dirty="0" smtClean="0"/>
              <a:t> </a:t>
            </a:r>
            <a:r>
              <a:rPr lang="fr-CA" sz="2400" dirty="0" err="1" smtClean="0"/>
              <a:t>intermediate</a:t>
            </a:r>
            <a:r>
              <a:rPr lang="fr-CA" sz="2400" dirty="0" smtClean="0"/>
              <a:t> </a:t>
            </a:r>
            <a:r>
              <a:rPr lang="fr-CA" sz="2400" dirty="0" err="1" smtClean="0"/>
              <a:t>strip</a:t>
            </a:r>
            <a:r>
              <a:rPr lang="fr-CA" sz="2400" dirty="0" smtClean="0"/>
              <a:t> pitch </a:t>
            </a:r>
            <a:r>
              <a:rPr lang="fr-CA" sz="2400" dirty="0" err="1" smtClean="0"/>
              <a:t>was</a:t>
            </a:r>
            <a:r>
              <a:rPr lang="fr-CA" sz="2400" dirty="0" smtClean="0"/>
              <a:t> </a:t>
            </a:r>
            <a:r>
              <a:rPr lang="fr-CA" sz="2400" dirty="0" err="1" smtClean="0"/>
              <a:t>studied</a:t>
            </a:r>
            <a:endParaRPr lang="fr-CA" sz="2400" dirty="0"/>
          </a:p>
        </p:txBody>
      </p:sp>
      <p:sp>
        <p:nvSpPr>
          <p:cNvPr id="4" name="Footer Placeholder 3"/>
          <p:cNvSpPr>
            <a:spLocks noGrp="1"/>
          </p:cNvSpPr>
          <p:nvPr>
            <p:ph type="ftr" sz="quarter" idx="11"/>
          </p:nvPr>
        </p:nvSpPr>
        <p:spPr/>
        <p:txBody>
          <a:bodyPr/>
          <a:lstStyle/>
          <a:p>
            <a:r>
              <a:rPr lang="en-US" smtClean="0"/>
              <a:t>Vertex 2013, Lake Starnberg, September 18 2013</a:t>
            </a:r>
            <a:endParaRPr lang="fr-CA"/>
          </a:p>
        </p:txBody>
      </p:sp>
      <p:sp>
        <p:nvSpPr>
          <p:cNvPr id="5" name="Slide Number Placeholder 4"/>
          <p:cNvSpPr>
            <a:spLocks noGrp="1"/>
          </p:cNvSpPr>
          <p:nvPr>
            <p:ph type="sldNum" sz="quarter" idx="12"/>
          </p:nvPr>
        </p:nvSpPr>
        <p:spPr/>
        <p:txBody>
          <a:bodyPr/>
          <a:lstStyle/>
          <a:p>
            <a:fld id="{AFDE439F-5BF2-48B3-ADAB-58BE249EFCAA}" type="slidenum">
              <a:rPr lang="fr-CA" smtClean="0"/>
              <a:pPr/>
              <a:t>45</a:t>
            </a:fld>
            <a:endParaRPr lang="fr-CA"/>
          </a:p>
        </p:txBody>
      </p:sp>
      <p:pic>
        <p:nvPicPr>
          <p:cNvPr id="8" name="Picture 7" descr="geom2d.png"/>
          <p:cNvPicPr>
            <a:picLocks noChangeAspect="1"/>
          </p:cNvPicPr>
          <p:nvPr/>
        </p:nvPicPr>
        <p:blipFill>
          <a:blip r:embed="rId2" cstate="print">
            <a:clrChange>
              <a:clrFrom>
                <a:srgbClr val="FFFFFF"/>
              </a:clrFrom>
              <a:clrTo>
                <a:srgbClr val="FFFFFF">
                  <a:alpha val="0"/>
                </a:srgbClr>
              </a:clrTo>
            </a:clrChange>
          </a:blip>
          <a:stretch>
            <a:fillRect/>
          </a:stretch>
        </p:blipFill>
        <p:spPr>
          <a:xfrm>
            <a:off x="642910" y="2741777"/>
            <a:ext cx="4929190" cy="3830495"/>
          </a:xfrm>
          <a:prstGeom prst="rect">
            <a:avLst/>
          </a:prstGeom>
        </p:spPr>
      </p:pic>
      <p:graphicFrame>
        <p:nvGraphicFramePr>
          <p:cNvPr id="9" name="Table 8"/>
          <p:cNvGraphicFramePr>
            <a:graphicFrameLocks noGrp="1"/>
          </p:cNvGraphicFramePr>
          <p:nvPr/>
        </p:nvGraphicFramePr>
        <p:xfrm>
          <a:off x="5929322" y="2928934"/>
          <a:ext cx="2047890" cy="3261359"/>
        </p:xfrm>
        <a:graphic>
          <a:graphicData uri="http://schemas.openxmlformats.org/drawingml/2006/table">
            <a:tbl>
              <a:tblPr firstRow="1" bandRow="1">
                <a:tableStyleId>{5C22544A-7EE6-4342-B048-85BDC9FD1C3A}</a:tableStyleId>
              </a:tblPr>
              <a:tblGrid>
                <a:gridCol w="1023945"/>
                <a:gridCol w="1023945"/>
              </a:tblGrid>
              <a:tr h="345649">
                <a:tc>
                  <a:txBody>
                    <a:bodyPr/>
                    <a:lstStyle/>
                    <a:p>
                      <a:r>
                        <a:rPr lang="en-GB" sz="1400" dirty="0" smtClean="0"/>
                        <a:t>Strip pitch</a:t>
                      </a:r>
                      <a:r>
                        <a:rPr lang="en-GB" sz="1400" baseline="0" dirty="0" smtClean="0"/>
                        <a:t> (</a:t>
                      </a:r>
                      <a:r>
                        <a:rPr lang="en-GB" sz="1400" baseline="0" dirty="0" smtClean="0">
                          <a:latin typeface="Symbol" pitchFamily="18" charset="2"/>
                        </a:rPr>
                        <a:t>m</a:t>
                      </a:r>
                      <a:r>
                        <a:rPr lang="en-GB" sz="1400" baseline="0" dirty="0" smtClean="0"/>
                        <a:t>m)</a:t>
                      </a:r>
                      <a:endParaRPr lang="en-GB" sz="14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smtClean="0"/>
                        <a:t>Implant width </a:t>
                      </a:r>
                      <a:r>
                        <a:rPr lang="en-GB" sz="1400" baseline="0" dirty="0" smtClean="0"/>
                        <a:t>(</a:t>
                      </a:r>
                      <a:r>
                        <a:rPr lang="en-GB" sz="1400" baseline="0" dirty="0" smtClean="0">
                          <a:latin typeface="Symbol" pitchFamily="18" charset="2"/>
                        </a:rPr>
                        <a:t>m</a:t>
                      </a:r>
                      <a:r>
                        <a:rPr lang="en-GB" sz="1400" baseline="0" dirty="0" smtClean="0"/>
                        <a:t>m)</a:t>
                      </a:r>
                      <a:endParaRPr lang="en-GB" sz="1400" dirty="0" smtClean="0"/>
                    </a:p>
                  </a:txBody>
                  <a:tcPr/>
                </a:tc>
              </a:tr>
              <a:tr h="200257">
                <a:tc>
                  <a:txBody>
                    <a:bodyPr/>
                    <a:lstStyle/>
                    <a:p>
                      <a:r>
                        <a:rPr lang="en-GB" sz="1400" kern="1200" dirty="0" smtClean="0">
                          <a:solidFill>
                            <a:schemeClr val="dk1"/>
                          </a:solidFill>
                          <a:latin typeface="+mn-lt"/>
                          <a:ea typeface="+mn-ea"/>
                          <a:cs typeface="+mn-cs"/>
                        </a:rPr>
                        <a:t>80</a:t>
                      </a:r>
                      <a:endParaRPr lang="en-GB" sz="1400" dirty="0"/>
                    </a:p>
                  </a:txBody>
                  <a:tcPr/>
                </a:tc>
                <a:tc>
                  <a:txBody>
                    <a:bodyPr/>
                    <a:lstStyle/>
                    <a:p>
                      <a:r>
                        <a:rPr lang="en-GB" sz="1400" dirty="0" smtClean="0"/>
                        <a:t>60</a:t>
                      </a:r>
                      <a:endParaRPr lang="en-GB" sz="1400" dirty="0"/>
                    </a:p>
                  </a:txBody>
                  <a:tcPr/>
                </a:tc>
              </a:tr>
              <a:tr h="200257">
                <a:tc>
                  <a:txBody>
                    <a:bodyPr/>
                    <a:lstStyle/>
                    <a:p>
                      <a:r>
                        <a:rPr lang="en-GB" sz="1400" kern="1200" dirty="0" smtClean="0">
                          <a:solidFill>
                            <a:schemeClr val="dk1"/>
                          </a:solidFill>
                          <a:latin typeface="+mn-lt"/>
                          <a:ea typeface="+mn-ea"/>
                          <a:cs typeface="+mn-cs"/>
                        </a:rPr>
                        <a:t>80</a:t>
                      </a:r>
                      <a:endParaRPr lang="en-GB" sz="1400" dirty="0"/>
                    </a:p>
                  </a:txBody>
                  <a:tcPr/>
                </a:tc>
                <a:tc>
                  <a:txBody>
                    <a:bodyPr/>
                    <a:lstStyle/>
                    <a:p>
                      <a:r>
                        <a:rPr lang="en-GB" sz="1400" dirty="0" smtClean="0"/>
                        <a:t>25</a:t>
                      </a:r>
                      <a:endParaRPr lang="en-GB" sz="1400" dirty="0"/>
                    </a:p>
                  </a:txBody>
                  <a:tcPr/>
                </a:tc>
              </a:tr>
              <a:tr h="200257">
                <a:tc>
                  <a:txBody>
                    <a:bodyPr/>
                    <a:lstStyle/>
                    <a:p>
                      <a:r>
                        <a:rPr lang="en-GB" sz="1400" kern="1200" dirty="0" smtClean="0">
                          <a:solidFill>
                            <a:schemeClr val="dk1"/>
                          </a:solidFill>
                          <a:latin typeface="+mn-lt"/>
                          <a:ea typeface="+mn-ea"/>
                          <a:cs typeface="+mn-cs"/>
                        </a:rPr>
                        <a:t>80</a:t>
                      </a:r>
                      <a:endParaRPr lang="en-GB" sz="1400" dirty="0"/>
                    </a:p>
                  </a:txBody>
                  <a:tcPr/>
                </a:tc>
                <a:tc>
                  <a:txBody>
                    <a:bodyPr/>
                    <a:lstStyle/>
                    <a:p>
                      <a:r>
                        <a:rPr lang="en-GB" sz="1400" dirty="0" smtClean="0"/>
                        <a:t>6</a:t>
                      </a:r>
                      <a:endParaRPr lang="en-GB" sz="1400" dirty="0"/>
                    </a:p>
                  </a:txBody>
                  <a:tcPr/>
                </a:tc>
              </a:tr>
              <a:tr h="200257">
                <a:tc>
                  <a:txBody>
                    <a:bodyPr/>
                    <a:lstStyle/>
                    <a:p>
                      <a:r>
                        <a:rPr lang="en-GB" sz="1400" dirty="0" smtClean="0"/>
                        <a:t>100</a:t>
                      </a:r>
                      <a:endParaRPr lang="en-GB" sz="1400" dirty="0"/>
                    </a:p>
                  </a:txBody>
                  <a:tcPr/>
                </a:tc>
                <a:tc>
                  <a:txBody>
                    <a:bodyPr/>
                    <a:lstStyle/>
                    <a:p>
                      <a:r>
                        <a:rPr lang="en-GB" sz="1400" dirty="0" smtClean="0"/>
                        <a:t>70</a:t>
                      </a:r>
                      <a:endParaRPr lang="en-GB" sz="1400" dirty="0"/>
                    </a:p>
                  </a:txBody>
                  <a:tcPr/>
                </a:tc>
              </a:tr>
              <a:tr h="200257">
                <a:tc>
                  <a:txBody>
                    <a:bodyPr/>
                    <a:lstStyle/>
                    <a:p>
                      <a:r>
                        <a:rPr lang="en-GB" sz="1400" dirty="0" smtClean="0"/>
                        <a:t>100</a:t>
                      </a:r>
                      <a:endParaRPr lang="en-GB" sz="1400" dirty="0"/>
                    </a:p>
                  </a:txBody>
                  <a:tcPr/>
                </a:tc>
                <a:tc>
                  <a:txBody>
                    <a:bodyPr/>
                    <a:lstStyle/>
                    <a:p>
                      <a:r>
                        <a:rPr lang="en-GB" sz="1400" dirty="0" smtClean="0"/>
                        <a:t>33</a:t>
                      </a:r>
                      <a:endParaRPr lang="en-GB" sz="1400" dirty="0"/>
                    </a:p>
                  </a:txBody>
                  <a:tcPr/>
                </a:tc>
              </a:tr>
              <a:tr h="200257">
                <a:tc>
                  <a:txBody>
                    <a:bodyPr/>
                    <a:lstStyle/>
                    <a:p>
                      <a:r>
                        <a:rPr lang="en-GB" sz="1400" dirty="0" smtClean="0"/>
                        <a:t>100</a:t>
                      </a:r>
                      <a:endParaRPr lang="en-GB" sz="1400" dirty="0"/>
                    </a:p>
                  </a:txBody>
                  <a:tcPr/>
                </a:tc>
                <a:tc>
                  <a:txBody>
                    <a:bodyPr/>
                    <a:lstStyle/>
                    <a:p>
                      <a:r>
                        <a:rPr lang="en-GB" sz="1400" dirty="0" smtClean="0"/>
                        <a:t>10</a:t>
                      </a:r>
                      <a:endParaRPr lang="en-GB" sz="1400" dirty="0"/>
                    </a:p>
                  </a:txBody>
                  <a:tcPr/>
                </a:tc>
              </a:tr>
              <a:tr h="200257">
                <a:tc>
                  <a:txBody>
                    <a:bodyPr/>
                    <a:lstStyle/>
                    <a:p>
                      <a:r>
                        <a:rPr lang="en-GB" sz="1400" dirty="0" smtClean="0"/>
                        <a:t>40</a:t>
                      </a:r>
                      <a:endParaRPr lang="en-GB" sz="1400" dirty="0"/>
                    </a:p>
                  </a:txBody>
                  <a:tcPr/>
                </a:tc>
                <a:tc>
                  <a:txBody>
                    <a:bodyPr/>
                    <a:lstStyle/>
                    <a:p>
                      <a:pPr algn="l"/>
                      <a:r>
                        <a:rPr lang="en-GB" sz="1400" dirty="0" smtClean="0"/>
                        <a:t>27</a:t>
                      </a:r>
                      <a:endParaRPr lang="en-GB" sz="1400" dirty="0"/>
                    </a:p>
                  </a:txBody>
                  <a:tcPr/>
                </a:tc>
              </a:tr>
              <a:tr h="200257">
                <a:tc>
                  <a:txBody>
                    <a:bodyPr/>
                    <a:lstStyle/>
                    <a:p>
                      <a:r>
                        <a:rPr lang="en-GB" sz="1400" dirty="0" smtClean="0"/>
                        <a:t>40</a:t>
                      </a:r>
                      <a:endParaRPr lang="en-GB" sz="1400" dirty="0"/>
                    </a:p>
                  </a:txBody>
                  <a:tcPr/>
                </a:tc>
                <a:tc>
                  <a:txBody>
                    <a:bodyPr/>
                    <a:lstStyle/>
                    <a:p>
                      <a:r>
                        <a:rPr lang="en-GB" sz="1400" dirty="0" smtClean="0"/>
                        <a:t>15</a:t>
                      </a:r>
                      <a:endParaRPr lang="en-GB" sz="1400" dirty="0"/>
                    </a:p>
                  </a:txBody>
                  <a:tcPr/>
                </a:tc>
              </a:tr>
              <a:tr h="200257">
                <a:tc>
                  <a:txBody>
                    <a:bodyPr/>
                    <a:lstStyle/>
                    <a:p>
                      <a:r>
                        <a:rPr lang="en-GB" sz="1400" dirty="0" smtClean="0"/>
                        <a:t>40</a:t>
                      </a:r>
                      <a:endParaRPr lang="en-GB" sz="1400" dirty="0"/>
                    </a:p>
                  </a:txBody>
                  <a:tcPr/>
                </a:tc>
                <a:tc>
                  <a:txBody>
                    <a:bodyPr/>
                    <a:lstStyle/>
                    <a:p>
                      <a:r>
                        <a:rPr lang="en-GB" sz="1400" dirty="0" smtClean="0"/>
                        <a:t>6</a:t>
                      </a:r>
                      <a:endParaRPr lang="en-GB" sz="1400" dirty="0"/>
                    </a:p>
                  </a:txBody>
                  <a:tcPr/>
                </a:tc>
              </a:tr>
            </a:tbl>
          </a:graphicData>
        </a:graphic>
      </p:graphicFrame>
    </p:spTree>
    <p:extLst>
      <p:ext uri="{BB962C8B-B14F-4D97-AF65-F5344CB8AC3E}">
        <p14:creationId xmlns:p14="http://schemas.microsoft.com/office/powerpoint/2010/main" val="26753235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844" y="-24"/>
            <a:ext cx="8229600" cy="1252728"/>
          </a:xfrm>
        </p:spPr>
        <p:txBody>
          <a:bodyPr>
            <a:normAutofit fontScale="90000"/>
          </a:bodyPr>
          <a:lstStyle/>
          <a:p>
            <a:r>
              <a:rPr lang="fr-CA" sz="4800" dirty="0"/>
              <a:t>2D simulation : </a:t>
            </a:r>
            <a:r>
              <a:rPr lang="fr-CA" sz="4800" dirty="0" err="1"/>
              <a:t>Strips</a:t>
            </a:r>
            <a:r>
              <a:rPr lang="fr-CA" sz="4800" dirty="0"/>
              <a:t> </a:t>
            </a:r>
            <a:r>
              <a:rPr lang="fr-CA" sz="4800" dirty="0" err="1"/>
              <a:t>with</a:t>
            </a:r>
            <a:r>
              <a:rPr lang="fr-CA" sz="4800" dirty="0"/>
              <a:t> </a:t>
            </a:r>
            <a:r>
              <a:rPr lang="fr-CA" sz="4800" dirty="0" err="1"/>
              <a:t>various</a:t>
            </a:r>
            <a:r>
              <a:rPr lang="fr-CA" sz="4800" dirty="0"/>
              <a:t> doping profile and </a:t>
            </a:r>
            <a:r>
              <a:rPr lang="fr-CA" sz="4800" dirty="0" err="1"/>
              <a:t>geometry</a:t>
            </a:r>
            <a:endParaRPr lang="fr-CA" dirty="0"/>
          </a:p>
        </p:txBody>
      </p:sp>
      <p:sp>
        <p:nvSpPr>
          <p:cNvPr id="3" name="Content Placeholder 2"/>
          <p:cNvSpPr>
            <a:spLocks noGrp="1"/>
          </p:cNvSpPr>
          <p:nvPr>
            <p:ph idx="1"/>
          </p:nvPr>
        </p:nvSpPr>
        <p:spPr>
          <a:xfrm>
            <a:off x="285720" y="1643050"/>
            <a:ext cx="4257676" cy="4625609"/>
          </a:xfrm>
        </p:spPr>
        <p:txBody>
          <a:bodyPr>
            <a:normAutofit fontScale="85000" lnSpcReduction="10000"/>
          </a:bodyPr>
          <a:lstStyle/>
          <a:p>
            <a:r>
              <a:rPr lang="fr-CA" dirty="0" err="1" smtClean="0"/>
              <a:t>Each</a:t>
            </a:r>
            <a:r>
              <a:rPr lang="fr-CA" dirty="0" smtClean="0"/>
              <a:t> </a:t>
            </a:r>
            <a:r>
              <a:rPr lang="fr-CA" dirty="0" err="1" smtClean="0"/>
              <a:t>sensor</a:t>
            </a:r>
            <a:r>
              <a:rPr lang="fr-CA" dirty="0" smtClean="0"/>
              <a:t> </a:t>
            </a:r>
            <a:r>
              <a:rPr lang="fr-CA" dirty="0" err="1" smtClean="0"/>
              <a:t>was</a:t>
            </a:r>
            <a:r>
              <a:rPr lang="fr-CA" dirty="0" smtClean="0"/>
              <a:t> </a:t>
            </a:r>
            <a:r>
              <a:rPr lang="fr-CA" dirty="0" err="1" smtClean="0"/>
              <a:t>biased</a:t>
            </a:r>
            <a:r>
              <a:rPr lang="fr-CA" dirty="0" smtClean="0"/>
              <a:t> </a:t>
            </a:r>
            <a:r>
              <a:rPr lang="fr-CA" dirty="0" err="1" smtClean="0"/>
              <a:t>at</a:t>
            </a:r>
            <a:r>
              <a:rPr lang="fr-CA" dirty="0" smtClean="0"/>
              <a:t> 2000V, and </a:t>
            </a:r>
            <a:r>
              <a:rPr lang="fr-CA" dirty="0" err="1" smtClean="0"/>
              <a:t>simulated</a:t>
            </a:r>
            <a:r>
              <a:rPr lang="fr-CA" dirty="0" smtClean="0"/>
              <a:t> for a fluence of 10</a:t>
            </a:r>
            <a:r>
              <a:rPr lang="fr-CA" baseline="30000" dirty="0" smtClean="0"/>
              <a:t>14,15,16</a:t>
            </a:r>
            <a:r>
              <a:rPr lang="fr-CA" dirty="0" smtClean="0"/>
              <a:t> </a:t>
            </a:r>
            <a:r>
              <a:rPr lang="fr-CA" dirty="0" err="1" smtClean="0"/>
              <a:t>n</a:t>
            </a:r>
            <a:r>
              <a:rPr lang="fr-CA" baseline="-25000" dirty="0" err="1" smtClean="0"/>
              <a:t>eq</a:t>
            </a:r>
            <a:r>
              <a:rPr lang="fr-CA" dirty="0" smtClean="0"/>
              <a:t>/cm</a:t>
            </a:r>
            <a:r>
              <a:rPr lang="fr-CA" baseline="30000" dirty="0" smtClean="0"/>
              <a:t>2</a:t>
            </a:r>
          </a:p>
          <a:p>
            <a:endParaRPr lang="fr-CA" dirty="0" smtClean="0"/>
          </a:p>
          <a:p>
            <a:r>
              <a:rPr lang="fr-CA" dirty="0" err="1" smtClean="0"/>
              <a:t>Moderate</a:t>
            </a:r>
            <a:r>
              <a:rPr lang="fr-CA" dirty="0" smtClean="0"/>
              <a:t> p-spray </a:t>
            </a:r>
            <a:r>
              <a:rPr lang="fr-CA" dirty="0" err="1" smtClean="0"/>
              <a:t>insulation</a:t>
            </a:r>
            <a:r>
              <a:rPr lang="fr-CA" dirty="0" smtClean="0"/>
              <a:t> </a:t>
            </a:r>
            <a:r>
              <a:rPr lang="fr-CA" dirty="0" err="1" smtClean="0"/>
              <a:t>between</a:t>
            </a:r>
            <a:r>
              <a:rPr lang="fr-CA" dirty="0" smtClean="0"/>
              <a:t> </a:t>
            </a:r>
            <a:r>
              <a:rPr lang="fr-CA" dirty="0" err="1" smtClean="0"/>
              <a:t>strips</a:t>
            </a:r>
            <a:endParaRPr lang="fr-CA" dirty="0" smtClean="0"/>
          </a:p>
          <a:p>
            <a:pPr>
              <a:buNone/>
            </a:pPr>
            <a:endParaRPr lang="fr-CA" dirty="0" smtClean="0"/>
          </a:p>
          <a:p>
            <a:r>
              <a:rPr lang="fr-CA" dirty="0" err="1" smtClean="0"/>
              <a:t>Classical</a:t>
            </a:r>
            <a:r>
              <a:rPr lang="fr-CA" dirty="0" smtClean="0"/>
              <a:t> implantation for n </a:t>
            </a:r>
            <a:r>
              <a:rPr lang="fr-CA" dirty="0" err="1" smtClean="0"/>
              <a:t>strip</a:t>
            </a:r>
            <a:r>
              <a:rPr lang="fr-CA" dirty="0" smtClean="0"/>
              <a:t> implant </a:t>
            </a:r>
          </a:p>
          <a:p>
            <a:endParaRPr lang="fr-CA" dirty="0" smtClean="0"/>
          </a:p>
          <a:p>
            <a:r>
              <a:rPr lang="fr-CA" dirty="0" smtClean="0"/>
              <a:t>Drive-in 100 min @ 900C</a:t>
            </a:r>
            <a:endParaRPr lang="fr-CA" dirty="0"/>
          </a:p>
        </p:txBody>
      </p:sp>
      <p:sp>
        <p:nvSpPr>
          <p:cNvPr id="4" name="Footer Placeholder 3"/>
          <p:cNvSpPr>
            <a:spLocks noGrp="1"/>
          </p:cNvSpPr>
          <p:nvPr>
            <p:ph type="ftr" sz="quarter" idx="11"/>
          </p:nvPr>
        </p:nvSpPr>
        <p:spPr/>
        <p:txBody>
          <a:bodyPr/>
          <a:lstStyle/>
          <a:p>
            <a:r>
              <a:rPr lang="en-US" smtClean="0"/>
              <a:t>Vertex 2013, Lake Starnberg, September 18 2013</a:t>
            </a:r>
            <a:endParaRPr lang="fr-CA"/>
          </a:p>
        </p:txBody>
      </p:sp>
      <p:sp>
        <p:nvSpPr>
          <p:cNvPr id="5" name="Slide Number Placeholder 4"/>
          <p:cNvSpPr>
            <a:spLocks noGrp="1"/>
          </p:cNvSpPr>
          <p:nvPr>
            <p:ph type="sldNum" sz="quarter" idx="12"/>
          </p:nvPr>
        </p:nvSpPr>
        <p:spPr/>
        <p:txBody>
          <a:bodyPr/>
          <a:lstStyle/>
          <a:p>
            <a:fld id="{AFDE439F-5BF2-48B3-ADAB-58BE249EFCAA}" type="slidenum">
              <a:rPr lang="fr-CA" smtClean="0"/>
              <a:pPr/>
              <a:t>46</a:t>
            </a:fld>
            <a:endParaRPr lang="fr-CA"/>
          </a:p>
        </p:txBody>
      </p:sp>
      <p:pic>
        <p:nvPicPr>
          <p:cNvPr id="7" name="Picture 6" descr="Ef_z.png"/>
          <p:cNvPicPr>
            <a:picLocks noChangeAspect="1"/>
          </p:cNvPicPr>
          <p:nvPr/>
        </p:nvPicPr>
        <p:blipFill>
          <a:blip r:embed="rId2" cstate="print"/>
          <a:srcRect l="3279" r="6557" b="1639"/>
          <a:stretch>
            <a:fillRect/>
          </a:stretch>
        </p:blipFill>
        <p:spPr>
          <a:xfrm>
            <a:off x="5072066" y="1252704"/>
            <a:ext cx="3929090" cy="2533486"/>
          </a:xfrm>
          <a:prstGeom prst="rect">
            <a:avLst/>
          </a:prstGeom>
        </p:spPr>
      </p:pic>
      <p:pic>
        <p:nvPicPr>
          <p:cNvPr id="8" name="Picture 7" descr="Ef_surface_1e16.png"/>
          <p:cNvPicPr>
            <a:picLocks noChangeAspect="1"/>
          </p:cNvPicPr>
          <p:nvPr/>
        </p:nvPicPr>
        <p:blipFill>
          <a:blip r:embed="rId3" cstate="print"/>
          <a:srcRect l="3906" r="7031" b="5208"/>
          <a:stretch>
            <a:fillRect/>
          </a:stretch>
        </p:blipFill>
        <p:spPr>
          <a:xfrm>
            <a:off x="5072066" y="3643314"/>
            <a:ext cx="3714776" cy="2965293"/>
          </a:xfrm>
          <a:prstGeom prst="rect">
            <a:avLst/>
          </a:prstGeom>
        </p:spPr>
      </p:pic>
    </p:spTree>
    <p:extLst>
      <p:ext uri="{BB962C8B-B14F-4D97-AF65-F5344CB8AC3E}">
        <p14:creationId xmlns:p14="http://schemas.microsoft.com/office/powerpoint/2010/main" val="64338017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2620"/>
            <a:ext cx="8229600" cy="1252728"/>
          </a:xfrm>
        </p:spPr>
        <p:txBody>
          <a:bodyPr>
            <a:normAutofit fontScale="90000"/>
          </a:bodyPr>
          <a:lstStyle/>
          <a:p>
            <a:r>
              <a:rPr lang="fr-CA" sz="4800" dirty="0" smtClean="0"/>
              <a:t>2D simulation : </a:t>
            </a:r>
            <a:r>
              <a:rPr lang="fr-CA" sz="4800" dirty="0" err="1" smtClean="0"/>
              <a:t>Leakage</a:t>
            </a:r>
            <a:r>
              <a:rPr lang="fr-CA" sz="4800" dirty="0" smtClean="0"/>
              <a:t> </a:t>
            </a:r>
            <a:r>
              <a:rPr lang="fr-CA" sz="4800" dirty="0" err="1" smtClean="0"/>
              <a:t>current</a:t>
            </a:r>
            <a:endParaRPr lang="fr-CA" dirty="0"/>
          </a:p>
        </p:txBody>
      </p:sp>
      <p:pic>
        <p:nvPicPr>
          <p:cNvPr id="6" name="Content Placeholder 5" descr="leakage_v_fluence.png"/>
          <p:cNvPicPr>
            <a:picLocks noGrp="1" noChangeAspect="1"/>
          </p:cNvPicPr>
          <p:nvPr>
            <p:ph idx="1"/>
          </p:nvPr>
        </p:nvPicPr>
        <p:blipFill>
          <a:blip r:embed="rId2" cstate="print"/>
          <a:srcRect l="4830" r="4830" b="2470"/>
          <a:stretch>
            <a:fillRect/>
          </a:stretch>
        </p:blipFill>
        <p:spPr>
          <a:xfrm>
            <a:off x="4572000" y="741882"/>
            <a:ext cx="4286280" cy="267401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Footer Placeholder 3"/>
          <p:cNvSpPr>
            <a:spLocks noGrp="1"/>
          </p:cNvSpPr>
          <p:nvPr>
            <p:ph type="ftr" sz="quarter" idx="11"/>
          </p:nvPr>
        </p:nvSpPr>
        <p:spPr/>
        <p:txBody>
          <a:bodyPr/>
          <a:lstStyle/>
          <a:p>
            <a:r>
              <a:rPr lang="en-US" smtClean="0"/>
              <a:t>Vertex 2013, Lake Starnberg, September 18 2013</a:t>
            </a:r>
            <a:endParaRPr lang="fr-CA"/>
          </a:p>
        </p:txBody>
      </p:sp>
      <p:sp>
        <p:nvSpPr>
          <p:cNvPr id="5" name="Slide Number Placeholder 4"/>
          <p:cNvSpPr>
            <a:spLocks noGrp="1"/>
          </p:cNvSpPr>
          <p:nvPr>
            <p:ph type="sldNum" sz="quarter" idx="12"/>
          </p:nvPr>
        </p:nvSpPr>
        <p:spPr/>
        <p:txBody>
          <a:bodyPr/>
          <a:lstStyle/>
          <a:p>
            <a:fld id="{AFDE439F-5BF2-48B3-ADAB-58BE249EFCAA}" type="slidenum">
              <a:rPr lang="fr-CA" smtClean="0"/>
              <a:pPr/>
              <a:t>47</a:t>
            </a:fld>
            <a:endParaRPr lang="fr-CA"/>
          </a:p>
        </p:txBody>
      </p:sp>
      <p:sp>
        <p:nvSpPr>
          <p:cNvPr id="7" name="TextBox 6"/>
          <p:cNvSpPr txBox="1"/>
          <p:nvPr/>
        </p:nvSpPr>
        <p:spPr>
          <a:xfrm>
            <a:off x="285720" y="1785926"/>
            <a:ext cx="3571900" cy="4401205"/>
          </a:xfrm>
          <a:prstGeom prst="rect">
            <a:avLst/>
          </a:prstGeom>
          <a:noFill/>
        </p:spPr>
        <p:txBody>
          <a:bodyPr wrap="square" rtlCol="0">
            <a:spAutoFit/>
          </a:bodyPr>
          <a:lstStyle/>
          <a:p>
            <a:pPr>
              <a:buFont typeface="Arial" pitchFamily="34" charset="0"/>
              <a:buChar char="•"/>
            </a:pPr>
            <a:r>
              <a:rPr lang="fr-CA" sz="2000" dirty="0" err="1" smtClean="0"/>
              <a:t>Leakage</a:t>
            </a:r>
            <a:r>
              <a:rPr lang="fr-CA" sz="2000" dirty="0" smtClean="0"/>
              <a:t> </a:t>
            </a:r>
            <a:r>
              <a:rPr lang="fr-CA" sz="2000" dirty="0" err="1" smtClean="0"/>
              <a:t>from</a:t>
            </a:r>
            <a:r>
              <a:rPr lang="fr-CA" sz="2000" dirty="0" smtClean="0"/>
              <a:t> </a:t>
            </a:r>
            <a:r>
              <a:rPr lang="fr-CA" sz="2000" dirty="0" err="1" smtClean="0"/>
              <a:t>different</a:t>
            </a:r>
            <a:r>
              <a:rPr lang="fr-CA" sz="2000" dirty="0" smtClean="0"/>
              <a:t> </a:t>
            </a:r>
            <a:r>
              <a:rPr lang="fr-CA" sz="2000" dirty="0" err="1" smtClean="0"/>
              <a:t>strip</a:t>
            </a:r>
            <a:r>
              <a:rPr lang="fr-CA" sz="2000" dirty="0" smtClean="0"/>
              <a:t> pitch not </a:t>
            </a:r>
            <a:r>
              <a:rPr lang="fr-CA" sz="2000" dirty="0" err="1" smtClean="0"/>
              <a:t>influenced</a:t>
            </a:r>
            <a:r>
              <a:rPr lang="fr-CA" sz="2000" dirty="0" smtClean="0"/>
              <a:t> by the pitch</a:t>
            </a:r>
          </a:p>
          <a:p>
            <a:pPr>
              <a:buFont typeface="Arial" pitchFamily="34" charset="0"/>
              <a:buChar char="•"/>
            </a:pPr>
            <a:endParaRPr lang="fr-CA" sz="2000" dirty="0" smtClean="0"/>
          </a:p>
          <a:p>
            <a:pPr>
              <a:buFont typeface="Arial" pitchFamily="34" charset="0"/>
              <a:buChar char="•"/>
            </a:pPr>
            <a:r>
              <a:rPr lang="fr-CA" sz="2000" dirty="0" smtClean="0"/>
              <a:t>Hard breakdown of the </a:t>
            </a:r>
            <a:r>
              <a:rPr lang="fr-CA" sz="2000" dirty="0" err="1" smtClean="0"/>
              <a:t>junction</a:t>
            </a:r>
            <a:r>
              <a:rPr lang="fr-CA" sz="2000" dirty="0" smtClean="0"/>
              <a:t> </a:t>
            </a:r>
            <a:r>
              <a:rPr lang="fr-CA" sz="2000" dirty="0" err="1" smtClean="0"/>
              <a:t>at</a:t>
            </a:r>
            <a:r>
              <a:rPr lang="fr-CA" sz="2000" dirty="0" smtClean="0"/>
              <a:t> the </a:t>
            </a:r>
            <a:r>
              <a:rPr lang="fr-CA" sz="2000" dirty="0" err="1" smtClean="0"/>
              <a:t>strip</a:t>
            </a:r>
            <a:r>
              <a:rPr lang="fr-CA" sz="2000" dirty="0" smtClean="0"/>
              <a:t> </a:t>
            </a:r>
            <a:r>
              <a:rPr lang="fr-CA" sz="2000" dirty="0" err="1" smtClean="0"/>
              <a:t>extremity</a:t>
            </a:r>
            <a:r>
              <a:rPr lang="fr-CA" sz="2000" dirty="0" smtClean="0"/>
              <a:t> </a:t>
            </a:r>
            <a:r>
              <a:rPr lang="fr-CA" sz="2000" dirty="0" err="1" smtClean="0"/>
              <a:t>lower</a:t>
            </a:r>
            <a:r>
              <a:rPr lang="fr-CA" sz="2000" dirty="0" smtClean="0"/>
              <a:t> for </a:t>
            </a:r>
            <a:r>
              <a:rPr lang="fr-CA" sz="2000" dirty="0" err="1" smtClean="0"/>
              <a:t>small</a:t>
            </a:r>
            <a:r>
              <a:rPr lang="fr-CA" sz="2000" dirty="0" smtClean="0"/>
              <a:t> implant pitch/ </a:t>
            </a:r>
            <a:r>
              <a:rPr lang="fr-CA" sz="2000" dirty="0" err="1" smtClean="0"/>
              <a:t>strip</a:t>
            </a:r>
            <a:r>
              <a:rPr lang="fr-CA" sz="2000" dirty="0" smtClean="0"/>
              <a:t> pitch ratio</a:t>
            </a:r>
          </a:p>
          <a:p>
            <a:pPr>
              <a:buFont typeface="Arial" pitchFamily="34" charset="0"/>
              <a:buChar char="•"/>
            </a:pPr>
            <a:endParaRPr lang="fr-CA" sz="2000" dirty="0" smtClean="0"/>
          </a:p>
          <a:p>
            <a:pPr>
              <a:buFont typeface="Arial" pitchFamily="34" charset="0"/>
              <a:buChar char="•"/>
            </a:pPr>
            <a:r>
              <a:rPr lang="fr-CA" sz="2000" dirty="0" smtClean="0"/>
              <a:t> α =1.9e-17A/cm</a:t>
            </a:r>
          </a:p>
          <a:p>
            <a:pPr>
              <a:buFont typeface="Arial" pitchFamily="34" charset="0"/>
              <a:buChar char="•"/>
            </a:pPr>
            <a:endParaRPr lang="fr-CA" sz="2000" dirty="0" smtClean="0"/>
          </a:p>
          <a:p>
            <a:pPr>
              <a:buFont typeface="Arial" pitchFamily="34" charset="0"/>
              <a:buChar char="•"/>
            </a:pPr>
            <a:r>
              <a:rPr lang="fr-CA" sz="2000" dirty="0" smtClean="0"/>
              <a:t>Contribution </a:t>
            </a:r>
            <a:r>
              <a:rPr lang="fr-CA" sz="2000" dirty="0" err="1" smtClean="0"/>
              <a:t>from</a:t>
            </a:r>
            <a:r>
              <a:rPr lang="fr-CA" sz="2000" dirty="0" smtClean="0"/>
              <a:t> </a:t>
            </a:r>
            <a:r>
              <a:rPr lang="fr-CA" sz="2000" dirty="0" err="1" smtClean="0"/>
              <a:t>Trap</a:t>
            </a:r>
            <a:r>
              <a:rPr lang="fr-CA" sz="2000" dirty="0" smtClean="0"/>
              <a:t>-to-band </a:t>
            </a:r>
            <a:r>
              <a:rPr lang="fr-CA" sz="2000" dirty="0" err="1" smtClean="0"/>
              <a:t>tunelling</a:t>
            </a:r>
            <a:r>
              <a:rPr lang="fr-CA" sz="2000" dirty="0" smtClean="0"/>
              <a:t> and impact </a:t>
            </a:r>
            <a:r>
              <a:rPr lang="fr-CA" sz="2000" dirty="0" err="1" smtClean="0"/>
              <a:t>ionization</a:t>
            </a:r>
            <a:r>
              <a:rPr lang="fr-CA" sz="2000" dirty="0" smtClean="0"/>
              <a:t> visible in </a:t>
            </a:r>
            <a:r>
              <a:rPr lang="fr-CA" sz="2000" dirty="0" err="1" smtClean="0"/>
              <a:t>leakage</a:t>
            </a:r>
            <a:r>
              <a:rPr lang="fr-CA" sz="2000" dirty="0" smtClean="0"/>
              <a:t> </a:t>
            </a:r>
            <a:r>
              <a:rPr lang="fr-CA" sz="2000" dirty="0" err="1" smtClean="0"/>
              <a:t>current</a:t>
            </a:r>
            <a:r>
              <a:rPr lang="fr-CA" sz="2000" dirty="0" smtClean="0"/>
              <a:t> about 1e15 </a:t>
            </a:r>
            <a:r>
              <a:rPr lang="fr-CA" sz="2000" dirty="0" err="1" smtClean="0"/>
              <a:t>n</a:t>
            </a:r>
            <a:r>
              <a:rPr lang="fr-CA" sz="2000" baseline="-25000" dirty="0" err="1" smtClean="0"/>
              <a:t>eq</a:t>
            </a:r>
            <a:r>
              <a:rPr lang="fr-CA" sz="2000" dirty="0" smtClean="0"/>
              <a:t>/cm</a:t>
            </a:r>
            <a:r>
              <a:rPr lang="fr-CA" sz="2000" baseline="30000" dirty="0" smtClean="0"/>
              <a:t>2</a:t>
            </a:r>
            <a:endParaRPr lang="fr-CA" sz="2000" baseline="30000" dirty="0"/>
          </a:p>
        </p:txBody>
      </p:sp>
      <p:pic>
        <p:nvPicPr>
          <p:cNvPr id="24578" name="Picture 2"/>
          <p:cNvPicPr>
            <a:picLocks noChangeAspect="1" noChangeArrowheads="1"/>
          </p:cNvPicPr>
          <p:nvPr/>
        </p:nvPicPr>
        <p:blipFill>
          <a:blip r:embed="rId3"/>
          <a:srcRect/>
          <a:stretch>
            <a:fillRect/>
          </a:stretch>
        </p:blipFill>
        <p:spPr bwMode="auto">
          <a:xfrm>
            <a:off x="4929190" y="3516252"/>
            <a:ext cx="3857652" cy="2984558"/>
          </a:xfrm>
          <a:prstGeom prst="rect">
            <a:avLst/>
          </a:prstGeom>
          <a:noFill/>
          <a:ln w="9525">
            <a:noFill/>
            <a:miter lim="800000"/>
            <a:headEnd/>
            <a:tailEnd/>
          </a:ln>
          <a:effectLst/>
        </p:spPr>
      </p:pic>
    </p:spTree>
    <p:extLst>
      <p:ext uri="{BB962C8B-B14F-4D97-AF65-F5344CB8AC3E}">
        <p14:creationId xmlns:p14="http://schemas.microsoft.com/office/powerpoint/2010/main" val="417912929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Rectangle 38"/>
          <p:cNvSpPr/>
          <p:nvPr/>
        </p:nvSpPr>
        <p:spPr>
          <a:xfrm>
            <a:off x="0" y="642918"/>
            <a:ext cx="9144000" cy="621508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fr-CA"/>
          </a:p>
        </p:txBody>
      </p:sp>
      <p:sp>
        <p:nvSpPr>
          <p:cNvPr id="2" name="Title 1"/>
          <p:cNvSpPr>
            <a:spLocks noGrp="1"/>
          </p:cNvSpPr>
          <p:nvPr>
            <p:ph type="title"/>
          </p:nvPr>
        </p:nvSpPr>
        <p:spPr>
          <a:xfrm>
            <a:off x="-32" y="-285776"/>
            <a:ext cx="8229600" cy="1252728"/>
          </a:xfrm>
        </p:spPr>
        <p:txBody>
          <a:bodyPr>
            <a:noAutofit/>
          </a:bodyPr>
          <a:lstStyle/>
          <a:p>
            <a:r>
              <a:rPr lang="fr-CA" sz="3200" dirty="0" smtClean="0"/>
              <a:t>2D simulation : Electric </a:t>
            </a:r>
            <a:r>
              <a:rPr lang="fr-CA" sz="3200" dirty="0" err="1" smtClean="0"/>
              <a:t>field</a:t>
            </a:r>
            <a:r>
              <a:rPr lang="fr-CA" sz="3200" dirty="0" smtClean="0"/>
              <a:t> (</a:t>
            </a:r>
            <a:r>
              <a:rPr lang="fr-CA" sz="3200" dirty="0" err="1" smtClean="0"/>
              <a:t>at</a:t>
            </a:r>
            <a:r>
              <a:rPr lang="fr-CA" sz="3200" dirty="0" smtClean="0"/>
              <a:t> 10</a:t>
            </a:r>
            <a:r>
              <a:rPr lang="fr-CA" sz="3200" baseline="30000" dirty="0" smtClean="0"/>
              <a:t>14</a:t>
            </a:r>
            <a:r>
              <a:rPr lang="fr-CA" sz="3200" dirty="0" smtClean="0"/>
              <a:t> </a:t>
            </a:r>
            <a:r>
              <a:rPr lang="fr-CA" sz="3200" dirty="0" err="1" smtClean="0"/>
              <a:t>n</a:t>
            </a:r>
            <a:r>
              <a:rPr lang="fr-CA" sz="3200" baseline="-25000" dirty="0" err="1" smtClean="0"/>
              <a:t>eq</a:t>
            </a:r>
            <a:r>
              <a:rPr lang="fr-CA" sz="3200" dirty="0" smtClean="0"/>
              <a:t>/cm</a:t>
            </a:r>
            <a:r>
              <a:rPr lang="fr-CA" sz="3200" baseline="30000" dirty="0" smtClean="0"/>
              <a:t>2</a:t>
            </a:r>
            <a:r>
              <a:rPr lang="fr-CA" sz="3200" dirty="0" smtClean="0"/>
              <a:t>)</a:t>
            </a:r>
            <a:endParaRPr lang="fr-CA" sz="3200" dirty="0"/>
          </a:p>
        </p:txBody>
      </p:sp>
      <p:pic>
        <p:nvPicPr>
          <p:cNvPr id="6" name="Content Placeholder 5" descr="Ef_1e16_std_1.png"/>
          <p:cNvPicPr>
            <a:picLocks noGrp="1" noChangeAspect="1"/>
          </p:cNvPicPr>
          <p:nvPr>
            <p:ph idx="1"/>
          </p:nvPr>
        </p:nvPicPr>
        <p:blipFill>
          <a:blip r:embed="rId2" cstate="print"/>
          <a:stretch>
            <a:fillRect/>
          </a:stretch>
        </p:blipFill>
        <p:spPr>
          <a:xfrm>
            <a:off x="642942" y="785794"/>
            <a:ext cx="2571768" cy="1928826"/>
          </a:xfrm>
        </p:spPr>
      </p:pic>
      <p:sp>
        <p:nvSpPr>
          <p:cNvPr id="4" name="Footer Placeholder 3"/>
          <p:cNvSpPr>
            <a:spLocks noGrp="1"/>
          </p:cNvSpPr>
          <p:nvPr>
            <p:ph type="ftr" sz="quarter" idx="11"/>
          </p:nvPr>
        </p:nvSpPr>
        <p:spPr/>
        <p:txBody>
          <a:bodyPr/>
          <a:lstStyle/>
          <a:p>
            <a:r>
              <a:rPr lang="en-US" smtClean="0"/>
              <a:t>Vertex 2013, Lake Starnberg, September 18 2013</a:t>
            </a:r>
            <a:endParaRPr lang="fr-CA"/>
          </a:p>
        </p:txBody>
      </p:sp>
      <p:sp>
        <p:nvSpPr>
          <p:cNvPr id="5" name="Slide Number Placeholder 4"/>
          <p:cNvSpPr>
            <a:spLocks noGrp="1"/>
          </p:cNvSpPr>
          <p:nvPr>
            <p:ph type="sldNum" sz="quarter" idx="12"/>
          </p:nvPr>
        </p:nvSpPr>
        <p:spPr/>
        <p:txBody>
          <a:bodyPr/>
          <a:lstStyle/>
          <a:p>
            <a:fld id="{AFDE439F-5BF2-48B3-ADAB-58BE249EFCAA}" type="slidenum">
              <a:rPr lang="fr-CA" smtClean="0"/>
              <a:pPr/>
              <a:t>48</a:t>
            </a:fld>
            <a:endParaRPr lang="fr-CA"/>
          </a:p>
        </p:txBody>
      </p:sp>
      <p:pic>
        <p:nvPicPr>
          <p:cNvPr id="29" name="Content Placeholder 5" descr="Ef_1e16_std_1.png"/>
          <p:cNvPicPr>
            <a:picLocks noChangeAspect="1"/>
          </p:cNvPicPr>
          <p:nvPr/>
        </p:nvPicPr>
        <p:blipFill>
          <a:blip r:embed="rId3" cstate="print"/>
          <a:stretch>
            <a:fillRect/>
          </a:stretch>
        </p:blipFill>
        <p:spPr>
          <a:xfrm>
            <a:off x="3429024" y="785794"/>
            <a:ext cx="2571768" cy="1928826"/>
          </a:xfrm>
          <a:prstGeom prst="rect">
            <a:avLst/>
          </a:prstGeom>
        </p:spPr>
      </p:pic>
      <p:pic>
        <p:nvPicPr>
          <p:cNvPr id="30" name="Content Placeholder 5" descr="Ef_1e16_std_1.png"/>
          <p:cNvPicPr>
            <a:picLocks noChangeAspect="1"/>
          </p:cNvPicPr>
          <p:nvPr/>
        </p:nvPicPr>
        <p:blipFill>
          <a:blip r:embed="rId4" cstate="print"/>
          <a:stretch>
            <a:fillRect/>
          </a:stretch>
        </p:blipFill>
        <p:spPr>
          <a:xfrm>
            <a:off x="6215106" y="785794"/>
            <a:ext cx="2571768" cy="1928826"/>
          </a:xfrm>
          <a:prstGeom prst="rect">
            <a:avLst/>
          </a:prstGeom>
        </p:spPr>
      </p:pic>
      <p:pic>
        <p:nvPicPr>
          <p:cNvPr id="31" name="Content Placeholder 5" descr="Ef_1e16_std_1.png"/>
          <p:cNvPicPr>
            <a:picLocks noChangeAspect="1"/>
          </p:cNvPicPr>
          <p:nvPr/>
        </p:nvPicPr>
        <p:blipFill>
          <a:blip r:embed="rId5" cstate="print"/>
          <a:stretch>
            <a:fillRect/>
          </a:stretch>
        </p:blipFill>
        <p:spPr>
          <a:xfrm>
            <a:off x="642942" y="2786058"/>
            <a:ext cx="2571768" cy="1928826"/>
          </a:xfrm>
          <a:prstGeom prst="rect">
            <a:avLst/>
          </a:prstGeom>
        </p:spPr>
      </p:pic>
      <p:pic>
        <p:nvPicPr>
          <p:cNvPr id="32" name="Content Placeholder 5" descr="Ef_1e16_std_1.png"/>
          <p:cNvPicPr>
            <a:picLocks noChangeAspect="1"/>
          </p:cNvPicPr>
          <p:nvPr/>
        </p:nvPicPr>
        <p:blipFill>
          <a:blip r:embed="rId6" cstate="print"/>
          <a:stretch>
            <a:fillRect/>
          </a:stretch>
        </p:blipFill>
        <p:spPr>
          <a:xfrm>
            <a:off x="3429024" y="2786058"/>
            <a:ext cx="2571768" cy="1928826"/>
          </a:xfrm>
          <a:prstGeom prst="rect">
            <a:avLst/>
          </a:prstGeom>
        </p:spPr>
      </p:pic>
      <p:pic>
        <p:nvPicPr>
          <p:cNvPr id="33" name="Content Placeholder 5" descr="Ef_1e16_std_1.png"/>
          <p:cNvPicPr>
            <a:picLocks noChangeAspect="1"/>
          </p:cNvPicPr>
          <p:nvPr/>
        </p:nvPicPr>
        <p:blipFill>
          <a:blip r:embed="rId7" cstate="print"/>
          <a:stretch>
            <a:fillRect/>
          </a:stretch>
        </p:blipFill>
        <p:spPr>
          <a:xfrm>
            <a:off x="6215106" y="2786058"/>
            <a:ext cx="2571768" cy="1928826"/>
          </a:xfrm>
          <a:prstGeom prst="rect">
            <a:avLst/>
          </a:prstGeom>
        </p:spPr>
      </p:pic>
      <p:pic>
        <p:nvPicPr>
          <p:cNvPr id="34" name="Content Placeholder 5" descr="Ef_1e16_std_1.png"/>
          <p:cNvPicPr>
            <a:picLocks noChangeAspect="1"/>
          </p:cNvPicPr>
          <p:nvPr/>
        </p:nvPicPr>
        <p:blipFill>
          <a:blip r:embed="rId8" cstate="print"/>
          <a:stretch>
            <a:fillRect/>
          </a:stretch>
        </p:blipFill>
        <p:spPr>
          <a:xfrm>
            <a:off x="642910" y="4643446"/>
            <a:ext cx="2571768" cy="1928826"/>
          </a:xfrm>
          <a:prstGeom prst="rect">
            <a:avLst/>
          </a:prstGeom>
        </p:spPr>
      </p:pic>
      <p:pic>
        <p:nvPicPr>
          <p:cNvPr id="35" name="Content Placeholder 5" descr="Ef_1e16_std_1.png"/>
          <p:cNvPicPr>
            <a:picLocks noChangeAspect="1"/>
          </p:cNvPicPr>
          <p:nvPr/>
        </p:nvPicPr>
        <p:blipFill>
          <a:blip r:embed="rId9" cstate="print"/>
          <a:stretch>
            <a:fillRect/>
          </a:stretch>
        </p:blipFill>
        <p:spPr>
          <a:xfrm>
            <a:off x="3428992" y="4643446"/>
            <a:ext cx="2571768" cy="1928826"/>
          </a:xfrm>
          <a:prstGeom prst="rect">
            <a:avLst/>
          </a:prstGeom>
        </p:spPr>
      </p:pic>
      <p:pic>
        <p:nvPicPr>
          <p:cNvPr id="36" name="Content Placeholder 5" descr="Ef_1e16_std_1.png"/>
          <p:cNvPicPr>
            <a:picLocks noChangeAspect="1"/>
          </p:cNvPicPr>
          <p:nvPr/>
        </p:nvPicPr>
        <p:blipFill>
          <a:blip r:embed="rId10" cstate="print"/>
          <a:stretch>
            <a:fillRect/>
          </a:stretch>
        </p:blipFill>
        <p:spPr>
          <a:xfrm>
            <a:off x="6215074" y="4643446"/>
            <a:ext cx="2571768" cy="1928826"/>
          </a:xfrm>
          <a:prstGeom prst="rect">
            <a:avLst/>
          </a:prstGeom>
        </p:spPr>
      </p:pic>
      <p:sp>
        <p:nvSpPr>
          <p:cNvPr id="37" name="TextBox 36"/>
          <p:cNvSpPr txBox="1"/>
          <p:nvPr/>
        </p:nvSpPr>
        <p:spPr>
          <a:xfrm>
            <a:off x="0" y="642918"/>
            <a:ext cx="914033" cy="5632311"/>
          </a:xfrm>
          <a:prstGeom prst="rect">
            <a:avLst/>
          </a:prstGeom>
          <a:noFill/>
        </p:spPr>
        <p:txBody>
          <a:bodyPr wrap="square" rtlCol="0">
            <a:spAutoFit/>
          </a:bodyPr>
          <a:lstStyle/>
          <a:p>
            <a:pPr algn="ctr"/>
            <a:r>
              <a:rPr lang="fr-CA" b="1" dirty="0" err="1"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Strip</a:t>
            </a:r>
            <a:endParaRPr lang="fr-CA"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a:p>
            <a:pPr algn="ctr"/>
            <a:r>
              <a:rPr lang="fr-CA"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 pitch</a:t>
            </a:r>
          </a:p>
          <a:p>
            <a:pPr algn="ctr"/>
            <a:endParaRPr lang="fr-CA"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a:p>
            <a:pPr algn="ctr"/>
            <a:endParaRPr lang="fr-CA"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a:p>
            <a:pPr algn="ctr"/>
            <a:r>
              <a:rPr lang="fr-CA"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40 µm</a:t>
            </a:r>
          </a:p>
          <a:p>
            <a:pPr algn="ctr"/>
            <a:endParaRPr lang="fr-CA"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a:p>
            <a:pPr algn="ctr"/>
            <a:endParaRPr lang="fr-CA"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a:p>
            <a:pPr algn="ctr"/>
            <a:endParaRPr lang="fr-CA"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a:p>
            <a:pPr algn="ctr"/>
            <a:endParaRPr lang="fr-CA"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a:p>
            <a:pPr algn="ctr"/>
            <a:endParaRPr lang="fr-CA"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a:p>
            <a:pPr algn="ctr"/>
            <a:endParaRPr lang="fr-CA"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a:p>
            <a:pPr algn="ctr"/>
            <a:r>
              <a:rPr lang="fr-CA"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80 µm</a:t>
            </a:r>
          </a:p>
          <a:p>
            <a:pPr algn="ctr"/>
            <a:endParaRPr lang="fr-CA"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a:p>
            <a:pPr algn="ctr"/>
            <a:endParaRPr lang="fr-CA"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a:p>
            <a:pPr algn="ctr"/>
            <a:endParaRPr lang="fr-CA"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a:p>
            <a:pPr algn="ctr"/>
            <a:endParaRPr lang="fr-CA"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a:p>
            <a:pPr algn="ctr"/>
            <a:endParaRPr lang="fr-CA"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a:p>
            <a:pPr algn="ctr"/>
            <a:endParaRPr lang="fr-CA"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a:p>
            <a:pPr algn="ctr"/>
            <a:r>
              <a:rPr lang="fr-CA"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100 µm</a:t>
            </a:r>
          </a:p>
          <a:p>
            <a:pPr algn="ctr"/>
            <a:endParaRPr lang="fr-CA"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
        <p:nvSpPr>
          <p:cNvPr id="40" name="TextBox 39"/>
          <p:cNvSpPr txBox="1"/>
          <p:nvPr/>
        </p:nvSpPr>
        <p:spPr>
          <a:xfrm>
            <a:off x="1000100" y="1857364"/>
            <a:ext cx="1433406" cy="646331"/>
          </a:xfrm>
          <a:prstGeom prst="rect">
            <a:avLst/>
          </a:prstGeom>
          <a:noFill/>
        </p:spPr>
        <p:txBody>
          <a:bodyPr wrap="none" rtlCol="0">
            <a:spAutoFit/>
          </a:bodyPr>
          <a:lstStyle/>
          <a:p>
            <a:pPr algn="ctr"/>
            <a:r>
              <a:rPr lang="fr-CA" dirty="0" smtClean="0"/>
              <a:t>Implant </a:t>
            </a:r>
          </a:p>
          <a:p>
            <a:pPr algn="ctr"/>
            <a:r>
              <a:rPr lang="fr-CA" dirty="0" err="1" smtClean="0"/>
              <a:t>width</a:t>
            </a:r>
            <a:r>
              <a:rPr lang="fr-CA" dirty="0" smtClean="0"/>
              <a:t> = 6 µm</a:t>
            </a:r>
            <a:endParaRPr lang="fr-CA" dirty="0"/>
          </a:p>
        </p:txBody>
      </p:sp>
      <p:sp>
        <p:nvSpPr>
          <p:cNvPr id="42" name="Rectangle 41"/>
          <p:cNvSpPr/>
          <p:nvPr/>
        </p:nvSpPr>
        <p:spPr>
          <a:xfrm>
            <a:off x="4071934" y="2071678"/>
            <a:ext cx="769763" cy="369332"/>
          </a:xfrm>
          <a:prstGeom prst="rect">
            <a:avLst/>
          </a:prstGeom>
        </p:spPr>
        <p:txBody>
          <a:bodyPr wrap="none">
            <a:spAutoFit/>
          </a:bodyPr>
          <a:lstStyle/>
          <a:p>
            <a:pPr algn="ctr"/>
            <a:r>
              <a:rPr lang="fr-CA" dirty="0" smtClean="0"/>
              <a:t>15 µm</a:t>
            </a:r>
            <a:endParaRPr lang="fr-CA" dirty="0"/>
          </a:p>
        </p:txBody>
      </p:sp>
      <p:sp>
        <p:nvSpPr>
          <p:cNvPr id="43" name="Rectangle 42"/>
          <p:cNvSpPr/>
          <p:nvPr/>
        </p:nvSpPr>
        <p:spPr>
          <a:xfrm>
            <a:off x="6715140" y="2071678"/>
            <a:ext cx="814968" cy="369332"/>
          </a:xfrm>
          <a:prstGeom prst="rect">
            <a:avLst/>
          </a:prstGeom>
        </p:spPr>
        <p:txBody>
          <a:bodyPr wrap="none">
            <a:spAutoFit/>
          </a:bodyPr>
          <a:lstStyle/>
          <a:p>
            <a:pPr algn="ctr"/>
            <a:r>
              <a:rPr lang="fr-CA" dirty="0" smtClean="0"/>
              <a:t> 27 µm</a:t>
            </a:r>
            <a:endParaRPr lang="fr-CA" dirty="0"/>
          </a:p>
        </p:txBody>
      </p:sp>
      <p:sp>
        <p:nvSpPr>
          <p:cNvPr id="44" name="TextBox 43"/>
          <p:cNvSpPr txBox="1"/>
          <p:nvPr/>
        </p:nvSpPr>
        <p:spPr>
          <a:xfrm>
            <a:off x="1214414" y="4071942"/>
            <a:ext cx="676788" cy="369332"/>
          </a:xfrm>
          <a:prstGeom prst="rect">
            <a:avLst/>
          </a:prstGeom>
          <a:noFill/>
        </p:spPr>
        <p:txBody>
          <a:bodyPr wrap="none" rtlCol="0">
            <a:spAutoFit/>
          </a:bodyPr>
          <a:lstStyle/>
          <a:p>
            <a:pPr algn="ctr"/>
            <a:r>
              <a:rPr lang="fr-CA" dirty="0" smtClean="0"/>
              <a:t>6 µm</a:t>
            </a:r>
            <a:endParaRPr lang="fr-CA" dirty="0"/>
          </a:p>
        </p:txBody>
      </p:sp>
      <p:sp>
        <p:nvSpPr>
          <p:cNvPr id="45" name="Rectangle 44"/>
          <p:cNvSpPr/>
          <p:nvPr/>
        </p:nvSpPr>
        <p:spPr>
          <a:xfrm>
            <a:off x="4143372" y="4071942"/>
            <a:ext cx="777457" cy="369332"/>
          </a:xfrm>
          <a:prstGeom prst="rect">
            <a:avLst/>
          </a:prstGeom>
        </p:spPr>
        <p:txBody>
          <a:bodyPr wrap="none">
            <a:spAutoFit/>
          </a:bodyPr>
          <a:lstStyle/>
          <a:p>
            <a:pPr algn="ctr"/>
            <a:r>
              <a:rPr lang="fr-CA" dirty="0" smtClean="0"/>
              <a:t>25 µm</a:t>
            </a:r>
            <a:endParaRPr lang="fr-CA" dirty="0"/>
          </a:p>
        </p:txBody>
      </p:sp>
      <p:sp>
        <p:nvSpPr>
          <p:cNvPr id="46" name="Rectangle 45"/>
          <p:cNvSpPr/>
          <p:nvPr/>
        </p:nvSpPr>
        <p:spPr>
          <a:xfrm>
            <a:off x="6786578" y="4071942"/>
            <a:ext cx="841898" cy="369332"/>
          </a:xfrm>
          <a:prstGeom prst="rect">
            <a:avLst/>
          </a:prstGeom>
        </p:spPr>
        <p:txBody>
          <a:bodyPr wrap="none">
            <a:spAutoFit/>
          </a:bodyPr>
          <a:lstStyle/>
          <a:p>
            <a:pPr algn="ctr"/>
            <a:r>
              <a:rPr lang="fr-CA" dirty="0" smtClean="0"/>
              <a:t> 60 µm</a:t>
            </a:r>
            <a:endParaRPr lang="fr-CA" dirty="0"/>
          </a:p>
        </p:txBody>
      </p:sp>
      <p:sp>
        <p:nvSpPr>
          <p:cNvPr id="47" name="TextBox 46"/>
          <p:cNvSpPr txBox="1"/>
          <p:nvPr/>
        </p:nvSpPr>
        <p:spPr>
          <a:xfrm>
            <a:off x="1285852" y="5929330"/>
            <a:ext cx="777778" cy="369332"/>
          </a:xfrm>
          <a:prstGeom prst="rect">
            <a:avLst/>
          </a:prstGeom>
          <a:noFill/>
        </p:spPr>
        <p:txBody>
          <a:bodyPr wrap="none" rtlCol="0">
            <a:spAutoFit/>
          </a:bodyPr>
          <a:lstStyle/>
          <a:p>
            <a:pPr algn="ctr"/>
            <a:r>
              <a:rPr lang="fr-CA" dirty="0" smtClean="0"/>
              <a:t>10 µm</a:t>
            </a:r>
            <a:endParaRPr lang="fr-CA" dirty="0"/>
          </a:p>
        </p:txBody>
      </p:sp>
      <p:sp>
        <p:nvSpPr>
          <p:cNvPr id="48" name="Rectangle 47"/>
          <p:cNvSpPr/>
          <p:nvPr/>
        </p:nvSpPr>
        <p:spPr>
          <a:xfrm>
            <a:off x="4214810" y="5929330"/>
            <a:ext cx="763351" cy="369332"/>
          </a:xfrm>
          <a:prstGeom prst="rect">
            <a:avLst/>
          </a:prstGeom>
        </p:spPr>
        <p:txBody>
          <a:bodyPr wrap="none">
            <a:spAutoFit/>
          </a:bodyPr>
          <a:lstStyle/>
          <a:p>
            <a:pPr algn="ctr"/>
            <a:r>
              <a:rPr lang="fr-CA" dirty="0" smtClean="0"/>
              <a:t>33 µm</a:t>
            </a:r>
            <a:endParaRPr lang="fr-CA" dirty="0"/>
          </a:p>
        </p:txBody>
      </p:sp>
      <p:sp>
        <p:nvSpPr>
          <p:cNvPr id="49" name="Rectangle 48"/>
          <p:cNvSpPr/>
          <p:nvPr/>
        </p:nvSpPr>
        <p:spPr>
          <a:xfrm>
            <a:off x="6858016" y="5929330"/>
            <a:ext cx="819456" cy="369332"/>
          </a:xfrm>
          <a:prstGeom prst="rect">
            <a:avLst/>
          </a:prstGeom>
        </p:spPr>
        <p:txBody>
          <a:bodyPr wrap="none">
            <a:spAutoFit/>
          </a:bodyPr>
          <a:lstStyle/>
          <a:p>
            <a:pPr algn="ctr"/>
            <a:r>
              <a:rPr lang="fr-CA" dirty="0" smtClean="0"/>
              <a:t> 70 µm</a:t>
            </a:r>
            <a:endParaRPr lang="fr-CA" dirty="0"/>
          </a:p>
        </p:txBody>
      </p:sp>
      <p:sp>
        <p:nvSpPr>
          <p:cNvPr id="50" name="TextBox 49"/>
          <p:cNvSpPr txBox="1"/>
          <p:nvPr/>
        </p:nvSpPr>
        <p:spPr>
          <a:xfrm>
            <a:off x="3428992" y="785794"/>
            <a:ext cx="2637260" cy="369332"/>
          </a:xfrm>
          <a:prstGeom prst="rect">
            <a:avLst/>
          </a:prstGeom>
        </p:spPr>
        <p:style>
          <a:lnRef idx="0">
            <a:schemeClr val="accent4"/>
          </a:lnRef>
          <a:fillRef idx="3">
            <a:schemeClr val="accent4"/>
          </a:fillRef>
          <a:effectRef idx="3">
            <a:schemeClr val="accent4"/>
          </a:effectRef>
          <a:fontRef idx="minor">
            <a:schemeClr val="lt1"/>
          </a:fontRef>
        </p:style>
        <p:txBody>
          <a:bodyPr wrap="none" rtlCol="0">
            <a:spAutoFit/>
          </a:bodyPr>
          <a:lstStyle/>
          <a:p>
            <a:r>
              <a:rPr lang="fr-CA" dirty="0" smtClean="0"/>
              <a:t> 30 µm </a:t>
            </a:r>
            <a:r>
              <a:rPr lang="fr-CA" dirty="0" err="1" smtClean="0"/>
              <a:t>depth</a:t>
            </a:r>
            <a:r>
              <a:rPr lang="fr-CA" dirty="0" smtClean="0"/>
              <a:t> </a:t>
            </a:r>
            <a:r>
              <a:rPr lang="fr-CA" dirty="0" err="1" smtClean="0"/>
              <a:t>represented</a:t>
            </a:r>
            <a:endParaRPr lang="fr-CA" dirty="0" smtClean="0"/>
          </a:p>
        </p:txBody>
      </p:sp>
      <p:pic>
        <p:nvPicPr>
          <p:cNvPr id="52" name="Picture 51" descr="legend_ef_1e14.png"/>
          <p:cNvPicPr>
            <a:picLocks noChangeAspect="1"/>
          </p:cNvPicPr>
          <p:nvPr/>
        </p:nvPicPr>
        <p:blipFill>
          <a:blip r:embed="rId11"/>
          <a:stretch>
            <a:fillRect/>
          </a:stretch>
        </p:blipFill>
        <p:spPr>
          <a:xfrm>
            <a:off x="8111024" y="0"/>
            <a:ext cx="1032976" cy="142873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16014090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Rectangle 38"/>
          <p:cNvSpPr/>
          <p:nvPr/>
        </p:nvSpPr>
        <p:spPr>
          <a:xfrm>
            <a:off x="0" y="642918"/>
            <a:ext cx="9144000" cy="621508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fr-CA"/>
          </a:p>
        </p:txBody>
      </p:sp>
      <p:sp>
        <p:nvSpPr>
          <p:cNvPr id="2" name="Title 1"/>
          <p:cNvSpPr>
            <a:spLocks noGrp="1"/>
          </p:cNvSpPr>
          <p:nvPr>
            <p:ph type="title"/>
          </p:nvPr>
        </p:nvSpPr>
        <p:spPr>
          <a:xfrm>
            <a:off x="142844" y="-285776"/>
            <a:ext cx="8229600" cy="1252728"/>
          </a:xfrm>
        </p:spPr>
        <p:txBody>
          <a:bodyPr>
            <a:noAutofit/>
          </a:bodyPr>
          <a:lstStyle/>
          <a:p>
            <a:r>
              <a:rPr lang="fr-CA" sz="3200" dirty="0" smtClean="0"/>
              <a:t>2D simulation : Electric </a:t>
            </a:r>
            <a:r>
              <a:rPr lang="fr-CA" sz="3200" dirty="0" err="1" smtClean="0"/>
              <a:t>field</a:t>
            </a:r>
            <a:r>
              <a:rPr lang="fr-CA" sz="3200" dirty="0" smtClean="0"/>
              <a:t> (</a:t>
            </a:r>
            <a:r>
              <a:rPr lang="fr-CA" sz="3200" dirty="0" err="1" smtClean="0"/>
              <a:t>at</a:t>
            </a:r>
            <a:r>
              <a:rPr lang="fr-CA" sz="3200" dirty="0" smtClean="0"/>
              <a:t> 10</a:t>
            </a:r>
            <a:r>
              <a:rPr lang="fr-CA" sz="3200" baseline="30000" dirty="0" smtClean="0"/>
              <a:t>15</a:t>
            </a:r>
            <a:r>
              <a:rPr lang="fr-CA" sz="3200" dirty="0" smtClean="0"/>
              <a:t> </a:t>
            </a:r>
            <a:r>
              <a:rPr lang="fr-CA" sz="3200" dirty="0" err="1" smtClean="0"/>
              <a:t>n</a:t>
            </a:r>
            <a:r>
              <a:rPr lang="fr-CA" sz="3200" baseline="-25000" dirty="0" err="1" smtClean="0"/>
              <a:t>eq</a:t>
            </a:r>
            <a:r>
              <a:rPr lang="fr-CA" sz="3200" dirty="0" smtClean="0"/>
              <a:t>/cm</a:t>
            </a:r>
            <a:r>
              <a:rPr lang="fr-CA" sz="3200" baseline="30000" dirty="0" smtClean="0"/>
              <a:t>2</a:t>
            </a:r>
            <a:r>
              <a:rPr lang="fr-CA" sz="3200" dirty="0" smtClean="0"/>
              <a:t>)</a:t>
            </a:r>
            <a:endParaRPr lang="fr-CA" sz="3200" dirty="0"/>
          </a:p>
        </p:txBody>
      </p:sp>
      <p:pic>
        <p:nvPicPr>
          <p:cNvPr id="6" name="Content Placeholder 5" descr="Ef_1e16_std_1.png"/>
          <p:cNvPicPr>
            <a:picLocks noGrp="1" noChangeAspect="1"/>
          </p:cNvPicPr>
          <p:nvPr>
            <p:ph idx="1"/>
          </p:nvPr>
        </p:nvPicPr>
        <p:blipFill>
          <a:blip r:embed="rId2" cstate="print"/>
          <a:stretch>
            <a:fillRect/>
          </a:stretch>
        </p:blipFill>
        <p:spPr>
          <a:xfrm>
            <a:off x="642942" y="785794"/>
            <a:ext cx="2571768" cy="1928826"/>
          </a:xfrm>
        </p:spPr>
      </p:pic>
      <p:sp>
        <p:nvSpPr>
          <p:cNvPr id="4" name="Footer Placeholder 3"/>
          <p:cNvSpPr>
            <a:spLocks noGrp="1"/>
          </p:cNvSpPr>
          <p:nvPr>
            <p:ph type="ftr" sz="quarter" idx="11"/>
          </p:nvPr>
        </p:nvSpPr>
        <p:spPr/>
        <p:txBody>
          <a:bodyPr/>
          <a:lstStyle/>
          <a:p>
            <a:r>
              <a:rPr lang="en-US" smtClean="0"/>
              <a:t>Vertex 2013, Lake Starnberg, September 18 2013</a:t>
            </a:r>
            <a:endParaRPr lang="fr-CA"/>
          </a:p>
        </p:txBody>
      </p:sp>
      <p:sp>
        <p:nvSpPr>
          <p:cNvPr id="5" name="Slide Number Placeholder 4"/>
          <p:cNvSpPr>
            <a:spLocks noGrp="1"/>
          </p:cNvSpPr>
          <p:nvPr>
            <p:ph type="sldNum" sz="quarter" idx="12"/>
          </p:nvPr>
        </p:nvSpPr>
        <p:spPr/>
        <p:txBody>
          <a:bodyPr/>
          <a:lstStyle/>
          <a:p>
            <a:fld id="{AFDE439F-5BF2-48B3-ADAB-58BE249EFCAA}" type="slidenum">
              <a:rPr lang="fr-CA" smtClean="0"/>
              <a:pPr/>
              <a:t>49</a:t>
            </a:fld>
            <a:endParaRPr lang="fr-CA"/>
          </a:p>
        </p:txBody>
      </p:sp>
      <p:pic>
        <p:nvPicPr>
          <p:cNvPr id="29" name="Content Placeholder 5" descr="Ef_1e16_std_1.png"/>
          <p:cNvPicPr>
            <a:picLocks noChangeAspect="1"/>
          </p:cNvPicPr>
          <p:nvPr/>
        </p:nvPicPr>
        <p:blipFill>
          <a:blip r:embed="rId3" cstate="print"/>
          <a:stretch>
            <a:fillRect/>
          </a:stretch>
        </p:blipFill>
        <p:spPr>
          <a:xfrm>
            <a:off x="3429024" y="785794"/>
            <a:ext cx="2571768" cy="1928826"/>
          </a:xfrm>
          <a:prstGeom prst="rect">
            <a:avLst/>
          </a:prstGeom>
        </p:spPr>
      </p:pic>
      <p:pic>
        <p:nvPicPr>
          <p:cNvPr id="30" name="Content Placeholder 5" descr="Ef_1e16_std_1.png"/>
          <p:cNvPicPr>
            <a:picLocks noChangeAspect="1"/>
          </p:cNvPicPr>
          <p:nvPr/>
        </p:nvPicPr>
        <p:blipFill>
          <a:blip r:embed="rId4" cstate="print"/>
          <a:stretch>
            <a:fillRect/>
          </a:stretch>
        </p:blipFill>
        <p:spPr>
          <a:xfrm>
            <a:off x="6215106" y="785794"/>
            <a:ext cx="2571768" cy="1928826"/>
          </a:xfrm>
          <a:prstGeom prst="rect">
            <a:avLst/>
          </a:prstGeom>
        </p:spPr>
      </p:pic>
      <p:pic>
        <p:nvPicPr>
          <p:cNvPr id="31" name="Content Placeholder 5" descr="Ef_1e16_std_1.png"/>
          <p:cNvPicPr>
            <a:picLocks noChangeAspect="1"/>
          </p:cNvPicPr>
          <p:nvPr/>
        </p:nvPicPr>
        <p:blipFill>
          <a:blip r:embed="rId5" cstate="print"/>
          <a:stretch>
            <a:fillRect/>
          </a:stretch>
        </p:blipFill>
        <p:spPr>
          <a:xfrm>
            <a:off x="642942" y="2786058"/>
            <a:ext cx="2571768" cy="1928826"/>
          </a:xfrm>
          <a:prstGeom prst="rect">
            <a:avLst/>
          </a:prstGeom>
        </p:spPr>
      </p:pic>
      <p:pic>
        <p:nvPicPr>
          <p:cNvPr id="32" name="Content Placeholder 5" descr="Ef_1e16_std_1.png"/>
          <p:cNvPicPr>
            <a:picLocks noChangeAspect="1"/>
          </p:cNvPicPr>
          <p:nvPr/>
        </p:nvPicPr>
        <p:blipFill>
          <a:blip r:embed="rId6" cstate="print"/>
          <a:stretch>
            <a:fillRect/>
          </a:stretch>
        </p:blipFill>
        <p:spPr>
          <a:xfrm>
            <a:off x="3429024" y="2786058"/>
            <a:ext cx="2571768" cy="1928826"/>
          </a:xfrm>
          <a:prstGeom prst="rect">
            <a:avLst/>
          </a:prstGeom>
        </p:spPr>
      </p:pic>
      <p:pic>
        <p:nvPicPr>
          <p:cNvPr id="33" name="Content Placeholder 5" descr="Ef_1e16_std_1.png"/>
          <p:cNvPicPr>
            <a:picLocks noChangeAspect="1"/>
          </p:cNvPicPr>
          <p:nvPr/>
        </p:nvPicPr>
        <p:blipFill>
          <a:blip r:embed="rId7" cstate="print"/>
          <a:stretch>
            <a:fillRect/>
          </a:stretch>
        </p:blipFill>
        <p:spPr>
          <a:xfrm>
            <a:off x="6215106" y="2786058"/>
            <a:ext cx="2571768" cy="1928826"/>
          </a:xfrm>
          <a:prstGeom prst="rect">
            <a:avLst/>
          </a:prstGeom>
        </p:spPr>
      </p:pic>
      <p:pic>
        <p:nvPicPr>
          <p:cNvPr id="34" name="Content Placeholder 5" descr="Ef_1e16_std_1.png"/>
          <p:cNvPicPr>
            <a:picLocks noChangeAspect="1"/>
          </p:cNvPicPr>
          <p:nvPr/>
        </p:nvPicPr>
        <p:blipFill>
          <a:blip r:embed="rId8" cstate="print"/>
          <a:stretch>
            <a:fillRect/>
          </a:stretch>
        </p:blipFill>
        <p:spPr>
          <a:xfrm>
            <a:off x="642910" y="4643446"/>
            <a:ext cx="2571768" cy="1928826"/>
          </a:xfrm>
          <a:prstGeom prst="rect">
            <a:avLst/>
          </a:prstGeom>
        </p:spPr>
      </p:pic>
      <p:pic>
        <p:nvPicPr>
          <p:cNvPr id="35" name="Content Placeholder 5" descr="Ef_1e16_std_1.png"/>
          <p:cNvPicPr>
            <a:picLocks noChangeAspect="1"/>
          </p:cNvPicPr>
          <p:nvPr/>
        </p:nvPicPr>
        <p:blipFill>
          <a:blip r:embed="rId9" cstate="print"/>
          <a:stretch>
            <a:fillRect/>
          </a:stretch>
        </p:blipFill>
        <p:spPr>
          <a:xfrm>
            <a:off x="3428992" y="4643446"/>
            <a:ext cx="2571768" cy="1928826"/>
          </a:xfrm>
          <a:prstGeom prst="rect">
            <a:avLst/>
          </a:prstGeom>
        </p:spPr>
      </p:pic>
      <p:pic>
        <p:nvPicPr>
          <p:cNvPr id="36" name="Content Placeholder 5" descr="Ef_1e16_std_1.png"/>
          <p:cNvPicPr>
            <a:picLocks noChangeAspect="1"/>
          </p:cNvPicPr>
          <p:nvPr/>
        </p:nvPicPr>
        <p:blipFill>
          <a:blip r:embed="rId10" cstate="print"/>
          <a:stretch>
            <a:fillRect/>
          </a:stretch>
        </p:blipFill>
        <p:spPr>
          <a:xfrm>
            <a:off x="6215074" y="4643446"/>
            <a:ext cx="2571768" cy="1928826"/>
          </a:xfrm>
          <a:prstGeom prst="rect">
            <a:avLst/>
          </a:prstGeom>
        </p:spPr>
      </p:pic>
      <p:sp>
        <p:nvSpPr>
          <p:cNvPr id="37" name="TextBox 36"/>
          <p:cNvSpPr txBox="1"/>
          <p:nvPr/>
        </p:nvSpPr>
        <p:spPr>
          <a:xfrm>
            <a:off x="0" y="642918"/>
            <a:ext cx="914033" cy="5632311"/>
          </a:xfrm>
          <a:prstGeom prst="rect">
            <a:avLst/>
          </a:prstGeom>
          <a:noFill/>
        </p:spPr>
        <p:txBody>
          <a:bodyPr wrap="square" rtlCol="0">
            <a:spAutoFit/>
          </a:bodyPr>
          <a:lstStyle/>
          <a:p>
            <a:pPr algn="ctr"/>
            <a:r>
              <a:rPr lang="fr-CA" b="1" dirty="0" err="1"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Strip</a:t>
            </a:r>
            <a:endParaRPr lang="fr-CA"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a:p>
            <a:pPr algn="ctr"/>
            <a:r>
              <a:rPr lang="fr-CA"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 pitch</a:t>
            </a:r>
          </a:p>
          <a:p>
            <a:pPr algn="ctr"/>
            <a:endParaRPr lang="fr-CA"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a:p>
            <a:pPr algn="ctr"/>
            <a:endParaRPr lang="fr-CA"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a:p>
            <a:pPr algn="ctr"/>
            <a:r>
              <a:rPr lang="fr-CA"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40 µm</a:t>
            </a:r>
          </a:p>
          <a:p>
            <a:pPr algn="ctr"/>
            <a:endParaRPr lang="fr-CA"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a:p>
            <a:pPr algn="ctr"/>
            <a:endParaRPr lang="fr-CA"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a:p>
            <a:pPr algn="ctr"/>
            <a:endParaRPr lang="fr-CA"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a:p>
            <a:pPr algn="ctr"/>
            <a:endParaRPr lang="fr-CA"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a:p>
            <a:pPr algn="ctr"/>
            <a:endParaRPr lang="fr-CA"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a:p>
            <a:pPr algn="ctr"/>
            <a:endParaRPr lang="fr-CA"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a:p>
            <a:pPr algn="ctr"/>
            <a:r>
              <a:rPr lang="fr-CA"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80 µm</a:t>
            </a:r>
          </a:p>
          <a:p>
            <a:pPr algn="ctr"/>
            <a:endParaRPr lang="fr-CA"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a:p>
            <a:pPr algn="ctr"/>
            <a:endParaRPr lang="fr-CA"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a:p>
            <a:pPr algn="ctr"/>
            <a:endParaRPr lang="fr-CA"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a:p>
            <a:pPr algn="ctr"/>
            <a:endParaRPr lang="fr-CA"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a:p>
            <a:pPr algn="ctr"/>
            <a:endParaRPr lang="fr-CA"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a:p>
            <a:pPr algn="ctr"/>
            <a:endParaRPr lang="fr-CA"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a:p>
            <a:pPr algn="ctr"/>
            <a:r>
              <a:rPr lang="fr-CA"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100 µm</a:t>
            </a:r>
          </a:p>
          <a:p>
            <a:pPr algn="ctr"/>
            <a:endParaRPr lang="fr-CA"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
        <p:nvSpPr>
          <p:cNvPr id="40" name="TextBox 39"/>
          <p:cNvSpPr txBox="1"/>
          <p:nvPr/>
        </p:nvSpPr>
        <p:spPr>
          <a:xfrm>
            <a:off x="1000100" y="1857364"/>
            <a:ext cx="1433406" cy="646331"/>
          </a:xfrm>
          <a:prstGeom prst="rect">
            <a:avLst/>
          </a:prstGeom>
          <a:noFill/>
        </p:spPr>
        <p:txBody>
          <a:bodyPr wrap="none" rtlCol="0">
            <a:spAutoFit/>
          </a:bodyPr>
          <a:lstStyle/>
          <a:p>
            <a:pPr algn="ctr"/>
            <a:r>
              <a:rPr lang="fr-CA" dirty="0" smtClean="0"/>
              <a:t>Implant </a:t>
            </a:r>
          </a:p>
          <a:p>
            <a:pPr algn="ctr"/>
            <a:r>
              <a:rPr lang="fr-CA" dirty="0" err="1" smtClean="0"/>
              <a:t>width</a:t>
            </a:r>
            <a:r>
              <a:rPr lang="fr-CA" dirty="0" smtClean="0"/>
              <a:t> = 6 µm</a:t>
            </a:r>
            <a:endParaRPr lang="fr-CA" dirty="0"/>
          </a:p>
        </p:txBody>
      </p:sp>
      <p:sp>
        <p:nvSpPr>
          <p:cNvPr id="42" name="Rectangle 41"/>
          <p:cNvSpPr/>
          <p:nvPr/>
        </p:nvSpPr>
        <p:spPr>
          <a:xfrm>
            <a:off x="4071934" y="2071678"/>
            <a:ext cx="769763" cy="369332"/>
          </a:xfrm>
          <a:prstGeom prst="rect">
            <a:avLst/>
          </a:prstGeom>
        </p:spPr>
        <p:txBody>
          <a:bodyPr wrap="none">
            <a:spAutoFit/>
          </a:bodyPr>
          <a:lstStyle/>
          <a:p>
            <a:pPr algn="ctr"/>
            <a:r>
              <a:rPr lang="fr-CA" dirty="0" smtClean="0"/>
              <a:t>15 µm</a:t>
            </a:r>
            <a:endParaRPr lang="fr-CA" dirty="0"/>
          </a:p>
        </p:txBody>
      </p:sp>
      <p:sp>
        <p:nvSpPr>
          <p:cNvPr id="43" name="Rectangle 42"/>
          <p:cNvSpPr/>
          <p:nvPr/>
        </p:nvSpPr>
        <p:spPr>
          <a:xfrm>
            <a:off x="6715140" y="2071678"/>
            <a:ext cx="814968" cy="369332"/>
          </a:xfrm>
          <a:prstGeom prst="rect">
            <a:avLst/>
          </a:prstGeom>
        </p:spPr>
        <p:txBody>
          <a:bodyPr wrap="none">
            <a:spAutoFit/>
          </a:bodyPr>
          <a:lstStyle/>
          <a:p>
            <a:pPr algn="ctr"/>
            <a:r>
              <a:rPr lang="fr-CA" dirty="0" smtClean="0"/>
              <a:t> 27 µm</a:t>
            </a:r>
            <a:endParaRPr lang="fr-CA" dirty="0"/>
          </a:p>
        </p:txBody>
      </p:sp>
      <p:sp>
        <p:nvSpPr>
          <p:cNvPr id="44" name="TextBox 43"/>
          <p:cNvSpPr txBox="1"/>
          <p:nvPr/>
        </p:nvSpPr>
        <p:spPr>
          <a:xfrm>
            <a:off x="1214414" y="4071942"/>
            <a:ext cx="676788" cy="369332"/>
          </a:xfrm>
          <a:prstGeom prst="rect">
            <a:avLst/>
          </a:prstGeom>
          <a:noFill/>
        </p:spPr>
        <p:txBody>
          <a:bodyPr wrap="none" rtlCol="0">
            <a:spAutoFit/>
          </a:bodyPr>
          <a:lstStyle/>
          <a:p>
            <a:pPr algn="ctr"/>
            <a:r>
              <a:rPr lang="fr-CA" dirty="0" smtClean="0"/>
              <a:t>6 µm</a:t>
            </a:r>
            <a:endParaRPr lang="fr-CA" dirty="0"/>
          </a:p>
        </p:txBody>
      </p:sp>
      <p:sp>
        <p:nvSpPr>
          <p:cNvPr id="45" name="Rectangle 44"/>
          <p:cNvSpPr/>
          <p:nvPr/>
        </p:nvSpPr>
        <p:spPr>
          <a:xfrm>
            <a:off x="4143372" y="4071942"/>
            <a:ext cx="777457" cy="369332"/>
          </a:xfrm>
          <a:prstGeom prst="rect">
            <a:avLst/>
          </a:prstGeom>
        </p:spPr>
        <p:txBody>
          <a:bodyPr wrap="none">
            <a:spAutoFit/>
          </a:bodyPr>
          <a:lstStyle/>
          <a:p>
            <a:pPr algn="ctr"/>
            <a:r>
              <a:rPr lang="fr-CA" dirty="0" smtClean="0"/>
              <a:t>25 µm</a:t>
            </a:r>
            <a:endParaRPr lang="fr-CA" dirty="0"/>
          </a:p>
        </p:txBody>
      </p:sp>
      <p:sp>
        <p:nvSpPr>
          <p:cNvPr id="46" name="Rectangle 45"/>
          <p:cNvSpPr/>
          <p:nvPr/>
        </p:nvSpPr>
        <p:spPr>
          <a:xfrm>
            <a:off x="6786578" y="4071942"/>
            <a:ext cx="841898" cy="369332"/>
          </a:xfrm>
          <a:prstGeom prst="rect">
            <a:avLst/>
          </a:prstGeom>
        </p:spPr>
        <p:txBody>
          <a:bodyPr wrap="none">
            <a:spAutoFit/>
          </a:bodyPr>
          <a:lstStyle/>
          <a:p>
            <a:pPr algn="ctr"/>
            <a:r>
              <a:rPr lang="fr-CA" dirty="0" smtClean="0"/>
              <a:t> 60 µm</a:t>
            </a:r>
            <a:endParaRPr lang="fr-CA" dirty="0"/>
          </a:p>
        </p:txBody>
      </p:sp>
      <p:sp>
        <p:nvSpPr>
          <p:cNvPr id="47" name="TextBox 46"/>
          <p:cNvSpPr txBox="1"/>
          <p:nvPr/>
        </p:nvSpPr>
        <p:spPr>
          <a:xfrm>
            <a:off x="1285852" y="5929330"/>
            <a:ext cx="777778" cy="369332"/>
          </a:xfrm>
          <a:prstGeom prst="rect">
            <a:avLst/>
          </a:prstGeom>
          <a:noFill/>
        </p:spPr>
        <p:txBody>
          <a:bodyPr wrap="none" rtlCol="0">
            <a:spAutoFit/>
          </a:bodyPr>
          <a:lstStyle/>
          <a:p>
            <a:pPr algn="ctr"/>
            <a:r>
              <a:rPr lang="fr-CA" dirty="0" smtClean="0"/>
              <a:t>10 µm</a:t>
            </a:r>
            <a:endParaRPr lang="fr-CA" dirty="0"/>
          </a:p>
        </p:txBody>
      </p:sp>
      <p:sp>
        <p:nvSpPr>
          <p:cNvPr id="48" name="Rectangle 47"/>
          <p:cNvSpPr/>
          <p:nvPr/>
        </p:nvSpPr>
        <p:spPr>
          <a:xfrm>
            <a:off x="4214810" y="5929330"/>
            <a:ext cx="763351" cy="369332"/>
          </a:xfrm>
          <a:prstGeom prst="rect">
            <a:avLst/>
          </a:prstGeom>
        </p:spPr>
        <p:txBody>
          <a:bodyPr wrap="none">
            <a:spAutoFit/>
          </a:bodyPr>
          <a:lstStyle/>
          <a:p>
            <a:pPr algn="ctr"/>
            <a:r>
              <a:rPr lang="fr-CA" dirty="0" smtClean="0"/>
              <a:t>33 µm</a:t>
            </a:r>
            <a:endParaRPr lang="fr-CA" dirty="0"/>
          </a:p>
        </p:txBody>
      </p:sp>
      <p:sp>
        <p:nvSpPr>
          <p:cNvPr id="49" name="Rectangle 48"/>
          <p:cNvSpPr/>
          <p:nvPr/>
        </p:nvSpPr>
        <p:spPr>
          <a:xfrm>
            <a:off x="6858016" y="5929330"/>
            <a:ext cx="819456" cy="369332"/>
          </a:xfrm>
          <a:prstGeom prst="rect">
            <a:avLst/>
          </a:prstGeom>
        </p:spPr>
        <p:txBody>
          <a:bodyPr wrap="none">
            <a:spAutoFit/>
          </a:bodyPr>
          <a:lstStyle/>
          <a:p>
            <a:pPr algn="ctr"/>
            <a:r>
              <a:rPr lang="fr-CA" dirty="0" smtClean="0"/>
              <a:t> 70 µm</a:t>
            </a:r>
            <a:endParaRPr lang="fr-CA" dirty="0"/>
          </a:p>
        </p:txBody>
      </p:sp>
      <p:sp>
        <p:nvSpPr>
          <p:cNvPr id="50" name="TextBox 49"/>
          <p:cNvSpPr txBox="1"/>
          <p:nvPr/>
        </p:nvSpPr>
        <p:spPr>
          <a:xfrm>
            <a:off x="3428992" y="785794"/>
            <a:ext cx="2637260" cy="369332"/>
          </a:xfrm>
          <a:prstGeom prst="rect">
            <a:avLst/>
          </a:prstGeom>
        </p:spPr>
        <p:style>
          <a:lnRef idx="0">
            <a:schemeClr val="accent4"/>
          </a:lnRef>
          <a:fillRef idx="3">
            <a:schemeClr val="accent4"/>
          </a:fillRef>
          <a:effectRef idx="3">
            <a:schemeClr val="accent4"/>
          </a:effectRef>
          <a:fontRef idx="minor">
            <a:schemeClr val="lt1"/>
          </a:fontRef>
        </p:style>
        <p:txBody>
          <a:bodyPr wrap="none" rtlCol="0">
            <a:spAutoFit/>
          </a:bodyPr>
          <a:lstStyle/>
          <a:p>
            <a:r>
              <a:rPr lang="fr-CA" dirty="0" smtClean="0"/>
              <a:t> 30 µm </a:t>
            </a:r>
            <a:r>
              <a:rPr lang="fr-CA" dirty="0" err="1" smtClean="0"/>
              <a:t>depth</a:t>
            </a:r>
            <a:r>
              <a:rPr lang="fr-CA" dirty="0" smtClean="0"/>
              <a:t> </a:t>
            </a:r>
            <a:r>
              <a:rPr lang="fr-CA" dirty="0" err="1" smtClean="0"/>
              <a:t>represented</a:t>
            </a:r>
            <a:endParaRPr lang="fr-CA" dirty="0" smtClean="0"/>
          </a:p>
        </p:txBody>
      </p:sp>
      <p:pic>
        <p:nvPicPr>
          <p:cNvPr id="27" name="Picture 26" descr="legend_ef_1e14.png"/>
          <p:cNvPicPr>
            <a:picLocks noChangeAspect="1"/>
          </p:cNvPicPr>
          <p:nvPr/>
        </p:nvPicPr>
        <p:blipFill>
          <a:blip r:embed="rId11"/>
          <a:stretch>
            <a:fillRect/>
          </a:stretch>
        </p:blipFill>
        <p:spPr>
          <a:xfrm>
            <a:off x="8111024" y="0"/>
            <a:ext cx="1032976" cy="142873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7124625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a:t>TCAD simulation </a:t>
            </a:r>
            <a:r>
              <a:rPr lang="fr-CA" dirty="0" err="1"/>
              <a:t>principles</a:t>
            </a:r>
            <a:endParaRPr lang="fr-FR" dirty="0"/>
          </a:p>
        </p:txBody>
      </p:sp>
      <p:sp>
        <p:nvSpPr>
          <p:cNvPr id="3" name="Espace réservé du contenu 2"/>
          <p:cNvSpPr>
            <a:spLocks noGrp="1"/>
          </p:cNvSpPr>
          <p:nvPr>
            <p:ph idx="1"/>
          </p:nvPr>
        </p:nvSpPr>
        <p:spPr/>
        <p:txBody>
          <a:bodyPr>
            <a:normAutofit fontScale="92500" lnSpcReduction="20000"/>
          </a:bodyPr>
          <a:lstStyle/>
          <a:p>
            <a:r>
              <a:rPr lang="fr-FR" dirty="0" smtClean="0"/>
              <a:t>The exact solution to the </a:t>
            </a:r>
            <a:r>
              <a:rPr lang="fr-FR" dirty="0" err="1" smtClean="0"/>
              <a:t>equation</a:t>
            </a:r>
            <a:r>
              <a:rPr lang="fr-FR" dirty="0" smtClean="0"/>
              <a:t> </a:t>
            </a:r>
            <a:r>
              <a:rPr lang="fr-FR" dirty="0" err="1" smtClean="0"/>
              <a:t>needs</a:t>
            </a:r>
            <a:r>
              <a:rPr lang="fr-FR" dirty="0" smtClean="0"/>
              <a:t> to </a:t>
            </a:r>
            <a:r>
              <a:rPr lang="fr-FR" dirty="0" err="1" smtClean="0"/>
              <a:t>be</a:t>
            </a:r>
            <a:r>
              <a:rPr lang="fr-FR" dirty="0" smtClean="0"/>
              <a:t> </a:t>
            </a:r>
            <a:r>
              <a:rPr lang="fr-FR" dirty="0" err="1" smtClean="0"/>
              <a:t>definable</a:t>
            </a:r>
            <a:r>
              <a:rPr lang="fr-FR" dirty="0" smtClean="0"/>
              <a:t> as : </a:t>
            </a:r>
          </a:p>
          <a:p>
            <a:endParaRPr lang="fr-FR" dirty="0"/>
          </a:p>
          <a:p>
            <a:endParaRPr lang="fr-FR" dirty="0" smtClean="0"/>
          </a:p>
          <a:p>
            <a:endParaRPr lang="fr-FR" dirty="0"/>
          </a:p>
          <a:p>
            <a:endParaRPr lang="fr-FR" dirty="0" smtClean="0"/>
          </a:p>
          <a:p>
            <a:r>
              <a:rPr lang="fr-FR" dirty="0" smtClean="0"/>
              <a:t>n </a:t>
            </a:r>
            <a:r>
              <a:rPr lang="fr-FR" dirty="0" err="1" smtClean="0"/>
              <a:t>can</a:t>
            </a:r>
            <a:r>
              <a:rPr lang="fr-FR" dirty="0" smtClean="0"/>
              <a:t> </a:t>
            </a:r>
            <a:r>
              <a:rPr lang="fr-FR" dirty="0" err="1" smtClean="0"/>
              <a:t>be</a:t>
            </a:r>
            <a:r>
              <a:rPr lang="fr-FR" dirty="0" smtClean="0"/>
              <a:t> </a:t>
            </a:r>
            <a:r>
              <a:rPr lang="fr-FR" dirty="0" err="1" smtClean="0"/>
              <a:t>infinite</a:t>
            </a:r>
            <a:r>
              <a:rPr lang="fr-FR" dirty="0" smtClean="0"/>
              <a:t> (or not, ex: simple diode </a:t>
            </a:r>
            <a:r>
              <a:rPr lang="fr-FR" dirty="0" err="1" smtClean="0"/>
              <a:t>etc</a:t>
            </a:r>
            <a:r>
              <a:rPr lang="fr-FR" dirty="0" smtClean="0"/>
              <a:t>)</a:t>
            </a:r>
          </a:p>
          <a:p>
            <a:endParaRPr lang="fr-FR" dirty="0" smtClean="0"/>
          </a:p>
          <a:p>
            <a:r>
              <a:rPr lang="fr-FR" dirty="0" smtClean="0"/>
              <a:t>In FEM, n </a:t>
            </a:r>
            <a:r>
              <a:rPr lang="fr-FR" dirty="0" err="1" smtClean="0"/>
              <a:t>is</a:t>
            </a:r>
            <a:r>
              <a:rPr lang="fr-FR" dirty="0" smtClean="0"/>
              <a:t> </a:t>
            </a:r>
            <a:r>
              <a:rPr lang="fr-FR" dirty="0" err="1" smtClean="0"/>
              <a:t>fixed</a:t>
            </a:r>
            <a:r>
              <a:rPr lang="fr-FR" dirty="0" smtClean="0"/>
              <a:t> by the </a:t>
            </a:r>
            <a:r>
              <a:rPr lang="fr-FR" dirty="0" err="1" smtClean="0"/>
              <a:t>number</a:t>
            </a:r>
            <a:r>
              <a:rPr lang="fr-FR" dirty="0" smtClean="0"/>
              <a:t> of </a:t>
            </a:r>
            <a:r>
              <a:rPr lang="fr-FR" dirty="0" err="1" smtClean="0"/>
              <a:t>degrees</a:t>
            </a:r>
            <a:r>
              <a:rPr lang="fr-FR" dirty="0" smtClean="0"/>
              <a:t> of </a:t>
            </a:r>
            <a:r>
              <a:rPr lang="fr-FR" dirty="0" err="1" smtClean="0"/>
              <a:t>Freedom</a:t>
            </a:r>
            <a:r>
              <a:rPr lang="fr-FR" dirty="0" smtClean="0"/>
              <a:t> (</a:t>
            </a:r>
            <a:r>
              <a:rPr lang="fr-FR" dirty="0" err="1" smtClean="0"/>
              <a:t>nDOF</a:t>
            </a:r>
            <a:r>
              <a:rPr lang="fr-FR" dirty="0" smtClean="0"/>
              <a:t>) </a:t>
            </a:r>
          </a:p>
          <a:p>
            <a:pPr lvl="1"/>
            <a:r>
              <a:rPr lang="fr-FR" dirty="0" err="1" smtClean="0"/>
              <a:t>nDOF</a:t>
            </a:r>
            <a:r>
              <a:rPr lang="fr-FR" dirty="0" smtClean="0"/>
              <a:t> </a:t>
            </a:r>
            <a:r>
              <a:rPr lang="fr-FR" dirty="0" err="1" smtClean="0"/>
              <a:t>is</a:t>
            </a:r>
            <a:r>
              <a:rPr lang="fr-FR" dirty="0" smtClean="0"/>
              <a:t> </a:t>
            </a:r>
            <a:r>
              <a:rPr lang="fr-FR" dirty="0" err="1" smtClean="0"/>
              <a:t>fixed</a:t>
            </a:r>
            <a:r>
              <a:rPr lang="fr-FR" dirty="0" smtClean="0"/>
              <a:t> by the </a:t>
            </a:r>
            <a:r>
              <a:rPr lang="fr-FR" dirty="0" err="1" smtClean="0"/>
              <a:t>mesh</a:t>
            </a:r>
            <a:r>
              <a:rPr lang="fr-FR" dirty="0" smtClean="0"/>
              <a:t> </a:t>
            </a:r>
            <a:r>
              <a:rPr lang="fr-FR" dirty="0" err="1" smtClean="0"/>
              <a:t>defined</a:t>
            </a:r>
            <a:r>
              <a:rPr lang="fr-FR" dirty="0" smtClean="0"/>
              <a:t> in </a:t>
            </a:r>
            <a:r>
              <a:rPr lang="fr-FR" dirty="0" err="1" smtClean="0"/>
              <a:t>your</a:t>
            </a:r>
            <a:r>
              <a:rPr lang="fr-FR" dirty="0" smtClean="0"/>
              <a:t> </a:t>
            </a:r>
            <a:r>
              <a:rPr lang="fr-FR" dirty="0" err="1" smtClean="0"/>
              <a:t>geometry</a:t>
            </a:r>
            <a:r>
              <a:rPr lang="fr-FR" dirty="0" smtClean="0"/>
              <a:t> </a:t>
            </a:r>
          </a:p>
          <a:p>
            <a:pPr marL="118872" indent="0">
              <a:buNone/>
            </a:pPr>
            <a:endParaRPr lang="fr-FR" dirty="0"/>
          </a:p>
        </p:txBody>
      </p:sp>
      <p:sp>
        <p:nvSpPr>
          <p:cNvPr id="6" name="Espace réservé du pied de page 5"/>
          <p:cNvSpPr>
            <a:spLocks noGrp="1"/>
          </p:cNvSpPr>
          <p:nvPr>
            <p:ph type="ftr" sz="quarter" idx="11"/>
          </p:nvPr>
        </p:nvSpPr>
        <p:spPr/>
        <p:txBody>
          <a:bodyPr/>
          <a:lstStyle/>
          <a:p>
            <a:r>
              <a:rPr lang="fr-FR" smtClean="0"/>
              <a:t>Vertex 2013, Lake Starnberg, September 18 2013</a:t>
            </a:r>
            <a:endParaRPr lang="fr-FR"/>
          </a:p>
        </p:txBody>
      </p:sp>
      <p:sp>
        <p:nvSpPr>
          <p:cNvPr id="5" name="Espace réservé du numéro de diapositive 4"/>
          <p:cNvSpPr>
            <a:spLocks noGrp="1"/>
          </p:cNvSpPr>
          <p:nvPr>
            <p:ph type="sldNum" sz="quarter" idx="12"/>
          </p:nvPr>
        </p:nvSpPr>
        <p:spPr/>
        <p:txBody>
          <a:bodyPr/>
          <a:lstStyle/>
          <a:p>
            <a:fld id="{54520F24-9586-C243-A8CC-1DD7D1CEA0C1}" type="slidenum">
              <a:rPr lang="fr-FR" smtClean="0"/>
              <a:t>5</a:t>
            </a:fld>
            <a:endParaRPr lang="fr-FR"/>
          </a:p>
        </p:txBody>
      </p:sp>
      <p:pic>
        <p:nvPicPr>
          <p:cNvPr id="4" name="Image 3"/>
          <p:cNvPicPr>
            <a:picLocks noChangeAspect="1"/>
          </p:cNvPicPr>
          <p:nvPr/>
        </p:nvPicPr>
        <p:blipFill>
          <a:blip r:embed="rId2"/>
          <a:stretch>
            <a:fillRect/>
          </a:stretch>
        </p:blipFill>
        <p:spPr>
          <a:xfrm>
            <a:off x="2640596" y="2644335"/>
            <a:ext cx="3568700" cy="1422400"/>
          </a:xfrm>
          <a:prstGeom prst="rect">
            <a:avLst/>
          </a:prstGeom>
        </p:spPr>
      </p:pic>
    </p:spTree>
    <p:extLst>
      <p:ext uri="{BB962C8B-B14F-4D97-AF65-F5344CB8AC3E}">
        <p14:creationId xmlns:p14="http://schemas.microsoft.com/office/powerpoint/2010/main" val="267316982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Rectangle 38"/>
          <p:cNvSpPr/>
          <p:nvPr/>
        </p:nvSpPr>
        <p:spPr>
          <a:xfrm>
            <a:off x="0" y="642918"/>
            <a:ext cx="9144000" cy="621508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fr-CA"/>
          </a:p>
        </p:txBody>
      </p:sp>
      <p:sp>
        <p:nvSpPr>
          <p:cNvPr id="2" name="Title 1"/>
          <p:cNvSpPr>
            <a:spLocks noGrp="1"/>
          </p:cNvSpPr>
          <p:nvPr>
            <p:ph type="title"/>
          </p:nvPr>
        </p:nvSpPr>
        <p:spPr>
          <a:xfrm>
            <a:off x="142844" y="-285776"/>
            <a:ext cx="8229600" cy="1252728"/>
          </a:xfrm>
        </p:spPr>
        <p:txBody>
          <a:bodyPr>
            <a:noAutofit/>
          </a:bodyPr>
          <a:lstStyle/>
          <a:p>
            <a:r>
              <a:rPr lang="fr-CA" sz="3200" dirty="0" smtClean="0"/>
              <a:t>2D simulation : Electric </a:t>
            </a:r>
            <a:r>
              <a:rPr lang="fr-CA" sz="3200" dirty="0" err="1" smtClean="0"/>
              <a:t>field</a:t>
            </a:r>
            <a:r>
              <a:rPr lang="fr-CA" sz="3200" dirty="0" smtClean="0"/>
              <a:t> (</a:t>
            </a:r>
            <a:r>
              <a:rPr lang="fr-CA" sz="3200" dirty="0" err="1" smtClean="0"/>
              <a:t>at</a:t>
            </a:r>
            <a:r>
              <a:rPr lang="fr-CA" sz="3200" dirty="0" smtClean="0"/>
              <a:t> 10</a:t>
            </a:r>
            <a:r>
              <a:rPr lang="fr-CA" sz="3200" baseline="30000" dirty="0" smtClean="0"/>
              <a:t>16</a:t>
            </a:r>
            <a:r>
              <a:rPr lang="fr-CA" sz="3200" dirty="0" smtClean="0"/>
              <a:t> </a:t>
            </a:r>
            <a:r>
              <a:rPr lang="fr-CA" sz="3200" dirty="0" err="1" smtClean="0"/>
              <a:t>n</a:t>
            </a:r>
            <a:r>
              <a:rPr lang="fr-CA" sz="3200" baseline="-25000" dirty="0" err="1" smtClean="0"/>
              <a:t>eq</a:t>
            </a:r>
            <a:r>
              <a:rPr lang="fr-CA" sz="3200" dirty="0" smtClean="0"/>
              <a:t>/cm</a:t>
            </a:r>
            <a:r>
              <a:rPr lang="fr-CA" sz="3200" baseline="30000" dirty="0" smtClean="0"/>
              <a:t>2</a:t>
            </a:r>
            <a:r>
              <a:rPr lang="fr-CA" sz="3200" dirty="0" smtClean="0"/>
              <a:t>)</a:t>
            </a:r>
            <a:endParaRPr lang="fr-CA" sz="3200" dirty="0"/>
          </a:p>
        </p:txBody>
      </p:sp>
      <p:pic>
        <p:nvPicPr>
          <p:cNvPr id="6" name="Content Placeholder 5" descr="Ef_1e16_std_1.png"/>
          <p:cNvPicPr>
            <a:picLocks noGrp="1" noChangeAspect="1"/>
          </p:cNvPicPr>
          <p:nvPr>
            <p:ph idx="1"/>
          </p:nvPr>
        </p:nvPicPr>
        <p:blipFill>
          <a:blip r:embed="rId2" cstate="print"/>
          <a:stretch>
            <a:fillRect/>
          </a:stretch>
        </p:blipFill>
        <p:spPr>
          <a:xfrm>
            <a:off x="642942" y="785794"/>
            <a:ext cx="2571768" cy="1928826"/>
          </a:xfrm>
        </p:spPr>
      </p:pic>
      <p:sp>
        <p:nvSpPr>
          <p:cNvPr id="4" name="Footer Placeholder 3"/>
          <p:cNvSpPr>
            <a:spLocks noGrp="1"/>
          </p:cNvSpPr>
          <p:nvPr>
            <p:ph type="ftr" sz="quarter" idx="11"/>
          </p:nvPr>
        </p:nvSpPr>
        <p:spPr/>
        <p:txBody>
          <a:bodyPr/>
          <a:lstStyle/>
          <a:p>
            <a:r>
              <a:rPr lang="en-US" smtClean="0"/>
              <a:t>Vertex 2013, Lake Starnberg, September 18 2013</a:t>
            </a:r>
            <a:endParaRPr lang="fr-CA"/>
          </a:p>
        </p:txBody>
      </p:sp>
      <p:sp>
        <p:nvSpPr>
          <p:cNvPr id="5" name="Slide Number Placeholder 4"/>
          <p:cNvSpPr>
            <a:spLocks noGrp="1"/>
          </p:cNvSpPr>
          <p:nvPr>
            <p:ph type="sldNum" sz="quarter" idx="12"/>
          </p:nvPr>
        </p:nvSpPr>
        <p:spPr/>
        <p:txBody>
          <a:bodyPr/>
          <a:lstStyle/>
          <a:p>
            <a:fld id="{AFDE439F-5BF2-48B3-ADAB-58BE249EFCAA}" type="slidenum">
              <a:rPr lang="fr-CA" smtClean="0"/>
              <a:pPr/>
              <a:t>50</a:t>
            </a:fld>
            <a:endParaRPr lang="fr-CA"/>
          </a:p>
        </p:txBody>
      </p:sp>
      <p:pic>
        <p:nvPicPr>
          <p:cNvPr id="29" name="Content Placeholder 5" descr="Ef_1e16_std_1.png"/>
          <p:cNvPicPr>
            <a:picLocks noChangeAspect="1"/>
          </p:cNvPicPr>
          <p:nvPr/>
        </p:nvPicPr>
        <p:blipFill>
          <a:blip r:embed="rId3" cstate="print"/>
          <a:stretch>
            <a:fillRect/>
          </a:stretch>
        </p:blipFill>
        <p:spPr>
          <a:xfrm>
            <a:off x="3429024" y="785794"/>
            <a:ext cx="2571768" cy="1928826"/>
          </a:xfrm>
          <a:prstGeom prst="rect">
            <a:avLst/>
          </a:prstGeom>
        </p:spPr>
      </p:pic>
      <p:pic>
        <p:nvPicPr>
          <p:cNvPr id="30" name="Content Placeholder 5" descr="Ef_1e16_std_1.png"/>
          <p:cNvPicPr>
            <a:picLocks noChangeAspect="1"/>
          </p:cNvPicPr>
          <p:nvPr/>
        </p:nvPicPr>
        <p:blipFill>
          <a:blip r:embed="rId4" cstate="print"/>
          <a:stretch>
            <a:fillRect/>
          </a:stretch>
        </p:blipFill>
        <p:spPr>
          <a:xfrm>
            <a:off x="6215106" y="785794"/>
            <a:ext cx="2571768" cy="1928826"/>
          </a:xfrm>
          <a:prstGeom prst="rect">
            <a:avLst/>
          </a:prstGeom>
        </p:spPr>
      </p:pic>
      <p:pic>
        <p:nvPicPr>
          <p:cNvPr id="31" name="Content Placeholder 5" descr="Ef_1e16_std_1.png"/>
          <p:cNvPicPr>
            <a:picLocks noChangeAspect="1"/>
          </p:cNvPicPr>
          <p:nvPr/>
        </p:nvPicPr>
        <p:blipFill>
          <a:blip r:embed="rId5" cstate="print"/>
          <a:stretch>
            <a:fillRect/>
          </a:stretch>
        </p:blipFill>
        <p:spPr>
          <a:xfrm>
            <a:off x="642942" y="2786058"/>
            <a:ext cx="2571768" cy="1928826"/>
          </a:xfrm>
          <a:prstGeom prst="rect">
            <a:avLst/>
          </a:prstGeom>
        </p:spPr>
      </p:pic>
      <p:pic>
        <p:nvPicPr>
          <p:cNvPr id="32" name="Content Placeholder 5" descr="Ef_1e16_std_1.png"/>
          <p:cNvPicPr>
            <a:picLocks noChangeAspect="1"/>
          </p:cNvPicPr>
          <p:nvPr/>
        </p:nvPicPr>
        <p:blipFill>
          <a:blip r:embed="rId6" cstate="print"/>
          <a:stretch>
            <a:fillRect/>
          </a:stretch>
        </p:blipFill>
        <p:spPr>
          <a:xfrm>
            <a:off x="3429024" y="2786058"/>
            <a:ext cx="2571768" cy="1928826"/>
          </a:xfrm>
          <a:prstGeom prst="rect">
            <a:avLst/>
          </a:prstGeom>
        </p:spPr>
      </p:pic>
      <p:pic>
        <p:nvPicPr>
          <p:cNvPr id="33" name="Content Placeholder 5" descr="Ef_1e16_std_1.png"/>
          <p:cNvPicPr>
            <a:picLocks noChangeAspect="1"/>
          </p:cNvPicPr>
          <p:nvPr/>
        </p:nvPicPr>
        <p:blipFill>
          <a:blip r:embed="rId7" cstate="print"/>
          <a:stretch>
            <a:fillRect/>
          </a:stretch>
        </p:blipFill>
        <p:spPr>
          <a:xfrm>
            <a:off x="6215106" y="2786058"/>
            <a:ext cx="2571768" cy="1928826"/>
          </a:xfrm>
          <a:prstGeom prst="rect">
            <a:avLst/>
          </a:prstGeom>
        </p:spPr>
      </p:pic>
      <p:pic>
        <p:nvPicPr>
          <p:cNvPr id="34" name="Content Placeholder 5" descr="Ef_1e16_std_1.png"/>
          <p:cNvPicPr>
            <a:picLocks noChangeAspect="1"/>
          </p:cNvPicPr>
          <p:nvPr/>
        </p:nvPicPr>
        <p:blipFill>
          <a:blip r:embed="rId8" cstate="print"/>
          <a:stretch>
            <a:fillRect/>
          </a:stretch>
        </p:blipFill>
        <p:spPr>
          <a:xfrm>
            <a:off x="642910" y="4643446"/>
            <a:ext cx="2571768" cy="1928826"/>
          </a:xfrm>
          <a:prstGeom prst="rect">
            <a:avLst/>
          </a:prstGeom>
        </p:spPr>
      </p:pic>
      <p:pic>
        <p:nvPicPr>
          <p:cNvPr id="35" name="Content Placeholder 5" descr="Ef_1e16_std_1.png"/>
          <p:cNvPicPr>
            <a:picLocks noChangeAspect="1"/>
          </p:cNvPicPr>
          <p:nvPr/>
        </p:nvPicPr>
        <p:blipFill>
          <a:blip r:embed="rId9" cstate="print"/>
          <a:stretch>
            <a:fillRect/>
          </a:stretch>
        </p:blipFill>
        <p:spPr>
          <a:xfrm>
            <a:off x="3428992" y="4643446"/>
            <a:ext cx="2571768" cy="1928826"/>
          </a:xfrm>
          <a:prstGeom prst="rect">
            <a:avLst/>
          </a:prstGeom>
        </p:spPr>
      </p:pic>
      <p:pic>
        <p:nvPicPr>
          <p:cNvPr id="36" name="Content Placeholder 5" descr="Ef_1e16_std_1.png"/>
          <p:cNvPicPr>
            <a:picLocks noChangeAspect="1"/>
          </p:cNvPicPr>
          <p:nvPr/>
        </p:nvPicPr>
        <p:blipFill>
          <a:blip r:embed="rId10" cstate="print"/>
          <a:stretch>
            <a:fillRect/>
          </a:stretch>
        </p:blipFill>
        <p:spPr>
          <a:xfrm>
            <a:off x="6215074" y="4643446"/>
            <a:ext cx="2571768" cy="1928826"/>
          </a:xfrm>
          <a:prstGeom prst="rect">
            <a:avLst/>
          </a:prstGeom>
        </p:spPr>
      </p:pic>
      <p:sp>
        <p:nvSpPr>
          <p:cNvPr id="37" name="TextBox 36"/>
          <p:cNvSpPr txBox="1"/>
          <p:nvPr/>
        </p:nvSpPr>
        <p:spPr>
          <a:xfrm>
            <a:off x="0" y="642918"/>
            <a:ext cx="914033" cy="5632311"/>
          </a:xfrm>
          <a:prstGeom prst="rect">
            <a:avLst/>
          </a:prstGeom>
          <a:noFill/>
        </p:spPr>
        <p:txBody>
          <a:bodyPr wrap="square" rtlCol="0">
            <a:spAutoFit/>
          </a:bodyPr>
          <a:lstStyle/>
          <a:p>
            <a:pPr algn="ctr"/>
            <a:r>
              <a:rPr lang="fr-CA" b="1" dirty="0" err="1"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Strip</a:t>
            </a:r>
            <a:endParaRPr lang="fr-CA"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a:p>
            <a:pPr algn="ctr"/>
            <a:r>
              <a:rPr lang="fr-CA"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 pitch</a:t>
            </a:r>
          </a:p>
          <a:p>
            <a:pPr algn="ctr"/>
            <a:endParaRPr lang="fr-CA"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a:p>
            <a:pPr algn="ctr"/>
            <a:endParaRPr lang="fr-CA"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a:p>
            <a:pPr algn="ctr"/>
            <a:r>
              <a:rPr lang="fr-CA"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40 µm</a:t>
            </a:r>
          </a:p>
          <a:p>
            <a:pPr algn="ctr"/>
            <a:endParaRPr lang="fr-CA"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a:p>
            <a:pPr algn="ctr"/>
            <a:endParaRPr lang="fr-CA"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a:p>
            <a:pPr algn="ctr"/>
            <a:endParaRPr lang="fr-CA"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a:p>
            <a:pPr algn="ctr"/>
            <a:endParaRPr lang="fr-CA"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a:p>
            <a:pPr algn="ctr"/>
            <a:endParaRPr lang="fr-CA"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a:p>
            <a:pPr algn="ctr"/>
            <a:endParaRPr lang="fr-CA"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a:p>
            <a:pPr algn="ctr"/>
            <a:r>
              <a:rPr lang="fr-CA"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80 µm</a:t>
            </a:r>
          </a:p>
          <a:p>
            <a:pPr algn="ctr"/>
            <a:endParaRPr lang="fr-CA"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a:p>
            <a:pPr algn="ctr"/>
            <a:endParaRPr lang="fr-CA"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a:p>
            <a:pPr algn="ctr"/>
            <a:endParaRPr lang="fr-CA"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a:p>
            <a:pPr algn="ctr"/>
            <a:endParaRPr lang="fr-CA"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a:p>
            <a:pPr algn="ctr"/>
            <a:endParaRPr lang="fr-CA"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a:p>
            <a:pPr algn="ctr"/>
            <a:endParaRPr lang="fr-CA"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a:p>
            <a:pPr algn="ctr"/>
            <a:r>
              <a:rPr lang="fr-CA"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100 µm</a:t>
            </a:r>
          </a:p>
          <a:p>
            <a:pPr algn="ctr"/>
            <a:endParaRPr lang="fr-CA"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
        <p:nvSpPr>
          <p:cNvPr id="40" name="TextBox 39"/>
          <p:cNvSpPr txBox="1"/>
          <p:nvPr/>
        </p:nvSpPr>
        <p:spPr>
          <a:xfrm>
            <a:off x="1000100" y="1857364"/>
            <a:ext cx="1433406" cy="646331"/>
          </a:xfrm>
          <a:prstGeom prst="rect">
            <a:avLst/>
          </a:prstGeom>
          <a:noFill/>
        </p:spPr>
        <p:txBody>
          <a:bodyPr wrap="none" rtlCol="0">
            <a:spAutoFit/>
          </a:bodyPr>
          <a:lstStyle/>
          <a:p>
            <a:pPr algn="ctr"/>
            <a:r>
              <a:rPr lang="fr-CA" dirty="0" smtClean="0"/>
              <a:t>Implant </a:t>
            </a:r>
          </a:p>
          <a:p>
            <a:pPr algn="ctr"/>
            <a:r>
              <a:rPr lang="fr-CA" dirty="0" err="1" smtClean="0"/>
              <a:t>width</a:t>
            </a:r>
            <a:r>
              <a:rPr lang="fr-CA" dirty="0" smtClean="0"/>
              <a:t> = 6 µm</a:t>
            </a:r>
            <a:endParaRPr lang="fr-CA" dirty="0"/>
          </a:p>
        </p:txBody>
      </p:sp>
      <p:sp>
        <p:nvSpPr>
          <p:cNvPr id="42" name="Rectangle 41"/>
          <p:cNvSpPr/>
          <p:nvPr/>
        </p:nvSpPr>
        <p:spPr>
          <a:xfrm>
            <a:off x="4071934" y="2071678"/>
            <a:ext cx="769763" cy="369332"/>
          </a:xfrm>
          <a:prstGeom prst="rect">
            <a:avLst/>
          </a:prstGeom>
        </p:spPr>
        <p:txBody>
          <a:bodyPr wrap="none">
            <a:spAutoFit/>
          </a:bodyPr>
          <a:lstStyle/>
          <a:p>
            <a:pPr algn="ctr"/>
            <a:r>
              <a:rPr lang="fr-CA" dirty="0" smtClean="0"/>
              <a:t>15 µm</a:t>
            </a:r>
            <a:endParaRPr lang="fr-CA" dirty="0"/>
          </a:p>
        </p:txBody>
      </p:sp>
      <p:sp>
        <p:nvSpPr>
          <p:cNvPr id="43" name="Rectangle 42"/>
          <p:cNvSpPr/>
          <p:nvPr/>
        </p:nvSpPr>
        <p:spPr>
          <a:xfrm>
            <a:off x="6715140" y="2071678"/>
            <a:ext cx="814968" cy="369332"/>
          </a:xfrm>
          <a:prstGeom prst="rect">
            <a:avLst/>
          </a:prstGeom>
        </p:spPr>
        <p:txBody>
          <a:bodyPr wrap="none">
            <a:spAutoFit/>
          </a:bodyPr>
          <a:lstStyle/>
          <a:p>
            <a:pPr algn="ctr"/>
            <a:r>
              <a:rPr lang="fr-CA" dirty="0" smtClean="0"/>
              <a:t> 27 µm</a:t>
            </a:r>
            <a:endParaRPr lang="fr-CA" dirty="0"/>
          </a:p>
        </p:txBody>
      </p:sp>
      <p:sp>
        <p:nvSpPr>
          <p:cNvPr id="44" name="TextBox 43"/>
          <p:cNvSpPr txBox="1"/>
          <p:nvPr/>
        </p:nvSpPr>
        <p:spPr>
          <a:xfrm>
            <a:off x="1214414" y="4071942"/>
            <a:ext cx="676788" cy="369332"/>
          </a:xfrm>
          <a:prstGeom prst="rect">
            <a:avLst/>
          </a:prstGeom>
          <a:noFill/>
        </p:spPr>
        <p:txBody>
          <a:bodyPr wrap="none" rtlCol="0">
            <a:spAutoFit/>
          </a:bodyPr>
          <a:lstStyle/>
          <a:p>
            <a:pPr algn="ctr"/>
            <a:r>
              <a:rPr lang="fr-CA" dirty="0" smtClean="0"/>
              <a:t>6 µm</a:t>
            </a:r>
            <a:endParaRPr lang="fr-CA" dirty="0"/>
          </a:p>
        </p:txBody>
      </p:sp>
      <p:sp>
        <p:nvSpPr>
          <p:cNvPr id="45" name="Rectangle 44"/>
          <p:cNvSpPr/>
          <p:nvPr/>
        </p:nvSpPr>
        <p:spPr>
          <a:xfrm>
            <a:off x="4143372" y="4071942"/>
            <a:ext cx="777457" cy="369332"/>
          </a:xfrm>
          <a:prstGeom prst="rect">
            <a:avLst/>
          </a:prstGeom>
        </p:spPr>
        <p:txBody>
          <a:bodyPr wrap="none">
            <a:spAutoFit/>
          </a:bodyPr>
          <a:lstStyle/>
          <a:p>
            <a:pPr algn="ctr"/>
            <a:r>
              <a:rPr lang="fr-CA" dirty="0" smtClean="0"/>
              <a:t>25 µm</a:t>
            </a:r>
            <a:endParaRPr lang="fr-CA" dirty="0"/>
          </a:p>
        </p:txBody>
      </p:sp>
      <p:sp>
        <p:nvSpPr>
          <p:cNvPr id="46" name="Rectangle 45"/>
          <p:cNvSpPr/>
          <p:nvPr/>
        </p:nvSpPr>
        <p:spPr>
          <a:xfrm>
            <a:off x="6786578" y="4071942"/>
            <a:ext cx="841898" cy="369332"/>
          </a:xfrm>
          <a:prstGeom prst="rect">
            <a:avLst/>
          </a:prstGeom>
        </p:spPr>
        <p:txBody>
          <a:bodyPr wrap="none">
            <a:spAutoFit/>
          </a:bodyPr>
          <a:lstStyle/>
          <a:p>
            <a:pPr algn="ctr"/>
            <a:r>
              <a:rPr lang="fr-CA" dirty="0" smtClean="0"/>
              <a:t> 60 µm</a:t>
            </a:r>
            <a:endParaRPr lang="fr-CA" dirty="0"/>
          </a:p>
        </p:txBody>
      </p:sp>
      <p:sp>
        <p:nvSpPr>
          <p:cNvPr id="47" name="TextBox 46"/>
          <p:cNvSpPr txBox="1"/>
          <p:nvPr/>
        </p:nvSpPr>
        <p:spPr>
          <a:xfrm>
            <a:off x="1285852" y="5929330"/>
            <a:ext cx="777778" cy="369332"/>
          </a:xfrm>
          <a:prstGeom prst="rect">
            <a:avLst/>
          </a:prstGeom>
          <a:noFill/>
        </p:spPr>
        <p:txBody>
          <a:bodyPr wrap="none" rtlCol="0">
            <a:spAutoFit/>
          </a:bodyPr>
          <a:lstStyle/>
          <a:p>
            <a:pPr algn="ctr"/>
            <a:r>
              <a:rPr lang="fr-CA" dirty="0" smtClean="0"/>
              <a:t>10 µm</a:t>
            </a:r>
            <a:endParaRPr lang="fr-CA" dirty="0"/>
          </a:p>
        </p:txBody>
      </p:sp>
      <p:sp>
        <p:nvSpPr>
          <p:cNvPr id="48" name="Rectangle 47"/>
          <p:cNvSpPr/>
          <p:nvPr/>
        </p:nvSpPr>
        <p:spPr>
          <a:xfrm>
            <a:off x="4214810" y="5929330"/>
            <a:ext cx="763351" cy="369332"/>
          </a:xfrm>
          <a:prstGeom prst="rect">
            <a:avLst/>
          </a:prstGeom>
        </p:spPr>
        <p:txBody>
          <a:bodyPr wrap="none">
            <a:spAutoFit/>
          </a:bodyPr>
          <a:lstStyle/>
          <a:p>
            <a:pPr algn="ctr"/>
            <a:r>
              <a:rPr lang="fr-CA" dirty="0" smtClean="0"/>
              <a:t>33 µm</a:t>
            </a:r>
            <a:endParaRPr lang="fr-CA" dirty="0"/>
          </a:p>
        </p:txBody>
      </p:sp>
      <p:sp>
        <p:nvSpPr>
          <p:cNvPr id="49" name="Rectangle 48"/>
          <p:cNvSpPr/>
          <p:nvPr/>
        </p:nvSpPr>
        <p:spPr>
          <a:xfrm>
            <a:off x="6858016" y="5929330"/>
            <a:ext cx="819456" cy="369332"/>
          </a:xfrm>
          <a:prstGeom prst="rect">
            <a:avLst/>
          </a:prstGeom>
        </p:spPr>
        <p:txBody>
          <a:bodyPr wrap="none">
            <a:spAutoFit/>
          </a:bodyPr>
          <a:lstStyle/>
          <a:p>
            <a:pPr algn="ctr"/>
            <a:r>
              <a:rPr lang="fr-CA" dirty="0" smtClean="0"/>
              <a:t> 70 µm</a:t>
            </a:r>
            <a:endParaRPr lang="fr-CA" dirty="0"/>
          </a:p>
        </p:txBody>
      </p:sp>
      <p:sp>
        <p:nvSpPr>
          <p:cNvPr id="50" name="TextBox 49"/>
          <p:cNvSpPr txBox="1"/>
          <p:nvPr/>
        </p:nvSpPr>
        <p:spPr>
          <a:xfrm>
            <a:off x="3428992" y="785794"/>
            <a:ext cx="2637260" cy="369332"/>
          </a:xfrm>
          <a:prstGeom prst="rect">
            <a:avLst/>
          </a:prstGeom>
        </p:spPr>
        <p:style>
          <a:lnRef idx="0">
            <a:schemeClr val="accent4"/>
          </a:lnRef>
          <a:fillRef idx="3">
            <a:schemeClr val="accent4"/>
          </a:fillRef>
          <a:effectRef idx="3">
            <a:schemeClr val="accent4"/>
          </a:effectRef>
          <a:fontRef idx="minor">
            <a:schemeClr val="lt1"/>
          </a:fontRef>
        </p:style>
        <p:txBody>
          <a:bodyPr wrap="none" rtlCol="0">
            <a:spAutoFit/>
          </a:bodyPr>
          <a:lstStyle/>
          <a:p>
            <a:r>
              <a:rPr lang="fr-CA" dirty="0" smtClean="0"/>
              <a:t> 30 µm </a:t>
            </a:r>
            <a:r>
              <a:rPr lang="fr-CA" dirty="0" err="1" smtClean="0"/>
              <a:t>depth</a:t>
            </a:r>
            <a:r>
              <a:rPr lang="fr-CA" dirty="0" smtClean="0"/>
              <a:t> </a:t>
            </a:r>
            <a:r>
              <a:rPr lang="fr-CA" dirty="0" err="1" smtClean="0"/>
              <a:t>represented</a:t>
            </a:r>
            <a:endParaRPr lang="fr-CA" dirty="0" smtClean="0"/>
          </a:p>
        </p:txBody>
      </p:sp>
      <p:pic>
        <p:nvPicPr>
          <p:cNvPr id="27" name="Picture 26" descr="legend_ef_1e14.png"/>
          <p:cNvPicPr>
            <a:picLocks noChangeAspect="1"/>
          </p:cNvPicPr>
          <p:nvPr/>
        </p:nvPicPr>
        <p:blipFill>
          <a:blip r:embed="rId11"/>
          <a:stretch>
            <a:fillRect/>
          </a:stretch>
        </p:blipFill>
        <p:spPr>
          <a:xfrm>
            <a:off x="8111024" y="36694"/>
            <a:ext cx="1032976" cy="135534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635372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TCAD simulation </a:t>
            </a:r>
            <a:r>
              <a:rPr lang="fr-FR" dirty="0" err="1" smtClean="0"/>
              <a:t>workflow</a:t>
            </a:r>
            <a:endParaRPr lang="fr-FR" dirty="0"/>
          </a:p>
        </p:txBody>
      </p:sp>
      <p:sp>
        <p:nvSpPr>
          <p:cNvPr id="4" name="Espace réservé du pied de page 3"/>
          <p:cNvSpPr>
            <a:spLocks noGrp="1"/>
          </p:cNvSpPr>
          <p:nvPr>
            <p:ph type="ftr" sz="quarter" idx="11"/>
          </p:nvPr>
        </p:nvSpPr>
        <p:spPr/>
        <p:txBody>
          <a:bodyPr/>
          <a:lstStyle/>
          <a:p>
            <a:r>
              <a:rPr lang="fr-FR" smtClean="0"/>
              <a:t>Vertex 2013, Lake Starnberg, September 18 2013</a:t>
            </a:r>
            <a:endParaRPr lang="fr-FR"/>
          </a:p>
        </p:txBody>
      </p:sp>
      <p:sp>
        <p:nvSpPr>
          <p:cNvPr id="5" name="Espace réservé du numéro de diapositive 4"/>
          <p:cNvSpPr>
            <a:spLocks noGrp="1"/>
          </p:cNvSpPr>
          <p:nvPr>
            <p:ph type="sldNum" sz="quarter" idx="12"/>
          </p:nvPr>
        </p:nvSpPr>
        <p:spPr/>
        <p:txBody>
          <a:bodyPr/>
          <a:lstStyle/>
          <a:p>
            <a:fld id="{54520F24-9586-C243-A8CC-1DD7D1CEA0C1}" type="slidenum">
              <a:rPr lang="fr-FR" smtClean="0"/>
              <a:t>6</a:t>
            </a:fld>
            <a:endParaRPr lang="fr-FR"/>
          </a:p>
        </p:txBody>
      </p:sp>
      <p:sp>
        <p:nvSpPr>
          <p:cNvPr id="6" name="Rectangle 5"/>
          <p:cNvSpPr/>
          <p:nvPr/>
        </p:nvSpPr>
        <p:spPr>
          <a:xfrm>
            <a:off x="457200" y="1598513"/>
            <a:ext cx="3098176" cy="1412383"/>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600" b="1" dirty="0" smtClean="0"/>
              <a:t>« Old-</a:t>
            </a:r>
            <a:r>
              <a:rPr lang="fr-FR" sz="1600" b="1" dirty="0" err="1" smtClean="0"/>
              <a:t>school</a:t>
            </a:r>
            <a:r>
              <a:rPr lang="fr-FR" sz="1600" b="1" dirty="0" smtClean="0"/>
              <a:t> »  </a:t>
            </a:r>
            <a:r>
              <a:rPr lang="fr-FR" sz="1600" b="1" dirty="0" err="1" smtClean="0"/>
              <a:t>process</a:t>
            </a:r>
            <a:r>
              <a:rPr lang="fr-FR" sz="1600" b="1" dirty="0" smtClean="0"/>
              <a:t> simulation</a:t>
            </a:r>
          </a:p>
          <a:p>
            <a:pPr marL="285750" indent="-285750">
              <a:buFont typeface="Arial"/>
              <a:buChar char="•"/>
            </a:pPr>
            <a:r>
              <a:rPr lang="fr-FR" sz="1600" dirty="0" smtClean="0"/>
              <a:t>Hard-</a:t>
            </a:r>
            <a:r>
              <a:rPr lang="fr-FR" sz="1600" dirty="0" err="1" smtClean="0"/>
              <a:t>coded</a:t>
            </a:r>
            <a:r>
              <a:rPr lang="fr-FR" sz="1600" dirty="0" smtClean="0"/>
              <a:t> pixel </a:t>
            </a:r>
            <a:r>
              <a:rPr lang="fr-FR" sz="1600" dirty="0" err="1" smtClean="0"/>
              <a:t>geometry</a:t>
            </a:r>
            <a:r>
              <a:rPr lang="fr-FR" sz="1600" dirty="0" smtClean="0"/>
              <a:t> </a:t>
            </a:r>
            <a:r>
              <a:rPr lang="fr-FR" sz="1600" dirty="0" err="1" smtClean="0"/>
              <a:t>when</a:t>
            </a:r>
            <a:r>
              <a:rPr lang="fr-FR" sz="1600" dirty="0" smtClean="0"/>
              <a:t> </a:t>
            </a:r>
            <a:r>
              <a:rPr lang="fr-FR" sz="1600" dirty="0" err="1" smtClean="0"/>
              <a:t>defining</a:t>
            </a:r>
            <a:r>
              <a:rPr lang="fr-FR" sz="1600" dirty="0" smtClean="0"/>
              <a:t> </a:t>
            </a:r>
            <a:r>
              <a:rPr lang="fr-FR" sz="1600" dirty="0" err="1" smtClean="0"/>
              <a:t>processing</a:t>
            </a:r>
            <a:r>
              <a:rPr lang="fr-FR" sz="1600" dirty="0" smtClean="0"/>
              <a:t> </a:t>
            </a:r>
            <a:r>
              <a:rPr lang="fr-FR" sz="1600" dirty="0" err="1" smtClean="0"/>
              <a:t>steps</a:t>
            </a:r>
            <a:endParaRPr lang="fr-FR" sz="1600" dirty="0" smtClean="0"/>
          </a:p>
          <a:p>
            <a:pPr marL="285750" indent="-285750">
              <a:buFont typeface="Arial"/>
              <a:buChar char="•"/>
            </a:pPr>
            <a:r>
              <a:rPr lang="fr-FR" sz="1600" dirty="0" err="1" smtClean="0"/>
              <a:t>Possibility</a:t>
            </a:r>
            <a:r>
              <a:rPr lang="fr-FR" sz="1600" dirty="0" smtClean="0"/>
              <a:t> </a:t>
            </a:r>
            <a:r>
              <a:rPr lang="fr-FR" sz="1600" dirty="0" smtClean="0"/>
              <a:t>for </a:t>
            </a:r>
            <a:r>
              <a:rPr lang="fr-FR" sz="1600" dirty="0" err="1" smtClean="0"/>
              <a:t>limited</a:t>
            </a:r>
            <a:r>
              <a:rPr lang="fr-FR" sz="1600" dirty="0" smtClean="0"/>
              <a:t> </a:t>
            </a:r>
            <a:r>
              <a:rPr lang="fr-FR" sz="1600" dirty="0" err="1" smtClean="0"/>
              <a:t>parametrization</a:t>
            </a:r>
            <a:endParaRPr lang="fr-FR" sz="1600" dirty="0"/>
          </a:p>
        </p:txBody>
      </p:sp>
      <p:sp>
        <p:nvSpPr>
          <p:cNvPr id="7" name="Rectangle 6"/>
          <p:cNvSpPr/>
          <p:nvPr/>
        </p:nvSpPr>
        <p:spPr>
          <a:xfrm>
            <a:off x="457200" y="3196143"/>
            <a:ext cx="3098176" cy="1412383"/>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600" b="1" dirty="0" err="1" smtClean="0"/>
              <a:t>Process</a:t>
            </a:r>
            <a:r>
              <a:rPr lang="fr-FR" sz="1600" b="1" dirty="0" smtClean="0"/>
              <a:t> Flow simulation</a:t>
            </a:r>
          </a:p>
          <a:p>
            <a:pPr marL="285750" indent="-285750">
              <a:buFont typeface="Arial"/>
              <a:buChar char="•"/>
            </a:pPr>
            <a:r>
              <a:rPr lang="fr-FR" sz="1600" dirty="0" err="1" smtClean="0"/>
              <a:t>Work</a:t>
            </a:r>
            <a:r>
              <a:rPr lang="fr-FR" sz="1600" dirty="0" smtClean="0"/>
              <a:t> </a:t>
            </a:r>
            <a:r>
              <a:rPr lang="fr-FR" sz="1600" dirty="0" err="1" smtClean="0"/>
              <a:t>with</a:t>
            </a:r>
            <a:r>
              <a:rPr lang="fr-FR" sz="1600" dirty="0" smtClean="0"/>
              <a:t> GDSII files </a:t>
            </a:r>
            <a:r>
              <a:rPr lang="fr-FR" sz="1600" dirty="0" err="1" smtClean="0"/>
              <a:t>provided</a:t>
            </a:r>
            <a:r>
              <a:rPr lang="fr-FR" sz="1600" dirty="0" smtClean="0"/>
              <a:t> by </a:t>
            </a:r>
            <a:r>
              <a:rPr lang="fr-FR" sz="1600" dirty="0" err="1" smtClean="0"/>
              <a:t>your</a:t>
            </a:r>
            <a:r>
              <a:rPr lang="fr-FR" sz="1600" dirty="0" smtClean="0"/>
              <a:t> favorite </a:t>
            </a:r>
            <a:r>
              <a:rPr lang="fr-FR" sz="1600" dirty="0" err="1" smtClean="0"/>
              <a:t>vendor</a:t>
            </a:r>
            <a:endParaRPr lang="fr-FR" sz="1600" dirty="0" smtClean="0"/>
          </a:p>
          <a:p>
            <a:pPr marL="285750" indent="-285750">
              <a:buFont typeface="Arial"/>
              <a:buChar char="•"/>
            </a:pPr>
            <a:r>
              <a:rPr lang="fr-FR" sz="1600" dirty="0" smtClean="0"/>
              <a:t>Abstract description of the </a:t>
            </a:r>
            <a:r>
              <a:rPr lang="fr-FR" sz="1600" dirty="0" err="1" smtClean="0"/>
              <a:t>process</a:t>
            </a:r>
            <a:endParaRPr lang="fr-FR" sz="1600" dirty="0"/>
          </a:p>
        </p:txBody>
      </p:sp>
      <p:sp>
        <p:nvSpPr>
          <p:cNvPr id="8" name="Rectangle 7"/>
          <p:cNvSpPr/>
          <p:nvPr/>
        </p:nvSpPr>
        <p:spPr>
          <a:xfrm>
            <a:off x="457200" y="4817439"/>
            <a:ext cx="3098176" cy="1412383"/>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400" b="1" dirty="0" smtClean="0"/>
              <a:t>Simple description of the </a:t>
            </a:r>
            <a:r>
              <a:rPr lang="fr-FR" sz="1400" b="1" dirty="0" err="1" smtClean="0"/>
              <a:t>geometry</a:t>
            </a:r>
            <a:r>
              <a:rPr lang="fr-FR" sz="1400" b="1" dirty="0" smtClean="0"/>
              <a:t> and doping </a:t>
            </a:r>
            <a:r>
              <a:rPr lang="fr-FR" sz="1400" b="1" dirty="0" err="1" smtClean="0"/>
              <a:t>using</a:t>
            </a:r>
            <a:r>
              <a:rPr lang="fr-FR" sz="1400" b="1" dirty="0" smtClean="0"/>
              <a:t> an editor</a:t>
            </a:r>
          </a:p>
          <a:p>
            <a:pPr marL="285750" indent="-285750">
              <a:buFont typeface="Arial"/>
              <a:buChar char="•"/>
            </a:pPr>
            <a:r>
              <a:rPr lang="fr-FR" sz="1400" dirty="0" err="1" smtClean="0"/>
              <a:t>Define</a:t>
            </a:r>
            <a:r>
              <a:rPr lang="fr-FR" sz="1400" dirty="0" smtClean="0"/>
              <a:t> </a:t>
            </a:r>
            <a:r>
              <a:rPr lang="fr-FR" sz="1400" dirty="0" err="1" smtClean="0"/>
              <a:t>geometry</a:t>
            </a:r>
            <a:r>
              <a:rPr lang="fr-FR" sz="1400" dirty="0" smtClean="0"/>
              <a:t> (</a:t>
            </a:r>
            <a:r>
              <a:rPr lang="fr-FR" sz="1400" dirty="0" err="1" smtClean="0"/>
              <a:t>Shape,material</a:t>
            </a:r>
            <a:r>
              <a:rPr lang="fr-FR" sz="1400" dirty="0" smtClean="0"/>
              <a:t>)</a:t>
            </a:r>
          </a:p>
          <a:p>
            <a:pPr marL="285750" indent="-285750">
              <a:buFont typeface="Arial"/>
              <a:buChar char="•"/>
            </a:pPr>
            <a:r>
              <a:rPr lang="fr-FR" sz="1400" dirty="0" err="1" smtClean="0"/>
              <a:t>Define</a:t>
            </a:r>
            <a:r>
              <a:rPr lang="fr-FR" sz="1400" dirty="0" smtClean="0"/>
              <a:t> doping profile (</a:t>
            </a:r>
            <a:r>
              <a:rPr lang="fr-FR" sz="1400" dirty="0" err="1" smtClean="0"/>
              <a:t>parametric</a:t>
            </a:r>
            <a:r>
              <a:rPr lang="fr-FR" sz="1400" dirty="0" smtClean="0"/>
              <a:t> description)</a:t>
            </a:r>
            <a:endParaRPr lang="fr-FR" sz="1400" dirty="0"/>
          </a:p>
        </p:txBody>
      </p:sp>
      <p:sp>
        <p:nvSpPr>
          <p:cNvPr id="9" name="Rectangle 8"/>
          <p:cNvSpPr/>
          <p:nvPr/>
        </p:nvSpPr>
        <p:spPr>
          <a:xfrm>
            <a:off x="5492239" y="1499973"/>
            <a:ext cx="3098176" cy="1597630"/>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fr-FR" sz="1400" dirty="0" err="1" smtClean="0"/>
              <a:t>Device</a:t>
            </a:r>
            <a:r>
              <a:rPr lang="fr-FR" sz="1400" dirty="0" smtClean="0"/>
              <a:t> Simulation </a:t>
            </a:r>
            <a:r>
              <a:rPr lang="fr-FR" sz="1400" dirty="0" err="1" smtClean="0"/>
              <a:t>Conditioning</a:t>
            </a:r>
            <a:r>
              <a:rPr lang="fr-FR" sz="1400" dirty="0" smtClean="0"/>
              <a:t> </a:t>
            </a:r>
          </a:p>
          <a:p>
            <a:pPr marL="285750" indent="-285750">
              <a:buFont typeface="Arial"/>
              <a:buChar char="•"/>
            </a:pPr>
            <a:r>
              <a:rPr lang="fr-FR" sz="1400" dirty="0" err="1" smtClean="0"/>
              <a:t>Reduce</a:t>
            </a:r>
            <a:r>
              <a:rPr lang="fr-FR" sz="1400" dirty="0" smtClean="0"/>
              <a:t> </a:t>
            </a:r>
            <a:r>
              <a:rPr lang="fr-FR" sz="1400" dirty="0" err="1" smtClean="0"/>
              <a:t>Complexity</a:t>
            </a:r>
            <a:r>
              <a:rPr lang="fr-FR" sz="1400" dirty="0" smtClean="0"/>
              <a:t> (</a:t>
            </a:r>
            <a:r>
              <a:rPr lang="fr-FR" sz="1400" dirty="0" err="1" smtClean="0"/>
              <a:t>symmetry</a:t>
            </a:r>
            <a:r>
              <a:rPr lang="fr-FR" sz="1400" dirty="0" smtClean="0"/>
              <a:t>, </a:t>
            </a:r>
            <a:r>
              <a:rPr lang="fr-FR" sz="1400" dirty="0" err="1" smtClean="0"/>
              <a:t>dead</a:t>
            </a:r>
            <a:r>
              <a:rPr lang="fr-FR" sz="1400" dirty="0" smtClean="0"/>
              <a:t> area </a:t>
            </a:r>
            <a:r>
              <a:rPr lang="fr-FR" sz="1400" dirty="0" err="1" smtClean="0"/>
              <a:t>removal</a:t>
            </a:r>
            <a:r>
              <a:rPr lang="fr-FR" sz="1400" dirty="0" smtClean="0"/>
              <a:t>)</a:t>
            </a:r>
          </a:p>
          <a:p>
            <a:pPr marL="285750" indent="-285750">
              <a:buFont typeface="Arial"/>
              <a:buChar char="•"/>
            </a:pPr>
            <a:r>
              <a:rPr lang="fr-FR" sz="1400" dirty="0" err="1" smtClean="0"/>
              <a:t>Remesh</a:t>
            </a:r>
            <a:r>
              <a:rPr lang="fr-FR" sz="1400" dirty="0" smtClean="0"/>
              <a:t> for </a:t>
            </a:r>
            <a:r>
              <a:rPr lang="fr-FR" sz="1400" dirty="0" err="1" smtClean="0"/>
              <a:t>Device</a:t>
            </a:r>
            <a:r>
              <a:rPr lang="fr-FR" sz="1400" dirty="0" smtClean="0"/>
              <a:t> simulation (</a:t>
            </a:r>
            <a:r>
              <a:rPr lang="fr-FR" sz="1400" dirty="0" err="1" smtClean="0"/>
              <a:t>reduce</a:t>
            </a:r>
            <a:r>
              <a:rPr lang="fr-FR" sz="1400" dirty="0" smtClean="0"/>
              <a:t> </a:t>
            </a:r>
            <a:r>
              <a:rPr lang="fr-FR" sz="1400" dirty="0" err="1" smtClean="0"/>
              <a:t>oxide</a:t>
            </a:r>
            <a:r>
              <a:rPr lang="fr-FR" sz="1400" dirty="0" smtClean="0"/>
              <a:t>/</a:t>
            </a:r>
            <a:r>
              <a:rPr lang="fr-FR" sz="1400" dirty="0" err="1" smtClean="0"/>
              <a:t>nitride</a:t>
            </a:r>
            <a:r>
              <a:rPr lang="fr-FR" sz="1400" dirty="0" smtClean="0"/>
              <a:t> </a:t>
            </a:r>
            <a:r>
              <a:rPr lang="fr-FR" sz="1400" dirty="0" err="1" smtClean="0"/>
              <a:t>mesh</a:t>
            </a:r>
            <a:r>
              <a:rPr lang="fr-FR" sz="1400" dirty="0" smtClean="0"/>
              <a:t>, </a:t>
            </a:r>
            <a:r>
              <a:rPr lang="fr-FR" sz="1400" dirty="0" err="1" smtClean="0"/>
              <a:t>increase</a:t>
            </a:r>
            <a:r>
              <a:rPr lang="fr-FR" sz="1400" dirty="0" smtClean="0"/>
              <a:t> </a:t>
            </a:r>
            <a:r>
              <a:rPr lang="fr-FR" sz="1400" dirty="0" err="1" smtClean="0"/>
              <a:t>bulk</a:t>
            </a:r>
            <a:r>
              <a:rPr lang="fr-FR" sz="1400" dirty="0" smtClean="0"/>
              <a:t>)</a:t>
            </a:r>
          </a:p>
          <a:p>
            <a:pPr algn="ctr"/>
            <a:endParaRPr lang="fr-FR" sz="1400" dirty="0"/>
          </a:p>
        </p:txBody>
      </p:sp>
      <p:cxnSp>
        <p:nvCxnSpPr>
          <p:cNvPr id="11" name="Connecteur en angle 10"/>
          <p:cNvCxnSpPr>
            <a:stCxn id="8" idx="3"/>
            <a:endCxn id="9" idx="1"/>
          </p:cNvCxnSpPr>
          <p:nvPr/>
        </p:nvCxnSpPr>
        <p:spPr>
          <a:xfrm flipV="1">
            <a:off x="3555376" y="2298788"/>
            <a:ext cx="1936863" cy="3224843"/>
          </a:xfrm>
          <a:prstGeom prst="bentConnector3">
            <a:avLst>
              <a:gd name="adj1" fmla="val 50000"/>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4" name="Connecteur en angle 13"/>
          <p:cNvCxnSpPr>
            <a:stCxn id="7" idx="3"/>
            <a:endCxn id="9" idx="1"/>
          </p:cNvCxnSpPr>
          <p:nvPr/>
        </p:nvCxnSpPr>
        <p:spPr>
          <a:xfrm flipV="1">
            <a:off x="3555376" y="2298788"/>
            <a:ext cx="1936863" cy="1603547"/>
          </a:xfrm>
          <a:prstGeom prst="bentConnector3">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7" name="Connecteur en angle 16"/>
          <p:cNvCxnSpPr>
            <a:stCxn id="6" idx="3"/>
            <a:endCxn id="9" idx="1"/>
          </p:cNvCxnSpPr>
          <p:nvPr/>
        </p:nvCxnSpPr>
        <p:spPr>
          <a:xfrm flipV="1">
            <a:off x="3555376" y="2298788"/>
            <a:ext cx="1936863" cy="5917"/>
          </a:xfrm>
          <a:prstGeom prst="bentConnector3">
            <a:avLst/>
          </a:prstGeom>
          <a:ln>
            <a:tailEnd type="arrow"/>
          </a:ln>
        </p:spPr>
        <p:style>
          <a:lnRef idx="2">
            <a:schemeClr val="accent1"/>
          </a:lnRef>
          <a:fillRef idx="0">
            <a:schemeClr val="accent1"/>
          </a:fillRef>
          <a:effectRef idx="1">
            <a:schemeClr val="accent1"/>
          </a:effectRef>
          <a:fontRef idx="minor">
            <a:schemeClr val="tx1"/>
          </a:fontRef>
        </p:style>
      </p:cxnSp>
      <p:sp>
        <p:nvSpPr>
          <p:cNvPr id="18" name="Rectangle 17"/>
          <p:cNvSpPr/>
          <p:nvPr/>
        </p:nvSpPr>
        <p:spPr>
          <a:xfrm>
            <a:off x="5492239" y="3218034"/>
            <a:ext cx="3098176" cy="1597630"/>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fr-FR" sz="1400" dirty="0" err="1" smtClean="0"/>
              <a:t>Device</a:t>
            </a:r>
            <a:r>
              <a:rPr lang="fr-FR" sz="1400" dirty="0" smtClean="0"/>
              <a:t> Simulation </a:t>
            </a:r>
          </a:p>
          <a:p>
            <a:pPr marL="285750" indent="-285750">
              <a:buFont typeface="Arial"/>
              <a:buChar char="•"/>
            </a:pPr>
            <a:r>
              <a:rPr lang="fr-FR" sz="1400" dirty="0" smtClean="0"/>
              <a:t>Electric Field, </a:t>
            </a:r>
            <a:r>
              <a:rPr lang="fr-FR" sz="1400" dirty="0" err="1" smtClean="0"/>
              <a:t>Ramo</a:t>
            </a:r>
            <a:r>
              <a:rPr lang="fr-FR" sz="1400" dirty="0" smtClean="0"/>
              <a:t> </a:t>
            </a:r>
            <a:r>
              <a:rPr lang="fr-FR" sz="1400" dirty="0" err="1" smtClean="0"/>
              <a:t>Potential</a:t>
            </a:r>
            <a:r>
              <a:rPr lang="fr-FR" sz="1400" dirty="0" smtClean="0"/>
              <a:t> </a:t>
            </a:r>
          </a:p>
          <a:p>
            <a:pPr marL="285750" indent="-285750">
              <a:buFont typeface="Arial"/>
              <a:buChar char="•"/>
            </a:pPr>
            <a:r>
              <a:rPr lang="fr-FR" sz="1400" dirty="0" smtClean="0"/>
              <a:t>Capacitance </a:t>
            </a:r>
          </a:p>
          <a:p>
            <a:pPr marL="285750" indent="-285750">
              <a:buFont typeface="Arial"/>
              <a:buChar char="•"/>
            </a:pPr>
            <a:r>
              <a:rPr lang="fr-FR" sz="1400" dirty="0" err="1" smtClean="0"/>
              <a:t>Transient</a:t>
            </a:r>
            <a:r>
              <a:rPr lang="fr-FR" sz="1400" dirty="0" smtClean="0"/>
              <a:t> </a:t>
            </a:r>
            <a:r>
              <a:rPr lang="fr-FR" sz="1400" dirty="0" err="1" smtClean="0"/>
              <a:t>Behavior</a:t>
            </a:r>
            <a:endParaRPr lang="fr-FR" sz="1400" dirty="0" smtClean="0"/>
          </a:p>
          <a:p>
            <a:pPr marL="285750" indent="-285750">
              <a:buFont typeface="Arial"/>
              <a:buChar char="•"/>
            </a:pPr>
            <a:r>
              <a:rPr lang="fr-FR" sz="1400" dirty="0" smtClean="0"/>
              <a:t>Thermal/</a:t>
            </a:r>
            <a:r>
              <a:rPr lang="fr-FR" sz="1400" dirty="0" err="1"/>
              <a:t>M</a:t>
            </a:r>
            <a:r>
              <a:rPr lang="fr-FR" sz="1400" dirty="0" err="1" smtClean="0"/>
              <a:t>echanical</a:t>
            </a:r>
            <a:r>
              <a:rPr lang="fr-FR" sz="1400" dirty="0" smtClean="0"/>
              <a:t> Stress Simulation</a:t>
            </a:r>
            <a:endParaRPr lang="fr-FR" sz="1400" dirty="0"/>
          </a:p>
        </p:txBody>
      </p:sp>
      <p:sp>
        <p:nvSpPr>
          <p:cNvPr id="19" name="Rectangle 18"/>
          <p:cNvSpPr/>
          <p:nvPr/>
        </p:nvSpPr>
        <p:spPr>
          <a:xfrm>
            <a:off x="5492239" y="4934709"/>
            <a:ext cx="3098176" cy="1597630"/>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1400" dirty="0" smtClean="0"/>
              <a:t>Post-</a:t>
            </a:r>
            <a:r>
              <a:rPr lang="fr-FR" sz="1400" dirty="0" err="1" smtClean="0"/>
              <a:t>Processing</a:t>
            </a:r>
            <a:r>
              <a:rPr lang="fr-FR" sz="1400" dirty="0" smtClean="0"/>
              <a:t> </a:t>
            </a:r>
          </a:p>
          <a:p>
            <a:pPr marL="285750" indent="-285750">
              <a:buFont typeface="Arial"/>
              <a:buChar char="•"/>
            </a:pPr>
            <a:r>
              <a:rPr lang="fr-FR" sz="1400" dirty="0" err="1" smtClean="0"/>
              <a:t>Extract</a:t>
            </a:r>
            <a:r>
              <a:rPr lang="fr-FR" sz="1400" dirty="0" smtClean="0"/>
              <a:t> Profiles ( E(</a:t>
            </a:r>
            <a:r>
              <a:rPr lang="fr-FR" sz="1400" dirty="0" err="1" smtClean="0"/>
              <a:t>x,y,z</a:t>
            </a:r>
            <a:r>
              <a:rPr lang="fr-FR" sz="1400" dirty="0" smtClean="0"/>
              <a:t>) , </a:t>
            </a:r>
            <a:r>
              <a:rPr lang="fr-FR" sz="1400" dirty="0" err="1" smtClean="0"/>
              <a:t>etc</a:t>
            </a:r>
            <a:r>
              <a:rPr lang="fr-FR" sz="1400" dirty="0" smtClean="0"/>
              <a:t>)</a:t>
            </a:r>
          </a:p>
          <a:p>
            <a:pPr marL="285750" indent="-285750">
              <a:buFont typeface="Arial"/>
              <a:buChar char="•"/>
            </a:pPr>
            <a:r>
              <a:rPr lang="fr-FR" sz="1400" dirty="0" err="1" smtClean="0"/>
              <a:t>Extract</a:t>
            </a:r>
            <a:r>
              <a:rPr lang="fr-FR" sz="1400" dirty="0" smtClean="0"/>
              <a:t> Values (Breakdown, </a:t>
            </a:r>
            <a:r>
              <a:rPr lang="fr-FR" sz="1400" dirty="0" err="1" smtClean="0"/>
              <a:t>Depletion</a:t>
            </a:r>
            <a:r>
              <a:rPr lang="fr-FR" sz="1400" dirty="0" smtClean="0"/>
              <a:t> </a:t>
            </a:r>
            <a:r>
              <a:rPr lang="fr-FR" sz="1400" dirty="0" err="1" smtClean="0"/>
              <a:t>Potential</a:t>
            </a:r>
            <a:r>
              <a:rPr lang="fr-FR" sz="1400" dirty="0" smtClean="0"/>
              <a:t> )</a:t>
            </a:r>
          </a:p>
          <a:p>
            <a:pPr algn="ctr"/>
            <a:endParaRPr lang="fr-FR" sz="1400" dirty="0"/>
          </a:p>
        </p:txBody>
      </p:sp>
      <p:cxnSp>
        <p:nvCxnSpPr>
          <p:cNvPr id="21" name="Connecteur droit avec flèche 20"/>
          <p:cNvCxnSpPr>
            <a:stCxn id="9" idx="2"/>
            <a:endCxn id="18" idx="0"/>
          </p:cNvCxnSpPr>
          <p:nvPr/>
        </p:nvCxnSpPr>
        <p:spPr>
          <a:xfrm>
            <a:off x="7041327" y="3097603"/>
            <a:ext cx="0" cy="12043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2" name="Connecteur droit avec flèche 21"/>
          <p:cNvCxnSpPr>
            <a:stCxn id="18" idx="2"/>
            <a:endCxn id="19" idx="0"/>
          </p:cNvCxnSpPr>
          <p:nvPr/>
        </p:nvCxnSpPr>
        <p:spPr>
          <a:xfrm>
            <a:off x="7041327" y="4815664"/>
            <a:ext cx="0" cy="11904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01824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err="1" smtClean="0"/>
              <a:t>Process</a:t>
            </a:r>
            <a:r>
              <a:rPr lang="fr-FR" dirty="0" smtClean="0"/>
              <a:t> Flow Simulation</a:t>
            </a:r>
            <a:endParaRPr lang="fr-FR" dirty="0"/>
          </a:p>
        </p:txBody>
      </p:sp>
      <p:sp>
        <p:nvSpPr>
          <p:cNvPr id="4" name="Espace réservé du pied de page 3"/>
          <p:cNvSpPr>
            <a:spLocks noGrp="1"/>
          </p:cNvSpPr>
          <p:nvPr>
            <p:ph type="ftr" sz="quarter" idx="11"/>
          </p:nvPr>
        </p:nvSpPr>
        <p:spPr/>
        <p:txBody>
          <a:bodyPr/>
          <a:lstStyle/>
          <a:p>
            <a:r>
              <a:rPr lang="fr-FR" smtClean="0"/>
              <a:t>Vertex 2013, Lake Starnberg, September 18 2013</a:t>
            </a:r>
            <a:endParaRPr lang="fr-FR"/>
          </a:p>
        </p:txBody>
      </p:sp>
      <p:sp>
        <p:nvSpPr>
          <p:cNvPr id="5" name="Espace réservé du numéro de diapositive 4"/>
          <p:cNvSpPr>
            <a:spLocks noGrp="1"/>
          </p:cNvSpPr>
          <p:nvPr>
            <p:ph type="sldNum" sz="quarter" idx="12"/>
          </p:nvPr>
        </p:nvSpPr>
        <p:spPr/>
        <p:txBody>
          <a:bodyPr/>
          <a:lstStyle/>
          <a:p>
            <a:fld id="{54520F24-9586-C243-A8CC-1DD7D1CEA0C1}" type="slidenum">
              <a:rPr lang="fr-FR" smtClean="0"/>
              <a:t>7</a:t>
            </a:fld>
            <a:endParaRPr lang="fr-FR"/>
          </a:p>
        </p:txBody>
      </p:sp>
      <p:pic>
        <p:nvPicPr>
          <p:cNvPr id="6" name="Image 5" descr="3x3_MPS.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35641" y="1482205"/>
            <a:ext cx="3206435" cy="2362083"/>
          </a:xfrm>
          <a:prstGeom prst="rect">
            <a:avLst/>
          </a:prstGeom>
        </p:spPr>
      </p:pic>
      <p:sp>
        <p:nvSpPr>
          <p:cNvPr id="7" name="ZoneTexte 6"/>
          <p:cNvSpPr txBox="1"/>
          <p:nvPr/>
        </p:nvSpPr>
        <p:spPr>
          <a:xfrm>
            <a:off x="5714663" y="3799198"/>
            <a:ext cx="3538818" cy="276999"/>
          </a:xfrm>
          <a:prstGeom prst="rect">
            <a:avLst/>
          </a:prstGeom>
          <a:noFill/>
        </p:spPr>
        <p:txBody>
          <a:bodyPr wrap="square" rtlCol="0">
            <a:spAutoFit/>
          </a:bodyPr>
          <a:lstStyle/>
          <a:p>
            <a:r>
              <a:rPr lang="fr-FR" sz="1200" b="1" i="1" dirty="0" smtClean="0"/>
              <a:t>Timepix 3x3 Pixel </a:t>
            </a:r>
            <a:r>
              <a:rPr lang="fr-FR" sz="1200" b="1" i="1" dirty="0" err="1" smtClean="0"/>
              <a:t>Mask</a:t>
            </a:r>
            <a:r>
              <a:rPr lang="fr-FR" sz="1200" b="1" i="1" dirty="0" smtClean="0"/>
              <a:t> set </a:t>
            </a:r>
            <a:r>
              <a:rPr lang="fr-FR" sz="1200" b="1" i="1" dirty="0" err="1" smtClean="0"/>
              <a:t>generated</a:t>
            </a:r>
            <a:r>
              <a:rPr lang="fr-FR" sz="1200" b="1" i="1" dirty="0" smtClean="0"/>
              <a:t> </a:t>
            </a:r>
            <a:r>
              <a:rPr lang="fr-FR" sz="1200" b="1" i="1" dirty="0" err="1" smtClean="0"/>
              <a:t>using</a:t>
            </a:r>
            <a:r>
              <a:rPr lang="fr-FR" sz="1200" b="1" i="1" dirty="0" smtClean="0"/>
              <a:t> </a:t>
            </a:r>
            <a:r>
              <a:rPr lang="fr-FR" sz="1200" b="1" i="1" dirty="0" err="1" smtClean="0"/>
              <a:t>pyGDS</a:t>
            </a:r>
            <a:endParaRPr lang="fr-FR" sz="1200" b="1" i="1" dirty="0"/>
          </a:p>
        </p:txBody>
      </p:sp>
      <p:pic>
        <p:nvPicPr>
          <p:cNvPr id="8" name="Espace réservé du contenu 3" descr="Geometry.pdf"/>
          <p:cNvPicPr>
            <a:picLocks noChangeAspect="1"/>
          </p:cNvPicPr>
          <p:nvPr/>
        </p:nvPicPr>
        <p:blipFill rotWithShape="1">
          <a:blip r:embed="rId3">
            <a:extLst>
              <a:ext uri="{28A0092B-C50C-407E-A947-70E740481C1C}">
                <a14:useLocalDpi xmlns:a14="http://schemas.microsoft.com/office/drawing/2010/main" val="0"/>
              </a:ext>
            </a:extLst>
          </a:blip>
          <a:srcRect l="31895" t="29838" r="33091" b="54664"/>
          <a:stretch/>
        </p:blipFill>
        <p:spPr>
          <a:xfrm>
            <a:off x="5736559" y="4146718"/>
            <a:ext cx="3266728" cy="2046051"/>
          </a:xfrm>
          <a:prstGeom prst="rect">
            <a:avLst/>
          </a:prstGeom>
        </p:spPr>
      </p:pic>
      <p:sp>
        <p:nvSpPr>
          <p:cNvPr id="9" name="ZoneTexte 8"/>
          <p:cNvSpPr txBox="1"/>
          <p:nvPr/>
        </p:nvSpPr>
        <p:spPr>
          <a:xfrm>
            <a:off x="6141634" y="6054269"/>
            <a:ext cx="3538818" cy="276999"/>
          </a:xfrm>
          <a:prstGeom prst="rect">
            <a:avLst/>
          </a:prstGeom>
          <a:noFill/>
        </p:spPr>
        <p:txBody>
          <a:bodyPr wrap="square" rtlCol="0">
            <a:spAutoFit/>
          </a:bodyPr>
          <a:lstStyle/>
          <a:p>
            <a:r>
              <a:rPr lang="fr-FR" sz="1200" b="1" i="1" dirty="0" smtClean="0"/>
              <a:t>Structure </a:t>
            </a:r>
            <a:r>
              <a:rPr lang="fr-FR" sz="1200" b="1" i="1" dirty="0" err="1" smtClean="0"/>
              <a:t>Generated</a:t>
            </a:r>
            <a:r>
              <a:rPr lang="fr-FR" sz="1200" b="1" i="1" dirty="0" smtClean="0"/>
              <a:t> </a:t>
            </a:r>
            <a:r>
              <a:rPr lang="fr-FR" sz="1200" b="1" i="1" dirty="0" err="1" smtClean="0"/>
              <a:t>using</a:t>
            </a:r>
            <a:r>
              <a:rPr lang="fr-FR" sz="1200" b="1" i="1" dirty="0" smtClean="0"/>
              <a:t> </a:t>
            </a:r>
            <a:r>
              <a:rPr lang="fr-FR" sz="1200" b="1" i="1" dirty="0" err="1" smtClean="0"/>
              <a:t>process</a:t>
            </a:r>
            <a:r>
              <a:rPr lang="fr-FR" sz="1200" b="1" i="1" dirty="0" smtClean="0"/>
              <a:t> Flow </a:t>
            </a:r>
            <a:endParaRPr lang="fr-FR" sz="1200" b="1" i="1" dirty="0"/>
          </a:p>
        </p:txBody>
      </p:sp>
      <p:sp>
        <p:nvSpPr>
          <p:cNvPr id="10" name="ZoneTexte 9"/>
          <p:cNvSpPr txBox="1"/>
          <p:nvPr/>
        </p:nvSpPr>
        <p:spPr>
          <a:xfrm>
            <a:off x="222598" y="1517598"/>
            <a:ext cx="4748411" cy="5170647"/>
          </a:xfrm>
          <a:prstGeom prst="rect">
            <a:avLst/>
          </a:prstGeom>
          <a:noFill/>
        </p:spPr>
        <p:txBody>
          <a:bodyPr wrap="square" rtlCol="0">
            <a:spAutoFit/>
          </a:bodyPr>
          <a:lstStyle/>
          <a:p>
            <a:pPr marL="342900" indent="-342900">
              <a:buFont typeface="Arial"/>
              <a:buChar char="•"/>
            </a:pPr>
            <a:r>
              <a:rPr lang="fr-FR" sz="2000" dirty="0" err="1"/>
              <a:t>Process</a:t>
            </a:r>
            <a:r>
              <a:rPr lang="fr-FR" sz="2000" dirty="0"/>
              <a:t> Flow simulation </a:t>
            </a:r>
            <a:r>
              <a:rPr lang="fr-FR" sz="2000" dirty="0" err="1" smtClean="0"/>
              <a:t>allows</a:t>
            </a:r>
            <a:r>
              <a:rPr lang="fr-FR" sz="2000" dirty="0" smtClean="0"/>
              <a:t> </a:t>
            </a:r>
            <a:r>
              <a:rPr lang="fr-FR" sz="2000" dirty="0"/>
              <a:t>for more </a:t>
            </a:r>
            <a:r>
              <a:rPr lang="fr-FR" sz="2000" dirty="0" err="1"/>
              <a:t>automated</a:t>
            </a:r>
            <a:r>
              <a:rPr lang="fr-FR" sz="2000" dirty="0"/>
              <a:t> </a:t>
            </a:r>
            <a:r>
              <a:rPr lang="fr-FR" sz="2000" dirty="0" err="1"/>
              <a:t>studies</a:t>
            </a:r>
            <a:r>
              <a:rPr lang="fr-FR" sz="2000" dirty="0"/>
              <a:t> of </a:t>
            </a:r>
            <a:r>
              <a:rPr lang="fr-FR" sz="2000" dirty="0" err="1"/>
              <a:t>different</a:t>
            </a:r>
            <a:r>
              <a:rPr lang="fr-FR" sz="2000" dirty="0"/>
              <a:t> </a:t>
            </a:r>
            <a:r>
              <a:rPr lang="fr-FR" sz="2000" dirty="0" err="1" smtClean="0"/>
              <a:t>geometries</a:t>
            </a:r>
            <a:endParaRPr lang="fr-FR" sz="2000" dirty="0"/>
          </a:p>
          <a:p>
            <a:pPr marL="742950" lvl="1" indent="-285750">
              <a:buFont typeface="Arial"/>
              <a:buChar char="•"/>
            </a:pPr>
            <a:r>
              <a:rPr lang="fr-FR" dirty="0" err="1" smtClean="0"/>
              <a:t>Generate</a:t>
            </a:r>
            <a:r>
              <a:rPr lang="fr-FR" dirty="0" smtClean="0"/>
              <a:t> </a:t>
            </a:r>
            <a:r>
              <a:rPr lang="fr-FR" dirty="0" err="1" smtClean="0"/>
              <a:t>mask</a:t>
            </a:r>
            <a:r>
              <a:rPr lang="fr-FR" dirty="0" smtClean="0"/>
              <a:t> </a:t>
            </a:r>
            <a:r>
              <a:rPr lang="fr-FR" dirty="0" err="1" smtClean="0"/>
              <a:t>using</a:t>
            </a:r>
            <a:r>
              <a:rPr lang="fr-FR" dirty="0" smtClean="0"/>
              <a:t> </a:t>
            </a:r>
            <a:r>
              <a:rPr lang="fr-FR" dirty="0" err="1" smtClean="0"/>
              <a:t>your</a:t>
            </a:r>
            <a:r>
              <a:rPr lang="fr-FR" dirty="0" smtClean="0"/>
              <a:t> favorite software (</a:t>
            </a:r>
            <a:r>
              <a:rPr lang="fr-FR" dirty="0" err="1" smtClean="0"/>
              <a:t>pyGDS</a:t>
            </a:r>
            <a:r>
              <a:rPr lang="fr-FR" dirty="0" smtClean="0"/>
              <a:t>, Cadence, </a:t>
            </a:r>
            <a:r>
              <a:rPr lang="fr-FR" dirty="0" err="1" smtClean="0"/>
              <a:t>etc</a:t>
            </a:r>
            <a:r>
              <a:rPr lang="fr-FR" dirty="0" smtClean="0"/>
              <a:t>)</a:t>
            </a:r>
          </a:p>
          <a:p>
            <a:pPr marL="742950" lvl="1" indent="-285750">
              <a:buFont typeface="Arial"/>
              <a:buChar char="•"/>
            </a:pPr>
            <a:r>
              <a:rPr lang="fr-FR" dirty="0" smtClean="0"/>
              <a:t>Use </a:t>
            </a:r>
            <a:r>
              <a:rPr lang="fr-FR" dirty="0"/>
              <a:t>GDSII </a:t>
            </a:r>
            <a:r>
              <a:rPr lang="fr-FR" dirty="0" err="1"/>
              <a:t>mask</a:t>
            </a:r>
            <a:r>
              <a:rPr lang="fr-FR" dirty="0"/>
              <a:t> to </a:t>
            </a:r>
            <a:r>
              <a:rPr lang="fr-FR" dirty="0" err="1"/>
              <a:t>define</a:t>
            </a:r>
            <a:r>
              <a:rPr lang="fr-FR" dirty="0"/>
              <a:t> </a:t>
            </a:r>
            <a:r>
              <a:rPr lang="fr-FR" dirty="0" err="1"/>
              <a:t>geometry</a:t>
            </a:r>
            <a:r>
              <a:rPr lang="fr-FR" dirty="0"/>
              <a:t> </a:t>
            </a:r>
          </a:p>
          <a:p>
            <a:pPr marL="742950" lvl="1" indent="-285750">
              <a:buFont typeface="Arial"/>
              <a:buChar char="•"/>
            </a:pPr>
            <a:r>
              <a:rPr lang="fr-FR" dirty="0" smtClean="0"/>
              <a:t>Use </a:t>
            </a:r>
            <a:r>
              <a:rPr lang="fr-FR" dirty="0"/>
              <a:t>abstract and </a:t>
            </a:r>
            <a:r>
              <a:rPr lang="fr-FR" dirty="0" err="1"/>
              <a:t>parametric</a:t>
            </a:r>
            <a:r>
              <a:rPr lang="fr-FR" dirty="0"/>
              <a:t> description  of the </a:t>
            </a:r>
            <a:r>
              <a:rPr lang="fr-FR" dirty="0" err="1" smtClean="0"/>
              <a:t>process</a:t>
            </a:r>
            <a:endParaRPr lang="fr-FR" dirty="0" smtClean="0"/>
          </a:p>
          <a:p>
            <a:pPr marL="1200150" lvl="2" indent="-285750">
              <a:buFont typeface="Arial"/>
              <a:buChar char="•"/>
            </a:pPr>
            <a:r>
              <a:rPr lang="fr-FR" dirty="0" smtClean="0"/>
              <a:t>Implantation, </a:t>
            </a:r>
            <a:r>
              <a:rPr lang="fr-FR" dirty="0" err="1" smtClean="0"/>
              <a:t>lithography</a:t>
            </a:r>
            <a:r>
              <a:rPr lang="fr-FR" dirty="0" smtClean="0"/>
              <a:t>, </a:t>
            </a:r>
            <a:r>
              <a:rPr lang="fr-FR" dirty="0" err="1" smtClean="0"/>
              <a:t>deposits</a:t>
            </a:r>
            <a:r>
              <a:rPr lang="fr-FR" dirty="0" smtClean="0"/>
              <a:t>, </a:t>
            </a:r>
            <a:r>
              <a:rPr lang="fr-FR" dirty="0" err="1" smtClean="0"/>
              <a:t>annealing</a:t>
            </a:r>
            <a:r>
              <a:rPr lang="fr-FR" dirty="0" smtClean="0"/>
              <a:t> etc…</a:t>
            </a:r>
            <a:endParaRPr lang="fr-FR" dirty="0"/>
          </a:p>
          <a:p>
            <a:pPr marL="285750" indent="-285750">
              <a:buFont typeface="Arial"/>
              <a:buChar char="•"/>
            </a:pPr>
            <a:endParaRPr lang="fr-FR" dirty="0" smtClean="0"/>
          </a:p>
          <a:p>
            <a:pPr marL="285750" indent="-285750">
              <a:buFont typeface="Arial"/>
              <a:buChar char="•"/>
            </a:pPr>
            <a:r>
              <a:rPr lang="fr-FR" dirty="0" err="1" smtClean="0"/>
              <a:t>Takes</a:t>
            </a:r>
            <a:r>
              <a:rPr lang="fr-FR" dirty="0" smtClean="0"/>
              <a:t> </a:t>
            </a:r>
            <a:r>
              <a:rPr lang="fr-FR" dirty="0" err="1" smtClean="0"/>
              <a:t>Advantage</a:t>
            </a:r>
            <a:r>
              <a:rPr lang="fr-FR" dirty="0" smtClean="0"/>
              <a:t> of multiplication of </a:t>
            </a:r>
            <a:r>
              <a:rPr lang="fr-FR" dirty="0" err="1" smtClean="0"/>
              <a:t>available</a:t>
            </a:r>
            <a:r>
              <a:rPr lang="fr-FR" dirty="0" smtClean="0"/>
              <a:t> CPU/RAM in the HEP </a:t>
            </a:r>
            <a:r>
              <a:rPr lang="fr-FR" dirty="0" err="1" smtClean="0"/>
              <a:t>Community</a:t>
            </a:r>
            <a:endParaRPr lang="fr-FR" dirty="0"/>
          </a:p>
          <a:p>
            <a:pPr marL="742950" lvl="1" indent="-285750">
              <a:buFont typeface="Arial"/>
              <a:buChar char="•"/>
            </a:pPr>
            <a:r>
              <a:rPr lang="fr-FR" dirty="0" smtClean="0"/>
              <a:t>Chose a set of </a:t>
            </a:r>
            <a:r>
              <a:rPr lang="fr-FR" dirty="0" err="1" smtClean="0"/>
              <a:t>geometrical</a:t>
            </a:r>
            <a:r>
              <a:rPr lang="fr-FR" dirty="0" smtClean="0"/>
              <a:t>/</a:t>
            </a:r>
            <a:r>
              <a:rPr lang="fr-FR" dirty="0" err="1" smtClean="0"/>
              <a:t>Process</a:t>
            </a:r>
            <a:r>
              <a:rPr lang="fr-FR" dirty="0" smtClean="0"/>
              <a:t>/</a:t>
            </a:r>
            <a:r>
              <a:rPr lang="fr-FR" dirty="0" err="1" smtClean="0"/>
              <a:t>Electrical</a:t>
            </a:r>
            <a:r>
              <a:rPr lang="fr-FR" dirty="0" smtClean="0"/>
              <a:t> </a:t>
            </a:r>
            <a:r>
              <a:rPr lang="fr-FR" dirty="0" err="1" smtClean="0"/>
              <a:t>parameter</a:t>
            </a:r>
            <a:r>
              <a:rPr lang="fr-FR" dirty="0" smtClean="0"/>
              <a:t> to scan </a:t>
            </a:r>
          </a:p>
          <a:p>
            <a:pPr marL="742950" lvl="1" indent="-285750">
              <a:buFont typeface="Arial"/>
              <a:buChar char="•"/>
            </a:pPr>
            <a:r>
              <a:rPr lang="fr-FR" dirty="0" err="1" smtClean="0"/>
              <a:t>Launch</a:t>
            </a:r>
            <a:r>
              <a:rPr lang="fr-FR" dirty="0" smtClean="0"/>
              <a:t> simulation in </a:t>
            </a:r>
            <a:r>
              <a:rPr lang="fr-FR" dirty="0" err="1" smtClean="0"/>
              <a:t>parallel</a:t>
            </a:r>
            <a:r>
              <a:rPr lang="fr-FR" dirty="0" smtClean="0"/>
              <a:t> </a:t>
            </a:r>
            <a:r>
              <a:rPr lang="fr-FR" dirty="0" err="1" smtClean="0"/>
              <a:t>using</a:t>
            </a:r>
            <a:r>
              <a:rPr lang="fr-FR" dirty="0" smtClean="0"/>
              <a:t> LSF Infrastructure </a:t>
            </a:r>
          </a:p>
          <a:p>
            <a:endParaRPr lang="fr-FR" dirty="0"/>
          </a:p>
        </p:txBody>
      </p:sp>
    </p:spTree>
    <p:extLst>
      <p:ext uri="{BB962C8B-B14F-4D97-AF65-F5344CB8AC3E}">
        <p14:creationId xmlns:p14="http://schemas.microsoft.com/office/powerpoint/2010/main" val="37243259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err="1" smtClean="0"/>
              <a:t>Process</a:t>
            </a:r>
            <a:r>
              <a:rPr lang="fr-FR" dirty="0" smtClean="0"/>
              <a:t> Flow Simulation </a:t>
            </a:r>
            <a:endParaRPr lang="fr-FR" dirty="0"/>
          </a:p>
        </p:txBody>
      </p:sp>
      <p:pic>
        <p:nvPicPr>
          <p:cNvPr id="4" name="Espace réservé du contenu 3" descr="lig_flow.png"/>
          <p:cNvPicPr>
            <a:picLocks noGrp="1" noChangeAspect="1"/>
          </p:cNvPicPr>
          <p:nvPr>
            <p:ph idx="1"/>
          </p:nvPr>
        </p:nvPicPr>
        <p:blipFill rotWithShape="1">
          <a:blip r:embed="rId2">
            <a:extLst>
              <a:ext uri="{28A0092B-C50C-407E-A947-70E740481C1C}">
                <a14:useLocalDpi xmlns:a14="http://schemas.microsoft.com/office/drawing/2010/main" val="0"/>
              </a:ext>
            </a:extLst>
          </a:blip>
          <a:srcRect t="6003" r="51651" b="42373"/>
          <a:stretch/>
        </p:blipFill>
        <p:spPr>
          <a:xfrm>
            <a:off x="805165" y="1680401"/>
            <a:ext cx="7350821" cy="4905439"/>
          </a:xfrm>
        </p:spPr>
      </p:pic>
      <p:sp>
        <p:nvSpPr>
          <p:cNvPr id="3" name="Espace réservé du pied de page 2"/>
          <p:cNvSpPr>
            <a:spLocks noGrp="1"/>
          </p:cNvSpPr>
          <p:nvPr>
            <p:ph type="ftr" sz="quarter" idx="11"/>
          </p:nvPr>
        </p:nvSpPr>
        <p:spPr/>
        <p:txBody>
          <a:bodyPr/>
          <a:lstStyle/>
          <a:p>
            <a:r>
              <a:rPr lang="fr-FR" smtClean="0"/>
              <a:t>Vertex 2013, Lake Starnberg, September 18 2013</a:t>
            </a:r>
            <a:endParaRPr lang="fr-FR"/>
          </a:p>
        </p:txBody>
      </p:sp>
      <p:sp>
        <p:nvSpPr>
          <p:cNvPr id="5" name="Espace réservé du numéro de diapositive 4"/>
          <p:cNvSpPr>
            <a:spLocks noGrp="1"/>
          </p:cNvSpPr>
          <p:nvPr>
            <p:ph type="sldNum" sz="quarter" idx="12"/>
          </p:nvPr>
        </p:nvSpPr>
        <p:spPr/>
        <p:txBody>
          <a:bodyPr/>
          <a:lstStyle/>
          <a:p>
            <a:fld id="{54520F24-9586-C243-A8CC-1DD7D1CEA0C1}" type="slidenum">
              <a:rPr lang="fr-FR" smtClean="0"/>
              <a:t>8</a:t>
            </a:fld>
            <a:endParaRPr lang="fr-FR"/>
          </a:p>
        </p:txBody>
      </p:sp>
    </p:spTree>
    <p:extLst>
      <p:ext uri="{BB962C8B-B14F-4D97-AF65-F5344CB8AC3E}">
        <p14:creationId xmlns:p14="http://schemas.microsoft.com/office/powerpoint/2010/main" val="3368720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Importance of </a:t>
            </a:r>
            <a:r>
              <a:rPr lang="fr-FR" dirty="0" err="1" smtClean="0"/>
              <a:t>meshing</a:t>
            </a:r>
            <a:r>
              <a:rPr lang="fr-FR" dirty="0" smtClean="0"/>
              <a:t> </a:t>
            </a:r>
            <a:r>
              <a:rPr lang="fr-FR" dirty="0" err="1" smtClean="0"/>
              <a:t>properly</a:t>
            </a:r>
            <a:endParaRPr lang="fr-FR" dirty="0"/>
          </a:p>
        </p:txBody>
      </p:sp>
      <p:pic>
        <p:nvPicPr>
          <p:cNvPr id="8" name="Espace réservé du contenu 7" descr="mesh.tiff"/>
          <p:cNvPicPr>
            <a:picLocks noGrp="1" noChangeAspect="1"/>
          </p:cNvPicPr>
          <p:nvPr>
            <p:ph idx="1"/>
          </p:nvPr>
        </p:nvPicPr>
        <p:blipFill>
          <a:blip r:embed="rId2">
            <a:extLst>
              <a:ext uri="{28A0092B-C50C-407E-A947-70E740481C1C}">
                <a14:useLocalDpi xmlns:a14="http://schemas.microsoft.com/office/drawing/2010/main" val="0"/>
              </a:ext>
            </a:extLst>
          </a:blip>
          <a:srcRect t="25390" b="25390"/>
          <a:stretch>
            <a:fillRect/>
          </a:stretch>
        </p:blipFill>
        <p:spPr>
          <a:xfrm>
            <a:off x="311003" y="1489231"/>
            <a:ext cx="5015951" cy="2819314"/>
          </a:xfrm>
        </p:spPr>
      </p:pic>
      <p:sp>
        <p:nvSpPr>
          <p:cNvPr id="6" name="Espace réservé du pied de page 5"/>
          <p:cNvSpPr>
            <a:spLocks noGrp="1"/>
          </p:cNvSpPr>
          <p:nvPr>
            <p:ph type="ftr" sz="quarter" idx="11"/>
          </p:nvPr>
        </p:nvSpPr>
        <p:spPr/>
        <p:txBody>
          <a:bodyPr/>
          <a:lstStyle/>
          <a:p>
            <a:r>
              <a:rPr lang="fr-FR" smtClean="0"/>
              <a:t>Vertex 2013, Lake Starnberg, September 18 2013</a:t>
            </a:r>
            <a:endParaRPr lang="fr-FR"/>
          </a:p>
        </p:txBody>
      </p:sp>
      <p:sp>
        <p:nvSpPr>
          <p:cNvPr id="5" name="Espace réservé du numéro de diapositive 4"/>
          <p:cNvSpPr>
            <a:spLocks noGrp="1"/>
          </p:cNvSpPr>
          <p:nvPr>
            <p:ph type="sldNum" sz="quarter" idx="12"/>
          </p:nvPr>
        </p:nvSpPr>
        <p:spPr/>
        <p:txBody>
          <a:bodyPr/>
          <a:lstStyle/>
          <a:p>
            <a:fld id="{54520F24-9586-C243-A8CC-1DD7D1CEA0C1}" type="slidenum">
              <a:rPr lang="fr-FR" smtClean="0"/>
              <a:t>9</a:t>
            </a:fld>
            <a:endParaRPr lang="fr-FR"/>
          </a:p>
        </p:txBody>
      </p:sp>
      <p:pic>
        <p:nvPicPr>
          <p:cNvPr id="9" name="Image 8" descr="phosphorus.tiff"/>
          <p:cNvPicPr>
            <a:picLocks noChangeAspect="1"/>
          </p:cNvPicPr>
          <p:nvPr/>
        </p:nvPicPr>
        <p:blipFill rotWithShape="1">
          <a:blip r:embed="rId3">
            <a:extLst>
              <a:ext uri="{28A0092B-C50C-407E-A947-70E740481C1C}">
                <a14:useLocalDpi xmlns:a14="http://schemas.microsoft.com/office/drawing/2010/main" val="0"/>
              </a:ext>
            </a:extLst>
          </a:blip>
          <a:srcRect t="14654" b="4480"/>
          <a:stretch/>
        </p:blipFill>
        <p:spPr>
          <a:xfrm>
            <a:off x="5616066" y="1509700"/>
            <a:ext cx="3070734" cy="2807982"/>
          </a:xfrm>
          <a:prstGeom prst="rect">
            <a:avLst/>
          </a:prstGeom>
        </p:spPr>
      </p:pic>
      <p:sp>
        <p:nvSpPr>
          <p:cNvPr id="13" name="ZoneTexte 12"/>
          <p:cNvSpPr txBox="1"/>
          <p:nvPr/>
        </p:nvSpPr>
        <p:spPr>
          <a:xfrm>
            <a:off x="137401" y="4324229"/>
            <a:ext cx="6158095" cy="2246769"/>
          </a:xfrm>
          <a:prstGeom prst="rect">
            <a:avLst/>
          </a:prstGeom>
          <a:noFill/>
        </p:spPr>
        <p:txBody>
          <a:bodyPr wrap="square" rtlCol="0">
            <a:spAutoFit/>
          </a:bodyPr>
          <a:lstStyle/>
          <a:p>
            <a:pPr marL="285750" indent="-285750">
              <a:buFont typeface="Arial"/>
              <a:buChar char="•"/>
            </a:pPr>
            <a:r>
              <a:rPr lang="fr-FR" sz="1400" dirty="0" err="1" smtClean="0"/>
              <a:t>Meshing</a:t>
            </a:r>
            <a:r>
              <a:rPr lang="fr-FR" sz="1400" dirty="0" smtClean="0"/>
              <a:t> in the</a:t>
            </a:r>
            <a:r>
              <a:rPr lang="fr-FR" sz="1400" b="1" dirty="0" smtClean="0"/>
              <a:t> first main </a:t>
            </a:r>
            <a:r>
              <a:rPr lang="fr-FR" sz="1400" b="1" dirty="0" err="1" smtClean="0"/>
              <a:t>problem</a:t>
            </a:r>
            <a:r>
              <a:rPr lang="fr-FR" sz="1400" b="1" dirty="0" smtClean="0"/>
              <a:t> </a:t>
            </a:r>
            <a:r>
              <a:rPr lang="fr-FR" sz="1400" b="1" dirty="0" err="1" smtClean="0"/>
              <a:t>you</a:t>
            </a:r>
            <a:r>
              <a:rPr lang="fr-FR" sz="1400" b="1" dirty="0" smtClean="0"/>
              <a:t> </a:t>
            </a:r>
            <a:r>
              <a:rPr lang="fr-FR" sz="1400" b="1" dirty="0" err="1" smtClean="0"/>
              <a:t>will</a:t>
            </a:r>
            <a:r>
              <a:rPr lang="fr-FR" sz="1400" b="1" dirty="0" smtClean="0"/>
              <a:t> </a:t>
            </a:r>
            <a:r>
              <a:rPr lang="fr-FR" sz="1400" b="1" dirty="0" err="1" smtClean="0"/>
              <a:t>encounter</a:t>
            </a:r>
            <a:r>
              <a:rPr lang="fr-FR" sz="1400" b="1" dirty="0" smtClean="0"/>
              <a:t> </a:t>
            </a:r>
            <a:r>
              <a:rPr lang="fr-FR" sz="1400" b="1" dirty="0" err="1" smtClean="0"/>
              <a:t>when</a:t>
            </a:r>
            <a:r>
              <a:rPr lang="fr-FR" sz="1400" b="1" dirty="0" smtClean="0"/>
              <a:t> </a:t>
            </a:r>
            <a:r>
              <a:rPr lang="fr-FR" sz="1400" b="1" dirty="0" err="1" smtClean="0"/>
              <a:t>doing</a:t>
            </a:r>
            <a:r>
              <a:rPr lang="fr-FR" sz="1400" b="1" dirty="0" smtClean="0"/>
              <a:t> TCAD simulation </a:t>
            </a:r>
          </a:p>
          <a:p>
            <a:pPr marL="285750" indent="-285750">
              <a:buFont typeface="Arial"/>
              <a:buChar char="•"/>
            </a:pPr>
            <a:r>
              <a:rPr lang="fr-FR" sz="1400" dirty="0" err="1" smtClean="0"/>
              <a:t>Determination</a:t>
            </a:r>
            <a:r>
              <a:rPr lang="fr-FR" sz="1400" dirty="0" smtClean="0"/>
              <a:t> of the </a:t>
            </a:r>
            <a:r>
              <a:rPr lang="fr-FR" sz="1400" dirty="0" err="1" smtClean="0"/>
              <a:t>perfect</a:t>
            </a:r>
            <a:r>
              <a:rPr lang="fr-FR" sz="1400" dirty="0" smtClean="0"/>
              <a:t> </a:t>
            </a:r>
            <a:r>
              <a:rPr lang="fr-FR" sz="1400" dirty="0" err="1" smtClean="0"/>
              <a:t>mesh</a:t>
            </a:r>
            <a:r>
              <a:rPr lang="fr-FR" sz="1400" dirty="0" smtClean="0"/>
              <a:t> </a:t>
            </a:r>
            <a:r>
              <a:rPr lang="fr-FR" sz="1400" dirty="0" err="1" smtClean="0"/>
              <a:t>is</a:t>
            </a:r>
            <a:r>
              <a:rPr lang="fr-FR" sz="1400" dirty="0" smtClean="0"/>
              <a:t> not an exact science (a lot of trial and </a:t>
            </a:r>
            <a:r>
              <a:rPr lang="fr-FR" sz="1400" dirty="0" err="1" smtClean="0"/>
              <a:t>error</a:t>
            </a:r>
            <a:r>
              <a:rPr lang="fr-FR" sz="1400" dirty="0" smtClean="0"/>
              <a:t> ! )</a:t>
            </a:r>
          </a:p>
          <a:p>
            <a:pPr marL="742950" lvl="1" indent="-285750">
              <a:buFont typeface="Arial"/>
              <a:buChar char="•"/>
            </a:pPr>
            <a:r>
              <a:rPr lang="fr-FR" sz="1400" dirty="0" err="1" smtClean="0"/>
              <a:t>Upper</a:t>
            </a:r>
            <a:r>
              <a:rPr lang="fr-FR" sz="1400" dirty="0" smtClean="0"/>
              <a:t> </a:t>
            </a:r>
            <a:r>
              <a:rPr lang="fr-FR" sz="1400" dirty="0" err="1" smtClean="0"/>
              <a:t>limit</a:t>
            </a:r>
            <a:r>
              <a:rPr lang="fr-FR" sz="1400" dirty="0" smtClean="0"/>
              <a:t> of </a:t>
            </a:r>
            <a:r>
              <a:rPr lang="fr-FR" sz="1400" dirty="0" err="1" smtClean="0"/>
              <a:t>mesh</a:t>
            </a:r>
            <a:r>
              <a:rPr lang="fr-FR" sz="1400" dirty="0" smtClean="0"/>
              <a:t> size set by </a:t>
            </a:r>
            <a:r>
              <a:rPr lang="fr-FR" sz="1400" dirty="0" err="1" smtClean="0"/>
              <a:t>device</a:t>
            </a:r>
            <a:r>
              <a:rPr lang="fr-FR" sz="1400" dirty="0" smtClean="0"/>
              <a:t> </a:t>
            </a:r>
            <a:r>
              <a:rPr lang="fr-FR" sz="1400" dirty="0" err="1" smtClean="0"/>
              <a:t>feature</a:t>
            </a:r>
            <a:r>
              <a:rPr lang="fr-FR" sz="1400" dirty="0" smtClean="0"/>
              <a:t> size (implants , </a:t>
            </a:r>
            <a:r>
              <a:rPr lang="fr-FR" sz="1400" dirty="0" err="1" smtClean="0"/>
              <a:t>electrodes</a:t>
            </a:r>
            <a:r>
              <a:rPr lang="fr-FR" sz="1400" dirty="0" smtClean="0"/>
              <a:t>)</a:t>
            </a:r>
          </a:p>
          <a:p>
            <a:pPr marL="742950" lvl="1" indent="-285750">
              <a:buFont typeface="Arial"/>
              <a:buChar char="•"/>
            </a:pPr>
            <a:r>
              <a:rPr lang="fr-FR" sz="1400" dirty="0" err="1" smtClean="0"/>
              <a:t>Lower</a:t>
            </a:r>
            <a:r>
              <a:rPr lang="fr-FR" sz="1400" dirty="0" smtClean="0"/>
              <a:t> </a:t>
            </a:r>
            <a:r>
              <a:rPr lang="fr-FR" sz="1400" dirty="0" err="1" smtClean="0"/>
              <a:t>limit</a:t>
            </a:r>
            <a:r>
              <a:rPr lang="fr-FR" sz="1400" dirty="0" smtClean="0"/>
              <a:t> of </a:t>
            </a:r>
            <a:r>
              <a:rPr lang="fr-FR" sz="1400" dirty="0" err="1" smtClean="0"/>
              <a:t>mesh</a:t>
            </a:r>
            <a:r>
              <a:rPr lang="fr-FR" sz="1400" dirty="0" smtClean="0"/>
              <a:t> size set by </a:t>
            </a:r>
            <a:r>
              <a:rPr lang="fr-FR" sz="1400" dirty="0" err="1" smtClean="0"/>
              <a:t>computational</a:t>
            </a:r>
            <a:r>
              <a:rPr lang="fr-FR" sz="1400" dirty="0" smtClean="0"/>
              <a:t> </a:t>
            </a:r>
            <a:r>
              <a:rPr lang="fr-FR" sz="1400" dirty="0" err="1" smtClean="0"/>
              <a:t>limits</a:t>
            </a:r>
            <a:r>
              <a:rPr lang="fr-FR" sz="1400" dirty="0" smtClean="0"/>
              <a:t> (RAM, </a:t>
            </a:r>
            <a:r>
              <a:rPr lang="fr-FR" sz="1400" dirty="0" err="1" smtClean="0"/>
              <a:t>computing</a:t>
            </a:r>
            <a:r>
              <a:rPr lang="fr-FR" sz="1400" dirty="0" smtClean="0"/>
              <a:t> time)</a:t>
            </a:r>
          </a:p>
          <a:p>
            <a:pPr marL="742950" lvl="1" indent="-285750">
              <a:buFont typeface="Arial"/>
              <a:buChar char="•"/>
            </a:pPr>
            <a:r>
              <a:rPr lang="fr-FR" sz="1400" dirty="0" err="1" smtClean="0"/>
              <a:t>Meshing</a:t>
            </a:r>
            <a:r>
              <a:rPr lang="fr-FR" sz="1400" dirty="0" smtClean="0"/>
              <a:t> </a:t>
            </a:r>
            <a:r>
              <a:rPr lang="fr-FR" sz="1400" dirty="0" err="1" smtClean="0"/>
              <a:t>algorithm</a:t>
            </a:r>
            <a:r>
              <a:rPr lang="fr-FR" sz="1400" dirty="0" smtClean="0"/>
              <a:t> </a:t>
            </a:r>
            <a:r>
              <a:rPr lang="fr-FR" sz="1400" dirty="0" err="1" smtClean="0"/>
              <a:t>available</a:t>
            </a:r>
            <a:r>
              <a:rPr lang="fr-FR" sz="1400" dirty="0" smtClean="0"/>
              <a:t> in software packages </a:t>
            </a:r>
            <a:r>
              <a:rPr lang="fr-FR" sz="1400" dirty="0" err="1" smtClean="0"/>
              <a:t>also</a:t>
            </a:r>
            <a:r>
              <a:rPr lang="fr-FR" sz="1400" dirty="0" smtClean="0"/>
              <a:t> have </a:t>
            </a:r>
            <a:r>
              <a:rPr lang="fr-FR" sz="1400" dirty="0" err="1" smtClean="0"/>
              <a:t>internal</a:t>
            </a:r>
            <a:r>
              <a:rPr lang="fr-FR" sz="1400" dirty="0" smtClean="0"/>
              <a:t> limitation (!!!)</a:t>
            </a:r>
            <a:endParaRPr lang="fr-FR" sz="1400" dirty="0"/>
          </a:p>
        </p:txBody>
      </p:sp>
      <p:pic>
        <p:nvPicPr>
          <p:cNvPr id="14" name="Image 13" descr="LALdiode.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95496" y="4581922"/>
            <a:ext cx="2440313" cy="1830235"/>
          </a:xfrm>
          <a:prstGeom prst="rect">
            <a:avLst/>
          </a:prstGeom>
        </p:spPr>
      </p:pic>
    </p:spTree>
    <p:extLst>
      <p:ext uri="{BB962C8B-B14F-4D97-AF65-F5344CB8AC3E}">
        <p14:creationId xmlns:p14="http://schemas.microsoft.com/office/powerpoint/2010/main" val="399462909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ＭＳ ゴシック"/>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ＭＳ ゴシック"/>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Module.thmx</Template>
  <TotalTime>10122</TotalTime>
  <Words>5206</Words>
  <Application>Microsoft Macintosh PowerPoint</Application>
  <PresentationFormat>Présentation à l'écran (4:3)</PresentationFormat>
  <Paragraphs>740</Paragraphs>
  <Slides>50</Slides>
  <Notes>0</Notes>
  <HiddenSlides>0</HiddenSlides>
  <MMClips>1</MMClips>
  <ScaleCrop>false</ScaleCrop>
  <HeadingPairs>
    <vt:vector size="6" baseType="variant">
      <vt:variant>
        <vt:lpstr>Thème</vt:lpstr>
      </vt:variant>
      <vt:variant>
        <vt:i4>1</vt:i4>
      </vt:variant>
      <vt:variant>
        <vt:lpstr>Serveurs OLE incorporés</vt:lpstr>
      </vt:variant>
      <vt:variant>
        <vt:i4>2</vt:i4>
      </vt:variant>
      <vt:variant>
        <vt:lpstr>Titres des diapositives</vt:lpstr>
      </vt:variant>
      <vt:variant>
        <vt:i4>50</vt:i4>
      </vt:variant>
    </vt:vector>
  </HeadingPairs>
  <TitlesOfParts>
    <vt:vector size="53" baseType="lpstr">
      <vt:lpstr>Module</vt:lpstr>
      <vt:lpstr>Équation</vt:lpstr>
      <vt:lpstr>Equation</vt:lpstr>
      <vt:lpstr>TCAD Simulation of Silicon radiation detectors using commercial simulation products </vt:lpstr>
      <vt:lpstr>Outline</vt:lpstr>
      <vt:lpstr>TCAD simulation principles</vt:lpstr>
      <vt:lpstr>TCAD simulation principles :  Beyond the standard model !</vt:lpstr>
      <vt:lpstr>TCAD simulation principles</vt:lpstr>
      <vt:lpstr>TCAD simulation workflow</vt:lpstr>
      <vt:lpstr>Process Flow Simulation</vt:lpstr>
      <vt:lpstr>Process Flow Simulation </vt:lpstr>
      <vt:lpstr>Importance of meshing properly</vt:lpstr>
      <vt:lpstr>Physics (Device Simulation)</vt:lpstr>
      <vt:lpstr>Generation/Recombination</vt:lpstr>
      <vt:lpstr>Generation/Recombination</vt:lpstr>
      <vt:lpstr>Radiation damage</vt:lpstr>
      <vt:lpstr>Impact ionization</vt:lpstr>
      <vt:lpstr>Phonon-assisted trap-to-band tunnelling</vt:lpstr>
      <vt:lpstr>Numerical methods and convergence</vt:lpstr>
      <vt:lpstr>Comparison of main commercial TCAD software packages</vt:lpstr>
      <vt:lpstr>Comparison of main commercial TCAD software packages</vt:lpstr>
      <vt:lpstr>SENTAURUS</vt:lpstr>
      <vt:lpstr>SILVACO</vt:lpstr>
      <vt:lpstr>A new player in the market</vt:lpstr>
      <vt:lpstr>Common aspects</vt:lpstr>
      <vt:lpstr>TCAD Simulation capabilities</vt:lpstr>
      <vt:lpstr>ATLAS Guard Ring Simulation and Space-Charge Sign inversion (SCSI)</vt:lpstr>
      <vt:lpstr>ATLAS Guard Ring Simulation and Space-Charge Sign inversion (SCSI)</vt:lpstr>
      <vt:lpstr>ATLAS GR : Measurement vs Simulation</vt:lpstr>
      <vt:lpstr>Charge multiplication in silicon planar sensors</vt:lpstr>
      <vt:lpstr>An example : 1D heavily irradiated n-in-p diode</vt:lpstr>
      <vt:lpstr>Electric field profiles</vt:lpstr>
      <vt:lpstr>Charge collection efficiency</vt:lpstr>
      <vt:lpstr>Charge multiplication in silicon planar sensors</vt:lpstr>
      <vt:lpstr>Device Simulation: Potential distribution </vt:lpstr>
      <vt:lpstr>P-spray insulation </vt:lpstr>
      <vt:lpstr>Pulse Shape and Rise time</vt:lpstr>
      <vt:lpstr>Magnetic Field Effects</vt:lpstr>
      <vt:lpstr>From measurements to prediction</vt:lpstr>
      <vt:lpstr>Conclusion</vt:lpstr>
      <vt:lpstr>Publications</vt:lpstr>
      <vt:lpstr>Simulation of detector behaviour : MC Charge Transport </vt:lpstr>
      <vt:lpstr>Simulation of detector behaviour : MC Charge Transport </vt:lpstr>
      <vt:lpstr>Simulation of detector behaviour : GEANT4 simulation and digitization calibration</vt:lpstr>
      <vt:lpstr>Simulation of detector behaviour : GEANT4 simulation and digitization calibration </vt:lpstr>
      <vt:lpstr>Example </vt:lpstr>
      <vt:lpstr>Tricks for meshing properly</vt:lpstr>
      <vt:lpstr>2D simulation : Strips with various doping profile and geometry</vt:lpstr>
      <vt:lpstr>2D simulation : Strips with various doping profile and geometry</vt:lpstr>
      <vt:lpstr>2D simulation : Leakage current</vt:lpstr>
      <vt:lpstr>2D simulation : Electric field (at 1014 neq/cm2)</vt:lpstr>
      <vt:lpstr>2D simulation : Electric field (at 1015 neq/cm2)</vt:lpstr>
      <vt:lpstr>2D simulation : Electric field (at 1016 neq/cm2)</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TCAD Simulation of irradiated Silicon radiation detector using commercial simulation products </dc:title>
  <dc:creator>Mathieu Benoit</dc:creator>
  <cp:lastModifiedBy>Mathieu Benoit</cp:lastModifiedBy>
  <cp:revision>111</cp:revision>
  <dcterms:created xsi:type="dcterms:W3CDTF">2012-05-29T07:47:27Z</dcterms:created>
  <dcterms:modified xsi:type="dcterms:W3CDTF">2013-09-18T06:45:40Z</dcterms:modified>
</cp:coreProperties>
</file>