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9"/>
  </p:notesMasterIdLst>
  <p:sldIdLst>
    <p:sldId id="266" r:id="rId2"/>
    <p:sldId id="267" r:id="rId3"/>
    <p:sldId id="268" r:id="rId4"/>
    <p:sldId id="270" r:id="rId5"/>
    <p:sldId id="269" r:id="rId6"/>
    <p:sldId id="271" r:id="rId7"/>
    <p:sldId id="265" r:id="rId8"/>
  </p:sldIdLst>
  <p:sldSz cx="9144000" cy="6858000" type="screen4x3"/>
  <p:notesSz cx="6718300" cy="98679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eft, Bruno (SCC)" initials="HB(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4" autoAdjust="0"/>
    <p:restoredTop sz="93433" autoAdjust="0"/>
  </p:normalViewPr>
  <p:slideViewPr>
    <p:cSldViewPr>
      <p:cViewPr>
        <p:scale>
          <a:sx n="90" d="100"/>
          <a:sy n="90" d="100"/>
        </p:scale>
        <p:origin x="-7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user\hoeft\projekte\LHCOPN\OPS-WG\OPS-WG_2013-Q1\LHCOPN-OPS-WG_2013-first%20half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hoeft\projekte\LHCOPN\OPS-WG\OPS-WG-2012-Q4\LHCOPN-OPS-WG_2012-q4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hoeft\projekte\LHCOPN\OPS-WG\OPS-WG_2013-Q1\LHCOPN-OPS-WG_2013-first%20half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user\hoeft\projekte\LHCOPN\OPS-WG\OPS-WG-2012-Q4\LHCOPN-OPS-WG_2012-q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dirty="0"/>
              <a:t>GGUS-tickets-number first half 2013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'GGUS-LHCOPN-CVS'!$E$196</c:f>
              <c:strCache>
                <c:ptCount val="1"/>
                <c:pt idx="0">
                  <c:v>GGUS-tickets-number</c:v>
                </c:pt>
              </c:strCache>
            </c:strRef>
          </c:tx>
          <c:invertIfNegative val="0"/>
          <c:cat>
            <c:strRef>
              <c:f>'GGUS-LHCOPN-CVS'!$D$197:$D$202</c:f>
              <c:strCache>
                <c:ptCount val="6"/>
                <c:pt idx="0">
                  <c:v>01-2013</c:v>
                </c:pt>
                <c:pt idx="1">
                  <c:v>02-2013</c:v>
                </c:pt>
                <c:pt idx="2">
                  <c:v>03-2013</c:v>
                </c:pt>
                <c:pt idx="3">
                  <c:v>04-2013</c:v>
                </c:pt>
                <c:pt idx="4">
                  <c:v>05-2013</c:v>
                </c:pt>
                <c:pt idx="5">
                  <c:v>06-2013</c:v>
                </c:pt>
              </c:strCache>
            </c:strRef>
          </c:cat>
          <c:val>
            <c:numRef>
              <c:f>'GGUS-LHCOPN-CVS'!$E$197:$E$202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690112"/>
        <c:axId val="80694656"/>
      </c:barChart>
      <c:catAx>
        <c:axId val="145690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700" b="1"/>
            </a:pPr>
            <a:endParaRPr lang="en-US"/>
          </a:p>
        </c:txPr>
        <c:crossAx val="80694656"/>
        <c:crosses val="autoZero"/>
        <c:auto val="1"/>
        <c:lblAlgn val="ctr"/>
        <c:lblOffset val="100"/>
        <c:noMultiLvlLbl val="0"/>
      </c:catAx>
      <c:valAx>
        <c:axId val="80694656"/>
        <c:scaling>
          <c:orientation val="minMax"/>
          <c:max val="2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5690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GGUS-tickets-number 2013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'GGUS-LHCOPN-CVS'!$E$196</c:f>
              <c:strCache>
                <c:ptCount val="1"/>
                <c:pt idx="0">
                  <c:v>GGUS-tickets-number</c:v>
                </c:pt>
              </c:strCache>
            </c:strRef>
          </c:tx>
          <c:invertIfNegative val="0"/>
          <c:cat>
            <c:strRef>
              <c:f>'GGUS-LHCOPN-CVS'!$D$197:$D$208</c:f>
              <c:strCache>
                <c:ptCount val="12"/>
                <c:pt idx="0">
                  <c:v>01-2012</c:v>
                </c:pt>
                <c:pt idx="1">
                  <c:v>02-2012</c:v>
                </c:pt>
                <c:pt idx="2">
                  <c:v>03-2012</c:v>
                </c:pt>
                <c:pt idx="3">
                  <c:v>04-2012</c:v>
                </c:pt>
                <c:pt idx="4">
                  <c:v>05-2012</c:v>
                </c:pt>
                <c:pt idx="5">
                  <c:v>06-2012</c:v>
                </c:pt>
                <c:pt idx="6">
                  <c:v>07-2012</c:v>
                </c:pt>
                <c:pt idx="7">
                  <c:v>08-2012</c:v>
                </c:pt>
                <c:pt idx="8">
                  <c:v>09-2012</c:v>
                </c:pt>
                <c:pt idx="9">
                  <c:v>10-2012</c:v>
                </c:pt>
                <c:pt idx="10">
                  <c:v>11-2012</c:v>
                </c:pt>
                <c:pt idx="11">
                  <c:v>12-2012</c:v>
                </c:pt>
              </c:strCache>
            </c:strRef>
          </c:cat>
          <c:val>
            <c:numRef>
              <c:f>'GGUS-LHCOPN-CVS'!$E$197:$E$208</c:f>
              <c:numCache>
                <c:formatCode>General</c:formatCode>
                <c:ptCount val="12"/>
                <c:pt idx="0">
                  <c:v>10</c:v>
                </c:pt>
                <c:pt idx="1">
                  <c:v>9</c:v>
                </c:pt>
                <c:pt idx="2">
                  <c:v>24</c:v>
                </c:pt>
                <c:pt idx="3">
                  <c:v>13</c:v>
                </c:pt>
                <c:pt idx="4">
                  <c:v>9</c:v>
                </c:pt>
                <c:pt idx="5">
                  <c:v>19</c:v>
                </c:pt>
                <c:pt idx="6">
                  <c:v>8</c:v>
                </c:pt>
                <c:pt idx="7">
                  <c:v>1</c:v>
                </c:pt>
                <c:pt idx="8">
                  <c:v>0</c:v>
                </c:pt>
                <c:pt idx="9">
                  <c:v>6</c:v>
                </c:pt>
                <c:pt idx="10">
                  <c:v>6</c:v>
                </c:pt>
                <c:pt idx="11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688576"/>
        <c:axId val="80696384"/>
      </c:barChart>
      <c:catAx>
        <c:axId val="1456885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700" b="1"/>
            </a:pPr>
            <a:endParaRPr lang="en-US"/>
          </a:p>
        </c:txPr>
        <c:crossAx val="80696384"/>
        <c:crosses val="autoZero"/>
        <c:auto val="1"/>
        <c:lblAlgn val="ctr"/>
        <c:lblOffset val="100"/>
        <c:noMultiLvlLbl val="0"/>
      </c:catAx>
      <c:valAx>
        <c:axId val="80696384"/>
        <c:scaling>
          <c:orientation val="minMax"/>
          <c:max val="2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45688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000" dirty="0"/>
              <a:t>Events</a:t>
            </a:r>
            <a:r>
              <a:rPr lang="en-US" sz="1000" baseline="0" dirty="0"/>
              <a:t> matching per T1</a:t>
            </a:r>
          </a:p>
          <a:p>
            <a:pPr>
              <a:defRPr/>
            </a:pPr>
            <a:r>
              <a:rPr lang="en-US" sz="1000" baseline="0" dirty="0"/>
              <a:t>2012-01 , 2012-12</a:t>
            </a:r>
            <a:endParaRPr lang="en-US" sz="1000" dirty="0"/>
          </a:p>
        </c:rich>
      </c:tx>
      <c:layout>
        <c:manualLayout>
          <c:xMode val="edge"/>
          <c:yMode val="edge"/>
          <c:x val="1.0471020470028685E-3"/>
          <c:y val="2.526092982711321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8952534016564523E-2"/>
          <c:y val="0.19639282885493931"/>
          <c:w val="0.95361208349473758"/>
          <c:h val="0.71872259042985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'GGUS-LHCOPN-CVS'!$D$295</c:f>
              <c:strCache>
                <c:ptCount val="1"/>
                <c:pt idx="0">
                  <c:v>2013-Q1  -- &gt; no. of detected Events &gt;= 1h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</c:spPr>
          <c:invertIfNegative val="0"/>
          <c:dLbls>
            <c:dLbl>
              <c:idx val="0"/>
              <c:delete val="1"/>
            </c:dLbl>
            <c:dLbl>
              <c:idx val="10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'GGUS-LHCOPN-CVS'!$E$288:$P$288</c:f>
              <c:strCache>
                <c:ptCount val="12"/>
                <c:pt idx="0">
                  <c:v>NL-T1</c:v>
                </c:pt>
                <c:pt idx="1">
                  <c:v>ES-PIC</c:v>
                </c:pt>
                <c:pt idx="2">
                  <c:v>TW-ASGC</c:v>
                </c:pt>
                <c:pt idx="3">
                  <c:v>CH-CERN</c:v>
                </c:pt>
                <c:pt idx="4">
                  <c:v>DE-KIT</c:v>
                </c:pt>
                <c:pt idx="5">
                  <c:v>FR-CCIN2P3</c:v>
                </c:pt>
                <c:pt idx="6">
                  <c:v>NDGF</c:v>
                </c:pt>
                <c:pt idx="7">
                  <c:v>US-FNAL-CMS</c:v>
                </c:pt>
                <c:pt idx="8">
                  <c:v>CA-TRIUMF</c:v>
                </c:pt>
                <c:pt idx="9">
                  <c:v>US-T1-BNL</c:v>
                </c:pt>
                <c:pt idx="10">
                  <c:v>UK-T1-RAL</c:v>
                </c:pt>
                <c:pt idx="11">
                  <c:v>IT-INFN-CNAF</c:v>
                </c:pt>
              </c:strCache>
            </c:strRef>
          </c:cat>
          <c:val>
            <c:numRef>
              <c:f>'GGUS-LHCOPN-CVS'!$E$295:$P$295</c:f>
              <c:numCache>
                <c:formatCode>General</c:formatCode>
                <c:ptCount val="12"/>
                <c:pt idx="0">
                  <c:v>0</c:v>
                </c:pt>
                <c:pt idx="1">
                  <c:v>8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1</c:v>
                </c:pt>
                <c:pt idx="6" formatCode="0">
                  <c:v>10</c:v>
                </c:pt>
                <c:pt idx="7">
                  <c:v>4</c:v>
                </c:pt>
                <c:pt idx="8">
                  <c:v>9</c:v>
                </c:pt>
                <c:pt idx="9">
                  <c:v>2</c:v>
                </c:pt>
                <c:pt idx="10">
                  <c:v>0</c:v>
                </c:pt>
                <c:pt idx="11">
                  <c:v>1</c:v>
                </c:pt>
              </c:numCache>
            </c:numRef>
          </c:val>
        </c:ser>
        <c:ser>
          <c:idx val="1"/>
          <c:order val="1"/>
          <c:tx>
            <c:strRef>
              <c:f>'GGUS-LHCOPN-CVS'!$D$296</c:f>
              <c:strCache>
                <c:ptCount val="1"/>
                <c:pt idx="0">
                  <c:v>2013-Q1  -- &gt; no. of related Events reported in TTS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'GGUS-LHCOPN-CVS'!$E$288:$P$288</c:f>
              <c:strCache>
                <c:ptCount val="12"/>
                <c:pt idx="0">
                  <c:v>NL-T1</c:v>
                </c:pt>
                <c:pt idx="1">
                  <c:v>ES-PIC</c:v>
                </c:pt>
                <c:pt idx="2">
                  <c:v>TW-ASGC</c:v>
                </c:pt>
                <c:pt idx="3">
                  <c:v>CH-CERN</c:v>
                </c:pt>
                <c:pt idx="4">
                  <c:v>DE-KIT</c:v>
                </c:pt>
                <c:pt idx="5">
                  <c:v>FR-CCIN2P3</c:v>
                </c:pt>
                <c:pt idx="6">
                  <c:v>NDGF</c:v>
                </c:pt>
                <c:pt idx="7">
                  <c:v>US-FNAL-CMS</c:v>
                </c:pt>
                <c:pt idx="8">
                  <c:v>CA-TRIUMF</c:v>
                </c:pt>
                <c:pt idx="9">
                  <c:v>US-T1-BNL</c:v>
                </c:pt>
                <c:pt idx="10">
                  <c:v>UK-T1-RAL</c:v>
                </c:pt>
                <c:pt idx="11">
                  <c:v>IT-INFN-CNAF</c:v>
                </c:pt>
              </c:strCache>
            </c:strRef>
          </c:cat>
          <c:val>
            <c:numRef>
              <c:f>'GGUS-LHCOPN-CVS'!$E$296:$P$296</c:f>
              <c:numCache>
                <c:formatCode>General</c:formatCode>
                <c:ptCount val="12"/>
                <c:pt idx="1">
                  <c:v>0</c:v>
                </c:pt>
                <c:pt idx="2">
                  <c:v>0</c:v>
                </c:pt>
                <c:pt idx="5">
                  <c:v>1</c:v>
                </c:pt>
                <c:pt idx="6" formatCode="@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ser>
          <c:idx val="2"/>
          <c:order val="2"/>
          <c:tx>
            <c:strRef>
              <c:f>'GGUS-LHCOPN-CVS'!$D$297</c:f>
              <c:strCache>
                <c:ptCount val="1"/>
                <c:pt idx="0">
                  <c:v>2013-Q2  -- &gt; no. of detected Events &gt;= 1h</c:v>
                </c:pt>
              </c:strCache>
            </c:strRef>
          </c:tx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'GGUS-LHCOPN-CVS'!$E$288:$P$288</c:f>
              <c:strCache>
                <c:ptCount val="12"/>
                <c:pt idx="0">
                  <c:v>NL-T1</c:v>
                </c:pt>
                <c:pt idx="1">
                  <c:v>ES-PIC</c:v>
                </c:pt>
                <c:pt idx="2">
                  <c:v>TW-ASGC</c:v>
                </c:pt>
                <c:pt idx="3">
                  <c:v>CH-CERN</c:v>
                </c:pt>
                <c:pt idx="4">
                  <c:v>DE-KIT</c:v>
                </c:pt>
                <c:pt idx="5">
                  <c:v>FR-CCIN2P3</c:v>
                </c:pt>
                <c:pt idx="6">
                  <c:v>NDGF</c:v>
                </c:pt>
                <c:pt idx="7">
                  <c:v>US-FNAL-CMS</c:v>
                </c:pt>
                <c:pt idx="8">
                  <c:v>CA-TRIUMF</c:v>
                </c:pt>
                <c:pt idx="9">
                  <c:v>US-T1-BNL</c:v>
                </c:pt>
                <c:pt idx="10">
                  <c:v>UK-T1-RAL</c:v>
                </c:pt>
                <c:pt idx="11">
                  <c:v>IT-INFN-CNAF</c:v>
                </c:pt>
              </c:strCache>
            </c:strRef>
          </c:cat>
          <c:val>
            <c:numRef>
              <c:f>'GGUS-LHCOPN-CVS'!$E$297:$P$297</c:f>
              <c:numCache>
                <c:formatCode>General</c:formatCode>
                <c:ptCount val="12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5">
                  <c:v>1</c:v>
                </c:pt>
                <c:pt idx="6" formatCode="0">
                  <c:v>0</c:v>
                </c:pt>
                <c:pt idx="7">
                  <c:v>4</c:v>
                </c:pt>
                <c:pt idx="8">
                  <c:v>3</c:v>
                </c:pt>
                <c:pt idx="9">
                  <c:v>4</c:v>
                </c:pt>
                <c:pt idx="10">
                  <c:v>4</c:v>
                </c:pt>
              </c:numCache>
            </c:numRef>
          </c:val>
        </c:ser>
        <c:ser>
          <c:idx val="3"/>
          <c:order val="3"/>
          <c:tx>
            <c:strRef>
              <c:f>'GGUS-LHCOPN-CVS'!$D$298</c:f>
              <c:strCache>
                <c:ptCount val="1"/>
                <c:pt idx="0">
                  <c:v>2013-Q2  -- &gt; no. of related Events reported in TTS</c:v>
                </c:pt>
              </c:strCache>
            </c:strRef>
          </c:tx>
          <c:invertIfNegative val="0"/>
          <c:cat>
            <c:strRef>
              <c:f>'GGUS-LHCOPN-CVS'!$E$288:$P$288</c:f>
              <c:strCache>
                <c:ptCount val="12"/>
                <c:pt idx="0">
                  <c:v>NL-T1</c:v>
                </c:pt>
                <c:pt idx="1">
                  <c:v>ES-PIC</c:v>
                </c:pt>
                <c:pt idx="2">
                  <c:v>TW-ASGC</c:v>
                </c:pt>
                <c:pt idx="3">
                  <c:v>CH-CERN</c:v>
                </c:pt>
                <c:pt idx="4">
                  <c:v>DE-KIT</c:v>
                </c:pt>
                <c:pt idx="5">
                  <c:v>FR-CCIN2P3</c:v>
                </c:pt>
                <c:pt idx="6">
                  <c:v>NDGF</c:v>
                </c:pt>
                <c:pt idx="7">
                  <c:v>US-FNAL-CMS</c:v>
                </c:pt>
                <c:pt idx="8">
                  <c:v>CA-TRIUMF</c:v>
                </c:pt>
                <c:pt idx="9">
                  <c:v>US-T1-BNL</c:v>
                </c:pt>
                <c:pt idx="10">
                  <c:v>UK-T1-RAL</c:v>
                </c:pt>
                <c:pt idx="11">
                  <c:v>IT-INFN-CNAF</c:v>
                </c:pt>
              </c:strCache>
            </c:strRef>
          </c:cat>
          <c:val>
            <c:numRef>
              <c:f>'GGUS-LHCOPN-CVS'!$E$298:$P$298</c:f>
              <c:numCache>
                <c:formatCode>General</c:formatCode>
                <c:ptCount val="12"/>
                <c:pt idx="1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747968"/>
        <c:axId val="80698688"/>
      </c:barChart>
      <c:catAx>
        <c:axId val="14574796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400" b="1"/>
            </a:pPr>
            <a:endParaRPr lang="en-US"/>
          </a:p>
        </c:txPr>
        <c:crossAx val="80698688"/>
        <c:crosses val="autoZero"/>
        <c:auto val="1"/>
        <c:lblAlgn val="ctr"/>
        <c:lblOffset val="100"/>
        <c:noMultiLvlLbl val="0"/>
      </c:catAx>
      <c:valAx>
        <c:axId val="80698688"/>
        <c:scaling>
          <c:orientation val="minMax"/>
          <c:max val="18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4574796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lang="en-US"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lang="en-US"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lang="en-US"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lang="en-US"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33354233136040168"/>
          <c:y val="0"/>
          <c:w val="0.66645766863959832"/>
          <c:h val="0.14714494999076996"/>
        </c:manualLayout>
      </c:layout>
      <c:overlay val="0"/>
      <c:txPr>
        <a:bodyPr/>
        <a:lstStyle/>
        <a:p>
          <a:pPr>
            <a:defRPr sz="800" b="1"/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Events</a:t>
            </a:r>
            <a:r>
              <a:rPr lang="en-US" baseline="0"/>
              <a:t> matching per T1</a:t>
            </a:r>
          </a:p>
          <a:p>
            <a:pPr>
              <a:defRPr/>
            </a:pPr>
            <a:r>
              <a:rPr lang="en-US" sz="1000" baseline="0"/>
              <a:t>2012-01 , 2012-6</a:t>
            </a:r>
            <a:endParaRPr lang="en-US" sz="1000"/>
          </a:p>
        </c:rich>
      </c:tx>
      <c:layout>
        <c:manualLayout>
          <c:xMode val="edge"/>
          <c:yMode val="edge"/>
          <c:x val="7.0510350973449478E-3"/>
          <c:y val="1.6379329100193636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2.8952534016564523E-2"/>
          <c:y val="0.19639282885493931"/>
          <c:w val="0.95361208349473758"/>
          <c:h val="0.71872259042985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'GGUS-LHCOPN-CVS'!$D$295</c:f>
              <c:strCache>
                <c:ptCount val="1"/>
                <c:pt idx="0">
                  <c:v>2012-Q1  -- &gt; no. of detected Events &gt;= 1h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rgbClr val="00B050"/>
              </a:solidFill>
            </a:ln>
          </c:spPr>
          <c:invertIfNegative val="0"/>
          <c:dLbls>
            <c:dLbl>
              <c:idx val="2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'GGUS-LHCOPN-CVS'!$E$288:$P$288</c:f>
              <c:strCache>
                <c:ptCount val="12"/>
                <c:pt idx="0">
                  <c:v>NL-T1</c:v>
                </c:pt>
                <c:pt idx="1">
                  <c:v>ES-PIC</c:v>
                </c:pt>
                <c:pt idx="2">
                  <c:v>TW-ASGC</c:v>
                </c:pt>
                <c:pt idx="3">
                  <c:v>CH-CERN</c:v>
                </c:pt>
                <c:pt idx="4">
                  <c:v>DE-KIT</c:v>
                </c:pt>
                <c:pt idx="5">
                  <c:v>FR-CCIN2P3</c:v>
                </c:pt>
                <c:pt idx="6">
                  <c:v>NDGF</c:v>
                </c:pt>
                <c:pt idx="7">
                  <c:v>US-FNAL-CMS</c:v>
                </c:pt>
                <c:pt idx="8">
                  <c:v>CA-TRIUMF</c:v>
                </c:pt>
                <c:pt idx="9">
                  <c:v>US-T1-BNL</c:v>
                </c:pt>
                <c:pt idx="10">
                  <c:v>UK-T1-RAL</c:v>
                </c:pt>
                <c:pt idx="11">
                  <c:v>IT-INFN-CNAF</c:v>
                </c:pt>
              </c:strCache>
            </c:strRef>
          </c:cat>
          <c:val>
            <c:numRef>
              <c:f>'GGUS-LHCOPN-CVS'!$E$295:$P$295</c:f>
              <c:numCache>
                <c:formatCode>General</c:formatCode>
                <c:ptCount val="12"/>
                <c:pt idx="1">
                  <c:v>2</c:v>
                </c:pt>
                <c:pt idx="2">
                  <c:v>0</c:v>
                </c:pt>
                <c:pt idx="5">
                  <c:v>0</c:v>
                </c:pt>
                <c:pt idx="6" formatCode="@">
                  <c:v>0</c:v>
                </c:pt>
                <c:pt idx="7">
                  <c:v>5</c:v>
                </c:pt>
                <c:pt idx="8">
                  <c:v>13</c:v>
                </c:pt>
                <c:pt idx="9">
                  <c:v>3</c:v>
                </c:pt>
                <c:pt idx="10">
                  <c:v>1</c:v>
                </c:pt>
              </c:numCache>
            </c:numRef>
          </c:val>
        </c:ser>
        <c:ser>
          <c:idx val="1"/>
          <c:order val="1"/>
          <c:tx>
            <c:strRef>
              <c:f>'GGUS-LHCOPN-CVS'!$D$296</c:f>
              <c:strCache>
                <c:ptCount val="1"/>
                <c:pt idx="0">
                  <c:v>2012-Q1  -- &gt; no. of related Events reported in TTS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2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'GGUS-LHCOPN-CVS'!$E$288:$P$288</c:f>
              <c:strCache>
                <c:ptCount val="12"/>
                <c:pt idx="0">
                  <c:v>NL-T1</c:v>
                </c:pt>
                <c:pt idx="1">
                  <c:v>ES-PIC</c:v>
                </c:pt>
                <c:pt idx="2">
                  <c:v>TW-ASGC</c:v>
                </c:pt>
                <c:pt idx="3">
                  <c:v>CH-CERN</c:v>
                </c:pt>
                <c:pt idx="4">
                  <c:v>DE-KIT</c:v>
                </c:pt>
                <c:pt idx="5">
                  <c:v>FR-CCIN2P3</c:v>
                </c:pt>
                <c:pt idx="6">
                  <c:v>NDGF</c:v>
                </c:pt>
                <c:pt idx="7">
                  <c:v>US-FNAL-CMS</c:v>
                </c:pt>
                <c:pt idx="8">
                  <c:v>CA-TRIUMF</c:v>
                </c:pt>
                <c:pt idx="9">
                  <c:v>US-T1-BNL</c:v>
                </c:pt>
                <c:pt idx="10">
                  <c:v>UK-T1-RAL</c:v>
                </c:pt>
                <c:pt idx="11">
                  <c:v>IT-INFN-CNAF</c:v>
                </c:pt>
              </c:strCache>
            </c:strRef>
          </c:cat>
          <c:val>
            <c:numRef>
              <c:f>'GGUS-LHCOPN-CVS'!$E$296:$P$296</c:f>
              <c:numCache>
                <c:formatCode>General</c:formatCode>
                <c:ptCount val="12"/>
                <c:pt idx="1">
                  <c:v>0</c:v>
                </c:pt>
                <c:pt idx="2">
                  <c:v>0</c:v>
                </c:pt>
                <c:pt idx="5">
                  <c:v>0</c:v>
                </c:pt>
                <c:pt idx="6" formatCode="@">
                  <c:v>0</c:v>
                </c:pt>
                <c:pt idx="7">
                  <c:v>0</c:v>
                </c:pt>
                <c:pt idx="8">
                  <c:v>1</c:v>
                </c:pt>
              </c:numCache>
            </c:numRef>
          </c:val>
        </c:ser>
        <c:ser>
          <c:idx val="2"/>
          <c:order val="2"/>
          <c:tx>
            <c:strRef>
              <c:f>'GGUS-LHCOPN-CVS'!$D$297</c:f>
              <c:strCache>
                <c:ptCount val="1"/>
                <c:pt idx="0">
                  <c:v>2012-Q2  -- &gt; no. of detected Events &gt;= 1h</c:v>
                </c:pt>
              </c:strCache>
            </c:strRef>
          </c:tx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'GGUS-LHCOPN-CVS'!$E$288:$P$288</c:f>
              <c:strCache>
                <c:ptCount val="12"/>
                <c:pt idx="0">
                  <c:v>NL-T1</c:v>
                </c:pt>
                <c:pt idx="1">
                  <c:v>ES-PIC</c:v>
                </c:pt>
                <c:pt idx="2">
                  <c:v>TW-ASGC</c:v>
                </c:pt>
                <c:pt idx="3">
                  <c:v>CH-CERN</c:v>
                </c:pt>
                <c:pt idx="4">
                  <c:v>DE-KIT</c:v>
                </c:pt>
                <c:pt idx="5">
                  <c:v>FR-CCIN2P3</c:v>
                </c:pt>
                <c:pt idx="6">
                  <c:v>NDGF</c:v>
                </c:pt>
                <c:pt idx="7">
                  <c:v>US-FNAL-CMS</c:v>
                </c:pt>
                <c:pt idx="8">
                  <c:v>CA-TRIUMF</c:v>
                </c:pt>
                <c:pt idx="9">
                  <c:v>US-T1-BNL</c:v>
                </c:pt>
                <c:pt idx="10">
                  <c:v>UK-T1-RAL</c:v>
                </c:pt>
                <c:pt idx="11">
                  <c:v>IT-INFN-CNAF</c:v>
                </c:pt>
              </c:strCache>
            </c:strRef>
          </c:cat>
          <c:val>
            <c:numRef>
              <c:f>'GGUS-LHCOPN-CVS'!$E$297:$P$297</c:f>
              <c:numCache>
                <c:formatCode>General</c:formatCode>
                <c:ptCount val="12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5">
                  <c:v>2</c:v>
                </c:pt>
                <c:pt idx="6" formatCode="@">
                  <c:v>1</c:v>
                </c:pt>
                <c:pt idx="7">
                  <c:v>7</c:v>
                </c:pt>
                <c:pt idx="8">
                  <c:v>17</c:v>
                </c:pt>
                <c:pt idx="9">
                  <c:v>3</c:v>
                </c:pt>
                <c:pt idx="10">
                  <c:v>1</c:v>
                </c:pt>
              </c:numCache>
            </c:numRef>
          </c:val>
        </c:ser>
        <c:ser>
          <c:idx val="3"/>
          <c:order val="3"/>
          <c:tx>
            <c:strRef>
              <c:f>'GGUS-LHCOPN-CVS'!$D$298</c:f>
              <c:strCache>
                <c:ptCount val="1"/>
                <c:pt idx="0">
                  <c:v>2012-Q2  -- &gt; no. of related Events reported in TTS</c:v>
                </c:pt>
              </c:strCache>
            </c:strRef>
          </c:tx>
          <c:invertIfNegative val="0"/>
          <c:dLbls>
            <c:dLbl>
              <c:idx val="1"/>
              <c:delete val="1"/>
            </c:dLbl>
            <c:dLbl>
              <c:idx val="7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'GGUS-LHCOPN-CVS'!$E$288:$P$288</c:f>
              <c:strCache>
                <c:ptCount val="12"/>
                <c:pt idx="0">
                  <c:v>NL-T1</c:v>
                </c:pt>
                <c:pt idx="1">
                  <c:v>ES-PIC</c:v>
                </c:pt>
                <c:pt idx="2">
                  <c:v>TW-ASGC</c:v>
                </c:pt>
                <c:pt idx="3">
                  <c:v>CH-CERN</c:v>
                </c:pt>
                <c:pt idx="4">
                  <c:v>DE-KIT</c:v>
                </c:pt>
                <c:pt idx="5">
                  <c:v>FR-CCIN2P3</c:v>
                </c:pt>
                <c:pt idx="6">
                  <c:v>NDGF</c:v>
                </c:pt>
                <c:pt idx="7">
                  <c:v>US-FNAL-CMS</c:v>
                </c:pt>
                <c:pt idx="8">
                  <c:v>CA-TRIUMF</c:v>
                </c:pt>
                <c:pt idx="9">
                  <c:v>US-T1-BNL</c:v>
                </c:pt>
                <c:pt idx="10">
                  <c:v>UK-T1-RAL</c:v>
                </c:pt>
                <c:pt idx="11">
                  <c:v>IT-INFN-CNAF</c:v>
                </c:pt>
              </c:strCache>
            </c:strRef>
          </c:cat>
          <c:val>
            <c:numRef>
              <c:f>'GGUS-LHCOPN-CVS'!$E$298:$P$298</c:f>
              <c:numCache>
                <c:formatCode>General</c:formatCode>
                <c:ptCount val="12"/>
                <c:pt idx="1">
                  <c:v>0</c:v>
                </c:pt>
                <c:pt idx="7">
                  <c:v>0</c:v>
                </c:pt>
                <c:pt idx="8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5750528"/>
        <c:axId val="81024064"/>
      </c:barChart>
      <c:catAx>
        <c:axId val="145750528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500" b="1"/>
            </a:pPr>
            <a:endParaRPr lang="en-US"/>
          </a:p>
        </c:txPr>
        <c:crossAx val="81024064"/>
        <c:crosses val="autoZero"/>
        <c:auto val="1"/>
        <c:lblAlgn val="ctr"/>
        <c:lblOffset val="100"/>
        <c:noMultiLvlLbl val="0"/>
      </c:catAx>
      <c:valAx>
        <c:axId val="8102406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4575052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lang="en-US"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lang="en-US"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2"/>
        <c:txPr>
          <a:bodyPr/>
          <a:lstStyle/>
          <a:p>
            <a:pPr>
              <a:defRPr lang="en-US"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3"/>
        <c:txPr>
          <a:bodyPr/>
          <a:lstStyle/>
          <a:p>
            <a:pPr>
              <a:defRPr lang="en-US" sz="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37686896075194337"/>
          <c:y val="2.3841431593485227E-3"/>
          <c:w val="0.62313103924805668"/>
          <c:h val="0.16687865931998788"/>
        </c:manualLayout>
      </c:layout>
      <c:overlay val="0"/>
      <c:txPr>
        <a:bodyPr/>
        <a:lstStyle/>
        <a:p>
          <a:pPr>
            <a:defRPr sz="800" b="1"/>
          </a:pPr>
          <a:endParaRPr lang="en-US"/>
        </a:p>
      </c:txPr>
    </c:legend>
    <c:plotVisOnly val="1"/>
    <c:dispBlanksAs val="gap"/>
    <c:showDLblsOverMax val="0"/>
  </c:chart>
  <c:spPr>
    <a:noFill/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0.34608</cdr:x>
      <cdr:y>0.16</cdr:y>
    </cdr:from>
    <cdr:to>
      <cdr:x>0.69217</cdr:x>
      <cdr:y>0.34341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1224136" y="288032"/>
          <a:ext cx="1224136" cy="33017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400" dirty="0" smtClean="0"/>
            <a:t>14</a:t>
          </a:r>
          <a:r>
            <a:rPr lang="en-US" sz="1800" dirty="0" smtClean="0"/>
            <a:t> Tickets</a:t>
          </a:r>
          <a:endParaRPr lang="en-US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42144C-FD95-4ECE-90A8-709DED81F587}" type="datetimeFigureOut">
              <a:rPr lang="de-DE" smtClean="0"/>
              <a:pPr/>
              <a:t>17.06.2013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921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1830" y="4687253"/>
            <a:ext cx="537464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05482" y="9372792"/>
            <a:ext cx="2911263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BDE12C-D753-4FF3-9049-211FD7D4FB3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526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DE12C-D753-4FF3-9049-211FD7D4FB36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721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heisst</a:t>
            </a:r>
            <a:r>
              <a:rPr lang="en-US" dirty="0" smtClean="0"/>
              <a:t> das protocol? -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ria</a:t>
            </a:r>
            <a:r>
              <a:rPr lang="en-US" smtClean="0">
                <a:sym typeface="Wingdings" pitchFamily="2" charset="2"/>
              </a:rPr>
              <a:t>?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DE12C-D753-4FF3-9049-211FD7D4FB3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7369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Collaborate</a:t>
            </a:r>
            <a:r>
              <a:rPr lang="en-US" baseline="0" dirty="0" smtClean="0"/>
              <a:t> effort </a:t>
            </a:r>
            <a:r>
              <a:rPr lang="en-US" baseline="0" dirty="0" smtClean="0">
                <a:sym typeface="Wingdings" pitchFamily="2" charset="2"/>
              </a:rPr>
              <a:t> we all need to agree</a:t>
            </a:r>
          </a:p>
          <a:p>
            <a:r>
              <a:rPr lang="en-US" baseline="0" dirty="0" smtClean="0">
                <a:sym typeface="Wingdings" pitchFamily="2" charset="2"/>
              </a:rPr>
              <a:t>Check the </a:t>
            </a:r>
            <a:r>
              <a:rPr lang="en-US" baseline="0" dirty="0" err="1" smtClean="0">
                <a:sym typeface="Wingdings" pitchFamily="2" charset="2"/>
              </a:rPr>
              <a:t>exsiting</a:t>
            </a:r>
            <a:r>
              <a:rPr lang="en-US" baseline="0" dirty="0" smtClean="0">
                <a:sym typeface="Wingdings" pitchFamily="2" charset="2"/>
              </a:rPr>
              <a:t> guidelines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BDE12C-D753-4FF3-9049-211FD7D4FB3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6359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2CD585-528D-4339-8552-57E5748126EA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tags" Target="../tags/tag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4.jpeg"/><Relationship Id="rId5" Type="http://schemas.openxmlformats.org/officeDocument/2006/relationships/tags" Target="../tags/tag5.xml"/><Relationship Id="rId10" Type="http://schemas.openxmlformats.org/officeDocument/2006/relationships/image" Target="../media/image3.jpeg"/><Relationship Id="rId4" Type="http://schemas.openxmlformats.org/officeDocument/2006/relationships/tags" Target="../tags/tag4.xml"/><Relationship Id="rId9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26"/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E3E3E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sp>
        <p:nvSpPr>
          <p:cNvPr id="5" name="Freeform 1027"/>
          <p:cNvSpPr>
            <a:spLocks/>
          </p:cNvSpPr>
          <p:nvPr userDrawn="1">
            <p:custDataLst>
              <p:tags r:id="rId2"/>
            </p:custDataLst>
          </p:nvPr>
        </p:nvSpPr>
        <p:spPr bwMode="auto">
          <a:xfrm>
            <a:off x="73818" y="92075"/>
            <a:ext cx="8907463" cy="34210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55"/>
              </a:cxn>
              <a:cxn ang="0">
                <a:pos x="6079" y="2155"/>
              </a:cxn>
              <a:cxn ang="0">
                <a:pos x="6079" y="40"/>
              </a:cxn>
              <a:cxn ang="0">
                <a:pos x="6031" y="6"/>
              </a:cxn>
              <a:cxn ang="0">
                <a:pos x="0" y="0"/>
              </a:cxn>
            </a:cxnLst>
            <a:rect l="0" t="0" r="r" b="b"/>
            <a:pathLst>
              <a:path w="6079" h="2155">
                <a:moveTo>
                  <a:pt x="0" y="0"/>
                </a:moveTo>
                <a:lnTo>
                  <a:pt x="0" y="2155"/>
                </a:lnTo>
                <a:lnTo>
                  <a:pt x="6079" y="2155"/>
                </a:lnTo>
                <a:lnTo>
                  <a:pt x="6079" y="40"/>
                </a:lnTo>
                <a:cubicBezTo>
                  <a:pt x="6071" y="13"/>
                  <a:pt x="6031" y="6"/>
                  <a:pt x="6031" y="6"/>
                </a:cubicBezTo>
                <a:cubicBezTo>
                  <a:pt x="3015" y="3"/>
                  <a:pt x="0" y="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175" cap="flat" cmpd="sng">
            <a:noFill/>
            <a:prstDash val="solid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pic>
        <p:nvPicPr>
          <p:cNvPr id="6" name="Picture 1028" descr="II_PPT_KIT_titel_uni"/>
          <p:cNvPicPr>
            <a:picLocks noChangeAspect="1" noChangeArrowheads="1"/>
          </p:cNvPicPr>
          <p:nvPr userDrawn="1">
            <p:custDataLst>
              <p:tags r:id="rId3"/>
            </p:custDataLst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223838" y="165100"/>
            <a:ext cx="1852612" cy="97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030"/>
          <p:cNvSpPr txBox="1">
            <a:spLocks noChangeArrowheads="1"/>
          </p:cNvSpPr>
          <p:nvPr userDrawn="1">
            <p:custDataLst>
              <p:tags r:id="rId4"/>
            </p:custDataLst>
          </p:nvPr>
        </p:nvSpPr>
        <p:spPr>
          <a:xfrm>
            <a:off x="161925" y="2397125"/>
            <a:ext cx="7902575" cy="60007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de-DE" smtClean="0">
                <a:latin typeface="+mj-lt"/>
                <a:ea typeface="+mj-ea"/>
                <a:cs typeface="+mj-cs"/>
              </a:rPr>
              <a:t>   </a:t>
            </a:r>
          </a:p>
        </p:txBody>
      </p:sp>
      <p:sp>
        <p:nvSpPr>
          <p:cNvPr id="8" name="Rectangle 1031"/>
          <p:cNvSpPr txBox="1">
            <a:spLocks noChangeArrowheads="1"/>
          </p:cNvSpPr>
          <p:nvPr userDrawn="1">
            <p:custDataLst>
              <p:tags r:id="rId5"/>
            </p:custDataLst>
          </p:nvPr>
        </p:nvSpPr>
        <p:spPr>
          <a:xfrm>
            <a:off x="161925" y="2204864"/>
            <a:ext cx="8878888" cy="121461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>
              <a:buFont typeface="Wingdings" pitchFamily="2" charset="2"/>
              <a:buNone/>
              <a:defRPr sz="2000" b="1"/>
            </a:lvl1pPr>
          </a:lstStyle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de-DE" baseline="0" dirty="0" smtClean="0">
                <a:latin typeface="+mn-lt"/>
              </a:rPr>
              <a:t>Bruno Hoeft (KIT/SCC)</a:t>
            </a:r>
            <a:endParaRPr lang="de-DE" sz="2000" b="0" i="0" baseline="0" dirty="0" smtClean="0">
              <a:latin typeface="+mn-lt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23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23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LHCOPN GGUS – </a:t>
            </a:r>
            <a:r>
              <a:rPr lang="en-US" sz="23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Ticketsystem</a:t>
            </a:r>
            <a:endParaRPr lang="en-US" sz="23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039" descr="II_PPT_KIT_template_uni"/>
          <p:cNvPicPr>
            <a:picLocks noChangeAspect="1" noChangeArrowheads="1"/>
          </p:cNvPicPr>
          <p:nvPr userDrawn="1">
            <p:custDataLst>
              <p:tags r:id="rId6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295" t="2249" r="2510" b="87373"/>
          <a:stretch>
            <a:fillRect/>
          </a:stretch>
        </p:blipFill>
        <p:spPr bwMode="auto">
          <a:xfrm>
            <a:off x="8339138" y="6381750"/>
            <a:ext cx="8048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040"/>
          <p:cNvSpPr>
            <a:spLocks noChangeArrowheads="1"/>
          </p:cNvSpPr>
          <p:nvPr userDrawn="1"/>
        </p:nvSpPr>
        <p:spPr bwMode="auto">
          <a:xfrm>
            <a:off x="8281416" y="6351588"/>
            <a:ext cx="827088" cy="506412"/>
          </a:xfrm>
          <a:prstGeom prst="rect">
            <a:avLst/>
          </a:prstGeom>
          <a:solidFill>
            <a:srgbClr val="E3E3E3">
              <a:alpha val="50000"/>
            </a:srgb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latin typeface="+mn-lt"/>
            </a:endParaRPr>
          </a:p>
        </p:txBody>
      </p:sp>
      <p:pic>
        <p:nvPicPr>
          <p:cNvPr id="15" name="Picture 1041" descr="KIT-SCC-Folienmaster-Bild1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103188" y="3409950"/>
            <a:ext cx="8937625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042" descr="SCC_Steinbuch_Centre_for_Computing"/>
          <p:cNvPicPr>
            <a:picLocks noChangeAspect="1" noChangeArrowheads="1"/>
          </p:cNvPicPr>
          <p:nvPr userDrawn="1"/>
        </p:nvPicPr>
        <p:blipFill>
          <a:blip r:embed="rId1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67625" y="125413"/>
            <a:ext cx="122555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724128" y="6381328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ADE84-9B6E-45DC-880A-5446C3C644AC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F7243-680B-4980-9358-5D2D7B57619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47F11-7C0A-49F0-8F72-D2F999AB5403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3DB3B-F9AF-4A40-96BB-8A73E979E86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D4E7A-581C-4E14-88CF-00A54EACBA1F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B353-51BD-4509-86A8-1D77E259EE0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98595-FCAC-415D-AC37-860C6E88529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2EB36-E2E8-46B0-BA58-EB5362D5A6B9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9C0B0-C8DF-4961-B4DA-CFA8EEA3195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83B14-2FB4-4800-AB66-9ACDB82600F0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64E79-0B6F-43B5-BF80-B0F4CC4D2A2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31817-4601-470D-BBAF-F56BE43A1BCF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02A70-9307-4D75-91C3-7AFC33A8FF3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A2BCF-1F5B-44B2-B50C-F8E9E803A848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854C8-9DC4-4D74-833C-01BE7C65E58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395F6-9323-45D2-940C-936BCBD66BD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8BFBA-0512-474B-8AB4-06CA544F95F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3C7AB-F199-403F-9179-D0BBD759D6DD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02F7F-D6CF-4E51-BCEF-7B415E74D8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A3C50D-91A1-435F-AE26-5770B71EC285}" type="datetimeFigureOut">
              <a:rPr lang="de-DE"/>
              <a:pPr>
                <a:defRPr/>
              </a:pPr>
              <a:t>17.06.2013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67C7947-C461-4C9E-8EDB-DEF814A6779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pic>
        <p:nvPicPr>
          <p:cNvPr id="2055" name="Picture 25" descr="II_PPT_KIT_template_uni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8"/>
          <p:cNvSpPr txBox="1">
            <a:spLocks noChangeArrowheads="1"/>
          </p:cNvSpPr>
          <p:nvPr userDrawn="1"/>
        </p:nvSpPr>
        <p:spPr bwMode="auto">
          <a:xfrm>
            <a:off x="257175" y="6515100"/>
            <a:ext cx="6078538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lnSpc>
                <a:spcPct val="100000"/>
              </a:lnSpc>
              <a:defRPr sz="1000" b="1" u="none">
                <a:solidFill>
                  <a:srgbClr val="5F5F5F"/>
                </a:solidFill>
                <a:latin typeface="+mn-lt"/>
              </a:defRPr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   </a:t>
            </a:r>
            <a:fld id="{24658893-FE5B-417C-ADF8-7674D175A13D}" type="slidenum">
              <a:rPr lang="de-DE" smtClean="0"/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r>
              <a:rPr lang="de-DE" dirty="0" smtClean="0"/>
              <a:t> | Bruno Hoeft, KIT  / LHCOPN</a:t>
            </a:r>
            <a:r>
              <a:rPr lang="de-DE" baseline="0" dirty="0" smtClean="0"/>
              <a:t> GGUS Ticketsystem- </a:t>
            </a:r>
            <a:r>
              <a:rPr lang="de-DE" dirty="0" smtClean="0"/>
              <a:t>2013 @ LHC(OPN/ONE),</a:t>
            </a:r>
            <a:r>
              <a:rPr lang="de-DE" baseline="0" dirty="0" smtClean="0"/>
              <a:t> 06/17/13 </a:t>
            </a:r>
            <a:r>
              <a:rPr lang="de-DE" dirty="0" smtClean="0"/>
              <a:t>|</a:t>
            </a: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6948264" y="6350000"/>
            <a:ext cx="2088232" cy="50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00" err="1" smtClean="0">
                <a:solidFill>
                  <a:srgbClr val="3E3E3E"/>
                </a:solidFill>
              </a:rPr>
              <a:t>Karlruhe</a:t>
            </a:r>
            <a:r>
              <a:rPr lang="de-DE" sz="800" smtClean="0">
                <a:solidFill>
                  <a:srgbClr val="3E3E3E"/>
                </a:solidFill>
              </a:rPr>
              <a:t> Institute</a:t>
            </a:r>
            <a:r>
              <a:rPr lang="de-DE" sz="800" baseline="0" smtClean="0">
                <a:solidFill>
                  <a:srgbClr val="3E3E3E"/>
                </a:solidFill>
              </a:rPr>
              <a:t> </a:t>
            </a:r>
            <a:r>
              <a:rPr lang="de-DE" sz="800" baseline="0" err="1" smtClean="0">
                <a:solidFill>
                  <a:srgbClr val="3E3E3E"/>
                </a:solidFill>
              </a:rPr>
              <a:t>of</a:t>
            </a:r>
            <a:r>
              <a:rPr lang="de-DE" sz="800" baseline="0" smtClean="0">
                <a:solidFill>
                  <a:srgbClr val="3E3E3E"/>
                </a:solidFill>
              </a:rPr>
              <a:t> Technology  (</a:t>
            </a:r>
            <a:r>
              <a:rPr lang="de-DE" sz="800" smtClean="0">
                <a:solidFill>
                  <a:srgbClr val="3E3E3E"/>
                </a:solidFill>
              </a:rPr>
              <a:t>KIT)          </a:t>
            </a:r>
            <a:endParaRPr lang="de-DE" sz="800">
              <a:solidFill>
                <a:srgbClr val="3E3E3E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LHCOPN OPS-WG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OPS-WG TC is canceled until further notice</a:t>
            </a:r>
          </a:p>
          <a:p>
            <a:pPr lvl="1"/>
            <a:r>
              <a:rPr lang="en-US" dirty="0" smtClean="0"/>
              <a:t>A TC can be established on request (</a:t>
            </a:r>
            <a:r>
              <a:rPr lang="en-US" dirty="0" err="1" smtClean="0"/>
              <a:t>asap</a:t>
            </a:r>
            <a:r>
              <a:rPr lang="en-US" dirty="0" smtClean="0"/>
              <a:t>)</a:t>
            </a:r>
          </a:p>
          <a:p>
            <a:r>
              <a:rPr lang="en-US" dirty="0" smtClean="0"/>
              <a:t>At the </a:t>
            </a:r>
            <a:r>
              <a:rPr lang="en-US" dirty="0" err="1" smtClean="0"/>
              <a:t>twiki</a:t>
            </a:r>
            <a:r>
              <a:rPr lang="en-US" dirty="0" smtClean="0"/>
              <a:t> </a:t>
            </a:r>
            <a:r>
              <a:rPr lang="en-US" dirty="0"/>
              <a:t>OPS-WG (</a:t>
            </a:r>
            <a:r>
              <a:rPr lang="en-US" sz="2400" dirty="0"/>
              <a:t>https://twiki.cern.ch/twiki/bin/view/LHCOPN/OpsTelCom</a:t>
            </a:r>
            <a:r>
              <a:rPr lang="en-US" dirty="0"/>
              <a:t>)</a:t>
            </a:r>
            <a:endParaRPr lang="en-US" dirty="0" smtClean="0"/>
          </a:p>
          <a:p>
            <a:pPr lvl="1"/>
            <a:r>
              <a:rPr lang="en-US" dirty="0" smtClean="0"/>
              <a:t>The reports will be written further</a:t>
            </a:r>
          </a:p>
          <a:p>
            <a:pPr lvl="2"/>
            <a:r>
              <a:rPr lang="en-US" dirty="0" smtClean="0"/>
              <a:t>Would suggest quarterly (missed 2013 Q1)</a:t>
            </a:r>
          </a:p>
          <a:p>
            <a:pPr lvl="2"/>
            <a:r>
              <a:rPr lang="en-US" dirty="0" smtClean="0"/>
              <a:t>Sites are still asked to fill in their reports</a:t>
            </a:r>
          </a:p>
          <a:p>
            <a:pPr lvl="2"/>
            <a:r>
              <a:rPr lang="en-US" smtClean="0"/>
              <a:t>LHCOPN statistics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1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" name="Diagramm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711730"/>
              </p:ext>
            </p:extLst>
          </p:nvPr>
        </p:nvGraphicFramePr>
        <p:xfrm>
          <a:off x="5436096" y="1484784"/>
          <a:ext cx="3537115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Diagramm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9021803"/>
              </p:ext>
            </p:extLst>
          </p:nvPr>
        </p:nvGraphicFramePr>
        <p:xfrm>
          <a:off x="179512" y="1484784"/>
          <a:ext cx="5258351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Diagramm 16" descr="2011-10 , 2011-12" title="Events matching per T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1143639"/>
              </p:ext>
            </p:extLst>
          </p:nvPr>
        </p:nvGraphicFramePr>
        <p:xfrm>
          <a:off x="4860032" y="3356992"/>
          <a:ext cx="4103707" cy="2963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Diagramm 17" descr="2011-10 , 2011-12" title="Events matching per T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8405044"/>
              </p:ext>
            </p:extLst>
          </p:nvPr>
        </p:nvGraphicFramePr>
        <p:xfrm>
          <a:off x="107505" y="3356992"/>
          <a:ext cx="4824536" cy="29631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4139952" y="1641325"/>
            <a:ext cx="13445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111</a:t>
            </a:r>
            <a:r>
              <a:rPr lang="en-US" dirty="0" smtClean="0"/>
              <a:t> Tickets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7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 and Cons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09119"/>
          </a:xfrm>
        </p:spPr>
        <p:txBody>
          <a:bodyPr>
            <a:normAutofit/>
          </a:bodyPr>
          <a:lstStyle/>
          <a:p>
            <a:r>
              <a:rPr lang="en-US" dirty="0" smtClean="0"/>
              <a:t>Close</a:t>
            </a:r>
            <a:r>
              <a:rPr lang="en-US" dirty="0" smtClean="0"/>
              <a:t> the GGUS LHCOPN </a:t>
            </a:r>
            <a:r>
              <a:rPr lang="en-US" dirty="0" err="1" smtClean="0"/>
              <a:t>Ticketsystem</a:t>
            </a:r>
            <a:r>
              <a:rPr lang="en-US" dirty="0" smtClean="0"/>
              <a:t> </a:t>
            </a:r>
            <a:r>
              <a:rPr lang="en-US" dirty="0" smtClean="0"/>
              <a:t>is quickly arranged </a:t>
            </a:r>
            <a:r>
              <a:rPr lang="en-US" dirty="0" smtClean="0">
                <a:sym typeface="Wingdings" pitchFamily="2" charset="2"/>
              </a:rPr>
              <a:t> but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Are we really sure </a:t>
            </a:r>
            <a:r>
              <a:rPr lang="en-US" dirty="0" smtClean="0">
                <a:sym typeface="Wingdings" pitchFamily="2" charset="2"/>
              </a:rPr>
              <a:t>LHC </a:t>
            </a:r>
            <a:r>
              <a:rPr lang="en-US" dirty="0" smtClean="0">
                <a:sym typeface="Wingdings" pitchFamily="2" charset="2"/>
              </a:rPr>
              <a:t>has no benefit it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reestablish the ticket system again will </a:t>
            </a:r>
            <a:r>
              <a:rPr lang="en-US" dirty="0" smtClean="0">
                <a:sym typeface="Wingdings" pitchFamily="2" charset="2"/>
              </a:rPr>
              <a:t>take more effort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as to keeping it </a:t>
            </a:r>
          </a:p>
          <a:p>
            <a:pPr marL="457200" lvl="1" indent="0">
              <a:buNone/>
            </a:pPr>
            <a:endParaRPr lang="en-US" dirty="0" smtClean="0"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4525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definition </a:t>
            </a:r>
            <a:r>
              <a:rPr lang="en-US" dirty="0" smtClean="0">
                <a:sym typeface="Wingdings" pitchFamily="2" charset="2"/>
              </a:rPr>
              <a:t> when a ticket shall be written</a:t>
            </a:r>
          </a:p>
          <a:p>
            <a:r>
              <a:rPr lang="en-US" dirty="0" smtClean="0">
                <a:sym typeface="Wingdings" pitchFamily="2" charset="2"/>
              </a:rPr>
              <a:t>e.g.: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Loss of service (any kind / any length at T0/T1)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At LHC detector run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Backup link </a:t>
            </a:r>
            <a:r>
              <a:rPr lang="en-US" dirty="0">
                <a:sym typeface="Wingdings" pitchFamily="2" charset="2"/>
              </a:rPr>
              <a:t>(any kind / any length at T0/T1)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313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Evolving?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>
                <a:sym typeface="Wingdings" pitchFamily="2" charset="2"/>
              </a:rPr>
              <a:t>Are there already thoughts of a ticket system for LHCONE?</a:t>
            </a:r>
          </a:p>
          <a:p>
            <a:pPr lvl="2"/>
            <a:r>
              <a:rPr lang="en-US" dirty="0">
                <a:sym typeface="Wingdings" pitchFamily="2" charset="2"/>
              </a:rPr>
              <a:t>GGUS ticket system is able to exchange tickets </a:t>
            </a:r>
          </a:p>
          <a:p>
            <a:pPr lvl="2"/>
            <a:r>
              <a:rPr lang="en-US" dirty="0">
                <a:sym typeface="Wingdings" pitchFamily="2" charset="2"/>
              </a:rPr>
              <a:t>Exchange protocol “defined” and there are already examples implementation (</a:t>
            </a:r>
            <a:r>
              <a:rPr lang="en-US" dirty="0" err="1">
                <a:sym typeface="Wingdings" pitchFamily="2" charset="2"/>
              </a:rPr>
              <a:t>Geant</a:t>
            </a:r>
            <a:r>
              <a:rPr lang="en-US" dirty="0">
                <a:sym typeface="Wingdings" pitchFamily="2" charset="2"/>
              </a:rPr>
              <a:t>/GGUS?)</a:t>
            </a:r>
          </a:p>
          <a:p>
            <a:pPr lvl="2"/>
            <a:r>
              <a:rPr lang="en-US" dirty="0">
                <a:sym typeface="Wingdings" pitchFamily="2" charset="2"/>
              </a:rPr>
              <a:t>Via soap (and …)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1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WordArt 4"/>
          <p:cNvSpPr>
            <a:spLocks noChangeArrowheads="1" noChangeShapeType="1" noTextEdit="1"/>
          </p:cNvSpPr>
          <p:nvPr/>
        </p:nvSpPr>
        <p:spPr bwMode="auto">
          <a:xfrm>
            <a:off x="2915816" y="485775"/>
            <a:ext cx="4392488" cy="2367161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de-DE" sz="4800" kern="10" spc="960" normalizeH="1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thanks</a:t>
            </a:r>
            <a:r>
              <a:rPr lang="de-DE" sz="4800" kern="10" spc="960" normalizeH="1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 </a:t>
            </a:r>
            <a:r>
              <a:rPr lang="de-DE" sz="4800" kern="10" spc="960" normalizeH="1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for</a:t>
            </a:r>
            <a:r>
              <a:rPr lang="de-DE" sz="4800" kern="10" spc="960" normalizeH="1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 </a:t>
            </a:r>
            <a:r>
              <a:rPr lang="de-DE" sz="4800" kern="10" spc="960" normalizeH="1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your</a:t>
            </a:r>
            <a:r>
              <a:rPr lang="de-DE" sz="4800" kern="10" spc="960" normalizeH="1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 </a:t>
            </a:r>
            <a:r>
              <a:rPr lang="de-DE" sz="4800" kern="10" spc="960" normalizeH="1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Black"/>
              </a:rPr>
              <a:t>attention</a:t>
            </a:r>
            <a:endParaRPr lang="de-DE" sz="4800" kern="10" spc="960" normalizeH="1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 Black"/>
            </a:endParaRPr>
          </a:p>
        </p:txBody>
      </p:sp>
      <p:sp>
        <p:nvSpPr>
          <p:cNvPr id="19460" name="WordArt 5"/>
          <p:cNvSpPr>
            <a:spLocks noChangeArrowheads="1" noChangeShapeType="1" noTextEdit="1"/>
          </p:cNvSpPr>
          <p:nvPr/>
        </p:nvSpPr>
        <p:spPr bwMode="auto">
          <a:xfrm>
            <a:off x="3658543" y="1267247"/>
            <a:ext cx="2929681" cy="151368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63"/>
              </a:avLst>
            </a:prstTxWarp>
            <a:scene3d>
              <a:camera prst="legacyPerspectiveBottomRight">
                <a:rot lat="0" lon="21239990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de-DE" sz="3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?</a:t>
            </a:r>
            <a:endParaRPr lang="de-DE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latin typeface="Arial Black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UlnwDVTEkCaqmZ_spCS_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V3mM0AZqkubLuFuX2ggp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pn5Jds3k6l_X0V_sK70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GaZ0kEvRkyeMLSNckxXw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E5osMZ2TEuzxAKUjbyC4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YcEOX5oU2y9P.BK1tqfA"/>
</p:tagLst>
</file>

<file path=ppt/theme/theme1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236</Words>
  <Application>Microsoft Office PowerPoint</Application>
  <PresentationFormat>Bildschirmpräsentation (4:3)</PresentationFormat>
  <Paragraphs>56</Paragraphs>
  <Slides>7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1_Larissa-Design</vt:lpstr>
      <vt:lpstr>PowerPoint-Präsentation</vt:lpstr>
      <vt:lpstr>LHCOPN OPS-WG</vt:lpstr>
      <vt:lpstr>PowerPoint-Präsentation</vt:lpstr>
      <vt:lpstr>Pro and Cons</vt:lpstr>
      <vt:lpstr>PowerPoint-Präsentation</vt:lpstr>
      <vt:lpstr>Evolving?</vt:lpstr>
      <vt:lpstr>PowerPoint-Präsentation</vt:lpstr>
    </vt:vector>
  </TitlesOfParts>
  <Company>FZK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Bruno Hoeft</dc:creator>
  <cp:lastModifiedBy>Hoeft, Bruno (SCC)</cp:lastModifiedBy>
  <cp:revision>395</cp:revision>
  <cp:lastPrinted>2012-05-16T13:59:19Z</cp:lastPrinted>
  <dcterms:created xsi:type="dcterms:W3CDTF">2011-02-15T20:18:25Z</dcterms:created>
  <dcterms:modified xsi:type="dcterms:W3CDTF">2013-06-17T08:28:24Z</dcterms:modified>
</cp:coreProperties>
</file>