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315" r:id="rId3"/>
    <p:sldId id="327" r:id="rId4"/>
    <p:sldId id="318" r:id="rId5"/>
    <p:sldId id="329" r:id="rId6"/>
    <p:sldId id="33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811" autoAdjust="0"/>
  </p:normalViewPr>
  <p:slideViewPr>
    <p:cSldViewPr>
      <p:cViewPr>
        <p:scale>
          <a:sx n="150" d="100"/>
          <a:sy n="150" d="100"/>
        </p:scale>
        <p:origin x="-784" y="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5F71-B54B-4280-B998-8E3868049B08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937B5-4DBD-4BDF-ACB1-A5C63AEBA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63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CB1FE-06E5-3041-A0D6-B9B2811C0B5E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F8BBB-D635-0D44-B4ED-B1EDDF27D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5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F8BBB-D635-0D44-B4ED-B1EDDF27D66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71406F1-B5D2-6341-BA59-3ABC9CDACC15}" type="slidenum">
              <a:rPr lang="nl-NL" sz="1200">
                <a:solidFill>
                  <a:srgbClr val="000000"/>
                </a:solidFill>
              </a:rPr>
              <a:pPr/>
              <a:t>2</a:t>
            </a:fld>
            <a:endParaRPr lang="nl-NL" sz="1200">
              <a:solidFill>
                <a:srgbClr val="000000"/>
              </a:solidFill>
            </a:endParaRP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210048" y="694167"/>
            <a:ext cx="4433098" cy="342406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8230" tIns="44115" rIns="88230" bIns="44115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0482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685961" y="4341829"/>
            <a:ext cx="5458833" cy="408608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71406F1-B5D2-6341-BA59-3ABC9CDACC15}" type="slidenum">
              <a:rPr lang="nl-NL" sz="1200">
                <a:solidFill>
                  <a:srgbClr val="000000"/>
                </a:solidFill>
              </a:rPr>
              <a:pPr/>
              <a:t>3</a:t>
            </a:fld>
            <a:endParaRPr lang="nl-NL" sz="1200">
              <a:solidFill>
                <a:srgbClr val="000000"/>
              </a:solidFill>
            </a:endParaRP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210048" y="694167"/>
            <a:ext cx="4433098" cy="342406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8230" tIns="44115" rIns="88230" bIns="44115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0482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685961" y="4341829"/>
            <a:ext cx="5458833" cy="408608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5" name="Picture 1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0" y="0"/>
              <a:ext cx="1510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AutoShape 10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Tahoma" pitchFamily="34" charset="0"/>
                  <a:cs typeface="+mn-cs"/>
                </a:rPr>
                <a:t>   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n-lt"/>
                <a:cs typeface="+mn-cs"/>
              </a:rPr>
              <a:t>NORDUnet</a:t>
            </a:r>
          </a:p>
          <a:p>
            <a:pPr algn="ctr">
              <a:defRPr/>
            </a:pPr>
            <a:r>
              <a:rPr lang="en-US" sz="630" b="1" kern="0" dirty="0">
                <a:latin typeface="+mn-lt"/>
                <a:cs typeface="+mn-cs"/>
              </a:rPr>
              <a:t> Nordic Infrastructure for Research &amp; Education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9448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53022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53737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64291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71"/>
            <a:ext cx="7632700" cy="530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2B20F11A-A9E1-4CCA-8EDD-FA7DD62CCFF1}" type="datetimeFigureOut">
              <a:rPr lang="en-US" smtClean="0"/>
              <a:pPr/>
              <a:t>6/17/13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-396875" y="0"/>
            <a:ext cx="9540875" cy="6858000"/>
            <a:chOff x="-250" y="0"/>
            <a:chExt cx="6010" cy="4320"/>
          </a:xfrm>
        </p:grpSpPr>
        <p:pic>
          <p:nvPicPr>
            <p:cNvPr id="1033" name="Picture 11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0" y="0"/>
              <a:ext cx="1316" cy="43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8" name="AutoShape 1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12"/>
            </a:xfrm>
            <a:prstGeom prst="roundRect">
              <a:avLst>
                <a:gd name="adj" fmla="val 218"/>
              </a:avLst>
            </a:prstGeom>
            <a:solidFill>
              <a:srgbClr val="0095D9"/>
            </a:solidFill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407988"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5900" algn="l"/>
                  <a:tab pos="7223125" algn="l"/>
                  <a:tab pos="7880350" algn="l"/>
                  <a:tab pos="8535988" algn="l"/>
                </a:tabLst>
                <a:defRPr/>
              </a:pPr>
              <a:r>
                <a:rPr lang="en-GB" sz="2200" b="1" dirty="0">
                  <a:solidFill>
                    <a:srgbClr val="000000"/>
                  </a:solidFill>
                  <a:latin typeface="Tahoma" pitchFamily="34" charset="0"/>
                  <a:cs typeface="+mn-cs"/>
                </a:rPr>
                <a:t>   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0"/>
            <a:ext cx="2357438" cy="63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n-lt"/>
                <a:cs typeface="+mn-cs"/>
              </a:rPr>
              <a:t>NORDUnet</a:t>
            </a:r>
          </a:p>
          <a:p>
            <a:pPr algn="ctr">
              <a:defRPr/>
            </a:pPr>
            <a:r>
              <a:rPr lang="en-US" sz="630" b="1" kern="0" dirty="0">
                <a:latin typeface="+mn-lt"/>
                <a:cs typeface="+mn-cs"/>
              </a:rPr>
              <a:t>Nordic infrastructure for Research &amp; Education</a:t>
            </a: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14546" y="1"/>
            <a:ext cx="6929454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000" b="1" dirty="0" smtClean="0"/>
              <a:t>Report of the </a:t>
            </a:r>
            <a:br>
              <a:rPr lang="en-US" sz="4000" b="1" dirty="0" smtClean="0"/>
            </a:br>
            <a:r>
              <a:rPr lang="en-US" sz="4000" b="1" dirty="0" smtClean="0"/>
              <a:t>CERN LHCONE Workshop</a:t>
            </a:r>
            <a:br>
              <a:rPr lang="en-US" sz="4000" b="1" dirty="0" smtClean="0"/>
            </a:br>
            <a:r>
              <a:rPr lang="en-US" sz="4000" b="1" dirty="0" smtClean="0"/>
              <a:t>May 2013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371600" y="4196680"/>
            <a:ext cx="6400800" cy="1752600"/>
          </a:xfrm>
        </p:spPr>
        <p:txBody>
          <a:bodyPr/>
          <a:lstStyle/>
          <a:p>
            <a:endParaRPr lang="en-GB" b="1" dirty="0" smtClean="0">
              <a:solidFill>
                <a:srgbClr val="000099"/>
              </a:solidFill>
              <a:latin typeface="Tahoma" pitchFamily="-109" charset="0"/>
            </a:endParaRPr>
          </a:p>
          <a:p>
            <a:r>
              <a:rPr lang="en-GB" b="1" dirty="0" smtClean="0">
                <a:solidFill>
                  <a:srgbClr val="000099"/>
                </a:solidFill>
                <a:latin typeface="Tahoma" pitchFamily="-109" charset="0"/>
              </a:rPr>
              <a:t>Lars Fischer</a:t>
            </a:r>
            <a:r>
              <a:rPr lang="en-GB" sz="2400" b="1" dirty="0">
                <a:solidFill>
                  <a:srgbClr val="000099"/>
                </a:solidFill>
                <a:latin typeface="Tahoma" pitchFamily="-109" charset="0"/>
              </a:rPr>
              <a:t/>
            </a:r>
            <a:br>
              <a:rPr lang="en-GB" sz="2400" b="1" dirty="0">
                <a:solidFill>
                  <a:srgbClr val="000099"/>
                </a:solidFill>
                <a:latin typeface="Tahoma" pitchFamily="-109" charset="0"/>
              </a:rPr>
            </a:br>
            <a:r>
              <a:rPr lang="en-GB" sz="2400" b="1" dirty="0" smtClean="0">
                <a:solidFill>
                  <a:srgbClr val="000099"/>
                </a:solidFill>
                <a:latin typeface="Tahoma" pitchFamily="-109" charset="0"/>
              </a:rPr>
              <a:t>LHCONE Meeting</a:t>
            </a:r>
          </a:p>
          <a:p>
            <a:r>
              <a:rPr lang="en-GB" sz="2400" b="1" dirty="0" smtClean="0">
                <a:solidFill>
                  <a:srgbClr val="000099"/>
                </a:solidFill>
                <a:latin typeface="Tahoma" pitchFamily="-109" charset="0"/>
              </a:rPr>
              <a:t>Paris, 17-18 June 2013</a:t>
            </a:r>
            <a:endParaRPr lang="en-GB" sz="2400" b="1" dirty="0">
              <a:solidFill>
                <a:srgbClr val="000099"/>
              </a:solidFill>
              <a:latin typeface="Tahoma" pitchFamily="-109" charset="0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93788" y="1612900"/>
            <a:ext cx="7446962" cy="5041900"/>
            <a:chOff x="1093788" y="1612900"/>
            <a:chExt cx="7446962" cy="5041900"/>
          </a:xfrm>
        </p:grpSpPr>
        <p:sp>
          <p:nvSpPr>
            <p:cNvPr id="10242" name="Rectangle 2"/>
            <p:cNvSpPr>
              <a:spLocks noChangeArrowheads="1"/>
            </p:cNvSpPr>
            <p:nvPr/>
          </p:nvSpPr>
          <p:spPr bwMode="auto">
            <a:xfrm>
              <a:off x="1093788" y="1612900"/>
              <a:ext cx="7424737" cy="4492625"/>
            </a:xfrm>
            <a:prstGeom prst="rect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3" name="Line 3"/>
            <p:cNvSpPr>
              <a:spLocks noChangeShapeType="1"/>
            </p:cNvSpPr>
            <p:nvPr/>
          </p:nvSpPr>
          <p:spPr bwMode="auto">
            <a:xfrm>
              <a:off x="1104900" y="2359025"/>
              <a:ext cx="7435850" cy="1588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4" name="Line 4"/>
            <p:cNvSpPr>
              <a:spLocks noChangeShapeType="1"/>
            </p:cNvSpPr>
            <p:nvPr/>
          </p:nvSpPr>
          <p:spPr bwMode="auto">
            <a:xfrm flipH="1">
              <a:off x="2444750" y="2338388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 flipH="1">
              <a:off x="3949700" y="2371725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 flipH="1">
              <a:off x="5421313" y="2359025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 flipH="1">
              <a:off x="6937375" y="2360613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1385888" y="4048125"/>
              <a:ext cx="7905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“VRF”</a:t>
              </a:r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2597150" y="3863975"/>
              <a:ext cx="1108075" cy="1109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“Carrier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Ethernet/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OAM/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TRILL”</a:t>
              </a:r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4016375" y="4102100"/>
              <a:ext cx="1373188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“OpenFlow”</a:t>
              </a:r>
            </a:p>
          </p:txBody>
        </p: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5845175" y="4089400"/>
              <a:ext cx="7143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“NSI”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6992938" y="4081463"/>
              <a:ext cx="1511300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“</a:t>
              </a:r>
              <a:r>
                <a:rPr lang="nl-NL" sz="1600" dirty="0" err="1" smtClean="0">
                  <a:latin typeface="Verdana"/>
                  <a:cs typeface="Verdana"/>
                </a:rPr>
                <a:t>Diagnostics</a:t>
              </a:r>
              <a:r>
                <a:rPr lang="nl-NL" sz="1600" dirty="0">
                  <a:latin typeface="Verdana"/>
                  <a:cs typeface="Verdana"/>
                </a:rPr>
                <a:t>”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1309688" y="2684463"/>
              <a:ext cx="955675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1.</a:t>
              </a:r>
            </a:p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DANTE</a:t>
              </a:r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641600" y="2652713"/>
              <a:ext cx="1119188" cy="85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2.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SARA/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SURFnet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4156075" y="2695575"/>
              <a:ext cx="1081088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3.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Internet2</a:t>
              </a:r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5497513" y="2695575"/>
              <a:ext cx="1335087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4.</a:t>
              </a:r>
            </a:p>
            <a:p>
              <a:pPr algn="ctr">
                <a:defRPr/>
              </a:pPr>
              <a:r>
                <a:rPr lang="nl-NL" sz="1600" dirty="0" smtClean="0">
                  <a:latin typeface="Verdana"/>
                  <a:cs typeface="Verdana"/>
                </a:rPr>
                <a:t>NORDUnet </a:t>
              </a:r>
            </a:p>
            <a:p>
              <a:pPr algn="ctr">
                <a:defRPr/>
              </a:pPr>
              <a:r>
                <a:rPr lang="nl-NL" sz="1600" dirty="0" smtClean="0">
                  <a:latin typeface="Verdana"/>
                  <a:cs typeface="Verdana"/>
                </a:rPr>
                <a:t>SURFnet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7175500" y="2706688"/>
              <a:ext cx="1146175" cy="85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400" dirty="0">
                  <a:latin typeface="Verdana"/>
                  <a:cs typeface="Verdana"/>
                </a:rPr>
                <a:t>5.</a:t>
              </a:r>
            </a:p>
            <a:p>
              <a:pPr>
                <a:defRPr/>
              </a:pPr>
              <a:r>
                <a:rPr lang="nl-NL" sz="1400" dirty="0">
                  <a:latin typeface="Verdana"/>
                  <a:cs typeface="Verdana"/>
                </a:rPr>
                <a:t>Internet2/</a:t>
              </a:r>
            </a:p>
            <a:p>
              <a:pPr>
                <a:defRPr/>
              </a:pPr>
              <a:r>
                <a:rPr lang="nl-NL" sz="1400" dirty="0">
                  <a:latin typeface="Verdana"/>
                  <a:cs typeface="Verdana"/>
                </a:rPr>
                <a:t>DANTE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4210050" y="1817688"/>
              <a:ext cx="423068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en-US" sz="1600" dirty="0">
                  <a:latin typeface="Verdana"/>
                  <a:cs typeface="Verdana"/>
                </a:rPr>
                <a:t>“Interface with the LHC software stacks”</a:t>
              </a:r>
            </a:p>
          </p:txBody>
        </p: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1287463" y="1828800"/>
              <a:ext cx="2249487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6. </a:t>
              </a:r>
              <a:r>
                <a:rPr lang="nl-NL" sz="1600" dirty="0" err="1">
                  <a:latin typeface="Verdana"/>
                  <a:cs typeface="Verdana"/>
                </a:rPr>
                <a:t>ESnet</a:t>
              </a:r>
              <a:r>
                <a:rPr lang="nl-NL" sz="1600" dirty="0">
                  <a:latin typeface="Verdana"/>
                  <a:cs typeface="Verdana"/>
                </a:rPr>
                <a:t>/</a:t>
              </a:r>
              <a:r>
                <a:rPr lang="nl-NL" sz="1600" dirty="0" err="1">
                  <a:latin typeface="Verdana"/>
                  <a:cs typeface="Verdana"/>
                </a:rPr>
                <a:t>USLHCNet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1158875" y="6310313"/>
              <a:ext cx="710723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200" dirty="0" err="1">
                  <a:latin typeface="Verdana"/>
                  <a:cs typeface="Verdana"/>
                </a:rPr>
                <a:t>Result</a:t>
              </a:r>
              <a:r>
                <a:rPr lang="nl-NL" sz="1200" dirty="0">
                  <a:latin typeface="Verdana"/>
                  <a:cs typeface="Verdana"/>
                </a:rPr>
                <a:t> of the LHCONE meeting in Amsterdam, December 1&amp;2, 2011</a:t>
              </a:r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 flipV="1">
              <a:off x="2555875" y="5732463"/>
              <a:ext cx="4340225" cy="2540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 flipV="1">
              <a:off x="1258888" y="5732463"/>
              <a:ext cx="1104900" cy="15875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auto">
            <a:xfrm>
              <a:off x="1450975" y="5270500"/>
              <a:ext cx="6635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Fix </a:t>
              </a:r>
              <a:r>
                <a:rPr lang="nl-NL" sz="1600" dirty="0" err="1">
                  <a:latin typeface="Verdana"/>
                  <a:cs typeface="Verdana"/>
                </a:rPr>
                <a:t>it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auto">
            <a:xfrm>
              <a:off x="4090988" y="5238750"/>
              <a:ext cx="1231900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Innovation</a:t>
              </a:r>
            </a:p>
          </p:txBody>
        </p:sp>
      </p:grp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5326063" y="2273300"/>
            <a:ext cx="1731962" cy="3863975"/>
          </a:xfrm>
          <a:prstGeom prst="ellipse">
            <a:avLst/>
          </a:prstGeom>
          <a:noFill/>
          <a:ln w="73080">
            <a:solidFill>
              <a:srgbClr val="0047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>
              <a:latin typeface="Verdana"/>
              <a:cs typeface="Verdana"/>
            </a:endParaRPr>
          </a:p>
        </p:txBody>
      </p:sp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  <a:cs typeface="DejaVu Sans" charset="0"/>
              </a:rPr>
              <a:t>LHCONE Activities</a:t>
            </a:r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3995738" y="1557338"/>
            <a:ext cx="4679950" cy="839787"/>
          </a:xfrm>
          <a:prstGeom prst="ellipse">
            <a:avLst/>
          </a:prstGeom>
          <a:noFill/>
          <a:ln w="73080">
            <a:solidFill>
              <a:srgbClr val="0047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477169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93788" y="1612900"/>
            <a:ext cx="7446962" cy="5041900"/>
            <a:chOff x="1093788" y="1612900"/>
            <a:chExt cx="7446962" cy="5041900"/>
          </a:xfrm>
        </p:grpSpPr>
        <p:sp>
          <p:nvSpPr>
            <p:cNvPr id="10242" name="Rectangle 2"/>
            <p:cNvSpPr>
              <a:spLocks noChangeArrowheads="1"/>
            </p:cNvSpPr>
            <p:nvPr/>
          </p:nvSpPr>
          <p:spPr bwMode="auto">
            <a:xfrm>
              <a:off x="1093788" y="1612900"/>
              <a:ext cx="7424737" cy="4492625"/>
            </a:xfrm>
            <a:prstGeom prst="rect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3" name="Line 3"/>
            <p:cNvSpPr>
              <a:spLocks noChangeShapeType="1"/>
            </p:cNvSpPr>
            <p:nvPr/>
          </p:nvSpPr>
          <p:spPr bwMode="auto">
            <a:xfrm>
              <a:off x="1104900" y="2359025"/>
              <a:ext cx="7435850" cy="1588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4" name="Line 4"/>
            <p:cNvSpPr>
              <a:spLocks noChangeShapeType="1"/>
            </p:cNvSpPr>
            <p:nvPr/>
          </p:nvSpPr>
          <p:spPr bwMode="auto">
            <a:xfrm flipH="1">
              <a:off x="2444750" y="2338388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5" name="Line 5"/>
            <p:cNvSpPr>
              <a:spLocks noChangeShapeType="1"/>
            </p:cNvSpPr>
            <p:nvPr/>
          </p:nvSpPr>
          <p:spPr bwMode="auto">
            <a:xfrm flipH="1">
              <a:off x="3949700" y="2371725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 flipH="1">
              <a:off x="5421313" y="2359025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 flipH="1">
              <a:off x="6937375" y="2360613"/>
              <a:ext cx="34925" cy="3756025"/>
            </a:xfrm>
            <a:prstGeom prst="line">
              <a:avLst/>
            </a:prstGeom>
            <a:noFill/>
            <a:ln w="36720">
              <a:solidFill>
                <a:srgbClr val="0084D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1385888" y="4048125"/>
              <a:ext cx="7905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“VRF”</a:t>
              </a:r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2597150" y="3863975"/>
              <a:ext cx="1108075" cy="1109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“Carrier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Ethernet/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OAM/</a:t>
              </a:r>
            </a:p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TRILL”</a:t>
              </a:r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4016375" y="4102100"/>
              <a:ext cx="1373188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“OpenFlow”</a:t>
              </a:r>
            </a:p>
          </p:txBody>
        </p: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5845175" y="4089400"/>
              <a:ext cx="7143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“NSI”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6992938" y="4081463"/>
              <a:ext cx="1511300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“</a:t>
              </a:r>
              <a:r>
                <a:rPr lang="nl-NL" sz="1600" dirty="0" err="1" smtClean="0">
                  <a:latin typeface="Verdana"/>
                  <a:cs typeface="Verdana"/>
                </a:rPr>
                <a:t>Diagnostics</a:t>
              </a:r>
              <a:r>
                <a:rPr lang="nl-NL" sz="1600" dirty="0">
                  <a:latin typeface="Verdana"/>
                  <a:cs typeface="Verdana"/>
                </a:rPr>
                <a:t>”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1309688" y="2684463"/>
              <a:ext cx="955675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1.</a:t>
              </a:r>
            </a:p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DANTE</a:t>
              </a:r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641600" y="2652713"/>
              <a:ext cx="1119188" cy="85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2.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SARA/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SURFnet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4156075" y="2695575"/>
              <a:ext cx="1081088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3.</a:t>
              </a:r>
            </a:p>
            <a:p>
              <a:pPr algn="ctr">
                <a:defRPr/>
              </a:pPr>
              <a:r>
                <a:rPr lang="nl-NL" sz="1600">
                  <a:latin typeface="Verdana"/>
                  <a:cs typeface="Verdana"/>
                </a:rPr>
                <a:t>Internet2</a:t>
              </a:r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5497513" y="2695575"/>
              <a:ext cx="1335087" cy="600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600" dirty="0">
                  <a:latin typeface="Verdana"/>
                  <a:cs typeface="Verdana"/>
                </a:rPr>
                <a:t>4.</a:t>
              </a:r>
            </a:p>
            <a:p>
              <a:pPr algn="ctr">
                <a:defRPr/>
              </a:pPr>
              <a:r>
                <a:rPr lang="nl-NL" sz="1600" dirty="0" smtClean="0">
                  <a:latin typeface="Verdana"/>
                  <a:cs typeface="Verdana"/>
                </a:rPr>
                <a:t>NORDUnet </a:t>
              </a:r>
            </a:p>
            <a:p>
              <a:pPr algn="ctr">
                <a:defRPr/>
              </a:pPr>
              <a:r>
                <a:rPr lang="nl-NL" sz="1600" dirty="0" smtClean="0">
                  <a:latin typeface="Verdana"/>
                  <a:cs typeface="Verdana"/>
                </a:rPr>
                <a:t>SURFnet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7175500" y="2706688"/>
              <a:ext cx="1146175" cy="855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 algn="ctr">
                <a:defRPr/>
              </a:pPr>
              <a:r>
                <a:rPr lang="nl-NL" sz="1400" dirty="0">
                  <a:latin typeface="Verdana"/>
                  <a:cs typeface="Verdana"/>
                </a:rPr>
                <a:t>5.</a:t>
              </a:r>
            </a:p>
            <a:p>
              <a:pPr>
                <a:defRPr/>
              </a:pPr>
              <a:r>
                <a:rPr lang="nl-NL" sz="1400" dirty="0">
                  <a:latin typeface="Verdana"/>
                  <a:cs typeface="Verdana"/>
                </a:rPr>
                <a:t>Internet2/</a:t>
              </a:r>
            </a:p>
            <a:p>
              <a:pPr>
                <a:defRPr/>
              </a:pPr>
              <a:r>
                <a:rPr lang="nl-NL" sz="1400" dirty="0">
                  <a:latin typeface="Verdana"/>
                  <a:cs typeface="Verdana"/>
                </a:rPr>
                <a:t>DANTE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4210050" y="1817688"/>
              <a:ext cx="423068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en-US" sz="1600" dirty="0">
                  <a:latin typeface="Verdana"/>
                  <a:cs typeface="Verdana"/>
                </a:rPr>
                <a:t>“Interface with the LHC software stacks”</a:t>
              </a:r>
            </a:p>
          </p:txBody>
        </p: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1287463" y="1828800"/>
              <a:ext cx="2249487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6. </a:t>
              </a:r>
              <a:r>
                <a:rPr lang="nl-NL" sz="1600" dirty="0" err="1">
                  <a:latin typeface="Verdana"/>
                  <a:cs typeface="Verdana"/>
                </a:rPr>
                <a:t>ESnet</a:t>
              </a:r>
              <a:r>
                <a:rPr lang="nl-NL" sz="1600" dirty="0">
                  <a:latin typeface="Verdana"/>
                  <a:cs typeface="Verdana"/>
                </a:rPr>
                <a:t>/</a:t>
              </a:r>
              <a:r>
                <a:rPr lang="nl-NL" sz="1600" dirty="0" err="1">
                  <a:latin typeface="Verdana"/>
                  <a:cs typeface="Verdana"/>
                </a:rPr>
                <a:t>USLHCNet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1158875" y="6310313"/>
              <a:ext cx="7107238" cy="344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200" dirty="0" err="1">
                  <a:latin typeface="Verdana"/>
                  <a:cs typeface="Verdana"/>
                </a:rPr>
                <a:t>Result</a:t>
              </a:r>
              <a:r>
                <a:rPr lang="nl-NL" sz="1200" dirty="0">
                  <a:latin typeface="Verdana"/>
                  <a:cs typeface="Verdana"/>
                </a:rPr>
                <a:t> of the LHCONE meeting in Amsterdam, December 1&amp;2, 2011</a:t>
              </a:r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 flipV="1">
              <a:off x="2555875" y="5732463"/>
              <a:ext cx="4340225" cy="2540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64" name="Line 24"/>
            <p:cNvSpPr>
              <a:spLocks noChangeShapeType="1"/>
            </p:cNvSpPr>
            <p:nvPr/>
          </p:nvSpPr>
          <p:spPr bwMode="auto">
            <a:xfrm flipV="1">
              <a:off x="1258888" y="5732463"/>
              <a:ext cx="1104900" cy="15875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>
                <a:latin typeface="Verdana"/>
                <a:cs typeface="Verdana"/>
              </a:endParaRPr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auto">
            <a:xfrm>
              <a:off x="1450975" y="5270500"/>
              <a:ext cx="663575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 dirty="0">
                  <a:latin typeface="Verdana"/>
                  <a:cs typeface="Verdana"/>
                </a:rPr>
                <a:t>Fix </a:t>
              </a:r>
              <a:r>
                <a:rPr lang="nl-NL" sz="1600" dirty="0" err="1">
                  <a:latin typeface="Verdana"/>
                  <a:cs typeface="Verdana"/>
                </a:rPr>
                <a:t>it</a:t>
              </a:r>
              <a:endParaRPr lang="nl-NL" sz="1600" dirty="0">
                <a:latin typeface="Verdana"/>
                <a:cs typeface="Verdana"/>
              </a:endParaRPr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auto">
            <a:xfrm>
              <a:off x="4090988" y="5238750"/>
              <a:ext cx="1231900" cy="344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836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WenQuanYi Micro Hei" charset="0"/>
                </a:defRPr>
              </a:lvl9pPr>
            </a:lstStyle>
            <a:p>
              <a:pPr>
                <a:defRPr/>
              </a:pPr>
              <a:r>
                <a:rPr lang="nl-NL" sz="1600">
                  <a:latin typeface="Verdana"/>
                  <a:cs typeface="Verdana"/>
                </a:rPr>
                <a:t>Innovation</a:t>
              </a:r>
            </a:p>
          </p:txBody>
        </p:sp>
      </p:grp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5326063" y="2273300"/>
            <a:ext cx="1731962" cy="3863975"/>
          </a:xfrm>
          <a:prstGeom prst="ellipse">
            <a:avLst/>
          </a:prstGeom>
          <a:noFill/>
          <a:ln w="73080">
            <a:solidFill>
              <a:srgbClr val="0047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>
              <a:latin typeface="Verdana"/>
              <a:cs typeface="Verdana"/>
            </a:endParaRPr>
          </a:p>
        </p:txBody>
      </p:sp>
      <p:sp>
        <p:nvSpPr>
          <p:cNvPr id="348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Verdana" charset="0"/>
                <a:cs typeface="DejaVu Sans" charset="0"/>
              </a:rPr>
              <a:t>LHCONE Activities</a:t>
            </a:r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auto">
          <a:xfrm>
            <a:off x="3995738" y="1557338"/>
            <a:ext cx="4679950" cy="839787"/>
          </a:xfrm>
          <a:prstGeom prst="ellipse">
            <a:avLst/>
          </a:prstGeom>
          <a:noFill/>
          <a:ln w="76200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6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818393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Network-aware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Objective of Experiments is to treat networks </a:t>
            </a:r>
            <a:r>
              <a:rPr lang="en-US" dirty="0" smtClean="0"/>
              <a:t>as just </a:t>
            </a:r>
            <a:r>
              <a:rPr lang="en-US" dirty="0" smtClean="0"/>
              <a:t>another schedule-able resource (like CPU, Storage,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Require applications to be </a:t>
            </a:r>
            <a:r>
              <a:rPr lang="en-US" dirty="0" smtClean="0"/>
              <a:t>network-aware </a:t>
            </a:r>
            <a:r>
              <a:rPr lang="en-US" dirty="0" smtClean="0"/>
              <a:t>at many levels</a:t>
            </a:r>
          </a:p>
          <a:p>
            <a:pPr lvl="1"/>
            <a:r>
              <a:rPr lang="en-US" dirty="0" smtClean="0"/>
              <a:t>Require </a:t>
            </a:r>
            <a:r>
              <a:rPr lang="en-US" dirty="0" smtClean="0"/>
              <a:t>networks </a:t>
            </a:r>
            <a:r>
              <a:rPr lang="en-US" dirty="0" smtClean="0"/>
              <a:t>to deliver not only </a:t>
            </a:r>
            <a:r>
              <a:rPr lang="en-US" dirty="0" smtClean="0"/>
              <a:t>schedulable </a:t>
            </a:r>
            <a:r>
              <a:rPr lang="en-US" dirty="0" smtClean="0"/>
              <a:t>capacity, but also information about available resources, performance,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Bigger topic than P2P and </a:t>
            </a:r>
            <a:r>
              <a:rPr lang="en-US" dirty="0" err="1" smtClean="0"/>
              <a:t>BoD</a:t>
            </a:r>
            <a:endParaRPr lang="en-US" dirty="0" smtClean="0"/>
          </a:p>
          <a:p>
            <a:r>
              <a:rPr lang="en-US" dirty="0" err="1" smtClean="0"/>
              <a:t>BoD</a:t>
            </a:r>
            <a:r>
              <a:rPr lang="en-US" dirty="0" smtClean="0"/>
              <a:t> and NSI remains a critical component</a:t>
            </a:r>
          </a:p>
          <a:p>
            <a:pPr lvl="1"/>
            <a:r>
              <a:rPr lang="en-US" dirty="0" smtClean="0"/>
              <a:t>The key requirement is still “predictable delivery of bulk data”</a:t>
            </a:r>
          </a:p>
          <a:p>
            <a:pPr lvl="1"/>
            <a:r>
              <a:rPr lang="en-US" dirty="0" smtClean="0"/>
              <a:t>… but applications want to be able to predict properties of network resources ahead of time</a:t>
            </a:r>
          </a:p>
          <a:p>
            <a:pPr lvl="1"/>
            <a:r>
              <a:rPr lang="en-US" dirty="0" smtClean="0"/>
              <a:t>Monitoring is of growing importance and need more attention</a:t>
            </a:r>
          </a:p>
          <a:p>
            <a:r>
              <a:rPr lang="en-US" dirty="0" smtClean="0"/>
              <a:t>It’s not about contracts and SLAs</a:t>
            </a:r>
          </a:p>
          <a:p>
            <a:pPr lvl="1"/>
            <a:r>
              <a:rPr lang="en-US" dirty="0" smtClean="0"/>
              <a:t>… it’s about being able to create applications that understand the network and can take network properties into account, in an interactive manner.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8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CDN</a:t>
            </a:r>
          </a:p>
          <a:p>
            <a:pPr lvl="1"/>
            <a:r>
              <a:rPr lang="en-US" dirty="0" smtClean="0"/>
              <a:t>Is what we need actually a CDN?  Can existing </a:t>
            </a:r>
            <a:r>
              <a:rPr lang="en-US" dirty="0" smtClean="0"/>
              <a:t>CDN </a:t>
            </a:r>
            <a:r>
              <a:rPr lang="en-US" dirty="0" smtClean="0"/>
              <a:t>solutions do the job?</a:t>
            </a:r>
          </a:p>
          <a:p>
            <a:pPr lvl="1"/>
            <a:r>
              <a:rPr lang="en-US" dirty="0" smtClean="0"/>
              <a:t>Can CDN </a:t>
            </a:r>
            <a:r>
              <a:rPr lang="en-US" dirty="0" smtClean="0"/>
              <a:t>solutions </a:t>
            </a:r>
            <a:r>
              <a:rPr lang="en-US" dirty="0" smtClean="0"/>
              <a:t>handle the two-way nature of LHCONE, or is the focus too much on one-way bulk transfer</a:t>
            </a:r>
          </a:p>
          <a:p>
            <a:r>
              <a:rPr lang="en-US" dirty="0" smtClean="0"/>
              <a:t>IETF ALTO (Application-Layer Traffic Optimization)</a:t>
            </a:r>
          </a:p>
          <a:p>
            <a:pPr lvl="1"/>
            <a:r>
              <a:rPr lang="en-US" dirty="0" smtClean="0"/>
              <a:t>RFC 5693, RFC 6708</a:t>
            </a:r>
          </a:p>
          <a:p>
            <a:pPr lvl="1"/>
            <a:r>
              <a:rPr lang="en-US" dirty="0" smtClean="0"/>
              <a:t>Draft protocol, May 20 2013 (exp</a:t>
            </a:r>
            <a:r>
              <a:rPr lang="en-US" dirty="0" smtClean="0"/>
              <a:t>. 21 </a:t>
            </a:r>
            <a:r>
              <a:rPr lang="en-US" dirty="0" smtClean="0"/>
              <a:t>Nov 13)</a:t>
            </a:r>
          </a:p>
          <a:p>
            <a:pPr lvl="1"/>
            <a:r>
              <a:rPr lang="en-US" dirty="0" smtClean="0"/>
              <a:t>“... </a:t>
            </a:r>
            <a:r>
              <a:rPr lang="en-US" dirty="0"/>
              <a:t>provide applications </a:t>
            </a:r>
            <a:r>
              <a:rPr lang="en-US" dirty="0" smtClean="0"/>
              <a:t>with information </a:t>
            </a:r>
            <a:r>
              <a:rPr lang="en-US" dirty="0"/>
              <a:t>to perform better-than-random initial peer </a:t>
            </a:r>
            <a:r>
              <a:rPr lang="en-US" dirty="0" smtClean="0"/>
              <a:t>selection…”</a:t>
            </a:r>
          </a:p>
          <a:p>
            <a:pPr lvl="1"/>
            <a:r>
              <a:rPr lang="en-US" dirty="0" smtClean="0"/>
              <a:t>There appears to be mission </a:t>
            </a:r>
            <a:r>
              <a:rPr lang="en-US" dirty="0" smtClean="0"/>
              <a:t>overlap</a:t>
            </a:r>
            <a:endParaRPr lang="en-US" dirty="0" smtClean="0"/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We still have some way to go</a:t>
            </a:r>
          </a:p>
          <a:p>
            <a:pPr lvl="1"/>
            <a:r>
              <a:rPr lang="en-US" dirty="0" smtClean="0"/>
              <a:t>An interactive process is needed</a:t>
            </a:r>
          </a:p>
          <a:p>
            <a:pPr lvl="1"/>
            <a:r>
              <a:rPr lang="en-US" dirty="0" smtClean="0"/>
              <a:t>We need to take practical steps to accomplish this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654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Objective: to provide feedback to understanding of requirements</a:t>
            </a:r>
          </a:p>
          <a:p>
            <a:pPr lvl="1"/>
            <a:r>
              <a:rPr lang="en-US" dirty="0" smtClean="0"/>
              <a:t>Be part of interactive process of requirement definition</a:t>
            </a:r>
          </a:p>
          <a:p>
            <a:r>
              <a:rPr lang="en-US" dirty="0" smtClean="0"/>
              <a:t>Idea for setup</a:t>
            </a:r>
            <a:endParaRPr lang="en-US" dirty="0" smtClean="0"/>
          </a:p>
          <a:p>
            <a:pPr lvl="1"/>
            <a:r>
              <a:rPr lang="en-US" dirty="0" smtClean="0"/>
              <a:t>Static </a:t>
            </a:r>
            <a:r>
              <a:rPr lang="en-US" dirty="0"/>
              <a:t>mesh of low capacity, controlled by NSI2.0</a:t>
            </a:r>
          </a:p>
          <a:p>
            <a:pPr lvl="1"/>
            <a:r>
              <a:rPr lang="en-US" dirty="0"/>
              <a:t>Use NSI change request to ramp </a:t>
            </a:r>
            <a:r>
              <a:rPr lang="en-US" dirty="0" smtClean="0"/>
              <a:t>bandwidth up </a:t>
            </a:r>
            <a:r>
              <a:rPr lang="en-US" dirty="0"/>
              <a:t>and down and traffic is </a:t>
            </a:r>
            <a:r>
              <a:rPr lang="en-US" dirty="0" smtClean="0"/>
              <a:t>changing</a:t>
            </a:r>
          </a:p>
          <a:p>
            <a:pPr lvl="1"/>
            <a:r>
              <a:rPr lang="en-US" dirty="0"/>
              <a:t>Use Open Exchanges as core components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experimental circuits between OLEs as key resource for the </a:t>
            </a:r>
            <a:r>
              <a:rPr lang="en-US" dirty="0" smtClean="0"/>
              <a:t>experiments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phedex</a:t>
            </a:r>
            <a:r>
              <a:rPr lang="en-US" dirty="0"/>
              <a:t> or similar to do the callout to manage </a:t>
            </a:r>
            <a:r>
              <a:rPr lang="en-US" dirty="0" smtClean="0"/>
              <a:t>capacity</a:t>
            </a:r>
          </a:p>
          <a:p>
            <a:r>
              <a:rPr lang="en-US" dirty="0" smtClean="0"/>
              <a:t>Scale</a:t>
            </a:r>
          </a:p>
          <a:p>
            <a:pPr lvl="1"/>
            <a:r>
              <a:rPr lang="en-US" dirty="0" smtClean="0"/>
              <a:t>Small number </a:t>
            </a:r>
            <a:r>
              <a:rPr lang="en-US" dirty="0" smtClean="0"/>
              <a:t>of sites</a:t>
            </a:r>
            <a:endParaRPr lang="en-US" dirty="0"/>
          </a:p>
          <a:p>
            <a:pPr lvl="1"/>
            <a:r>
              <a:rPr lang="en-US" dirty="0" smtClean="0"/>
              <a:t>Sites </a:t>
            </a:r>
            <a:r>
              <a:rPr lang="en-US" dirty="0"/>
              <a:t>interested in participating, with </a:t>
            </a:r>
            <a:r>
              <a:rPr lang="en-US" dirty="0" smtClean="0"/>
              <a:t>resources </a:t>
            </a:r>
            <a:r>
              <a:rPr lang="en-US" dirty="0"/>
              <a:t>to deploy end to </a:t>
            </a:r>
            <a:r>
              <a:rPr lang="en-US" dirty="0" smtClean="0"/>
              <a:t>end</a:t>
            </a:r>
            <a:endParaRPr lang="en-US" dirty="0" smtClean="0"/>
          </a:p>
          <a:p>
            <a:pPr lvl="1"/>
            <a:r>
              <a:rPr lang="en-US" dirty="0" smtClean="0"/>
              <a:t>Objective is not the service for those sites, but what we learn doing it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673625"/>
      </p:ext>
    </p:extLst>
  </p:cSld>
  <p:clrMapOvr>
    <a:masterClrMapping/>
  </p:clrMapOvr>
</p:sld>
</file>

<file path=ppt/theme/theme1.xml><?xml version="1.0" encoding="utf-8"?>
<a:theme xmlns:a="http://schemas.openxmlformats.org/drawingml/2006/main" name="NORDUnet Presentation Template">
  <a:themeElements>
    <a:clrScheme name="NORDUnet 1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NORDUnet Presentation Template.potx</Template>
  <TotalTime>12160</TotalTime>
  <Words>510</Words>
  <Application>Microsoft Macintosh PowerPoint</Application>
  <PresentationFormat>On-screen Show (4:3)</PresentationFormat>
  <Paragraphs>98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NORDUnet Presentation Template</vt:lpstr>
      <vt:lpstr>Report of the  CERN LHCONE Workshop May 2013</vt:lpstr>
      <vt:lpstr>LHCONE Activities</vt:lpstr>
      <vt:lpstr>LHCONE Activities</vt:lpstr>
      <vt:lpstr>Network-aware Application</vt:lpstr>
      <vt:lpstr>Related topics</vt:lpstr>
      <vt:lpstr>Trial</vt:lpstr>
    </vt:vector>
  </TitlesOfParts>
  <Company>NORDUnet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Report</dc:title>
  <dc:creator>Lars Fischer</dc:creator>
  <cp:lastModifiedBy>Lars Fischer</cp:lastModifiedBy>
  <cp:revision>163</cp:revision>
  <dcterms:created xsi:type="dcterms:W3CDTF">2010-09-21T11:38:57Z</dcterms:created>
  <dcterms:modified xsi:type="dcterms:W3CDTF">2013-06-17T13:15:53Z</dcterms:modified>
</cp:coreProperties>
</file>