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4"/>
  </p:notesMasterIdLst>
  <p:handoutMasterIdLst>
    <p:handoutMasterId r:id="rId15"/>
  </p:handoutMasterIdLst>
  <p:sldIdLst>
    <p:sldId id="271" r:id="rId2"/>
    <p:sldId id="270" r:id="rId3"/>
    <p:sldId id="268" r:id="rId4"/>
    <p:sldId id="272" r:id="rId5"/>
    <p:sldId id="273" r:id="rId6"/>
    <p:sldId id="277" r:id="rId7"/>
    <p:sldId id="275" r:id="rId8"/>
    <p:sldId id="276" r:id="rId9"/>
    <p:sldId id="274" r:id="rId10"/>
    <p:sldId id="278" r:id="rId11"/>
    <p:sldId id="279" r:id="rId12"/>
    <p:sldId id="280" r:id="rId13"/>
  </p:sldIdLst>
  <p:sldSz cx="9144000" cy="6858000" type="screen4x3"/>
  <p:notesSz cx="68580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EEA"/>
    <a:srgbClr val="008000"/>
    <a:srgbClr val="78D6B9"/>
    <a:srgbClr val="0EBE44"/>
    <a:srgbClr val="BEFA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9733" autoAdjust="0"/>
  </p:normalViewPr>
  <p:slideViewPr>
    <p:cSldViewPr>
      <p:cViewPr varScale="1">
        <p:scale>
          <a:sx n="139" d="100"/>
          <a:sy n="139" d="100"/>
        </p:scale>
        <p:origin x="-1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TE\Groups\VSC\ICM\Documentation\Equipment\BAKEOUT_CONTROL\Presentations\020506PLC%20Solutions%20(annexes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5048294583011844E-2"/>
          <c:y val="2.1907445779803844E-2"/>
          <c:w val="0.63507379915803341"/>
          <c:h val="0.84134355573974307"/>
        </c:manualLayout>
      </c:layout>
      <c:scatterChart>
        <c:scatterStyle val="lineMarker"/>
        <c:varyColors val="0"/>
        <c:ser>
          <c:idx val="0"/>
          <c:order val="0"/>
          <c:tx>
            <c:strRef>
              <c:f>'Error Managment'!$B$3</c:f>
              <c:strCache>
                <c:ptCount val="1"/>
                <c:pt idx="0">
                  <c:v>Process Value (Reading Temperature)</c:v>
                </c:pt>
              </c:strCache>
            </c:strRef>
          </c:tx>
          <c:spPr>
            <a:ln w="25400">
              <a:solidFill>
                <a:schemeClr val="tx1"/>
              </a:solidFill>
              <a:prstDash val="solid"/>
            </a:ln>
          </c:spPr>
          <c:marker>
            <c:symbol val="none"/>
          </c:marker>
          <c:xVal>
            <c:numRef>
              <c:f>'Error Managment'!$A$4:$A$14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6.5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</c:numCache>
            </c:numRef>
          </c:xVal>
          <c:yVal>
            <c:numRef>
              <c:f>'Error Managment'!$B$4:$B$14</c:f>
              <c:numCache>
                <c:formatCode>General</c:formatCode>
                <c:ptCount val="11"/>
                <c:pt idx="0">
                  <c:v>20</c:v>
                </c:pt>
                <c:pt idx="1">
                  <c:v>45</c:v>
                </c:pt>
                <c:pt idx="2">
                  <c:v>95</c:v>
                </c:pt>
                <c:pt idx="3">
                  <c:v>145</c:v>
                </c:pt>
                <c:pt idx="4">
                  <c:v>195</c:v>
                </c:pt>
                <c:pt idx="5">
                  <c:v>195</c:v>
                </c:pt>
                <c:pt idx="6">
                  <c:v>150</c:v>
                </c:pt>
                <c:pt idx="7">
                  <c:v>120</c:v>
                </c:pt>
                <c:pt idx="8">
                  <c:v>80</c:v>
                </c:pt>
                <c:pt idx="9">
                  <c:v>50</c:v>
                </c:pt>
                <c:pt idx="10">
                  <c:v>20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'Error Managment'!$C$3</c:f>
              <c:strCache>
                <c:ptCount val="1"/>
                <c:pt idx="0">
                  <c:v>Real Temperature w/o Safety System</c:v>
                </c:pt>
              </c:strCache>
            </c:strRef>
          </c:tx>
          <c:spPr>
            <a:ln w="254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'Error Managment'!$A$4:$A$14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6.5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</c:numCache>
            </c:numRef>
          </c:xVal>
          <c:yVal>
            <c:numRef>
              <c:f>'Error Managment'!$C$4:$C$14</c:f>
              <c:numCache>
                <c:formatCode>General</c:formatCode>
                <c:ptCount val="11"/>
                <c:pt idx="0">
                  <c:v>20</c:v>
                </c:pt>
                <c:pt idx="1">
                  <c:v>35</c:v>
                </c:pt>
                <c:pt idx="2">
                  <c:v>80</c:v>
                </c:pt>
                <c:pt idx="3">
                  <c:v>130</c:v>
                </c:pt>
                <c:pt idx="4">
                  <c:v>180</c:v>
                </c:pt>
                <c:pt idx="5">
                  <c:v>190</c:v>
                </c:pt>
                <c:pt idx="6">
                  <c:v>250</c:v>
                </c:pt>
                <c:pt idx="7">
                  <c:v>280</c:v>
                </c:pt>
                <c:pt idx="8">
                  <c:v>320</c:v>
                </c:pt>
                <c:pt idx="9">
                  <c:v>340</c:v>
                </c:pt>
                <c:pt idx="10">
                  <c:v>350</c:v>
                </c:pt>
              </c:numCache>
            </c:numRef>
          </c:yVal>
          <c:smooth val="1"/>
        </c:ser>
        <c:ser>
          <c:idx val="3"/>
          <c:order val="2"/>
          <c:tx>
            <c:strRef>
              <c:f>'Error Managment'!$D$3</c:f>
              <c:strCache>
                <c:ptCount val="1"/>
                <c:pt idx="0">
                  <c:v>Real Temperature with Safety System</c:v>
                </c:pt>
              </c:strCache>
            </c:strRef>
          </c:tx>
          <c:spPr>
            <a:ln w="31750">
              <a:solidFill>
                <a:srgbClr val="0070C0"/>
              </a:solidFill>
              <a:prstDash val="solid"/>
            </a:ln>
          </c:spPr>
          <c:marker>
            <c:symbol val="none"/>
          </c:marker>
          <c:xVal>
            <c:numRef>
              <c:f>'Error Managment'!$A$4:$A$14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6.5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</c:numCache>
            </c:numRef>
          </c:xVal>
          <c:yVal>
            <c:numRef>
              <c:f>'Error Managment'!$D$4:$D$14</c:f>
              <c:numCache>
                <c:formatCode>General</c:formatCode>
                <c:ptCount val="11"/>
                <c:pt idx="0">
                  <c:v>20</c:v>
                </c:pt>
                <c:pt idx="1">
                  <c:v>35</c:v>
                </c:pt>
                <c:pt idx="2">
                  <c:v>80</c:v>
                </c:pt>
                <c:pt idx="3">
                  <c:v>130</c:v>
                </c:pt>
                <c:pt idx="4">
                  <c:v>180</c:v>
                </c:pt>
                <c:pt idx="5">
                  <c:v>190</c:v>
                </c:pt>
                <c:pt idx="6">
                  <c:v>250</c:v>
                </c:pt>
                <c:pt idx="7">
                  <c:v>220</c:v>
                </c:pt>
                <c:pt idx="8">
                  <c:v>160</c:v>
                </c:pt>
                <c:pt idx="9">
                  <c:v>110</c:v>
                </c:pt>
                <c:pt idx="10">
                  <c:v>70</c:v>
                </c:pt>
              </c:numCache>
            </c:numRef>
          </c:yVal>
          <c:smooth val="0"/>
        </c:ser>
        <c:ser>
          <c:idx val="2"/>
          <c:order val="3"/>
          <c:tx>
            <c:strRef>
              <c:f>'Error Managment'!$E$3</c:f>
              <c:strCache>
                <c:ptCount val="1"/>
                <c:pt idx="0">
                  <c:v>Set Point Temperature</c:v>
                </c:pt>
              </c:strCache>
            </c:strRef>
          </c:tx>
          <c:spPr>
            <a:ln w="25400">
              <a:solidFill>
                <a:srgbClr val="008000"/>
              </a:solidFill>
            </a:ln>
          </c:spPr>
          <c:marker>
            <c:symbol val="none"/>
          </c:marker>
          <c:xVal>
            <c:numRef>
              <c:f>'Error Managment'!$A$4:$A$14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6.5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</c:numCache>
            </c:numRef>
          </c:xVal>
          <c:yVal>
            <c:numRef>
              <c:f>'Error Managment'!$E$4:$E$14</c:f>
              <c:numCache>
                <c:formatCode>General</c:formatCode>
                <c:ptCount val="11"/>
                <c:pt idx="0">
                  <c:v>20</c:v>
                </c:pt>
                <c:pt idx="1">
                  <c:v>50</c:v>
                </c:pt>
                <c:pt idx="2">
                  <c:v>100</c:v>
                </c:pt>
                <c:pt idx="3">
                  <c:v>150</c:v>
                </c:pt>
                <c:pt idx="4">
                  <c:v>202</c:v>
                </c:pt>
                <c:pt idx="5">
                  <c:v>202</c:v>
                </c:pt>
                <c:pt idx="6">
                  <c:v>202</c:v>
                </c:pt>
                <c:pt idx="7">
                  <c:v>202</c:v>
                </c:pt>
                <c:pt idx="8">
                  <c:v>202</c:v>
                </c:pt>
                <c:pt idx="9">
                  <c:v>202</c:v>
                </c:pt>
                <c:pt idx="10">
                  <c:v>202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070336"/>
        <c:axId val="39084800"/>
      </c:scatterChart>
      <c:valAx>
        <c:axId val="39070336"/>
        <c:scaling>
          <c:orientation val="minMax"/>
          <c:max val="10"/>
        </c:scaling>
        <c:delete val="0"/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 sz="1000" dirty="0"/>
                  <a:t>Time (</a:t>
                </a:r>
                <a:r>
                  <a:rPr lang="en-GB" sz="1000" dirty="0" smtClean="0"/>
                  <a:t>hours)</a:t>
                </a:r>
                <a:endParaRPr lang="en-GB" sz="1000" dirty="0"/>
              </a:p>
            </c:rich>
          </c:tx>
          <c:layout>
            <c:manualLayout>
              <c:xMode val="edge"/>
              <c:yMode val="edge"/>
              <c:x val="0.35216787984146608"/>
              <c:y val="0.93896969313152212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084800"/>
        <c:crosses val="autoZero"/>
        <c:crossBetween val="midCat"/>
      </c:valAx>
      <c:valAx>
        <c:axId val="39084800"/>
        <c:scaling>
          <c:orientation val="minMax"/>
          <c:max val="400"/>
        </c:scaling>
        <c:delete val="0"/>
        <c:axPos val="l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 sz="1000"/>
                  <a:t>Temperature (ºC)</a:t>
                </a:r>
              </a:p>
            </c:rich>
          </c:tx>
          <c:layout>
            <c:manualLayout>
              <c:xMode val="edge"/>
              <c:yMode val="edge"/>
              <c:x val="9.8949201597734165E-3"/>
              <c:y val="0.2519167141640807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9525">
            <a:noFill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070336"/>
        <c:crosses val="autoZero"/>
        <c:crossBetween val="midCat"/>
        <c:majorUnit val="50"/>
        <c:minorUnit val="10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9848337475391507"/>
          <c:y val="0.22366873877607402"/>
          <c:w val="0.19133893117955464"/>
          <c:h val="0.5051844177372564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01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1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547" cy="462321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3852" y="0"/>
            <a:ext cx="2972547" cy="462321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r">
              <a:defRPr sz="1200"/>
            </a:lvl1pPr>
          </a:lstStyle>
          <a:p>
            <a:fld id="{02E37318-7E5C-4219-B18F-B7E3F7EE4C5E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279"/>
            <a:ext cx="2972547" cy="462320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3852" y="8772279"/>
            <a:ext cx="2972547" cy="462320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r">
              <a:defRPr sz="1200"/>
            </a:lvl1pPr>
          </a:lstStyle>
          <a:p>
            <a:fld id="{8A42DC9B-40E1-4F9F-8D0F-1DED065CED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385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71800" cy="461803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2"/>
            <a:ext cx="2971800" cy="461803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F5D40B43-ED58-41C9-BA81-8D933DA11BE5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91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7135"/>
            <a:ext cx="5486400" cy="4156235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670"/>
            <a:ext cx="2971800" cy="461803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8772670"/>
            <a:ext cx="2971800" cy="461803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B2C8E8F8-9E14-4B1C-A206-FFAF434B47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722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9137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39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2013-01-18</a:t>
            </a:r>
            <a:endParaRPr lang="en-GB" dirty="0"/>
          </a:p>
        </p:txBody>
      </p:sp>
      <p:sp>
        <p:nvSpPr>
          <p:cNvPr id="10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fld id="{A85E3C21-4FB2-4CC1-9BF9-29E7DB8B3AFD}" type="slidenum">
              <a:rPr lang="en-GB" smtClean="0"/>
              <a:pPr/>
              <a:t>‹#›</a:t>
            </a:fld>
            <a:r>
              <a:rPr lang="en-GB" dirty="0" smtClean="0"/>
              <a:t> of 9</a:t>
            </a:r>
            <a:endParaRPr lang="en-GB" dirty="0"/>
          </a:p>
        </p:txBody>
      </p:sp>
      <p:sp>
        <p:nvSpPr>
          <p:cNvPr id="11" name="Footer Placeholder 20"/>
          <p:cNvSpPr>
            <a:spLocks noGrp="1"/>
          </p:cNvSpPr>
          <p:nvPr>
            <p:ph type="ftr" sz="quarter" idx="3"/>
          </p:nvPr>
        </p:nvSpPr>
        <p:spPr>
          <a:xfrm>
            <a:off x="1809749" y="6547494"/>
            <a:ext cx="5282531" cy="2484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GB" smtClean="0"/>
              <a:t>TE-VSC Seminar: New Bake-out Rack, S. Blanchard TE-VSC-ICM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780" y="0"/>
            <a:ext cx="1218190" cy="8183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4" descr="http://cdn2-b.examiner.com/sites/default/files/styles/image_content_width/hash/03/76/037626ada0ee0822d1f87db0ca65e52a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8398" cy="81839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2013-01-18</a:t>
            </a:r>
            <a:endParaRPr lang="en-GB" dirty="0"/>
          </a:p>
        </p:txBody>
      </p:sp>
      <p:sp>
        <p:nvSpPr>
          <p:cNvPr id="13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fld id="{A85E3C21-4FB2-4CC1-9BF9-29E7DB8B3AFD}" type="slidenum">
              <a:rPr lang="en-GB" smtClean="0"/>
              <a:pPr/>
              <a:t>‹#›</a:t>
            </a:fld>
            <a:r>
              <a:rPr lang="en-GB" dirty="0" smtClean="0"/>
              <a:t> of 9</a:t>
            </a:r>
            <a:endParaRPr lang="en-GB" dirty="0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3"/>
          </p:nvPr>
        </p:nvSpPr>
        <p:spPr>
          <a:xfrm>
            <a:off x="1809749" y="6547494"/>
            <a:ext cx="5282531" cy="2484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GB" smtClean="0"/>
              <a:t>TE-VSC Seminar: New Bake-out Rack, S. Blanchard TE-VSC-ICM</a:t>
            </a:r>
            <a:endParaRPr lang="en-GB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3.jpeg"/><Relationship Id="rId7" Type="http://schemas.openxmlformats.org/officeDocument/2006/relationships/image" Target="../media/image2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8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23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240938/1" TargetMode="External"/><Relationship Id="rId2" Type="http://schemas.openxmlformats.org/officeDocument/2006/relationships/hyperlink" Target="https://edms.cern.ch/document/1234501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2013-01-18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TE-VSC Seminar: New Bake-out Rack, S. Blanchard TE-VSC-ICM</a:t>
            </a:r>
            <a:endParaRPr lang="en-GB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819400"/>
            <a:ext cx="1714793" cy="2133599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4"/>
          <p:cNvSpPr txBox="1">
            <a:spLocks/>
          </p:cNvSpPr>
          <p:nvPr/>
        </p:nvSpPr>
        <p:spPr>
          <a:xfrm>
            <a:off x="152400" y="1066800"/>
            <a:ext cx="8229893" cy="22098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pPr algn="r"/>
            <a:r>
              <a:rPr lang="en-US" sz="3200" b="1" dirty="0" smtClean="0">
                <a:solidFill>
                  <a:srgbClr val="0070C0"/>
                </a:solidFill>
              </a:rPr>
              <a:t>Introduction to the</a:t>
            </a:r>
          </a:p>
          <a:p>
            <a:pPr algn="r"/>
            <a:r>
              <a:rPr lang="en-US" sz="3200" b="1" dirty="0">
                <a:solidFill>
                  <a:srgbClr val="0070C0"/>
                </a:solidFill>
              </a:rPr>
              <a:t>N</a:t>
            </a:r>
            <a:r>
              <a:rPr lang="en-US" sz="3200" b="1" dirty="0" smtClean="0">
                <a:solidFill>
                  <a:srgbClr val="0070C0"/>
                </a:solidFill>
              </a:rPr>
              <a:t>ew Hardware and Software of the </a:t>
            </a:r>
          </a:p>
          <a:p>
            <a:pPr algn="r"/>
            <a:r>
              <a:rPr lang="en-US" sz="4000" b="1" dirty="0" smtClean="0">
                <a:solidFill>
                  <a:srgbClr val="0070C0"/>
                </a:solidFill>
              </a:rPr>
              <a:t>Bake-out Rack</a:t>
            </a:r>
          </a:p>
          <a:p>
            <a:pPr algn="r"/>
            <a:endParaRPr lang="en-US" sz="2000" b="1" dirty="0" smtClean="0">
              <a:solidFill>
                <a:srgbClr val="0070C0"/>
              </a:solidFill>
            </a:endParaRPr>
          </a:p>
          <a:p>
            <a:pPr algn="r"/>
            <a:endParaRPr lang="en-US" sz="2000" b="1" dirty="0" smtClean="0">
              <a:solidFill>
                <a:srgbClr val="0070C0"/>
              </a:solidFill>
            </a:endParaRPr>
          </a:p>
          <a:p>
            <a:pPr algn="r"/>
            <a:r>
              <a:rPr lang="en-US" sz="1600" b="1" dirty="0" smtClean="0">
                <a:solidFill>
                  <a:srgbClr val="0070C0"/>
                </a:solidFill>
              </a:rPr>
              <a:t>Sebastien Blanchard TE/VSC </a:t>
            </a:r>
          </a:p>
          <a:p>
            <a:pPr algn="r"/>
            <a:r>
              <a:rPr lang="en-US" sz="2000" b="1" dirty="0" smtClean="0">
                <a:solidFill>
                  <a:srgbClr val="0070C0"/>
                </a:solidFill>
              </a:rPr>
              <a:t>Interlocks, Controls and Monitoring Section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endParaRPr lang="en-GB" sz="2800" b="1" dirty="0">
              <a:solidFill>
                <a:srgbClr val="0070C0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375" y="4114800"/>
            <a:ext cx="3168413" cy="1973263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pPr/>
              <a:t>1</a:t>
            </a:fld>
            <a:r>
              <a:rPr lang="en-GB" smtClean="0"/>
              <a:t> of 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127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2013-01-18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pPr/>
              <a:t>10</a:t>
            </a:fld>
            <a:r>
              <a:rPr lang="en-GB" smtClean="0"/>
              <a:t> of 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TE-VSC Seminar: New Bake-out Rack, S. Blanchard TE-VSC-ICM</a:t>
            </a:r>
            <a:endParaRPr lang="en-GB" dirty="0" smtClean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857214" y="116632"/>
            <a:ext cx="7099163" cy="693276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Spare Slides</a:t>
            </a:r>
          </a:p>
        </p:txBody>
      </p:sp>
      <p:pic>
        <p:nvPicPr>
          <p:cNvPr id="204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784" y="1026160"/>
            <a:ext cx="3457575" cy="467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22"/>
          <p:cNvSpPr txBox="1"/>
          <p:nvPr/>
        </p:nvSpPr>
        <p:spPr>
          <a:xfrm>
            <a:off x="901669" y="1143000"/>
            <a:ext cx="1564842" cy="3048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600"/>
              </a:spcAft>
            </a:pPr>
            <a:r>
              <a:rPr lang="fr-CH" sz="1400" dirty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PLC </a:t>
            </a:r>
            <a:r>
              <a:rPr lang="fr-CH" sz="1400" dirty="0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(Siemens)</a:t>
            </a:r>
            <a:endParaRPr lang="en-GB" sz="1400" dirty="0">
              <a:solidFill>
                <a:schemeClr val="accent2"/>
              </a:solidFill>
              <a:effectLst/>
              <a:latin typeface="Verdana"/>
              <a:ea typeface="MS Mincho"/>
              <a:cs typeface="Times New Roman"/>
            </a:endParaRPr>
          </a:p>
        </p:txBody>
      </p:sp>
      <p:sp>
        <p:nvSpPr>
          <p:cNvPr id="14" name="Text Box 23"/>
          <p:cNvSpPr txBox="1"/>
          <p:nvPr/>
        </p:nvSpPr>
        <p:spPr>
          <a:xfrm>
            <a:off x="1214527" y="2786602"/>
            <a:ext cx="1203820" cy="52279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fr-CH" sz="1400" dirty="0" err="1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Touch</a:t>
            </a:r>
            <a:r>
              <a:rPr lang="fr-CH" sz="1400" dirty="0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 Panel</a:t>
            </a:r>
          </a:p>
          <a:p>
            <a:pPr algn="ctr">
              <a:spcAft>
                <a:spcPts val="600"/>
              </a:spcAft>
            </a:pPr>
            <a:r>
              <a:rPr lang="fr-CH" sz="1400" dirty="0" err="1" smtClean="0">
                <a:solidFill>
                  <a:schemeClr val="accent2"/>
                </a:solidFill>
                <a:latin typeface="Verdana"/>
                <a:ea typeface="MS Mincho"/>
                <a:cs typeface="Times New Roman"/>
              </a:rPr>
              <a:t>Connector</a:t>
            </a:r>
            <a:endParaRPr lang="en-GB" sz="1400" dirty="0">
              <a:solidFill>
                <a:schemeClr val="accent2"/>
              </a:solidFill>
              <a:latin typeface="Verdana"/>
              <a:ea typeface="MS Mincho"/>
              <a:cs typeface="Times New Roman"/>
            </a:endParaRPr>
          </a:p>
          <a:p>
            <a:pPr algn="ctr">
              <a:spcAft>
                <a:spcPts val="600"/>
              </a:spcAft>
            </a:pPr>
            <a:endParaRPr lang="en-GB" sz="1400" dirty="0">
              <a:solidFill>
                <a:schemeClr val="accent2"/>
              </a:solidFill>
              <a:effectLst/>
              <a:latin typeface="Verdana"/>
              <a:ea typeface="MS Mincho"/>
              <a:cs typeface="Times New Roman"/>
            </a:endParaRPr>
          </a:p>
        </p:txBody>
      </p:sp>
      <p:sp>
        <p:nvSpPr>
          <p:cNvPr id="15" name="Text Box 24"/>
          <p:cNvSpPr txBox="1"/>
          <p:nvPr/>
        </p:nvSpPr>
        <p:spPr>
          <a:xfrm>
            <a:off x="702427" y="4000500"/>
            <a:ext cx="1676400" cy="68580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400" dirty="0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Heaters Output </a:t>
            </a:r>
          </a:p>
          <a:p>
            <a:pPr algn="ctr">
              <a:spcAft>
                <a:spcPts val="600"/>
              </a:spcAft>
            </a:pPr>
            <a:r>
              <a:rPr lang="en-US" sz="1400" dirty="0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switches and LEDs</a:t>
            </a:r>
            <a:endParaRPr lang="en-GB" sz="1400" dirty="0">
              <a:solidFill>
                <a:schemeClr val="accent2"/>
              </a:solidFill>
              <a:effectLst/>
              <a:latin typeface="Verdana"/>
              <a:ea typeface="MS Mincho"/>
              <a:cs typeface="Times New Roman"/>
            </a:endParaRPr>
          </a:p>
        </p:txBody>
      </p:sp>
      <p:sp>
        <p:nvSpPr>
          <p:cNvPr id="16" name="Text Box 25"/>
          <p:cNvSpPr txBox="1"/>
          <p:nvPr/>
        </p:nvSpPr>
        <p:spPr>
          <a:xfrm>
            <a:off x="6705600" y="2047875"/>
            <a:ext cx="1181100" cy="39052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600"/>
              </a:spcAft>
            </a:pPr>
            <a:r>
              <a:rPr lang="fr-CH" sz="1400" dirty="0" err="1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Status</a:t>
            </a:r>
            <a:r>
              <a:rPr lang="fr-CH" sz="1400" dirty="0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 </a:t>
            </a:r>
            <a:r>
              <a:rPr lang="fr-CH" sz="1400" dirty="0" err="1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LEDs</a:t>
            </a:r>
            <a:endParaRPr lang="en-GB" sz="1400" dirty="0">
              <a:solidFill>
                <a:schemeClr val="accent2"/>
              </a:solidFill>
              <a:effectLst/>
              <a:latin typeface="Verdana"/>
              <a:ea typeface="MS Mincho"/>
              <a:cs typeface="Times New Roman"/>
            </a:endParaRPr>
          </a:p>
        </p:txBody>
      </p:sp>
      <p:sp>
        <p:nvSpPr>
          <p:cNvPr id="17" name="Text Box 26"/>
          <p:cNvSpPr txBox="1"/>
          <p:nvPr/>
        </p:nvSpPr>
        <p:spPr>
          <a:xfrm>
            <a:off x="6858000" y="3653979"/>
            <a:ext cx="1676400" cy="46672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400" dirty="0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Heaters Connectors</a:t>
            </a:r>
            <a:endParaRPr lang="en-GB" sz="1400" dirty="0">
              <a:solidFill>
                <a:schemeClr val="accent2"/>
              </a:solidFill>
              <a:effectLst/>
              <a:latin typeface="Verdana"/>
              <a:ea typeface="MS Mincho"/>
              <a:cs typeface="Times New Roman"/>
            </a:endParaRPr>
          </a:p>
        </p:txBody>
      </p:sp>
      <p:sp>
        <p:nvSpPr>
          <p:cNvPr id="20" name="Text Box 47"/>
          <p:cNvSpPr txBox="1"/>
          <p:nvPr/>
        </p:nvSpPr>
        <p:spPr>
          <a:xfrm>
            <a:off x="989353" y="2090737"/>
            <a:ext cx="1389474" cy="30480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600"/>
              </a:spcAft>
            </a:pPr>
            <a:r>
              <a:rPr lang="fr-CH" sz="1400" dirty="0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PC </a:t>
            </a:r>
            <a:r>
              <a:rPr lang="fr-CH" sz="1400" dirty="0" err="1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Connector</a:t>
            </a:r>
            <a:endParaRPr lang="en-GB" sz="1400" dirty="0">
              <a:solidFill>
                <a:schemeClr val="accent2"/>
              </a:solidFill>
              <a:effectLst/>
              <a:latin typeface="Verdana"/>
              <a:ea typeface="MS Mincho"/>
              <a:cs typeface="Times New Roman"/>
            </a:endParaRPr>
          </a:p>
        </p:txBody>
      </p:sp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2" name="Rectangle 25"/>
          <p:cNvSpPr>
            <a:spLocks noChangeArrowheads="1"/>
          </p:cNvSpPr>
          <p:nvPr/>
        </p:nvSpPr>
        <p:spPr bwMode="auto">
          <a:xfrm>
            <a:off x="0" y="5133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>
            <a:off x="2362200" y="1295400"/>
            <a:ext cx="1556424" cy="141084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4EEA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2362200" y="2243137"/>
            <a:ext cx="1556424" cy="141084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4EEA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2438400" y="3048000"/>
            <a:ext cx="1056044" cy="705421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4EEA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>
            <a:off x="2438400" y="4343400"/>
            <a:ext cx="1861224" cy="202919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4EEA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>
            <a:stCxn id="16" idx="1"/>
          </p:cNvCxnSpPr>
          <p:nvPr/>
        </p:nvCxnSpPr>
        <p:spPr bwMode="auto">
          <a:xfrm flipH="1">
            <a:off x="5562600" y="2243138"/>
            <a:ext cx="1143000" cy="1320925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4EEA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 flipH="1">
            <a:off x="5562600" y="3810000"/>
            <a:ext cx="1219200" cy="28749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4EEA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62021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2013-01-18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pPr/>
              <a:t>11</a:t>
            </a:fld>
            <a:r>
              <a:rPr lang="en-GB" smtClean="0"/>
              <a:t> of 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809749" y="5263524"/>
            <a:ext cx="5282531" cy="248400"/>
          </a:xfrm>
        </p:spPr>
        <p:txBody>
          <a:bodyPr/>
          <a:lstStyle/>
          <a:p>
            <a:r>
              <a:rPr lang="en-GB" smtClean="0"/>
              <a:t>TE-VSC Seminar: New Bake-out Rack, S. Blanchard TE-VSC-ICM</a:t>
            </a:r>
            <a:endParaRPr lang="en-GB" dirty="0" smtClean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857214" y="116632"/>
            <a:ext cx="7099163" cy="693276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Spare Slides</a:t>
            </a:r>
          </a:p>
        </p:txBody>
      </p:sp>
      <p:pic>
        <p:nvPicPr>
          <p:cNvPr id="3075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838200"/>
            <a:ext cx="3495675" cy="46482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5124450" y="2154555"/>
            <a:ext cx="1133476" cy="733425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8" name="Straight Arrow Connector 7"/>
          <p:cNvCxnSpPr/>
          <p:nvPr/>
        </p:nvCxnSpPr>
        <p:spPr>
          <a:xfrm flipH="1">
            <a:off x="5248275" y="3019425"/>
            <a:ext cx="885190" cy="352425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>
          <a:xfrm flipH="1">
            <a:off x="5095875" y="3573780"/>
            <a:ext cx="1133476" cy="733425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>
          <a:xfrm flipH="1">
            <a:off x="5000625" y="4471352"/>
            <a:ext cx="1257301" cy="50069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>
          <a:xfrm>
            <a:off x="1848485" y="4895850"/>
            <a:ext cx="904240" cy="0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>
          <a:xfrm>
            <a:off x="1533525" y="2266950"/>
            <a:ext cx="1143000" cy="666750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>
          <a:xfrm flipH="1">
            <a:off x="3657600" y="1543050"/>
            <a:ext cx="2324101" cy="1247140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>
          <a:xfrm flipV="1">
            <a:off x="3114675" y="4838700"/>
            <a:ext cx="876300" cy="933450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>
          <a:xfrm>
            <a:off x="1533525" y="1485900"/>
            <a:ext cx="1362075" cy="1400175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>
          <a:xfrm>
            <a:off x="1776095" y="3162300"/>
            <a:ext cx="852805" cy="209550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>
          <a:xfrm flipV="1">
            <a:off x="1771650" y="3371850"/>
            <a:ext cx="1200150" cy="428625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>
          <a:xfrm flipV="1">
            <a:off x="1685925" y="3800475"/>
            <a:ext cx="1371600" cy="570866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20" name="Text Box 41"/>
          <p:cNvSpPr txBox="1"/>
          <p:nvPr/>
        </p:nvSpPr>
        <p:spPr>
          <a:xfrm>
            <a:off x="5983604" y="1256665"/>
            <a:ext cx="1636395" cy="46672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Remote Power Relays</a:t>
            </a:r>
          </a:p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chemeClr val="accent2"/>
                </a:solidFill>
                <a:latin typeface="Verdana"/>
                <a:ea typeface="MS Mincho"/>
                <a:cs typeface="Times New Roman"/>
              </a:rPr>
              <a:t>command</a:t>
            </a:r>
            <a:endParaRPr lang="en-GB" sz="1200" dirty="0">
              <a:solidFill>
                <a:schemeClr val="accent2"/>
              </a:solidFill>
              <a:effectLst/>
              <a:latin typeface="Verdana"/>
              <a:ea typeface="MS Mincho"/>
              <a:cs typeface="Times New Roman"/>
            </a:endParaRPr>
          </a:p>
        </p:txBody>
      </p:sp>
      <p:sp>
        <p:nvSpPr>
          <p:cNvPr id="21" name="Text Box 42"/>
          <p:cNvSpPr txBox="1"/>
          <p:nvPr/>
        </p:nvSpPr>
        <p:spPr>
          <a:xfrm>
            <a:off x="6219824" y="3448050"/>
            <a:ext cx="2314576" cy="36195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600"/>
              </a:spcAft>
            </a:pPr>
            <a:r>
              <a:rPr lang="en-US" sz="1200" dirty="0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Thermocoupl</a:t>
            </a:r>
            <a:r>
              <a:rPr lang="en-US" sz="1200" dirty="0" smtClean="0">
                <a:solidFill>
                  <a:schemeClr val="accent2"/>
                </a:solidFill>
                <a:latin typeface="Verdana"/>
                <a:ea typeface="MS Mincho"/>
                <a:cs typeface="Times New Roman"/>
              </a:rPr>
              <a:t>e connectors</a:t>
            </a:r>
            <a:endParaRPr lang="en-GB" sz="1200" dirty="0">
              <a:solidFill>
                <a:schemeClr val="accent2"/>
              </a:solidFill>
              <a:effectLst/>
              <a:latin typeface="Verdana"/>
              <a:ea typeface="MS Mincho"/>
              <a:cs typeface="Times New Roman"/>
            </a:endParaRPr>
          </a:p>
        </p:txBody>
      </p:sp>
      <p:sp>
        <p:nvSpPr>
          <p:cNvPr id="22" name="Text Box 43"/>
          <p:cNvSpPr txBox="1"/>
          <p:nvPr/>
        </p:nvSpPr>
        <p:spPr>
          <a:xfrm>
            <a:off x="6148069" y="2838132"/>
            <a:ext cx="1471930" cy="36258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600"/>
              </a:spcAft>
            </a:pPr>
            <a:r>
              <a:rPr lang="en-US" sz="1200" dirty="0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230Vac Outlet</a:t>
            </a:r>
            <a:endParaRPr lang="en-GB" sz="1200" dirty="0">
              <a:solidFill>
                <a:schemeClr val="accent2"/>
              </a:solidFill>
              <a:effectLst/>
              <a:latin typeface="Verdana"/>
              <a:ea typeface="MS Mincho"/>
              <a:cs typeface="Times New Roman"/>
            </a:endParaRPr>
          </a:p>
        </p:txBody>
      </p:sp>
      <p:sp>
        <p:nvSpPr>
          <p:cNvPr id="23" name="Text Box 44"/>
          <p:cNvSpPr txBox="1"/>
          <p:nvPr/>
        </p:nvSpPr>
        <p:spPr>
          <a:xfrm>
            <a:off x="6240606" y="1999991"/>
            <a:ext cx="2558099" cy="307658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Control/Interlock Thermocouples</a:t>
            </a:r>
            <a:endParaRPr lang="en-GB" sz="1200" dirty="0">
              <a:solidFill>
                <a:schemeClr val="accent2"/>
              </a:solidFill>
              <a:effectLst/>
              <a:latin typeface="Verdana"/>
              <a:ea typeface="MS Mincho"/>
              <a:cs typeface="Times New Roman"/>
            </a:endParaRPr>
          </a:p>
        </p:txBody>
      </p:sp>
      <p:sp>
        <p:nvSpPr>
          <p:cNvPr id="24" name="Text Box 45"/>
          <p:cNvSpPr txBox="1"/>
          <p:nvPr/>
        </p:nvSpPr>
        <p:spPr>
          <a:xfrm>
            <a:off x="5925820" y="4237990"/>
            <a:ext cx="1617980" cy="46672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chemeClr val="accent2"/>
                </a:solidFill>
                <a:latin typeface="Verdana"/>
                <a:ea typeface="MS Mincho"/>
                <a:cs typeface="Times New Roman"/>
              </a:rPr>
              <a:t>PLC</a:t>
            </a:r>
            <a:endParaRPr lang="en-GB" sz="1200" dirty="0">
              <a:solidFill>
                <a:schemeClr val="accent2"/>
              </a:solidFill>
              <a:effectLst/>
              <a:latin typeface="Verdana"/>
              <a:ea typeface="MS Mincho"/>
              <a:cs typeface="Times New Roman"/>
            </a:endParaRPr>
          </a:p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chemeClr val="accent2"/>
                </a:solidFill>
                <a:latin typeface="Verdana"/>
                <a:ea typeface="MS Mincho"/>
                <a:cs typeface="Times New Roman"/>
              </a:rPr>
              <a:t>Power Supply</a:t>
            </a:r>
            <a:endParaRPr lang="en-GB" sz="1200" dirty="0">
              <a:solidFill>
                <a:schemeClr val="accent2"/>
              </a:solidFill>
              <a:effectLst/>
              <a:latin typeface="Verdana"/>
              <a:ea typeface="MS Mincho"/>
              <a:cs typeface="Times New Roman"/>
            </a:endParaRPr>
          </a:p>
        </p:txBody>
      </p:sp>
      <p:sp>
        <p:nvSpPr>
          <p:cNvPr id="25" name="Text Box 48"/>
          <p:cNvSpPr txBox="1"/>
          <p:nvPr/>
        </p:nvSpPr>
        <p:spPr>
          <a:xfrm>
            <a:off x="203199" y="4237990"/>
            <a:ext cx="1594485" cy="300037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600"/>
              </a:spcAft>
            </a:pPr>
            <a:r>
              <a:rPr lang="en-US" sz="1200" dirty="0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Output Interlocks</a:t>
            </a:r>
            <a:endParaRPr lang="en-GB" sz="1200" dirty="0">
              <a:solidFill>
                <a:schemeClr val="accent2"/>
              </a:solidFill>
              <a:effectLst/>
              <a:latin typeface="Verdana"/>
              <a:ea typeface="MS Mincho"/>
              <a:cs typeface="Times New Roman"/>
            </a:endParaRPr>
          </a:p>
        </p:txBody>
      </p:sp>
      <p:sp>
        <p:nvSpPr>
          <p:cNvPr id="26" name="Text Box 49"/>
          <p:cNvSpPr txBox="1"/>
          <p:nvPr/>
        </p:nvSpPr>
        <p:spPr>
          <a:xfrm>
            <a:off x="392429" y="3629025"/>
            <a:ext cx="1456056" cy="368617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600"/>
              </a:spcAft>
            </a:pPr>
            <a:r>
              <a:rPr lang="en-US" sz="1200" dirty="0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Input Interlocks</a:t>
            </a:r>
            <a:endParaRPr lang="en-GB" sz="1200" dirty="0">
              <a:solidFill>
                <a:schemeClr val="accent2"/>
              </a:solidFill>
              <a:effectLst/>
              <a:latin typeface="Verdana"/>
              <a:ea typeface="MS Mincho"/>
              <a:cs typeface="Times New Roman"/>
            </a:endParaRPr>
          </a:p>
        </p:txBody>
      </p:sp>
      <p:sp>
        <p:nvSpPr>
          <p:cNvPr id="27" name="Text Box 50"/>
          <p:cNvSpPr txBox="1"/>
          <p:nvPr/>
        </p:nvSpPr>
        <p:spPr>
          <a:xfrm>
            <a:off x="601345" y="2933700"/>
            <a:ext cx="932180" cy="57150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600"/>
              </a:spcAft>
            </a:pPr>
            <a:r>
              <a:rPr lang="fr-CH" sz="1200" dirty="0" smtClean="0">
                <a:solidFill>
                  <a:schemeClr val="accent2"/>
                </a:solidFill>
                <a:latin typeface="Verdana"/>
                <a:ea typeface="MS Mincho"/>
                <a:cs typeface="Times New Roman"/>
              </a:rPr>
              <a:t>Ethernet</a:t>
            </a:r>
          </a:p>
          <a:p>
            <a:pPr algn="just">
              <a:spcAft>
                <a:spcPts val="600"/>
              </a:spcAft>
            </a:pPr>
            <a:r>
              <a:rPr lang="fr-CH" sz="1200" dirty="0" err="1" smtClean="0">
                <a:solidFill>
                  <a:schemeClr val="accent2"/>
                </a:solidFill>
                <a:latin typeface="Verdana"/>
                <a:ea typeface="MS Mincho"/>
                <a:cs typeface="Times New Roman"/>
              </a:rPr>
              <a:t>Connector</a:t>
            </a:r>
            <a:endParaRPr lang="en-GB" sz="1200" dirty="0">
              <a:solidFill>
                <a:schemeClr val="accent2"/>
              </a:solidFill>
              <a:effectLst/>
              <a:latin typeface="Verdana"/>
              <a:ea typeface="MS Mincho"/>
              <a:cs typeface="Times New Roman"/>
            </a:endParaRPr>
          </a:p>
        </p:txBody>
      </p:sp>
      <p:sp>
        <p:nvSpPr>
          <p:cNvPr id="28" name="Text Box 51"/>
          <p:cNvSpPr txBox="1"/>
          <p:nvPr/>
        </p:nvSpPr>
        <p:spPr>
          <a:xfrm>
            <a:off x="582295" y="1985962"/>
            <a:ext cx="1027430" cy="56197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600"/>
              </a:spcAft>
            </a:pPr>
            <a:r>
              <a:rPr lang="fr-CH" sz="1200" dirty="0" err="1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Profibus</a:t>
            </a:r>
            <a:endParaRPr lang="fr-CH" sz="1200" dirty="0" smtClean="0">
              <a:solidFill>
                <a:schemeClr val="accent2"/>
              </a:solidFill>
              <a:effectLst/>
              <a:latin typeface="Verdana"/>
              <a:ea typeface="MS Mincho"/>
              <a:cs typeface="Times New Roman"/>
            </a:endParaRPr>
          </a:p>
          <a:p>
            <a:pPr algn="just">
              <a:spcAft>
                <a:spcPts val="600"/>
              </a:spcAft>
            </a:pPr>
            <a:r>
              <a:rPr lang="fr-CH" sz="1200" dirty="0" err="1" smtClean="0">
                <a:solidFill>
                  <a:schemeClr val="accent2"/>
                </a:solidFill>
                <a:latin typeface="Verdana"/>
                <a:ea typeface="MS Mincho"/>
                <a:cs typeface="Times New Roman"/>
              </a:rPr>
              <a:t>Connector</a:t>
            </a:r>
            <a:endParaRPr lang="en-GB" sz="1200" dirty="0">
              <a:solidFill>
                <a:schemeClr val="accent2"/>
              </a:solidFill>
              <a:effectLst/>
              <a:latin typeface="Verdana"/>
              <a:ea typeface="MS Mincho"/>
              <a:cs typeface="Times New Roman"/>
            </a:endParaRPr>
          </a:p>
        </p:txBody>
      </p:sp>
      <p:sp>
        <p:nvSpPr>
          <p:cNvPr id="29" name="Text Box 52"/>
          <p:cNvSpPr txBox="1"/>
          <p:nvPr/>
        </p:nvSpPr>
        <p:spPr>
          <a:xfrm>
            <a:off x="152400" y="1238250"/>
            <a:ext cx="1696085" cy="59055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fr-CH" sz="1200" dirty="0" err="1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Remote</a:t>
            </a:r>
            <a:r>
              <a:rPr lang="fr-CH" sz="1200" dirty="0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 Power </a:t>
            </a:r>
            <a:r>
              <a:rPr lang="fr-CH" sz="1200" dirty="0" err="1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Relays</a:t>
            </a:r>
            <a:r>
              <a:rPr lang="fr-CH" sz="1200" dirty="0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 </a:t>
            </a:r>
          </a:p>
          <a:p>
            <a:pPr algn="ctr">
              <a:spcAft>
                <a:spcPts val="600"/>
              </a:spcAft>
            </a:pPr>
            <a:r>
              <a:rPr lang="fr-CH" sz="1200" dirty="0" err="1" smtClean="0">
                <a:solidFill>
                  <a:schemeClr val="accent2"/>
                </a:solidFill>
                <a:latin typeface="Verdana"/>
                <a:ea typeface="MS Mincho"/>
                <a:cs typeface="Times New Roman"/>
              </a:rPr>
              <a:t>Satus</a:t>
            </a:r>
            <a:r>
              <a:rPr lang="fr-CH" sz="1200" dirty="0" smtClean="0">
                <a:solidFill>
                  <a:schemeClr val="accent2"/>
                </a:solidFill>
                <a:latin typeface="Verdana"/>
                <a:ea typeface="MS Mincho"/>
                <a:cs typeface="Times New Roman"/>
              </a:rPr>
              <a:t> </a:t>
            </a:r>
            <a:r>
              <a:rPr lang="fr-CH" sz="1200" dirty="0" err="1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LEDs</a:t>
            </a:r>
            <a:endParaRPr lang="en-GB" sz="1200" dirty="0">
              <a:solidFill>
                <a:schemeClr val="accent2"/>
              </a:solidFill>
              <a:effectLst/>
              <a:latin typeface="Verdana"/>
              <a:ea typeface="MS Mincho"/>
              <a:cs typeface="Times New Roman"/>
            </a:endParaRPr>
          </a:p>
        </p:txBody>
      </p:sp>
      <p:sp>
        <p:nvSpPr>
          <p:cNvPr id="30" name="Text Box 53"/>
          <p:cNvSpPr txBox="1"/>
          <p:nvPr/>
        </p:nvSpPr>
        <p:spPr>
          <a:xfrm>
            <a:off x="439420" y="4772025"/>
            <a:ext cx="1313180" cy="54292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600"/>
              </a:spcAft>
            </a:pPr>
            <a:r>
              <a:rPr lang="en-US" sz="1200" dirty="0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400Vac Power </a:t>
            </a:r>
          </a:p>
          <a:p>
            <a:pPr algn="just">
              <a:spcAft>
                <a:spcPts val="600"/>
              </a:spcAft>
            </a:pPr>
            <a:r>
              <a:rPr lang="en-US" sz="1200" dirty="0" smtClean="0">
                <a:solidFill>
                  <a:schemeClr val="accent2"/>
                </a:solidFill>
                <a:latin typeface="Verdana"/>
                <a:ea typeface="MS Mincho"/>
                <a:cs typeface="Times New Roman"/>
              </a:rPr>
              <a:t>Supply</a:t>
            </a:r>
            <a:endParaRPr lang="en-GB" sz="1200" dirty="0">
              <a:solidFill>
                <a:schemeClr val="accent2"/>
              </a:solidFill>
              <a:effectLst/>
              <a:latin typeface="Verdana"/>
              <a:ea typeface="MS Mincho"/>
              <a:cs typeface="Times New Roman"/>
            </a:endParaRPr>
          </a:p>
        </p:txBody>
      </p:sp>
      <p:sp>
        <p:nvSpPr>
          <p:cNvPr id="31" name="Text Box 54"/>
          <p:cNvSpPr txBox="1"/>
          <p:nvPr/>
        </p:nvSpPr>
        <p:spPr>
          <a:xfrm>
            <a:off x="2641889" y="5772150"/>
            <a:ext cx="1143000" cy="48577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Circuit Breaker</a:t>
            </a:r>
            <a:endParaRPr lang="en-GB" sz="1200" dirty="0">
              <a:solidFill>
                <a:schemeClr val="accent2"/>
              </a:solidFill>
              <a:effectLst/>
              <a:latin typeface="Verdana"/>
              <a:ea typeface="MS Mincho"/>
              <a:cs typeface="Times New Roman"/>
            </a:endParaRPr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4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4" name="Rectangle 41"/>
          <p:cNvSpPr>
            <a:spLocks noChangeArrowheads="1"/>
          </p:cNvSpPr>
          <p:nvPr/>
        </p:nvSpPr>
        <p:spPr bwMode="auto">
          <a:xfrm>
            <a:off x="152400" y="5257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44"/>
          <p:cNvSpPr>
            <a:spLocks noChangeArrowheads="1"/>
          </p:cNvSpPr>
          <p:nvPr/>
        </p:nvSpPr>
        <p:spPr bwMode="auto">
          <a:xfrm>
            <a:off x="152400" y="5257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MS Mincho" pitchFamily="49" charset="-128"/>
                <a:cs typeface="Times New Roman" pitchFamily="18" charset="0"/>
              </a:rPr>
              <a:t/>
            </a:r>
            <a:br>
              <a:rPr kumimoji="0" 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MS Mincho" pitchFamily="49" charset="-128"/>
                <a:cs typeface="Times New Roman" pitchFamily="18" charset="0"/>
              </a:rPr>
            </a:br>
            <a:endParaRPr kumimoji="0" lang="en-GB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2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2013-01-18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pPr/>
              <a:t>12</a:t>
            </a:fld>
            <a:r>
              <a:rPr lang="en-GB" smtClean="0"/>
              <a:t> of 9</a:t>
            </a:r>
            <a:endParaRPr lang="en-GB" dirty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857214" y="116632"/>
            <a:ext cx="7099163" cy="693276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Spare Slides</a:t>
            </a:r>
          </a:p>
        </p:txBody>
      </p:sp>
      <p:sp>
        <p:nvSpPr>
          <p:cNvPr id="29" name="Text Box 52"/>
          <p:cNvSpPr txBox="1"/>
          <p:nvPr/>
        </p:nvSpPr>
        <p:spPr>
          <a:xfrm>
            <a:off x="3200400" y="914400"/>
            <a:ext cx="1696085" cy="38100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fr-CH" dirty="0" smtClean="0">
                <a:solidFill>
                  <a:schemeClr val="accent2"/>
                </a:solidFill>
                <a:effectLst/>
                <a:latin typeface="Verdana"/>
                <a:ea typeface="MS Mincho"/>
                <a:cs typeface="Times New Roman"/>
              </a:rPr>
              <a:t>PVSS Panel :</a:t>
            </a:r>
            <a:endParaRPr lang="en-GB" dirty="0">
              <a:solidFill>
                <a:schemeClr val="accent2"/>
              </a:solidFill>
              <a:effectLst/>
              <a:latin typeface="Verdana"/>
              <a:ea typeface="MS Mincho"/>
              <a:cs typeface="Times New Roman"/>
            </a:endParaRPr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4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4" name="Rectangle 41"/>
          <p:cNvSpPr>
            <a:spLocks noChangeArrowheads="1"/>
          </p:cNvSpPr>
          <p:nvPr/>
        </p:nvSpPr>
        <p:spPr bwMode="auto">
          <a:xfrm>
            <a:off x="152400" y="5257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44"/>
          <p:cNvSpPr>
            <a:spLocks noChangeArrowheads="1"/>
          </p:cNvSpPr>
          <p:nvPr/>
        </p:nvSpPr>
        <p:spPr bwMode="auto">
          <a:xfrm>
            <a:off x="152400" y="5257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MS Mincho" pitchFamily="49" charset="-128"/>
                <a:cs typeface="Times New Roman" pitchFamily="18" charset="0"/>
              </a:rPr>
              <a:t/>
            </a:r>
            <a:br>
              <a:rPr kumimoji="0" 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MS Mincho" pitchFamily="49" charset="-128"/>
                <a:cs typeface="Times New Roman" pitchFamily="18" charset="0"/>
              </a:rPr>
            </a:br>
            <a:endParaRPr kumimoji="0" lang="en-GB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E847D0A5999F42B99F2D5B528761C0FC@s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98" y="1524000"/>
            <a:ext cx="7215424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067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2013-01-18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TE-VSC Seminar: New Bake-out Rack, S. Blanchard TE-VSC-ICM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857214" y="116632"/>
            <a:ext cx="7099163" cy="69327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sz="3200" b="1" dirty="0" smtClean="0">
                <a:solidFill>
                  <a:srgbClr val="0070C0"/>
                </a:solidFill>
              </a:rPr>
              <a:t>Bake-out Rack, </a:t>
            </a:r>
            <a:r>
              <a:rPr lang="en-US" sz="3200" b="1" u="sng" dirty="0">
                <a:solidFill>
                  <a:srgbClr val="0070C0"/>
                </a:solidFill>
              </a:rPr>
              <a:t>W</a:t>
            </a:r>
            <a:r>
              <a:rPr lang="en-US" sz="3200" b="1" u="sng" dirty="0" smtClean="0">
                <a:solidFill>
                  <a:srgbClr val="0070C0"/>
                </a:solidFill>
              </a:rPr>
              <a:t>hat</a:t>
            </a:r>
            <a:r>
              <a:rPr lang="en-US" sz="3200" b="1" dirty="0" smtClean="0">
                <a:solidFill>
                  <a:srgbClr val="0070C0"/>
                </a:solidFill>
              </a:rPr>
              <a:t> is it?</a:t>
            </a:r>
            <a:endParaRPr lang="en-GB" sz="3200" b="1" dirty="0">
              <a:solidFill>
                <a:srgbClr val="0070C0"/>
              </a:solidFill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90648"/>
            <a:ext cx="2362200" cy="29391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181600"/>
            <a:ext cx="2347913" cy="941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 descr="http://www.clker.com/cliparts/Z/j/s/D/8/H/man-user-operator-m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799" y="5181600"/>
            <a:ext cx="642221" cy="94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4038600" y="6123482"/>
            <a:ext cx="19495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Bake-out Recipe/Program</a:t>
            </a:r>
            <a:endParaRPr lang="en-GB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2819400" y="6096000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Local User</a:t>
            </a:r>
            <a:endParaRPr lang="en-GB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5360930" y="1094601"/>
            <a:ext cx="2868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8 Additional Temperatures for interlocks</a:t>
            </a:r>
          </a:p>
          <a:p>
            <a:r>
              <a:rPr lang="en-US" sz="1200" dirty="0" smtClean="0"/>
              <a:t>Hardware V.2 Only</a:t>
            </a:r>
            <a:endParaRPr lang="en-GB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5308527" y="3210882"/>
            <a:ext cx="1281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PID Regulation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41476" y="1752600"/>
            <a:ext cx="19736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Programmable</a:t>
            </a:r>
          </a:p>
          <a:p>
            <a:pPr algn="ctr"/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Logical Controller(PLC)</a:t>
            </a:r>
          </a:p>
          <a:p>
            <a:pPr algn="ctr"/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Power Relays for</a:t>
            </a:r>
          </a:p>
          <a:p>
            <a:pPr algn="ctr"/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Regulation Channels </a:t>
            </a:r>
            <a:endParaRPr lang="en-GB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926" y="3657600"/>
            <a:ext cx="1133475" cy="1171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709719" y="3613867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Heater</a:t>
            </a:r>
            <a:endParaRPr lang="en-GB" dirty="0"/>
          </a:p>
        </p:txBody>
      </p:sp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401" y="2125807"/>
            <a:ext cx="1333500" cy="2724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7459100" y="3349382"/>
            <a:ext cx="11641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Thermocouple</a:t>
            </a:r>
            <a:endParaRPr lang="en-GB" sz="1200" dirty="0"/>
          </a:p>
        </p:txBody>
      </p:sp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738999"/>
            <a:ext cx="660528" cy="8243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12" descr="http://www.clker.com/cliparts/Z/j/s/D/8/H/man-user-operator-md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52" y="1245513"/>
            <a:ext cx="397016" cy="659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31800" y="857665"/>
            <a:ext cx="7216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Remote</a:t>
            </a:r>
          </a:p>
          <a:p>
            <a:r>
              <a:rPr lang="en-US" sz="1200" dirty="0" smtClean="0"/>
              <a:t>User</a:t>
            </a:r>
            <a:endParaRPr lang="en-GB" sz="1200" dirty="0"/>
          </a:p>
        </p:txBody>
      </p:sp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225340"/>
            <a:ext cx="815898" cy="8900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6" name="Picture 20" descr="\\cern.ch\dfs\Users\s\sblancha\Public\Show_Folder\TP_VPG6A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494" y="4725194"/>
            <a:ext cx="527050" cy="395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2420485" y="4692005"/>
            <a:ext cx="5940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/>
              <a:t>Touch</a:t>
            </a:r>
          </a:p>
          <a:p>
            <a:pPr algn="r"/>
            <a:r>
              <a:rPr lang="en-US" sz="1200" dirty="0" smtClean="0"/>
              <a:t>Panel</a:t>
            </a:r>
            <a:endParaRPr lang="en-GB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375924" y="5133201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/>
              <a:t>Master PLC</a:t>
            </a:r>
            <a:endParaRPr lang="en-GB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-109578" y="2967335"/>
            <a:ext cx="715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PVSS</a:t>
            </a:r>
          </a:p>
          <a:p>
            <a:pPr algn="r"/>
            <a:r>
              <a:rPr lang="en-US" sz="1200" dirty="0" smtClean="0"/>
              <a:t>Server</a:t>
            </a:r>
            <a:endParaRPr lang="en-GB" sz="1200" dirty="0"/>
          </a:p>
        </p:txBody>
      </p:sp>
      <p:cxnSp>
        <p:nvCxnSpPr>
          <p:cNvPr id="12" name="Elbow Connector 11"/>
          <p:cNvCxnSpPr/>
          <p:nvPr/>
        </p:nvCxnSpPr>
        <p:spPr bwMode="auto">
          <a:xfrm>
            <a:off x="4406795" y="3060209"/>
            <a:ext cx="1903525" cy="597391"/>
          </a:xfrm>
          <a:prstGeom prst="bentConnector3">
            <a:avLst/>
          </a:prstGeom>
          <a:solidFill>
            <a:schemeClr val="accent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Elbow Connector 16"/>
          <p:cNvCxnSpPr/>
          <p:nvPr/>
        </p:nvCxnSpPr>
        <p:spPr bwMode="auto">
          <a:xfrm rot="5400000" flipH="1" flipV="1">
            <a:off x="2560294" y="3760940"/>
            <a:ext cx="1664985" cy="263525"/>
          </a:xfrm>
          <a:prstGeom prst="bentConnector3">
            <a:avLst/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Elbow Connector 47"/>
          <p:cNvCxnSpPr/>
          <p:nvPr/>
        </p:nvCxnSpPr>
        <p:spPr bwMode="auto">
          <a:xfrm flipV="1">
            <a:off x="1273098" y="3358904"/>
            <a:ext cx="1426822" cy="1280977"/>
          </a:xfrm>
          <a:prstGeom prst="bentConnector3">
            <a:avLst>
              <a:gd name="adj1" fmla="val 75635"/>
            </a:avLst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>
            <a:endCxn id="4113" idx="3"/>
          </p:cNvCxnSpPr>
          <p:nvPr/>
        </p:nvCxnSpPr>
        <p:spPr bwMode="auto">
          <a:xfrm flipH="1">
            <a:off x="1193928" y="3151169"/>
            <a:ext cx="1453559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>
            <a:stCxn id="4115" idx="0"/>
            <a:endCxn id="4113" idx="2"/>
          </p:cNvCxnSpPr>
          <p:nvPr/>
        </p:nvCxnSpPr>
        <p:spPr bwMode="auto">
          <a:xfrm flipH="1" flipV="1">
            <a:off x="863664" y="3563338"/>
            <a:ext cx="1485" cy="662002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>
            <a:stCxn id="4113" idx="0"/>
            <a:endCxn id="4114" idx="2"/>
          </p:cNvCxnSpPr>
          <p:nvPr/>
        </p:nvCxnSpPr>
        <p:spPr bwMode="auto">
          <a:xfrm flipV="1">
            <a:off x="863664" y="2001571"/>
            <a:ext cx="219364" cy="737428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/>
          <p:nvPr/>
        </p:nvCxnSpPr>
        <p:spPr bwMode="auto">
          <a:xfrm>
            <a:off x="4693905" y="2738999"/>
            <a:ext cx="2849895" cy="321210"/>
          </a:xfrm>
          <a:prstGeom prst="bentConnector3">
            <a:avLst/>
          </a:prstGeom>
          <a:solidFill>
            <a:schemeClr val="accent1"/>
          </a:solidFill>
          <a:ln w="38100" cap="flat" cmpd="sng" algn="ctr">
            <a:solidFill>
              <a:srgbClr val="004EEA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Elbow Connector 60"/>
          <p:cNvCxnSpPr/>
          <p:nvPr/>
        </p:nvCxnSpPr>
        <p:spPr bwMode="auto">
          <a:xfrm rot="5400000" flipH="1" flipV="1">
            <a:off x="4576974" y="977084"/>
            <a:ext cx="491112" cy="975345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rgbClr val="004EEA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64" name="TextBox 63"/>
          <p:cNvSpPr txBox="1"/>
          <p:nvPr/>
        </p:nvSpPr>
        <p:spPr>
          <a:xfrm>
            <a:off x="1377018" y="4184883"/>
            <a:ext cx="909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 smtClean="0"/>
              <a:t>Profibus</a:t>
            </a:r>
            <a:endParaRPr lang="en-US" sz="1200" dirty="0" smtClean="0"/>
          </a:p>
          <a:p>
            <a:pPr algn="ctr"/>
            <a:r>
              <a:rPr lang="en-US" sz="1200" dirty="0" smtClean="0"/>
              <a:t>“Machine” </a:t>
            </a:r>
            <a:endParaRPr lang="en-GB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1156330" y="2743200"/>
            <a:ext cx="14405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Ethernet</a:t>
            </a:r>
          </a:p>
          <a:p>
            <a:pPr algn="ctr"/>
            <a:r>
              <a:rPr lang="en-US" sz="1200" dirty="0" smtClean="0"/>
              <a:t>“Labs”</a:t>
            </a:r>
          </a:p>
          <a:p>
            <a:pPr algn="ctr"/>
            <a:r>
              <a:rPr lang="en-US" sz="1200" dirty="0" smtClean="0"/>
              <a:t>Hardware V.2 </a:t>
            </a:r>
            <a:endParaRPr lang="en-GB" sz="1200" dirty="0"/>
          </a:p>
        </p:txBody>
      </p:sp>
      <p:grpSp>
        <p:nvGrpSpPr>
          <p:cNvPr id="7" name="Group 6"/>
          <p:cNvGrpSpPr/>
          <p:nvPr/>
        </p:nvGrpSpPr>
        <p:grpSpPr>
          <a:xfrm>
            <a:off x="718255" y="1265896"/>
            <a:ext cx="729545" cy="735675"/>
            <a:chOff x="543552" y="1265896"/>
            <a:chExt cx="729545" cy="735675"/>
          </a:xfrm>
        </p:grpSpPr>
        <p:pic>
          <p:nvPicPr>
            <p:cNvPr id="4114" name="Picture 1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552" y="1265896"/>
              <a:ext cx="729545" cy="735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1652" y="1293849"/>
              <a:ext cx="637548" cy="416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2" name="TextBox 41"/>
          <p:cNvSpPr txBox="1"/>
          <p:nvPr/>
        </p:nvSpPr>
        <p:spPr>
          <a:xfrm>
            <a:off x="5107001" y="719165"/>
            <a:ext cx="18838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Input Interlocks (Clients) </a:t>
            </a:r>
            <a:endParaRPr lang="en-GB" sz="1200" dirty="0"/>
          </a:p>
        </p:txBody>
      </p:sp>
      <p:cxnSp>
        <p:nvCxnSpPr>
          <p:cNvPr id="47" name="Straight Connector 46"/>
          <p:cNvCxnSpPr/>
          <p:nvPr/>
        </p:nvCxnSpPr>
        <p:spPr bwMode="auto">
          <a:xfrm flipV="1">
            <a:off x="4191000" y="857664"/>
            <a:ext cx="0" cy="835681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70C0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4191000" y="857665"/>
            <a:ext cx="93772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Slide Number Placeholder 2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pPr/>
              <a:t>2</a:t>
            </a:fld>
            <a:r>
              <a:rPr lang="en-GB" smtClean="0"/>
              <a:t> of 9</a:t>
            </a:r>
            <a:endParaRPr lang="en-GB" dirty="0"/>
          </a:p>
        </p:txBody>
      </p:sp>
      <p:cxnSp>
        <p:nvCxnSpPr>
          <p:cNvPr id="58" name="Straight Connector 57"/>
          <p:cNvCxnSpPr/>
          <p:nvPr/>
        </p:nvCxnSpPr>
        <p:spPr bwMode="auto">
          <a:xfrm flipV="1">
            <a:off x="3292909" y="857665"/>
            <a:ext cx="0" cy="83568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>
            <a:off x="2596897" y="857665"/>
            <a:ext cx="696012" cy="1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70C0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1353076" y="713601"/>
            <a:ext cx="1346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Output Interlocks</a:t>
            </a:r>
          </a:p>
          <a:p>
            <a:r>
              <a:rPr lang="en-US" sz="1200" dirty="0" smtClean="0"/>
              <a:t>(Clients) </a:t>
            </a:r>
            <a:endParaRPr lang="en-GB" sz="1200" dirty="0"/>
          </a:p>
        </p:txBody>
      </p:sp>
      <p:sp>
        <p:nvSpPr>
          <p:cNvPr id="63" name="TextBox 62"/>
          <p:cNvSpPr txBox="1"/>
          <p:nvPr/>
        </p:nvSpPr>
        <p:spPr>
          <a:xfrm>
            <a:off x="8685041" y="6494919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/>
                </a:solidFill>
              </a:rPr>
              <a:t>NS</a:t>
            </a:r>
            <a:endParaRPr lang="en-GB" sz="1200" dirty="0">
              <a:solidFill>
                <a:schemeClr val="bg2"/>
              </a:solidFill>
            </a:endParaRPr>
          </a:p>
        </p:txBody>
      </p:sp>
      <p:cxnSp>
        <p:nvCxnSpPr>
          <p:cNvPr id="52" name="Straight Arrow Connector 51"/>
          <p:cNvCxnSpPr>
            <a:endCxn id="35" idx="2"/>
          </p:cNvCxnSpPr>
          <p:nvPr/>
        </p:nvCxnSpPr>
        <p:spPr bwMode="auto">
          <a:xfrm flipH="1" flipV="1">
            <a:off x="267360" y="1905000"/>
            <a:ext cx="338201" cy="83399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9" name="TextBox 68"/>
          <p:cNvSpPr txBox="1"/>
          <p:nvPr/>
        </p:nvSpPr>
        <p:spPr>
          <a:xfrm>
            <a:off x="-76200" y="2057400"/>
            <a:ext cx="973346" cy="43088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SMS Notification</a:t>
            </a:r>
          </a:p>
        </p:txBody>
      </p:sp>
      <p:cxnSp>
        <p:nvCxnSpPr>
          <p:cNvPr id="73" name="Straight Connector 72"/>
          <p:cNvCxnSpPr/>
          <p:nvPr/>
        </p:nvCxnSpPr>
        <p:spPr bwMode="auto">
          <a:xfrm rot="2107418" flipH="1">
            <a:off x="1286303" y="2057384"/>
            <a:ext cx="1453559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TextBox 73"/>
          <p:cNvSpPr txBox="1"/>
          <p:nvPr/>
        </p:nvSpPr>
        <p:spPr>
          <a:xfrm rot="2107418">
            <a:off x="1248705" y="1574766"/>
            <a:ext cx="14405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Ethernet</a:t>
            </a:r>
          </a:p>
          <a:p>
            <a:pPr algn="ctr"/>
            <a:r>
              <a:rPr lang="en-US" sz="1200" dirty="0" smtClean="0"/>
              <a:t>“Labs”</a:t>
            </a:r>
          </a:p>
          <a:p>
            <a:pPr algn="ctr"/>
            <a:r>
              <a:rPr lang="en-US" sz="1200" dirty="0" smtClean="0"/>
              <a:t>Hardware V.2 </a:t>
            </a:r>
            <a:endParaRPr lang="en-GB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6543885" y="4810035"/>
            <a:ext cx="2087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Outgassing Bake-out </a:t>
            </a:r>
          </a:p>
          <a:p>
            <a:r>
              <a:rPr lang="en-US" sz="1200" dirty="0" smtClean="0"/>
              <a:t>or NEG Activation Bake-out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06042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10" grpId="0"/>
      <p:bldP spid="23" grpId="0"/>
      <p:bldP spid="36" grpId="0"/>
      <p:bldP spid="39" grpId="0"/>
      <p:bldP spid="40" grpId="0"/>
      <p:bldP spid="41" grpId="0"/>
      <p:bldP spid="64" grpId="0"/>
      <p:bldP spid="37" grpId="0"/>
      <p:bldP spid="37" grpId="1"/>
      <p:bldP spid="42" grpId="0"/>
      <p:bldP spid="62" grpId="0"/>
      <p:bldP spid="63" grpId="0"/>
      <p:bldP spid="69" grpId="0" animBg="1"/>
      <p:bldP spid="74" grpId="0"/>
      <p:bldP spid="7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780" y="0"/>
            <a:ext cx="1218190" cy="8183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itle 5"/>
          <p:cNvSpPr txBox="1">
            <a:spLocks/>
          </p:cNvSpPr>
          <p:nvPr/>
        </p:nvSpPr>
        <p:spPr>
          <a:xfrm>
            <a:off x="857214" y="0"/>
            <a:ext cx="7099163" cy="84230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endParaRPr lang="en-GB" sz="2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5572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2013-01-18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TE-VSC Seminar: New Bake-out Rack, S. Blanchard TE-VSC-ICM</a:t>
            </a:r>
            <a:endParaRPr lang="en-GB" dirty="0" smtClean="0"/>
          </a:p>
        </p:txBody>
      </p:sp>
      <p:sp>
        <p:nvSpPr>
          <p:cNvPr id="15" name="Title 4"/>
          <p:cNvSpPr txBox="1">
            <a:spLocks/>
          </p:cNvSpPr>
          <p:nvPr/>
        </p:nvSpPr>
        <p:spPr>
          <a:xfrm>
            <a:off x="857214" y="116632"/>
            <a:ext cx="7099163" cy="69327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PLC Bake-out Racks, </a:t>
            </a:r>
            <a:r>
              <a:rPr lang="en-US" sz="3600" b="1" u="sng" dirty="0">
                <a:solidFill>
                  <a:srgbClr val="0070C0"/>
                </a:solidFill>
              </a:rPr>
              <a:t>W</a:t>
            </a:r>
            <a:r>
              <a:rPr lang="en-US" sz="3600" b="1" u="sng" dirty="0" smtClean="0">
                <a:solidFill>
                  <a:srgbClr val="0070C0"/>
                </a:solidFill>
              </a:rPr>
              <a:t>here</a:t>
            </a:r>
            <a:r>
              <a:rPr lang="en-US" sz="3600" b="1" dirty="0" smtClean="0">
                <a:solidFill>
                  <a:srgbClr val="0070C0"/>
                </a:solidFill>
              </a:rPr>
              <a:t>?</a:t>
            </a:r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82802" y="1984950"/>
            <a:ext cx="5174815" cy="584775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cap="rnd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LHC : LSS &amp; Experiments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57800" y="6019800"/>
            <a:ext cx="769763" cy="400110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cap="rnd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LEIR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48038" y="4114800"/>
            <a:ext cx="518091" cy="369332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cap="rnd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AD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61688" y="4484132"/>
            <a:ext cx="1697901" cy="307777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cap="rnd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ISOLDE : </a:t>
            </a:r>
            <a:r>
              <a:rPr lang="en-US" sz="1400" b="1" dirty="0" err="1" smtClean="0">
                <a:solidFill>
                  <a:srgbClr val="FF0000"/>
                </a:solidFill>
              </a:rPr>
              <a:t>Rexebis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74758" y="4800600"/>
            <a:ext cx="2307042" cy="276999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cap="rnd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Booster : Ion Pumps &amp; Septa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91039" y="5334000"/>
            <a:ext cx="1588898" cy="461665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cap="rnd">
            <a:noFill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PS: </a:t>
            </a:r>
          </a:p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Ion Pumps &amp; Septa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38104" y="5564832"/>
            <a:ext cx="532518" cy="307777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cap="rnd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CTF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951" y="4626114"/>
            <a:ext cx="2397964" cy="892552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cap="rnd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Vacuum Labs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&amp;Test Benches</a:t>
            </a:r>
          </a:p>
          <a:p>
            <a:r>
              <a:rPr lang="en-US" sz="1200" b="1" dirty="0" smtClean="0">
                <a:solidFill>
                  <a:srgbClr val="FF0000"/>
                </a:solidFill>
              </a:rPr>
              <a:t>(</a:t>
            </a:r>
            <a:r>
              <a:rPr lang="en-US" sz="1200" b="1" dirty="0" err="1" smtClean="0">
                <a:solidFill>
                  <a:srgbClr val="FF0000"/>
                </a:solidFill>
              </a:rPr>
              <a:t>Bldg</a:t>
            </a:r>
            <a:r>
              <a:rPr lang="en-US" sz="1200" b="1" dirty="0" smtClean="0">
                <a:solidFill>
                  <a:srgbClr val="FF0000"/>
                </a:solidFill>
              </a:rPr>
              <a:t> 113, 30, 169, 867, 101,…)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88410" y="3124200"/>
            <a:ext cx="1516762" cy="461665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cap="rnd">
            <a:noFill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SPS: </a:t>
            </a:r>
          </a:p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Beam Diagnostics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93922" y="981075"/>
            <a:ext cx="5344284" cy="369332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cap="rnd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TOTAL: 103 Bake-out Racks (PLC), first in 2002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pPr/>
              <a:t>3</a:t>
            </a:fld>
            <a:r>
              <a:rPr lang="en-GB" smtClean="0"/>
              <a:t> of 9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8685041" y="6494919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/>
                </a:solidFill>
              </a:rPr>
              <a:t>NS</a:t>
            </a:r>
            <a:endParaRPr lang="en-GB" sz="12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2013-01-18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TE-VSC Seminar: New Bake-out Rack, S. Blanchard TE-VSC-ICM</a:t>
            </a:r>
            <a:endParaRPr lang="en-GB" dirty="0" smtClean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857214" y="116632"/>
            <a:ext cx="7099163" cy="693276"/>
          </a:xfrm>
          <a:prstGeom prst="rect">
            <a:avLst/>
          </a:prstGeom>
        </p:spPr>
        <p:txBody>
          <a:bodyPr>
            <a:normAutofit fontScale="525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Bake-out Rack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Hardware V.2 and New Software, </a:t>
            </a:r>
            <a:r>
              <a:rPr lang="en-US" b="1" u="sng" dirty="0">
                <a:solidFill>
                  <a:srgbClr val="0070C0"/>
                </a:solidFill>
              </a:rPr>
              <a:t>W</a:t>
            </a:r>
            <a:r>
              <a:rPr lang="en-US" b="1" u="sng" dirty="0" smtClean="0">
                <a:solidFill>
                  <a:srgbClr val="0070C0"/>
                </a:solidFill>
              </a:rPr>
              <a:t>hy</a:t>
            </a:r>
            <a:r>
              <a:rPr lang="en-US" b="1" dirty="0" smtClean="0">
                <a:solidFill>
                  <a:srgbClr val="0070C0"/>
                </a:solidFill>
              </a:rPr>
              <a:t>?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228600" y="2514600"/>
            <a:ext cx="8458200" cy="4873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r>
              <a:rPr lang="en-US" sz="2000" b="1" dirty="0" smtClean="0">
                <a:solidFill>
                  <a:schemeClr val="tx1"/>
                </a:solidFill>
              </a:rPr>
              <a:t>Main New features :</a:t>
            </a:r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081963"/>
            <a:ext cx="2286000" cy="8612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822316" y="1398431"/>
            <a:ext cx="2168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Ultra High Vacuum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4100" name="Picture 4" descr="http://t2.gstatic.com/images?q=tbn:ANd9GcQPuRqCNt1Gl93h8Ghv8OyZPBZ_iS0dHbwMFZM-wjfYOo15_UOfk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860" y="929758"/>
            <a:ext cx="1276350" cy="1276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83591"/>
            <a:ext cx="1432349" cy="1276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933953" y="217530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Bake-out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696246" y="2143780"/>
            <a:ext cx="10406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Fragile </a:t>
            </a:r>
          </a:p>
          <a:p>
            <a:pPr algn="ctr"/>
            <a:r>
              <a:rPr lang="en-US" sz="1400" dirty="0" smtClean="0"/>
              <a:t>Equipment</a:t>
            </a:r>
            <a:endParaRPr lang="en-GB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0921" y="3068345"/>
            <a:ext cx="1830705" cy="618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611" y="3957715"/>
            <a:ext cx="1045369" cy="329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4730" y="2819400"/>
            <a:ext cx="682988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ct val="150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</a:t>
            </a:r>
            <a:r>
              <a:rPr lang="en-US" dirty="0" smtClean="0"/>
              <a:t>  : 	</a:t>
            </a:r>
          </a:p>
          <a:p>
            <a:pPr marL="285750" lvl="1" indent="-285750">
              <a:lnSpc>
                <a:spcPct val="150000"/>
              </a:lnSpc>
              <a:buFontTx/>
              <a:buChar char="-"/>
            </a:pPr>
            <a:r>
              <a:rPr lang="en-US" spc="-20" dirty="0" smtClean="0"/>
              <a:t>8 </a:t>
            </a:r>
            <a:r>
              <a:rPr lang="en-US" spc="-20" dirty="0"/>
              <a:t>Additional </a:t>
            </a:r>
            <a:r>
              <a:rPr lang="en-US" spc="-20" dirty="0" smtClean="0"/>
              <a:t>Thermocouple channels for Control &amp; Interlock</a:t>
            </a:r>
          </a:p>
          <a:p>
            <a:pPr marL="285750" lvl="1" indent="-285750">
              <a:lnSpc>
                <a:spcPct val="150000"/>
              </a:lnSpc>
              <a:buFontTx/>
              <a:buChar char="-"/>
            </a:pPr>
            <a:r>
              <a:rPr lang="en-US" dirty="0" smtClean="0"/>
              <a:t>Power </a:t>
            </a:r>
            <a:r>
              <a:rPr lang="en-US" dirty="0"/>
              <a:t>Cut System: if ‘Error’ </a:t>
            </a:r>
            <a:r>
              <a:rPr lang="en-US" dirty="0" smtClean="0"/>
              <a:t>Power Relays Circuit </a:t>
            </a:r>
            <a:r>
              <a:rPr lang="en-US" dirty="0"/>
              <a:t>Breaker is switched </a:t>
            </a:r>
            <a:r>
              <a:rPr lang="en-US" dirty="0" smtClean="0"/>
              <a:t>Off</a:t>
            </a:r>
          </a:p>
          <a:p>
            <a:pPr marL="0" lvl="1">
              <a:lnSpc>
                <a:spcPct val="150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 :</a:t>
            </a:r>
          </a:p>
          <a:p>
            <a:pPr marL="285750" lvl="1" indent="-285750">
              <a:lnSpc>
                <a:spcPct val="150000"/>
              </a:lnSpc>
              <a:buFontTx/>
              <a:buChar char="-"/>
            </a:pPr>
            <a:r>
              <a:rPr lang="en-US" dirty="0" smtClean="0"/>
              <a:t>New </a:t>
            </a:r>
            <a:r>
              <a:rPr lang="en-US" dirty="0"/>
              <a:t>parameterized PID regulation with </a:t>
            </a:r>
            <a:r>
              <a:rPr lang="en-US" dirty="0" smtClean="0"/>
              <a:t>auto-tune system</a:t>
            </a:r>
          </a:p>
          <a:p>
            <a:pPr marL="0" lvl="1">
              <a:lnSpc>
                <a:spcPct val="150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FLEXIBILITY :</a:t>
            </a:r>
          </a:p>
          <a:p>
            <a:pPr marL="285750" lvl="1" indent="-285750">
              <a:lnSpc>
                <a:spcPct val="150000"/>
              </a:lnSpc>
              <a:buFontTx/>
              <a:buChar char="-"/>
            </a:pPr>
            <a:r>
              <a:rPr lang="en-US" dirty="0" smtClean="0"/>
              <a:t>Number </a:t>
            </a:r>
            <a:r>
              <a:rPr lang="en-US" dirty="0"/>
              <a:t>of Recipes/Programs from 6 to </a:t>
            </a:r>
            <a:r>
              <a:rPr lang="en-US" dirty="0" smtClean="0"/>
              <a:t>12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933254" y="6214646"/>
            <a:ext cx="5049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1600" i="1" dirty="0" smtClean="0"/>
              <a:t>Old Software version is </a:t>
            </a:r>
            <a:r>
              <a:rPr lang="en-US" sz="1600" i="1" dirty="0"/>
              <a:t>more than 10 years old</a:t>
            </a:r>
            <a:endParaRPr lang="en-GB" sz="1600" i="1" dirty="0"/>
          </a:p>
        </p:txBody>
      </p:sp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611" y="967858"/>
            <a:ext cx="1314054" cy="12558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7313565" y="2143780"/>
            <a:ext cx="14494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Specific </a:t>
            </a:r>
          </a:p>
          <a:p>
            <a:pPr algn="ctr"/>
            <a:r>
              <a:rPr lang="en-US" sz="1400" dirty="0" smtClean="0"/>
              <a:t>Heating System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6906081" y="129093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</a:t>
            </a: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pPr/>
              <a:t>4</a:t>
            </a:fld>
            <a:r>
              <a:rPr lang="en-GB" smtClean="0"/>
              <a:t> of 9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8685041" y="6494919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/>
                </a:solidFill>
              </a:rPr>
              <a:t>NS</a:t>
            </a:r>
            <a:endParaRPr lang="en-GB" sz="1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125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  <p:bldP spid="14" grpId="0"/>
      <p:bldP spid="15" grpId="0"/>
      <p:bldP spid="6" grpId="0"/>
      <p:bldP spid="19" grpId="0"/>
      <p:bldP spid="24" grpId="0"/>
      <p:bldP spid="25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Char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0863045"/>
              </p:ext>
            </p:extLst>
          </p:nvPr>
        </p:nvGraphicFramePr>
        <p:xfrm>
          <a:off x="256812" y="1828800"/>
          <a:ext cx="8734788" cy="3619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2013-01-18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TE-VSC Seminar: New Bake-out Rack, S. Blanchard TE-VSC-ICM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857214" y="116632"/>
            <a:ext cx="7099163" cy="69327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sz="2800" b="1" dirty="0" smtClean="0">
                <a:solidFill>
                  <a:srgbClr val="0070C0"/>
                </a:solidFill>
              </a:rPr>
              <a:t>Safety system</a:t>
            </a:r>
            <a:endParaRPr lang="en-GB" sz="2800" b="1" dirty="0">
              <a:solidFill>
                <a:srgbClr val="0070C0"/>
              </a:solidFill>
            </a:endParaRPr>
          </a:p>
        </p:txBody>
      </p:sp>
      <p:pic>
        <p:nvPicPr>
          <p:cNvPr id="8194" name="Picture 2" descr="http://htmlgiant.com/wp-content/uploads/2011/02/Danger-Sig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822" y="2185939"/>
            <a:ext cx="284956" cy="249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 bwMode="auto">
          <a:xfrm>
            <a:off x="4343201" y="2524492"/>
            <a:ext cx="0" cy="85730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3241472" y="2141330"/>
            <a:ext cx="19175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Unexpected Event!</a:t>
            </a:r>
            <a:endParaRPr lang="en-GB" sz="1600" dirty="0"/>
          </a:p>
        </p:txBody>
      </p:sp>
      <p:sp>
        <p:nvSpPr>
          <p:cNvPr id="31" name="Content Placeholder 1"/>
          <p:cNvSpPr txBox="1">
            <a:spLocks/>
          </p:cNvSpPr>
          <p:nvPr/>
        </p:nvSpPr>
        <p:spPr>
          <a:xfrm>
            <a:off x="457200" y="5486400"/>
            <a:ext cx="8229600" cy="9144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r>
              <a:rPr lang="en-US" sz="1600" dirty="0" smtClean="0">
                <a:solidFill>
                  <a:schemeClr val="tx1"/>
                </a:solidFill>
              </a:rPr>
              <a:t>Other Safety functionalities : </a:t>
            </a:r>
            <a:endParaRPr lang="en-GB" sz="1600" dirty="0" smtClean="0">
              <a:solidFill>
                <a:schemeClr val="tx1"/>
              </a:solidFill>
            </a:endParaRP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Heater Power Limitation (Software limitation, % of the Max Heater Power)</a:t>
            </a:r>
            <a:endParaRPr lang="en-GB" sz="1400" dirty="0" smtClean="0">
              <a:solidFill>
                <a:schemeClr val="tx1"/>
              </a:solidFill>
            </a:endParaRP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Fuse (Hardware limitation)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5004474" y="5181600"/>
                <a:ext cx="2885277" cy="461665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  <a:alpha val="48000"/>
                </a:schemeClr>
              </a:solidFill>
              <a:ln cap="rnd">
                <a:noFill/>
              </a:ln>
              <a:effectLst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FF0000"/>
                    </a:solidFill>
                  </a:rPr>
                  <a:t>If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𝑷𝒓𝒐𝒄𝒆𝒔𝒔𝑽𝒂𝒍𝒖𝒆</m:t>
                        </m:r>
                        <m:r>
                          <a:rPr lang="en-US" sz="1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−</m:t>
                        </m:r>
                        <m:r>
                          <a:rPr lang="en-US" sz="1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𝑺𝒆𝒕𝑷𝒐𝒊𝒏𝒕</m:t>
                        </m:r>
                      </m:e>
                    </m:d>
                    <m:r>
                      <a:rPr lang="en-US" sz="12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sz="12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𝟓𝟎</m:t>
                    </m:r>
                    <m:r>
                      <a:rPr lang="en-US" sz="12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℃</m:t>
                    </m:r>
                  </m:oMath>
                </a14:m>
                <a:r>
                  <a:rPr lang="en-GB" sz="1200" b="1" dirty="0" smtClean="0">
                    <a:solidFill>
                      <a:srgbClr val="FF0000"/>
                    </a:solidFill>
                  </a:rPr>
                  <a:t> </a:t>
                </a:r>
              </a:p>
              <a:p>
                <a:r>
                  <a:rPr lang="en-GB" sz="1200" b="1" dirty="0" smtClean="0">
                    <a:solidFill>
                      <a:srgbClr val="FF0000"/>
                    </a:solidFill>
                  </a:rPr>
                  <a:t>Then “Stop Channel” </a:t>
                </a:r>
                <a:endParaRPr lang="en-GB" sz="1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474" y="5181600"/>
                <a:ext cx="2885277" cy="461665"/>
              </a:xfrm>
              <a:prstGeom prst="rect">
                <a:avLst/>
              </a:prstGeom>
              <a:blipFill rotWithShape="1">
                <a:blip r:embed="rId4"/>
                <a:stretch>
                  <a:fillRect l="-211" t="-1316" b="-7895"/>
                </a:stretch>
              </a:blipFill>
              <a:ln cap="rnd"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Group 35"/>
          <p:cNvGrpSpPr/>
          <p:nvPr/>
        </p:nvGrpSpPr>
        <p:grpSpPr>
          <a:xfrm>
            <a:off x="4623264" y="3402427"/>
            <a:ext cx="376809" cy="1927235"/>
            <a:chOff x="4264317" y="3152775"/>
            <a:chExt cx="376809" cy="1703037"/>
          </a:xfrm>
        </p:grpSpPr>
        <p:cxnSp>
          <p:nvCxnSpPr>
            <p:cNvPr id="30" name="Straight Arrow Connector 29"/>
            <p:cNvCxnSpPr/>
            <p:nvPr/>
          </p:nvCxnSpPr>
          <p:spPr bwMode="auto">
            <a:xfrm>
              <a:off x="4264317" y="3152775"/>
              <a:ext cx="0" cy="35242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cxnSp>
          <p:nvCxnSpPr>
            <p:cNvPr id="19" name="Elbow Connector 18"/>
            <p:cNvCxnSpPr/>
            <p:nvPr/>
          </p:nvCxnSpPr>
          <p:spPr bwMode="auto">
            <a:xfrm rot="16200000" flipH="1">
              <a:off x="3757012" y="3971698"/>
              <a:ext cx="1526825" cy="241403"/>
            </a:xfrm>
            <a:prstGeom prst="bentConnector2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H="1">
              <a:off x="4267200" y="3328986"/>
              <a:ext cx="132523" cy="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42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733425"/>
            <a:ext cx="990600" cy="1023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3241472" y="685800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Heater</a:t>
            </a:r>
            <a:endParaRPr lang="en-GB" sz="16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9" y="733426"/>
            <a:ext cx="813265" cy="1023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4018768" y="733427"/>
            <a:ext cx="3738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TC</a:t>
            </a:r>
            <a:endParaRPr lang="en-GB" sz="1050" dirty="0"/>
          </a:p>
        </p:txBody>
      </p:sp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053" y="733825"/>
            <a:ext cx="812947" cy="1023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5664053" y="749215"/>
            <a:ext cx="3738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TC</a:t>
            </a:r>
            <a:endParaRPr lang="en-GB" sz="1050" dirty="0"/>
          </a:p>
        </p:txBody>
      </p:sp>
      <p:cxnSp>
        <p:nvCxnSpPr>
          <p:cNvPr id="39" name="Straight Arrow Connector 38"/>
          <p:cNvCxnSpPr>
            <a:endCxn id="47" idx="1"/>
          </p:cNvCxnSpPr>
          <p:nvPr/>
        </p:nvCxnSpPr>
        <p:spPr bwMode="auto">
          <a:xfrm>
            <a:off x="5085980" y="1245373"/>
            <a:ext cx="578073" cy="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51" name="chart"/>
          <p:cNvPicPr>
            <a:picLocks noChangeAspect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5875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00274" y="3795104"/>
            <a:ext cx="304800" cy="366319"/>
          </a:xfrm>
          <a:prstGeom prst="rect">
            <a:avLst/>
          </a:prstGeom>
          <a:solidFill>
            <a:srgbClr val="FFFFFF">
              <a:alpha val="0"/>
            </a:srgbClr>
          </a:solidFill>
        </p:spPr>
      </p:pic>
      <p:sp>
        <p:nvSpPr>
          <p:cNvPr id="40" name="TextBox 39"/>
          <p:cNvSpPr txBox="1"/>
          <p:nvPr/>
        </p:nvSpPr>
        <p:spPr>
          <a:xfrm>
            <a:off x="1676400" y="733826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Example:</a:t>
            </a:r>
            <a:endParaRPr lang="en-GB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4648200" y="914400"/>
            <a:ext cx="8755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uncoupled!</a:t>
            </a:r>
            <a:endParaRPr lang="en-GB" sz="11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pPr/>
              <a:t>5</a:t>
            </a:fld>
            <a:r>
              <a:rPr lang="en-GB" smtClean="0"/>
              <a:t> of 9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8685041" y="6494919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/>
                </a:solidFill>
              </a:rPr>
              <a:t>NS</a:t>
            </a:r>
            <a:endParaRPr lang="en-GB" sz="1200" dirty="0">
              <a:solidFill>
                <a:schemeClr val="bg2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 bwMode="auto">
          <a:xfrm flipV="1">
            <a:off x="5062773" y="1164431"/>
            <a:ext cx="44268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 flipV="1">
            <a:off x="4953000" y="1164431"/>
            <a:ext cx="44268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Arrow Connector 43"/>
          <p:cNvCxnSpPr>
            <a:stCxn id="8195" idx="1"/>
          </p:cNvCxnSpPr>
          <p:nvPr/>
        </p:nvCxnSpPr>
        <p:spPr bwMode="auto">
          <a:xfrm flipV="1">
            <a:off x="3809999" y="1240610"/>
            <a:ext cx="1165135" cy="47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173589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1" grpId="0" uiExpand="1" build="p"/>
      <p:bldP spid="32" grpId="0" animBg="1"/>
      <p:bldP spid="46" grpId="0"/>
      <p:bldP spid="48" grpId="0"/>
      <p:bldP spid="53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099324"/>
              </p:ext>
            </p:extLst>
          </p:nvPr>
        </p:nvGraphicFramePr>
        <p:xfrm>
          <a:off x="939801" y="1810544"/>
          <a:ext cx="7264397" cy="4105275"/>
        </p:xfrm>
        <a:graphic>
          <a:graphicData uri="http://schemas.openxmlformats.org/drawingml/2006/table">
            <a:tbl>
              <a:tblPr/>
              <a:tblGrid>
                <a:gridCol w="345467"/>
                <a:gridCol w="345467"/>
                <a:gridCol w="345467"/>
                <a:gridCol w="393448"/>
                <a:gridCol w="345467"/>
                <a:gridCol w="345467"/>
                <a:gridCol w="345467"/>
                <a:gridCol w="345467"/>
                <a:gridCol w="556585"/>
                <a:gridCol w="556585"/>
                <a:gridCol w="556585"/>
                <a:gridCol w="556585"/>
                <a:gridCol w="556585"/>
                <a:gridCol w="556585"/>
                <a:gridCol w="556585"/>
                <a:gridCol w="556585"/>
              </a:tblGrid>
              <a:tr h="542925">
                <a:tc rowSpan="2" gridSpan="8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Channel Status (Error Code)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effectLst/>
                          <a:latin typeface="Arial"/>
                        </a:rPr>
                        <a:t>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85775">
                <a:tc gridSpan="8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LEVEL 1</a:t>
                      </a:r>
                      <a:br>
                        <a:rPr lang="en-US" sz="1000" b="1" i="0" u="none" strike="noStrike">
                          <a:effectLst/>
                          <a:latin typeface="Arial"/>
                        </a:rPr>
                      </a:br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Safety OFF </a:t>
                      </a:r>
                      <a:br>
                        <a:rPr lang="en-US" sz="1000" b="1" i="0" u="none" strike="noStrike">
                          <a:effectLst/>
                          <a:latin typeface="Arial"/>
                        </a:rPr>
                      </a:br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Power Cut OFF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LEVEL 2</a:t>
                      </a:r>
                      <a:br>
                        <a:rPr lang="en-US" sz="1000" b="1" i="0" u="none" strike="noStrike">
                          <a:effectLst/>
                          <a:latin typeface="Arial"/>
                        </a:rPr>
                      </a:br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Safety ON </a:t>
                      </a:r>
                      <a:br>
                        <a:rPr lang="en-US" sz="1000" b="1" i="0" u="none" strike="noStrike">
                          <a:effectLst/>
                          <a:latin typeface="Arial"/>
                        </a:rPr>
                      </a:br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Power Cut OFF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LEVEL 3</a:t>
                      </a:r>
                      <a:br>
                        <a:rPr lang="en-US" sz="1000" b="1" i="0" u="none" strike="noStrike">
                          <a:effectLst/>
                          <a:latin typeface="Arial"/>
                        </a:rPr>
                      </a:br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Safety OFF </a:t>
                      </a:r>
                      <a:br>
                        <a:rPr lang="en-US" sz="1000" b="1" i="0" u="none" strike="noStrike">
                          <a:effectLst/>
                          <a:latin typeface="Arial"/>
                        </a:rPr>
                      </a:br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Power Cut 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LEVEL 4</a:t>
                      </a:r>
                      <a:br>
                        <a:rPr lang="en-US" sz="1000" b="1" i="0" u="none" strike="noStrike">
                          <a:effectLst/>
                          <a:latin typeface="Arial"/>
                        </a:rPr>
                      </a:br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Safety ON </a:t>
                      </a:r>
                      <a:br>
                        <a:rPr lang="en-US" sz="1000" b="1" i="0" u="none" strike="noStrike">
                          <a:effectLst/>
                          <a:latin typeface="Arial"/>
                        </a:rPr>
                      </a:br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Power Cut 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OK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Power 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5" gridSpan="8"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5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Power 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8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Control Channel Warning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8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Times New Roman"/>
                        </a:rPr>
                        <a:t>∆</a:t>
                      </a:r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T &gt; 15ºC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8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Times New Roman"/>
                        </a:rPr>
                        <a:t>∆</a:t>
                      </a:r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T &gt; 25ºC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8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TC Open Cable or PV &gt; 900ºC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8"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STOP CHANNEL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Control Channel Interlock (Error)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8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Power 100% (&gt;10 min.)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(Switch OFF channel power command)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Control Channel Interlock overshoot  (&gt; 10 min.)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SHUT DOWN</a:t>
                      </a:r>
                      <a:b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ALL CHANNELS POWER RELAYS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Times New Roman"/>
                        </a:rPr>
                        <a:t>∆</a:t>
                      </a:r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T &gt; 50ºC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External Interlock 1 or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 gridSpan="16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Times New Roman"/>
                        </a:rPr>
                        <a:t>∆</a:t>
                      </a:r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T = </a:t>
                      </a:r>
                      <a:r>
                        <a:rPr lang="en-US" sz="1000" b="0" i="0" u="none" strike="noStrike">
                          <a:effectLst/>
                          <a:latin typeface="Times New Roman"/>
                        </a:rPr>
                        <a:t>│Set Point - Process Value │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: No Error/Warning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: Warning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: Error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2013-01-18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TE-VSC Seminar: New Bake-out Rack, S. Blanchard TE-VSC-ICM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857214" y="116632"/>
            <a:ext cx="7099163" cy="69327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sz="3200" b="1" dirty="0" smtClean="0">
                <a:solidFill>
                  <a:srgbClr val="0070C0"/>
                </a:solidFill>
              </a:rPr>
              <a:t>Safety Levels (New Software)</a:t>
            </a:r>
            <a:endParaRPr lang="en-GB" sz="3200" b="1" dirty="0">
              <a:solidFill>
                <a:srgbClr val="0070C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7620000" y="1572538"/>
            <a:ext cx="0" cy="76200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6797499" y="1271268"/>
            <a:ext cx="16450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Default Safety Level !</a:t>
            </a:r>
            <a:endParaRPr lang="en-GB" sz="1200" dirty="0"/>
          </a:p>
        </p:txBody>
      </p:sp>
      <p:pic>
        <p:nvPicPr>
          <p:cNvPr id="38" name="Picture 2" descr="http://htmlgiant.com/wp-content/uploads/2011/02/Danger-Sig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625" y="1271268"/>
            <a:ext cx="284956" cy="249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ight Brace 17"/>
          <p:cNvSpPr/>
          <p:nvPr/>
        </p:nvSpPr>
        <p:spPr bwMode="auto">
          <a:xfrm flipH="1">
            <a:off x="838200" y="5419605"/>
            <a:ext cx="152400" cy="533400"/>
          </a:xfrm>
          <a:prstGeom prst="righ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0" y="5455472"/>
            <a:ext cx="9144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SMS</a:t>
            </a:r>
          </a:p>
          <a:p>
            <a:pPr algn="r"/>
            <a:r>
              <a:rPr lang="en-US" sz="1100" dirty="0" smtClean="0"/>
              <a:t>Notification</a:t>
            </a:r>
            <a:endParaRPr lang="en-GB" sz="11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92642"/>
            <a:ext cx="2050958" cy="517127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Slide Number Placeholder 1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pPr/>
              <a:t>6</a:t>
            </a:fld>
            <a:r>
              <a:rPr lang="en-GB" smtClean="0"/>
              <a:t> of 9</a:t>
            </a:r>
            <a:endParaRPr lang="en-GB" dirty="0"/>
          </a:p>
        </p:txBody>
      </p:sp>
      <p:cxnSp>
        <p:nvCxnSpPr>
          <p:cNvPr id="44" name="Straight Arrow Connector 43"/>
          <p:cNvCxnSpPr/>
          <p:nvPr/>
        </p:nvCxnSpPr>
        <p:spPr bwMode="auto">
          <a:xfrm flipV="1">
            <a:off x="5867400" y="4800605"/>
            <a:ext cx="152400" cy="22413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2667000" y="5024735"/>
            <a:ext cx="6477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Why shutting down all power relays?</a:t>
            </a:r>
          </a:p>
          <a:p>
            <a:pPr marL="228600" indent="-228600">
              <a:buAutoNum type="arabicPeriod"/>
            </a:pPr>
            <a:r>
              <a:rPr lang="en-US" sz="1200" dirty="0" smtClean="0"/>
              <a:t>In case of a ‘short circuit’ power relay or a cabling inversion, stopping channel will not stop the heater involved </a:t>
            </a:r>
          </a:p>
          <a:p>
            <a:pPr marL="228600" indent="-228600">
              <a:buAutoNum type="arabicPeriod"/>
            </a:pPr>
            <a:r>
              <a:rPr lang="en-US" sz="1200" dirty="0" smtClean="0"/>
              <a:t>Stopping only one channel may induce dangerous thermal constraints (Ex: Sector Valves)</a:t>
            </a:r>
          </a:p>
          <a:p>
            <a:endParaRPr lang="en-US" sz="1200" dirty="0"/>
          </a:p>
          <a:p>
            <a:r>
              <a:rPr lang="en-US" sz="1200" b="1" dirty="0" smtClean="0"/>
              <a:t>PLC is always power supplied, local control (touch panel) and remote access are still available during a power relays shutdown.     </a:t>
            </a:r>
            <a:endParaRPr lang="en-GB" sz="12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6341378" y="594360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  </a:t>
            </a:r>
            <a:endParaRPr lang="en-GB" sz="1200" dirty="0"/>
          </a:p>
        </p:txBody>
      </p:sp>
      <p:sp>
        <p:nvSpPr>
          <p:cNvPr id="58" name="TextBox 57"/>
          <p:cNvSpPr txBox="1"/>
          <p:nvPr/>
        </p:nvSpPr>
        <p:spPr>
          <a:xfrm>
            <a:off x="8685041" y="6494919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/>
                </a:solidFill>
              </a:rPr>
              <a:t>NS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61" name="Right Arrow 60"/>
          <p:cNvSpPr/>
          <p:nvPr/>
        </p:nvSpPr>
        <p:spPr bwMode="auto">
          <a:xfrm>
            <a:off x="605034" y="4419600"/>
            <a:ext cx="309366" cy="22977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2" name="Right Arrow 61"/>
          <p:cNvSpPr/>
          <p:nvPr/>
        </p:nvSpPr>
        <p:spPr bwMode="auto">
          <a:xfrm>
            <a:off x="605034" y="4114799"/>
            <a:ext cx="309366" cy="22977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274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18" grpId="0" animBg="1"/>
      <p:bldP spid="41" grpId="0"/>
      <p:bldP spid="45" grpId="0"/>
      <p:bldP spid="58" grpId="0"/>
      <p:bldP spid="61" grpId="0" animBg="1"/>
      <p:bldP spid="61" grpId="1" animBg="1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2013-01-18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TE-VSC Seminar: New Bake-out Rack, S. Blanchard TE-VSC-ICM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857214" y="0"/>
            <a:ext cx="7099163" cy="69327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sz="3200" b="1" dirty="0" smtClean="0">
                <a:solidFill>
                  <a:srgbClr val="0070C0"/>
                </a:solidFill>
              </a:rPr>
              <a:t>New Software : New Regulation</a:t>
            </a:r>
            <a:endParaRPr lang="en-GB" sz="3200" b="1" dirty="0">
              <a:solidFill>
                <a:srgbClr val="0070C0"/>
              </a:solidFill>
            </a:endParaRPr>
          </a:p>
        </p:txBody>
      </p:sp>
      <p:sp>
        <p:nvSpPr>
          <p:cNvPr id="41" name="Title 4"/>
          <p:cNvSpPr txBox="1">
            <a:spLocks/>
          </p:cNvSpPr>
          <p:nvPr/>
        </p:nvSpPr>
        <p:spPr>
          <a:xfrm>
            <a:off x="838200" y="685800"/>
            <a:ext cx="7099163" cy="35425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pPr algn="l"/>
            <a:r>
              <a:rPr lang="en-US" sz="2000" b="1" dirty="0" smtClean="0">
                <a:solidFill>
                  <a:srgbClr val="0070C0"/>
                </a:solidFill>
              </a:rPr>
              <a:t>PID </a:t>
            </a:r>
            <a:r>
              <a:rPr lang="en-US" sz="2000" b="1" dirty="0">
                <a:solidFill>
                  <a:srgbClr val="0070C0"/>
                </a:solidFill>
              </a:rPr>
              <a:t>ALGORITHM</a:t>
            </a:r>
            <a:endParaRPr lang="en-GB" sz="20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34278" y="6291590"/>
            <a:ext cx="18710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Touch Panel: Re-</a:t>
            </a:r>
            <a:r>
              <a:rPr lang="en-US" sz="1100" dirty="0" err="1" smtClean="0"/>
              <a:t>Init</a:t>
            </a:r>
            <a:r>
              <a:rPr lang="en-US" sz="1100" dirty="0" smtClean="0"/>
              <a:t> Panel</a:t>
            </a:r>
            <a:endParaRPr lang="en-GB" sz="11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1015483"/>
            <a:ext cx="3200400" cy="1494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990600"/>
            <a:ext cx="33051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528" y="4677957"/>
            <a:ext cx="2119872" cy="161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99930" y="5986790"/>
            <a:ext cx="20569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Touch Panel: PID Parameters</a:t>
            </a:r>
            <a:endParaRPr lang="en-GB" sz="11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83" y="4994703"/>
            <a:ext cx="2562495" cy="106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 bwMode="auto">
          <a:xfrm>
            <a:off x="2761877" y="5484774"/>
            <a:ext cx="378142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2930951" y="4994703"/>
            <a:ext cx="36984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Don’t worry! </a:t>
            </a:r>
          </a:p>
          <a:p>
            <a:pPr algn="ctr"/>
            <a:r>
              <a:rPr lang="en-US" sz="1200" dirty="0" smtClean="0"/>
              <a:t>If you don’t want to parameter the rack,</a:t>
            </a:r>
          </a:p>
          <a:p>
            <a:pPr algn="ctr"/>
            <a:endParaRPr lang="en-US" sz="1200" dirty="0" smtClean="0"/>
          </a:p>
          <a:p>
            <a:pPr algn="ctr"/>
            <a:r>
              <a:rPr lang="en-US" sz="1200" dirty="0" smtClean="0"/>
              <a:t>default values (compatible with Standard Bake-out) </a:t>
            </a:r>
          </a:p>
          <a:p>
            <a:pPr algn="ctr"/>
            <a:r>
              <a:rPr lang="en-US" sz="1200" dirty="0" smtClean="0"/>
              <a:t>are re-initialized when PLC CPU restarts</a:t>
            </a:r>
            <a:endParaRPr lang="en-GB" sz="1200" dirty="0"/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38" y="2957484"/>
            <a:ext cx="2514600" cy="1617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Content Placeholder 1"/>
          <p:cNvSpPr txBox="1">
            <a:spLocks/>
          </p:cNvSpPr>
          <p:nvPr/>
        </p:nvSpPr>
        <p:spPr>
          <a:xfrm>
            <a:off x="3135552" y="3124200"/>
            <a:ext cx="5779847" cy="7620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r>
              <a:rPr lang="en-US" sz="1200" dirty="0" smtClean="0">
                <a:solidFill>
                  <a:schemeClr val="tx1"/>
                </a:solidFill>
              </a:rPr>
              <a:t>Tune Request: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Using the point of inflection, </a:t>
            </a:r>
            <a:r>
              <a:rPr lang="en-US" sz="1200" dirty="0">
                <a:solidFill>
                  <a:schemeClr val="tx1"/>
                </a:solidFill>
              </a:rPr>
              <a:t>the lag time </a:t>
            </a:r>
            <a:r>
              <a:rPr lang="en-US" sz="1200" dirty="0" smtClean="0">
                <a:solidFill>
                  <a:schemeClr val="tx1"/>
                </a:solidFill>
              </a:rPr>
              <a:t>(TU) </a:t>
            </a:r>
            <a:r>
              <a:rPr lang="en-US" sz="1200" dirty="0">
                <a:solidFill>
                  <a:schemeClr val="tx1"/>
                </a:solidFill>
              </a:rPr>
              <a:t>and process time constant </a:t>
            </a:r>
            <a:r>
              <a:rPr lang="en-US" sz="1200" dirty="0" smtClean="0">
                <a:solidFill>
                  <a:schemeClr val="tx1"/>
                </a:solidFill>
              </a:rPr>
              <a:t>(TA)</a:t>
            </a:r>
            <a:endParaRPr lang="en-GB" sz="1200" dirty="0">
              <a:solidFill>
                <a:schemeClr val="tx1"/>
              </a:solidFill>
            </a:endParaRPr>
          </a:p>
          <a:p>
            <a:r>
              <a:rPr lang="en-US" sz="1200" dirty="0">
                <a:solidFill>
                  <a:schemeClr val="tx1"/>
                </a:solidFill>
              </a:rPr>
              <a:t>t</a:t>
            </a:r>
            <a:r>
              <a:rPr lang="en-US" sz="1200" dirty="0" smtClean="0">
                <a:solidFill>
                  <a:schemeClr val="tx1"/>
                </a:solidFill>
              </a:rPr>
              <a:t>he software automatically set the PID parameters.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517716" y="4066401"/>
            <a:ext cx="3653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Use ‘Auto Tune’ only for specific bake-out systems</a:t>
            </a:r>
            <a:endParaRPr lang="en-GB" sz="1200" dirty="0"/>
          </a:p>
        </p:txBody>
      </p:sp>
      <p:pic>
        <p:nvPicPr>
          <p:cNvPr id="26" name="Picture 2" descr="http://htmlgiant.com/wp-content/uploads/2011/02/Danger-Sign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552" y="4080232"/>
            <a:ext cx="284956" cy="249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itle 4"/>
          <p:cNvSpPr txBox="1">
            <a:spLocks/>
          </p:cNvSpPr>
          <p:nvPr/>
        </p:nvSpPr>
        <p:spPr>
          <a:xfrm>
            <a:off x="381000" y="2667000"/>
            <a:ext cx="7099163" cy="35425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pPr algn="l"/>
            <a:r>
              <a:rPr lang="en-US" sz="2000" b="1" dirty="0" smtClean="0">
                <a:solidFill>
                  <a:srgbClr val="0070C0"/>
                </a:solidFill>
              </a:rPr>
              <a:t>AUTO TUNE</a:t>
            </a:r>
            <a:endParaRPr lang="en-GB" sz="2000" b="1" dirty="0">
              <a:solidFill>
                <a:srgbClr val="0070C0"/>
              </a:solidFill>
            </a:endParaRPr>
          </a:p>
        </p:txBody>
      </p:sp>
      <p:sp>
        <p:nvSpPr>
          <p:cNvPr id="29" name="Title 4"/>
          <p:cNvSpPr txBox="1">
            <a:spLocks/>
          </p:cNvSpPr>
          <p:nvPr/>
        </p:nvSpPr>
        <p:spPr>
          <a:xfrm>
            <a:off x="76200" y="4724400"/>
            <a:ext cx="7099163" cy="35425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pPr algn="l"/>
            <a:r>
              <a:rPr lang="en-US" sz="2000" b="1" dirty="0" smtClean="0">
                <a:solidFill>
                  <a:srgbClr val="0070C0"/>
                </a:solidFill>
              </a:rPr>
              <a:t>DEFAULT VALUES</a:t>
            </a:r>
            <a:endParaRPr lang="en-GB" sz="2000" b="1" dirty="0">
              <a:solidFill>
                <a:srgbClr val="0070C0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pPr/>
              <a:t>7</a:t>
            </a:fld>
            <a:r>
              <a:rPr lang="en-GB" smtClean="0"/>
              <a:t> of 9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4267200" y="1403985"/>
            <a:ext cx="490551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Following values can be parameterized by user</a:t>
            </a:r>
          </a:p>
          <a:p>
            <a:r>
              <a:rPr lang="en-US" sz="1200" dirty="0" smtClean="0"/>
              <a:t>	GAIN </a:t>
            </a:r>
            <a:r>
              <a:rPr lang="en-US" sz="1200" dirty="0"/>
              <a:t>	proportional gain</a:t>
            </a:r>
          </a:p>
          <a:p>
            <a:r>
              <a:rPr lang="en-US" sz="1200" dirty="0" smtClean="0"/>
              <a:t>	TI </a:t>
            </a:r>
            <a:r>
              <a:rPr lang="en-US" sz="1200" dirty="0"/>
              <a:t>	</a:t>
            </a:r>
            <a:r>
              <a:rPr lang="en-US" sz="1200" dirty="0" smtClean="0"/>
              <a:t>integral </a:t>
            </a:r>
            <a:r>
              <a:rPr lang="en-US" sz="1200" dirty="0"/>
              <a:t>time (second)</a:t>
            </a:r>
          </a:p>
          <a:p>
            <a:r>
              <a:rPr lang="en-US" sz="1200" dirty="0" smtClean="0"/>
              <a:t>	TD </a:t>
            </a:r>
            <a:r>
              <a:rPr lang="en-US" sz="1200" dirty="0"/>
              <a:t>	</a:t>
            </a:r>
            <a:r>
              <a:rPr lang="en-US" sz="1200" dirty="0" smtClean="0"/>
              <a:t>derivative </a:t>
            </a:r>
            <a:r>
              <a:rPr lang="en-US" sz="1200" dirty="0"/>
              <a:t>time (second)</a:t>
            </a:r>
          </a:p>
          <a:p>
            <a:r>
              <a:rPr lang="en-US" sz="1200" dirty="0" smtClean="0"/>
              <a:t>	D_F </a:t>
            </a:r>
            <a:r>
              <a:rPr lang="en-US" sz="1200" dirty="0"/>
              <a:t>	derivative factor</a:t>
            </a:r>
          </a:p>
          <a:p>
            <a:pPr algn="ctr"/>
            <a:endParaRPr lang="en-US" sz="1200" dirty="0" smtClean="0"/>
          </a:p>
          <a:p>
            <a:pPr algn="ctr"/>
            <a:r>
              <a:rPr lang="en-US" sz="1200" dirty="0" smtClean="0"/>
              <a:t>              (Old software only Proportional GAIN and Derivative factor)  </a:t>
            </a:r>
            <a:endParaRPr lang="en-GB" sz="1200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>
            <a:off x="2209800" y="1981200"/>
            <a:ext cx="2895600" cy="320040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H="1">
            <a:off x="1143000" y="3276600"/>
            <a:ext cx="1992552" cy="190500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8685041" y="6494919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/>
                </a:solidFill>
              </a:rPr>
              <a:t>NS</a:t>
            </a:r>
            <a:endParaRPr lang="en-GB" sz="1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86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/>
      <p:bldP spid="24" grpId="0"/>
      <p:bldP spid="25" grpId="0"/>
      <p:bldP spid="28" grpId="0"/>
      <p:bldP spid="29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2013-01-18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TE-VSC Seminar: New Bake-out Rack, S. Blanchard TE-VSC-ICM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857214" y="116632"/>
            <a:ext cx="7099163" cy="693276"/>
          </a:xfrm>
          <a:prstGeom prst="rect">
            <a:avLst/>
          </a:prstGeom>
        </p:spPr>
        <p:txBody>
          <a:bodyPr>
            <a:normAutofit fontScale="6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New Software : Specific Heating system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43200" y="5334000"/>
            <a:ext cx="27542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Courtesy: Yannick Riva / Bernard Henrist</a:t>
            </a:r>
            <a:endParaRPr lang="en-GB" sz="11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14" y="2895600"/>
            <a:ext cx="3200400" cy="2467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850" y="1681789"/>
            <a:ext cx="4482550" cy="3728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Content Placeholder 1"/>
          <p:cNvSpPr txBox="1">
            <a:spLocks/>
          </p:cNvSpPr>
          <p:nvPr/>
        </p:nvSpPr>
        <p:spPr>
          <a:xfrm>
            <a:off x="440585" y="5562600"/>
            <a:ext cx="8229600" cy="9144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r>
              <a:rPr lang="en-US" sz="1600" dirty="0" smtClean="0">
                <a:solidFill>
                  <a:schemeClr val="tx1"/>
                </a:solidFill>
              </a:rPr>
              <a:t>Regulation Performance Improved : </a:t>
            </a:r>
            <a:endParaRPr lang="en-GB" sz="1600" dirty="0" smtClean="0">
              <a:solidFill>
                <a:schemeClr val="tx1"/>
              </a:solidFill>
            </a:endParaRP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Less oscillations during step transitions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Better homogeneity (</a:t>
            </a:r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Old</a:t>
            </a: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Max</a:t>
            </a:r>
            <a:r>
              <a:rPr lang="en-US" sz="1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∆T</a:t>
            </a: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&gt; 60ºC </a:t>
            </a:r>
            <a:r>
              <a:rPr lang="en-US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New </a:t>
            </a:r>
            <a:r>
              <a:rPr lang="en-US" sz="12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Max</a:t>
            </a:r>
            <a:r>
              <a:rPr lang="en-US" sz="1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∆T</a:t>
            </a:r>
            <a:r>
              <a:rPr 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&lt; 20ºC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) </a:t>
            </a:r>
            <a:endParaRPr lang="en-GB" sz="1200" dirty="0" smtClean="0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517544" y="1741878"/>
            <a:ext cx="1269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New Software</a:t>
            </a:r>
          </a:p>
          <a:p>
            <a:r>
              <a:rPr lang="en-US" sz="1200" dirty="0" smtClean="0"/>
              <a:t>And correct PID</a:t>
            </a:r>
          </a:p>
          <a:p>
            <a:r>
              <a:rPr lang="en-US" sz="1200" dirty="0" smtClean="0"/>
              <a:t>parameters</a:t>
            </a:r>
            <a:endParaRPr lang="en-GB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760281" y="2314625"/>
            <a:ext cx="10727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Old Software</a:t>
            </a:r>
            <a:endParaRPr lang="en-GB" sz="1200" dirty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88135"/>
            <a:ext cx="1498358" cy="143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itle 4"/>
          <p:cNvSpPr txBox="1">
            <a:spLocks/>
          </p:cNvSpPr>
          <p:nvPr/>
        </p:nvSpPr>
        <p:spPr>
          <a:xfrm>
            <a:off x="1905000" y="830724"/>
            <a:ext cx="7099163" cy="693276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sz="1400" b="1" u="sng" dirty="0" smtClean="0">
                <a:solidFill>
                  <a:srgbClr val="0070C0"/>
                </a:solidFill>
              </a:rPr>
              <a:t>Thin Polyimide Heater Tests with Old and New Software </a:t>
            </a:r>
          </a:p>
        </p:txBody>
      </p:sp>
      <p:sp>
        <p:nvSpPr>
          <p:cNvPr id="45" name="Right Arrow 44"/>
          <p:cNvSpPr/>
          <p:nvPr/>
        </p:nvSpPr>
        <p:spPr bwMode="auto">
          <a:xfrm rot="5400000">
            <a:off x="1257378" y="2631421"/>
            <a:ext cx="309366" cy="22977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9" name="Right Arrow 48"/>
          <p:cNvSpPr/>
          <p:nvPr/>
        </p:nvSpPr>
        <p:spPr bwMode="auto">
          <a:xfrm>
            <a:off x="3657600" y="1751425"/>
            <a:ext cx="309366" cy="22977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00800" y="2284642"/>
            <a:ext cx="1921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Monitoring Temperatures 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all along the Chamber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6948" y="4650432"/>
            <a:ext cx="1921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Monitoring Temperatures 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all along the Chamber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146856" y="4791370"/>
            <a:ext cx="942887" cy="20005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700" dirty="0" smtClean="0">
                <a:latin typeface="Arial Rounded MT Bold" pitchFamily="34" charset="0"/>
              </a:rPr>
              <a:t>Temperature (</a:t>
            </a:r>
            <a:r>
              <a:rPr lang="en-US" sz="700" dirty="0" smtClean="0">
                <a:latin typeface="Arial Rounded MT Bold" pitchFamily="34" charset="0"/>
                <a:cs typeface="Arial" pitchFamily="34" charset="0"/>
              </a:rPr>
              <a:t>ºC)</a:t>
            </a:r>
            <a:endParaRPr lang="en-GB" sz="700" dirty="0">
              <a:latin typeface="Arial Rounded MT Bold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3680434" y="4838729"/>
            <a:ext cx="942887" cy="20005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700" kern="4000" dirty="0" smtClean="0">
                <a:latin typeface="Arial Rounded MT Bold" pitchFamily="34" charset="0"/>
              </a:rPr>
              <a:t>Temperature (</a:t>
            </a:r>
            <a:r>
              <a:rPr lang="en-US" sz="700" kern="4000" dirty="0" smtClean="0">
                <a:latin typeface="Arial Rounded MT Bold" pitchFamily="34" charset="0"/>
                <a:cs typeface="Arial" pitchFamily="34" charset="0"/>
              </a:rPr>
              <a:t>ºC)</a:t>
            </a:r>
            <a:endParaRPr lang="en-GB" sz="700" kern="4000" dirty="0">
              <a:latin typeface="Arial Rounded MT Bold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pPr/>
              <a:t>8</a:t>
            </a:fld>
            <a:r>
              <a:rPr lang="en-GB" smtClean="0"/>
              <a:t> of 9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8685041" y="6494919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/>
                </a:solidFill>
              </a:rPr>
              <a:t>NS</a:t>
            </a:r>
            <a:endParaRPr lang="en-GB" sz="1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989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4" grpId="0"/>
      <p:bldP spid="37" grpId="0"/>
      <p:bldP spid="38" grpId="0"/>
      <p:bldP spid="45" grpId="0" animBg="1"/>
      <p:bldP spid="49" grpId="0" animBg="1"/>
      <p:bldP spid="16" grpId="0"/>
      <p:bldP spid="17" grpId="0"/>
      <p:bldP spid="19" grpId="0" animBg="1"/>
      <p:bldP spid="20" grpId="0" animBg="1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2013-01-18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TE-VSC Seminar: New Bake-out Rack, S. Blanchard TE-VSC-ICM</a:t>
            </a:r>
            <a:endParaRPr lang="en-GB" dirty="0" smtClean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857214" y="116632"/>
            <a:ext cx="7099163" cy="693276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Last Slide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76200" y="3048001"/>
            <a:ext cx="8839200" cy="114299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457200" lvl="1" indent="0">
              <a:buNone/>
            </a:pPr>
            <a:r>
              <a:rPr lang="en-US" sz="1400" u="sng" dirty="0" smtClean="0">
                <a:solidFill>
                  <a:srgbClr val="0070C0"/>
                </a:solidFill>
              </a:rPr>
              <a:t>Acknowledgements: </a:t>
            </a:r>
            <a:endParaRPr lang="en-US" sz="1400" dirty="0">
              <a:solidFill>
                <a:srgbClr val="0070C0"/>
              </a:solidFill>
            </a:endParaRP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N. Zelko 	(Specifications, Tests and Validation)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Y. Riva / B. Henrist	(Tests with Thin Polyimide Heaters)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L. </a:t>
            </a:r>
            <a:r>
              <a:rPr lang="en-US" sz="1400" dirty="0" err="1" smtClean="0">
                <a:solidFill>
                  <a:schemeClr val="tx1"/>
                </a:solidFill>
              </a:rPr>
              <a:t>Kopilov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/ </a:t>
            </a:r>
            <a:r>
              <a:rPr lang="en-US" sz="1400" dirty="0" smtClean="0">
                <a:solidFill>
                  <a:schemeClr val="tx1"/>
                </a:solidFill>
              </a:rPr>
              <a:t>M. Mikheev / H. Pereira	(SCADA/PVSS development)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76200" y="4267200"/>
            <a:ext cx="8839199" cy="1143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457200" lvl="1" indent="0">
              <a:buNone/>
            </a:pPr>
            <a:r>
              <a:rPr lang="en-US" sz="1400" u="sng" dirty="0" smtClean="0">
                <a:solidFill>
                  <a:srgbClr val="0070C0"/>
                </a:solidFill>
              </a:rPr>
              <a:t>Reminder Next Week - 2 Practical Sessions</a:t>
            </a:r>
            <a:r>
              <a:rPr lang="en-US" sz="1400" u="sng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(only registered persons)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Tuesday 2013-01-22, 2pm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Thursday 2013-01-24, 2pm</a:t>
            </a:r>
          </a:p>
          <a:p>
            <a:pPr lvl="1">
              <a:buFontTx/>
              <a:buChar char="-"/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76200" y="838199"/>
            <a:ext cx="9067800" cy="2209801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457200" lvl="1" indent="0">
              <a:buNone/>
            </a:pPr>
            <a:r>
              <a:rPr lang="en-US" sz="2000" u="sng" dirty="0" smtClean="0">
                <a:solidFill>
                  <a:srgbClr val="0070C0"/>
                </a:solidFill>
              </a:rPr>
              <a:t>Conclusion:</a:t>
            </a:r>
          </a:p>
          <a:p>
            <a:pPr marL="457200" lvl="1" indent="0">
              <a:buNone/>
            </a:pPr>
            <a:r>
              <a:rPr lang="en-US" sz="2000" i="1" dirty="0" smtClean="0">
                <a:solidFill>
                  <a:schemeClr val="tx1"/>
                </a:solidFill>
              </a:rPr>
              <a:t>Software: </a:t>
            </a:r>
          </a:p>
          <a:p>
            <a:pPr lvl="1">
              <a:buFontTx/>
              <a:buChar char="-"/>
            </a:pPr>
            <a:r>
              <a:rPr lang="en-US" sz="1800" dirty="0" smtClean="0">
                <a:solidFill>
                  <a:schemeClr val="tx1"/>
                </a:solidFill>
              </a:rPr>
              <a:t>Old and new versions of the Bake-out rack, Touch Panel &amp; PVSS interfaces are very </a:t>
            </a:r>
            <a:r>
              <a:rPr lang="en-US" sz="1800" u="sng" dirty="0" smtClean="0">
                <a:solidFill>
                  <a:schemeClr val="tx1"/>
                </a:solidFill>
              </a:rPr>
              <a:t>similar</a:t>
            </a:r>
          </a:p>
          <a:p>
            <a:pPr lvl="1">
              <a:buFontTx/>
              <a:buChar char="-"/>
            </a:pPr>
            <a:r>
              <a:rPr lang="en-US" sz="1800" dirty="0">
                <a:solidFill>
                  <a:schemeClr val="tx1"/>
                </a:solidFill>
              </a:rPr>
              <a:t>New functionalities </a:t>
            </a:r>
            <a:r>
              <a:rPr lang="en-US" sz="1800" b="1" dirty="0">
                <a:solidFill>
                  <a:schemeClr val="tx1"/>
                </a:solidFill>
                <a:latin typeface="Times New Roman"/>
                <a:cs typeface="Times New Roman"/>
              </a:rPr>
              <a:t>→ </a:t>
            </a:r>
            <a:r>
              <a:rPr lang="en-US" sz="1800" b="1" dirty="0">
                <a:latin typeface="Times New Roman"/>
                <a:cs typeface="Times New Roman"/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You can </a:t>
            </a:r>
            <a:r>
              <a:rPr lang="en-US" sz="1800" u="sng" dirty="0">
                <a:solidFill>
                  <a:schemeClr val="tx1"/>
                </a:solidFill>
              </a:rPr>
              <a:t>choose</a:t>
            </a:r>
            <a:r>
              <a:rPr lang="en-US" sz="1800" dirty="0">
                <a:solidFill>
                  <a:schemeClr val="tx1"/>
                </a:solidFill>
              </a:rPr>
              <a:t> to </a:t>
            </a:r>
            <a:r>
              <a:rPr lang="en-US" sz="1800" dirty="0" smtClean="0">
                <a:solidFill>
                  <a:schemeClr val="tx1"/>
                </a:solidFill>
              </a:rPr>
              <a:t>use </a:t>
            </a:r>
            <a:r>
              <a:rPr lang="en-US" sz="1800" dirty="0">
                <a:solidFill>
                  <a:schemeClr val="tx1"/>
                </a:solidFill>
              </a:rPr>
              <a:t>it or not</a:t>
            </a:r>
            <a:r>
              <a:rPr lang="en-US" sz="1800" dirty="0" smtClean="0">
                <a:solidFill>
                  <a:schemeClr val="tx1"/>
                </a:solidFill>
              </a:rPr>
              <a:t>.</a:t>
            </a:r>
          </a:p>
          <a:p>
            <a:pPr lvl="1">
              <a:buFontTx/>
              <a:buChar char="-"/>
            </a:pPr>
            <a:r>
              <a:rPr lang="en-US" sz="1800" dirty="0">
                <a:solidFill>
                  <a:schemeClr val="tx1"/>
                </a:solidFill>
              </a:rPr>
              <a:t>By default the bake-out rack is parameterized in the </a:t>
            </a:r>
            <a:r>
              <a:rPr lang="en-US" sz="1800" u="sng" dirty="0">
                <a:solidFill>
                  <a:schemeClr val="tx1"/>
                </a:solidFill>
              </a:rPr>
              <a:t>higher safety level</a:t>
            </a:r>
            <a:r>
              <a:rPr lang="en-US" sz="1800" dirty="0">
                <a:solidFill>
                  <a:schemeClr val="tx1"/>
                </a:solidFill>
              </a:rPr>
              <a:t>!</a:t>
            </a:r>
          </a:p>
          <a:p>
            <a:pPr marL="457200" lvl="1" indent="0">
              <a:buNone/>
            </a:pPr>
            <a:endParaRPr lang="en-US" sz="9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en-US" sz="2000" i="1" dirty="0" smtClean="0">
                <a:solidFill>
                  <a:schemeClr val="tx1"/>
                </a:solidFill>
              </a:rPr>
              <a:t>Hardware:</a:t>
            </a:r>
          </a:p>
          <a:p>
            <a:pPr lvl="1">
              <a:buFontTx/>
              <a:buChar char="-"/>
            </a:pPr>
            <a:r>
              <a:rPr lang="en-US" sz="1800" dirty="0" smtClean="0">
                <a:solidFill>
                  <a:schemeClr val="tx1"/>
                </a:solidFill>
              </a:rPr>
              <a:t>All Racks Hardware V.1 and V.2 will migrate to the new software before LS1 </a:t>
            </a:r>
          </a:p>
          <a:p>
            <a:pPr lvl="1">
              <a:buFontTx/>
              <a:buChar char="-"/>
            </a:pP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76200" y="5334000"/>
            <a:ext cx="8839200" cy="1143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457200" lvl="1" indent="0">
              <a:buNone/>
            </a:pPr>
            <a:r>
              <a:rPr lang="en-US" sz="1400" u="sng" dirty="0" smtClean="0">
                <a:solidFill>
                  <a:srgbClr val="0070C0"/>
                </a:solidFill>
              </a:rPr>
              <a:t>Documentation:</a:t>
            </a:r>
          </a:p>
          <a:p>
            <a:pPr marL="457200" lvl="1" indent="0">
              <a:buNone/>
            </a:pPr>
            <a:r>
              <a:rPr lang="en-US" sz="1200" dirty="0" smtClean="0">
                <a:solidFill>
                  <a:schemeClr val="tx1"/>
                </a:solidFill>
              </a:rPr>
              <a:t>Specifications: </a:t>
            </a:r>
            <a:r>
              <a:rPr lang="en-GB" sz="1200" dirty="0">
                <a:hlinkClick r:id="rId2"/>
              </a:rPr>
              <a:t>https://</a:t>
            </a:r>
            <a:r>
              <a:rPr lang="en-GB" sz="1200" dirty="0" smtClean="0">
                <a:hlinkClick r:id="rId2"/>
              </a:rPr>
              <a:t>edms.cern.ch/document/1234501</a:t>
            </a:r>
            <a:r>
              <a:rPr lang="en-GB" sz="1200" dirty="0" smtClean="0"/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(Released)</a:t>
            </a:r>
            <a:endParaRPr lang="en-US" sz="1200" dirty="0" smtClean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en-US" sz="1200" dirty="0" smtClean="0">
                <a:solidFill>
                  <a:schemeClr val="tx1"/>
                </a:solidFill>
              </a:rPr>
              <a:t>User’s Guide: </a:t>
            </a:r>
            <a:r>
              <a:rPr lang="en-GB" sz="1200" dirty="0">
                <a:hlinkClick r:id="rId3"/>
              </a:rPr>
              <a:t>https://edms.cern.ch/document/1240938</a:t>
            </a:r>
            <a:r>
              <a:rPr lang="en-US" sz="1200" dirty="0" smtClean="0">
                <a:solidFill>
                  <a:schemeClr val="tx1"/>
                </a:solidFill>
              </a:rPr>
              <a:t> (In Work)</a:t>
            </a: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pPr/>
              <a:t>9</a:t>
            </a:fld>
            <a:r>
              <a:rPr lang="en-GB" smtClean="0"/>
              <a:t> of 9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685041" y="6494919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/>
                </a:solidFill>
              </a:rPr>
              <a:t>NS</a:t>
            </a:r>
            <a:endParaRPr lang="en-GB" sz="1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493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Template">
  <a:themeElements>
    <a:clrScheme name="Template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6">
      <a:majorFont>
        <a:latin typeface="Arial"/>
        <a:ea typeface="ＭＳ Ｐゴシック"/>
        <a:cs typeface="ＭＳ Ｐゴシック"/>
      </a:majorFont>
      <a:minorFont>
        <a:latin typeface="Optima Medium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9809</TotalTime>
  <Words>947</Words>
  <Application>Microsoft Office PowerPoint</Application>
  <PresentationFormat>On-screen Show (4:3)</PresentationFormat>
  <Paragraphs>267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 Department Meeting 10 March 2009</dc:title>
  <dc:creator>deluc</dc:creator>
  <cp:lastModifiedBy>Sebastien Blanchard</cp:lastModifiedBy>
  <cp:revision>431</cp:revision>
  <cp:lastPrinted>2013-01-17T16:34:46Z</cp:lastPrinted>
  <dcterms:created xsi:type="dcterms:W3CDTF">2009-02-26T15:30:12Z</dcterms:created>
  <dcterms:modified xsi:type="dcterms:W3CDTF">2013-01-17T16:35:23Z</dcterms:modified>
</cp:coreProperties>
</file>