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6" r:id="rId5"/>
    <p:sldId id="257" r:id="rId6"/>
    <p:sldId id="287" r:id="rId7"/>
    <p:sldId id="259" r:id="rId8"/>
    <p:sldId id="260" r:id="rId9"/>
    <p:sldId id="258" r:id="rId10"/>
    <p:sldId id="261" r:id="rId11"/>
    <p:sldId id="265" r:id="rId12"/>
    <p:sldId id="266" r:id="rId13"/>
    <p:sldId id="268" r:id="rId14"/>
    <p:sldId id="270" r:id="rId15"/>
    <p:sldId id="272" r:id="rId16"/>
    <p:sldId id="271" r:id="rId17"/>
    <p:sldId id="273" r:id="rId18"/>
    <p:sldId id="278" r:id="rId19"/>
    <p:sldId id="279" r:id="rId20"/>
    <p:sldId id="280" r:id="rId21"/>
    <p:sldId id="277" r:id="rId22"/>
    <p:sldId id="281" r:id="rId23"/>
    <p:sldId id="262" r:id="rId24"/>
    <p:sldId id="290" r:id="rId25"/>
    <p:sldId id="286" r:id="rId26"/>
    <p:sldId id="264" r:id="rId27"/>
    <p:sldId id="274" r:id="rId28"/>
    <p:sldId id="275" r:id="rId29"/>
    <p:sldId id="276" r:id="rId30"/>
    <p:sldId id="285" r:id="rId31"/>
    <p:sldId id="282" r:id="rId32"/>
    <p:sldId id="283" r:id="rId33"/>
    <p:sldId id="284" r:id="rId34"/>
    <p:sldId id="289" r:id="rId35"/>
    <p:sldId id="288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2" autoAdjust="0"/>
    <p:restoredTop sz="99755" autoAdjust="0"/>
  </p:normalViewPr>
  <p:slideViewPr>
    <p:cSldViewPr>
      <p:cViewPr varScale="1">
        <p:scale>
          <a:sx n="123" d="100"/>
          <a:sy n="123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12831-9C86-C846-BD6B-A95453DC7DA6}" type="datetimeFigureOut">
              <a:rPr lang="en-US" smtClean="0"/>
              <a:t>03.06.13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896B0-82AE-FC49-9A70-90CFD842C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6863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D1336-294C-4797-BDD2-082B9BA590AB}" type="datetimeFigureOut">
              <a:rPr lang="en-GB" smtClean="0"/>
              <a:t>03.06.13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70BD2-5900-4D6B-8104-2BDF2D55E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598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mariecurieactions/index.htm" TargetMode="External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mariecurieactions/index.htm" TargetMode="External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822" y="287519"/>
            <a:ext cx="2448272" cy="1681185"/>
          </a:xfrm>
          <a:prstGeom prst="rect">
            <a:avLst/>
          </a:prstGeom>
        </p:spPr>
      </p:pic>
      <p:pic>
        <p:nvPicPr>
          <p:cNvPr id="1026" name="Picture 2" descr="http://ec.europa.eu/research/fp7/understanding/marie-curieinbrief/images/logo_mc.jp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332" y="-8640"/>
            <a:ext cx="94297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92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768752" cy="706090"/>
          </a:xfrm>
        </p:spPr>
        <p:txBody>
          <a:bodyPr>
            <a:normAutofit/>
          </a:bodyPr>
          <a:lstStyle>
            <a:lvl1pPr>
              <a:defRPr sz="4000" b="0" i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3" y="188640"/>
            <a:ext cx="72431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0471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0648"/>
            <a:ext cx="3747160" cy="2573108"/>
          </a:xfrm>
          <a:prstGeom prst="rect">
            <a:avLst/>
          </a:prstGeom>
        </p:spPr>
      </p:pic>
      <p:pic>
        <p:nvPicPr>
          <p:cNvPr id="2050" name="Picture 2" descr="http://ec.europa.eu/research/fp7/understanding/marie-curieinbrief/images/logo_mc.jp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920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131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5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06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642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6"/>
            <a:ext cx="5111750" cy="5073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49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57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864096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9592" y="6356350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4104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Optical Data Transmission in High Energy Physics - T. Flick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C3753-0CCC-4F15-81B1-5E56AF77E62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5630"/>
            <a:ext cx="685800" cy="693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1" y="6237312"/>
            <a:ext cx="1408639" cy="621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1882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jpe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0.jpeg"/><Relationship Id="rId5" Type="http://schemas.openxmlformats.org/officeDocument/2006/relationships/image" Target="../media/image34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tdallas.edu/~torlak/courses/ee4367/lectures/FIBEROPTICS.pdf" TargetMode="External"/><Relationship Id="rId3" Type="http://schemas.openxmlformats.org/officeDocument/2006/relationships/hyperlink" Target="http://course.ee.ust.hk/elec342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Optical Data Transmission in High Energy Physics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TALENT Summer School 2013</a:t>
            </a:r>
          </a:p>
          <a:p>
            <a:r>
              <a:rPr lang="en-GB" dirty="0" smtClean="0"/>
              <a:t>3.-14.06.2013</a:t>
            </a:r>
          </a:p>
          <a:p>
            <a:r>
              <a:rPr lang="en-GB" dirty="0" smtClean="0"/>
              <a:t>Tobias Flick</a:t>
            </a:r>
          </a:p>
          <a:p>
            <a:r>
              <a:rPr lang="en-GB" dirty="0" smtClean="0"/>
              <a:t>University Wuppertal</a:t>
            </a:r>
            <a:endParaRPr lang="en-GB" dirty="0"/>
          </a:p>
        </p:txBody>
      </p:sp>
      <p:pic>
        <p:nvPicPr>
          <p:cNvPr id="7" name="Bild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2"/>
            <a:ext cx="1043608" cy="103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3400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Fiber Attenuation: Absorption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optical power is lost as </a:t>
            </a:r>
            <a:r>
              <a:rPr lang="en-US" i="1" dirty="0">
                <a:solidFill>
                  <a:srgbClr val="FF0000"/>
                </a:solidFill>
              </a:rPr>
              <a:t>heat</a:t>
            </a:r>
            <a:r>
              <a:rPr lang="en-US" i="1" dirty="0"/>
              <a:t> </a:t>
            </a:r>
            <a:r>
              <a:rPr lang="en-US" dirty="0"/>
              <a:t>in the fiber. </a:t>
            </a:r>
            <a:r>
              <a:rPr lang="en-US" dirty="0" smtClean="0"/>
              <a:t>Loss mechanism is </a:t>
            </a:r>
            <a:r>
              <a:rPr lang="en-US" dirty="0"/>
              <a:t>related to both </a:t>
            </a:r>
            <a:r>
              <a:rPr lang="en-US" i="1" dirty="0">
                <a:solidFill>
                  <a:srgbClr val="4F6228"/>
                </a:solidFill>
              </a:rPr>
              <a:t>the material composition</a:t>
            </a:r>
            <a:r>
              <a:rPr lang="en-US" i="1" dirty="0"/>
              <a:t> </a:t>
            </a:r>
            <a:r>
              <a:rPr lang="en-US" dirty="0"/>
              <a:t>and the </a:t>
            </a:r>
            <a:r>
              <a:rPr lang="en-US" i="1" dirty="0">
                <a:solidFill>
                  <a:srgbClr val="4F6228"/>
                </a:solidFill>
              </a:rPr>
              <a:t>fabrication process </a:t>
            </a:r>
            <a:r>
              <a:rPr lang="en-US" dirty="0"/>
              <a:t>for the fiber. </a:t>
            </a:r>
          </a:p>
          <a:p>
            <a:r>
              <a:rPr lang="en-US" dirty="0" smtClean="0"/>
              <a:t>The </a:t>
            </a:r>
            <a:r>
              <a:rPr lang="en-US" dirty="0"/>
              <a:t>light absorption can be </a:t>
            </a:r>
            <a:r>
              <a:rPr lang="en-US" i="1" dirty="0">
                <a:solidFill>
                  <a:srgbClr val="FF0000"/>
                </a:solidFill>
              </a:rPr>
              <a:t>intrinsic</a:t>
            </a:r>
            <a:r>
              <a:rPr lang="en-US" i="1" dirty="0"/>
              <a:t> </a:t>
            </a:r>
            <a:r>
              <a:rPr lang="en-US" dirty="0"/>
              <a:t>(due to the material components of the glass) or </a:t>
            </a:r>
            <a:r>
              <a:rPr lang="en-US" i="1" dirty="0">
                <a:solidFill>
                  <a:srgbClr val="FF0000"/>
                </a:solidFill>
              </a:rPr>
              <a:t>extrinsic</a:t>
            </a:r>
            <a:r>
              <a:rPr lang="en-US" i="1" dirty="0"/>
              <a:t> </a:t>
            </a:r>
            <a:r>
              <a:rPr lang="en-US" dirty="0"/>
              <a:t>(due to impurities introduced into the glass during fabrication). </a:t>
            </a:r>
            <a:endParaRPr lang="en-US" dirty="0" smtClean="0"/>
          </a:p>
          <a:p>
            <a:r>
              <a:rPr lang="en-US" b="1" dirty="0" smtClean="0">
                <a:solidFill>
                  <a:srgbClr val="008000"/>
                </a:solidFill>
              </a:rPr>
              <a:t>Intrinsic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smtClean="0"/>
              <a:t>absorptions can be due to electron transitions within the glass molecules (</a:t>
            </a:r>
            <a:r>
              <a:rPr lang="en-US" dirty="0" smtClean="0">
                <a:solidFill>
                  <a:srgbClr val="0000FF"/>
                </a:solidFill>
              </a:rPr>
              <a:t>UV absorption</a:t>
            </a:r>
            <a:r>
              <a:rPr lang="en-US" dirty="0" smtClean="0"/>
              <a:t>) or due to molecular vibrations (</a:t>
            </a:r>
            <a:r>
              <a:rPr lang="en-US" dirty="0" smtClean="0">
                <a:solidFill>
                  <a:srgbClr val="FF0000"/>
                </a:solidFill>
              </a:rPr>
              <a:t>infrared absorptions</a:t>
            </a:r>
            <a:r>
              <a:rPr lang="en-US" dirty="0" smtClean="0"/>
              <a:t>). </a:t>
            </a:r>
            <a:endParaRPr lang="en-US" dirty="0"/>
          </a:p>
          <a:p>
            <a:r>
              <a:rPr lang="en-US" dirty="0"/>
              <a:t>Major </a:t>
            </a:r>
            <a:r>
              <a:rPr lang="en-US" b="1" dirty="0">
                <a:solidFill>
                  <a:srgbClr val="008000"/>
                </a:solidFill>
              </a:rPr>
              <a:t>extrinsic</a:t>
            </a:r>
            <a:r>
              <a:rPr lang="en-US" dirty="0"/>
              <a:t> loss </a:t>
            </a:r>
            <a:r>
              <a:rPr lang="en-US" dirty="0" smtClean="0"/>
              <a:t>is </a:t>
            </a:r>
            <a:r>
              <a:rPr lang="en-US" dirty="0"/>
              <a:t>caused by absorption due to water (</a:t>
            </a:r>
            <a:r>
              <a:rPr lang="en-US" i="1" dirty="0"/>
              <a:t>as the hydroxyl or OH</a:t>
            </a:r>
            <a:r>
              <a:rPr lang="en-US" i="1" baseline="30000" dirty="0"/>
              <a:t>-</a:t>
            </a:r>
            <a:r>
              <a:rPr lang="en-US" i="1" dirty="0"/>
              <a:t> ions</a:t>
            </a:r>
            <a:r>
              <a:rPr lang="en-US" dirty="0"/>
              <a:t>) introduced in the glass fiber during </a:t>
            </a:r>
            <a:r>
              <a:rPr lang="en-US" i="1" dirty="0"/>
              <a:t>fiber pulling by means of </a:t>
            </a:r>
            <a:r>
              <a:rPr lang="en-US" i="1" dirty="0" err="1"/>
              <a:t>oxyhydrogen</a:t>
            </a:r>
            <a:r>
              <a:rPr lang="en-US" i="1" dirty="0"/>
              <a:t> flame</a:t>
            </a:r>
            <a:r>
              <a:rPr lang="en-US" dirty="0"/>
              <a:t>.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lowest attenuation for typical silica-based fibers </a:t>
            </a:r>
            <a:r>
              <a:rPr lang="en-US" dirty="0" smtClean="0"/>
              <a:t>occurs </a:t>
            </a:r>
            <a:r>
              <a:rPr lang="en-US" dirty="0"/>
              <a:t>at wavelength </a:t>
            </a:r>
            <a:r>
              <a:rPr lang="en-US" dirty="0" smtClean="0"/>
              <a:t>1550 nm, about </a:t>
            </a:r>
            <a:r>
              <a:rPr lang="en-US" dirty="0"/>
              <a:t>0.2 dB/km, approaching the </a:t>
            </a:r>
            <a:r>
              <a:rPr lang="en-US" i="1" dirty="0"/>
              <a:t>minimum possible attenuation </a:t>
            </a:r>
            <a:r>
              <a:rPr lang="en-US" dirty="0"/>
              <a:t>at this wavelength.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035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087" y="980728"/>
            <a:ext cx="5832648" cy="47705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768752" cy="706090"/>
          </a:xfrm>
        </p:spPr>
        <p:txBody>
          <a:bodyPr/>
          <a:lstStyle/>
          <a:p>
            <a:r>
              <a:rPr lang="en-US" dirty="0" smtClean="0"/>
              <a:t>1400nm OH</a:t>
            </a:r>
            <a:r>
              <a:rPr lang="en-US" baseline="30000" dirty="0" smtClean="0"/>
              <a:t>-</a:t>
            </a:r>
            <a:r>
              <a:rPr lang="en-US" dirty="0" smtClean="0"/>
              <a:t> Absorption 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89240"/>
            <a:ext cx="8640960" cy="53692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OFS </a:t>
            </a:r>
            <a:r>
              <a:rPr lang="en-US" b="1" dirty="0" err="1"/>
              <a:t>AllWave</a:t>
            </a:r>
            <a:r>
              <a:rPr lang="en-US" b="1" dirty="0"/>
              <a:t> fiber: example of a “low-water-peak” or “full spectrum” fiber. Prior to 2000 the fiber transmission bands were referred to as “windows.”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11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353519" y="1844824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OH</a:t>
            </a:r>
            <a:r>
              <a:rPr lang="en-US" baseline="30000" dirty="0"/>
              <a:t>-</a:t>
            </a:r>
            <a:r>
              <a:rPr lang="en-US" dirty="0"/>
              <a:t> absorption (1400 nm)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713559" y="2276872"/>
            <a:ext cx="100811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3528" y="1412776"/>
            <a:ext cx="27363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 smtClean="0"/>
              <a:t>1st </a:t>
            </a:r>
            <a:r>
              <a:rPr lang="en-US" dirty="0"/>
              <a:t>window: 850 nm, attenuation 2 dB/km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2nd </a:t>
            </a:r>
            <a:r>
              <a:rPr lang="en-US" dirty="0"/>
              <a:t>window: 1300 nm, attenuation 0.5 dB/</a:t>
            </a:r>
            <a:r>
              <a:rPr lang="en-US" dirty="0" smtClean="0"/>
              <a:t>km</a:t>
            </a:r>
          </a:p>
          <a:p>
            <a:endParaRPr lang="en-US" dirty="0" smtClean="0"/>
          </a:p>
          <a:p>
            <a:r>
              <a:rPr lang="en-US" dirty="0" smtClean="0"/>
              <a:t>3rd </a:t>
            </a:r>
            <a:r>
              <a:rPr lang="en-US" dirty="0"/>
              <a:t>window: 1550 nm, attenuation 0.3 dB/km </a:t>
            </a:r>
          </a:p>
        </p:txBody>
      </p:sp>
    </p:spTree>
    <p:extLst>
      <p:ext uri="{BB962C8B-B14F-4D97-AF65-F5344CB8AC3E}">
        <p14:creationId xmlns:p14="http://schemas.microsoft.com/office/powerpoint/2010/main" val="806029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717032"/>
            <a:ext cx="8928100" cy="242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Fiber Attenuation: Scattering </a:t>
            </a:r>
            <a:r>
              <a:rPr lang="en-US" dirty="0" smtClean="0"/>
              <a:t>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3"/>
            <a:ext cx="8640960" cy="28083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Scattering </a:t>
            </a:r>
            <a:r>
              <a:rPr lang="en-US" dirty="0"/>
              <a:t>results in attenuation (</a:t>
            </a:r>
            <a:r>
              <a:rPr lang="en-US" i="1" dirty="0"/>
              <a:t>in the form of radiation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as </a:t>
            </a:r>
            <a:r>
              <a:rPr lang="en-US" dirty="0"/>
              <a:t>the scattered light may not continue to satisfy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total </a:t>
            </a:r>
            <a:r>
              <a:rPr lang="en-US" dirty="0"/>
              <a:t>internal reflection in the fiber </a:t>
            </a:r>
            <a:r>
              <a:rPr lang="en-US" dirty="0" smtClean="0"/>
              <a:t>core: </a:t>
            </a:r>
            <a:r>
              <a:rPr lang="en-US" dirty="0" smtClean="0">
                <a:latin typeface="Symbol" charset="2"/>
                <a:cs typeface="Symbol" charset="2"/>
              </a:rPr>
              <a:t>q</a:t>
            </a:r>
            <a:r>
              <a:rPr lang="en-US" baseline="-25000" dirty="0" smtClean="0">
                <a:cs typeface="Symbol" charset="2"/>
              </a:rPr>
              <a:t>c</a:t>
            </a:r>
            <a:r>
              <a:rPr lang="en-US" dirty="0" smtClean="0">
                <a:cs typeface="Symbol" charset="2"/>
              </a:rPr>
              <a:t>=</a:t>
            </a:r>
            <a:r>
              <a:rPr lang="en-US" dirty="0" err="1" smtClean="0">
                <a:cs typeface="Symbol" charset="2"/>
              </a:rPr>
              <a:t>arcsin</a:t>
            </a:r>
            <a:r>
              <a:rPr lang="en-US" dirty="0" smtClean="0">
                <a:cs typeface="Symbol" charset="2"/>
              </a:rPr>
              <a:t>(n</a:t>
            </a:r>
            <a:r>
              <a:rPr lang="en-US" baseline="-25000" dirty="0" smtClean="0">
                <a:cs typeface="Symbol" charset="2"/>
              </a:rPr>
              <a:t>2</a:t>
            </a:r>
            <a:r>
              <a:rPr lang="en-US" dirty="0" smtClean="0">
                <a:cs typeface="Symbol" charset="2"/>
              </a:rPr>
              <a:t>/n</a:t>
            </a:r>
            <a:r>
              <a:rPr lang="en-US" baseline="-25000" dirty="0" smtClean="0">
                <a:cs typeface="Symbol" charset="2"/>
              </a:rPr>
              <a:t>1</a:t>
            </a:r>
            <a:r>
              <a:rPr lang="en-US" dirty="0" smtClean="0">
                <a:cs typeface="Symbol" charset="2"/>
              </a:rPr>
              <a:t>)</a:t>
            </a:r>
            <a:endParaRPr lang="en-US" dirty="0"/>
          </a:p>
          <a:p>
            <a:r>
              <a:rPr lang="en-US" i="1" dirty="0"/>
              <a:t>Rayleigh scattering </a:t>
            </a:r>
            <a:r>
              <a:rPr lang="en-US" dirty="0"/>
              <a:t>results from random </a:t>
            </a:r>
            <a:r>
              <a:rPr lang="en-US" i="1" dirty="0" err="1"/>
              <a:t>inhomogeneities</a:t>
            </a:r>
            <a:r>
              <a:rPr lang="en-US" i="1" dirty="0"/>
              <a:t>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that </a:t>
            </a:r>
            <a:r>
              <a:rPr lang="en-US" dirty="0"/>
              <a:t>are small in size compared with the wavelength. </a:t>
            </a:r>
          </a:p>
          <a:p>
            <a:r>
              <a:rPr lang="en-US" dirty="0" smtClean="0"/>
              <a:t>These in-homogeneities </a:t>
            </a:r>
            <a:r>
              <a:rPr lang="en-US" dirty="0"/>
              <a:t>exist in the form of </a:t>
            </a:r>
            <a:r>
              <a:rPr lang="en-US" i="1" dirty="0"/>
              <a:t>refractive index fluctuations </a:t>
            </a:r>
            <a:r>
              <a:rPr lang="en-US" dirty="0"/>
              <a:t>which are frozen into the </a:t>
            </a:r>
            <a:r>
              <a:rPr lang="en-US" i="1" dirty="0"/>
              <a:t>amorphous </a:t>
            </a:r>
            <a:r>
              <a:rPr lang="en-US" dirty="0"/>
              <a:t>glass fiber upon fiber pulling. Such fluctuations </a:t>
            </a:r>
            <a:r>
              <a:rPr lang="en-US" i="1" dirty="0"/>
              <a:t>always exist and cannot be avoided </a:t>
            </a:r>
            <a:r>
              <a:rPr lang="en-US" dirty="0"/>
              <a:t>! </a:t>
            </a:r>
          </a:p>
          <a:p>
            <a:r>
              <a:rPr lang="en-US" dirty="0"/>
              <a:t>Rayleigh scattering is the dominant loss in today’s </a:t>
            </a:r>
            <a:r>
              <a:rPr lang="en-US" dirty="0" smtClean="0"/>
              <a:t>fibers.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12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975" y="1340768"/>
            <a:ext cx="1878856" cy="112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977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Fiber Dispersion – Pulse Broadening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7"/>
            <a:ext cx="8640960" cy="1584176"/>
          </a:xfrm>
        </p:spPr>
        <p:txBody>
          <a:bodyPr/>
          <a:lstStyle/>
          <a:p>
            <a:r>
              <a:rPr lang="en-US" dirty="0" smtClean="0"/>
              <a:t>Fiber </a:t>
            </a:r>
            <a:r>
              <a:rPr lang="en-US" dirty="0"/>
              <a:t>dispersion results in </a:t>
            </a:r>
            <a:r>
              <a:rPr lang="en-US" i="1" dirty="0" smtClean="0">
                <a:solidFill>
                  <a:srgbClr val="FF0000"/>
                </a:solidFill>
              </a:rPr>
              <a:t>optical </a:t>
            </a:r>
            <a:r>
              <a:rPr lang="en-US" i="1" dirty="0">
                <a:solidFill>
                  <a:srgbClr val="FF0000"/>
                </a:solidFill>
              </a:rPr>
              <a:t>pulse broadening </a:t>
            </a:r>
            <a:r>
              <a:rPr lang="en-US" dirty="0" smtClean="0"/>
              <a:t>and </a:t>
            </a:r>
            <a:r>
              <a:rPr lang="en-US" dirty="0"/>
              <a:t>hence </a:t>
            </a:r>
            <a:r>
              <a:rPr lang="en-US" i="1" dirty="0">
                <a:solidFill>
                  <a:srgbClr val="FF0000"/>
                </a:solidFill>
              </a:rPr>
              <a:t>digital signal degradation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996952"/>
            <a:ext cx="8323861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324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 Dispersion – Bit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Pulse broadening limits transmission capability.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988840"/>
            <a:ext cx="5796136" cy="41567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79912" y="2564904"/>
            <a:ext cx="209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Detection threshold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4077072"/>
            <a:ext cx="1394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Inter symbol 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interference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5373216"/>
            <a:ext cx="168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Signal distorted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691680" y="2564904"/>
            <a:ext cx="2088232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339752" y="3573016"/>
            <a:ext cx="2088232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203848" y="4437112"/>
            <a:ext cx="2088232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067944" y="5373216"/>
            <a:ext cx="2088232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1"/>
          </p:cNvCxnSpPr>
          <p:nvPr/>
        </p:nvCxnSpPr>
        <p:spPr>
          <a:xfrm flipH="1" flipV="1">
            <a:off x="3491881" y="2708920"/>
            <a:ext cx="288031" cy="40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915816" y="4581128"/>
            <a:ext cx="1224136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915816" y="3861048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563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 Dispersion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3"/>
            <a:ext cx="8640960" cy="180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Chromatic </a:t>
            </a:r>
            <a:r>
              <a:rPr lang="en-US" dirty="0"/>
              <a:t>dispersion (CD) may occur in </a:t>
            </a:r>
            <a:r>
              <a:rPr lang="en-US" i="1" dirty="0"/>
              <a:t>all </a:t>
            </a:r>
            <a:r>
              <a:rPr lang="en-US" dirty="0"/>
              <a:t>types of optical fiber. The optical pulse broadening results from the </a:t>
            </a:r>
            <a:r>
              <a:rPr lang="en-US" i="1" dirty="0">
                <a:solidFill>
                  <a:srgbClr val="008000"/>
                </a:solidFill>
              </a:rPr>
              <a:t>finite spectral </a:t>
            </a:r>
            <a:r>
              <a:rPr lang="en-US" i="1" dirty="0" smtClean="0">
                <a:solidFill>
                  <a:srgbClr val="008000"/>
                </a:solidFill>
              </a:rPr>
              <a:t>line width </a:t>
            </a:r>
            <a:r>
              <a:rPr lang="en-US" i="1" dirty="0"/>
              <a:t>of the optical source and the modulated carrier</a:t>
            </a:r>
            <a:r>
              <a:rPr lang="en-US" dirty="0"/>
              <a:t>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3068960"/>
            <a:ext cx="5860380" cy="24334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551723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*In the case of the semiconductor laser </a:t>
            </a:r>
            <a:r>
              <a:rPr lang="en-US" dirty="0">
                <a:latin typeface="Symbol" charset="2"/>
                <a:cs typeface="Symbol" charset="2"/>
              </a:rPr>
              <a:t>Dl</a:t>
            </a:r>
            <a:r>
              <a:rPr lang="en-US" dirty="0"/>
              <a:t> corresponds to only a fraction of % of the </a:t>
            </a:r>
            <a:r>
              <a:rPr lang="en-US" dirty="0" err="1"/>
              <a:t>centre</a:t>
            </a:r>
            <a:r>
              <a:rPr lang="en-US" dirty="0"/>
              <a:t> wavelength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baseline="-25000" dirty="0" smtClean="0">
                <a:latin typeface="Symbol" charset="2"/>
                <a:cs typeface="Symbol" charset="2"/>
              </a:rPr>
              <a:t>0</a:t>
            </a:r>
            <a:r>
              <a:rPr lang="en-US" dirty="0" smtClean="0"/>
              <a:t>. </a:t>
            </a:r>
            <a:r>
              <a:rPr lang="en-US" dirty="0"/>
              <a:t>For LEDs, </a:t>
            </a:r>
            <a:r>
              <a:rPr lang="en-US" dirty="0">
                <a:latin typeface="Symbol" charset="2"/>
                <a:cs typeface="Symbol" charset="2"/>
              </a:rPr>
              <a:t>Dl</a:t>
            </a:r>
            <a:r>
              <a:rPr lang="en-US" dirty="0"/>
              <a:t> is likely to be a significant percentage of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baseline="-25000" dirty="0" smtClean="0">
                <a:latin typeface="Symbol" charset="2"/>
                <a:cs typeface="Symbol" charset="2"/>
              </a:rPr>
              <a:t>0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090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Spectral Line 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3"/>
            <a:ext cx="8640960" cy="259228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Real </a:t>
            </a:r>
            <a:r>
              <a:rPr lang="en-US" dirty="0"/>
              <a:t>sources emit over a range of wavelengths. This range is the </a:t>
            </a:r>
            <a:r>
              <a:rPr lang="en-US" i="1" dirty="0">
                <a:solidFill>
                  <a:srgbClr val="008000"/>
                </a:solidFill>
              </a:rPr>
              <a:t>source </a:t>
            </a:r>
            <a:r>
              <a:rPr lang="en-US" i="1" dirty="0" smtClean="0">
                <a:solidFill>
                  <a:srgbClr val="008000"/>
                </a:solidFill>
              </a:rPr>
              <a:t>line width</a:t>
            </a:r>
            <a:r>
              <a:rPr lang="en-US" i="1" dirty="0" smtClean="0"/>
              <a:t> </a:t>
            </a:r>
            <a:r>
              <a:rPr lang="en-US" dirty="0"/>
              <a:t>or </a:t>
            </a:r>
            <a:r>
              <a:rPr lang="en-US" i="1" dirty="0">
                <a:solidFill>
                  <a:srgbClr val="008000"/>
                </a:solidFill>
              </a:rPr>
              <a:t>spectral width</a:t>
            </a:r>
            <a:r>
              <a:rPr lang="en-US" dirty="0"/>
              <a:t>. </a:t>
            </a:r>
          </a:p>
          <a:p>
            <a:r>
              <a:rPr lang="en-US" dirty="0" smtClean="0"/>
              <a:t>The </a:t>
            </a:r>
            <a:r>
              <a:rPr lang="en-US" dirty="0"/>
              <a:t>smaller </a:t>
            </a:r>
            <a:r>
              <a:rPr lang="en-US" dirty="0" smtClean="0"/>
              <a:t>the line width</a:t>
            </a:r>
            <a:r>
              <a:rPr lang="en-US" dirty="0"/>
              <a:t>, the smaller is the spread in wavelengths or frequencies, the more </a:t>
            </a:r>
            <a:r>
              <a:rPr lang="en-US" i="1" dirty="0"/>
              <a:t>coherent </a:t>
            </a:r>
            <a:r>
              <a:rPr lang="en-US" dirty="0"/>
              <a:t>is the source. </a:t>
            </a:r>
          </a:p>
          <a:p>
            <a:r>
              <a:rPr lang="en-US" dirty="0" smtClean="0"/>
              <a:t>An </a:t>
            </a:r>
            <a:r>
              <a:rPr lang="en-US" i="1" dirty="0"/>
              <a:t>ideal </a:t>
            </a:r>
            <a:r>
              <a:rPr lang="en-US" dirty="0"/>
              <a:t>perfectly coherent source emits light at a </a:t>
            </a:r>
            <a:r>
              <a:rPr lang="en-US" i="1" dirty="0"/>
              <a:t>single </a:t>
            </a:r>
            <a:r>
              <a:rPr lang="en-US" dirty="0"/>
              <a:t>wavelength. It has </a:t>
            </a:r>
            <a:r>
              <a:rPr lang="en-US" i="1" dirty="0"/>
              <a:t>zero </a:t>
            </a:r>
            <a:r>
              <a:rPr lang="en-US" dirty="0" smtClean="0"/>
              <a:t>line width </a:t>
            </a:r>
            <a:r>
              <a:rPr lang="en-US" dirty="0"/>
              <a:t>and is </a:t>
            </a:r>
            <a:r>
              <a:rPr lang="en-US" i="1" dirty="0"/>
              <a:t>perfectly </a:t>
            </a:r>
            <a:r>
              <a:rPr lang="en-US" dirty="0"/>
              <a:t>monochromatic.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409086"/>
              </p:ext>
            </p:extLst>
          </p:nvPr>
        </p:nvGraphicFramePr>
        <p:xfrm>
          <a:off x="1547664" y="378904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Light 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 Width</a:t>
                      </a:r>
                      <a:r>
                        <a:rPr lang="en-US" baseline="0" dirty="0" smtClean="0"/>
                        <a:t> (nm)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Light-emitting diodes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20-100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Semiconductor laser diodes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Nd:YAQ</a:t>
                      </a:r>
                      <a:r>
                        <a:rPr lang="en-US" dirty="0" smtClean="0"/>
                        <a:t> solid state lasers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HeNe</a:t>
                      </a:r>
                      <a:r>
                        <a:rPr lang="en-US" dirty="0" smtClean="0"/>
                        <a:t> gas lasers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7440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 Dispersion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17281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Pulse broadening occurs because there may be propagation delay differences among the spectral components of the transmitted signal.</a:t>
            </a:r>
          </a:p>
          <a:p>
            <a:r>
              <a:rPr lang="en-US" dirty="0" smtClean="0"/>
              <a:t>Different spectral components of a pulse travel at different group velocities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996952"/>
            <a:ext cx="5688632" cy="331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797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Modal Dispersion in Multimode Fibers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When </a:t>
            </a:r>
            <a:r>
              <a:rPr lang="en-US" dirty="0"/>
              <a:t>numerous waveguide modes are propagating, they all travel with different </a:t>
            </a:r>
            <a:r>
              <a:rPr lang="en-US" dirty="0" smtClean="0"/>
              <a:t>velocities </a:t>
            </a:r>
            <a:r>
              <a:rPr lang="en-US" dirty="0"/>
              <a:t>with respect to the waveguide axis. </a:t>
            </a:r>
          </a:p>
          <a:p>
            <a:r>
              <a:rPr lang="en-US" dirty="0" smtClean="0"/>
              <a:t>An </a:t>
            </a:r>
            <a:r>
              <a:rPr lang="en-US" dirty="0"/>
              <a:t>input waveform distorts during propagation because its energy is distributed among several modes, each traveling at a different speed. </a:t>
            </a:r>
          </a:p>
          <a:p>
            <a:r>
              <a:rPr lang="en-US" dirty="0" smtClean="0"/>
              <a:t>Parts </a:t>
            </a:r>
            <a:r>
              <a:rPr lang="en-US" dirty="0"/>
              <a:t>of the wave arrive at the output before other parts, spreading out the waveform. This is thus known as multimode (modal) dispersion. </a:t>
            </a:r>
          </a:p>
          <a:p>
            <a:r>
              <a:rPr lang="en-US" dirty="0" smtClean="0"/>
              <a:t>Multimode </a:t>
            </a:r>
            <a:r>
              <a:rPr lang="en-US" dirty="0"/>
              <a:t>dispersion does </a:t>
            </a:r>
            <a:r>
              <a:rPr lang="en-US" i="1" dirty="0"/>
              <a:t>not </a:t>
            </a:r>
            <a:r>
              <a:rPr lang="en-US" dirty="0"/>
              <a:t>depend on the source </a:t>
            </a:r>
            <a:r>
              <a:rPr lang="en-US" dirty="0" err="1"/>
              <a:t>linewidth</a:t>
            </a:r>
            <a:r>
              <a:rPr lang="en-US" dirty="0"/>
              <a:t> (even a </a:t>
            </a:r>
            <a:r>
              <a:rPr lang="en-US" i="1" dirty="0"/>
              <a:t>single </a:t>
            </a:r>
            <a:r>
              <a:rPr lang="en-US" dirty="0"/>
              <a:t>wavelength can be simultaneously carried by </a:t>
            </a:r>
            <a:r>
              <a:rPr lang="en-US" i="1" dirty="0"/>
              <a:t>multiple modes </a:t>
            </a:r>
            <a:r>
              <a:rPr lang="en-US" dirty="0"/>
              <a:t>in a waveguide). </a:t>
            </a:r>
          </a:p>
          <a:p>
            <a:r>
              <a:rPr lang="en-US" dirty="0" smtClean="0"/>
              <a:t>Multimode </a:t>
            </a:r>
            <a:r>
              <a:rPr lang="en-US" dirty="0"/>
              <a:t>dispersion would </a:t>
            </a:r>
            <a:r>
              <a:rPr lang="en-US" i="1" dirty="0"/>
              <a:t>not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occur </a:t>
            </a:r>
            <a:r>
              <a:rPr lang="en-US" dirty="0"/>
              <a:t>if the waveguide allows </a:t>
            </a:r>
            <a:r>
              <a:rPr lang="en-US" i="1" dirty="0"/>
              <a:t>only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one </a:t>
            </a:r>
            <a:r>
              <a:rPr lang="en-US" dirty="0"/>
              <a:t>mode to propagate -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advantage </a:t>
            </a:r>
            <a:r>
              <a:rPr lang="en-US" dirty="0"/>
              <a:t>of </a:t>
            </a:r>
            <a:r>
              <a:rPr lang="en-US" i="1" dirty="0"/>
              <a:t>single</a:t>
            </a:r>
            <a:r>
              <a:rPr lang="en-US" dirty="0"/>
              <a:t>-mode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waveguides</a:t>
            </a:r>
            <a:r>
              <a:rPr lang="en-US" dirty="0"/>
              <a:t>!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3645024"/>
            <a:ext cx="3863334" cy="223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07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dispersion restrict the bit 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3"/>
            <a:ext cx="8640960" cy="288031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As soon as pulses overlap due to broadening, the information can not be recovered properly.</a:t>
            </a:r>
          </a:p>
          <a:p>
            <a:r>
              <a:rPr lang="en-US" dirty="0" smtClean="0"/>
              <a:t>When this happens depends on bandwidth and length of the transmission as well as on refractive index of the core, cladding, and many more parameters.</a:t>
            </a:r>
          </a:p>
          <a:p>
            <a:endParaRPr lang="en-US" dirty="0"/>
          </a:p>
          <a:p>
            <a:r>
              <a:rPr lang="en-US" dirty="0" smtClean="0"/>
              <a:t>Bit rate - distance product: </a:t>
            </a:r>
            <a:r>
              <a:rPr lang="en-US" b="1" dirty="0" smtClean="0">
                <a:solidFill>
                  <a:srgbClr val="008000"/>
                </a:solidFill>
              </a:rPr>
              <a:t>The Modal Bandwidth</a:t>
            </a:r>
          </a:p>
          <a:p>
            <a:pPr lvl="1"/>
            <a:r>
              <a:rPr lang="en-US" dirty="0" smtClean="0"/>
              <a:t>If a system is capable of transmitting 10 Mb/s over a distance of 1 km, it is said to have a BRD product of 10 MHz km</a:t>
            </a:r>
          </a:p>
          <a:p>
            <a:pPr lvl="1"/>
            <a:r>
              <a:rPr lang="en-US" dirty="0" smtClean="0"/>
              <a:t>Note: the same system can transmit 100 Mb/s along 100m, or 1 Gb/s along 10m, …</a:t>
            </a:r>
          </a:p>
          <a:p>
            <a:pPr lvl="1"/>
            <a:r>
              <a:rPr lang="en-US" dirty="0" smtClean="0"/>
              <a:t>Fiber specifications are due to the BRD-product: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426091"/>
              </p:ext>
            </p:extLst>
          </p:nvPr>
        </p:nvGraphicFramePr>
        <p:xfrm>
          <a:off x="395536" y="4005064"/>
          <a:ext cx="8352928" cy="2131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440160"/>
                <a:gridCol w="1008112"/>
                <a:gridCol w="1008112"/>
                <a:gridCol w="1584176"/>
                <a:gridCol w="1584176"/>
              </a:tblGrid>
              <a:tr h="648072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Transmission Standards</a:t>
                      </a:r>
                      <a:endParaRPr lang="en-US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100 Mb Ethernet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 Gb Ethernet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10 Gb Ethernet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40 Gb Ethernet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100 Gb Ethernet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OM1 (62.5/125)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up to 2000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275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33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Not supported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Not supported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OM2 (50/125)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up to 2000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550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82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Not supported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Not supported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OM3 (50/125)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up to 2000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550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300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100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100 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OM4 (50/125)</a:t>
                      </a:r>
                      <a:endParaRPr lang="en-US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up to 2000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1000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550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150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150 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622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Fiber Optical Communication: </a:t>
            </a:r>
            <a:r>
              <a:rPr lang="en-US" dirty="0"/>
              <a:t>T</a:t>
            </a:r>
            <a:r>
              <a:rPr lang="en-US" dirty="0" smtClean="0"/>
              <a:t>echnology and Components</a:t>
            </a:r>
          </a:p>
          <a:p>
            <a:r>
              <a:rPr lang="en-US" dirty="0" smtClean="0"/>
              <a:t>Motivation for optical communication in high-energy physics (HEP)</a:t>
            </a:r>
          </a:p>
          <a:p>
            <a:r>
              <a:rPr lang="en-US" dirty="0" smtClean="0"/>
              <a:t>Requirements of HEP experiments on optical components</a:t>
            </a:r>
          </a:p>
          <a:p>
            <a:r>
              <a:rPr lang="en-US" dirty="0" smtClean="0"/>
              <a:t>Optical links in ATLAS inner detectors</a:t>
            </a:r>
          </a:p>
          <a:p>
            <a:r>
              <a:rPr lang="en-US" dirty="0" smtClean="0"/>
              <a:t>Summary / 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Optical Data Transmission in High Energy Physics - T. Flick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416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Electrical</a:t>
            </a:r>
            <a:r>
              <a:rPr lang="en-US" dirty="0"/>
              <a:t>-to-Optical Transducers</a:t>
            </a:r>
          </a:p>
          <a:p>
            <a:pPr lvl="1"/>
            <a:r>
              <a:rPr lang="en-US" dirty="0" smtClean="0"/>
              <a:t>LED </a:t>
            </a:r>
            <a:r>
              <a:rPr lang="en-US" dirty="0"/>
              <a:t>- Light Emitting Diode is inexpensive, reliable but </a:t>
            </a:r>
            <a:r>
              <a:rPr lang="en-US" dirty="0" smtClean="0"/>
              <a:t>can support </a:t>
            </a:r>
            <a:r>
              <a:rPr lang="en-US" dirty="0"/>
              <a:t>only lower </a:t>
            </a:r>
            <a:r>
              <a:rPr lang="en-US" dirty="0" smtClean="0"/>
              <a:t>bandwidth</a:t>
            </a:r>
            <a:r>
              <a:rPr lang="en-US" dirty="0"/>
              <a:t> </a:t>
            </a:r>
            <a:r>
              <a:rPr lang="en-US" dirty="0" smtClean="0"/>
              <a:t>(incoherent light)</a:t>
            </a:r>
          </a:p>
          <a:p>
            <a:pPr lvl="1"/>
            <a:r>
              <a:rPr lang="en-US" dirty="0" smtClean="0"/>
              <a:t>LD </a:t>
            </a:r>
            <a:r>
              <a:rPr lang="en-US" dirty="0"/>
              <a:t>– Laser Diode provides high bandwidth and </a:t>
            </a:r>
            <a:r>
              <a:rPr lang="en-US" dirty="0" smtClean="0"/>
              <a:t>narrow spectrum (coherent light).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717032"/>
            <a:ext cx="3384376" cy="2382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9581221">
            <a:off x="179512" y="3429000"/>
            <a:ext cx="53643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LED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9581221">
            <a:off x="3990792" y="3897491"/>
            <a:ext cx="128292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Laser Diode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6093296"/>
            <a:ext cx="441629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Vertical Cavity Surface Emitting Laser (VCSEL)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645024"/>
            <a:ext cx="472105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950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84776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Vertical Cavity Surface Emitting Laser: VCSEL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5544616" cy="492941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Semiconductor laser diode with beam emission perpendicular from the top surface</a:t>
            </a:r>
          </a:p>
          <a:p>
            <a:r>
              <a:rPr lang="en-US" dirty="0" smtClean="0"/>
              <a:t>Advantage: </a:t>
            </a:r>
          </a:p>
          <a:p>
            <a:pPr lvl="1"/>
            <a:r>
              <a:rPr lang="en-US" dirty="0" smtClean="0"/>
              <a:t>VCSELs can be tested on wafer-level</a:t>
            </a:r>
          </a:p>
          <a:p>
            <a:pPr lvl="1"/>
            <a:r>
              <a:rPr lang="en-US" dirty="0" smtClean="0"/>
              <a:t>Higher production density possible</a:t>
            </a:r>
          </a:p>
          <a:p>
            <a:pPr lvl="1"/>
            <a:r>
              <a:rPr lang="en-US" dirty="0" smtClean="0"/>
              <a:t>Multi channel structures possible</a:t>
            </a:r>
          </a:p>
          <a:p>
            <a:r>
              <a:rPr lang="en-US" dirty="0" smtClean="0"/>
              <a:t>Structure: Distributed Bragg Reflector on top and bottom as mirrors (reflectivity &gt; 99%) from p- and n-type materials</a:t>
            </a:r>
          </a:p>
          <a:p>
            <a:r>
              <a:rPr lang="en-US" dirty="0" smtClean="0"/>
              <a:t>Gain region in between the mirrors (quantum wells) in which free photons are “pumped”</a:t>
            </a:r>
          </a:p>
          <a:p>
            <a:r>
              <a:rPr lang="en-US" dirty="0" smtClean="0"/>
              <a:t>Typical wavelengths of 650nm-1300nm </a:t>
            </a:r>
          </a:p>
          <a:p>
            <a:r>
              <a:rPr lang="en-US" dirty="0" smtClean="0"/>
              <a:t>Materials: </a:t>
            </a:r>
            <a:r>
              <a:rPr lang="en-US" dirty="0" err="1" smtClean="0"/>
              <a:t>GaAs</a:t>
            </a:r>
            <a:r>
              <a:rPr lang="en-US" dirty="0" smtClean="0"/>
              <a:t> or </a:t>
            </a:r>
            <a:r>
              <a:rPr lang="en-US" dirty="0" err="1" smtClean="0"/>
              <a:t>AlGaAs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420" y="908720"/>
            <a:ext cx="3373084" cy="2852936"/>
          </a:xfrm>
          <a:prstGeom prst="rect">
            <a:avLst/>
          </a:prstGeom>
        </p:spPr>
      </p:pic>
      <p:pic>
        <p:nvPicPr>
          <p:cNvPr id="8" name="Picture 7" descr="image0027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18" b="38126"/>
          <a:stretch/>
        </p:blipFill>
        <p:spPr>
          <a:xfrm>
            <a:off x="6217839" y="3789040"/>
            <a:ext cx="2458617" cy="247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2296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3"/>
            <a:ext cx="8640960" cy="21602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Optical-to-Electrical Transducers</a:t>
            </a:r>
          </a:p>
          <a:p>
            <a:pPr lvl="1"/>
            <a:r>
              <a:rPr lang="en-US" dirty="0"/>
              <a:t>PIN Diode - Silicone or </a:t>
            </a:r>
            <a:r>
              <a:rPr lang="en-US" dirty="0" err="1"/>
              <a:t>InGaAs</a:t>
            </a:r>
            <a:r>
              <a:rPr lang="en-US" dirty="0"/>
              <a:t> based p-</a:t>
            </a:r>
            <a:r>
              <a:rPr lang="en-US" dirty="0" err="1"/>
              <a:t>i</a:t>
            </a:r>
            <a:r>
              <a:rPr lang="en-US" dirty="0"/>
              <a:t>-n Diode operates well at low bandwidth.</a:t>
            </a:r>
          </a:p>
          <a:p>
            <a:pPr lvl="1"/>
            <a:r>
              <a:rPr lang="en-US" dirty="0"/>
              <a:t>Avalanche Diode – Silicone or </a:t>
            </a:r>
            <a:r>
              <a:rPr lang="en-US" dirty="0" err="1"/>
              <a:t>InGaAs</a:t>
            </a:r>
            <a:r>
              <a:rPr lang="en-US" dirty="0"/>
              <a:t> Diode with internal gain can work with high data rate.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149080"/>
            <a:ext cx="3507579" cy="7997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3377868"/>
            <a:ext cx="3240360" cy="26966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88224" y="5877272"/>
            <a:ext cx="941283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Hamamatsu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845952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Fibers are terminated by connectors, which can be connected together (to extend the fiber path) or to lasers or PIN diodes. Connectors introduce and additional attenuation (or insertion loss).</a:t>
            </a:r>
          </a:p>
          <a:p>
            <a:r>
              <a:rPr lang="en-US" dirty="0" smtClean="0"/>
              <a:t>Fibers can also be spliced together. Splice connections provide lower attenuation, but they are fixed and cannot be opened.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4797152"/>
            <a:ext cx="2066857" cy="13253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22327" y="4414378"/>
            <a:ext cx="1367307" cy="21328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4797153"/>
            <a:ext cx="1754247" cy="13134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0272" y="4797152"/>
            <a:ext cx="1558034" cy="132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09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Optical Data Transmission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Optical communication provides great advantages to high-energy physics experiments:</a:t>
            </a:r>
          </a:p>
          <a:p>
            <a:pPr lvl="1"/>
            <a:r>
              <a:rPr lang="en-US" dirty="0" smtClean="0"/>
              <a:t>High bandwidth</a:t>
            </a:r>
          </a:p>
          <a:p>
            <a:pPr lvl="1"/>
            <a:r>
              <a:rPr lang="en-US" dirty="0" smtClean="0"/>
              <a:t>Small size</a:t>
            </a:r>
          </a:p>
          <a:p>
            <a:pPr lvl="1"/>
            <a:r>
              <a:rPr lang="en-US" dirty="0" smtClean="0"/>
              <a:t>No electromagnetic interference (crosstalk)</a:t>
            </a:r>
          </a:p>
          <a:p>
            <a:pPr lvl="1"/>
            <a:r>
              <a:rPr lang="en-US" dirty="0" smtClean="0"/>
              <a:t>Ground decoupling between on- and off-detector system</a:t>
            </a:r>
          </a:p>
          <a:p>
            <a:r>
              <a:rPr lang="en-US" dirty="0" smtClean="0"/>
              <a:t>Additional high-energy requirements on optical transmission </a:t>
            </a:r>
            <a:r>
              <a:rPr lang="en-US" dirty="0"/>
              <a:t>components </a:t>
            </a:r>
            <a:r>
              <a:rPr lang="en-US" dirty="0" smtClean="0"/>
              <a:t>in </a:t>
            </a:r>
            <a:r>
              <a:rPr lang="en-US" dirty="0"/>
              <a:t>physics </a:t>
            </a:r>
            <a:r>
              <a:rPr lang="en-US" dirty="0" smtClean="0"/>
              <a:t>experiments:</a:t>
            </a:r>
          </a:p>
          <a:p>
            <a:pPr lvl="1"/>
            <a:r>
              <a:rPr lang="en-US" dirty="0" smtClean="0"/>
              <a:t>Low material budget</a:t>
            </a:r>
          </a:p>
          <a:p>
            <a:pPr lvl="1"/>
            <a:r>
              <a:rPr lang="en-US" dirty="0" smtClean="0"/>
              <a:t>Low power consumption</a:t>
            </a:r>
          </a:p>
          <a:p>
            <a:pPr lvl="1"/>
            <a:r>
              <a:rPr lang="en-US" dirty="0" smtClean="0"/>
              <a:t>High radiation hardness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5049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Link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7200800" cy="492941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Front-end: inside the detector </a:t>
            </a:r>
          </a:p>
          <a:p>
            <a:pPr lvl="1"/>
            <a:r>
              <a:rPr lang="en-US" dirty="0" smtClean="0"/>
              <a:t>Needs steering and control </a:t>
            </a:r>
          </a:p>
          <a:p>
            <a:pPr lvl="1"/>
            <a:r>
              <a:rPr lang="en-US" dirty="0" smtClean="0"/>
              <a:t>Registers data / hit information to be sent  out</a:t>
            </a:r>
          </a:p>
          <a:p>
            <a:r>
              <a:rPr lang="en-US" dirty="0" smtClean="0"/>
              <a:t>Transmitters / </a:t>
            </a:r>
            <a:r>
              <a:rPr lang="en-US" dirty="0"/>
              <a:t>r</a:t>
            </a:r>
            <a:r>
              <a:rPr lang="en-US" dirty="0" smtClean="0"/>
              <a:t>eceivers</a:t>
            </a:r>
          </a:p>
          <a:p>
            <a:r>
              <a:rPr lang="en-US" dirty="0" smtClean="0"/>
              <a:t>Fiber path</a:t>
            </a:r>
          </a:p>
          <a:p>
            <a:r>
              <a:rPr lang="en-US" dirty="0" smtClean="0"/>
              <a:t>Transmitters / receivers</a:t>
            </a:r>
          </a:p>
          <a:p>
            <a:r>
              <a:rPr lang="en-US" dirty="0" smtClean="0"/>
              <a:t>Off-detector electronics</a:t>
            </a:r>
          </a:p>
          <a:p>
            <a:pPr lvl="1"/>
            <a:r>
              <a:rPr lang="en-US" dirty="0" smtClean="0"/>
              <a:t>Receives physics data for processing</a:t>
            </a:r>
          </a:p>
          <a:p>
            <a:pPr lvl="1"/>
            <a:r>
              <a:rPr lang="en-US" dirty="0" smtClean="0"/>
              <a:t>Generation of timing and control data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25</a:t>
            </a:fld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7452320" y="1412776"/>
            <a:ext cx="1150928" cy="114698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FE-Electronics</a:t>
            </a:r>
          </a:p>
          <a:p>
            <a:pPr algn="ctr"/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7452320" y="4426625"/>
            <a:ext cx="1150928" cy="11469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 smtClean="0"/>
          </a:p>
          <a:p>
            <a:pPr algn="ctr"/>
            <a:r>
              <a:rPr lang="en-US" sz="1400" dirty="0" err="1" smtClean="0"/>
              <a:t>Off.Det</a:t>
            </a:r>
            <a:r>
              <a:rPr lang="en-US" sz="1400" dirty="0" smtClean="0"/>
              <a:t>.</a:t>
            </a:r>
          </a:p>
          <a:p>
            <a:pPr algn="ctr"/>
            <a:r>
              <a:rPr lang="en-US" sz="1400" dirty="0" smtClean="0"/>
              <a:t>Readout</a:t>
            </a:r>
          </a:p>
          <a:p>
            <a:pPr algn="ctr"/>
            <a:r>
              <a:rPr lang="en-US" sz="1400" dirty="0" err="1" smtClean="0"/>
              <a:t>Electonics</a:t>
            </a:r>
            <a:endParaRPr lang="en-US" sz="1400" dirty="0"/>
          </a:p>
        </p:txBody>
      </p:sp>
      <p:sp>
        <p:nvSpPr>
          <p:cNvPr id="9" name="Rechteck 8"/>
          <p:cNvSpPr/>
          <p:nvPr/>
        </p:nvSpPr>
        <p:spPr>
          <a:xfrm>
            <a:off x="7498250" y="2259358"/>
            <a:ext cx="505250" cy="600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TX</a:t>
            </a:r>
            <a:endParaRPr lang="en-US" sz="1400" dirty="0"/>
          </a:p>
        </p:txBody>
      </p:sp>
      <p:sp>
        <p:nvSpPr>
          <p:cNvPr id="10" name="Rechteck 9"/>
          <p:cNvSpPr/>
          <p:nvPr/>
        </p:nvSpPr>
        <p:spPr>
          <a:xfrm>
            <a:off x="8084343" y="2259358"/>
            <a:ext cx="505250" cy="600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RX</a:t>
            </a:r>
            <a:endParaRPr lang="en-US" sz="1400" dirty="0"/>
          </a:p>
        </p:txBody>
      </p:sp>
      <p:sp>
        <p:nvSpPr>
          <p:cNvPr id="11" name="Rechteck 10"/>
          <p:cNvSpPr/>
          <p:nvPr/>
        </p:nvSpPr>
        <p:spPr>
          <a:xfrm>
            <a:off x="7498250" y="4126225"/>
            <a:ext cx="505250" cy="600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RX</a:t>
            </a:r>
            <a:endParaRPr lang="en-US" sz="1400" dirty="0"/>
          </a:p>
        </p:txBody>
      </p:sp>
      <p:sp>
        <p:nvSpPr>
          <p:cNvPr id="12" name="Rechteck 11"/>
          <p:cNvSpPr/>
          <p:nvPr/>
        </p:nvSpPr>
        <p:spPr>
          <a:xfrm>
            <a:off x="8084343" y="4126225"/>
            <a:ext cx="505250" cy="600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TX</a:t>
            </a:r>
            <a:endParaRPr lang="en-US" sz="1400" dirty="0"/>
          </a:p>
        </p:txBody>
      </p:sp>
      <p:cxnSp>
        <p:nvCxnSpPr>
          <p:cNvPr id="13" name="Gerade Verbindung 13"/>
          <p:cNvCxnSpPr>
            <a:stCxn id="11" idx="0"/>
            <a:endCxn id="9" idx="2"/>
          </p:cNvCxnSpPr>
          <p:nvPr/>
        </p:nvCxnSpPr>
        <p:spPr>
          <a:xfrm rot="5400000" flipH="1" flipV="1">
            <a:off x="7117842" y="3493192"/>
            <a:ext cx="1266067" cy="1588"/>
          </a:xfrm>
          <a:prstGeom prst="line">
            <a:avLst/>
          </a:prstGeom>
          <a:ln>
            <a:solidFill>
              <a:srgbClr val="4B5A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4"/>
          <p:cNvCxnSpPr/>
          <p:nvPr/>
        </p:nvCxnSpPr>
        <p:spPr>
          <a:xfrm rot="5400000" flipH="1" flipV="1">
            <a:off x="7709300" y="3493590"/>
            <a:ext cx="1265269" cy="3"/>
          </a:xfrm>
          <a:prstGeom prst="line">
            <a:avLst/>
          </a:prstGeom>
          <a:ln>
            <a:solidFill>
              <a:srgbClr val="4B5A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7525560" y="3419996"/>
            <a:ext cx="232142" cy="300400"/>
          </a:xfrm>
          <a:prstGeom prst="ellipse">
            <a:avLst/>
          </a:prstGeom>
          <a:noFill/>
          <a:ln w="31750" cap="flat" cmpd="sng" algn="ctr">
            <a:solidFill>
              <a:srgbClr val="4B5A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111653" y="3422196"/>
            <a:ext cx="232142" cy="300400"/>
          </a:xfrm>
          <a:prstGeom prst="ellipse">
            <a:avLst/>
          </a:prstGeom>
          <a:noFill/>
          <a:ln w="31750" cap="flat" cmpd="sng" algn="ctr">
            <a:solidFill>
              <a:srgbClr val="4B5A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785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ALTAS Inner Detector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3816424" cy="4929411"/>
          </a:xfrm>
        </p:spPr>
        <p:txBody>
          <a:bodyPr>
            <a:normAutofit/>
          </a:bodyPr>
          <a:lstStyle/>
          <a:p>
            <a:r>
              <a:rPr lang="en-US" dirty="0" smtClean="0"/>
              <a:t>Modules</a:t>
            </a:r>
          </a:p>
          <a:p>
            <a:endParaRPr lang="en-US" dirty="0"/>
          </a:p>
          <a:p>
            <a:r>
              <a:rPr lang="en-US" dirty="0" smtClean="0"/>
              <a:t>Optical converters</a:t>
            </a:r>
          </a:p>
          <a:p>
            <a:endParaRPr lang="en-US" dirty="0" smtClean="0"/>
          </a:p>
          <a:p>
            <a:r>
              <a:rPr lang="en-US" dirty="0" smtClean="0"/>
              <a:t>Fibers</a:t>
            </a:r>
          </a:p>
          <a:p>
            <a:endParaRPr lang="en-US" dirty="0" smtClean="0"/>
          </a:p>
          <a:p>
            <a:r>
              <a:rPr lang="en-US" dirty="0" smtClean="0"/>
              <a:t>Optical converters</a:t>
            </a:r>
          </a:p>
          <a:p>
            <a:r>
              <a:rPr lang="en-US" dirty="0" smtClean="0"/>
              <a:t>Readout cards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26</a:t>
            </a:fld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7884368" y="1423263"/>
            <a:ext cx="1150928" cy="114698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FE-Electronics</a:t>
            </a:r>
          </a:p>
          <a:p>
            <a:pPr algn="ctr"/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7884368" y="4437112"/>
            <a:ext cx="1150928" cy="11469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 smtClean="0"/>
          </a:p>
          <a:p>
            <a:pPr algn="ctr"/>
            <a:r>
              <a:rPr lang="en-US" sz="1400" dirty="0" err="1" smtClean="0"/>
              <a:t>Off.Det</a:t>
            </a:r>
            <a:r>
              <a:rPr lang="en-US" sz="1400" dirty="0" smtClean="0"/>
              <a:t>.</a:t>
            </a:r>
          </a:p>
          <a:p>
            <a:pPr algn="ctr"/>
            <a:r>
              <a:rPr lang="en-US" sz="1400" dirty="0" smtClean="0"/>
              <a:t>Readout</a:t>
            </a:r>
          </a:p>
          <a:p>
            <a:pPr algn="ctr"/>
            <a:r>
              <a:rPr lang="en-US" sz="1400" dirty="0" err="1" smtClean="0"/>
              <a:t>Electonics</a:t>
            </a:r>
            <a:endParaRPr lang="en-US" sz="1400" dirty="0"/>
          </a:p>
        </p:txBody>
      </p:sp>
      <p:sp>
        <p:nvSpPr>
          <p:cNvPr id="9" name="Rechteck 8"/>
          <p:cNvSpPr/>
          <p:nvPr/>
        </p:nvSpPr>
        <p:spPr>
          <a:xfrm>
            <a:off x="7930298" y="2269845"/>
            <a:ext cx="505250" cy="600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TX</a:t>
            </a:r>
            <a:endParaRPr lang="en-US" sz="1400" dirty="0"/>
          </a:p>
        </p:txBody>
      </p:sp>
      <p:sp>
        <p:nvSpPr>
          <p:cNvPr id="10" name="Rechteck 9"/>
          <p:cNvSpPr/>
          <p:nvPr/>
        </p:nvSpPr>
        <p:spPr>
          <a:xfrm>
            <a:off x="8516391" y="2269845"/>
            <a:ext cx="505250" cy="600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RX</a:t>
            </a:r>
            <a:endParaRPr lang="en-US" sz="1400" dirty="0"/>
          </a:p>
        </p:txBody>
      </p:sp>
      <p:sp>
        <p:nvSpPr>
          <p:cNvPr id="11" name="Rechteck 10"/>
          <p:cNvSpPr/>
          <p:nvPr/>
        </p:nvSpPr>
        <p:spPr>
          <a:xfrm>
            <a:off x="7930298" y="4136712"/>
            <a:ext cx="505250" cy="600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RX</a:t>
            </a:r>
            <a:endParaRPr lang="en-US" sz="1400" dirty="0"/>
          </a:p>
        </p:txBody>
      </p:sp>
      <p:sp>
        <p:nvSpPr>
          <p:cNvPr id="12" name="Rechteck 11"/>
          <p:cNvSpPr/>
          <p:nvPr/>
        </p:nvSpPr>
        <p:spPr>
          <a:xfrm>
            <a:off x="8516391" y="4136712"/>
            <a:ext cx="505250" cy="600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TX</a:t>
            </a:r>
            <a:endParaRPr lang="en-US" sz="1400" dirty="0"/>
          </a:p>
        </p:txBody>
      </p:sp>
      <p:cxnSp>
        <p:nvCxnSpPr>
          <p:cNvPr id="13" name="Gerade Verbindung 13"/>
          <p:cNvCxnSpPr>
            <a:stCxn id="11" idx="0"/>
            <a:endCxn id="9" idx="2"/>
          </p:cNvCxnSpPr>
          <p:nvPr/>
        </p:nvCxnSpPr>
        <p:spPr>
          <a:xfrm rot="5400000" flipH="1" flipV="1">
            <a:off x="7549890" y="3503679"/>
            <a:ext cx="1266067" cy="1588"/>
          </a:xfrm>
          <a:prstGeom prst="line">
            <a:avLst/>
          </a:prstGeom>
          <a:ln>
            <a:solidFill>
              <a:srgbClr val="4B5A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4"/>
          <p:cNvCxnSpPr/>
          <p:nvPr/>
        </p:nvCxnSpPr>
        <p:spPr>
          <a:xfrm rot="5400000" flipH="1" flipV="1">
            <a:off x="8141348" y="3504077"/>
            <a:ext cx="1265269" cy="3"/>
          </a:xfrm>
          <a:prstGeom prst="line">
            <a:avLst/>
          </a:prstGeom>
          <a:ln>
            <a:solidFill>
              <a:srgbClr val="4B5A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7957608" y="3430483"/>
            <a:ext cx="232142" cy="300400"/>
          </a:xfrm>
          <a:prstGeom prst="ellipse">
            <a:avLst/>
          </a:prstGeom>
          <a:noFill/>
          <a:ln w="31750" cap="flat" cmpd="sng" algn="ctr">
            <a:solidFill>
              <a:srgbClr val="4B5A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543701" y="3432683"/>
            <a:ext cx="232142" cy="300400"/>
          </a:xfrm>
          <a:prstGeom prst="ellipse">
            <a:avLst/>
          </a:prstGeom>
          <a:noFill/>
          <a:ln w="31750" cap="flat" cmpd="sng" algn="ctr">
            <a:solidFill>
              <a:srgbClr val="4B5A6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1052736"/>
            <a:ext cx="1400944" cy="143830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052736"/>
            <a:ext cx="1685737" cy="129614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564904"/>
            <a:ext cx="1355959" cy="1100862"/>
          </a:xfrm>
          <a:prstGeom prst="rect">
            <a:avLst/>
          </a:prstGeom>
        </p:spPr>
      </p:pic>
      <p:pic>
        <p:nvPicPr>
          <p:cNvPr id="22" name="Picture 21" descr="flick_1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157193"/>
            <a:ext cx="1327150" cy="1485900"/>
          </a:xfrm>
          <a:prstGeom prst="rect">
            <a:avLst/>
          </a:prstGeom>
        </p:spPr>
      </p:pic>
      <p:pic>
        <p:nvPicPr>
          <p:cNvPr id="23" name="Picture 22" descr="flick_12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92685" y="5372612"/>
            <a:ext cx="1614488" cy="103963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4008" y="4365104"/>
            <a:ext cx="1693416" cy="110349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16" y="3717032"/>
            <a:ext cx="1512168" cy="62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349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IBL Readout Structure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7781" y="1878058"/>
            <a:ext cx="1338077" cy="12701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/>
              <a:t>16 modules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4773731" y="1052736"/>
            <a:ext cx="3799416" cy="32895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VME crate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5497" y="2377027"/>
            <a:ext cx="769629" cy="6690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14772" y="2030458"/>
            <a:ext cx="1491847" cy="16216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3547" y="2279942"/>
            <a:ext cx="769629" cy="6690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0682" y="2195583"/>
            <a:ext cx="769629" cy="66907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 FE-I4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62372" y="1878058"/>
            <a:ext cx="1491847" cy="162165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/>
              <a:t>2 </a:t>
            </a:r>
            <a:r>
              <a:rPr lang="en-US" sz="1600" dirty="0" err="1" smtClean="0"/>
              <a:t>optoboards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914772" y="2223242"/>
            <a:ext cx="1237391" cy="43729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DORIC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914772" y="2812934"/>
            <a:ext cx="1237391" cy="43729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VDC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796410" y="2237972"/>
            <a:ext cx="1803002" cy="210430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BOC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751812" y="2232995"/>
            <a:ext cx="1803002" cy="210430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ROD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796410" y="1455496"/>
            <a:ext cx="2494720" cy="45997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529263" y="1381092"/>
            <a:ext cx="900362" cy="5343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SBC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73731" y="3877326"/>
            <a:ext cx="805114" cy="43729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S-Link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4773731" y="3349313"/>
            <a:ext cx="805114" cy="43729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RX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773731" y="2858501"/>
            <a:ext cx="805114" cy="43729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703581" y="2317354"/>
            <a:ext cx="753401" cy="4372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Timing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5669561" y="2858501"/>
            <a:ext cx="895831" cy="14787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Control &amp; </a:t>
            </a:r>
          </a:p>
          <a:p>
            <a:pPr algn="ctr"/>
            <a:r>
              <a:rPr lang="en-US" sz="1400" dirty="0" smtClean="0"/>
              <a:t>data handling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6846391" y="2570017"/>
            <a:ext cx="1583234" cy="8391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 and steering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846391" y="3457738"/>
            <a:ext cx="1583234" cy="8391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 building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228825" y="1818382"/>
            <a:ext cx="0" cy="5556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431431" y="3017957"/>
            <a:ext cx="15988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381225" y="2675264"/>
            <a:ext cx="64909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429381" y="3603776"/>
            <a:ext cx="15988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5429381" y="4066234"/>
            <a:ext cx="15988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399523" y="4062358"/>
            <a:ext cx="453584" cy="3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19" idx="1"/>
            <a:endCxn id="11" idx="3"/>
          </p:cNvCxnSpPr>
          <p:nvPr/>
        </p:nvCxnSpPr>
        <p:spPr>
          <a:xfrm rot="10800000">
            <a:off x="3152163" y="2441889"/>
            <a:ext cx="1621568" cy="63525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12" idx="3"/>
            <a:endCxn id="18" idx="1"/>
          </p:cNvCxnSpPr>
          <p:nvPr/>
        </p:nvCxnSpPr>
        <p:spPr>
          <a:xfrm>
            <a:off x="3152163" y="3031580"/>
            <a:ext cx="1621568" cy="53637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733376" y="1818382"/>
            <a:ext cx="0" cy="85688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827537" y="2530120"/>
            <a:ext cx="93483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935862" y="1953287"/>
            <a:ext cx="766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Optical </a:t>
            </a:r>
          </a:p>
          <a:p>
            <a:r>
              <a:rPr lang="en-US" sz="1400" dirty="0" smtClean="0"/>
              <a:t>BPM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3344879" y="3449619"/>
            <a:ext cx="766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Optical </a:t>
            </a:r>
          </a:p>
          <a:p>
            <a:r>
              <a:rPr lang="en-US" sz="1400" dirty="0" smtClean="0"/>
              <a:t>8b10b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2278" y="3902679"/>
            <a:ext cx="539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ROS</a:t>
            </a:r>
            <a:endParaRPr lang="en-US" sz="1400" dirty="0"/>
          </a:p>
        </p:txBody>
      </p:sp>
      <p:sp>
        <p:nvSpPr>
          <p:cNvPr id="37" name="Rectangle 36"/>
          <p:cNvSpPr/>
          <p:nvPr/>
        </p:nvSpPr>
        <p:spPr>
          <a:xfrm>
            <a:off x="8708585" y="1303096"/>
            <a:ext cx="283015" cy="30391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Ethernet</a:t>
            </a:r>
            <a:endParaRPr lang="en-US" dirty="0"/>
          </a:p>
        </p:txBody>
      </p:sp>
      <p:cxnSp>
        <p:nvCxnSpPr>
          <p:cNvPr id="38" name="Elbow Connector 37"/>
          <p:cNvCxnSpPr>
            <a:stCxn id="13" idx="0"/>
          </p:cNvCxnSpPr>
          <p:nvPr/>
        </p:nvCxnSpPr>
        <p:spPr>
          <a:xfrm rot="5400000" flipH="1" flipV="1">
            <a:off x="7127048" y="656435"/>
            <a:ext cx="152400" cy="3010674"/>
          </a:xfrm>
          <a:prstGeom prst="bentConnector2">
            <a:avLst/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8152943" y="2085572"/>
            <a:ext cx="0" cy="589692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987833" y="1818382"/>
            <a:ext cx="0" cy="267190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1306" y="3250226"/>
            <a:ext cx="1344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IBL stave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1700570" y="3710403"/>
            <a:ext cx="1553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IBL </a:t>
            </a:r>
            <a:r>
              <a:rPr lang="en-US" sz="1400" dirty="0" err="1" smtClean="0"/>
              <a:t>optobox</a:t>
            </a:r>
            <a:r>
              <a:rPr lang="en-US" sz="1400" dirty="0" smtClean="0"/>
              <a:t> </a:t>
            </a:r>
          </a:p>
          <a:p>
            <a:r>
              <a:rPr lang="en-US" sz="1400" dirty="0"/>
              <a:t>o</a:t>
            </a:r>
            <a:r>
              <a:rPr lang="en-US" sz="1400" dirty="0" smtClean="0"/>
              <a:t>n ID endplate</a:t>
            </a:r>
            <a:endParaRPr lang="en-US" sz="140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50" l="323" r="99612">
                        <a14:foregroundMark x1="14406" y1="12421" x2="14406" y2="12421"/>
                      </a14:backgroundRemoval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88024" y="4365104"/>
            <a:ext cx="1556459" cy="2234141"/>
          </a:xfrm>
          <a:prstGeom prst="rect">
            <a:avLst/>
          </a:prstGeom>
        </p:spPr>
      </p:pic>
      <p:sp>
        <p:nvSpPr>
          <p:cNvPr id="45" name="Date Placeholder 4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US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7516-200F-7D4C-922D-D068C0629406}" type="slidenum">
              <a:rPr lang="en-US" smtClean="0"/>
              <a:t>27</a:t>
            </a:fld>
            <a:endParaRPr lang="en-US" dirty="0"/>
          </a:p>
        </p:txBody>
      </p:sp>
      <p:pic>
        <p:nvPicPr>
          <p:cNvPr id="47" name="Picture 46" descr="RO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00192" y="4509120"/>
            <a:ext cx="2434185" cy="2016224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30715" y="4533437"/>
            <a:ext cx="1789538" cy="145287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-194795" y="4631909"/>
            <a:ext cx="1685737" cy="1296144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3995936" y="4797152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Optically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1331640" y="4581128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electrically</a:t>
            </a:r>
            <a:endParaRPr lang="en-US" sz="16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923928" y="5409220"/>
            <a:ext cx="1116120" cy="0"/>
          </a:xfrm>
          <a:prstGeom prst="straightConnector1">
            <a:avLst/>
          </a:prstGeom>
          <a:ln w="76200" cmpd="sng">
            <a:solidFill>
              <a:srgbClr val="6076B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1259632" y="5409220"/>
            <a:ext cx="1116120" cy="0"/>
          </a:xfrm>
          <a:prstGeom prst="straightConnector1">
            <a:avLst/>
          </a:prstGeom>
          <a:ln w="76200" cmpd="sng"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6" name="Footer Placeholder 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606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On-detector Optical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The </a:t>
            </a:r>
            <a:r>
              <a:rPr lang="en-US" i="1" dirty="0" err="1" smtClean="0"/>
              <a:t>optoboard</a:t>
            </a:r>
            <a:r>
              <a:rPr lang="en-US" dirty="0" smtClean="0"/>
              <a:t> serves as </a:t>
            </a:r>
            <a:r>
              <a:rPr lang="en-US" dirty="0"/>
              <a:t>o</a:t>
            </a:r>
            <a:r>
              <a:rPr lang="en-US" dirty="0" smtClean="0"/>
              <a:t>ptical </a:t>
            </a:r>
            <a:r>
              <a:rPr lang="en-US" dirty="0"/>
              <a:t>c</a:t>
            </a:r>
            <a:r>
              <a:rPr lang="en-US" dirty="0" smtClean="0"/>
              <a:t>onverter inside </a:t>
            </a:r>
            <a:br>
              <a:rPr lang="en-US" dirty="0" smtClean="0"/>
            </a:br>
            <a:r>
              <a:rPr lang="en-US" dirty="0" smtClean="0"/>
              <a:t>the detector.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Radiation hard </a:t>
            </a:r>
            <a:r>
              <a:rPr lang="en-US" dirty="0" smtClean="0"/>
              <a:t>components used (ASICs, </a:t>
            </a:r>
            <a:r>
              <a:rPr lang="en-US" dirty="0"/>
              <a:t>o</a:t>
            </a:r>
            <a:r>
              <a:rPr lang="en-US" dirty="0" smtClean="0"/>
              <a:t>ptical </a:t>
            </a:r>
            <a:br>
              <a:rPr lang="en-US" dirty="0" smtClean="0"/>
            </a:br>
            <a:r>
              <a:rPr lang="en-US" dirty="0" smtClean="0"/>
              <a:t>components, passive components).</a:t>
            </a:r>
          </a:p>
          <a:p>
            <a:r>
              <a:rPr lang="en-US" dirty="0" smtClean="0"/>
              <a:t>Design is optimized for operation in the detector</a:t>
            </a:r>
            <a:br>
              <a:rPr lang="en-US" dirty="0" smtClean="0"/>
            </a:br>
            <a:r>
              <a:rPr lang="en-US" dirty="0" smtClean="0"/>
              <a:t>(space, cooling, …)</a:t>
            </a:r>
          </a:p>
          <a:p>
            <a:pPr lvl="1"/>
            <a:r>
              <a:rPr lang="en-US" dirty="0" smtClean="0"/>
              <a:t>2x laser (VCSEL) and 1x </a:t>
            </a:r>
            <a:r>
              <a:rPr lang="en-US" dirty="0" err="1" smtClean="0"/>
              <a:t>PiN</a:t>
            </a:r>
            <a:r>
              <a:rPr lang="en-US" dirty="0" smtClean="0"/>
              <a:t> diode array </a:t>
            </a:r>
            <a:br>
              <a:rPr lang="en-US" dirty="0" smtClean="0"/>
            </a:br>
            <a:r>
              <a:rPr lang="en-US" dirty="0" smtClean="0"/>
              <a:t>providing 8 used channels each.</a:t>
            </a:r>
          </a:p>
          <a:p>
            <a:r>
              <a:rPr lang="en-US" dirty="0" smtClean="0"/>
              <a:t>Custom made ASICs to </a:t>
            </a:r>
          </a:p>
          <a:p>
            <a:pPr lvl="1"/>
            <a:r>
              <a:rPr lang="en-US" sz="2900" dirty="0"/>
              <a:t>R</a:t>
            </a:r>
            <a:r>
              <a:rPr lang="en-US" sz="2900" dirty="0" smtClean="0"/>
              <a:t>eceive timing and control data in one stream, </a:t>
            </a:r>
            <a:br>
              <a:rPr lang="en-US" sz="2900" dirty="0" smtClean="0"/>
            </a:br>
            <a:r>
              <a:rPr lang="en-US" sz="2900" dirty="0" smtClean="0"/>
              <a:t>decode it and send it to the modules in 2 streams.</a:t>
            </a:r>
          </a:p>
          <a:p>
            <a:pPr lvl="1"/>
            <a:r>
              <a:rPr lang="en-US" sz="2900" dirty="0" smtClean="0"/>
              <a:t>Drive the laser diodes.</a:t>
            </a:r>
            <a:endParaRPr lang="en-US" dirty="0" smtClean="0"/>
          </a:p>
          <a:p>
            <a:r>
              <a:rPr lang="en-US" dirty="0" smtClean="0"/>
              <a:t>Compact board connected to the modules via electrical cables</a:t>
            </a:r>
          </a:p>
          <a:p>
            <a:r>
              <a:rPr lang="en-US" dirty="0" smtClean="0"/>
              <a:t>Advantages using an </a:t>
            </a:r>
            <a:r>
              <a:rPr lang="en-US" dirty="0" err="1" smtClean="0"/>
              <a:t>optoboard</a:t>
            </a:r>
            <a:r>
              <a:rPr lang="en-US" dirty="0" smtClean="0"/>
              <a:t>:</a:t>
            </a:r>
          </a:p>
          <a:p>
            <a:pPr lvl="1"/>
            <a:r>
              <a:rPr lang="en-US" sz="2900" dirty="0" smtClean="0"/>
              <a:t>Can be placed away from the hottest area in terms of radiation. This also relaxes the fiber radiation hardness requirement.</a:t>
            </a:r>
          </a:p>
          <a:p>
            <a:pPr lvl="1"/>
            <a:r>
              <a:rPr lang="en-US" sz="2900" dirty="0" smtClean="0"/>
              <a:t>Termination point for the optical cables (fragile!), so no optical fibers on the detector modules.</a:t>
            </a:r>
          </a:p>
          <a:p>
            <a:pPr lvl="1"/>
            <a:r>
              <a:rPr lang="en-US" sz="2900" dirty="0" smtClean="0"/>
              <a:t>Cooling lines can be provided.</a:t>
            </a:r>
          </a:p>
          <a:p>
            <a:pPr lvl="1"/>
            <a:r>
              <a:rPr lang="en-US" sz="2900" dirty="0" smtClean="0"/>
              <a:t>Connectors can be bigger due to board location.</a:t>
            </a:r>
            <a:endParaRPr lang="en-US" sz="2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1052735"/>
            <a:ext cx="3502967" cy="284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4230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4968552" cy="492941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fibers inside the detector must withstand irradiation</a:t>
            </a:r>
          </a:p>
          <a:p>
            <a:pPr lvl="1"/>
            <a:r>
              <a:rPr lang="en-US" dirty="0" smtClean="0"/>
              <a:t>Radiation induced attenuation (RIA) must be low and under control. Use of special material and fabrication techniques (fiber pulling, temperature, etc.) needed to manufacture radiation hard fibers -&gt; special product!</a:t>
            </a:r>
          </a:p>
          <a:p>
            <a:r>
              <a:rPr lang="en-US" dirty="0" smtClean="0"/>
              <a:t>Fiber cables reflect detector geometry to reduce jacket material</a:t>
            </a:r>
          </a:p>
          <a:p>
            <a:r>
              <a:rPr lang="en-US" dirty="0" smtClean="0"/>
              <a:t>Bandwidth must meet the detector readout bandwidth (normally low </a:t>
            </a:r>
            <a:r>
              <a:rPr lang="en-US" dirty="0" err="1" smtClean="0"/>
              <a:t>w.r.t</a:t>
            </a:r>
            <a:r>
              <a:rPr lang="en-US" dirty="0" smtClean="0"/>
              <a:t>. communication industry, i.e. 160 Mb/s for ATLAS pixel detector)</a:t>
            </a:r>
          </a:p>
          <a:p>
            <a:r>
              <a:rPr lang="en-US" dirty="0" smtClean="0"/>
              <a:t>Connectors on both ends</a:t>
            </a:r>
          </a:p>
          <a:p>
            <a:pPr lvl="1"/>
            <a:r>
              <a:rPr lang="en-US" dirty="0" smtClean="0"/>
              <a:t>Commercial connectors off-detector</a:t>
            </a:r>
          </a:p>
          <a:p>
            <a:pPr lvl="1"/>
            <a:r>
              <a:rPr lang="en-US" dirty="0" smtClean="0"/>
              <a:t>Non-magnetic connectors on-detector, space and material budget </a:t>
            </a:r>
            <a:r>
              <a:rPr lang="en-US" dirty="0"/>
              <a:t>constraints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29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187" y="1124744"/>
            <a:ext cx="3541277" cy="23042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115" r="100000">
                        <a14:foregroundMark x1="25380" y1="97500" x2="25380" y2="97500"/>
                        <a14:foregroundMark x1="49620" y1="62697" x2="49620" y2="62697"/>
                        <a14:foregroundMark x1="50976" y1="67697" x2="50976" y2="67697"/>
                        <a14:foregroundMark x1="43818" y1="58553" x2="43818" y2="58553"/>
                        <a14:foregroundMark x1="41106" y1="60197" x2="41106" y2="60197"/>
                        <a14:foregroundMark x1="51681" y1="49408" x2="65998" y2="35724"/>
                        <a14:foregroundMark x1="62961" y1="51908" x2="70445" y2="43224"/>
                        <a14:foregroundMark x1="69794" y1="41579" x2="99132" y2="15066"/>
                        <a14:foregroundMark x1="61931" y1="49868" x2="71800" y2="37434"/>
                        <a14:foregroundMark x1="84490" y1="20000" x2="96421" y2="10461"/>
                        <a14:foregroundMark x1="92679" y1="8421" x2="85466" y2="17961"/>
                        <a14:foregroundMark x1="92299" y1="5526" x2="80043" y2="23355"/>
                        <a14:foregroundMark x1="77278" y1="30789" x2="77278" y2="30789"/>
                        <a14:foregroundMark x1="81725" y1="25789" x2="81725" y2="25789"/>
                        <a14:foregroundMark x1="92299" y1="11711" x2="92299" y2="11711"/>
                        <a14:foregroundMark x1="64317" y1="34934" x2="87527" y2="92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80112" y="3501008"/>
            <a:ext cx="3319569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371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Readout – What is needed?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High-energy physics detectors search for known and unknown particles.</a:t>
            </a:r>
          </a:p>
          <a:p>
            <a:pPr lvl="1"/>
            <a:r>
              <a:rPr lang="en-US" dirty="0" smtClean="0"/>
              <a:t>Rare processes need to be discovered (large statistic needed </a:t>
            </a:r>
            <a:r>
              <a:rPr lang="en-US" dirty="0" smtClean="0">
                <a:sym typeface="Wingdings"/>
              </a:rPr>
              <a:t> high speed, collision rate)</a:t>
            </a:r>
            <a:endParaRPr lang="en-US" dirty="0"/>
          </a:p>
          <a:p>
            <a:pPr lvl="1"/>
            <a:r>
              <a:rPr lang="en-US" dirty="0" smtClean="0"/>
              <a:t>Clean particle tracks (no un-needed material)</a:t>
            </a:r>
          </a:p>
          <a:p>
            <a:r>
              <a:rPr lang="en-US" dirty="0" smtClean="0"/>
              <a:t>Collision rate at LHC: 40 MHz</a:t>
            </a:r>
          </a:p>
          <a:p>
            <a:r>
              <a:rPr lang="en-US" dirty="0" smtClean="0"/>
              <a:t>Many channels, e.g. ATLAS: ~10</a:t>
            </a:r>
            <a:r>
              <a:rPr lang="en-US" baseline="30000" dirty="0" smtClean="0"/>
              <a:t>8</a:t>
            </a:r>
            <a:r>
              <a:rPr lang="en-US" dirty="0" smtClean="0"/>
              <a:t> </a:t>
            </a:r>
          </a:p>
          <a:p>
            <a:r>
              <a:rPr lang="en-US" dirty="0" smtClean="0"/>
              <a:t>High precision: innermost sub-detectors have more channels (more challenging in terms or readout)</a:t>
            </a:r>
          </a:p>
          <a:p>
            <a:r>
              <a:rPr lang="en-US" dirty="0" smtClean="0"/>
              <a:t>A lot of radiation: High radiation resistance needed!</a:t>
            </a:r>
          </a:p>
          <a:p>
            <a:endParaRPr lang="en-US" dirty="0"/>
          </a:p>
          <a:p>
            <a:r>
              <a:rPr lang="en-US" dirty="0" smtClean="0"/>
              <a:t>How to get all the recorded data out?</a:t>
            </a:r>
          </a:p>
          <a:p>
            <a:pPr lvl="1"/>
            <a:r>
              <a:rPr lang="en-US" dirty="0" smtClean="0"/>
              <a:t>High bandwidth </a:t>
            </a:r>
          </a:p>
          <a:p>
            <a:pPr lvl="1"/>
            <a:r>
              <a:rPr lang="en-US" dirty="0" smtClean="0"/>
              <a:t>Low material budget</a:t>
            </a:r>
          </a:p>
          <a:p>
            <a:pPr lvl="1"/>
            <a:r>
              <a:rPr lang="en-US" dirty="0" smtClean="0"/>
              <a:t>No electrical disturbing allowed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 descr="flick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221088"/>
            <a:ext cx="2876394" cy="16011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7664" y="5805264"/>
            <a:ext cx="56731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3200" b="1" dirty="0" smtClean="0">
                <a:solidFill>
                  <a:srgbClr val="0000FF"/>
                </a:solidFill>
              </a:rPr>
              <a:t>Fiber optical communication!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1146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Off-detector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Optical components located on the readout hardware as plugins.</a:t>
            </a:r>
          </a:p>
          <a:p>
            <a:r>
              <a:rPr lang="en-US" dirty="0" smtClean="0"/>
              <a:t>Custom made plugins used in the past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not reliable enough</a:t>
            </a:r>
          </a:p>
          <a:p>
            <a:r>
              <a:rPr lang="en-US" dirty="0" smtClean="0"/>
              <a:t>Now commercial solutions investigated. </a:t>
            </a:r>
          </a:p>
          <a:p>
            <a:r>
              <a:rPr lang="en-US" dirty="0" smtClean="0"/>
              <a:t>Off-detector components have less </a:t>
            </a:r>
            <a:br>
              <a:rPr lang="en-US" dirty="0" smtClean="0"/>
            </a:br>
            <a:r>
              <a:rPr lang="en-US" dirty="0" smtClean="0"/>
              <a:t>constraints as they are placed in a location </a:t>
            </a:r>
            <a:br>
              <a:rPr lang="en-US" dirty="0" smtClean="0"/>
            </a:br>
            <a:r>
              <a:rPr lang="en-US" dirty="0" smtClean="0"/>
              <a:t>with enough space, no radiation, good </a:t>
            </a:r>
            <a:br>
              <a:rPr lang="en-US" dirty="0" smtClean="0"/>
            </a:br>
            <a:r>
              <a:rPr lang="en-US" dirty="0" smtClean="0"/>
              <a:t>cooling and power capability. </a:t>
            </a:r>
          </a:p>
          <a:p>
            <a:r>
              <a:rPr lang="en-US" dirty="0" smtClean="0"/>
              <a:t>Optics and electronics are separated, to </a:t>
            </a:r>
            <a:br>
              <a:rPr lang="en-US" dirty="0" smtClean="0"/>
            </a:br>
            <a:r>
              <a:rPr lang="en-US" dirty="0" smtClean="0"/>
              <a:t>have both produced the best way. Each </a:t>
            </a:r>
            <a:br>
              <a:rPr lang="en-US" dirty="0" smtClean="0"/>
            </a:br>
            <a:r>
              <a:rPr lang="en-US" dirty="0" smtClean="0"/>
              <a:t>components can be exchanged separately if needed.</a:t>
            </a:r>
          </a:p>
          <a:p>
            <a:r>
              <a:rPr lang="en-US" dirty="0" smtClean="0"/>
              <a:t>Optical components are expert work!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30</a:t>
            </a:fld>
            <a:endParaRPr lang="en-GB"/>
          </a:p>
        </p:txBody>
      </p:sp>
      <p:pic>
        <p:nvPicPr>
          <p:cNvPr id="7" name="Picture 6" descr="TX-Plugi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556792"/>
            <a:ext cx="1908284" cy="15067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76256" y="3140968"/>
            <a:ext cx="2116012" cy="158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1995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1739"/>
            <a:ext cx="8229600" cy="433982"/>
          </a:xfrm>
        </p:spPr>
        <p:txBody>
          <a:bodyPr>
            <a:noAutofit/>
          </a:bodyPr>
          <a:lstStyle/>
          <a:p>
            <a:r>
              <a:rPr lang="en-GB" sz="3200" dirty="0" smtClean="0"/>
              <a:t>Versatile Link Project</a:t>
            </a:r>
            <a:endParaRPr lang="en-GB" sz="3200" dirty="0"/>
          </a:p>
        </p:txBody>
      </p:sp>
      <p:graphicFrame>
        <p:nvGraphicFramePr>
          <p:cNvPr id="132218" name="Group 1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8531781"/>
              </p:ext>
            </p:extLst>
          </p:nvPr>
        </p:nvGraphicFramePr>
        <p:xfrm>
          <a:off x="457200" y="908720"/>
          <a:ext cx="8229854" cy="5518901"/>
        </p:xfrm>
        <a:graphic>
          <a:graphicData uri="http://schemas.openxmlformats.org/drawingml/2006/table">
            <a:tbl>
              <a:tblPr/>
              <a:tblGrid>
                <a:gridCol w="2957862"/>
                <a:gridCol w="2529397"/>
                <a:gridCol w="2742595"/>
              </a:tblGrid>
              <a:tr h="4944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Front-End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VTRx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Fibre</a:t>
                      </a: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Back-End TRx</a:t>
                      </a: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EE laser, 1310nm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SM </a:t>
                      </a: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LR-SFP+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TRx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45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VCSEL, 1310nm</a:t>
                      </a:r>
                    </a:p>
                  </a:txBody>
                  <a:tcPr marL="59613" marR="59613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SNAP12’like Rx</a:t>
                      </a: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InGaAs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 PIN, 1310nm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Opto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 Engine Rx</a:t>
                      </a: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8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VCSEL, 850nm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MM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SR-SFP+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TRx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fr-CH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GaAs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 PIN, 850nm</a:t>
                      </a:r>
                    </a:p>
                  </a:txBody>
                  <a:tcPr marL="59613" marR="59613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SNAP12’like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Tx,Rx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,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TRx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InGaAs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 PIN, 850nm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 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Opto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 Engine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Tx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, Rx, </a:t>
                      </a: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N W3" pitchFamily="-112" charset="-128"/>
                          <a:sym typeface="Arial" charset="0"/>
                        </a:rPr>
                        <a:t>TRx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pitchFamily="-112" charset="-128"/>
                        <a:sym typeface="Arial" charset="0"/>
                      </a:endParaRPr>
                    </a:p>
                  </a:txBody>
                  <a:tcPr marL="59613" marR="59613" marT="32147" marB="321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10" descr="4bdec3ef6b98e_News_EPDee_0310_Avago_MicroPOD_Tx-Rx_dim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124" y="5411471"/>
            <a:ext cx="1582787" cy="85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3623" y="2780928"/>
            <a:ext cx="2227747" cy="14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46" name="Picture 2" descr="http://www.huihongfiber.com/sfp+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79978" y="1052736"/>
            <a:ext cx="126402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9592" y="6356350"/>
            <a:ext cx="2448272" cy="365125"/>
          </a:xfrm>
        </p:spPr>
        <p:txBody>
          <a:bodyPr/>
          <a:lstStyle/>
          <a:p>
            <a:r>
              <a:rPr lang="de-DE" smtClean="0"/>
              <a:t>03.06.2013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Optical Data Transmission in High Energy Physics - T. Flick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5400000">
            <a:off x="8182731" y="3588889"/>
            <a:ext cx="155320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dirty="0" smtClean="0"/>
              <a:t>F. Vasey et 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81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Optical communication provides all the needed features to read out detectors in high-energy physics.</a:t>
            </a:r>
          </a:p>
          <a:p>
            <a:pPr lvl="1"/>
            <a:r>
              <a:rPr lang="en-US" dirty="0" smtClean="0"/>
              <a:t>High bandwidth</a:t>
            </a:r>
          </a:p>
          <a:p>
            <a:pPr lvl="1"/>
            <a:r>
              <a:rPr lang="en-US" dirty="0" smtClean="0"/>
              <a:t>low performance loss with time </a:t>
            </a:r>
          </a:p>
          <a:p>
            <a:pPr lvl="1"/>
            <a:r>
              <a:rPr lang="en-US" dirty="0" smtClean="0"/>
              <a:t>electrical decoupling </a:t>
            </a:r>
          </a:p>
          <a:p>
            <a:r>
              <a:rPr lang="en-US" dirty="0" smtClean="0"/>
              <a:t>Loss of signals needs to be under control (attenuation and dispersion)</a:t>
            </a:r>
          </a:p>
          <a:p>
            <a:r>
              <a:rPr lang="en-US" dirty="0" smtClean="0"/>
              <a:t>Radiation hardness mandatory for use inside the innermost region of the detector We can take advantage of the experience in industry.</a:t>
            </a:r>
          </a:p>
          <a:p>
            <a:r>
              <a:rPr lang="en-US" dirty="0" smtClean="0"/>
              <a:t>Use commercial devices wherever possible.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5225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i="1" dirty="0" smtClean="0"/>
              <a:t>John M. Senior</a:t>
            </a:r>
            <a:r>
              <a:rPr lang="en-US" sz="2000" dirty="0" smtClean="0"/>
              <a:t>,</a:t>
            </a:r>
            <a:r>
              <a:rPr lang="en-US" sz="2000" b="1" dirty="0" smtClean="0"/>
              <a:t> ‪Optical </a:t>
            </a:r>
            <a:r>
              <a:rPr lang="en-US" sz="2000" b="1" dirty="0"/>
              <a:t>fiber </a:t>
            </a:r>
            <a:r>
              <a:rPr lang="en-US" sz="2000" b="1" dirty="0" smtClean="0"/>
              <a:t>communications</a:t>
            </a:r>
            <a:r>
              <a:rPr lang="en-US" sz="2000" dirty="0" smtClean="0"/>
              <a:t>,  </a:t>
            </a:r>
            <a:r>
              <a:rPr lang="en-US" sz="2000" dirty="0"/>
              <a:t>principles and </a:t>
            </a:r>
            <a:r>
              <a:rPr lang="en-US" sz="2000" dirty="0" smtClean="0"/>
              <a:t>practice, ‪Prentice </a:t>
            </a:r>
            <a:r>
              <a:rPr lang="en-US" sz="2000" dirty="0"/>
              <a:t>Hall, </a:t>
            </a:r>
            <a:r>
              <a:rPr lang="en-US" sz="2000" dirty="0" smtClean="0"/>
              <a:t>1992‬, ISBN</a:t>
            </a:r>
            <a:r>
              <a:rPr lang="de-DE" sz="2000" dirty="0"/>
              <a:t> </a:t>
            </a:r>
            <a:r>
              <a:rPr lang="de-DE" sz="2000" dirty="0" smtClean="0"/>
              <a:t>‪0136354262</a:t>
            </a:r>
            <a:r>
              <a:rPr lang="de-DE" sz="2000" dirty="0"/>
              <a:t>, </a:t>
            </a:r>
            <a:r>
              <a:rPr lang="de-DE" sz="2000" dirty="0" smtClean="0"/>
              <a:t>9780136354260‬</a:t>
            </a:r>
          </a:p>
          <a:p>
            <a:r>
              <a:rPr lang="en-US" sz="2000" i="1" dirty="0" err="1" smtClean="0"/>
              <a:t>Gerd</a:t>
            </a:r>
            <a:r>
              <a:rPr lang="en-US" sz="2000" i="1" dirty="0" smtClean="0"/>
              <a:t> Keiser</a:t>
            </a:r>
            <a:r>
              <a:rPr lang="en-US" sz="2000" dirty="0" smtClean="0"/>
              <a:t>,</a:t>
            </a:r>
            <a:r>
              <a:rPr lang="en-US" sz="2000" b="1" dirty="0" smtClean="0"/>
              <a:t> ‪</a:t>
            </a:r>
            <a:r>
              <a:rPr lang="en-US" sz="2000" b="1" dirty="0"/>
              <a:t>Optical fiber </a:t>
            </a:r>
            <a:r>
              <a:rPr lang="en-US" sz="2000" b="1" dirty="0" smtClean="0"/>
              <a:t>communications‬</a:t>
            </a:r>
            <a:r>
              <a:rPr lang="en-US" sz="2000" dirty="0" smtClean="0"/>
              <a:t>, McGraw</a:t>
            </a:r>
            <a:r>
              <a:rPr lang="en-US" sz="2000" dirty="0"/>
              <a:t>-Hill, </a:t>
            </a:r>
            <a:r>
              <a:rPr lang="en-US" sz="2000" dirty="0" smtClean="0"/>
              <a:t>2000‬, </a:t>
            </a:r>
            <a:r>
              <a:rPr lang="de-DE" sz="2000" dirty="0" smtClean="0"/>
              <a:t>ISBN‬ ‪0072360763</a:t>
            </a:r>
            <a:r>
              <a:rPr lang="de-DE" sz="2000" dirty="0"/>
              <a:t>, </a:t>
            </a:r>
            <a:r>
              <a:rPr lang="de-DE" sz="2000" dirty="0" smtClean="0"/>
              <a:t>9780072360769‬</a:t>
            </a:r>
            <a:endParaRPr lang="en-US" sz="2000" dirty="0" smtClean="0"/>
          </a:p>
          <a:p>
            <a:r>
              <a:rPr lang="en-US" sz="2000" i="1" dirty="0" smtClean="0"/>
              <a:t>Prof. Murat </a:t>
            </a:r>
            <a:r>
              <a:rPr lang="en-US" sz="2000" i="1" dirty="0" err="1" smtClean="0"/>
              <a:t>Torlak</a:t>
            </a:r>
            <a:r>
              <a:rPr lang="en-US" sz="2000" dirty="0" smtClean="0"/>
              <a:t>, </a:t>
            </a:r>
            <a:r>
              <a:rPr lang="en-US" sz="2000" b="1" dirty="0" smtClean="0"/>
              <a:t>Fiber Optic Communication</a:t>
            </a:r>
            <a:r>
              <a:rPr lang="en-US" sz="2000" dirty="0" smtClean="0"/>
              <a:t>, Lecture at </a:t>
            </a:r>
            <a:r>
              <a:rPr lang="en-US" sz="2000" dirty="0"/>
              <a:t>UT Dallas, </a:t>
            </a:r>
            <a:r>
              <a:rPr lang="en-US" sz="2000" dirty="0">
                <a:hlinkClick r:id="rId2"/>
              </a:rPr>
              <a:t>http://www.utdallas.edu/~torlak/courses/ee4367/lectures/</a:t>
            </a:r>
            <a:r>
              <a:rPr lang="en-US" sz="2000" dirty="0" smtClean="0">
                <a:hlinkClick r:id="rId2"/>
              </a:rPr>
              <a:t>FIBEROPTICS.pdf</a:t>
            </a:r>
            <a:endParaRPr lang="en-US" sz="2000" dirty="0" smtClean="0"/>
          </a:p>
          <a:p>
            <a:r>
              <a:rPr lang="en-US" sz="2000" i="1" dirty="0" smtClean="0"/>
              <a:t>Dr. Andrew Poon</a:t>
            </a:r>
            <a:r>
              <a:rPr lang="en-US" sz="2000" smtClean="0"/>
              <a:t>, Course </a:t>
            </a:r>
            <a:r>
              <a:rPr lang="en-US" sz="2000" dirty="0" smtClean="0"/>
              <a:t>on </a:t>
            </a:r>
            <a:r>
              <a:rPr lang="en-US" sz="2000" b="1" dirty="0" smtClean="0"/>
              <a:t>Photonics and Optical Communications</a:t>
            </a:r>
            <a:r>
              <a:rPr lang="en-US" sz="2000" smtClean="0"/>
              <a:t>, </a:t>
            </a:r>
            <a:r>
              <a:rPr lang="en-US" sz="2000"/>
              <a:t>Hong Kong University, </a:t>
            </a:r>
            <a:r>
              <a:rPr lang="en-US" sz="200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://course.ee.ust.hk/elec342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567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Fiber Optical Communication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53650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Fiber optic data transmission systems send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information over fiber </a:t>
            </a:r>
            <a:r>
              <a:rPr lang="en-US" dirty="0"/>
              <a:t>by turning electronic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signals </a:t>
            </a:r>
            <a:r>
              <a:rPr lang="en-US" dirty="0"/>
              <a:t>into light.</a:t>
            </a:r>
          </a:p>
          <a:p>
            <a:r>
              <a:rPr lang="en-US" dirty="0" smtClean="0"/>
              <a:t>Light </a:t>
            </a:r>
            <a:r>
              <a:rPr lang="en-US" dirty="0"/>
              <a:t>refers to more than the portion of </a:t>
            </a:r>
            <a:r>
              <a:rPr lang="en-US" dirty="0" smtClean="0"/>
              <a:t>the electromagnetic </a:t>
            </a:r>
            <a:r>
              <a:rPr lang="en-US" dirty="0"/>
              <a:t>spectrum that is near to what is visible </a:t>
            </a:r>
            <a:r>
              <a:rPr lang="en-US" dirty="0" smtClean="0"/>
              <a:t>to the </a:t>
            </a:r>
            <a:r>
              <a:rPr lang="en-US" dirty="0"/>
              <a:t>human eye.</a:t>
            </a:r>
          </a:p>
          <a:p>
            <a:r>
              <a:rPr lang="en-US" dirty="0" smtClean="0"/>
              <a:t>The </a:t>
            </a:r>
            <a:r>
              <a:rPr lang="en-US" dirty="0"/>
              <a:t>electromagnetic spectrum is composed of visible </a:t>
            </a:r>
            <a:r>
              <a:rPr lang="en-US" dirty="0" smtClean="0"/>
              <a:t>and near</a:t>
            </a:r>
            <a:r>
              <a:rPr lang="en-US" dirty="0"/>
              <a:t>-infrared light l</a:t>
            </a:r>
            <a:r>
              <a:rPr lang="en-US" dirty="0" smtClean="0"/>
              <a:t>ike </a:t>
            </a:r>
            <a:r>
              <a:rPr lang="en-US" dirty="0"/>
              <a:t>that transmitted by fiber, </a:t>
            </a:r>
            <a:r>
              <a:rPr lang="en-US" dirty="0" smtClean="0"/>
              <a:t>and all </a:t>
            </a:r>
            <a:br>
              <a:rPr lang="en-US" dirty="0" smtClean="0"/>
            </a:br>
            <a:r>
              <a:rPr lang="en-US" dirty="0" smtClean="0"/>
              <a:t>				other </a:t>
            </a:r>
            <a:r>
              <a:rPr lang="en-US" dirty="0"/>
              <a:t>wavelengths </a:t>
            </a:r>
            <a:r>
              <a:rPr lang="en-US" dirty="0" smtClean="0"/>
              <a:t>used </a:t>
            </a:r>
            <a:r>
              <a:rPr lang="en-US" dirty="0"/>
              <a:t>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transmit </a:t>
            </a:r>
            <a:r>
              <a:rPr lang="en-US" dirty="0"/>
              <a:t>signals such as </a:t>
            </a:r>
            <a:r>
              <a:rPr lang="en-US" dirty="0" smtClean="0"/>
              <a:t>AM an</a:t>
            </a:r>
            <a:br>
              <a:rPr lang="en-US" dirty="0" smtClean="0"/>
            </a:br>
            <a:r>
              <a:rPr lang="en-US" dirty="0" smtClean="0"/>
              <a:t>				FM </a:t>
            </a:r>
            <a:r>
              <a:rPr lang="en-US" dirty="0"/>
              <a:t>radio and television.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936" y="1268760"/>
            <a:ext cx="1941789" cy="12961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437112"/>
            <a:ext cx="3679056" cy="167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045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Fibre</a:t>
            </a:r>
            <a:r>
              <a:rPr lang="en-US" dirty="0" smtClean="0"/>
              <a:t> Optics Transmission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Optical communication offers several </a:t>
            </a:r>
            <a:r>
              <a:rPr lang="en-US" dirty="0"/>
              <a:t>a</a:t>
            </a:r>
            <a:r>
              <a:rPr lang="en-US" dirty="0" smtClean="0"/>
              <a:t>dvantages</a:t>
            </a:r>
          </a:p>
          <a:p>
            <a:pPr lvl="1"/>
            <a:r>
              <a:rPr lang="en-US" dirty="0" smtClean="0"/>
              <a:t>Low Attenuation (loss of signal)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Very </a:t>
            </a:r>
            <a:r>
              <a:rPr lang="en-US" dirty="0">
                <a:solidFill>
                  <a:srgbClr val="0000FF"/>
                </a:solidFill>
              </a:rPr>
              <a:t>High Bandwidth (THz)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Small </a:t>
            </a:r>
            <a:r>
              <a:rPr lang="en-US" dirty="0">
                <a:solidFill>
                  <a:srgbClr val="0000FF"/>
                </a:solidFill>
              </a:rPr>
              <a:t>Size and Low Weight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No </a:t>
            </a:r>
            <a:r>
              <a:rPr lang="en-US" dirty="0">
                <a:solidFill>
                  <a:srgbClr val="0000FF"/>
                </a:solidFill>
              </a:rPr>
              <a:t>Electromagnetic Interference</a:t>
            </a:r>
          </a:p>
          <a:p>
            <a:pPr lvl="1"/>
            <a:r>
              <a:rPr lang="en-US" dirty="0" smtClean="0"/>
              <a:t>Low </a:t>
            </a:r>
            <a:r>
              <a:rPr lang="en-US" dirty="0"/>
              <a:t>Security Risk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Elements </a:t>
            </a:r>
            <a:r>
              <a:rPr lang="en-US" dirty="0">
                <a:solidFill>
                  <a:srgbClr val="008000"/>
                </a:solidFill>
              </a:rPr>
              <a:t>of </a:t>
            </a:r>
            <a:r>
              <a:rPr lang="en-US" dirty="0" smtClean="0">
                <a:solidFill>
                  <a:srgbClr val="008000"/>
                </a:solidFill>
              </a:rPr>
              <a:t>optical </a:t>
            </a:r>
            <a:r>
              <a:rPr lang="en-US" dirty="0">
                <a:solidFill>
                  <a:srgbClr val="008000"/>
                </a:solidFill>
              </a:rPr>
              <a:t>t</a:t>
            </a:r>
            <a:r>
              <a:rPr lang="en-US" dirty="0" smtClean="0">
                <a:solidFill>
                  <a:srgbClr val="008000"/>
                </a:solidFill>
              </a:rPr>
              <a:t>ransmission</a:t>
            </a:r>
            <a:endParaRPr lang="en-US" dirty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Electrical</a:t>
            </a:r>
            <a:r>
              <a:rPr lang="en-US" dirty="0">
                <a:solidFill>
                  <a:srgbClr val="008000"/>
                </a:solidFill>
              </a:rPr>
              <a:t>-to-optical </a:t>
            </a:r>
            <a:r>
              <a:rPr lang="en-US" dirty="0" smtClean="0">
                <a:solidFill>
                  <a:srgbClr val="008000"/>
                </a:solidFill>
              </a:rPr>
              <a:t>converters</a:t>
            </a:r>
            <a:endParaRPr lang="en-US" dirty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Optical </a:t>
            </a:r>
            <a:r>
              <a:rPr lang="en-US" dirty="0">
                <a:solidFill>
                  <a:srgbClr val="008000"/>
                </a:solidFill>
              </a:rPr>
              <a:t>m</a:t>
            </a:r>
            <a:r>
              <a:rPr lang="en-US" dirty="0" smtClean="0">
                <a:solidFill>
                  <a:srgbClr val="008000"/>
                </a:solidFill>
              </a:rPr>
              <a:t>edia</a:t>
            </a:r>
            <a:endParaRPr lang="en-US" dirty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Optical</a:t>
            </a:r>
            <a:r>
              <a:rPr lang="en-US" dirty="0">
                <a:solidFill>
                  <a:srgbClr val="008000"/>
                </a:solidFill>
              </a:rPr>
              <a:t>-to-electrical </a:t>
            </a:r>
            <a:r>
              <a:rPr lang="en-US" dirty="0" smtClean="0">
                <a:solidFill>
                  <a:srgbClr val="008000"/>
                </a:solidFill>
              </a:rPr>
              <a:t>converters</a:t>
            </a:r>
            <a:endParaRPr lang="en-US" dirty="0">
              <a:solidFill>
                <a:srgbClr val="008000"/>
              </a:solidFill>
            </a:endParaRP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Digital </a:t>
            </a:r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dirty="0" smtClean="0">
                <a:solidFill>
                  <a:srgbClr val="008000"/>
                </a:solidFill>
              </a:rPr>
              <a:t>ignal </a:t>
            </a:r>
            <a:r>
              <a:rPr lang="en-US" dirty="0">
                <a:solidFill>
                  <a:srgbClr val="008000"/>
                </a:solidFill>
              </a:rPr>
              <a:t>p</a:t>
            </a:r>
            <a:r>
              <a:rPr lang="en-US" dirty="0" smtClean="0">
                <a:solidFill>
                  <a:srgbClr val="008000"/>
                </a:solidFill>
              </a:rPr>
              <a:t>rocessing</a:t>
            </a:r>
            <a:r>
              <a:rPr lang="en-US" dirty="0">
                <a:solidFill>
                  <a:srgbClr val="008000"/>
                </a:solidFill>
              </a:rPr>
              <a:t>, repeaters and clock </a:t>
            </a:r>
            <a:r>
              <a:rPr lang="en-US" dirty="0" smtClean="0">
                <a:solidFill>
                  <a:srgbClr val="008000"/>
                </a:solidFill>
              </a:rPr>
              <a:t>recovery…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2132856"/>
            <a:ext cx="522058" cy="4176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2564904"/>
            <a:ext cx="522058" cy="4176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2996952"/>
            <a:ext cx="522058" cy="4176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72200" y="2420888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for physics experiments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9552" y="2132856"/>
            <a:ext cx="7632848" cy="136815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7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Fiber Optical Communication – Optical Fibers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85740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Optical fibers (fiber optics) are long, thin strands of very pure glass (silica-based).</a:t>
            </a:r>
          </a:p>
          <a:p>
            <a:r>
              <a:rPr lang="en-US" dirty="0" smtClean="0"/>
              <a:t>Core diameter in the order </a:t>
            </a:r>
            <a:br>
              <a:rPr lang="en-US" dirty="0" smtClean="0"/>
            </a:br>
            <a:r>
              <a:rPr lang="en-US" dirty="0" smtClean="0"/>
              <a:t>of a human hair.</a:t>
            </a:r>
          </a:p>
          <a:p>
            <a:r>
              <a:rPr lang="en-US" dirty="0" smtClean="0"/>
              <a:t>Fibers are arranged in bundles</a:t>
            </a:r>
            <a:br>
              <a:rPr lang="en-US" dirty="0" smtClean="0"/>
            </a:br>
            <a:r>
              <a:rPr lang="en-US" dirty="0" smtClean="0"/>
              <a:t>(optical cables) and used to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transmit signals over long</a:t>
            </a:r>
            <a:br>
              <a:rPr lang="en-US" dirty="0" smtClean="0"/>
            </a:br>
            <a:r>
              <a:rPr lang="en-US" dirty="0" smtClean="0"/>
              <a:t>distances.</a:t>
            </a:r>
          </a:p>
          <a:p>
            <a:r>
              <a:rPr lang="en-US" dirty="0" smtClean="0"/>
              <a:t>High bandwidth capability.</a:t>
            </a:r>
          </a:p>
          <a:p>
            <a:r>
              <a:rPr lang="en-US" dirty="0" smtClean="0"/>
              <a:t>Long distances can be bridged.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2204864"/>
            <a:ext cx="2529308" cy="22814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56176" y="4941168"/>
            <a:ext cx="27807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1: </a:t>
            </a:r>
            <a:r>
              <a:rPr lang="en-US" dirty="0"/>
              <a:t>Core: </a:t>
            </a:r>
            <a:r>
              <a:rPr lang="en-US" dirty="0" smtClean="0"/>
              <a:t>8-100</a:t>
            </a:r>
            <a:r>
              <a:rPr lang="en-US" dirty="0"/>
              <a:t> µm diameter</a:t>
            </a:r>
          </a:p>
          <a:p>
            <a:r>
              <a:rPr lang="en-US" dirty="0" smtClean="0"/>
              <a:t>2: </a:t>
            </a:r>
            <a:r>
              <a:rPr lang="en-US" dirty="0"/>
              <a:t>Cladding: 125 µm dia.</a:t>
            </a:r>
          </a:p>
          <a:p>
            <a:r>
              <a:rPr lang="de-DE" dirty="0" smtClean="0"/>
              <a:t>3: </a:t>
            </a:r>
            <a:r>
              <a:rPr lang="de-DE" dirty="0" err="1"/>
              <a:t>Buffer</a:t>
            </a:r>
            <a:r>
              <a:rPr lang="de-DE" dirty="0"/>
              <a:t>: 250 µm </a:t>
            </a:r>
            <a:r>
              <a:rPr lang="de-DE" dirty="0" err="1"/>
              <a:t>dia</a:t>
            </a:r>
            <a:r>
              <a:rPr lang="de-DE" dirty="0"/>
              <a:t>.</a:t>
            </a:r>
          </a:p>
          <a:p>
            <a:r>
              <a:rPr lang="sv-SE" dirty="0" smtClean="0"/>
              <a:t>4: </a:t>
            </a:r>
            <a:r>
              <a:rPr lang="sv-SE" dirty="0"/>
              <a:t>Jacket: 400 µm dia.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421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Fiber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3"/>
            <a:ext cx="8640960" cy="237626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Multi Mode :</a:t>
            </a:r>
          </a:p>
          <a:p>
            <a:pPr lvl="1"/>
            <a:r>
              <a:rPr lang="en-US" dirty="0" smtClean="0"/>
              <a:t>Step</a:t>
            </a:r>
            <a:r>
              <a:rPr lang="en-US" dirty="0"/>
              <a:t>-index – Core and Cladding material has uniform </a:t>
            </a:r>
            <a:r>
              <a:rPr lang="en-US" dirty="0" smtClean="0"/>
              <a:t>but different </a:t>
            </a:r>
            <a:r>
              <a:rPr lang="en-US" dirty="0"/>
              <a:t>refractive index.</a:t>
            </a:r>
          </a:p>
          <a:p>
            <a:pPr lvl="1"/>
            <a:r>
              <a:rPr lang="en-US" dirty="0" smtClean="0"/>
              <a:t>Graded </a:t>
            </a:r>
            <a:r>
              <a:rPr lang="en-US" dirty="0"/>
              <a:t>Index – Core material has variable index as a </a:t>
            </a:r>
            <a:r>
              <a:rPr lang="en-US" dirty="0" smtClean="0"/>
              <a:t>function of </a:t>
            </a:r>
            <a:r>
              <a:rPr lang="en-US" dirty="0"/>
              <a:t>the radial distance from the center.</a:t>
            </a:r>
          </a:p>
          <a:p>
            <a:r>
              <a:rPr lang="en-US" dirty="0"/>
              <a:t>Single </a:t>
            </a:r>
            <a:r>
              <a:rPr lang="en-US" dirty="0" smtClean="0"/>
              <a:t>Mode: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core diameter is almost equal to </a:t>
            </a:r>
            <a:r>
              <a:rPr lang="en-US" dirty="0" smtClean="0"/>
              <a:t>the wave </a:t>
            </a:r>
            <a:r>
              <a:rPr lang="en-US" dirty="0"/>
              <a:t>length of the emitted light so that it propagates </a:t>
            </a:r>
            <a:r>
              <a:rPr lang="en-US" dirty="0" smtClean="0"/>
              <a:t>along a </a:t>
            </a:r>
            <a:r>
              <a:rPr lang="en-US" dirty="0"/>
              <a:t>single </a:t>
            </a:r>
            <a:r>
              <a:rPr lang="en-US" dirty="0" smtClean="0"/>
              <a:t>path.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573016"/>
            <a:ext cx="5184576" cy="282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946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Fiber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To give perspective to the incredible capacity that </a:t>
            </a:r>
            <a:r>
              <a:rPr lang="en-US" dirty="0" smtClean="0"/>
              <a:t>fibers are </a:t>
            </a:r>
            <a:r>
              <a:rPr lang="en-US" dirty="0"/>
              <a:t>moving </a:t>
            </a:r>
            <a:r>
              <a:rPr lang="en-US" dirty="0" smtClean="0"/>
              <a:t>towards, a 10</a:t>
            </a:r>
            <a:r>
              <a:rPr lang="en-US" dirty="0"/>
              <a:t>-</a:t>
            </a:r>
            <a:r>
              <a:rPr lang="en-US" dirty="0" smtClean="0"/>
              <a:t>Gb/s </a:t>
            </a:r>
            <a:r>
              <a:rPr lang="en-US" dirty="0"/>
              <a:t>signal has the ability </a:t>
            </a:r>
            <a:r>
              <a:rPr lang="en-US" dirty="0" smtClean="0"/>
              <a:t>to transmit </a:t>
            </a:r>
            <a:r>
              <a:rPr lang="en-US" dirty="0"/>
              <a:t>any of the following per second:</a:t>
            </a:r>
          </a:p>
          <a:p>
            <a:pPr lvl="1"/>
            <a:r>
              <a:rPr lang="en-US" dirty="0" smtClean="0"/>
              <a:t>1000 </a:t>
            </a:r>
            <a:r>
              <a:rPr lang="en-US" dirty="0"/>
              <a:t>books</a:t>
            </a:r>
          </a:p>
          <a:p>
            <a:pPr lvl="1"/>
            <a:r>
              <a:rPr lang="en-US" dirty="0" smtClean="0"/>
              <a:t>130,000 </a:t>
            </a:r>
            <a:r>
              <a:rPr lang="en-US" dirty="0"/>
              <a:t>voice channels</a:t>
            </a:r>
          </a:p>
          <a:p>
            <a:pPr lvl="1"/>
            <a:r>
              <a:rPr lang="en-US" dirty="0" smtClean="0"/>
              <a:t>16 </a:t>
            </a:r>
            <a:r>
              <a:rPr lang="en-US" dirty="0"/>
              <a:t>high-definition TV (HDTV)channels 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100 </a:t>
            </a:r>
            <a:r>
              <a:rPr lang="en-US" dirty="0"/>
              <a:t>HDTV </a:t>
            </a:r>
            <a:r>
              <a:rPr lang="en-US" dirty="0" smtClean="0"/>
              <a:t>channels using </a:t>
            </a:r>
            <a:r>
              <a:rPr lang="en-US" dirty="0"/>
              <a:t>compression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techniques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smtClean="0"/>
              <a:t>(</a:t>
            </a:r>
            <a:r>
              <a:rPr lang="en-US" dirty="0"/>
              <a:t>an HDTV channel requires </a:t>
            </a:r>
            <a:r>
              <a:rPr lang="en-US" dirty="0" smtClean="0"/>
              <a:t>a much </a:t>
            </a:r>
            <a:r>
              <a:rPr lang="en-US" dirty="0"/>
              <a:t>higher bandwidth t</a:t>
            </a:r>
            <a:r>
              <a:rPr lang="en-US" dirty="0" smtClean="0"/>
              <a:t>han </a:t>
            </a:r>
            <a:r>
              <a:rPr lang="en-US" dirty="0"/>
              <a:t>today’s standard television)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BUT: Transmission </a:t>
            </a:r>
            <a:r>
              <a:rPr lang="en-US" dirty="0">
                <a:solidFill>
                  <a:srgbClr val="0000FF"/>
                </a:solidFill>
              </a:rPr>
              <a:t>over </a:t>
            </a:r>
            <a:r>
              <a:rPr lang="en-US" dirty="0" smtClean="0">
                <a:solidFill>
                  <a:srgbClr val="0000FF"/>
                </a:solidFill>
              </a:rPr>
              <a:t>fiber </a:t>
            </a:r>
            <a:r>
              <a:rPr lang="en-US" dirty="0">
                <a:solidFill>
                  <a:srgbClr val="0000FF"/>
                </a:solidFill>
              </a:rPr>
              <a:t>is limited by </a:t>
            </a:r>
            <a:r>
              <a:rPr lang="en-US" dirty="0" smtClean="0">
                <a:solidFill>
                  <a:srgbClr val="0000FF"/>
                </a:solidFill>
              </a:rPr>
              <a:t>attenuation and dispersion</a:t>
            </a:r>
            <a:r>
              <a:rPr lang="en-US" dirty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US" dirty="0" smtClean="0"/>
              <a:t>Attenuation is a loss of light inside the fiber.</a:t>
            </a:r>
          </a:p>
          <a:p>
            <a:pPr lvl="1"/>
            <a:r>
              <a:rPr lang="en-US" dirty="0" smtClean="0"/>
              <a:t>Dispersion is due to wave travel properties inside the fibers.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1944216"/>
            <a:ext cx="2075723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639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46449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Signal attenuation (loss) is a measure of power received with respect to power sent.</a:t>
            </a:r>
            <a:endParaRPr lang="en-US" i="1" dirty="0" smtClean="0"/>
          </a:p>
          <a:p>
            <a:r>
              <a:rPr lang="en-US" i="1" dirty="0" smtClean="0">
                <a:solidFill>
                  <a:srgbClr val="008000"/>
                </a:solidFill>
              </a:rPr>
              <a:t>Silica</a:t>
            </a:r>
            <a:r>
              <a:rPr lang="en-US" i="1" dirty="0">
                <a:solidFill>
                  <a:srgbClr val="008000"/>
                </a:solidFill>
              </a:rPr>
              <a:t>-based </a:t>
            </a:r>
            <a:r>
              <a:rPr lang="en-US" dirty="0"/>
              <a:t>glass fibers have </a:t>
            </a:r>
            <a:r>
              <a:rPr lang="en-US" dirty="0" smtClean="0"/>
              <a:t>losses of </a:t>
            </a:r>
            <a:r>
              <a:rPr lang="en-US" dirty="0"/>
              <a:t>about </a:t>
            </a:r>
            <a:r>
              <a:rPr lang="en-US" dirty="0" smtClean="0"/>
              <a:t>0.2 </a:t>
            </a:r>
            <a:r>
              <a:rPr lang="en-US" dirty="0"/>
              <a:t>dB/km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i.e. 95% launched power remains after 1 km of fiber transmission). </a:t>
            </a:r>
            <a:endParaRPr lang="en-US" dirty="0" smtClean="0"/>
          </a:p>
          <a:p>
            <a:r>
              <a:rPr lang="en-US" dirty="0" smtClean="0"/>
              <a:t>Drawback on fibers: </a:t>
            </a:r>
            <a:r>
              <a:rPr lang="en-US" dirty="0" smtClean="0">
                <a:solidFill>
                  <a:srgbClr val="FF0000"/>
                </a:solidFill>
              </a:rPr>
              <a:t>if only a little section develops a high attenuation, the whole fiber is lost.</a:t>
            </a:r>
          </a:p>
          <a:p>
            <a:r>
              <a:rPr lang="en-US" dirty="0"/>
              <a:t>Signal attenuation within optical fibers is usually expressed in the logarithmic unit of the </a:t>
            </a:r>
            <a:r>
              <a:rPr lang="en-US" dirty="0" smtClean="0">
                <a:solidFill>
                  <a:srgbClr val="0000FF"/>
                </a:solidFill>
              </a:rPr>
              <a:t>decibel (dB)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smtClean="0"/>
              <a:t>decibel</a:t>
            </a:r>
            <a:r>
              <a:rPr lang="en-US" dirty="0"/>
              <a:t> </a:t>
            </a:r>
            <a:r>
              <a:rPr lang="en-US" dirty="0" smtClean="0"/>
              <a:t>is defined </a:t>
            </a:r>
            <a:r>
              <a:rPr lang="en-US" dirty="0"/>
              <a:t>for a particular optical wavelength as the ratio</a:t>
            </a:r>
            <a:r>
              <a:rPr lang="en-US" i="1" dirty="0"/>
              <a:t> </a:t>
            </a:r>
            <a:r>
              <a:rPr lang="en-US" dirty="0"/>
              <a:t>of the output optical power P</a:t>
            </a:r>
            <a:r>
              <a:rPr lang="en-US" baseline="-25000" dirty="0"/>
              <a:t>o</a:t>
            </a:r>
            <a:r>
              <a:rPr lang="en-US" dirty="0"/>
              <a:t> from the fiber to the input optical power </a:t>
            </a:r>
            <a:r>
              <a:rPr lang="en-US" dirty="0" smtClean="0"/>
              <a:t>P</a:t>
            </a:r>
            <a:r>
              <a:rPr lang="en-US" baseline="-25000" dirty="0" smtClean="0"/>
              <a:t>i </a:t>
            </a:r>
            <a:r>
              <a:rPr lang="en-US" dirty="0" smtClean="0"/>
              <a:t>into the fiber       </a:t>
            </a:r>
            <a:r>
              <a:rPr lang="en-US" sz="2400" dirty="0"/>
              <a:t>(Po  Pi)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03.06.2013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Optical Data Transmission in High Energy Physics - T. Flick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513854"/>
              </p:ext>
            </p:extLst>
          </p:nvPr>
        </p:nvGraphicFramePr>
        <p:xfrm>
          <a:off x="2555776" y="5517232"/>
          <a:ext cx="3089275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3" imgW="1714500" imgH="482600" progId="Equation.3">
                  <p:embed/>
                </p:oleObj>
              </mc:Choice>
              <mc:Fallback>
                <p:oleObj name="Equation" r:id="rId3" imgW="17145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55776" y="5517232"/>
                        <a:ext cx="3089275" cy="869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8935760"/>
      </p:ext>
    </p:extLst>
  </p:cSld>
  <p:clrMapOvr>
    <a:masterClrMapping/>
  </p:clrMapOvr>
</p:sld>
</file>

<file path=ppt/theme/theme1.xml><?xml version="1.0" encoding="utf-8"?>
<a:theme xmlns:a="http://schemas.openxmlformats.org/drawingml/2006/main" name="TALENT_PP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AE55A5A3748E4EA52E1748025BF037" ma:contentTypeVersion="0" ma:contentTypeDescription="Create a new document." ma:contentTypeScope="" ma:versionID="60b86d58b89d0d661e9bc6408e16bf8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4370AD-C2EB-47EA-A327-EE9D77233A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36D38F6-F633-485A-883D-81980A5C809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35750F6-9588-4D42-9379-5F590E557B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TALENT_PPtemplate.potx</Template>
  <TotalTime>7503</TotalTime>
  <Words>2463</Words>
  <Application>Microsoft Macintosh PowerPoint</Application>
  <PresentationFormat>On-screen Show (4:3)</PresentationFormat>
  <Paragraphs>435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TALENT_PPtemplate</vt:lpstr>
      <vt:lpstr>Equation</vt:lpstr>
      <vt:lpstr>Optical Data Transmission in High Energy Physics</vt:lpstr>
      <vt:lpstr>Outline</vt:lpstr>
      <vt:lpstr>Detector Readout – What is needed?</vt:lpstr>
      <vt:lpstr>Fiber Optical Communication Systems</vt:lpstr>
      <vt:lpstr>Fibre Optics Transmission Properties</vt:lpstr>
      <vt:lpstr>Fiber Optical Communication – Optical Fibers</vt:lpstr>
      <vt:lpstr>Optical Fiber Types</vt:lpstr>
      <vt:lpstr>Optical Fiber Properties</vt:lpstr>
      <vt:lpstr>Attenuation</vt:lpstr>
      <vt:lpstr>Fiber Attenuation: Absorption</vt:lpstr>
      <vt:lpstr>1400nm OH- Absorption Peak</vt:lpstr>
      <vt:lpstr>Fiber Attenuation: Scattering Loss</vt:lpstr>
      <vt:lpstr>Fiber Dispersion – Pulse Broadening</vt:lpstr>
      <vt:lpstr>Fiber Dispersion – Bit Errors</vt:lpstr>
      <vt:lpstr>Chromatic Dispersion</vt:lpstr>
      <vt:lpstr>Spectral Line Width</vt:lpstr>
      <vt:lpstr>Chromatic Dispersion</vt:lpstr>
      <vt:lpstr>Modal Dispersion in Multimode Fibers</vt:lpstr>
      <vt:lpstr>How does dispersion restrict the bit rate?</vt:lpstr>
      <vt:lpstr>Transmitters</vt:lpstr>
      <vt:lpstr>Vertical Cavity Surface Emitting Laser: VCSEL</vt:lpstr>
      <vt:lpstr>Receivers</vt:lpstr>
      <vt:lpstr>Connection Techniques</vt:lpstr>
      <vt:lpstr>Optical Data Transmission in HEP</vt:lpstr>
      <vt:lpstr>Typical Link Structure</vt:lpstr>
      <vt:lpstr>ALTAS Inner Detector Links</vt:lpstr>
      <vt:lpstr>ATLAS IBL Readout Structure</vt:lpstr>
      <vt:lpstr>On-detector Optical Components</vt:lpstr>
      <vt:lpstr>Fibers</vt:lpstr>
      <vt:lpstr>Off-detector Components</vt:lpstr>
      <vt:lpstr>Versatile Link Project</vt:lpstr>
      <vt:lpstr>Conclusion</vt:lpstr>
      <vt:lpstr>Material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 Juujarvi</dc:creator>
  <cp:lastModifiedBy>Tobias Flick, Dr.</cp:lastModifiedBy>
  <cp:revision>51</cp:revision>
  <dcterms:created xsi:type="dcterms:W3CDTF">2012-01-13T09:29:18Z</dcterms:created>
  <dcterms:modified xsi:type="dcterms:W3CDTF">2013-06-03T10:00:55Z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0x0101004DAE55A5A3748E4EA52E1748025BF037</vt:lpwstr>
  </property>
</Properties>
</file>