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notesMasterIdLst>
    <p:notesMasterId r:id="rId63"/>
  </p:notesMasterIdLst>
  <p:handoutMasterIdLst>
    <p:handoutMasterId r:id="rId64"/>
  </p:handoutMasterIdLst>
  <p:sldIdLst>
    <p:sldId id="256" r:id="rId2"/>
    <p:sldId id="258" r:id="rId3"/>
    <p:sldId id="257" r:id="rId4"/>
    <p:sldId id="271" r:id="rId5"/>
    <p:sldId id="273" r:id="rId6"/>
    <p:sldId id="360" r:id="rId7"/>
    <p:sldId id="361" r:id="rId8"/>
    <p:sldId id="362" r:id="rId9"/>
    <p:sldId id="276" r:id="rId10"/>
    <p:sldId id="277" r:id="rId11"/>
    <p:sldId id="278" r:id="rId12"/>
    <p:sldId id="279" r:id="rId13"/>
    <p:sldId id="282" r:id="rId14"/>
    <p:sldId id="283" r:id="rId15"/>
    <p:sldId id="284" r:id="rId16"/>
    <p:sldId id="285" r:id="rId17"/>
    <p:sldId id="363" r:id="rId18"/>
    <p:sldId id="268" r:id="rId19"/>
    <p:sldId id="365" r:id="rId20"/>
    <p:sldId id="286" r:id="rId21"/>
    <p:sldId id="366" r:id="rId22"/>
    <p:sldId id="367" r:id="rId23"/>
    <p:sldId id="354" r:id="rId24"/>
    <p:sldId id="368" r:id="rId25"/>
    <p:sldId id="369" r:id="rId26"/>
    <p:sldId id="370" r:id="rId27"/>
    <p:sldId id="371" r:id="rId28"/>
    <p:sldId id="291" r:id="rId29"/>
    <p:sldId id="375" r:id="rId30"/>
    <p:sldId id="293" r:id="rId31"/>
    <p:sldId id="374" r:id="rId32"/>
    <p:sldId id="294" r:id="rId33"/>
    <p:sldId id="373" r:id="rId34"/>
    <p:sldId id="295" r:id="rId35"/>
    <p:sldId id="296" r:id="rId36"/>
    <p:sldId id="353" r:id="rId37"/>
    <p:sldId id="376" r:id="rId38"/>
    <p:sldId id="377" r:id="rId39"/>
    <p:sldId id="378" r:id="rId40"/>
    <p:sldId id="379" r:id="rId41"/>
    <p:sldId id="334" r:id="rId42"/>
    <p:sldId id="380" r:id="rId43"/>
    <p:sldId id="382" r:id="rId44"/>
    <p:sldId id="381" r:id="rId45"/>
    <p:sldId id="383" r:id="rId46"/>
    <p:sldId id="384" r:id="rId47"/>
    <p:sldId id="385" r:id="rId48"/>
    <p:sldId id="388" r:id="rId49"/>
    <p:sldId id="303" r:id="rId50"/>
    <p:sldId id="389" r:id="rId51"/>
    <p:sldId id="318" r:id="rId52"/>
    <p:sldId id="390" r:id="rId53"/>
    <p:sldId id="391" r:id="rId54"/>
    <p:sldId id="309" r:id="rId55"/>
    <p:sldId id="392" r:id="rId56"/>
    <p:sldId id="393" r:id="rId57"/>
    <p:sldId id="397" r:id="rId58"/>
    <p:sldId id="396" r:id="rId59"/>
    <p:sldId id="395" r:id="rId60"/>
    <p:sldId id="386" r:id="rId61"/>
    <p:sldId id="387" r:id="rId62"/>
  </p:sldIdLst>
  <p:sldSz cx="9144000" cy="6858000" type="screen4x3"/>
  <p:notesSz cx="6858000" cy="9144000"/>
  <p:defaultTextStyle>
    <a:defPPr>
      <a:defRPr lang="en-US"/>
    </a:defPPr>
    <a:lvl1pPr marL="0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09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15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21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28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34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43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49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57" algn="l" defTabSz="4570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889C1-F63F-0942-863D-E9DED50067E6}" type="datetimeFigureOut">
              <a:rPr lang="en-US" smtClean="0"/>
              <a:t>6/3/13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B888E-3D8A-BF47-B8BC-01C928D9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07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4F8ED-AB3D-914D-86FD-C468D0531771}" type="datetimeFigureOut">
              <a:rPr lang="en-US" smtClean="0"/>
              <a:t>6/3/13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BD257-1C39-5742-9256-473ABB235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18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09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15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21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28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34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43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49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57" algn="l" defTabSz="4570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BD257-1C39-5742-9256-473ABB2352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1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6F551-2F91-124B-9CA2-234542DCEA8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1C7DC-AF91-B741-988E-1432053A625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38A7E-39AD-0A46-B73D-6346E8CC3E6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41313">
                    <a:tint val="75000"/>
                  </a:srgbClr>
                </a:solidFill>
              </a:rPr>
              <a:t>TALENT Summer School - P. Riedler/CERN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8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2E7-5169-3F42-99E1-5B29433B0A5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EB6A-C857-624E-9588-72B5D43DF0F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2805-8FDB-BF4B-A8C9-8758A73D436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553A-6501-164B-AAD4-1E4C82D3969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891-560F-5D4D-8B4E-760FF318BDB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2E27-4319-0449-8619-0985E0BDCE3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88866-0B7F-4C43-896C-FB463F6C5A5B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white"/>
                </a:solidFill>
                <a:ea typeface="ＭＳ Ｐゴシック" charset="0"/>
                <a:cs typeface="Arial" charset="0"/>
              </a:rPr>
              <a:t>June 3, 2013</a:t>
            </a:r>
            <a:endParaRPr lang="en-US" dirty="0" smtClean="0">
              <a:solidFill>
                <a:prstClr val="white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r>
              <a:rPr lang="sv-SE" smtClean="0">
                <a:solidFill>
                  <a:prstClr val="white"/>
                </a:solidFill>
                <a:ea typeface="ＭＳ Ｐゴシック" charset="0"/>
                <a:cs typeface="Arial" charset="0"/>
              </a:rPr>
              <a:t>TALENT Summer School - P. Riedler/CERN</a:t>
            </a:r>
            <a:endParaRPr lang="en-US" dirty="0" smtClean="0">
              <a:solidFill>
                <a:prstClr val="white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fld id="{6FA3AF77-850B-7343-88AB-F3E6971FB0C5}" type="slidenum">
              <a:rPr lang="en-US" smtClean="0">
                <a:solidFill>
                  <a:prstClr val="white"/>
                </a:solidFill>
                <a:ea typeface="ＭＳ Ｐゴシック" charset="0"/>
                <a:cs typeface="Arial" charset="0"/>
              </a:rPr>
              <a:pPr defTabSz="914015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prstClr val="white"/>
              </a:solidFill>
              <a:ea typeface="ＭＳ Ｐゴシック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4" r:id="rId12"/>
  </p:sldLayoutIdLst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hyperlink" Target="http://www.chiphistory.com" TargetMode="External"/><Relationship Id="rId9" Type="http://schemas.openxmlformats.org/officeDocument/2006/relationships/hyperlink" Target="http://smithsonianchips.si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j.nima.2013.04.001" TargetMode="External"/><Relationship Id="rId4" Type="http://schemas.openxmlformats.org/officeDocument/2006/relationships/hyperlink" Target="http://www.sciencedirect.com/science/help/doi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Relationship Id="rId3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Relationship Id="rId3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Relationship Id="rId3" Type="http://schemas.openxmlformats.org/officeDocument/2006/relationships/image" Target="../media/image6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Relationship Id="rId3" Type="http://schemas.openxmlformats.org/officeDocument/2006/relationships/image" Target="../media/image71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3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4.emf"/><Relationship Id="rId3" Type="http://schemas.openxmlformats.org/officeDocument/2006/relationships/image" Target="../media/image7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Pixel detectors in High Energy Physics </a:t>
            </a:r>
            <a:r>
              <a:rPr lang="en-US" sz="3200" dirty="0" smtClean="0"/>
              <a:t>experiments:</a:t>
            </a:r>
            <a:br>
              <a:rPr lang="en-US" sz="3200" dirty="0" smtClean="0"/>
            </a:br>
            <a:r>
              <a:rPr lang="en-US" sz="3200" dirty="0" smtClean="0"/>
              <a:t>present </a:t>
            </a:r>
            <a:r>
              <a:rPr lang="en-US" sz="3200" dirty="0"/>
              <a:t>systems and upgrade plans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Petra Riedler/CERN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6F551-2F91-124B-9CA2-234542DCEA84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011" y="541502"/>
            <a:ext cx="831481" cy="8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…moving on to the late 80’s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1980 first application of planar technology to produce silicon sensors (strips) &gt;&gt; produce highly segmented silicon sensors (prerequisite for hybrid pixel detectors)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1987/88 First pixel prototype sensors for SLAC/SSC, Shapiro and </a:t>
            </a:r>
            <a:r>
              <a:rPr lang="en-US" dirty="0" err="1" smtClean="0"/>
              <a:t>Galema</a:t>
            </a:r>
            <a:r>
              <a:rPr lang="en-US" dirty="0" smtClean="0"/>
              <a:t>, no special pixel electronics yet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1989 LAA project, CERN, first development of dedicated pixel electronic, no bump bonding yet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~1987-90 first monolithic detectors proposed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1990 Omega D chip and sensor, first hybrid pixel detector, tested in </a:t>
            </a:r>
            <a:r>
              <a:rPr lang="en-US" dirty="0" err="1" smtClean="0"/>
              <a:t>testbeam</a:t>
            </a:r>
            <a:r>
              <a:rPr lang="en-US" dirty="0" smtClean="0"/>
              <a:t>, CERN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1043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ingredients for pixels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6034" indent="-116034">
              <a:buClr>
                <a:schemeClr val="accent2">
                  <a:lumMod val="75000"/>
                </a:schemeClr>
              </a:buClr>
              <a:buNone/>
            </a:pPr>
            <a:r>
              <a:rPr lang="en-US" dirty="0"/>
              <a:t> Main ingredients required for first silicon pixel detectors (after </a:t>
            </a:r>
            <a:r>
              <a:rPr lang="en-US" dirty="0">
                <a:solidFill>
                  <a:srgbClr val="D2533C"/>
                </a:solidFill>
              </a:rPr>
              <a:t>planar process </a:t>
            </a:r>
            <a:r>
              <a:rPr lang="en-US" dirty="0"/>
              <a:t>allowed to produce pixel sensors):</a:t>
            </a:r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Font typeface="Wingdings" charset="2"/>
              <a:buChar char="q"/>
            </a:pPr>
            <a:endParaRPr lang="en-US" dirty="0"/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Font typeface="Wingdings" charset="2"/>
              <a:buChar char="q"/>
            </a:pPr>
            <a:r>
              <a:rPr lang="en-US" dirty="0">
                <a:solidFill>
                  <a:srgbClr val="BF8D65"/>
                </a:solidFill>
              </a:rPr>
              <a:t> </a:t>
            </a:r>
            <a:r>
              <a:rPr lang="en-US" dirty="0">
                <a:solidFill>
                  <a:srgbClr val="D2533C"/>
                </a:solidFill>
              </a:rPr>
              <a:t>VLSI </a:t>
            </a:r>
            <a:r>
              <a:rPr lang="en-US" dirty="0">
                <a:solidFill>
                  <a:srgbClr val="000000"/>
                </a:solidFill>
              </a:rPr>
              <a:t>(Very Large Scale Integration) technology to produce complex </a:t>
            </a:r>
            <a:r>
              <a:rPr lang="en-US" dirty="0" err="1">
                <a:solidFill>
                  <a:srgbClr val="000000"/>
                </a:solidFill>
              </a:rPr>
              <a:t>ASICs</a:t>
            </a:r>
            <a:r>
              <a:rPr lang="en-US" dirty="0">
                <a:solidFill>
                  <a:srgbClr val="000000"/>
                </a:solidFill>
              </a:rPr>
              <a:t> (Application Specific Integrated Circuit) – </a:t>
            </a:r>
            <a:r>
              <a:rPr lang="en-US" dirty="0">
                <a:solidFill>
                  <a:srgbClr val="D2533C"/>
                </a:solidFill>
              </a:rPr>
              <a:t>Hybrid, Monolithic</a:t>
            </a:r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Font typeface="Wingdings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D2533C"/>
                </a:solidFill>
              </a:rPr>
              <a:t>Interconnect technology </a:t>
            </a:r>
            <a:r>
              <a:rPr lang="en-US" dirty="0">
                <a:solidFill>
                  <a:srgbClr val="000000"/>
                </a:solidFill>
              </a:rPr>
              <a:t>based on flip-chip bonding (connections of ~20µm between each sensor </a:t>
            </a:r>
            <a:r>
              <a:rPr lang="en-US" dirty="0"/>
              <a:t>pixel cell and the corresponding readout cell in an ASIC) - </a:t>
            </a:r>
            <a:r>
              <a:rPr lang="en-US" dirty="0">
                <a:solidFill>
                  <a:srgbClr val="B95B22"/>
                </a:solidFill>
              </a:rPr>
              <a:t>Hybrid</a:t>
            </a:r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Font typeface="Wingdings" charset="2"/>
              <a:buChar char="q"/>
            </a:pPr>
            <a:endParaRPr lang="en-US" dirty="0"/>
          </a:p>
          <a:p>
            <a:pPr marL="116034" indent="-116034">
              <a:spcBef>
                <a:spcPts val="492"/>
              </a:spcBef>
              <a:buClr>
                <a:schemeClr val="accent2">
                  <a:lumMod val="75000"/>
                </a:schemeClr>
              </a:buClr>
              <a:buNone/>
            </a:pPr>
            <a:r>
              <a:rPr lang="en-US" dirty="0"/>
              <a:t> “recent” development (from ~1990)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0671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Historical Excursion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lum bright="16000" contrast="-26000"/>
          </a:blip>
          <a:srcRect/>
          <a:stretch>
            <a:fillRect/>
          </a:stretch>
        </p:blipFill>
        <p:spPr bwMode="auto">
          <a:xfrm>
            <a:off x="508992" y="1833935"/>
            <a:ext cx="1303734" cy="154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/>
          </p:cNvSpPr>
          <p:nvPr/>
        </p:nvSpPr>
        <p:spPr bwMode="auto">
          <a:xfrm>
            <a:off x="734468" y="3429002"/>
            <a:ext cx="529367" cy="33540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Helvetica Neue Light" charset="0"/>
                <a:cs typeface="Helvetica Neue Light" charset="0"/>
              </a:rPr>
              <a:t>1947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lum bright="16000" contrast="-26000"/>
          </a:blip>
          <a:srcRect/>
          <a:stretch>
            <a:fillRect/>
          </a:stretch>
        </p:blipFill>
        <p:spPr bwMode="auto">
          <a:xfrm>
            <a:off x="1946674" y="1975697"/>
            <a:ext cx="1510234" cy="129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/>
          </p:cNvSpPr>
          <p:nvPr/>
        </p:nvSpPr>
        <p:spPr bwMode="auto">
          <a:xfrm>
            <a:off x="2338464" y="3434584"/>
            <a:ext cx="529367" cy="33540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Helvetica Neue Light" charset="0"/>
                <a:cs typeface="Helvetica Neue Light" charset="0"/>
              </a:rPr>
              <a:t>1958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lum bright="16000" contrast="-26000"/>
          </a:blip>
          <a:srcRect/>
          <a:stretch>
            <a:fillRect/>
          </a:stretch>
        </p:blipFill>
        <p:spPr bwMode="auto">
          <a:xfrm>
            <a:off x="3652242" y="2062760"/>
            <a:ext cx="1303734" cy="111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6"/>
          <p:cNvSpPr>
            <a:spLocks/>
          </p:cNvSpPr>
          <p:nvPr/>
        </p:nvSpPr>
        <p:spPr bwMode="auto">
          <a:xfrm>
            <a:off x="4016130" y="3426770"/>
            <a:ext cx="529367" cy="33540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Helvetica Neue Light" charset="0"/>
                <a:cs typeface="Helvetica Neue Light" charset="0"/>
              </a:rPr>
              <a:t>1959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lum bright="16000" contrast="-26000"/>
          </a:blip>
          <a:srcRect/>
          <a:stretch>
            <a:fillRect/>
          </a:stretch>
        </p:blipFill>
        <p:spPr bwMode="auto">
          <a:xfrm>
            <a:off x="5232798" y="1972349"/>
            <a:ext cx="1304851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8"/>
          <p:cNvSpPr>
            <a:spLocks/>
          </p:cNvSpPr>
          <p:nvPr/>
        </p:nvSpPr>
        <p:spPr bwMode="auto">
          <a:xfrm>
            <a:off x="5592219" y="3426770"/>
            <a:ext cx="529367" cy="33540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Helvetica Neue Light" charset="0"/>
                <a:cs typeface="Helvetica Neue Light" charset="0"/>
              </a:rPr>
              <a:t>1961</a:t>
            </a: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6">
            <a:lum bright="16000" contrast="-26000"/>
          </a:blip>
          <a:srcRect/>
          <a:stretch>
            <a:fillRect/>
          </a:stretch>
        </p:blipFill>
        <p:spPr bwMode="auto">
          <a:xfrm>
            <a:off x="6768703" y="1968999"/>
            <a:ext cx="1768078" cy="129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0"/>
          <p:cNvSpPr>
            <a:spLocks/>
          </p:cNvSpPr>
          <p:nvPr/>
        </p:nvSpPr>
        <p:spPr bwMode="auto">
          <a:xfrm>
            <a:off x="7365879" y="3432351"/>
            <a:ext cx="529367" cy="33540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Helvetica Neue Light" charset="0"/>
                <a:cs typeface="Helvetica Neue Light" charset="0"/>
              </a:rPr>
              <a:t>1970</a:t>
            </a:r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7">
            <a:lum bright="16000" contrast="-26000"/>
          </a:blip>
          <a:srcRect/>
          <a:stretch>
            <a:fillRect/>
          </a:stretch>
        </p:blipFill>
        <p:spPr bwMode="auto">
          <a:xfrm>
            <a:off x="367237" y="4063008"/>
            <a:ext cx="2882057" cy="2125266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18" name="Rectangle 12"/>
          <p:cNvSpPr>
            <a:spLocks/>
          </p:cNvSpPr>
          <p:nvPr/>
        </p:nvSpPr>
        <p:spPr bwMode="auto">
          <a:xfrm>
            <a:off x="3382119" y="4375547"/>
            <a:ext cx="5598914" cy="108049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26777" tIns="26777" rIns="26777" bIns="26777">
            <a:prstTxWarp prst="textNoShape">
              <a:avLst/>
            </a:prstTxWarp>
          </a:bodyPr>
          <a:lstStyle/>
          <a:p>
            <a:pPr algn="l"/>
            <a:r>
              <a:rPr lang="en-US" dirty="0">
                <a:ea typeface="Helvetica Neue Light" charset="0"/>
                <a:cs typeface="Helvetica Neue Light" charset="0"/>
              </a:rPr>
              <a:t>Flip chip </a:t>
            </a:r>
            <a:r>
              <a:rPr lang="en-US" dirty="0" smtClean="0">
                <a:ea typeface="Helvetica Neue Light" charset="0"/>
                <a:cs typeface="Helvetica Neue Light" charset="0"/>
              </a:rPr>
              <a:t>bonding:</a:t>
            </a:r>
          </a:p>
          <a:p>
            <a:pPr algn="l">
              <a:buClr>
                <a:schemeClr val="accent2"/>
              </a:buClr>
              <a:buSzPct val="9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Controlled collapse chip connection – C4 by IBM ~1969 (e.g. mainframe computers)</a:t>
            </a:r>
          </a:p>
          <a:p>
            <a:pPr algn="l">
              <a:buClr>
                <a:schemeClr val="accent2"/>
              </a:buClr>
              <a:buSzPct val="9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 Studies in automotive for voltage regulators (GM Delco)</a:t>
            </a:r>
          </a:p>
        </p:txBody>
      </p:sp>
      <p:sp>
        <p:nvSpPr>
          <p:cNvPr id="19" name="Rectangle 13"/>
          <p:cNvSpPr>
            <a:spLocks/>
          </p:cNvSpPr>
          <p:nvPr/>
        </p:nvSpPr>
        <p:spPr bwMode="auto">
          <a:xfrm>
            <a:off x="2348510" y="6018610"/>
            <a:ext cx="774178" cy="17719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6777" tIns="26777" rIns="26777" bIns="26777">
            <a:prstTxWarp prst="textNoShape">
              <a:avLst/>
            </a:prstTxWarp>
            <a:spAutoFit/>
          </a:bodyPr>
          <a:lstStyle/>
          <a:p>
            <a:r>
              <a:rPr lang="en-US" sz="800" dirty="0">
                <a:ea typeface="Helvetica Neue Light" charset="0"/>
                <a:cs typeface="Helvetica Neue Light" charset="0"/>
              </a:rPr>
              <a:t>Miller, IBM, 1969</a:t>
            </a:r>
          </a:p>
        </p:txBody>
      </p:sp>
      <p:sp>
        <p:nvSpPr>
          <p:cNvPr id="20" name="Rectangle 15"/>
          <p:cNvSpPr>
            <a:spLocks/>
          </p:cNvSpPr>
          <p:nvPr/>
        </p:nvSpPr>
        <p:spPr bwMode="auto">
          <a:xfrm>
            <a:off x="669728" y="1689620"/>
            <a:ext cx="95018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 u="sng" dirty="0">
                <a:latin typeface="Arial" charset="0"/>
                <a:ea typeface="Arial" charset="0"/>
                <a:cs typeface="Arial" charset="0"/>
                <a:sym typeface="Arial" charset="0"/>
                <a:hlinkClick r:id="rId8"/>
              </a:rPr>
              <a:t>www.chiphistory.com</a:t>
            </a:r>
            <a:endParaRPr lang="en-US" sz="800" u="sng" dirty="0"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1" name="Rectangle 16"/>
          <p:cNvSpPr>
            <a:spLocks/>
          </p:cNvSpPr>
          <p:nvPr/>
        </p:nvSpPr>
        <p:spPr bwMode="auto">
          <a:xfrm>
            <a:off x="2241353" y="1689620"/>
            <a:ext cx="95018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 u="sng" dirty="0">
                <a:latin typeface="Arial" charset="0"/>
                <a:ea typeface="Arial" charset="0"/>
                <a:cs typeface="Arial" charset="0"/>
                <a:sym typeface="Arial" charset="0"/>
                <a:hlinkClick r:id="rId8"/>
              </a:rPr>
              <a:t>www.chiphistory.com</a:t>
            </a:r>
            <a:endParaRPr lang="en-US" sz="800" u="sng" dirty="0"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714753" y="1689620"/>
            <a:ext cx="1384995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 u="sng" dirty="0">
                <a:latin typeface="Arial" charset="0"/>
                <a:ea typeface="Arial" charset="0"/>
                <a:cs typeface="Arial" charset="0"/>
                <a:sym typeface="Arial" charset="0"/>
                <a:hlinkClick r:id="rId9"/>
              </a:rPr>
              <a:t>http://smithsonianchips.si.edu</a:t>
            </a:r>
            <a:r>
              <a:rPr lang="en-US" sz="800" dirty="0">
                <a:latin typeface="Arial" charset="0"/>
                <a:ea typeface="Arial" charset="0"/>
                <a:cs typeface="Arial" charset="0"/>
                <a:sym typeface="Arial" charset="0"/>
              </a:rPr>
              <a:t>/</a:t>
            </a: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5393532" y="1689620"/>
            <a:ext cx="95018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 u="sng" dirty="0">
                <a:latin typeface="Arial" charset="0"/>
                <a:ea typeface="Arial" charset="0"/>
                <a:cs typeface="Arial" charset="0"/>
                <a:sym typeface="Arial" charset="0"/>
                <a:hlinkClick r:id="rId8"/>
              </a:rPr>
              <a:t>www.chiphistory.com</a:t>
            </a:r>
            <a:endParaRPr lang="en-US" sz="800" u="sng" dirty="0"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4" name="Rectangle 19"/>
          <p:cNvSpPr>
            <a:spLocks/>
          </p:cNvSpPr>
          <p:nvPr/>
        </p:nvSpPr>
        <p:spPr bwMode="auto">
          <a:xfrm>
            <a:off x="6965160" y="1689620"/>
            <a:ext cx="1384995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 u="sng" dirty="0">
                <a:latin typeface="Arial" charset="0"/>
                <a:ea typeface="Arial" charset="0"/>
                <a:cs typeface="Arial" charset="0"/>
                <a:sym typeface="Arial" charset="0"/>
                <a:hlinkClick r:id="rId9"/>
              </a:rPr>
              <a:t>http://smithsonianchips.si.edu</a:t>
            </a:r>
            <a:r>
              <a:rPr lang="en-US" sz="800" dirty="0">
                <a:latin typeface="Arial" charset="0"/>
                <a:ea typeface="Arial" charset="0"/>
                <a:cs typeface="Arial" charset="0"/>
                <a:sym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9830460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Chip Bonding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4" descr="stack1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3" y="1894880"/>
            <a:ext cx="6315075" cy="3913188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04801" y="1423642"/>
            <a:ext cx="8534400" cy="4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1" rIns="91402" bIns="4570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The great wall of bump bonds by N. Ishikawa, Fujitsu Ltd.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38694" y="5862984"/>
            <a:ext cx="348470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See talk by T. </a:t>
            </a:r>
            <a:r>
              <a:rPr lang="en-US" i="1" dirty="0" err="1" smtClean="0"/>
              <a:t>Fritzsch</a:t>
            </a:r>
            <a:endParaRPr lang="en-US" i="1" dirty="0" smtClean="0"/>
          </a:p>
          <a:p>
            <a:r>
              <a:rPr lang="en-US" i="1" dirty="0" smtClean="0"/>
              <a:t>“</a:t>
            </a:r>
            <a:r>
              <a:rPr lang="en-US" i="1" dirty="0" err="1" smtClean="0"/>
              <a:t>Microintegration</a:t>
            </a:r>
            <a:r>
              <a:rPr lang="en-US" i="1" dirty="0" smtClean="0"/>
              <a:t> of Electronics”</a:t>
            </a:r>
          </a:p>
          <a:p>
            <a:r>
              <a:rPr lang="en-US" i="1" dirty="0" smtClean="0"/>
              <a:t>June 3, 2013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6600437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Omega 2 and Omega3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1990s, CERN’s RD19 collaboration develops the Omega2 and Omega3 chips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6316" y="2892778"/>
            <a:ext cx="4572000" cy="1217606"/>
          </a:xfrm>
          <a:prstGeom prst="rect">
            <a:avLst/>
          </a:prstGeom>
        </p:spPr>
        <p:txBody>
          <a:bodyPr lIns="91402" tIns="45701" rIns="91402" bIns="45701">
            <a:spAutoFit/>
          </a:bodyPr>
          <a:lstStyle/>
          <a:p>
            <a:r>
              <a:rPr lang="it-IT" b="1" dirty="0" smtClean="0">
                <a:cs typeface="Times New Roman" pitchFamily="18" charset="0"/>
              </a:rPr>
              <a:t>Omega2: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16 col </a:t>
            </a:r>
            <a:r>
              <a:rPr lang="it-IT" dirty="0" err="1" smtClean="0">
                <a:cs typeface="Times New Roman" pitchFamily="18" charset="0"/>
              </a:rPr>
              <a:t>x</a:t>
            </a:r>
            <a:r>
              <a:rPr lang="it-IT" dirty="0" smtClean="0">
                <a:cs typeface="Times New Roman" pitchFamily="18" charset="0"/>
              </a:rPr>
              <a:t> 63 </a:t>
            </a:r>
            <a:r>
              <a:rPr lang="it-IT" dirty="0" err="1" smtClean="0">
                <a:cs typeface="Times New Roman" pitchFamily="18" charset="0"/>
              </a:rPr>
              <a:t>row</a:t>
            </a:r>
            <a:endParaRPr lang="it-IT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</a:t>
            </a:r>
            <a:r>
              <a:rPr lang="it-IT" dirty="0" err="1" smtClean="0">
                <a:cs typeface="Times New Roman" pitchFamily="18" charset="0"/>
              </a:rPr>
              <a:t>cell</a:t>
            </a:r>
            <a:r>
              <a:rPr lang="it-IT" dirty="0" smtClean="0">
                <a:cs typeface="Times New Roman" pitchFamily="18" charset="0"/>
              </a:rPr>
              <a:t> </a:t>
            </a:r>
            <a:r>
              <a:rPr lang="it-IT" dirty="0" err="1" smtClean="0">
                <a:cs typeface="Times New Roman" pitchFamily="18" charset="0"/>
              </a:rPr>
              <a:t>size</a:t>
            </a:r>
            <a:r>
              <a:rPr lang="it-IT" dirty="0" smtClean="0">
                <a:cs typeface="Times New Roman" pitchFamily="18" charset="0"/>
              </a:rPr>
              <a:t> 500 </a:t>
            </a:r>
            <a:r>
              <a:rPr lang="it-IT" dirty="0" err="1" smtClean="0">
                <a:cs typeface="Times New Roman" pitchFamily="18" charset="0"/>
              </a:rPr>
              <a:t>x</a:t>
            </a:r>
            <a:r>
              <a:rPr lang="it-IT" dirty="0" smtClean="0">
                <a:cs typeface="Times New Roman" pitchFamily="18" charset="0"/>
              </a:rPr>
              <a:t> 75 µm</a:t>
            </a:r>
            <a:r>
              <a:rPr lang="it-IT" baseline="30000" dirty="0" smtClean="0">
                <a:cs typeface="Times New Roman" pitchFamily="18" charset="0"/>
              </a:rPr>
              <a:t>2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</a:t>
            </a:r>
            <a:r>
              <a:rPr lang="it-IT" dirty="0" err="1" smtClean="0">
                <a:cs typeface="Times New Roman" pitchFamily="18" charset="0"/>
              </a:rPr>
              <a:t>overall</a:t>
            </a:r>
            <a:r>
              <a:rPr lang="it-IT" dirty="0" smtClean="0">
                <a:cs typeface="Times New Roman" pitchFamily="18" charset="0"/>
              </a:rPr>
              <a:t> sensitive area 8.0 </a:t>
            </a:r>
            <a:r>
              <a:rPr lang="it-IT" dirty="0" err="1" smtClean="0">
                <a:cs typeface="Times New Roman" pitchFamily="18" charset="0"/>
              </a:rPr>
              <a:t>x</a:t>
            </a:r>
            <a:r>
              <a:rPr lang="it-IT" dirty="0" smtClean="0">
                <a:cs typeface="Times New Roman" pitchFamily="18" charset="0"/>
              </a:rPr>
              <a:t> 4.7 mm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316" y="4390078"/>
            <a:ext cx="3683149" cy="1498932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it-IT" b="1" dirty="0" smtClean="0">
                <a:cs typeface="Times New Roman" pitchFamily="18" charset="0"/>
              </a:rPr>
              <a:t>Omega3: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16 col x 127 row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cell size 500 x 50 µm</a:t>
            </a:r>
            <a:r>
              <a:rPr lang="it-IT" baseline="30000" dirty="0" smtClean="0">
                <a:cs typeface="Times New Roman" pitchFamily="18" charset="0"/>
              </a:rPr>
              <a:t>2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cs typeface="Times New Roman" pitchFamily="18" charset="0"/>
              </a:rPr>
              <a:t> overall sensitive area 8.0 x 6.4 mm</a:t>
            </a:r>
            <a:r>
              <a:rPr lang="it-IT" baseline="30000" dirty="0" smtClean="0">
                <a:cs typeface="Times New Roman" pitchFamily="18" charset="0"/>
              </a:rPr>
              <a:t>2</a:t>
            </a:r>
            <a:r>
              <a:rPr lang="it-IT" dirty="0" smtClean="0">
                <a:cs typeface="Times New Roman" pitchFamily="18" charset="0"/>
              </a:rPr>
              <a:t> </a:t>
            </a:r>
          </a:p>
          <a:p>
            <a:endParaRPr lang="it-IT" dirty="0" smtClean="0"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83638" y="2808115"/>
            <a:ext cx="4153261" cy="319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4395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use in WA94/97 and NA57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  <a:defRPr/>
            </a:pPr>
            <a:r>
              <a:rPr lang="en-US" sz="2000" dirty="0"/>
              <a:t>Study of the strange and multi-strange particle production in </a:t>
            </a:r>
            <a:r>
              <a:rPr lang="en-US" sz="2000" dirty="0" err="1"/>
              <a:t>Pb-Pb</a:t>
            </a:r>
            <a:r>
              <a:rPr lang="en-US" sz="2000" dirty="0"/>
              <a:t> collisions at the CERN SPS</a:t>
            </a:r>
          </a:p>
          <a:p>
            <a:pPr>
              <a:buFont typeface="Wingdings" charset="2"/>
              <a:buChar char="q"/>
              <a:defRPr/>
            </a:pPr>
            <a:endParaRPr lang="en-US" sz="2000" dirty="0"/>
          </a:p>
          <a:p>
            <a:pPr>
              <a:buFont typeface="Wingdings" charset="2"/>
              <a:buChar char="q"/>
              <a:defRPr/>
            </a:pPr>
            <a:endParaRPr lang="en-US" sz="2000" dirty="0"/>
          </a:p>
          <a:p>
            <a:pPr>
              <a:buFont typeface="Wingdings" charset="2"/>
              <a:buChar char="q"/>
              <a:defRPr/>
            </a:pPr>
            <a:endParaRPr lang="en-US" sz="2000" dirty="0"/>
          </a:p>
          <a:p>
            <a:pPr>
              <a:buFont typeface="Wingdings" charset="2"/>
              <a:buChar char="q"/>
              <a:defRPr/>
            </a:pPr>
            <a:endParaRPr lang="en-US" sz="2000" dirty="0"/>
          </a:p>
          <a:p>
            <a:pPr>
              <a:buFont typeface="Wingdings" charset="2"/>
              <a:buChar char="q"/>
              <a:defRPr/>
            </a:pPr>
            <a:endParaRPr lang="it-IT" sz="2000" dirty="0"/>
          </a:p>
          <a:p>
            <a:pPr>
              <a:buFont typeface="Wingdings" charset="2"/>
              <a:buChar char="q"/>
              <a:defRPr/>
            </a:pPr>
            <a:r>
              <a:rPr lang="it-IT" sz="2000" dirty="0"/>
              <a:t>1992 the first </a:t>
            </a:r>
            <a:r>
              <a:rPr lang="it-IT" sz="2000" dirty="0" err="1"/>
              <a:t>fully</a:t>
            </a:r>
            <a:r>
              <a:rPr lang="it-IT" sz="2000" dirty="0"/>
              <a:t> </a:t>
            </a:r>
            <a:r>
              <a:rPr lang="it-IT" sz="2000" dirty="0" err="1"/>
              <a:t>operational</a:t>
            </a:r>
            <a:r>
              <a:rPr lang="it-IT" sz="2000" dirty="0"/>
              <a:t> </a:t>
            </a:r>
            <a:r>
              <a:rPr lang="it-IT" sz="2000" dirty="0" err="1"/>
              <a:t>hybrid</a:t>
            </a:r>
            <a:r>
              <a:rPr lang="it-IT" sz="2000" dirty="0"/>
              <a:t> </a:t>
            </a:r>
            <a:r>
              <a:rPr lang="it-IT" sz="2000" dirty="0" err="1"/>
              <a:t>silicon</a:t>
            </a:r>
            <a:r>
              <a:rPr lang="it-IT" sz="2000" dirty="0"/>
              <a:t> </a:t>
            </a:r>
            <a:r>
              <a:rPr lang="it-IT" sz="2000" dirty="0" err="1"/>
              <a:t>micropattern</a:t>
            </a:r>
            <a:r>
              <a:rPr lang="it-IT" sz="2000" dirty="0"/>
              <a:t> detector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succesfully</a:t>
            </a:r>
            <a:r>
              <a:rPr lang="it-IT" sz="2000" dirty="0"/>
              <a:t> </a:t>
            </a:r>
            <a:r>
              <a:rPr lang="it-IT" sz="2000" dirty="0" err="1"/>
              <a:t>tested</a:t>
            </a:r>
            <a:r>
              <a:rPr lang="it-IT" sz="2000" dirty="0"/>
              <a:t> in a </a:t>
            </a:r>
            <a:r>
              <a:rPr lang="it-IT" sz="2000" dirty="0" err="1"/>
              <a:t>fixed</a:t>
            </a:r>
            <a:r>
              <a:rPr lang="it-IT" sz="2000" dirty="0"/>
              <a:t> target </a:t>
            </a:r>
            <a:r>
              <a:rPr lang="it-IT" sz="2000" dirty="0" err="1"/>
              <a:t>experiment</a:t>
            </a:r>
            <a:r>
              <a:rPr lang="it-IT" sz="2000" dirty="0"/>
              <a:t> </a:t>
            </a:r>
            <a:r>
              <a:rPr lang="it-IT" sz="2000" dirty="0" err="1"/>
              <a:t>environment</a:t>
            </a:r>
            <a:r>
              <a:rPr lang="it-IT" sz="2000" dirty="0"/>
              <a:t> </a:t>
            </a:r>
          </a:p>
          <a:p>
            <a:pPr marL="799762" lvl="1" indent="-342754">
              <a:buFont typeface="Wingdings" charset="2"/>
              <a:buChar char="q"/>
              <a:defRPr/>
            </a:pPr>
            <a:r>
              <a:rPr lang="it-IT" dirty="0"/>
              <a:t>WA94 </a:t>
            </a:r>
            <a:r>
              <a:rPr lang="it-IT" dirty="0" err="1"/>
              <a:t>heavy</a:t>
            </a:r>
            <a:r>
              <a:rPr lang="it-IT" dirty="0"/>
              <a:t> </a:t>
            </a:r>
            <a:r>
              <a:rPr lang="it-IT" dirty="0" err="1"/>
              <a:t>ion</a:t>
            </a:r>
            <a:r>
              <a:rPr lang="it-IT" dirty="0"/>
              <a:t> </a:t>
            </a:r>
            <a:r>
              <a:rPr lang="it-IT" dirty="0" err="1"/>
              <a:t>experiment</a:t>
            </a:r>
            <a:r>
              <a:rPr lang="it-IT" dirty="0"/>
              <a:t> at the OMEGA </a:t>
            </a:r>
            <a:r>
              <a:rPr lang="it-IT" dirty="0" err="1"/>
              <a:t>spectrometer</a:t>
            </a:r>
            <a:r>
              <a:rPr lang="it-IT" dirty="0"/>
              <a:t> </a:t>
            </a:r>
            <a:r>
              <a:rPr lang="it-IT" dirty="0" err="1"/>
              <a:t>of</a:t>
            </a:r>
            <a:r>
              <a:rPr lang="it-IT" dirty="0"/>
              <a:t> the CERN SPS</a:t>
            </a:r>
          </a:p>
          <a:p>
            <a:pPr marL="799762" lvl="1" indent="-342754">
              <a:buFont typeface="Wingdings" charset="2"/>
              <a:buChar char="q"/>
              <a:defRPr/>
            </a:pPr>
            <a:r>
              <a:rPr lang="it-IT" dirty="0"/>
              <a:t>WA94 </a:t>
            </a:r>
            <a:r>
              <a:rPr lang="it-IT" dirty="0" err="1" smtClean="0"/>
              <a:t>pre-decessor</a:t>
            </a:r>
            <a:r>
              <a:rPr lang="it-IT" dirty="0" smtClean="0"/>
              <a:t> </a:t>
            </a:r>
            <a:r>
              <a:rPr lang="it-IT" dirty="0"/>
              <a:t>of the WA97/NA57 </a:t>
            </a:r>
            <a:r>
              <a:rPr lang="it-IT" dirty="0" err="1"/>
              <a:t>heavy</a:t>
            </a:r>
            <a:r>
              <a:rPr lang="it-IT" dirty="0"/>
              <a:t> </a:t>
            </a:r>
            <a:r>
              <a:rPr lang="it-IT" dirty="0" err="1"/>
              <a:t>ion</a:t>
            </a:r>
            <a:r>
              <a:rPr lang="it-IT" dirty="0"/>
              <a:t> </a:t>
            </a:r>
            <a:r>
              <a:rPr lang="it-IT" dirty="0" err="1"/>
              <a:t>experiment</a:t>
            </a:r>
            <a:endParaRPr lang="it-IT" dirty="0"/>
          </a:p>
          <a:p>
            <a:pPr>
              <a:buNone/>
              <a:defRPr/>
            </a:pPr>
            <a:r>
              <a:rPr lang="it-IT" sz="1200" dirty="0">
                <a:solidFill>
                  <a:srgbClr val="FF0000"/>
                </a:solidFill>
              </a:rPr>
              <a:t>  </a:t>
            </a:r>
            <a:r>
              <a:rPr lang="it-IT" sz="1200" dirty="0">
                <a:cs typeface="Times New Roman" pitchFamily="18" charset="0"/>
              </a:rPr>
              <a:t>[</a:t>
            </a:r>
            <a:r>
              <a:rPr lang="it-IT" sz="1200" dirty="0">
                <a:ea typeface="Times New Roman"/>
                <a:cs typeface="Times New Roman" pitchFamily="18" charset="0"/>
              </a:rPr>
              <a:t>A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hybrid</a:t>
            </a:r>
            <a:r>
              <a:rPr lang="it-IT" sz="1200" dirty="0">
                <a:ea typeface="Times New Roman"/>
                <a:cs typeface="Times New Roman" pitchFamily="18" charset="0"/>
              </a:rPr>
              <a:t>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silicon</a:t>
            </a:r>
            <a:r>
              <a:rPr lang="it-IT" sz="1200" dirty="0">
                <a:ea typeface="Times New Roman"/>
                <a:cs typeface="Times New Roman" pitchFamily="18" charset="0"/>
              </a:rPr>
              <a:t> pixel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telescope</a:t>
            </a:r>
            <a:r>
              <a:rPr lang="it-IT" sz="1200" dirty="0">
                <a:ea typeface="Times New Roman"/>
                <a:cs typeface="Times New Roman" pitchFamily="18" charset="0"/>
              </a:rPr>
              <a:t>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tested</a:t>
            </a:r>
            <a:r>
              <a:rPr lang="it-IT" sz="1200" dirty="0">
                <a:ea typeface="Times New Roman"/>
                <a:cs typeface="Times New Roman" pitchFamily="18" charset="0"/>
              </a:rPr>
              <a:t> in a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heavy</a:t>
            </a:r>
            <a:r>
              <a:rPr lang="it-IT" sz="1200" dirty="0">
                <a:ea typeface="Times New Roman"/>
                <a:cs typeface="Times New Roman" pitchFamily="18" charset="0"/>
              </a:rPr>
              <a:t>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ion</a:t>
            </a:r>
            <a:r>
              <a:rPr lang="it-IT" sz="1200" dirty="0">
                <a:ea typeface="Times New Roman"/>
                <a:cs typeface="Times New Roman" pitchFamily="18" charset="0"/>
              </a:rPr>
              <a:t>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experiment</a:t>
            </a:r>
            <a:r>
              <a:rPr lang="it-IT" sz="1200" dirty="0">
                <a:ea typeface="Times New Roman"/>
                <a:cs typeface="Times New Roman" pitchFamily="18" charset="0"/>
              </a:rPr>
              <a:t>”,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Nucl</a:t>
            </a:r>
            <a:r>
              <a:rPr lang="it-IT" sz="1200" dirty="0">
                <a:ea typeface="Times New Roman"/>
                <a:cs typeface="Times New Roman" pitchFamily="18" charset="0"/>
              </a:rPr>
              <a:t>.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Instr</a:t>
            </a:r>
            <a:r>
              <a:rPr lang="it-IT" sz="1200" dirty="0">
                <a:ea typeface="Times New Roman"/>
                <a:cs typeface="Times New Roman" pitchFamily="18" charset="0"/>
              </a:rPr>
              <a:t>. and </a:t>
            </a:r>
            <a:r>
              <a:rPr lang="it-IT" sz="1200" dirty="0" err="1">
                <a:ea typeface="Times New Roman"/>
                <a:cs typeface="Times New Roman" pitchFamily="18" charset="0"/>
              </a:rPr>
              <a:t>Meth</a:t>
            </a:r>
            <a:r>
              <a:rPr lang="it-IT" sz="1200" dirty="0">
                <a:ea typeface="Times New Roman"/>
                <a:cs typeface="Times New Roman" pitchFamily="18" charset="0"/>
              </a:rPr>
              <a:t>. A 332 (1993) 188-201)]</a:t>
            </a:r>
            <a:endParaRPr lang="it-IT" sz="1200" dirty="0">
              <a:cs typeface="Times New Roman" pitchFamily="18" charset="0"/>
            </a:endParaRPr>
          </a:p>
          <a:p>
            <a:pPr marL="319906" lvl="1" indent="-319906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endParaRPr lang="en-US" dirty="0"/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286000" y="1968503"/>
            <a:ext cx="4962524" cy="2139950"/>
            <a:chOff x="1008" y="1776"/>
            <a:chExt cx="3126" cy="1348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008" y="2528"/>
              <a:ext cx="95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055" y="2456"/>
              <a:ext cx="0" cy="144"/>
            </a:xfrm>
            <a:prstGeom prst="line">
              <a:avLst/>
            </a:prstGeom>
            <a:noFill/>
            <a:ln w="6408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2064" y="2544"/>
              <a:ext cx="624" cy="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ChangeArrowheads="1"/>
            </p:cNvSpPr>
            <p:nvPr/>
          </p:nvSpPr>
          <p:spPr bwMode="auto">
            <a:xfrm>
              <a:off x="2688" y="2592"/>
              <a:ext cx="1200" cy="240"/>
            </a:xfrm>
            <a:custGeom>
              <a:avLst/>
              <a:gdLst/>
              <a:ahLst/>
              <a:cxnLst>
                <a:cxn ang="0">
                  <a:pos x="5095" y="2567"/>
                </a:cxn>
                <a:cxn ang="0">
                  <a:pos x="0" y="395"/>
                </a:cxn>
              </a:cxnLst>
              <a:rect l="0" t="0" r="r" b="b"/>
              <a:pathLst>
                <a:path w="5096" h="2568">
                  <a:moveTo>
                    <a:pt x="5095" y="2567"/>
                  </a:moveTo>
                  <a:cubicBezTo>
                    <a:pt x="3002" y="0"/>
                    <a:pt x="0" y="395"/>
                    <a:pt x="0" y="395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ChangeArrowheads="1"/>
            </p:cNvSpPr>
            <p:nvPr/>
          </p:nvSpPr>
          <p:spPr bwMode="auto">
            <a:xfrm>
              <a:off x="2688" y="2496"/>
              <a:ext cx="1199" cy="563"/>
            </a:xfrm>
            <a:custGeom>
              <a:avLst/>
              <a:gdLst/>
              <a:ahLst/>
              <a:cxnLst>
                <a:cxn ang="0">
                  <a:pos x="5291" y="0"/>
                </a:cxn>
                <a:cxn ang="0">
                  <a:pos x="0" y="632"/>
                </a:cxn>
              </a:cxnLst>
              <a:rect l="0" t="0" r="r" b="b"/>
              <a:pathLst>
                <a:path w="5292" h="2489">
                  <a:moveTo>
                    <a:pt x="5291" y="0"/>
                  </a:moveTo>
                  <a:cubicBezTo>
                    <a:pt x="2606" y="2488"/>
                    <a:pt x="0" y="632"/>
                    <a:pt x="0" y="632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ChangeArrowheads="1"/>
            </p:cNvSpPr>
            <p:nvPr/>
          </p:nvSpPr>
          <p:spPr bwMode="auto">
            <a:xfrm>
              <a:off x="2065" y="2197"/>
              <a:ext cx="904" cy="331"/>
            </a:xfrm>
            <a:custGeom>
              <a:avLst/>
              <a:gdLst/>
              <a:ahLst/>
              <a:cxnLst>
                <a:cxn ang="0">
                  <a:pos x="0" y="1461"/>
                </a:cxn>
                <a:cxn ang="0">
                  <a:pos x="3988" y="1342"/>
                </a:cxn>
              </a:cxnLst>
              <a:rect l="0" t="0" r="r" b="b"/>
              <a:pathLst>
                <a:path w="3989" h="1462">
                  <a:moveTo>
                    <a:pt x="0" y="1461"/>
                  </a:moveTo>
                  <a:cubicBezTo>
                    <a:pt x="2290" y="0"/>
                    <a:pt x="3988" y="1342"/>
                    <a:pt x="3988" y="134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ChangeArrowheads="1"/>
            </p:cNvSpPr>
            <p:nvPr/>
          </p:nvSpPr>
          <p:spPr bwMode="auto">
            <a:xfrm>
              <a:off x="2112" y="2112"/>
              <a:ext cx="1136" cy="608"/>
            </a:xfrm>
            <a:custGeom>
              <a:avLst/>
              <a:gdLst/>
              <a:ahLst/>
              <a:cxnLst>
                <a:cxn ang="0">
                  <a:pos x="0" y="1935"/>
                </a:cxn>
                <a:cxn ang="0">
                  <a:pos x="5015" y="0"/>
                </a:cxn>
              </a:cxnLst>
              <a:rect l="0" t="0" r="r" b="b"/>
              <a:pathLst>
                <a:path w="5016" h="2686">
                  <a:moveTo>
                    <a:pt x="0" y="1935"/>
                  </a:moveTo>
                  <a:cubicBezTo>
                    <a:pt x="4147" y="2685"/>
                    <a:pt x="5015" y="0"/>
                    <a:pt x="501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ChangeArrowheads="1"/>
            </p:cNvSpPr>
            <p:nvPr/>
          </p:nvSpPr>
          <p:spPr bwMode="auto">
            <a:xfrm>
              <a:off x="2082" y="2393"/>
              <a:ext cx="1163" cy="653"/>
            </a:xfrm>
            <a:custGeom>
              <a:avLst/>
              <a:gdLst/>
              <a:ahLst/>
              <a:cxnLst>
                <a:cxn ang="0">
                  <a:pos x="0" y="632"/>
                </a:cxn>
                <a:cxn ang="0">
                  <a:pos x="5134" y="0"/>
                </a:cxn>
              </a:cxnLst>
              <a:rect l="0" t="0" r="r" b="b"/>
              <a:pathLst>
                <a:path w="5135" h="2884">
                  <a:moveTo>
                    <a:pt x="0" y="632"/>
                  </a:moveTo>
                  <a:cubicBezTo>
                    <a:pt x="3634" y="2883"/>
                    <a:pt x="5134" y="0"/>
                    <a:pt x="5134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 noChangeArrowheads="1"/>
            </p:cNvSpPr>
            <p:nvPr/>
          </p:nvSpPr>
          <p:spPr bwMode="auto">
            <a:xfrm>
              <a:off x="2055" y="1776"/>
              <a:ext cx="1119" cy="751"/>
            </a:xfrm>
            <a:custGeom>
              <a:avLst/>
              <a:gdLst/>
              <a:ahLst/>
              <a:cxnLst>
                <a:cxn ang="0">
                  <a:pos x="0" y="3317"/>
                </a:cxn>
                <a:cxn ang="0">
                  <a:pos x="4936" y="473"/>
                </a:cxn>
              </a:cxnLst>
              <a:rect l="0" t="0" r="r" b="b"/>
              <a:pathLst>
                <a:path w="4937" h="3318">
                  <a:moveTo>
                    <a:pt x="0" y="3317"/>
                  </a:moveTo>
                  <a:cubicBezTo>
                    <a:pt x="2803" y="0"/>
                    <a:pt x="4936" y="473"/>
                    <a:pt x="4936" y="473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 noChangeArrowheads="1"/>
            </p:cNvSpPr>
            <p:nvPr/>
          </p:nvSpPr>
          <p:spPr bwMode="auto">
            <a:xfrm>
              <a:off x="2073" y="2537"/>
              <a:ext cx="1047" cy="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20" y="2590"/>
                </a:cxn>
              </a:cxnLst>
              <a:rect l="0" t="0" r="r" b="b"/>
              <a:pathLst>
                <a:path w="4621" h="2591">
                  <a:moveTo>
                    <a:pt x="0" y="0"/>
                  </a:moveTo>
                  <a:cubicBezTo>
                    <a:pt x="4423" y="1421"/>
                    <a:pt x="4620" y="2590"/>
                    <a:pt x="4620" y="25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1248" y="2352"/>
              <a:ext cx="320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tabLst>
                  <a:tab pos="723595" algn="l"/>
                </a:tabLst>
              </a:pPr>
              <a:r>
                <a:rPr lang="en-GB">
                  <a:latin typeface="Times" pitchFamily="18" charset="0"/>
                </a:rPr>
                <a:t>beam</a:t>
              </a: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2400" y="2352"/>
              <a:ext cx="2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L</a:t>
              </a:r>
              <a:endParaRPr lang="en-US"/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888" y="2304"/>
              <a:ext cx="19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</a:t>
              </a:r>
              <a:endParaRPr lang="en-US"/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3888" y="2736"/>
              <a:ext cx="24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Symbol" pitchFamily="18" charset="2"/>
                </a:rPr>
                <a:t>p</a:t>
              </a:r>
              <a:r>
                <a:rPr lang="en-US" baseline="30000">
                  <a:solidFill>
                    <a:srgbClr val="FF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76876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Omega 2 and 3 Ladders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ladd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9951" y="1524000"/>
            <a:ext cx="7084098" cy="49740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94717" y="1933222"/>
            <a:ext cx="1038215" cy="373624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dirty="0" smtClean="0"/>
              <a:t>Omega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94717" y="3160889"/>
            <a:ext cx="1038215" cy="373624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dirty="0" smtClean="0"/>
              <a:t>Omega 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94717" y="4487334"/>
            <a:ext cx="1038215" cy="373624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dirty="0" smtClean="0"/>
              <a:t>Omega 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71515" y="1573142"/>
            <a:ext cx="5008632" cy="373624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dirty="0" smtClean="0"/>
              <a:t>6 readout </a:t>
            </a:r>
            <a:r>
              <a:rPr lang="en-US" dirty="0" err="1" smtClean="0"/>
              <a:t>ASICs</a:t>
            </a:r>
            <a:r>
              <a:rPr lang="en-US" dirty="0" smtClean="0"/>
              <a:t> connected to 1 silicon pixel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53164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38" t="2790" r="-2059" b="5254"/>
          <a:stretch/>
        </p:blipFill>
        <p:spPr>
          <a:xfrm>
            <a:off x="1905158" y="529137"/>
            <a:ext cx="5140902" cy="5986813"/>
          </a:xfrm>
        </p:spPr>
      </p:pic>
      <p:sp>
        <p:nvSpPr>
          <p:cNvPr id="8" name="Rectangle 7"/>
          <p:cNvSpPr/>
          <p:nvPr/>
        </p:nvSpPr>
        <p:spPr>
          <a:xfrm>
            <a:off x="6718506" y="6482586"/>
            <a:ext cx="108050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/>
              <a:t>© 1995 CERN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146878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Pixel Detectors at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586" y="1866694"/>
            <a:ext cx="6204400" cy="46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435447" y="4766994"/>
            <a:ext cx="2739182" cy="1753568"/>
            <a:chOff x="0" y="0"/>
            <a:chExt cx="2454" cy="1571"/>
          </a:xfrm>
        </p:grpSpPr>
        <p:sp>
          <p:nvSpPr>
            <p:cNvPr id="9" name="Oval 13"/>
            <p:cNvSpPr>
              <a:spLocks/>
            </p:cNvSpPr>
            <p:nvPr/>
          </p:nvSpPr>
          <p:spPr bwMode="auto">
            <a:xfrm>
              <a:off x="2311" y="640"/>
              <a:ext cx="143" cy="11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DDDDDD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2096" y="13"/>
              <a:ext cx="286" cy="562"/>
            </a:xfrm>
            <a:prstGeom prst="line">
              <a:avLst/>
            </a:prstGeom>
            <a:noFill/>
            <a:ln w="38100">
              <a:solidFill>
                <a:srgbClr val="EAEAE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rot="10800000" flipH="1">
              <a:off x="2126" y="646"/>
              <a:ext cx="256" cy="924"/>
            </a:xfrm>
            <a:prstGeom prst="line">
              <a:avLst/>
            </a:prstGeom>
            <a:noFill/>
            <a:ln w="38100">
              <a:solidFill>
                <a:srgbClr val="EAEAE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"/>
              <a:ext cx="2102" cy="1558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  <a:effectLst>
              <a:outerShdw blurRad="50800" dist="38099" dir="2700000" algn="ctr" rotWithShape="0">
                <a:schemeClr val="bg2">
                  <a:alpha val="74998"/>
                </a:schemeClr>
              </a:outerShdw>
            </a:effectLst>
          </p:spPr>
        </p:pic>
        <p:sp>
          <p:nvSpPr>
            <p:cNvPr id="13" name="Rectangle 17"/>
            <p:cNvSpPr>
              <a:spLocks/>
            </p:cNvSpPr>
            <p:nvPr/>
          </p:nvSpPr>
          <p:spPr bwMode="auto">
            <a:xfrm>
              <a:off x="1005" y="0"/>
              <a:ext cx="658" cy="344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defRPr/>
              </a:pPr>
              <a:r>
                <a:rPr lang="en-US" sz="1500" dirty="0">
                  <a:solidFill>
                    <a:srgbClr val="292934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elvetica" charset="0"/>
                  <a:cs typeface="Helvetica" charset="0"/>
                  <a:sym typeface="Helvetica" charset="0"/>
                </a:rPr>
                <a:t>ALICE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435447" y="2834725"/>
            <a:ext cx="3161662" cy="1684356"/>
            <a:chOff x="0" y="0"/>
            <a:chExt cx="3457" cy="1845"/>
          </a:xfrm>
        </p:grpSpPr>
        <p:sp>
          <p:nvSpPr>
            <p:cNvPr id="15" name="Line 7"/>
            <p:cNvSpPr>
              <a:spLocks noChangeShapeType="1"/>
            </p:cNvSpPr>
            <p:nvPr/>
          </p:nvSpPr>
          <p:spPr bwMode="auto">
            <a:xfrm rot="10800000" flipH="1">
              <a:off x="2762" y="334"/>
              <a:ext cx="617" cy="1509"/>
            </a:xfrm>
            <a:prstGeom prst="line">
              <a:avLst/>
            </a:prstGeom>
            <a:noFill/>
            <a:ln w="38100">
              <a:solidFill>
                <a:srgbClr val="EAEAE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2762" y="54"/>
              <a:ext cx="570" cy="285"/>
            </a:xfrm>
            <a:prstGeom prst="line">
              <a:avLst/>
            </a:prstGeom>
            <a:noFill/>
            <a:ln w="38100">
              <a:solidFill>
                <a:srgbClr val="EAEAE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Oval 9"/>
            <p:cNvSpPr>
              <a:spLocks/>
            </p:cNvSpPr>
            <p:nvPr/>
          </p:nvSpPr>
          <p:spPr bwMode="auto">
            <a:xfrm>
              <a:off x="3299" y="303"/>
              <a:ext cx="158" cy="12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DDDDDD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8" name="Picture 1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68" cy="1845"/>
            </a:xfrm>
            <a:prstGeom prst="rect">
              <a:avLst/>
            </a:prstGeom>
            <a:noFill/>
            <a:ln w="9525" cap="flat">
              <a:noFill/>
              <a:miter lim="800000"/>
              <a:headEnd/>
              <a:tailEnd/>
            </a:ln>
            <a:effectLst>
              <a:outerShdw blurRad="50800" dist="38099" dir="2700000" algn="ctr" rotWithShape="0">
                <a:schemeClr val="bg2">
                  <a:alpha val="74998"/>
                </a:schemeClr>
              </a:outerShdw>
            </a:effectLst>
          </p:spPr>
        </p:pic>
        <p:sp>
          <p:nvSpPr>
            <p:cNvPr id="19" name="Rectangle 11"/>
            <p:cNvSpPr>
              <a:spLocks/>
            </p:cNvSpPr>
            <p:nvPr/>
          </p:nvSpPr>
          <p:spPr bwMode="auto">
            <a:xfrm>
              <a:off x="2030" y="0"/>
              <a:ext cx="577" cy="338"/>
            </a:xfrm>
            <a:prstGeom prst="rect">
              <a:avLst/>
            </a:prstGeom>
            <a:solidFill>
              <a:schemeClr val="bg1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l">
                <a:defRPr/>
              </a:pPr>
              <a:r>
                <a:rPr lang="en-US" sz="15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Helvetica" charset="0"/>
                  <a:cs typeface="Helvetica" charset="0"/>
                  <a:sym typeface="Helvetica" charset="0"/>
                </a:rPr>
                <a:t>CMS</a:t>
              </a:r>
            </a:p>
          </p:txBody>
        </p:sp>
      </p:grpSp>
      <p:grpSp>
        <p:nvGrpSpPr>
          <p:cNvPr id="20" name="Group 37"/>
          <p:cNvGrpSpPr>
            <a:grpSpLocks/>
          </p:cNvGrpSpPr>
          <p:nvPr/>
        </p:nvGrpSpPr>
        <p:grpSpPr bwMode="auto">
          <a:xfrm>
            <a:off x="5594769" y="4914417"/>
            <a:ext cx="3028718" cy="1656243"/>
            <a:chOff x="0" y="0"/>
            <a:chExt cx="3384" cy="1834"/>
          </a:xfrm>
        </p:grpSpPr>
        <p:grpSp>
          <p:nvGrpSpPr>
            <p:cNvPr id="21" name="Group 34"/>
            <p:cNvGrpSpPr>
              <a:grpSpLocks/>
            </p:cNvGrpSpPr>
            <p:nvPr/>
          </p:nvGrpSpPr>
          <p:grpSpPr bwMode="auto">
            <a:xfrm>
              <a:off x="0" y="0"/>
              <a:ext cx="3274" cy="1812"/>
              <a:chOff x="0" y="0"/>
              <a:chExt cx="3274" cy="1812"/>
            </a:xfrm>
          </p:grpSpPr>
          <p:sp>
            <p:nvSpPr>
              <p:cNvPr id="24" name="Oval 30"/>
              <p:cNvSpPr>
                <a:spLocks/>
              </p:cNvSpPr>
              <p:nvPr/>
            </p:nvSpPr>
            <p:spPr bwMode="auto">
              <a:xfrm>
                <a:off x="0" y="462"/>
                <a:ext cx="127" cy="10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5" name="Line 31"/>
              <p:cNvSpPr>
                <a:spLocks noChangeShapeType="1"/>
              </p:cNvSpPr>
              <p:nvPr/>
            </p:nvSpPr>
            <p:spPr bwMode="auto">
              <a:xfrm rot="10800000" flipH="1">
                <a:off x="65" y="0"/>
                <a:ext cx="508" cy="462"/>
              </a:xfrm>
              <a:prstGeom prst="line">
                <a:avLst/>
              </a:prstGeom>
              <a:noFill/>
              <a:ln w="38100">
                <a:solidFill>
                  <a:srgbClr val="EAEAEA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" name="Line 32"/>
              <p:cNvSpPr>
                <a:spLocks noChangeShapeType="1"/>
              </p:cNvSpPr>
              <p:nvPr/>
            </p:nvSpPr>
            <p:spPr bwMode="auto">
              <a:xfrm>
                <a:off x="65" y="528"/>
                <a:ext cx="427" cy="1272"/>
              </a:xfrm>
              <a:prstGeom prst="line">
                <a:avLst/>
              </a:prstGeom>
              <a:noFill/>
              <a:ln w="38100">
                <a:solidFill>
                  <a:srgbClr val="EAEAEA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pic>
            <p:nvPicPr>
              <p:cNvPr id="27" name="Picture 33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" y="0"/>
                <a:ext cx="2782" cy="1812"/>
              </a:xfrm>
              <a:prstGeom prst="rect">
                <a:avLst/>
              </a:prstGeom>
              <a:noFill/>
              <a:ln w="9525" cap="flat">
                <a:noFill/>
                <a:miter lim="800000"/>
                <a:headEnd/>
                <a:tailEnd/>
              </a:ln>
              <a:effectLst>
                <a:outerShdw blurRad="50800" dist="38099" dir="2700000" algn="ctr" rotWithShape="0">
                  <a:schemeClr val="bg2">
                    <a:alpha val="74998"/>
                  </a:schemeClr>
                </a:outerShdw>
              </a:effectLst>
            </p:spPr>
          </p:pic>
        </p:grpSp>
        <p:sp>
          <p:nvSpPr>
            <p:cNvPr id="22" name="Rectangle 35"/>
            <p:cNvSpPr>
              <a:spLocks/>
            </p:cNvSpPr>
            <p:nvPr/>
          </p:nvSpPr>
          <p:spPr bwMode="auto">
            <a:xfrm>
              <a:off x="2609" y="1483"/>
              <a:ext cx="668" cy="327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Rectangle 36"/>
            <p:cNvSpPr>
              <a:spLocks/>
            </p:cNvSpPr>
            <p:nvPr/>
          </p:nvSpPr>
          <p:spPr bwMode="auto">
            <a:xfrm>
              <a:off x="2614" y="1493"/>
              <a:ext cx="770" cy="341"/>
            </a:xfrm>
            <a:prstGeom prst="rect">
              <a:avLst/>
            </a:prstGeom>
            <a:noFill/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l">
                <a:defRPr/>
              </a:pPr>
              <a:r>
                <a:rPr lang="en-US" sz="1500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elvetica" charset="0"/>
                  <a:cs typeface="Helvetica" charset="0"/>
                  <a:sym typeface="Helvetica" charset="0"/>
                </a:rPr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058791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Pixel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19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132" y="1391086"/>
            <a:ext cx="4769542" cy="345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6690" y="1552996"/>
            <a:ext cx="6911668" cy="4916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it-CH" b="1" dirty="0">
                <a:solidFill>
                  <a:schemeClr val="tx2"/>
                </a:solidFill>
                <a:latin typeface="Arial" charset="0"/>
              </a:rPr>
              <a:t>Three barrel layers: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 smtClean="0">
                <a:latin typeface="Arial" charset="0"/>
                <a:ea typeface="ＭＳ Ｐゴシック" charset="0"/>
              </a:rPr>
              <a:t> R</a:t>
            </a:r>
            <a:r>
              <a:rPr lang="it-CH" dirty="0">
                <a:latin typeface="Arial" charset="0"/>
                <a:ea typeface="ＭＳ Ｐゴシック" charset="0"/>
              </a:rPr>
              <a:t>= 5 cm (B-Layer</a:t>
            </a:r>
            <a:r>
              <a:rPr lang="it-CH" dirty="0" smtClean="0">
                <a:latin typeface="Arial" charset="0"/>
                <a:ea typeface="ＭＳ Ｐゴシック" charset="0"/>
              </a:rPr>
              <a:t>)</a:t>
            </a:r>
            <a:endParaRPr lang="it-CH" dirty="0">
              <a:latin typeface="Arial" charset="0"/>
              <a:ea typeface="ＭＳ Ｐゴシック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 smtClean="0">
                <a:latin typeface="Arial" charset="0"/>
                <a:ea typeface="ＭＳ Ｐゴシック" charset="0"/>
              </a:rPr>
              <a:t> R=9 </a:t>
            </a:r>
            <a:r>
              <a:rPr lang="it-CH" dirty="0">
                <a:latin typeface="Arial" charset="0"/>
                <a:ea typeface="ＭＳ Ｐゴシック" charset="0"/>
              </a:rPr>
              <a:t>cm (Layer-1</a:t>
            </a:r>
            <a:r>
              <a:rPr lang="it-CH" dirty="0" smtClean="0">
                <a:latin typeface="Arial" charset="0"/>
                <a:ea typeface="ＭＳ Ｐゴシック" charset="0"/>
              </a:rPr>
              <a:t>)</a:t>
            </a:r>
            <a:endParaRPr lang="it-CH" dirty="0">
              <a:latin typeface="Arial" charset="0"/>
              <a:ea typeface="ＭＳ Ｐゴシック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 smtClean="0">
                <a:latin typeface="Arial" charset="0"/>
                <a:ea typeface="ＭＳ Ｐゴシック" charset="0"/>
              </a:rPr>
              <a:t> R=12 </a:t>
            </a:r>
            <a:r>
              <a:rPr lang="it-CH" dirty="0">
                <a:latin typeface="Arial" charset="0"/>
                <a:ea typeface="ＭＳ Ｐゴシック" charset="0"/>
              </a:rPr>
              <a:t>cm (Layer</a:t>
            </a:r>
            <a:r>
              <a:rPr lang="it-CH" dirty="0" smtClean="0">
                <a:latin typeface="Arial" charset="0"/>
                <a:ea typeface="ＭＳ Ｐゴシック" charset="0"/>
              </a:rPr>
              <a:t>-2)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>
                <a:latin typeface="Arial" charset="0"/>
                <a:ea typeface="ＭＳ Ｐゴシック" charset="0"/>
              </a:rPr>
              <a:t> </a:t>
            </a:r>
            <a:r>
              <a:rPr lang="it-CH" dirty="0">
                <a:latin typeface="Arial" charset="0"/>
                <a:sym typeface="Symbol" charset="0"/>
              </a:rPr>
              <a:t>1456 barrel modules</a:t>
            </a:r>
            <a:endParaRPr lang="it-CH" dirty="0">
              <a:latin typeface="Arial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it-CH" b="1" dirty="0" smtClean="0">
                <a:solidFill>
                  <a:srgbClr val="D2533C"/>
                </a:solidFill>
                <a:latin typeface="Arial" charset="0"/>
              </a:rPr>
              <a:t>Two </a:t>
            </a:r>
            <a:r>
              <a:rPr lang="it-CH" b="1" dirty="0">
                <a:solidFill>
                  <a:srgbClr val="D2533C"/>
                </a:solidFill>
                <a:latin typeface="Arial" charset="0"/>
              </a:rPr>
              <a:t>endcaps: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 smtClean="0">
                <a:latin typeface="Arial" charset="0"/>
                <a:ea typeface="ＭＳ Ｐゴシック" charset="0"/>
              </a:rPr>
              <a:t> three </a:t>
            </a:r>
            <a:r>
              <a:rPr lang="it-CH" dirty="0">
                <a:latin typeface="Arial" charset="0"/>
                <a:ea typeface="ＭＳ Ｐゴシック" charset="0"/>
              </a:rPr>
              <a:t>disks </a:t>
            </a:r>
            <a:r>
              <a:rPr lang="it-CH" dirty="0" smtClean="0">
                <a:latin typeface="Arial" charset="0"/>
                <a:ea typeface="ＭＳ Ｐゴシック" charset="0"/>
              </a:rPr>
              <a:t>each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dirty="0" smtClean="0">
                <a:latin typeface="Arial" charset="0"/>
                <a:sym typeface="Symbol" charset="0"/>
              </a:rPr>
              <a:t> 288 </a:t>
            </a:r>
            <a:r>
              <a:rPr lang="it-CH" dirty="0">
                <a:latin typeface="Arial" charset="0"/>
                <a:sym typeface="Symbol" charset="0"/>
              </a:rPr>
              <a:t>forward </a:t>
            </a:r>
            <a:r>
              <a:rPr lang="it-CH" dirty="0" smtClean="0">
                <a:latin typeface="Arial" charset="0"/>
                <a:sym typeface="Symbol" charset="0"/>
              </a:rPr>
              <a:t>modules</a:t>
            </a:r>
            <a:endParaRPr lang="it-CH" dirty="0">
              <a:latin typeface="Arial" charset="0"/>
              <a:sym typeface="Symbo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it-CH" dirty="0" smtClean="0">
              <a:latin typeface="Arial" charset="0"/>
              <a:sym typeface="Symbo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§"/>
            </a:pPr>
            <a:r>
              <a:rPr lang="it-CH" dirty="0" smtClean="0">
                <a:solidFill>
                  <a:srgbClr val="D2533C"/>
                </a:solidFill>
                <a:latin typeface="Arial" charset="0"/>
                <a:sym typeface="Symbol" charset="0"/>
              </a:rPr>
              <a:t>80 </a:t>
            </a:r>
            <a:r>
              <a:rPr lang="it-CH" dirty="0">
                <a:solidFill>
                  <a:srgbClr val="D2533C"/>
                </a:solidFill>
                <a:latin typeface="Arial" charset="0"/>
              </a:rPr>
              <a:t>million </a:t>
            </a:r>
            <a:r>
              <a:rPr lang="it-CH" dirty="0" smtClean="0">
                <a:solidFill>
                  <a:srgbClr val="D2533C"/>
                </a:solidFill>
                <a:latin typeface="Arial" charset="0"/>
              </a:rPr>
              <a:t>channels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§"/>
            </a:pPr>
            <a:r>
              <a:rPr lang="it-CH" dirty="0" smtClean="0">
                <a:solidFill>
                  <a:srgbClr val="D2533C"/>
                </a:solidFill>
                <a:latin typeface="Arial" charset="0"/>
              </a:rPr>
              <a:t>sensitive </a:t>
            </a:r>
            <a:r>
              <a:rPr lang="it-CH" dirty="0">
                <a:solidFill>
                  <a:srgbClr val="D2533C"/>
                </a:solidFill>
                <a:latin typeface="Arial" charset="0"/>
              </a:rPr>
              <a:t>area of 1.7 </a:t>
            </a:r>
            <a:r>
              <a:rPr lang="it-CH" dirty="0" smtClean="0">
                <a:solidFill>
                  <a:srgbClr val="D2533C"/>
                </a:solidFill>
                <a:latin typeface="Arial" charset="0"/>
              </a:rPr>
              <a:t>m</a:t>
            </a:r>
            <a:r>
              <a:rPr lang="it-CH" baseline="30000" dirty="0" smtClean="0">
                <a:solidFill>
                  <a:srgbClr val="D2533C"/>
                </a:solidFill>
                <a:latin typeface="Arial" charset="0"/>
              </a:rPr>
              <a:t>2</a:t>
            </a:r>
            <a:endParaRPr lang="it-CH" dirty="0">
              <a:solidFill>
                <a:srgbClr val="D2533C"/>
              </a:solidFill>
              <a:latin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§"/>
            </a:pPr>
            <a:r>
              <a:rPr lang="it-CH" dirty="0" smtClean="0">
                <a:latin typeface="Arial" charset="0"/>
              </a:rPr>
              <a:t>Three </a:t>
            </a:r>
            <a:r>
              <a:rPr lang="it-CH" dirty="0">
                <a:latin typeface="Arial" charset="0"/>
              </a:rPr>
              <a:t>precise measurement points up to </a:t>
            </a:r>
            <a:r>
              <a:rPr lang="it-CH" dirty="0">
                <a:latin typeface="Arial" charset="0"/>
                <a:sym typeface="Symbol" charset="0"/>
              </a:rPr>
              <a:t>2.5: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ea typeface="ＭＳ Ｐゴシック" charset="0"/>
                <a:cs typeface="Times New Roman" charset="0"/>
              </a:rPr>
              <a:t> R</a:t>
            </a:r>
            <a:r>
              <a:rPr lang="en-US" dirty="0">
                <a:ea typeface="ＭＳ Ｐゴシック" charset="0"/>
                <a:cs typeface="Times New Roman" charset="0"/>
                <a:sym typeface="Symbol" charset="0"/>
              </a:rPr>
              <a:t>  </a:t>
            </a:r>
            <a:r>
              <a:rPr lang="it-CH" dirty="0">
                <a:latin typeface="Arial" charset="0"/>
                <a:ea typeface="ＭＳ Ｐゴシック" charset="0"/>
                <a:sym typeface="Symbol" charset="0"/>
              </a:rPr>
              <a:t>resolution:10 </a:t>
            </a:r>
            <a:r>
              <a:rPr lang="en-US" dirty="0">
                <a:ea typeface="ＭＳ Ｐゴシック" charset="0"/>
                <a:cs typeface="Times New Roman" charset="0"/>
                <a:sym typeface="Symbol" charset="0"/>
              </a:rPr>
              <a:t>m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ea typeface="ＭＳ Ｐゴシック" charset="0"/>
                <a:cs typeface="Times New Roman" charset="0"/>
                <a:sym typeface="Symbol" charset="0"/>
              </a:rPr>
              <a:t>  (R or z) resolution: 115 m</a:t>
            </a:r>
            <a:endParaRPr lang="it-CH" dirty="0">
              <a:latin typeface="Arial" charset="0"/>
              <a:ea typeface="ＭＳ Ｐゴシック" charset="0"/>
              <a:sym typeface="Symbo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§"/>
            </a:pPr>
            <a:r>
              <a:rPr lang="it-CH" dirty="0" smtClean="0">
                <a:latin typeface="Arial" charset="0"/>
                <a:ea typeface="ＭＳ Ｐゴシック" charset="0"/>
              </a:rPr>
              <a:t>Environmental </a:t>
            </a:r>
            <a:r>
              <a:rPr lang="it-CH" dirty="0">
                <a:latin typeface="Arial" charset="0"/>
                <a:ea typeface="ＭＳ Ｐゴシック" charset="0"/>
              </a:rPr>
              <a:t>temperature </a:t>
            </a:r>
            <a:r>
              <a:rPr lang="it-CH" dirty="0" smtClean="0">
                <a:latin typeface="Arial" charset="0"/>
                <a:ea typeface="ＭＳ Ｐゴシック" charset="0"/>
              </a:rPr>
              <a:t>about  </a:t>
            </a:r>
            <a:r>
              <a:rPr lang="it-CH" dirty="0">
                <a:latin typeface="Arial" charset="0"/>
                <a:ea typeface="ＭＳ Ｐゴシック" charset="0"/>
              </a:rPr>
              <a:t>-10 </a:t>
            </a:r>
            <a:r>
              <a:rPr lang="it-CH" dirty="0" smtClean="0">
                <a:latin typeface="Arial" charset="0"/>
                <a:ea typeface="ＭＳ Ｐゴシック" charset="0"/>
                <a:cs typeface="Times New Roman" charset="0"/>
              </a:rPr>
              <a:t>ºC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Wingdings" charset="2"/>
              <a:buChar char="§"/>
            </a:pPr>
            <a:r>
              <a:rPr lang="it-CH" dirty="0" smtClean="0">
                <a:latin typeface="Arial" charset="0"/>
                <a:ea typeface="ＭＳ Ｐゴシック" charset="0"/>
                <a:cs typeface="Times New Roman" charset="0"/>
              </a:rPr>
              <a:t>2 </a:t>
            </a:r>
            <a:r>
              <a:rPr lang="it-CH" dirty="0">
                <a:latin typeface="Arial" charset="0"/>
                <a:ea typeface="ＭＳ Ｐゴシック" charset="0"/>
                <a:cs typeface="Times New Roman" charset="0"/>
              </a:rPr>
              <a:t>T solenoidal magnetic field.</a:t>
            </a:r>
          </a:p>
        </p:txBody>
      </p:sp>
    </p:spTree>
    <p:extLst>
      <p:ext uri="{BB962C8B-B14F-4D97-AF65-F5344CB8AC3E}">
        <p14:creationId xmlns:p14="http://schemas.microsoft.com/office/powerpoint/2010/main" val="210773211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short historical excursion</a:t>
            </a:r>
          </a:p>
          <a:p>
            <a:endParaRPr lang="en-US" dirty="0" smtClean="0"/>
          </a:p>
          <a:p>
            <a:r>
              <a:rPr lang="en-US" dirty="0" smtClean="0"/>
              <a:t>Present pixel systems at LHC</a:t>
            </a:r>
          </a:p>
          <a:p>
            <a:pPr lvl="1"/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ALICE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Future pixel systems</a:t>
            </a:r>
          </a:p>
          <a:p>
            <a:pPr lvl="1"/>
            <a:r>
              <a:rPr lang="en-US" dirty="0" smtClean="0"/>
              <a:t>Upgrades: ATLAS, CMS, ALICE</a:t>
            </a:r>
          </a:p>
          <a:p>
            <a:pPr lvl="1"/>
            <a:r>
              <a:rPr lang="en-US" dirty="0" smtClean="0"/>
              <a:t>NA62</a:t>
            </a:r>
          </a:p>
          <a:p>
            <a:pPr lvl="1"/>
            <a:r>
              <a:rPr lang="en-US" dirty="0" smtClean="0"/>
              <a:t>STAR</a:t>
            </a:r>
          </a:p>
          <a:p>
            <a:pPr lvl="1"/>
            <a:r>
              <a:rPr lang="en-US" dirty="0" smtClean="0"/>
              <a:t>CLIC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07858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Pixel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DSC04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3877" y="1587253"/>
            <a:ext cx="5815012" cy="4723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58731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Pixel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987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1900" b="1" dirty="0">
                <a:solidFill>
                  <a:srgbClr val="D2533C"/>
                </a:solidFill>
                <a:latin typeface="Arial" charset="0"/>
              </a:rPr>
              <a:t>Sensor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47232 n-on-n pixels with moderated p-spray insulation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2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50 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m thickness</a:t>
            </a:r>
            <a:endParaRPr lang="en-US" sz="1800" dirty="0">
              <a:latin typeface="Arial" charset="0"/>
              <a:ea typeface="ＭＳ Ｐゴシック" charset="0"/>
            </a:endParaRP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50 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m 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(R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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) × 400 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m 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(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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)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328 rows (</a:t>
            </a:r>
            <a:r>
              <a:rPr lang="en-US" sz="1800" i="1" dirty="0" err="1">
                <a:latin typeface="Arial" charset="0"/>
                <a:ea typeface="ＭＳ Ｐゴシック" charset="0"/>
                <a:cs typeface="Times New Roman" charset="0"/>
              </a:rPr>
              <a:t>x</a:t>
            </a:r>
            <a:r>
              <a:rPr lang="en-US" sz="1800" baseline="-25000" dirty="0" err="1">
                <a:latin typeface="Arial" charset="0"/>
                <a:ea typeface="ＭＳ Ｐゴシック" charset="0"/>
                <a:cs typeface="Times New Roman" charset="0"/>
              </a:rPr>
              <a:t>local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) × 144 columns (</a:t>
            </a:r>
            <a:r>
              <a:rPr lang="en-US" sz="1800" i="1" dirty="0" err="1">
                <a:latin typeface="Arial" charset="0"/>
                <a:ea typeface="ＭＳ Ｐゴシック" charset="0"/>
                <a:cs typeface="Times New Roman" charset="0"/>
              </a:rPr>
              <a:t>y</a:t>
            </a:r>
            <a:r>
              <a:rPr lang="en-US" sz="1800" baseline="-25000" dirty="0" err="1">
                <a:latin typeface="Arial" charset="0"/>
                <a:ea typeface="ＭＳ Ｐゴシック" charset="0"/>
                <a:cs typeface="Times New Roman" charset="0"/>
              </a:rPr>
              <a:t>local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)</a:t>
            </a:r>
          </a:p>
          <a:p>
            <a:r>
              <a:rPr lang="en-US" sz="1900" b="1" dirty="0">
                <a:solidFill>
                  <a:srgbClr val="D2533C"/>
                </a:solidFill>
                <a:latin typeface="Arial" charset="0"/>
                <a:cs typeface="Times New Roman" charset="0"/>
              </a:rPr>
              <a:t>16 FE chips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bump bonded to sensor</a:t>
            </a:r>
          </a:p>
          <a:p>
            <a:r>
              <a:rPr lang="en-US" sz="1900" b="1" dirty="0">
                <a:solidFill>
                  <a:srgbClr val="D2533C"/>
                </a:solidFill>
                <a:latin typeface="Arial" charset="0"/>
                <a:cs typeface="Times New Roman" charset="0"/>
              </a:rPr>
              <a:t>Flex Hybrid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passive components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Module Controller Chip</a:t>
            </a:r>
            <a:b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</a:b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 to perform distribution of commands and event building.</a:t>
            </a:r>
          </a:p>
          <a:p>
            <a:r>
              <a:rPr lang="en-US" sz="1900" b="1" dirty="0">
                <a:solidFill>
                  <a:srgbClr val="D2533C"/>
                </a:solidFill>
                <a:latin typeface="Arial" charset="0"/>
                <a:cs typeface="Times New Roman" charset="0"/>
              </a:rPr>
              <a:t>Radiation-hard design:</a:t>
            </a:r>
            <a:endParaRPr lang="en-US" sz="2100" b="1" dirty="0">
              <a:solidFill>
                <a:srgbClr val="D2533C"/>
              </a:solidFill>
              <a:latin typeface="Arial" charset="0"/>
              <a:cs typeface="Times New Roman" charset="0"/>
            </a:endParaRP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Dose &gt;500 </a:t>
            </a:r>
            <a:r>
              <a:rPr lang="en-US" sz="1800" dirty="0" err="1">
                <a:latin typeface="Arial" charset="0"/>
                <a:ea typeface="ＭＳ Ｐゴシック" charset="0"/>
                <a:cs typeface="Times New Roman" charset="0"/>
              </a:rPr>
              <a:t>Gy</a:t>
            </a:r>
            <a:endParaRPr lang="en-US" sz="1800" dirty="0">
              <a:latin typeface="Arial" charset="0"/>
              <a:ea typeface="ＭＳ Ｐゴシック" charset="0"/>
              <a:cs typeface="Times New Roman" charset="0"/>
            </a:endParaRPr>
          </a:p>
          <a:p>
            <a:pPr lvl="1"/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NIEL &gt;10</a:t>
            </a:r>
            <a:r>
              <a:rPr lang="en-US" sz="1800" baseline="30000" dirty="0">
                <a:latin typeface="Arial" charset="0"/>
                <a:ea typeface="ＭＳ Ｐゴシック" charset="0"/>
                <a:cs typeface="Times New Roman" charset="0"/>
              </a:rPr>
              <a:t>15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 </a:t>
            </a:r>
            <a:r>
              <a:rPr lang="en-US" sz="1800" dirty="0" err="1">
                <a:latin typeface="Arial" charset="0"/>
                <a:ea typeface="ＭＳ Ｐゴシック" charset="0"/>
                <a:cs typeface="Times New Roman" charset="0"/>
              </a:rPr>
              <a:t>n</a:t>
            </a:r>
            <a:r>
              <a:rPr lang="en-US" sz="1800" baseline="-25000" dirty="0" err="1">
                <a:latin typeface="Arial" charset="0"/>
                <a:ea typeface="ＭＳ Ｐゴシック" charset="0"/>
                <a:cs typeface="Times New Roman" charset="0"/>
              </a:rPr>
              <a:t>eq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/cm</a:t>
            </a:r>
            <a:r>
              <a:rPr lang="en-US" sz="1800" baseline="30000" dirty="0">
                <a:latin typeface="Arial" charset="0"/>
                <a:ea typeface="ＭＳ Ｐゴシック" charset="0"/>
                <a:cs typeface="Times New Roman" charset="0"/>
              </a:rPr>
              <a:t>2</a:t>
            </a:r>
            <a:r>
              <a:rPr lang="en-US" sz="1800" dirty="0">
                <a:latin typeface="Arial" charset="0"/>
                <a:ea typeface="ＭＳ Ｐゴシック" charset="0"/>
                <a:cs typeface="Times New Roman" charset="0"/>
              </a:rPr>
              <a:t> </a:t>
            </a:r>
            <a:r>
              <a:rPr lang="en-US" sz="1800" dirty="0" err="1">
                <a:latin typeface="Arial" charset="0"/>
                <a:ea typeface="ＭＳ Ｐゴシック" charset="0"/>
                <a:cs typeface="Times New Roman" charset="0"/>
              </a:rPr>
              <a:t>fluence</a:t>
            </a:r>
            <a:endParaRPr lang="en-US" sz="1800" dirty="0">
              <a:latin typeface="Arial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Content Placeholder 7" descr="Module_overview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9862" y="1612608"/>
            <a:ext cx="4282134" cy="473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0353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9870" cy="48768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D2533C"/>
                </a:solidFill>
              </a:rPr>
              <a:t>Three </a:t>
            </a:r>
            <a:r>
              <a:rPr lang="en-US" b="1" dirty="0">
                <a:solidFill>
                  <a:srgbClr val="D2533C"/>
                </a:solidFill>
              </a:rPr>
              <a:t>barrel </a:t>
            </a:r>
            <a:r>
              <a:rPr lang="en-US" b="1" dirty="0" smtClean="0">
                <a:solidFill>
                  <a:srgbClr val="D2533C"/>
                </a:solidFill>
              </a:rPr>
              <a:t>layers:</a:t>
            </a:r>
          </a:p>
          <a:p>
            <a:r>
              <a:rPr lang="en-US" dirty="0" smtClean="0"/>
              <a:t>R=4.4 cm</a:t>
            </a:r>
          </a:p>
          <a:p>
            <a:r>
              <a:rPr lang="en-US" dirty="0" smtClean="0"/>
              <a:t>R=7.3 cm</a:t>
            </a:r>
          </a:p>
          <a:p>
            <a:r>
              <a:rPr lang="en-US" dirty="0" smtClean="0"/>
              <a:t>R=10.2 cm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D2533C"/>
                </a:solidFill>
              </a:rPr>
              <a:t>Forward disks:</a:t>
            </a:r>
          </a:p>
          <a:p>
            <a:r>
              <a:rPr lang="en-US" dirty="0" smtClean="0"/>
              <a:t>2 </a:t>
            </a:r>
            <a:r>
              <a:rPr lang="en-US" dirty="0"/>
              <a:t>forward disks on either side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D2533C"/>
                </a:solidFill>
              </a:rPr>
              <a:t>66 </a:t>
            </a:r>
            <a:r>
              <a:rPr lang="en-US" dirty="0" err="1" smtClean="0">
                <a:solidFill>
                  <a:srgbClr val="D2533C"/>
                </a:solidFill>
              </a:rPr>
              <a:t>mio</a:t>
            </a:r>
            <a:r>
              <a:rPr lang="en-US" dirty="0" smtClean="0">
                <a:solidFill>
                  <a:srgbClr val="D2533C"/>
                </a:solidFill>
              </a:rPr>
              <a:t>. channels</a:t>
            </a:r>
          </a:p>
          <a:p>
            <a:r>
              <a:rPr lang="en-US" dirty="0" smtClean="0">
                <a:solidFill>
                  <a:srgbClr val="D2533C"/>
                </a:solidFill>
              </a:rPr>
              <a:t>Area ~1 m2</a:t>
            </a:r>
          </a:p>
          <a:p>
            <a:endParaRPr lang="en-US" dirty="0">
              <a:solidFill>
                <a:srgbClr val="D2533C"/>
              </a:solidFill>
            </a:endParaRPr>
          </a:p>
          <a:p>
            <a:r>
              <a:rPr lang="en-US" dirty="0" smtClean="0"/>
              <a:t>1440 </a:t>
            </a:r>
            <a:r>
              <a:rPr lang="en-US" dirty="0"/>
              <a:t>modules</a:t>
            </a:r>
          </a:p>
          <a:p>
            <a:r>
              <a:rPr lang="en-US" dirty="0"/>
              <a:t>15840 readout chips</a:t>
            </a:r>
          </a:p>
          <a:p>
            <a:r>
              <a:rPr lang="en-US" dirty="0" smtClean="0"/>
              <a:t>Environmental Temperature</a:t>
            </a:r>
            <a:r>
              <a:rPr lang="en-US" dirty="0"/>
              <a:t>: -8°</a:t>
            </a:r>
            <a:r>
              <a:rPr lang="en-US" dirty="0" smtClean="0"/>
              <a:t>C</a:t>
            </a:r>
          </a:p>
          <a:p>
            <a:r>
              <a:rPr lang="en-US" dirty="0" smtClean="0"/>
              <a:t>4T magnetic field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22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119249">
            <a:off x="4141406" y="2188571"/>
            <a:ext cx="4902200" cy="2260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41589" y="5138522"/>
            <a:ext cx="45627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NIM A, 2013</a:t>
            </a:r>
            <a:r>
              <a:rPr lang="en-US" sz="1200" dirty="0"/>
              <a:t>		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://dx.doi.org/10.1016/</a:t>
            </a:r>
            <a:r>
              <a:rPr lang="en-US" sz="1200" dirty="0" smtClean="0">
                <a:hlinkClick r:id="rId3"/>
              </a:rPr>
              <a:t>j.nima2013.04.001</a:t>
            </a:r>
            <a:endParaRPr lang="en-US" sz="12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16736558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3" descr="BPIX_IR_Collision_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144" y="1332457"/>
            <a:ext cx="7337048" cy="52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72197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715"/>
            <a:ext cx="8229600" cy="990600"/>
          </a:xfrm>
        </p:spPr>
        <p:txBody>
          <a:bodyPr/>
          <a:lstStyle/>
          <a:p>
            <a:r>
              <a:rPr lang="en-US" dirty="0" smtClean="0"/>
              <a:t>CMS Pixel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47239" y="3341535"/>
            <a:ext cx="1999985" cy="7386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381" tIns="45692" rIns="91381" bIns="45692">
            <a:spAutoFit/>
          </a:bodyPr>
          <a:lstStyle>
            <a:lvl1pPr defTabSz="71913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71913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N-in-n Silicon Sensor</a:t>
            </a:r>
          </a:p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t=285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Symbol" charset="0"/>
              </a:rPr>
              <a:t>m</a:t>
            </a:r>
          </a:p>
          <a:p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100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Symbol" charset="0"/>
              </a:rPr>
              <a:t>m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x 150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Symbol" charset="0"/>
              </a:rPr>
              <a:t>m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Helvetica" charset="0"/>
              </a:rPr>
              <a:t> pixels</a:t>
            </a:r>
            <a:endParaRPr lang="de-CH" sz="1400" b="1" dirty="0">
              <a:solidFill>
                <a:schemeClr val="bg1">
                  <a:lumMod val="50000"/>
                </a:schemeClr>
              </a:solidFill>
              <a:latin typeface="Helvetica" charset="0"/>
            </a:endParaRPr>
          </a:p>
        </p:txBody>
      </p:sp>
      <p:pic>
        <p:nvPicPr>
          <p:cNvPr id="17" name="Picture 6" descr="module_mounting_screwdrive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76315"/>
            <a:ext cx="3000375" cy="509428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Full-Modul-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085" y="1297582"/>
            <a:ext cx="2312545" cy="178519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3541446" y="1568457"/>
            <a:ext cx="5374146" cy="4833784"/>
            <a:chOff x="3866880" y="1712344"/>
            <a:chExt cx="5374146" cy="483378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6880" y="2051915"/>
              <a:ext cx="3341688" cy="449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192074" y="4436493"/>
              <a:ext cx="1851670" cy="738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81" tIns="45692" rIns="91381" bIns="45692">
              <a:spAutoFit/>
            </a:bodyPr>
            <a:lstStyle>
              <a:lvl1pPr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16 x Readout Chips</a:t>
              </a:r>
            </a:p>
            <a:p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(CMOS) 175</a:t>
              </a:r>
              <a:r>
                <a:rPr lang="en-US" sz="1400" b="1" dirty="0">
                  <a:solidFill>
                    <a:srgbClr val="CC9900"/>
                  </a:solidFill>
                  <a:latin typeface="Symbol" charset="0"/>
                </a:rPr>
                <a:t>m</a:t>
              </a:r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 </a:t>
              </a:r>
              <a:r>
                <a:rPr lang="en-US" sz="1400" b="1" dirty="0" smtClean="0">
                  <a:solidFill>
                    <a:srgbClr val="CC9900"/>
                  </a:solidFill>
                  <a:latin typeface="Helvetica" charset="0"/>
                </a:rPr>
                <a:t>thick</a:t>
              </a:r>
            </a:p>
            <a:p>
              <a:r>
                <a:rPr lang="en-US" sz="1400" b="1" dirty="0" smtClean="0">
                  <a:solidFill>
                    <a:srgbClr val="CC9900"/>
                  </a:solidFill>
                  <a:latin typeface="Helvetica" charset="0"/>
                </a:rPr>
                <a:t>4160 pixels/chip </a:t>
              </a:r>
              <a:endParaRPr lang="de-CH" sz="1400" b="1" dirty="0">
                <a:solidFill>
                  <a:srgbClr val="CC9900"/>
                </a:solidFill>
                <a:latin typeface="Helvetica" charset="0"/>
              </a:endParaRP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7200009" y="2190181"/>
              <a:ext cx="1571219" cy="523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81" tIns="45692" rIns="91381" bIns="45692">
              <a:spAutoFit/>
            </a:bodyPr>
            <a:lstStyle>
              <a:lvl1pPr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 dirty="0" err="1">
                  <a:solidFill>
                    <a:srgbClr val="CC0000"/>
                  </a:solidFill>
                  <a:latin typeface="Helvetica" charset="0"/>
                </a:rPr>
                <a:t>Alu</a:t>
              </a:r>
              <a:r>
                <a:rPr lang="en-US" sz="1400" b="1" dirty="0">
                  <a:solidFill>
                    <a:srgbClr val="CC0000"/>
                  </a:solidFill>
                  <a:latin typeface="Helvetica" charset="0"/>
                </a:rPr>
                <a:t>-power cable</a:t>
              </a:r>
            </a:p>
            <a:p>
              <a:r>
                <a:rPr lang="en-US" sz="1400" b="1" dirty="0">
                  <a:solidFill>
                    <a:srgbClr val="CC0000"/>
                  </a:solidFill>
                  <a:latin typeface="Helvetica" charset="0"/>
                </a:rPr>
                <a:t>6 x 250</a:t>
              </a:r>
              <a:r>
                <a:rPr lang="en-US" sz="1400" b="1" dirty="0">
                  <a:solidFill>
                    <a:srgbClr val="CC0000"/>
                  </a:solidFill>
                  <a:latin typeface="Symbol" charset="0"/>
                </a:rPr>
                <a:t>m</a:t>
              </a:r>
              <a:r>
                <a:rPr lang="en-US" sz="1400" b="1" dirty="0">
                  <a:solidFill>
                    <a:srgbClr val="CC0000"/>
                  </a:solidFill>
                  <a:latin typeface="Helvetica" charset="0"/>
                </a:rPr>
                <a:t> ribbon</a:t>
              </a:r>
              <a:endParaRPr lang="de-CH" sz="1400" b="1" dirty="0">
                <a:solidFill>
                  <a:srgbClr val="CC0000"/>
                </a:solidFill>
                <a:latin typeface="Helvetica" charset="0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7174610" y="2836294"/>
              <a:ext cx="1838846" cy="523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81" tIns="45692" rIns="91381" bIns="45692">
              <a:spAutoFit/>
            </a:bodyPr>
            <a:lstStyle>
              <a:lvl1pPr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High Density Print</a:t>
              </a:r>
            </a:p>
            <a:p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3 Layers,  48</a:t>
              </a:r>
              <a:r>
                <a:rPr lang="en-US" sz="1400" b="1" dirty="0">
                  <a:solidFill>
                    <a:srgbClr val="CC9900"/>
                  </a:solidFill>
                  <a:latin typeface="Symbol" charset="0"/>
                </a:rPr>
                <a:t>m</a:t>
              </a:r>
              <a:r>
                <a:rPr lang="en-US" sz="1400" b="1" dirty="0">
                  <a:solidFill>
                    <a:srgbClr val="CC9900"/>
                  </a:solidFill>
                  <a:latin typeface="Helvetica" charset="0"/>
                </a:rPr>
                <a:t> thick </a:t>
              </a:r>
              <a:endParaRPr lang="de-CH" sz="1400" b="1" dirty="0">
                <a:solidFill>
                  <a:srgbClr val="CC9900"/>
                </a:solidFill>
                <a:latin typeface="Helvetica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6838060" y="5208016"/>
              <a:ext cx="2185094" cy="523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81" tIns="45692" rIns="91381" bIns="45692">
              <a:spAutoFit/>
            </a:bodyPr>
            <a:lstStyle>
              <a:lvl1pPr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719138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4D4D4D"/>
                  </a:solidFill>
                  <a:latin typeface="Helvetica" charset="0"/>
                </a:rPr>
                <a:t>           </a:t>
              </a:r>
              <a:r>
                <a:rPr lang="en-US" sz="1400" b="1" dirty="0" err="1">
                  <a:solidFill>
                    <a:srgbClr val="4D4D4D"/>
                  </a:solidFill>
                  <a:latin typeface="Helvetica" charset="0"/>
                </a:rPr>
                <a:t>SiN</a:t>
              </a:r>
              <a:r>
                <a:rPr lang="en-US" sz="1400" b="1" dirty="0">
                  <a:solidFill>
                    <a:srgbClr val="4D4D4D"/>
                  </a:solidFill>
                  <a:latin typeface="Helvetica" charset="0"/>
                </a:rPr>
                <a:t> base strips</a:t>
              </a:r>
            </a:p>
            <a:p>
              <a:r>
                <a:rPr lang="en-US" sz="1400" b="1" dirty="0">
                  <a:solidFill>
                    <a:srgbClr val="4D4D4D"/>
                  </a:solidFill>
                  <a:latin typeface="Helvetica" charset="0"/>
                </a:rPr>
                <a:t>250</a:t>
              </a:r>
              <a:r>
                <a:rPr lang="en-US" sz="1400" b="1" dirty="0">
                  <a:solidFill>
                    <a:srgbClr val="4D4D4D"/>
                  </a:solidFill>
                  <a:latin typeface="Symbol" charset="0"/>
                </a:rPr>
                <a:t>m</a:t>
              </a:r>
              <a:r>
                <a:rPr lang="en-US" sz="1400" b="1" dirty="0">
                  <a:solidFill>
                    <a:srgbClr val="4D4D4D"/>
                  </a:solidFill>
                  <a:latin typeface="Helvetica" charset="0"/>
                </a:rPr>
                <a:t> thick, screw holes</a:t>
              </a:r>
              <a:endParaRPr lang="de-CH" sz="1400" b="1" dirty="0">
                <a:solidFill>
                  <a:srgbClr val="4D4D4D"/>
                </a:solidFill>
                <a:latin typeface="Helvetica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147620" y="1712344"/>
              <a:ext cx="2093406" cy="486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02" tIns="41452" rIns="82902" bIns="41452">
              <a:spAutoFit/>
            </a:bodyPr>
            <a:lstStyle>
              <a:lvl1pPr defTabSz="652463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652463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Helvetica" charset="0"/>
                <a:buNone/>
              </a:pPr>
              <a:r>
                <a:rPr lang="en-US" sz="1400" b="1" dirty="0" err="1">
                  <a:latin typeface="Helvetica" charset="0"/>
                </a:rPr>
                <a:t>Kapton</a:t>
              </a:r>
              <a:r>
                <a:rPr lang="en-US" sz="1400" b="1" dirty="0">
                  <a:latin typeface="Helvetica" charset="0"/>
                </a:rPr>
                <a:t> signal cable</a:t>
              </a:r>
            </a:p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Helvetica" charset="0"/>
                <a:buNone/>
              </a:pPr>
              <a:r>
                <a:rPr lang="en-US" sz="1400" b="1" dirty="0">
                  <a:latin typeface="Helvetica" charset="0"/>
                </a:rPr>
                <a:t>21 traces, 0.3mm pitch</a:t>
              </a:r>
              <a:endParaRPr lang="de-CH" sz="1400" b="1" dirty="0">
                <a:latin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78509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Pixel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0333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Two barrel layers:</a:t>
            </a:r>
          </a:p>
          <a:p>
            <a:r>
              <a:rPr lang="en-US" sz="2000" dirty="0" smtClean="0"/>
              <a:t>R= 3.9 cm</a:t>
            </a:r>
          </a:p>
          <a:p>
            <a:r>
              <a:rPr lang="en-US" sz="2000" dirty="0" smtClean="0"/>
              <a:t>R= 7.6 cm</a:t>
            </a:r>
          </a:p>
          <a:p>
            <a:r>
              <a:rPr lang="en-US" sz="2000" dirty="0" smtClean="0"/>
              <a:t>No forward disks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D2533C"/>
                </a:solidFill>
              </a:rPr>
              <a:t>9.8 </a:t>
            </a:r>
            <a:r>
              <a:rPr lang="en-US" sz="2000" dirty="0" err="1" smtClean="0">
                <a:solidFill>
                  <a:srgbClr val="D2533C"/>
                </a:solidFill>
              </a:rPr>
              <a:t>mio</a:t>
            </a:r>
            <a:r>
              <a:rPr lang="en-US" sz="2000" dirty="0" smtClean="0">
                <a:solidFill>
                  <a:srgbClr val="D2533C"/>
                </a:solidFill>
              </a:rPr>
              <a:t> channels</a:t>
            </a:r>
          </a:p>
          <a:p>
            <a:r>
              <a:rPr lang="en-US" sz="2000" dirty="0" smtClean="0">
                <a:solidFill>
                  <a:srgbClr val="D2533C"/>
                </a:solidFill>
              </a:rPr>
              <a:t>Area 0.21 m</a:t>
            </a:r>
            <a:r>
              <a:rPr lang="en-US" sz="2000" baseline="30000" dirty="0" smtClean="0">
                <a:solidFill>
                  <a:srgbClr val="D2533C"/>
                </a:solidFill>
              </a:rPr>
              <a:t>2</a:t>
            </a:r>
          </a:p>
          <a:p>
            <a:endParaRPr lang="en-US" sz="2000" dirty="0" smtClean="0"/>
          </a:p>
          <a:p>
            <a:r>
              <a:rPr lang="en-US" sz="2000" dirty="0" smtClean="0"/>
              <a:t>120 modules</a:t>
            </a:r>
          </a:p>
          <a:p>
            <a:r>
              <a:rPr lang="en-US" sz="2000" dirty="0" smtClean="0"/>
              <a:t>1200 pixel chips</a:t>
            </a:r>
          </a:p>
          <a:p>
            <a:r>
              <a:rPr lang="en-US" sz="2000" dirty="0" smtClean="0"/>
              <a:t>Environmental temperature ~ 27°C</a:t>
            </a:r>
          </a:p>
          <a:p>
            <a:r>
              <a:rPr lang="en-US" sz="2000" dirty="0" smtClean="0"/>
              <a:t>0.5 T magnetic field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25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156" y="657460"/>
            <a:ext cx="5625785" cy="548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27058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Pixel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618" y="1943140"/>
            <a:ext cx="5042657" cy="3764084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524000"/>
            <a:ext cx="3689353" cy="511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5820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Pixel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7446" cy="4876800"/>
          </a:xfrm>
        </p:spPr>
        <p:txBody>
          <a:bodyPr>
            <a:noAutofit/>
          </a:bodyPr>
          <a:lstStyle/>
          <a:p>
            <a:pPr marL="91286" indent="0" defTabSz="914015">
              <a:spcBef>
                <a:spcPts val="550"/>
              </a:spcBef>
              <a:buSzPct val="70000"/>
              <a:buNone/>
              <a:defRPr/>
            </a:pPr>
            <a:r>
              <a:rPr lang="en-US" sz="1800" b="1" dirty="0" smtClean="0"/>
              <a:t>2 p-in-n sensors</a:t>
            </a:r>
          </a:p>
          <a:p>
            <a:pPr marL="548486" indent="-457200" defTabSz="914015">
              <a:spcBef>
                <a:spcPts val="550"/>
              </a:spcBef>
              <a:buSzPct val="70000"/>
              <a:defRPr/>
            </a:pPr>
            <a:r>
              <a:rPr lang="en-US" sz="1800" dirty="0" smtClean="0"/>
              <a:t>200 µm thick</a:t>
            </a:r>
          </a:p>
          <a:p>
            <a:pPr marL="548486" indent="-457200" defTabSz="914015">
              <a:spcBef>
                <a:spcPts val="550"/>
              </a:spcBef>
              <a:buSzPct val="70000"/>
              <a:defRPr/>
            </a:pPr>
            <a:r>
              <a:rPr lang="en-US" sz="1800" dirty="0" smtClean="0"/>
              <a:t>70 mm x 14 mm</a:t>
            </a:r>
          </a:p>
          <a:p>
            <a:pPr marL="548486" indent="-457200" defTabSz="914015">
              <a:spcBef>
                <a:spcPts val="550"/>
              </a:spcBef>
              <a:buSzPct val="70000"/>
              <a:defRPr/>
            </a:pPr>
            <a:r>
              <a:rPr lang="en-US" sz="1800" dirty="0" smtClean="0"/>
              <a:t>Pixel size: 50 µm x 425 µm</a:t>
            </a:r>
          </a:p>
          <a:p>
            <a:pPr marL="91286" indent="0" defTabSz="914015">
              <a:spcBef>
                <a:spcPts val="550"/>
              </a:spcBef>
              <a:buSzPct val="70000"/>
              <a:buNone/>
              <a:defRPr/>
            </a:pPr>
            <a:r>
              <a:rPr lang="en-US" sz="1800" b="1" dirty="0" smtClean="0"/>
              <a:t>5 ASICs connected to one sensor</a:t>
            </a:r>
          </a:p>
          <a:p>
            <a:pPr marL="434186" indent="-342900" defTabSz="914015">
              <a:spcBef>
                <a:spcPts val="550"/>
              </a:spcBef>
              <a:buSzPct val="70000"/>
              <a:defRPr/>
            </a:pPr>
            <a:r>
              <a:rPr lang="en-US" sz="1800" dirty="0" smtClean="0"/>
              <a:t>8192 pixels/chip</a:t>
            </a:r>
          </a:p>
          <a:p>
            <a:pPr marL="434186" indent="-342900" defTabSz="914015">
              <a:spcBef>
                <a:spcPts val="550"/>
              </a:spcBef>
              <a:buSzPct val="70000"/>
              <a:defRPr/>
            </a:pPr>
            <a:r>
              <a:rPr lang="en-US" sz="1800" dirty="0" smtClean="0"/>
              <a:t>Chips thinned to 150 µm</a:t>
            </a:r>
          </a:p>
          <a:p>
            <a:pPr marL="91286" indent="0" defTabSz="914015">
              <a:spcBef>
                <a:spcPts val="550"/>
              </a:spcBef>
              <a:buSzPct val="70000"/>
              <a:buNone/>
              <a:defRPr/>
            </a:pPr>
            <a:r>
              <a:rPr lang="en-US" sz="1800" b="1" dirty="0"/>
              <a:t>M</a:t>
            </a:r>
            <a:r>
              <a:rPr lang="en-US" sz="1800" b="1" dirty="0" smtClean="0"/>
              <a:t>ulti-chip module</a:t>
            </a:r>
            <a:endParaRPr lang="en-US" sz="1800" b="1" dirty="0"/>
          </a:p>
          <a:p>
            <a:pPr lvl="2" indent="-228503" defTabSz="914015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/>
            </a:pPr>
            <a:r>
              <a:rPr lang="en-US" dirty="0" smtClean="0"/>
              <a:t>3 ASICs</a:t>
            </a:r>
          </a:p>
          <a:p>
            <a:pPr lvl="2" indent="-228503" defTabSz="914015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/>
            </a:pPr>
            <a:r>
              <a:rPr lang="en-US" dirty="0" smtClean="0"/>
              <a:t>max</a:t>
            </a:r>
            <a:r>
              <a:rPr lang="en-US" dirty="0"/>
              <a:t>. height: 5 mm </a:t>
            </a:r>
            <a:endParaRPr lang="en-US" dirty="0" smtClean="0"/>
          </a:p>
          <a:p>
            <a:pPr marL="0" indent="-45623" defTabSz="914015">
              <a:spcBef>
                <a:spcPts val="500"/>
              </a:spcBef>
              <a:buClr>
                <a:schemeClr val="accent2"/>
              </a:buClr>
              <a:buSzPct val="75000"/>
              <a:buNone/>
              <a:defRPr/>
            </a:pPr>
            <a:r>
              <a:rPr lang="en-US" sz="1800" b="1" dirty="0"/>
              <a:t>M</a:t>
            </a:r>
            <a:r>
              <a:rPr lang="en-US" sz="1800" b="1" dirty="0" smtClean="0"/>
              <a:t>ultilayer Al flex cable</a:t>
            </a:r>
            <a:endParaRPr lang="en-US" sz="1800" b="1" dirty="0"/>
          </a:p>
          <a:p>
            <a:pPr marL="319906" indent="-319906" defTabSz="914015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1800" dirty="0"/>
              <a:t>1200 pixel chips</a:t>
            </a:r>
          </a:p>
          <a:p>
            <a:pPr marL="319906" indent="-319906" defTabSz="914015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1800" dirty="0"/>
              <a:t>9.83 x 10</a:t>
            </a:r>
            <a:r>
              <a:rPr lang="en-US" sz="1800" baseline="30000" dirty="0"/>
              <a:t>6</a:t>
            </a:r>
            <a:r>
              <a:rPr lang="en-US" sz="1800" dirty="0"/>
              <a:t> pixels</a:t>
            </a:r>
          </a:p>
          <a:p>
            <a:pPr marL="319906" indent="-319906" defTabSz="914015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1800" dirty="0"/>
              <a:t>1.14% X</a:t>
            </a:r>
            <a:r>
              <a:rPr lang="en-US" sz="1800" baseline="-25000" dirty="0"/>
              <a:t>0</a:t>
            </a:r>
            <a:r>
              <a:rPr lang="en-US" sz="1800" dirty="0"/>
              <a:t> per layer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48" descr="hs_assembly 018"/>
          <p:cNvPicPr>
            <a:picLocks noChangeAspect="1" noChangeArrowheads="1"/>
          </p:cNvPicPr>
          <p:nvPr/>
        </p:nvPicPr>
        <p:blipFill>
          <a:blip r:embed="rId2" cstate="screen">
            <a:lum brigh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4800" y="1726341"/>
            <a:ext cx="4012706" cy="228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7" descr="HS_026L (2)"/>
          <p:cNvPicPr>
            <a:picLocks noChangeAspect="1" noChangeArrowheads="1"/>
          </p:cNvPicPr>
          <p:nvPr/>
        </p:nvPicPr>
        <p:blipFill>
          <a:blip r:embed="rId3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921" y="3890232"/>
            <a:ext cx="3476978" cy="251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801723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Resolution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7" name="Group 3"/>
          <p:cNvGraphicFramePr>
            <a:graphicFrameLocks noGrp="1"/>
          </p:cNvGraphicFramePr>
          <p:nvPr/>
        </p:nvGraphicFramePr>
        <p:xfrm>
          <a:off x="508001" y="2130780"/>
          <a:ext cx="4682574" cy="3625456"/>
        </p:xfrm>
        <a:graphic>
          <a:graphicData uri="http://schemas.openxmlformats.org/drawingml/2006/table">
            <a:tbl>
              <a:tblPr/>
              <a:tblGrid>
                <a:gridCol w="993455"/>
                <a:gridCol w="1863473"/>
                <a:gridCol w="1825646"/>
              </a:tblGrid>
              <a:tr h="9063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ヒラギノ角ゴ Pro W3" charset="-128"/>
                        <a:cs typeface="ヒラギノ角ゴ Pro W3" charset="-128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[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m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pixel cell size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z x R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φ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[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m</a:t>
                      </a:r>
                      <a:r>
                        <a:rPr kumimoji="0" lang="en-US" sz="18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063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ALICE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100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z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); 12 (R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φ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)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425 x 50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3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ATLAS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115 (z); 10 (R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φ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)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400 x 50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3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CMS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~ 15-20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150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100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47"/>
          <p:cNvSpPr>
            <a:spLocks/>
          </p:cNvSpPr>
          <p:nvPr/>
        </p:nvSpPr>
        <p:spPr bwMode="auto">
          <a:xfrm>
            <a:off x="5831086" y="2533052"/>
            <a:ext cx="3134320" cy="3420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 Intrinsic resolution</a:t>
            </a: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endParaRPr lang="en-US" dirty="0">
              <a:ea typeface="Helvetica Neue Light" charset="0"/>
              <a:cs typeface="Helvetica Neue Light" charset="0"/>
            </a:endParaRP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 CMS and ATLAS have analog information</a:t>
            </a: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endParaRPr lang="en-US" dirty="0">
              <a:ea typeface="Helvetica Neue Light" charset="0"/>
              <a:cs typeface="Helvetica Neue Light" charset="0"/>
            </a:endParaRP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 ALICE uses binary readout</a:t>
            </a: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endParaRPr lang="en-US" dirty="0">
              <a:ea typeface="Helvetica Neue Light" charset="0"/>
              <a:cs typeface="Helvetica Neue Light" charset="0"/>
            </a:endParaRP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 smtClean="0">
                <a:ea typeface="Helvetica Neue Light" charset="0"/>
                <a:cs typeface="Helvetica Neue Light" charset="0"/>
              </a:rPr>
              <a:t> </a:t>
            </a:r>
            <a:r>
              <a:rPr lang="en-US" dirty="0">
                <a:ea typeface="Helvetica Neue Light" charset="0"/>
                <a:cs typeface="Helvetica Neue Light" charset="0"/>
              </a:rPr>
              <a:t>O</a:t>
            </a:r>
            <a:r>
              <a:rPr lang="en-US" dirty="0" smtClean="0">
                <a:ea typeface="Helvetica Neue Light" charset="0"/>
                <a:cs typeface="Helvetica Neue Light" charset="0"/>
              </a:rPr>
              <a:t>perated </a:t>
            </a:r>
            <a:r>
              <a:rPr lang="en-US" dirty="0">
                <a:ea typeface="Helvetica Neue Light" charset="0"/>
                <a:cs typeface="Helvetica Neue Light" charset="0"/>
              </a:rPr>
              <a:t>in magnetic field:</a:t>
            </a:r>
          </a:p>
          <a:p>
            <a:pPr lvl="1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ALICE: 0.5 T</a:t>
            </a:r>
          </a:p>
          <a:p>
            <a:pPr lvl="1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ATLAS: 2 T</a:t>
            </a:r>
          </a:p>
          <a:p>
            <a:pPr lvl="1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CMS: 4T</a:t>
            </a: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endParaRPr lang="en-US" dirty="0">
              <a:ea typeface="Helvetica Neue Light" charset="0"/>
              <a:cs typeface="Helvetica Neue Light" charset="0"/>
            </a:endParaRPr>
          </a:p>
          <a:p>
            <a:pPr algn="l">
              <a:buClr>
                <a:schemeClr val="accent2"/>
              </a:buClr>
              <a:buSzPct val="85000"/>
              <a:buFont typeface="Wingdings" charset="2"/>
              <a:buChar char="q"/>
            </a:pPr>
            <a:r>
              <a:rPr lang="en-US" dirty="0">
                <a:ea typeface="Helvetica Neue Light" charset="0"/>
                <a:cs typeface="Helvetica Neue Light" charset="0"/>
              </a:rPr>
              <a:t> Different sensor thicknesses (200-285 µ</a:t>
            </a:r>
            <a:r>
              <a:rPr lang="en-US" dirty="0" err="1">
                <a:ea typeface="Helvetica Neue Light" charset="0"/>
                <a:cs typeface="Helvetica Neue Light" charset="0"/>
              </a:rPr>
              <a:t>m</a:t>
            </a:r>
            <a:r>
              <a:rPr lang="en-US" dirty="0">
                <a:ea typeface="Helvetica Neue Light" charset="0"/>
                <a:cs typeface="Helvetica Neue Light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1790050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Parameter </a:t>
            </a:r>
            <a:r>
              <a:rPr lang="en-US" dirty="0"/>
              <a:t>R</a:t>
            </a:r>
            <a:r>
              <a:rPr lang="en-US" dirty="0" smtClean="0"/>
              <a:t>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040407" cy="1861871"/>
          </a:xfrm>
        </p:spPr>
        <p:txBody>
          <a:bodyPr>
            <a:norm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≈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detector</a:t>
            </a:r>
            <a:r>
              <a:rPr lang="en-US" baseline="-25000" dirty="0" smtClean="0"/>
              <a:t> resolution </a:t>
            </a:r>
            <a:r>
              <a:rPr lang="en-US" dirty="0"/>
              <a:t> ⊕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multiple</a:t>
            </a:r>
            <a:r>
              <a:rPr lang="en-US" baseline="-25000" dirty="0" smtClean="0"/>
              <a:t> scattering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29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500" y="2637555"/>
            <a:ext cx="6055296" cy="40643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46969" y="3277405"/>
            <a:ext cx="2684787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/>
              <a:t>multiple</a:t>
            </a:r>
            <a:r>
              <a:rPr lang="en-US" baseline="-25000" dirty="0"/>
              <a:t> </a:t>
            </a:r>
            <a:r>
              <a:rPr lang="en-US" baseline="-25000" dirty="0" smtClean="0"/>
              <a:t>scattering </a:t>
            </a:r>
            <a:r>
              <a:rPr lang="en-US" dirty="0" smtClean="0"/>
              <a:t>dominated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4152857" y="5007084"/>
            <a:ext cx="2732013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detector</a:t>
            </a:r>
            <a:r>
              <a:rPr lang="en-US" dirty="0" smtClean="0"/>
              <a:t> </a:t>
            </a:r>
            <a:r>
              <a:rPr lang="en-US" baseline="-25000" dirty="0" smtClean="0"/>
              <a:t>resolution </a:t>
            </a:r>
            <a:r>
              <a:rPr lang="en-US" dirty="0" smtClean="0"/>
              <a:t>dominated</a:t>
            </a:r>
            <a:endParaRPr lang="en-US" baseline="-250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646970" y="3646737"/>
            <a:ext cx="1314548" cy="99455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67405" y="5376416"/>
            <a:ext cx="187586" cy="4289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55960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o many colleagues who provided me with material for this presentation: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Paula Collins</a:t>
            </a:r>
          </a:p>
          <a:p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Danheim</a:t>
            </a:r>
            <a:endParaRPr lang="en-US" dirty="0" smtClean="0"/>
          </a:p>
          <a:p>
            <a:r>
              <a:rPr lang="en-US" dirty="0" smtClean="0"/>
              <a:t>Leo Greiner</a:t>
            </a:r>
          </a:p>
          <a:p>
            <a:r>
              <a:rPr lang="en-US" dirty="0" smtClean="0"/>
              <a:t>Roland </a:t>
            </a:r>
            <a:r>
              <a:rPr lang="en-US" dirty="0" err="1" smtClean="0"/>
              <a:t>Horisberger</a:t>
            </a:r>
            <a:endParaRPr lang="en-US" dirty="0" smtClean="0"/>
          </a:p>
          <a:p>
            <a:r>
              <a:rPr lang="en-US" dirty="0" err="1" smtClean="0"/>
              <a:t>Flavio</a:t>
            </a:r>
            <a:r>
              <a:rPr lang="en-US" dirty="0" smtClean="0"/>
              <a:t> </a:t>
            </a:r>
            <a:r>
              <a:rPr lang="en-US" dirty="0" err="1" smtClean="0"/>
              <a:t>Marchetto</a:t>
            </a:r>
            <a:endParaRPr lang="en-US" dirty="0" smtClean="0"/>
          </a:p>
          <a:p>
            <a:r>
              <a:rPr lang="en-US" dirty="0" smtClean="0"/>
              <a:t>Heinz </a:t>
            </a:r>
            <a:r>
              <a:rPr lang="en-US" dirty="0" err="1" smtClean="0"/>
              <a:t>Pernegger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ALICE ITS team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And apologies to those who I might have forgotten in this list!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 descr="j01784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454" y="2938885"/>
            <a:ext cx="3657600" cy="244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4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and ASIC Thickness…..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919761" y="1902024"/>
          <a:ext cx="7000875" cy="3911204"/>
        </p:xfrm>
        <a:graphic>
          <a:graphicData uri="http://schemas.openxmlformats.org/drawingml/2006/table">
            <a:tbl>
              <a:tblPr/>
              <a:tblGrid>
                <a:gridCol w="1095003"/>
                <a:gridCol w="1633016"/>
                <a:gridCol w="1286992"/>
                <a:gridCol w="1601762"/>
                <a:gridCol w="1384102"/>
              </a:tblGrid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ヒラギノ角ゴ Pro W3" charset="-128"/>
                        <a:cs typeface="ヒラギノ角ゴ Pro W3" charset="-128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 Si sensor [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m]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-6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[%]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ASIC [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m]</a:t>
                      </a:r>
                    </a:p>
                  </a:txBody>
                  <a:tcPr marL="26789" marR="26789" marT="26789" marB="26789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-6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[%]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ALICE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200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0.21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150</a:t>
                      </a:r>
                    </a:p>
                  </a:txBody>
                  <a:tcPr marL="26789" marR="26789" marT="26789" marB="26789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0.16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ATLAS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250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0.27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180</a:t>
                      </a:r>
                    </a:p>
                  </a:txBody>
                  <a:tcPr marL="26789" marR="26789" marT="26789" marB="26789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0.19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CMS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285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0.30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180</a:t>
                      </a:r>
                    </a:p>
                  </a:txBody>
                  <a:tcPr marL="26789" marR="26789" marT="26789" marB="26789" anchor="ctr"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0.19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2"/>
          <p:cNvSpPr>
            <a:spLocks/>
          </p:cNvSpPr>
          <p:nvPr/>
        </p:nvSpPr>
        <p:spPr bwMode="auto">
          <a:xfrm>
            <a:off x="987850" y="6136035"/>
            <a:ext cx="1259829" cy="2308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r>
              <a:rPr lang="en-US" sz="1500" dirty="0">
                <a:ea typeface="Helvetica Neue Light" charset="0"/>
                <a:cs typeface="Helvetica Neue Light" charset="0"/>
              </a:rPr>
              <a:t>X</a:t>
            </a:r>
            <a:r>
              <a:rPr lang="en-US" sz="1500" baseline="-6000" dirty="0">
                <a:ea typeface="Helvetica Neue Light" charset="0"/>
                <a:cs typeface="Helvetica Neue Light" charset="0"/>
              </a:rPr>
              <a:t>0</a:t>
            </a:r>
            <a:r>
              <a:rPr lang="en-US" sz="1500" dirty="0">
                <a:ea typeface="Helvetica Neue Light" charset="0"/>
                <a:cs typeface="Helvetica Neue Light" charset="0"/>
              </a:rPr>
              <a:t> (Si) = 9.36 cm</a:t>
            </a:r>
          </a:p>
        </p:txBody>
      </p:sp>
    </p:spTree>
    <p:extLst>
      <p:ext uri="{BB962C8B-B14F-4D97-AF65-F5344CB8AC3E}">
        <p14:creationId xmlns:p14="http://schemas.microsoft.com/office/powerpoint/2010/main" val="303972823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..enter into the material budget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ALICERadiationLengthDetectorsLo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76651"/>
            <a:ext cx="4929217" cy="30744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47084" y="2034157"/>
            <a:ext cx="186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ALICE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34029" y="2161905"/>
            <a:ext cx="343230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… but are not the only contributions!</a:t>
            </a:r>
          </a:p>
          <a:p>
            <a:endParaRPr lang="en-US" sz="2000" dirty="0"/>
          </a:p>
          <a:p>
            <a:pPr marL="285750" indent="-285750">
              <a:buFont typeface="Wingdings" charset="2"/>
              <a:buChar char="§"/>
            </a:pPr>
            <a:r>
              <a:rPr lang="en-US" sz="2000" dirty="0" smtClean="0"/>
              <a:t>Support, services, cooling need to be optimized in terms of material budget.</a:t>
            </a:r>
          </a:p>
          <a:p>
            <a:pPr marL="285750" indent="-285750">
              <a:buFont typeface="Wingdings" charset="2"/>
              <a:buChar char="§"/>
            </a:pPr>
            <a:endParaRPr lang="en-US" sz="2000" dirty="0"/>
          </a:p>
          <a:p>
            <a:pPr marL="285750" indent="-285750">
              <a:buFont typeface="Wingdings" charset="2"/>
              <a:buChar char="§"/>
            </a:pPr>
            <a:r>
              <a:rPr lang="en-US" sz="2000" dirty="0" smtClean="0"/>
              <a:t>Yes, the pixel contribution is small, BUT: it also the closes layers to the IP which are crucial for the impact parameter resolution.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240037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Levels …..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884044" y="1759148"/>
          <a:ext cx="7223001" cy="4085334"/>
        </p:xfrm>
        <a:graphic>
          <a:graphicData uri="http://schemas.openxmlformats.org/drawingml/2006/table">
            <a:tbl>
              <a:tblPr/>
              <a:tblGrid>
                <a:gridCol w="1592833"/>
                <a:gridCol w="1650876"/>
                <a:gridCol w="2243584"/>
                <a:gridCol w="1735708"/>
              </a:tblGrid>
              <a:tr h="6965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ヒラギノ角ゴ Pro W3" charset="-128"/>
                        <a:cs typeface="ヒラギノ角ゴ Pro W3" charset="-128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TID [kGy]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Fluence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	1MeV n eq. [cm</a:t>
                      </a:r>
                      <a:r>
                        <a:rPr kumimoji="0" lang="en-US" sz="1400" b="0" i="0" u="none" strike="noStrike" cap="none" normalizeH="0" baseline="31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-2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Time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ATLAS Pixel*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500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15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	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 years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ATLAS Strips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2.0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14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 years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CMS Pixels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840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3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15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 years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CMS Strips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70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1.6 x 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14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 years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ALICE Pixel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2.7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 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13</a:t>
                      </a:r>
                      <a:endParaRPr kumimoji="0" lang="en-US" sz="17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 years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B5"/>
                    </a:solidFill>
                  </a:tcPr>
                </a:tc>
              </a:tr>
              <a:tr h="56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LHCb VELO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50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1.3 x 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10</a:t>
                      </a:r>
                      <a:r>
                        <a:rPr kumimoji="0" lang="en-US" sz="17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14**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1 year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98"/>
          <p:cNvSpPr>
            <a:spLocks/>
          </p:cNvSpPr>
          <p:nvPr/>
        </p:nvSpPr>
        <p:spPr bwMode="auto">
          <a:xfrm>
            <a:off x="939853" y="6291974"/>
            <a:ext cx="2421247" cy="1731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dirty="0">
                <a:ea typeface="Helvetica Neue Light" charset="0"/>
                <a:cs typeface="Helvetica Neue Light" charset="0"/>
              </a:rPr>
              <a:t>** inner part, inhomogeneous irradiation</a:t>
            </a:r>
          </a:p>
        </p:txBody>
      </p:sp>
      <p:sp>
        <p:nvSpPr>
          <p:cNvPr id="9" name="Rectangle 99"/>
          <p:cNvSpPr>
            <a:spLocks/>
          </p:cNvSpPr>
          <p:nvPr/>
        </p:nvSpPr>
        <p:spPr bwMode="auto">
          <a:xfrm>
            <a:off x="928692" y="5929314"/>
            <a:ext cx="6250781" cy="3750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 algn="l"/>
            <a:r>
              <a:rPr lang="en-US" sz="1100" dirty="0">
                <a:ea typeface="Helvetica Neue Light" charset="0"/>
                <a:cs typeface="Helvetica Neue Light" charset="0"/>
              </a:rPr>
              <a:t>ATLAS and CMS values cited for innermost layers for pixels and strips for 500 fb</a:t>
            </a:r>
            <a:r>
              <a:rPr lang="en-US" sz="1100" baseline="32000" dirty="0">
                <a:ea typeface="Helvetica Neue Light" charset="0"/>
                <a:cs typeface="Helvetica Neue Light" charset="0"/>
              </a:rPr>
              <a:t>-1</a:t>
            </a:r>
            <a:r>
              <a:rPr lang="en-US" sz="1100" dirty="0">
                <a:ea typeface="Helvetica Neue Light" charset="0"/>
                <a:cs typeface="Helvetica Neue Light" charset="0"/>
              </a:rPr>
              <a:t> </a:t>
            </a:r>
          </a:p>
          <a:p>
            <a:pPr algn="l"/>
            <a:r>
              <a:rPr lang="en-US" sz="1100" dirty="0">
                <a:ea typeface="Helvetica Neue Light" charset="0"/>
                <a:cs typeface="Helvetica Neue Light" charset="0"/>
              </a:rPr>
              <a:t>* averaged (B-layer to be replaced)</a:t>
            </a:r>
          </a:p>
        </p:txBody>
      </p:sp>
    </p:spTree>
    <p:extLst>
      <p:ext uri="{BB962C8B-B14F-4D97-AF65-F5344CB8AC3E}">
        <p14:creationId xmlns:p14="http://schemas.microsoft.com/office/powerpoint/2010/main" val="89525661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…impact on technology choices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33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615612"/>
              </p:ext>
            </p:extLst>
          </p:nvPr>
        </p:nvGraphicFramePr>
        <p:xfrm>
          <a:off x="1146560" y="1902024"/>
          <a:ext cx="6624040" cy="3911204"/>
        </p:xfrm>
        <a:graphic>
          <a:graphicData uri="http://schemas.openxmlformats.org/drawingml/2006/table">
            <a:tbl>
              <a:tblPr/>
              <a:tblGrid>
                <a:gridCol w="1210090"/>
                <a:gridCol w="1804650"/>
                <a:gridCol w="1804650"/>
                <a:gridCol w="1804650"/>
              </a:tblGrid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ヒラギノ角ゴ Pro W3" charset="-128"/>
                        <a:cs typeface="ヒラギノ角ゴ Pro W3" charset="-128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Sensor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[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m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]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ASIC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Lucida Grande" charset="0"/>
                        <a:cs typeface="Lucida Grande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Lucida Grande" charset="0"/>
                          <a:cs typeface="Lucida Grande" charset="0"/>
                          <a:sym typeface="Helvetica Neue Light" charset="0"/>
                        </a:rPr>
                        <a:t>Temp.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Lucida Grande" charset="0"/>
                        <a:cs typeface="Lucida Grande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ALICE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P-in-n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0.25 µm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~27°C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ATLAS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N-in-n ox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0.25 µm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-10°C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8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CMS</a:t>
                      </a: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N-in-n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0.25 µm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16161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ight" charset="0"/>
                          <a:ea typeface="Helvetica Neue Light" charset="0"/>
                          <a:cs typeface="Helvetica Neue Light" charset="0"/>
                          <a:sym typeface="Helvetica Neue Light" charset="0"/>
                        </a:rPr>
                        <a:t>-8°C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Helvetica Neue Light" charset="0"/>
                        <a:cs typeface="Helvetica Neue Light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21440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Pixel </a:t>
            </a:r>
            <a:r>
              <a:rPr lang="en-US" dirty="0"/>
              <a:t>D</a:t>
            </a:r>
            <a:r>
              <a:rPr lang="en-US" dirty="0" smtClean="0"/>
              <a:t>etectors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Many new projects using pixel detectors in production and being planned. Pixels are increasingly important for new projects and upgrades of existing ones: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ATLAS IBL</a:t>
            </a:r>
          </a:p>
          <a:p>
            <a:pPr lvl="1"/>
            <a:r>
              <a:rPr lang="en-US" dirty="0"/>
              <a:t>STAR vertex detector</a:t>
            </a:r>
          </a:p>
          <a:p>
            <a:pPr lvl="1"/>
            <a:r>
              <a:rPr lang="en-US" dirty="0"/>
              <a:t>NA62 </a:t>
            </a:r>
            <a:r>
              <a:rPr lang="en-US" dirty="0" err="1"/>
              <a:t>Gigatracker</a:t>
            </a:r>
            <a:endParaRPr lang="en-US" dirty="0"/>
          </a:p>
          <a:p>
            <a:pPr lvl="1"/>
            <a:r>
              <a:rPr lang="en-US" dirty="0"/>
              <a:t>Belle upgrade</a:t>
            </a:r>
          </a:p>
          <a:p>
            <a:pPr lvl="1"/>
            <a:r>
              <a:rPr lang="en-US" dirty="0" smtClean="0"/>
              <a:t>ATLAS </a:t>
            </a:r>
            <a:r>
              <a:rPr lang="en-US" dirty="0"/>
              <a:t>pixel upgrade</a:t>
            </a:r>
          </a:p>
          <a:p>
            <a:pPr lvl="1"/>
            <a:r>
              <a:rPr lang="en-US" dirty="0" smtClean="0"/>
              <a:t>CMS pixel upgrade</a:t>
            </a:r>
          </a:p>
          <a:p>
            <a:pPr lvl="1"/>
            <a:r>
              <a:rPr lang="en-US" dirty="0" smtClean="0"/>
              <a:t>ALICE inner tracker upgrade </a:t>
            </a:r>
          </a:p>
          <a:p>
            <a:pPr lvl="1"/>
            <a:r>
              <a:rPr lang="en-US" dirty="0" smtClean="0"/>
              <a:t>ILC/CLIC</a:t>
            </a:r>
          </a:p>
          <a:p>
            <a:pPr lvl="1"/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D2533C"/>
                </a:solidFill>
              </a:rPr>
              <a:t>		Hybrid pixels AND monolithic pixels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487000">
            <a:off x="4417557" y="3628371"/>
            <a:ext cx="39825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Some of them taking place right now!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358766" y="3144589"/>
            <a:ext cx="3643992" cy="39307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281106" y="3416717"/>
            <a:ext cx="2721652" cy="12094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570451" y="3584235"/>
            <a:ext cx="3432307" cy="48256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10112" y="3569118"/>
            <a:ext cx="2992646" cy="19406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12231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Requirements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Requirements drive the technology choice: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Radiation levels (10</a:t>
            </a:r>
            <a:r>
              <a:rPr lang="en-US" baseline="30000" dirty="0" smtClean="0"/>
              <a:t>11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 (ILC/CLIC) – 10</a:t>
            </a:r>
            <a:r>
              <a:rPr lang="en-US" baseline="30000" dirty="0" smtClean="0"/>
              <a:t>15</a:t>
            </a:r>
            <a:r>
              <a:rPr lang="en-US" dirty="0" smtClean="0"/>
              <a:t>/</a:t>
            </a:r>
            <a:r>
              <a:rPr lang="en-US" baseline="30000" dirty="0" smtClean="0"/>
              <a:t>16</a:t>
            </a:r>
            <a:r>
              <a:rPr lang="en-US" dirty="0" smtClean="0"/>
              <a:t>n</a:t>
            </a:r>
            <a:r>
              <a:rPr lang="en-US" baseline="-25000" dirty="0" smtClean="0"/>
              <a:t>eq</a:t>
            </a:r>
            <a:r>
              <a:rPr lang="en-US" dirty="0" smtClean="0"/>
              <a:t> (SLHC))</a:t>
            </a:r>
          </a:p>
          <a:p>
            <a:pPr lvl="1"/>
            <a:r>
              <a:rPr lang="en-US" dirty="0" smtClean="0"/>
              <a:t>Pixel size</a:t>
            </a:r>
          </a:p>
          <a:p>
            <a:pPr lvl="1"/>
            <a:r>
              <a:rPr lang="en-US" dirty="0" smtClean="0"/>
              <a:t>Readout speed</a:t>
            </a:r>
          </a:p>
          <a:p>
            <a:pPr lvl="1"/>
            <a:r>
              <a:rPr lang="en-US" dirty="0" smtClean="0"/>
              <a:t>“Added” functionality, </a:t>
            </a:r>
            <a:r>
              <a:rPr lang="en-US" dirty="0" err="1" smtClean="0"/>
              <a:t>eg</a:t>
            </a:r>
            <a:r>
              <a:rPr lang="en-US" dirty="0" smtClean="0"/>
              <a:t>. trigger information</a:t>
            </a:r>
          </a:p>
          <a:p>
            <a:pPr lvl="1"/>
            <a:r>
              <a:rPr lang="en-US" dirty="0" smtClean="0"/>
              <a:t>Material budget</a:t>
            </a:r>
          </a:p>
          <a:p>
            <a:pPr lvl="1"/>
            <a:r>
              <a:rPr lang="en-US" dirty="0" smtClean="0"/>
              <a:t>Cost …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D2533C"/>
                </a:solidFill>
              </a:rPr>
              <a:t>…technology decisions for the upgrades at LHC in LS2 will be taken now!</a:t>
            </a:r>
            <a:endParaRPr lang="en-US" dirty="0">
              <a:solidFill>
                <a:srgbClr val="D2533C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1449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cs typeface="Times New Roman" charset="0"/>
              </a:rPr>
              <a:t>LHC Upgrade Schedule</a:t>
            </a:r>
          </a:p>
        </p:txBody>
      </p:sp>
      <p:pic>
        <p:nvPicPr>
          <p:cNvPr id="45059" name="Picture 2" descr="droppedIm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" y="1524000"/>
            <a:ext cx="8253264" cy="466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3232548" y="5929394"/>
            <a:ext cx="2143125" cy="2678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35715" tIns="35715" rIns="35715" bIns="35715" anchor="ctr"/>
          <a:lstStyle/>
          <a:p>
            <a:pPr marL="241080" algn="ctr" defTabSz="410730" fontAlgn="base" hangingPunct="0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0000"/>
              </a:solidFill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5063" name="Rectangle 6"/>
          <p:cNvSpPr>
            <a:spLocks noChangeArrowheads="1"/>
          </p:cNvSpPr>
          <p:nvPr/>
        </p:nvSpPr>
        <p:spPr bwMode="auto">
          <a:xfrm>
            <a:off x="3232548" y="4872950"/>
            <a:ext cx="2143125" cy="2678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35715" tIns="35715" rIns="35715" bIns="35715" anchor="ctr"/>
          <a:lstStyle/>
          <a:p>
            <a:pPr marL="241080" algn="ctr" defTabSz="410730" fontAlgn="base" hangingPunct="0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0000"/>
              </a:solidFill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3232548" y="3643314"/>
            <a:ext cx="2143125" cy="2678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35715" tIns="35715" rIns="35715" bIns="35715" anchor="ctr"/>
          <a:lstStyle/>
          <a:p>
            <a:pPr marL="241080" algn="ctr" defTabSz="410730" fontAlgn="base" hangingPunct="0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0000"/>
              </a:solidFill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IBL – LS1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489109" cy="4876800"/>
          </a:xfrm>
        </p:spPr>
        <p:txBody>
          <a:bodyPr>
            <a:normAutofit/>
          </a:bodyPr>
          <a:lstStyle/>
          <a:p>
            <a:pPr indent="-26432">
              <a:buClr>
                <a:srgbClr val="FF0000"/>
              </a:buClr>
            </a:pPr>
            <a:r>
              <a:rPr lang="en-US" sz="1800" dirty="0">
                <a:latin typeface="Arial" charset="0"/>
              </a:rPr>
              <a:t> New pixel layer around </a:t>
            </a:r>
            <a:r>
              <a:rPr lang="en-US" sz="1800" dirty="0" smtClean="0">
                <a:latin typeface="Arial" charset="0"/>
              </a:rPr>
              <a:t>smaller, new </a:t>
            </a:r>
            <a:r>
              <a:rPr lang="en-US" sz="1800" dirty="0">
                <a:latin typeface="Arial" charset="0"/>
              </a:rPr>
              <a:t>beam </a:t>
            </a:r>
            <a:r>
              <a:rPr lang="en-US" sz="1800" dirty="0" smtClean="0">
                <a:latin typeface="Arial" charset="0"/>
              </a:rPr>
              <a:t>pipe (r=24 mm, was 29 mm)</a:t>
            </a:r>
          </a:p>
          <a:p>
            <a:pPr indent="-26432">
              <a:buClr>
                <a:srgbClr val="FF0000"/>
              </a:buClr>
            </a:pPr>
            <a:r>
              <a:rPr lang="en-US" sz="1800" dirty="0">
                <a:latin typeface="Arial" charset="0"/>
              </a:rPr>
              <a:t> </a:t>
            </a:r>
            <a:r>
              <a:rPr lang="en-US" sz="1800" dirty="0" smtClean="0">
                <a:latin typeface="Arial" charset="0"/>
              </a:rPr>
              <a:t>IBL mounted on </a:t>
            </a:r>
            <a:r>
              <a:rPr lang="en-US" sz="1800" dirty="0" err="1" smtClean="0">
                <a:latin typeface="Arial" charset="0"/>
              </a:rPr>
              <a:t>beampipe</a:t>
            </a:r>
            <a:endParaRPr lang="en-US" sz="1800" dirty="0" smtClean="0">
              <a:latin typeface="Arial" charset="0"/>
            </a:endParaRPr>
          </a:p>
          <a:p>
            <a:pPr indent="-26432">
              <a:buClr>
                <a:srgbClr val="FF0000"/>
              </a:buClr>
            </a:pPr>
            <a:r>
              <a:rPr lang="en-US" sz="1800" dirty="0">
                <a:latin typeface="Arial" charset="0"/>
              </a:rPr>
              <a:t> </a:t>
            </a:r>
            <a:r>
              <a:rPr lang="en-US" sz="1800" dirty="0" smtClean="0">
                <a:latin typeface="Arial" charset="0"/>
              </a:rPr>
              <a:t>14 staves </a:t>
            </a:r>
            <a:r>
              <a:rPr lang="en-US" sz="1800" dirty="0" err="1" smtClean="0">
                <a:latin typeface="Arial" charset="0"/>
              </a:rPr>
              <a:t>arraged</a:t>
            </a:r>
            <a:r>
              <a:rPr lang="en-US" sz="1800" dirty="0" smtClean="0">
                <a:latin typeface="Arial" charset="0"/>
              </a:rPr>
              <a:t> at average r=33 mm</a:t>
            </a:r>
            <a:endParaRPr lang="en-US" sz="1800" dirty="0">
              <a:latin typeface="Arial" charset="0"/>
            </a:endParaRPr>
          </a:p>
          <a:p>
            <a:pPr indent="-26432">
              <a:buClr>
                <a:srgbClr val="FF0000"/>
              </a:buClr>
            </a:pPr>
            <a:r>
              <a:rPr lang="en-US" sz="1800" dirty="0">
                <a:latin typeface="Arial" charset="0"/>
              </a:rPr>
              <a:t> </a:t>
            </a:r>
            <a:r>
              <a:rPr lang="en-US" sz="1800" u="sng" dirty="0" smtClean="0">
                <a:latin typeface="Arial" charset="0"/>
              </a:rPr>
              <a:t>Radiation levels: ~5 x 10</a:t>
            </a:r>
            <a:r>
              <a:rPr lang="en-US" sz="1800" u="sng" baseline="30000" dirty="0" smtClean="0">
                <a:latin typeface="Arial" charset="0"/>
              </a:rPr>
              <a:t>15</a:t>
            </a:r>
            <a:r>
              <a:rPr lang="en-US" sz="1800" u="sng" dirty="0" smtClean="0">
                <a:latin typeface="Arial" charset="0"/>
              </a:rPr>
              <a:t> </a:t>
            </a:r>
            <a:r>
              <a:rPr lang="en-US" sz="1800" u="sng" dirty="0" err="1" smtClean="0">
                <a:latin typeface="Arial" charset="0"/>
              </a:rPr>
              <a:t>n</a:t>
            </a:r>
            <a:r>
              <a:rPr lang="en-US" sz="1800" u="sng" baseline="-25000" dirty="0" err="1" smtClean="0">
                <a:latin typeface="Arial" charset="0"/>
              </a:rPr>
              <a:t>eq</a:t>
            </a:r>
            <a:r>
              <a:rPr lang="en-US" sz="1800" u="sng" dirty="0" smtClean="0">
                <a:latin typeface="Arial" charset="0"/>
              </a:rPr>
              <a:t> cm</a:t>
            </a:r>
            <a:r>
              <a:rPr lang="en-US" sz="1800" u="sng" baseline="30000" dirty="0" smtClean="0">
                <a:latin typeface="Arial" charset="0"/>
              </a:rPr>
              <a:t>-2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6309" y="1524000"/>
            <a:ext cx="4197691" cy="498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SC0485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050" y="3493078"/>
            <a:ext cx="3292634" cy="283495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89886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7" descr="module-insulation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551" y="4071948"/>
            <a:ext cx="3816449" cy="240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IBL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38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630" y="1762747"/>
            <a:ext cx="2286339" cy="1617289"/>
          </a:xfrm>
          <a:prstGeom prst="rect">
            <a:avLst/>
          </a:prstGeom>
          <a:noFill/>
          <a:ln w="12700">
            <a:noFill/>
            <a:round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</p:pic>
      <p:sp>
        <p:nvSpPr>
          <p:cNvPr id="10" name="Right Brace 9"/>
          <p:cNvSpPr>
            <a:spLocks/>
          </p:cNvSpPr>
          <p:nvPr/>
        </p:nvSpPr>
        <p:spPr bwMode="auto">
          <a:xfrm rot="7345781">
            <a:off x="5422806" y="4378160"/>
            <a:ext cx="305312" cy="452109"/>
          </a:xfrm>
          <a:prstGeom prst="rightBrace">
            <a:avLst>
              <a:gd name="adj1" fmla="val 8334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91390" tIns="45694" rIns="91390" bIns="45694" anchor="ctr"/>
          <a:lstStyle/>
          <a:p>
            <a:pPr algn="ctr"/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ight Brace 10"/>
          <p:cNvSpPr>
            <a:spLocks/>
          </p:cNvSpPr>
          <p:nvPr/>
        </p:nvSpPr>
        <p:spPr bwMode="auto">
          <a:xfrm rot="7345781">
            <a:off x="8138895" y="6119204"/>
            <a:ext cx="303871" cy="519992"/>
          </a:xfrm>
          <a:prstGeom prst="rightBrace">
            <a:avLst>
              <a:gd name="adj1" fmla="val 8336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91390" tIns="45694" rIns="91390" bIns="45694" anchor="ctr"/>
          <a:lstStyle/>
          <a:p>
            <a:pPr algn="ctr"/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ight Brace 11"/>
          <p:cNvSpPr>
            <a:spLocks/>
          </p:cNvSpPr>
          <p:nvPr/>
        </p:nvSpPr>
        <p:spPr bwMode="auto">
          <a:xfrm rot="7345781">
            <a:off x="6771030" y="4124388"/>
            <a:ext cx="303871" cy="2718083"/>
          </a:xfrm>
          <a:prstGeom prst="rightBrace">
            <a:avLst>
              <a:gd name="adj1" fmla="val 8346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91390" tIns="45694" rIns="91390" bIns="45694" anchor="ctr"/>
          <a:lstStyle/>
          <a:p>
            <a:pPr algn="ctr"/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ight Triangle 14"/>
          <p:cNvSpPr>
            <a:spLocks noChangeArrowheads="1"/>
          </p:cNvSpPr>
          <p:nvPr/>
        </p:nvSpPr>
        <p:spPr bwMode="auto">
          <a:xfrm>
            <a:off x="5272023" y="4715105"/>
            <a:ext cx="3024919" cy="1872197"/>
          </a:xfrm>
          <a:prstGeom prst="rtTriangl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triangle" w="med" len="med"/>
                <a:tailEnd/>
              </a14:hiddenLine>
            </a:ext>
          </a:extLst>
        </p:spPr>
        <p:txBody>
          <a:bodyPr lIns="91390" tIns="45694" rIns="91390" bIns="45694"/>
          <a:lstStyle/>
          <a:p>
            <a:pPr defTabSz="912609" eaLnBrk="0" hangingPunct="0"/>
            <a:endParaRPr lang="en-US" sz="900" b="1">
              <a:latin typeface="Arial Rounded MT Bold" charset="0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5220432" y="4699264"/>
            <a:ext cx="435345" cy="338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2D2D8A"/>
                </a:solidFill>
              </a:rPr>
              <a:t>3D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7806819" y="6352558"/>
            <a:ext cx="435345" cy="338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2D2D8A"/>
                </a:solidFill>
              </a:rPr>
              <a:t>3D</a:t>
            </a: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5991594" y="5435183"/>
            <a:ext cx="710360" cy="338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2D2D8A"/>
                </a:solidFill>
              </a:rPr>
              <a:t>Planar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7365572" y="4458759"/>
            <a:ext cx="115403" cy="587582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chemeClr val="bg2">
                <a:lumMod val="75000"/>
                <a:alpha val="38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727" y="3560855"/>
            <a:ext cx="1752351" cy="148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80" y="1600200"/>
            <a:ext cx="5757242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Based on </a:t>
            </a:r>
            <a:r>
              <a:rPr lang="en-US" sz="1800" dirty="0" smtClean="0">
                <a:solidFill>
                  <a:srgbClr val="D2533C"/>
                </a:solidFill>
              </a:rPr>
              <a:t>hybrid pixel</a:t>
            </a:r>
            <a:r>
              <a:rPr lang="en-US" sz="1800" dirty="0" smtClean="0"/>
              <a:t> detectors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D2533C"/>
                </a:solidFill>
              </a:rPr>
              <a:t>New FE </a:t>
            </a:r>
            <a:r>
              <a:rPr lang="en-US" sz="1800" dirty="0" smtClean="0"/>
              <a:t>(FE-I4) in 0.13 µm CMOS technology (intrinsically more radiation </a:t>
            </a:r>
            <a:r>
              <a:rPr lang="en-US" sz="1800" dirty="0" err="1" smtClean="0"/>
              <a:t>resitant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>
                <a:latin typeface="Arial" charset="0"/>
                <a:sym typeface="Arial" charset="0"/>
              </a:rPr>
              <a:t>19 x 20 </a:t>
            </a:r>
            <a:r>
              <a:rPr lang="en-US" sz="1800" dirty="0" smtClean="0">
                <a:latin typeface="Arial" charset="0"/>
                <a:sym typeface="Arial" charset="0"/>
              </a:rPr>
              <a:t>mm</a:t>
            </a:r>
            <a:r>
              <a:rPr lang="en-US" sz="1800" baseline="32000" dirty="0" smtClean="0">
                <a:latin typeface="Arial" charset="0"/>
                <a:sym typeface="Arial" charset="0"/>
              </a:rPr>
              <a:t>2</a:t>
            </a:r>
            <a:r>
              <a:rPr lang="en-US" sz="1800" dirty="0" smtClean="0">
                <a:latin typeface="Arial" charset="0"/>
                <a:sym typeface="Arial" charset="0"/>
              </a:rPr>
              <a:t>, 26880 channels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D2533C"/>
                </a:solidFill>
                <a:latin typeface="Arial" charset="0"/>
                <a:sym typeface="Arial" charset="0"/>
              </a:rPr>
              <a:t>Pixel size reduced</a:t>
            </a:r>
            <a:r>
              <a:rPr lang="en-US" sz="1800" dirty="0" smtClean="0">
                <a:latin typeface="Arial" charset="0"/>
                <a:sym typeface="Arial" charset="0"/>
              </a:rPr>
              <a:t>: 50 µm x 250 µm</a:t>
            </a:r>
          </a:p>
          <a:p>
            <a:pPr marL="0" indent="0">
              <a:buNone/>
            </a:pPr>
            <a:r>
              <a:rPr lang="en-US" sz="1800" dirty="0" smtClean="0">
                <a:latin typeface="Arial" charset="0"/>
                <a:sym typeface="Arial" charset="0"/>
              </a:rPr>
              <a:t>2 sensor types per stave:</a:t>
            </a:r>
          </a:p>
          <a:p>
            <a:pPr lvl="1"/>
            <a:r>
              <a:rPr lang="en-US" sz="1800" dirty="0" smtClean="0">
                <a:solidFill>
                  <a:srgbClr val="D2533C"/>
                </a:solidFill>
                <a:latin typeface="Arial" charset="0"/>
                <a:sym typeface="Arial" charset="0"/>
              </a:rPr>
              <a:t>Double chip planar sensors </a:t>
            </a:r>
            <a:r>
              <a:rPr lang="en-US" sz="1800" dirty="0" smtClean="0">
                <a:latin typeface="Arial" charset="0"/>
                <a:sym typeface="Arial" charset="0"/>
              </a:rPr>
              <a:t>(200 µm thick, n-in-n ox, reduced edge region by guard rings shifted underneath pixels)</a:t>
            </a:r>
          </a:p>
          <a:p>
            <a:pPr lvl="1"/>
            <a:r>
              <a:rPr lang="en-US" sz="1800" dirty="0" smtClean="0">
                <a:solidFill>
                  <a:srgbClr val="D2533C"/>
                </a:solidFill>
                <a:latin typeface="Arial" charset="0"/>
                <a:sym typeface="Arial" charset="0"/>
              </a:rPr>
              <a:t>Single chip 3D sensors </a:t>
            </a:r>
            <a:r>
              <a:rPr lang="en-US" sz="1800" dirty="0" smtClean="0">
                <a:latin typeface="Arial" charset="0"/>
                <a:sym typeface="Arial" charset="0"/>
              </a:rPr>
              <a:t>(250 µm thick, vertical electrodes through the bulk)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D2533C"/>
                </a:solidFill>
                <a:latin typeface="Arial" charset="0"/>
                <a:sym typeface="Arial" charset="0"/>
              </a:rPr>
              <a:t>Each stave:</a:t>
            </a:r>
          </a:p>
          <a:p>
            <a:pPr lvl="1"/>
            <a:r>
              <a:rPr lang="en-US" sz="1800" dirty="0" smtClean="0">
                <a:latin typeface="Arial" charset="0"/>
                <a:sym typeface="Arial" charset="0"/>
              </a:rPr>
              <a:t>8 single chip modules (3D) and 12 double chip modules (planar)</a:t>
            </a:r>
          </a:p>
          <a:p>
            <a:pPr lvl="1"/>
            <a:r>
              <a:rPr lang="en-US" sz="1800" dirty="0" smtClean="0">
                <a:latin typeface="Arial" charset="0"/>
                <a:sym typeface="Arial" charset="0"/>
              </a:rPr>
              <a:t>12 </a:t>
            </a:r>
            <a:r>
              <a:rPr lang="en-US" sz="1800" dirty="0" err="1" smtClean="0">
                <a:latin typeface="Arial" charset="0"/>
                <a:sym typeface="Arial" charset="0"/>
              </a:rPr>
              <a:t>mio</a:t>
            </a:r>
            <a:r>
              <a:rPr lang="en-US" sz="1800" dirty="0" smtClean="0">
                <a:latin typeface="Arial" charset="0"/>
                <a:sym typeface="Arial" charset="0"/>
              </a:rPr>
              <a:t> channels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D2533C"/>
                </a:solidFill>
                <a:latin typeface="Arial" charset="0"/>
                <a:sym typeface="Arial" charset="0"/>
              </a:rPr>
              <a:t>Reduced material budget: </a:t>
            </a:r>
            <a:r>
              <a:rPr lang="en-US" sz="1800" dirty="0" smtClean="0">
                <a:latin typeface="Arial" charset="0"/>
                <a:sym typeface="Arial" charset="0"/>
              </a:rPr>
              <a:t>~1.9 % X</a:t>
            </a:r>
            <a:r>
              <a:rPr lang="en-US" sz="1800" baseline="-25000" dirty="0" smtClean="0">
                <a:latin typeface="Arial" charset="0"/>
                <a:sym typeface="Arial" charset="0"/>
              </a:rPr>
              <a:t>0</a:t>
            </a:r>
          </a:p>
          <a:p>
            <a:pPr lvl="1"/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38308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800" y="1464138"/>
            <a:ext cx="5800362" cy="19814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dirty="0" smtClean="0"/>
              <a:t>All new silicon tracker</a:t>
            </a:r>
          </a:p>
          <a:p>
            <a:pPr lvl="1"/>
            <a:r>
              <a:rPr lang="en-US" sz="1800" dirty="0" smtClean="0">
                <a:solidFill>
                  <a:srgbClr val="D2533C"/>
                </a:solidFill>
              </a:rPr>
              <a:t>Radiation levels will increase up to 2-3 x 10</a:t>
            </a:r>
            <a:r>
              <a:rPr lang="en-US" sz="1800" baseline="30000" dirty="0" smtClean="0">
                <a:solidFill>
                  <a:srgbClr val="D2533C"/>
                </a:solidFill>
              </a:rPr>
              <a:t>16</a:t>
            </a:r>
            <a:r>
              <a:rPr lang="en-US" sz="1800" dirty="0" smtClean="0">
                <a:solidFill>
                  <a:srgbClr val="D2533C"/>
                </a:solidFill>
              </a:rPr>
              <a:t> </a:t>
            </a:r>
            <a:r>
              <a:rPr lang="en-US" sz="1800" dirty="0" err="1" smtClean="0">
                <a:solidFill>
                  <a:srgbClr val="D2533C"/>
                </a:solidFill>
              </a:rPr>
              <a:t>n</a:t>
            </a:r>
            <a:r>
              <a:rPr lang="en-US" sz="1800" baseline="-25000" dirty="0" err="1" smtClean="0">
                <a:solidFill>
                  <a:srgbClr val="D2533C"/>
                </a:solidFill>
              </a:rPr>
              <a:t>eq</a:t>
            </a:r>
            <a:r>
              <a:rPr lang="en-US" sz="1800" dirty="0" smtClean="0">
                <a:solidFill>
                  <a:srgbClr val="D2533C"/>
                </a:solidFill>
              </a:rPr>
              <a:t> cm</a:t>
            </a:r>
            <a:r>
              <a:rPr lang="en-US" sz="1800" baseline="-25000" dirty="0" smtClean="0">
                <a:solidFill>
                  <a:srgbClr val="D2533C"/>
                </a:solidFill>
              </a:rPr>
              <a:t>-2</a:t>
            </a:r>
            <a:endParaRPr lang="en-US" sz="1800" dirty="0" smtClean="0">
              <a:solidFill>
                <a:srgbClr val="D2533C"/>
              </a:solidFill>
            </a:endParaRPr>
          </a:p>
          <a:p>
            <a:pPr lvl="1"/>
            <a:r>
              <a:rPr lang="en-US" sz="1800" dirty="0" smtClean="0">
                <a:solidFill>
                  <a:srgbClr val="D2533C"/>
                </a:solidFill>
              </a:rPr>
              <a:t>4 barrel layers, 6 x 2 forward disks</a:t>
            </a:r>
          </a:p>
          <a:p>
            <a:pPr lvl="1"/>
            <a:r>
              <a:rPr lang="en-US" sz="1800" dirty="0" smtClean="0">
                <a:solidFill>
                  <a:srgbClr val="D2533C"/>
                </a:solidFill>
              </a:rPr>
              <a:t>Smaller pixel size (O (25 µm))</a:t>
            </a:r>
          </a:p>
          <a:p>
            <a:pPr lvl="1"/>
            <a:r>
              <a:rPr lang="en-US" sz="1800" dirty="0" smtClean="0"/>
              <a:t>Robust tracking, by having at least 14 silicon hits everywhere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39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549" y="3964687"/>
            <a:ext cx="5077737" cy="279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7057240" y="5868564"/>
            <a:ext cx="1384585" cy="3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11" tIns="40056" rIns="80111" bIns="4005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600" b="1" u="sng">
                <a:solidFill>
                  <a:srgbClr val="FF0000"/>
                </a:solidFill>
                <a:latin typeface="Candara" charset="0"/>
              </a:rPr>
              <a:t>Forward pixel</a:t>
            </a:r>
            <a:endParaRPr lang="en-US" sz="1600" b="1" u="sng">
              <a:solidFill>
                <a:srgbClr val="FF0000"/>
              </a:solidFill>
              <a:latin typeface="Candara" charset="0"/>
            </a:endParaRPr>
          </a:p>
        </p:txBody>
      </p:sp>
      <p:sp>
        <p:nvSpPr>
          <p:cNvPr id="9" name="CasellaDiTesto 9"/>
          <p:cNvSpPr txBox="1">
            <a:spLocks noChangeArrowheads="1"/>
          </p:cNvSpPr>
          <p:nvPr/>
        </p:nvSpPr>
        <p:spPr bwMode="auto">
          <a:xfrm>
            <a:off x="2316207" y="3443351"/>
            <a:ext cx="1751974" cy="3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11" tIns="40056" rIns="80111" bIns="4005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600" b="1" u="sng">
                <a:solidFill>
                  <a:srgbClr val="0070C0"/>
                </a:solidFill>
                <a:latin typeface="Candara" charset="0"/>
              </a:rPr>
              <a:t>Long Barrel Strips</a:t>
            </a:r>
            <a:endParaRPr lang="en-US" sz="1600" b="1" u="sng">
              <a:solidFill>
                <a:srgbClr val="0070C0"/>
              </a:solidFill>
              <a:latin typeface="Candara" charset="0"/>
            </a:endParaRPr>
          </a:p>
        </p:txBody>
      </p:sp>
      <p:sp>
        <p:nvSpPr>
          <p:cNvPr id="10" name="CasellaDiTesto 11"/>
          <p:cNvSpPr txBox="1">
            <a:spLocks noChangeArrowheads="1"/>
          </p:cNvSpPr>
          <p:nvPr/>
        </p:nvSpPr>
        <p:spPr bwMode="auto">
          <a:xfrm>
            <a:off x="4063549" y="3508158"/>
            <a:ext cx="1811884" cy="32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11" tIns="40056" rIns="80111" bIns="4005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600" b="1" u="sng">
                <a:solidFill>
                  <a:srgbClr val="0070C0"/>
                </a:solidFill>
                <a:latin typeface="Candara" charset="0"/>
              </a:rPr>
              <a:t>Short Barrel Strips</a:t>
            </a:r>
            <a:endParaRPr lang="en-US" sz="1600" b="1" u="sng">
              <a:solidFill>
                <a:srgbClr val="0070C0"/>
              </a:solidFill>
              <a:latin typeface="Candara" charset="0"/>
            </a:endParaRPr>
          </a:p>
        </p:txBody>
      </p:sp>
      <p:sp>
        <p:nvSpPr>
          <p:cNvPr id="11" name="CasellaDiTesto 12"/>
          <p:cNvSpPr txBox="1">
            <a:spLocks noChangeArrowheads="1"/>
          </p:cNvSpPr>
          <p:nvPr/>
        </p:nvSpPr>
        <p:spPr bwMode="auto">
          <a:xfrm>
            <a:off x="5895063" y="3581604"/>
            <a:ext cx="1487276" cy="32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11" tIns="40056" rIns="80111" bIns="4005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600" b="1" u="sng">
                <a:solidFill>
                  <a:srgbClr val="0070C0"/>
                </a:solidFill>
                <a:latin typeface="Candara" charset="0"/>
              </a:rPr>
              <a:t>Forward Strips</a:t>
            </a:r>
            <a:endParaRPr lang="en-US" sz="1600" b="1" u="sng">
              <a:solidFill>
                <a:srgbClr val="0070C0"/>
              </a:solidFill>
              <a:latin typeface="Candara" charset="0"/>
            </a:endParaRPr>
          </a:p>
        </p:txBody>
      </p:sp>
      <p:cxnSp>
        <p:nvCxnSpPr>
          <p:cNvPr id="12" name="Connettore 2 13"/>
          <p:cNvCxnSpPr>
            <a:stCxn id="9" idx="2"/>
          </p:cNvCxnSpPr>
          <p:nvPr/>
        </p:nvCxnSpPr>
        <p:spPr>
          <a:xfrm flipH="1">
            <a:off x="2316210" y="3770471"/>
            <a:ext cx="875984" cy="11173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5"/>
          <p:cNvCxnSpPr>
            <a:stCxn id="9" idx="2"/>
          </p:cNvCxnSpPr>
          <p:nvPr/>
        </p:nvCxnSpPr>
        <p:spPr>
          <a:xfrm flipH="1">
            <a:off x="2316210" y="3770472"/>
            <a:ext cx="875984" cy="130601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8"/>
          <p:cNvCxnSpPr/>
          <p:nvPr/>
        </p:nvCxnSpPr>
        <p:spPr>
          <a:xfrm flipH="1">
            <a:off x="2625762" y="3777469"/>
            <a:ext cx="1729689" cy="139694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20"/>
          <p:cNvCxnSpPr/>
          <p:nvPr/>
        </p:nvCxnSpPr>
        <p:spPr>
          <a:xfrm flipH="1">
            <a:off x="2847061" y="3777469"/>
            <a:ext cx="1508386" cy="1535201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21"/>
          <p:cNvCxnSpPr/>
          <p:nvPr/>
        </p:nvCxnSpPr>
        <p:spPr>
          <a:xfrm flipH="1">
            <a:off x="2977399" y="3777465"/>
            <a:ext cx="1388910" cy="16734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26"/>
          <p:cNvCxnSpPr/>
          <p:nvPr/>
        </p:nvCxnSpPr>
        <p:spPr>
          <a:xfrm flipH="1">
            <a:off x="5148334" y="3917163"/>
            <a:ext cx="1109228" cy="97066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23552"/>
          <p:cNvCxnSpPr/>
          <p:nvPr/>
        </p:nvCxnSpPr>
        <p:spPr>
          <a:xfrm flipV="1">
            <a:off x="1751410" y="5747592"/>
            <a:ext cx="419525" cy="345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34"/>
          <p:cNvCxnSpPr>
            <a:stCxn id="8" idx="1"/>
          </p:cNvCxnSpPr>
          <p:nvPr/>
        </p:nvCxnSpPr>
        <p:spPr>
          <a:xfrm flipH="1" flipV="1">
            <a:off x="4093419" y="5626625"/>
            <a:ext cx="2963820" cy="405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37"/>
          <p:cNvSpPr txBox="1">
            <a:spLocks noChangeArrowheads="1"/>
          </p:cNvSpPr>
          <p:nvPr/>
        </p:nvSpPr>
        <p:spPr bwMode="auto">
          <a:xfrm>
            <a:off x="653044" y="5924730"/>
            <a:ext cx="1189718" cy="32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11" tIns="40056" rIns="80111" bIns="4005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600" b="1" u="sng" dirty="0" err="1">
                <a:solidFill>
                  <a:srgbClr val="FF0000"/>
                </a:solidFill>
                <a:latin typeface="Candara" charset="0"/>
              </a:rPr>
              <a:t>Barrel</a:t>
            </a:r>
            <a:r>
              <a:rPr lang="it-IT" sz="1600" b="1" u="sng" dirty="0">
                <a:solidFill>
                  <a:srgbClr val="FF0000"/>
                </a:solidFill>
                <a:latin typeface="Candara" charset="0"/>
              </a:rPr>
              <a:t> pixel</a:t>
            </a:r>
            <a:endParaRPr lang="en-US" sz="1600" b="1" u="sng" dirty="0">
              <a:solidFill>
                <a:srgbClr val="FF0000"/>
              </a:solidFill>
              <a:latin typeface="Candara" charset="0"/>
            </a:endParaRPr>
          </a:p>
        </p:txBody>
      </p:sp>
      <p:pic>
        <p:nvPicPr>
          <p:cNvPr id="22" name="Picture 1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8077" y="2281752"/>
            <a:ext cx="2991445" cy="122640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sp>
        <p:nvSpPr>
          <p:cNvPr id="23" name="Oval 22"/>
          <p:cNvSpPr/>
          <p:nvPr/>
        </p:nvSpPr>
        <p:spPr>
          <a:xfrm>
            <a:off x="7473059" y="3235299"/>
            <a:ext cx="525577" cy="346306"/>
          </a:xfrm>
          <a:prstGeom prst="ellipse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283380" y="3239962"/>
            <a:ext cx="525577" cy="346306"/>
          </a:xfrm>
          <a:prstGeom prst="ellipse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9215" y="3539973"/>
            <a:ext cx="8210010" cy="321716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</p:spTree>
    <p:extLst>
      <p:ext uri="{BB962C8B-B14F-4D97-AF65-F5344CB8AC3E}">
        <p14:creationId xmlns:p14="http://schemas.microsoft.com/office/powerpoint/2010/main" val="54702567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AA03919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705" y="1379881"/>
            <a:ext cx="6652005" cy="504115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86000" y="28288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This presentation is a very personal view on the world of pixel </a:t>
            </a:r>
            <a:r>
              <a:rPr lang="en-US" sz="2400" dirty="0" smtClean="0"/>
              <a:t>detectors.</a:t>
            </a:r>
          </a:p>
          <a:p>
            <a:endParaRPr lang="en-US" sz="2400" dirty="0"/>
          </a:p>
          <a:p>
            <a:r>
              <a:rPr lang="en-US" sz="800" dirty="0" smtClean="0"/>
              <a:t>It is not intended as a complete summary. And if you can read this your eye-sight is definitely better than mine. </a:t>
            </a:r>
            <a:endParaRPr lang="en-US" sz="800" dirty="0"/>
          </a:p>
        </p:txBody>
      </p:sp>
      <p:sp>
        <p:nvSpPr>
          <p:cNvPr id="12" name="Rectangle 11"/>
          <p:cNvSpPr/>
          <p:nvPr/>
        </p:nvSpPr>
        <p:spPr>
          <a:xfrm>
            <a:off x="3352800" y="2018570"/>
            <a:ext cx="226215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Disclaimer</a:t>
            </a:r>
          </a:p>
        </p:txBody>
      </p:sp>
    </p:spTree>
    <p:extLst>
      <p:ext uri="{BB962C8B-B14F-4D97-AF65-F5344CB8AC3E}">
        <p14:creationId xmlns:p14="http://schemas.microsoft.com/office/powerpoint/2010/main" val="375213333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Phase II Pixels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5228032" cy="428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145" tIns="40073" rIns="80145" bIns="40073">
            <a:spAutoFit/>
          </a:bodyPr>
          <a:lstStyle>
            <a:lvl1pPr eaLnBrk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1pPr>
            <a:lvl2pPr marL="37931725" indent="-37474525"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marL="0" indent="0" eaLnBrk="1">
              <a:buClr>
                <a:srgbClr val="FF0000"/>
              </a:buClr>
              <a:buNone/>
            </a:pPr>
            <a:r>
              <a:rPr lang="en-GB" sz="2100" dirty="0" smtClean="0">
                <a:solidFill>
                  <a:srgbClr val="D2533C"/>
                </a:solidFill>
              </a:rPr>
              <a:t>Prototypes being developed to optimize:</a:t>
            </a:r>
            <a:endParaRPr lang="en-GB" sz="2100" dirty="0">
              <a:solidFill>
                <a:srgbClr val="D2533C"/>
              </a:solidFill>
            </a:endParaRPr>
          </a:p>
          <a:p>
            <a:pPr marL="0" indent="0" eaLnBrk="1">
              <a:buClr>
                <a:srgbClr val="FF0000"/>
              </a:buClr>
              <a:buNone/>
            </a:pPr>
            <a:r>
              <a:rPr lang="en-GB" sz="2100" dirty="0" smtClean="0">
                <a:solidFill>
                  <a:srgbClr val="D2533C"/>
                </a:solidFill>
              </a:rPr>
              <a:t>Radiation hardness, small pixel size, large area coverage, minimize material,….</a:t>
            </a:r>
          </a:p>
          <a:p>
            <a:pPr marL="0" indent="0" eaLnBrk="1">
              <a:buClr>
                <a:srgbClr val="FF0000"/>
              </a:buClr>
              <a:buNone/>
            </a:pPr>
            <a:endParaRPr lang="en-GB" sz="2100" dirty="0" smtClean="0">
              <a:solidFill>
                <a:srgbClr val="D2533C"/>
              </a:solidFill>
            </a:endParaRPr>
          </a:p>
          <a:p>
            <a:pPr eaLnBrk="1">
              <a:buClr>
                <a:srgbClr val="FF0000"/>
              </a:buClr>
            </a:pPr>
            <a:r>
              <a:rPr lang="en-GB" sz="2100" dirty="0" smtClean="0"/>
              <a:t> </a:t>
            </a:r>
            <a:r>
              <a:rPr lang="en-GB" sz="2100" dirty="0"/>
              <a:t>Pixel sensors in several technologies proved to high </a:t>
            </a:r>
            <a:r>
              <a:rPr lang="en-GB" sz="2100" dirty="0" smtClean="0"/>
              <a:t>doses </a:t>
            </a:r>
            <a:r>
              <a:rPr lang="en-GB" sz="2100" dirty="0"/>
              <a:t>(planar/3D/diamond shown to 2×10</a:t>
            </a:r>
            <a:r>
              <a:rPr lang="en-GB" sz="2100" baseline="30000" dirty="0"/>
              <a:t>16</a:t>
            </a:r>
            <a:r>
              <a:rPr lang="en-GB" sz="2100" dirty="0"/>
              <a:t>n</a:t>
            </a:r>
            <a:r>
              <a:rPr lang="en-GB" sz="2100" baseline="-25000" dirty="0"/>
              <a:t>eq</a:t>
            </a:r>
            <a:r>
              <a:rPr lang="en-GB" sz="2100" dirty="0"/>
              <a:t>/cm</a:t>
            </a:r>
            <a:r>
              <a:rPr lang="en-GB" sz="2100" baseline="30000" dirty="0"/>
              <a:t>2</a:t>
            </a:r>
            <a:r>
              <a:rPr lang="en-GB" sz="2100" dirty="0"/>
              <a:t>)</a:t>
            </a:r>
          </a:p>
          <a:p>
            <a:pPr algn="l" eaLnBrk="1">
              <a:buClr>
                <a:srgbClr val="FF0000"/>
              </a:buClr>
              <a:buFont typeface="Arial" charset="0"/>
              <a:buChar char="•"/>
            </a:pPr>
            <a:r>
              <a:rPr lang="en-GB" sz="2100" dirty="0">
                <a:solidFill>
                  <a:schemeClr val="tx1"/>
                </a:solidFill>
              </a:rPr>
              <a:t> IBL pixel (50×250µm) OK for outer pixel layers, but </a:t>
            </a:r>
            <a:r>
              <a:rPr lang="en-GB" sz="2100" dirty="0" smtClean="0">
                <a:solidFill>
                  <a:schemeClr val="tx1"/>
                </a:solidFill>
              </a:rPr>
              <a:t>can  </a:t>
            </a:r>
            <a:r>
              <a:rPr lang="en-GB" sz="2100" dirty="0">
                <a:solidFill>
                  <a:schemeClr val="tx1"/>
                </a:solidFill>
              </a:rPr>
              <a:t>go down to 25µm×125µm pixels with 65 nm CMOS</a:t>
            </a:r>
          </a:p>
          <a:p>
            <a:pPr algn="l" eaLnBrk="1">
              <a:buClr>
                <a:srgbClr val="FF0000"/>
              </a:buClr>
              <a:buFont typeface="Arial" charset="0"/>
              <a:buChar char="•"/>
            </a:pPr>
            <a:r>
              <a:rPr lang="en-GB" sz="2100" dirty="0" smtClean="0"/>
              <a:t>Larger </a:t>
            </a:r>
            <a:r>
              <a:rPr lang="en-GB" sz="2100" dirty="0"/>
              <a:t>area sensors </a:t>
            </a:r>
            <a:r>
              <a:rPr lang="en-GB" sz="2100" dirty="0" smtClean="0"/>
              <a:t>for quads</a:t>
            </a:r>
            <a:r>
              <a:rPr lang="en-GB" sz="2100" dirty="0"/>
              <a:t>/sextuplets </a:t>
            </a:r>
            <a:r>
              <a:rPr lang="en-GB" sz="2100" dirty="0" smtClean="0"/>
              <a:t>modules</a:t>
            </a:r>
            <a:endParaRPr lang="en-GB" dirty="0"/>
          </a:p>
        </p:txBody>
      </p:sp>
      <p:pic>
        <p:nvPicPr>
          <p:cNvPr id="8" name="Picture 11" descr="DSC01603croppe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1412" y="1524000"/>
            <a:ext cx="2529345" cy="174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data 3"/>
          <p:cNvSpPr txBox="1">
            <a:spLocks/>
          </p:cNvSpPr>
          <p:nvPr/>
        </p:nvSpPr>
        <p:spPr bwMode="auto">
          <a:xfrm>
            <a:off x="7436085" y="2836292"/>
            <a:ext cx="1367359" cy="33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5" tIns="40073" rIns="80145" bIns="40073"/>
          <a:lstStyle>
            <a:lvl1pPr eaLnBrk="0">
              <a:defRPr sz="42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1pPr>
            <a:lvl2pPr marL="37931725" indent="-37474525"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eaLnBrk="0"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eaLnBrk="1"/>
            <a:r>
              <a:rPr lang="en-US" sz="1300"/>
              <a:t>Quad module prototype</a:t>
            </a:r>
            <a:endParaRPr lang="it-IT" sz="1300"/>
          </a:p>
        </p:txBody>
      </p:sp>
      <p:pic>
        <p:nvPicPr>
          <p:cNvPr id="11" name="Picture 2" descr="C:\Documents and Settings\affolder.livad\Desktop\thinthickthicker\thinthickthicker-comparison-26mevprotons-900v.t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3887" y="3703963"/>
            <a:ext cx="3820113" cy="2700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52877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13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D2533C"/>
                </a:solidFill>
              </a:rPr>
              <a:t>Pixel upgrade planned for phase II based on hybrid pixels:</a:t>
            </a:r>
          </a:p>
          <a:p>
            <a:r>
              <a:rPr lang="en-US" sz="2000" dirty="0" smtClean="0"/>
              <a:t>Smaller pixels, higher granularity</a:t>
            </a:r>
          </a:p>
          <a:p>
            <a:r>
              <a:rPr lang="en-US" sz="2000" dirty="0" smtClean="0"/>
              <a:t>Radiation hardness</a:t>
            </a:r>
          </a:p>
          <a:p>
            <a:r>
              <a:rPr lang="en-US" sz="2000" dirty="0" smtClean="0"/>
              <a:t>Reduce material budget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8" descr="Screen shot 2012-09-19 at 9.10.48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480" y="3259970"/>
            <a:ext cx="6599520" cy="342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6939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493920" y="1584034"/>
            <a:ext cx="3179520" cy="457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0" tIns="41456" rIns="82910" bIns="41456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1089"/>
              </a:spcAft>
            </a:pPr>
            <a:r>
              <a:rPr lang="en-US" sz="1600" b="1" i="1" u="sng" dirty="0"/>
              <a:t>Parameter of Pixel System</a:t>
            </a:r>
            <a:endParaRPr lang="en-US" sz="1600" dirty="0"/>
          </a:p>
          <a:p>
            <a:pPr eaLnBrk="1">
              <a:spcAft>
                <a:spcPts val="1089"/>
              </a:spcAft>
            </a:pPr>
            <a:r>
              <a:rPr lang="en-US" sz="1600" dirty="0"/>
              <a:t># layers  (tracking points)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beam pipe radius (outer)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innermost layer radius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outermost layer radius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pixel size   (r-phi </a:t>
            </a:r>
            <a:r>
              <a:rPr lang="en-US" sz="1500" dirty="0"/>
              <a:t>x</a:t>
            </a:r>
            <a:r>
              <a:rPr lang="en-US" sz="1600" dirty="0"/>
              <a:t> z)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In-time pixel </a:t>
            </a:r>
            <a:r>
              <a:rPr lang="en-US" sz="1600" dirty="0" smtClean="0"/>
              <a:t>threshold</a:t>
            </a:r>
            <a:endParaRPr lang="en-US" sz="1600" dirty="0"/>
          </a:p>
          <a:p>
            <a:pPr eaLnBrk="1">
              <a:spcAft>
                <a:spcPts val="1089"/>
              </a:spcAft>
            </a:pPr>
            <a:r>
              <a:rPr lang="en-US" sz="1600" dirty="0"/>
              <a:t>cooling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material budget X/X</a:t>
            </a:r>
            <a:r>
              <a:rPr lang="en-US" sz="1600" baseline="-25000" dirty="0"/>
              <a:t>0</a:t>
            </a:r>
            <a:r>
              <a:rPr lang="en-US" sz="1600" dirty="0"/>
              <a:t> (</a:t>
            </a:r>
            <a:r>
              <a:rPr lang="en-US" sz="1600" dirty="0">
                <a:latin typeface="Symbol" charset="0"/>
                <a:cs typeface="Symbol" charset="0"/>
              </a:rPr>
              <a:t>h</a:t>
            </a:r>
            <a:r>
              <a:rPr lang="en-US" sz="1600" dirty="0"/>
              <a:t>=0)</a:t>
            </a:r>
          </a:p>
          <a:p>
            <a:pPr eaLnBrk="1">
              <a:spcAft>
                <a:spcPts val="1089"/>
              </a:spcAft>
            </a:pPr>
            <a:r>
              <a:rPr lang="en-US" sz="1600" dirty="0" smtClean="0"/>
              <a:t>pixel </a:t>
            </a:r>
            <a:r>
              <a:rPr lang="en-US" sz="1600" dirty="0"/>
              <a:t>data readout speed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layer module link rate (100%)</a:t>
            </a:r>
          </a:p>
          <a:p>
            <a:pPr eaLnBrk="1">
              <a:spcAft>
                <a:spcPts val="1089"/>
              </a:spcAft>
            </a:pPr>
            <a:r>
              <a:rPr lang="en-US" sz="1600" dirty="0"/>
              <a:t>ROC pixel rate </a:t>
            </a:r>
            <a:r>
              <a:rPr lang="en-US" sz="1600" dirty="0" err="1" smtClean="0"/>
              <a:t>cabability</a:t>
            </a:r>
            <a:endParaRPr lang="en-US" sz="1600" dirty="0"/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3742560" y="1584034"/>
            <a:ext cx="2350080" cy="457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0" tIns="41456" rIns="82910" bIns="41456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spcAft>
                <a:spcPts val="1089"/>
              </a:spcAft>
            </a:pPr>
            <a:r>
              <a:rPr lang="en-US" sz="1600" b="1" i="1" u="sng" dirty="0"/>
              <a:t>Present</a:t>
            </a:r>
            <a:endParaRPr lang="en-US" sz="1600" dirty="0"/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3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29.8 mm  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44 mm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102 mm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100</a:t>
            </a:r>
            <a:r>
              <a:rPr lang="en-US" sz="1600" dirty="0">
                <a:latin typeface="Symbol" charset="0"/>
                <a:cs typeface="Symbol" charset="0"/>
              </a:rPr>
              <a:t>m</a:t>
            </a:r>
            <a:r>
              <a:rPr lang="en-US" sz="1600" dirty="0"/>
              <a:t>  </a:t>
            </a:r>
            <a:r>
              <a:rPr lang="en-US" sz="1500" dirty="0"/>
              <a:t>x</a:t>
            </a:r>
            <a:r>
              <a:rPr lang="en-US" sz="1600" dirty="0"/>
              <a:t> 150</a:t>
            </a:r>
            <a:r>
              <a:rPr lang="en-US" sz="1600" dirty="0">
                <a:latin typeface="Symbol" charset="0"/>
                <a:cs typeface="Symbol" charset="0"/>
              </a:rPr>
              <a:t>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3400 e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 smtClean="0"/>
              <a:t>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14</a:t>
            </a:r>
            <a:r>
              <a:rPr lang="en-US" sz="1600" dirty="0" smtClean="0"/>
              <a:t> </a:t>
            </a:r>
            <a:r>
              <a:rPr lang="en-US" sz="1500" dirty="0"/>
              <a:t>(</a:t>
            </a:r>
            <a:r>
              <a:rPr lang="en-US" sz="1500" dirty="0" err="1"/>
              <a:t>monophase</a:t>
            </a:r>
            <a:r>
              <a:rPr lang="en-US" sz="1500" dirty="0"/>
              <a:t>)</a:t>
            </a:r>
            <a:endParaRPr lang="en-US" sz="1600" dirty="0"/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6</a:t>
            </a:r>
            <a:r>
              <a:rPr lang="en-US" sz="1600" dirty="0" smtClean="0"/>
              <a:t>%</a:t>
            </a:r>
            <a:endParaRPr lang="en-US" sz="1600" dirty="0"/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40MHz</a:t>
            </a:r>
            <a:r>
              <a:rPr lang="en-US" sz="1500" dirty="0"/>
              <a:t> (analog coded)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13 M pixel/sec 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/>
              <a:t>~120 MHz/</a:t>
            </a:r>
            <a:r>
              <a:rPr lang="en-US" sz="1600" dirty="0" smtClean="0"/>
              <a:t>cm</a:t>
            </a:r>
            <a:r>
              <a:rPr lang="en-US" sz="1600" baseline="30000" dirty="0" smtClean="0"/>
              <a:t>2</a:t>
            </a:r>
            <a:endParaRPr lang="en-US" sz="1600" dirty="0"/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6092640" y="1584034"/>
            <a:ext cx="2833920" cy="457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0" tIns="41456" rIns="82910" bIns="41456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spcAft>
                <a:spcPts val="1089"/>
              </a:spcAft>
            </a:pPr>
            <a:r>
              <a:rPr lang="en-US" sz="1600" b="1" i="1" u="sng" dirty="0">
                <a:solidFill>
                  <a:srgbClr val="CC0000"/>
                </a:solidFill>
              </a:rPr>
              <a:t>Upgrade</a:t>
            </a:r>
            <a:endParaRPr lang="en-US" sz="1600" dirty="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 b="1" dirty="0">
                <a:solidFill>
                  <a:srgbClr val="CC0000"/>
                </a:solidFill>
              </a:rPr>
              <a:t>4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        22.5 mm  </a:t>
            </a:r>
            <a:r>
              <a:rPr lang="en-US" sz="1500" dirty="0">
                <a:solidFill>
                  <a:srgbClr val="CC0000"/>
                </a:solidFill>
              </a:rPr>
              <a:t>(LS1)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29.5 mm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160 mm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000000"/>
                </a:solidFill>
              </a:rPr>
              <a:t>100</a:t>
            </a:r>
            <a:r>
              <a:rPr lang="en-US" sz="1600" dirty="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  <a:r>
              <a:rPr lang="en-US" sz="1600" dirty="0">
                <a:solidFill>
                  <a:srgbClr val="000000"/>
                </a:solidFill>
              </a:rPr>
              <a:t>  </a:t>
            </a:r>
            <a:r>
              <a:rPr lang="en-US" sz="1500" dirty="0">
                <a:solidFill>
                  <a:srgbClr val="000000"/>
                </a:solidFill>
              </a:rPr>
              <a:t>x</a:t>
            </a:r>
            <a:r>
              <a:rPr lang="en-US" sz="1600" dirty="0">
                <a:solidFill>
                  <a:srgbClr val="000000"/>
                </a:solidFill>
              </a:rPr>
              <a:t> 150</a:t>
            </a:r>
            <a:r>
              <a:rPr lang="en-US" sz="1600" dirty="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1800 e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 smtClean="0">
                <a:solidFill>
                  <a:srgbClr val="CC0000"/>
                </a:solidFill>
              </a:rPr>
              <a:t>CO</a:t>
            </a:r>
            <a:r>
              <a:rPr lang="en-US" sz="1600" baseline="-25000" dirty="0" smtClean="0">
                <a:solidFill>
                  <a:srgbClr val="CC0000"/>
                </a:solidFill>
              </a:rPr>
              <a:t>2</a:t>
            </a:r>
            <a:r>
              <a:rPr lang="en-US" sz="1600" dirty="0" smtClean="0">
                <a:solidFill>
                  <a:srgbClr val="CC0000"/>
                </a:solidFill>
              </a:rPr>
              <a:t> </a:t>
            </a:r>
            <a:r>
              <a:rPr lang="en-US" sz="1500" dirty="0">
                <a:solidFill>
                  <a:srgbClr val="CC0000"/>
                </a:solidFill>
              </a:rPr>
              <a:t>(</a:t>
            </a:r>
            <a:r>
              <a:rPr lang="en-US" sz="1500" dirty="0" err="1">
                <a:solidFill>
                  <a:srgbClr val="CC0000"/>
                </a:solidFill>
              </a:rPr>
              <a:t>biphase</a:t>
            </a:r>
            <a:r>
              <a:rPr lang="en-US" sz="1500" dirty="0">
                <a:solidFill>
                  <a:srgbClr val="CC0000"/>
                </a:solidFill>
              </a:rPr>
              <a:t>)</a:t>
            </a:r>
            <a:endParaRPr lang="en-US" sz="1600" dirty="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5.5%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 smtClean="0">
                <a:solidFill>
                  <a:srgbClr val="CC0000"/>
                </a:solidFill>
              </a:rPr>
              <a:t>400Mb</a:t>
            </a:r>
            <a:r>
              <a:rPr lang="en-US" sz="1600" dirty="0">
                <a:solidFill>
                  <a:srgbClr val="CC0000"/>
                </a:solidFill>
              </a:rPr>
              <a:t>/sec </a:t>
            </a:r>
            <a:r>
              <a:rPr lang="en-US" sz="1500" dirty="0">
                <a:solidFill>
                  <a:srgbClr val="CC0000"/>
                </a:solidFill>
              </a:rPr>
              <a:t>(digital)</a:t>
            </a:r>
            <a:endParaRPr lang="en-US" sz="1600" dirty="0">
              <a:solidFill>
                <a:srgbClr val="CC0000"/>
              </a:solidFill>
            </a:endParaRP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52 M pixel/sec </a:t>
            </a:r>
          </a:p>
          <a:p>
            <a:pPr algn="ctr" eaLnBrk="1">
              <a:spcAft>
                <a:spcPts val="1089"/>
              </a:spcAft>
            </a:pPr>
            <a:r>
              <a:rPr lang="en-US" sz="1600" dirty="0">
                <a:solidFill>
                  <a:srgbClr val="CC0000"/>
                </a:solidFill>
              </a:rPr>
              <a:t>~580 MHz/</a:t>
            </a:r>
            <a:r>
              <a:rPr lang="en-US" sz="1600" dirty="0" smtClean="0">
                <a:solidFill>
                  <a:srgbClr val="CC0000"/>
                </a:solidFill>
              </a:rPr>
              <a:t>cm</a:t>
            </a:r>
            <a:r>
              <a:rPr lang="en-US" sz="1600" baseline="30000" dirty="0" smtClean="0">
                <a:solidFill>
                  <a:srgbClr val="CC0000"/>
                </a:solidFill>
              </a:rPr>
              <a:t>2</a:t>
            </a:r>
            <a:endParaRPr lang="en-US" sz="1600" baseline="30000" dirty="0">
              <a:solidFill>
                <a:srgbClr val="CC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1720" y="6304295"/>
            <a:ext cx="4937582" cy="369332"/>
          </a:xfrm>
          <a:prstGeom prst="rect">
            <a:avLst/>
          </a:prstGeom>
          <a:noFill/>
          <a:ln>
            <a:solidFill>
              <a:srgbClr val="D2533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79 </a:t>
            </a:r>
            <a:r>
              <a:rPr lang="en-US" dirty="0" err="1" smtClean="0"/>
              <a:t>mio</a:t>
            </a:r>
            <a:r>
              <a:rPr lang="en-US" dirty="0" smtClean="0"/>
              <a:t> pixels (barrel) + 44 </a:t>
            </a:r>
            <a:r>
              <a:rPr lang="en-US" dirty="0" err="1" smtClean="0"/>
              <a:t>mio</a:t>
            </a:r>
            <a:r>
              <a:rPr lang="en-US" dirty="0" smtClean="0"/>
              <a:t> pixels (forward)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62249"/>
      </p:ext>
    </p:extLst>
  </p:cSld>
  <p:clrMapOvr>
    <a:masterClrMapping/>
  </p:clrMapOvr>
  <p:transition xmlns:p14="http://schemas.microsoft.com/office/powerpoint/2010/main">
    <p:circl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Pixel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0688" y="1957265"/>
            <a:ext cx="4965574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Lucida Sans Unicode" charset="0"/>
              </a:defRPr>
            </a:lvl1pPr>
            <a:lvl2pPr marL="37931725" indent="-37474525"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2pPr>
            <a:lvl3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3pPr>
            <a:lvl4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4pPr>
            <a:lvl5pPr eaLnBrk="0"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spcAft>
                <a:spcPts val="1200"/>
              </a:spcAft>
            </a:pPr>
            <a:r>
              <a:rPr lang="en-US" sz="1800" dirty="0" smtClean="0">
                <a:solidFill>
                  <a:srgbClr val="D2533C"/>
                </a:solidFill>
                <a:cs typeface="Helvetica" charset="0"/>
              </a:rPr>
              <a:t>In </a:t>
            </a:r>
            <a:r>
              <a:rPr lang="en-US" sz="1800" b="1" dirty="0">
                <a:solidFill>
                  <a:srgbClr val="D2533C"/>
                </a:solidFill>
                <a:cs typeface="Helvetica" charset="0"/>
              </a:rPr>
              <a:t>LS1</a:t>
            </a:r>
            <a:r>
              <a:rPr lang="en-US" sz="1800" dirty="0">
                <a:solidFill>
                  <a:srgbClr val="D2533C"/>
                </a:solidFill>
                <a:cs typeface="Helvetica" charset="0"/>
              </a:rPr>
              <a:t> install  2 assemblies with 4 new pixel modules (2 blades) </a:t>
            </a:r>
            <a:r>
              <a:rPr lang="en-US" sz="1800" dirty="0" smtClean="0">
                <a:solidFill>
                  <a:srgbClr val="D2533C"/>
                </a:solidFill>
                <a:cs typeface="Helvetica" charset="0"/>
              </a:rPr>
              <a:t>each (Pilot-run)</a:t>
            </a:r>
            <a:endParaRPr lang="en-US" sz="1800" dirty="0">
              <a:solidFill>
                <a:srgbClr val="D2533C"/>
              </a:solidFill>
              <a:cs typeface="Helvetica" charset="0"/>
            </a:endParaRP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endParaRPr lang="en-US" sz="1800" dirty="0">
              <a:cs typeface="Helvetica" charset="0"/>
            </a:endParaRP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800" dirty="0" smtClean="0">
                <a:cs typeface="Helvetica" charset="0"/>
              </a:rPr>
              <a:t> Present </a:t>
            </a:r>
            <a:r>
              <a:rPr lang="en-US" sz="1800" dirty="0">
                <a:cs typeface="Helvetica" charset="0"/>
              </a:rPr>
              <a:t>FPIX allows partially equipped 3</a:t>
            </a:r>
            <a:r>
              <a:rPr lang="en-US" sz="1800" baseline="30000" dirty="0">
                <a:cs typeface="Helvetica" charset="0"/>
              </a:rPr>
              <a:t>rd</a:t>
            </a:r>
            <a:r>
              <a:rPr lang="en-US" sz="1800" dirty="0">
                <a:cs typeface="Helvetica" charset="0"/>
              </a:rPr>
              <a:t> disk with new ROC &amp; digital readout system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800" dirty="0" smtClean="0">
                <a:cs typeface="Helvetica" charset="0"/>
                <a:sym typeface="Wingdings" charset="0"/>
              </a:rPr>
              <a:t> C</a:t>
            </a:r>
            <a:r>
              <a:rPr lang="en-US" sz="1800" dirty="0" smtClean="0">
                <a:cs typeface="Helvetica" charset="0"/>
              </a:rPr>
              <a:t>ooling </a:t>
            </a:r>
            <a:r>
              <a:rPr lang="en-US" sz="1800" dirty="0">
                <a:cs typeface="Helvetica" charset="0"/>
              </a:rPr>
              <a:t>by old C</a:t>
            </a:r>
            <a:r>
              <a:rPr lang="en-US" sz="1800" baseline="-25000" dirty="0">
                <a:cs typeface="Helvetica" charset="0"/>
              </a:rPr>
              <a:t>6</a:t>
            </a:r>
            <a:r>
              <a:rPr lang="en-US" sz="1800" dirty="0">
                <a:cs typeface="Helvetica" charset="0"/>
              </a:rPr>
              <a:t>F</a:t>
            </a:r>
            <a:r>
              <a:rPr lang="en-US" sz="1800" baseline="-25000" dirty="0">
                <a:cs typeface="Helvetica" charset="0"/>
              </a:rPr>
              <a:t>14</a:t>
            </a:r>
            <a:r>
              <a:rPr lang="en-US" sz="1800" dirty="0">
                <a:cs typeface="Helvetica" charset="0"/>
              </a:rPr>
              <a:t> </a:t>
            </a:r>
            <a:r>
              <a:rPr lang="en-US" sz="1800" dirty="0" err="1">
                <a:cs typeface="Helvetica" charset="0"/>
              </a:rPr>
              <a:t>monophase</a:t>
            </a:r>
            <a:r>
              <a:rPr lang="en-US" sz="1800" dirty="0">
                <a:cs typeface="Helvetica" charset="0"/>
              </a:rPr>
              <a:t> cooling, use existing extra cables &amp; fibers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800" dirty="0">
                <a:cs typeface="Helvetica" charset="0"/>
              </a:rPr>
              <a:t> Integration and operations of new pixel system in CMS under LHC conditions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800" dirty="0">
                <a:cs typeface="Helvetica" charset="0"/>
              </a:rPr>
              <a:t> Study performance of new </a:t>
            </a:r>
            <a:r>
              <a:rPr lang="en-US" sz="1800" dirty="0" smtClean="0">
                <a:cs typeface="Helvetica" charset="0"/>
              </a:rPr>
              <a:t>ROC</a:t>
            </a: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endParaRPr lang="en-US" sz="1800" dirty="0">
              <a:cs typeface="Helvetica" charset="0"/>
            </a:endParaRPr>
          </a:p>
          <a:p>
            <a:pPr eaLnBrk="1">
              <a:spcAft>
                <a:spcPts val="1200"/>
              </a:spcAft>
              <a:buFont typeface="Arial" charset="0"/>
              <a:buChar char="•"/>
            </a:pPr>
            <a:r>
              <a:rPr lang="en-US" sz="1800" dirty="0" smtClean="0">
                <a:cs typeface="Helvetica" charset="0"/>
              </a:rPr>
              <a:t>Installation in the experiment in summer 2014</a:t>
            </a:r>
            <a:endParaRPr lang="en-US" sz="1800" dirty="0">
              <a:cs typeface="Helvetica" charset="0"/>
            </a:endParaRPr>
          </a:p>
        </p:txBody>
      </p: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5186262" y="1114017"/>
            <a:ext cx="3957738" cy="3240040"/>
            <a:chOff x="4125912" y="3187236"/>
            <a:chExt cx="5638800" cy="395332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912" y="3246437"/>
              <a:ext cx="5638800" cy="389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>
              <a:off x="6030912" y="3187236"/>
              <a:ext cx="3657600" cy="353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2pPr>
              <a:lvl3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3pPr>
              <a:lvl4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4pPr>
              <a:lvl5pPr eaLnBrk="0"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/>
              <a:r>
                <a:rPr lang="en-US" sz="1800">
                  <a:solidFill>
                    <a:srgbClr val="FF0000"/>
                  </a:solidFill>
                </a:rPr>
                <a:t>FPIX with space for  3</a:t>
              </a:r>
              <a:r>
                <a:rPr lang="en-US" sz="1800" baseline="30000">
                  <a:solidFill>
                    <a:srgbClr val="FF0000"/>
                  </a:solidFill>
                </a:rPr>
                <a:t>rd</a:t>
              </a:r>
              <a:r>
                <a:rPr lang="en-US" sz="1800">
                  <a:solidFill>
                    <a:srgbClr val="FF0000"/>
                  </a:solidFill>
                </a:rPr>
                <a:t> disk </a:t>
              </a:r>
            </a:p>
          </p:txBody>
        </p:sp>
        <p:cxnSp>
          <p:nvCxnSpPr>
            <p:cNvPr id="14" name="Straight Arrow Connector 14"/>
            <p:cNvCxnSpPr>
              <a:cxnSpLocks noChangeShapeType="1"/>
            </p:cNvCxnSpPr>
            <p:nvPr/>
          </p:nvCxnSpPr>
          <p:spPr bwMode="auto">
            <a:xfrm rot="16200000" flipV="1">
              <a:off x="7173912" y="6523037"/>
              <a:ext cx="838200" cy="381000"/>
            </a:xfrm>
            <a:prstGeom prst="straightConnector1">
              <a:avLst/>
            </a:prstGeom>
            <a:noFill/>
            <a:ln w="57150">
              <a:solidFill>
                <a:srgbClr val="6F3E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5" name="Picture 13" descr="Screen shot 2013-04-09 at 9.07.39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8" t="11005" r="1308" b="6602"/>
          <a:stretch>
            <a:fillRect/>
          </a:stretch>
        </p:blipFill>
        <p:spPr bwMode="auto">
          <a:xfrm>
            <a:off x="5119179" y="4474986"/>
            <a:ext cx="3971337" cy="199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132016"/>
      </p:ext>
    </p:extLst>
  </p:cSld>
  <p:clrMapOvr>
    <a:masterClrMapping/>
  </p:clrMapOvr>
  <p:transition xmlns:p14="http://schemas.microsoft.com/office/powerpoint/2010/main">
    <p:circl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Inner Tracker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7888"/>
            <a:ext cx="8229600" cy="188977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D2533C"/>
                </a:solidFill>
              </a:rPr>
              <a:t>All pixel tracker </a:t>
            </a:r>
            <a:r>
              <a:rPr lang="en-US" sz="2000" dirty="0" smtClean="0"/>
              <a:t>(presently </a:t>
            </a:r>
            <a:r>
              <a:rPr lang="en-US" sz="2000" dirty="0" smtClean="0">
                <a:solidFill>
                  <a:srgbClr val="D2533C"/>
                </a:solidFill>
              </a:rPr>
              <a:t>pixel-drift-strips) based on monolithic silicon pixel detectors for LS2</a:t>
            </a:r>
          </a:p>
          <a:p>
            <a:r>
              <a:rPr lang="en-US" sz="2000" dirty="0" smtClean="0"/>
              <a:t>7 layer barrel tracker, no forward disks</a:t>
            </a:r>
          </a:p>
          <a:p>
            <a:r>
              <a:rPr lang="en-US" sz="2000" dirty="0" smtClean="0"/>
              <a:t>~ 10 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endParaRPr lang="en-US" sz="2000" baseline="30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44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774472"/>
              </p:ext>
            </p:extLst>
          </p:nvPr>
        </p:nvGraphicFramePr>
        <p:xfrm>
          <a:off x="841651" y="3717926"/>
          <a:ext cx="2418805" cy="221303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86248"/>
                <a:gridCol w="1075462"/>
                <a:gridCol w="657095"/>
              </a:tblGrid>
              <a:tr h="29279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Layer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Radius [cm]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+/-</a:t>
                      </a:r>
                      <a:r>
                        <a:rPr lang="en-US" sz="1200" baseline="0" smtClean="0"/>
                        <a:t> z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2.2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11.2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2.8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12.1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13.4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39.0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41.8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41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71.2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391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43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74.3</a:t>
                      </a:r>
                      <a:endParaRPr lang="it-IT" sz="1200" dirty="0"/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>
            <a:lum brigh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28" t="9681" r="25018" b="15980"/>
          <a:stretch>
            <a:fillRect/>
          </a:stretch>
        </p:blipFill>
        <p:spPr bwMode="auto">
          <a:xfrm>
            <a:off x="3598810" y="3310891"/>
            <a:ext cx="5087990" cy="3117135"/>
          </a:xfrm>
          <a:prstGeom prst="rect">
            <a:avLst/>
          </a:prstGeom>
          <a:noFill/>
          <a:ln w="3175" cmpd="sng">
            <a:noFill/>
            <a:miter lim="800000"/>
            <a:headEnd/>
            <a:tailEnd/>
          </a:ln>
        </p:spPr>
      </p:pic>
      <p:sp>
        <p:nvSpPr>
          <p:cNvPr id="10" name="Left Bracket 9"/>
          <p:cNvSpPr/>
          <p:nvPr/>
        </p:nvSpPr>
        <p:spPr>
          <a:xfrm>
            <a:off x="619932" y="3991209"/>
            <a:ext cx="221719" cy="74079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ket 10"/>
          <p:cNvSpPr/>
          <p:nvPr/>
        </p:nvSpPr>
        <p:spPr>
          <a:xfrm>
            <a:off x="619932" y="4778565"/>
            <a:ext cx="222919" cy="104194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72160" y="3885383"/>
            <a:ext cx="13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barrel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81425" y="5322813"/>
            <a:ext cx="141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Outer barrel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844675" y="3991209"/>
            <a:ext cx="438489" cy="314543"/>
          </a:xfrm>
          <a:prstGeom prst="ellipse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68919"/>
      </p:ext>
    </p:extLst>
  </p:cSld>
  <p:clrMapOvr>
    <a:masterClrMapping/>
  </p:clrMapOvr>
  <p:transition xmlns:p14="http://schemas.microsoft.com/office/powerpoint/2010/main">
    <p:circl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Inner Tracker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 Box 515"/>
          <p:cNvSpPr txBox="1">
            <a:spLocks noGrp="1" noChangeArrowheads="1"/>
          </p:cNvSpPr>
          <p:nvPr>
            <p:ph idx="1"/>
          </p:nvPr>
        </p:nvSpPr>
        <p:spPr bwMode="auto">
          <a:xfrm>
            <a:off x="457199" y="1600200"/>
            <a:ext cx="8524257" cy="431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GB" sz="1800" b="0" dirty="0" smtClean="0">
                <a:latin typeface="Calibri" charset="0"/>
                <a:cs typeface="Calibri" charset="0"/>
              </a:rPr>
              <a:t>Cell size for </a:t>
            </a:r>
            <a:r>
              <a:rPr lang="en-GB" sz="1800" b="0" dirty="0">
                <a:latin typeface="Calibri" charset="0"/>
                <a:cs typeface="Calibri" charset="0"/>
              </a:rPr>
              <a:t>i</a:t>
            </a:r>
            <a:r>
              <a:rPr lang="en-GB" sz="1800" b="0" dirty="0" smtClean="0">
                <a:latin typeface="Calibri" charset="0"/>
                <a:cs typeface="Calibri" charset="0"/>
              </a:rPr>
              <a:t>nner barrel layers</a:t>
            </a:r>
            <a:r>
              <a:rPr lang="en-GB" sz="1800" b="0" dirty="0" smtClean="0">
                <a:solidFill>
                  <a:schemeClr val="tx2"/>
                </a:solidFill>
                <a:latin typeface="Calibri" charset="0"/>
                <a:cs typeface="Calibri" charset="0"/>
              </a:rPr>
              <a:t>:  20μm (</a:t>
            </a:r>
            <a:r>
              <a:rPr lang="en-GB" sz="1800" b="0" dirty="0" err="1" smtClean="0">
                <a:solidFill>
                  <a:schemeClr val="tx2"/>
                </a:solidFill>
                <a:latin typeface="Calibri" charset="0"/>
                <a:cs typeface="Calibri" charset="0"/>
              </a:rPr>
              <a:t>r,φ</a:t>
            </a:r>
            <a:r>
              <a:rPr lang="en-GB" sz="1800" b="0" dirty="0" smtClean="0">
                <a:solidFill>
                  <a:schemeClr val="tx2"/>
                </a:solidFill>
                <a:latin typeface="Calibri" charset="0"/>
                <a:cs typeface="Calibri" charset="0"/>
              </a:rPr>
              <a:t>)</a:t>
            </a:r>
            <a:r>
              <a:rPr lang="en-GB" sz="1800" b="0" dirty="0">
                <a:solidFill>
                  <a:schemeClr val="tx2"/>
                </a:solidFill>
                <a:latin typeface="Calibri" charset="0"/>
                <a:cs typeface="Calibri" charset="0"/>
              </a:rPr>
              <a:t> </a:t>
            </a:r>
            <a:r>
              <a:rPr lang="en-GB" sz="1800" b="0" dirty="0" smtClean="0">
                <a:solidFill>
                  <a:schemeClr val="tx2"/>
                </a:solidFill>
                <a:latin typeface="Calibri" charset="0"/>
                <a:cs typeface="Calibri" charset="0"/>
              </a:rPr>
              <a:t>x  20μm (z); </a:t>
            </a:r>
            <a:r>
              <a:rPr lang="en-GB" sz="1800" b="0" dirty="0" smtClean="0">
                <a:latin typeface="Calibri" charset="0"/>
                <a:cs typeface="Calibri" charset="0"/>
              </a:rPr>
              <a:t>can be relaxed for outer barrel layers (&lt; O(100 µm)) &gt;&gt; pointing resolution ~ 4 µm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GB" sz="1800" b="0" dirty="0" smtClean="0">
                <a:latin typeface="Calibri" charset="0"/>
                <a:cs typeface="Calibri" charset="0"/>
              </a:rPr>
              <a:t>Binary readout</a:t>
            </a:r>
            <a:endParaRPr lang="en-GB" sz="1800" b="0" dirty="0">
              <a:latin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GB" sz="1800" b="0" dirty="0" smtClean="0">
                <a:latin typeface="Calibri" charset="0"/>
                <a:cs typeface="Calibri" charset="0"/>
              </a:rPr>
              <a:t>Material Budget 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X/X</a:t>
            </a:r>
            <a:r>
              <a:rPr lang="en-GB" sz="1800" b="0" baseline="-2500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0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 /layer 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ＭＳ Ｐゴシック" charset="0"/>
              </a:rPr>
              <a:t>~ 0.3%</a:t>
            </a:r>
            <a:r>
              <a:rPr lang="en-GB" sz="1800" b="0" dirty="0" smtClean="0">
                <a:latin typeface="Calibri" charset="0"/>
                <a:cs typeface="ＭＳ Ｐゴシック" charset="0"/>
              </a:rPr>
              <a:t>, up to ~ 0.8% for the outer layers</a:t>
            </a:r>
          </a:p>
          <a:p>
            <a:pPr lvl="1" indent="0" eaLnBrk="1" hangingPunct="1">
              <a:lnSpc>
                <a:spcPct val="90000"/>
              </a:lnSpc>
              <a:spcBef>
                <a:spcPts val="600"/>
              </a:spcBef>
            </a:pPr>
            <a:r>
              <a:rPr lang="en-GB" sz="1800" b="0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GB" sz="1800" b="0" dirty="0" smtClean="0">
                <a:latin typeface="Calibri" charset="0"/>
                <a:cs typeface="ＭＳ Ｐゴシック" charset="0"/>
              </a:rPr>
              <a:t>power density &lt; </a:t>
            </a:r>
            <a:r>
              <a:rPr lang="en-GB" sz="1800" b="0" dirty="0">
                <a:latin typeface="Calibri" charset="0"/>
                <a:cs typeface="ＭＳ Ｐゴシック" charset="0"/>
              </a:rPr>
              <a:t>3</a:t>
            </a:r>
            <a:r>
              <a:rPr lang="en-GB" sz="1800" b="0" dirty="0" smtClean="0">
                <a:latin typeface="Calibri" charset="0"/>
                <a:cs typeface="ＭＳ Ｐゴシック" charset="0"/>
              </a:rPr>
              <a:t>00 </a:t>
            </a:r>
            <a:r>
              <a:rPr lang="en-GB" sz="1800" b="0" dirty="0" err="1" smtClean="0">
                <a:latin typeface="Calibri" charset="0"/>
                <a:cs typeface="ＭＳ Ｐゴシック" charset="0"/>
              </a:rPr>
              <a:t>mW</a:t>
            </a:r>
            <a:r>
              <a:rPr lang="en-GB" sz="1800" b="0" dirty="0" smtClean="0">
                <a:latin typeface="Calibri" charset="0"/>
                <a:cs typeface="ＭＳ Ｐゴシック" charset="0"/>
              </a:rPr>
              <a:t> / cm</a:t>
            </a:r>
            <a:r>
              <a:rPr lang="en-GB" sz="1800" b="0" baseline="30000" dirty="0" smtClean="0">
                <a:latin typeface="Calibri" charset="0"/>
                <a:cs typeface="ＭＳ Ｐゴシック" charset="0"/>
              </a:rPr>
              <a:t>2</a:t>
            </a:r>
            <a:endParaRPr lang="en-GB" sz="1800" b="0" dirty="0" smtClean="0">
              <a:latin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en-GB" sz="1800" b="0" dirty="0" smtClean="0">
                <a:latin typeface="Calibri" charset="0"/>
                <a:cs typeface="Calibri" charset="0"/>
              </a:rPr>
              <a:t>Readout rate and bandwidth</a:t>
            </a:r>
          </a:p>
          <a:p>
            <a:pPr marL="1085850" lvl="1" indent="-342900" eaLnBrk="1" hangingPunct="1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800" b="0" dirty="0" smtClean="0">
                <a:latin typeface="Calibri" charset="0"/>
                <a:cs typeface="Calibri" charset="0"/>
              </a:rPr>
              <a:t>Interaction rate (Pb-Pb):  50 kHz (LOI), 100kHz (design value)</a:t>
            </a:r>
          </a:p>
          <a:p>
            <a:pPr marL="1085850" lvl="1" indent="-342900" eaLnBrk="1" hangingPunct="1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800" b="0" dirty="0" smtClean="0">
                <a:latin typeface="Calibri" charset="0"/>
                <a:cs typeface="Calibri" charset="0"/>
              </a:rPr>
              <a:t>Interaction rate (</a:t>
            </a:r>
            <a:r>
              <a:rPr lang="en-GB" sz="1800" b="0" dirty="0" err="1" smtClean="0">
                <a:latin typeface="Calibri" charset="0"/>
                <a:cs typeface="Calibri" charset="0"/>
              </a:rPr>
              <a:t>pp</a:t>
            </a:r>
            <a:r>
              <a:rPr lang="en-GB" sz="1800" b="0" dirty="0" smtClean="0">
                <a:latin typeface="Calibri" charset="0"/>
                <a:cs typeface="Calibri" charset="0"/>
              </a:rPr>
              <a:t>): 500 kHz</a:t>
            </a:r>
          </a:p>
          <a:p>
            <a:pPr marL="1085850" lvl="1" indent="-342900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Char char="è"/>
            </a:pPr>
            <a:r>
              <a:rPr lang="en-GB" sz="1800" b="0" dirty="0" smtClean="0">
                <a:latin typeface="Calibri" charset="0"/>
                <a:cs typeface="Calibri" charset="0"/>
              </a:rPr>
              <a:t>Data throughput </a:t>
            </a:r>
            <a:r>
              <a:rPr lang="en-GB" sz="1800" b="0" dirty="0">
                <a:latin typeface="Calibri" charset="0"/>
                <a:cs typeface="Calibri" charset="0"/>
              </a:rPr>
              <a:t>&lt;</a:t>
            </a:r>
            <a:r>
              <a:rPr lang="en-GB" sz="1800" b="0" dirty="0" smtClean="0">
                <a:latin typeface="Calibri" charset="0"/>
                <a:cs typeface="Calibri" charset="0"/>
              </a:rPr>
              <a:t> 200 Mbit / sec × cm</a:t>
            </a:r>
            <a:r>
              <a:rPr lang="en-GB" sz="1800" b="0" baseline="30000" dirty="0" smtClean="0">
                <a:latin typeface="Calibri" charset="0"/>
                <a:cs typeface="Calibri" charset="0"/>
              </a:rPr>
              <a:t>2 </a:t>
            </a:r>
            <a:r>
              <a:rPr lang="en-GB" sz="1800" b="0" dirty="0" smtClean="0">
                <a:latin typeface="Calibri" charset="0"/>
                <a:cs typeface="Calibri" charset="0"/>
              </a:rPr>
              <a:t>(innermost layer) and &lt; 6Mbit/sec x cm</a:t>
            </a:r>
            <a:r>
              <a:rPr lang="en-GB" sz="1800" b="0" baseline="30000" dirty="0" smtClean="0">
                <a:latin typeface="Calibri" charset="0"/>
                <a:cs typeface="Calibri" charset="0"/>
              </a:rPr>
              <a:t>2</a:t>
            </a:r>
            <a:r>
              <a:rPr lang="en-GB" sz="1800" b="0" dirty="0" smtClean="0">
                <a:latin typeface="Calibri" charset="0"/>
                <a:cs typeface="Calibri" charset="0"/>
              </a:rPr>
              <a:t> (outer layers), total data throughput 200 </a:t>
            </a:r>
            <a:r>
              <a:rPr lang="en-GB" sz="1800" b="0" dirty="0" err="1" smtClean="0">
                <a:latin typeface="Calibri" charset="0"/>
                <a:cs typeface="Calibri" charset="0"/>
              </a:rPr>
              <a:t>Gbit</a:t>
            </a:r>
            <a:r>
              <a:rPr lang="en-GB" sz="1800" b="0" dirty="0" smtClean="0">
                <a:latin typeface="Calibri" charset="0"/>
                <a:cs typeface="Calibri" charset="0"/>
              </a:rPr>
              <a:t>/s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GB" sz="1800" b="0" dirty="0">
                <a:latin typeface="Calibri" charset="0"/>
                <a:cs typeface="Calibri" charset="0"/>
              </a:rPr>
              <a:t>R</a:t>
            </a:r>
            <a:r>
              <a:rPr lang="en-GB" sz="1800" b="0" dirty="0" smtClean="0">
                <a:latin typeface="Calibri" charset="0"/>
                <a:cs typeface="Calibri" charset="0"/>
              </a:rPr>
              <a:t>emoval/insertion during winter shutdown (all services on one side (A))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GB" sz="1800" b="0" dirty="0" smtClean="0">
                <a:latin typeface="Calibri" charset="0"/>
                <a:cs typeface="Calibri" charset="0"/>
              </a:rPr>
              <a:t>Radiation tolerance to:  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~700 </a:t>
            </a:r>
            <a:r>
              <a:rPr lang="en-GB" sz="1800" b="0" dirty="0" err="1" smtClean="0">
                <a:solidFill>
                  <a:srgbClr val="D2533C"/>
                </a:solidFill>
                <a:latin typeface="Calibri" charset="0"/>
                <a:cs typeface="Calibri" charset="0"/>
              </a:rPr>
              <a:t>krad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 and 10</a:t>
            </a:r>
            <a:r>
              <a:rPr lang="en-GB" sz="1800" b="0" baseline="3000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13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/cm</a:t>
            </a:r>
            <a:r>
              <a:rPr lang="en-GB" sz="1800" b="0" baseline="3000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2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 1 MeV </a:t>
            </a:r>
            <a:r>
              <a:rPr lang="en-GB" sz="1800" b="0" dirty="0" err="1" smtClean="0">
                <a:solidFill>
                  <a:srgbClr val="D2533C"/>
                </a:solidFill>
                <a:latin typeface="Calibri" charset="0"/>
                <a:cs typeface="Calibri" charset="0"/>
              </a:rPr>
              <a:t>n</a:t>
            </a:r>
            <a:r>
              <a:rPr lang="en-GB" sz="1800" b="0" baseline="-25000" dirty="0" err="1" smtClean="0">
                <a:solidFill>
                  <a:srgbClr val="D2533C"/>
                </a:solidFill>
                <a:latin typeface="Calibri" charset="0"/>
                <a:cs typeface="Calibri" charset="0"/>
              </a:rPr>
              <a:t>eq</a:t>
            </a:r>
            <a:r>
              <a:rPr lang="en-GB" sz="1800" b="0" dirty="0" smtClean="0">
                <a:solidFill>
                  <a:srgbClr val="D2533C"/>
                </a:solidFill>
                <a:latin typeface="Calibri" charset="0"/>
                <a:cs typeface="Calibri" charset="0"/>
              </a:rPr>
              <a:t>  </a:t>
            </a:r>
            <a:r>
              <a:rPr lang="en-GB" sz="1800" b="0" dirty="0" smtClean="0">
                <a:latin typeface="Calibri" charset="0"/>
                <a:cs typeface="Calibri" charset="0"/>
              </a:rPr>
              <a:t>(safety factor 4) </a:t>
            </a:r>
            <a:endParaRPr lang="en-GB" sz="1800" b="0" dirty="0"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07672"/>
      </p:ext>
    </p:extLst>
  </p:cSld>
  <p:clrMapOvr>
    <a:masterClrMapping/>
  </p:clrMapOvr>
  <p:transition xmlns:p14="http://schemas.microsoft.com/office/powerpoint/2010/main">
    <p:circl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Inner Tracker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95385" cy="4876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D2533C"/>
                </a:solidFill>
              </a:rPr>
              <a:t>Monolithic silicon pixel detectors </a:t>
            </a:r>
            <a:r>
              <a:rPr lang="en-US" sz="2000" dirty="0" smtClean="0"/>
              <a:t>based on wafers with high resistivity (1-2 </a:t>
            </a:r>
            <a:r>
              <a:rPr lang="en-US" sz="2000" dirty="0" err="1" smtClean="0"/>
              <a:t>k</a:t>
            </a:r>
            <a:r>
              <a:rPr lang="en-US" sz="2000" dirty="0" err="1">
                <a:latin typeface="Symbol" charset="2"/>
                <a:cs typeface="Symbol" charset="2"/>
              </a:rPr>
              <a:t>W</a:t>
            </a:r>
            <a:r>
              <a:rPr lang="en-US" sz="2000" dirty="0" err="1" smtClean="0"/>
              <a:t>cm</a:t>
            </a:r>
            <a:r>
              <a:rPr lang="en-US" sz="2000" dirty="0" smtClean="0"/>
              <a:t>) </a:t>
            </a:r>
            <a:r>
              <a:rPr lang="en-US" sz="2000" dirty="0" err="1" smtClean="0"/>
              <a:t>epi</a:t>
            </a:r>
            <a:r>
              <a:rPr lang="en-US" sz="2000" dirty="0" smtClean="0"/>
              <a:t> layer (~ 20 µm thick)</a:t>
            </a:r>
          </a:p>
          <a:p>
            <a:endParaRPr lang="en-US" sz="2000" dirty="0" smtClean="0"/>
          </a:p>
          <a:p>
            <a:r>
              <a:rPr lang="en-US" sz="2000" dirty="0" smtClean="0"/>
              <a:t>0.18 µm CMOS technology offered by </a:t>
            </a:r>
            <a:r>
              <a:rPr lang="en-US" sz="2000" dirty="0" err="1" smtClean="0"/>
              <a:t>TowerJazz</a:t>
            </a:r>
            <a:r>
              <a:rPr lang="en-US" sz="2000" dirty="0" smtClean="0"/>
              <a:t> (improved radiation resistance confirmed by test-structures)</a:t>
            </a:r>
          </a:p>
          <a:p>
            <a:endParaRPr lang="en-US" sz="2000" dirty="0" smtClean="0"/>
          </a:p>
          <a:p>
            <a:r>
              <a:rPr lang="en-US" sz="2000" dirty="0"/>
              <a:t>Special quadruple-well available to shield PMOS transistors (allows in-pixel truly CMOS circuitry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 smtClean="0"/>
              <a:t>R&amp;D on chip architecture ongoing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026" y="3593832"/>
            <a:ext cx="3134061" cy="2016149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009566" y="5619520"/>
            <a:ext cx="2575674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700" b="0" dirty="0">
                <a:latin typeface="Calibri" pitchFamily="-84" charset="0"/>
                <a:ea typeface="Calibri" pitchFamily="-84" charset="0"/>
                <a:cs typeface="Calibri" pitchFamily="-84" charset="0"/>
              </a:rPr>
              <a:t>Figure </a:t>
            </a:r>
            <a:r>
              <a:rPr lang="en-GB" sz="700" b="0" dirty="0" err="1">
                <a:latin typeface="Calibri" pitchFamily="-84" charset="0"/>
                <a:ea typeface="Calibri" pitchFamily="-84" charset="0"/>
                <a:cs typeface="Calibri" pitchFamily="-84" charset="0"/>
              </a:rPr>
              <a:t>Stanitzki</a:t>
            </a:r>
            <a:r>
              <a:rPr lang="en-GB" sz="700" b="0" dirty="0">
                <a:latin typeface="Calibri" pitchFamily="-84" charset="0"/>
                <a:ea typeface="Calibri" pitchFamily="-84" charset="0"/>
                <a:cs typeface="Calibri" pitchFamily="-84" charset="0"/>
              </a:rPr>
              <a:t>, M. (2010). </a:t>
            </a:r>
            <a:r>
              <a:rPr lang="en-GB" sz="700" b="0" dirty="0" err="1">
                <a:latin typeface="Calibri" pitchFamily="-84" charset="0"/>
                <a:ea typeface="Calibri" pitchFamily="-84" charset="0"/>
                <a:cs typeface="Calibri" pitchFamily="-84" charset="0"/>
              </a:rPr>
              <a:t>Nucl</a:t>
            </a:r>
            <a:r>
              <a:rPr lang="en-GB" sz="700" b="0" dirty="0">
                <a:latin typeface="Calibri" pitchFamily="-84" charset="0"/>
                <a:ea typeface="Calibri" pitchFamily="-84" charset="0"/>
                <a:cs typeface="Calibri" pitchFamily="-84" charset="0"/>
              </a:rPr>
              <a:t>. Instr. and Meth. A doi:10.1016/j.nima.2010.11.166</a:t>
            </a:r>
            <a:endParaRPr lang="en-US" sz="700" b="0" dirty="0">
              <a:latin typeface="Calibri" pitchFamily="-84" charset="0"/>
              <a:ea typeface="Calibri" pitchFamily="-84" charset="0"/>
              <a:cs typeface="Calibri" pitchFamily="-84" charset="0"/>
            </a:endParaRPr>
          </a:p>
          <a:p>
            <a:endParaRPr lang="en-US" sz="7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100" y="1340948"/>
            <a:ext cx="3242372" cy="213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1847"/>
      </p:ext>
    </p:extLst>
  </p:cSld>
  <p:clrMapOvr>
    <a:masterClrMapping/>
  </p:clrMapOvr>
  <p:transition xmlns:p14="http://schemas.microsoft.com/office/powerpoint/2010/main">
    <p:circl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2456"/>
            <a:ext cx="8229600" cy="990600"/>
          </a:xfrm>
        </p:spPr>
        <p:txBody>
          <a:bodyPr/>
          <a:lstStyle/>
          <a:p>
            <a:r>
              <a:rPr lang="en-US" dirty="0" smtClean="0"/>
              <a:t>ALICE Inner Tracker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194"/>
            <a:ext cx="8229600" cy="4876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Prototype chips developed in 0.18 µm process: MIMOSA32, Explorer</a:t>
            </a:r>
          </a:p>
          <a:p>
            <a:r>
              <a:rPr lang="en-US" sz="1800" dirty="0" smtClean="0"/>
              <a:t>Engineering run with different architectures submitted in March 2013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650" y="2375985"/>
            <a:ext cx="2875525" cy="1997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814" y="4650960"/>
            <a:ext cx="2915361" cy="20957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9947" y="2750357"/>
            <a:ext cx="4531325" cy="32366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7236" y="2088320"/>
            <a:ext cx="1849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Charge in seed pixel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59375" y="4373060"/>
            <a:ext cx="2165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Equivalent noise charge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3983" y="2427614"/>
            <a:ext cx="1894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Signal to Noise Ratio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85610" y="4528589"/>
            <a:ext cx="2114314" cy="58477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41313"/>
                </a:solidFill>
              </a:rPr>
              <a:t>after 1 Mrad+10</a:t>
            </a:r>
            <a:r>
              <a:rPr lang="en-US" sz="1600" baseline="30000" dirty="0" smtClean="0">
                <a:solidFill>
                  <a:srgbClr val="141313"/>
                </a:solidFill>
              </a:rPr>
              <a:t>13</a:t>
            </a:r>
            <a:r>
              <a:rPr lang="en-US" sz="1600" dirty="0" smtClean="0">
                <a:solidFill>
                  <a:srgbClr val="141313"/>
                </a:solidFill>
              </a:rPr>
              <a:t> </a:t>
            </a:r>
            <a:r>
              <a:rPr lang="en-US" sz="1600" dirty="0" err="1" smtClean="0">
                <a:solidFill>
                  <a:srgbClr val="141313"/>
                </a:solidFill>
              </a:rPr>
              <a:t>n</a:t>
            </a:r>
            <a:r>
              <a:rPr lang="en-US" sz="1600" baseline="-25000" dirty="0" err="1" smtClean="0">
                <a:solidFill>
                  <a:srgbClr val="141313"/>
                </a:solidFill>
              </a:rPr>
              <a:t>eq</a:t>
            </a:r>
            <a:r>
              <a:rPr lang="en-US" sz="1600" dirty="0" smtClean="0">
                <a:solidFill>
                  <a:srgbClr val="141313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141313"/>
                </a:solidFill>
              </a:rPr>
              <a:t>MPV ~ 20-25</a:t>
            </a:r>
            <a:endParaRPr lang="en-US" sz="1600" dirty="0">
              <a:solidFill>
                <a:srgbClr val="14131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4121" y="5987018"/>
            <a:ext cx="2394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41313"/>
                </a:solidFill>
              </a:rPr>
              <a:t>Detection eff. ~99.8%</a:t>
            </a:r>
            <a:endParaRPr lang="en-US" dirty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35136"/>
      </p:ext>
    </p:extLst>
  </p:cSld>
  <p:clrMapOvr>
    <a:masterClrMapping/>
  </p:clrMapOvr>
  <p:transition xmlns:p14="http://schemas.microsoft.com/office/powerpoint/2010/main"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2.09.18-01 Shell Layer1 2 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3548" y="3487668"/>
            <a:ext cx="3533740" cy="16820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Inner Tracker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666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D2533C"/>
                </a:solidFill>
              </a:rPr>
              <a:t>Module:</a:t>
            </a:r>
          </a:p>
          <a:p>
            <a:r>
              <a:rPr lang="en-US" sz="1800" dirty="0" smtClean="0"/>
              <a:t>15 mm x 30 mm chip, 50 µm thin</a:t>
            </a:r>
          </a:p>
          <a:p>
            <a:r>
              <a:rPr lang="en-US" sz="1800" dirty="0" smtClean="0"/>
              <a:t>Al flex cable (2 layers)</a:t>
            </a:r>
          </a:p>
          <a:p>
            <a:r>
              <a:rPr lang="en-US" sz="1800" dirty="0" smtClean="0"/>
              <a:t>Laser soldered BGA type connections between flex and chips</a:t>
            </a:r>
          </a:p>
          <a:p>
            <a:r>
              <a:rPr lang="en-US" sz="1800" dirty="0" smtClean="0"/>
              <a:t>Ultra-light support structure (CF)</a:t>
            </a:r>
          </a:p>
          <a:p>
            <a:r>
              <a:rPr lang="en-US" sz="1800" dirty="0" err="1" smtClean="0"/>
              <a:t>Diffent</a:t>
            </a:r>
            <a:r>
              <a:rPr lang="en-US" sz="1800" dirty="0" smtClean="0"/>
              <a:t> cooling concepts under study (PI tubes, PI </a:t>
            </a:r>
            <a:r>
              <a:rPr lang="en-US" sz="1800" dirty="0" err="1" smtClean="0"/>
              <a:t>microchannels</a:t>
            </a:r>
            <a:r>
              <a:rPr lang="en-US" sz="1800" dirty="0" smtClean="0"/>
              <a:t>, Si </a:t>
            </a:r>
            <a:r>
              <a:rPr lang="en-US" sz="1800" dirty="0" err="1" smtClean="0"/>
              <a:t>microchannels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48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39" y="3652559"/>
            <a:ext cx="7050261" cy="33415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34231" y="4928287"/>
            <a:ext cx="20743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See talk by C. </a:t>
            </a:r>
            <a:r>
              <a:rPr lang="en-US" sz="1400" i="1" dirty="0" err="1" smtClean="0"/>
              <a:t>Gargiulo</a:t>
            </a:r>
            <a:endParaRPr lang="en-US" sz="1400" i="1" dirty="0" smtClean="0"/>
          </a:p>
          <a:p>
            <a:r>
              <a:rPr lang="en-US" sz="1400" i="1" dirty="0" smtClean="0"/>
              <a:t>June 3, 2013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36183982"/>
      </p:ext>
    </p:extLst>
  </p:cSld>
  <p:clrMapOvr>
    <a:masterClrMapping/>
  </p:clrMapOvr>
  <p:transition xmlns:p14="http://schemas.microsoft.com/office/powerpoint/2010/main">
    <p:circl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NA62 – </a:t>
            </a:r>
            <a:r>
              <a:rPr lang="en-US" dirty="0" err="1" smtClean="0"/>
              <a:t>Gigatracker</a:t>
            </a:r>
            <a:r>
              <a:rPr lang="en-US" dirty="0" smtClean="0"/>
              <a:t> GTK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M</a:t>
            </a:r>
            <a:r>
              <a:rPr lang="en-US" sz="1800" dirty="0" smtClean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easure 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O(100) K</a:t>
            </a:r>
            <a:r>
              <a:rPr lang="en-US" sz="1800" baseline="30000" dirty="0">
                <a:ea typeface="ＭＳ Ｐゴシック" pitchFamily="-111" charset="-128"/>
                <a:cs typeface="ＭＳ Ｐゴシック" pitchFamily="-111" charset="-128"/>
              </a:rPr>
              <a:t>+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</a:t>
            </a:r>
            <a:r>
              <a:rPr lang="en-US" sz="1800" dirty="0" err="1">
                <a:latin typeface="Symbol" charset="2"/>
                <a:ea typeface="ＭＳ Ｐゴシック" pitchFamily="-111" charset="-128"/>
                <a:cs typeface="Symbol" charset="2"/>
                <a:sym typeface="Symbol" pitchFamily="-111" charset="2"/>
              </a:rPr>
              <a:t>p</a:t>
            </a:r>
            <a:r>
              <a:rPr lang="en-US" sz="1800" baseline="30000" dirty="0" err="1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+</a:t>
            </a:r>
            <a:r>
              <a:rPr lang="en-US" sz="1800" dirty="0" err="1">
                <a:latin typeface="Symbol" charset="2"/>
                <a:ea typeface="ＭＳ Ｐゴシック" pitchFamily="-111" charset="-128"/>
                <a:cs typeface="Symbol" charset="2"/>
                <a:sym typeface="Symbol" pitchFamily="-111" charset="2"/>
              </a:rPr>
              <a:t>nn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 events with ~10% background at the CERN SPS in two years of data taking </a:t>
            </a:r>
            <a:r>
              <a:rPr lang="en-US" sz="1800" dirty="0" smtClean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(2014)</a:t>
            </a:r>
            <a:endParaRPr lang="en-US" sz="1800" dirty="0">
              <a:ea typeface="ＭＳ Ｐゴシック" pitchFamily="-111" charset="-128"/>
              <a:cs typeface="ＭＳ Ｐゴシック" pitchFamily="-111" charset="-128"/>
              <a:sym typeface="Symbol" pitchFamily="-111" charset="2"/>
            </a:endParaRPr>
          </a:p>
          <a:p>
            <a:r>
              <a:rPr lang="en-US" sz="1800" dirty="0" smtClean="0"/>
              <a:t>π</a:t>
            </a:r>
            <a:r>
              <a:rPr lang="en-US" sz="1800" dirty="0"/>
              <a:t>/K/p (~6% K+)</a:t>
            </a:r>
          </a:p>
          <a:p>
            <a:pPr lvl="1"/>
            <a:r>
              <a:rPr lang="en-US" sz="1600" dirty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Precise </a:t>
            </a:r>
            <a:r>
              <a:rPr lang="en-US" sz="16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momentum and direction measurement of </a:t>
            </a:r>
            <a:r>
              <a:rPr lang="en-US" sz="1600" dirty="0" err="1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kaon</a:t>
            </a:r>
            <a:r>
              <a:rPr lang="en-US" sz="16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 and pion </a:t>
            </a:r>
            <a:endParaRPr lang="en-US" sz="1600" dirty="0" smtClean="0">
              <a:solidFill>
                <a:srgbClr val="D2533C"/>
              </a:solidFill>
              <a:ea typeface="ＭＳ Ｐゴシック" pitchFamily="-111" charset="-128"/>
              <a:cs typeface="ＭＳ Ｐゴシック" pitchFamily="-111" charset="-128"/>
              <a:sym typeface="Symbol" pitchFamily="-111" charset="2"/>
            </a:endParaRPr>
          </a:p>
          <a:p>
            <a:pPr lvl="1"/>
            <a:r>
              <a:rPr lang="en-US" sz="1600" dirty="0" smtClean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Precise </a:t>
            </a:r>
            <a:r>
              <a:rPr lang="en-US" sz="16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timing measurement </a:t>
            </a:r>
            <a:r>
              <a:rPr lang="en-US" sz="1600" dirty="0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to associate the outgoing pion to the correct incoming parent </a:t>
            </a:r>
            <a:r>
              <a:rPr lang="en-US" sz="1600" dirty="0" err="1">
                <a:ea typeface="ＭＳ Ｐゴシック" pitchFamily="-111" charset="-128"/>
                <a:cs typeface="ＭＳ Ｐゴシック" pitchFamily="-111" charset="-128"/>
                <a:sym typeface="Symbol" pitchFamily="-111" charset="2"/>
              </a:rPr>
              <a:t>kaon</a:t>
            </a:r>
            <a:endParaRPr lang="en-US" sz="1600" dirty="0">
              <a:ea typeface="ＭＳ Ｐゴシック" pitchFamily="-111" charset="-128"/>
              <a:cs typeface="ＭＳ Ｐゴシック" pitchFamily="-111" charset="-128"/>
              <a:sym typeface="Symbol" pitchFamily="-111" charset="2"/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49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95"/>
          <a:stretch/>
        </p:blipFill>
        <p:spPr bwMode="auto">
          <a:xfrm>
            <a:off x="1353631" y="3665828"/>
            <a:ext cx="6552728" cy="294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42069" y="3342662"/>
            <a:ext cx="3873251" cy="923330"/>
          </a:xfrm>
          <a:prstGeom prst="rect">
            <a:avLst/>
          </a:prstGeom>
          <a:noFill/>
          <a:ln>
            <a:solidFill>
              <a:srgbClr val="D2533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 GTK pixel stations</a:t>
            </a:r>
          </a:p>
          <a:p>
            <a:r>
              <a:rPr lang="en-US" dirty="0" smtClean="0"/>
              <a:t>Hybrid pixels: 1 sensor+10 FE chips</a:t>
            </a:r>
          </a:p>
          <a:p>
            <a:r>
              <a:rPr lang="en-US" dirty="0" smtClean="0"/>
              <a:t>18000 pixels/station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15430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“World of Pixels” 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TALENT Summer School - P. Riedler/CERN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2D413B4D-E157-4146-997C-EB23EBFAC54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6736" y="1651943"/>
            <a:ext cx="3799132" cy="2323553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71" y="1615979"/>
            <a:ext cx="3507954" cy="238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75888" y="4167480"/>
            <a:ext cx="37653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Monolithic Pixels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Charge generation volume integrated into the ASIC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2832" y="4189799"/>
            <a:ext cx="37653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Hybrid Pixels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Sensor and ASIC are independent units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6441" y="5479016"/>
            <a:ext cx="305346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See talk by I. </a:t>
            </a:r>
            <a:r>
              <a:rPr lang="en-US" i="1" dirty="0" err="1" smtClean="0"/>
              <a:t>Peric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“Monolithic Pixel Detectors”</a:t>
            </a:r>
          </a:p>
          <a:p>
            <a:r>
              <a:rPr lang="en-US" i="1" dirty="0" smtClean="0"/>
              <a:t>June 3, 2013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46736" y="5479016"/>
            <a:ext cx="348470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See talk by T. </a:t>
            </a:r>
            <a:r>
              <a:rPr lang="en-US" i="1" dirty="0" err="1" smtClean="0"/>
              <a:t>Fritzsch</a:t>
            </a:r>
            <a:endParaRPr lang="en-US" i="1" dirty="0" smtClean="0"/>
          </a:p>
          <a:p>
            <a:r>
              <a:rPr lang="en-US" i="1" dirty="0" smtClean="0"/>
              <a:t>“</a:t>
            </a:r>
            <a:r>
              <a:rPr lang="en-US" i="1" dirty="0" err="1" smtClean="0"/>
              <a:t>Microintegration</a:t>
            </a:r>
            <a:r>
              <a:rPr lang="en-US" i="1" dirty="0" smtClean="0"/>
              <a:t> of Electronics”</a:t>
            </a:r>
          </a:p>
          <a:p>
            <a:r>
              <a:rPr lang="en-US" i="1" dirty="0" smtClean="0"/>
              <a:t>June 3, 2013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2315373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NA62 - GTK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4497196" cy="4876800"/>
          </a:xfrm>
        </p:spPr>
        <p:txBody>
          <a:bodyPr>
            <a:normAutofit/>
          </a:bodyPr>
          <a:lstStyle/>
          <a:p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P</a:t>
            </a:r>
            <a:r>
              <a:rPr lang="en-US" sz="1800" dirty="0" smtClean="0">
                <a:ea typeface="ＭＳ Ｐゴシック" pitchFamily="-111" charset="-128"/>
                <a:cs typeface="ＭＳ Ｐゴシック" pitchFamily="-111" charset="-128"/>
              </a:rPr>
              <a:t>ixel 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size: 300 µm x 300 µm	</a:t>
            </a:r>
          </a:p>
          <a:p>
            <a:r>
              <a:rPr lang="en-US" sz="18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</a:rPr>
              <a:t>Precise timing information: </a:t>
            </a:r>
            <a:r>
              <a:rPr lang="en-US" sz="1800" dirty="0">
                <a:latin typeface="Symbol" pitchFamily="-111" charset="2"/>
                <a:ea typeface="ＭＳ Ｐゴシック" pitchFamily="-111" charset="-128"/>
                <a:cs typeface="ＭＳ Ｐゴシック" pitchFamily="-111" charset="-128"/>
              </a:rPr>
              <a:t>s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(t)~ 150 </a:t>
            </a:r>
            <a:r>
              <a:rPr lang="en-US" sz="1800" dirty="0" err="1">
                <a:ea typeface="ＭＳ Ｐゴシック" pitchFamily="-111" charset="-128"/>
                <a:cs typeface="ＭＳ Ｐゴシック" pitchFamily="-111" charset="-128"/>
              </a:rPr>
              <a:t>ps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1800" dirty="0" err="1">
                <a:ea typeface="ＭＳ Ｐゴシック" pitchFamily="-111" charset="-128"/>
                <a:cs typeface="ＭＳ Ｐゴシック" pitchFamily="-111" charset="-128"/>
              </a:rPr>
              <a:t>rms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 on single track</a:t>
            </a:r>
          </a:p>
          <a:p>
            <a:r>
              <a:rPr lang="en-US" sz="18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</a:rPr>
              <a:t>Material budget per station: 0.5% X</a:t>
            </a:r>
            <a:r>
              <a:rPr lang="en-US" sz="1800" baseline="-250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</a:rPr>
              <a:t>0</a:t>
            </a:r>
            <a:r>
              <a:rPr lang="en-US" sz="1800" baseline="-25000" dirty="0">
                <a:solidFill>
                  <a:srgbClr val="990000"/>
                </a:solidFill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to</a:t>
            </a:r>
            <a:r>
              <a:rPr lang="en-US" sz="1800" baseline="-25000" dirty="0"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preserve beam divergence for precise downstream measurement and to limit beam </a:t>
            </a:r>
            <a:r>
              <a:rPr lang="en-US" sz="1800" dirty="0" err="1">
                <a:ea typeface="ＭＳ Ｐゴシック" pitchFamily="-111" charset="-128"/>
                <a:cs typeface="ＭＳ Ｐゴシック" pitchFamily="-111" charset="-128"/>
              </a:rPr>
              <a:t>hadronic</a:t>
            </a:r>
            <a:r>
              <a:rPr lang="en-US" sz="1800" dirty="0">
                <a:ea typeface="ＭＳ Ｐゴシック" pitchFamily="-111" charset="-128"/>
                <a:cs typeface="ＭＳ Ｐゴシック" pitchFamily="-111" charset="-128"/>
              </a:rPr>
              <a:t> interactions</a:t>
            </a:r>
            <a:endParaRPr lang="en-US" sz="1800" baseline="-25000" dirty="0">
              <a:ea typeface="ＭＳ Ｐゴシック" pitchFamily="-111" charset="-128"/>
              <a:cs typeface="ＭＳ Ｐゴシック" pitchFamily="-111" charset="-128"/>
            </a:endParaRPr>
          </a:p>
          <a:p>
            <a:r>
              <a:rPr lang="en-US" sz="1800" dirty="0">
                <a:solidFill>
                  <a:srgbClr val="D2533C"/>
                </a:solidFill>
                <a:ea typeface="ＭＳ Ｐゴシック" pitchFamily="-111" charset="-128"/>
                <a:cs typeface="ＭＳ Ｐゴシック" pitchFamily="-111" charset="-128"/>
              </a:rPr>
              <a:t>H</a:t>
            </a:r>
            <a:r>
              <a:rPr lang="en-US" sz="1800" dirty="0" smtClean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igh </a:t>
            </a:r>
            <a:r>
              <a:rPr lang="en-US" sz="1800" dirty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and non-uniform rate 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(~1.5 MHz/mm</a:t>
            </a:r>
            <a:r>
              <a:rPr lang="en-US" sz="1800" baseline="30000" dirty="0">
                <a:ea typeface="Palatino" pitchFamily="-111" charset="0"/>
                <a:cs typeface="Palatino" pitchFamily="-111" charset="0"/>
              </a:rPr>
              <a:t>2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 in hot center, ~0.8-1.0 GHz total)</a:t>
            </a:r>
          </a:p>
          <a:p>
            <a:r>
              <a:rPr lang="en-US" sz="1800" dirty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High </a:t>
            </a:r>
            <a:r>
              <a:rPr lang="en-US" sz="1800" dirty="0" err="1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fluence</a:t>
            </a:r>
            <a:r>
              <a:rPr lang="en-US" sz="1800" dirty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 levels:</a:t>
            </a:r>
            <a:r>
              <a:rPr lang="en-US" sz="1800" dirty="0">
                <a:solidFill>
                  <a:srgbClr val="990000"/>
                </a:solidFill>
                <a:ea typeface="Palatino" pitchFamily="-111" charset="0"/>
                <a:cs typeface="Palatino" pitchFamily="-111" charset="0"/>
              </a:rPr>
              <a:t> 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~2 10</a:t>
            </a:r>
            <a:r>
              <a:rPr lang="en-US" sz="1800" baseline="30000" dirty="0">
                <a:ea typeface="Palatino" pitchFamily="-111" charset="0"/>
                <a:cs typeface="Palatino" pitchFamily="-111" charset="0"/>
              </a:rPr>
              <a:t>14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 </a:t>
            </a:r>
            <a:r>
              <a:rPr lang="en-US" sz="1800" dirty="0" err="1">
                <a:ea typeface="Palatino" pitchFamily="-111" charset="0"/>
                <a:cs typeface="Palatino" pitchFamily="-111" charset="0"/>
              </a:rPr>
              <a:t>n</a:t>
            </a:r>
            <a:r>
              <a:rPr lang="en-US" sz="1800" baseline="-25000" dirty="0" err="1">
                <a:ea typeface="Palatino" pitchFamily="-111" charset="0"/>
                <a:cs typeface="Palatino" pitchFamily="-111" charset="0"/>
              </a:rPr>
              <a:t>eq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 cm</a:t>
            </a:r>
            <a:r>
              <a:rPr lang="en-US" sz="1800" baseline="30000" dirty="0">
                <a:ea typeface="Palatino" pitchFamily="-111" charset="0"/>
                <a:cs typeface="Palatino" pitchFamily="-111" charset="0"/>
              </a:rPr>
              <a:t>-2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 in 100 days (~1 year)</a:t>
            </a:r>
          </a:p>
          <a:p>
            <a:r>
              <a:rPr lang="en-US" sz="1800" dirty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Operation in beam vacuum </a:t>
            </a:r>
            <a:endParaRPr lang="en-US" sz="1800" dirty="0" smtClean="0">
              <a:solidFill>
                <a:srgbClr val="D2533C"/>
              </a:solidFill>
              <a:ea typeface="Palatino" pitchFamily="-111" charset="0"/>
              <a:cs typeface="Palatino" pitchFamily="-111" charset="0"/>
            </a:endParaRPr>
          </a:p>
          <a:p>
            <a:r>
              <a:rPr lang="en-US" sz="1800" dirty="0" smtClean="0">
                <a:ea typeface="Palatino" pitchFamily="-111" charset="0"/>
                <a:cs typeface="Palatino" pitchFamily="-111" charset="0"/>
              </a:rPr>
              <a:t>Estimated </a:t>
            </a:r>
            <a:r>
              <a:rPr lang="en-US" sz="1800" dirty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power dissipation </a:t>
            </a:r>
            <a:r>
              <a:rPr lang="en-US" sz="1800" dirty="0">
                <a:ea typeface="Palatino" pitchFamily="-111" charset="0"/>
                <a:cs typeface="Palatino" pitchFamily="-111" charset="0"/>
              </a:rPr>
              <a:t>per readout chip ~ 2W/</a:t>
            </a:r>
            <a:r>
              <a:rPr lang="en-US" sz="1800" dirty="0" smtClean="0">
                <a:ea typeface="Palatino" pitchFamily="-111" charset="0"/>
                <a:cs typeface="Palatino" pitchFamily="-111" charset="0"/>
              </a:rPr>
              <a:t>cm</a:t>
            </a:r>
            <a:r>
              <a:rPr lang="en-US" sz="1800" baseline="30000" dirty="0" smtClean="0">
                <a:ea typeface="Palatino" pitchFamily="-111" charset="0"/>
                <a:cs typeface="Palatino" pitchFamily="-111" charset="0"/>
              </a:rPr>
              <a:t>2</a:t>
            </a:r>
          </a:p>
          <a:p>
            <a:r>
              <a:rPr lang="en-US" sz="1800" dirty="0" err="1" smtClean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Microchannel</a:t>
            </a:r>
            <a:r>
              <a:rPr lang="en-US" sz="1800" dirty="0" smtClean="0">
                <a:solidFill>
                  <a:srgbClr val="D2533C"/>
                </a:solidFill>
                <a:ea typeface="Palatino" pitchFamily="-111" charset="0"/>
                <a:cs typeface="Palatino" pitchFamily="-111" charset="0"/>
              </a:rPr>
              <a:t> cooling </a:t>
            </a:r>
            <a:r>
              <a:rPr lang="en-US" sz="1800" dirty="0" smtClean="0">
                <a:ea typeface="Palatino" pitchFamily="-111" charset="0"/>
                <a:cs typeface="Palatino" pitchFamily="-111" charset="0"/>
              </a:rPr>
              <a:t>(~ 130 µm Si)</a:t>
            </a:r>
            <a:endParaRPr lang="en-US" sz="1800" dirty="0">
              <a:ea typeface="Palatino" pitchFamily="-111" charset="0"/>
              <a:cs typeface="Palatino" pitchFamily="-111" charset="0"/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50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4396" y="1524000"/>
            <a:ext cx="4068081" cy="179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2078" y="3595276"/>
            <a:ext cx="4201922" cy="226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95888" y="5871016"/>
            <a:ext cx="440859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See talk by A. </a:t>
            </a:r>
            <a:r>
              <a:rPr lang="en-US" i="1" dirty="0" err="1" smtClean="0"/>
              <a:t>Mapelli</a:t>
            </a:r>
            <a:endParaRPr lang="en-US" i="1" dirty="0" smtClean="0"/>
          </a:p>
          <a:p>
            <a:r>
              <a:rPr lang="en-US" i="1" dirty="0" smtClean="0"/>
              <a:t>“</a:t>
            </a:r>
            <a:r>
              <a:rPr lang="en-US" i="1" dirty="0" err="1" smtClean="0"/>
              <a:t>Microtechnologies</a:t>
            </a:r>
            <a:r>
              <a:rPr lang="en-US" i="1" dirty="0" smtClean="0"/>
              <a:t> for particle detectors”</a:t>
            </a:r>
          </a:p>
          <a:p>
            <a:r>
              <a:rPr lang="en-US" i="1" dirty="0" smtClean="0"/>
              <a:t>June 4, 2013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43700443"/>
      </p:ext>
    </p:extLst>
  </p:cSld>
  <p:clrMapOvr>
    <a:masterClrMapping/>
  </p:clrMapOvr>
  <p:transition xmlns:p14="http://schemas.microsoft.com/office/powerpoint/2010/main">
    <p:circl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51</a:t>
            </a:fld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604552" y="3019310"/>
            <a:ext cx="7416824" cy="879557"/>
            <a:chOff x="153926" y="1752600"/>
            <a:chExt cx="7416824" cy="879557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53926" y="1752600"/>
              <a:ext cx="184666" cy="461665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0000"/>
                </a:solidFill>
                <a:latin typeface="Comic Sans MS" pitchFamily="-106" charset="0"/>
              </a:endParaRPr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>
              <a:off x="1949451" y="1991783"/>
              <a:ext cx="48768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2667000" y="1828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>
              <a:off x="2971800" y="2133600"/>
              <a:ext cx="914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1"/>
            <p:cNvSpPr>
              <a:spLocks noChangeArrowheads="1"/>
            </p:cNvSpPr>
            <p:nvPr/>
          </p:nvSpPr>
          <p:spPr bwMode="auto">
            <a:xfrm>
              <a:off x="3810000" y="2251157"/>
              <a:ext cx="376075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Arial" pitchFamily="-106" charset="0"/>
              </a:endParaRPr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>
              <a:off x="4114800" y="2438400"/>
              <a:ext cx="3200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09008" y="4525450"/>
            <a:ext cx="3292158" cy="1944216"/>
            <a:chOff x="5724128" y="2564904"/>
            <a:chExt cx="3292158" cy="1944216"/>
          </a:xfrm>
        </p:grpSpPr>
        <p:pic>
          <p:nvPicPr>
            <p:cNvPr id="15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2564904"/>
              <a:ext cx="3292158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041836" y="3327505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95250" y="3316733"/>
              <a:ext cx="3466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r>
                <a:rPr lang="en-US" baseline="30000" dirty="0" smtClean="0"/>
                <a:t>-</a:t>
              </a:r>
              <a:endParaRPr lang="en-US" baseline="300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786" y="3763431"/>
            <a:ext cx="5976663" cy="2585285"/>
          </a:xfrm>
          <a:prstGeom prst="rect">
            <a:avLst/>
          </a:prstGeom>
          <a:noFill/>
        </p:spPr>
        <p:txBody>
          <a:bodyPr wrap="square" lIns="91402" tIns="45701" rIns="91402" bIns="45701" rtlCol="0">
            <a:spAutoFit/>
          </a:bodyPr>
          <a:lstStyle/>
          <a:p>
            <a:pPr marL="342754" indent="-342754">
              <a:buFont typeface="Arial"/>
              <a:buChar char="•"/>
            </a:pPr>
            <a:r>
              <a:rPr lang="en-US" dirty="0" smtClean="0">
                <a:latin typeface="Tahoma"/>
                <a:cs typeface="Tahoma"/>
              </a:rPr>
              <a:t>Large </a:t>
            </a:r>
            <a:r>
              <a:rPr lang="en-US" dirty="0" smtClean="0">
                <a:solidFill>
                  <a:srgbClr val="D2533C"/>
                </a:solidFill>
                <a:latin typeface="Tahoma"/>
                <a:cs typeface="Tahoma"/>
              </a:rPr>
              <a:t>background</a:t>
            </a:r>
            <a:r>
              <a:rPr lang="en-US" dirty="0" smtClean="0">
                <a:latin typeface="Tahoma"/>
                <a:cs typeface="Tahoma"/>
              </a:rPr>
              <a:t> hit rates from </a:t>
            </a:r>
            <a:r>
              <a:rPr lang="en-US" dirty="0" err="1" smtClean="0">
                <a:latin typeface="Tahoma"/>
                <a:cs typeface="Tahoma"/>
              </a:rPr>
              <a:t>Beamstrahlung</a:t>
            </a:r>
            <a:r>
              <a:rPr lang="en-US" dirty="0" smtClean="0">
                <a:latin typeface="Tahoma"/>
                <a:cs typeface="Tahoma"/>
              </a:rPr>
              <a:t/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dirty="0" smtClean="0">
                <a:latin typeface="Tahoma"/>
                <a:cs typeface="Tahoma"/>
              </a:rPr>
              <a:t>in vertex and forward regions:</a:t>
            </a:r>
          </a:p>
          <a:p>
            <a:pPr marL="799762" lvl="1" indent="-342754">
              <a:buFont typeface="Arial"/>
              <a:buChar char="•"/>
            </a:pPr>
            <a:r>
              <a:rPr lang="en-US" dirty="0" smtClean="0">
                <a:solidFill>
                  <a:srgbClr val="D2533C"/>
                </a:solidFill>
                <a:latin typeface="Tahoma"/>
                <a:cs typeface="Tahoma"/>
              </a:rPr>
              <a:t>2-3% maximum pixel occupancy / train</a:t>
            </a:r>
            <a:r>
              <a:rPr lang="en-US" dirty="0" smtClean="0">
                <a:solidFill>
                  <a:srgbClr val="0000FF"/>
                </a:solidFill>
                <a:latin typeface="Tahoma"/>
                <a:cs typeface="Tahoma"/>
              </a:rPr>
              <a:t/>
            </a:r>
            <a:br>
              <a:rPr lang="en-US" dirty="0" smtClean="0">
                <a:solidFill>
                  <a:srgbClr val="0000FF"/>
                </a:solidFill>
                <a:latin typeface="Tahoma"/>
                <a:cs typeface="Tahoma"/>
              </a:rPr>
            </a:br>
            <a:r>
              <a:rPr lang="en-US" dirty="0" smtClean="0">
                <a:latin typeface="Tahoma"/>
                <a:cs typeface="Tahoma"/>
              </a:rPr>
              <a:t>(incl. clustering + safety factors)</a:t>
            </a:r>
          </a:p>
          <a:p>
            <a:pPr marL="801350" lvl="1" indent="-344345"/>
            <a:r>
              <a:rPr lang="en-US" dirty="0" smtClean="0">
                <a:latin typeface="Tahoma"/>
                <a:cs typeface="Tahoma"/>
                <a:sym typeface="Wingdings"/>
              </a:rPr>
              <a:t></a:t>
            </a:r>
            <a:r>
              <a:rPr lang="en-US" dirty="0" smtClean="0">
                <a:solidFill>
                  <a:srgbClr val="D2533C"/>
                </a:solidFill>
                <a:latin typeface="Tahoma"/>
                <a:cs typeface="Tahoma"/>
              </a:rPr>
              <a:t>Time </a:t>
            </a:r>
            <a:r>
              <a:rPr lang="en-US" dirty="0">
                <a:solidFill>
                  <a:srgbClr val="D2533C"/>
                </a:solidFill>
                <a:latin typeface="Tahoma"/>
                <a:cs typeface="Tahoma"/>
              </a:rPr>
              <a:t>stamping </a:t>
            </a:r>
            <a:r>
              <a:rPr lang="en-US" dirty="0">
                <a:latin typeface="Tahoma"/>
                <a:cs typeface="Tahoma"/>
              </a:rPr>
              <a:t>with ~10 ns accuracy, </a:t>
            </a:r>
            <a:r>
              <a:rPr lang="en-US" dirty="0" smtClean="0">
                <a:latin typeface="Tahoma"/>
                <a:cs typeface="Tahoma"/>
              </a:rPr>
              <a:t/>
            </a:r>
            <a:br>
              <a:rPr lang="en-US" dirty="0" smtClean="0">
                <a:latin typeface="Tahoma"/>
                <a:cs typeface="Tahoma"/>
              </a:rPr>
            </a:br>
            <a:r>
              <a:rPr lang="en-US" dirty="0" smtClean="0">
                <a:latin typeface="Tahoma"/>
                <a:cs typeface="Tahoma"/>
              </a:rPr>
              <a:t>to </a:t>
            </a:r>
            <a:r>
              <a:rPr lang="en-US" dirty="0">
                <a:latin typeface="Tahoma"/>
                <a:cs typeface="Tahoma"/>
              </a:rPr>
              <a:t>reject </a:t>
            </a:r>
            <a:r>
              <a:rPr lang="en-US" dirty="0" smtClean="0">
                <a:latin typeface="Tahoma"/>
                <a:cs typeface="Tahoma"/>
              </a:rPr>
              <a:t>background</a:t>
            </a:r>
            <a:endParaRPr lang="en-US" sz="1400" dirty="0">
              <a:latin typeface="Tahoma"/>
              <a:cs typeface="Tahoma"/>
            </a:endParaRPr>
          </a:p>
          <a:p>
            <a:pPr marL="344345" indent="-344345">
              <a:buFont typeface="Arial"/>
              <a:buChar char="•"/>
            </a:pPr>
            <a:r>
              <a:rPr lang="en-US" dirty="0" smtClean="0">
                <a:latin typeface="Tahoma"/>
                <a:cs typeface="Tahoma"/>
              </a:rPr>
              <a:t>Moderate </a:t>
            </a:r>
            <a:r>
              <a:rPr lang="en-US" dirty="0" smtClean="0">
                <a:solidFill>
                  <a:srgbClr val="D2533C"/>
                </a:solidFill>
                <a:latin typeface="Tahoma"/>
                <a:cs typeface="Tahoma"/>
              </a:rPr>
              <a:t>radiation exposure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marL="628384" lvl="1" indent="-171379">
              <a:buFont typeface="Arial"/>
              <a:buChar char="•"/>
            </a:pPr>
            <a:r>
              <a:rPr lang="en-US" dirty="0">
                <a:latin typeface="Tahoma"/>
                <a:cs typeface="Tahoma"/>
              </a:rPr>
              <a:t>NIEL: &lt; 10</a:t>
            </a:r>
            <a:r>
              <a:rPr lang="en-US" baseline="30000" dirty="0">
                <a:latin typeface="Tahoma"/>
                <a:cs typeface="Tahoma"/>
              </a:rPr>
              <a:t>11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n</a:t>
            </a:r>
            <a:r>
              <a:rPr lang="en-US" baseline="-25000" dirty="0" err="1">
                <a:latin typeface="Tahoma"/>
                <a:cs typeface="Tahoma"/>
              </a:rPr>
              <a:t>eq</a:t>
            </a:r>
            <a:r>
              <a:rPr lang="en-US" dirty="0">
                <a:latin typeface="Tahoma"/>
                <a:cs typeface="Tahoma"/>
              </a:rPr>
              <a:t>/cm</a:t>
            </a:r>
            <a:r>
              <a:rPr lang="en-US" baseline="30000" dirty="0">
                <a:latin typeface="Tahoma"/>
                <a:cs typeface="Tahoma"/>
              </a:rPr>
              <a:t>2</a:t>
            </a:r>
            <a:r>
              <a:rPr lang="en-US" dirty="0">
                <a:latin typeface="Tahoma"/>
                <a:cs typeface="Tahoma"/>
              </a:rPr>
              <a:t>/y</a:t>
            </a:r>
          </a:p>
          <a:p>
            <a:pPr marL="628384" lvl="1" indent="-171379">
              <a:buFont typeface="Arial"/>
              <a:buChar char="•"/>
            </a:pPr>
            <a:r>
              <a:rPr lang="en-US" dirty="0">
                <a:latin typeface="Tahoma"/>
                <a:cs typeface="Tahoma"/>
              </a:rPr>
              <a:t>TID: &lt; 200 </a:t>
            </a:r>
            <a:r>
              <a:rPr lang="en-US" dirty="0" err="1">
                <a:latin typeface="Tahoma"/>
                <a:cs typeface="Tahoma"/>
              </a:rPr>
              <a:t>Gy</a:t>
            </a:r>
            <a:r>
              <a:rPr lang="en-US" dirty="0">
                <a:latin typeface="Tahoma"/>
                <a:cs typeface="Tahoma"/>
              </a:rPr>
              <a:t> / </a:t>
            </a:r>
            <a:r>
              <a:rPr lang="en-US" dirty="0" smtClean="0">
                <a:latin typeface="Tahoma"/>
                <a:cs typeface="Tahoma"/>
              </a:rPr>
              <a:t>year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5221" y="1411742"/>
            <a:ext cx="5767675" cy="1780260"/>
          </a:xfrm>
          <a:prstGeom prst="rect">
            <a:avLst/>
          </a:prstGeom>
        </p:spPr>
        <p:txBody>
          <a:bodyPr wrap="none" lIns="91402" tIns="45701" rIns="91402" bIns="45701">
            <a:spAutoFit/>
          </a:bodyPr>
          <a:lstStyle/>
          <a:p>
            <a:r>
              <a:rPr lang="en-US" dirty="0" smtClean="0">
                <a:solidFill>
                  <a:srgbClr val="D2533C"/>
                </a:solidFill>
              </a:rPr>
              <a:t>CLIC </a:t>
            </a:r>
            <a:r>
              <a:rPr lang="en-US" dirty="0" err="1" smtClean="0">
                <a:solidFill>
                  <a:srgbClr val="D2533C"/>
                </a:solidFill>
              </a:rPr>
              <a:t>e</a:t>
            </a:r>
            <a:r>
              <a:rPr lang="en-US" baseline="30000" dirty="0" err="1">
                <a:solidFill>
                  <a:srgbClr val="D2533C"/>
                </a:solidFill>
              </a:rPr>
              <a:t>+</a:t>
            </a:r>
            <a:r>
              <a:rPr lang="en-US" dirty="0" err="1">
                <a:solidFill>
                  <a:srgbClr val="D2533C"/>
                </a:solidFill>
              </a:rPr>
              <a:t>e</a:t>
            </a:r>
            <a:r>
              <a:rPr lang="en-US" baseline="30000" dirty="0">
                <a:solidFill>
                  <a:srgbClr val="D2533C"/>
                </a:solidFill>
              </a:rPr>
              <a:t>-</a:t>
            </a:r>
            <a:r>
              <a:rPr lang="en-US" dirty="0">
                <a:solidFill>
                  <a:srgbClr val="D2533C"/>
                </a:solidFill>
              </a:rPr>
              <a:t> </a:t>
            </a:r>
            <a:r>
              <a:rPr lang="en-US" dirty="0" smtClean="0"/>
              <a:t>linear collider:</a:t>
            </a:r>
          </a:p>
          <a:p>
            <a:pPr marL="799762" lvl="1" indent="-342754">
              <a:buFont typeface="Arial"/>
              <a:buChar char="•"/>
            </a:pPr>
            <a:r>
              <a:rPr lang="en-US" dirty="0" smtClean="0"/>
              <a:t>√s up to </a:t>
            </a:r>
            <a:r>
              <a:rPr lang="en-US" dirty="0" smtClean="0">
                <a:solidFill>
                  <a:srgbClr val="D2533C"/>
                </a:solidFill>
              </a:rPr>
              <a:t>3 </a:t>
            </a:r>
            <a:r>
              <a:rPr lang="en-US" dirty="0" err="1" smtClean="0">
                <a:solidFill>
                  <a:srgbClr val="D2533C"/>
                </a:solidFill>
              </a:rPr>
              <a:t>TeV</a:t>
            </a:r>
            <a:r>
              <a:rPr lang="en-US" dirty="0" smtClean="0"/>
              <a:t>, L=6</a:t>
            </a:r>
            <a:r>
              <a:rPr lang="en-US" dirty="0"/>
              <a:t>×</a:t>
            </a:r>
            <a:r>
              <a:rPr lang="en-US" dirty="0" smtClean="0"/>
              <a:t>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endParaRPr lang="en-US" dirty="0"/>
          </a:p>
          <a:p>
            <a:pPr marL="742637" lvl="1" indent="-285630">
              <a:buFont typeface="Arial"/>
              <a:buChar char="•"/>
            </a:pPr>
            <a:r>
              <a:rPr lang="en-US" dirty="0">
                <a:latin typeface="Tahoma"/>
                <a:cs typeface="Tahoma"/>
                <a:sym typeface="Wingdings"/>
              </a:rPr>
              <a:t>156 ns bunch </a:t>
            </a:r>
            <a:r>
              <a:rPr lang="en-US" dirty="0" smtClean="0">
                <a:latin typeface="Tahoma"/>
                <a:cs typeface="Tahoma"/>
                <a:sym typeface="Wingdings"/>
              </a:rPr>
              <a:t>trains, 312 </a:t>
            </a:r>
            <a:r>
              <a:rPr lang="en-US" dirty="0">
                <a:latin typeface="Tahoma"/>
                <a:cs typeface="Tahoma"/>
                <a:sym typeface="Wingdings"/>
              </a:rPr>
              <a:t>bunch </a:t>
            </a:r>
            <a:r>
              <a:rPr lang="en-US" dirty="0" smtClean="0">
                <a:latin typeface="Tahoma"/>
                <a:cs typeface="Tahoma"/>
                <a:sym typeface="Wingdings"/>
              </a:rPr>
              <a:t>crossings each</a:t>
            </a:r>
            <a:endParaRPr lang="en-US" dirty="0">
              <a:latin typeface="Tahoma"/>
              <a:cs typeface="Tahoma"/>
              <a:sym typeface="Wingdings"/>
            </a:endParaRPr>
          </a:p>
          <a:p>
            <a:pPr marL="742637" lvl="1" indent="-285630">
              <a:buFont typeface="Arial"/>
              <a:buChar char="•"/>
            </a:pPr>
            <a:r>
              <a:rPr lang="en-US" dirty="0">
                <a:solidFill>
                  <a:srgbClr val="292934"/>
                </a:solidFill>
                <a:latin typeface="Tahoma"/>
                <a:cs typeface="Tahoma"/>
                <a:sym typeface="Wingdings"/>
              </a:rPr>
              <a:t>20 </a:t>
            </a:r>
            <a:r>
              <a:rPr lang="en-US" dirty="0" err="1">
                <a:solidFill>
                  <a:srgbClr val="292934"/>
                </a:solidFill>
                <a:latin typeface="Tahoma"/>
                <a:cs typeface="Tahoma"/>
                <a:sym typeface="Wingdings"/>
              </a:rPr>
              <a:t>ms</a:t>
            </a:r>
            <a:r>
              <a:rPr lang="en-US" dirty="0">
                <a:solidFill>
                  <a:srgbClr val="292934"/>
                </a:solidFill>
                <a:latin typeface="Tahoma"/>
                <a:cs typeface="Tahoma"/>
                <a:sym typeface="Wingdings"/>
              </a:rPr>
              <a:t> </a:t>
            </a:r>
            <a:r>
              <a:rPr lang="en-US" dirty="0">
                <a:latin typeface="Tahoma"/>
                <a:cs typeface="Tahoma"/>
                <a:sym typeface="Wingdings"/>
              </a:rPr>
              <a:t>gaps between trains</a:t>
            </a:r>
          </a:p>
          <a:p>
            <a:pPr marL="799762" lvl="1" indent="-342754">
              <a:buFont typeface="Wingdings" charset="0"/>
              <a:buChar char="à"/>
            </a:pPr>
            <a:r>
              <a:rPr lang="en-US" dirty="0" smtClean="0">
                <a:latin typeface="Tahoma"/>
                <a:cs typeface="Tahoma"/>
                <a:sym typeface="Wingdings"/>
              </a:rPr>
              <a:t>trigger</a:t>
            </a:r>
            <a:r>
              <a:rPr lang="en-US" dirty="0">
                <a:latin typeface="Tahoma"/>
                <a:cs typeface="Tahoma"/>
                <a:sym typeface="Wingdings"/>
              </a:rPr>
              <a:t>-less </a:t>
            </a:r>
            <a:r>
              <a:rPr lang="en-US" dirty="0" smtClean="0">
                <a:latin typeface="Tahoma"/>
                <a:cs typeface="Tahoma"/>
                <a:sym typeface="Wingdings"/>
              </a:rPr>
              <a:t>readout</a:t>
            </a:r>
          </a:p>
          <a:p>
            <a:pPr marL="799762" lvl="1" indent="-342754"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Tahoma"/>
                <a:cs typeface="Tahoma"/>
                <a:sym typeface="Wingdings"/>
              </a:rPr>
              <a:t>power pulsing</a:t>
            </a:r>
            <a:endParaRPr lang="en-US" dirty="0">
              <a:solidFill>
                <a:schemeClr val="tx2"/>
              </a:solidFill>
              <a:latin typeface="Tahoma"/>
              <a:cs typeface="Tahoma"/>
              <a:sym typeface="Wingdings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005152" y="3106776"/>
            <a:ext cx="42333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32944" y="3963902"/>
            <a:ext cx="3200400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89130" y="3970874"/>
            <a:ext cx="731021" cy="338520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156 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61137" y="2674729"/>
            <a:ext cx="684734" cy="338520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20 </a:t>
            </a:r>
            <a:r>
              <a:rPr lang="en-US" sz="1600" dirty="0" err="1">
                <a:solidFill>
                  <a:srgbClr val="FF0000"/>
                </a:solidFill>
              </a:rPr>
              <a:t>ms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5114" y="3445331"/>
            <a:ext cx="1110945" cy="307742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312 bunches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27631" y="2073366"/>
            <a:ext cx="2456856" cy="590030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Time structure of collisions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(not to scale)</a:t>
            </a:r>
          </a:p>
        </p:txBody>
      </p:sp>
      <p:sp>
        <p:nvSpPr>
          <p:cNvPr id="26" name="Date Placeholder 5"/>
          <p:cNvSpPr txBox="1">
            <a:spLocks/>
          </p:cNvSpPr>
          <p:nvPr/>
        </p:nvSpPr>
        <p:spPr>
          <a:xfrm>
            <a:off x="442080" y="73087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009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00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15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21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28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34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043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04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057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June 3, 2013</a:t>
            </a:r>
            <a:endParaRPr lang="en-US" dirty="0">
              <a:latin typeface="Times" charset="0"/>
            </a:endParaRPr>
          </a:p>
        </p:txBody>
      </p:sp>
      <p:sp>
        <p:nvSpPr>
          <p:cNvPr id="27" name="Footer Placeholder 6"/>
          <p:cNvSpPr txBox="1">
            <a:spLocks/>
          </p:cNvSpPr>
          <p:nvPr/>
        </p:nvSpPr>
        <p:spPr>
          <a:xfrm>
            <a:off x="3109080" y="73087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009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00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15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21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28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34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043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04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057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TALENT Summer School - CERN</a:t>
            </a:r>
            <a:endParaRPr lang="en-US" dirty="0">
              <a:latin typeface="Times" charset="0"/>
            </a:endParaRPr>
          </a:p>
        </p:txBody>
      </p:sp>
      <p:sp>
        <p:nvSpPr>
          <p:cNvPr id="28" name="Slide Number Placeholder 7"/>
          <p:cNvSpPr txBox="1">
            <a:spLocks/>
          </p:cNvSpPr>
          <p:nvPr/>
        </p:nvSpPr>
        <p:spPr>
          <a:xfrm>
            <a:off x="6538080" y="73087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009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00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15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21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28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34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043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049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057" algn="l" defTabSz="45700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8AD847-EA26-2447-9994-E230048DA20F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8743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600200"/>
            <a:ext cx="4579526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D2533C"/>
                </a:solidFill>
              </a:rPr>
              <a:t>Efficient tagging of heavy quarks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through </a:t>
            </a:r>
            <a:r>
              <a:rPr lang="en-US" sz="1800" dirty="0">
                <a:sym typeface="Wingdings"/>
              </a:rPr>
              <a:t>precise determination of displaced vertices</a:t>
            </a:r>
            <a:r>
              <a:rPr lang="en-US" sz="1800" dirty="0" smtClean="0">
                <a:sym typeface="Wingdings"/>
              </a:rPr>
              <a:t>:</a:t>
            </a:r>
          </a:p>
          <a:p>
            <a:pPr marL="0" indent="0">
              <a:buNone/>
            </a:pPr>
            <a:r>
              <a:rPr lang="en-US" sz="1800" dirty="0" smtClean="0">
                <a:sym typeface="Wingdings"/>
              </a:rPr>
              <a:t> </a:t>
            </a:r>
            <a:endParaRPr lang="en-US" sz="1800" dirty="0"/>
          </a:p>
          <a:p>
            <a:pPr marL="468438" indent="-285750"/>
            <a:r>
              <a:rPr lang="en-US" sz="1800" dirty="0" smtClean="0">
                <a:solidFill>
                  <a:srgbClr val="D2533C"/>
                </a:solidFill>
              </a:rPr>
              <a:t>Single </a:t>
            </a:r>
            <a:r>
              <a:rPr lang="en-US" sz="1800" dirty="0">
                <a:solidFill>
                  <a:srgbClr val="D2533C"/>
                </a:solidFill>
              </a:rPr>
              <a:t>point resolution: </a:t>
            </a:r>
            <a:r>
              <a:rPr lang="en-US" sz="1800" dirty="0"/>
              <a:t>σ</a:t>
            </a:r>
            <a:r>
              <a:rPr lang="en-US" sz="1800" baseline="-25000" dirty="0"/>
              <a:t>SP</a:t>
            </a:r>
            <a:r>
              <a:rPr lang="en-US" sz="1800" dirty="0"/>
              <a:t>~3 </a:t>
            </a:r>
            <a:r>
              <a:rPr lang="en-US" sz="1800" dirty="0" err="1"/>
              <a:t>μm</a:t>
            </a:r>
            <a:endParaRPr lang="en-US" sz="1800" dirty="0"/>
          </a:p>
          <a:p>
            <a:pPr marL="982449" lvl="1" indent="-342754">
              <a:buFont typeface="Wingdings" charset="0"/>
              <a:buChar char="à"/>
            </a:pPr>
            <a:r>
              <a:rPr lang="en-US" sz="1800" dirty="0"/>
              <a:t>Small pixels ~25x25 </a:t>
            </a:r>
            <a:r>
              <a:rPr lang="en-US" sz="1800" dirty="0" err="1"/>
              <a:t>μm</a:t>
            </a:r>
            <a:r>
              <a:rPr lang="en-US" sz="1800" dirty="0"/>
              <a:t>, analog readout</a:t>
            </a:r>
          </a:p>
          <a:p>
            <a:pPr marL="468438" indent="-285750"/>
            <a:r>
              <a:rPr lang="en-US" sz="1800" dirty="0">
                <a:solidFill>
                  <a:srgbClr val="D2533C"/>
                </a:solidFill>
              </a:rPr>
              <a:t>M</a:t>
            </a:r>
            <a:r>
              <a:rPr lang="en-US" sz="1800" dirty="0" smtClean="0">
                <a:solidFill>
                  <a:srgbClr val="D2533C"/>
                </a:solidFill>
              </a:rPr>
              <a:t>aterial </a:t>
            </a:r>
            <a:r>
              <a:rPr lang="en-US" sz="1800" dirty="0">
                <a:solidFill>
                  <a:srgbClr val="D2533C"/>
                </a:solidFill>
              </a:rPr>
              <a:t>budget: </a:t>
            </a:r>
            <a:r>
              <a:rPr lang="en-US" sz="1800" dirty="0"/>
              <a:t>X ⪅ 0.2% X</a:t>
            </a:r>
            <a:r>
              <a:rPr lang="en-US" sz="1800" baseline="-25000" dirty="0"/>
              <a:t>0</a:t>
            </a:r>
            <a:r>
              <a:rPr lang="en-US" sz="1800" dirty="0"/>
              <a:t> / layer</a:t>
            </a:r>
          </a:p>
          <a:p>
            <a:pPr marL="982449" lvl="1" indent="-342754">
              <a:buFont typeface="Wingdings" charset="0"/>
              <a:buChar char="à"/>
            </a:pPr>
            <a:r>
              <a:rPr lang="en-US" sz="1800" dirty="0" smtClean="0"/>
              <a:t>Low</a:t>
            </a:r>
            <a:r>
              <a:rPr lang="en-US" sz="1800" dirty="0"/>
              <a:t>-power ASICs (~50 </a:t>
            </a:r>
            <a:r>
              <a:rPr lang="en-US" sz="1800" dirty="0" err="1"/>
              <a:t>mW</a:t>
            </a:r>
            <a:r>
              <a:rPr lang="en-US" sz="1800" dirty="0"/>
              <a:t>/cm</a:t>
            </a:r>
            <a:r>
              <a:rPr lang="en-US" sz="1800" baseline="30000" dirty="0"/>
              <a:t>2</a:t>
            </a:r>
            <a:r>
              <a:rPr lang="en-US" sz="1800" dirty="0"/>
              <a:t>) + air-flow </a:t>
            </a:r>
            <a:r>
              <a:rPr lang="en-US" sz="1800" dirty="0" smtClean="0"/>
              <a:t>cooling</a:t>
            </a:r>
          </a:p>
          <a:p>
            <a:pPr marL="982449" lvl="1" indent="-342754">
              <a:buFont typeface="Wingdings" charset="0"/>
              <a:buChar char="à"/>
            </a:pPr>
            <a:r>
              <a:rPr lang="en-US" sz="1800" dirty="0" smtClean="0"/>
              <a:t>50 µm sensor + 50 µm ASIC</a:t>
            </a:r>
            <a:endParaRPr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2013</a:t>
            </a:r>
            <a:endParaRPr lang="en-US" dirty="0"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TALENT Summer School - P. Riedler/CERN</a:t>
            </a:r>
            <a:endParaRPr lang="en-US" dirty="0"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Picture 6" descr="Screen Shot 2013-05-23 at 5.19.10 PM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8896" y="957565"/>
            <a:ext cx="3795671" cy="307308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33894"/>
              </p:ext>
            </p:extLst>
          </p:nvPr>
        </p:nvGraphicFramePr>
        <p:xfrm>
          <a:off x="5036725" y="4382689"/>
          <a:ext cx="3384376" cy="195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512168"/>
              </a:tblGrid>
              <a:tr h="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VX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D parameters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CLIC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26473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Material X/X0 (90</a:t>
                      </a:r>
                      <a:r>
                        <a:rPr lang="en-US" sz="1500" baseline="30000" dirty="0" smtClean="0"/>
                        <a:t>o</a:t>
                      </a:r>
                      <a:r>
                        <a:rPr lang="en-US" sz="1500" dirty="0" smtClean="0"/>
                        <a:t>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~1% (5-6 layer)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26473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Pixel</a:t>
                      </a:r>
                      <a:r>
                        <a:rPr lang="en-US" sz="1500" baseline="0" dirty="0" smtClean="0"/>
                        <a:t> size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25</a:t>
                      </a:r>
                      <a:r>
                        <a:rPr lang="en-US" sz="1500" baseline="0" dirty="0" smtClean="0">
                          <a:solidFill>
                            <a:srgbClr val="0000FF"/>
                          </a:solidFill>
                        </a:rPr>
                        <a:t> x 25 μm</a:t>
                      </a:r>
                      <a:r>
                        <a:rPr lang="en-US" sz="1500" baseline="30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/>
                </a:tc>
              </a:tr>
              <a:tr h="326473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# pixels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0000FF"/>
                          </a:solidFill>
                        </a:rPr>
                        <a:t>~2 G</a:t>
                      </a:r>
                      <a:endParaRPr lang="en-US" sz="15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26473">
                <a:tc>
                  <a:txBody>
                    <a:bodyPr/>
                    <a:lstStyle/>
                    <a:p>
                      <a:r>
                        <a:rPr lang="en-US" sz="1500" baseline="0" dirty="0" smtClean="0"/>
                        <a:t>Time slicing </a:t>
                      </a:r>
                      <a:r>
                        <a:rPr lang="en-US" sz="1500" baseline="0" dirty="0" err="1" smtClean="0"/>
                        <a:t>resol</a:t>
                      </a:r>
                      <a:r>
                        <a:rPr lang="en-US" sz="1500" baseline="0" dirty="0" smtClean="0"/>
                        <a:t>.</a:t>
                      </a:r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solidFill>
                            <a:srgbClr val="0000FF"/>
                          </a:solidFill>
                        </a:rPr>
                        <a:t>~10 ns</a:t>
                      </a:r>
                      <a:endParaRPr lang="en-US" sz="1500" baseline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26473">
                <a:tc>
                  <a:txBody>
                    <a:bodyPr/>
                    <a:lstStyle/>
                    <a:p>
                      <a:r>
                        <a:rPr lang="en-US" sz="1500" baseline="0" dirty="0" smtClean="0"/>
                        <a:t>Avg. power/pixel</a:t>
                      </a:r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solidFill>
                            <a:srgbClr val="0000FF"/>
                          </a:solidFill>
                        </a:rPr>
                        <a:t>&lt;~0.3 </a:t>
                      </a:r>
                      <a:r>
                        <a:rPr lang="en-US" sz="1500" baseline="0" dirty="0" err="1" smtClean="0">
                          <a:solidFill>
                            <a:srgbClr val="0000FF"/>
                          </a:solidFill>
                        </a:rPr>
                        <a:t>μW</a:t>
                      </a:r>
                      <a:endParaRPr lang="en-US" sz="1500" baseline="30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6073" y="4837829"/>
            <a:ext cx="1828951" cy="17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147803"/>
      </p:ext>
    </p:extLst>
  </p:cSld>
  <p:clrMapOvr>
    <a:masterClrMapping/>
  </p:clrMapOvr>
  <p:transition xmlns:p14="http://schemas.microsoft.com/office/powerpoint/2010/main">
    <p:circl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480" y="1600200"/>
            <a:ext cx="5243152" cy="4876800"/>
          </a:xfrm>
        </p:spPr>
        <p:txBody>
          <a:bodyPr>
            <a:normAutofit lnSpcReduction="10000"/>
          </a:bodyPr>
          <a:lstStyle/>
          <a:p>
            <a:pPr marL="0" indent="143939">
              <a:spcBef>
                <a:spcPts val="200"/>
              </a:spcBef>
            </a:pPr>
            <a:r>
              <a:rPr lang="en-US" sz="1600" b="1" dirty="0"/>
              <a:t>65 nm CMOS hybrid r/o chip</a:t>
            </a:r>
            <a:r>
              <a:rPr lang="en-US" sz="1600" dirty="0"/>
              <a:t>,</a:t>
            </a:r>
            <a:br>
              <a:rPr lang="en-US" sz="1600" dirty="0"/>
            </a:br>
            <a:r>
              <a:rPr lang="en-US" sz="1600" dirty="0"/>
              <a:t>targeted to CLIC vertex detectors</a:t>
            </a:r>
            <a:br>
              <a:rPr lang="en-US" sz="1600" dirty="0"/>
            </a:br>
            <a:endParaRPr lang="en-US" sz="1600" dirty="0"/>
          </a:p>
          <a:p>
            <a:pPr marL="0" indent="143939">
              <a:spcBef>
                <a:spcPts val="200"/>
              </a:spcBef>
            </a:pPr>
            <a:r>
              <a:rPr lang="en-US" sz="1600" b="1" dirty="0"/>
              <a:t>Demonstrator chip</a:t>
            </a:r>
            <a:r>
              <a:rPr lang="en-US" sz="1600" dirty="0"/>
              <a:t> produced with</a:t>
            </a:r>
            <a:br>
              <a:rPr lang="en-US" sz="1600" dirty="0"/>
            </a:br>
            <a:r>
              <a:rPr lang="en-US" sz="1600" dirty="0"/>
              <a:t>fully functional 64 x 64 pixel matrix</a:t>
            </a:r>
            <a:br>
              <a:rPr lang="en-US" sz="1600" dirty="0"/>
            </a:br>
            <a:endParaRPr lang="en-US" sz="1600" dirty="0"/>
          </a:p>
          <a:p>
            <a:pPr marL="0" indent="143939">
              <a:spcBef>
                <a:spcPts val="200"/>
              </a:spcBef>
            </a:pPr>
            <a:r>
              <a:rPr lang="en-US" sz="1600" b="1" dirty="0"/>
              <a:t>25 </a:t>
            </a:r>
            <a:r>
              <a:rPr lang="el-GR" sz="1600" b="1" dirty="0"/>
              <a:t>μ</a:t>
            </a:r>
            <a:r>
              <a:rPr lang="it-IT" sz="1600" b="1" dirty="0"/>
              <a:t>m </a:t>
            </a:r>
            <a:r>
              <a:rPr lang="en-US" sz="1600" dirty="0"/>
              <a:t>pixel pitch</a:t>
            </a:r>
            <a:br>
              <a:rPr lang="en-US" sz="1600" dirty="0"/>
            </a:br>
            <a:endParaRPr lang="it-IT" sz="1600" dirty="0"/>
          </a:p>
          <a:p>
            <a:pPr marL="0" indent="143939">
              <a:spcBef>
                <a:spcPts val="200"/>
              </a:spcBef>
            </a:pPr>
            <a:r>
              <a:rPr lang="en-US" sz="1600" dirty="0"/>
              <a:t>Simultaneous </a:t>
            </a:r>
            <a:r>
              <a:rPr lang="en-US" sz="1600" b="1" dirty="0"/>
              <a:t>4-bit time (TOA) and </a:t>
            </a:r>
            <a:br>
              <a:rPr lang="en-US" sz="1600" b="1" dirty="0"/>
            </a:br>
            <a:r>
              <a:rPr lang="en-US" sz="1600" b="1" dirty="0"/>
              <a:t>energy (TOT) </a:t>
            </a:r>
            <a:r>
              <a:rPr lang="en-US" sz="1600" dirty="0"/>
              <a:t>measurement per pixel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sym typeface="Wingdings"/>
              </a:rPr>
              <a:t> </a:t>
            </a:r>
            <a:r>
              <a:rPr lang="en-US" sz="1600" dirty="0"/>
              <a:t>Front-end </a:t>
            </a:r>
            <a:r>
              <a:rPr lang="en-US" sz="1600" b="1" dirty="0"/>
              <a:t>time slicing &lt; 10 ns </a:t>
            </a:r>
            <a:br>
              <a:rPr lang="en-US" sz="1600" b="1" dirty="0"/>
            </a:br>
            <a:endParaRPr lang="en-US" sz="1600" dirty="0"/>
          </a:p>
          <a:p>
            <a:pPr marL="0" indent="143939">
              <a:spcBef>
                <a:spcPts val="200"/>
              </a:spcBef>
            </a:pPr>
            <a:r>
              <a:rPr lang="en-US" sz="1600" dirty="0"/>
              <a:t>Selectable </a:t>
            </a:r>
            <a:r>
              <a:rPr lang="en-US" sz="1600" b="1" dirty="0"/>
              <a:t>compression</a:t>
            </a:r>
            <a:r>
              <a:rPr lang="en-US" sz="1600" dirty="0"/>
              <a:t> logic:</a:t>
            </a:r>
          </a:p>
          <a:p>
            <a:pPr marL="0" lvl="1" indent="143939">
              <a:spcBef>
                <a:spcPts val="200"/>
              </a:spcBef>
              <a:buNone/>
            </a:pPr>
            <a:r>
              <a:rPr lang="en-US" sz="1600" dirty="0"/>
              <a:t>pixel, cluster + column-based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600" dirty="0">
                <a:sym typeface="Wingdings"/>
              </a:rPr>
              <a:t> </a:t>
            </a:r>
            <a:r>
              <a:rPr lang="en-US" sz="1600" dirty="0"/>
              <a:t>Full chip r/o in less than 800 </a:t>
            </a:r>
            <a:r>
              <a:rPr lang="el-GR" sz="1600" dirty="0"/>
              <a:t>μ</a:t>
            </a:r>
            <a:r>
              <a:rPr lang="it-IT" sz="1600" dirty="0" err="1"/>
              <a:t>s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(</a:t>
            </a:r>
            <a:r>
              <a:rPr lang="it-IT" sz="1600" dirty="0" err="1"/>
              <a:t>at</a:t>
            </a:r>
            <a:r>
              <a:rPr lang="it-IT" sz="1600" dirty="0"/>
              <a:t> 10% </a:t>
            </a:r>
            <a:r>
              <a:rPr lang="it-IT" sz="1600" dirty="0" err="1"/>
              <a:t>occup</a:t>
            </a:r>
            <a:r>
              <a:rPr lang="it-IT" sz="1600" dirty="0"/>
              <a:t>.) with 320 MHz </a:t>
            </a:r>
            <a:r>
              <a:rPr lang="it-IT" sz="1600" dirty="0" err="1"/>
              <a:t>r</a:t>
            </a:r>
            <a:r>
              <a:rPr lang="it-IT" sz="1600" dirty="0"/>
              <a:t>/o clock</a:t>
            </a:r>
            <a:br>
              <a:rPr lang="it-IT" sz="1600" dirty="0"/>
            </a:br>
            <a:endParaRPr lang="it-IT" sz="1600" dirty="0"/>
          </a:p>
          <a:p>
            <a:pPr marL="0" indent="143939">
              <a:spcBef>
                <a:spcPts val="200"/>
              </a:spcBef>
            </a:pPr>
            <a:r>
              <a:rPr lang="en-US" sz="1600" b="1" dirty="0"/>
              <a:t>power pulsing scheme</a:t>
            </a:r>
            <a:br>
              <a:rPr lang="en-US" sz="1600" b="1" dirty="0"/>
            </a:br>
            <a:r>
              <a:rPr lang="en-US" sz="1600" dirty="0">
                <a:sym typeface="Wingdings"/>
              </a:rPr>
              <a:t> </a:t>
            </a:r>
            <a:r>
              <a:rPr lang="en-US" sz="1600" dirty="0" err="1">
                <a:sym typeface="Wingdings"/>
              </a:rPr>
              <a:t>P</a:t>
            </a:r>
            <a:r>
              <a:rPr lang="en-US" sz="1600" baseline="-25000" dirty="0" err="1">
                <a:sym typeface="Wingdings"/>
              </a:rPr>
              <a:t>avg</a:t>
            </a:r>
            <a:r>
              <a:rPr lang="en-US" sz="1600" dirty="0">
                <a:sym typeface="Wingdings"/>
              </a:rPr>
              <a:t>&lt; </a:t>
            </a:r>
            <a:r>
              <a:rPr lang="en-US" sz="1600" dirty="0"/>
              <a:t>50 </a:t>
            </a:r>
            <a:r>
              <a:rPr lang="en-US" sz="1600" dirty="0" err="1"/>
              <a:t>mW</a:t>
            </a:r>
            <a:r>
              <a:rPr lang="en-US" sz="1600" dirty="0"/>
              <a:t>/</a:t>
            </a:r>
            <a:r>
              <a:rPr lang="en-US" sz="1600" dirty="0" smtClean="0"/>
              <a:t>cm</a:t>
            </a:r>
            <a:r>
              <a:rPr lang="en-US" sz="1600" baseline="30000" dirty="0" smtClean="0"/>
              <a:t>2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53</a:t>
            </a:fld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29608" y="3713436"/>
            <a:ext cx="4320479" cy="2687379"/>
            <a:chOff x="4529604" y="5581698"/>
            <a:chExt cx="4320479" cy="2687379"/>
          </a:xfrm>
        </p:grpSpPr>
        <p:pic>
          <p:nvPicPr>
            <p:cNvPr id="8" name="Image 6" descr="PastedGraphic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346154" y="4765148"/>
              <a:ext cx="2687379" cy="432047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436275" y="7231354"/>
              <a:ext cx="20322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bg1"/>
                  </a:solidFill>
                </a:rPr>
                <a:t>CLICpix</a:t>
              </a:r>
              <a:endParaRPr lang="en-US" dirty="0">
                <a:solidFill>
                  <a:schemeClr val="bg1"/>
                </a:solidFill>
              </a:endParaRPr>
            </a:p>
            <a:p>
              <a:r>
                <a:rPr lang="en-US" dirty="0">
                  <a:solidFill>
                    <a:schemeClr val="bg1"/>
                  </a:solidFill>
                </a:rPr>
                <a:t>demonstrator chip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940351" y="6323129"/>
            <a:ext cx="880125" cy="307742"/>
          </a:xfrm>
          <a:prstGeom prst="rect">
            <a:avLst/>
          </a:prstGeom>
          <a:noFill/>
        </p:spPr>
        <p:txBody>
          <a:bodyPr wrap="none" lIns="91402" tIns="45701" rIns="91402" bIns="45701" rtlCol="0">
            <a:spAutoFit/>
          </a:bodyPr>
          <a:lstStyle/>
          <a:p>
            <a:r>
              <a:rPr lang="en-US" sz="1400" dirty="0"/>
              <a:t>P. Valerio</a:t>
            </a: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878568" y="-547290"/>
            <a:ext cx="3168354" cy="5232168"/>
            <a:chOff x="5508100" y="692696"/>
            <a:chExt cx="3456388" cy="5775769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>
              <a:off x="5796136" y="6309320"/>
              <a:ext cx="316835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7039413" y="6128711"/>
              <a:ext cx="708408" cy="3397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14 </a:t>
              </a:r>
              <a:r>
                <a:rPr lang="en-US" sz="1400" dirty="0" err="1"/>
                <a:t>μm</a:t>
              </a:r>
              <a:endParaRPr lang="en-US" sz="1400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21393" y="1894352"/>
              <a:ext cx="5544750" cy="3141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 bwMode="auto">
            <a:xfrm>
              <a:off x="5724128" y="692696"/>
              <a:ext cx="0" cy="55446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 rot="16200000">
              <a:off x="5317558" y="3268373"/>
              <a:ext cx="716841" cy="33575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25 </a:t>
              </a:r>
              <a:r>
                <a:rPr lang="en-US" sz="1400" dirty="0" err="1"/>
                <a:t>μm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6871951" y="4785259"/>
              <a:ext cx="1010600" cy="402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CFFCC"/>
                  </a:solidFill>
                </a:rPr>
                <a:t>Preamp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6422527" y="3611500"/>
              <a:ext cx="3746601" cy="705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CFFCC"/>
                  </a:solidFill>
                </a:rPr>
                <a:t>leakage compensation</a:t>
              </a:r>
            </a:p>
            <a:p>
              <a:r>
                <a:rPr lang="en-US" dirty="0" smtClean="0">
                  <a:solidFill>
                    <a:srgbClr val="CCFFCC"/>
                  </a:solidFill>
                </a:rPr>
                <a:t>+ return to baseline circuit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5940152" y="1700808"/>
              <a:ext cx="1296144" cy="2736304"/>
            </a:xfrm>
            <a:prstGeom prst="rect">
              <a:avLst/>
            </a:prstGeom>
            <a:noFill/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1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latin typeface="Helvetica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6730026" y="2862935"/>
              <a:ext cx="1424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CFFCC"/>
                  </a:solidFill>
                </a:rPr>
                <a:t>discriminator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218534" y="4437111"/>
              <a:ext cx="360040" cy="1016993"/>
            </a:xfrm>
            <a:prstGeom prst="rect">
              <a:avLst/>
            </a:prstGeom>
            <a:noFill/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1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latin typeface="Helvetica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290542" y="1619919"/>
              <a:ext cx="360040" cy="2736304"/>
            </a:xfrm>
            <a:prstGeom prst="rect">
              <a:avLst/>
            </a:prstGeom>
            <a:noFill/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1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latin typeface="Helvetica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5940152" y="764704"/>
              <a:ext cx="1728192" cy="792088"/>
            </a:xfrm>
            <a:prstGeom prst="rect">
              <a:avLst/>
            </a:prstGeom>
            <a:noFill/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1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latin typeface="Helvetica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45231" y="936861"/>
              <a:ext cx="1391684" cy="407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CFFCC"/>
                  </a:solidFill>
                </a:rPr>
                <a:t>DAC output</a:t>
              </a:r>
              <a:endParaRPr lang="en-US" dirty="0">
                <a:solidFill>
                  <a:srgbClr val="CCFFCC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6732240" y="4941168"/>
              <a:ext cx="0" cy="72008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5940152" y="4941168"/>
              <a:ext cx="79208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5940152" y="4941168"/>
              <a:ext cx="0" cy="122413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6732240" y="5661248"/>
              <a:ext cx="108012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7812360" y="836712"/>
              <a:ext cx="0" cy="482453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7812360" y="836712"/>
              <a:ext cx="108012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8892480" y="836712"/>
              <a:ext cx="0" cy="532859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5940152" y="6165304"/>
              <a:ext cx="295232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5940152" y="4437112"/>
              <a:ext cx="0" cy="5040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H="1">
              <a:off x="7092280" y="4437112"/>
              <a:ext cx="1" cy="122413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48279673"/>
      </p:ext>
    </p:extLst>
  </p:cSld>
  <p:clrMapOvr>
    <a:masterClrMapping/>
  </p:clrMapOvr>
  <p:transition xmlns:p14="http://schemas.microsoft.com/office/powerpoint/2010/main"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HFT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48656" cy="190722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Direct topological reconstruction of </a:t>
            </a:r>
            <a:r>
              <a:rPr lang="en-US" sz="1800" dirty="0" smtClean="0"/>
              <a:t>Charm (200 </a:t>
            </a:r>
            <a:r>
              <a:rPr lang="en-US" sz="1800" dirty="0" err="1" smtClean="0"/>
              <a:t>GeV</a:t>
            </a:r>
            <a:r>
              <a:rPr lang="en-US" sz="1800" dirty="0" smtClean="0"/>
              <a:t> Au-Au collisions)</a:t>
            </a:r>
            <a:endParaRPr lang="en-US" sz="1800" dirty="0"/>
          </a:p>
          <a:p>
            <a:pPr lvl="1"/>
            <a:r>
              <a:rPr lang="en-US" sz="1800" dirty="0"/>
              <a:t>Detect charm decays with small c</a:t>
            </a:r>
            <a:r>
              <a:rPr lang="en-US" sz="1800" dirty="0">
                <a:latin typeface="Symbol" charset="0"/>
                <a:sym typeface="Symbol" charset="0"/>
              </a:rPr>
              <a:t></a:t>
            </a:r>
            <a:r>
              <a:rPr lang="en-US" sz="1800" dirty="0"/>
              <a:t>, including  D</a:t>
            </a:r>
            <a:r>
              <a:rPr lang="en-US" sz="1800" baseline="30000" dirty="0"/>
              <a:t>0</a:t>
            </a:r>
            <a:r>
              <a:rPr lang="en-US" sz="1800" dirty="0"/>
              <a:t> </a:t>
            </a:r>
            <a:r>
              <a:rPr lang="en-US" sz="1800" dirty="0">
                <a:sym typeface="Symbol" charset="0"/>
              </a:rPr>
              <a:t></a:t>
            </a:r>
            <a:r>
              <a:rPr lang="en-US" sz="1800" dirty="0"/>
              <a:t> K </a:t>
            </a:r>
            <a:r>
              <a:rPr lang="en-US" sz="1800" dirty="0">
                <a:sym typeface="Symbol" charset="0"/>
              </a:rPr>
              <a:t>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54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22" descr="Picture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5776" y="2570102"/>
            <a:ext cx="5828223" cy="383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90300" y="3652671"/>
            <a:ext cx="3048000" cy="172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2" tIns="45701" rIns="91402" bIns="45701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z="1600" i="1" dirty="0" smtClean="0"/>
              <a:t>HFT </a:t>
            </a:r>
            <a:r>
              <a:rPr lang="en-US" sz="1600" i="1" dirty="0"/>
              <a:t>– Heavy Flavor Tracker</a:t>
            </a:r>
          </a:p>
          <a:p>
            <a:pPr eaLnBrk="1" hangingPunct="1">
              <a:buSzPct val="75000"/>
              <a:buFont typeface="Wingdings" charset="0"/>
              <a:buChar char="l"/>
            </a:pPr>
            <a:r>
              <a:rPr lang="en-US" sz="1600" dirty="0"/>
              <a:t>SSD – Silicon Strip Detector</a:t>
            </a:r>
          </a:p>
          <a:p>
            <a:pPr lvl="1" eaLnBrk="1" hangingPunct="1">
              <a:buSzPct val="75000"/>
              <a:buFont typeface="Wingdings" charset="0"/>
              <a:buChar char="l"/>
            </a:pPr>
            <a:r>
              <a:rPr lang="en-US" sz="1400" dirty="0"/>
              <a:t>r = 22 cm</a:t>
            </a:r>
          </a:p>
          <a:p>
            <a:pPr eaLnBrk="1" hangingPunct="1">
              <a:buSzPct val="75000"/>
              <a:buFont typeface="Wingdings" charset="0"/>
              <a:buChar char="l"/>
            </a:pPr>
            <a:r>
              <a:rPr lang="en-US" sz="1600" dirty="0"/>
              <a:t>IST – Inner Silicon Tracker</a:t>
            </a:r>
          </a:p>
          <a:p>
            <a:pPr lvl="1" eaLnBrk="1" hangingPunct="1">
              <a:buSzPct val="75000"/>
              <a:buFont typeface="Wingdings" charset="0"/>
              <a:buChar char="l"/>
            </a:pPr>
            <a:r>
              <a:rPr lang="en-US" sz="1400" dirty="0"/>
              <a:t>r = 14 cm</a:t>
            </a:r>
          </a:p>
          <a:p>
            <a:pPr eaLnBrk="1" hangingPunct="1">
              <a:buSzPct val="75000"/>
              <a:buFont typeface="Wingdings" charset="0"/>
              <a:buChar char="l"/>
            </a:pPr>
            <a:r>
              <a:rPr lang="en-US" sz="1600" dirty="0">
                <a:solidFill>
                  <a:schemeClr val="tx2"/>
                </a:solidFill>
              </a:rPr>
              <a:t>PXL – Pixel Detector </a:t>
            </a:r>
          </a:p>
          <a:p>
            <a:pPr lvl="1" eaLnBrk="1" hangingPunct="1">
              <a:buSzPct val="75000"/>
              <a:buFont typeface="Wingdings" charset="0"/>
              <a:buChar char="l"/>
            </a:pPr>
            <a:r>
              <a:rPr lang="en-US" sz="1400" dirty="0">
                <a:solidFill>
                  <a:schemeClr val="tx2"/>
                </a:solidFill>
              </a:rPr>
              <a:t>r = 2.5, 8 cm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954" y="2570102"/>
            <a:ext cx="3366727" cy="646331"/>
          </a:xfrm>
          <a:prstGeom prst="rect">
            <a:avLst/>
          </a:prstGeom>
          <a:noFill/>
          <a:ln>
            <a:solidFill>
              <a:srgbClr val="D2533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Installation: December 2013</a:t>
            </a:r>
          </a:p>
          <a:p>
            <a:r>
              <a:rPr lang="en-US" dirty="0" smtClean="0"/>
              <a:t>3 sectors installed May 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85621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HFT at RHIC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55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47577"/>
              </p:ext>
            </p:extLst>
          </p:nvPr>
        </p:nvGraphicFramePr>
        <p:xfrm>
          <a:off x="1137600" y="1775533"/>
          <a:ext cx="6781800" cy="4142527"/>
        </p:xfrm>
        <a:graphic>
          <a:graphicData uri="http://schemas.openxmlformats.org/drawingml/2006/table">
            <a:tbl>
              <a:tblPr/>
              <a:tblGrid>
                <a:gridCol w="3082161"/>
                <a:gridCol w="3699639"/>
              </a:tblGrid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Pointing resolution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(12 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 19 </a:t>
                      </a:r>
                      <a:r>
                        <a:rPr kumimoji="1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GeV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/</a:t>
                      </a:r>
                      <a:r>
                        <a:rPr kumimoji="1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pc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) m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Layers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Layer 1 at 2.5 cm radius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Layer 2 at 8 cm radius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Pixel size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20.7 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m X 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20.7 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m 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Hit resolution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6 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m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Position stability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6 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m rms (20 m  envelope)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Radiation length per layer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X/X</a:t>
                      </a:r>
                      <a:r>
                        <a:rPr kumimoji="1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0</a:t>
                      </a: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 = 0.37%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Number of pixels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356 M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2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Integration time (affects pileup)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185.6 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  <a:sym typeface="Symbol" pitchFamily="18" charset="2"/>
                        </a:rPr>
                        <a:t>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s 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Radiation environment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20 to 90 </a:t>
                      </a:r>
                      <a:r>
                        <a:rPr kumimoji="1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kRad</a:t>
                      </a: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 / year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2*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 to 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12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 1MeV 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eq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2</a:t>
                      </a:r>
                      <a:endParaRPr kumimoji="1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PGothic"/>
                        <a:cs typeface="ヒラギノ角ゴ Pro W3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4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Rapid detector replacement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/>
                          <a:cs typeface="ヒラギノ角ゴ Pro W3"/>
                        </a:rPr>
                        <a:t>~ 1 day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57400" y="6197559"/>
            <a:ext cx="5715000" cy="34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2" tIns="45701" rIns="91402" bIns="45701">
            <a:spAutoFit/>
          </a:bodyPr>
          <a:lstStyle/>
          <a:p>
            <a:pPr marL="342754" indent="-342754">
              <a:lnSpc>
                <a:spcPct val="80000"/>
              </a:lnSpc>
              <a:spcBef>
                <a:spcPct val="20000"/>
              </a:spcBef>
            </a:pPr>
            <a:r>
              <a:rPr lang="en-GB" sz="2000" dirty="0"/>
              <a:t>356 M pixels on ~0.16 m</a:t>
            </a:r>
            <a:r>
              <a:rPr lang="en-GB" sz="2000" baseline="30000" dirty="0"/>
              <a:t>2</a:t>
            </a:r>
            <a:r>
              <a:rPr lang="en-GB" sz="2000" dirty="0"/>
              <a:t> of Silicon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3269" y="1339334"/>
            <a:ext cx="3481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2533C"/>
                </a:solidFill>
              </a:rPr>
              <a:t>Monolithic silicon pixel detectors</a:t>
            </a:r>
            <a:endParaRPr lang="en-US" dirty="0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96689"/>
      </p:ext>
    </p:extLst>
  </p:cSld>
  <p:clrMapOvr>
    <a:masterClrMapping/>
  </p:clrMapOvr>
  <p:transition xmlns:p14="http://schemas.microsoft.com/office/powerpoint/2010/main"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HFT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369269"/>
            <a:ext cx="4534498" cy="4876800"/>
          </a:xfrm>
        </p:spPr>
        <p:txBody>
          <a:bodyPr/>
          <a:lstStyle/>
          <a:p>
            <a:r>
              <a:rPr lang="en-GB" sz="1800" dirty="0">
                <a:latin typeface="Arial" charset="0"/>
                <a:ea typeface="ヒラギノ角ゴ Pro W3" charset="0"/>
                <a:cs typeface="ヒラギノ角ゴ Pro W3" charset="0"/>
              </a:rPr>
              <a:t>Air cooling</a:t>
            </a:r>
          </a:p>
          <a:p>
            <a:r>
              <a:rPr lang="en-GB" sz="1800" dirty="0">
                <a:latin typeface="Arial" charset="0"/>
                <a:ea typeface="ヒラギノ角ゴ Pro W3" charset="0"/>
                <a:cs typeface="ヒラギノ角ゴ Pro W3" charset="0"/>
              </a:rPr>
              <a:t>Thinned silicon sensors (50 </a:t>
            </a:r>
            <a:r>
              <a:rPr lang="en-GB" sz="1800" dirty="0" err="1">
                <a:latin typeface="Arial" charset="0"/>
                <a:ea typeface="ヒラギノ角ゴ Pro W3" charset="0"/>
                <a:cs typeface="ヒラギノ角ゴ Pro W3" charset="0"/>
              </a:rPr>
              <a:t>μm</a:t>
            </a:r>
            <a:r>
              <a:rPr lang="en-GB" sz="1800" dirty="0">
                <a:latin typeface="Arial" charset="0"/>
                <a:ea typeface="ヒラギノ角ゴ Pro W3" charset="0"/>
                <a:cs typeface="ヒラギノ角ゴ Pro W3" charset="0"/>
              </a:rPr>
              <a:t> thickness)</a:t>
            </a:r>
          </a:p>
          <a:p>
            <a:r>
              <a:rPr lang="en-GB" sz="1800" dirty="0">
                <a:latin typeface="Arial" charset="0"/>
                <a:ea typeface="ヒラギノ角ゴ Pro W3" charset="0"/>
                <a:cs typeface="ヒラギノ角ゴ Pro W3" charset="0"/>
              </a:rPr>
              <a:t>MAPS (Monolithic Active Pixel Sensor) pixel technology</a:t>
            </a:r>
          </a:p>
          <a:p>
            <a:pPr lvl="1"/>
            <a:r>
              <a:rPr lang="en-GB" sz="1600" dirty="0">
                <a:latin typeface="Arial" charset="0"/>
                <a:ea typeface="ヒラギノ角ゴ Pro W3" charset="0"/>
                <a:cs typeface="ヒラギノ角ゴ Pro W3" charset="0"/>
              </a:rPr>
              <a:t>Sensor power dissipation ~170 </a:t>
            </a:r>
            <a:r>
              <a:rPr lang="en-GB" sz="1600" dirty="0" err="1">
                <a:latin typeface="Arial" charset="0"/>
                <a:ea typeface="ヒラギノ角ゴ Pro W3" charset="0"/>
                <a:cs typeface="ヒラギノ角ゴ Pro W3" charset="0"/>
              </a:rPr>
              <a:t>mW</a:t>
            </a:r>
            <a:r>
              <a:rPr lang="en-GB" sz="1600" dirty="0">
                <a:latin typeface="Arial" charset="0"/>
                <a:ea typeface="ヒラギノ角ゴ Pro W3" charset="0"/>
                <a:cs typeface="ヒラギノ角ゴ Pro W3" charset="0"/>
              </a:rPr>
              <a:t>/cm</a:t>
            </a:r>
            <a:r>
              <a:rPr lang="en-GB" sz="1600" baseline="30000" dirty="0"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</a:p>
          <a:p>
            <a:pPr lvl="1"/>
            <a:r>
              <a:rPr lang="en-GB" sz="1600" dirty="0">
                <a:latin typeface="Arial" charset="0"/>
                <a:ea typeface="ヒラギノ角ゴ Pro W3" charset="0"/>
                <a:cs typeface="ヒラギノ角ゴ Pro W3" charset="0"/>
              </a:rPr>
              <a:t>Sensor integration time &lt;200 </a:t>
            </a:r>
            <a:r>
              <a:rPr lang="en-GB" sz="1600" dirty="0" err="1">
                <a:latin typeface="Arial" charset="0"/>
                <a:ea typeface="ヒラギノ角ゴ Pro W3" charset="0"/>
                <a:cs typeface="ヒラギノ角ゴ Pro W3" charset="0"/>
              </a:rPr>
              <a:t>μs</a:t>
            </a:r>
            <a:r>
              <a:rPr lang="en-GB" sz="1600" dirty="0">
                <a:latin typeface="Arial" charset="0"/>
                <a:ea typeface="ヒラギノ角ゴ Pro W3" charset="0"/>
                <a:cs typeface="ヒラギノ角ゴ Pro W3" charset="0"/>
              </a:rPr>
              <a:t> (L=8×10</a:t>
            </a:r>
            <a:r>
              <a:rPr lang="en-GB" sz="1600" baseline="30000" dirty="0">
                <a:latin typeface="Arial" charset="0"/>
                <a:ea typeface="ヒラギノ角ゴ Pro W3" charset="0"/>
                <a:cs typeface="ヒラギノ角ゴ Pro W3" charset="0"/>
              </a:rPr>
              <a:t>27</a:t>
            </a:r>
            <a:r>
              <a:rPr lang="en-GB" sz="1600" dirty="0">
                <a:latin typeface="Arial" charset="0"/>
                <a:ea typeface="ヒラギノ角ゴ Pro W3" charset="0"/>
                <a:cs typeface="ヒラギノ角ゴ Pro W3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latin typeface="Arial" charset="0"/>
                <a:ea typeface="ヒラギノ角ゴ Pro W3" charset="0"/>
                <a:cs typeface="ヒラギノ角ゴ Pro W3" charset="0"/>
              </a:rPr>
              <a:t>Quick detector installation or replacement (1 day)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11" descr="super module business end"/>
          <p:cNvPicPr>
            <a:picLocks noChangeAspect="1" noChangeArrowheads="1"/>
          </p:cNvPicPr>
          <p:nvPr/>
        </p:nvPicPr>
        <p:blipFill>
          <a:blip r:embed="rId2" cstate="screen">
            <a:lum bright="34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1" y="3013078"/>
            <a:ext cx="4191000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3352800" y="5029209"/>
            <a:ext cx="5184775" cy="1068388"/>
            <a:chOff x="2208" y="3360"/>
            <a:chExt cx="3266" cy="673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lum bright="12000" contrast="3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360"/>
              <a:ext cx="3266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2640" y="3859"/>
              <a:ext cx="1827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eaLnBrk="1" hangingPunct="1"/>
              <a:r>
                <a:rPr lang="en-US" sz="1200"/>
                <a:t>Aluminum conductor Ladder Flex Cable</a:t>
              </a:r>
            </a:p>
          </p:txBody>
        </p:sp>
      </p:grp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800600" y="4648200"/>
            <a:ext cx="2971800" cy="600364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9962" tIns="46781" rIns="89962" bIns="46781">
            <a:spAutoFit/>
          </a:bodyPr>
          <a:lstStyle/>
          <a:p>
            <a:pPr>
              <a:spcBef>
                <a:spcPts val="1125"/>
              </a:spcBef>
              <a:buClr>
                <a:srgbClr val="009999"/>
              </a:buClr>
              <a:buSzPct val="100000"/>
              <a:tabLst>
                <a:tab pos="0" algn="l"/>
                <a:tab pos="457009" algn="l"/>
                <a:tab pos="914015" algn="l"/>
                <a:tab pos="1371021" algn="l"/>
                <a:tab pos="1828028" algn="l"/>
                <a:tab pos="2285034" algn="l"/>
                <a:tab pos="2742043" algn="l"/>
                <a:tab pos="3199049" algn="l"/>
                <a:tab pos="3656057" algn="l"/>
                <a:tab pos="4113063" algn="l"/>
                <a:tab pos="4570071" algn="l"/>
                <a:tab pos="5027076" algn="l"/>
                <a:tab pos="5484084" algn="l"/>
                <a:tab pos="5941092" algn="l"/>
                <a:tab pos="6398098" algn="l"/>
                <a:tab pos="6855105" algn="l"/>
                <a:tab pos="7312113" algn="l"/>
                <a:tab pos="7769119" algn="l"/>
                <a:tab pos="8226128" algn="l"/>
                <a:tab pos="8683134" algn="l"/>
                <a:tab pos="9140139" algn="l"/>
              </a:tabLst>
            </a:pPr>
            <a:r>
              <a:rPr lang="en-GB" sz="1600"/>
              <a:t>Ladder with 10 MAPS sensors (~ 2</a:t>
            </a:r>
            <a:r>
              <a:rPr lang="en-US" sz="1600"/>
              <a:t>×</a:t>
            </a:r>
            <a:r>
              <a:rPr lang="en-GB" sz="1600"/>
              <a:t>2 cm each)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28600" y="2362200"/>
            <a:ext cx="2590800" cy="600364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9962" tIns="46781" rIns="89962" bIns="46781">
            <a:spAutoFit/>
          </a:bodyPr>
          <a:lstStyle/>
          <a:p>
            <a:pPr>
              <a:spcBef>
                <a:spcPts val="1125"/>
              </a:spcBef>
              <a:buClr>
                <a:srgbClr val="009999"/>
              </a:buClr>
              <a:buSzPct val="100000"/>
              <a:tabLst>
                <a:tab pos="0" algn="l"/>
                <a:tab pos="457009" algn="l"/>
                <a:tab pos="914015" algn="l"/>
                <a:tab pos="1371021" algn="l"/>
                <a:tab pos="1828028" algn="l"/>
                <a:tab pos="2285034" algn="l"/>
                <a:tab pos="2742043" algn="l"/>
                <a:tab pos="3199049" algn="l"/>
                <a:tab pos="3656057" algn="l"/>
                <a:tab pos="4113063" algn="l"/>
                <a:tab pos="4570071" algn="l"/>
                <a:tab pos="5027076" algn="l"/>
                <a:tab pos="5484084" algn="l"/>
                <a:tab pos="5941092" algn="l"/>
                <a:tab pos="6398098" algn="l"/>
                <a:tab pos="6855105" algn="l"/>
                <a:tab pos="7312113" algn="l"/>
                <a:tab pos="7769119" algn="l"/>
                <a:tab pos="8226128" algn="l"/>
                <a:tab pos="8683134" algn="l"/>
                <a:tab pos="9140139" algn="l"/>
              </a:tabLst>
            </a:pPr>
            <a:r>
              <a:rPr lang="en-GB" sz="1600"/>
              <a:t>carbon fiber sector tubes (~ 200 </a:t>
            </a:r>
            <a:r>
              <a:rPr lang="en-US" sz="1600"/>
              <a:t>µ</a:t>
            </a:r>
            <a:r>
              <a:rPr lang="en-GB" sz="1600"/>
              <a:t>m thick)</a:t>
            </a:r>
          </a:p>
        </p:txBody>
      </p:sp>
      <p:sp>
        <p:nvSpPr>
          <p:cNvPr id="13" name="Line 30"/>
          <p:cNvSpPr>
            <a:spLocks noChangeShapeType="1"/>
          </p:cNvSpPr>
          <p:nvPr/>
        </p:nvSpPr>
        <p:spPr bwMode="auto">
          <a:xfrm>
            <a:off x="4267203" y="6248400"/>
            <a:ext cx="3962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2" tIns="45701" rIns="91402" bIns="45701"/>
          <a:lstStyle/>
          <a:p>
            <a:endParaRPr lang="en-US"/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5891214" y="6096001"/>
            <a:ext cx="743344" cy="3385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2" tIns="45701" rIns="91402" bIns="4570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600"/>
              <a:t>20 cm</a:t>
            </a:r>
          </a:p>
        </p:txBody>
      </p:sp>
    </p:spTree>
    <p:extLst>
      <p:ext uri="{BB962C8B-B14F-4D97-AF65-F5344CB8AC3E}">
        <p14:creationId xmlns:p14="http://schemas.microsoft.com/office/powerpoint/2010/main" val="3605998381"/>
      </p:ext>
    </p:extLst>
  </p:cSld>
  <p:clrMapOvr>
    <a:masterClrMapping/>
  </p:clrMapOvr>
  <p:transition xmlns:p14="http://schemas.microsoft.com/office/powerpoint/2010/main">
    <p:circl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HFT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275453" cy="4876800"/>
          </a:xfrm>
        </p:spPr>
        <p:txBody>
          <a:bodyPr>
            <a:normAutofit fontScale="85000" lnSpcReduction="20000"/>
          </a:bodyPr>
          <a:lstStyle/>
          <a:p>
            <a:pPr indent="0">
              <a:buSzPct val="75000"/>
              <a:buNone/>
            </a:pPr>
            <a:r>
              <a:rPr lang="en-US" dirty="0" smtClean="0"/>
              <a:t>ULTIMATE chip (IPHC Strasbourg)</a:t>
            </a:r>
          </a:p>
          <a:p>
            <a:pPr indent="0">
              <a:buSzPct val="75000"/>
              <a:buNone/>
            </a:pPr>
            <a:endParaRPr lang="en-US" dirty="0" smtClean="0"/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 smtClean="0"/>
              <a:t>Reticle </a:t>
            </a:r>
            <a:r>
              <a:rPr lang="en-US" dirty="0"/>
              <a:t>size (~ 4 cm²)</a:t>
            </a:r>
          </a:p>
          <a:p>
            <a:pPr marL="925830" lvl="1" indent="-285750">
              <a:buSzPct val="75000"/>
              <a:buFont typeface="Arial" charset="0"/>
              <a:buChar char="•"/>
            </a:pPr>
            <a:r>
              <a:rPr lang="en-US" dirty="0"/>
              <a:t>Pixel pitch 20.7 </a:t>
            </a:r>
            <a:r>
              <a:rPr lang="en-US" dirty="0" err="1"/>
              <a:t>μm</a:t>
            </a:r>
            <a:r>
              <a:rPr lang="en-US" dirty="0"/>
              <a:t> </a:t>
            </a:r>
          </a:p>
          <a:p>
            <a:pPr marL="925830" lvl="1" indent="-285750">
              <a:buSzPct val="75000"/>
              <a:buFont typeface="Arial" charset="0"/>
              <a:buChar char="•"/>
            </a:pPr>
            <a:r>
              <a:rPr lang="en-US" dirty="0"/>
              <a:t>928 x 960 array ~890 k pixels</a:t>
            </a:r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/>
              <a:t>Power dissipation ~170 </a:t>
            </a:r>
            <a:r>
              <a:rPr lang="en-US" dirty="0" err="1"/>
              <a:t>mW</a:t>
            </a:r>
            <a:r>
              <a:rPr lang="en-US" dirty="0"/>
              <a:t>/cm² @ 3.3V</a:t>
            </a:r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ntegration </a:t>
            </a:r>
            <a:r>
              <a:rPr lang="en-US" dirty="0"/>
              <a:t>time 185.6 </a:t>
            </a:r>
            <a:r>
              <a:rPr lang="en-US" dirty="0" err="1"/>
              <a:t>μs</a:t>
            </a:r>
            <a:endParaRPr lang="en-US" dirty="0"/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/>
              <a:t>In pixel CDS</a:t>
            </a:r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/>
              <a:t>Discriminators at the end of each column (each row processed in parallel)</a:t>
            </a:r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/>
              <a:t>2 LVDS data outputs @ 160 MHz</a:t>
            </a:r>
          </a:p>
          <a:p>
            <a:pPr marL="468630" indent="-285750">
              <a:buSzPct val="75000"/>
              <a:buFont typeface="Arial" charset="0"/>
              <a:buChar char="•"/>
            </a:pPr>
            <a:r>
              <a:rPr lang="en-US" dirty="0" smtClean="0"/>
              <a:t>High </a:t>
            </a:r>
            <a:r>
              <a:rPr lang="en-US" dirty="0"/>
              <a:t>Res Si option – significantly increases S/N and radiation tolerance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57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0" y="1759193"/>
            <a:ext cx="4419600" cy="44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066373"/>
      </p:ext>
    </p:extLst>
  </p:cSld>
  <p:clrMapOvr>
    <a:masterClrMapping/>
  </p:clrMapOvr>
  <p:transition xmlns:p14="http://schemas.microsoft.com/office/powerpoint/2010/main">
    <p:circl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/>
              <a:t>Silicon pixel detectors gain increasing importance in HEP experiments. All upgrades of LHC experiments consider or have already decided to use pixel detectors.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Present pixel systems in HEP experiments are based on hybrid pixel detectors. The new generation of pixel detectors will see hybrid and monolithic pixel detectors.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Severe challenges lie ahead to achieve higher granularity, low mass and to sustain high radiation environment and data rates.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Pixels are very popular outside HEP experiments (not only in your camera..) – see the next talk!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5854" y="5473005"/>
            <a:ext cx="469787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talk by M. Campbell</a:t>
            </a:r>
          </a:p>
          <a:p>
            <a:r>
              <a:rPr lang="en-US" i="1" dirty="0" smtClean="0"/>
              <a:t>“Hybrid pixels – from HEP to imaging and other applications and back again”</a:t>
            </a:r>
          </a:p>
        </p:txBody>
      </p:sp>
    </p:spTree>
    <p:extLst>
      <p:ext uri="{BB962C8B-B14F-4D97-AF65-F5344CB8AC3E}">
        <p14:creationId xmlns:p14="http://schemas.microsoft.com/office/powerpoint/2010/main" val="49739475"/>
      </p:ext>
    </p:extLst>
  </p:cSld>
  <p:clrMapOvr>
    <a:masterClrMapping/>
  </p:clrMapOvr>
  <p:transition xmlns:p14="http://schemas.microsoft.com/office/powerpoint/2010/main">
    <p:circl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59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73319"/>
      </p:ext>
    </p:extLst>
  </p:cSld>
  <p:clrMapOvr>
    <a:masterClrMapping/>
  </p:clrMapOvr>
  <p:transition xmlns:p14="http://schemas.microsoft.com/office/powerpoint/2010/main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why use them in HEP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274" y="1692060"/>
            <a:ext cx="7268686" cy="43581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11093" y="6060277"/>
            <a:ext cx="33878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ATLAS Experiment © 2012 CERN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809374" y="6334318"/>
            <a:ext cx="7120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Event display of a H -&gt; 4e candidate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42731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upgrade of the ALICE Inner </a:t>
            </a:r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Performance - 1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072627937"/>
              </p:ext>
            </p:extLst>
          </p:nvPr>
        </p:nvGraphicFramePr>
        <p:xfrm>
          <a:off x="5626165" y="2438691"/>
          <a:ext cx="3257812" cy="2890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9294"/>
                <a:gridCol w="154851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D0920"/>
                          </a:solidFill>
                        </a:rPr>
                        <a:t>Layout A</a:t>
                      </a:r>
                      <a:r>
                        <a:rPr lang="en-US" sz="1600" baseline="0" dirty="0" smtClean="0">
                          <a:solidFill>
                            <a:srgbClr val="CD0920"/>
                          </a:solidFill>
                        </a:rPr>
                        <a:t> (7 pixel layers)</a:t>
                      </a:r>
                      <a:endParaRPr lang="en-US" sz="1600" dirty="0">
                        <a:solidFill>
                          <a:srgbClr val="CD092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aseline="-25000" dirty="0" err="1" smtClean="0"/>
                        <a:t>r</a:t>
                      </a:r>
                      <a:r>
                        <a:rPr lang="en-US" sz="1400" baseline="-25000" dirty="0" err="1" smtClean="0">
                          <a:latin typeface="Symbol" charset="2"/>
                          <a:cs typeface="Symbol" charset="2"/>
                        </a:rPr>
                        <a:t>f</a:t>
                      </a:r>
                      <a:r>
                        <a:rPr lang="en-US" sz="1400" baseline="0" dirty="0" smtClean="0"/>
                        <a:t> = 4 µ</a:t>
                      </a:r>
                      <a:r>
                        <a:rPr lang="en-US" sz="1400" baseline="0" dirty="0" err="1" smtClean="0"/>
                        <a:t>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aseline="-25000" dirty="0" err="1" smtClean="0"/>
                        <a:t>z</a:t>
                      </a:r>
                      <a:r>
                        <a:rPr lang="en-US" sz="1400" dirty="0" smtClean="0"/>
                        <a:t>=4 µ</a:t>
                      </a:r>
                      <a:r>
                        <a:rPr lang="en-US" sz="1400" dirty="0" err="1" smtClean="0"/>
                        <a:t>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X/X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0.3 %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Layout</a:t>
                      </a:r>
                      <a:r>
                        <a:rPr lang="en-US" sz="1600" baseline="0" dirty="0" smtClean="0">
                          <a:solidFill>
                            <a:srgbClr val="008000"/>
                          </a:solidFill>
                        </a:rPr>
                        <a:t> B (3 pixel + 4 strip layers)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aseline="-25000" dirty="0" err="1" smtClean="0"/>
                        <a:t>r</a:t>
                      </a:r>
                      <a:r>
                        <a:rPr lang="en-US" sz="1400" baseline="-25000" dirty="0" err="1" smtClean="0">
                          <a:latin typeface="Symbol" charset="2"/>
                          <a:cs typeface="Symbol" charset="2"/>
                        </a:rPr>
                        <a:t>f</a:t>
                      </a:r>
                      <a:r>
                        <a:rPr lang="en-US" sz="1400" baseline="-25000" dirty="0" smtClean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400" baseline="0" dirty="0" smtClean="0"/>
                        <a:t>= 4 µm (pixel), </a:t>
                      </a:r>
                    </a:p>
                    <a:p>
                      <a:r>
                        <a:rPr lang="en-US" sz="1400" baseline="0" dirty="0" smtClean="0"/>
                        <a:t>      20 µm (strips)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400" baseline="-25000" dirty="0" err="1" smtClean="0"/>
                        <a:t>z</a:t>
                      </a:r>
                      <a:r>
                        <a:rPr lang="en-US" sz="1400" dirty="0" smtClean="0"/>
                        <a:t>=4 µm (pixel), </a:t>
                      </a:r>
                    </a:p>
                    <a:p>
                      <a:r>
                        <a:rPr lang="en-US" sz="1400" dirty="0" smtClean="0"/>
                        <a:t>  830 µm (strips)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X/X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0.3% (pixel), 0.8 % (strips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510" y="2255154"/>
            <a:ext cx="526097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572879" y="3561098"/>
            <a:ext cx="3379071" cy="34634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1670189" y="4023440"/>
            <a:ext cx="1215524" cy="266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85499" y="3599662"/>
            <a:ext cx="479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D0920"/>
                </a:solidFill>
              </a:rPr>
              <a:t>~3x</a:t>
            </a:r>
            <a:endParaRPr lang="en-US" sz="1400" dirty="0">
              <a:solidFill>
                <a:srgbClr val="CD092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141313">
                    <a:tint val="75000"/>
                  </a:srgbClr>
                </a:solidFill>
              </a:rPr>
              <a:t>TALENT Summer School - P. Riedler/CERN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</a:rPr>
              <a:pPr/>
              <a:t>60</a:t>
            </a:fld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8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upgrade of the ALICE Inner </a:t>
            </a:r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Performance - 1</a:t>
            </a:r>
          </a:p>
          <a:p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612648" y="5413526"/>
            <a:ext cx="8153400" cy="682474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CD0920"/>
                </a:solidFill>
              </a:rPr>
              <a:t>Layout A (7 pixel layers)</a:t>
            </a:r>
          </a:p>
          <a:p>
            <a:pPr>
              <a:buNone/>
            </a:pPr>
            <a:r>
              <a:rPr lang="en-US" sz="1600" dirty="0" smtClean="0">
                <a:solidFill>
                  <a:srgbClr val="008000"/>
                </a:solidFill>
              </a:rPr>
              <a:t>Layout B (3 pixel + 4 strip layers)</a:t>
            </a:r>
          </a:p>
          <a:p>
            <a:pPr>
              <a:buNone/>
            </a:pPr>
            <a:endParaRPr lang="en-US" sz="16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en-US" sz="16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89" y="2269524"/>
            <a:ext cx="4323898" cy="295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741" y="2259113"/>
            <a:ext cx="4352699" cy="293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00328" y="1879370"/>
            <a:ext cx="167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Tracking efficiency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34809" y="1824330"/>
            <a:ext cx="1910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Momentum resolution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141313">
                    <a:tint val="75000"/>
                  </a:srgbClr>
                </a:solidFill>
              </a:rPr>
              <a:t>TALENT Summer School - P. Riedler/CERN</a:t>
            </a:r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</a:rPr>
              <a:pPr/>
              <a:t>61</a:t>
            </a:fld>
            <a:endParaRPr lang="en-US" dirty="0">
              <a:solidFill>
                <a:srgbClr val="14131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8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024239"/>
            <a:ext cx="8229600" cy="4876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5920218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Events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recorded by the ALICE experiment from the first lead ion collisions, at a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</a:rPr>
              <a:t>centre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-of-mass energy of 2.76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</a:rPr>
              <a:t>TeV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 per nucleon pair.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5562485"/>
            <a:ext cx="14877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© 2010 CERN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8870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Detectors in HEP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Are </a:t>
            </a:r>
            <a:r>
              <a:rPr lang="en-US" b="1" dirty="0" smtClean="0"/>
              <a:t>high granularity</a:t>
            </a:r>
            <a:r>
              <a:rPr lang="en-US" dirty="0" smtClean="0"/>
              <a:t> tracking detectors which provide </a:t>
            </a:r>
            <a:r>
              <a:rPr lang="en-US" b="1" dirty="0" smtClean="0"/>
              <a:t>unambiguous and precise hit information </a:t>
            </a:r>
            <a:r>
              <a:rPr lang="en-US" dirty="0" smtClean="0"/>
              <a:t>in the </a:t>
            </a:r>
            <a:r>
              <a:rPr lang="en-US" b="1" dirty="0" smtClean="0"/>
              <a:t>harsh environment</a:t>
            </a:r>
            <a:r>
              <a:rPr lang="en-US" dirty="0" smtClean="0"/>
              <a:t> close to the interaction point.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Position resolution down to few microns</a:t>
            </a:r>
          </a:p>
          <a:p>
            <a:r>
              <a:rPr lang="en-US" dirty="0" smtClean="0"/>
              <a:t>Unambiguous hit information in high track density region</a:t>
            </a:r>
          </a:p>
          <a:p>
            <a:r>
              <a:rPr lang="en-US" dirty="0" smtClean="0"/>
              <a:t>Improved primary and secondary vertex resolution</a:t>
            </a:r>
          </a:p>
          <a:p>
            <a:r>
              <a:rPr lang="en-US" dirty="0" smtClean="0"/>
              <a:t>Fast readout (depending on technology)</a:t>
            </a:r>
          </a:p>
          <a:p>
            <a:r>
              <a:rPr lang="en-US" dirty="0" smtClean="0"/>
              <a:t>High level of radiation hardness (again technology dependent)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Pixels are used at the heart of the trackers in ALICE, ATLAS and CMS and are key elements for the upgrades.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June 3,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>
                <a:solidFill>
                  <a:prstClr val="white"/>
                </a:solidFill>
              </a:rPr>
              <a:t>TALENT Summer School - P. Riedler/CERN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C928-D53D-E141-927B-8AAC2951A997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918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Historical Excursion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850024" cy="4876800"/>
          </a:xfrm>
        </p:spPr>
        <p:txBody>
          <a:bodyPr>
            <a:normAutofit/>
          </a:bodyPr>
          <a:lstStyle/>
          <a:p>
            <a:r>
              <a:rPr lang="en-US" sz="2400" dirty="0"/>
              <a:t>CCD (1969 Bell Labs) </a:t>
            </a:r>
          </a:p>
          <a:p>
            <a:r>
              <a:rPr lang="en-US" sz="2400" dirty="0"/>
              <a:t>First use of “pixel”-like silicon detector in a physics experiment (SLD/SLAC  and </a:t>
            </a:r>
            <a:r>
              <a:rPr lang="en-US" sz="2400" dirty="0" smtClean="0"/>
              <a:t>NA11/32, </a:t>
            </a:r>
            <a:r>
              <a:rPr lang="en-US" sz="2400" dirty="0"/>
              <a:t>from ~1981)</a:t>
            </a:r>
          </a:p>
          <a:p>
            <a:r>
              <a:rPr lang="en-US" sz="2400" dirty="0"/>
              <a:t>Charges are shifted through potential wells to the edge of the detector to the anodes</a:t>
            </a:r>
          </a:p>
          <a:p>
            <a:r>
              <a:rPr lang="en-US" sz="2400" dirty="0"/>
              <a:t>Small pixel sizes (O(10 µ</a:t>
            </a:r>
            <a:r>
              <a:rPr lang="en-US" sz="2400" dirty="0" err="1"/>
              <a:t>m</a:t>
            </a:r>
            <a:r>
              <a:rPr lang="en-US" sz="2400" dirty="0"/>
              <a:t>), matrix readout slow, low radiation tolerance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 lIns="91402" tIns="45701" rIns="91402" bIns="45701"/>
          <a:lstStyle/>
          <a:p>
            <a:r>
              <a:rPr lang="en-US" smtClean="0"/>
              <a:t>June 3,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lIns="91402" tIns="45701" rIns="91402" bIns="45701"/>
          <a:lstStyle/>
          <a:p>
            <a:r>
              <a:rPr lang="en-US" smtClean="0"/>
              <a:t>TALENT Summer School - P. Riedler/CERN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lIns="91402" tIns="45701" rIns="91402" bIns="45701">
            <a:normAutofit/>
          </a:bodyPr>
          <a:lstStyle/>
          <a:p>
            <a:fld id="{2D413B4D-E157-4146-997C-EB23EBFAC54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4" descr="pnccd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094" y="1905001"/>
            <a:ext cx="3965575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190677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5036</TotalTime>
  <Words>4536</Words>
  <Application>Microsoft Macintosh PowerPoint</Application>
  <PresentationFormat>On-screen Show (4:3)</PresentationFormat>
  <Paragraphs>871</Paragraphs>
  <Slides>61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Clarity</vt:lpstr>
      <vt:lpstr>Pixel detectors in High Energy Physics experiments: present systems and upgrade plans</vt:lpstr>
      <vt:lpstr>Outline</vt:lpstr>
      <vt:lpstr>Thanks</vt:lpstr>
      <vt:lpstr>PowerPoint Presentation</vt:lpstr>
      <vt:lpstr>The “World of Pixels” …</vt:lpstr>
      <vt:lpstr>…and why use them in HEP experiments</vt:lpstr>
      <vt:lpstr>PowerPoint Presentation</vt:lpstr>
      <vt:lpstr>Pixel Detectors in HEP Experiments</vt:lpstr>
      <vt:lpstr>Short Historical Excursion</vt:lpstr>
      <vt:lpstr>…moving on to the late 80’s</vt:lpstr>
      <vt:lpstr>Key ingredients for pixels</vt:lpstr>
      <vt:lpstr>Short Historical Excursion</vt:lpstr>
      <vt:lpstr>Flip Chip Bonding</vt:lpstr>
      <vt:lpstr>Omega 2 and Omega3</vt:lpstr>
      <vt:lpstr>First use in WA94/97 and NA57</vt:lpstr>
      <vt:lpstr>Omega 2 and 3 Ladders</vt:lpstr>
      <vt:lpstr>PowerPoint Presentation</vt:lpstr>
      <vt:lpstr>Pixel Detectors at LHC</vt:lpstr>
      <vt:lpstr>ATLAS Pixel Detector</vt:lpstr>
      <vt:lpstr>ATLAS Pixel Detector</vt:lpstr>
      <vt:lpstr>ATLAS Pixel Module</vt:lpstr>
      <vt:lpstr>CMS Pixel Detector</vt:lpstr>
      <vt:lpstr>CMS Pixel Detector</vt:lpstr>
      <vt:lpstr>CMS Pixel Module</vt:lpstr>
      <vt:lpstr>ALICE Pixel Detector</vt:lpstr>
      <vt:lpstr>ALICE Pixel Detector</vt:lpstr>
      <vt:lpstr>ALICE Pixel Module</vt:lpstr>
      <vt:lpstr>Spatial Resolution</vt:lpstr>
      <vt:lpstr>Impact Parameter Resolution</vt:lpstr>
      <vt:lpstr>Sensor and ASIC Thickness…..</vt:lpstr>
      <vt:lpstr>..enter into the material budget</vt:lpstr>
      <vt:lpstr>Radiation Levels …..</vt:lpstr>
      <vt:lpstr>…impact on technology choices</vt:lpstr>
      <vt:lpstr>Future Pixel Detectors</vt:lpstr>
      <vt:lpstr>Experimental Requirements</vt:lpstr>
      <vt:lpstr>LHC Upgrade Schedule</vt:lpstr>
      <vt:lpstr>ATLAS IBL – LS1</vt:lpstr>
      <vt:lpstr>ATLAS IBL</vt:lpstr>
      <vt:lpstr>ATLAS Phase II</vt:lpstr>
      <vt:lpstr>ATLAS Phase II Pixels</vt:lpstr>
      <vt:lpstr>CMS Pixel Upgrade</vt:lpstr>
      <vt:lpstr>CMS Pixel Upgrade</vt:lpstr>
      <vt:lpstr>CMS Pixel Upgrade</vt:lpstr>
      <vt:lpstr>ALICE Inner Tracker Upgrade</vt:lpstr>
      <vt:lpstr>ALICE Inner Tracker Upgrade</vt:lpstr>
      <vt:lpstr>ALICE Inner Tracker Upgrade</vt:lpstr>
      <vt:lpstr>ALICE Inner Tracker Upgrade</vt:lpstr>
      <vt:lpstr>ALICE Inner Tracker Upgrade</vt:lpstr>
      <vt:lpstr>NA62 – Gigatracker GTK</vt:lpstr>
      <vt:lpstr>NA62 - GTK</vt:lpstr>
      <vt:lpstr>CLIC</vt:lpstr>
      <vt:lpstr>CLIC</vt:lpstr>
      <vt:lpstr>CLICpix</vt:lpstr>
      <vt:lpstr>STAR HFT at RHIC</vt:lpstr>
      <vt:lpstr>STAR HFT at RHIC</vt:lpstr>
      <vt:lpstr>STAR HFT at RHIC</vt:lpstr>
      <vt:lpstr>STAR HFT at RHIC</vt:lpstr>
      <vt:lpstr>Summary</vt:lpstr>
      <vt:lpstr>SPARE</vt:lpstr>
      <vt:lpstr>The upgrade of the ALICE Inner Tracker</vt:lpstr>
      <vt:lpstr>The upgrade of the ALICE Inner Tracker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 detectors in High Energy Physics experiments: present day systems and upgrade plans</dc:title>
  <dc:creator>Petra Riedler</dc:creator>
  <cp:lastModifiedBy>Petra Riedler</cp:lastModifiedBy>
  <cp:revision>184</cp:revision>
  <cp:lastPrinted>2013-06-03T08:54:23Z</cp:lastPrinted>
  <dcterms:created xsi:type="dcterms:W3CDTF">2013-05-27T12:47:53Z</dcterms:created>
  <dcterms:modified xsi:type="dcterms:W3CDTF">2013-06-03T11:04:15Z</dcterms:modified>
</cp:coreProperties>
</file>