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80" r:id="rId3"/>
    <p:sldId id="259" r:id="rId4"/>
    <p:sldId id="282" r:id="rId5"/>
    <p:sldId id="262" r:id="rId6"/>
    <p:sldId id="260" r:id="rId7"/>
    <p:sldId id="266" r:id="rId8"/>
    <p:sldId id="261" r:id="rId9"/>
    <p:sldId id="263" r:id="rId10"/>
    <p:sldId id="264" r:id="rId11"/>
    <p:sldId id="283" r:id="rId12"/>
    <p:sldId id="265" r:id="rId13"/>
    <p:sldId id="267" r:id="rId14"/>
    <p:sldId id="271" r:id="rId15"/>
    <p:sldId id="272" r:id="rId16"/>
    <p:sldId id="284" r:id="rId17"/>
    <p:sldId id="273" r:id="rId18"/>
    <p:sldId id="281" r:id="rId19"/>
    <p:sldId id="274" r:id="rId20"/>
    <p:sldId id="275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 June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 June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cern.ch/jobs" TargetMode="External"/><Relationship Id="rId13" Type="http://schemas.openxmlformats.org/officeDocument/2006/relationships/hyperlink" Target="http://twitter.com/ATLASexperiment" TargetMode="External"/><Relationship Id="rId18" Type="http://schemas.openxmlformats.org/officeDocument/2006/relationships/hyperlink" Target="http://twitter.com/CMSexperiment" TargetMode="External"/><Relationship Id="rId26" Type="http://schemas.openxmlformats.org/officeDocument/2006/relationships/hyperlink" Target="http://youtube.com/aliceatlhc" TargetMode="External"/><Relationship Id="rId3" Type="http://schemas.openxmlformats.org/officeDocument/2006/relationships/hyperlink" Target="http://twitter.com/CERN" TargetMode="External"/><Relationship Id="rId21" Type="http://schemas.openxmlformats.org/officeDocument/2006/relationships/hyperlink" Target="http://youtube.com/CMSExperimentTV" TargetMode="External"/><Relationship Id="rId7" Type="http://schemas.openxmlformats.org/officeDocument/2006/relationships/hyperlink" Target="http://youtube.com/CERN" TargetMode="External"/><Relationship Id="rId12" Type="http://schemas.openxmlformats.org/officeDocument/2006/relationships/hyperlink" Target="http://atlas.ch/" TargetMode="External"/><Relationship Id="rId17" Type="http://schemas.openxmlformats.org/officeDocument/2006/relationships/hyperlink" Target="http://cern.ch/cms/" TargetMode="External"/><Relationship Id="rId25" Type="http://schemas.openxmlformats.org/officeDocument/2006/relationships/hyperlink" Target="https://plus.google.com/108654553523292152903/" TargetMode="External"/><Relationship Id="rId2" Type="http://schemas.openxmlformats.org/officeDocument/2006/relationships/hyperlink" Target="http://cern.ch/" TargetMode="External"/><Relationship Id="rId16" Type="http://schemas.openxmlformats.org/officeDocument/2006/relationships/hyperlink" Target="http://youtube.com/TheATLASExperiment" TargetMode="External"/><Relationship Id="rId20" Type="http://schemas.openxmlformats.org/officeDocument/2006/relationships/hyperlink" Target="http://google.com/+CMSExperiment" TargetMode="External"/><Relationship Id="rId29" Type="http://schemas.openxmlformats.org/officeDocument/2006/relationships/hyperlink" Target="https://plus.google.com/107821740458875503937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google.com/+CERN" TargetMode="External"/><Relationship Id="rId11" Type="http://schemas.openxmlformats.org/officeDocument/2006/relationships/hyperlink" Target="http://www.youtube.com/user/CERNJOBSTV" TargetMode="External"/><Relationship Id="rId24" Type="http://schemas.openxmlformats.org/officeDocument/2006/relationships/hyperlink" Target="http://facebook.com/ALICE.EXPERIMENT" TargetMode="External"/><Relationship Id="rId5" Type="http://schemas.openxmlformats.org/officeDocument/2006/relationships/hyperlink" Target="http://facebook.com/cern" TargetMode="External"/><Relationship Id="rId15" Type="http://schemas.openxmlformats.org/officeDocument/2006/relationships/hyperlink" Target="http://google.com/+ATLASExperiment" TargetMode="External"/><Relationship Id="rId23" Type="http://schemas.openxmlformats.org/officeDocument/2006/relationships/hyperlink" Target="http://twitter.com/ALICEexperiment" TargetMode="External"/><Relationship Id="rId28" Type="http://schemas.openxmlformats.org/officeDocument/2006/relationships/hyperlink" Target="http://twitter.com/LHCbExperiment" TargetMode="External"/><Relationship Id="rId10" Type="http://schemas.openxmlformats.org/officeDocument/2006/relationships/hyperlink" Target="http://www.facebook.com/CERNjobs" TargetMode="External"/><Relationship Id="rId19" Type="http://schemas.openxmlformats.org/officeDocument/2006/relationships/hyperlink" Target="http://facebook.com/CMSexperiment" TargetMode="External"/><Relationship Id="rId4" Type="http://schemas.openxmlformats.org/officeDocument/2006/relationships/hyperlink" Target="http://twitter.com/CERN_FR" TargetMode="External"/><Relationship Id="rId9" Type="http://schemas.openxmlformats.org/officeDocument/2006/relationships/hyperlink" Target="https://twitter.com/CERN_JOBS" TargetMode="External"/><Relationship Id="rId14" Type="http://schemas.openxmlformats.org/officeDocument/2006/relationships/hyperlink" Target="http://facebook.com/ATLASexperiment" TargetMode="External"/><Relationship Id="rId22" Type="http://schemas.openxmlformats.org/officeDocument/2006/relationships/hyperlink" Target="http://cern.ch/alice" TargetMode="External"/><Relationship Id="rId27" Type="http://schemas.openxmlformats.org/officeDocument/2006/relationships/hyperlink" Target="http://cern.ch/lhcb-public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386953" y="5894291"/>
            <a:ext cx="5159829" cy="4838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000" dirty="0" smtClean="0"/>
              <a:t>Source</a:t>
            </a:r>
            <a:r>
              <a:rPr lang="en-GB" sz="1000" dirty="0"/>
              <a:t>: http://www.maylor.net/2012/05/16/my-top-3-tips-for-using-social-media/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45" y="174169"/>
            <a:ext cx="7552384" cy="566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GB" sz="6000" dirty="0" smtClean="0"/>
          </a:p>
          <a:p>
            <a:pPr marL="36576" indent="0" algn="ctr">
              <a:buNone/>
            </a:pPr>
            <a:r>
              <a:rPr lang="en-GB" sz="6000" dirty="0" smtClean="0"/>
              <a:t>Socia</a:t>
            </a:r>
            <a:r>
              <a:rPr lang="en-GB" sz="6000" dirty="0" smtClean="0"/>
              <a:t>l media for </a:t>
            </a:r>
            <a:br>
              <a:rPr lang="en-GB" sz="6000" dirty="0" smtClean="0"/>
            </a:br>
            <a:r>
              <a:rPr lang="en-GB" sz="6000" dirty="0" smtClean="0"/>
              <a:t>your science</a:t>
            </a:r>
            <a:endParaRPr lang="en-GB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51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Social media for your science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4619187"/>
              </p:ext>
            </p:extLst>
          </p:nvPr>
        </p:nvGraphicFramePr>
        <p:xfrm>
          <a:off x="261254" y="1249361"/>
          <a:ext cx="8599713" cy="479422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66571"/>
                <a:gridCol w="2859316"/>
                <a:gridCol w="2873826"/>
              </a:tblGrid>
              <a:tr h="653851">
                <a:tc>
                  <a:txBody>
                    <a:bodyPr/>
                    <a:lstStyle/>
                    <a:p>
                      <a:r>
                        <a:rPr lang="en-GB" dirty="0" smtClean="0"/>
                        <a:t>On</a:t>
                      </a:r>
                      <a:r>
                        <a:rPr lang="en-GB" baseline="0" dirty="0" smtClean="0"/>
                        <a:t> a p</a:t>
                      </a:r>
                      <a:r>
                        <a:rPr lang="en-GB" dirty="0" smtClean="0"/>
                        <a:t>ersonal level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On a professional level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On an organisation level</a:t>
                      </a:r>
                      <a:endParaRPr lang="en-GB" dirty="0"/>
                    </a:p>
                  </a:txBody>
                  <a:tcPr/>
                </a:tc>
              </a:tr>
              <a:tr h="1214296">
                <a:tc>
                  <a:txBody>
                    <a:bodyPr/>
                    <a:lstStyle/>
                    <a:p>
                      <a:r>
                        <a:rPr lang="en-GB" dirty="0" smtClean="0"/>
                        <a:t>Stay in touch with friends and family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/>
                      </a:r>
                      <a:br>
                        <a:rPr lang="en-GB" dirty="0" smtClean="0"/>
                      </a:br>
                      <a:r>
                        <a:rPr lang="en-GB" i="1" dirty="0" smtClean="0"/>
                        <a:t>e.g. via Facebook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Build a professional network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/>
                      </a:r>
                      <a:br>
                        <a:rPr lang="en-GB" dirty="0" smtClean="0"/>
                      </a:br>
                      <a:r>
                        <a:rPr lang="en-GB" i="1" dirty="0" smtClean="0"/>
                        <a:t>e.g. via LinkedIn, Twitter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Send</a:t>
                      </a:r>
                      <a:r>
                        <a:rPr lang="en-GB" baseline="0" dirty="0" smtClean="0"/>
                        <a:t> out breaking news or report live from events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/>
                      </a:r>
                      <a:br>
                        <a:rPr lang="en-GB" baseline="0" dirty="0" smtClean="0"/>
                      </a:br>
                      <a:r>
                        <a:rPr lang="en-GB" i="1" baseline="0" dirty="0" smtClean="0"/>
                        <a:t>e.g. via Twitter</a:t>
                      </a:r>
                      <a:endParaRPr lang="en-GB" i="1" dirty="0"/>
                    </a:p>
                  </a:txBody>
                  <a:tcPr/>
                </a:tc>
              </a:tr>
              <a:tr h="934074">
                <a:tc>
                  <a:txBody>
                    <a:bodyPr/>
                    <a:lstStyle/>
                    <a:p>
                      <a:r>
                        <a:rPr lang="en-GB" dirty="0" smtClean="0"/>
                        <a:t>Get immediate</a:t>
                      </a:r>
                      <a:r>
                        <a:rPr lang="en-GB" baseline="0" dirty="0" smtClean="0"/>
                        <a:t> access to breaking news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/>
                      </a:r>
                      <a:br>
                        <a:rPr lang="en-GB" baseline="0" dirty="0" smtClean="0"/>
                      </a:br>
                      <a:r>
                        <a:rPr lang="en-GB" i="1" baseline="0" dirty="0" smtClean="0"/>
                        <a:t>e.g. via Twitter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Blog about your research and interests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/>
                      </a:r>
                      <a:br>
                        <a:rPr lang="en-GB" dirty="0" smtClean="0"/>
                      </a:br>
                      <a:r>
                        <a:rPr lang="en-GB" i="1" dirty="0" smtClean="0"/>
                        <a:t>e.g. via </a:t>
                      </a:r>
                      <a:r>
                        <a:rPr lang="en-GB" i="1" dirty="0" err="1" smtClean="0"/>
                        <a:t>Wordpress</a:t>
                      </a:r>
                      <a:r>
                        <a:rPr lang="en-GB" i="1" dirty="0" smtClean="0"/>
                        <a:t>, Twitter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Inspire the public with images and video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/>
                      </a:r>
                      <a:br>
                        <a:rPr lang="en-GB" dirty="0" smtClean="0"/>
                      </a:br>
                      <a:r>
                        <a:rPr lang="en-GB" i="1" dirty="0" smtClean="0"/>
                        <a:t>e.g. via Facebook,</a:t>
                      </a:r>
                      <a:r>
                        <a:rPr lang="en-GB" i="1" baseline="0" dirty="0" smtClean="0"/>
                        <a:t> YouTube</a:t>
                      </a:r>
                      <a:endParaRPr lang="en-GB" i="1" dirty="0"/>
                    </a:p>
                  </a:txBody>
                  <a:tcPr/>
                </a:tc>
              </a:tr>
              <a:tr h="934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View interesting or amusing content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/>
                      </a:r>
                      <a:br>
                        <a:rPr lang="en-GB" dirty="0" smtClean="0"/>
                      </a:br>
                      <a:r>
                        <a:rPr lang="en-GB" i="1" dirty="0" smtClean="0"/>
                        <a:t>e.g. via YouTube, Flickr, Wikipedia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Take part in discussions as an expert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/>
                      </a:r>
                      <a:br>
                        <a:rPr lang="en-GB" dirty="0" smtClean="0"/>
                      </a:br>
                      <a:r>
                        <a:rPr lang="en-GB" i="1" dirty="0" smtClean="0"/>
                        <a:t>e.g. Google+</a:t>
                      </a:r>
                      <a:r>
                        <a:rPr lang="en-GB" i="1" baseline="0" dirty="0" smtClean="0"/>
                        <a:t> Hangouts, Twitter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Respond to questions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and comments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/>
                      </a:r>
                      <a:br>
                        <a:rPr lang="en-GB" dirty="0" smtClean="0"/>
                      </a:br>
                      <a:r>
                        <a:rPr lang="en-GB" i="1" dirty="0" smtClean="0"/>
                        <a:t>e.g. via Google+ Hangouts</a:t>
                      </a:r>
                      <a:endParaRPr lang="en-GB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2969335" y="1578429"/>
            <a:ext cx="2985151" cy="45502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1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do you want to reach?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ClrTx/>
              <a:buNone/>
            </a:pPr>
            <a:r>
              <a:rPr lang="en-GB" dirty="0" smtClean="0"/>
              <a:t>Possible audiences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/>
              <a:t>Colleagues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Scientists/engineers in your field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Scientists/engineers in other fields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Students and educators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Funding bodies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Friends and family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Interested public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Uninterested public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01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your key messages?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ClrTx/>
              <a:buNone/>
            </a:pPr>
            <a:r>
              <a:rPr lang="en-GB" dirty="0" smtClean="0"/>
              <a:t>Your work is:</a:t>
            </a:r>
            <a:endParaRPr lang="en-GB" dirty="0"/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exciting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/>
              <a:t>inspiring 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cutting edge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/>
              <a:t>m</a:t>
            </a:r>
            <a:r>
              <a:rPr lang="en-GB" dirty="0" smtClean="0"/>
              <a:t>ulticultural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/>
              <a:t>p</a:t>
            </a:r>
            <a:r>
              <a:rPr lang="en-GB" dirty="0" smtClean="0"/>
              <a:t>roducing interesting results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dirty="0"/>
              <a:t>j</a:t>
            </a:r>
            <a:r>
              <a:rPr lang="en-GB" dirty="0" smtClean="0"/>
              <a:t>ust one of your many interests</a:t>
            </a:r>
          </a:p>
          <a:p>
            <a:pPr>
              <a:buClrTx/>
              <a:buFont typeface="Courier New" pitchFamily="49" charset="0"/>
              <a:buChar char="o"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00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ClrTx/>
              <a:buNone/>
            </a:pPr>
            <a:r>
              <a:rPr lang="en-GB" dirty="0"/>
              <a:t>Blogging (e.g. </a:t>
            </a:r>
            <a:r>
              <a:rPr lang="en-GB" dirty="0" err="1"/>
              <a:t>Wordpress</a:t>
            </a:r>
            <a:r>
              <a:rPr lang="en-GB" dirty="0" smtClean="0"/>
              <a:t>)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Regular posts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Responding to comments</a:t>
            </a:r>
          </a:p>
          <a:p>
            <a:pPr marL="36576" indent="0">
              <a:buClrTx/>
              <a:buNone/>
            </a:pPr>
            <a:r>
              <a:rPr lang="en-GB" dirty="0" smtClean="0"/>
              <a:t>Micro-blogging (e.g. Twitter)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Sharing links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Discussing topics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Answering questions</a:t>
            </a:r>
          </a:p>
          <a:p>
            <a:pPr marL="36576" indent="0">
              <a:buClrTx/>
              <a:buNone/>
            </a:pPr>
            <a:r>
              <a:rPr lang="en-GB" dirty="0" smtClean="0"/>
              <a:t>Live chats (e.g. Google+ Hangouts)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200" dirty="0" smtClean="0"/>
              <a:t>Discussing </a:t>
            </a:r>
            <a:r>
              <a:rPr lang="en-GB" sz="2200" dirty="0"/>
              <a:t>topics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200" dirty="0"/>
              <a:t>Answering questions</a:t>
            </a:r>
          </a:p>
          <a:p>
            <a:pPr marL="36576" indent="0">
              <a:buClrTx/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What are your options?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32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GB" sz="6000" dirty="0" smtClean="0"/>
          </a:p>
          <a:p>
            <a:pPr marL="36576" indent="0" algn="ctr">
              <a:buNone/>
            </a:pPr>
            <a:r>
              <a:rPr lang="en-GB" sz="6000" dirty="0" smtClean="0"/>
              <a:t>Impact</a:t>
            </a:r>
            <a:endParaRPr lang="en-GB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1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ClrTx/>
              <a:buNone/>
            </a:pPr>
            <a:r>
              <a:rPr lang="en-GB" dirty="0" smtClean="0"/>
              <a:t>Blogging (e.g. </a:t>
            </a:r>
            <a:r>
              <a:rPr lang="en-GB" dirty="0" err="1" smtClean="0"/>
              <a:t>Wordpress</a:t>
            </a:r>
            <a:r>
              <a:rPr lang="en-GB" dirty="0" smtClean="0"/>
              <a:t>)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Page views</a:t>
            </a:r>
            <a:endParaRPr lang="en-GB" sz="2000" dirty="0"/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Comments</a:t>
            </a:r>
            <a:endParaRPr lang="en-GB" dirty="0" smtClean="0"/>
          </a:p>
          <a:p>
            <a:pPr marL="36576" indent="0">
              <a:buClrTx/>
              <a:buNone/>
            </a:pPr>
            <a:r>
              <a:rPr lang="en-GB" dirty="0" smtClean="0"/>
              <a:t>Micro-blogging (e.g. Twitter)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err="1" smtClean="0"/>
              <a:t>Retweets</a:t>
            </a:r>
            <a:endParaRPr lang="en-GB" sz="2000" dirty="0" smtClean="0"/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Replies</a:t>
            </a:r>
            <a:endParaRPr lang="en-GB" sz="2000" dirty="0" smtClean="0"/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Followers</a:t>
            </a:r>
            <a:endParaRPr lang="en-GB" dirty="0" smtClean="0"/>
          </a:p>
          <a:p>
            <a:pPr marL="36576" indent="0">
              <a:buClrTx/>
              <a:buNone/>
            </a:pPr>
            <a:r>
              <a:rPr lang="en-GB" dirty="0" smtClean="0"/>
              <a:t>Live chats (e.g. Google+ Hangouts)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Viewing figures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Comments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Measuring </a:t>
            </a:r>
            <a:r>
              <a:rPr lang="en-GB" dirty="0" smtClean="0"/>
              <a:t>your impact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11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ClrTx/>
              <a:buNone/>
            </a:pPr>
            <a:r>
              <a:rPr lang="en-GB" dirty="0"/>
              <a:t>Dealing with comments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/>
              <a:t>Replying takes </a:t>
            </a:r>
            <a:r>
              <a:rPr lang="en-GB" sz="2000" dirty="0" smtClean="0"/>
              <a:t>time but can be rewarding for all concerned</a:t>
            </a:r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Save time by linking to existing resources</a:t>
            </a:r>
            <a:endParaRPr lang="en-GB" sz="2000" dirty="0"/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/>
              <a:t>Don’t feed the trolls  </a:t>
            </a:r>
            <a:endParaRPr lang="en-GB" sz="2000" dirty="0"/>
          </a:p>
          <a:p>
            <a:pPr marL="36576" indent="0">
              <a:buClrTx/>
              <a:buNone/>
            </a:pPr>
            <a:r>
              <a:rPr lang="en-GB" dirty="0" smtClean="0"/>
              <a:t>Comment policy e.g.</a:t>
            </a:r>
            <a:endParaRPr lang="en-GB" dirty="0" smtClean="0"/>
          </a:p>
          <a:p>
            <a:pPr>
              <a:buClrTx/>
              <a:buFont typeface="Courier New" pitchFamily="49" charset="0"/>
              <a:buChar char="o"/>
            </a:pPr>
            <a:r>
              <a:rPr lang="en-GB" sz="2000" dirty="0" smtClean="0"/>
              <a:t>“CERN </a:t>
            </a:r>
            <a:r>
              <a:rPr lang="en-GB" sz="2000" dirty="0"/>
              <a:t>welcomes your comments and will moderate comments using these guidelines: </a:t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Please keep comments relevant. Irrelevant, inappropriate or offensive comments may be deleted.</a:t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Stay on topic. Other readers expect the comments about a post to deal with the topic at hand</a:t>
            </a:r>
            <a:r>
              <a:rPr lang="en-GB" sz="2000" dirty="0" smtClean="0"/>
              <a:t>.”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Managing your impact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76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Maximising your impact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Courier New" pitchFamily="49" charset="0"/>
              <a:buChar char="o"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307972"/>
              </p:ext>
            </p:extLst>
          </p:nvPr>
        </p:nvGraphicFramePr>
        <p:xfrm>
          <a:off x="566054" y="1454520"/>
          <a:ext cx="8001002" cy="4145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00501"/>
                <a:gridCol w="400050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Don’t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kumimoji="0" lang="en-GB" sz="1800" kern="1200" dirty="0" smtClean="0">
                          <a:effectLst/>
                        </a:rPr>
                        <a:t>Be human 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Be robotic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Interact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Be “me centric”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Handle debates</a:t>
                      </a:r>
                      <a:r>
                        <a:rPr kumimoji="0" lang="en-GB" sz="1800" kern="1200" baseline="0" dirty="0" smtClean="0">
                          <a:effectLst/>
                        </a:rPr>
                        <a:t> and criticisms constructively</a:t>
                      </a:r>
                      <a:endParaRPr kumimoji="0" lang="en-GB" sz="1800" kern="1200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Post or encourage offensive comments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Show your passion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err="1" smtClean="0">
                          <a:effectLst/>
                        </a:rPr>
                        <a:t>Overpost</a:t>
                      </a:r>
                      <a:endParaRPr kumimoji="0" lang="en-GB" sz="1800" kern="1200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 aware of scientific jargon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Condescend, dictate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Communicate creatively, using photos and video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Spam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effectLst/>
                        </a:rPr>
                        <a:t>Respect copyright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Share private or confidential</a:t>
                      </a:r>
                      <a:r>
                        <a:rPr lang="en-GB" baseline="0" dirty="0" smtClean="0"/>
                        <a:t> information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Contribute regularly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And … don’t forget your day</a:t>
                      </a:r>
                      <a:r>
                        <a:rPr lang="en-GB" baseline="0" dirty="0" smtClean="0"/>
                        <a:t> job!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1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use of social media in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your science </a:t>
            </a:r>
            <a:r>
              <a:rPr lang="en-GB" dirty="0"/>
              <a:t>communication </a:t>
            </a:r>
            <a:br>
              <a:rPr lang="en-GB" dirty="0"/>
            </a:br>
            <a:r>
              <a:rPr lang="en-GB" sz="2200" dirty="0"/>
              <a:t/>
            </a:r>
            <a:br>
              <a:rPr lang="en-GB" sz="2200" dirty="0"/>
            </a:br>
            <a:r>
              <a:rPr lang="en-GB" sz="2200" dirty="0"/>
              <a:t>Kate Kahle, CERN Social Media Manager</a:t>
            </a:r>
            <a:br>
              <a:rPr lang="en-GB" sz="2200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TALENT Summer School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 sure to follow: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563121"/>
              </p:ext>
            </p:extLst>
          </p:nvPr>
        </p:nvGraphicFramePr>
        <p:xfrm>
          <a:off x="454454" y="1576709"/>
          <a:ext cx="8275889" cy="3614998"/>
        </p:xfrm>
        <a:graphic>
          <a:graphicData uri="http://schemas.openxmlformats.org/drawingml/2006/table">
            <a:tbl>
              <a:tblPr/>
              <a:tblGrid>
                <a:gridCol w="1026003"/>
                <a:gridCol w="1121229"/>
                <a:gridCol w="1589314"/>
                <a:gridCol w="1698171"/>
                <a:gridCol w="1099458"/>
                <a:gridCol w="1741714"/>
              </a:tblGrid>
              <a:tr h="345722"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effectLst/>
                        </a:rPr>
                        <a:t>Platform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effectLst/>
                        </a:rPr>
                        <a:t>Website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effectLst/>
                        </a:rPr>
                        <a:t>Twitter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>
                          <a:effectLst/>
                        </a:rPr>
                        <a:t>Facebook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effectLst/>
                        </a:rPr>
                        <a:t>Google+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effectLst/>
                        </a:rPr>
                        <a:t>YouTube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4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</a:rPr>
                        <a:t>CERN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"/>
                        </a:rPr>
                        <a:t>cern.ch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</a:rPr>
                        <a:t>EN: </a:t>
                      </a:r>
                      <a:r>
                        <a:rPr lang="en-GB" sz="1200" dirty="0">
                          <a:effectLst/>
                          <a:hlinkClick r:id="rId3"/>
                        </a:rPr>
                        <a:t>@</a:t>
                      </a:r>
                      <a:r>
                        <a:rPr lang="en-GB" sz="1200" dirty="0" smtClean="0">
                          <a:effectLst/>
                          <a:hlinkClick r:id="rId3"/>
                        </a:rPr>
                        <a:t>CERN</a:t>
                      </a:r>
                      <a:r>
                        <a:rPr lang="en-GB" sz="1200" dirty="0" smtClean="0">
                          <a:effectLst/>
                        </a:rPr>
                        <a:t/>
                      </a:r>
                      <a:br>
                        <a:rPr lang="en-GB" sz="1200" dirty="0" smtClean="0">
                          <a:effectLst/>
                        </a:rPr>
                      </a:br>
                      <a:r>
                        <a:rPr lang="en-GB" sz="1200" dirty="0" smtClean="0">
                          <a:effectLst/>
                        </a:rPr>
                        <a:t>FR</a:t>
                      </a:r>
                      <a:r>
                        <a:rPr lang="en-GB" sz="1200" dirty="0">
                          <a:effectLst/>
                        </a:rPr>
                        <a:t>: </a:t>
                      </a:r>
                      <a:r>
                        <a:rPr lang="en-GB" sz="1200" dirty="0">
                          <a:effectLst/>
                          <a:hlinkClick r:id="rId4"/>
                        </a:rPr>
                        <a:t>@CERN_FR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effectLst/>
                          <a:hlinkClick r:id="rId5"/>
                        </a:rPr>
                        <a:t>fb.com/cern</a:t>
                      </a:r>
                      <a:endParaRPr lang="en-GB" sz="120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6"/>
                        </a:rPr>
                        <a:t>+CERN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7"/>
                        </a:rPr>
                        <a:t>youtube.com</a:t>
                      </a:r>
                      <a:r>
                        <a:rPr lang="en-GB" sz="1200" dirty="0" smtClean="0">
                          <a:effectLst/>
                          <a:hlinkClick r:id="rId7"/>
                        </a:rPr>
                        <a:t>/</a:t>
                      </a:r>
                      <a:br>
                        <a:rPr lang="en-GB" sz="1200" dirty="0" smtClean="0">
                          <a:effectLst/>
                          <a:hlinkClick r:id="rId7"/>
                        </a:rPr>
                      </a:br>
                      <a:r>
                        <a:rPr lang="en-GB" sz="1200" dirty="0" smtClean="0">
                          <a:effectLst/>
                          <a:hlinkClick r:id="rId7"/>
                        </a:rPr>
                        <a:t>CERNTV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76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</a:rPr>
                        <a:t>CERN Jobs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  <a:hlinkClick r:id="rId8"/>
                        </a:rPr>
                        <a:t>cern.ch/jobs</a:t>
                      </a:r>
                      <a:endParaRPr lang="en-GB" sz="1200" dirty="0" smtClean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hlinkClick r:id="rId9"/>
                        </a:rPr>
                        <a:t>@CERN_JOBS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  <a:hlinkClick r:id="rId10"/>
                        </a:rPr>
                        <a:t>fb.com/</a:t>
                      </a:r>
                      <a:r>
                        <a:rPr lang="en-GB" sz="1200" dirty="0" err="1" smtClean="0">
                          <a:effectLst/>
                          <a:hlinkClick r:id="rId10"/>
                        </a:rPr>
                        <a:t>CERNjobs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–</a:t>
                      </a:r>
                      <a:endParaRPr lang="en-GB" sz="1200" dirty="0" smtClean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  <a:hlinkClick r:id="rId11"/>
                        </a:rPr>
                        <a:t>youtube.com/</a:t>
                      </a:r>
                      <a:br>
                        <a:rPr lang="en-GB" sz="1200" dirty="0" smtClean="0">
                          <a:effectLst/>
                          <a:hlinkClick r:id="rId11"/>
                        </a:rPr>
                      </a:br>
                      <a:r>
                        <a:rPr lang="en-GB" sz="1200" dirty="0" smtClean="0">
                          <a:effectLst/>
                          <a:hlinkClick r:id="rId11"/>
                        </a:rPr>
                        <a:t>CERNJOBSTV</a:t>
                      </a:r>
                      <a:r>
                        <a:rPr lang="en-GB" sz="1200" dirty="0" smtClean="0">
                          <a:effectLst/>
                        </a:rPr>
                        <a:t> 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</a:rPr>
                        <a:t>ATLAS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12"/>
                        </a:rPr>
                        <a:t>atlas.ch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13"/>
                        </a:rPr>
                        <a:t>@</a:t>
                      </a:r>
                      <a:r>
                        <a:rPr lang="en-GB" sz="1200" dirty="0" err="1">
                          <a:effectLst/>
                          <a:hlinkClick r:id="rId13"/>
                        </a:rPr>
                        <a:t>ATLASexperiment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14"/>
                        </a:rPr>
                        <a:t>fb.com</a:t>
                      </a:r>
                      <a:r>
                        <a:rPr lang="en-GB" sz="1200" dirty="0" smtClean="0">
                          <a:effectLst/>
                          <a:hlinkClick r:id="rId14"/>
                        </a:rPr>
                        <a:t>/</a:t>
                      </a:r>
                      <a:br>
                        <a:rPr lang="en-GB" sz="1200" dirty="0" smtClean="0">
                          <a:effectLst/>
                          <a:hlinkClick r:id="rId14"/>
                        </a:rPr>
                      </a:br>
                      <a:r>
                        <a:rPr lang="en-GB" sz="1200" dirty="0" err="1" smtClean="0">
                          <a:effectLst/>
                          <a:hlinkClick r:id="rId14"/>
                        </a:rPr>
                        <a:t>ATLASexperiment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15"/>
                        </a:rPr>
                        <a:t>+ATLAS 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16"/>
                        </a:rPr>
                        <a:t>youtube.com</a:t>
                      </a:r>
                      <a:r>
                        <a:rPr lang="en-GB" sz="1200" dirty="0" smtClean="0">
                          <a:effectLst/>
                          <a:hlinkClick r:id="rId16"/>
                        </a:rPr>
                        <a:t>/</a:t>
                      </a:r>
                      <a:br>
                        <a:rPr lang="en-GB" sz="1200" dirty="0" smtClean="0">
                          <a:effectLst/>
                          <a:hlinkClick r:id="rId16"/>
                        </a:rPr>
                      </a:br>
                      <a:r>
                        <a:rPr lang="en-GB" sz="1200" dirty="0" err="1" smtClean="0">
                          <a:effectLst/>
                          <a:hlinkClick r:id="rId16"/>
                        </a:rPr>
                        <a:t>TheATLASExperiment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33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effectLst/>
                        </a:rPr>
                        <a:t>CMS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17"/>
                        </a:rPr>
                        <a:t>cern.ch/</a:t>
                      </a:r>
                      <a:r>
                        <a:rPr lang="en-GB" sz="1200" dirty="0" err="1">
                          <a:effectLst/>
                          <a:hlinkClick r:id="rId17"/>
                        </a:rPr>
                        <a:t>cms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18"/>
                        </a:rPr>
                        <a:t>@</a:t>
                      </a:r>
                      <a:r>
                        <a:rPr lang="en-GB" sz="1200" dirty="0" err="1">
                          <a:effectLst/>
                          <a:hlinkClick r:id="rId18"/>
                        </a:rPr>
                        <a:t>CMSexperiment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19"/>
                        </a:rPr>
                        <a:t>fb.com</a:t>
                      </a:r>
                      <a:r>
                        <a:rPr lang="en-GB" sz="1200" dirty="0" smtClean="0">
                          <a:effectLst/>
                          <a:hlinkClick r:id="rId19"/>
                        </a:rPr>
                        <a:t>/</a:t>
                      </a:r>
                      <a:br>
                        <a:rPr lang="en-GB" sz="1200" dirty="0" smtClean="0">
                          <a:effectLst/>
                          <a:hlinkClick r:id="rId19"/>
                        </a:rPr>
                      </a:br>
                      <a:r>
                        <a:rPr lang="en-GB" sz="1200" dirty="0" err="1" smtClean="0">
                          <a:effectLst/>
                          <a:hlinkClick r:id="rId19"/>
                        </a:rPr>
                        <a:t>CMSexperiment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0"/>
                        </a:rPr>
                        <a:t>+CMS 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1"/>
                        </a:rPr>
                        <a:t>youtube.com</a:t>
                      </a:r>
                      <a:r>
                        <a:rPr lang="en-GB" sz="1200" dirty="0" smtClean="0">
                          <a:effectLst/>
                          <a:hlinkClick r:id="rId21"/>
                        </a:rPr>
                        <a:t>/</a:t>
                      </a:r>
                      <a:br>
                        <a:rPr lang="en-GB" sz="1200" dirty="0" smtClean="0">
                          <a:effectLst/>
                          <a:hlinkClick r:id="rId21"/>
                        </a:rPr>
                      </a:br>
                      <a:r>
                        <a:rPr lang="en-GB" sz="1200" dirty="0" err="1" smtClean="0">
                          <a:effectLst/>
                          <a:hlinkClick r:id="rId21"/>
                        </a:rPr>
                        <a:t>CMSExperimentTV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23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effectLst/>
                        </a:rPr>
                        <a:t>ALICE</a:t>
                      </a: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effectLst/>
                          <a:hlinkClick r:id="rId22"/>
                        </a:rPr>
                        <a:t>cern.ch/alice</a:t>
                      </a:r>
                      <a:endParaRPr lang="en-GB" sz="120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effectLst/>
                          <a:hlinkClick r:id="rId23"/>
                        </a:rPr>
                        <a:t>@ALICEexperiment</a:t>
                      </a:r>
                      <a:endParaRPr lang="en-GB" sz="120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4"/>
                        </a:rPr>
                        <a:t>fb.com</a:t>
                      </a:r>
                      <a:r>
                        <a:rPr lang="en-GB" sz="1200" dirty="0" smtClean="0">
                          <a:effectLst/>
                          <a:hlinkClick r:id="rId24"/>
                        </a:rPr>
                        <a:t>/</a:t>
                      </a:r>
                      <a:br>
                        <a:rPr lang="en-GB" sz="1200" dirty="0" smtClean="0">
                          <a:effectLst/>
                          <a:hlinkClick r:id="rId24"/>
                        </a:rPr>
                      </a:br>
                      <a:r>
                        <a:rPr lang="en-GB" sz="1200" dirty="0" smtClean="0">
                          <a:effectLst/>
                          <a:hlinkClick r:id="rId24"/>
                        </a:rPr>
                        <a:t>ALICE.EXPERIMENT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5"/>
                        </a:rPr>
                        <a:t>+ALICE 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6"/>
                        </a:rPr>
                        <a:t>youtube.com/</a:t>
                      </a:r>
                      <a:r>
                        <a:rPr lang="en-GB" sz="1200" dirty="0" err="1">
                          <a:effectLst/>
                          <a:hlinkClick r:id="rId26"/>
                        </a:rPr>
                        <a:t>aliceatlhc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01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>
                          <a:effectLst/>
                        </a:rPr>
                        <a:t>LHCb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7"/>
                        </a:rPr>
                        <a:t>cern.ch/</a:t>
                      </a:r>
                      <a:r>
                        <a:rPr lang="en-GB" sz="1200" dirty="0" err="1">
                          <a:effectLst/>
                          <a:hlinkClick r:id="rId27"/>
                        </a:rPr>
                        <a:t>lhcb</a:t>
                      </a:r>
                      <a:r>
                        <a:rPr lang="en-GB" sz="1200" dirty="0">
                          <a:effectLst/>
                          <a:hlinkClick r:id="rId27"/>
                        </a:rPr>
                        <a:t>-public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8"/>
                        </a:rPr>
                        <a:t>@</a:t>
                      </a:r>
                      <a:r>
                        <a:rPr lang="en-GB" sz="1200" dirty="0" err="1">
                          <a:effectLst/>
                          <a:hlinkClick r:id="rId28"/>
                        </a:rPr>
                        <a:t>LHCbExperiment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</a:rPr>
                        <a:t>–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  <a:hlinkClick r:id="rId29"/>
                        </a:rPr>
                        <a:t>+</a:t>
                      </a:r>
                      <a:r>
                        <a:rPr lang="en-GB" sz="1200" dirty="0" err="1">
                          <a:effectLst/>
                          <a:hlinkClick r:id="rId29"/>
                        </a:rPr>
                        <a:t>LHCb</a:t>
                      </a:r>
                      <a:r>
                        <a:rPr lang="en-GB" sz="1200" dirty="0">
                          <a:effectLst/>
                          <a:hlinkClick r:id="rId29"/>
                        </a:rPr>
                        <a:t> Experiment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</a:rPr>
                        <a:t>–</a:t>
                      </a:r>
                      <a:endParaRPr lang="en-GB" sz="1200" dirty="0">
                        <a:effectLst/>
                      </a:endParaRPr>
                    </a:p>
                  </a:txBody>
                  <a:tcPr marL="86431" marR="86431" marT="43215" marB="432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23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31800" y="1209498"/>
            <a:ext cx="8265984" cy="182636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174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Autofit/>
          </a:bodyPr>
          <a:lstStyle/>
          <a:p>
            <a:pPr>
              <a:buClrTx/>
              <a:buFont typeface="Courier New" pitchFamily="49" charset="0"/>
              <a:buChar char="o"/>
            </a:pPr>
            <a:endParaRPr lang="en-GB" dirty="0" smtClean="0"/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Social media, the basics: 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en-GB" dirty="0" smtClean="0"/>
              <a:t>what, why</a:t>
            </a:r>
            <a:r>
              <a:rPr lang="en-GB" dirty="0"/>
              <a:t> </a:t>
            </a:r>
            <a:r>
              <a:rPr lang="en-GB" dirty="0" smtClean="0"/>
              <a:t>and tips</a:t>
            </a:r>
          </a:p>
          <a:p>
            <a:pPr lvl="1">
              <a:buClrTx/>
              <a:buFont typeface="Courier New" pitchFamily="49" charset="0"/>
              <a:buChar char="o"/>
            </a:pPr>
            <a:endParaRPr lang="en-GB" dirty="0"/>
          </a:p>
          <a:p>
            <a:pPr>
              <a:buClrTx/>
              <a:buFont typeface="Courier New" pitchFamily="49" charset="0"/>
              <a:buChar char="o"/>
            </a:pPr>
            <a:r>
              <a:rPr lang="en-GB" dirty="0"/>
              <a:t>Social media for your science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en-GB" dirty="0"/>
              <a:t>a</a:t>
            </a:r>
            <a:r>
              <a:rPr lang="en-GB" dirty="0" smtClean="0"/>
              <a:t>udience, messages, interactions</a:t>
            </a:r>
            <a:endParaRPr lang="en-GB" dirty="0"/>
          </a:p>
          <a:p>
            <a:pPr>
              <a:buClrTx/>
              <a:buFont typeface="Courier New" pitchFamily="49" charset="0"/>
              <a:buChar char="o"/>
            </a:pPr>
            <a:endParaRPr lang="en-GB" dirty="0" smtClean="0"/>
          </a:p>
          <a:p>
            <a:pPr>
              <a:buClrTx/>
              <a:buFont typeface="Courier New" pitchFamily="49" charset="0"/>
              <a:buChar char="o"/>
            </a:pPr>
            <a:r>
              <a:rPr lang="en-GB" dirty="0" smtClean="0"/>
              <a:t>Impact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en-GB" dirty="0" smtClean="0"/>
              <a:t>Measuring, managing </a:t>
            </a:r>
            <a:r>
              <a:rPr lang="en-GB" dirty="0" smtClean="0"/>
              <a:t>and maximising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38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GB" sz="6000" dirty="0" smtClean="0"/>
          </a:p>
          <a:p>
            <a:pPr marL="36576" indent="0" algn="ctr">
              <a:buNone/>
            </a:pPr>
            <a:r>
              <a:rPr lang="en-GB" sz="6000" dirty="0" smtClean="0"/>
              <a:t>Socia</a:t>
            </a:r>
            <a:r>
              <a:rPr lang="en-GB" sz="6000" dirty="0" smtClean="0"/>
              <a:t>l Media: </a:t>
            </a:r>
            <a:br>
              <a:rPr lang="en-GB" sz="6000" dirty="0" smtClean="0"/>
            </a:br>
            <a:r>
              <a:rPr lang="en-GB" sz="6000" dirty="0" smtClean="0"/>
              <a:t>the b</a:t>
            </a:r>
            <a:r>
              <a:rPr lang="en-GB" sz="6000" dirty="0" smtClean="0"/>
              <a:t>asics</a:t>
            </a:r>
            <a:endParaRPr lang="en-GB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4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448" y="1055914"/>
            <a:ext cx="4574888" cy="4973074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32857"/>
            <a:ext cx="2775857" cy="436017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 smtClean="0"/>
              <a:t>Virtual communities and networks to create</a:t>
            </a:r>
            <a:r>
              <a:rPr lang="en-GB" dirty="0"/>
              <a:t>, share, and exchange information and </a:t>
            </a:r>
            <a:r>
              <a:rPr lang="en-GB" dirty="0" smtClean="0"/>
              <a:t>ideas.</a:t>
            </a:r>
          </a:p>
          <a:p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social media?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53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062"/>
            <a:ext cx="8226854" cy="940443"/>
          </a:xfrm>
        </p:spPr>
        <p:txBody>
          <a:bodyPr/>
          <a:lstStyle/>
          <a:p>
            <a:r>
              <a:rPr lang="en-GB" dirty="0" smtClean="0"/>
              <a:t>Why use social media?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529205"/>
              </p:ext>
            </p:extLst>
          </p:nvPr>
        </p:nvGraphicFramePr>
        <p:xfrm>
          <a:off x="261254" y="1162273"/>
          <a:ext cx="8599713" cy="4768651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866571"/>
                <a:gridCol w="2859316"/>
                <a:gridCol w="2873826"/>
              </a:tblGrid>
              <a:tr h="653851">
                <a:tc>
                  <a:txBody>
                    <a:bodyPr/>
                    <a:lstStyle/>
                    <a:p>
                      <a:r>
                        <a:rPr lang="en-GB" dirty="0" smtClean="0"/>
                        <a:t>On</a:t>
                      </a:r>
                      <a:r>
                        <a:rPr lang="en-GB" baseline="0" dirty="0" smtClean="0"/>
                        <a:t> a p</a:t>
                      </a:r>
                      <a:r>
                        <a:rPr lang="en-GB" dirty="0" smtClean="0"/>
                        <a:t>ersonal level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On a professional level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On an organisation level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296"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r>
                        <a:rPr lang="en-GB" sz="1400" dirty="0" smtClean="0"/>
                        <a:t>Stay in touch with friends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and family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e.g. via Facebook</a:t>
                      </a:r>
                    </a:p>
                    <a:p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r>
                        <a:rPr lang="en-GB" sz="1400" dirty="0" smtClean="0"/>
                        <a:t>Build a professional network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e.g. via LinkedIn, Twitter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r>
                        <a:rPr lang="en-GB" sz="1400" dirty="0" smtClean="0"/>
                        <a:t>Send</a:t>
                      </a:r>
                      <a:r>
                        <a:rPr lang="en-GB" sz="1400" baseline="0" dirty="0" smtClean="0"/>
                        <a:t> out breaking news 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or report live from events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/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e.g. via Twitter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074"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r>
                        <a:rPr lang="en-GB" sz="1400" dirty="0" smtClean="0"/>
                        <a:t>Get immediate</a:t>
                      </a:r>
                      <a:r>
                        <a:rPr lang="en-GB" sz="1400" baseline="0" dirty="0" smtClean="0"/>
                        <a:t> access to 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breaking news 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/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e.g. via Twitter</a:t>
                      </a:r>
                    </a:p>
                    <a:p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r>
                        <a:rPr lang="en-GB" sz="1400" dirty="0" smtClean="0"/>
                        <a:t>Blog about your research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and interests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e.g. via </a:t>
                      </a:r>
                      <a:r>
                        <a:rPr lang="en-GB" sz="1400" dirty="0" err="1" smtClean="0"/>
                        <a:t>Wordpress</a:t>
                      </a:r>
                      <a:r>
                        <a:rPr lang="en-GB" sz="1400" dirty="0" smtClean="0"/>
                        <a:t>, Twitter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r>
                        <a:rPr lang="en-GB" sz="1400" dirty="0" smtClean="0"/>
                        <a:t>Inspire the public with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images and video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e.g. via Facebook,</a:t>
                      </a:r>
                      <a:r>
                        <a:rPr lang="en-GB" sz="1400" baseline="0" dirty="0" smtClean="0"/>
                        <a:t> YouTube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View interesting or amusing content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e.g. via YouTube, Flickr, Wikipedia</a:t>
                      </a:r>
                      <a:endParaRPr lang="en-GB" sz="1400" i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r>
                        <a:rPr lang="en-GB" sz="1400" dirty="0" smtClean="0"/>
                        <a:t>Take part in discussions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as an expert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e.g. Google+</a:t>
                      </a:r>
                      <a:r>
                        <a:rPr lang="en-GB" sz="1400" baseline="0" dirty="0" smtClean="0"/>
                        <a:t> Hangouts, Twitter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r>
                        <a:rPr lang="en-GB" sz="1400" dirty="0" smtClean="0"/>
                        <a:t>Respond to questions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and comments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e.g. via Google+ Hangouts, Twitter,</a:t>
                      </a:r>
                      <a:r>
                        <a:rPr lang="en-GB" sz="1400" baseline="0" dirty="0" smtClean="0"/>
                        <a:t> Facebook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17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GB" sz="6000" dirty="0" smtClean="0"/>
          </a:p>
          <a:p>
            <a:pPr marL="36576" indent="0" algn="ctr">
              <a:buNone/>
            </a:pPr>
            <a:r>
              <a:rPr lang="en-GB" sz="6000" dirty="0"/>
              <a:t>B</a:t>
            </a:r>
            <a:r>
              <a:rPr lang="en-GB" sz="6000" dirty="0" smtClean="0"/>
              <a:t>asic tips</a:t>
            </a:r>
            <a:endParaRPr lang="en-GB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3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800" y="163287"/>
            <a:ext cx="7597793" cy="5698345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386953" y="5894291"/>
            <a:ext cx="5159829" cy="4838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000" dirty="0" smtClean="0"/>
              <a:t>Source</a:t>
            </a:r>
            <a:r>
              <a:rPr lang="en-GB" sz="1000" dirty="0"/>
              <a:t>: http://www.maylor.net/2012/05/16/my-top-3-tips-for-using-social-media/</a:t>
            </a:r>
          </a:p>
        </p:txBody>
      </p:sp>
    </p:spTree>
    <p:extLst>
      <p:ext uri="{BB962C8B-B14F-4D97-AF65-F5344CB8AC3E}">
        <p14:creationId xmlns:p14="http://schemas.microsoft.com/office/powerpoint/2010/main" val="261116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TALENT Summer School, Kate Kahle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386953" y="5894291"/>
            <a:ext cx="5159829" cy="4838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000" dirty="0" smtClean="0"/>
              <a:t>Source</a:t>
            </a:r>
            <a:r>
              <a:rPr lang="en-GB" sz="1000" dirty="0"/>
              <a:t>: http://www.maylor.net/2012/05/16/my-top-3-tips-for-using-social-media/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188" y="174171"/>
            <a:ext cx="7594603" cy="569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335</TotalTime>
  <Words>706</Words>
  <Application>Microsoft Office PowerPoint</Application>
  <PresentationFormat>On-screen Show (4:3)</PresentationFormat>
  <Paragraphs>229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CERN(4-3)</vt:lpstr>
      <vt:lpstr>PowerPoint Presentation</vt:lpstr>
      <vt:lpstr>The use of social media in  your science communication   Kate Kahle, CERN Social Media Manager </vt:lpstr>
      <vt:lpstr>Overview</vt:lpstr>
      <vt:lpstr>PowerPoint Presentation</vt:lpstr>
      <vt:lpstr>What is social media?</vt:lpstr>
      <vt:lpstr>Why use social media?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Social media for your science</vt:lpstr>
      <vt:lpstr>Who do you want to reach?</vt:lpstr>
      <vt:lpstr>What are your key messages?</vt:lpstr>
      <vt:lpstr>What are your options?</vt:lpstr>
      <vt:lpstr>PowerPoint Presentation</vt:lpstr>
      <vt:lpstr>Measuring your impact</vt:lpstr>
      <vt:lpstr>Managing your impact</vt:lpstr>
      <vt:lpstr>Maximising your impact </vt:lpstr>
      <vt:lpstr>Be sure to follow: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Kate Kahle</cp:lastModifiedBy>
  <cp:revision>39</cp:revision>
  <dcterms:created xsi:type="dcterms:W3CDTF">2012-11-30T11:04:26Z</dcterms:created>
  <dcterms:modified xsi:type="dcterms:W3CDTF">2013-06-09T20:41:06Z</dcterms:modified>
</cp:coreProperties>
</file>