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82" r:id="rId2"/>
    <p:sldId id="500" r:id="rId3"/>
    <p:sldId id="498" r:id="rId4"/>
    <p:sldId id="499" r:id="rId5"/>
    <p:sldId id="503" r:id="rId6"/>
    <p:sldId id="504" r:id="rId7"/>
    <p:sldId id="505" r:id="rId8"/>
    <p:sldId id="506" r:id="rId9"/>
    <p:sldId id="502" r:id="rId10"/>
    <p:sldId id="508" r:id="rId11"/>
    <p:sldId id="501" r:id="rId12"/>
    <p:sldId id="507" r:id="rId13"/>
  </p:sldIdLst>
  <p:sldSz cx="9144000" cy="6858000" type="screen4x3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0066FF"/>
    <a:srgbClr val="00CC00"/>
    <a:srgbClr val="CC9900"/>
    <a:srgbClr val="99CCFF"/>
    <a:srgbClr val="FF00FF"/>
    <a:srgbClr val="66FF33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50" autoAdjust="0"/>
    <p:restoredTop sz="94607" autoAdjust="0"/>
  </p:normalViewPr>
  <p:slideViewPr>
    <p:cSldViewPr>
      <p:cViewPr varScale="1">
        <p:scale>
          <a:sx n="131" d="100"/>
          <a:sy n="131" d="100"/>
        </p:scale>
        <p:origin x="-15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51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04" y="1"/>
            <a:ext cx="307851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238"/>
            <a:ext cx="307851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04" y="9721238"/>
            <a:ext cx="307851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7CB7978-CD93-4E74-9003-BCE51932C71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51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04" y="1"/>
            <a:ext cx="307851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17" y="4862265"/>
            <a:ext cx="5682643" cy="46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238"/>
            <a:ext cx="307851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04" y="9721238"/>
            <a:ext cx="307851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2273A6A6-B813-4172-A343-9FACAEFE76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80EFC-7438-4C0E-B4D4-B630EE3ACC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33DA8-3307-4878-85D9-DBFC0C8290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49275"/>
            <a:ext cx="2057400" cy="5576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5"/>
            <a:ext cx="6019800" cy="5576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CE7D9-3712-4E38-818F-0308ADCDC9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549275"/>
            <a:ext cx="7715250" cy="719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874713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00113" y="6381750"/>
            <a:ext cx="7343775" cy="3397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6F8B56-689C-4E64-AE19-DF39C83484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549275"/>
            <a:ext cx="7715250" cy="719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874713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00113" y="6381750"/>
            <a:ext cx="7343775" cy="3397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9124D40-D4B0-44E2-8801-421FDDAF9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549275"/>
            <a:ext cx="7715250" cy="719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874713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00113" y="6381750"/>
            <a:ext cx="7343775" cy="3397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1C3417-C4D8-4DC3-8CA9-0AAD27711A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4EB96-05C7-46B9-ADF2-878DF7791C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52DEF-1DA0-45D3-AC84-C8E98FD77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4BB80-D0CF-48D1-8A64-10455D167A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64BD1-A6D0-44A9-8DBF-2EF6BA40C1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15228-85F9-4549-8521-67A548B595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EC27B-87C4-4936-A1D5-DCD205021E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7FB1A-A021-47EE-AC01-A3E6DAF906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31B52-AF73-4417-84E8-4C76EEC629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549275"/>
            <a:ext cx="77152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874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00113" y="6381750"/>
            <a:ext cx="73437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A10C2494-FBF1-4DA0-9AD6-447F7B2A5E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wmf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d Hat Enterprise Linux 5-2013-03-18-14-33-38.png"/>
          <p:cNvPicPr>
            <a:picLocks noChangeAspect="1"/>
          </p:cNvPicPr>
          <p:nvPr/>
        </p:nvPicPr>
        <p:blipFill>
          <a:blip r:embed="rId2" cstate="print"/>
          <a:srcRect l="11486" t="18500" r="50819" b="19369"/>
          <a:stretch>
            <a:fillRect/>
          </a:stretch>
        </p:blipFill>
        <p:spPr>
          <a:xfrm>
            <a:off x="323528" y="3501008"/>
            <a:ext cx="8568952" cy="2493277"/>
          </a:xfrm>
          <a:prstGeom prst="rect">
            <a:avLst/>
          </a:prstGeom>
        </p:spPr>
      </p:pic>
      <p:pic>
        <p:nvPicPr>
          <p:cNvPr id="13" name="Picture 12" descr="2cmyk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4664"/>
            <a:ext cx="1800199" cy="1101690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691680" y="548680"/>
            <a:ext cx="5832648" cy="1512168"/>
          </a:xfrm>
          <a:prstGeom prst="rect">
            <a:avLst/>
          </a:prstGeom>
          <a:noFill/>
        </p:spPr>
        <p:txBody>
          <a:bodyPr/>
          <a:lstStyle/>
          <a:p>
            <a:pPr lvl="0"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Simulations of irradiated detectors: E(x) &amp; parameterization</a:t>
            </a:r>
          </a:p>
          <a:p>
            <a:pPr algn="ctr">
              <a:spcBef>
                <a:spcPts val="600"/>
              </a:spcBef>
            </a:pPr>
            <a:r>
              <a:rPr lang="en-US" sz="1800" b="1" kern="0" dirty="0" smtClean="0">
                <a:latin typeface="Arial" pitchFamily="34" charset="0"/>
                <a:cs typeface="Arial" pitchFamily="34" charset="0"/>
              </a:rPr>
              <a:t>RD50 Simulation Working Group Meeting </a:t>
            </a:r>
          </a:p>
          <a:p>
            <a:pPr algn="ctr">
              <a:spcBef>
                <a:spcPts val="0"/>
              </a:spcBef>
            </a:pPr>
            <a:r>
              <a:rPr lang="en-US" sz="1800" b="1" kern="0" dirty="0" smtClean="0">
                <a:latin typeface="Arial" pitchFamily="34" charset="0"/>
                <a:cs typeface="Arial" pitchFamily="34" charset="0"/>
              </a:rPr>
              <a:t>March 27</a:t>
            </a:r>
            <a:r>
              <a:rPr lang="en-US" sz="1800" b="1" kern="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1800" b="1" kern="0" dirty="0" smtClean="0">
                <a:latin typeface="Arial" pitchFamily="34" charset="0"/>
                <a:cs typeface="Arial" pitchFamily="34" charset="0"/>
              </a:rPr>
              <a:t> - 28</a:t>
            </a:r>
            <a:r>
              <a:rPr lang="en-US" sz="18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th</a:t>
            </a:r>
            <a:r>
              <a:rPr lang="en-US" sz="1800" b="1" kern="0" dirty="0" smtClean="0">
                <a:latin typeface="Arial" pitchFamily="34" charset="0"/>
                <a:cs typeface="Arial" pitchFamily="34" charset="0"/>
              </a:rPr>
              <a:t> 2013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23528" y="2276872"/>
            <a:ext cx="8316913" cy="7920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fi-FI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T. Peltola</a:t>
            </a:r>
            <a:r>
              <a:rPr kumimoji="0" lang="en-US" sz="2000" b="1" i="1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1) </a:t>
            </a:r>
            <a:r>
              <a:rPr kumimoji="0" lang="fi-FI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J. Härkönen</a:t>
            </a:r>
            <a:r>
              <a:rPr kumimoji="0" lang="en-US" sz="2000" b="1" i="1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1)</a:t>
            </a:r>
            <a:endParaRPr kumimoji="0" lang="fi-FI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1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1)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Helsinki Institute of Physics, CMS Tracker Project.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iBT_CCE.png"/>
          <p:cNvPicPr>
            <a:picLocks noChangeAspect="1"/>
          </p:cNvPicPr>
          <p:nvPr/>
        </p:nvPicPr>
        <p:blipFill>
          <a:blip r:embed="rId2" cstate="print"/>
          <a:srcRect l="6120" t="6951" r="5259" b="6951"/>
          <a:stretch>
            <a:fillRect/>
          </a:stretch>
        </p:blipFill>
        <p:spPr>
          <a:xfrm>
            <a:off x="1835696" y="2276872"/>
            <a:ext cx="4752528" cy="3783566"/>
          </a:xfrm>
          <a:prstGeom prst="rect">
            <a:avLst/>
          </a:prstGeom>
        </p:spPr>
      </p:pic>
      <p:sp>
        <p:nvSpPr>
          <p:cNvPr id="8" name="Tekstikehys 9"/>
          <p:cNvSpPr txBox="1"/>
          <p:nvPr/>
        </p:nvSpPr>
        <p:spPr>
          <a:xfrm>
            <a:off x="251520" y="764704"/>
            <a:ext cx="648072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1400" b="1" dirty="0" smtClean="0">
                <a:latin typeface="+mn-lt"/>
                <a:cs typeface="Times New Roman" pitchFamily="18" charset="0"/>
              </a:rPr>
              <a:t> 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5-120 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region, </a:t>
            </a:r>
            <a:r>
              <a:rPr lang="en-US" sz="1400" kern="0" dirty="0" smtClean="0">
                <a:latin typeface="Arial" pitchFamily="34" charset="0"/>
                <a:cs typeface="Arial" pitchFamily="34" charset="0"/>
              </a:rPr>
              <a:t>T </a:t>
            </a:r>
            <a:r>
              <a:rPr lang="en-US" sz="1400" kern="0" dirty="0" smtClean="0">
                <a:latin typeface="Arial" pitchFamily="34" charset="0"/>
                <a:cs typeface="Arial" pitchFamily="34" charset="0"/>
              </a:rPr>
              <a:t>= 273 </a:t>
            </a:r>
            <a:r>
              <a:rPr lang="en-US" sz="1400" kern="0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FTH300P and 320P active area ≈ 290 </a:t>
            </a:r>
            <a:r>
              <a:rPr lang="el-GR" sz="14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m</a:t>
            </a:r>
          </a:p>
          <a:p>
            <a:pPr algn="just"/>
            <a:endParaRPr lang="fi-FI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fi-FI" sz="1400" dirty="0" smtClean="0">
                <a:latin typeface="Arial" pitchFamily="34" charset="0"/>
                <a:cs typeface="Arial" pitchFamily="34" charset="0"/>
              </a:rPr>
              <a:t> S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imulated results matching with measured CCE of FTH190P and 320P</a:t>
            </a:r>
          </a:p>
          <a:p>
            <a:pPr algn="just">
              <a:buFont typeface="Wingdings" pitchFamily="2" charset="2"/>
              <a:buChar char="q"/>
            </a:pPr>
            <a:r>
              <a:rPr lang="fi-FI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Difference in CCE of 200P due to definition of deep diffusion doping profile?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75656" y="188640"/>
            <a:ext cx="5832648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ea typeface="+mj-ea"/>
                <a:cs typeface="Arial" pitchFamily="34" charset="0"/>
              </a:rPr>
              <a:t>P-type MSSD:</a:t>
            </a:r>
            <a:r>
              <a:rPr lang="en-US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ea typeface="Times New Roman"/>
                <a:cs typeface="Arial" pitchFamily="34" charset="0"/>
              </a:rPr>
              <a:t>SiBT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CCE data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" name="Picture 12" descr="2cmyk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pic>
        <p:nvPicPr>
          <p:cNvPr id="11" name="Picture 10" descr="Red Hat Enterprise Linux 5-2013-03-19-11-48-37.png"/>
          <p:cNvPicPr>
            <a:picLocks noChangeAspect="1"/>
          </p:cNvPicPr>
          <p:nvPr/>
        </p:nvPicPr>
        <p:blipFill>
          <a:blip r:embed="rId4" cstate="print"/>
          <a:srcRect l="22438" t="14720" r="47638" b="12201"/>
          <a:stretch>
            <a:fillRect/>
          </a:stretch>
        </p:blipFill>
        <p:spPr>
          <a:xfrm>
            <a:off x="6876256" y="836712"/>
            <a:ext cx="2075816" cy="3168352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7163272" y="4005064"/>
            <a:ext cx="1980728" cy="432048"/>
          </a:xfrm>
          <a:prstGeom prst="rect">
            <a:avLst/>
          </a:prstGeom>
          <a:noFill/>
        </p:spPr>
        <p:txBody>
          <a:bodyPr/>
          <a:lstStyle/>
          <a:p>
            <a:pPr lvl="0" algn="ctr"/>
            <a:r>
              <a:rPr lang="en-US" sz="1100" kern="0" dirty="0" smtClean="0">
                <a:latin typeface="Arial" pitchFamily="34" charset="0"/>
                <a:ea typeface="+mj-ea"/>
                <a:cs typeface="Arial" pitchFamily="34" charset="0"/>
              </a:rPr>
              <a:t>S</a:t>
            </a:r>
            <a:r>
              <a:rPr lang="en-US" sz="1100" kern="0" dirty="0" smtClean="0">
                <a:latin typeface="Arial" pitchFamily="34" charset="0"/>
                <a:ea typeface="+mj-ea"/>
                <a:cs typeface="Arial" pitchFamily="34" charset="0"/>
              </a:rPr>
              <a:t>imulated deep diffusion doping profile 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3059832" y="2060848"/>
            <a:ext cx="2592288" cy="288032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200" kern="0" dirty="0" smtClean="0">
                <a:latin typeface="Arial" pitchFamily="34" charset="0"/>
                <a:ea typeface="+mj-ea"/>
                <a:cs typeface="Arial" pitchFamily="34" charset="0"/>
              </a:rPr>
              <a:t>Measured and simulated CCE </a:t>
            </a:r>
            <a:r>
              <a:rPr lang="en-US" sz="1200" kern="0" dirty="0" err="1" smtClean="0">
                <a:latin typeface="Arial" pitchFamily="34" charset="0"/>
                <a:ea typeface="+mj-ea"/>
                <a:cs typeface="Arial" pitchFamily="34" charset="0"/>
              </a:rPr>
              <a:t>vs</a:t>
            </a:r>
            <a:r>
              <a:rPr lang="en-US" sz="1200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l-GR" sz="1200" i="1" kern="0" dirty="0" smtClean="0">
                <a:latin typeface="Arial" pitchFamily="34" charset="0"/>
                <a:ea typeface="+mj-ea"/>
                <a:cs typeface="Arial" pitchFamily="34" charset="0"/>
              </a:rPr>
              <a:t>Φ</a:t>
            </a:r>
            <a:r>
              <a:rPr lang="en-US" sz="1200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200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kumimoji="0" lang="en-US" sz="120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Red Hat Enterprise Linux 5-2013-03-25-17-32-19.png"/>
          <p:cNvPicPr>
            <a:picLocks noChangeAspect="1"/>
          </p:cNvPicPr>
          <p:nvPr/>
        </p:nvPicPr>
        <p:blipFill>
          <a:blip r:embed="rId2" cstate="print"/>
          <a:srcRect l="41338" t="18500" r="37400" b="12201"/>
          <a:stretch>
            <a:fillRect/>
          </a:stretch>
        </p:blipFill>
        <p:spPr>
          <a:xfrm>
            <a:off x="6281862" y="692696"/>
            <a:ext cx="954434" cy="1944216"/>
          </a:xfrm>
          <a:prstGeom prst="rect">
            <a:avLst/>
          </a:prstGeom>
        </p:spPr>
      </p:pic>
      <p:pic>
        <p:nvPicPr>
          <p:cNvPr id="32" name="Picture 31" descr="Red Hat Enterprise Linux 5-2013-03-25-17-29-07.png"/>
          <p:cNvPicPr>
            <a:picLocks noChangeAspect="1"/>
          </p:cNvPicPr>
          <p:nvPr/>
        </p:nvPicPr>
        <p:blipFill>
          <a:blip r:embed="rId3" cstate="print"/>
          <a:srcRect l="35825" t="19760" r="37400" b="12201"/>
          <a:stretch>
            <a:fillRect/>
          </a:stretch>
        </p:blipFill>
        <p:spPr>
          <a:xfrm>
            <a:off x="5004048" y="692696"/>
            <a:ext cx="1224136" cy="1944216"/>
          </a:xfrm>
          <a:prstGeom prst="rect">
            <a:avLst/>
          </a:prstGeom>
        </p:spPr>
      </p:pic>
      <p:pic>
        <p:nvPicPr>
          <p:cNvPr id="31" name="Picture 30" descr="Red Hat Enterprise Linux 5-2013-03-25-17-26-07.png"/>
          <p:cNvPicPr>
            <a:picLocks noChangeAspect="1"/>
          </p:cNvPicPr>
          <p:nvPr/>
        </p:nvPicPr>
        <p:blipFill>
          <a:blip r:embed="rId4" cstate="print"/>
          <a:srcRect l="41338" t="19760" r="37400" b="12201"/>
          <a:stretch>
            <a:fillRect/>
          </a:stretch>
        </p:blipFill>
        <p:spPr>
          <a:xfrm>
            <a:off x="7236296" y="692696"/>
            <a:ext cx="972108" cy="1944216"/>
          </a:xfrm>
          <a:prstGeom prst="rect">
            <a:avLst/>
          </a:prstGeom>
        </p:spPr>
      </p:pic>
      <p:pic>
        <p:nvPicPr>
          <p:cNvPr id="27" name="Picture 26" descr="eTCT_F1e15_2.png"/>
          <p:cNvPicPr>
            <a:picLocks noChangeAspect="1"/>
          </p:cNvPicPr>
          <p:nvPr/>
        </p:nvPicPr>
        <p:blipFill>
          <a:blip r:embed="rId5" cstate="print"/>
          <a:srcRect l="5683" t="6951" r="5683" b="6951"/>
          <a:stretch>
            <a:fillRect/>
          </a:stretch>
        </p:blipFill>
        <p:spPr>
          <a:xfrm>
            <a:off x="4572000" y="3068960"/>
            <a:ext cx="3888432" cy="3008032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395536" y="764704"/>
            <a:ext cx="3456384" cy="1584176"/>
          </a:xfrm>
          <a:prstGeom prst="rect">
            <a:avLst/>
          </a:prstGeo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400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kern="0" dirty="0" smtClean="0">
                <a:latin typeface="Arial" pitchFamily="34" charset="0"/>
                <a:cs typeface="Arial" pitchFamily="34" charset="0"/>
              </a:rPr>
              <a:t>Goal: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extract electric field from drift velocity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measurements using eTCT</a:t>
            </a:r>
          </a:p>
          <a:p>
            <a:pPr>
              <a:buFont typeface="Wingdings" pitchFamily="2" charset="2"/>
              <a:buChar char="q"/>
            </a:pPr>
            <a:endParaRPr lang="fi-FI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fi-FI" sz="1200" dirty="0" smtClean="0">
                <a:latin typeface="Arial" pitchFamily="34" charset="0"/>
                <a:cs typeface="Arial" pitchFamily="34" charset="0"/>
              </a:rPr>
              <a:t> Collected eTCT generated charges as a function of injection distance</a:t>
            </a:r>
          </a:p>
          <a:p>
            <a:endParaRPr lang="fi-FI" sz="12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fi-FI" sz="1200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First MSSD simulations produce matching behaviour with measurement</a:t>
            </a:r>
            <a:endParaRPr lang="fi-FI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fi-FI" sz="12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75656" y="188640"/>
            <a:ext cx="5832648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ea typeface="+mj-ea"/>
                <a:cs typeface="Arial" pitchFamily="34" charset="0"/>
              </a:rPr>
              <a:t>Work in progress: edge-TCT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3" name="Picture 12" descr="2cmyk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pic>
        <p:nvPicPr>
          <p:cNvPr id="15" name="Picture 14" descr="MF_eTCT.png"/>
          <p:cNvPicPr>
            <a:picLocks noChangeAspect="1"/>
          </p:cNvPicPr>
          <p:nvPr/>
        </p:nvPicPr>
        <p:blipFill>
          <a:blip r:embed="rId7" cstate="print"/>
          <a:srcRect l="635"/>
          <a:stretch>
            <a:fillRect/>
          </a:stretch>
        </p:blipFill>
        <p:spPr>
          <a:xfrm>
            <a:off x="107504" y="3068960"/>
            <a:ext cx="4279772" cy="2808312"/>
          </a:xfrm>
          <a:prstGeom prst="rect">
            <a:avLst/>
          </a:prstGeom>
        </p:spPr>
      </p:pic>
      <p:sp>
        <p:nvSpPr>
          <p:cNvPr id="16" name="Tekstikehys 52"/>
          <p:cNvSpPr txBox="1"/>
          <p:nvPr/>
        </p:nvSpPr>
        <p:spPr>
          <a:xfrm>
            <a:off x="3851920" y="620688"/>
            <a:ext cx="1296144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latin typeface="Arial" pitchFamily="34" charset="0"/>
                <a:cs typeface="Arial" pitchFamily="34" charset="0"/>
              </a:rPr>
              <a:t>MIP trajectories in 300N device:</a:t>
            </a:r>
            <a:endParaRPr lang="en-US" sz="10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kstikehys 52"/>
          <p:cNvSpPr txBox="1"/>
          <p:nvPr/>
        </p:nvSpPr>
        <p:spPr>
          <a:xfrm>
            <a:off x="323528" y="2852936"/>
            <a:ext cx="417646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000" dirty="0" smtClean="0">
                <a:latin typeface="Arial" pitchFamily="34" charset="0"/>
                <a:cs typeface="Arial" pitchFamily="34" charset="0"/>
              </a:rPr>
              <a:t>FZ320N nonirr. eTCT-measurement  (M. Fernandez 2013). V</a:t>
            </a:r>
            <a:r>
              <a:rPr lang="en-US" sz="1000" baseline="-25000" dirty="0" err="1" smtClean="0">
                <a:latin typeface="Arial" pitchFamily="34" charset="0"/>
                <a:cs typeface="Arial" pitchFamily="34" charset="0"/>
              </a:rPr>
              <a:t>fd</a:t>
            </a:r>
            <a:r>
              <a:rPr lang="fi-FI" sz="1000" dirty="0" smtClean="0">
                <a:latin typeface="Arial" pitchFamily="34" charset="0"/>
                <a:cs typeface="Arial" pitchFamily="34" charset="0"/>
              </a:rPr>
              <a:t> ~ 210 V  </a:t>
            </a:r>
            <a:endParaRPr lang="en-US" sz="100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kstikehys 52"/>
          <p:cNvSpPr txBox="1"/>
          <p:nvPr/>
        </p:nvSpPr>
        <p:spPr>
          <a:xfrm>
            <a:off x="6948264" y="3212976"/>
            <a:ext cx="864096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000" baseline="-25000" dirty="0" err="1" smtClean="0">
                <a:latin typeface="Arial" pitchFamily="34" charset="0"/>
                <a:cs typeface="Arial" pitchFamily="34" charset="0"/>
              </a:rPr>
              <a:t>fd</a:t>
            </a:r>
            <a:r>
              <a:rPr lang="fi-FI" sz="1000" dirty="0" smtClean="0">
                <a:latin typeface="Arial" pitchFamily="34" charset="0"/>
                <a:cs typeface="Arial" pitchFamily="34" charset="0"/>
              </a:rPr>
              <a:t> ~ 800 V  </a:t>
            </a:r>
            <a:endParaRPr lang="en-US" sz="100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kstikehys 52"/>
          <p:cNvSpPr txBox="1"/>
          <p:nvPr/>
        </p:nvSpPr>
        <p:spPr>
          <a:xfrm>
            <a:off x="5508104" y="764704"/>
            <a:ext cx="57606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10 </a:t>
            </a:r>
            <a:r>
              <a:rPr lang="el-GR" sz="1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μ</a:t>
            </a:r>
            <a:r>
              <a:rPr lang="fi-FI" sz="1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23" name="Tekstikehys 52"/>
          <p:cNvSpPr txBox="1"/>
          <p:nvPr/>
        </p:nvSpPr>
        <p:spPr>
          <a:xfrm>
            <a:off x="6444208" y="980728"/>
            <a:ext cx="648072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100 </a:t>
            </a:r>
            <a:r>
              <a:rPr lang="el-GR" sz="1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μ</a:t>
            </a:r>
            <a:r>
              <a:rPr lang="fi-FI" sz="1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24" name="Tekstikehys 52"/>
          <p:cNvSpPr txBox="1"/>
          <p:nvPr/>
        </p:nvSpPr>
        <p:spPr>
          <a:xfrm>
            <a:off x="7452320" y="1844824"/>
            <a:ext cx="648072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250 </a:t>
            </a:r>
            <a:r>
              <a:rPr lang="el-GR" sz="1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μ</a:t>
            </a:r>
            <a:r>
              <a:rPr lang="fi-FI" sz="1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</a:t>
            </a:r>
          </a:p>
        </p:txBody>
      </p:sp>
      <p:pic>
        <p:nvPicPr>
          <p:cNvPr id="25" name="Picture 24" descr="eTCT_F1e15.png"/>
          <p:cNvPicPr>
            <a:picLocks noChangeAspect="1"/>
          </p:cNvPicPr>
          <p:nvPr/>
        </p:nvPicPr>
        <p:blipFill>
          <a:blip r:embed="rId8" cstate="print"/>
          <a:srcRect l="77469" t="19550" r="4218" b="37400"/>
          <a:stretch>
            <a:fillRect/>
          </a:stretch>
        </p:blipFill>
        <p:spPr>
          <a:xfrm>
            <a:off x="8100392" y="2636912"/>
            <a:ext cx="971600" cy="1991781"/>
          </a:xfrm>
          <a:prstGeom prst="rect">
            <a:avLst/>
          </a:prstGeom>
        </p:spPr>
      </p:pic>
      <p:cxnSp>
        <p:nvCxnSpPr>
          <p:cNvPr id="8" name="Straight Arrow Connector 17"/>
          <p:cNvCxnSpPr/>
          <p:nvPr/>
        </p:nvCxnSpPr>
        <p:spPr>
          <a:xfrm>
            <a:off x="6372200" y="1412776"/>
            <a:ext cx="504056" cy="0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177"/>
          <p:cNvSpPr txBox="1">
            <a:spLocks noChangeArrowheads="1"/>
          </p:cNvSpPr>
          <p:nvPr/>
        </p:nvSpPr>
        <p:spPr bwMode="auto">
          <a:xfrm>
            <a:off x="6228184" y="1484784"/>
            <a:ext cx="100811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fi-FI" sz="1000" b="1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mip direction</a:t>
            </a:r>
            <a:endParaRPr lang="fi-FI" sz="10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177"/>
          <p:cNvSpPr txBox="1">
            <a:spLocks noChangeArrowheads="1"/>
          </p:cNvSpPr>
          <p:nvPr/>
        </p:nvSpPr>
        <p:spPr bwMode="auto">
          <a:xfrm>
            <a:off x="5292080" y="2708920"/>
            <a:ext cx="27363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fi-FI" sz="1000" dirty="0" smtClean="0">
                <a:latin typeface="Arial" pitchFamily="34" charset="0"/>
                <a:cs typeface="Arial" pitchFamily="34" charset="0"/>
              </a:rPr>
              <a:t>Irradiated 300N eTCT pulses, F = 1e15 </a:t>
            </a:r>
            <a:r>
              <a:rPr lang="en-US" sz="1000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0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0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just"/>
            <a:r>
              <a:rPr lang="fi-FI" sz="1000" dirty="0" smtClean="0">
                <a:latin typeface="Arial" pitchFamily="34" charset="0"/>
                <a:cs typeface="Arial" pitchFamily="34" charset="0"/>
              </a:rPr>
              <a:t>T=-20°C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14348" y="214290"/>
            <a:ext cx="7715250" cy="50006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  <a:tileRect/>
          </a:gradFill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noProof="0" dirty="0" smtClean="0">
                <a:latin typeface="Arial" pitchFamily="34" charset="0"/>
                <a:ea typeface="+mj-ea"/>
                <a:cs typeface="Arial" pitchFamily="34" charset="0"/>
              </a:rPr>
              <a:t>Summary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 Box 177"/>
          <p:cNvSpPr txBox="1">
            <a:spLocks noChangeArrowheads="1"/>
          </p:cNvSpPr>
          <p:nvPr/>
        </p:nvSpPr>
        <p:spPr bwMode="auto">
          <a:xfrm>
            <a:off x="755576" y="1052736"/>
            <a:ext cx="770485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fi-FI" sz="1800" b="1" dirty="0" smtClean="0">
                <a:latin typeface="+mn-lt"/>
                <a:cs typeface="Times New Roman" pitchFamily="18" charset="0"/>
              </a:rPr>
              <a:t> </a:t>
            </a:r>
            <a:r>
              <a:rPr lang="fi-FI" sz="1800" dirty="0" smtClean="0">
                <a:latin typeface="Arial" pitchFamily="34" charset="0"/>
                <a:cs typeface="Arial" pitchFamily="34" charset="0"/>
              </a:rPr>
              <a:t>Tuning of defect concentrations succesful way to modify EVL-model for Synopsys-TCAD</a:t>
            </a:r>
          </a:p>
          <a:p>
            <a:pPr lvl="1" algn="just">
              <a:buFont typeface="Courier New" pitchFamily="49" charset="0"/>
              <a:buChar char="o"/>
            </a:pPr>
            <a:r>
              <a:rPr lang="fi-FI" sz="1800" dirty="0" smtClean="0">
                <a:latin typeface="Arial" pitchFamily="34" charset="0"/>
                <a:cs typeface="Arial" pitchFamily="34" charset="0"/>
              </a:rPr>
              <a:t> Double peak formation</a:t>
            </a:r>
          </a:p>
          <a:p>
            <a:pPr lvl="1" algn="just">
              <a:buFont typeface="Courier New" pitchFamily="49" charset="0"/>
              <a:buChar char="o"/>
            </a:pPr>
            <a:r>
              <a:rPr lang="fi-FI" sz="1800" dirty="0" smtClean="0">
                <a:latin typeface="Arial" pitchFamily="34" charset="0"/>
                <a:cs typeface="Arial" pitchFamily="34" charset="0"/>
              </a:rPr>
              <a:t> Correct leakage </a:t>
            </a:r>
            <a:r>
              <a:rPr lang="fi-FI" sz="1800" dirty="0" smtClean="0">
                <a:latin typeface="Arial" pitchFamily="34" charset="0"/>
                <a:cs typeface="Arial" pitchFamily="34" charset="0"/>
              </a:rPr>
              <a:t>currents</a:t>
            </a:r>
          </a:p>
          <a:p>
            <a:pPr lvl="1" algn="just">
              <a:buFont typeface="Courier New" pitchFamily="49" charset="0"/>
              <a:buChar char="o"/>
            </a:pPr>
            <a:r>
              <a:rPr lang="fi-FI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800" dirty="0" smtClean="0">
                <a:latin typeface="Arial" pitchFamily="34" charset="0"/>
                <a:cs typeface="Arial" pitchFamily="34" charset="0"/>
              </a:rPr>
              <a:t>Promising CCE results compared with SiBT data</a:t>
            </a:r>
            <a:endParaRPr lang="fi-FI" sz="1800" dirty="0" smtClean="0">
              <a:latin typeface="Arial" pitchFamily="34" charset="0"/>
              <a:cs typeface="Arial" pitchFamily="34" charset="0"/>
            </a:endParaRPr>
          </a:p>
          <a:p>
            <a:pPr lvl="1" algn="just"/>
            <a:endParaRPr lang="fi-FI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fi-FI" sz="1800" dirty="0" smtClean="0">
                <a:latin typeface="Arial" pitchFamily="34" charset="0"/>
                <a:cs typeface="Arial" pitchFamily="34" charset="0"/>
              </a:rPr>
              <a:t> Petasecca model for p-type device does not produce the expected double peak </a:t>
            </a:r>
          </a:p>
          <a:p>
            <a:pPr algn="just">
              <a:buFont typeface="Wingdings" pitchFamily="2" charset="2"/>
              <a:buChar char="q"/>
            </a:pPr>
            <a:endParaRPr lang="fi-FI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fi-FI" sz="1800" dirty="0" smtClean="0">
                <a:latin typeface="Arial" pitchFamily="34" charset="0"/>
                <a:cs typeface="Arial" pitchFamily="34" charset="0"/>
              </a:rPr>
              <a:t> First edge-TCT simulations match the measured behaviour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 Box 177"/>
          <p:cNvSpPr txBox="1">
            <a:spLocks noChangeArrowheads="1"/>
          </p:cNvSpPr>
          <p:nvPr/>
        </p:nvSpPr>
        <p:spPr bwMode="auto">
          <a:xfrm>
            <a:off x="395536" y="692696"/>
            <a:ext cx="777686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i-FI" sz="2800" b="1" dirty="0" err="1" smtClean="0">
                <a:latin typeface="Arial" pitchFamily="34" charset="0"/>
                <a:cs typeface="Arial" pitchFamily="34" charset="0"/>
              </a:rPr>
              <a:t>Outline</a:t>
            </a:r>
            <a:endParaRPr lang="fi-FI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endParaRPr lang="fi-FI" kern="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q"/>
            </a:pPr>
            <a:r>
              <a:rPr lang="fi-FI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Status of irradiated Si detector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simulations with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Synopsys TCAD</a:t>
            </a:r>
            <a:endParaRPr lang="en-US" kern="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Results of E(x) simulations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Parameters 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parameterization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kern="0" dirty="0" smtClean="0">
                <a:latin typeface="Arial" pitchFamily="34" charset="0"/>
                <a:cs typeface="Arial" pitchFamily="34" charset="0"/>
              </a:rPr>
              <a:t>p-type device: EVL and </a:t>
            </a:r>
            <a:r>
              <a:rPr lang="en-US" kern="0" dirty="0" err="1" smtClean="0">
                <a:latin typeface="Arial" pitchFamily="34" charset="0"/>
                <a:cs typeface="Arial" pitchFamily="34" charset="0"/>
              </a:rPr>
              <a:t>Petasecca</a:t>
            </a:r>
            <a:r>
              <a:rPr lang="en-US" kern="0" dirty="0" smtClean="0">
                <a:latin typeface="Arial" pitchFamily="34" charset="0"/>
                <a:cs typeface="Arial" pitchFamily="34" charset="0"/>
              </a:rPr>
              <a:t> defect models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q"/>
            </a:pPr>
            <a:r>
              <a:rPr lang="en-US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kern="0" dirty="0" err="1" smtClean="0">
                <a:latin typeface="Arial" pitchFamily="34" charset="0"/>
                <a:cs typeface="Arial" pitchFamily="34" charset="0"/>
              </a:rPr>
              <a:t>SiBT</a:t>
            </a:r>
            <a:r>
              <a:rPr lang="en-US" kern="0" dirty="0" smtClean="0">
                <a:latin typeface="Arial" pitchFamily="34" charset="0"/>
                <a:cs typeface="Arial" pitchFamily="34" charset="0"/>
              </a:rPr>
              <a:t> measured and simulated p-type detector CCE</a:t>
            </a:r>
            <a:endParaRPr lang="fi-FI" kern="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q"/>
            </a:pPr>
            <a:r>
              <a:rPr lang="fi-FI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Future plan / work in progress</a:t>
            </a:r>
            <a:endParaRPr lang="en-US" kern="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kern="0" dirty="0" smtClean="0">
                <a:latin typeface="Arial" pitchFamily="34" charset="0"/>
                <a:cs typeface="Arial" pitchFamily="34" charset="0"/>
              </a:rPr>
              <a:t> edge-TCT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q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2" descr="2cmyk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5844" y="188640"/>
            <a:ext cx="1176635" cy="7200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d Hat Enterprise Linux 5-2012-09-19-11-01-16.png"/>
          <p:cNvPicPr>
            <a:picLocks noChangeAspect="1"/>
          </p:cNvPicPr>
          <p:nvPr/>
        </p:nvPicPr>
        <p:blipFill>
          <a:blip r:embed="rId2" cstate="print"/>
          <a:srcRect l="9838" t="9681" r="48425" b="43700"/>
          <a:stretch>
            <a:fillRect/>
          </a:stretch>
        </p:blipFill>
        <p:spPr>
          <a:xfrm>
            <a:off x="1835696" y="476672"/>
            <a:ext cx="5032775" cy="3513447"/>
          </a:xfrm>
          <a:prstGeom prst="rect">
            <a:avLst/>
          </a:prstGeom>
        </p:spPr>
      </p:pic>
      <p:sp>
        <p:nvSpPr>
          <p:cNvPr id="2" name="Alatunnisteen paikkamerk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kstikehys 52"/>
          <p:cNvSpPr txBox="1"/>
          <p:nvPr/>
        </p:nvSpPr>
        <p:spPr>
          <a:xfrm>
            <a:off x="6948264" y="1052736"/>
            <a:ext cx="1872208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n-type device, 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m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x 1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 μ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m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x 300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 μ</a:t>
            </a: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7" name="Tekstikehys 52"/>
          <p:cNvSpPr txBox="1"/>
          <p:nvPr/>
        </p:nvSpPr>
        <p:spPr>
          <a:xfrm>
            <a:off x="6804248" y="1628800"/>
            <a:ext cx="2160240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l-GR" sz="1400" i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(290K)= 4</a:t>
            </a:r>
            <a:r>
              <a:rPr lang="el-GR" sz="1400" dirty="0" smtClean="0">
                <a:latin typeface="Arial" pitchFamily="34" charset="0"/>
                <a:cs typeface="Arial" pitchFamily="34" charset="0"/>
              </a:rPr>
              <a:t>·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-17</a:t>
            </a:r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 A·cm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-1</a:t>
            </a:r>
          </a:p>
          <a:p>
            <a:r>
              <a:rPr lang="az-Cyrl-AZ" sz="1400" i="1" dirty="0" smtClean="0">
                <a:latin typeface="Arial" pitchFamily="34" charset="0"/>
                <a:cs typeface="Arial" pitchFamily="34" charset="0"/>
              </a:rPr>
              <a:t>Ф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14</a:t>
            </a:r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fi-FI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ikehys 52"/>
          <p:cNvSpPr txBox="1"/>
          <p:nvPr/>
        </p:nvSpPr>
        <p:spPr>
          <a:xfrm>
            <a:off x="6876256" y="2708920"/>
            <a:ext cx="2016224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V·</a:t>
            </a:r>
            <a:r>
              <a:rPr lang="el-GR" sz="1400" i="1" dirty="0" smtClean="0">
                <a:latin typeface="Arial" pitchFamily="34" charset="0"/>
                <a:cs typeface="Arial" pitchFamily="34" charset="0"/>
              </a:rPr>
              <a:t>α·</a:t>
            </a:r>
            <a:r>
              <a:rPr lang="az-Cyrl-AZ" sz="1400" i="1" dirty="0" smtClean="0">
                <a:latin typeface="Arial" pitchFamily="34" charset="0"/>
                <a:cs typeface="Arial" pitchFamily="34" charset="0"/>
              </a:rPr>
              <a:t>Ф</a:t>
            </a:r>
            <a:r>
              <a:rPr lang="fi-FI" sz="1400" i="1" dirty="0" smtClean="0">
                <a:latin typeface="Arial" pitchFamily="34" charset="0"/>
                <a:cs typeface="Arial" pitchFamily="34" charset="0"/>
              </a:rPr>
              <a:t> ~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 1.2</a:t>
            </a:r>
            <a:r>
              <a:rPr lang="el-GR" sz="1400" dirty="0" smtClean="0">
                <a:latin typeface="Arial" pitchFamily="34" charset="0"/>
                <a:cs typeface="Arial" pitchFamily="34" charset="0"/>
              </a:rPr>
              <a:t>·</a:t>
            </a:r>
            <a:r>
              <a:rPr lang="fi-FI" sz="14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4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-12</a:t>
            </a:r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 A</a:t>
            </a:r>
          </a:p>
        </p:txBody>
      </p:sp>
      <p:sp>
        <p:nvSpPr>
          <p:cNvPr id="9" name="Right Arrow 8"/>
          <p:cNvSpPr/>
          <p:nvPr/>
        </p:nvSpPr>
        <p:spPr>
          <a:xfrm rot="5400000">
            <a:off x="7776356" y="2312876"/>
            <a:ext cx="360040" cy="28803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692696"/>
            <a:ext cx="1800200" cy="1944216"/>
          </a:xfrm>
          <a:prstGeom prst="rect">
            <a:avLst/>
          </a:prstGeom>
          <a:noFill/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400" b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Current cannot be introduced by adding the suggested "trap" E = 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en-US" sz="1200" b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C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- 0.65eV </a:t>
            </a:r>
          </a:p>
          <a:p>
            <a:pPr>
              <a:buFont typeface="Wingdings" pitchFamily="2" charset="2"/>
              <a:buChar char="q"/>
            </a:pP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Current introduction rates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G</a:t>
            </a:r>
            <a:r>
              <a:rPr lang="en-US" sz="12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DD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and G</a:t>
            </a:r>
            <a:r>
              <a:rPr lang="en-US" sz="12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modified to match experimental value of leakage current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endParaRPr lang="en-US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ikehys 52"/>
          <p:cNvSpPr txBox="1"/>
          <p:nvPr/>
        </p:nvSpPr>
        <p:spPr>
          <a:xfrm>
            <a:off x="683568" y="4077072"/>
            <a:ext cx="720080" cy="27699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EVL:</a:t>
            </a:r>
          </a:p>
        </p:txBody>
      </p:sp>
      <p:graphicFrame>
        <p:nvGraphicFramePr>
          <p:cNvPr id="14" name="Table 10"/>
          <p:cNvGraphicFramePr>
            <a:graphicFrameLocks noGrp="1"/>
          </p:cNvGraphicFramePr>
          <p:nvPr/>
        </p:nvGraphicFramePr>
        <p:xfrm>
          <a:off x="1475656" y="4077072"/>
          <a:ext cx="6077585" cy="731520"/>
        </p:xfrm>
        <a:graphic>
          <a:graphicData uri="http://schemas.openxmlformats.org/drawingml/2006/table">
            <a:tbl>
              <a:tblPr/>
              <a:tblGrid>
                <a:gridCol w="1518920"/>
                <a:gridCol w="1519555"/>
                <a:gridCol w="1519555"/>
                <a:gridCol w="15195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Type of defect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Activation energy, </a:t>
                      </a:r>
                      <a:r>
                        <a:rPr lang="en-US" sz="12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Trapping cross section, cm</a:t>
                      </a:r>
                      <a:r>
                        <a:rPr lang="en-US" sz="12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Introduction rate, cm</a:t>
                      </a:r>
                      <a:r>
                        <a:rPr lang="en-US" sz="12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donor (DD)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DD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0.48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 </a:t>
                      </a:r>
                      <a:r>
                        <a:rPr lang="en-US" sz="12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4e-14 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200" baseline="-25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DD</a:t>
                      </a:r>
                      <a:r>
                        <a:rPr lang="en-U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1</a:t>
                      </a:r>
                      <a:endParaRPr lang="fi-FI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acceptor (DA)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0.525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 </a:t>
                      </a:r>
                      <a:r>
                        <a:rPr lang="en-US" sz="12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4e-14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200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 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1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kstikehys 52"/>
          <p:cNvSpPr txBox="1"/>
          <p:nvPr/>
        </p:nvSpPr>
        <p:spPr>
          <a:xfrm>
            <a:off x="6012160" y="4005064"/>
            <a:ext cx="1584176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kstikehys 52"/>
          <p:cNvSpPr txBox="1"/>
          <p:nvPr/>
        </p:nvSpPr>
        <p:spPr>
          <a:xfrm>
            <a:off x="467544" y="5229200"/>
            <a:ext cx="936104" cy="27699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Modified:</a:t>
            </a:r>
          </a:p>
        </p:txBody>
      </p:sp>
      <p:graphicFrame>
        <p:nvGraphicFramePr>
          <p:cNvPr id="17" name="Table 12"/>
          <p:cNvGraphicFramePr>
            <a:graphicFrameLocks noGrp="1"/>
          </p:cNvGraphicFramePr>
          <p:nvPr/>
        </p:nvGraphicFramePr>
        <p:xfrm>
          <a:off x="1475656" y="5229200"/>
          <a:ext cx="6077585" cy="731520"/>
        </p:xfrm>
        <a:graphic>
          <a:graphicData uri="http://schemas.openxmlformats.org/drawingml/2006/table">
            <a:tbl>
              <a:tblPr/>
              <a:tblGrid>
                <a:gridCol w="1518920"/>
                <a:gridCol w="1519555"/>
                <a:gridCol w="1519555"/>
                <a:gridCol w="15195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Type of defect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Activation energy, </a:t>
                      </a:r>
                      <a:r>
                        <a:rPr lang="en-US" sz="12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Trapping cross section, cm</a:t>
                      </a:r>
                      <a:r>
                        <a:rPr lang="en-US" sz="12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Introduction rate, cm</a:t>
                      </a:r>
                      <a:r>
                        <a:rPr lang="en-US" sz="12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donor</a:t>
                      </a:r>
                      <a:endParaRPr lang="fi-FI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DD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0.48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 </a:t>
                      </a:r>
                      <a:r>
                        <a:rPr lang="en-US" sz="12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4e-14 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200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DD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0.285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acceptor</a:t>
                      </a:r>
                      <a:endParaRPr lang="fi-FI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0.525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 </a:t>
                      </a:r>
                      <a:r>
                        <a:rPr lang="en-US" sz="1200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4e-14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200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 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0.285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Tekstikehys 52"/>
          <p:cNvSpPr txBox="1"/>
          <p:nvPr/>
        </p:nvSpPr>
        <p:spPr>
          <a:xfrm>
            <a:off x="6012160" y="5157192"/>
            <a:ext cx="1584176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ight Arrow 14"/>
          <p:cNvSpPr/>
          <p:nvPr/>
        </p:nvSpPr>
        <p:spPr>
          <a:xfrm rot="5400000">
            <a:off x="6678234" y="4923166"/>
            <a:ext cx="324036" cy="216024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1475656" y="188640"/>
            <a:ext cx="5832648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ea typeface="+mj-ea"/>
                <a:cs typeface="Arial" pitchFamily="34" charset="0"/>
              </a:rPr>
              <a:t>Tuning of EVL-defect model:</a:t>
            </a:r>
            <a:r>
              <a:rPr lang="en-US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G</a:t>
            </a:r>
            <a:r>
              <a:rPr lang="en-US" b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DD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, G</a:t>
            </a:r>
            <a:r>
              <a:rPr lang="en-US" b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Picture 12" descr="2cmyk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1171" y="188640"/>
            <a:ext cx="941308" cy="5760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Red Hat Enterprise Linux 5-2012-09-19-15-52-16.png"/>
          <p:cNvPicPr>
            <a:picLocks noChangeAspect="1"/>
          </p:cNvPicPr>
          <p:nvPr/>
        </p:nvPicPr>
        <p:blipFill>
          <a:blip r:embed="rId2" cstate="print"/>
          <a:srcRect l="9838" t="9681" r="49213" b="43700"/>
          <a:stretch>
            <a:fillRect/>
          </a:stretch>
        </p:blipFill>
        <p:spPr>
          <a:xfrm>
            <a:off x="5292080" y="692696"/>
            <a:ext cx="3440814" cy="2448272"/>
          </a:xfrm>
          <a:prstGeom prst="rect">
            <a:avLst/>
          </a:prstGeom>
        </p:spPr>
      </p:pic>
      <p:sp>
        <p:nvSpPr>
          <p:cNvPr id="2" name="Alatunnisteen paikkamerk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12" descr="2cmyk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1171" y="188640"/>
            <a:ext cx="941308" cy="576064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475656" y="188640"/>
            <a:ext cx="5832648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cs typeface="Arial" pitchFamily="34" charset="0"/>
              </a:rPr>
              <a:t>Tuning of 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G</a:t>
            </a:r>
            <a:r>
              <a:rPr lang="en-US" b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DD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, G</a:t>
            </a:r>
            <a:r>
              <a:rPr lang="en-US" b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DA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N</a:t>
            </a:r>
            <a:r>
              <a:rPr lang="en-US" b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eff 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, E(x)</a:t>
            </a:r>
            <a:r>
              <a:rPr lang="en-US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" name="Picture 3" descr="Red Hat Enterprise Linux 5-2012-08-23-14-20-00.png"/>
          <p:cNvPicPr>
            <a:picLocks noChangeAspect="1"/>
          </p:cNvPicPr>
          <p:nvPr/>
        </p:nvPicPr>
        <p:blipFill>
          <a:blip r:embed="rId4" cstate="print"/>
          <a:srcRect l="9838" t="28580" r="47638" b="15981"/>
          <a:stretch>
            <a:fillRect/>
          </a:stretch>
        </p:blipFill>
        <p:spPr>
          <a:xfrm>
            <a:off x="0" y="548680"/>
            <a:ext cx="3135620" cy="2554950"/>
          </a:xfrm>
          <a:prstGeom prst="rect">
            <a:avLst/>
          </a:prstGeom>
        </p:spPr>
      </p:pic>
      <p:pic>
        <p:nvPicPr>
          <p:cNvPr id="8" name="Picture 8" descr="Red Hat Enterprise Linux 5-2012-08-23-14-20-17.png"/>
          <p:cNvPicPr>
            <a:picLocks noChangeAspect="1"/>
          </p:cNvPicPr>
          <p:nvPr/>
        </p:nvPicPr>
        <p:blipFill>
          <a:blip r:embed="rId5" cstate="print"/>
          <a:srcRect l="9051" t="27320" r="48425" b="15981"/>
          <a:stretch>
            <a:fillRect/>
          </a:stretch>
        </p:blipFill>
        <p:spPr>
          <a:xfrm>
            <a:off x="179512" y="3356992"/>
            <a:ext cx="2952327" cy="2460271"/>
          </a:xfrm>
          <a:prstGeom prst="rect">
            <a:avLst/>
          </a:prstGeom>
        </p:spPr>
      </p:pic>
      <p:pic>
        <p:nvPicPr>
          <p:cNvPr id="9" name="Picture 10" descr="Red Hat Enterprise Linux 5-2012-09-19-12-10-48.png"/>
          <p:cNvPicPr>
            <a:picLocks noChangeAspect="1"/>
          </p:cNvPicPr>
          <p:nvPr/>
        </p:nvPicPr>
        <p:blipFill>
          <a:blip r:embed="rId6" cstate="print"/>
          <a:srcRect l="9838" t="9681" r="49213" b="43700"/>
          <a:stretch>
            <a:fillRect/>
          </a:stretch>
        </p:blipFill>
        <p:spPr>
          <a:xfrm>
            <a:off x="5292080" y="3356992"/>
            <a:ext cx="3456384" cy="2459350"/>
          </a:xfrm>
          <a:prstGeom prst="rect">
            <a:avLst/>
          </a:prstGeom>
        </p:spPr>
      </p:pic>
      <p:sp>
        <p:nvSpPr>
          <p:cNvPr id="10" name="Tekstikehys 52"/>
          <p:cNvSpPr txBox="1"/>
          <p:nvPr/>
        </p:nvSpPr>
        <p:spPr>
          <a:xfrm>
            <a:off x="5364088" y="5805264"/>
            <a:ext cx="345638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E(x) </a:t>
            </a:r>
            <a:r>
              <a:rPr lang="fi-FI" sz="1100" b="1" dirty="0" err="1" smtClean="0">
                <a:latin typeface="Arial" pitchFamily="34" charset="0"/>
                <a:cs typeface="Arial" pitchFamily="34" charset="0"/>
              </a:rPr>
              <a:t>simulated</a:t>
            </a: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on Synopsys-TCAD</a:t>
            </a:r>
          </a:p>
        </p:txBody>
      </p:sp>
      <p:sp>
        <p:nvSpPr>
          <p:cNvPr id="11" name="Tekstikehys 52"/>
          <p:cNvSpPr txBox="1"/>
          <p:nvPr/>
        </p:nvSpPr>
        <p:spPr>
          <a:xfrm>
            <a:off x="5724128" y="3068960"/>
            <a:ext cx="295232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Neff conc. </a:t>
            </a:r>
            <a:r>
              <a:rPr lang="fi-FI" sz="1100" b="1" dirty="0" err="1" smtClean="0">
                <a:latin typeface="Arial" pitchFamily="34" charset="0"/>
                <a:cs typeface="Arial" pitchFamily="34" charset="0"/>
              </a:rPr>
              <a:t>simulated</a:t>
            </a: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on Synopsys-TCAD</a:t>
            </a:r>
          </a:p>
        </p:txBody>
      </p:sp>
      <p:sp>
        <p:nvSpPr>
          <p:cNvPr id="12" name="Tekstikehys 52"/>
          <p:cNvSpPr txBox="1"/>
          <p:nvPr/>
        </p:nvSpPr>
        <p:spPr>
          <a:xfrm>
            <a:off x="539552" y="2996952"/>
            <a:ext cx="259228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Neff conc. simulated </a:t>
            </a:r>
            <a:r>
              <a:rPr lang="fi-FI" sz="1100" b="1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V. </a:t>
            </a:r>
            <a:r>
              <a:rPr lang="fi-FI" sz="1100" b="1" dirty="0" err="1" smtClean="0">
                <a:latin typeface="Arial" pitchFamily="34" charset="0"/>
                <a:cs typeface="Arial" pitchFamily="34" charset="0"/>
              </a:rPr>
              <a:t>Eremin</a:t>
            </a:r>
            <a:endParaRPr lang="fi-FI" sz="11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ikehys 52"/>
          <p:cNvSpPr txBox="1"/>
          <p:nvPr/>
        </p:nvSpPr>
        <p:spPr>
          <a:xfrm>
            <a:off x="323528" y="5805264"/>
            <a:ext cx="309634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E(x) simulated </a:t>
            </a:r>
            <a:r>
              <a:rPr lang="fi-FI" sz="1100" b="1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V. </a:t>
            </a:r>
            <a:r>
              <a:rPr lang="fi-FI" sz="1100" b="1" dirty="0" err="1" smtClean="0">
                <a:latin typeface="Arial" pitchFamily="34" charset="0"/>
                <a:cs typeface="Arial" pitchFamily="34" charset="0"/>
              </a:rPr>
              <a:t>Eremin</a:t>
            </a:r>
            <a:endParaRPr lang="fi-FI" sz="11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3347864" y="1700808"/>
            <a:ext cx="1872208" cy="3240360"/>
          </a:xfrm>
          <a:prstGeom prst="rect">
            <a:avLst/>
          </a:prstGeom>
          <a:noFill/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en-US" sz="1400" b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200" b="1" kern="0" dirty="0" smtClean="0">
                <a:latin typeface="Arial" pitchFamily="34" charset="0"/>
                <a:ea typeface="+mj-ea"/>
                <a:cs typeface="Arial" pitchFamily="34" charset="0"/>
              </a:rPr>
              <a:t>Synopsys model not matching with </a:t>
            </a:r>
            <a:r>
              <a:rPr lang="en-US" sz="1200" b="1" kern="0" dirty="0" err="1" smtClean="0">
                <a:latin typeface="Arial" pitchFamily="34" charset="0"/>
                <a:ea typeface="+mj-ea"/>
                <a:cs typeface="Arial" pitchFamily="34" charset="0"/>
              </a:rPr>
              <a:t>Eremin’s</a:t>
            </a:r>
            <a:r>
              <a:rPr lang="en-US" sz="1200" b="1" kern="0" dirty="0" smtClean="0">
                <a:latin typeface="Arial" pitchFamily="34" charset="0"/>
                <a:ea typeface="+mj-ea"/>
                <a:cs typeface="Arial" pitchFamily="34" charset="0"/>
              </a:rPr>
              <a:t> simulation:</a:t>
            </a:r>
          </a:p>
          <a:p>
            <a:pPr lvl="0">
              <a:buFont typeface="Wingdings" pitchFamily="2" charset="2"/>
              <a:buChar char="q"/>
            </a:pPr>
            <a:endParaRPr lang="en-US" sz="1200" b="1" kern="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n-US" sz="1200" b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200" kern="0" dirty="0" smtClean="0">
                <a:latin typeface="Arial" pitchFamily="34" charset="0"/>
                <a:ea typeface="+mj-ea"/>
                <a:cs typeface="Arial" pitchFamily="34" charset="0"/>
              </a:rPr>
              <a:t>No double peak </a:t>
            </a:r>
            <a:r>
              <a:rPr lang="en-US" sz="1200" kern="0" dirty="0" err="1" smtClean="0">
                <a:latin typeface="Arial" pitchFamily="34" charset="0"/>
                <a:ea typeface="+mj-ea"/>
                <a:cs typeface="Arial" pitchFamily="34" charset="0"/>
              </a:rPr>
              <a:t>behaviour</a:t>
            </a:r>
            <a:r>
              <a:rPr lang="en-US" sz="1200" kern="0" dirty="0" smtClean="0">
                <a:latin typeface="Arial" pitchFamily="34" charset="0"/>
                <a:ea typeface="+mj-ea"/>
                <a:cs typeface="Arial" pitchFamily="34" charset="0"/>
              </a:rPr>
              <a:t> at </a:t>
            </a:r>
            <a:r>
              <a:rPr lang="el-GR" sz="1200" i="1" kern="0" dirty="0" smtClean="0">
                <a:latin typeface="Arial" pitchFamily="34" charset="0"/>
                <a:ea typeface="+mj-ea"/>
                <a:cs typeface="Arial" pitchFamily="34" charset="0"/>
              </a:rPr>
              <a:t>Φ</a:t>
            </a:r>
            <a:r>
              <a:rPr lang="fi-FI" sz="1200" i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fi-FI" sz="1200" kern="0" dirty="0" smtClean="0">
                <a:latin typeface="Arial" pitchFamily="34" charset="0"/>
                <a:ea typeface="+mj-ea"/>
                <a:cs typeface="Arial" pitchFamily="34" charset="0"/>
              </a:rPr>
              <a:t>= 3e14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lang="en-US" sz="1200" b="1" kern="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~90</a:t>
            </a:r>
            <a:r>
              <a:rPr kumimoji="0" lang="en-US" sz="12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l-GR" sz="12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μ</a:t>
            </a:r>
            <a:r>
              <a:rPr kumimoji="0" lang="fi-FI" sz="12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 difference in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N</a:t>
            </a:r>
            <a:r>
              <a:rPr lang="en-US" sz="12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eff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sign change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at </a:t>
            </a:r>
          </a:p>
          <a:p>
            <a:pPr lvl="0"/>
            <a:r>
              <a:rPr lang="el-GR" sz="1200" i="1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fi-FI" sz="1200" i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= 5e14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endParaRPr kumimoji="0" lang="fi-FI" sz="12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The missing bulk generated current level is not compensated by simply tuning 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G</a:t>
            </a:r>
            <a:r>
              <a:rPr lang="en-US" sz="1200" b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DD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, G</a:t>
            </a:r>
            <a:r>
              <a:rPr lang="en-US" sz="1200" b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DA</a:t>
            </a:r>
            <a:r>
              <a:rPr lang="en-US" sz="1200" b="1" kern="0" dirty="0" smtClean="0">
                <a:latin typeface="Arial" pitchFamily="34" charset="0"/>
                <a:cs typeface="Arial" pitchFamily="34" charset="0"/>
              </a:rPr>
              <a:t> at </a:t>
            </a:r>
            <a:r>
              <a:rPr lang="el-GR" sz="1200" b="1" i="1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fi-FI" sz="1200" b="1" i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b="1" kern="0" dirty="0" smtClean="0">
                <a:latin typeface="Arial" pitchFamily="34" charset="0"/>
                <a:cs typeface="Arial" pitchFamily="34" charset="0"/>
              </a:rPr>
              <a:t>&gt; 1e14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5868144" y="836712"/>
            <a:ext cx="1944216" cy="360040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G</a:t>
            </a:r>
            <a:r>
              <a:rPr lang="en-US" sz="14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DD</a:t>
            </a:r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 and G</a:t>
            </a:r>
            <a:r>
              <a:rPr lang="en-US" sz="14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= 0.285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5868144" y="3429000"/>
            <a:ext cx="1944216" cy="360040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G</a:t>
            </a:r>
            <a:r>
              <a:rPr lang="en-US" sz="14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DD</a:t>
            </a:r>
            <a:r>
              <a:rPr lang="en-US" sz="1400" dirty="0" smtClean="0">
                <a:latin typeface="Arial" pitchFamily="34" charset="0"/>
                <a:ea typeface="Times New Roman"/>
                <a:cs typeface="Arial" pitchFamily="34" charset="0"/>
              </a:rPr>
              <a:t> and G</a:t>
            </a:r>
            <a:r>
              <a:rPr lang="en-US" sz="14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DA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= 0.285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004048" y="1484784"/>
            <a:ext cx="936104" cy="18002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619672" y="1412776"/>
            <a:ext cx="1728192" cy="187220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kstikehys 52"/>
          <p:cNvSpPr txBox="1"/>
          <p:nvPr/>
        </p:nvSpPr>
        <p:spPr>
          <a:xfrm>
            <a:off x="7524328" y="5229200"/>
            <a:ext cx="1080120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290K, 300V</a:t>
            </a:r>
          </a:p>
        </p:txBody>
      </p:sp>
      <p:sp>
        <p:nvSpPr>
          <p:cNvPr id="31" name="Tekstikehys 52"/>
          <p:cNvSpPr txBox="1"/>
          <p:nvPr/>
        </p:nvSpPr>
        <p:spPr>
          <a:xfrm>
            <a:off x="7596336" y="2492896"/>
            <a:ext cx="1080120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290K, 300V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kstikehys 52"/>
          <p:cNvSpPr txBox="1"/>
          <p:nvPr/>
        </p:nvSpPr>
        <p:spPr>
          <a:xfrm>
            <a:off x="1115616" y="620688"/>
            <a:ext cx="655272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EVL defect model, tuned to T = 253 K by Robert Eber, KIT</a:t>
            </a:r>
            <a:endParaRPr lang="en-US" sz="12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6" y="908720"/>
          <a:ext cx="7416824" cy="731520"/>
        </p:xfrm>
        <a:graphic>
          <a:graphicData uri="http://schemas.openxmlformats.org/drawingml/2006/table">
            <a:tbl>
              <a:tblPr/>
              <a:tblGrid>
                <a:gridCol w="1152128"/>
                <a:gridCol w="1368152"/>
                <a:gridCol w="1728192"/>
                <a:gridCol w="1512168"/>
                <a:gridCol w="165618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Type of defect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Activation energy, </a:t>
                      </a:r>
                      <a:r>
                        <a:rPr lang="en-US" sz="12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Trapping cross section, </a:t>
                      </a:r>
                      <a:endParaRPr lang="en-US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cm</a:t>
                      </a:r>
                      <a:r>
                        <a:rPr lang="en-US" sz="12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Introduction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rate, 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cm</a:t>
                      </a:r>
                      <a:r>
                        <a:rPr lang="en-US" sz="12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Acceptor/donor</a:t>
                      </a:r>
                      <a:r>
                        <a:rPr lang="en-US" sz="12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conc.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cm</a:t>
                      </a:r>
                      <a:r>
                        <a:rPr lang="en-US" sz="12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acceptor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0.525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 </a:t>
                      </a:r>
                      <a:r>
                        <a:rPr lang="en-US" sz="1200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</a:t>
                      </a:r>
                      <a:r>
                        <a:rPr lang="en-US" sz="12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e-14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200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1.189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1.189*F</a:t>
                      </a:r>
                      <a:r>
                        <a:rPr lang="en-US" sz="12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+ 6.454e13 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donor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DD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0.48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 </a:t>
                      </a:r>
                      <a:r>
                        <a:rPr lang="en-US" sz="1200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</a:t>
                      </a:r>
                      <a:r>
                        <a:rPr lang="en-US" sz="12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e-14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200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DD 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5.598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5.598*F</a:t>
                      </a:r>
                      <a:r>
                        <a:rPr lang="en-US" sz="12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– 3.959e14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12" descr="2cmyk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1171" y="188640"/>
            <a:ext cx="941308" cy="576064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43608" y="188640"/>
            <a:ext cx="6840760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ea typeface="+mj-ea"/>
                <a:cs typeface="Arial" pitchFamily="34" charset="0"/>
              </a:rPr>
              <a:t>Tuning of EVL-defect model:</a:t>
            </a:r>
            <a:r>
              <a:rPr lang="en-US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Defect concentrations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3" name="Picture 12" descr="EVL_tuned.png"/>
          <p:cNvPicPr>
            <a:picLocks noChangeAspect="1"/>
          </p:cNvPicPr>
          <p:nvPr/>
        </p:nvPicPr>
        <p:blipFill>
          <a:blip r:embed="rId3" cstate="print"/>
          <a:srcRect l="2233" t="1155" r="1395" b="1154"/>
          <a:stretch>
            <a:fillRect/>
          </a:stretch>
        </p:blipFill>
        <p:spPr>
          <a:xfrm>
            <a:off x="179512" y="1772816"/>
            <a:ext cx="5976664" cy="4157680"/>
          </a:xfrm>
          <a:prstGeom prst="rect">
            <a:avLst/>
          </a:prstGeom>
        </p:spPr>
      </p:pic>
      <p:pic>
        <p:nvPicPr>
          <p:cNvPr id="14" name="Picture 13" descr="Red Hat Enterprise Linux 5-2013-03-23-15-10-46.png"/>
          <p:cNvPicPr>
            <a:picLocks noChangeAspect="1"/>
          </p:cNvPicPr>
          <p:nvPr/>
        </p:nvPicPr>
        <p:blipFill>
          <a:blip r:embed="rId4" cstate="print"/>
          <a:srcRect l="5901" t="14720" r="46063" b="13461"/>
          <a:stretch>
            <a:fillRect/>
          </a:stretch>
        </p:blipFill>
        <p:spPr>
          <a:xfrm>
            <a:off x="6228184" y="2708920"/>
            <a:ext cx="2834841" cy="2648950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5796136" y="3861048"/>
            <a:ext cx="324036" cy="216024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6" name="Picture 15" descr="Red Hat Enterprise Linux 5-2012-10-10-10-38-07.png"/>
          <p:cNvPicPr>
            <a:picLocks noChangeAspect="1"/>
          </p:cNvPicPr>
          <p:nvPr/>
        </p:nvPicPr>
        <p:blipFill>
          <a:blip r:embed="rId5" cstate="print"/>
          <a:srcRect l="18103" t="37355" r="72360" b="53020"/>
          <a:stretch>
            <a:fillRect/>
          </a:stretch>
        </p:blipFill>
        <p:spPr>
          <a:xfrm>
            <a:off x="7164288" y="2924944"/>
            <a:ext cx="799113" cy="504056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6588224" y="2132856"/>
            <a:ext cx="2376264" cy="504056"/>
          </a:xfrm>
          <a:prstGeom prst="rect">
            <a:avLst/>
          </a:prstGeom>
          <a:noFill/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en-US" sz="1400" b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100" b="1" kern="0" dirty="0" smtClean="0">
                <a:latin typeface="Arial" pitchFamily="34" charset="0"/>
                <a:ea typeface="+mj-ea"/>
                <a:cs typeface="Arial" pitchFamily="34" charset="0"/>
              </a:rPr>
              <a:t>Method produces correct leakage current &amp; DP </a:t>
            </a:r>
            <a:r>
              <a:rPr lang="en-US" sz="1100" b="1" kern="0" dirty="0" err="1" smtClean="0">
                <a:latin typeface="Arial" pitchFamily="34" charset="0"/>
                <a:ea typeface="+mj-ea"/>
                <a:cs typeface="Arial" pitchFamily="34" charset="0"/>
              </a:rPr>
              <a:t>behaviour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8" name="Tekstikehys 52"/>
          <p:cNvSpPr txBox="1"/>
          <p:nvPr/>
        </p:nvSpPr>
        <p:spPr>
          <a:xfrm>
            <a:off x="6660232" y="3573016"/>
            <a:ext cx="1080120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00" b="1" dirty="0" smtClean="0">
                <a:latin typeface="Arial" pitchFamily="34" charset="0"/>
                <a:cs typeface="Arial" pitchFamily="34" charset="0"/>
              </a:rPr>
              <a:t>253K, 300V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Picture3.png"/>
          <p:cNvPicPr>
            <a:picLocks noChangeAspect="1"/>
          </p:cNvPicPr>
          <p:nvPr/>
        </p:nvPicPr>
        <p:blipFill>
          <a:blip r:embed="rId2" cstate="print"/>
          <a:srcRect l="1729" t="2485" r="1437" b="600"/>
          <a:stretch>
            <a:fillRect/>
          </a:stretch>
        </p:blipFill>
        <p:spPr>
          <a:xfrm>
            <a:off x="0" y="3429000"/>
            <a:ext cx="3524699" cy="2454701"/>
          </a:xfrm>
          <a:prstGeom prst="rect">
            <a:avLst/>
          </a:prstGeom>
        </p:spPr>
      </p:pic>
      <p:pic>
        <p:nvPicPr>
          <p:cNvPr id="9" name="Picture 8" descr="Red Hat Enterprise Linux 5-2013-03-23-18-11-55.png"/>
          <p:cNvPicPr>
            <a:picLocks noChangeAspect="1"/>
          </p:cNvPicPr>
          <p:nvPr/>
        </p:nvPicPr>
        <p:blipFill>
          <a:blip r:embed="rId3" cstate="print"/>
          <a:srcRect l="5901" t="14720" r="46063" b="13461"/>
          <a:stretch>
            <a:fillRect/>
          </a:stretch>
        </p:blipFill>
        <p:spPr>
          <a:xfrm>
            <a:off x="5652120" y="3429000"/>
            <a:ext cx="2808312" cy="2624160"/>
          </a:xfrm>
          <a:prstGeom prst="rect">
            <a:avLst/>
          </a:prstGeom>
        </p:spPr>
      </p:pic>
      <p:pic>
        <p:nvPicPr>
          <p:cNvPr id="6" name="Picture 5" descr="Red Hat Enterprise Linux 5-2012-10-10-10-38-07.png"/>
          <p:cNvPicPr>
            <a:picLocks noChangeAspect="1"/>
          </p:cNvPicPr>
          <p:nvPr/>
        </p:nvPicPr>
        <p:blipFill>
          <a:blip r:embed="rId4" cstate="print"/>
          <a:srcRect l="18103" t="37355" r="72360" b="53020"/>
          <a:stretch>
            <a:fillRect/>
          </a:stretch>
        </p:blipFill>
        <p:spPr>
          <a:xfrm>
            <a:off x="6084168" y="3645024"/>
            <a:ext cx="799113" cy="504056"/>
          </a:xfrm>
          <a:prstGeom prst="rect">
            <a:avLst/>
          </a:prstGeom>
        </p:spPr>
      </p:pic>
      <p:sp>
        <p:nvSpPr>
          <p:cNvPr id="7" name="Tekstikehys 52"/>
          <p:cNvSpPr txBox="1"/>
          <p:nvPr/>
        </p:nvSpPr>
        <p:spPr>
          <a:xfrm>
            <a:off x="5724128" y="4221088"/>
            <a:ext cx="187220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1000" i="1" dirty="0" smtClean="0">
                <a:latin typeface="Arial" pitchFamily="34" charset="0"/>
                <a:ea typeface="Times New Roman"/>
                <a:cs typeface="Arial" pitchFamily="34" charset="0"/>
              </a:rPr>
              <a:t>s</a:t>
            </a:r>
            <a:r>
              <a:rPr lang="en-US" sz="1000" i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en-US" sz="1000" i="1" dirty="0" smtClean="0">
                <a:latin typeface="Arial" pitchFamily="34" charset="0"/>
                <a:ea typeface="Times New Roman"/>
                <a:cs typeface="Arial" pitchFamily="34" charset="0"/>
              </a:rPr>
              <a:t>  =  </a:t>
            </a:r>
            <a:r>
              <a:rPr lang="en-US" sz="1000" i="1" dirty="0" err="1" smtClean="0">
                <a:latin typeface="Arial" pitchFamily="34" charset="0"/>
                <a:ea typeface="Times New Roman"/>
                <a:cs typeface="Arial" pitchFamily="34" charset="0"/>
              </a:rPr>
              <a:t>s</a:t>
            </a:r>
            <a:r>
              <a:rPr lang="en-US" sz="1000" i="1" baseline="-25000" dirty="0" err="1" smtClean="0">
                <a:latin typeface="Arial" pitchFamily="34" charset="0"/>
                <a:ea typeface="Times New Roman"/>
                <a:cs typeface="Arial" pitchFamily="34" charset="0"/>
              </a:rPr>
              <a:t>h</a:t>
            </a:r>
            <a:r>
              <a:rPr lang="en-US" sz="1000" dirty="0" smtClean="0">
                <a:latin typeface="Arial" pitchFamily="34" charset="0"/>
                <a:ea typeface="Times New Roman"/>
                <a:cs typeface="Arial" pitchFamily="34" charset="0"/>
              </a:rPr>
              <a:t> = 0.9e-14 cm</a:t>
            </a:r>
            <a:r>
              <a:rPr lang="en-US" sz="10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2</a:t>
            </a:r>
            <a:endParaRPr lang="fi-FI" sz="10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0" name="Picture 9" descr="Red Hat Enterprise Linux 5-2013-03-23-18-38-56.png"/>
          <p:cNvPicPr>
            <a:picLocks noChangeAspect="1"/>
          </p:cNvPicPr>
          <p:nvPr/>
        </p:nvPicPr>
        <p:blipFill>
          <a:blip r:embed="rId5" cstate="print"/>
          <a:srcRect l="5901" t="14721" r="46063" b="13460"/>
          <a:stretch>
            <a:fillRect/>
          </a:stretch>
        </p:blipFill>
        <p:spPr>
          <a:xfrm>
            <a:off x="5652120" y="620688"/>
            <a:ext cx="2808312" cy="2624161"/>
          </a:xfrm>
          <a:prstGeom prst="rect">
            <a:avLst/>
          </a:prstGeom>
        </p:spPr>
      </p:pic>
      <p:pic>
        <p:nvPicPr>
          <p:cNvPr id="11" name="Picture 10" descr="Picture4.png"/>
          <p:cNvPicPr>
            <a:picLocks noChangeAspect="1"/>
          </p:cNvPicPr>
          <p:nvPr/>
        </p:nvPicPr>
        <p:blipFill>
          <a:blip r:embed="rId6" cstate="print"/>
          <a:srcRect l="1728" t="935" r="1728" b="935"/>
          <a:stretch>
            <a:fillRect/>
          </a:stretch>
        </p:blipFill>
        <p:spPr>
          <a:xfrm>
            <a:off x="0" y="548680"/>
            <a:ext cx="3489621" cy="2520280"/>
          </a:xfrm>
          <a:prstGeom prst="rect">
            <a:avLst/>
          </a:prstGeom>
        </p:spPr>
      </p:pic>
      <p:pic>
        <p:nvPicPr>
          <p:cNvPr id="12" name="Picture 11" descr="Red Hat Enterprise Linux 5-2012-10-10-10-38-07.png"/>
          <p:cNvPicPr>
            <a:picLocks noChangeAspect="1"/>
          </p:cNvPicPr>
          <p:nvPr/>
        </p:nvPicPr>
        <p:blipFill>
          <a:blip r:embed="rId4" cstate="print"/>
          <a:srcRect l="18103" t="37355" r="72360" b="53020"/>
          <a:stretch>
            <a:fillRect/>
          </a:stretch>
        </p:blipFill>
        <p:spPr>
          <a:xfrm>
            <a:off x="6372200" y="2060848"/>
            <a:ext cx="799113" cy="504056"/>
          </a:xfrm>
          <a:prstGeom prst="rect">
            <a:avLst/>
          </a:prstGeom>
        </p:spPr>
      </p:pic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475656" y="188640"/>
            <a:ext cx="5832648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cs typeface="Arial" pitchFamily="34" charset="0"/>
              </a:rPr>
              <a:t>Tuning of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defect concentrations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N</a:t>
            </a:r>
            <a:r>
              <a:rPr lang="en-US" b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eff 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, E(x)</a:t>
            </a:r>
            <a:r>
              <a:rPr lang="en-US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" name="Tekstikehys 52"/>
          <p:cNvSpPr txBox="1"/>
          <p:nvPr/>
        </p:nvSpPr>
        <p:spPr>
          <a:xfrm>
            <a:off x="5796136" y="2636912"/>
            <a:ext cx="187220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1000" i="1" dirty="0" smtClean="0">
                <a:latin typeface="Arial" pitchFamily="34" charset="0"/>
                <a:ea typeface="Times New Roman"/>
                <a:cs typeface="Arial" pitchFamily="34" charset="0"/>
              </a:rPr>
              <a:t>s</a:t>
            </a:r>
            <a:r>
              <a:rPr lang="en-US" sz="1000" i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en-US" sz="1000" i="1" dirty="0" smtClean="0">
                <a:latin typeface="Arial" pitchFamily="34" charset="0"/>
                <a:ea typeface="Times New Roman"/>
                <a:cs typeface="Arial" pitchFamily="34" charset="0"/>
              </a:rPr>
              <a:t>  =  </a:t>
            </a:r>
            <a:r>
              <a:rPr lang="en-US" sz="1000" i="1" dirty="0" err="1" smtClean="0">
                <a:latin typeface="Arial" pitchFamily="34" charset="0"/>
                <a:ea typeface="Times New Roman"/>
                <a:cs typeface="Arial" pitchFamily="34" charset="0"/>
              </a:rPr>
              <a:t>s</a:t>
            </a:r>
            <a:r>
              <a:rPr lang="en-US" sz="1000" i="1" baseline="-25000" dirty="0" err="1" smtClean="0">
                <a:latin typeface="Arial" pitchFamily="34" charset="0"/>
                <a:ea typeface="Times New Roman"/>
                <a:cs typeface="Arial" pitchFamily="34" charset="0"/>
              </a:rPr>
              <a:t>h</a:t>
            </a:r>
            <a:r>
              <a:rPr lang="en-US" sz="1000" dirty="0" smtClean="0">
                <a:latin typeface="Arial" pitchFamily="34" charset="0"/>
                <a:ea typeface="Times New Roman"/>
                <a:cs typeface="Arial" pitchFamily="34" charset="0"/>
              </a:rPr>
              <a:t> = 0.9e-14 cm</a:t>
            </a:r>
            <a:r>
              <a:rPr lang="en-US" sz="10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2</a:t>
            </a:r>
            <a:endParaRPr lang="fi-FI" sz="10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5" name="Tekstikehys 52"/>
          <p:cNvSpPr txBox="1"/>
          <p:nvPr/>
        </p:nvSpPr>
        <p:spPr>
          <a:xfrm>
            <a:off x="2051720" y="3645024"/>
            <a:ext cx="129614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V. </a:t>
            </a:r>
            <a:r>
              <a:rPr lang="fi-FI" sz="1100" b="1" dirty="0" err="1" smtClean="0">
                <a:latin typeface="Arial" pitchFamily="34" charset="0"/>
                <a:cs typeface="Arial" pitchFamily="34" charset="0"/>
              </a:rPr>
              <a:t>Eremin</a:t>
            </a:r>
            <a:endParaRPr lang="fi-FI" sz="11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kstikehys 52"/>
          <p:cNvSpPr txBox="1"/>
          <p:nvPr/>
        </p:nvSpPr>
        <p:spPr>
          <a:xfrm>
            <a:off x="2123728" y="836712"/>
            <a:ext cx="122413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V. </a:t>
            </a:r>
            <a:r>
              <a:rPr lang="fi-FI" sz="1100" b="1" dirty="0" err="1" smtClean="0">
                <a:latin typeface="Arial" pitchFamily="34" charset="0"/>
                <a:cs typeface="Arial" pitchFamily="34" charset="0"/>
              </a:rPr>
              <a:t>Eremin</a:t>
            </a:r>
            <a:endParaRPr lang="fi-FI" sz="11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3563888" y="1916832"/>
            <a:ext cx="1872208" cy="2232248"/>
          </a:xfrm>
          <a:prstGeom prst="rect">
            <a:avLst/>
          </a:prstGeom>
          <a:noFill/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en-US" sz="1400" b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200" b="1" kern="0" dirty="0" smtClean="0">
                <a:latin typeface="Arial" pitchFamily="34" charset="0"/>
                <a:ea typeface="+mj-ea"/>
                <a:cs typeface="Arial" pitchFamily="34" charset="0"/>
              </a:rPr>
              <a:t>Synopsys model differences with </a:t>
            </a:r>
            <a:r>
              <a:rPr lang="en-US" sz="1200" b="1" kern="0" dirty="0" err="1" smtClean="0">
                <a:latin typeface="Arial" pitchFamily="34" charset="0"/>
                <a:ea typeface="+mj-ea"/>
                <a:cs typeface="Arial" pitchFamily="34" charset="0"/>
              </a:rPr>
              <a:t>Eremin’s</a:t>
            </a:r>
            <a:r>
              <a:rPr lang="en-US" sz="1200" b="1" kern="0" dirty="0" smtClean="0">
                <a:latin typeface="Arial" pitchFamily="34" charset="0"/>
                <a:ea typeface="+mj-ea"/>
                <a:cs typeface="Arial" pitchFamily="34" charset="0"/>
              </a:rPr>
              <a:t> simulation:</a:t>
            </a:r>
          </a:p>
          <a:p>
            <a:pPr lvl="0">
              <a:buFont typeface="Wingdings" pitchFamily="2" charset="2"/>
              <a:buChar char="q"/>
            </a:pPr>
            <a:endParaRPr lang="en-US" sz="1200" b="1" kern="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n-US" sz="1200" b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200" kern="0" dirty="0" smtClean="0">
                <a:latin typeface="Arial" pitchFamily="34" charset="0"/>
                <a:ea typeface="+mj-ea"/>
                <a:cs typeface="Arial" pitchFamily="34" charset="0"/>
              </a:rPr>
              <a:t>Double peak </a:t>
            </a:r>
            <a:r>
              <a:rPr lang="en-US" sz="1200" kern="0" dirty="0" err="1" smtClean="0">
                <a:latin typeface="Arial" pitchFamily="34" charset="0"/>
                <a:ea typeface="+mj-ea"/>
                <a:cs typeface="Arial" pitchFamily="34" charset="0"/>
              </a:rPr>
              <a:t>behaviour</a:t>
            </a:r>
            <a:r>
              <a:rPr lang="en-US" sz="1200" kern="0" dirty="0" smtClean="0">
                <a:latin typeface="Arial" pitchFamily="34" charset="0"/>
                <a:ea typeface="+mj-ea"/>
                <a:cs typeface="Arial" pitchFamily="34" charset="0"/>
              </a:rPr>
              <a:t> already at </a:t>
            </a:r>
            <a:r>
              <a:rPr lang="el-GR" sz="1200" i="1" kern="0" dirty="0" smtClean="0">
                <a:latin typeface="Arial" pitchFamily="34" charset="0"/>
                <a:ea typeface="+mj-ea"/>
                <a:cs typeface="Arial" pitchFamily="34" charset="0"/>
              </a:rPr>
              <a:t>Φ</a:t>
            </a:r>
            <a:r>
              <a:rPr lang="fi-FI" sz="1200" i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fi-FI" sz="1200" kern="0" dirty="0" smtClean="0">
                <a:latin typeface="Arial" pitchFamily="34" charset="0"/>
                <a:ea typeface="+mj-ea"/>
                <a:cs typeface="Arial" pitchFamily="34" charset="0"/>
              </a:rPr>
              <a:t>= 3e14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lang="en-US" sz="1200" b="1" kern="0" dirty="0" smtClean="0"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~60</a:t>
            </a:r>
            <a:r>
              <a:rPr kumimoji="0" lang="en-US" sz="12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l-GR" sz="12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μ</a:t>
            </a:r>
            <a:r>
              <a:rPr kumimoji="0" lang="fi-FI" sz="12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 difference in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N</a:t>
            </a:r>
            <a:r>
              <a:rPr lang="en-US" sz="12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eff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sign change</a:t>
            </a:r>
            <a:r>
              <a:rPr lang="en-US" sz="1200" kern="0" dirty="0" smtClean="0">
                <a:latin typeface="Arial" pitchFamily="34" charset="0"/>
                <a:cs typeface="Arial" pitchFamily="34" charset="0"/>
              </a:rPr>
              <a:t> at </a:t>
            </a:r>
          </a:p>
          <a:p>
            <a:pPr lvl="0"/>
            <a:r>
              <a:rPr lang="el-GR" sz="1200" i="1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fi-FI" sz="1200" i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= 5e14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>
              <a:buFont typeface="Wingdings" pitchFamily="2" charset="2"/>
              <a:buChar char="§"/>
            </a:pP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 Amplitude differences of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N</a:t>
            </a:r>
            <a:r>
              <a:rPr lang="en-US" sz="12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eff 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and E(x)</a:t>
            </a:r>
            <a:endParaRPr lang="fi-FI" sz="12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kstikehys 52"/>
          <p:cNvSpPr txBox="1"/>
          <p:nvPr/>
        </p:nvSpPr>
        <p:spPr>
          <a:xfrm>
            <a:off x="7380312" y="764704"/>
            <a:ext cx="122413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Synopsys</a:t>
            </a:r>
          </a:p>
        </p:txBody>
      </p:sp>
      <p:sp>
        <p:nvSpPr>
          <p:cNvPr id="19" name="Tekstikehys 52"/>
          <p:cNvSpPr txBox="1"/>
          <p:nvPr/>
        </p:nvSpPr>
        <p:spPr>
          <a:xfrm>
            <a:off x="7308304" y="3573016"/>
            <a:ext cx="122413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Synopsys</a:t>
            </a:r>
          </a:p>
        </p:txBody>
      </p:sp>
      <p:sp>
        <p:nvSpPr>
          <p:cNvPr id="20" name="Tekstikehys 52"/>
          <p:cNvSpPr txBox="1"/>
          <p:nvPr/>
        </p:nvSpPr>
        <p:spPr>
          <a:xfrm>
            <a:off x="5868144" y="1700808"/>
            <a:ext cx="1080120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00" b="1" dirty="0" smtClean="0">
                <a:latin typeface="Arial" pitchFamily="34" charset="0"/>
                <a:cs typeface="Arial" pitchFamily="34" charset="0"/>
              </a:rPr>
              <a:t>260K, 300V</a:t>
            </a:r>
          </a:p>
        </p:txBody>
      </p:sp>
      <p:sp>
        <p:nvSpPr>
          <p:cNvPr id="21" name="Tekstikehys 52"/>
          <p:cNvSpPr txBox="1"/>
          <p:nvPr/>
        </p:nvSpPr>
        <p:spPr>
          <a:xfrm>
            <a:off x="6012160" y="4509120"/>
            <a:ext cx="1080120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00" b="1" dirty="0" smtClean="0">
                <a:latin typeface="Arial" pitchFamily="34" charset="0"/>
                <a:cs typeface="Arial" pitchFamily="34" charset="0"/>
              </a:rPr>
              <a:t>260K, 300V</a:t>
            </a:r>
          </a:p>
        </p:txBody>
      </p:sp>
      <p:pic>
        <p:nvPicPr>
          <p:cNvPr id="22" name="Picture 12" descr="2cmyk.eps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51171" y="188640"/>
            <a:ext cx="941308" cy="5760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Red Hat Enterprise Linux 5-2013-03-25-14-55-49.png"/>
          <p:cNvPicPr>
            <a:picLocks noChangeAspect="1"/>
          </p:cNvPicPr>
          <p:nvPr/>
        </p:nvPicPr>
        <p:blipFill>
          <a:blip r:embed="rId2" cstate="print"/>
          <a:srcRect l="17713" t="15980" r="34051" b="12201"/>
          <a:stretch>
            <a:fillRect/>
          </a:stretch>
        </p:blipFill>
        <p:spPr>
          <a:xfrm>
            <a:off x="5076056" y="2492896"/>
            <a:ext cx="3636898" cy="3384376"/>
          </a:xfrm>
          <a:prstGeom prst="rect">
            <a:avLst/>
          </a:prstGeom>
        </p:spPr>
      </p:pic>
      <p:pic>
        <p:nvPicPr>
          <p:cNvPr id="13" name="Picture 12" descr="Red Hat Enterprise Linux 5-2013-03-25-13-39-12.png"/>
          <p:cNvPicPr>
            <a:picLocks noChangeAspect="1"/>
          </p:cNvPicPr>
          <p:nvPr/>
        </p:nvPicPr>
        <p:blipFill>
          <a:blip r:embed="rId3" cstate="print"/>
          <a:srcRect l="22438" t="13461" r="22438" b="17240"/>
          <a:stretch>
            <a:fillRect/>
          </a:stretch>
        </p:blipFill>
        <p:spPr>
          <a:xfrm>
            <a:off x="683568" y="2564904"/>
            <a:ext cx="4241925" cy="333294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47664" y="2420888"/>
            <a:ext cx="2952328" cy="288032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100" kern="0" dirty="0" smtClean="0">
                <a:latin typeface="Arial" pitchFamily="34" charset="0"/>
                <a:ea typeface="+mj-ea"/>
                <a:cs typeface="Arial" pitchFamily="34" charset="0"/>
              </a:rPr>
              <a:t>Simulated and measured leakage currents 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259632" y="188640"/>
            <a:ext cx="6480720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cs typeface="Arial" pitchFamily="34" charset="0"/>
              </a:rPr>
              <a:t>Tuning of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defect concentrations</a:t>
            </a:r>
            <a:r>
              <a:rPr lang="en-US" b="1" kern="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Leakage currents</a:t>
            </a:r>
            <a:r>
              <a:rPr lang="en-US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" name="Picture 12" descr="2cmyk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1171" y="188640"/>
            <a:ext cx="941308" cy="576064"/>
          </a:xfrm>
          <a:prstGeom prst="rect">
            <a:avLst/>
          </a:prstGeom>
        </p:spPr>
      </p:pic>
      <p:pic>
        <p:nvPicPr>
          <p:cNvPr id="10" name="Picture 9" descr="Red Hat Enterprise Linux 5-2013-03-25-12-06-55.png"/>
          <p:cNvPicPr>
            <a:picLocks noChangeAspect="1"/>
          </p:cNvPicPr>
          <p:nvPr/>
        </p:nvPicPr>
        <p:blipFill>
          <a:blip r:embed="rId5" cstate="print"/>
          <a:srcRect l="25588" t="47480" r="49213" b="23540"/>
          <a:stretch>
            <a:fillRect/>
          </a:stretch>
        </p:blipFill>
        <p:spPr>
          <a:xfrm>
            <a:off x="3203848" y="4509120"/>
            <a:ext cx="1512168" cy="1086871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932040" y="980728"/>
          <a:ext cx="3312368" cy="1066800"/>
        </p:xfrm>
        <a:graphic>
          <a:graphicData uri="http://schemas.openxmlformats.org/drawingml/2006/table">
            <a:tbl>
              <a:tblPr/>
              <a:tblGrid>
                <a:gridCol w="1080120"/>
                <a:gridCol w="1008112"/>
                <a:gridCol w="122413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Hardness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factor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24 </a:t>
                      </a:r>
                      <a:r>
                        <a:rPr lang="en-US" sz="1000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GeV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proton </a:t>
                      </a:r>
                      <a:r>
                        <a:rPr lang="en-US" sz="1000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fluence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[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cm</a:t>
                      </a:r>
                      <a:r>
                        <a:rPr lang="en-US" sz="10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-2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 </a:t>
                      </a:r>
                      <a:r>
                        <a:rPr lang="en-US" sz="1000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MeV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</a:t>
                      </a:r>
                      <a:r>
                        <a:rPr lang="en-US" sz="1000" baseline="-25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eqv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fluence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[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cm</a:t>
                      </a:r>
                      <a:r>
                        <a:rPr lang="en-US" sz="10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-2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0.56±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0.01 [1]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1.16e15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(6.50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0.12)e14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0.56±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1.92e15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(1.08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0.02)e15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0.56±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4.39e15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(2.46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0.04)e15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0.56±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5.05e15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(2.83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0.05)e15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0.56±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8.05e15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(4.51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±</a:t>
                      </a: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0.08)e15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" name="Picture 14" descr="Red Hat Enterprise Linux 5-2013-03-25-15-01-37.png"/>
          <p:cNvPicPr>
            <a:picLocks noChangeAspect="1"/>
          </p:cNvPicPr>
          <p:nvPr/>
        </p:nvPicPr>
        <p:blipFill>
          <a:blip r:embed="rId6" cstate="print"/>
          <a:srcRect l="38975" t="33620" r="51575" b="51260"/>
          <a:stretch>
            <a:fillRect/>
          </a:stretch>
        </p:blipFill>
        <p:spPr>
          <a:xfrm>
            <a:off x="6660232" y="2708920"/>
            <a:ext cx="864096" cy="86409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5877272"/>
            <a:ext cx="33123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[1] D.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Bechevet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et al.  NIM A 479 (2002) 487-497.</a:t>
            </a:r>
            <a:r>
              <a:rPr lang="fi-FI" sz="1100" dirty="0" smtClean="0"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611560" y="980728"/>
            <a:ext cx="3744416" cy="1008112"/>
          </a:xfrm>
          <a:prstGeom prst="rect">
            <a:avLst/>
          </a:prstGeom>
          <a:noFill/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en-US" sz="1400" b="1" kern="0" dirty="0" smtClean="0"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fi-FI" sz="1200" dirty="0" smtClean="0">
                <a:latin typeface="Arial" pitchFamily="34" charset="0"/>
                <a:cs typeface="Arial" pitchFamily="34" charset="0"/>
              </a:rPr>
              <a:t>IV data from VTT 24GeV irradiated minisensors</a:t>
            </a:r>
          </a:p>
          <a:p>
            <a:pPr lvl="0">
              <a:buFont typeface="Wingdings" pitchFamily="2" charset="2"/>
              <a:buChar char="q"/>
            </a:pPr>
            <a:r>
              <a:rPr kumimoji="0" lang="fi-FI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fi-FI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Part of the fluence region &gt;</a:t>
            </a:r>
            <a:r>
              <a:rPr lang="fi-FI" sz="1200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1e15 n</a:t>
            </a:r>
            <a:r>
              <a:rPr lang="en-US" sz="1200" baseline="-25000" dirty="0" err="1" smtClean="0">
                <a:latin typeface="Arial" pitchFamily="34" charset="0"/>
                <a:ea typeface="Times New Roman"/>
                <a:cs typeface="Arial" pitchFamily="34" charset="0"/>
              </a:rPr>
              <a:t>eqv</a:t>
            </a:r>
            <a:r>
              <a:rPr lang="en-US" sz="1200" dirty="0" smtClean="0">
                <a:latin typeface="Arial" pitchFamily="34" charset="0"/>
                <a:ea typeface="Times New Roman"/>
                <a:cs typeface="Arial" pitchFamily="34" charset="0"/>
              </a:rPr>
              <a:t> cm</a:t>
            </a:r>
            <a:r>
              <a:rPr lang="en-US" sz="1200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</a:p>
          <a:p>
            <a:pPr lvl="0">
              <a:buFont typeface="Wingdings" pitchFamily="2" charset="2"/>
              <a:buChar char="q"/>
            </a:pPr>
            <a:r>
              <a:rPr kumimoji="0" lang="en-US" sz="120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fi-FI" sz="1200" kern="0" noProof="0" dirty="0" smtClean="0">
                <a:latin typeface="Arial" pitchFamily="34" charset="0"/>
                <a:cs typeface="Arial" pitchFamily="34" charset="0"/>
              </a:rPr>
              <a:t>300N @ T = -20°C</a:t>
            </a:r>
          </a:p>
          <a:p>
            <a:pPr lvl="0">
              <a:buFont typeface="Wingdings" pitchFamily="2" charset="2"/>
              <a:buChar char="q"/>
            </a:pP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 Improved match with measurement by Q</a:t>
            </a:r>
            <a:r>
              <a:rPr lang="en-US" sz="1200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ox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sz="1200" i="1" kern="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fi-FI" sz="1200" kern="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0">
              <a:buFont typeface="Wingdings" pitchFamily="2" charset="2"/>
              <a:buChar char="q"/>
            </a:pPr>
            <a:r>
              <a:rPr lang="fi-FI" sz="1200" kern="0" noProof="0" dirty="0" smtClean="0">
                <a:latin typeface="Arial" pitchFamily="34" charset="0"/>
                <a:cs typeface="Arial" pitchFamily="34" charset="0"/>
              </a:rPr>
              <a:t> Good agreement even at high fluencies </a:t>
            </a:r>
            <a:endParaRPr kumimoji="0" lang="en-US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8" name="Tekstikehys 52"/>
          <p:cNvSpPr txBox="1"/>
          <p:nvPr/>
        </p:nvSpPr>
        <p:spPr>
          <a:xfrm>
            <a:off x="1187624" y="2780928"/>
            <a:ext cx="79208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253K</a:t>
            </a:r>
          </a:p>
        </p:txBody>
      </p:sp>
      <p:sp>
        <p:nvSpPr>
          <p:cNvPr id="19" name="Tekstikehys 52"/>
          <p:cNvSpPr txBox="1"/>
          <p:nvPr/>
        </p:nvSpPr>
        <p:spPr>
          <a:xfrm>
            <a:off x="5652120" y="2852936"/>
            <a:ext cx="79208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253K</a:t>
            </a: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6012160" y="2204864"/>
            <a:ext cx="2088232" cy="288032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100" kern="0" dirty="0" smtClean="0">
                <a:latin typeface="Arial" pitchFamily="34" charset="0"/>
                <a:ea typeface="+mj-ea"/>
                <a:cs typeface="Arial" pitchFamily="34" charset="0"/>
              </a:rPr>
              <a:t>E(x) of the simulated fluencies 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5364088" y="692696"/>
            <a:ext cx="2736304" cy="288032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100" kern="0" dirty="0" err="1" smtClean="0">
                <a:latin typeface="Arial" pitchFamily="34" charset="0"/>
                <a:ea typeface="+mj-ea"/>
                <a:cs typeface="Arial" pitchFamily="34" charset="0"/>
              </a:rPr>
              <a:t>Fluence</a:t>
            </a:r>
            <a:r>
              <a:rPr lang="en-US" sz="1100" kern="0" dirty="0" smtClean="0">
                <a:latin typeface="Arial" pitchFamily="34" charset="0"/>
                <a:ea typeface="+mj-ea"/>
                <a:cs typeface="Arial" pitchFamily="34" charset="0"/>
              </a:rPr>
              <a:t> conversion to simulator input 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75656" y="188640"/>
            <a:ext cx="5832648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ea typeface="+mj-ea"/>
                <a:cs typeface="Arial" pitchFamily="34" charset="0"/>
              </a:rPr>
              <a:t>P-type detector:</a:t>
            </a:r>
            <a:r>
              <a:rPr lang="en-US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ea typeface="Times New Roman"/>
                <a:cs typeface="Arial" pitchFamily="34" charset="0"/>
              </a:rPr>
              <a:t>Petasecca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&amp; EVL models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kstikehys 52"/>
          <p:cNvSpPr txBox="1"/>
          <p:nvPr/>
        </p:nvSpPr>
        <p:spPr>
          <a:xfrm>
            <a:off x="1619672" y="2060848"/>
            <a:ext cx="619268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Effective Petasecca defect model for p-type, modified to match leakage current @ T=253K</a:t>
            </a:r>
            <a:endParaRPr lang="en-US" sz="11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35696" y="2348880"/>
          <a:ext cx="5760640" cy="609600"/>
        </p:xfrm>
        <a:graphic>
          <a:graphicData uri="http://schemas.openxmlformats.org/drawingml/2006/table">
            <a:tbl>
              <a:tblPr/>
              <a:tblGrid>
                <a:gridCol w="1347975"/>
                <a:gridCol w="1348538"/>
                <a:gridCol w="1767983"/>
                <a:gridCol w="129614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Type of defect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Activation energy, </a:t>
                      </a:r>
                      <a:r>
                        <a:rPr lang="en-US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Trapping cross section, 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Introduction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rate(253K),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cm</a:t>
                      </a:r>
                      <a:r>
                        <a:rPr lang="en-US" sz="10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acceptor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0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0.42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000" i="1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2e-15, </a:t>
                      </a:r>
                      <a:r>
                        <a:rPr lang="en-US" sz="1000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000" i="1" baseline="-25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2e-14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000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10.818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Deep acceptor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0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0.46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 </a:t>
                      </a:r>
                      <a:r>
                        <a:rPr lang="en-US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e-15, </a:t>
                      </a:r>
                      <a:r>
                        <a:rPr lang="en-US" sz="1000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000" i="1" baseline="-25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5e-14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000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 </a:t>
                      </a: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7.305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12" descr="2cmyk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1124744"/>
            <a:ext cx="2051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[2] M.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Petasecca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et al. 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NIM A 563 (2006) 192-195</a:t>
            </a:r>
            <a:r>
              <a:rPr lang="fi-FI" sz="1100" dirty="0" smtClean="0">
                <a:latin typeface="Arial" pitchFamily="34" charset="0"/>
                <a:cs typeface="Arial" pitchFamily="34" charset="0"/>
              </a:rPr>
              <a:t> 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195736" y="908720"/>
          <a:ext cx="4968552" cy="609600"/>
        </p:xfrm>
        <a:graphic>
          <a:graphicData uri="http://schemas.openxmlformats.org/drawingml/2006/table">
            <a:tbl>
              <a:tblPr/>
              <a:tblGrid>
                <a:gridCol w="1139666"/>
                <a:gridCol w="1139666"/>
                <a:gridCol w="1139666"/>
                <a:gridCol w="154955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Level 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[</a:t>
                      </a:r>
                      <a:r>
                        <a:rPr lang="en-US" sz="1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σ</a:t>
                      </a:r>
                      <a:r>
                        <a:rPr lang="en-US" sz="1000" b="0" baseline="-25000" dirty="0" smtClean="0"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[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cm</a:t>
                      </a:r>
                      <a:r>
                        <a:rPr lang="en-US" sz="10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-2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σ</a:t>
                      </a:r>
                      <a:r>
                        <a:rPr lang="en-US" sz="1000" b="0" baseline="-25000" dirty="0" smtClean="0"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r>
                        <a:rPr lang="en-US" sz="10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[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cm</a:t>
                      </a:r>
                      <a:r>
                        <a:rPr lang="en-US" sz="10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-2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Introduction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rate [cm</a:t>
                      </a:r>
                      <a:r>
                        <a:rPr lang="en-US" sz="10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]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0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0.42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2e-15 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2e-14</a:t>
                      </a:r>
                      <a:endParaRPr lang="fi-FI" sz="1000" i="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1.613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-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0.46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5e-15</a:t>
                      </a:r>
                      <a:endParaRPr lang="fi-FI" sz="1000" i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5e-14</a:t>
                      </a:r>
                      <a:endParaRPr lang="fi-FI" sz="1000" i="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0.9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0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</a:t>
                      </a:r>
                      <a:r>
                        <a:rPr lang="en-US" sz="10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+ </a:t>
                      </a:r>
                      <a:r>
                        <a:rPr lang="en-US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0.36</a:t>
                      </a:r>
                      <a:endParaRPr lang="fi-FI" sz="1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2.5e-14</a:t>
                      </a:r>
                      <a:endParaRPr lang="fi-FI" sz="1000" i="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2.5e-15</a:t>
                      </a:r>
                      <a:endParaRPr lang="fi-FI" sz="1000" i="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i-FI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0.9</a:t>
                      </a:r>
                      <a:endParaRPr lang="fi-FI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kstikehys 52"/>
          <p:cNvSpPr txBox="1"/>
          <p:nvPr/>
        </p:nvSpPr>
        <p:spPr>
          <a:xfrm>
            <a:off x="2771800" y="620688"/>
            <a:ext cx="3672408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Three-level defect model for p-type @ T = 290 K [2]</a:t>
            </a:r>
            <a:endParaRPr lang="fi-FI" sz="11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ikehys 52"/>
          <p:cNvSpPr txBox="1"/>
          <p:nvPr/>
        </p:nvSpPr>
        <p:spPr>
          <a:xfrm>
            <a:off x="1835696" y="1556792"/>
            <a:ext cx="576064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i="1" dirty="0" smtClean="0">
                <a:latin typeface="Arial" pitchFamily="34" charset="0"/>
                <a:ea typeface="Times New Roman"/>
                <a:cs typeface="Arial" pitchFamily="34" charset="0"/>
              </a:rPr>
              <a:t>E</a:t>
            </a:r>
            <a:r>
              <a:rPr lang="en-US" sz="1100" i="1" baseline="-25000" dirty="0" smtClean="0">
                <a:latin typeface="Arial" pitchFamily="34" charset="0"/>
                <a:ea typeface="Times New Roman"/>
                <a:cs typeface="Arial" pitchFamily="34" charset="0"/>
              </a:rPr>
              <a:t>V</a:t>
            </a:r>
            <a:r>
              <a:rPr lang="en-US" sz="1100" i="1" dirty="0" smtClean="0">
                <a:latin typeface="Arial" pitchFamily="34" charset="0"/>
                <a:ea typeface="Times New Roman"/>
                <a:cs typeface="Arial" pitchFamily="34" charset="0"/>
              </a:rPr>
              <a:t> + </a:t>
            </a:r>
            <a:r>
              <a:rPr lang="en-US" sz="1100" dirty="0" smtClean="0">
                <a:latin typeface="Arial" pitchFamily="34" charset="0"/>
                <a:ea typeface="Times New Roman"/>
                <a:cs typeface="Arial" pitchFamily="34" charset="0"/>
              </a:rPr>
              <a:t>0.36 level was not found to contribute to the performance of an irradiated detector</a:t>
            </a:r>
            <a:endParaRPr lang="fi-FI" sz="11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5400000">
            <a:off x="4391980" y="1808820"/>
            <a:ext cx="216024" cy="28803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4" name="Picture 13" descr="Red Hat Enterprise Linux 5-2013-03-24-16-03-17.png"/>
          <p:cNvPicPr>
            <a:picLocks noChangeAspect="1"/>
          </p:cNvPicPr>
          <p:nvPr/>
        </p:nvPicPr>
        <p:blipFill>
          <a:blip r:embed="rId3" cstate="print"/>
          <a:srcRect l="5901" t="14721" r="46063" b="13460"/>
          <a:stretch>
            <a:fillRect/>
          </a:stretch>
        </p:blipFill>
        <p:spPr>
          <a:xfrm>
            <a:off x="4716016" y="3429000"/>
            <a:ext cx="2880320" cy="2691447"/>
          </a:xfrm>
          <a:prstGeom prst="rect">
            <a:avLst/>
          </a:prstGeom>
        </p:spPr>
      </p:pic>
      <p:pic>
        <p:nvPicPr>
          <p:cNvPr id="15" name="Picture 14" descr="Red Hat Enterprise Linux 5-2013-03-24-16-09-57.png"/>
          <p:cNvPicPr>
            <a:picLocks noChangeAspect="1"/>
          </p:cNvPicPr>
          <p:nvPr/>
        </p:nvPicPr>
        <p:blipFill>
          <a:blip r:embed="rId4" cstate="print"/>
          <a:srcRect l="5901" t="14720" r="46063" b="13461"/>
          <a:stretch>
            <a:fillRect/>
          </a:stretch>
        </p:blipFill>
        <p:spPr>
          <a:xfrm>
            <a:off x="1691680" y="3429000"/>
            <a:ext cx="2880320" cy="2691447"/>
          </a:xfrm>
          <a:prstGeom prst="rect">
            <a:avLst/>
          </a:prstGeom>
        </p:spPr>
      </p:pic>
      <p:sp>
        <p:nvSpPr>
          <p:cNvPr id="16" name="Tekstikehys 52"/>
          <p:cNvSpPr txBox="1"/>
          <p:nvPr/>
        </p:nvSpPr>
        <p:spPr>
          <a:xfrm>
            <a:off x="3059832" y="3717032"/>
            <a:ext cx="144016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Petasecca model</a:t>
            </a:r>
            <a:endParaRPr lang="en-US" sz="12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kstikehys 52"/>
          <p:cNvSpPr txBox="1"/>
          <p:nvPr/>
        </p:nvSpPr>
        <p:spPr>
          <a:xfrm>
            <a:off x="5796136" y="3717032"/>
            <a:ext cx="172819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fi-FI" sz="1200" b="1" dirty="0" smtClean="0">
                <a:latin typeface="Arial" pitchFamily="34" charset="0"/>
                <a:cs typeface="Arial" pitchFamily="34" charset="0"/>
              </a:rPr>
              <a:t>Modified EVL-model</a:t>
            </a:r>
            <a:endParaRPr lang="en-US" sz="12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kstikehys 52"/>
          <p:cNvSpPr txBox="1"/>
          <p:nvPr/>
        </p:nvSpPr>
        <p:spPr>
          <a:xfrm>
            <a:off x="5004048" y="5661248"/>
            <a:ext cx="1080120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00" b="1" dirty="0" smtClean="0">
                <a:latin typeface="Arial" pitchFamily="34" charset="0"/>
                <a:cs typeface="Arial" pitchFamily="34" charset="0"/>
              </a:rPr>
              <a:t>253K, -300V</a:t>
            </a:r>
          </a:p>
        </p:txBody>
      </p:sp>
      <p:sp>
        <p:nvSpPr>
          <p:cNvPr id="19" name="Tekstikehys 52"/>
          <p:cNvSpPr txBox="1"/>
          <p:nvPr/>
        </p:nvSpPr>
        <p:spPr>
          <a:xfrm>
            <a:off x="1979712" y="5661248"/>
            <a:ext cx="1080120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1000" b="1" dirty="0" smtClean="0">
                <a:latin typeface="Arial" pitchFamily="34" charset="0"/>
                <a:cs typeface="Arial" pitchFamily="34" charset="0"/>
              </a:rPr>
              <a:t>253K, -300V</a:t>
            </a:r>
          </a:p>
        </p:txBody>
      </p:sp>
      <p:pic>
        <p:nvPicPr>
          <p:cNvPr id="20" name="Picture 19" descr="Red Hat Enterprise Linux 5-2012-10-10-10-38-07.png"/>
          <p:cNvPicPr>
            <a:picLocks noChangeAspect="1"/>
          </p:cNvPicPr>
          <p:nvPr/>
        </p:nvPicPr>
        <p:blipFill>
          <a:blip r:embed="rId5" cstate="print"/>
          <a:srcRect l="18103" t="37355" r="72360" b="53020"/>
          <a:stretch>
            <a:fillRect/>
          </a:stretch>
        </p:blipFill>
        <p:spPr>
          <a:xfrm>
            <a:off x="3635896" y="4221088"/>
            <a:ext cx="799113" cy="504056"/>
          </a:xfrm>
          <a:prstGeom prst="rect">
            <a:avLst/>
          </a:prstGeom>
        </p:spPr>
      </p:pic>
      <p:pic>
        <p:nvPicPr>
          <p:cNvPr id="21" name="Picture 20" descr="Red Hat Enterprise Linux 5-2012-10-10-10-38-07.png"/>
          <p:cNvPicPr>
            <a:picLocks noChangeAspect="1"/>
          </p:cNvPicPr>
          <p:nvPr/>
        </p:nvPicPr>
        <p:blipFill>
          <a:blip r:embed="rId5" cstate="print"/>
          <a:srcRect l="18103" t="37355" r="72360" b="53020"/>
          <a:stretch>
            <a:fillRect/>
          </a:stretch>
        </p:blipFill>
        <p:spPr>
          <a:xfrm>
            <a:off x="6660232" y="4221088"/>
            <a:ext cx="799113" cy="504056"/>
          </a:xfrm>
          <a:prstGeom prst="rect">
            <a:avLst/>
          </a:prstGeom>
        </p:spPr>
      </p:pic>
      <p:sp>
        <p:nvSpPr>
          <p:cNvPr id="22" name="Tekstikehys 52"/>
          <p:cNvSpPr txBox="1"/>
          <p:nvPr/>
        </p:nvSpPr>
        <p:spPr>
          <a:xfrm>
            <a:off x="107504" y="3861048"/>
            <a:ext cx="1512168" cy="6155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100" dirty="0" smtClean="0">
                <a:latin typeface="Arial" pitchFamily="34" charset="0"/>
                <a:cs typeface="Arial" pitchFamily="34" charset="0"/>
              </a:rPr>
              <a:t>Expected DP behaviour observed only with EVL-model</a:t>
            </a:r>
            <a:endParaRPr lang="fi-FI" sz="11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Timo Peltola, RD50 meeting, March 27th - 28th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27B-87C4-4936-A1D5-DCD205021EA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kstikehys 52"/>
          <p:cNvSpPr txBox="1"/>
          <p:nvPr/>
        </p:nvSpPr>
        <p:spPr>
          <a:xfrm>
            <a:off x="611560" y="836712"/>
            <a:ext cx="1872208" cy="1123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fi-FI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5-strip structure</a:t>
            </a:r>
          </a:p>
          <a:p>
            <a:pPr lvl="0">
              <a:buFont typeface="Wingdings" pitchFamily="2" charset="2"/>
              <a:buChar char="§"/>
            </a:pP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5-120 region </a:t>
            </a:r>
          </a:p>
          <a:p>
            <a:pPr lvl="0">
              <a:buFont typeface="Wingdings" pitchFamily="2" charset="2"/>
              <a:buChar char="§"/>
            </a:pPr>
            <a:r>
              <a:rPr lang="fi-FI" sz="1100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b="1" kern="0" dirty="0" err="1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sz="1100" b="1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1100" b="1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b="1" kern="0" dirty="0" smtClean="0">
                <a:latin typeface="Arial" pitchFamily="34" charset="0"/>
                <a:cs typeface="Arial" pitchFamily="34" charset="0"/>
              </a:rPr>
              <a:t> = 14 </a:t>
            </a: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μm </a:t>
            </a:r>
          </a:p>
          <a:p>
            <a:pPr>
              <a:buFont typeface="Wingdings" pitchFamily="2" charset="2"/>
              <a:buChar char="§"/>
            </a:pP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N</a:t>
            </a:r>
            <a:r>
              <a:rPr lang="en-US" sz="1100" b="1" baseline="-25000" dirty="0" smtClean="0">
                <a:latin typeface="Arial" pitchFamily="34" charset="0"/>
                <a:cs typeface="Arial" pitchFamily="34" charset="0"/>
              </a:rPr>
              <a:t>p </a:t>
            </a:r>
            <a:r>
              <a:rPr lang="en-US" sz="1100" b="1" kern="0" dirty="0" smtClean="0">
                <a:latin typeface="Arial" pitchFamily="34" charset="0"/>
                <a:cs typeface="Arial" pitchFamily="34" charset="0"/>
              </a:rPr>
              <a:t> = 5e16 </a:t>
            </a:r>
            <a:r>
              <a:rPr lang="en-US" sz="1100" b="1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1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-3</a:t>
            </a:r>
          </a:p>
          <a:p>
            <a:pPr>
              <a:buFont typeface="Wingdings" pitchFamily="2" charset="2"/>
              <a:buChar char="§"/>
            </a:pPr>
            <a:r>
              <a:rPr lang="en-US" sz="1100" b="1" kern="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i-FI" sz="1100" b="1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T=273K</a:t>
            </a:r>
          </a:p>
          <a:p>
            <a:pPr>
              <a:buFont typeface="Wingdings" pitchFamily="2" charset="2"/>
              <a:buChar char="§"/>
            </a:pPr>
            <a:r>
              <a:rPr lang="fi-FI" sz="1100" b="1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 = 1e14 – 1e16 </a:t>
            </a:r>
            <a:r>
              <a:rPr lang="en-US" sz="1100" b="1" dirty="0" smtClean="0">
                <a:latin typeface="Arial" pitchFamily="34" charset="0"/>
                <a:ea typeface="Times New Roman"/>
                <a:cs typeface="Arial" pitchFamily="34" charset="0"/>
              </a:rPr>
              <a:t>cm</a:t>
            </a:r>
            <a:r>
              <a:rPr lang="en-US" sz="11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-2</a:t>
            </a:r>
            <a:endParaRPr lang="en-US" sz="1100" b="1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475656" y="188640"/>
            <a:ext cx="5832648" cy="36004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</p:spPr>
        <p:txBody>
          <a:bodyPr/>
          <a:lstStyle/>
          <a:p>
            <a:pPr lvl="0" algn="ctr">
              <a:defRPr/>
            </a:pPr>
            <a:r>
              <a:rPr lang="en-US" b="1" kern="0" dirty="0" smtClean="0">
                <a:latin typeface="Arial" pitchFamily="34" charset="0"/>
                <a:ea typeface="+mj-ea"/>
                <a:cs typeface="Arial" pitchFamily="34" charset="0"/>
              </a:rPr>
              <a:t>P-type MSSD:</a:t>
            </a:r>
            <a:r>
              <a:rPr lang="en-US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ea typeface="Times New Roman"/>
                <a:cs typeface="Arial" pitchFamily="34" charset="0"/>
              </a:rPr>
              <a:t>Petasecca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&amp; EVL models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8" descr="Red Hat Enterprise Linux 5-2013-03-19-10-46-27.png"/>
          <p:cNvPicPr>
            <a:picLocks noChangeAspect="1"/>
          </p:cNvPicPr>
          <p:nvPr/>
        </p:nvPicPr>
        <p:blipFill>
          <a:blip r:embed="rId2" cstate="print"/>
          <a:srcRect l="5113" t="14720" r="47638" b="12201"/>
          <a:stretch>
            <a:fillRect/>
          </a:stretch>
        </p:blipFill>
        <p:spPr>
          <a:xfrm>
            <a:off x="3059832" y="3429000"/>
            <a:ext cx="2756168" cy="2664296"/>
          </a:xfrm>
          <a:prstGeom prst="rect">
            <a:avLst/>
          </a:prstGeom>
        </p:spPr>
      </p:pic>
      <p:pic>
        <p:nvPicPr>
          <p:cNvPr id="10" name="Picture 9" descr="Red Hat Enterprise Linux 5-2013-02-15-15-48-05.png"/>
          <p:cNvPicPr>
            <a:picLocks noChangeAspect="1"/>
          </p:cNvPicPr>
          <p:nvPr/>
        </p:nvPicPr>
        <p:blipFill>
          <a:blip r:embed="rId3" cstate="print"/>
          <a:srcRect l="40765" t="20333" r="50644" b="59049"/>
          <a:stretch>
            <a:fillRect/>
          </a:stretch>
        </p:blipFill>
        <p:spPr>
          <a:xfrm>
            <a:off x="5148064" y="3645024"/>
            <a:ext cx="576064" cy="864096"/>
          </a:xfrm>
          <a:prstGeom prst="rect">
            <a:avLst/>
          </a:prstGeom>
        </p:spPr>
      </p:pic>
      <p:pic>
        <p:nvPicPr>
          <p:cNvPr id="11" name="Picture 10" descr="Red Hat Enterprise Linux 5-2013-03-19-11-48-37.png"/>
          <p:cNvPicPr>
            <a:picLocks noChangeAspect="1"/>
          </p:cNvPicPr>
          <p:nvPr/>
        </p:nvPicPr>
        <p:blipFill>
          <a:blip r:embed="rId4" cstate="print"/>
          <a:srcRect l="27122" t="14720" r="65412" b="81532"/>
          <a:stretch>
            <a:fillRect/>
          </a:stretch>
        </p:blipFill>
        <p:spPr>
          <a:xfrm>
            <a:off x="3491880" y="3429000"/>
            <a:ext cx="504056" cy="158135"/>
          </a:xfrm>
          <a:prstGeom prst="rect">
            <a:avLst/>
          </a:prstGeom>
        </p:spPr>
      </p:pic>
      <p:pic>
        <p:nvPicPr>
          <p:cNvPr id="12" name="Picture 11" descr="Red Hat Enterprise Linux 5-2013-03-12-16-49-41.png"/>
          <p:cNvPicPr>
            <a:picLocks noChangeAspect="1"/>
          </p:cNvPicPr>
          <p:nvPr/>
        </p:nvPicPr>
        <p:blipFill>
          <a:blip r:embed="rId5" cstate="print"/>
          <a:srcRect l="4326" t="14720" r="47638" b="12201"/>
          <a:stretch>
            <a:fillRect/>
          </a:stretch>
        </p:blipFill>
        <p:spPr>
          <a:xfrm>
            <a:off x="5868144" y="3429000"/>
            <a:ext cx="2808312" cy="2670198"/>
          </a:xfrm>
          <a:prstGeom prst="rect">
            <a:avLst/>
          </a:prstGeom>
        </p:spPr>
      </p:pic>
      <p:pic>
        <p:nvPicPr>
          <p:cNvPr id="13" name="Picture 12" descr="Red Hat Enterprise Linux 5-2013-03-19-11-58-48.png"/>
          <p:cNvPicPr>
            <a:picLocks noChangeAspect="1"/>
          </p:cNvPicPr>
          <p:nvPr/>
        </p:nvPicPr>
        <p:blipFill>
          <a:blip r:embed="rId6" cstate="print"/>
          <a:srcRect l="33463" t="14720" r="59450" b="81500"/>
          <a:stretch>
            <a:fillRect/>
          </a:stretch>
        </p:blipFill>
        <p:spPr>
          <a:xfrm>
            <a:off x="6228184" y="3429000"/>
            <a:ext cx="504056" cy="168018"/>
          </a:xfrm>
          <a:prstGeom prst="rect">
            <a:avLst/>
          </a:prstGeom>
        </p:spPr>
      </p:pic>
      <p:pic>
        <p:nvPicPr>
          <p:cNvPr id="14" name="Picture 13" descr="Red Hat Enterprise Linux 5-2013-02-15-15-48-05.png"/>
          <p:cNvPicPr>
            <a:picLocks noChangeAspect="1"/>
          </p:cNvPicPr>
          <p:nvPr/>
        </p:nvPicPr>
        <p:blipFill>
          <a:blip r:embed="rId3" cstate="print"/>
          <a:srcRect l="40765" t="20333" r="50644" b="59049"/>
          <a:stretch>
            <a:fillRect/>
          </a:stretch>
        </p:blipFill>
        <p:spPr>
          <a:xfrm>
            <a:off x="7812360" y="3645024"/>
            <a:ext cx="576064" cy="864096"/>
          </a:xfrm>
          <a:prstGeom prst="rect">
            <a:avLst/>
          </a:prstGeom>
        </p:spPr>
      </p:pic>
      <p:sp>
        <p:nvSpPr>
          <p:cNvPr id="16" name="Tekstikehys 52"/>
          <p:cNvSpPr txBox="1"/>
          <p:nvPr/>
        </p:nvSpPr>
        <p:spPr>
          <a:xfrm>
            <a:off x="611560" y="2060848"/>
            <a:ext cx="1944216" cy="6001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Electric field distributions @ </a:t>
            </a:r>
          </a:p>
          <a:p>
            <a:pPr lvl="0"/>
            <a:r>
              <a:rPr lang="fi-FI" sz="1100" b="1" dirty="0" smtClean="0">
                <a:latin typeface="Arial" pitchFamily="34" charset="0"/>
                <a:cs typeface="Arial" pitchFamily="34" charset="0"/>
              </a:rPr>
              <a:t>y = center of the strip 3:</a:t>
            </a:r>
          </a:p>
        </p:txBody>
      </p:sp>
      <p:pic>
        <p:nvPicPr>
          <p:cNvPr id="17" name="Picture 16" descr="Red Hat Enterprise Linux 5-2013-02-15-17-51-02.png"/>
          <p:cNvPicPr>
            <a:picLocks noChangeAspect="1"/>
          </p:cNvPicPr>
          <p:nvPr/>
        </p:nvPicPr>
        <p:blipFill>
          <a:blip r:embed="rId7" cstate="print"/>
          <a:srcRect l="7476" t="13461" r="45275" b="14720"/>
          <a:stretch>
            <a:fillRect/>
          </a:stretch>
        </p:blipFill>
        <p:spPr>
          <a:xfrm>
            <a:off x="3059832" y="764704"/>
            <a:ext cx="2736304" cy="2599489"/>
          </a:xfrm>
          <a:prstGeom prst="rect">
            <a:avLst/>
          </a:prstGeom>
        </p:spPr>
      </p:pic>
      <p:pic>
        <p:nvPicPr>
          <p:cNvPr id="18" name="Picture 17" descr="Red Hat Enterprise Linux 5-2013-02-15-15-48-05.png"/>
          <p:cNvPicPr>
            <a:picLocks noChangeAspect="1"/>
          </p:cNvPicPr>
          <p:nvPr/>
        </p:nvPicPr>
        <p:blipFill>
          <a:blip r:embed="rId3" cstate="print"/>
          <a:srcRect l="40765" t="20333" r="50644" b="59049"/>
          <a:stretch>
            <a:fillRect/>
          </a:stretch>
        </p:blipFill>
        <p:spPr>
          <a:xfrm>
            <a:off x="5148064" y="908720"/>
            <a:ext cx="576064" cy="864096"/>
          </a:xfrm>
          <a:prstGeom prst="rect">
            <a:avLst/>
          </a:prstGeom>
        </p:spPr>
      </p:pic>
      <p:pic>
        <p:nvPicPr>
          <p:cNvPr id="19" name="Picture 18" descr="Red Hat Enterprise Linux 5-2013-02-15-17-31-58.png"/>
          <p:cNvPicPr>
            <a:picLocks noChangeAspect="1"/>
          </p:cNvPicPr>
          <p:nvPr/>
        </p:nvPicPr>
        <p:blipFill>
          <a:blip r:embed="rId8" cstate="print"/>
          <a:srcRect l="7476" t="13461" r="45275" b="14720"/>
          <a:stretch>
            <a:fillRect/>
          </a:stretch>
        </p:blipFill>
        <p:spPr>
          <a:xfrm>
            <a:off x="5940152" y="761104"/>
            <a:ext cx="2736304" cy="2599488"/>
          </a:xfrm>
          <a:prstGeom prst="rect">
            <a:avLst/>
          </a:prstGeom>
        </p:spPr>
      </p:pic>
      <p:pic>
        <p:nvPicPr>
          <p:cNvPr id="20" name="Picture 19" descr="Red Hat Enterprise Linux 5-2013-02-15-15-48-05.png"/>
          <p:cNvPicPr>
            <a:picLocks noChangeAspect="1"/>
          </p:cNvPicPr>
          <p:nvPr/>
        </p:nvPicPr>
        <p:blipFill>
          <a:blip r:embed="rId3" cstate="print"/>
          <a:srcRect l="40765" t="20333" r="50644" b="59049"/>
          <a:stretch>
            <a:fillRect/>
          </a:stretch>
        </p:blipFill>
        <p:spPr>
          <a:xfrm>
            <a:off x="8028384" y="908720"/>
            <a:ext cx="576064" cy="864096"/>
          </a:xfrm>
          <a:prstGeom prst="rect">
            <a:avLst/>
          </a:prstGeom>
        </p:spPr>
      </p:pic>
      <p:sp>
        <p:nvSpPr>
          <p:cNvPr id="22" name="Tekstikehys 52"/>
          <p:cNvSpPr txBox="1"/>
          <p:nvPr/>
        </p:nvSpPr>
        <p:spPr>
          <a:xfrm>
            <a:off x="3563888" y="980728"/>
            <a:ext cx="93610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100" b="1" dirty="0" smtClean="0">
                <a:latin typeface="Arial" pitchFamily="34" charset="0"/>
                <a:cs typeface="Arial" pitchFamily="34" charset="0"/>
              </a:rPr>
              <a:t>Petasecca</a:t>
            </a:r>
          </a:p>
        </p:txBody>
      </p:sp>
      <p:sp>
        <p:nvSpPr>
          <p:cNvPr id="23" name="Tekstikehys 52"/>
          <p:cNvSpPr txBox="1"/>
          <p:nvPr/>
        </p:nvSpPr>
        <p:spPr>
          <a:xfrm>
            <a:off x="6516216" y="980728"/>
            <a:ext cx="936104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100" b="1" dirty="0" smtClean="0">
                <a:latin typeface="Arial" pitchFamily="34" charset="0"/>
                <a:cs typeface="Arial" pitchFamily="34" charset="0"/>
              </a:rPr>
              <a:t>Petasecca</a:t>
            </a:r>
          </a:p>
        </p:txBody>
      </p:sp>
      <p:sp>
        <p:nvSpPr>
          <p:cNvPr id="24" name="Tekstikehys 52"/>
          <p:cNvSpPr txBox="1"/>
          <p:nvPr/>
        </p:nvSpPr>
        <p:spPr>
          <a:xfrm>
            <a:off x="3635896" y="3717032"/>
            <a:ext cx="1080120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100" b="1" dirty="0" smtClean="0">
                <a:latin typeface="Arial" pitchFamily="34" charset="0"/>
                <a:cs typeface="Arial" pitchFamily="34" charset="0"/>
              </a:rPr>
              <a:t>Modified EVL</a:t>
            </a:r>
          </a:p>
        </p:txBody>
      </p:sp>
      <p:sp>
        <p:nvSpPr>
          <p:cNvPr id="26" name="Tekstikehys 52"/>
          <p:cNvSpPr txBox="1"/>
          <p:nvPr/>
        </p:nvSpPr>
        <p:spPr>
          <a:xfrm>
            <a:off x="6588224" y="3717032"/>
            <a:ext cx="1080120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100" b="1" dirty="0" smtClean="0">
                <a:latin typeface="Arial" pitchFamily="34" charset="0"/>
                <a:cs typeface="Arial" pitchFamily="34" charset="0"/>
              </a:rPr>
              <a:t>Modified EVL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467544" y="3789040"/>
          <a:ext cx="2088232" cy="731520"/>
        </p:xfrm>
        <a:graphic>
          <a:graphicData uri="http://schemas.openxmlformats.org/drawingml/2006/table">
            <a:tbl>
              <a:tblPr/>
              <a:tblGrid>
                <a:gridCol w="792088"/>
                <a:gridCol w="129614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Level,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Introduction rate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(273K), cm</a:t>
                      </a:r>
                      <a:r>
                        <a:rPr lang="en-US" sz="1200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0.42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200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7.733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0.46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r>
                        <a:rPr lang="en-US" sz="1200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4.314</a:t>
                      </a:r>
                      <a:endParaRPr lang="fi-FI" sz="12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Tekstikehys 52"/>
          <p:cNvSpPr txBox="1"/>
          <p:nvPr/>
        </p:nvSpPr>
        <p:spPr>
          <a:xfrm>
            <a:off x="323528" y="3429000"/>
            <a:ext cx="230425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100" dirty="0" smtClean="0">
                <a:latin typeface="Arial" pitchFamily="34" charset="0"/>
                <a:cs typeface="Arial" pitchFamily="34" charset="0"/>
              </a:rPr>
              <a:t>Petasecca tuning @ T=273K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323528" y="5085184"/>
          <a:ext cx="2376264" cy="731520"/>
        </p:xfrm>
        <a:graphic>
          <a:graphicData uri="http://schemas.openxmlformats.org/drawingml/2006/table">
            <a:tbl>
              <a:tblPr/>
              <a:tblGrid>
                <a:gridCol w="864096"/>
                <a:gridCol w="1512168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Level,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Trapping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X 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section, cm</a:t>
                      </a:r>
                      <a:r>
                        <a:rPr lang="en-US" sz="1200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0.525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1.3e-14 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</a:t>
                      </a:r>
                      <a:r>
                        <a:rPr lang="en-US" sz="1200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0.48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</a:t>
                      </a:r>
                      <a:r>
                        <a:rPr lang="en-US" sz="1200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= 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n-US" sz="1200" i="1" baseline="-250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</a:t>
                      </a:r>
                      <a:r>
                        <a:rPr lang="en-US" sz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= 1.3e-14 </a:t>
                      </a:r>
                      <a:endParaRPr lang="fi-FI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" name="Tekstikehys 52"/>
          <p:cNvSpPr txBox="1"/>
          <p:nvPr/>
        </p:nvSpPr>
        <p:spPr>
          <a:xfrm>
            <a:off x="251520" y="4725144"/>
            <a:ext cx="2448272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i-FI" sz="1100" dirty="0" smtClean="0">
                <a:latin typeface="Arial" pitchFamily="34" charset="0"/>
                <a:cs typeface="Arial" pitchFamily="34" charset="0"/>
              </a:rPr>
              <a:t>Modified EVL tuning @ T=273K</a:t>
            </a:r>
          </a:p>
        </p:txBody>
      </p:sp>
      <p:pic>
        <p:nvPicPr>
          <p:cNvPr id="21" name="Picture 12" descr="2cmyk.eps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956376" y="188640"/>
            <a:ext cx="941308" cy="576064"/>
          </a:xfrm>
          <a:prstGeom prst="rect">
            <a:avLst/>
          </a:prstGeom>
        </p:spPr>
      </p:pic>
      <p:sp>
        <p:nvSpPr>
          <p:cNvPr id="34" name="Tekstikehys 52"/>
          <p:cNvSpPr txBox="1"/>
          <p:nvPr/>
        </p:nvSpPr>
        <p:spPr>
          <a:xfrm>
            <a:off x="323528" y="3068960"/>
            <a:ext cx="2160240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fi-FI" sz="1100" b="1" dirty="0" smtClean="0">
                <a:latin typeface="Arial" pitchFamily="34" charset="0"/>
                <a:cs typeface="Arial" pitchFamily="34" charset="0"/>
              </a:rPr>
              <a:t> Leakage current matching: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t templaitti">
  <a:themeElements>
    <a:clrScheme name="ppt templaitti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ppt templaitti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 templaitt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itt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itt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373674</TotalTime>
  <Words>1300</Words>
  <Application>Microsoft Office PowerPoint</Application>
  <PresentationFormat>On-screen Show (4:3)</PresentationFormat>
  <Paragraphs>259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ppt templaitti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TCT and CCE measurements for 9 MeV and 24 GeV/c irradiated n-type MCz-Si pad detectors</dc:title>
  <dc:creator>harkonen</dc:creator>
  <cp:lastModifiedBy>timo peltola</cp:lastModifiedBy>
  <cp:revision>14134</cp:revision>
  <dcterms:created xsi:type="dcterms:W3CDTF">2008-09-29T08:36:34Z</dcterms:created>
  <dcterms:modified xsi:type="dcterms:W3CDTF">2013-03-26T08:14:08Z</dcterms:modified>
</cp:coreProperties>
</file>