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76" r:id="rId2"/>
    <p:sldId id="277" r:id="rId3"/>
    <p:sldId id="278" r:id="rId4"/>
    <p:sldId id="279" r:id="rId5"/>
    <p:sldId id="265" r:id="rId6"/>
    <p:sldId id="266" r:id="rId7"/>
    <p:sldId id="264" r:id="rId8"/>
    <p:sldId id="257" r:id="rId9"/>
    <p:sldId id="262" r:id="rId10"/>
    <p:sldId id="263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80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DDCE1E-A423-4FF4-AE15-96421D7BA23C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76F6F7-1118-4647-974A-0549C18596E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722B088-EB44-4574-9982-186B666843C1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A8A58-D5E3-4B6E-BCEE-68AD387F3F12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3132F-E5D4-4257-BAFF-CDCE2AAACB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A8A58-D5E3-4B6E-BCEE-68AD387F3F12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3132F-E5D4-4257-BAFF-CDCE2AAACB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A8A58-D5E3-4B6E-BCEE-68AD387F3F12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3132F-E5D4-4257-BAFF-CDCE2AAACB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A8A58-D5E3-4B6E-BCEE-68AD387F3F12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3132F-E5D4-4257-BAFF-CDCE2AAACB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A8A58-D5E3-4B6E-BCEE-68AD387F3F12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3132F-E5D4-4257-BAFF-CDCE2AAACB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A8A58-D5E3-4B6E-BCEE-68AD387F3F12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3132F-E5D4-4257-BAFF-CDCE2AAACB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A8A58-D5E3-4B6E-BCEE-68AD387F3F12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3132F-E5D4-4257-BAFF-CDCE2AAACB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A8A58-D5E3-4B6E-BCEE-68AD387F3F12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3132F-E5D4-4257-BAFF-CDCE2AAACB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A8A58-D5E3-4B6E-BCEE-68AD387F3F12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3132F-E5D4-4257-BAFF-CDCE2AAACB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A8A58-D5E3-4B6E-BCEE-68AD387F3F12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3132F-E5D4-4257-BAFF-CDCE2AAACB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6A8A58-D5E3-4B6E-BCEE-68AD387F3F12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53132F-E5D4-4257-BAFF-CDCE2AAACB3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6A8A58-D5E3-4B6E-BCEE-68AD387F3F12}" type="datetimeFigureOut">
              <a:rPr lang="en-US" smtClean="0"/>
              <a:pPr/>
              <a:t>3/27/2013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53132F-E5D4-4257-BAFF-CDCE2AAACB3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219200" y="0"/>
            <a:ext cx="7696200" cy="175260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3600" b="1" dirty="0" smtClean="0"/>
              <a:t>Double Electric field Peak Simulation of Irradiated Detectors Using </a:t>
            </a:r>
            <a:r>
              <a:rPr lang="en-US" sz="3600" b="1" smtClean="0"/>
              <a:t>Silvaco </a:t>
            </a:r>
            <a:endParaRPr kumimoji="0" lang="en-US" sz="36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1219200" y="2895600"/>
            <a:ext cx="7696200" cy="1524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en-US" sz="2000" b="1" dirty="0" err="1" smtClean="0">
                <a:solidFill>
                  <a:srgbClr val="FF0000"/>
                </a:solidFill>
              </a:rPr>
              <a:t>Ashutosh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</a:rPr>
              <a:t>Bhardwaj</a:t>
            </a:r>
            <a:r>
              <a:rPr lang="en-US" sz="2000" b="1" dirty="0" smtClean="0">
                <a:solidFill>
                  <a:srgbClr val="FF0000"/>
                </a:solidFill>
              </a:rPr>
              <a:t>, Kirti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Ranjan, </a:t>
            </a:r>
            <a:r>
              <a:rPr lang="en-US" sz="2000" b="1" dirty="0" err="1" smtClean="0">
                <a:solidFill>
                  <a:srgbClr val="FF0000"/>
                </a:solidFill>
              </a:rPr>
              <a:t>Ranjeet</a:t>
            </a:r>
            <a:r>
              <a:rPr lang="en-US" sz="2000" b="1" dirty="0" smtClean="0">
                <a:solidFill>
                  <a:srgbClr val="FF0000"/>
                </a:solidFill>
              </a:rPr>
              <a:t> Singh*,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Ram K. Shivpuri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Center for Detector &amp; Related Software Technology (CDRST)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Department of Physics and Astrophysics,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0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University of Delhi (DU), Delhi,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000" b="1" i="0" u="sng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9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9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19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4" descr="logo2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1219199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2D6D9-6AF1-4B0E-B2FE-99437E1CA1C7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1752600" y="5486400"/>
            <a:ext cx="62484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004620"/>
                </a:solidFill>
              </a:rPr>
              <a:t>RD50 Simulation Group meeting, CERN, Geneva</a:t>
            </a:r>
          </a:p>
          <a:p>
            <a:pPr algn="ctr"/>
            <a:r>
              <a:rPr lang="en-US" sz="2000" b="1" dirty="0" smtClean="0">
                <a:solidFill>
                  <a:srgbClr val="004620"/>
                </a:solidFill>
              </a:rPr>
              <a:t>27-28 march, 2013</a:t>
            </a:r>
          </a:p>
        </p:txBody>
      </p:sp>
    </p:spTree>
  </p:cSld>
  <p:clrMapOvr>
    <a:masterClrMapping/>
  </p:clrMapOvr>
  <p:transition advTm="3166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-conc-comparison-for-EVL-and-Atlas--simulator-300V-290K.PNG"/>
          <p:cNvPicPr>
            <a:picLocks noChangeAspect="1"/>
          </p:cNvPicPr>
          <p:nvPr/>
        </p:nvPicPr>
        <p:blipFill>
          <a:blip r:embed="rId2" cstate="print"/>
          <a:srcRect l="2813" t="8729" r="12189" b="6235"/>
          <a:stretch>
            <a:fillRect/>
          </a:stretch>
        </p:blipFill>
        <p:spPr>
          <a:xfrm>
            <a:off x="297544" y="990600"/>
            <a:ext cx="7779656" cy="51054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6488668"/>
            <a:ext cx="9144000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 n &amp; p conc. strongly depend on carrier life time. We have used 1x10</a:t>
            </a:r>
            <a:r>
              <a:rPr lang="en-US" baseline="30000" dirty="0" smtClean="0"/>
              <a:t>-5</a:t>
            </a:r>
            <a:r>
              <a:rPr lang="en-US" dirty="0" smtClean="0"/>
              <a:t>sec   for   e &amp; h   lifetime </a:t>
            </a:r>
            <a:endParaRPr lang="en-US" dirty="0"/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200" dirty="0" smtClean="0"/>
              <a:t>p conc. for different flux (EVL-4 &amp; EVL)</a:t>
            </a:r>
            <a:endParaRPr lang="en-US" sz="3200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382000" cy="2667000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en-US" sz="3600" dirty="0" smtClean="0">
                <a:latin typeface="+mj-lt"/>
              </a:rPr>
              <a:t>Results for EVL-4 (Bias Variation) 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Flux – 5x10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14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cm</a:t>
            </a:r>
            <a:r>
              <a:rPr lang="en-US" baseline="30000" dirty="0" smtClean="0">
                <a:latin typeface="Times New Roman" pitchFamily="18" charset="0"/>
                <a:cs typeface="Times New Roman" pitchFamily="18" charset="0"/>
              </a:rPr>
              <a:t>-2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Reverse Bias –  200V, 300V, 500V, 1000V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Temp – 290K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2D6D9-6AF1-4B0E-B2FE-99437E1CA1C7}" type="slidenum">
              <a:rPr lang="en-US" smtClean="0"/>
              <a:pPr/>
              <a:t>11</a:t>
            </a:fld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200" dirty="0" smtClean="0"/>
              <a:t>EVL -4 : Neff for flux = 5x10</a:t>
            </a:r>
            <a:r>
              <a:rPr lang="en-US" sz="3200" baseline="30000" dirty="0" smtClean="0"/>
              <a:t>14</a:t>
            </a:r>
            <a:r>
              <a:rPr lang="en-US" sz="3200" dirty="0" smtClean="0"/>
              <a:t>cm</a:t>
            </a:r>
            <a:r>
              <a:rPr lang="en-US" sz="3200" baseline="30000" dirty="0" smtClean="0"/>
              <a:t>-2</a:t>
            </a:r>
            <a:r>
              <a:rPr lang="en-US" sz="3200" dirty="0" smtClean="0"/>
              <a:t> (Bias variation)</a:t>
            </a:r>
            <a:r>
              <a:rPr lang="en-US" sz="3200" baseline="30000" dirty="0" smtClean="0"/>
              <a:t> </a:t>
            </a:r>
            <a:endParaRPr lang="en-US" sz="3200" baseline="300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0" y="48768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" y="5629870"/>
            <a:ext cx="8534400" cy="92333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A sharp transition in Neff is present in EVL data for 200 V, whereas EVL-4 has gradual transition from Donor dominated region to Acceptor dominated region (around 160 micron).</a:t>
            </a:r>
            <a:endParaRPr lang="en-US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2D6D9-6AF1-4B0E-B2FE-99437E1CA1C7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4098" name="Picture 2" descr="C:\Users\ranjeet\Desktop\EVL-4-after-diwali-2012\flux-5e14-290K-bias-vary\Neff-for-flux-5e14-290K.PNG"/>
          <p:cNvPicPr>
            <a:picLocks noChangeAspect="1" noChangeArrowheads="1"/>
          </p:cNvPicPr>
          <p:nvPr/>
        </p:nvPicPr>
        <p:blipFill>
          <a:blip r:embed="rId2" cstate="print"/>
          <a:srcRect l="938" t="7482" r="12189" b="4988"/>
          <a:stretch>
            <a:fillRect/>
          </a:stretch>
        </p:blipFill>
        <p:spPr bwMode="auto">
          <a:xfrm>
            <a:off x="914400" y="914399"/>
            <a:ext cx="6659838" cy="4572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200" dirty="0" smtClean="0"/>
              <a:t>EVL -4 : E Field for flux = 5x10</a:t>
            </a:r>
            <a:r>
              <a:rPr lang="en-US" sz="3200" baseline="30000" dirty="0" smtClean="0"/>
              <a:t>14</a:t>
            </a:r>
            <a:r>
              <a:rPr lang="en-US" sz="3200" dirty="0" smtClean="0"/>
              <a:t>cm</a:t>
            </a:r>
            <a:r>
              <a:rPr lang="en-US" sz="3200" baseline="30000" dirty="0" smtClean="0"/>
              <a:t>-2</a:t>
            </a:r>
            <a:r>
              <a:rPr lang="en-US" sz="3200" dirty="0" smtClean="0"/>
              <a:t> (bias variation)</a:t>
            </a:r>
            <a:r>
              <a:rPr lang="en-US" sz="3200" baseline="30000" dirty="0" smtClean="0"/>
              <a:t> </a:t>
            </a:r>
            <a:endParaRPr lang="en-US" sz="3200" baseline="300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0" y="48768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066800" y="6019800"/>
            <a:ext cx="7086600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 Similar behavior for E field for EVL and EVL-4, except for sharp transition in 200 V in EVL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2D6D9-6AF1-4B0E-B2FE-99437E1CA1C7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3074" name="Picture 2" descr="C:\Users\ranjeet\Desktop\EVL-4-after-diwali-2012\flux-5e14-290K-bias-vary\E-field-for-flux-5e14-290K.PNG"/>
          <p:cNvPicPr>
            <a:picLocks noChangeAspect="1" noChangeArrowheads="1"/>
          </p:cNvPicPr>
          <p:nvPr/>
        </p:nvPicPr>
        <p:blipFill>
          <a:blip r:embed="rId2" cstate="print"/>
          <a:srcRect l="4688" t="8729" r="12189" b="4988"/>
          <a:stretch>
            <a:fillRect/>
          </a:stretch>
        </p:blipFill>
        <p:spPr bwMode="auto">
          <a:xfrm>
            <a:off x="1219200" y="914401"/>
            <a:ext cx="6202646" cy="4876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800" dirty="0" smtClean="0"/>
              <a:t>EVL -4 : n and p conc. for flux = 5x10</a:t>
            </a:r>
            <a:r>
              <a:rPr lang="en-US" sz="2800" baseline="30000" dirty="0" smtClean="0"/>
              <a:t>14</a:t>
            </a:r>
            <a:r>
              <a:rPr lang="en-US" sz="2800" dirty="0" smtClean="0"/>
              <a:t>cm</a:t>
            </a:r>
            <a:r>
              <a:rPr lang="en-US" sz="2800" baseline="30000" dirty="0" smtClean="0"/>
              <a:t>-2</a:t>
            </a:r>
            <a:r>
              <a:rPr lang="en-US" sz="2800" dirty="0" smtClean="0"/>
              <a:t> (bias variation)</a:t>
            </a:r>
            <a:r>
              <a:rPr lang="en-US" sz="2800" baseline="30000" dirty="0" smtClean="0"/>
              <a:t> </a:t>
            </a:r>
            <a:endParaRPr lang="en-US" sz="2800" baseline="300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0" y="48768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200400" y="1600200"/>
            <a:ext cx="11648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Extra peak</a:t>
            </a:r>
            <a:endParaRPr lang="en-US" dirty="0"/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2819400" y="1905000"/>
            <a:ext cx="7620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09600" y="5715000"/>
            <a:ext cx="7848600" cy="92333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Sharp peaks in n and p conc. are present in EVL data, whereas EVL-4 have  gradual transition (for 200V) from Donor dominated region to Acceptor dominated region (around 160 micron from top)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2D6D9-6AF1-4B0E-B2FE-99437E1CA1C7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5122" name="Picture 2" descr="C:\Users\ranjeet\Desktop\EVL-4-after-diwali-2012\flux-5e14-290K-bias-vary\n-conc-for-flux-5e14-290K.PNG"/>
          <p:cNvPicPr>
            <a:picLocks noChangeAspect="1" noChangeArrowheads="1"/>
          </p:cNvPicPr>
          <p:nvPr/>
        </p:nvPicPr>
        <p:blipFill>
          <a:blip r:embed="rId2" cstate="print"/>
          <a:srcRect l="7501" t="8729" r="11251" b="4988"/>
          <a:stretch>
            <a:fillRect/>
          </a:stretch>
        </p:blipFill>
        <p:spPr bwMode="auto">
          <a:xfrm>
            <a:off x="0" y="1066800"/>
            <a:ext cx="4524651" cy="4520583"/>
          </a:xfrm>
          <a:prstGeom prst="rect">
            <a:avLst/>
          </a:prstGeom>
          <a:noFill/>
        </p:spPr>
      </p:pic>
      <p:pic>
        <p:nvPicPr>
          <p:cNvPr id="5123" name="Picture 3" descr="C:\Users\ranjeet\Desktop\EVL-4-after-diwali-2012\flux-5e14-290K-bias-vary\p-conc-for-flux-5e14-290K.PNG"/>
          <p:cNvPicPr>
            <a:picLocks noChangeAspect="1" noChangeArrowheads="1"/>
          </p:cNvPicPr>
          <p:nvPr/>
        </p:nvPicPr>
        <p:blipFill>
          <a:blip r:embed="rId3" cstate="print"/>
          <a:srcRect l="3750" t="8729" r="11251" b="4988"/>
          <a:stretch>
            <a:fillRect/>
          </a:stretch>
        </p:blipFill>
        <p:spPr bwMode="auto">
          <a:xfrm>
            <a:off x="4648200" y="1143000"/>
            <a:ext cx="4495800" cy="43681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1371600"/>
          </a:xfr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en-US" dirty="0" smtClean="0">
                <a:latin typeface="+mj-lt"/>
              </a:rPr>
              <a:t>Results for EVL-4 </a:t>
            </a:r>
          </a:p>
          <a:p>
            <a:pPr algn="ctr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Flux – vary,  Reverse Bias = 300V, Temp = 260K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2D6D9-6AF1-4B0E-B2FE-99437E1CA1C7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6147" name="Picture 3" descr="C:\Users\ranjeet\Desktop\EVL-4-after-diwali-2012\Lekage-current-plots-at-260K-.PNG"/>
          <p:cNvPicPr>
            <a:picLocks noChangeAspect="1" noChangeArrowheads="1"/>
          </p:cNvPicPr>
          <p:nvPr/>
        </p:nvPicPr>
        <p:blipFill>
          <a:blip r:embed="rId2" cstate="print"/>
          <a:srcRect l="938" t="8572" r="13126" b="2449"/>
          <a:stretch>
            <a:fillRect/>
          </a:stretch>
        </p:blipFill>
        <p:spPr bwMode="auto">
          <a:xfrm>
            <a:off x="3352800" y="2286000"/>
            <a:ext cx="5791200" cy="416054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572000" y="2667000"/>
            <a:ext cx="3288401" cy="92333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Simulated Leakage current</a:t>
            </a:r>
          </a:p>
          <a:p>
            <a:r>
              <a:rPr lang="en-US" dirty="0" smtClean="0"/>
              <a:t>is ~ 10% below the experimental </a:t>
            </a:r>
          </a:p>
          <a:p>
            <a:r>
              <a:rPr lang="en-US" dirty="0" smtClean="0"/>
              <a:t>results 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0" y="2667000"/>
            <a:ext cx="3200400" cy="2123658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defRPr/>
            </a:pPr>
            <a:r>
              <a:rPr lang="en-US" sz="2400" b="1" i="1" dirty="0" smtClean="0"/>
              <a:t>Simulations at 260K</a:t>
            </a:r>
          </a:p>
          <a:p>
            <a:pPr>
              <a:defRPr/>
            </a:pPr>
            <a:r>
              <a:rPr lang="en-US" dirty="0" smtClean="0"/>
              <a:t>Trap introduction rate=0.9</a:t>
            </a:r>
          </a:p>
          <a:p>
            <a:pPr>
              <a:defRPr/>
            </a:pPr>
            <a:r>
              <a:rPr lang="en-US" dirty="0" smtClean="0"/>
              <a:t>Acceptor(</a:t>
            </a:r>
            <a:r>
              <a:rPr lang="el-GR" dirty="0" smtClean="0"/>
              <a:t>σ</a:t>
            </a:r>
            <a:r>
              <a:rPr lang="en-US" baseline="-25000" dirty="0" smtClean="0"/>
              <a:t>n</a:t>
            </a:r>
            <a:r>
              <a:rPr lang="en-US" dirty="0" smtClean="0"/>
              <a:t> =4.97e-14, </a:t>
            </a:r>
            <a:r>
              <a:rPr lang="el-GR" dirty="0" smtClean="0"/>
              <a:t>σ</a:t>
            </a:r>
            <a:r>
              <a:rPr lang="en-US" baseline="-25000" dirty="0" smtClean="0"/>
              <a:t>p</a:t>
            </a:r>
            <a:r>
              <a:rPr lang="en-US" dirty="0" smtClean="0"/>
              <a:t>=4.97e-14), </a:t>
            </a:r>
          </a:p>
          <a:p>
            <a:pPr>
              <a:defRPr/>
            </a:pPr>
            <a:r>
              <a:rPr lang="en-US" dirty="0" smtClean="0"/>
              <a:t>Donor (</a:t>
            </a:r>
            <a:r>
              <a:rPr lang="el-GR" dirty="0" smtClean="0"/>
              <a:t>σ</a:t>
            </a:r>
            <a:r>
              <a:rPr lang="en-US" baseline="-25000" dirty="0" smtClean="0"/>
              <a:t>n</a:t>
            </a:r>
            <a:r>
              <a:rPr lang="en-US" dirty="0" smtClean="0"/>
              <a:t> =4.97e-14, </a:t>
            </a:r>
          </a:p>
          <a:p>
            <a:pPr>
              <a:defRPr/>
            </a:pPr>
            <a:r>
              <a:rPr lang="el-GR" dirty="0" smtClean="0"/>
              <a:t>σ</a:t>
            </a:r>
            <a:r>
              <a:rPr lang="en-US" baseline="-25000" dirty="0" smtClean="0"/>
              <a:t>p</a:t>
            </a:r>
            <a:r>
              <a:rPr lang="en-US" dirty="0" smtClean="0"/>
              <a:t> =4.97e-14)</a:t>
            </a:r>
          </a:p>
          <a:p>
            <a:pPr>
              <a:defRPr/>
            </a:pPr>
            <a:r>
              <a:rPr lang="el-GR" dirty="0" smtClean="0"/>
              <a:t>τ</a:t>
            </a:r>
            <a:r>
              <a:rPr lang="en-US" baseline="-25000" dirty="0" smtClean="0"/>
              <a:t>0 </a:t>
            </a:r>
            <a:r>
              <a:rPr lang="en-US" dirty="0" smtClean="0"/>
              <a:t>= 1e-5 sec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800" b="1" dirty="0" smtClean="0"/>
              <a:t>EVL -4 : Neff for different flux at 260K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572000" y="48768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cxnSp>
        <p:nvCxnSpPr>
          <p:cNvPr id="8" name="Straight Arrow Connector 7"/>
          <p:cNvCxnSpPr/>
          <p:nvPr/>
        </p:nvCxnSpPr>
        <p:spPr>
          <a:xfrm flipV="1">
            <a:off x="6705600" y="3962400"/>
            <a:ext cx="22860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 flipV="1">
            <a:off x="6705600" y="3886200"/>
            <a:ext cx="0" cy="3048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2D6D9-6AF1-4B0E-B2FE-99437E1CA1C7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8194" name="Picture 2" descr="C:\Users\ranjeet\Desktop\EVL-4-after-diwali-2012\260K-dat-files\Neff-for-260K-300V-EVL-4-flux-vary.PNG"/>
          <p:cNvPicPr>
            <a:picLocks noChangeAspect="1" noChangeArrowheads="1"/>
          </p:cNvPicPr>
          <p:nvPr/>
        </p:nvPicPr>
        <p:blipFill>
          <a:blip r:embed="rId2" cstate="print"/>
          <a:srcRect l="938" t="7482" r="12189" b="3741"/>
          <a:stretch>
            <a:fillRect/>
          </a:stretch>
        </p:blipFill>
        <p:spPr bwMode="auto">
          <a:xfrm>
            <a:off x="990600" y="990600"/>
            <a:ext cx="7269436" cy="5374017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 flipH="1">
            <a:off x="5410200" y="1295400"/>
            <a:ext cx="1720270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Temp - 260K</a:t>
            </a:r>
          </a:p>
          <a:p>
            <a:r>
              <a:rPr lang="en-US" dirty="0" smtClean="0"/>
              <a:t>Bias – 300V</a:t>
            </a:r>
            <a:endParaRPr lang="en-US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800" b="1" dirty="0" smtClean="0"/>
              <a:t>EVL -4 : E Field for different flux at 260K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572000" y="48768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600200" y="5867400"/>
            <a:ext cx="5486400" cy="369332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 similar behavior for electric fields at 260K also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flipH="1">
            <a:off x="4267200" y="1219200"/>
            <a:ext cx="1720270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Temp - 260K</a:t>
            </a:r>
          </a:p>
          <a:p>
            <a:r>
              <a:rPr lang="en-US" dirty="0" smtClean="0"/>
              <a:t>Bias – 300V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2D6D9-6AF1-4B0E-B2FE-99437E1CA1C7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7170" name="Picture 2" descr="C:\Users\ranjeet\Desktop\EVL-4-after-diwali-2012\260K-dat-files\E-field-for-260K-300V-EVL-4-flux-vary.PNG"/>
          <p:cNvPicPr>
            <a:picLocks noChangeAspect="1" noChangeArrowheads="1"/>
          </p:cNvPicPr>
          <p:nvPr/>
        </p:nvPicPr>
        <p:blipFill>
          <a:blip r:embed="rId2" cstate="print"/>
          <a:srcRect l="5625" t="8729" r="12189" b="4988"/>
          <a:stretch>
            <a:fillRect/>
          </a:stretch>
        </p:blipFill>
        <p:spPr bwMode="auto">
          <a:xfrm>
            <a:off x="1295400" y="1066800"/>
            <a:ext cx="6431250" cy="45967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800" b="1" dirty="0" smtClean="0"/>
              <a:t>EVL -4 : n conc. for different flux at 260K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572000" y="48768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2D6D9-6AF1-4B0E-B2FE-99437E1CA1C7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9218" name="Picture 2" descr="C:\Users\ranjeet\Desktop\EVL-4-after-diwali-2012\260K-dat-files\n-conc-for-260K-300V-EVL-4-flux-vary.PNG"/>
          <p:cNvPicPr>
            <a:picLocks noChangeAspect="1" noChangeArrowheads="1"/>
          </p:cNvPicPr>
          <p:nvPr/>
        </p:nvPicPr>
        <p:blipFill>
          <a:blip r:embed="rId2" cstate="print"/>
          <a:srcRect l="1875" t="8729" r="12189" b="4988"/>
          <a:stretch>
            <a:fillRect/>
          </a:stretch>
        </p:blipFill>
        <p:spPr bwMode="auto">
          <a:xfrm>
            <a:off x="838200" y="1066800"/>
            <a:ext cx="7117037" cy="4977771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 flipH="1">
            <a:off x="5257800" y="1524000"/>
            <a:ext cx="1720270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Temp - 260K</a:t>
            </a:r>
          </a:p>
          <a:p>
            <a:r>
              <a:rPr lang="en-US" dirty="0" smtClean="0"/>
              <a:t>Bias – 300V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82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800" b="1" dirty="0" smtClean="0"/>
              <a:t>EVL -4 : p conc. for different flux at 260K</a:t>
            </a:r>
            <a:endParaRPr lang="en-US" sz="28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572000" y="48768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 flipH="1">
            <a:off x="4267200" y="1219200"/>
            <a:ext cx="1720270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Temp - 260K</a:t>
            </a:r>
          </a:p>
          <a:p>
            <a:r>
              <a:rPr lang="en-US" dirty="0" smtClean="0"/>
              <a:t>Bias – 300V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2D6D9-6AF1-4B0E-B2FE-99437E1CA1C7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10242" name="Picture 2" descr="C:\Users\ranjeet\Desktop\EVL-4-after-diwali-2012\260K-dat-files\p-conc-for-260K-300V-EVL-4-flux-vary.PNG"/>
          <p:cNvPicPr>
            <a:picLocks noChangeAspect="1" noChangeArrowheads="1"/>
          </p:cNvPicPr>
          <p:nvPr/>
        </p:nvPicPr>
        <p:blipFill>
          <a:blip r:embed="rId2" cstate="print"/>
          <a:srcRect l="938" t="8729" r="11251" b="4988"/>
          <a:stretch>
            <a:fillRect/>
          </a:stretch>
        </p:blipFill>
        <p:spPr bwMode="auto">
          <a:xfrm>
            <a:off x="685800" y="914400"/>
            <a:ext cx="7284660" cy="543498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 txBox="1">
            <a:spLocks/>
          </p:cNvSpPr>
          <p:nvPr/>
        </p:nvSpPr>
        <p:spPr>
          <a:xfrm>
            <a:off x="152400" y="990600"/>
            <a:ext cx="8458200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800" b="1" dirty="0" smtClean="0">
                <a:solidFill>
                  <a:srgbClr val="0000FF"/>
                </a:solidFill>
              </a:rPr>
              <a:t>RD50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Simulation task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Present Approach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Parameters for simulation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Simulation Results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Summary</a:t>
            </a:r>
          </a:p>
          <a:p>
            <a:pPr marL="742950" marR="0" lvl="1" indent="-28575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IN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1"/>
            <a:ext cx="9144000" cy="5334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8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Overview</a:t>
            </a:r>
            <a:endParaRPr kumimoji="0" lang="en-IN" sz="4000" b="1" i="0" u="none" strike="noStrike" kern="1200" cap="none" spc="0" normalizeH="0" baseline="0" noProof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705600" y="6492875"/>
            <a:ext cx="2133600" cy="365125"/>
          </a:xfrm>
        </p:spPr>
        <p:txBody>
          <a:bodyPr/>
          <a:lstStyle/>
          <a:p>
            <a:fld id="{D01E7162-5B00-422E-B767-EF1EF5E32D1F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  <p:transition advTm="484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Summary and future outlook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609600"/>
            <a:ext cx="9144000" cy="6019800"/>
          </a:xfrm>
        </p:spPr>
        <p:txBody>
          <a:bodyPr>
            <a:no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Atlas does not have any provision to generate bulk current though a trap which do not contribute to space charge. All the traps which generate current also contribute to the space charge and hence to electric field.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Leakage current tuning for Temp = 290K, flux = 1x10</a:t>
            </a:r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</a:rPr>
              <a:t>14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cm</a:t>
            </a:r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is carried out by increasing the e/h capture cross-section to 4x10</a:t>
            </a:r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</a:rPr>
              <a:t>-14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cm</a:t>
            </a:r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</a:rPr>
              <a:t>2 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trap introduction rate  is decreased to  0.9 in EVL-4 by comparing  electric field profile in EVL-2.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 good agreement was obtained for N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eff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E field and n conc. for different 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fluences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at temp = 290K and Bias = 300V, while simulated p conc. is ~20% higher than EVL model simulations.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For flux = 5x10</a:t>
            </a:r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</a:rPr>
              <a:t>14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cm</a:t>
            </a:r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</a:rPr>
              <a:t>-2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a good agreement is obtained at 300V and 500V  but for Bias = 200V, our results are different from EVL data set, particularly around  160 micron below  p</a:t>
            </a:r>
            <a:r>
              <a:rPr lang="en-US" sz="2000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For, data set at Temp = 260K, a good agreement is obtained between EVL and EVL-4 model, though leakage current is slightly less than experimental value</a:t>
            </a:r>
          </a:p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Further tuning of the results can be achieved by changing the e/h capture cross section ratio or/and the ratio of  donor/acceptor introduction ratio or/and even by changing the carrier life time !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629400" y="6416675"/>
            <a:ext cx="2133600" cy="365125"/>
          </a:xfrm>
        </p:spPr>
        <p:txBody>
          <a:bodyPr/>
          <a:lstStyle/>
          <a:p>
            <a:fld id="{9212D6D9-6AF1-4B0E-B2FE-99437E1CA1C7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6096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RD50 Simulation Task </a:t>
            </a:r>
            <a:endParaRPr kumimoji="0" lang="en-US" sz="36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2" name="Group 8"/>
          <p:cNvGrpSpPr/>
          <p:nvPr/>
        </p:nvGrpSpPr>
        <p:grpSpPr>
          <a:xfrm>
            <a:off x="0" y="-2437886"/>
            <a:ext cx="9144000" cy="8586966"/>
            <a:chOff x="0" y="-2054728"/>
            <a:chExt cx="9144000" cy="8586966"/>
          </a:xfrm>
        </p:grpSpPr>
        <p:sp>
          <p:nvSpPr>
            <p:cNvPr id="6" name="Rectangle 1"/>
            <p:cNvSpPr>
              <a:spLocks noChangeArrowheads="1"/>
            </p:cNvSpPr>
            <p:nvPr/>
          </p:nvSpPr>
          <p:spPr bwMode="auto">
            <a:xfrm>
              <a:off x="0" y="-2054728"/>
              <a:ext cx="9144000" cy="85869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0" rIns="9144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1200" dirty="0" smtClean="0"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1200" dirty="0" smtClean="0"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1200" dirty="0" smtClean="0"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sz="1200" dirty="0" smtClean="0"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dirty="0" smtClean="0"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The set of parameters used in simulations:</a:t>
              </a: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Detector thickness</a:t>
              </a:r>
              <a:r>
                <a:rPr kumimoji="0" 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-------------------------------------------------------- </a:t>
              </a:r>
              <a:r>
                <a:rPr kumimoji="0" lang="en-US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d</a:t>
              </a:r>
              <a:r>
                <a:rPr kumimoji="0" 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=0.03 cm</a:t>
              </a: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Concentration of shallow donors (phosphorus)</a:t>
              </a:r>
              <a:r>
                <a:rPr kumimoji="0" 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---------------------</a:t>
              </a:r>
              <a:r>
                <a:rPr kumimoji="0" lang="en-US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N</a:t>
              </a:r>
              <a:r>
                <a:rPr kumimoji="0" lang="en-US" b="0" i="1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SD</a:t>
              </a:r>
              <a:r>
                <a:rPr kumimoji="0" 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= 6e11 cm</a:t>
              </a:r>
              <a:r>
                <a:rPr kumimoji="0" lang="en-US" b="0" i="0" u="none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-3</a:t>
              </a: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rPr>
                <a:t>Two level trap model</a:t>
              </a:r>
              <a:endPara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dirty="0" smtClean="0"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lang="en-US" b="1" dirty="0" smtClean="0"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Bulk generated current calculated from</a:t>
              </a: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Single level model</a:t>
              </a: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Effective energy of current generating level-----------------  </a:t>
              </a:r>
              <a:r>
                <a:rPr kumimoji="0" lang="en-US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E</a:t>
              </a:r>
              <a:r>
                <a:rPr kumimoji="0" lang="en-US" b="0" i="1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j</a:t>
              </a:r>
              <a:r>
                <a:rPr kumimoji="0" 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– 0.65 eV</a:t>
              </a:r>
              <a:endPara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Effective cross-section of current generating level --------- </a:t>
              </a:r>
              <a:r>
                <a:rPr kumimoji="0" lang="en-US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Symbol" pitchFamily="18" charset="2"/>
                  <a:ea typeface="Times New Roman" pitchFamily="18" charset="0"/>
                  <a:cs typeface="Arial" pitchFamily="34" charset="0"/>
                </a:rPr>
                <a:t>s</a:t>
              </a:r>
              <a:r>
                <a:rPr kumimoji="0" lang="en-US" b="0" i="1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j</a:t>
              </a:r>
              <a:r>
                <a:rPr kumimoji="0" 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= 1e-13cm</a:t>
              </a:r>
              <a:r>
                <a:rPr kumimoji="0" lang="en-US" b="0" i="0" u="none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2</a:t>
              </a:r>
              <a:endPara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r>
                <a:rPr kumimoji="0" 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Introduction rate of current generating level ----------------  </a:t>
              </a:r>
              <a:r>
                <a:rPr kumimoji="0" lang="en-US" b="0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G</a:t>
              </a:r>
              <a:r>
                <a:rPr kumimoji="0" lang="en-US" b="0" i="1" u="none" strike="noStrike" cap="none" normalizeH="0" baseline="-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j</a:t>
              </a:r>
              <a:r>
                <a:rPr kumimoji="0" lang="en-US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= 1 cm</a:t>
              </a:r>
              <a:r>
                <a:rPr kumimoji="0" lang="en-US" b="0" i="0" u="none" strike="noStrike" cap="none" normalizeH="0" baseline="3000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-1</a:t>
              </a:r>
              <a:endParaRPr kumimoji="0" lang="en-US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ea typeface="Times New Roman" pitchFamily="18" charset="0"/>
                  <a:cs typeface="Arial" pitchFamily="34" charset="0"/>
                </a:rPr>
                <a:t>Simulations by different groups are compared for </a:t>
              </a:r>
            </a:p>
            <a:p>
              <a:pPr marL="342900" marR="0" lvl="0" indent="-34290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AutoNum type="arabicPeriod"/>
                <a:tabLst/>
              </a:pPr>
              <a:r>
                <a:rPr kumimoji="0" lang="en-US" b="1" i="0" u="none" strike="noStrike" cap="none" normalizeH="0" dirty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Effect of temperature variation : T = 290K &amp; 260K</a:t>
              </a:r>
            </a:p>
            <a:p>
              <a:pPr marL="342900" lvl="0" indent="-342900" eaLnBrk="0" fontAlgn="base" hangingPunct="0">
                <a:spcBef>
                  <a:spcPct val="0"/>
                </a:spcBef>
                <a:spcAft>
                  <a:spcPct val="0"/>
                </a:spcAft>
                <a:buFontTx/>
                <a:buAutoNum type="arabicPeriod"/>
              </a:pPr>
              <a:r>
                <a:rPr lang="en-US" b="1" baseline="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ea typeface="Times New Roman" pitchFamily="18" charset="0"/>
                  <a:cs typeface="Arial" pitchFamily="34" charset="0"/>
                </a:rPr>
                <a:t>Effect</a:t>
              </a: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ea typeface="Times New Roman" pitchFamily="18" charset="0"/>
                  <a:cs typeface="Arial" pitchFamily="34" charset="0"/>
                </a:rPr>
                <a:t> of irradiation flux variation : </a:t>
              </a:r>
              <a:r>
                <a:rPr lang="it-IT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ea typeface="Times New Roman" pitchFamily="18" charset="0"/>
                  <a:cs typeface="Arial" pitchFamily="34" charset="0"/>
                </a:rPr>
                <a:t>1e13, 1e14, 3e14, 1e15, 3e15 cm</a:t>
              </a:r>
              <a:r>
                <a:rPr lang="it-IT" b="1" baseline="300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ea typeface="Times New Roman" pitchFamily="18" charset="0"/>
                  <a:cs typeface="Arial" pitchFamily="34" charset="0"/>
                </a:rPr>
                <a:t>-2</a:t>
              </a:r>
              <a:r>
                <a:rPr lang="it-IT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ea typeface="Times New Roman" pitchFamily="18" charset="0"/>
                  <a:cs typeface="Arial" pitchFamily="34" charset="0"/>
                </a:rPr>
                <a:t> at V=300V</a:t>
              </a:r>
            </a:p>
            <a:p>
              <a:pPr marL="342900" lvl="0" indent="-342900" eaLnBrk="0" fontAlgn="base" hangingPunct="0">
                <a:spcBef>
                  <a:spcPct val="0"/>
                </a:spcBef>
                <a:spcAft>
                  <a:spcPct val="0"/>
                </a:spcAft>
                <a:buFontTx/>
                <a:buAutoNum type="arabicPeriod"/>
              </a:pPr>
              <a:r>
                <a:rPr kumimoji="0" lang="it-IT" b="1" i="0" u="none" strike="noStrike" cap="none" normalizeH="0" baseline="0" dirty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Effect of bias</a:t>
              </a:r>
              <a:r>
                <a:rPr kumimoji="0" lang="it-IT" b="1" i="0" u="none" strike="noStrike" cap="none" normalizeH="0" dirty="0" smtClean="0">
                  <a:ln>
                    <a:noFill/>
                  </a:ln>
                  <a:solidFill>
                    <a:schemeClr val="accent6">
                      <a:lumMod val="50000"/>
                    </a:schemeClr>
                  </a:solidFill>
                  <a:effectLst/>
                  <a:latin typeface="Arial" pitchFamily="34" charset="0"/>
                  <a:ea typeface="Times New Roman" pitchFamily="18" charset="0"/>
                  <a:cs typeface="Arial" pitchFamily="34" charset="0"/>
                </a:rPr>
                <a:t> voltage : </a:t>
              </a: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ea typeface="Times New Roman" pitchFamily="18" charset="0"/>
                  <a:cs typeface="Arial" pitchFamily="34" charset="0"/>
                </a:rPr>
                <a:t>200V, 300V, 500V, 1000V at  F = 5e14cm</a:t>
              </a:r>
              <a:r>
                <a:rPr lang="en-US" b="1" baseline="300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ea typeface="Times New Roman" pitchFamily="18" charset="0"/>
                  <a:cs typeface="Arial" pitchFamily="34" charset="0"/>
                </a:rPr>
                <a:t>-2</a:t>
              </a: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ea typeface="Times New Roman" pitchFamily="18" charset="0"/>
                  <a:cs typeface="Arial" pitchFamily="34" charset="0"/>
                </a:rPr>
                <a:t> &amp; 1e15cm</a:t>
              </a:r>
              <a:r>
                <a:rPr lang="en-US" b="1" baseline="30000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ea typeface="Times New Roman" pitchFamily="18" charset="0"/>
                  <a:cs typeface="Arial" pitchFamily="34" charset="0"/>
                </a:rPr>
                <a:t>-2</a:t>
              </a:r>
              <a:r>
                <a:rPr lang="en-US" b="1" dirty="0" smtClean="0">
                  <a:solidFill>
                    <a:schemeClr val="accent6">
                      <a:lumMod val="50000"/>
                    </a:schemeClr>
                  </a:solidFill>
                  <a:latin typeface="Arial" pitchFamily="34" charset="0"/>
                  <a:ea typeface="Times New Roman" pitchFamily="18" charset="0"/>
                  <a:cs typeface="Arial" pitchFamily="34" charset="0"/>
                </a:rPr>
                <a:t> </a:t>
              </a:r>
              <a:endParaRPr kumimoji="0" lang="en-US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5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" name="Title 1"/>
            <p:cNvSpPr txBox="1">
              <a:spLocks/>
            </p:cNvSpPr>
            <p:nvPr/>
          </p:nvSpPr>
          <p:spPr>
            <a:xfrm>
              <a:off x="4876800" y="3659758"/>
              <a:ext cx="3962400" cy="455042"/>
            </a:xfrm>
            <a:prstGeom prst="rect">
              <a:avLst/>
            </a:prstGeom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>
              <a:noAutofit/>
            </a:bodyPr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FF0000"/>
                  </a:solidFill>
                  <a:effectLst/>
                  <a:uLnTx/>
                  <a:uFillTx/>
                  <a:latin typeface="+mj-lt"/>
                  <a:ea typeface="+mj-ea"/>
                  <a:cs typeface="+mj-cs"/>
                </a:rPr>
                <a:t>Not available in simulation as separate current level</a:t>
              </a:r>
            </a:p>
          </p:txBody>
        </p:sp>
      </p:grpSp>
      <p:sp>
        <p:nvSpPr>
          <p:cNvPr id="12" name="Right Arrow 11"/>
          <p:cNvSpPr/>
          <p:nvPr/>
        </p:nvSpPr>
        <p:spPr>
          <a:xfrm flipV="1">
            <a:off x="4419600" y="3352800"/>
            <a:ext cx="381000" cy="2286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2D6D9-6AF1-4B0E-B2FE-99437E1CA1C7}" type="slidenum">
              <a:rPr lang="en-US" smtClean="0"/>
              <a:pPr/>
              <a:t>3</a:t>
            </a:fld>
            <a:endParaRPr lang="en-US" dirty="0"/>
          </a:p>
        </p:txBody>
      </p:sp>
      <p:graphicFrame>
        <p:nvGraphicFramePr>
          <p:cNvPr id="15" name="Content Placeholder 3"/>
          <p:cNvGraphicFramePr>
            <a:graphicFrameLocks/>
          </p:cNvGraphicFramePr>
          <p:nvPr/>
        </p:nvGraphicFramePr>
        <p:xfrm>
          <a:off x="152400" y="1981200"/>
          <a:ext cx="8077200" cy="1143000"/>
        </p:xfrm>
        <a:graphic>
          <a:graphicData uri="http://schemas.openxmlformats.org/drawingml/2006/table">
            <a:tbl>
              <a:tblPr/>
              <a:tblGrid>
                <a:gridCol w="2018667"/>
                <a:gridCol w="2019511"/>
                <a:gridCol w="2019511"/>
                <a:gridCol w="2019511"/>
              </a:tblGrid>
              <a:tr h="5334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Type of defect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Activation energy, eV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Trapping cross section, cm</a:t>
                      </a:r>
                      <a:r>
                        <a:rPr lang="en-US" sz="1400" baseline="30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2</a:t>
                      </a:r>
                      <a:endParaRPr lang="en-US" sz="1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Introduction rate, cm</a:t>
                      </a:r>
                      <a:r>
                        <a:rPr lang="en-US" sz="1400" baseline="30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-1</a:t>
                      </a:r>
                      <a:endParaRPr lang="en-US" sz="1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Deep donor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E</a:t>
                      </a:r>
                      <a:r>
                        <a:rPr lang="en-US" sz="1400" i="1" baseline="-25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DD</a:t>
                      </a:r>
                      <a:r>
                        <a:rPr lang="en-US" sz="1400" i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 - E</a:t>
                      </a:r>
                      <a:r>
                        <a:rPr lang="en-US" sz="1400" i="1" baseline="-25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V</a:t>
                      </a: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 = 0.48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Symbol"/>
                          <a:ea typeface="Times New Roman"/>
                        </a:rPr>
                        <a:t>s</a:t>
                      </a:r>
                      <a:r>
                        <a:rPr lang="en-US" sz="1400" i="1" baseline="-25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e</a:t>
                      </a:r>
                      <a:r>
                        <a:rPr lang="en-US" sz="1400" i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Symbol"/>
                          <a:ea typeface="Times New Roman"/>
                        </a:rPr>
                        <a:t>  =  s</a:t>
                      </a:r>
                      <a:r>
                        <a:rPr lang="en-US" sz="1400" i="1" baseline="-25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h</a:t>
                      </a: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 = 1e-15</a:t>
                      </a: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Symbol"/>
                          <a:ea typeface="Times New Roman"/>
                        </a:rPr>
                        <a:t> </a:t>
                      </a:r>
                      <a:endParaRPr lang="en-US" sz="1400" dirty="0">
                        <a:solidFill>
                          <a:schemeClr val="accent6">
                            <a:lumMod val="50000"/>
                          </a:schemeClr>
                        </a:solidFill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G</a:t>
                      </a:r>
                      <a:r>
                        <a:rPr lang="en-US" sz="1400" baseline="-25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DD</a:t>
                      </a: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 = 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Deep acceptor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E</a:t>
                      </a:r>
                      <a:r>
                        <a:rPr lang="en-US" sz="1400" i="1" baseline="-25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DA</a:t>
                      </a:r>
                      <a:r>
                        <a:rPr lang="en-US" sz="1400" i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 - E</a:t>
                      </a:r>
                      <a:r>
                        <a:rPr lang="en-US" sz="1400" i="1" baseline="-25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V</a:t>
                      </a: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 = 0.595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i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Symbol"/>
                          <a:ea typeface="Times New Roman"/>
                        </a:rPr>
                        <a:t>s</a:t>
                      </a:r>
                      <a:r>
                        <a:rPr lang="en-US" sz="1400" i="1" baseline="-25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e</a:t>
                      </a:r>
                      <a:r>
                        <a:rPr lang="en-US" sz="1400" i="1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Symbol"/>
                          <a:ea typeface="Times New Roman"/>
                        </a:rPr>
                        <a:t>  =  s</a:t>
                      </a:r>
                      <a:r>
                        <a:rPr lang="en-US" sz="1400" i="1" baseline="-25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h</a:t>
                      </a: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 = 1e-15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G</a:t>
                      </a:r>
                      <a:r>
                        <a:rPr lang="en-US" sz="1400" baseline="-250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DA </a:t>
                      </a:r>
                      <a:r>
                        <a:rPr lang="en-US" sz="1400" dirty="0">
                          <a:solidFill>
                            <a:schemeClr val="accent6">
                              <a:lumMod val="50000"/>
                            </a:schemeClr>
                          </a:solidFill>
                          <a:latin typeface="Times New Roman"/>
                          <a:ea typeface="Times New Roman"/>
                        </a:rPr>
                        <a:t>= 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6" name="Rectangle 15"/>
          <p:cNvSpPr/>
          <p:nvPr/>
        </p:nvSpPr>
        <p:spPr>
          <a:xfrm>
            <a:off x="228600" y="5867400"/>
            <a:ext cx="82296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chemeClr val="tx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Vladimir provided data for E(x), n(x), p(x), Neff (x) for </a:t>
            </a:r>
            <a:r>
              <a:rPr lang="en-US" sz="1600" b="1" i="1" dirty="0" smtClean="0">
                <a:solidFill>
                  <a:schemeClr val="tx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different </a:t>
            </a:r>
            <a:r>
              <a:rPr lang="en-US" sz="1600" b="1" i="1" dirty="0" err="1" smtClean="0">
                <a:solidFill>
                  <a:schemeClr val="tx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fluence</a:t>
            </a:r>
            <a:r>
              <a:rPr lang="en-US" sz="1600" b="1" i="1" dirty="0" smtClean="0">
                <a:solidFill>
                  <a:schemeClr val="tx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lang="en-US" sz="1600" b="1" dirty="0" smtClean="0">
                <a:solidFill>
                  <a:schemeClr val="tx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at </a:t>
            </a:r>
            <a:r>
              <a:rPr lang="en-US" sz="1600" b="1" i="1" dirty="0" smtClean="0">
                <a:solidFill>
                  <a:schemeClr val="tx2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different temperature &amp; at different bias voltages.</a:t>
            </a:r>
            <a:endParaRPr lang="en-US" sz="1600" b="1" i="1" dirty="0" smtClean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advTm="234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9144000" cy="6858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Our Approach…based on 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" y="762000"/>
            <a:ext cx="861060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i="1" dirty="0" smtClean="0"/>
              <a:t>“Simulation of Heavily Irradiated Silicon Pixel Sensors and Comparison with Test Beam</a:t>
            </a:r>
          </a:p>
          <a:p>
            <a:r>
              <a:rPr lang="en-US" b="1" i="1" dirty="0" smtClean="0"/>
              <a:t>Measurements” </a:t>
            </a:r>
            <a:r>
              <a:rPr lang="en-US" b="1" dirty="0" smtClean="0"/>
              <a:t>by V. </a:t>
            </a:r>
            <a:r>
              <a:rPr lang="en-US" b="1" dirty="0" err="1" smtClean="0"/>
              <a:t>Chiochia</a:t>
            </a:r>
            <a:r>
              <a:rPr lang="en-US" b="1" dirty="0" smtClean="0"/>
              <a:t> et al., IEEE NSS 2005</a:t>
            </a:r>
          </a:p>
          <a:p>
            <a:endParaRPr lang="en-US" b="1" dirty="0" smtClean="0"/>
          </a:p>
          <a:p>
            <a:r>
              <a:rPr lang="en-US" b="1" dirty="0" smtClean="0"/>
              <a:t>EVL – 1: Trap levels given by </a:t>
            </a:r>
            <a:r>
              <a:rPr lang="en-US" b="1" dirty="0" err="1" smtClean="0"/>
              <a:t>Eremin</a:t>
            </a:r>
            <a:r>
              <a:rPr lang="en-US" b="1" dirty="0" smtClean="0"/>
              <a:t> (no bulk generation current level)</a:t>
            </a:r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EVL – 2: Trap levels given by </a:t>
            </a:r>
            <a:r>
              <a:rPr lang="en-US" b="1" dirty="0" err="1" smtClean="0"/>
              <a:t>Eremin</a:t>
            </a:r>
            <a:r>
              <a:rPr lang="en-US" b="1" dirty="0" smtClean="0"/>
              <a:t>  and </a:t>
            </a:r>
            <a:r>
              <a:rPr lang="en-US" b="1" dirty="0" smtClean="0">
                <a:solidFill>
                  <a:srgbClr val="FF0000"/>
                </a:solidFill>
              </a:rPr>
              <a:t>Bulk current generated by varying cross-section</a:t>
            </a:r>
          </a:p>
          <a:p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EVL – 3: Trap levels given by </a:t>
            </a:r>
            <a:r>
              <a:rPr lang="en-US" b="1" dirty="0" err="1" smtClean="0"/>
              <a:t>Eremin</a:t>
            </a:r>
            <a:r>
              <a:rPr lang="en-US" b="1" dirty="0" smtClean="0"/>
              <a:t>  and </a:t>
            </a:r>
            <a:r>
              <a:rPr lang="en-US" b="1" dirty="0" smtClean="0">
                <a:solidFill>
                  <a:srgbClr val="FF0000"/>
                </a:solidFill>
              </a:rPr>
              <a:t>Bulk current generated by varying cross-section </a:t>
            </a:r>
            <a:r>
              <a:rPr lang="en-US" b="1" dirty="0" smtClean="0"/>
              <a:t>and </a:t>
            </a:r>
            <a:r>
              <a:rPr lang="en-US" b="1" dirty="0" smtClean="0">
                <a:solidFill>
                  <a:srgbClr val="002060"/>
                </a:solidFill>
              </a:rPr>
              <a:t>electric field position adjusted by varying the hole to electron cross-section ratio.</a:t>
            </a:r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EVL – 4: Trap levels given by </a:t>
            </a:r>
            <a:r>
              <a:rPr lang="en-US" b="1" dirty="0" err="1" smtClean="0"/>
              <a:t>Eremin</a:t>
            </a:r>
            <a:r>
              <a:rPr lang="en-US" b="1" dirty="0" smtClean="0"/>
              <a:t>  and </a:t>
            </a:r>
            <a:r>
              <a:rPr lang="en-US" b="1" dirty="0" smtClean="0">
                <a:solidFill>
                  <a:srgbClr val="FF0000"/>
                </a:solidFill>
              </a:rPr>
              <a:t>Bulk current generated by varying cross-section </a:t>
            </a:r>
            <a:r>
              <a:rPr lang="en-US" b="1" dirty="0" smtClean="0"/>
              <a:t>and </a:t>
            </a:r>
            <a:r>
              <a:rPr lang="en-US" b="1" dirty="0" smtClean="0">
                <a:solidFill>
                  <a:srgbClr val="0070C0"/>
                </a:solidFill>
              </a:rPr>
              <a:t>electric field position adjusted by varying the hole to electron cross-section ratio </a:t>
            </a:r>
            <a:r>
              <a:rPr lang="en-US" b="1" dirty="0" smtClean="0"/>
              <a:t>&amp; </a:t>
            </a:r>
            <a:r>
              <a:rPr lang="en-US" b="1" dirty="0" smtClean="0">
                <a:solidFill>
                  <a:srgbClr val="00B050"/>
                </a:solidFill>
              </a:rPr>
              <a:t>ratio of the introduction rates changed to fix the peak electric field</a:t>
            </a:r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  <a:p>
            <a:endParaRPr lang="en-US" b="1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7020" y="1898075"/>
            <a:ext cx="4953000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4238625"/>
            <a:ext cx="3732984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0" y="5867400"/>
            <a:ext cx="3590925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33625" y="3028950"/>
            <a:ext cx="27717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Rounded Rectangle 10"/>
          <p:cNvSpPr/>
          <p:nvPr/>
        </p:nvSpPr>
        <p:spPr>
          <a:xfrm>
            <a:off x="3429000" y="1905000"/>
            <a:ext cx="914400" cy="762000"/>
          </a:xfrm>
          <a:prstGeom prst="roundRect">
            <a:avLst/>
          </a:prstGeom>
          <a:noFill/>
          <a:ln w="57150"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9212D6D9-6AF1-4B0E-B2FE-99437E1CA1C7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  <p:transition advTm="156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US" dirty="0" smtClean="0"/>
              <a:t>EVL-4 simulations (with correct value of leakage current)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49831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spcBef>
                <a:spcPts val="0"/>
              </a:spcBef>
              <a:buNone/>
              <a:defRPr/>
            </a:pPr>
            <a:r>
              <a:rPr lang="en-US" sz="2800" b="1" i="1" dirty="0" smtClean="0"/>
              <a:t>Simulations at 290K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2000" dirty="0" smtClean="0"/>
              <a:t>Trap introduction rate=0.9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2000" dirty="0" smtClean="0"/>
              <a:t>Acceptor(</a:t>
            </a:r>
            <a:r>
              <a:rPr lang="el-GR" sz="2000" dirty="0" smtClean="0"/>
              <a:t>σ</a:t>
            </a:r>
            <a:r>
              <a:rPr lang="en-US" sz="2000" baseline="-25000" dirty="0" smtClean="0"/>
              <a:t>n</a:t>
            </a:r>
            <a:r>
              <a:rPr lang="en-US" sz="2000" dirty="0" smtClean="0"/>
              <a:t> =4e-14, </a:t>
            </a:r>
            <a:r>
              <a:rPr lang="el-GR" sz="2000" dirty="0" smtClean="0"/>
              <a:t>σ</a:t>
            </a:r>
            <a:r>
              <a:rPr lang="en-US" sz="2000" baseline="-25000" dirty="0" smtClean="0"/>
              <a:t>p</a:t>
            </a:r>
            <a:r>
              <a:rPr lang="en-US" sz="2000" dirty="0" smtClean="0"/>
              <a:t>=4e-14), 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n-US" sz="2000" dirty="0" smtClean="0"/>
              <a:t>Donor (</a:t>
            </a:r>
            <a:r>
              <a:rPr lang="el-GR" sz="2000" dirty="0" smtClean="0"/>
              <a:t>σ</a:t>
            </a:r>
            <a:r>
              <a:rPr lang="en-US" sz="2000" baseline="-25000" dirty="0" smtClean="0"/>
              <a:t>n</a:t>
            </a:r>
            <a:r>
              <a:rPr lang="en-US" sz="2000" dirty="0" smtClean="0"/>
              <a:t> =4e-14, </a:t>
            </a:r>
            <a:r>
              <a:rPr lang="el-GR" sz="2000" dirty="0" smtClean="0"/>
              <a:t>σ</a:t>
            </a:r>
            <a:r>
              <a:rPr lang="en-US" sz="2000" baseline="-25000" dirty="0" smtClean="0"/>
              <a:t>p</a:t>
            </a:r>
            <a:r>
              <a:rPr lang="en-US" sz="2000" dirty="0" smtClean="0"/>
              <a:t> =4e-14)]</a:t>
            </a:r>
          </a:p>
          <a:p>
            <a:pPr marL="0" indent="0">
              <a:spcBef>
                <a:spcPts val="0"/>
              </a:spcBef>
              <a:buNone/>
              <a:defRPr/>
            </a:pPr>
            <a:r>
              <a:rPr lang="el-GR" sz="2000" dirty="0" smtClean="0"/>
              <a:t>τ</a:t>
            </a:r>
            <a:r>
              <a:rPr lang="en-US" sz="2000" baseline="-25000" dirty="0" smtClean="0"/>
              <a:t>0 </a:t>
            </a:r>
            <a:r>
              <a:rPr lang="en-US" sz="2000" dirty="0" smtClean="0"/>
              <a:t>= 1e-5 sec</a:t>
            </a:r>
          </a:p>
          <a:p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0" y="2971800"/>
            <a:ext cx="9144000" cy="405239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lvl="0">
              <a:spcBef>
                <a:spcPct val="0"/>
              </a:spcBef>
              <a:buFont typeface="Wingdings" pitchFamily="2" charset="2"/>
              <a:buChar char="§"/>
              <a:defRPr/>
            </a:pPr>
            <a:r>
              <a:rPr lang="en-US" sz="2000" dirty="0" smtClean="0"/>
              <a:t>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Trap levels are same as  given in V. Eremin’s proposed simulation task.</a:t>
            </a:r>
          </a:p>
          <a:p>
            <a:pPr lvl="0">
              <a:spcBef>
                <a:spcPct val="0"/>
              </a:spcBef>
              <a:defRPr/>
            </a:pP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 typeface="Wingdings" pitchFamily="2" charset="2"/>
              <a:buChar char="§"/>
              <a:defRPr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Additional bulk  current is generated by </a:t>
            </a:r>
            <a:r>
              <a:rPr lang="en-US" sz="20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increasing x-section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of the trap levels from 1e-15cm</a:t>
            </a:r>
            <a:r>
              <a:rPr lang="en-US" sz="200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-2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to 4e-14cm</a:t>
            </a:r>
            <a:r>
              <a:rPr lang="en-US" sz="200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-2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such that simulated leakage current match with experimental observed current (Sigma-n = Sigma-p = 4x10</a:t>
            </a:r>
            <a:r>
              <a:rPr lang="en-US" sz="200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-14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cm</a:t>
            </a:r>
            <a:r>
              <a:rPr lang="en-US" sz="2000" baseline="30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-2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  <a:defRPr/>
            </a:pPr>
            <a:r>
              <a:rPr lang="en-US" sz="2000" dirty="0" smtClean="0"/>
              <a:t>(for 1x1x300um</a:t>
            </a:r>
            <a:r>
              <a:rPr lang="en-US" sz="2000" baseline="30000" dirty="0" smtClean="0"/>
              <a:t>3</a:t>
            </a:r>
            <a:r>
              <a:rPr lang="en-US" sz="2000" dirty="0" smtClean="0"/>
              <a:t> structure with </a:t>
            </a:r>
            <a:r>
              <a:rPr lang="el-GR" sz="2000" dirty="0" smtClean="0"/>
              <a:t>α(290</a:t>
            </a:r>
            <a:r>
              <a:rPr lang="en-US" sz="2000" dirty="0" smtClean="0"/>
              <a:t>K)=4x10</a:t>
            </a:r>
            <a:r>
              <a:rPr lang="en-US" sz="2000" baseline="30000" dirty="0" smtClean="0"/>
              <a:t>-17</a:t>
            </a:r>
            <a:r>
              <a:rPr lang="en-US" sz="2000" dirty="0" smtClean="0"/>
              <a:t> A/cm at </a:t>
            </a:r>
            <a:r>
              <a:rPr lang="en-US" sz="2000" dirty="0" smtClean="0">
                <a:latin typeface="Symbol" pitchFamily="18" charset="2"/>
              </a:rPr>
              <a:t>f</a:t>
            </a:r>
            <a:r>
              <a:rPr lang="en-US" sz="2000" dirty="0" smtClean="0"/>
              <a:t>= 1x10</a:t>
            </a:r>
            <a:r>
              <a:rPr lang="en-US" sz="2000" baseline="30000" dirty="0" smtClean="0"/>
              <a:t>14</a:t>
            </a:r>
            <a:r>
              <a:rPr lang="en-US" sz="2000" dirty="0" smtClean="0"/>
              <a:t> n</a:t>
            </a:r>
            <a:r>
              <a:rPr lang="en-US" sz="2000" baseline="-25000" dirty="0" smtClean="0"/>
              <a:t>eq</a:t>
            </a:r>
            <a:r>
              <a:rPr lang="en-US" sz="2000" dirty="0" smtClean="0"/>
              <a:t>/cm</a:t>
            </a:r>
            <a:r>
              <a:rPr lang="en-US" sz="2000" baseline="30000" dirty="0" smtClean="0"/>
              <a:t>2</a:t>
            </a:r>
            <a:endParaRPr lang="en-US" sz="2000" dirty="0" smtClean="0"/>
          </a:p>
          <a:p>
            <a:pPr>
              <a:spcBef>
                <a:spcPct val="0"/>
              </a:spcBef>
              <a:defRPr/>
            </a:pPr>
            <a:r>
              <a:rPr lang="en-US" sz="2000" dirty="0" smtClean="0"/>
              <a:t>Leakage current increment (w.r.t. without irradiation level) ~  1.2x10</a:t>
            </a:r>
            <a:r>
              <a:rPr lang="en-US" sz="2000" baseline="30000" dirty="0" smtClean="0"/>
              <a:t>-12</a:t>
            </a:r>
            <a:r>
              <a:rPr lang="en-US" sz="2000" dirty="0" smtClean="0"/>
              <a:t> A)</a:t>
            </a:r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  <a:defRPr/>
            </a:pPr>
            <a:endParaRPr lang="en-US" sz="2000" baseline="300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0"/>
              </a:spcBef>
              <a:buFont typeface="Wingdings" pitchFamily="2" charset="2"/>
              <a:buChar char="§"/>
              <a:defRPr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Electric Field profile is further tailored by </a:t>
            </a:r>
            <a:r>
              <a:rPr lang="en-US" sz="2000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decreasing trap introduction rate 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to 0.9.</a:t>
            </a:r>
          </a:p>
          <a:p>
            <a:pPr>
              <a:spcBef>
                <a:spcPct val="0"/>
              </a:spcBef>
              <a:defRPr/>
            </a:pPr>
            <a:r>
              <a:rPr lang="en-US" sz="2000" dirty="0" smtClean="0">
                <a:solidFill>
                  <a:schemeClr val="tx1"/>
                </a:solidFill>
              </a:rPr>
              <a:t>   Acceptor Introduction rate = Donor Introduction rate = 0.9.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spcBef>
                <a:spcPct val="0"/>
              </a:spcBef>
              <a:defRPr/>
            </a:pP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This parameterization is used to match results from </a:t>
            </a:r>
            <a:r>
              <a:rPr lang="en-US" sz="20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Eremin’s</a:t>
            </a:r>
            <a:r>
              <a:rPr lang="en-US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data for </a:t>
            </a:r>
            <a:r>
              <a:rPr lang="en-US" sz="2000" dirty="0" smtClean="0">
                <a:latin typeface="Symbol" pitchFamily="18" charset="2"/>
              </a:rPr>
              <a:t>f</a:t>
            </a:r>
            <a:r>
              <a:rPr lang="en-US" sz="2000" dirty="0" smtClean="0"/>
              <a:t>= 1x10</a:t>
            </a:r>
            <a:r>
              <a:rPr lang="en-US" sz="2000" baseline="30000" dirty="0" smtClean="0"/>
              <a:t>14</a:t>
            </a:r>
            <a:r>
              <a:rPr lang="en-US" sz="2000" dirty="0" smtClean="0"/>
              <a:t> </a:t>
            </a:r>
            <a:r>
              <a:rPr lang="en-US" sz="2000" dirty="0" err="1" smtClean="0"/>
              <a:t>n</a:t>
            </a:r>
            <a:r>
              <a:rPr lang="en-US" sz="2000" baseline="-25000" dirty="0" err="1" smtClean="0"/>
              <a:t>eq</a:t>
            </a:r>
            <a:r>
              <a:rPr lang="en-US" sz="2000" dirty="0" smtClean="0"/>
              <a:t>/cm</a:t>
            </a:r>
            <a:r>
              <a:rPr lang="en-US" sz="2000" baseline="30000" dirty="0" smtClean="0"/>
              <a:t>2 </a:t>
            </a:r>
            <a:r>
              <a:rPr lang="en-US" sz="2000" dirty="0" smtClean="0"/>
              <a:t> and T=</a:t>
            </a:r>
            <a:r>
              <a:rPr lang="el-GR" sz="2000" dirty="0" smtClean="0"/>
              <a:t>290</a:t>
            </a:r>
            <a:r>
              <a:rPr lang="en-US" sz="2000" dirty="0" smtClean="0"/>
              <a:t>K. The same values are used for all </a:t>
            </a:r>
            <a:r>
              <a:rPr lang="en-US" sz="2000" dirty="0" err="1" smtClean="0"/>
              <a:t>fluence</a:t>
            </a:r>
            <a:r>
              <a:rPr lang="en-US" sz="2000" dirty="0" smtClean="0"/>
              <a:t> and temp.</a:t>
            </a:r>
          </a:p>
          <a:p>
            <a:pPr>
              <a:spcBef>
                <a:spcPct val="0"/>
              </a:spcBef>
              <a:defRPr/>
            </a:pPr>
            <a:endParaRPr lang="en-US" sz="2400" dirty="0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0"/>
            <a:ext cx="9144000" cy="13716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 algn="ctr">
              <a:buNone/>
            </a:pPr>
            <a:r>
              <a:rPr lang="en-US" sz="3600" dirty="0" smtClean="0">
                <a:latin typeface="+mj-lt"/>
              </a:rPr>
              <a:t>Leakage current for different flux </a:t>
            </a:r>
          </a:p>
          <a:p>
            <a:pPr algn="ctr">
              <a:buNone/>
            </a:pPr>
            <a:r>
              <a:rPr lang="en-US" dirty="0" smtClean="0">
                <a:latin typeface="+mj-lt"/>
                <a:cs typeface="Times New Roman" pitchFamily="18" charset="0"/>
              </a:rPr>
              <a:t>Reverse Bias – 300V,  Temp – 290K</a:t>
            </a:r>
            <a:endParaRPr lang="en-US" dirty="0">
              <a:latin typeface="+mj-lt"/>
              <a:cs typeface="Times New Roman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12D6D9-6AF1-4B0E-B2FE-99437E1CA1C7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2050" name="Picture 2" descr="C:\Users\ranjeet\Desktop\EVL-4-after-diwali-2012\Lekage-current-plots-at-290K-.PNG"/>
          <p:cNvPicPr>
            <a:picLocks noChangeAspect="1" noChangeArrowheads="1"/>
          </p:cNvPicPr>
          <p:nvPr/>
        </p:nvPicPr>
        <p:blipFill>
          <a:blip r:embed="rId2" cstate="print"/>
          <a:srcRect l="938" t="9797" r="12189" b="2449"/>
          <a:stretch>
            <a:fillRect/>
          </a:stretch>
        </p:blipFill>
        <p:spPr bwMode="auto">
          <a:xfrm>
            <a:off x="3048000" y="1752600"/>
            <a:ext cx="6096000" cy="4953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0" y="3505200"/>
            <a:ext cx="2971800" cy="923330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Good agreement between </a:t>
            </a:r>
          </a:p>
          <a:p>
            <a:r>
              <a:rPr lang="en-US" dirty="0" smtClean="0"/>
              <a:t>Experimental value of current</a:t>
            </a:r>
          </a:p>
          <a:p>
            <a:r>
              <a:rPr lang="en-US" dirty="0" smtClean="0"/>
              <a:t>with  EVL-4 simulation model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200" dirty="0" smtClean="0"/>
              <a:t>Neff for different flux (EVL-4 &amp; EVL)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2667000" y="6019800"/>
            <a:ext cx="4419600" cy="38100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 Similar behavior of Neff for EVL and EVL-4 </a:t>
            </a:r>
            <a:endParaRPr lang="en-US" dirty="0"/>
          </a:p>
        </p:txBody>
      </p:sp>
      <p:pic>
        <p:nvPicPr>
          <p:cNvPr id="2050" name="Picture 2" descr="C:\Users\ranjeet\Desktop\HPK-CMS\EVL-4-after-diwali-2012\300V-290K-flux-vary\Neff-comparison-for-EVL-and-Atlas--simulator-300V-290K.PNG"/>
          <p:cNvPicPr>
            <a:picLocks noChangeAspect="1" noChangeArrowheads="1"/>
          </p:cNvPicPr>
          <p:nvPr/>
        </p:nvPicPr>
        <p:blipFill>
          <a:blip r:embed="rId2" cstate="print"/>
          <a:srcRect l="938" t="7482" r="11251" b="4988"/>
          <a:stretch>
            <a:fillRect/>
          </a:stretch>
        </p:blipFill>
        <p:spPr bwMode="auto">
          <a:xfrm>
            <a:off x="1447800" y="1066800"/>
            <a:ext cx="6553200" cy="491174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 flipH="1">
            <a:off x="5562600" y="1447800"/>
            <a:ext cx="1720270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Temp - 290K</a:t>
            </a:r>
          </a:p>
          <a:p>
            <a:r>
              <a:rPr lang="en-US" dirty="0" smtClean="0"/>
              <a:t>Bias – 300V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33600" y="5943600"/>
            <a:ext cx="4724400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 Similar behavior of E field for EVL and EVL-4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 Double Peaks is visible </a:t>
            </a:r>
            <a:endParaRPr lang="en-US" dirty="0"/>
          </a:p>
        </p:txBody>
      </p:sp>
      <p:pic>
        <p:nvPicPr>
          <p:cNvPr id="3" name="Picture 2" descr="C:\Users\ranjeet\Desktop\HPK-CMS\EVL-4-after-diwali-2012\300V-290K-flux-vary\E-field-comparison-for-EVL-and-Atlas--simulator-300V-290K.PNG"/>
          <p:cNvPicPr>
            <a:picLocks noChangeAspect="1" noChangeArrowheads="1"/>
          </p:cNvPicPr>
          <p:nvPr/>
        </p:nvPicPr>
        <p:blipFill>
          <a:blip r:embed="rId2" cstate="print"/>
          <a:srcRect l="5625" t="3741" r="12189" b="4988"/>
          <a:stretch>
            <a:fillRect/>
          </a:stretch>
        </p:blipFill>
        <p:spPr bwMode="auto">
          <a:xfrm>
            <a:off x="1143000" y="990600"/>
            <a:ext cx="6096000" cy="493810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 flipH="1">
            <a:off x="4648200" y="1676400"/>
            <a:ext cx="1720270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Temp - 290K</a:t>
            </a:r>
          </a:p>
          <a:p>
            <a:r>
              <a:rPr lang="en-US" dirty="0" smtClean="0"/>
              <a:t>Bias – 300V</a:t>
            </a:r>
            <a:endParaRPr lang="en-US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0"/>
            <a:ext cx="9144000" cy="6096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3200" dirty="0" smtClean="0"/>
              <a:t>E field</a:t>
            </a: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for different flux (EVL-4 &amp; EVL)</a:t>
            </a:r>
            <a:endParaRPr kumimoji="0" lang="en-US" sz="32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905000" y="5934670"/>
            <a:ext cx="5410200" cy="92333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en-US" dirty="0" smtClean="0"/>
              <a:t> Good agreement for EVL and EVL-4</a:t>
            </a:r>
          </a:p>
          <a:p>
            <a:pPr>
              <a:buFont typeface="Wingdings" pitchFamily="2" charset="2"/>
              <a:buChar char="ü"/>
            </a:pPr>
            <a:r>
              <a:rPr lang="en-US" dirty="0" smtClean="0"/>
              <a:t> n &amp; p conc. strongly depend on carrier life time. We have used 1x10</a:t>
            </a:r>
            <a:r>
              <a:rPr lang="en-US" baseline="30000" dirty="0" smtClean="0"/>
              <a:t>-5</a:t>
            </a:r>
            <a:r>
              <a:rPr lang="en-US" dirty="0" smtClean="0"/>
              <a:t>sec   for   e &amp; h   lifetime </a:t>
            </a:r>
            <a:endParaRPr lang="en-US" dirty="0"/>
          </a:p>
        </p:txBody>
      </p:sp>
      <p:pic>
        <p:nvPicPr>
          <p:cNvPr id="3074" name="Picture 2" descr="C:\Users\ranjeet\Desktop\HPK-CMS\EVL-4-after-diwali-2012\300V-290K-flux-vary\n-conc-comparison-for-EVL-and-Atlas--simulator-300V-290K.PNG"/>
          <p:cNvPicPr>
            <a:picLocks noChangeAspect="1" noChangeArrowheads="1"/>
          </p:cNvPicPr>
          <p:nvPr/>
        </p:nvPicPr>
        <p:blipFill>
          <a:blip r:embed="rId2" cstate="print"/>
          <a:srcRect l="2813" t="8729" r="12189" b="3741"/>
          <a:stretch>
            <a:fillRect/>
          </a:stretch>
        </p:blipFill>
        <p:spPr bwMode="auto">
          <a:xfrm>
            <a:off x="1295400" y="939176"/>
            <a:ext cx="6248400" cy="483821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 flipH="1">
            <a:off x="5562600" y="1447800"/>
            <a:ext cx="1720270" cy="646331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smtClean="0"/>
              <a:t>Temp - 290K</a:t>
            </a:r>
          </a:p>
          <a:p>
            <a:r>
              <a:rPr lang="en-US" dirty="0" smtClean="0"/>
              <a:t>Bias – 300V</a:t>
            </a:r>
            <a:endParaRPr lang="en-US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096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3200" dirty="0" smtClean="0"/>
              <a:t>n conc. for different flux (EVL-4 &amp; EVL)</a:t>
            </a:r>
            <a:endParaRPr lang="en-US" sz="32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1284</Words>
  <Application>Microsoft Office PowerPoint</Application>
  <PresentationFormat>On-screen Show (4:3)</PresentationFormat>
  <Paragraphs>185</Paragraphs>
  <Slides>20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Slide 1</vt:lpstr>
      <vt:lpstr>Slide 2</vt:lpstr>
      <vt:lpstr>Slide 3</vt:lpstr>
      <vt:lpstr>Slide 4</vt:lpstr>
      <vt:lpstr>EVL-4 simulations (with correct value of leakage current)</vt:lpstr>
      <vt:lpstr>Slide 6</vt:lpstr>
      <vt:lpstr>Neff for different flux (EVL-4 &amp; EVL)</vt:lpstr>
      <vt:lpstr>Slide 8</vt:lpstr>
      <vt:lpstr>n conc. for different flux (EVL-4 &amp; EVL)</vt:lpstr>
      <vt:lpstr>p conc. for different flux (EVL-4 &amp; EVL)</vt:lpstr>
      <vt:lpstr>Slide 11</vt:lpstr>
      <vt:lpstr>EVL -4 : Neff for flux = 5x1014cm-2 (Bias variation) </vt:lpstr>
      <vt:lpstr>EVL -4 : E Field for flux = 5x1014cm-2 (bias variation) </vt:lpstr>
      <vt:lpstr>EVL -4 : n and p conc. for flux = 5x1014cm-2 (bias variation) </vt:lpstr>
      <vt:lpstr>Slide 15</vt:lpstr>
      <vt:lpstr>EVL -4 : Neff for different flux at 260K</vt:lpstr>
      <vt:lpstr>EVL -4 : E Field for different flux at 260K</vt:lpstr>
      <vt:lpstr>EVL -4 : n conc. for different flux at 260K</vt:lpstr>
      <vt:lpstr>EVL -4 : p conc. for different flux at 260K</vt:lpstr>
      <vt:lpstr>Summary and future outlook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Comparison between different simulations</dc:title>
  <dc:creator>ranjeet</dc:creator>
  <cp:lastModifiedBy>ranjeet</cp:lastModifiedBy>
  <cp:revision>24</cp:revision>
  <dcterms:created xsi:type="dcterms:W3CDTF">2012-11-21T10:11:56Z</dcterms:created>
  <dcterms:modified xsi:type="dcterms:W3CDTF">2013-03-27T08:02:32Z</dcterms:modified>
</cp:coreProperties>
</file>