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69" r:id="rId3"/>
    <p:sldId id="262" r:id="rId4"/>
    <p:sldId id="264" r:id="rId5"/>
    <p:sldId id="268" r:id="rId6"/>
    <p:sldId id="265" r:id="rId7"/>
    <p:sldId id="275" r:id="rId8"/>
    <p:sldId id="267" r:id="rId9"/>
    <p:sldId id="272" r:id="rId10"/>
    <p:sldId id="266" r:id="rId11"/>
    <p:sldId id="259" r:id="rId12"/>
    <p:sldId id="276" r:id="rId13"/>
    <p:sldId id="273" r:id="rId14"/>
    <p:sldId id="274" r:id="rId15"/>
    <p:sldId id="270" r:id="rId16"/>
    <p:sldId id="261" r:id="rId17"/>
    <p:sldId id="27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50021"/>
    <a:srgbClr val="FFFF99"/>
    <a:srgbClr val="008000"/>
    <a:srgbClr val="339966"/>
    <a:srgbClr val="FFCC66"/>
    <a:srgbClr val="D6009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32B2C-DB97-441B-80DE-F334CB2C1613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3CF35-E8FA-41F4-9BFD-8AF4527960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3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26DAF3-C823-4796-B047-EF29D9386E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60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7AB3A3-0E12-4576-95FA-FB794327A9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58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48EA90-8E01-4AC6-B63E-05AC075150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2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12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ED8A11-3C85-448D-8AB3-EC5CFDA4F3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4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9C712-91AA-4889-AAA7-B6D94C15B1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840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4DA16E-1C71-4534-AE45-AC3E19A7E4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549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32202-2961-40AF-9E4A-066FAC5528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018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06221-D58E-4D1F-8B2C-279A543684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647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268EBA-FDB5-4E70-B902-4E1C06619C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5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0CEE0-03A7-48D1-B36D-C0A0494270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82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03315B6-96A5-45B6-855D-5B0FA762AE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84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71120" y="1958873"/>
            <a:ext cx="7592412" cy="954107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993366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PTI results on </a:t>
            </a:r>
            <a:r>
              <a:rPr lang="en-US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I(T</a:t>
            </a:r>
            <a:r>
              <a:rPr lang="en-US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) and E(x) </a:t>
            </a:r>
            <a:r>
              <a:rPr lang="en-US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simulations</a:t>
            </a:r>
            <a:endParaRPr lang="en-US" sz="2800" b="1" i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with two </a:t>
            </a:r>
            <a:r>
              <a:rPr lang="en-US" sz="2800" b="1" i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midgap</a:t>
            </a:r>
            <a:r>
              <a:rPr lang="en-US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energy levels</a:t>
            </a:r>
            <a:endParaRPr lang="ru-RU" sz="2800" dirty="0">
              <a:latin typeface="Times New Roman" pitchFamily="18" charset="0"/>
            </a:endParaRP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763688" y="3501008"/>
            <a:ext cx="560523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600" u="sng" dirty="0"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en-US" sz="1600" u="sng" dirty="0" err="1">
                <a:latin typeface="Times New Roman" pitchFamily="18" charset="0"/>
                <a:cs typeface="Times New Roman" pitchFamily="18" charset="0"/>
              </a:rPr>
              <a:t>Verbitskaya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V.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Eremin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Ioffe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 Physical-Technical Institute of Russian Academy of Sciences</a:t>
            </a:r>
          </a:p>
          <a:p>
            <a:pPr algn="ctr" eaLnBrk="1" hangingPunct="1"/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St. Petersburg, Russia</a:t>
            </a:r>
            <a:endParaRPr lang="en-US" sz="1600" b="1" i="1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236077" y="5705505"/>
            <a:ext cx="29829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atin typeface="Times New Roman" pitchFamily="18" charset="0"/>
              </a:rPr>
              <a:t>RD50 simulation group meeting</a:t>
            </a:r>
            <a:endParaRPr lang="en-US" sz="1600" b="1" dirty="0">
              <a:latin typeface="Times New Roman" pitchFamily="18" charset="0"/>
            </a:endParaRPr>
          </a:p>
          <a:p>
            <a:pPr algn="ctr" eaLnBrk="1" hangingPunct="1"/>
            <a:r>
              <a:rPr lang="en-US" sz="1600" b="1" dirty="0" smtClean="0">
                <a:latin typeface="Times New Roman" pitchFamily="18" charset="0"/>
              </a:rPr>
              <a:t>CERN, March 27-28, 2013</a:t>
            </a:r>
            <a:endParaRPr lang="en-GB" sz="1600" dirty="0">
              <a:latin typeface="Times New Roman" pitchFamily="18" charset="0"/>
            </a:endParaRPr>
          </a:p>
        </p:txBody>
      </p:sp>
      <p:sp>
        <p:nvSpPr>
          <p:cNvPr id="2055" name="Line 10"/>
          <p:cNvSpPr>
            <a:spLocks noChangeShapeType="1"/>
          </p:cNvSpPr>
          <p:nvPr/>
        </p:nvSpPr>
        <p:spPr bwMode="auto">
          <a:xfrm>
            <a:off x="533400" y="1066800"/>
            <a:ext cx="8229600" cy="0"/>
          </a:xfrm>
          <a:prstGeom prst="line">
            <a:avLst/>
          </a:prstGeom>
          <a:noFill/>
          <a:ln w="57150" cmpd="thinThick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auto">
          <a:xfrm>
            <a:off x="7648575" y="5130800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600">
              <a:latin typeface="Times New Roman" pitchFamily="18" charset="0"/>
            </a:endParaRPr>
          </a:p>
        </p:txBody>
      </p:sp>
      <p:pic>
        <p:nvPicPr>
          <p:cNvPr id="2057" name="Picture 10" descr="ptilg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8913"/>
            <a:ext cx="1511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26DAF3-C823-4796-B047-EF29D9386E4B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955006" y="310490"/>
            <a:ext cx="5232022" cy="929214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</a:rPr>
              <a:t>Reverse current 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</a:rPr>
              <a:t>simulation</a:t>
            </a:r>
          </a:p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</a:rPr>
              <a:t>How many levels?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1056" y="1420898"/>
            <a:ext cx="6489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A50021"/>
                </a:solidFill>
              </a:rPr>
              <a:t>I(T)</a:t>
            </a:r>
            <a:r>
              <a:rPr lang="en-US" dirty="0" smtClean="0">
                <a:solidFill>
                  <a:srgbClr val="A50021"/>
                </a:solidFill>
              </a:rPr>
              <a:t>, neutrons, </a:t>
            </a:r>
            <a:r>
              <a:rPr lang="en-US" i="1" dirty="0" smtClean="0">
                <a:solidFill>
                  <a:srgbClr val="A50021"/>
                </a:solidFill>
              </a:rPr>
              <a:t>F</a:t>
            </a:r>
            <a:r>
              <a:rPr lang="en-US" dirty="0" smtClean="0">
                <a:solidFill>
                  <a:srgbClr val="A50021"/>
                </a:solidFill>
              </a:rPr>
              <a:t> = 1x10</a:t>
            </a:r>
            <a:r>
              <a:rPr lang="en-US" baseline="30000" dirty="0" smtClean="0">
                <a:solidFill>
                  <a:srgbClr val="A50021"/>
                </a:solidFill>
              </a:rPr>
              <a:t>12</a:t>
            </a:r>
            <a:r>
              <a:rPr lang="en-US" dirty="0" smtClean="0">
                <a:solidFill>
                  <a:srgbClr val="A50021"/>
                </a:solidFill>
              </a:rPr>
              <a:t> cm</a:t>
            </a:r>
            <a:r>
              <a:rPr lang="en-US" baseline="30000" dirty="0" smtClean="0">
                <a:solidFill>
                  <a:srgbClr val="A50021"/>
                </a:solidFill>
              </a:rPr>
              <a:t>-2</a:t>
            </a:r>
            <a:r>
              <a:rPr lang="en-US" dirty="0" smtClean="0">
                <a:solidFill>
                  <a:srgbClr val="A50021"/>
                </a:solidFill>
              </a:rPr>
              <a:t> </a:t>
            </a:r>
            <a:r>
              <a:rPr lang="ru-RU" b="1" dirty="0" smtClean="0">
                <a:solidFill>
                  <a:srgbClr val="A50021"/>
                </a:solidFill>
                <a:sym typeface="Wingdings"/>
              </a:rPr>
              <a:t></a:t>
            </a:r>
            <a:r>
              <a:rPr lang="en-US" b="1" dirty="0" smtClean="0">
                <a:solidFill>
                  <a:srgbClr val="A50021"/>
                </a:solidFill>
                <a:sym typeface="Wingdings"/>
              </a:rPr>
              <a:t> </a:t>
            </a:r>
            <a:r>
              <a:rPr lang="en-US" dirty="0">
                <a:solidFill>
                  <a:srgbClr val="A50021"/>
                </a:solidFill>
              </a:rPr>
              <a:t>Additional generation level</a:t>
            </a:r>
            <a:r>
              <a:rPr lang="en-US" dirty="0" smtClean="0">
                <a:solidFill>
                  <a:srgbClr val="A50021"/>
                </a:solidFill>
              </a:rPr>
              <a:t>?</a:t>
            </a:r>
            <a:endParaRPr lang="ru-RU" b="1" dirty="0">
              <a:solidFill>
                <a:srgbClr val="A5002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62440" y="1940961"/>
            <a:ext cx="2975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Contribution from E-center</a:t>
            </a:r>
            <a:endParaRPr lang="en-US" dirty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level: DA2,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c</a:t>
            </a:r>
            <a:r>
              <a:rPr lang="en-US" dirty="0" smtClean="0"/>
              <a:t> – 0.43 </a:t>
            </a:r>
            <a:r>
              <a:rPr lang="en-US" dirty="0" err="1" smtClean="0"/>
              <a:t>eV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652120" y="256490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k</a:t>
            </a:r>
            <a:r>
              <a:rPr lang="en-US" i="1" baseline="-25000" dirty="0" err="1" smtClean="0"/>
              <a:t>DD</a:t>
            </a:r>
            <a:r>
              <a:rPr lang="en-US" dirty="0" smtClean="0"/>
              <a:t> = 0.5</a:t>
            </a:r>
            <a:endParaRPr lang="ru-RU" dirty="0" smtClean="0"/>
          </a:p>
          <a:p>
            <a:r>
              <a:rPr lang="en-US" i="1" dirty="0" smtClean="0"/>
              <a:t>N</a:t>
            </a:r>
            <a:r>
              <a:rPr lang="en-US" i="1" baseline="-25000" dirty="0" smtClean="0"/>
              <a:t>DA1</a:t>
            </a:r>
            <a:r>
              <a:rPr lang="en-US" i="1" dirty="0" smtClean="0"/>
              <a:t>/N</a:t>
            </a:r>
            <a:r>
              <a:rPr lang="en-US" i="1" baseline="-25000" dirty="0" smtClean="0"/>
              <a:t>DD</a:t>
            </a:r>
            <a:r>
              <a:rPr lang="en-US" dirty="0" smtClean="0"/>
              <a:t> = 1 </a:t>
            </a:r>
            <a:r>
              <a:rPr lang="en-US" i="1" dirty="0" smtClean="0"/>
              <a:t>N</a:t>
            </a:r>
            <a:r>
              <a:rPr lang="en-US" i="1" baseline="-25000" dirty="0" smtClean="0"/>
              <a:t>DA2</a:t>
            </a:r>
            <a:r>
              <a:rPr lang="en-US" i="1" dirty="0" smtClean="0"/>
              <a:t>/N</a:t>
            </a:r>
            <a:r>
              <a:rPr lang="en-US" i="1" baseline="-25000" dirty="0" smtClean="0"/>
              <a:t>DA1</a:t>
            </a:r>
            <a:r>
              <a:rPr lang="en-US" dirty="0" smtClean="0"/>
              <a:t> = 5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71881" y="4242625"/>
            <a:ext cx="3559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Contribution from DA2 prevails</a:t>
            </a:r>
          </a:p>
          <a:p>
            <a:r>
              <a:rPr lang="en-US" dirty="0"/>
              <a:t> </a:t>
            </a:r>
            <a:r>
              <a:rPr lang="en-US" dirty="0" smtClean="0"/>
              <a:t>- agrees with </a:t>
            </a:r>
            <a:r>
              <a:rPr lang="en-US" sz="1600" i="1" dirty="0" smtClean="0"/>
              <a:t>[E</a:t>
            </a:r>
            <a:r>
              <a:rPr lang="en-US" sz="1600" i="1" dirty="0"/>
              <a:t>. </a:t>
            </a:r>
            <a:r>
              <a:rPr lang="en-US" sz="1600" i="1" dirty="0" err="1"/>
              <a:t>Borchi</a:t>
            </a:r>
            <a:r>
              <a:rPr lang="en-US" sz="1600" i="1" dirty="0"/>
              <a:t> and M. </a:t>
            </a:r>
            <a:r>
              <a:rPr lang="en-US" sz="1600" i="1" dirty="0" err="1"/>
              <a:t>Bruzzi</a:t>
            </a:r>
            <a:r>
              <a:rPr lang="en-US" sz="1600" i="1" dirty="0"/>
              <a:t>, NIM A 310 (1991) </a:t>
            </a:r>
            <a:r>
              <a:rPr lang="en-US" sz="1600" i="1" dirty="0" smtClean="0"/>
              <a:t>273]</a:t>
            </a:r>
            <a:endParaRPr lang="ru-RU" sz="16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53"/>
          <a:stretch/>
        </p:blipFill>
        <p:spPr bwMode="auto">
          <a:xfrm>
            <a:off x="932034" y="4460154"/>
            <a:ext cx="3744415" cy="1512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45" y="1804740"/>
            <a:ext cx="3682456" cy="244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40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ChangeArrowheads="1"/>
          </p:cNvSpPr>
          <p:nvPr/>
        </p:nvSpPr>
        <p:spPr bwMode="auto">
          <a:xfrm>
            <a:off x="491267" y="260649"/>
            <a:ext cx="8407170" cy="871168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Whether DLs with </a:t>
            </a:r>
            <a:r>
              <a:rPr lang="en-US" sz="2800" b="1" i="1" dirty="0" err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Ea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~ 0.4 </a:t>
            </a:r>
            <a:r>
              <a:rPr lang="en-US" sz="2800" b="1" i="1" dirty="0" err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eV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can affect </a:t>
            </a:r>
            <a:r>
              <a:rPr lang="en-US" sz="2800" b="1" i="1" dirty="0" err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800" b="1" i="1" baseline="-25000" dirty="0" err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gen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(occupancy </a:t>
            </a:r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of 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DLs vs</a:t>
            </a:r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. 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T)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414061" y="1259468"/>
            <a:ext cx="37978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i="1" dirty="0" err="1" smtClean="0">
                <a:solidFill>
                  <a:srgbClr val="A50021"/>
                </a:solidFill>
              </a:rPr>
              <a:t>F</a:t>
            </a:r>
            <a:r>
              <a:rPr lang="en-US" b="1" i="1" baseline="-25000" dirty="0" err="1" smtClean="0">
                <a:solidFill>
                  <a:srgbClr val="A50021"/>
                </a:solidFill>
              </a:rPr>
              <a:t>eq</a:t>
            </a:r>
            <a:r>
              <a:rPr lang="en-US" b="1" dirty="0" smtClean="0">
                <a:solidFill>
                  <a:srgbClr val="A50021"/>
                </a:solidFill>
              </a:rPr>
              <a:t> ~ 10</a:t>
            </a:r>
            <a:r>
              <a:rPr lang="en-US" b="1" baseline="30000" dirty="0" smtClean="0">
                <a:solidFill>
                  <a:srgbClr val="A50021"/>
                </a:solidFill>
              </a:rPr>
              <a:t>14</a:t>
            </a:r>
            <a:r>
              <a:rPr lang="en-US" b="1" dirty="0" smtClean="0">
                <a:solidFill>
                  <a:srgbClr val="A50021"/>
                </a:solidFill>
              </a:rPr>
              <a:t> cm</a:t>
            </a:r>
            <a:r>
              <a:rPr lang="en-US" b="1" baseline="30000" dirty="0" smtClean="0">
                <a:solidFill>
                  <a:srgbClr val="A50021"/>
                </a:solidFill>
              </a:rPr>
              <a:t>-2</a:t>
            </a:r>
            <a:r>
              <a:rPr lang="en-US" b="1" dirty="0" smtClean="0">
                <a:solidFill>
                  <a:srgbClr val="A50021"/>
                </a:solidFill>
              </a:rPr>
              <a:t>  DLs</a:t>
            </a:r>
            <a:r>
              <a:rPr lang="en-US" b="1" dirty="0">
                <a:solidFill>
                  <a:srgbClr val="A50021"/>
                </a:solidFill>
              </a:rPr>
              <a:t>: DD, DA, </a:t>
            </a:r>
            <a:r>
              <a:rPr lang="en-US" b="1" dirty="0" smtClean="0">
                <a:solidFill>
                  <a:srgbClr val="A50021"/>
                </a:solidFill>
              </a:rPr>
              <a:t>VV</a:t>
            </a:r>
            <a:r>
              <a:rPr lang="en-US" b="1" baseline="30000" dirty="0" smtClean="0">
                <a:solidFill>
                  <a:srgbClr val="A50021"/>
                </a:solidFill>
              </a:rPr>
              <a:t>-</a:t>
            </a:r>
            <a:endParaRPr lang="ru-RU" b="1" baseline="30000" dirty="0">
              <a:solidFill>
                <a:srgbClr val="A50021"/>
              </a:solidFill>
            </a:endParaRP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983060" y="1628800"/>
            <a:ext cx="17986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N</a:t>
            </a:r>
            <a:r>
              <a:rPr lang="en-US" sz="1600" baseline="-25000" dirty="0">
                <a:solidFill>
                  <a:srgbClr val="0000FF"/>
                </a:solidFill>
              </a:rPr>
              <a:t>VV</a:t>
            </a:r>
            <a:r>
              <a:rPr lang="en-US" sz="1600" dirty="0">
                <a:solidFill>
                  <a:srgbClr val="0000FF"/>
                </a:solidFill>
              </a:rPr>
              <a:t> = 1x10</a:t>
            </a:r>
            <a:r>
              <a:rPr lang="en-US" sz="1600" baseline="30000" dirty="0">
                <a:solidFill>
                  <a:srgbClr val="0000FF"/>
                </a:solidFill>
              </a:rPr>
              <a:t>14</a:t>
            </a:r>
            <a:r>
              <a:rPr lang="en-US" sz="1600" dirty="0">
                <a:solidFill>
                  <a:srgbClr val="0000FF"/>
                </a:solidFill>
              </a:rPr>
              <a:t> cm</a:t>
            </a:r>
            <a:r>
              <a:rPr lang="en-US" sz="1600" baseline="30000" dirty="0">
                <a:solidFill>
                  <a:srgbClr val="0000FF"/>
                </a:solidFill>
              </a:rPr>
              <a:t>-3</a:t>
            </a:r>
            <a:endParaRPr lang="ru-RU" sz="1600" baseline="30000" dirty="0">
              <a:solidFill>
                <a:srgbClr val="0000FF"/>
              </a:solidFill>
            </a:endParaRPr>
          </a:p>
        </p:txBody>
      </p:sp>
      <p:sp>
        <p:nvSpPr>
          <p:cNvPr id="8199" name="Text Box 10"/>
          <p:cNvSpPr txBox="1">
            <a:spLocks noChangeArrowheads="1"/>
          </p:cNvSpPr>
          <p:nvPr/>
        </p:nvSpPr>
        <p:spPr bwMode="auto">
          <a:xfrm>
            <a:off x="6127792" y="1628800"/>
            <a:ext cx="1798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N</a:t>
            </a:r>
            <a:r>
              <a:rPr lang="en-US" sz="1600" baseline="-25000" dirty="0">
                <a:solidFill>
                  <a:srgbClr val="0000FF"/>
                </a:solidFill>
              </a:rPr>
              <a:t>VV</a:t>
            </a:r>
            <a:r>
              <a:rPr lang="en-US" sz="1600" dirty="0">
                <a:solidFill>
                  <a:srgbClr val="0000FF"/>
                </a:solidFill>
              </a:rPr>
              <a:t> = 1x10</a:t>
            </a:r>
            <a:r>
              <a:rPr lang="en-US" sz="1600" baseline="30000" dirty="0">
                <a:solidFill>
                  <a:srgbClr val="0000FF"/>
                </a:solidFill>
              </a:rPr>
              <a:t>16</a:t>
            </a:r>
            <a:r>
              <a:rPr lang="en-US" sz="1600" dirty="0">
                <a:solidFill>
                  <a:srgbClr val="0000FF"/>
                </a:solidFill>
              </a:rPr>
              <a:t> cm</a:t>
            </a:r>
            <a:r>
              <a:rPr lang="en-US" sz="1600" baseline="30000" dirty="0">
                <a:solidFill>
                  <a:srgbClr val="0000FF"/>
                </a:solidFill>
              </a:rPr>
              <a:t>-3</a:t>
            </a:r>
            <a:endParaRPr lang="ru-RU" sz="1600" baseline="30000" dirty="0">
              <a:solidFill>
                <a:srgbClr val="0000FF"/>
              </a:solidFill>
            </a:endParaRPr>
          </a:p>
        </p:txBody>
      </p:sp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4272832" y="1131817"/>
            <a:ext cx="462560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A50021"/>
                </a:solidFill>
              </a:rPr>
              <a:t>In plots: </a:t>
            </a:r>
            <a:r>
              <a:rPr lang="en-US" b="1" dirty="0" smtClean="0">
                <a:solidFill>
                  <a:srgbClr val="A50021"/>
                </a:solidFill>
              </a:rPr>
              <a:t>concentration of charged DLs and total </a:t>
            </a:r>
            <a:r>
              <a:rPr lang="en-US" b="1" i="1" dirty="0">
                <a:solidFill>
                  <a:srgbClr val="A50021"/>
                </a:solidFill>
              </a:rPr>
              <a:t>N</a:t>
            </a:r>
            <a:r>
              <a:rPr lang="en-US" b="1" i="1" baseline="-25000" dirty="0">
                <a:solidFill>
                  <a:srgbClr val="A50021"/>
                </a:solidFill>
              </a:rPr>
              <a:t>eff</a:t>
            </a:r>
            <a:r>
              <a:rPr lang="en-US" b="1" dirty="0">
                <a:solidFill>
                  <a:srgbClr val="A50021"/>
                </a:solidFill>
              </a:rPr>
              <a:t> </a:t>
            </a:r>
            <a:endParaRPr lang="ru-RU" b="1" dirty="0">
              <a:solidFill>
                <a:srgbClr val="A5002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40" y="4534296"/>
            <a:ext cx="3496355" cy="2368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05" y="1891027"/>
            <a:ext cx="3453775" cy="247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355" y="1928337"/>
            <a:ext cx="3453774" cy="247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3923928" y="2996952"/>
            <a:ext cx="576064" cy="0"/>
          </a:xfrm>
          <a:prstGeom prst="straightConnector1">
            <a:avLst/>
          </a:prstGeom>
          <a:ln w="317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527189" y="3929644"/>
            <a:ext cx="1260835" cy="604652"/>
          </a:xfrm>
          <a:prstGeom prst="straightConnector1">
            <a:avLst/>
          </a:prstGeom>
          <a:ln w="317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122182" y="5395520"/>
            <a:ext cx="4506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50021"/>
                </a:solidFill>
              </a:rPr>
              <a:t>Deep levels with </a:t>
            </a:r>
            <a:r>
              <a:rPr lang="en-US" i="1" dirty="0" err="1" smtClean="0">
                <a:solidFill>
                  <a:srgbClr val="A50021"/>
                </a:solidFill>
              </a:rPr>
              <a:t>E</a:t>
            </a:r>
            <a:r>
              <a:rPr lang="en-US" i="1" baseline="-25000" dirty="0" err="1" smtClean="0">
                <a:solidFill>
                  <a:srgbClr val="A50021"/>
                </a:solidFill>
              </a:rPr>
              <a:t>a</a:t>
            </a:r>
            <a:r>
              <a:rPr lang="en-US" dirty="0" smtClean="0">
                <a:solidFill>
                  <a:srgbClr val="A50021"/>
                </a:solidFill>
              </a:rPr>
              <a:t> ~ 0.4 </a:t>
            </a:r>
            <a:r>
              <a:rPr lang="en-US" dirty="0" err="1" smtClean="0">
                <a:solidFill>
                  <a:srgbClr val="A50021"/>
                </a:solidFill>
              </a:rPr>
              <a:t>eV</a:t>
            </a:r>
            <a:r>
              <a:rPr lang="en-US" dirty="0" smtClean="0">
                <a:solidFill>
                  <a:srgbClr val="A50021"/>
                </a:solidFill>
              </a:rPr>
              <a:t> (VV, </a:t>
            </a:r>
            <a:r>
              <a:rPr lang="en-US" dirty="0" err="1" smtClean="0">
                <a:solidFill>
                  <a:srgbClr val="A50021"/>
                </a:solidFill>
              </a:rPr>
              <a:t>C</a:t>
            </a:r>
            <a:r>
              <a:rPr lang="en-US" baseline="-25000" dirty="0" err="1" smtClean="0">
                <a:solidFill>
                  <a:srgbClr val="A50021"/>
                </a:solidFill>
              </a:rPr>
              <a:t>i</a:t>
            </a:r>
            <a:r>
              <a:rPr lang="en-US" dirty="0" err="1" smtClean="0">
                <a:solidFill>
                  <a:srgbClr val="A50021"/>
                </a:solidFill>
              </a:rPr>
              <a:t>-O</a:t>
            </a:r>
            <a:r>
              <a:rPr lang="en-US" baseline="-25000" dirty="0" err="1" smtClean="0">
                <a:solidFill>
                  <a:srgbClr val="A50021"/>
                </a:solidFill>
              </a:rPr>
              <a:t>i</a:t>
            </a:r>
            <a:r>
              <a:rPr lang="en-US" dirty="0" smtClean="0">
                <a:solidFill>
                  <a:srgbClr val="A50021"/>
                </a:solidFill>
              </a:rPr>
              <a:t>) hardly affect </a:t>
            </a:r>
            <a:r>
              <a:rPr lang="en-US" i="1" dirty="0" smtClean="0">
                <a:solidFill>
                  <a:srgbClr val="A50021"/>
                </a:solidFill>
              </a:rPr>
              <a:t>I(T)</a:t>
            </a:r>
            <a:r>
              <a:rPr lang="en-US" dirty="0" smtClean="0">
                <a:solidFill>
                  <a:srgbClr val="A50021"/>
                </a:solidFill>
              </a:rPr>
              <a:t> dependence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4175272" y="4398563"/>
            <a:ext cx="477625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DLs </a:t>
            </a:r>
            <a:r>
              <a:rPr lang="en-US" dirty="0" smtClean="0"/>
              <a:t>with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a</a:t>
            </a:r>
            <a:r>
              <a:rPr lang="en-US" dirty="0" smtClean="0"/>
              <a:t> ~ 0.4 </a:t>
            </a:r>
            <a:r>
              <a:rPr lang="en-US" dirty="0" err="1" smtClean="0"/>
              <a:t>eV</a:t>
            </a:r>
            <a:r>
              <a:rPr lang="en-US" dirty="0" smtClean="0"/>
              <a:t> affect:</a:t>
            </a:r>
          </a:p>
          <a:p>
            <a:r>
              <a:rPr lang="en-US" dirty="0" smtClean="0">
                <a:latin typeface="Arial"/>
                <a:cs typeface="Arial"/>
              </a:rPr>
              <a:t>♦</a:t>
            </a:r>
            <a:r>
              <a:rPr lang="en-US" dirty="0" smtClean="0"/>
              <a:t> space </a:t>
            </a:r>
            <a:r>
              <a:rPr lang="en-US" dirty="0"/>
              <a:t>charge region </a:t>
            </a:r>
            <a:r>
              <a:rPr lang="en-US" dirty="0" smtClean="0"/>
              <a:t>depth (at very high </a:t>
            </a:r>
            <a:r>
              <a:rPr lang="en-US" i="1" dirty="0" smtClean="0"/>
              <a:t>F</a:t>
            </a:r>
            <a:r>
              <a:rPr lang="en-US" dirty="0" smtClean="0"/>
              <a:t>);</a:t>
            </a:r>
          </a:p>
          <a:p>
            <a:r>
              <a:rPr lang="en-US" dirty="0">
                <a:latin typeface="Arial"/>
                <a:cs typeface="Arial"/>
              </a:rPr>
              <a:t>♦</a:t>
            </a:r>
            <a:r>
              <a:rPr lang="en-US" dirty="0" smtClean="0"/>
              <a:t> trapping time constant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06221-D58E-4D1F-8B2C-279A543684A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8201" name="Text Box 12"/>
          <p:cNvSpPr txBox="1">
            <a:spLocks noChangeArrowheads="1"/>
          </p:cNvSpPr>
          <p:nvPr/>
        </p:nvSpPr>
        <p:spPr bwMode="auto">
          <a:xfrm>
            <a:off x="983060" y="4410425"/>
            <a:ext cx="17986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0000FF"/>
                </a:solidFill>
              </a:rPr>
              <a:t>N</a:t>
            </a:r>
            <a:r>
              <a:rPr lang="en-US" sz="1600" baseline="-25000" dirty="0">
                <a:solidFill>
                  <a:srgbClr val="0000FF"/>
                </a:solidFill>
              </a:rPr>
              <a:t>VV</a:t>
            </a:r>
            <a:r>
              <a:rPr lang="en-US" sz="1600" dirty="0">
                <a:solidFill>
                  <a:srgbClr val="0000FF"/>
                </a:solidFill>
              </a:rPr>
              <a:t> = 1x10</a:t>
            </a:r>
            <a:r>
              <a:rPr lang="en-US" sz="1600" baseline="30000" dirty="0">
                <a:solidFill>
                  <a:srgbClr val="0000FF"/>
                </a:solidFill>
              </a:rPr>
              <a:t>17</a:t>
            </a:r>
            <a:r>
              <a:rPr lang="en-US" sz="1600" dirty="0">
                <a:solidFill>
                  <a:srgbClr val="0000FF"/>
                </a:solidFill>
              </a:rPr>
              <a:t> cm</a:t>
            </a:r>
            <a:r>
              <a:rPr lang="en-US" sz="1600" baseline="30000" dirty="0">
                <a:solidFill>
                  <a:srgbClr val="0000FF"/>
                </a:solidFill>
              </a:rPr>
              <a:t>-3</a:t>
            </a:r>
            <a:endParaRPr lang="ru-RU" sz="1600" baseline="300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2868" y="2094355"/>
            <a:ext cx="53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</a:rPr>
              <a:t>N</a:t>
            </a:r>
            <a:r>
              <a:rPr lang="en-US" b="1" i="1" baseline="-25000" dirty="0" smtClean="0">
                <a:solidFill>
                  <a:srgbClr val="008000"/>
                </a:solidFill>
              </a:rPr>
              <a:t>eff</a:t>
            </a:r>
            <a:endParaRPr lang="ru-RU" b="1" i="1" baseline="-250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06221-D58E-4D1F-8B2C-279A543684A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00" y="2193597"/>
            <a:ext cx="3960440" cy="292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755576" y="332656"/>
            <a:ext cx="7811333" cy="1062762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I(T) and E(x) simulation using parameters </a:t>
            </a:r>
          </a:p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of two level approach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242" y="2193597"/>
            <a:ext cx="4113775" cy="293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6896" y="1568041"/>
            <a:ext cx="3475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2.3x10</a:t>
            </a:r>
            <a:r>
              <a:rPr lang="en-US" baseline="30000" dirty="0" smtClean="0"/>
              <a:t>14</a:t>
            </a:r>
            <a:r>
              <a:rPr lang="en-US" dirty="0" smtClean="0"/>
              <a:t> n/cm</a:t>
            </a:r>
            <a:r>
              <a:rPr lang="en-US" baseline="30000" dirty="0" smtClean="0"/>
              <a:t>2</a:t>
            </a:r>
            <a:r>
              <a:rPr lang="en-US" dirty="0" smtClean="0"/>
              <a:t>; 200 V; 200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9912" y="5445224"/>
            <a:ext cx="4540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Double peak is less pronounced at lower 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45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727289" y="548680"/>
            <a:ext cx="7811333" cy="72008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Impact of parameter variation 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on 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E(x)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1979" y="2132856"/>
            <a:ext cx="4102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DDs: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v</a:t>
            </a:r>
            <a:r>
              <a:rPr lang="en-US" dirty="0" smtClean="0"/>
              <a:t> + 0.48 </a:t>
            </a:r>
            <a:r>
              <a:rPr lang="en-US" dirty="0" err="1" smtClean="0"/>
              <a:t>eV</a:t>
            </a:r>
            <a:r>
              <a:rPr lang="en-US" dirty="0" smtClean="0"/>
              <a:t>; DAs: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r>
              <a:rPr lang="en-US" dirty="0" smtClean="0"/>
              <a:t> – 0.52 </a:t>
            </a:r>
            <a:r>
              <a:rPr lang="en-US" dirty="0" err="1" smtClean="0"/>
              <a:t>eV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329" y="2780928"/>
            <a:ext cx="4139167" cy="1010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08833" y="4725144"/>
            <a:ext cx="219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</a:rPr>
              <a:t>E(x)</a:t>
            </a:r>
            <a:r>
              <a:rPr lang="en-US" b="1" dirty="0" smtClean="0">
                <a:solidFill>
                  <a:srgbClr val="A50021"/>
                </a:solidFill>
              </a:rPr>
              <a:t> has DP shape</a:t>
            </a:r>
            <a:endParaRPr lang="ru-RU" b="1" dirty="0">
              <a:solidFill>
                <a:srgbClr val="A5002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11852" y="3861048"/>
            <a:ext cx="3862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1: </a:t>
            </a:r>
            <a:r>
              <a:rPr lang="en-US" i="1" dirty="0" smtClean="0"/>
              <a:t>K</a:t>
            </a:r>
            <a:r>
              <a:rPr lang="en-US" i="1" baseline="-25000" dirty="0" smtClean="0"/>
              <a:t>DA</a:t>
            </a:r>
            <a:r>
              <a:rPr lang="en-US" dirty="0" smtClean="0"/>
              <a:t> = 1; </a:t>
            </a:r>
            <a:r>
              <a:rPr lang="en-US" i="1" dirty="0" smtClean="0"/>
              <a:t>K</a:t>
            </a:r>
            <a:r>
              <a:rPr lang="en-US" i="1" baseline="-25000" dirty="0" smtClean="0"/>
              <a:t>DD</a:t>
            </a:r>
            <a:r>
              <a:rPr lang="en-US" dirty="0" smtClean="0"/>
              <a:t> = 1</a:t>
            </a:r>
          </a:p>
          <a:p>
            <a:r>
              <a:rPr lang="en-US" dirty="0" smtClean="0"/>
              <a:t>2:</a:t>
            </a:r>
            <a:r>
              <a:rPr lang="en-US" i="1" dirty="0" smtClean="0"/>
              <a:t> K</a:t>
            </a:r>
            <a:r>
              <a:rPr lang="en-US" i="1" baseline="-25000" dirty="0" smtClean="0"/>
              <a:t>DA</a:t>
            </a:r>
            <a:r>
              <a:rPr lang="en-US" i="1" dirty="0" smtClean="0"/>
              <a:t>/K</a:t>
            </a:r>
            <a:r>
              <a:rPr lang="en-US" i="1" baseline="-25000" dirty="0" smtClean="0"/>
              <a:t>DD</a:t>
            </a:r>
            <a:r>
              <a:rPr lang="en-US" dirty="0" smtClean="0"/>
              <a:t> </a:t>
            </a:r>
            <a:r>
              <a:rPr lang="en-US" dirty="0"/>
              <a:t>= 2; </a:t>
            </a:r>
            <a:r>
              <a:rPr lang="en-US" i="1" dirty="0"/>
              <a:t>K</a:t>
            </a:r>
            <a:r>
              <a:rPr lang="en-US" i="1" baseline="-25000" dirty="0"/>
              <a:t>DD</a:t>
            </a:r>
            <a:r>
              <a:rPr lang="en-US" dirty="0"/>
              <a:t> = </a:t>
            </a:r>
            <a:r>
              <a:rPr lang="en-US" dirty="0" smtClean="0"/>
              <a:t>0.8, </a:t>
            </a:r>
            <a:r>
              <a:rPr lang="en-US" i="1" dirty="0" smtClean="0"/>
              <a:t>K</a:t>
            </a:r>
            <a:r>
              <a:rPr lang="en-US" i="1" baseline="-25000" dirty="0" smtClean="0"/>
              <a:t>DA</a:t>
            </a:r>
            <a:r>
              <a:rPr lang="en-US" i="1" dirty="0" smtClean="0"/>
              <a:t> = </a:t>
            </a:r>
            <a:r>
              <a:rPr lang="en-US" dirty="0" smtClean="0"/>
              <a:t>1.6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06221-D58E-4D1F-8B2C-279A543684A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12" name="Рисунок 11"/>
          <p:cNvPicPr/>
          <p:nvPr/>
        </p:nvPicPr>
        <p:blipFill>
          <a:blip r:embed="rId3"/>
          <a:stretch>
            <a:fillRect/>
          </a:stretch>
        </p:blipFill>
        <p:spPr>
          <a:xfrm>
            <a:off x="395535" y="1592851"/>
            <a:ext cx="4396443" cy="331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6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403349" y="332656"/>
            <a:ext cx="6264275" cy="6858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</a:rPr>
              <a:t>E(x) profile vs. V and F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300" y="1250256"/>
            <a:ext cx="6660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DDs and DAs parameters as extracted from </a:t>
            </a:r>
            <a:r>
              <a:rPr lang="en-US" i="1" dirty="0" err="1" smtClean="0"/>
              <a:t>I</a:t>
            </a:r>
            <a:r>
              <a:rPr lang="en-US" i="1" baseline="-25000" dirty="0" err="1" smtClean="0"/>
              <a:t>b</a:t>
            </a:r>
            <a:r>
              <a:rPr lang="en-US" i="1" dirty="0" smtClean="0"/>
              <a:t>(T)</a:t>
            </a:r>
            <a:r>
              <a:rPr lang="en-US" dirty="0" smtClean="0"/>
              <a:t> dependences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36" y="1719682"/>
            <a:ext cx="3932563" cy="271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53570"/>
            <a:ext cx="3880447" cy="2705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06221-D58E-4D1F-8B2C-279A543684A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65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1403349" y="404664"/>
            <a:ext cx="6264275" cy="6858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</a:rPr>
              <a:t>Impact of </a:t>
            </a:r>
            <a:r>
              <a:rPr lang="en-US" sz="2800" b="1" i="1" dirty="0" err="1" smtClean="0">
                <a:solidFill>
                  <a:srgbClr val="0000FF"/>
                </a:solidFill>
                <a:latin typeface="Comic Sans MS" pitchFamily="66" charset="0"/>
              </a:rPr>
              <a:t>I</a:t>
            </a:r>
            <a:r>
              <a:rPr lang="en-US" sz="2800" b="1" i="1" baseline="-25000" dirty="0" err="1" smtClean="0">
                <a:solidFill>
                  <a:srgbClr val="0000FF"/>
                </a:solidFill>
                <a:latin typeface="Comic Sans MS" pitchFamily="66" charset="0"/>
              </a:rPr>
              <a:t>g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</a:rPr>
              <a:t> on E(x) profile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35895" y="1595227"/>
            <a:ext cx="8684022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Key </a:t>
            </a:r>
            <a:r>
              <a:rPr lang="en-US" dirty="0" smtClean="0">
                <a:solidFill>
                  <a:srgbClr val="C00000"/>
                </a:solidFill>
              </a:rPr>
              <a:t>parameters for adequate </a:t>
            </a:r>
            <a:r>
              <a:rPr lang="en-US" i="1" dirty="0" smtClean="0">
                <a:solidFill>
                  <a:srgbClr val="C00000"/>
                </a:solidFill>
              </a:rPr>
              <a:t>E(x)</a:t>
            </a:r>
            <a:r>
              <a:rPr lang="en-US" dirty="0" smtClean="0">
                <a:solidFill>
                  <a:srgbClr val="C00000"/>
                </a:solidFill>
              </a:rPr>
              <a:t> description: </a:t>
            </a:r>
            <a:r>
              <a:rPr lang="en-US" dirty="0">
                <a:solidFill>
                  <a:srgbClr val="C00000"/>
                </a:solidFill>
              </a:rPr>
              <a:t>deep levels and </a:t>
            </a:r>
            <a:r>
              <a:rPr lang="en-US" dirty="0" smtClean="0">
                <a:solidFill>
                  <a:srgbClr val="C00000"/>
                </a:solidFill>
              </a:rPr>
              <a:t>generation current</a:t>
            </a:r>
            <a:endParaRPr lang="en-US" dirty="0">
              <a:solidFill>
                <a:srgbClr val="C00000"/>
              </a:solidFill>
            </a:endParaRPr>
          </a:p>
          <a:p>
            <a:endParaRPr lang="en-US" sz="1000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Impact of </a:t>
            </a:r>
            <a:r>
              <a:rPr lang="en-US" b="1" i="1" dirty="0" err="1" smtClean="0">
                <a:solidFill>
                  <a:srgbClr val="0000FF"/>
                </a:solidFill>
              </a:rPr>
              <a:t>I</a:t>
            </a:r>
            <a:r>
              <a:rPr lang="en-US" b="1" i="1" baseline="-25000" dirty="0" err="1" smtClean="0">
                <a:solidFill>
                  <a:srgbClr val="0000FF"/>
                </a:solidFill>
              </a:rPr>
              <a:t>gen</a:t>
            </a:r>
            <a:r>
              <a:rPr lang="en-US" b="1" dirty="0" smtClean="0">
                <a:solidFill>
                  <a:srgbClr val="0000FF"/>
                </a:solidFill>
              </a:rPr>
              <a:t> – double peak (DP) </a:t>
            </a:r>
            <a:r>
              <a:rPr lang="en-US" b="1" i="1" dirty="0" smtClean="0">
                <a:solidFill>
                  <a:srgbClr val="0000FF"/>
                </a:solidFill>
              </a:rPr>
              <a:t>E(x)</a:t>
            </a:r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dirty="0" smtClean="0"/>
              <a:t>Simulation </a:t>
            </a:r>
            <a:r>
              <a:rPr lang="en-US" dirty="0"/>
              <a:t>without current – no </a:t>
            </a:r>
            <a:r>
              <a:rPr lang="en-US" dirty="0" smtClean="0"/>
              <a:t>DP </a:t>
            </a:r>
            <a:r>
              <a:rPr lang="en-US" i="1" dirty="0" smtClean="0"/>
              <a:t>E(x)</a:t>
            </a:r>
            <a:endParaRPr lang="en-US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95" y="2881512"/>
            <a:ext cx="4654202" cy="321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282623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rgbClr val="C00000"/>
                </a:solidFill>
              </a:rPr>
              <a:t>I</a:t>
            </a:r>
            <a:r>
              <a:rPr lang="en-US" i="1" baseline="-25000" dirty="0" err="1" smtClean="0">
                <a:solidFill>
                  <a:srgbClr val="C00000"/>
                </a:solidFill>
              </a:rPr>
              <a:t>gen</a:t>
            </a:r>
            <a:r>
              <a:rPr lang="en-US" dirty="0" smtClean="0">
                <a:solidFill>
                  <a:srgbClr val="C00000"/>
                </a:solidFill>
              </a:rPr>
              <a:t> gives </a:t>
            </a:r>
            <a:r>
              <a:rPr lang="en-US" dirty="0">
                <a:solidFill>
                  <a:srgbClr val="C00000"/>
                </a:solidFill>
              </a:rPr>
              <a:t>correct </a:t>
            </a:r>
            <a:r>
              <a:rPr lang="en-US" i="1" dirty="0">
                <a:solidFill>
                  <a:srgbClr val="C00000"/>
                </a:solidFill>
              </a:rPr>
              <a:t>E(x)</a:t>
            </a:r>
            <a:r>
              <a:rPr lang="en-US" dirty="0">
                <a:solidFill>
                  <a:srgbClr val="C00000"/>
                </a:solidFill>
              </a:rPr>
              <a:t> reference 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to </a:t>
            </a:r>
            <a:r>
              <a:rPr lang="en-US" dirty="0">
                <a:solidFill>
                  <a:srgbClr val="C00000"/>
                </a:solidFill>
              </a:rPr>
              <a:t>other </a:t>
            </a:r>
            <a:r>
              <a:rPr lang="en-US" dirty="0" smtClean="0">
                <a:solidFill>
                  <a:srgbClr val="C00000"/>
                </a:solidFill>
              </a:rPr>
              <a:t>characteristics (</a:t>
            </a:r>
            <a:r>
              <a:rPr lang="en-US" i="1" dirty="0" smtClean="0">
                <a:solidFill>
                  <a:srgbClr val="C00000"/>
                </a:solidFill>
              </a:rPr>
              <a:t>CCE, </a:t>
            </a:r>
            <a:r>
              <a:rPr lang="en-US" i="1" dirty="0" err="1" smtClean="0">
                <a:solidFill>
                  <a:srgbClr val="C00000"/>
                </a:solidFill>
              </a:rPr>
              <a:t>t</a:t>
            </a:r>
            <a:r>
              <a:rPr lang="en-US" i="1" baseline="-25000" dirty="0" err="1" smtClean="0">
                <a:solidFill>
                  <a:srgbClr val="C00000"/>
                </a:solidFill>
              </a:rPr>
              <a:t>dr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4404" y="3861048"/>
            <a:ext cx="36360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Alternative approach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Generation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may be considered via lifetime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M. Moll,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Delhi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University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06221-D58E-4D1F-8B2C-279A543684A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806322" y="1250349"/>
            <a:ext cx="7294069" cy="338554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Presented E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i="1" dirty="0" err="1">
                <a:latin typeface="Times New Roman" pitchFamily="18" charset="0"/>
                <a:cs typeface="Times New Roman" pitchFamily="18" charset="0"/>
              </a:rPr>
              <a:t>Verbitskaya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, et al.,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RD50 workshop,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CERN, Nov 14-16, 2012</a:t>
            </a:r>
            <a:endParaRPr lang="en-GB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6189" y="2524717"/>
            <a:ext cx="3529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</a:t>
            </a:r>
            <a:r>
              <a:rPr lang="en-US" dirty="0" smtClean="0"/>
              <a:t> = 1e15 n/cm</a:t>
            </a:r>
            <a:r>
              <a:rPr lang="en-US" baseline="30000" dirty="0" smtClean="0"/>
              <a:t>2</a:t>
            </a:r>
            <a:r>
              <a:rPr lang="en-US" dirty="0" smtClean="0"/>
              <a:t>; 500 V, 300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577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971600" y="318794"/>
            <a:ext cx="7776864" cy="881165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Relationship between generation lifetime and trapping time constant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" t="4903" b="1958"/>
          <a:stretch/>
        </p:blipFill>
        <p:spPr bwMode="auto">
          <a:xfrm>
            <a:off x="503709" y="1339309"/>
            <a:ext cx="3528392" cy="252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1268760"/>
            <a:ext cx="348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I</a:t>
            </a:r>
            <a:r>
              <a:rPr lang="en-US" i="1" baseline="-25000" dirty="0" err="1" smtClean="0"/>
              <a:t>bgen</a:t>
            </a:r>
            <a:r>
              <a:rPr lang="en-US" i="1" dirty="0" smtClean="0"/>
              <a:t> = </a:t>
            </a:r>
            <a:r>
              <a:rPr lang="en-US" i="1" dirty="0" err="1" smtClean="0"/>
              <a:t>en</a:t>
            </a:r>
            <a:r>
              <a:rPr lang="en-US" i="1" baseline="-25000" dirty="0" err="1" smtClean="0"/>
              <a:t>i</a:t>
            </a:r>
            <a:r>
              <a:rPr lang="en-US" i="1" dirty="0" err="1" smtClean="0"/>
              <a:t>Vol</a:t>
            </a:r>
            <a:r>
              <a:rPr lang="en-US" i="1" dirty="0" smtClean="0"/>
              <a:t>/</a:t>
            </a:r>
            <a:r>
              <a:rPr lang="en-US" i="1" dirty="0" err="1" smtClean="0">
                <a:latin typeface="Symbol" pitchFamily="18" charset="2"/>
              </a:rPr>
              <a:t>t</a:t>
            </a:r>
            <a:r>
              <a:rPr lang="en-US" i="1" baseline="-25000" dirty="0" err="1" smtClean="0">
                <a:latin typeface="+mj-lt"/>
              </a:rPr>
              <a:t>gen</a:t>
            </a:r>
            <a:r>
              <a:rPr lang="en-US" i="1" dirty="0" smtClean="0"/>
              <a:t>;    </a:t>
            </a:r>
            <a:r>
              <a:rPr lang="en-US" i="1" dirty="0" err="1" smtClean="0"/>
              <a:t>I</a:t>
            </a:r>
            <a:r>
              <a:rPr lang="en-US" i="1" baseline="-25000" dirty="0" err="1" smtClean="0"/>
              <a:t>bgen</a:t>
            </a:r>
            <a:r>
              <a:rPr lang="en-US" i="1" dirty="0" smtClean="0"/>
              <a:t> = </a:t>
            </a:r>
            <a:r>
              <a:rPr lang="en-US" i="1" dirty="0" err="1" smtClean="0">
                <a:latin typeface="Symbol" pitchFamily="18" charset="2"/>
              </a:rPr>
              <a:t>a</a:t>
            </a:r>
            <a:r>
              <a:rPr lang="en-US" i="1" dirty="0" err="1" smtClean="0"/>
              <a:t>FVol</a:t>
            </a:r>
            <a:endParaRPr lang="en-US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316757" y="1732818"/>
            <a:ext cx="1798890" cy="369332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C00000"/>
                </a:solidFill>
                <a:latin typeface="Symbol" pitchFamily="18" charset="2"/>
              </a:rPr>
              <a:t>t</a:t>
            </a:r>
            <a:r>
              <a:rPr lang="en-US" i="1" baseline="-25000" dirty="0" err="1">
                <a:solidFill>
                  <a:srgbClr val="C00000"/>
                </a:solidFill>
              </a:rPr>
              <a:t>gen</a:t>
            </a:r>
            <a:r>
              <a:rPr lang="en-US" i="1" dirty="0">
                <a:solidFill>
                  <a:srgbClr val="C00000"/>
                </a:solidFill>
              </a:rPr>
              <a:t> = </a:t>
            </a:r>
            <a:r>
              <a:rPr lang="en-US" i="1" dirty="0" smtClean="0">
                <a:solidFill>
                  <a:srgbClr val="C00000"/>
                </a:solidFill>
              </a:rPr>
              <a:t>(</a:t>
            </a:r>
            <a:r>
              <a:rPr lang="en-US" i="1" dirty="0" err="1" smtClean="0">
                <a:solidFill>
                  <a:srgbClr val="C00000"/>
                </a:solidFill>
              </a:rPr>
              <a:t>en</a:t>
            </a:r>
            <a:r>
              <a:rPr lang="en-US" i="1" baseline="-25000" dirty="0" err="1" smtClean="0">
                <a:solidFill>
                  <a:srgbClr val="C00000"/>
                </a:solidFill>
              </a:rPr>
              <a:t>i</a:t>
            </a:r>
            <a:r>
              <a:rPr lang="en-US" i="1" baseline="-25000" dirty="0" smtClean="0">
                <a:solidFill>
                  <a:srgbClr val="C00000"/>
                </a:solidFill>
              </a:rPr>
              <a:t> </a:t>
            </a:r>
            <a:r>
              <a:rPr lang="en-US" i="1" dirty="0" smtClean="0">
                <a:solidFill>
                  <a:srgbClr val="C00000"/>
                </a:solidFill>
              </a:rPr>
              <a:t>/</a:t>
            </a:r>
            <a:r>
              <a:rPr lang="en-US" i="1" dirty="0" smtClean="0">
                <a:solidFill>
                  <a:srgbClr val="C00000"/>
                </a:solidFill>
                <a:latin typeface="Symbol" pitchFamily="18" charset="2"/>
              </a:rPr>
              <a:t>a)</a:t>
            </a:r>
            <a:r>
              <a:rPr lang="en-US" i="1" dirty="0" smtClean="0">
                <a:solidFill>
                  <a:srgbClr val="C00000"/>
                </a:solidFill>
              </a:rPr>
              <a:t>F</a:t>
            </a:r>
            <a:r>
              <a:rPr lang="en-US" i="1" baseline="30000" dirty="0" smtClean="0">
                <a:solidFill>
                  <a:srgbClr val="C00000"/>
                </a:solidFill>
              </a:rPr>
              <a:t>-1</a:t>
            </a:r>
            <a:endParaRPr lang="ru-RU" i="1" baseline="300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16361" y="3468658"/>
            <a:ext cx="1404552" cy="400110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err="1" smtClean="0">
                <a:solidFill>
                  <a:srgbClr val="C00000"/>
                </a:solidFill>
                <a:latin typeface="Symbol" pitchFamily="18" charset="2"/>
              </a:rPr>
              <a:t>t</a:t>
            </a:r>
            <a:r>
              <a:rPr lang="en-US" sz="2000" b="1" i="1" baseline="-25000" dirty="0" err="1" smtClean="0">
                <a:solidFill>
                  <a:srgbClr val="C00000"/>
                </a:solidFill>
              </a:rPr>
              <a:t>gen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en-US" sz="2000" b="1" i="1" dirty="0" smtClean="0">
                <a:solidFill>
                  <a:srgbClr val="C00000"/>
                </a:solidFill>
                <a:sym typeface="Symbol"/>
              </a:rPr>
              <a:t> 15</a:t>
            </a:r>
            <a:r>
              <a:rPr lang="en-US" sz="2000" b="1" i="1" dirty="0" smtClean="0">
                <a:solidFill>
                  <a:srgbClr val="C00000"/>
                </a:solidFill>
                <a:latin typeface="Symbol" pitchFamily="18" charset="2"/>
              </a:rPr>
              <a:t>t</a:t>
            </a:r>
            <a:r>
              <a:rPr lang="en-US" sz="2000" b="1" i="1" baseline="-25000" dirty="0" smtClean="0">
                <a:solidFill>
                  <a:srgbClr val="C00000"/>
                </a:solidFill>
              </a:rPr>
              <a:t>tr</a:t>
            </a:r>
            <a:endParaRPr lang="ru-RU" sz="2000" b="1" dirty="0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202796" y="6112387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Verbitskaya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, et al., 20 RD50 workshop, Bari, May 30 – June 1, 2012</a:t>
            </a:r>
            <a:endParaRPr lang="en-GB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02" y="3781503"/>
            <a:ext cx="3888110" cy="257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6342272" y="1735437"/>
            <a:ext cx="2305050" cy="366713"/>
          </a:xfrm>
          <a:prstGeom prst="rect">
            <a:avLst/>
          </a:prstGeom>
          <a:solidFill>
            <a:srgbClr val="FFFF99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i="1" dirty="0" err="1">
                <a:latin typeface="Symbol" pitchFamily="18" charset="2"/>
              </a:rPr>
              <a:t>t</a:t>
            </a:r>
            <a:r>
              <a:rPr lang="en-US" b="1" i="1" baseline="-25000" dirty="0" err="1"/>
              <a:t>gen</a:t>
            </a:r>
            <a:r>
              <a:rPr lang="en-US" b="1" i="1" dirty="0"/>
              <a:t> = </a:t>
            </a:r>
            <a:r>
              <a:rPr lang="en-US" b="1" dirty="0"/>
              <a:t>4.32x10</a:t>
            </a:r>
            <a:r>
              <a:rPr lang="en-US" b="1" baseline="30000" dirty="0"/>
              <a:t>7</a:t>
            </a:r>
            <a:r>
              <a:rPr lang="en-US" b="1" i="1" dirty="0"/>
              <a:t>/</a:t>
            </a:r>
            <a:r>
              <a:rPr lang="en-US" b="1" i="1" dirty="0" err="1"/>
              <a:t>F</a:t>
            </a:r>
            <a:r>
              <a:rPr lang="en-US" b="1" i="1" baseline="-25000" dirty="0" err="1"/>
              <a:t>eq</a:t>
            </a:r>
            <a:endParaRPr lang="ru-RU" b="1" dirty="0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316361" y="2645107"/>
            <a:ext cx="2303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i="1" dirty="0" err="1">
                <a:latin typeface="Symbol" pitchFamily="18" charset="2"/>
              </a:rPr>
              <a:t>t</a:t>
            </a:r>
            <a:r>
              <a:rPr lang="en-US" i="1" baseline="-25000" dirty="0" err="1"/>
              <a:t>tr_e</a:t>
            </a:r>
            <a:r>
              <a:rPr lang="en-US" dirty="0"/>
              <a:t> = 3.1x10</a:t>
            </a:r>
            <a:r>
              <a:rPr lang="en-US" baseline="30000" dirty="0"/>
              <a:t>6</a:t>
            </a:r>
            <a:r>
              <a:rPr lang="en-US" dirty="0"/>
              <a:t>/</a:t>
            </a:r>
            <a:r>
              <a:rPr lang="en-US" i="1" dirty="0" err="1"/>
              <a:t>F</a:t>
            </a:r>
            <a:r>
              <a:rPr lang="en-US" i="1" baseline="-25000" dirty="0" err="1"/>
              <a:t>eq</a:t>
            </a:r>
            <a:endParaRPr lang="en-US" dirty="0"/>
          </a:p>
          <a:p>
            <a:pPr eaLnBrk="1" hangingPunct="1"/>
            <a:r>
              <a:rPr lang="en-US" i="1" dirty="0" err="1">
                <a:latin typeface="Symbol" pitchFamily="18" charset="2"/>
              </a:rPr>
              <a:t>t</a:t>
            </a:r>
            <a:r>
              <a:rPr lang="en-US" i="1" baseline="-25000" dirty="0" err="1"/>
              <a:t>tr_h</a:t>
            </a:r>
            <a:r>
              <a:rPr lang="en-US" dirty="0"/>
              <a:t> = 2.9x10</a:t>
            </a:r>
            <a:r>
              <a:rPr lang="en-US" baseline="30000" dirty="0"/>
              <a:t>6</a:t>
            </a:r>
            <a:r>
              <a:rPr lang="en-US" dirty="0"/>
              <a:t>/</a:t>
            </a:r>
            <a:r>
              <a:rPr lang="en-US" i="1" dirty="0" err="1"/>
              <a:t>F</a:t>
            </a:r>
            <a:r>
              <a:rPr lang="en-US" i="1" baseline="-25000" dirty="0" err="1"/>
              <a:t>eq</a:t>
            </a:r>
            <a:endParaRPr lang="ru-RU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211960" y="4002340"/>
            <a:ext cx="1800225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1600" i="1" dirty="0" err="1"/>
              <a:t>F</a:t>
            </a:r>
            <a:r>
              <a:rPr lang="en-US" sz="1600" i="1" baseline="-25000" dirty="0" err="1"/>
              <a:t>eq</a:t>
            </a:r>
            <a:r>
              <a:rPr lang="en-US" sz="1600" dirty="0"/>
              <a:t> = 1x10</a:t>
            </a:r>
            <a:r>
              <a:rPr lang="en-US" sz="1600" baseline="30000" dirty="0"/>
              <a:t>15</a:t>
            </a:r>
            <a:r>
              <a:rPr lang="en-US" sz="1600" dirty="0"/>
              <a:t> cm</a:t>
            </a:r>
            <a:r>
              <a:rPr lang="en-US" sz="1600" baseline="30000" dirty="0"/>
              <a:t>-2</a:t>
            </a:r>
          </a:p>
          <a:p>
            <a:pPr eaLnBrk="1" hangingPunct="1"/>
            <a:endParaRPr lang="en-US" sz="800" dirty="0"/>
          </a:p>
          <a:p>
            <a:pPr eaLnBrk="1" hangingPunct="1"/>
            <a:r>
              <a:rPr lang="en-US" sz="1600" i="1" dirty="0" err="1">
                <a:latin typeface="Symbol" pitchFamily="18" charset="2"/>
              </a:rPr>
              <a:t>t</a:t>
            </a:r>
            <a:r>
              <a:rPr lang="en-US" sz="1600" i="1" baseline="-25000" dirty="0" err="1"/>
              <a:t>gen</a:t>
            </a:r>
            <a:r>
              <a:rPr lang="en-US" sz="1600" dirty="0"/>
              <a:t> = 40 ns</a:t>
            </a:r>
            <a:endParaRPr lang="ru-RU" sz="1600" dirty="0"/>
          </a:p>
          <a:p>
            <a:pPr eaLnBrk="1" hangingPunct="1"/>
            <a:r>
              <a:rPr lang="en-US" sz="1600" i="1" dirty="0" err="1">
                <a:latin typeface="Symbol" pitchFamily="18" charset="2"/>
              </a:rPr>
              <a:t>t</a:t>
            </a:r>
            <a:r>
              <a:rPr lang="en-US" sz="1600" i="1" baseline="-25000" dirty="0" err="1"/>
              <a:t>tr_e,h</a:t>
            </a:r>
            <a:r>
              <a:rPr lang="en-US" sz="1600" dirty="0"/>
              <a:t> ≈ 3 ns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6673152" y="2645107"/>
            <a:ext cx="18253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sz="1400" i="1" dirty="0">
                <a:latin typeface="Times New Roman" pitchFamily="18" charset="0"/>
              </a:rPr>
              <a:t>I. </a:t>
            </a:r>
            <a:r>
              <a:rPr lang="ru-RU" sz="1400" i="1" dirty="0" err="1">
                <a:latin typeface="Times New Roman" pitchFamily="18" charset="0"/>
              </a:rPr>
              <a:t>Mandi</a:t>
            </a:r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ć</a:t>
            </a:r>
            <a:r>
              <a:rPr lang="ru-RU" sz="1400" i="1" dirty="0">
                <a:latin typeface="Times New Roman" pitchFamily="18" charset="0"/>
              </a:rPr>
              <a:t>,</a:t>
            </a:r>
            <a:r>
              <a:rPr lang="en-US" sz="1400" i="1" dirty="0">
                <a:latin typeface="Times New Roman" pitchFamily="18" charset="0"/>
              </a:rPr>
              <a:t> et al., </a:t>
            </a:r>
          </a:p>
          <a:p>
            <a:pPr eaLnBrk="1" hangingPunct="1"/>
            <a:r>
              <a:rPr lang="en-US" sz="1400" i="1" dirty="0">
                <a:latin typeface="Times New Roman" pitchFamily="18" charset="0"/>
              </a:rPr>
              <a:t>NIM A 612 2010) 474 </a:t>
            </a:r>
            <a:r>
              <a:rPr lang="ru-RU" sz="1400" i="1" dirty="0">
                <a:latin typeface="Times New Roman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33610" y="2293569"/>
            <a:ext cx="4028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Symbol" pitchFamily="18" charset="2"/>
              </a:rPr>
              <a:t>b</a:t>
            </a:r>
            <a:r>
              <a:rPr lang="ru-RU" sz="1600" i="1" baseline="-25000" dirty="0" smtClean="0"/>
              <a:t>e</a:t>
            </a:r>
            <a:r>
              <a:rPr lang="en-US" sz="1600" i="1" dirty="0" smtClean="0"/>
              <a:t> = </a:t>
            </a:r>
            <a:r>
              <a:rPr lang="en-US" sz="1600" dirty="0"/>
              <a:t>3</a:t>
            </a:r>
            <a:r>
              <a:rPr lang="ru-RU" sz="1600" dirty="0" smtClean="0"/>
              <a:t>.2x10</a:t>
            </a:r>
            <a:r>
              <a:rPr lang="ru-RU" sz="1600" baseline="30000" dirty="0" smtClean="0"/>
              <a:t>-16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s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; </a:t>
            </a:r>
            <a:r>
              <a:rPr lang="en-US" sz="1600" i="1" dirty="0">
                <a:latin typeface="Symbol" pitchFamily="18" charset="2"/>
              </a:rPr>
              <a:t>b</a:t>
            </a:r>
            <a:r>
              <a:rPr lang="ru-RU" sz="1600" i="1" baseline="-25000" dirty="0"/>
              <a:t>e</a:t>
            </a:r>
            <a:r>
              <a:rPr lang="en-US" sz="1600" i="1" dirty="0"/>
              <a:t> = </a:t>
            </a:r>
            <a:r>
              <a:rPr lang="en-US" sz="1600" dirty="0"/>
              <a:t>3</a:t>
            </a:r>
            <a:r>
              <a:rPr lang="ru-RU" sz="1600" dirty="0" smtClean="0"/>
              <a:t>.</a:t>
            </a:r>
            <a:r>
              <a:rPr lang="en-US" sz="1600" dirty="0" smtClean="0"/>
              <a:t>5</a:t>
            </a:r>
            <a:r>
              <a:rPr lang="ru-RU" sz="1600" dirty="0" smtClean="0"/>
              <a:t>x10</a:t>
            </a:r>
            <a:r>
              <a:rPr lang="ru-RU" sz="1600" baseline="30000" dirty="0" smtClean="0"/>
              <a:t>-16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s</a:t>
            </a:r>
            <a:r>
              <a:rPr lang="en-US" sz="1600" baseline="30000" dirty="0" smtClean="0"/>
              <a:t>-1</a:t>
            </a:r>
            <a:endParaRPr lang="ru-RU" sz="1600" baseline="30000" dirty="0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6087614" y="3806317"/>
            <a:ext cx="2632817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u="sng" dirty="0" smtClean="0">
                <a:solidFill>
                  <a:srgbClr val="A50021"/>
                </a:solidFill>
              </a:rPr>
              <a:t>Trapping</a:t>
            </a:r>
            <a:r>
              <a:rPr lang="en-US" sz="1600" dirty="0" smtClean="0">
                <a:solidFill>
                  <a:srgbClr val="A50021"/>
                </a:solidFill>
              </a:rPr>
              <a:t>: all </a:t>
            </a:r>
            <a:r>
              <a:rPr lang="en-US" sz="1600" dirty="0" smtClean="0">
                <a:solidFill>
                  <a:srgbClr val="A50021"/>
                </a:solidFill>
              </a:rPr>
              <a:t>levels with </a:t>
            </a:r>
            <a:r>
              <a:rPr lang="en-US" sz="1600" i="1" dirty="0" err="1" smtClean="0">
                <a:solidFill>
                  <a:srgbClr val="A50021"/>
                </a:solidFill>
              </a:rPr>
              <a:t>E</a:t>
            </a:r>
            <a:r>
              <a:rPr lang="en-US" sz="1600" i="1" baseline="-25000" dirty="0" err="1" smtClean="0">
                <a:solidFill>
                  <a:srgbClr val="A50021"/>
                </a:solidFill>
              </a:rPr>
              <a:t>a</a:t>
            </a:r>
            <a:r>
              <a:rPr lang="en-US" sz="1600" dirty="0" smtClean="0">
                <a:solidFill>
                  <a:srgbClr val="A50021"/>
                </a:solidFill>
              </a:rPr>
              <a:t>&gt;0.2 </a:t>
            </a:r>
            <a:r>
              <a:rPr lang="en-US" sz="1600" dirty="0" err="1" smtClean="0">
                <a:solidFill>
                  <a:srgbClr val="A50021"/>
                </a:solidFill>
              </a:rPr>
              <a:t>eV</a:t>
            </a:r>
            <a:r>
              <a:rPr lang="en-US" sz="1600" dirty="0" smtClean="0">
                <a:solidFill>
                  <a:srgbClr val="A50021"/>
                </a:solidFill>
              </a:rPr>
              <a:t> </a:t>
            </a:r>
            <a:r>
              <a:rPr lang="en-US" sz="1600" dirty="0" smtClean="0">
                <a:solidFill>
                  <a:srgbClr val="A50021"/>
                </a:solidFill>
              </a:rPr>
              <a:t>contribute to </a:t>
            </a:r>
            <a:r>
              <a:rPr lang="en-US" i="1" dirty="0" smtClean="0">
                <a:solidFill>
                  <a:srgbClr val="A50021"/>
                </a:solidFill>
                <a:latin typeface="Symbol" pitchFamily="18" charset="2"/>
              </a:rPr>
              <a:t>t</a:t>
            </a:r>
            <a:r>
              <a:rPr lang="en-US" sz="1600" dirty="0" smtClean="0">
                <a:solidFill>
                  <a:srgbClr val="A50021"/>
                </a:solidFill>
              </a:rPr>
              <a:t> </a:t>
            </a:r>
            <a:endParaRPr lang="en-US" sz="1600" dirty="0" smtClean="0">
              <a:solidFill>
                <a:srgbClr val="A50021"/>
              </a:solidFill>
            </a:endParaRPr>
          </a:p>
          <a:p>
            <a:endParaRPr lang="en-US" sz="1600" u="sng" dirty="0" smtClean="0">
              <a:solidFill>
                <a:srgbClr val="A50021"/>
              </a:solidFill>
            </a:endParaRPr>
          </a:p>
          <a:p>
            <a:r>
              <a:rPr lang="en-US" sz="1600" u="sng" dirty="0" smtClean="0">
                <a:solidFill>
                  <a:srgbClr val="A50021"/>
                </a:solidFill>
              </a:rPr>
              <a:t>Generation</a:t>
            </a:r>
            <a:r>
              <a:rPr lang="en-US" sz="1600" dirty="0" smtClean="0">
                <a:solidFill>
                  <a:srgbClr val="A50021"/>
                </a:solidFill>
              </a:rPr>
              <a:t>: only </a:t>
            </a:r>
            <a:r>
              <a:rPr lang="en-US" sz="1600" dirty="0" err="1" smtClean="0">
                <a:solidFill>
                  <a:srgbClr val="A50021"/>
                </a:solidFill>
              </a:rPr>
              <a:t>midgap</a:t>
            </a:r>
            <a:r>
              <a:rPr lang="en-US" sz="1600" dirty="0" smtClean="0">
                <a:solidFill>
                  <a:srgbClr val="A50021"/>
                </a:solidFill>
              </a:rPr>
              <a:t> levels contribute</a:t>
            </a:r>
            <a:endParaRPr lang="ru-RU" sz="1600" dirty="0">
              <a:solidFill>
                <a:srgbClr val="A50021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06221-D58E-4D1F-8B2C-279A543684A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340768"/>
            <a:ext cx="756084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dirty="0" smtClean="0">
                <a:sym typeface="Symbol"/>
              </a:rPr>
              <a:t>In PTI simulations:</a:t>
            </a:r>
          </a:p>
          <a:p>
            <a:pPr eaLnBrk="1" hangingPunct="1"/>
            <a:r>
              <a:rPr lang="en-US" dirty="0" smtClean="0">
                <a:sym typeface="Symbol"/>
              </a:rPr>
              <a:t> </a:t>
            </a:r>
            <a:endParaRPr lang="en-US" sz="1400" dirty="0" smtClean="0">
              <a:sym typeface="Symbol"/>
            </a:endParaRPr>
          </a:p>
          <a:p>
            <a:pPr eaLnBrk="1" hangingPunct="1"/>
            <a:r>
              <a:rPr lang="en-US" dirty="0">
                <a:sym typeface="Symbol"/>
              </a:rPr>
              <a:t> </a:t>
            </a:r>
            <a:r>
              <a:rPr lang="en-US" i="1" dirty="0" err="1" smtClean="0">
                <a:sym typeface="Wingdings" pitchFamily="2" charset="2"/>
              </a:rPr>
              <a:t>I</a:t>
            </a:r>
            <a:r>
              <a:rPr lang="en-US" i="1" baseline="-25000" dirty="0" err="1" smtClean="0">
                <a:sym typeface="Wingdings" pitchFamily="2" charset="2"/>
              </a:rPr>
              <a:t>bgen</a:t>
            </a:r>
            <a:r>
              <a:rPr lang="en-US" i="1" baseline="-25000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may be described as: </a:t>
            </a:r>
          </a:p>
          <a:p>
            <a:r>
              <a:rPr lang="en-US" dirty="0">
                <a:sym typeface="Wingdings" pitchFamily="2" charset="2"/>
              </a:rPr>
              <a:t>- carrier generation in </a:t>
            </a:r>
            <a:r>
              <a:rPr lang="en-US" i="1" dirty="0" err="1">
                <a:sym typeface="Wingdings" pitchFamily="2" charset="2"/>
              </a:rPr>
              <a:t>I</a:t>
            </a:r>
            <a:r>
              <a:rPr lang="en-US" i="1" baseline="-25000" dirty="0" err="1">
                <a:sym typeface="Wingdings" pitchFamily="2" charset="2"/>
              </a:rPr>
              <a:t>bgen</a:t>
            </a:r>
            <a:r>
              <a:rPr lang="en-US" dirty="0">
                <a:sym typeface="Wingdings" pitchFamily="2" charset="2"/>
              </a:rPr>
              <a:t> via effective level with </a:t>
            </a:r>
            <a:r>
              <a:rPr lang="en-US" i="1" dirty="0" err="1"/>
              <a:t>E</a:t>
            </a:r>
            <a:r>
              <a:rPr lang="en-US" i="1" baseline="-25000" dirty="0" err="1"/>
              <a:t>a</a:t>
            </a:r>
            <a:r>
              <a:rPr lang="en-US" dirty="0"/>
              <a:t> = 0.65 </a:t>
            </a:r>
            <a:r>
              <a:rPr lang="en-US" dirty="0" err="1" smtClean="0"/>
              <a:t>eV</a:t>
            </a:r>
            <a:r>
              <a:rPr lang="en-US" dirty="0" smtClean="0"/>
              <a:t>; </a:t>
            </a:r>
            <a:endParaRPr lang="en-US" dirty="0"/>
          </a:p>
          <a:p>
            <a:pPr eaLnBrk="1" hangingPunct="1"/>
            <a:r>
              <a:rPr lang="en-US" dirty="0" smtClean="0">
                <a:sym typeface="Wingdings" pitchFamily="2" charset="2"/>
              </a:rPr>
              <a:t>- independent generation via </a:t>
            </a:r>
            <a:r>
              <a:rPr lang="en-US" dirty="0" err="1" smtClean="0"/>
              <a:t>midgap</a:t>
            </a:r>
            <a:r>
              <a:rPr lang="en-US" dirty="0" smtClean="0"/>
              <a:t> </a:t>
            </a:r>
            <a:r>
              <a:rPr lang="en-US" dirty="0"/>
              <a:t>DDs and DAs</a:t>
            </a:r>
            <a:endParaRPr lang="en-US" dirty="0">
              <a:sym typeface="Wingdings" pitchFamily="2" charset="2"/>
            </a:endParaRPr>
          </a:p>
          <a:p>
            <a:pPr lvl="0"/>
            <a:r>
              <a:rPr lang="en-US" dirty="0" smtClean="0">
                <a:solidFill>
                  <a:srgbClr val="A50021"/>
                </a:solidFill>
              </a:rPr>
              <a:t/>
            </a:r>
            <a:br>
              <a:rPr lang="en-US" dirty="0" smtClean="0">
                <a:solidFill>
                  <a:srgbClr val="A50021"/>
                </a:solidFill>
              </a:rPr>
            </a:br>
            <a:r>
              <a:rPr lang="en-US" dirty="0">
                <a:solidFill>
                  <a:srgbClr val="A50021"/>
                </a:solidFill>
                <a:sym typeface="Symbol"/>
              </a:rPr>
              <a:t>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olidFill>
                  <a:srgbClr val="A50021"/>
                </a:solidFill>
              </a:rPr>
              <a:t>Two </a:t>
            </a:r>
            <a:r>
              <a:rPr lang="en-US" dirty="0">
                <a:solidFill>
                  <a:srgbClr val="A50021"/>
                </a:solidFill>
              </a:rPr>
              <a:t>level </a:t>
            </a:r>
            <a:r>
              <a:rPr lang="en-US" dirty="0" smtClean="0">
                <a:solidFill>
                  <a:srgbClr val="A50021"/>
                </a:solidFill>
              </a:rPr>
              <a:t>approach gives </a:t>
            </a:r>
            <a:r>
              <a:rPr lang="en-US" dirty="0">
                <a:solidFill>
                  <a:srgbClr val="A50021"/>
                </a:solidFill>
              </a:rPr>
              <a:t>microscopic parameters of DDs and DAS</a:t>
            </a:r>
            <a:endParaRPr lang="ru-RU" dirty="0">
              <a:solidFill>
                <a:srgbClr val="A50021"/>
              </a:solidFill>
            </a:endParaRPr>
          </a:p>
          <a:p>
            <a:pPr eaLnBrk="1" hangingPunct="1"/>
            <a:endParaRPr lang="en-US" dirty="0" smtClean="0">
              <a:sym typeface="Symbol"/>
            </a:endParaRPr>
          </a:p>
          <a:p>
            <a:pPr eaLnBrk="1" hangingPunct="1"/>
            <a:r>
              <a:rPr lang="en-US" dirty="0">
                <a:sym typeface="Symbol"/>
              </a:rPr>
              <a:t></a:t>
            </a:r>
            <a:r>
              <a:rPr lang="en-US" i="1" dirty="0" smtClean="0">
                <a:sym typeface="Wingdings" pitchFamily="2" charset="2"/>
              </a:rPr>
              <a:t>E(x</a:t>
            </a:r>
            <a:r>
              <a:rPr lang="en-US" i="1" dirty="0">
                <a:sym typeface="Wingdings" pitchFamily="2" charset="2"/>
              </a:rPr>
              <a:t>)</a:t>
            </a:r>
            <a:r>
              <a:rPr lang="en-US" dirty="0">
                <a:sym typeface="Wingdings" pitchFamily="2" charset="2"/>
              </a:rPr>
              <a:t> profile formation in irradiated Si detectors </a:t>
            </a:r>
            <a:r>
              <a:rPr lang="en-US" dirty="0" smtClean="0">
                <a:sym typeface="Wingdings" pitchFamily="2" charset="2"/>
              </a:rPr>
              <a:t>may be described  as: </a:t>
            </a:r>
          </a:p>
          <a:p>
            <a:pPr eaLnBrk="1" hangingPunct="1"/>
            <a:endParaRPr lang="en-US" sz="1400" dirty="0" smtClean="0">
              <a:sym typeface="Wingdings" pitchFamily="2" charset="2"/>
            </a:endParaRPr>
          </a:p>
          <a:p>
            <a:pPr eaLnBrk="1" hangingPunct="1"/>
            <a:r>
              <a:rPr lang="en-US" dirty="0" smtClean="0">
                <a:sym typeface="Wingdings" pitchFamily="2" charset="2"/>
              </a:rPr>
              <a:t>   </a:t>
            </a:r>
            <a:r>
              <a:rPr lang="en-US" dirty="0" smtClean="0">
                <a:solidFill>
                  <a:srgbClr val="A50021"/>
                </a:solidFill>
                <a:sym typeface="Wingdings" pitchFamily="2" charset="2"/>
              </a:rPr>
              <a:t>Carrier generation + </a:t>
            </a:r>
            <a:r>
              <a:rPr lang="en-US" dirty="0" smtClean="0">
                <a:solidFill>
                  <a:srgbClr val="A50021"/>
                </a:solidFill>
              </a:rPr>
              <a:t>trapping to </a:t>
            </a:r>
            <a:r>
              <a:rPr lang="en-US" dirty="0" err="1" smtClean="0">
                <a:solidFill>
                  <a:srgbClr val="A50021"/>
                </a:solidFill>
              </a:rPr>
              <a:t>midgap</a:t>
            </a:r>
            <a:r>
              <a:rPr lang="en-US" dirty="0" smtClean="0">
                <a:solidFill>
                  <a:srgbClr val="A50021"/>
                </a:solidFill>
              </a:rPr>
              <a:t> DDs and DAs. </a:t>
            </a:r>
            <a:endParaRPr lang="en-US" dirty="0">
              <a:solidFill>
                <a:srgbClr val="A50021"/>
              </a:solidFill>
            </a:endParaRPr>
          </a:p>
          <a:p>
            <a:pPr eaLnBrk="1" hangingPunct="1"/>
            <a:endParaRPr lang="en-US" sz="800" dirty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rgbClr val="0000FF"/>
                </a:solidFill>
                <a:sym typeface="Symbol"/>
              </a:rPr>
              <a:t> </a:t>
            </a:r>
            <a:r>
              <a:rPr lang="en-US" dirty="0" smtClean="0">
                <a:solidFill>
                  <a:srgbClr val="0000FF"/>
                </a:solidFill>
              </a:rPr>
              <a:t>Two level model with a consideration on bulk </a:t>
            </a:r>
            <a:r>
              <a:rPr lang="en-US" dirty="0">
                <a:solidFill>
                  <a:srgbClr val="0000FF"/>
                </a:solidFill>
              </a:rPr>
              <a:t>generation current gives adequate description of irradiated </a:t>
            </a:r>
            <a:r>
              <a:rPr lang="en-US" dirty="0" smtClean="0">
                <a:solidFill>
                  <a:srgbClr val="0000FF"/>
                </a:solidFill>
              </a:rPr>
              <a:t>Si detector </a:t>
            </a:r>
            <a:r>
              <a:rPr lang="en-US" dirty="0">
                <a:solidFill>
                  <a:srgbClr val="0000FF"/>
                </a:solidFill>
              </a:rPr>
              <a:t>characteristics 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303748" y="353159"/>
            <a:ext cx="4752528" cy="6858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Conclusions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3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187624" y="333375"/>
            <a:ext cx="6984776" cy="6477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</a:rPr>
              <a:t>Earlier results of RD50 collaboration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" t="4903" b="1958"/>
          <a:stretch/>
        </p:blipFill>
        <p:spPr bwMode="auto">
          <a:xfrm>
            <a:off x="393475" y="1340767"/>
            <a:ext cx="4429643" cy="316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4932040" y="2132856"/>
            <a:ext cx="3744416" cy="147732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A50021"/>
                </a:solidFill>
              </a:rPr>
              <a:t>Linear fit </a:t>
            </a:r>
            <a:r>
              <a:rPr lang="en-US" dirty="0">
                <a:solidFill>
                  <a:srgbClr val="A50021"/>
                </a:solidFill>
              </a:rPr>
              <a:t>of </a:t>
            </a:r>
            <a:r>
              <a:rPr lang="en-US" i="1" dirty="0" smtClean="0">
                <a:solidFill>
                  <a:srgbClr val="A50021"/>
                </a:solidFill>
              </a:rPr>
              <a:t>I(F</a:t>
            </a:r>
            <a:r>
              <a:rPr lang="en-US" i="1" dirty="0">
                <a:solidFill>
                  <a:srgbClr val="A50021"/>
                </a:solidFill>
              </a:rPr>
              <a:t>)</a:t>
            </a:r>
            <a:r>
              <a:rPr lang="en-US" dirty="0">
                <a:solidFill>
                  <a:srgbClr val="A50021"/>
                </a:solidFill>
              </a:rPr>
              <a:t> is a </a:t>
            </a:r>
            <a:r>
              <a:rPr lang="en-US" dirty="0" smtClean="0">
                <a:solidFill>
                  <a:srgbClr val="A50021"/>
                </a:solidFill>
              </a:rPr>
              <a:t>strong </a:t>
            </a:r>
            <a:r>
              <a:rPr lang="en-US" dirty="0">
                <a:solidFill>
                  <a:srgbClr val="A50021"/>
                </a:solidFill>
              </a:rPr>
              <a:t>argument to use </a:t>
            </a:r>
            <a:r>
              <a:rPr lang="en-US" dirty="0" smtClean="0">
                <a:solidFill>
                  <a:srgbClr val="A50021"/>
                </a:solidFill>
              </a:rPr>
              <a:t>linear dependence of </a:t>
            </a:r>
            <a:r>
              <a:rPr lang="en-US" dirty="0">
                <a:solidFill>
                  <a:srgbClr val="A50021"/>
                </a:solidFill>
              </a:rPr>
              <a:t>the </a:t>
            </a:r>
            <a:r>
              <a:rPr lang="en-US" dirty="0" smtClean="0">
                <a:solidFill>
                  <a:srgbClr val="A50021"/>
                </a:solidFill>
              </a:rPr>
              <a:t>concentration of radiation </a:t>
            </a:r>
            <a:r>
              <a:rPr lang="en-US" dirty="0">
                <a:solidFill>
                  <a:srgbClr val="A50021"/>
                </a:solidFill>
              </a:rPr>
              <a:t>induced </a:t>
            </a:r>
            <a:r>
              <a:rPr lang="en-US" dirty="0" smtClean="0">
                <a:solidFill>
                  <a:srgbClr val="A50021"/>
                </a:solidFill>
              </a:rPr>
              <a:t>defects which act as generation centers on </a:t>
            </a:r>
            <a:r>
              <a:rPr lang="en-US" i="1" dirty="0" smtClean="0">
                <a:solidFill>
                  <a:srgbClr val="A50021"/>
                </a:solidFill>
              </a:rPr>
              <a:t>F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4756366"/>
            <a:ext cx="1875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Symbol" pitchFamily="18" charset="2"/>
              </a:rPr>
              <a:t>a</a:t>
            </a:r>
            <a:r>
              <a:rPr lang="en-US" sz="1600" dirty="0" smtClean="0"/>
              <a:t> = 3.7x10</a:t>
            </a:r>
            <a:r>
              <a:rPr lang="en-US" sz="1600" baseline="30000" dirty="0" smtClean="0"/>
              <a:t>-17</a:t>
            </a:r>
            <a:r>
              <a:rPr lang="en-US" sz="1600" dirty="0" smtClean="0"/>
              <a:t> A/cm</a:t>
            </a:r>
            <a:endParaRPr lang="ru-RU" sz="1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877768" y="1490080"/>
            <a:ext cx="3277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G. </a:t>
            </a:r>
            <a:r>
              <a:rPr lang="en-US" sz="1400" i="1" dirty="0" err="1"/>
              <a:t>Lindström</a:t>
            </a:r>
            <a:r>
              <a:rPr lang="en-US" sz="1400" i="1" dirty="0"/>
              <a:t>, </a:t>
            </a:r>
            <a:r>
              <a:rPr lang="en-US" sz="1400" i="1" dirty="0" smtClean="0"/>
              <a:t>NIM A </a:t>
            </a:r>
            <a:r>
              <a:rPr lang="en-US" sz="1400" i="1" dirty="0"/>
              <a:t>512 (2003) 30</a:t>
            </a:r>
            <a:endParaRPr lang="ru-RU" sz="1400" i="1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15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ChangeArrowheads="1"/>
          </p:cNvSpPr>
          <p:nvPr/>
        </p:nvSpPr>
        <p:spPr bwMode="auto">
          <a:xfrm>
            <a:off x="1041400" y="322263"/>
            <a:ext cx="7200900" cy="6477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>
                <a:solidFill>
                  <a:srgbClr val="0000FF"/>
                </a:solidFill>
                <a:latin typeface="Comic Sans MS" pitchFamily="66" charset="0"/>
              </a:rPr>
              <a:t>Modeling of bulk generation current </a:t>
            </a:r>
            <a:endParaRPr lang="ru-RU" sz="2800" b="1" i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1476375" y="1725919"/>
            <a:ext cx="5416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0000"/>
                </a:solidFill>
              </a:rPr>
              <a:t>Modeling is based on Shockley-Read-Hall statistics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1476375" y="2132856"/>
            <a:ext cx="2166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0000"/>
                </a:solidFill>
              </a:rPr>
              <a:t>Emission rates </a:t>
            </a:r>
            <a:r>
              <a:rPr lang="en-US" i="1" dirty="0" err="1">
                <a:solidFill>
                  <a:srgbClr val="C00000"/>
                </a:solidFill>
              </a:rPr>
              <a:t>e</a:t>
            </a:r>
            <a:r>
              <a:rPr lang="en-US" i="1" baseline="-25000" dirty="0" err="1">
                <a:solidFill>
                  <a:srgbClr val="C00000"/>
                </a:solidFill>
              </a:rPr>
              <a:t>e,h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7" name="TextBox 12"/>
          <p:cNvSpPr txBox="1">
            <a:spLocks noChangeArrowheads="1"/>
          </p:cNvSpPr>
          <p:nvPr/>
        </p:nvSpPr>
        <p:spPr bwMode="auto">
          <a:xfrm>
            <a:off x="6156176" y="2132856"/>
            <a:ext cx="1852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0000"/>
                </a:solidFill>
              </a:rPr>
              <a:t>Generation rate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9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047582"/>
              </p:ext>
            </p:extLst>
          </p:nvPr>
        </p:nvGraphicFramePr>
        <p:xfrm>
          <a:off x="5652120" y="2674827"/>
          <a:ext cx="324802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17" name="Формула" r:id="rId3" imgW="3251200" imgH="800100" progId="Equation.3">
                  <p:embed/>
                </p:oleObj>
              </mc:Choice>
              <mc:Fallback>
                <p:oleObj name="Формула" r:id="rId3" imgW="3251200" imgH="800100" progId="Equation.3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674827"/>
                        <a:ext cx="3248025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31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2365733"/>
              </p:ext>
            </p:extLst>
          </p:nvPr>
        </p:nvGraphicFramePr>
        <p:xfrm>
          <a:off x="473364" y="2780928"/>
          <a:ext cx="48387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18" name="Формула" r:id="rId5" imgW="4838700" imgH="546100" progId="Equation.3">
                  <p:embed/>
                </p:oleObj>
              </mc:Choice>
              <mc:Fallback>
                <p:oleObj name="Формула" r:id="rId5" imgW="4838700" imgH="546100" progId="Equation.3">
                  <p:embed/>
                  <p:pic>
                    <p:nvPicPr>
                      <p:cNvPr id="0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364" y="2780928"/>
                        <a:ext cx="4838700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2" name="TextBox 1"/>
          <p:cNvSpPr txBox="1">
            <a:spLocks noChangeArrowheads="1"/>
          </p:cNvSpPr>
          <p:nvPr/>
        </p:nvSpPr>
        <p:spPr bwMode="auto">
          <a:xfrm>
            <a:off x="551655" y="3509963"/>
            <a:ext cx="81803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</a:t>
            </a:r>
            <a:r>
              <a:rPr lang="en-US" baseline="-25000" dirty="0"/>
              <a:t>t</a:t>
            </a:r>
            <a:r>
              <a:rPr lang="en-US" dirty="0"/>
              <a:t> = E</a:t>
            </a:r>
            <a:r>
              <a:rPr lang="en-US" baseline="-25000" dirty="0"/>
              <a:t>t</a:t>
            </a:r>
            <a:r>
              <a:rPr lang="en-US" dirty="0"/>
              <a:t> – </a:t>
            </a:r>
            <a:r>
              <a:rPr lang="en-US" dirty="0" err="1"/>
              <a:t>E</a:t>
            </a:r>
            <a:r>
              <a:rPr lang="en-US" baseline="-25000" dirty="0" err="1"/>
              <a:t>v</a:t>
            </a:r>
            <a:r>
              <a:rPr lang="en-US" dirty="0"/>
              <a:t>;    </a:t>
            </a:r>
            <a:r>
              <a:rPr lang="en-US" dirty="0">
                <a:latin typeface="Symbol" pitchFamily="18" charset="2"/>
              </a:rPr>
              <a:t>s</a:t>
            </a:r>
            <a:r>
              <a:rPr lang="en-US" dirty="0"/>
              <a:t> - carrier capture cross section,    </a:t>
            </a:r>
            <a:r>
              <a:rPr lang="en-US" dirty="0" err="1"/>
              <a:t>N</a:t>
            </a:r>
            <a:r>
              <a:rPr lang="en-US" baseline="-25000" dirty="0" err="1"/>
              <a:t>t</a:t>
            </a:r>
            <a:r>
              <a:rPr lang="en-US" dirty="0"/>
              <a:t> – deep level concentration</a:t>
            </a:r>
            <a:endParaRPr lang="ru-RU" dirty="0"/>
          </a:p>
        </p:txBody>
      </p:sp>
      <p:sp>
        <p:nvSpPr>
          <p:cNvPr id="5133" name="TextBox 2"/>
          <p:cNvSpPr txBox="1">
            <a:spLocks noChangeArrowheads="1"/>
          </p:cNvSpPr>
          <p:nvPr/>
        </p:nvSpPr>
        <p:spPr bwMode="auto">
          <a:xfrm>
            <a:off x="827088" y="4040249"/>
            <a:ext cx="4237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G is determined by a larger energy </a:t>
            </a:r>
            <a:r>
              <a:rPr lang="en-US" dirty="0" smtClean="0"/>
              <a:t>gap</a:t>
            </a:r>
            <a:endParaRPr lang="ru-RU" dirty="0"/>
          </a:p>
        </p:txBody>
      </p:sp>
      <p:sp>
        <p:nvSpPr>
          <p:cNvPr id="5134" name="TextBox 3"/>
          <p:cNvSpPr txBox="1">
            <a:spLocks noChangeArrowheads="1"/>
          </p:cNvSpPr>
          <p:nvPr/>
        </p:nvSpPr>
        <p:spPr bwMode="auto">
          <a:xfrm>
            <a:off x="528637" y="4581128"/>
            <a:ext cx="82264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   </a:t>
            </a:r>
            <a:r>
              <a:rPr lang="en-US" dirty="0">
                <a:solidFill>
                  <a:srgbClr val="A50021"/>
                </a:solidFill>
              </a:rPr>
              <a:t>Assumption for </a:t>
            </a:r>
            <a:r>
              <a:rPr lang="en-US" dirty="0">
                <a:solidFill>
                  <a:srgbClr val="A50021"/>
                </a:solidFill>
                <a:latin typeface="Symbol" pitchFamily="18" charset="2"/>
              </a:rPr>
              <a:t>s</a:t>
            </a:r>
            <a:r>
              <a:rPr lang="en-US" dirty="0">
                <a:solidFill>
                  <a:srgbClr val="A50021"/>
                </a:solidFill>
              </a:rPr>
              <a:t>(T):</a:t>
            </a:r>
            <a:endParaRPr lang="ru-RU" dirty="0">
              <a:solidFill>
                <a:srgbClr val="A50021"/>
              </a:solidFill>
            </a:endParaRPr>
          </a:p>
          <a:p>
            <a:pPr eaLnBrk="1" hangingPunct="1"/>
            <a:r>
              <a:rPr lang="en-US" sz="1000" dirty="0"/>
              <a:t> </a:t>
            </a:r>
            <a:endParaRPr lang="ru-RU" sz="1000" dirty="0"/>
          </a:p>
          <a:p>
            <a:pPr eaLnBrk="1" hangingPunct="1"/>
            <a:r>
              <a:rPr lang="en-US" dirty="0">
                <a:latin typeface="Symbol" pitchFamily="18" charset="2"/>
              </a:rPr>
              <a:t>s</a:t>
            </a:r>
            <a:r>
              <a:rPr lang="en-US" dirty="0"/>
              <a:t>(T) = </a:t>
            </a:r>
            <a:r>
              <a:rPr lang="en-US" dirty="0">
                <a:latin typeface="Symbol" pitchFamily="18" charset="2"/>
              </a:rPr>
              <a:t>s</a:t>
            </a:r>
            <a:r>
              <a:rPr lang="en-US" baseline="-25000" dirty="0"/>
              <a:t>o</a:t>
            </a:r>
            <a:r>
              <a:rPr lang="en-US" dirty="0"/>
              <a:t>(T/T</a:t>
            </a:r>
            <a:r>
              <a:rPr lang="en-US" baseline="-25000" dirty="0"/>
              <a:t>o</a:t>
            </a:r>
            <a:r>
              <a:rPr lang="en-US" dirty="0"/>
              <a:t>)</a:t>
            </a:r>
            <a:r>
              <a:rPr lang="en-US" baseline="30000" dirty="0"/>
              <a:t>-m</a:t>
            </a:r>
            <a:r>
              <a:rPr lang="en-US" dirty="0"/>
              <a:t>   </a:t>
            </a:r>
            <a:r>
              <a:rPr lang="en-US" dirty="0" err="1"/>
              <a:t>m</a:t>
            </a:r>
            <a:r>
              <a:rPr lang="en-US" dirty="0"/>
              <a:t> = 0</a:t>
            </a:r>
            <a:r>
              <a:rPr lang="en-US" dirty="0">
                <a:sym typeface="Symbol" pitchFamily="18" charset="2"/>
              </a:rPr>
              <a:t></a:t>
            </a:r>
            <a:r>
              <a:rPr lang="en-US" dirty="0"/>
              <a:t>2 </a:t>
            </a:r>
          </a:p>
          <a:p>
            <a:pPr eaLnBrk="1" hangingPunct="1"/>
            <a:r>
              <a:rPr lang="en-US" sz="1000" dirty="0"/>
              <a:t> </a:t>
            </a:r>
          </a:p>
          <a:p>
            <a:pPr eaLnBrk="1" hangingPunct="1"/>
            <a:r>
              <a:rPr lang="en-US" sz="1600" dirty="0"/>
              <a:t> </a:t>
            </a:r>
            <a:r>
              <a:rPr lang="en-US" sz="1400" i="1" dirty="0" smtClean="0"/>
              <a:t>(V</a:t>
            </a:r>
            <a:r>
              <a:rPr lang="en-US" sz="1400" i="1" dirty="0"/>
              <a:t>. </a:t>
            </a:r>
            <a:r>
              <a:rPr lang="en-US" sz="1400" i="1" dirty="0" err="1"/>
              <a:t>Abakumov</a:t>
            </a:r>
            <a:r>
              <a:rPr lang="en-US" sz="1400" i="1" dirty="0"/>
              <a:t>, et. al., </a:t>
            </a:r>
            <a:r>
              <a:rPr lang="en-US" sz="1400" i="1" dirty="0" err="1"/>
              <a:t>Sov</a:t>
            </a:r>
            <a:r>
              <a:rPr lang="en-US" sz="1400" i="1" dirty="0"/>
              <a:t>. Phys. </a:t>
            </a:r>
            <a:r>
              <a:rPr lang="en-US" sz="1400" i="1" dirty="0" err="1"/>
              <a:t>Semicond</a:t>
            </a:r>
            <a:r>
              <a:rPr lang="en-US" sz="1400" i="1" dirty="0"/>
              <a:t>. 12 (1978</a:t>
            </a:r>
            <a:r>
              <a:rPr lang="en-US" sz="1400" i="1" dirty="0" smtClean="0"/>
              <a:t>) 1)          </a:t>
            </a:r>
            <a:endParaRPr lang="ru-RU" sz="1400" i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84200" y="1196752"/>
            <a:ext cx="7200900" cy="338554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Presented: E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i="1" dirty="0" err="1">
                <a:latin typeface="Times New Roman" pitchFamily="18" charset="0"/>
                <a:cs typeface="Times New Roman" pitchFamily="18" charset="0"/>
              </a:rPr>
              <a:t>Verbitskaya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, et al., 20 RD50 workshop, Bari, May 30 – June 1, 2012</a:t>
            </a:r>
            <a:endParaRPr lang="en-GB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ChangeArrowheads="1"/>
          </p:cNvSpPr>
          <p:nvPr/>
        </p:nvSpPr>
        <p:spPr bwMode="auto">
          <a:xfrm>
            <a:off x="2124075" y="333375"/>
            <a:ext cx="4933950" cy="6477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>
                <a:solidFill>
                  <a:srgbClr val="0000FF"/>
                </a:solidFill>
                <a:latin typeface="Comic Sans MS" pitchFamily="66" charset="0"/>
              </a:rPr>
              <a:t>Reverse current simulation</a:t>
            </a:r>
            <a:endParaRPr lang="ru-RU" sz="2800" b="1" i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1691680" y="1085850"/>
            <a:ext cx="67505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0000"/>
                </a:solidFill>
              </a:rPr>
              <a:t>1. Carrier generation via </a:t>
            </a:r>
            <a:r>
              <a:rPr lang="en-US" u="sng" dirty="0">
                <a:solidFill>
                  <a:srgbClr val="C00000"/>
                </a:solidFill>
              </a:rPr>
              <a:t>single </a:t>
            </a:r>
            <a:r>
              <a:rPr lang="en-US" u="sng" dirty="0" smtClean="0">
                <a:solidFill>
                  <a:srgbClr val="C00000"/>
                </a:solidFill>
              </a:rPr>
              <a:t>level </a:t>
            </a:r>
            <a:r>
              <a:rPr lang="en-US" dirty="0" smtClean="0">
                <a:solidFill>
                  <a:srgbClr val="C00000"/>
                </a:solidFill>
              </a:rPr>
              <a:t>(SL): macroscopic approach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9304" y="1525386"/>
            <a:ext cx="304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I</a:t>
            </a:r>
            <a:r>
              <a:rPr lang="en-US" i="1" baseline="-25000" dirty="0" err="1" smtClean="0"/>
              <a:t>gen</a:t>
            </a:r>
            <a:r>
              <a:rPr lang="en-US" i="1" dirty="0" smtClean="0"/>
              <a:t> = </a:t>
            </a:r>
            <a:r>
              <a:rPr lang="en-US" i="1" dirty="0" err="1" smtClean="0"/>
              <a:t>e</a:t>
            </a:r>
            <a:r>
              <a:rPr lang="en-US" i="1" dirty="0" err="1" smtClean="0">
                <a:latin typeface="Symbol" pitchFamily="18" charset="2"/>
              </a:rPr>
              <a:t>s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th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i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gen</a:t>
            </a:r>
            <a:r>
              <a:rPr lang="en-US" dirty="0" err="1" smtClean="0"/>
              <a:t>exp</a:t>
            </a:r>
            <a:r>
              <a:rPr lang="en-US" i="1" dirty="0" smtClean="0"/>
              <a:t>(-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a</a:t>
            </a:r>
            <a:r>
              <a:rPr lang="en-US" i="1" dirty="0" smtClean="0"/>
              <a:t>/</a:t>
            </a:r>
            <a:r>
              <a:rPr lang="en-US" i="1" dirty="0" err="1" smtClean="0"/>
              <a:t>kT</a:t>
            </a:r>
            <a:r>
              <a:rPr lang="en-US" i="1" dirty="0" smtClean="0"/>
              <a:t>)</a:t>
            </a:r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406318" y="147061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i="1" baseline="-25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~T</a:t>
            </a:r>
            <a:r>
              <a:rPr lang="en-US" i="1" baseline="30000" dirty="0" smtClean="0">
                <a:latin typeface="Arial" pitchFamily="34" charset="0"/>
                <a:cs typeface="Arial" pitchFamily="34" charset="0"/>
              </a:rPr>
              <a:t>3/2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ni~T</a:t>
            </a:r>
            <a:r>
              <a:rPr lang="en-US" i="1" baseline="30000" dirty="0" smtClean="0">
                <a:latin typeface="Arial" pitchFamily="34" charset="0"/>
                <a:cs typeface="Arial" pitchFamily="34" charset="0"/>
              </a:rPr>
              <a:t>1/2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;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i="1" dirty="0" smtClean="0">
                <a:latin typeface="Symbol" pitchFamily="18" charset="2"/>
                <a:cs typeface="Arial" pitchFamily="34" charset="0"/>
              </a:rPr>
              <a:t>s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(T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) = </a:t>
            </a:r>
            <a:r>
              <a:rPr lang="en-US" i="1" dirty="0">
                <a:latin typeface="Symbol" pitchFamily="18" charset="2"/>
                <a:cs typeface="Arial" pitchFamily="34" charset="0"/>
              </a:rPr>
              <a:t>s</a:t>
            </a:r>
            <a:r>
              <a:rPr lang="en-US" i="1" baseline="-25000" dirty="0">
                <a:latin typeface="Arial" pitchFamily="34" charset="0"/>
                <a:cs typeface="Arial" pitchFamily="34" charset="0"/>
              </a:rPr>
              <a:t>o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(T/T</a:t>
            </a:r>
            <a:r>
              <a:rPr lang="en-US" i="1" baseline="-25000" dirty="0">
                <a:latin typeface="Arial" pitchFamily="34" charset="0"/>
                <a:cs typeface="Arial" pitchFamily="34" charset="0"/>
              </a:rPr>
              <a:t>o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i="1" baseline="30000" dirty="0" smtClean="0">
                <a:latin typeface="Arial" pitchFamily="34" charset="0"/>
                <a:cs typeface="Arial" pitchFamily="34" charset="0"/>
              </a:rPr>
              <a:t>-2    </a:t>
            </a:r>
          </a:p>
          <a:p>
            <a:r>
              <a:rPr lang="en-US" i="1" baseline="30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dirty="0" smtClean="0">
                <a:sym typeface="Wingdings"/>
              </a:rPr>
              <a:t> </a:t>
            </a:r>
            <a:r>
              <a:rPr lang="en-US" b="1" i="1" dirty="0" err="1" smtClean="0">
                <a:solidFill>
                  <a:srgbClr val="A50021"/>
                </a:solidFill>
                <a:sym typeface="Wingdings"/>
              </a:rPr>
              <a:t>I</a:t>
            </a:r>
            <a:r>
              <a:rPr lang="en-US" b="1" i="1" baseline="-25000" dirty="0" err="1" smtClean="0">
                <a:solidFill>
                  <a:srgbClr val="A50021"/>
                </a:solidFill>
                <a:sym typeface="Wingdings"/>
              </a:rPr>
              <a:t>gen</a:t>
            </a:r>
            <a:r>
              <a:rPr lang="en-US" b="1" i="1" dirty="0" smtClean="0">
                <a:solidFill>
                  <a:srgbClr val="A50021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A50021"/>
                </a:solidFill>
                <a:sym typeface="Wingdings"/>
              </a:rPr>
              <a:t>~ </a:t>
            </a:r>
            <a:r>
              <a:rPr lang="en-US" b="1" dirty="0" err="1" smtClean="0">
                <a:solidFill>
                  <a:srgbClr val="A50021"/>
                </a:solidFill>
                <a:sym typeface="Wingdings"/>
              </a:rPr>
              <a:t>exp</a:t>
            </a:r>
            <a:r>
              <a:rPr lang="en-US" b="1" i="1" dirty="0" smtClean="0">
                <a:solidFill>
                  <a:srgbClr val="A50021"/>
                </a:solidFill>
                <a:sym typeface="Wingdings"/>
              </a:rPr>
              <a:t>(-</a:t>
            </a:r>
            <a:r>
              <a:rPr lang="en-US" b="1" i="1" dirty="0" err="1" smtClean="0">
                <a:solidFill>
                  <a:srgbClr val="A50021"/>
                </a:solidFill>
                <a:sym typeface="Wingdings"/>
              </a:rPr>
              <a:t>E</a:t>
            </a:r>
            <a:r>
              <a:rPr lang="en-US" b="1" i="1" baseline="-25000" dirty="0" err="1" smtClean="0">
                <a:solidFill>
                  <a:srgbClr val="A50021"/>
                </a:solidFill>
                <a:sym typeface="Wingdings"/>
              </a:rPr>
              <a:t>a</a:t>
            </a:r>
            <a:r>
              <a:rPr lang="en-US" b="1" i="1" dirty="0" smtClean="0">
                <a:solidFill>
                  <a:srgbClr val="A50021"/>
                </a:solidFill>
                <a:sym typeface="Wingdings"/>
              </a:rPr>
              <a:t>/</a:t>
            </a:r>
            <a:r>
              <a:rPr lang="en-US" b="1" i="1" dirty="0" err="1" smtClean="0">
                <a:solidFill>
                  <a:srgbClr val="A50021"/>
                </a:solidFill>
                <a:sym typeface="Wingdings"/>
              </a:rPr>
              <a:t>kT</a:t>
            </a:r>
            <a:r>
              <a:rPr lang="en-US" b="1" i="1" dirty="0" smtClean="0">
                <a:solidFill>
                  <a:srgbClr val="A50021"/>
                </a:solidFill>
                <a:sym typeface="Wingdings"/>
              </a:rPr>
              <a:t>)</a:t>
            </a:r>
            <a:endParaRPr lang="ru-RU" b="1" i="1" dirty="0">
              <a:solidFill>
                <a:srgbClr val="A50021"/>
              </a:solidFill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99" y="2373471"/>
            <a:ext cx="3990572" cy="2703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70" b="10559"/>
          <a:stretch/>
        </p:blipFill>
        <p:spPr bwMode="auto">
          <a:xfrm>
            <a:off x="827585" y="5076961"/>
            <a:ext cx="3384376" cy="1096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88" b="15256"/>
          <a:stretch/>
        </p:blipFill>
        <p:spPr bwMode="auto">
          <a:xfrm>
            <a:off x="5185130" y="5245927"/>
            <a:ext cx="31165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52569" y="6173529"/>
            <a:ext cx="6282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50021"/>
                </a:solidFill>
              </a:rPr>
              <a:t>Activation energy </a:t>
            </a:r>
            <a:r>
              <a:rPr lang="en-US" i="1" dirty="0" err="1" smtClean="0">
                <a:solidFill>
                  <a:srgbClr val="A50021"/>
                </a:solidFill>
              </a:rPr>
              <a:t>E</a:t>
            </a:r>
            <a:r>
              <a:rPr lang="en-US" i="1" baseline="-25000" dirty="0" err="1" smtClean="0">
                <a:solidFill>
                  <a:srgbClr val="A50021"/>
                </a:solidFill>
              </a:rPr>
              <a:t>a</a:t>
            </a:r>
            <a:r>
              <a:rPr lang="en-US" dirty="0" smtClean="0">
                <a:solidFill>
                  <a:srgbClr val="A50021"/>
                </a:solidFill>
              </a:rPr>
              <a:t> = 0.65 </a:t>
            </a:r>
            <a:r>
              <a:rPr lang="en-US" dirty="0" err="1" smtClean="0">
                <a:solidFill>
                  <a:srgbClr val="A50021"/>
                </a:solidFill>
              </a:rPr>
              <a:t>eV</a:t>
            </a:r>
            <a:r>
              <a:rPr lang="en-US" dirty="0" smtClean="0">
                <a:solidFill>
                  <a:srgbClr val="A50021"/>
                </a:solidFill>
              </a:rPr>
              <a:t> for both radiations and all </a:t>
            </a:r>
            <a:r>
              <a:rPr lang="en-US" i="1" dirty="0" smtClean="0">
                <a:solidFill>
                  <a:srgbClr val="A50021"/>
                </a:solidFill>
              </a:rPr>
              <a:t>F</a:t>
            </a:r>
            <a:r>
              <a:rPr lang="en-US" dirty="0" smtClean="0">
                <a:solidFill>
                  <a:srgbClr val="A50021"/>
                </a:solidFill>
              </a:rPr>
              <a:t> </a:t>
            </a:r>
            <a:endParaRPr lang="ru-RU" dirty="0">
              <a:solidFill>
                <a:srgbClr val="A50021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02" y="2268432"/>
            <a:ext cx="4104144" cy="2778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04737" y="1932275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d = 200 </a:t>
            </a:r>
            <a:r>
              <a:rPr lang="en-US" b="1" dirty="0" smtClean="0">
                <a:solidFill>
                  <a:srgbClr val="008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326065" y="333375"/>
            <a:ext cx="4933950" cy="6477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>
                <a:solidFill>
                  <a:srgbClr val="0000FF"/>
                </a:solidFill>
                <a:latin typeface="Comic Sans MS" pitchFamily="66" charset="0"/>
              </a:rPr>
              <a:t>Reverse current simulation</a:t>
            </a:r>
            <a:endParaRPr lang="ru-RU" sz="2800" b="1" i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699791" y="1289566"/>
            <a:ext cx="4104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0000"/>
                </a:solidFill>
              </a:rPr>
              <a:t>1. Carrier generation via single </a:t>
            </a:r>
            <a:r>
              <a:rPr lang="en-US" dirty="0" smtClean="0">
                <a:solidFill>
                  <a:srgbClr val="C00000"/>
                </a:solidFill>
              </a:rPr>
              <a:t>level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2" r="1841"/>
          <a:stretch/>
        </p:blipFill>
        <p:spPr bwMode="auto">
          <a:xfrm>
            <a:off x="123518" y="2276872"/>
            <a:ext cx="4300671" cy="2898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11238" y="1916873"/>
            <a:ext cx="3106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</a:rPr>
              <a:t>N</a:t>
            </a:r>
            <a:r>
              <a:rPr lang="en-US" i="1" baseline="-25000" dirty="0" err="1" smtClean="0">
                <a:solidFill>
                  <a:srgbClr val="0000FF"/>
                </a:solidFill>
              </a:rPr>
              <a:t>gen</a:t>
            </a:r>
            <a:r>
              <a:rPr lang="en-US" dirty="0" smtClean="0">
                <a:solidFill>
                  <a:srgbClr val="0000FF"/>
                </a:solidFill>
              </a:rPr>
              <a:t> vs. </a:t>
            </a:r>
            <a:r>
              <a:rPr lang="en-US" dirty="0" err="1" smtClean="0">
                <a:solidFill>
                  <a:srgbClr val="0000FF"/>
                </a:solidFill>
              </a:rPr>
              <a:t>fluence</a:t>
            </a:r>
            <a:r>
              <a:rPr lang="en-US" dirty="0" smtClean="0">
                <a:solidFill>
                  <a:srgbClr val="0000FF"/>
                </a:solidFill>
              </a:rPr>
              <a:t> dependence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5212" y="2660089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Linear dependence of </a:t>
            </a:r>
            <a:r>
              <a:rPr lang="en-US" i="1" dirty="0" err="1" smtClean="0">
                <a:solidFill>
                  <a:srgbClr val="C00000"/>
                </a:solidFill>
              </a:rPr>
              <a:t>N</a:t>
            </a:r>
            <a:r>
              <a:rPr lang="en-US" i="1" baseline="-25000" dirty="0" err="1" smtClean="0">
                <a:solidFill>
                  <a:srgbClr val="C00000"/>
                </a:solidFill>
              </a:rPr>
              <a:t>gen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vs. </a:t>
            </a:r>
            <a:r>
              <a:rPr lang="en-US" i="1" dirty="0" smtClean="0">
                <a:solidFill>
                  <a:srgbClr val="C00000"/>
                </a:solidFill>
              </a:rPr>
              <a:t>F</a:t>
            </a:r>
            <a:r>
              <a:rPr lang="en-US" dirty="0" smtClean="0">
                <a:solidFill>
                  <a:srgbClr val="C00000"/>
                </a:solidFill>
              </a:rPr>
              <a:t> - agrees with data on </a:t>
            </a:r>
            <a:r>
              <a:rPr lang="en-US" i="1" dirty="0" err="1" smtClean="0">
                <a:solidFill>
                  <a:srgbClr val="C00000"/>
                </a:solidFill>
              </a:rPr>
              <a:t>I</a:t>
            </a:r>
            <a:r>
              <a:rPr lang="en-US" i="1" baseline="-25000" dirty="0" err="1" smtClean="0">
                <a:solidFill>
                  <a:srgbClr val="C00000"/>
                </a:solidFill>
              </a:rPr>
              <a:t>b</a:t>
            </a:r>
            <a:r>
              <a:rPr lang="en-US" i="1" dirty="0" smtClean="0">
                <a:solidFill>
                  <a:srgbClr val="C00000"/>
                </a:solidFill>
              </a:rPr>
              <a:t>(F)</a:t>
            </a:r>
          </a:p>
          <a:p>
            <a:endParaRPr lang="en-US" sz="1000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Simple and direct approach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65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124075" y="260648"/>
            <a:ext cx="4933950" cy="6477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>
                <a:solidFill>
                  <a:srgbClr val="0000FF"/>
                </a:solidFill>
                <a:latin typeface="Comic Sans MS" pitchFamily="66" charset="0"/>
              </a:rPr>
              <a:t>Reverse current simulation</a:t>
            </a:r>
            <a:endParaRPr lang="ru-RU" sz="2800" b="1" i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58703" y="1338431"/>
            <a:ext cx="837506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 smtClean="0">
                <a:solidFill>
                  <a:srgbClr val="C00000"/>
                </a:solidFill>
              </a:rPr>
              <a:t>2. </a:t>
            </a:r>
            <a:r>
              <a:rPr lang="en-US" sz="2000" dirty="0">
                <a:solidFill>
                  <a:srgbClr val="C00000"/>
                </a:solidFill>
              </a:rPr>
              <a:t>Carrier generation via </a:t>
            </a:r>
            <a:r>
              <a:rPr lang="en-US" sz="2000" u="sng" dirty="0" smtClean="0">
                <a:solidFill>
                  <a:srgbClr val="C00000"/>
                </a:solidFill>
              </a:rPr>
              <a:t>two levels </a:t>
            </a:r>
            <a:r>
              <a:rPr lang="en-US" sz="2000" dirty="0" smtClean="0">
                <a:solidFill>
                  <a:srgbClr val="C00000"/>
                </a:solidFill>
              </a:rPr>
              <a:t>(TL simulation) </a:t>
            </a:r>
            <a:endParaRPr lang="en-US" sz="20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12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000" dirty="0">
                <a:solidFill>
                  <a:srgbClr val="C00000"/>
                </a:solidFill>
              </a:rPr>
              <a:t>– microscopic </a:t>
            </a:r>
            <a:r>
              <a:rPr lang="en-US" sz="2000" dirty="0" smtClean="0">
                <a:solidFill>
                  <a:srgbClr val="C00000"/>
                </a:solidFill>
              </a:rPr>
              <a:t>approach;     two </a:t>
            </a:r>
            <a:r>
              <a:rPr lang="en-US" sz="2000" dirty="0" smtClean="0">
                <a:solidFill>
                  <a:srgbClr val="C00000"/>
                </a:solidFill>
              </a:rPr>
              <a:t>independent </a:t>
            </a:r>
            <a:r>
              <a:rPr lang="en-US" sz="2000" dirty="0" smtClean="0">
                <a:solidFill>
                  <a:srgbClr val="C00000"/>
                </a:solidFill>
              </a:rPr>
              <a:t>processes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5279" y="2420888"/>
            <a:ext cx="5984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DD: </a:t>
            </a:r>
            <a:r>
              <a:rPr lang="en-US" sz="2000" i="1" dirty="0" err="1" smtClean="0">
                <a:solidFill>
                  <a:srgbClr val="0000FF"/>
                </a:solidFill>
              </a:rPr>
              <a:t>E</a:t>
            </a:r>
            <a:r>
              <a:rPr lang="en-US" sz="2000" i="1" baseline="-25000" dirty="0" err="1" smtClean="0">
                <a:solidFill>
                  <a:srgbClr val="0000FF"/>
                </a:solidFill>
              </a:rPr>
              <a:t>v</a:t>
            </a:r>
            <a:r>
              <a:rPr lang="en-US" sz="2000" dirty="0" smtClean="0">
                <a:solidFill>
                  <a:srgbClr val="0000FF"/>
                </a:solidFill>
              </a:rPr>
              <a:t> + 0.48 </a:t>
            </a:r>
            <a:r>
              <a:rPr lang="en-US" sz="2000" dirty="0" err="1" smtClean="0">
                <a:solidFill>
                  <a:srgbClr val="0000FF"/>
                </a:solidFill>
              </a:rPr>
              <a:t>eV</a:t>
            </a:r>
            <a:r>
              <a:rPr lang="en-US" sz="2000" dirty="0" smtClean="0">
                <a:solidFill>
                  <a:srgbClr val="0000FF"/>
                </a:solidFill>
              </a:rPr>
              <a:t>; DA: </a:t>
            </a:r>
            <a:r>
              <a:rPr lang="en-US" sz="2000" i="1" dirty="0" err="1" smtClean="0">
                <a:solidFill>
                  <a:srgbClr val="0000FF"/>
                </a:solidFill>
              </a:rPr>
              <a:t>E</a:t>
            </a:r>
            <a:r>
              <a:rPr lang="en-US" sz="2000" i="1" baseline="-25000" dirty="0" err="1" smtClean="0">
                <a:solidFill>
                  <a:srgbClr val="0000FF"/>
                </a:solidFill>
              </a:rPr>
              <a:t>c</a:t>
            </a:r>
            <a:r>
              <a:rPr lang="en-US" sz="2000" dirty="0" smtClean="0">
                <a:solidFill>
                  <a:srgbClr val="0000FF"/>
                </a:solidFill>
              </a:rPr>
              <a:t> – (0.525</a:t>
            </a:r>
            <a:r>
              <a:rPr lang="en-US" sz="2000" dirty="0" smtClean="0">
                <a:solidFill>
                  <a:srgbClr val="0000FF"/>
                </a:solidFill>
                <a:sym typeface="Symbol"/>
              </a:rPr>
              <a:t>0.005)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eV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 – </a:t>
            </a:r>
            <a:r>
              <a:rPr lang="en-US" sz="2000" dirty="0" err="1" smtClean="0">
                <a:solidFill>
                  <a:srgbClr val="0000FF"/>
                </a:solidFill>
              </a:rPr>
              <a:t>midgap</a:t>
            </a:r>
            <a:r>
              <a:rPr lang="en-US" sz="2000" dirty="0" smtClean="0">
                <a:solidFill>
                  <a:srgbClr val="0000FF"/>
                </a:solidFill>
              </a:rPr>
              <a:t> levels used in all PTI simulations and fits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91384" y="403305"/>
            <a:ext cx="595035" cy="369332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60093"/>
                </a:solidFill>
              </a:rPr>
              <a:t>NB!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3356845"/>
            <a:ext cx="4254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Variables: introduction rates </a:t>
            </a:r>
            <a:r>
              <a:rPr lang="en-US" sz="2000" i="1" dirty="0" smtClean="0"/>
              <a:t>K, </a:t>
            </a:r>
            <a:r>
              <a:rPr lang="en-US" sz="2000" i="1" dirty="0" smtClean="0">
                <a:latin typeface="Symbol" pitchFamily="18" charset="2"/>
              </a:rPr>
              <a:t>s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N</a:t>
            </a:r>
            <a:r>
              <a:rPr lang="en-US" sz="2000" i="1" baseline="-25000" dirty="0" err="1" smtClean="0"/>
              <a:t>t</a:t>
            </a:r>
            <a:endParaRPr lang="ru-RU" sz="2000" i="1" baseline="-250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52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124075" y="260648"/>
            <a:ext cx="4933950" cy="6477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>
                <a:solidFill>
                  <a:srgbClr val="0000FF"/>
                </a:solidFill>
                <a:latin typeface="Comic Sans MS" pitchFamily="66" charset="0"/>
              </a:rPr>
              <a:t>Reverse current simulation</a:t>
            </a:r>
            <a:endParaRPr lang="ru-RU" sz="2800" b="1" i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64720" y="999555"/>
            <a:ext cx="83750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2. </a:t>
            </a:r>
            <a:r>
              <a:rPr lang="en-US" dirty="0">
                <a:solidFill>
                  <a:srgbClr val="C00000"/>
                </a:solidFill>
              </a:rPr>
              <a:t>Carrier generation via </a:t>
            </a:r>
            <a:r>
              <a:rPr lang="en-US" u="sng" dirty="0" smtClean="0">
                <a:solidFill>
                  <a:srgbClr val="C00000"/>
                </a:solidFill>
              </a:rPr>
              <a:t>two levels </a:t>
            </a:r>
            <a:r>
              <a:rPr lang="en-US" dirty="0" smtClean="0">
                <a:solidFill>
                  <a:srgbClr val="C00000"/>
                </a:solidFill>
              </a:rPr>
              <a:t>(TL simulation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9602" y="2161192"/>
            <a:ext cx="2468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K</a:t>
            </a:r>
            <a:r>
              <a:rPr lang="en-US" i="1" baseline="-25000" dirty="0" smtClean="0"/>
              <a:t>DA</a:t>
            </a:r>
            <a:r>
              <a:rPr lang="en-US" i="1" dirty="0" smtClean="0"/>
              <a:t>/K</a:t>
            </a:r>
            <a:r>
              <a:rPr lang="en-US" i="1" baseline="-25000" dirty="0" smtClean="0"/>
              <a:t>DD</a:t>
            </a:r>
            <a:r>
              <a:rPr lang="en-US" dirty="0" smtClean="0"/>
              <a:t> = 1; </a:t>
            </a:r>
            <a:r>
              <a:rPr lang="en-US" i="1" dirty="0" smtClean="0"/>
              <a:t>K</a:t>
            </a:r>
            <a:r>
              <a:rPr lang="en-US" i="1" baseline="-25000" dirty="0" smtClean="0"/>
              <a:t>DD</a:t>
            </a:r>
            <a:r>
              <a:rPr lang="en-US" dirty="0" smtClean="0"/>
              <a:t> = </a:t>
            </a:r>
            <a:r>
              <a:rPr lang="en-US" dirty="0" smtClean="0"/>
              <a:t>0.8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54558" y="1470677"/>
            <a:ext cx="478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DD: </a:t>
            </a:r>
            <a:r>
              <a:rPr lang="en-US" i="1" dirty="0" err="1" smtClean="0">
                <a:solidFill>
                  <a:srgbClr val="0000FF"/>
                </a:solidFill>
              </a:rPr>
              <a:t>E</a:t>
            </a:r>
            <a:r>
              <a:rPr lang="en-US" i="1" baseline="-25000" dirty="0" err="1" smtClean="0">
                <a:solidFill>
                  <a:srgbClr val="0000FF"/>
                </a:solidFill>
              </a:rPr>
              <a:t>v</a:t>
            </a:r>
            <a:r>
              <a:rPr lang="en-US" dirty="0" smtClean="0">
                <a:solidFill>
                  <a:srgbClr val="0000FF"/>
                </a:solidFill>
              </a:rPr>
              <a:t> + 0.48 </a:t>
            </a:r>
            <a:r>
              <a:rPr lang="en-US" dirty="0" err="1" smtClean="0">
                <a:solidFill>
                  <a:srgbClr val="0000FF"/>
                </a:solidFill>
              </a:rPr>
              <a:t>eV</a:t>
            </a:r>
            <a:r>
              <a:rPr lang="en-US" dirty="0" smtClean="0">
                <a:solidFill>
                  <a:srgbClr val="0000FF"/>
                </a:solidFill>
              </a:rPr>
              <a:t>; DA: </a:t>
            </a:r>
            <a:r>
              <a:rPr lang="en-US" i="1" dirty="0" err="1" smtClean="0">
                <a:solidFill>
                  <a:srgbClr val="0000FF"/>
                </a:solidFill>
              </a:rPr>
              <a:t>E</a:t>
            </a:r>
            <a:r>
              <a:rPr lang="en-US" i="1" baseline="-25000" dirty="0" err="1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 – (0.525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0.005)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eV</a:t>
            </a:r>
            <a:endParaRPr lang="en-US" dirty="0" smtClean="0">
              <a:solidFill>
                <a:srgbClr val="0000FF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583137" y="2216071"/>
            <a:ext cx="0" cy="4103225"/>
          </a:xfrm>
          <a:prstGeom prst="line">
            <a:avLst/>
          </a:prstGeom>
          <a:ln w="19050">
            <a:solidFill>
              <a:srgbClr val="3399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97378" y="2216071"/>
            <a:ext cx="364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K</a:t>
            </a:r>
            <a:r>
              <a:rPr lang="en-US" i="1" baseline="-25000" dirty="0" smtClean="0"/>
              <a:t>DA</a:t>
            </a:r>
            <a:r>
              <a:rPr lang="en-US" i="1" dirty="0" smtClean="0"/>
              <a:t>/K</a:t>
            </a:r>
            <a:r>
              <a:rPr lang="en-US" i="1" baseline="-25000" dirty="0" smtClean="0"/>
              <a:t>DD</a:t>
            </a:r>
            <a:r>
              <a:rPr lang="en-US" dirty="0" smtClean="0"/>
              <a:t> = 2; </a:t>
            </a:r>
            <a:r>
              <a:rPr lang="en-US" i="1" dirty="0" smtClean="0"/>
              <a:t>K</a:t>
            </a:r>
            <a:r>
              <a:rPr lang="en-US" i="1" baseline="-25000" dirty="0" smtClean="0"/>
              <a:t>DD</a:t>
            </a:r>
            <a:r>
              <a:rPr lang="en-US" dirty="0" smtClean="0"/>
              <a:t> = 0.8, </a:t>
            </a:r>
            <a:r>
              <a:rPr lang="en-US" i="1" dirty="0" smtClean="0"/>
              <a:t>K</a:t>
            </a:r>
            <a:r>
              <a:rPr lang="en-US" i="1" baseline="-25000" dirty="0" smtClean="0"/>
              <a:t>DA</a:t>
            </a:r>
            <a:r>
              <a:rPr lang="en-US" dirty="0" smtClean="0"/>
              <a:t> = 1.6</a:t>
            </a:r>
            <a:endParaRPr lang="ru-RU" dirty="0"/>
          </a:p>
        </p:txBody>
      </p:sp>
      <p:pic>
        <p:nvPicPr>
          <p:cNvPr id="17" name="Рисунок 1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3" t="5922" r="2868" b="4174"/>
          <a:stretch/>
        </p:blipFill>
        <p:spPr bwMode="auto">
          <a:xfrm>
            <a:off x="4860031" y="2755514"/>
            <a:ext cx="3979753" cy="31937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" t="5428" r="3391" b="3429"/>
          <a:stretch/>
        </p:blipFill>
        <p:spPr bwMode="auto">
          <a:xfrm>
            <a:off x="186329" y="2664293"/>
            <a:ext cx="4311146" cy="32067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91384" y="403305"/>
            <a:ext cx="595035" cy="369332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60093"/>
                </a:solidFill>
              </a:rPr>
              <a:t>NB!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58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187624" y="404813"/>
            <a:ext cx="6912743" cy="6858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Parameters </a:t>
            </a:r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of 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two level simulation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34731" y="1271737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protons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7471" y="3271855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neutrons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028" y="3456521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Generation via two </a:t>
            </a:r>
            <a:r>
              <a:rPr lang="en-US" dirty="0" err="1" smtClean="0">
                <a:solidFill>
                  <a:srgbClr val="C00000"/>
                </a:solidFill>
              </a:rPr>
              <a:t>midgap</a:t>
            </a:r>
            <a:r>
              <a:rPr lang="en-US" dirty="0" smtClean="0">
                <a:solidFill>
                  <a:srgbClr val="C00000"/>
                </a:solidFill>
              </a:rPr>
              <a:t> levels,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DDs and DAs, adequately describes </a:t>
            </a:r>
            <a:r>
              <a:rPr lang="en-US" i="1" dirty="0" err="1" smtClean="0">
                <a:solidFill>
                  <a:srgbClr val="C00000"/>
                </a:solidFill>
              </a:rPr>
              <a:t>I</a:t>
            </a:r>
            <a:r>
              <a:rPr lang="en-US" i="1" baseline="-25000" dirty="0" err="1" smtClean="0">
                <a:solidFill>
                  <a:srgbClr val="C00000"/>
                </a:solidFill>
              </a:rPr>
              <a:t>g</a:t>
            </a:r>
            <a:r>
              <a:rPr lang="en-US" i="1" dirty="0" smtClean="0">
                <a:solidFill>
                  <a:srgbClr val="C00000"/>
                </a:solidFill>
              </a:rPr>
              <a:t>(T)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39889" y="1633419"/>
            <a:ext cx="2232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Generation </a:t>
            </a:r>
            <a:r>
              <a:rPr lang="en-US" sz="1600" dirty="0"/>
              <a:t>rate is determined by a larger energy </a:t>
            </a:r>
            <a:r>
              <a:rPr lang="en-US" sz="1600" dirty="0" smtClean="0"/>
              <a:t>gap</a:t>
            </a:r>
          </a:p>
          <a:p>
            <a:r>
              <a:rPr lang="en-US" sz="1600" i="1" dirty="0" smtClean="0">
                <a:latin typeface="Symbol" pitchFamily="18" charset="2"/>
              </a:rPr>
              <a:t>s</a:t>
            </a:r>
            <a:r>
              <a:rPr lang="en-US" sz="1600" i="1" baseline="-25000" dirty="0" smtClean="0"/>
              <a:t>e</a:t>
            </a:r>
            <a:r>
              <a:rPr lang="en-US" sz="1600" dirty="0" smtClean="0"/>
              <a:t> – sensitive for DD</a:t>
            </a:r>
          </a:p>
          <a:p>
            <a:r>
              <a:rPr lang="en-US" sz="1600" i="1" dirty="0" err="1" smtClean="0">
                <a:latin typeface="Symbol" pitchFamily="18" charset="2"/>
              </a:rPr>
              <a:t>s</a:t>
            </a:r>
            <a:r>
              <a:rPr lang="en-US" sz="1600" i="1" baseline="-25000" dirty="0" err="1" smtClean="0"/>
              <a:t>h</a:t>
            </a:r>
            <a:r>
              <a:rPr lang="en-US" sz="1600" dirty="0" smtClean="0"/>
              <a:t> – sensitive for DA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78" y="1641069"/>
            <a:ext cx="6432550" cy="162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25"/>
          <a:stretch/>
        </p:blipFill>
        <p:spPr bwMode="auto">
          <a:xfrm>
            <a:off x="340478" y="3658327"/>
            <a:ext cx="6537928" cy="14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987824" y="1271737"/>
            <a:ext cx="0" cy="388545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059832" y="1456403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66180" y="6019741"/>
            <a:ext cx="7189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</a:rPr>
              <a:t>G. </a:t>
            </a:r>
            <a:r>
              <a:rPr lang="en-US" i="1" dirty="0" err="1" smtClean="0">
                <a:solidFill>
                  <a:srgbClr val="008000"/>
                </a:solidFill>
              </a:rPr>
              <a:t>Kramberger</a:t>
            </a:r>
            <a:r>
              <a:rPr lang="en-US" i="1" dirty="0" smtClean="0">
                <a:solidFill>
                  <a:srgbClr val="008000"/>
                </a:solidFill>
              </a:rPr>
              <a:t>, NIM A 515 (2004) </a:t>
            </a:r>
            <a:r>
              <a:rPr lang="en-US" i="1" dirty="0" smtClean="0">
                <a:solidFill>
                  <a:srgbClr val="008000"/>
                </a:solidFill>
              </a:rPr>
              <a:t>109 </a:t>
            </a:r>
            <a:r>
              <a:rPr lang="en-US" dirty="0" smtClean="0">
                <a:solidFill>
                  <a:srgbClr val="008000"/>
                </a:solidFill>
              </a:rPr>
              <a:t>– parameters of dominant traps are defined at continuous injection  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373215"/>
            <a:ext cx="5464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DDs: </a:t>
            </a:r>
            <a:r>
              <a:rPr lang="en-US" i="1" dirty="0" smtClean="0">
                <a:latin typeface="Symbol" pitchFamily="18" charset="2"/>
              </a:rPr>
              <a:t>s</a:t>
            </a:r>
            <a:r>
              <a:rPr lang="en-US" i="1" baseline="-25000" dirty="0" smtClean="0"/>
              <a:t>e</a:t>
            </a:r>
            <a:r>
              <a:rPr lang="en-US" dirty="0" smtClean="0"/>
              <a:t> = (0.8-1)x10</a:t>
            </a:r>
            <a:r>
              <a:rPr lang="en-US" baseline="30000" dirty="0" smtClean="0"/>
              <a:t>-13</a:t>
            </a:r>
            <a:r>
              <a:rPr lang="en-US" dirty="0" smtClean="0"/>
              <a:t> cm</a:t>
            </a:r>
            <a:r>
              <a:rPr lang="en-US" baseline="30000" dirty="0" smtClean="0"/>
              <a:t>2</a:t>
            </a:r>
            <a:r>
              <a:rPr lang="en-US" dirty="0" smtClean="0"/>
              <a:t>,   </a:t>
            </a:r>
            <a:r>
              <a:rPr lang="en-US" i="1" dirty="0" err="1" smtClean="0">
                <a:latin typeface="Symbol" pitchFamily="18" charset="2"/>
              </a:rPr>
              <a:t>s</a:t>
            </a:r>
            <a:r>
              <a:rPr lang="en-US" i="1" baseline="-25000" dirty="0" err="1" smtClean="0"/>
              <a:t>h</a:t>
            </a:r>
            <a:r>
              <a:rPr lang="en-US" dirty="0" smtClean="0"/>
              <a:t> = 1x10</a:t>
            </a:r>
            <a:r>
              <a:rPr lang="en-US" baseline="30000" dirty="0" smtClean="0"/>
              <a:t>-15</a:t>
            </a:r>
            <a:r>
              <a:rPr lang="en-US" dirty="0" smtClean="0"/>
              <a:t> cm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DAs</a:t>
            </a:r>
            <a:r>
              <a:rPr lang="en-US" dirty="0"/>
              <a:t>: </a:t>
            </a:r>
            <a:r>
              <a:rPr lang="en-US" i="1" dirty="0">
                <a:latin typeface="Symbol" pitchFamily="18" charset="2"/>
              </a:rPr>
              <a:t>s</a:t>
            </a:r>
            <a:r>
              <a:rPr lang="en-US" i="1" baseline="-25000" dirty="0"/>
              <a:t>e</a:t>
            </a:r>
            <a:r>
              <a:rPr lang="en-US" dirty="0"/>
              <a:t> = </a:t>
            </a:r>
            <a:r>
              <a:rPr lang="en-US" dirty="0" smtClean="0"/>
              <a:t>1x10</a:t>
            </a:r>
            <a:r>
              <a:rPr lang="en-US" baseline="30000" dirty="0" smtClean="0"/>
              <a:t>-14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2</a:t>
            </a:r>
            <a:r>
              <a:rPr lang="en-US" dirty="0"/>
              <a:t>, </a:t>
            </a:r>
            <a:r>
              <a:rPr lang="en-US" dirty="0" smtClean="0"/>
              <a:t>           </a:t>
            </a:r>
            <a:r>
              <a:rPr lang="en-US" i="1" dirty="0" err="1" smtClean="0">
                <a:latin typeface="Symbol" pitchFamily="18" charset="2"/>
              </a:rPr>
              <a:t>s</a:t>
            </a:r>
            <a:r>
              <a:rPr lang="en-US" i="1" baseline="-25000" dirty="0" err="1" smtClean="0"/>
              <a:t>h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(0.7-2)x10</a:t>
            </a:r>
            <a:r>
              <a:rPr lang="en-US" baseline="30000" dirty="0" smtClean="0"/>
              <a:t>-14</a:t>
            </a:r>
            <a:r>
              <a:rPr lang="en-US" dirty="0" smtClean="0"/>
              <a:t> cm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41079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115616" y="404813"/>
            <a:ext cx="6912743" cy="6858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Contribution </a:t>
            </a:r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of 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DDs and DAs to </a:t>
            </a:r>
            <a:r>
              <a:rPr lang="en-US" sz="2800" b="1" i="1" dirty="0" err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800" b="1" i="1" baseline="-25000" dirty="0" err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b</a:t>
            </a:r>
            <a:endParaRPr lang="ru-RU" sz="2800" b="1" i="1" baseline="-25000" dirty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10740"/>
            <a:ext cx="4032448" cy="3114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408" y="1682197"/>
            <a:ext cx="4036290" cy="312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08044" y="4816926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50021"/>
                </a:solidFill>
              </a:rPr>
              <a:t>Contribution from DAs </a:t>
            </a:r>
            <a:r>
              <a:rPr lang="en-US" dirty="0" smtClean="0">
                <a:solidFill>
                  <a:srgbClr val="A50021"/>
                </a:solidFill>
              </a:rPr>
              <a:t>prevails</a:t>
            </a:r>
            <a:endParaRPr lang="en-US" dirty="0" smtClean="0">
              <a:solidFill>
                <a:srgbClr val="A5002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4805516"/>
            <a:ext cx="4098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50021"/>
                </a:solidFill>
              </a:rPr>
              <a:t>Contributions to current from DDs and DAs are close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1247917"/>
            <a:ext cx="2468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K</a:t>
            </a:r>
            <a:r>
              <a:rPr lang="en-US" i="1" baseline="-25000" dirty="0" smtClean="0"/>
              <a:t>DA</a:t>
            </a:r>
            <a:r>
              <a:rPr lang="en-US" i="1" dirty="0" smtClean="0"/>
              <a:t>/K</a:t>
            </a:r>
            <a:r>
              <a:rPr lang="en-US" i="1" baseline="-25000" dirty="0" smtClean="0"/>
              <a:t>DD</a:t>
            </a:r>
            <a:r>
              <a:rPr lang="en-US" dirty="0" smtClean="0"/>
              <a:t> = 1; </a:t>
            </a:r>
            <a:r>
              <a:rPr lang="en-US" i="1" dirty="0" smtClean="0"/>
              <a:t>K</a:t>
            </a:r>
            <a:r>
              <a:rPr lang="en-US" i="1" baseline="-25000" dirty="0" smtClean="0"/>
              <a:t>DD</a:t>
            </a:r>
            <a:r>
              <a:rPr lang="en-US" dirty="0" smtClean="0"/>
              <a:t> = 0.8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36847" y="1250142"/>
            <a:ext cx="2468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K</a:t>
            </a:r>
            <a:r>
              <a:rPr lang="en-US" i="1" baseline="-25000" dirty="0" smtClean="0"/>
              <a:t>DA</a:t>
            </a:r>
            <a:r>
              <a:rPr lang="en-US" i="1" dirty="0" smtClean="0"/>
              <a:t>/K</a:t>
            </a:r>
            <a:r>
              <a:rPr lang="en-US" i="1" baseline="-25000" dirty="0" smtClean="0"/>
              <a:t>DD</a:t>
            </a:r>
            <a:r>
              <a:rPr lang="en-US" dirty="0" smtClean="0"/>
              <a:t> = 2; </a:t>
            </a:r>
            <a:r>
              <a:rPr lang="en-US" i="1" dirty="0" smtClean="0"/>
              <a:t>K</a:t>
            </a:r>
            <a:r>
              <a:rPr lang="en-US" i="1" baseline="-25000" dirty="0" smtClean="0"/>
              <a:t>DD</a:t>
            </a:r>
            <a:r>
              <a:rPr lang="en-US" dirty="0" smtClean="0"/>
              <a:t> = 0.8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571987" y="1432583"/>
            <a:ext cx="0" cy="4228665"/>
          </a:xfrm>
          <a:prstGeom prst="line">
            <a:avLst/>
          </a:prstGeom>
          <a:ln w="254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EA0B9-C4B3-4F2F-937F-CBD4BB1F3E82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4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1783</TotalTime>
  <Words>994</Words>
  <Application>Microsoft Office PowerPoint</Application>
  <PresentationFormat>Экран (4:3)</PresentationFormat>
  <Paragraphs>160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802025</cp:lastModifiedBy>
  <cp:revision>236</cp:revision>
  <dcterms:created xsi:type="dcterms:W3CDTF">2012-04-10T08:02:19Z</dcterms:created>
  <dcterms:modified xsi:type="dcterms:W3CDTF">2013-03-26T21:28:36Z</dcterms:modified>
</cp:coreProperties>
</file>