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3" r:id="rId3"/>
    <p:sldId id="285" r:id="rId4"/>
    <p:sldId id="277" r:id="rId5"/>
    <p:sldId id="274" r:id="rId6"/>
    <p:sldId id="259" r:id="rId7"/>
    <p:sldId id="269" r:id="rId8"/>
    <p:sldId id="260" r:id="rId9"/>
    <p:sldId id="270" r:id="rId10"/>
    <p:sldId id="261" r:id="rId11"/>
    <p:sldId id="262" r:id="rId12"/>
    <p:sldId id="283" r:id="rId13"/>
    <p:sldId id="267" r:id="rId14"/>
    <p:sldId id="284" r:id="rId15"/>
    <p:sldId id="306" r:id="rId16"/>
    <p:sldId id="286" r:id="rId17"/>
    <p:sldId id="307" r:id="rId18"/>
    <p:sldId id="308" r:id="rId19"/>
    <p:sldId id="287" r:id="rId20"/>
    <p:sldId id="288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9" r:id="rId36"/>
    <p:sldId id="311" r:id="rId37"/>
    <p:sldId id="310" r:id="rId38"/>
    <p:sldId id="28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43F8-7360-40EE-A47D-20E3A78BF951}" type="datetimeFigureOut">
              <a:rPr lang="en-US" smtClean="0"/>
              <a:pPr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E7162-5B00-422E-B767-EF1EF5E32D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kcms02.fzk.de/probe/lyon2/login.php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getFile.py/access?contribId=1&amp;resId=0&amp;materialId=slides&amp;confId=12577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295400" y="0"/>
            <a:ext cx="7391400" cy="1752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Summary of </a:t>
            </a:r>
            <a:r>
              <a:rPr lang="en-US" sz="4400" dirty="0" smtClean="0">
                <a:solidFill>
                  <a:prstClr val="black"/>
                </a:solidFill>
              </a:rPr>
              <a:t>Simulation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Work </a:t>
            </a:r>
            <a:r>
              <a:rPr lang="en-US" sz="4400" noProof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for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HPK Campaign</a:t>
            </a:r>
            <a:endParaRPr kumimoji="0" lang="en-US" sz="3200" b="1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3400" y="3733800"/>
            <a:ext cx="8001000" cy="1828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Ranjeet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Singh</a:t>
            </a:r>
            <a:r>
              <a:rPr lang="en-US" sz="2000" b="1" dirty="0" smtClean="0">
                <a:solidFill>
                  <a:srgbClr val="0000FF"/>
                </a:solidFill>
              </a:rPr>
              <a:t>, </a:t>
            </a:r>
            <a:r>
              <a:rPr lang="en-US" sz="2000" b="1" dirty="0" err="1" smtClean="0">
                <a:solidFill>
                  <a:srgbClr val="0000FF"/>
                </a:solidFill>
              </a:rPr>
              <a:t>Ashutosh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Bhardwaj</a:t>
            </a:r>
            <a:r>
              <a:rPr lang="en-US" sz="2000" b="1" dirty="0" smtClean="0">
                <a:solidFill>
                  <a:srgbClr val="0000FF"/>
                </a:solidFill>
              </a:rPr>
              <a:t>, </a:t>
            </a:r>
            <a:r>
              <a:rPr lang="en-US" sz="2000" b="1" dirty="0" err="1" smtClean="0">
                <a:solidFill>
                  <a:srgbClr val="0000FF"/>
                </a:solidFill>
              </a:rPr>
              <a:t>Kirti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Ranjan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Center for Detector &amp; Related Software Technology (CDRST)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Department of Physics and Astrophysics,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Delhi (DU), Delhi,  INDIA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logo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295400" cy="124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24000" y="5845314"/>
            <a:ext cx="62484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4620"/>
                </a:solidFill>
              </a:rPr>
              <a:t>RD-50 Simulation group meeting </a:t>
            </a:r>
          </a:p>
          <a:p>
            <a:pPr algn="ctr"/>
            <a:r>
              <a:rPr lang="en-US" sz="2000" b="1" dirty="0" smtClean="0">
                <a:solidFill>
                  <a:srgbClr val="004620"/>
                </a:solidFill>
              </a:rPr>
              <a:t>27-28 March 2013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657285"/>
            <a:ext cx="533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1.Substrate Doping Conc. (N</a:t>
            </a:r>
            <a:r>
              <a:rPr lang="en-US" baseline="-25000" dirty="0" smtClean="0"/>
              <a:t>B</a:t>
            </a:r>
            <a:r>
              <a:rPr lang="en-US" dirty="0" smtClean="0"/>
              <a:t>) = 3.0x10</a:t>
            </a:r>
            <a:r>
              <a:rPr lang="en-US" baseline="30000" dirty="0" smtClean="0"/>
              <a:t>12</a:t>
            </a:r>
            <a:r>
              <a:rPr lang="en-US" dirty="0" smtClean="0"/>
              <a:t> cm</a:t>
            </a:r>
            <a:r>
              <a:rPr lang="en-US" baseline="30000" dirty="0" smtClean="0"/>
              <a:t>-3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 Surface Charge Density  (</a:t>
            </a:r>
            <a:r>
              <a:rPr lang="en-US" dirty="0" err="1" smtClean="0"/>
              <a:t>Q</a:t>
            </a:r>
            <a:r>
              <a:rPr lang="en-US" baseline="-25000" dirty="0" err="1" smtClean="0"/>
              <a:t>f</a:t>
            </a:r>
            <a:r>
              <a:rPr lang="en-US" dirty="0" smtClean="0"/>
              <a:t>) = 1.0x10</a:t>
            </a:r>
            <a:r>
              <a:rPr lang="en-US" baseline="30000" dirty="0" smtClean="0"/>
              <a:t>11</a:t>
            </a:r>
            <a:r>
              <a:rPr lang="en-US" dirty="0" smtClean="0"/>
              <a:t> cm</a:t>
            </a:r>
            <a:r>
              <a:rPr lang="en-US" baseline="30000" dirty="0" smtClean="0"/>
              <a:t>-2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Temp = 21deg C corresponding to 294 K.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4)  n+ implant of 30 micron from the back side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5) </a:t>
            </a:r>
            <a:r>
              <a:rPr lang="en-US" dirty="0"/>
              <a:t> </a:t>
            </a:r>
            <a:r>
              <a:rPr lang="en-US" dirty="0" smtClean="0"/>
              <a:t>Junction depth of 1.5 micron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6) Strip length for normalization = 3.0490 cm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7) Total device depth is 320 micron.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8.) Frequency = 1MHz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Simulation Parameters – Same for all 12 configurations</a:t>
            </a:r>
            <a:endParaRPr lang="en-US" sz="3000" dirty="0"/>
          </a:p>
        </p:txBody>
      </p:sp>
      <p:sp>
        <p:nvSpPr>
          <p:cNvPr id="7" name="Rectangle 6"/>
          <p:cNvSpPr/>
          <p:nvPr/>
        </p:nvSpPr>
        <p:spPr>
          <a:xfrm>
            <a:off x="304800" y="5410200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2. Other than Width and Pitch, nothing else is changed in 12 Configurations.</a:t>
            </a: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Non Irradiated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3048000"/>
            <a:ext cx="82296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In all the plots shown on next page :</a:t>
            </a:r>
          </a:p>
          <a:p>
            <a:r>
              <a:rPr lang="en-US" dirty="0"/>
              <a:t>	</a:t>
            </a:r>
            <a:r>
              <a:rPr lang="en-US" dirty="0" smtClean="0"/>
              <a:t>Colors – </a:t>
            </a:r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Blue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show the three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int</a:t>
            </a:r>
            <a:r>
              <a:rPr lang="en-US" dirty="0" smtClean="0"/>
              <a:t> measurements</a:t>
            </a:r>
          </a:p>
          <a:p>
            <a:r>
              <a:rPr lang="en-US" dirty="0"/>
              <a:t>	</a:t>
            </a:r>
            <a:r>
              <a:rPr lang="en-US" dirty="0" smtClean="0"/>
              <a:t>Color – </a:t>
            </a:r>
            <a:r>
              <a:rPr lang="en-US" b="1" dirty="0" smtClean="0">
                <a:solidFill>
                  <a:srgbClr val="7030A0"/>
                </a:solidFill>
              </a:rPr>
              <a:t>Magenta</a:t>
            </a:r>
            <a:r>
              <a:rPr lang="en-US" dirty="0" smtClean="0"/>
              <a:t> show the simulated result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Non Irradiated MSSD</a:t>
            </a:r>
            <a:endParaRPr lang="en-US" sz="3200" dirty="0">
              <a:latin typeface="+mj-lt"/>
            </a:endParaRPr>
          </a:p>
        </p:txBody>
      </p:sp>
      <p:pic>
        <p:nvPicPr>
          <p:cNvPr id="5" name="Picture 4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524000"/>
            <a:ext cx="3708400" cy="2476500"/>
          </a:xfrm>
          <a:prstGeom prst="rect">
            <a:avLst/>
          </a:prstGeom>
        </p:spPr>
      </p:pic>
      <p:pic>
        <p:nvPicPr>
          <p:cNvPr id="6" name="Picture 5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3581400" cy="2590800"/>
          </a:xfrm>
          <a:prstGeom prst="rect">
            <a:avLst/>
          </a:prstGeom>
        </p:spPr>
      </p:pic>
      <p:pic>
        <p:nvPicPr>
          <p:cNvPr id="7" name="Picture 6" descr="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3962400"/>
            <a:ext cx="4038600" cy="2895600"/>
          </a:xfrm>
          <a:prstGeom prst="rect">
            <a:avLst/>
          </a:prstGeom>
        </p:spPr>
      </p:pic>
      <p:pic>
        <p:nvPicPr>
          <p:cNvPr id="8" name="Picture 7" descr="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905250"/>
            <a:ext cx="3657600" cy="29527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96000" y="5257800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One of the Expt. result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990600" y="3124200"/>
            <a:ext cx="243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Excellent agreement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5943600" y="2514600"/>
            <a:ext cx="243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Excellent agreement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1600200" y="5181600"/>
            <a:ext cx="243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Excellent agreement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6248400" y="4648200"/>
            <a:ext cx="243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Excellent agreement</a:t>
            </a:r>
            <a:endParaRPr lang="en-US" b="1" dirty="0"/>
          </a:p>
        </p:txBody>
      </p:sp>
      <p:sp>
        <p:nvSpPr>
          <p:cNvPr id="14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01E7162-5B00-422E-B767-EF1EF5E32D1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057400" y="762000"/>
            <a:ext cx="5715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– </a:t>
            </a:r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Blue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show the three </a:t>
            </a:r>
            <a:r>
              <a:rPr lang="en-US" dirty="0" err="1" smtClean="0"/>
              <a:t>Cint</a:t>
            </a:r>
            <a:r>
              <a:rPr lang="en-US" dirty="0" smtClean="0"/>
              <a:t> measurements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Magenta</a:t>
            </a:r>
            <a:r>
              <a:rPr lang="en-US" dirty="0" smtClean="0"/>
              <a:t> show the simulated result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33600" y="6019800"/>
            <a:ext cx="548509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 good agreement was obtained for other detectors also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Simulations for irradiated p-type MSSDs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143000"/>
            <a:ext cx="8915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Nb</a:t>
            </a:r>
            <a:r>
              <a:rPr lang="en-US" dirty="0" smtClean="0"/>
              <a:t>=3e12 cm</a:t>
            </a:r>
            <a:r>
              <a:rPr lang="en-US" baseline="30000" dirty="0" smtClean="0"/>
              <a:t>-2</a:t>
            </a:r>
            <a:r>
              <a:rPr lang="en-US" dirty="0" smtClean="0"/>
              <a:t>, and QF=1e11 cm</a:t>
            </a:r>
            <a:r>
              <a:rPr lang="en-US" baseline="30000" dirty="0" smtClean="0"/>
              <a:t>-2</a:t>
            </a:r>
            <a:r>
              <a:rPr lang="en-US" dirty="0" smtClean="0"/>
              <a:t> </a:t>
            </a:r>
          </a:p>
          <a:p>
            <a:r>
              <a:rPr lang="en-US" dirty="0" smtClean="0"/>
              <a:t>(Measurements by Marco </a:t>
            </a:r>
            <a:r>
              <a:rPr lang="en-US" dirty="0" err="1" smtClean="0"/>
              <a:t>Meschini</a:t>
            </a:r>
            <a:r>
              <a:rPr lang="en-US" dirty="0" smtClean="0"/>
              <a:t>, The sensors have been irradiated at a </a:t>
            </a:r>
            <a:r>
              <a:rPr lang="en-US" dirty="0" err="1" smtClean="0"/>
              <a:t>fluence</a:t>
            </a:r>
            <a:r>
              <a:rPr lang="en-US" dirty="0" smtClean="0"/>
              <a:t> of 5e14 </a:t>
            </a:r>
            <a:r>
              <a:rPr lang="en-US" dirty="0" err="1" smtClean="0"/>
              <a:t>neq</a:t>
            </a:r>
            <a:r>
              <a:rPr lang="en-US" dirty="0" smtClean="0"/>
              <a:t>/cm² with annealing  of 24h at 25°C + 5h at 20°C + 10 minutes at 60°C )</a:t>
            </a:r>
          </a:p>
          <a:p>
            <a:endParaRPr lang="en-US" dirty="0" smtClean="0"/>
          </a:p>
          <a:p>
            <a:r>
              <a:rPr lang="en-US" dirty="0" err="1" smtClean="0"/>
              <a:t>C</a:t>
            </a:r>
            <a:r>
              <a:rPr lang="en-US" baseline="-25000" dirty="0" err="1" smtClean="0"/>
              <a:t>int</a:t>
            </a:r>
            <a:r>
              <a:rPr lang="en-US" dirty="0" smtClean="0"/>
              <a:t> simulation using the following radiation damage model: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 T = -20 </a:t>
            </a:r>
            <a:r>
              <a:rPr lang="en-US" dirty="0" err="1" smtClean="0"/>
              <a:t>degC</a:t>
            </a:r>
            <a:r>
              <a:rPr lang="en-US" dirty="0" smtClean="0"/>
              <a:t> ( 253.15 K) </a:t>
            </a:r>
          </a:p>
          <a:p>
            <a:endParaRPr lang="en-US" dirty="0" smtClean="0"/>
          </a:p>
          <a:p>
            <a:r>
              <a:rPr lang="en-US" dirty="0" smtClean="0"/>
              <a:t>2.  Use of improved EVL model</a:t>
            </a:r>
          </a:p>
          <a:p>
            <a:r>
              <a:rPr lang="en-US" dirty="0" smtClean="0"/>
              <a:t>(</a:t>
            </a:r>
            <a:r>
              <a:rPr lang="en-US" i="1" dirty="0" smtClean="0"/>
              <a:t>“</a:t>
            </a:r>
            <a:r>
              <a:rPr lang="en-US" dirty="0" smtClean="0"/>
              <a:t>Simulation of Heavily Irradiated Silicon Pixel Sensors and Comparison with Test Beam Measurements”,  </a:t>
            </a:r>
            <a:r>
              <a:rPr lang="it-IT" dirty="0" smtClean="0"/>
              <a:t>Vincenzo Chiochia, </a:t>
            </a:r>
            <a:r>
              <a:rPr lang="en-US" i="1" dirty="0" smtClean="0"/>
              <a:t>et. al., 2004 IEEE Nuclear Science Symposium, October 18-21 2004, Rome, Italy.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A.) Donor: E</a:t>
            </a:r>
            <a:r>
              <a:rPr lang="en-US" baseline="-25000" dirty="0" smtClean="0"/>
              <a:t>V</a:t>
            </a:r>
            <a:r>
              <a:rPr lang="en-US" dirty="0" smtClean="0"/>
              <a:t> + 0.48 </a:t>
            </a:r>
            <a:r>
              <a:rPr lang="en-US" dirty="0" err="1" smtClean="0"/>
              <a:t>eV</a:t>
            </a:r>
            <a:r>
              <a:rPr lang="en-US" dirty="0" smtClean="0"/>
              <a:t>;   introduction rate, </a:t>
            </a:r>
            <a:r>
              <a:rPr lang="en-US" dirty="0" err="1" smtClean="0"/>
              <a:t>gint</a:t>
            </a:r>
            <a:r>
              <a:rPr lang="en-US" dirty="0" smtClean="0"/>
              <a:t> = 9.25; sigma e = 1e-15 cm</a:t>
            </a:r>
            <a:r>
              <a:rPr lang="en-US" baseline="30000" dirty="0" smtClean="0"/>
              <a:t>2</a:t>
            </a:r>
            <a:r>
              <a:rPr lang="en-US" dirty="0" smtClean="0"/>
              <a:t> and sigma h = 0.25 e-15 cm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B.) Acceptor: E</a:t>
            </a:r>
            <a:r>
              <a:rPr lang="en-US" baseline="-25000" dirty="0" smtClean="0"/>
              <a:t>C</a:t>
            </a:r>
            <a:r>
              <a:rPr lang="en-US" dirty="0" smtClean="0"/>
              <a:t> - 0.525 </a:t>
            </a:r>
            <a:r>
              <a:rPr lang="en-US" dirty="0" err="1" smtClean="0"/>
              <a:t>eV</a:t>
            </a:r>
            <a:r>
              <a:rPr lang="en-US" dirty="0" smtClean="0"/>
              <a:t>;  introduction rate, </a:t>
            </a:r>
            <a:r>
              <a:rPr lang="en-US" dirty="0" err="1" smtClean="0"/>
              <a:t>gint</a:t>
            </a:r>
            <a:r>
              <a:rPr lang="en-US" dirty="0" smtClean="0"/>
              <a:t> = 3.7; sigma e = 1e-15 cm</a:t>
            </a:r>
            <a:r>
              <a:rPr lang="en-US" baseline="30000" dirty="0" smtClean="0"/>
              <a:t>2</a:t>
            </a:r>
            <a:r>
              <a:rPr lang="en-US" dirty="0" smtClean="0"/>
              <a:t> and sigma h = 0.25 e-15 cm</a:t>
            </a:r>
            <a:r>
              <a:rPr lang="en-US" baseline="30000" dirty="0" smtClean="0"/>
              <a:t>2</a:t>
            </a:r>
          </a:p>
          <a:p>
            <a:endParaRPr lang="en-US" dirty="0" smtClean="0"/>
          </a:p>
          <a:p>
            <a:r>
              <a:rPr lang="en-US" dirty="0" smtClean="0"/>
              <a:t>But simulations with EVL model parameters also gave similar results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200" dirty="0" smtClean="0">
                <a:latin typeface="+mj-lt"/>
              </a:rPr>
              <a:t>Irradiated MSSD</a:t>
            </a:r>
            <a:endParaRPr lang="en-US" sz="3200" dirty="0">
              <a:latin typeface="+mj-lt"/>
            </a:endParaRPr>
          </a:p>
        </p:txBody>
      </p:sp>
      <p:pic>
        <p:nvPicPr>
          <p:cNvPr id="8" name="Picture 7" descr="1-irr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762000"/>
            <a:ext cx="3962401" cy="2718391"/>
          </a:xfrm>
          <a:prstGeom prst="rect">
            <a:avLst/>
          </a:prstGeom>
        </p:spPr>
      </p:pic>
      <p:pic>
        <p:nvPicPr>
          <p:cNvPr id="9" name="Picture 8" descr="2-irr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0469" y="762000"/>
            <a:ext cx="4180490" cy="28194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135510" y="2438400"/>
            <a:ext cx="1941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Excellent agreement</a:t>
            </a:r>
            <a:endParaRPr lang="en-US" sz="1400" b="1" dirty="0"/>
          </a:p>
        </p:txBody>
      </p:sp>
      <p:sp>
        <p:nvSpPr>
          <p:cNvPr id="13" name="Rectangle 12"/>
          <p:cNvSpPr/>
          <p:nvPr/>
        </p:nvSpPr>
        <p:spPr>
          <a:xfrm>
            <a:off x="762000" y="2590800"/>
            <a:ext cx="19416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Excellent agreement</a:t>
            </a:r>
            <a:endParaRPr lang="en-US" sz="1400" b="1" dirty="0"/>
          </a:p>
        </p:txBody>
      </p:sp>
      <p:sp>
        <p:nvSpPr>
          <p:cNvPr id="14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225822" y="7118350"/>
            <a:ext cx="1698978" cy="270463"/>
          </a:xfrm>
        </p:spPr>
        <p:txBody>
          <a:bodyPr/>
          <a:lstStyle/>
          <a:p>
            <a:fld id="{D01E7162-5B00-422E-B767-EF1EF5E32D1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057400" y="1752600"/>
            <a:ext cx="28194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Red Color – Measurement</a:t>
            </a:r>
          </a:p>
          <a:p>
            <a:r>
              <a:rPr lang="en-US" dirty="0" smtClean="0"/>
              <a:t>Green – Simulated Result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6019800"/>
            <a:ext cx="91440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These results were presented in 20</a:t>
            </a:r>
            <a:r>
              <a:rPr lang="en-US" baseline="30000" dirty="0" smtClean="0"/>
              <a:t>th</a:t>
            </a:r>
            <a:r>
              <a:rPr lang="en-US" dirty="0" smtClean="0"/>
              <a:t> RD50 Workshop on Radiation hard semiconductor devices for very high luminosity colliders  (30 May 2012 to 01 June 2012 (Europe/Zurich) </a:t>
            </a:r>
            <a:r>
              <a:rPr lang="en-US" i="1" dirty="0" smtClean="0"/>
              <a:t>Bari )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0" y="4648200"/>
            <a:ext cx="86106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2971800" algn="ctr"/>
                <a:tab pos="5221288" algn="r"/>
              </a:tabLst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A good agreement between experimental and simulation results was observed.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52600" y="3886200"/>
            <a:ext cx="546585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Similar agreement was obtained for other detectors also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Simulation of </a:t>
            </a:r>
            <a:r>
              <a:rPr lang="en-US" sz="3000" b="1" dirty="0" err="1" smtClean="0">
                <a:solidFill>
                  <a:schemeClr val="tx1"/>
                </a:solidFill>
              </a:rPr>
              <a:t>C</a:t>
            </a:r>
            <a:r>
              <a:rPr lang="en-US" sz="3000" b="1" baseline="-25000" dirty="0" err="1" smtClean="0">
                <a:solidFill>
                  <a:schemeClr val="tx1"/>
                </a:solidFill>
              </a:rPr>
              <a:t>int</a:t>
            </a:r>
            <a:r>
              <a:rPr lang="en-US" sz="3000" b="1" dirty="0" smtClean="0">
                <a:solidFill>
                  <a:schemeClr val="tx1"/>
                </a:solidFill>
              </a:rPr>
              <a:t> for Multi-SSD with  Double P-stops 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5733871"/>
            <a:ext cx="891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 Instead of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two adjacent half- n</a:t>
            </a:r>
            <a:r>
              <a:rPr lang="en-US" b="1" baseline="30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neighboring strips, we have considered </a:t>
            </a:r>
            <a:r>
              <a:rPr lang="en-US" b="1" u="sng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five strips </a:t>
            </a:r>
            <a:r>
              <a:rPr lang="en-US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in which </a:t>
            </a:r>
            <a:r>
              <a:rPr lang="en-US" b="1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int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is evaluated by sending AC signal to central electrode and measuring it </a:t>
            </a:r>
            <a:r>
              <a:rPr lang="en-US" b="1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w.r.t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. two adjacent strips (which are shorted).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6" name="Picture 2" descr="C:\Users\ranjeet\Desktop\Pstop-data\no-1-with-double-pstops.png"/>
          <p:cNvPicPr>
            <a:picLocks noChangeAspect="1" noChangeArrowheads="1"/>
          </p:cNvPicPr>
          <p:nvPr/>
        </p:nvPicPr>
        <p:blipFill>
          <a:blip r:embed="rId2" cstate="print"/>
          <a:srcRect l="1200" t="9600" r="6000" b="1600"/>
          <a:stretch>
            <a:fillRect/>
          </a:stretch>
        </p:blipFill>
        <p:spPr bwMode="auto">
          <a:xfrm>
            <a:off x="609600" y="838200"/>
            <a:ext cx="7071360" cy="4648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752600" y="99060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Simulated Structure – zoomed region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762000"/>
            <a:ext cx="286559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Double P-stops </a:t>
            </a:r>
          </a:p>
          <a:p>
            <a:r>
              <a:rPr lang="en-US" dirty="0" smtClean="0"/>
              <a:t>4µm wide separated by 6µm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705600" y="1524000"/>
            <a:ext cx="152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Effect of Q</a:t>
            </a:r>
            <a:r>
              <a:rPr lang="en-US" sz="2800" baseline="-25000" dirty="0" smtClean="0"/>
              <a:t>F</a:t>
            </a:r>
            <a:r>
              <a:rPr lang="en-US" sz="2800" dirty="0" smtClean="0"/>
              <a:t> on </a:t>
            </a:r>
            <a:r>
              <a:rPr lang="en-US" sz="2800" dirty="0" err="1" smtClean="0"/>
              <a:t>C</a:t>
            </a:r>
            <a:r>
              <a:rPr lang="en-US" sz="2800" baseline="-25000" dirty="0" err="1" smtClean="0"/>
              <a:t>int</a:t>
            </a:r>
            <a:endParaRPr lang="en-US" sz="2800" baseline="-25000" dirty="0"/>
          </a:p>
        </p:txBody>
      </p:sp>
      <p:pic>
        <p:nvPicPr>
          <p:cNvPr id="5122" name="Picture 2" descr="C:\Users\ranjeet\Desktop\25october-presentation\plotsfor25octoberpresentation\no-5-double-pst-4um-sep-6um-5e16-qf-vary.png"/>
          <p:cNvPicPr>
            <a:picLocks noChangeAspect="1" noChangeArrowheads="1"/>
          </p:cNvPicPr>
          <p:nvPr/>
        </p:nvPicPr>
        <p:blipFill>
          <a:blip r:embed="rId2" cstate="print"/>
          <a:srcRect l="1200" t="1600" r="1200"/>
          <a:stretch>
            <a:fillRect/>
          </a:stretch>
        </p:blipFill>
        <p:spPr bwMode="auto">
          <a:xfrm>
            <a:off x="1752600" y="2895600"/>
            <a:ext cx="5791200" cy="3962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33400"/>
            <a:ext cx="5486400" cy="23391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600" dirty="0" smtClean="0"/>
              <a:t> For QF = 0 </a:t>
            </a:r>
          </a:p>
          <a:p>
            <a:r>
              <a:rPr lang="en-US" sz="1600" dirty="0" smtClean="0"/>
              <a:t>    No initial bump !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 For Q</a:t>
            </a:r>
            <a:r>
              <a:rPr lang="en-US" sz="1600" baseline="-25000" dirty="0" smtClean="0"/>
              <a:t>F</a:t>
            </a:r>
            <a:r>
              <a:rPr lang="en-US" sz="1600" dirty="0" smtClean="0"/>
              <a:t> = 3x 10</a:t>
            </a:r>
            <a:r>
              <a:rPr lang="en-US" sz="1600" baseline="30000" dirty="0" smtClean="0"/>
              <a:t>10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 Initial dip in </a:t>
            </a:r>
            <a:r>
              <a:rPr lang="en-US" sz="1600" dirty="0" err="1" smtClean="0"/>
              <a:t>Cint</a:t>
            </a:r>
            <a:r>
              <a:rPr lang="en-US" sz="1600" dirty="0" smtClean="0"/>
              <a:t> along with slow rise and finally plateau region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 For Q</a:t>
            </a:r>
            <a:r>
              <a:rPr lang="en-US" sz="1600" baseline="-25000" dirty="0" smtClean="0"/>
              <a:t>F</a:t>
            </a:r>
            <a:r>
              <a:rPr lang="en-US" sz="1600" dirty="0" smtClean="0"/>
              <a:t> = 5x 10</a:t>
            </a:r>
            <a:r>
              <a:rPr lang="en-US" sz="1600" baseline="30000" dirty="0" smtClean="0"/>
              <a:t>10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 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   Small initial bump (Initial dip have gone)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/>
              <a:t> For Q</a:t>
            </a:r>
            <a:r>
              <a:rPr lang="en-US" sz="1600" baseline="-25000" dirty="0" smtClean="0"/>
              <a:t>F</a:t>
            </a:r>
            <a:r>
              <a:rPr lang="en-US" sz="1600" dirty="0" smtClean="0"/>
              <a:t> = 1x 10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  </a:t>
            </a:r>
          </a:p>
          <a:p>
            <a:r>
              <a:rPr lang="en-US" sz="1600" dirty="0" smtClean="0"/>
              <a:t>   Large initial bump which decrease to plateau  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1066800"/>
            <a:ext cx="3505200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Finally, for Q</a:t>
            </a:r>
            <a:r>
              <a:rPr lang="en-US" baseline="-25000" dirty="0" smtClean="0"/>
              <a:t>F</a:t>
            </a:r>
            <a:r>
              <a:rPr lang="en-US" dirty="0" smtClean="0"/>
              <a:t> = 2x 10</a:t>
            </a:r>
            <a:r>
              <a:rPr lang="en-US" baseline="30000" dirty="0" smtClean="0"/>
              <a:t>11</a:t>
            </a:r>
            <a:r>
              <a:rPr lang="en-US" dirty="0" smtClean="0"/>
              <a:t> cm</a:t>
            </a:r>
            <a:r>
              <a:rPr lang="en-US" baseline="30000" dirty="0" smtClean="0"/>
              <a:t>-2    </a:t>
            </a:r>
            <a:endParaRPr lang="en-US" dirty="0" smtClean="0"/>
          </a:p>
          <a:p>
            <a:r>
              <a:rPr lang="en-US" dirty="0" smtClean="0"/>
              <a:t> --- Initial bump have spread </a:t>
            </a:r>
            <a:r>
              <a:rPr lang="en-US" dirty="0" err="1" smtClean="0"/>
              <a:t>upto</a:t>
            </a:r>
            <a:r>
              <a:rPr lang="en-US" dirty="0" smtClean="0"/>
              <a:t> ~ 350V and it look like that there is no initial bump but only a slow decrease in </a:t>
            </a:r>
            <a:r>
              <a:rPr lang="en-US" dirty="0" err="1" smtClean="0"/>
              <a:t>Cint</a:t>
            </a:r>
            <a:r>
              <a:rPr lang="en-US" dirty="0" smtClean="0"/>
              <a:t> !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C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int</a:t>
            </a:r>
            <a:r>
              <a:rPr lang="en-US" sz="2800" baseline="-250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Simulations for </a:t>
            </a:r>
            <a:r>
              <a:rPr lang="en-US" sz="2800" dirty="0" err="1" smtClean="0">
                <a:solidFill>
                  <a:schemeClr val="tx1"/>
                </a:solidFill>
              </a:rPr>
              <a:t>Pstop</a:t>
            </a:r>
            <a:r>
              <a:rPr lang="en-US" sz="2800" dirty="0" smtClean="0">
                <a:solidFill>
                  <a:schemeClr val="tx1"/>
                </a:solidFill>
              </a:rPr>
              <a:t> Isolation structure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074" name="Picture 2" descr="C:\Users\ranjeet\Desktop\25october-presentation\no-7-five-strip-with-qf-3e10-nb-3e12.PNG"/>
          <p:cNvPicPr>
            <a:picLocks noChangeAspect="1" noChangeArrowheads="1"/>
          </p:cNvPicPr>
          <p:nvPr/>
        </p:nvPicPr>
        <p:blipFill>
          <a:blip r:embed="rId2" cstate="print"/>
          <a:srcRect l="6563" t="8572" r="11251" b="4898"/>
          <a:stretch>
            <a:fillRect/>
          </a:stretch>
        </p:blipFill>
        <p:spPr bwMode="auto">
          <a:xfrm>
            <a:off x="1447800" y="990600"/>
            <a:ext cx="6751375" cy="50444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267200"/>
            <a:ext cx="17526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No initial bump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600200" y="3886200"/>
            <a:ext cx="990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C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int</a:t>
            </a:r>
            <a:r>
              <a:rPr lang="en-US" sz="2800" baseline="-250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Simulations for </a:t>
            </a:r>
            <a:r>
              <a:rPr lang="en-US" sz="2800" dirty="0" err="1" smtClean="0">
                <a:solidFill>
                  <a:schemeClr val="tx1"/>
                </a:solidFill>
              </a:rPr>
              <a:t>Pspray</a:t>
            </a:r>
            <a:r>
              <a:rPr lang="en-US" sz="2800" dirty="0" smtClean="0">
                <a:solidFill>
                  <a:schemeClr val="tx1"/>
                </a:solidFill>
              </a:rPr>
              <a:t> isolation structure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3" descr="C:\Users\ranjeet\Desktop\pspray-data-mssd\no-6.PNG"/>
          <p:cNvPicPr>
            <a:picLocks noChangeAspect="1" noChangeArrowheads="1"/>
          </p:cNvPicPr>
          <p:nvPr/>
        </p:nvPicPr>
        <p:blipFill>
          <a:blip r:embed="rId2" cstate="print"/>
          <a:srcRect l="7501" t="9797" r="12189" b="6123"/>
          <a:stretch>
            <a:fillRect/>
          </a:stretch>
        </p:blipFill>
        <p:spPr bwMode="auto">
          <a:xfrm>
            <a:off x="609600" y="3810000"/>
            <a:ext cx="3657600" cy="266113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9" name="Picture 4" descr="C:\Users\ranjeet\Desktop\pspray-data-mssd\no-5.PNG"/>
          <p:cNvPicPr>
            <a:picLocks noChangeAspect="1" noChangeArrowheads="1"/>
          </p:cNvPicPr>
          <p:nvPr/>
        </p:nvPicPr>
        <p:blipFill>
          <a:blip r:embed="rId3" cstate="print"/>
          <a:srcRect l="7501" t="9797" r="12189" b="6123"/>
          <a:stretch>
            <a:fillRect/>
          </a:stretch>
        </p:blipFill>
        <p:spPr bwMode="auto">
          <a:xfrm>
            <a:off x="5425440" y="902368"/>
            <a:ext cx="3489960" cy="27552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10" name="Picture 5" descr="C:\Users\ranjeet\Desktop\pspray-data-mssd\no-8.PNG"/>
          <p:cNvPicPr>
            <a:picLocks noChangeAspect="1" noChangeArrowheads="1"/>
          </p:cNvPicPr>
          <p:nvPr/>
        </p:nvPicPr>
        <p:blipFill>
          <a:blip r:embed="rId4" cstate="print"/>
          <a:srcRect l="8438" t="9797" r="11251" b="6123"/>
          <a:stretch>
            <a:fillRect/>
          </a:stretch>
        </p:blipFill>
        <p:spPr bwMode="auto">
          <a:xfrm>
            <a:off x="5486400" y="3839334"/>
            <a:ext cx="3429221" cy="263766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13" name="Rectangle 12"/>
          <p:cNvSpPr/>
          <p:nvPr/>
        </p:nvSpPr>
        <p:spPr>
          <a:xfrm>
            <a:off x="152400" y="1157407"/>
            <a:ext cx="4724400" cy="16619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  Simulation vs. Measurement for FZ320Y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FF0000"/>
                </a:solidFill>
              </a:rPr>
              <a:t>  All 12 N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+</a:t>
            </a:r>
            <a:r>
              <a:rPr lang="en-US" sz="1600" b="1" dirty="0" smtClean="0">
                <a:solidFill>
                  <a:srgbClr val="FF0000"/>
                </a:solidFill>
              </a:rPr>
              <a:t>-P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-</a:t>
            </a:r>
            <a:r>
              <a:rPr lang="en-US" sz="1600" b="1" dirty="0" smtClean="0">
                <a:solidFill>
                  <a:srgbClr val="FF0000"/>
                </a:solidFill>
              </a:rPr>
              <a:t>-P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+ </a:t>
            </a:r>
            <a:r>
              <a:rPr lang="en-US" sz="1600" b="1" dirty="0" smtClean="0">
                <a:solidFill>
                  <a:srgbClr val="FF0000"/>
                </a:solidFill>
              </a:rPr>
              <a:t>configurations (non-irradiated)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FF0000"/>
                </a:solidFill>
              </a:rPr>
              <a:t>  For FZ320Y, Peak P-spray doping density =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FF0000"/>
                </a:solidFill>
              </a:rPr>
              <a:t> 4x10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16</a:t>
            </a:r>
            <a:r>
              <a:rPr lang="en-US" sz="1600" b="1" dirty="0" smtClean="0">
                <a:solidFill>
                  <a:srgbClr val="FF0000"/>
                </a:solidFill>
              </a:rPr>
              <a:t>cm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-3</a:t>
            </a:r>
            <a:r>
              <a:rPr lang="en-US" sz="1600" b="1" dirty="0" smtClean="0">
                <a:solidFill>
                  <a:srgbClr val="FF0000"/>
                </a:solidFill>
              </a:rPr>
              <a:t>, P-spray doping depth = 0.2µm</a:t>
            </a:r>
          </a:p>
          <a:p>
            <a:pPr marL="0" lvl="1" algn="just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Only FIRENZE Probe station measurements </a:t>
            </a:r>
          </a:p>
          <a:p>
            <a:pPr marL="0" lvl="1" algn="just"/>
            <a:r>
              <a:rPr lang="en-US" b="1" dirty="0" smtClean="0">
                <a:solidFill>
                  <a:srgbClr val="002060"/>
                </a:solidFill>
              </a:rPr>
              <a:t>     are used for comparison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289560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latin typeface="+mj-lt"/>
              </a:rPr>
              <a:t>FZ 320 N Diode </a:t>
            </a:r>
            <a:r>
              <a:rPr lang="en-US" sz="3600" b="1" dirty="0" smtClean="0">
                <a:latin typeface="+mj-lt"/>
              </a:rPr>
              <a:t>L</a:t>
            </a:r>
          </a:p>
          <a:p>
            <a:pPr algn="ctr"/>
            <a:r>
              <a:rPr lang="en-US" sz="2800" b="1" dirty="0" smtClean="0">
                <a:latin typeface="+mj-lt"/>
              </a:rPr>
              <a:t>(non-irradiated)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Simulations for p-type MSSD,s</a:t>
            </a:r>
          </a:p>
          <a:p>
            <a:pPr lvl="1"/>
            <a:r>
              <a:rPr lang="en-US" dirty="0" smtClean="0"/>
              <a:t>For non-irradiated MSSDs</a:t>
            </a:r>
          </a:p>
          <a:p>
            <a:pPr lvl="1"/>
            <a:r>
              <a:rPr lang="en-US" dirty="0" smtClean="0"/>
              <a:t>For irradiated MSSDs</a:t>
            </a:r>
          </a:p>
          <a:p>
            <a:r>
              <a:rPr lang="en-US" dirty="0" smtClean="0"/>
              <a:t>Simulation for n-type</a:t>
            </a:r>
          </a:p>
          <a:p>
            <a:pPr lvl="1"/>
            <a:r>
              <a:rPr lang="en-US" dirty="0" smtClean="0"/>
              <a:t>With P-stop isolation structure</a:t>
            </a:r>
          </a:p>
          <a:p>
            <a:pPr lvl="1"/>
            <a:r>
              <a:rPr lang="en-US" dirty="0" smtClean="0"/>
              <a:t>With P-spray isolation structure</a:t>
            </a:r>
          </a:p>
          <a:p>
            <a:r>
              <a:rPr lang="en-US" dirty="0" smtClean="0"/>
              <a:t>Diode Simulation</a:t>
            </a:r>
          </a:p>
          <a:p>
            <a:pPr lvl="1"/>
            <a:r>
              <a:rPr lang="en-US" dirty="0" smtClean="0"/>
              <a:t>non-irradiated Diodes</a:t>
            </a:r>
          </a:p>
          <a:p>
            <a:pPr lvl="1"/>
            <a:r>
              <a:rPr lang="en-US" dirty="0" smtClean="0"/>
              <a:t>irradiated Diodes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+mj-lt"/>
              </a:rPr>
              <a:t>Simulation structure</a:t>
            </a:r>
          </a:p>
          <a:p>
            <a:pPr algn="ctr"/>
            <a:r>
              <a:rPr lang="en-US" sz="3200" b="1" dirty="0" smtClean="0">
                <a:latin typeface="+mj-lt"/>
              </a:rPr>
              <a:t>For Large Diode</a:t>
            </a:r>
            <a:endParaRPr lang="en-US" sz="3200" b="1" dirty="0">
              <a:latin typeface="+mj-lt"/>
            </a:endParaRPr>
          </a:p>
        </p:txBody>
      </p:sp>
      <p:sp>
        <p:nvSpPr>
          <p:cNvPr id="5" name="Text Box 37"/>
          <p:cNvSpPr txBox="1">
            <a:spLocks noChangeArrowheads="1"/>
          </p:cNvSpPr>
          <p:nvPr/>
        </p:nvSpPr>
        <p:spPr bwMode="auto">
          <a:xfrm>
            <a:off x="1981200" y="1371600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Periphery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5129846" y="2514600"/>
            <a:ext cx="22720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mm</a:t>
            </a:r>
            <a:endParaRPr lang="en-US" dirty="0"/>
          </a:p>
          <a:p>
            <a:pPr algn="ctr"/>
            <a:r>
              <a:rPr lang="en-US" sz="1400" dirty="0"/>
              <a:t>Total implant area </a:t>
            </a:r>
            <a:r>
              <a:rPr lang="en-US" sz="1400" dirty="0" smtClean="0"/>
              <a:t>mm </a:t>
            </a:r>
            <a:r>
              <a:rPr lang="en-US" sz="1400" dirty="0"/>
              <a:t>x </a:t>
            </a:r>
            <a:r>
              <a:rPr lang="en-US" sz="1400" dirty="0" smtClean="0"/>
              <a:t>mm</a:t>
            </a:r>
            <a:endParaRPr lang="en-US" sz="1400" dirty="0"/>
          </a:p>
        </p:txBody>
      </p:sp>
      <p:sp>
        <p:nvSpPr>
          <p:cNvPr id="7" name="Text Box 36"/>
          <p:cNvSpPr txBox="1">
            <a:spLocks noChangeArrowheads="1"/>
          </p:cNvSpPr>
          <p:nvPr/>
        </p:nvSpPr>
        <p:spPr bwMode="auto">
          <a:xfrm>
            <a:off x="3733800" y="2362200"/>
            <a:ext cx="81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Guard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086600" y="1309687"/>
            <a:ext cx="147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Diode center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62400" y="35814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Zoomed view </a:t>
            </a:r>
            <a:endParaRPr lang="en-US" dirty="0"/>
          </a:p>
        </p:txBody>
      </p:sp>
      <p:pic>
        <p:nvPicPr>
          <p:cNvPr id="10" name="Picture 9" descr="Large-diode-st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219200"/>
            <a:ext cx="7924800" cy="5105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14800" y="37338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Zoomed view </a:t>
            </a:r>
            <a:endParaRPr lang="en-US" dirty="0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851842" y="2667000"/>
            <a:ext cx="31328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mm</a:t>
            </a:r>
            <a:endParaRPr lang="en-US" dirty="0"/>
          </a:p>
          <a:p>
            <a:pPr algn="ctr"/>
            <a:r>
              <a:rPr lang="en-US" sz="1400" dirty="0"/>
              <a:t>Total implant </a:t>
            </a:r>
            <a:r>
              <a:rPr lang="en-US" sz="1400" dirty="0" smtClean="0"/>
              <a:t>area 4.893 mm </a:t>
            </a:r>
            <a:r>
              <a:rPr lang="en-US" sz="1400" dirty="0"/>
              <a:t>x </a:t>
            </a:r>
            <a:r>
              <a:rPr lang="en-US" sz="1400" dirty="0" smtClean="0"/>
              <a:t>4.893mm</a:t>
            </a:r>
            <a:endParaRPr lang="en-US" sz="1400" dirty="0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239000" y="1462087"/>
            <a:ext cx="147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Diode center</a:t>
            </a:r>
          </a:p>
        </p:txBody>
      </p:sp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3200400" y="1066800"/>
            <a:ext cx="81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Guard</a:t>
            </a:r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1828800" y="1447800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Periphery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CV comparison for large diode</a:t>
            </a:r>
            <a:endParaRPr lang="en-US" sz="3200" dirty="0">
              <a:latin typeface="+mj-lt"/>
            </a:endParaRPr>
          </a:p>
        </p:txBody>
      </p:sp>
      <p:pic>
        <p:nvPicPr>
          <p:cNvPr id="6" name="Picture 5" descr="one-by-C-square-plot-for-large-diode-293K-1000Hz.PNG"/>
          <p:cNvPicPr>
            <a:picLocks noChangeAspect="1"/>
          </p:cNvPicPr>
          <p:nvPr/>
        </p:nvPicPr>
        <p:blipFill>
          <a:blip r:embed="rId2" cstate="print"/>
          <a:srcRect l="4688" t="8572" r="11251" b="4898"/>
          <a:stretch>
            <a:fillRect/>
          </a:stretch>
        </p:blipFill>
        <p:spPr>
          <a:xfrm>
            <a:off x="0" y="762000"/>
            <a:ext cx="6629400" cy="4800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3000" y="5943600"/>
            <a:ext cx="566482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Full depletion ~ 200V for measurements and simulations</a:t>
            </a:r>
            <a:endParaRPr lang="en-US" dirty="0"/>
          </a:p>
        </p:txBody>
      </p:sp>
      <p:pic>
        <p:nvPicPr>
          <p:cNvPr id="8" name="Picture 7" descr="CV-plot-for-large-diode-293K-1000Hz.PNG"/>
          <p:cNvPicPr>
            <a:picLocks noChangeAspect="1"/>
          </p:cNvPicPr>
          <p:nvPr/>
        </p:nvPicPr>
        <p:blipFill>
          <a:blip r:embed="rId3" cstate="print"/>
          <a:srcRect l="8438" t="8572" r="11251" b="4898"/>
          <a:stretch>
            <a:fillRect/>
          </a:stretch>
        </p:blipFill>
        <p:spPr>
          <a:xfrm>
            <a:off x="4724400" y="2819400"/>
            <a:ext cx="3470782" cy="28631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09817" y="1944469"/>
            <a:ext cx="2634183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Slightly lower Capacitance</a:t>
            </a:r>
          </a:p>
          <a:p>
            <a:r>
              <a:rPr lang="en-US" dirty="0" smtClean="0"/>
              <a:t> for simulations?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54528" y="2211929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(pF</a:t>
            </a:r>
            <a:r>
              <a:rPr lang="en-US" baseline="30000" dirty="0" smtClean="0"/>
              <a:t>-2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IV comparison</a:t>
            </a:r>
          </a:p>
          <a:p>
            <a:pPr algn="ctr"/>
            <a:r>
              <a:rPr lang="en-US" sz="3200" dirty="0" smtClean="0">
                <a:latin typeface="+mj-lt"/>
              </a:rPr>
              <a:t>293K</a:t>
            </a:r>
            <a:endParaRPr lang="en-US" sz="3200" dirty="0">
              <a:latin typeface="+mj-l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791200" y="23622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V-plot-for-large-diode-293K-1000Hz.PNG"/>
          <p:cNvPicPr>
            <a:picLocks noChangeAspect="1"/>
          </p:cNvPicPr>
          <p:nvPr/>
        </p:nvPicPr>
        <p:blipFill>
          <a:blip r:embed="rId2" cstate="print"/>
          <a:srcRect l="1875" t="8572" r="11251" b="4898"/>
          <a:stretch>
            <a:fillRect/>
          </a:stretch>
        </p:blipFill>
        <p:spPr>
          <a:xfrm>
            <a:off x="914400" y="1219200"/>
            <a:ext cx="6400800" cy="469220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2819400"/>
            <a:ext cx="91440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Irradiated diode simulations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Irradiation Simulations</a:t>
            </a:r>
            <a:endParaRPr lang="en-US" sz="32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1276" y="1143000"/>
            <a:ext cx="8407751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Three flux irradiation data( 1.1e14cm</a:t>
            </a:r>
            <a:r>
              <a:rPr lang="en-US" baseline="30000" dirty="0" smtClean="0"/>
              <a:t>-2</a:t>
            </a:r>
            <a:r>
              <a:rPr lang="en-US" dirty="0" smtClean="0"/>
              <a:t>, 5e14cm</a:t>
            </a:r>
            <a:r>
              <a:rPr lang="en-US" baseline="30000" dirty="0" smtClean="0"/>
              <a:t>-2</a:t>
            </a:r>
            <a:r>
              <a:rPr lang="en-US" dirty="0" smtClean="0"/>
              <a:t> and 1e15cm</a:t>
            </a:r>
            <a:r>
              <a:rPr lang="en-US" baseline="30000" dirty="0" smtClean="0"/>
              <a:t>-2</a:t>
            </a:r>
            <a:r>
              <a:rPr lang="en-US" dirty="0" smtClean="0"/>
              <a:t>) for large diode</a:t>
            </a:r>
          </a:p>
          <a:p>
            <a:r>
              <a:rPr lang="en-US" dirty="0" smtClean="0"/>
              <a:t>      (Thanks to Robert </a:t>
            </a:r>
            <a:r>
              <a:rPr lang="en-US" dirty="0" err="1" smtClean="0"/>
              <a:t>Eber</a:t>
            </a:r>
            <a:r>
              <a:rPr lang="en-US" dirty="0" smtClean="0"/>
              <a:t> for data and alpha calculator link!)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For flux = 1.1e14cm</a:t>
            </a:r>
            <a:r>
              <a:rPr lang="en-US" baseline="30000" dirty="0" smtClean="0"/>
              <a:t>-2</a:t>
            </a:r>
            <a:r>
              <a:rPr lang="en-US" dirty="0" smtClean="0"/>
              <a:t> and 1e15cm</a:t>
            </a:r>
            <a:r>
              <a:rPr lang="en-US" baseline="30000" dirty="0" smtClean="0"/>
              <a:t>-2 </a:t>
            </a:r>
            <a:r>
              <a:rPr lang="en-US" dirty="0" smtClean="0"/>
              <a:t> , Annealing time = 50.23 Hours</a:t>
            </a:r>
          </a:p>
          <a:p>
            <a:r>
              <a:rPr lang="en-US" dirty="0" smtClean="0"/>
              <a:t>    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For flux = 5e14cm</a:t>
            </a:r>
            <a:r>
              <a:rPr lang="en-US" baseline="30000" dirty="0" smtClean="0"/>
              <a:t>-2</a:t>
            </a:r>
            <a:r>
              <a:rPr lang="en-US" dirty="0" smtClean="0"/>
              <a:t> , Annealing time = 33.16 Hours 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Irradiation parameterization is carried out by using two trap model (Modified EVL) </a:t>
            </a: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The following parameters are used in two trap model </a:t>
            </a:r>
            <a:br>
              <a:rPr lang="en-US" dirty="0" smtClean="0"/>
            </a:br>
            <a:r>
              <a:rPr lang="en-US" dirty="0" smtClean="0"/>
              <a:t>            A.) Donor: E</a:t>
            </a:r>
            <a:r>
              <a:rPr lang="en-US" baseline="-25000" dirty="0" smtClean="0"/>
              <a:t>V</a:t>
            </a:r>
            <a:r>
              <a:rPr lang="en-US" dirty="0" smtClean="0"/>
              <a:t> + 0.48 </a:t>
            </a:r>
            <a:r>
              <a:rPr lang="en-US" dirty="0" err="1" smtClean="0"/>
              <a:t>ev</a:t>
            </a:r>
            <a:r>
              <a:rPr lang="en-US" dirty="0" smtClean="0"/>
              <a:t>;   introduction rate (</a:t>
            </a:r>
            <a:r>
              <a:rPr lang="en-US" dirty="0" err="1" smtClean="0"/>
              <a:t>g</a:t>
            </a:r>
            <a:r>
              <a:rPr lang="en-US" sz="1000" dirty="0" err="1" smtClean="0"/>
              <a:t>int</a:t>
            </a:r>
            <a:r>
              <a:rPr lang="en-US" dirty="0" smtClean="0"/>
              <a:t>) = 9.25;  Sigma e =1e-14 cm</a:t>
            </a:r>
            <a:r>
              <a:rPr lang="en-US" baseline="30000" dirty="0" smtClean="0"/>
              <a:t>2</a:t>
            </a:r>
            <a:r>
              <a:rPr lang="en-US" dirty="0" smtClean="0"/>
              <a:t> and</a:t>
            </a:r>
          </a:p>
          <a:p>
            <a:r>
              <a:rPr lang="en-US" dirty="0" smtClean="0"/>
              <a:t>                  Sigma h = 1.5e-14 cm2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           B.)  Acceptor: E</a:t>
            </a:r>
            <a:r>
              <a:rPr lang="en-US" baseline="-25000" dirty="0" smtClean="0"/>
              <a:t>C</a:t>
            </a:r>
            <a:r>
              <a:rPr lang="en-US" dirty="0" smtClean="0"/>
              <a:t> - 0.525 </a:t>
            </a:r>
            <a:r>
              <a:rPr lang="en-US" dirty="0" err="1" smtClean="0"/>
              <a:t>ev</a:t>
            </a:r>
            <a:r>
              <a:rPr lang="en-US" dirty="0" smtClean="0"/>
              <a:t>;  introduction rate (</a:t>
            </a:r>
            <a:r>
              <a:rPr lang="en-US" dirty="0" err="1" smtClean="0">
                <a:solidFill>
                  <a:prstClr val="black"/>
                </a:solidFill>
              </a:rPr>
              <a:t>g</a:t>
            </a:r>
            <a:r>
              <a:rPr lang="en-US" sz="1000" dirty="0" err="1" smtClean="0">
                <a:solidFill>
                  <a:prstClr val="black"/>
                </a:solidFill>
              </a:rPr>
              <a:t>int</a:t>
            </a:r>
            <a:r>
              <a:rPr lang="en-US" sz="1000" dirty="0" smtClean="0">
                <a:solidFill>
                  <a:prstClr val="black"/>
                </a:solidFill>
              </a:rPr>
              <a:t>)</a:t>
            </a:r>
            <a:r>
              <a:rPr lang="en-US" dirty="0" smtClean="0"/>
              <a:t> = 3.7;  Sigma e = 1e-14 cm</a:t>
            </a:r>
            <a:r>
              <a:rPr lang="en-US" baseline="30000" dirty="0" smtClean="0"/>
              <a:t>2</a:t>
            </a:r>
            <a:r>
              <a:rPr lang="en-US" dirty="0" smtClean="0"/>
              <a:t> and</a:t>
            </a:r>
          </a:p>
          <a:p>
            <a:r>
              <a:rPr lang="en-US" dirty="0" smtClean="0"/>
              <a:t>                  Sigma h = 1.5e-14 cm</a:t>
            </a:r>
            <a:r>
              <a:rPr lang="en-US" baseline="30000" dirty="0" smtClean="0"/>
              <a:t>2</a:t>
            </a:r>
            <a:endParaRPr lang="en-US" b="1" baseline="30000" dirty="0" smtClean="0">
              <a:solidFill>
                <a:srgbClr val="C0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IV comparison for Large diode (FZ320N)</a:t>
            </a:r>
          </a:p>
          <a:p>
            <a:pPr algn="ctr"/>
            <a:r>
              <a:rPr lang="en-US" sz="3200" dirty="0" smtClean="0">
                <a:latin typeface="+mj-lt"/>
              </a:rPr>
              <a:t>Flux = 1.1e14 cm</a:t>
            </a:r>
            <a:r>
              <a:rPr lang="en-US" sz="3200" baseline="30000" dirty="0" smtClean="0">
                <a:latin typeface="+mj-lt"/>
              </a:rPr>
              <a:t>-2</a:t>
            </a:r>
            <a:endParaRPr lang="en-US" baseline="30000" dirty="0">
              <a:latin typeface="+mj-lt"/>
            </a:endParaRPr>
          </a:p>
        </p:txBody>
      </p:sp>
      <p:pic>
        <p:nvPicPr>
          <p:cNvPr id="7" name="Picture 6" descr="IV-plot-for-flux-1e14-Large-diode.PNG"/>
          <p:cNvPicPr>
            <a:picLocks noChangeAspect="1"/>
          </p:cNvPicPr>
          <p:nvPr/>
        </p:nvPicPr>
        <p:blipFill>
          <a:blip r:embed="rId2" cstate="print"/>
          <a:srcRect l="1875" t="9797" r="11251" b="4898"/>
          <a:stretch>
            <a:fillRect/>
          </a:stretch>
        </p:blipFill>
        <p:spPr>
          <a:xfrm>
            <a:off x="533401" y="1295400"/>
            <a:ext cx="7162800" cy="480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0600" y="2895600"/>
            <a:ext cx="1524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 = 253K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438400" y="1371600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71600" y="6324600"/>
            <a:ext cx="51816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Simulation &amp; Measured values are ~ 10%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IV comparison for Large diode (FZ320N)</a:t>
            </a:r>
          </a:p>
          <a:p>
            <a:pPr algn="ctr"/>
            <a:r>
              <a:rPr lang="en-US" sz="3200" dirty="0" smtClean="0">
                <a:latin typeface="+mj-lt"/>
              </a:rPr>
              <a:t>Flux = 5e14 cm</a:t>
            </a:r>
            <a:r>
              <a:rPr lang="en-US" sz="3200" baseline="30000" dirty="0" smtClean="0">
                <a:latin typeface="+mj-lt"/>
              </a:rPr>
              <a:t>-2</a:t>
            </a:r>
            <a:endParaRPr lang="en-US" baseline="30000" dirty="0">
              <a:latin typeface="+mj-lt"/>
            </a:endParaRPr>
          </a:p>
        </p:txBody>
      </p:sp>
      <p:pic>
        <p:nvPicPr>
          <p:cNvPr id="6" name="Picture 5" descr="IV-plot-for-flux-5e14-Large-diode.PNG"/>
          <p:cNvPicPr>
            <a:picLocks noChangeAspect="1"/>
          </p:cNvPicPr>
          <p:nvPr/>
        </p:nvPicPr>
        <p:blipFill>
          <a:blip r:embed="rId2" cstate="print"/>
          <a:srcRect l="2813" t="8572" r="10313" b="4898"/>
          <a:stretch>
            <a:fillRect/>
          </a:stretch>
        </p:blipFill>
        <p:spPr>
          <a:xfrm>
            <a:off x="1066800" y="1371600"/>
            <a:ext cx="6553200" cy="47244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86200" y="1600200"/>
            <a:ext cx="1524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 = 253K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6172200"/>
            <a:ext cx="51816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Simulation &amp; Measured values are ~ 10%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IV comparison for Large diode (FZ320N)</a:t>
            </a:r>
          </a:p>
          <a:p>
            <a:pPr algn="ctr"/>
            <a:r>
              <a:rPr lang="en-US" sz="3200" dirty="0" smtClean="0">
                <a:latin typeface="+mj-lt"/>
              </a:rPr>
              <a:t>Flux = 1e15 cm</a:t>
            </a:r>
            <a:r>
              <a:rPr lang="en-US" sz="3200" baseline="30000" dirty="0" smtClean="0">
                <a:latin typeface="+mj-lt"/>
              </a:rPr>
              <a:t>-2</a:t>
            </a:r>
            <a:endParaRPr lang="en-US" baseline="30000" dirty="0">
              <a:latin typeface="+mj-lt"/>
            </a:endParaRPr>
          </a:p>
        </p:txBody>
      </p:sp>
      <p:pic>
        <p:nvPicPr>
          <p:cNvPr id="7" name="Picture 6" descr="IV-plot-for-flux-1e15-Large-diode.PNG"/>
          <p:cNvPicPr>
            <a:picLocks noChangeAspect="1"/>
          </p:cNvPicPr>
          <p:nvPr/>
        </p:nvPicPr>
        <p:blipFill>
          <a:blip r:embed="rId2" cstate="print"/>
          <a:srcRect l="2813" t="8572" r="10313" b="4898"/>
          <a:stretch>
            <a:fillRect/>
          </a:stretch>
        </p:blipFill>
        <p:spPr>
          <a:xfrm>
            <a:off x="838200" y="1295400"/>
            <a:ext cx="7288613" cy="522669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CV comparison for Large diode (FZ320N)</a:t>
            </a:r>
          </a:p>
          <a:p>
            <a:pPr algn="ctr"/>
            <a:r>
              <a:rPr lang="en-US" sz="3200" dirty="0" smtClean="0">
                <a:latin typeface="+mj-lt"/>
              </a:rPr>
              <a:t>Flux = 1e14 cm</a:t>
            </a:r>
            <a:r>
              <a:rPr lang="en-US" sz="3200" baseline="30000" dirty="0" smtClean="0">
                <a:latin typeface="+mj-lt"/>
              </a:rPr>
              <a:t>-2</a:t>
            </a:r>
            <a:endParaRPr lang="en-US" baseline="30000" dirty="0">
              <a:latin typeface="+mj-lt"/>
            </a:endParaRPr>
          </a:p>
        </p:txBody>
      </p:sp>
      <p:pic>
        <p:nvPicPr>
          <p:cNvPr id="7" name="Picture 6" descr="CV-plot-for-flux-1.1e14-Large-diode.PNG"/>
          <p:cNvPicPr>
            <a:picLocks noChangeAspect="1"/>
          </p:cNvPicPr>
          <p:nvPr/>
        </p:nvPicPr>
        <p:blipFill>
          <a:blip r:embed="rId2" cstate="print"/>
          <a:srcRect l="4688" t="8572" r="11251" b="4898"/>
          <a:stretch>
            <a:fillRect/>
          </a:stretch>
        </p:blipFill>
        <p:spPr>
          <a:xfrm>
            <a:off x="228600" y="1219200"/>
            <a:ext cx="7529539" cy="54102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600200" y="1752600"/>
            <a:ext cx="2133600" cy="152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81200" y="14478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667000" y="15240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895600" y="14478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19600" y="1447800"/>
            <a:ext cx="25146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Significantly different V</a:t>
            </a:r>
            <a:r>
              <a:rPr lang="en-US" baseline="-25000" dirty="0" smtClean="0"/>
              <a:t>FD</a:t>
            </a:r>
            <a:endParaRPr lang="en-US" baseline="-250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352800" y="1676400"/>
            <a:ext cx="990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CV comparison for Large diode (FZ320N)</a:t>
            </a:r>
          </a:p>
          <a:p>
            <a:pPr algn="ctr"/>
            <a:r>
              <a:rPr lang="en-US" sz="3200" dirty="0" smtClean="0">
                <a:latin typeface="+mj-lt"/>
              </a:rPr>
              <a:t>Flux = 5e14 cm</a:t>
            </a:r>
            <a:r>
              <a:rPr lang="en-US" sz="3200" baseline="30000" dirty="0" smtClean="0">
                <a:latin typeface="+mj-lt"/>
              </a:rPr>
              <a:t>-2</a:t>
            </a:r>
            <a:endParaRPr lang="en-US" baseline="30000" dirty="0">
              <a:latin typeface="+mj-lt"/>
            </a:endParaRPr>
          </a:p>
        </p:txBody>
      </p:sp>
      <p:pic>
        <p:nvPicPr>
          <p:cNvPr id="5" name="Picture 4" descr="CV-plot-for-flux-5e14-Large-diode.PNG"/>
          <p:cNvPicPr>
            <a:picLocks noChangeAspect="1"/>
          </p:cNvPicPr>
          <p:nvPr/>
        </p:nvPicPr>
        <p:blipFill>
          <a:blip r:embed="rId2" cstate="print"/>
          <a:srcRect l="1875" t="8572" r="10313" b="4898"/>
          <a:stretch>
            <a:fillRect/>
          </a:stretch>
        </p:blipFill>
        <p:spPr>
          <a:xfrm>
            <a:off x="304800" y="1295400"/>
            <a:ext cx="7865580" cy="532462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895600" y="1905000"/>
            <a:ext cx="4267200" cy="152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15000" y="1143000"/>
            <a:ext cx="31242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Significantly different  V</a:t>
            </a:r>
            <a:r>
              <a:rPr lang="en-US" baseline="-25000" dirty="0" smtClean="0"/>
              <a:t>FD </a:t>
            </a:r>
            <a:r>
              <a:rPr lang="en-US" dirty="0" smtClean="0"/>
              <a:t>for Simulations and Experiments</a:t>
            </a:r>
            <a:endParaRPr lang="en-US" baseline="-25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724400" y="1600200"/>
            <a:ext cx="914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352800" y="16764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38800" y="17526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0" y="685800"/>
            <a:ext cx="8382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14325" marR="0" lvl="0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Most of the volume of a future Tracker will be equipped with planar silicon sensors</a:t>
            </a:r>
          </a:p>
          <a:p>
            <a:pPr marL="790575" marR="0" lvl="1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A survey of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available silicon materials has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been started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790575" marR="0" lvl="1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One wafer layout has been developed and the various materials are processed with this mask by the same producer, which allows well defined comparisons</a:t>
            </a:r>
          </a:p>
          <a:p>
            <a:pPr marL="790575" marR="0" lvl="1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Investigation of the properties of several layout options for strip,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strixel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and pixel sensors is going on</a:t>
            </a:r>
          </a:p>
          <a:p>
            <a:pPr marL="790575" marR="0" lvl="1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 well defined measurement plan has been worked out and participating institutes have been inter-calibrated to guarantee comparable measurements</a:t>
            </a:r>
          </a:p>
          <a:p>
            <a:pPr marL="790575" marR="0" lvl="1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For the test wafers a producer was chosen</a:t>
            </a:r>
          </a:p>
          <a:p>
            <a:pPr marL="790575" marR="0" lvl="1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that can provide the large quantity and high </a:t>
            </a:r>
          </a:p>
          <a:p>
            <a:pPr marL="790575" marR="0" lvl="1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quality we need 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 “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HPK campaign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”</a:t>
            </a:r>
          </a:p>
          <a:p>
            <a:pPr marL="790575" marR="0" lvl="1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Measurements are </a:t>
            </a:r>
          </a:p>
          <a:p>
            <a:pPr marL="790575" marR="0" lvl="1" indent="-31432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sym typeface="Wingdings" pitchFamily="2" charset="2"/>
              </a:rPr>
              <a:t>complemented by device simulations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-228599"/>
            <a:ext cx="9144000" cy="5355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 smtClean="0">
                <a:solidFill>
                  <a:schemeClr val="tx1"/>
                </a:solidFill>
                <a:latin typeface="+mj-lt"/>
              </a:rPr>
              <a:t>The CMS HPK campaign &amp; motivations</a:t>
            </a:r>
            <a:endParaRPr lang="en-US" sz="32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 l="26995" t="2546" r="3599" b="2546"/>
          <a:stretch>
            <a:fillRect/>
          </a:stretch>
        </p:blipFill>
        <p:spPr bwMode="auto">
          <a:xfrm>
            <a:off x="5029200" y="3200400"/>
            <a:ext cx="4114800" cy="365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133600" y="5257800"/>
            <a:ext cx="2318455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/>
              <a:t>HPK wafer layout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CV comparison for Large diode (FZ320N)</a:t>
            </a:r>
          </a:p>
          <a:p>
            <a:pPr algn="ctr"/>
            <a:r>
              <a:rPr lang="en-US" sz="3200" dirty="0" smtClean="0">
                <a:latin typeface="+mj-lt"/>
              </a:rPr>
              <a:t>Flux = 1e15 cm</a:t>
            </a:r>
            <a:r>
              <a:rPr lang="en-US" sz="3200" baseline="30000" dirty="0" smtClean="0">
                <a:latin typeface="+mj-lt"/>
              </a:rPr>
              <a:t>-2</a:t>
            </a:r>
            <a:endParaRPr lang="en-US" baseline="30000" dirty="0">
              <a:latin typeface="+mj-lt"/>
            </a:endParaRPr>
          </a:p>
        </p:txBody>
      </p:sp>
      <p:pic>
        <p:nvPicPr>
          <p:cNvPr id="6" name="Picture 5" descr="CV-plot-for-flux-1e15-Large-diode.PNG"/>
          <p:cNvPicPr>
            <a:picLocks noChangeAspect="1"/>
          </p:cNvPicPr>
          <p:nvPr/>
        </p:nvPicPr>
        <p:blipFill>
          <a:blip r:embed="rId2" cstate="print"/>
          <a:srcRect l="1875" t="8572" r="10313" b="4898"/>
          <a:stretch>
            <a:fillRect/>
          </a:stretch>
        </p:blipFill>
        <p:spPr>
          <a:xfrm>
            <a:off x="261233" y="1295400"/>
            <a:ext cx="7865600" cy="522669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191000" y="1905000"/>
            <a:ext cx="2971800" cy="1524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81800" y="3810000"/>
            <a:ext cx="26670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Similar V</a:t>
            </a:r>
            <a:r>
              <a:rPr lang="en-US" baseline="-25000" dirty="0" smtClean="0"/>
              <a:t>FD </a:t>
            </a:r>
            <a:r>
              <a:rPr lang="en-US" dirty="0" smtClean="0"/>
              <a:t>for Simulations and Experiments</a:t>
            </a:r>
            <a:endParaRPr lang="en-US" baseline="-250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248400" y="35052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15000" y="1447800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CV comparison for Large diode (FZ320N)</a:t>
            </a:r>
          </a:p>
          <a:p>
            <a:pPr algn="ctr"/>
            <a:r>
              <a:rPr lang="en-US" sz="3200" dirty="0" smtClean="0">
                <a:latin typeface="+mj-lt"/>
              </a:rPr>
              <a:t>Flux = 5e14 cm</a:t>
            </a:r>
            <a:r>
              <a:rPr lang="en-US" sz="3200" baseline="30000" dirty="0" smtClean="0">
                <a:latin typeface="+mj-lt"/>
              </a:rPr>
              <a:t>-2 </a:t>
            </a:r>
            <a:r>
              <a:rPr lang="en-US" sz="3200" dirty="0" smtClean="0">
                <a:latin typeface="+mj-lt"/>
              </a:rPr>
              <a:t>&amp; 1e15 cm</a:t>
            </a:r>
            <a:r>
              <a:rPr lang="en-US" sz="3200" baseline="30000" dirty="0" smtClean="0">
                <a:latin typeface="+mj-lt"/>
              </a:rPr>
              <a:t>-2</a:t>
            </a:r>
            <a:endParaRPr lang="en-US" baseline="30000" dirty="0">
              <a:latin typeface="+mj-lt"/>
            </a:endParaRPr>
          </a:p>
        </p:txBody>
      </p:sp>
      <p:pic>
        <p:nvPicPr>
          <p:cNvPr id="8" name="Picture 7" descr="CV-plot-for-flux-5e14--and-1e15-comparison-for-Large-diode.PNG"/>
          <p:cNvPicPr>
            <a:picLocks noChangeAspect="1"/>
          </p:cNvPicPr>
          <p:nvPr/>
        </p:nvPicPr>
        <p:blipFill>
          <a:blip r:embed="rId2" cstate="print"/>
          <a:srcRect l="5625" t="8572" r="11251" b="4898"/>
          <a:stretch>
            <a:fillRect/>
          </a:stretch>
        </p:blipFill>
        <p:spPr>
          <a:xfrm>
            <a:off x="597208" y="1142999"/>
            <a:ext cx="6641792" cy="44958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715000"/>
            <a:ext cx="8305800" cy="92333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V</a:t>
            </a:r>
            <a:r>
              <a:rPr lang="en-US" baseline="-25000" dirty="0" smtClean="0"/>
              <a:t>FD</a:t>
            </a:r>
            <a:r>
              <a:rPr lang="en-US" dirty="0" smtClean="0"/>
              <a:t> for Simulations increases with flux as trap density is taken proportional to flux but for measurements it saturates quickly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No way to incorporate this effect in simulations!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5000" y="2286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33CC"/>
                </a:solidFill>
              </a:rPr>
              <a:t>F=5e14cm-2 Simulation</a:t>
            </a:r>
            <a:endParaRPr lang="en-US" dirty="0">
              <a:solidFill>
                <a:srgbClr val="FF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3581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F=1e15cm-2 Simulation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IV &amp; CV comparison for Large diode Flux = 1e14 cm</a:t>
            </a:r>
            <a:r>
              <a:rPr lang="en-US" sz="2400" baseline="30000" dirty="0" smtClean="0">
                <a:latin typeface="+mj-lt"/>
              </a:rPr>
              <a:t>-2</a:t>
            </a:r>
            <a:endParaRPr lang="en-US" sz="2400" baseline="30000" dirty="0">
              <a:latin typeface="+mj-lt"/>
            </a:endParaRPr>
          </a:p>
        </p:txBody>
      </p:sp>
      <p:pic>
        <p:nvPicPr>
          <p:cNvPr id="7" name="Picture 6" descr="IV-plot-for-flux-1e14-Large-diode.PNG"/>
          <p:cNvPicPr>
            <a:picLocks noChangeAspect="1"/>
          </p:cNvPicPr>
          <p:nvPr/>
        </p:nvPicPr>
        <p:blipFill>
          <a:blip r:embed="rId2" cstate="print"/>
          <a:srcRect l="1875" t="9797" r="11251" b="4898"/>
          <a:stretch>
            <a:fillRect/>
          </a:stretch>
        </p:blipFill>
        <p:spPr>
          <a:xfrm>
            <a:off x="1219200" y="533400"/>
            <a:ext cx="6019800" cy="3276600"/>
          </a:xfrm>
          <a:prstGeom prst="rect">
            <a:avLst/>
          </a:prstGeom>
        </p:spPr>
      </p:pic>
      <p:pic>
        <p:nvPicPr>
          <p:cNvPr id="9" name="Picture 8" descr="CV-plot-for-flux-1.1e14-Large-diode.PNG"/>
          <p:cNvPicPr>
            <a:picLocks noChangeAspect="1"/>
          </p:cNvPicPr>
          <p:nvPr/>
        </p:nvPicPr>
        <p:blipFill>
          <a:blip r:embed="rId3" cstate="print"/>
          <a:srcRect l="4688" t="8572" r="11251" b="4898"/>
          <a:stretch>
            <a:fillRect/>
          </a:stretch>
        </p:blipFill>
        <p:spPr>
          <a:xfrm>
            <a:off x="1447800" y="3810000"/>
            <a:ext cx="5791199" cy="3048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2743200" y="533400"/>
            <a:ext cx="76200" cy="601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352800" y="609600"/>
            <a:ext cx="0" cy="609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3352800"/>
            <a:ext cx="167640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Depletion Voltage using IV ~ 50V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1295400"/>
            <a:ext cx="9906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752600" y="3733800"/>
            <a:ext cx="990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48200" y="3200400"/>
            <a:ext cx="22860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Depletion Voltage using CV ~ 110V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429000" y="3505200"/>
            <a:ext cx="11430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91200" y="3886200"/>
            <a:ext cx="3352800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depletion voltage is considerable different for IV and CV plots ! </a:t>
            </a:r>
          </a:p>
          <a:p>
            <a:r>
              <a:rPr lang="en-US" dirty="0" smtClean="0"/>
              <a:t>How to reproduce it !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IV &amp; CV comparison for Large diode Flux = 5e14 cm</a:t>
            </a:r>
            <a:r>
              <a:rPr lang="en-US" sz="2400" baseline="30000" dirty="0" smtClean="0">
                <a:latin typeface="+mj-lt"/>
              </a:rPr>
              <a:t>-2</a:t>
            </a:r>
            <a:endParaRPr lang="en-US" sz="2400" baseline="30000" dirty="0"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1295400"/>
            <a:ext cx="9906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752600" y="3733800"/>
            <a:ext cx="990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429000" y="3505200"/>
            <a:ext cx="11430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CV-plot-for-flux-5e14-Large-diode.PNG"/>
          <p:cNvPicPr>
            <a:picLocks noChangeAspect="1"/>
          </p:cNvPicPr>
          <p:nvPr/>
        </p:nvPicPr>
        <p:blipFill>
          <a:blip r:embed="rId2" cstate="print"/>
          <a:srcRect l="1875" t="8572" r="10313" b="4898"/>
          <a:stretch>
            <a:fillRect/>
          </a:stretch>
        </p:blipFill>
        <p:spPr>
          <a:xfrm>
            <a:off x="1371600" y="533400"/>
            <a:ext cx="6798780" cy="32766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2819400"/>
            <a:ext cx="167640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Depletion Voltage using IV ~ 270V</a:t>
            </a:r>
            <a:endParaRPr lang="en-US" dirty="0"/>
          </a:p>
        </p:txBody>
      </p:sp>
      <p:pic>
        <p:nvPicPr>
          <p:cNvPr id="26" name="Picture 25" descr="IV-plot-for-flux-5e14-Large-diode.PNG"/>
          <p:cNvPicPr>
            <a:picLocks noChangeAspect="1"/>
          </p:cNvPicPr>
          <p:nvPr/>
        </p:nvPicPr>
        <p:blipFill>
          <a:blip r:embed="rId3" cstate="print"/>
          <a:srcRect l="2813" t="8572" r="10313" b="4898"/>
          <a:stretch>
            <a:fillRect/>
          </a:stretch>
        </p:blipFill>
        <p:spPr>
          <a:xfrm>
            <a:off x="1371600" y="3810000"/>
            <a:ext cx="6858000" cy="3048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629400" y="3048000"/>
            <a:ext cx="22860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Depletion Voltage using CV ~ 680V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3962400" y="533400"/>
            <a:ext cx="76200" cy="601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6172200" y="609600"/>
            <a:ext cx="76200" cy="601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943600" y="5715000"/>
            <a:ext cx="335280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depletion voltage is considerable different for IV and CV plots ! 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828800" y="3581400"/>
            <a:ext cx="2057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1828800" y="1371600"/>
            <a:ext cx="2133600" cy="1905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6324600" y="1447800"/>
            <a:ext cx="12954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7162-5B00-422E-B767-EF1EF5E32D1F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IV &amp; CV comparison for Large diode Flux = 1e15 cm</a:t>
            </a:r>
            <a:r>
              <a:rPr lang="en-US" sz="2400" baseline="30000" dirty="0" smtClean="0">
                <a:latin typeface="+mj-lt"/>
              </a:rPr>
              <a:t>-2</a:t>
            </a:r>
            <a:endParaRPr lang="en-US" sz="2400" baseline="30000" dirty="0"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1295400"/>
            <a:ext cx="9906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752600" y="3733800"/>
            <a:ext cx="990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962400" y="533400"/>
            <a:ext cx="76200" cy="601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6172200" y="609600"/>
            <a:ext cx="76200" cy="6019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6324600" y="1447800"/>
            <a:ext cx="12954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CV-plot-for-flux-1e15-Large-diode.PNG"/>
          <p:cNvPicPr>
            <a:picLocks noChangeAspect="1"/>
          </p:cNvPicPr>
          <p:nvPr/>
        </p:nvPicPr>
        <p:blipFill>
          <a:blip r:embed="rId2" cstate="print"/>
          <a:srcRect l="1875" t="8572" r="10313" b="4898"/>
          <a:stretch>
            <a:fillRect/>
          </a:stretch>
        </p:blipFill>
        <p:spPr>
          <a:xfrm>
            <a:off x="1524000" y="533400"/>
            <a:ext cx="6400800" cy="2971800"/>
          </a:xfrm>
          <a:prstGeom prst="rect">
            <a:avLst/>
          </a:prstGeom>
        </p:spPr>
      </p:pic>
      <p:pic>
        <p:nvPicPr>
          <p:cNvPr id="19" name="Picture 18" descr="IV-plot-for-flux-1e15-Large-diode.PNG"/>
          <p:cNvPicPr>
            <a:picLocks noChangeAspect="1"/>
          </p:cNvPicPr>
          <p:nvPr/>
        </p:nvPicPr>
        <p:blipFill>
          <a:blip r:embed="rId3" cstate="print"/>
          <a:srcRect l="2813" t="8572" r="10313" b="4898"/>
          <a:stretch>
            <a:fillRect/>
          </a:stretch>
        </p:blipFill>
        <p:spPr>
          <a:xfrm>
            <a:off x="1524001" y="3505200"/>
            <a:ext cx="6400800" cy="3352800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5943600" y="609600"/>
            <a:ext cx="0" cy="5943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0" y="4114800"/>
            <a:ext cx="1752600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Depletion Voltage using IV ~ 660V (Difficult to say) ?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477000" y="3124200"/>
            <a:ext cx="22860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Depletion Voltage using CV ~ 660V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096000" y="5934670"/>
            <a:ext cx="335280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Full depletion voltage is considerable different for IV and CV plots ! 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1828800" y="4343400"/>
            <a:ext cx="4038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6019800" y="1371600"/>
            <a:ext cx="13716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25579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 Simulation results of </a:t>
            </a:r>
            <a:r>
              <a:rPr lang="en-US" sz="2000" dirty="0" err="1" smtClean="0"/>
              <a:t>C</a:t>
            </a:r>
            <a:r>
              <a:rPr lang="en-US" sz="2000" baseline="-25000" dirty="0" err="1" smtClean="0"/>
              <a:t>int</a:t>
            </a:r>
            <a:r>
              <a:rPr lang="en-US" sz="2000" dirty="0" smtClean="0"/>
              <a:t> of n-type MSSD of HPK are in good agreement for all the designs for both non-irradiated and irradiated Sensors.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dirty="0" smtClean="0"/>
              <a:t>  Simulation study for </a:t>
            </a:r>
            <a:r>
              <a:rPr lang="en-US" sz="2000" dirty="0" err="1" smtClean="0"/>
              <a:t>C</a:t>
            </a:r>
            <a:r>
              <a:rPr lang="en-US" sz="2000" baseline="-25000" dirty="0" err="1" smtClean="0"/>
              <a:t>int</a:t>
            </a:r>
            <a:r>
              <a:rPr lang="en-US" sz="2000" dirty="0" smtClean="0"/>
              <a:t> of n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- p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- p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MSSD with double P-stops has been carried out.  </a:t>
            </a:r>
            <a:r>
              <a:rPr lang="en-US" sz="2000" dirty="0" smtClean="0"/>
              <a:t>Most </a:t>
            </a:r>
            <a:r>
              <a:rPr lang="en-US" sz="2000" dirty="0" smtClean="0"/>
              <a:t>of the simulated </a:t>
            </a:r>
            <a:r>
              <a:rPr lang="en-US" sz="2000" dirty="0" err="1" smtClean="0"/>
              <a:t>C</a:t>
            </a:r>
            <a:r>
              <a:rPr lang="en-US" sz="2000" baseline="-25000" dirty="0" err="1" smtClean="0"/>
              <a:t>int</a:t>
            </a:r>
            <a:r>
              <a:rPr lang="en-US" sz="2000" b="1" dirty="0" smtClean="0"/>
              <a:t> </a:t>
            </a:r>
            <a:r>
              <a:rPr lang="en-US" sz="2000" b="1" dirty="0" smtClean="0"/>
              <a:t>values  </a:t>
            </a:r>
            <a:r>
              <a:rPr lang="en-US" sz="2000" dirty="0" smtClean="0"/>
              <a:t>are within 20% of the experimental </a:t>
            </a:r>
            <a:r>
              <a:rPr lang="en-US" sz="2000" dirty="0" smtClean="0"/>
              <a:t>values. Simulation indicate presence of the of Oxide charge density ~ 3e10cm</a:t>
            </a:r>
            <a:r>
              <a:rPr lang="en-US" sz="2000" baseline="30000" dirty="0" smtClean="0"/>
              <a:t>-2</a:t>
            </a:r>
            <a:endParaRPr lang="en-US" sz="2000" baseline="30000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</a:t>
            </a:r>
            <a:r>
              <a:rPr lang="en-US" sz="2000" dirty="0" smtClean="0"/>
              <a:t>CV and IV comparison is done between simulation and measurements for large non-irradiated  as well as irradiated diodes.</a:t>
            </a:r>
          </a:p>
          <a:p>
            <a:r>
              <a:rPr lang="en-US" sz="2000" dirty="0" smtClean="0"/>
              <a:t>    -- CV &amp; IV comparison for Non-irradiated Diode seems good</a:t>
            </a:r>
          </a:p>
          <a:p>
            <a:r>
              <a:rPr lang="en-US" sz="2000" dirty="0" smtClean="0"/>
              <a:t>    -- Leakage current is tuned with Tau0=1.6x10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sec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   --  </a:t>
            </a:r>
            <a:r>
              <a:rPr lang="en-US" sz="2000" dirty="0" smtClean="0"/>
              <a:t>CV and IV comparison for irradiated diodes can be carried out by two trap model. </a:t>
            </a:r>
          </a:p>
          <a:p>
            <a:r>
              <a:rPr lang="en-US" sz="2000" dirty="0" smtClean="0"/>
              <a:t>     -- Leakage current for </a:t>
            </a:r>
            <a:r>
              <a:rPr lang="en-US" sz="2000" dirty="0" smtClean="0"/>
              <a:t> irradiated diodes </a:t>
            </a:r>
            <a:r>
              <a:rPr lang="en-US" sz="2000" dirty="0" smtClean="0"/>
              <a:t>is reproduced </a:t>
            </a:r>
            <a:r>
              <a:rPr lang="en-US" sz="2000" dirty="0" smtClean="0"/>
              <a:t>well. </a:t>
            </a:r>
            <a:endParaRPr lang="en-US" sz="2000" dirty="0" smtClean="0"/>
          </a:p>
          <a:p>
            <a:r>
              <a:rPr lang="en-US" sz="2000" dirty="0" smtClean="0"/>
              <a:t>     -- Full depletion voltage obtained by CV plots is significantly lower for flux = 1e14 cm-2 and flux =5e14cm-2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Full depletion voltage obtained from measurements by IV and CV plots are inconsistent but consistent in simulation plots.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Simulations for TCT and CCE are in progress.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lgerian" pitchFamily="82" charset="0"/>
              </a:rPr>
              <a:t>Summary/Future plan</a:t>
            </a:r>
            <a:endParaRPr lang="en-US" sz="32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2209800"/>
            <a:ext cx="39885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lgerian" pitchFamily="82" charset="0"/>
              </a:rPr>
              <a:t>Thanks!</a:t>
            </a:r>
            <a:endParaRPr lang="en-US" sz="72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1026" name="Picture 2" descr="http://abovethelaw.com/uploads/2012/02/thank-you-s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32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743200"/>
            <a:ext cx="1026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Backups!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42988" y="2924175"/>
            <a:ext cx="1728787" cy="1444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042988" y="2781300"/>
            <a:ext cx="2089150" cy="1428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042988" y="3213100"/>
            <a:ext cx="17287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1042988" y="1773238"/>
            <a:ext cx="0" cy="25193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76238" y="1289050"/>
            <a:ext cx="147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Diode center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422550" y="3213100"/>
            <a:ext cx="30030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2.4465mm</a:t>
            </a:r>
            <a:endParaRPr lang="en-US" dirty="0"/>
          </a:p>
          <a:p>
            <a:pPr algn="ctr"/>
            <a:r>
              <a:rPr lang="en-US" sz="1400" dirty="0"/>
              <a:t>Total implant area </a:t>
            </a:r>
            <a:r>
              <a:rPr lang="en-US" sz="1400" dirty="0" smtClean="0"/>
              <a:t>4893mm </a:t>
            </a:r>
            <a:r>
              <a:rPr lang="en-US" sz="1400" dirty="0"/>
              <a:t>x </a:t>
            </a:r>
            <a:r>
              <a:rPr lang="en-US" sz="1400" dirty="0" smtClean="0"/>
              <a:t>4893mm</a:t>
            </a:r>
            <a:endParaRPr lang="en-US" sz="1400" dirty="0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2771775" y="26368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3132138" y="30686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3419475" y="263683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3708400" y="3213100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2627313" y="2276475"/>
            <a:ext cx="6937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22.5µm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3348038" y="2276475"/>
            <a:ext cx="6937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12.5µm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2987675" y="3068638"/>
            <a:ext cx="5667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17µm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4067175" y="3213100"/>
            <a:ext cx="5501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 smtClean="0"/>
              <a:t>90µm</a:t>
            </a:r>
            <a:endParaRPr lang="en-US" sz="1200" dirty="0"/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2590800" y="152400"/>
            <a:ext cx="3562707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Dimensions from masks for </a:t>
            </a:r>
            <a:r>
              <a:rPr lang="en-US" dirty="0" err="1" smtClean="0"/>
              <a:t>DiodeL</a:t>
            </a:r>
            <a:endParaRPr lang="en-US" dirty="0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3708400" y="2924175"/>
            <a:ext cx="1368425" cy="1444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3419475" y="2781300"/>
            <a:ext cx="2520950" cy="1428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7164388" y="2924175"/>
            <a:ext cx="1979612" cy="144463"/>
          </a:xfrm>
          <a:prstGeom prst="rect">
            <a:avLst/>
          </a:prstGeom>
          <a:solidFill>
            <a:srgbClr val="FA821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6300788" y="2781300"/>
            <a:ext cx="2857500" cy="1428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7164388" y="3213100"/>
            <a:ext cx="1979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auto">
          <a:xfrm>
            <a:off x="7451725" y="3213100"/>
            <a:ext cx="887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660µm</a:t>
            </a: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1311275" y="4745038"/>
            <a:ext cx="93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Implant</a:t>
            </a: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3995738" y="4724400"/>
            <a:ext cx="81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Guard</a:t>
            </a: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7281863" y="4724400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Periphery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1"/>
            <a:ext cx="9144000" cy="68579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200" dirty="0" smtClean="0">
                <a:latin typeface="+mj-lt"/>
              </a:rPr>
              <a:t>17 institutes currently involved in HPK campaign</a:t>
            </a:r>
          </a:p>
        </p:txBody>
      </p:sp>
      <p:pic>
        <p:nvPicPr>
          <p:cNvPr id="14342" name="Picture 4" descr="k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7663" y="5516563"/>
            <a:ext cx="10890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6713" y="3213100"/>
            <a:ext cx="16002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4" name="Picture 6"/>
          <p:cNvPicPr>
            <a:picLocks noChangeAspect="1" noChangeArrowheads="1"/>
          </p:cNvPicPr>
          <p:nvPr/>
        </p:nvPicPr>
        <p:blipFill>
          <a:blip r:embed="rId4" cstate="print"/>
          <a:srcRect r="83452"/>
          <a:stretch>
            <a:fillRect/>
          </a:stretch>
        </p:blipFill>
        <p:spPr bwMode="auto">
          <a:xfrm>
            <a:off x="3619500" y="981075"/>
            <a:ext cx="7747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86488" y="4941888"/>
            <a:ext cx="177006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5675" y="2420938"/>
            <a:ext cx="1363663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86238" y="5589588"/>
            <a:ext cx="9620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788150" y="2492375"/>
            <a:ext cx="1081088" cy="566738"/>
            <a:chOff x="1851" y="2958"/>
            <a:chExt cx="681" cy="357"/>
          </a:xfrm>
        </p:grpSpPr>
        <p:pic>
          <p:nvPicPr>
            <p:cNvPr id="14363" name="Picture 11" descr="logo_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851" y="2958"/>
              <a:ext cx="342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4" name="Text Box 12"/>
            <p:cNvSpPr txBox="1">
              <a:spLocks noChangeArrowheads="1"/>
            </p:cNvSpPr>
            <p:nvPr/>
          </p:nvSpPr>
          <p:spPr bwMode="auto">
            <a:xfrm>
              <a:off x="2025" y="3123"/>
              <a:ext cx="5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>
                  <a:solidFill>
                    <a:srgbClr val="000066"/>
                  </a:solidFill>
                </a:rPr>
                <a:t>Firenze</a:t>
              </a:r>
            </a:p>
          </p:txBody>
        </p:sp>
      </p:grpSp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56350" y="1989138"/>
            <a:ext cx="112236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819275" y="1700213"/>
            <a:ext cx="806450" cy="566737"/>
            <a:chOff x="1851" y="2958"/>
            <a:chExt cx="508" cy="357"/>
          </a:xfrm>
        </p:grpSpPr>
        <p:pic>
          <p:nvPicPr>
            <p:cNvPr id="14361" name="Picture 15" descr="logo_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851" y="2958"/>
              <a:ext cx="342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2" name="Text Box 16"/>
            <p:cNvSpPr txBox="1">
              <a:spLocks noChangeArrowheads="1"/>
            </p:cNvSpPr>
            <p:nvPr/>
          </p:nvSpPr>
          <p:spPr bwMode="auto">
            <a:xfrm>
              <a:off x="2025" y="3123"/>
              <a:ext cx="33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>
                  <a:solidFill>
                    <a:srgbClr val="000066"/>
                  </a:solidFill>
                </a:rPr>
                <a:t>Bari</a:t>
              </a:r>
            </a:p>
          </p:txBody>
        </p:sp>
      </p:grpSp>
      <p:pic>
        <p:nvPicPr>
          <p:cNvPr id="14351" name="Picture 17" descr="logo_des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64188" y="1341438"/>
            <a:ext cx="6619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1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11213" y="3946525"/>
            <a:ext cx="1562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19" descr="PU_signature_white_bg_215x8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43013" y="4713288"/>
            <a:ext cx="157797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20" descr="logo_IPLN_RVB_R0_V138B20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67013" y="5373688"/>
            <a:ext cx="12287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23" descr="1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57988" y="4076700"/>
            <a:ext cx="693737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6" name="Picture 2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56125" y="1052513"/>
            <a:ext cx="73977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7" name="Picture 25" descr="whole_wafer"/>
          <p:cNvPicPr>
            <a:picLocks noChangeAspect="1" noChangeArrowheads="1"/>
          </p:cNvPicPr>
          <p:nvPr/>
        </p:nvPicPr>
        <p:blipFill>
          <a:blip r:embed="rId16" cstate="print"/>
          <a:srcRect l="19710" r="22041"/>
          <a:stretch>
            <a:fillRect/>
          </a:stretch>
        </p:blipFill>
        <p:spPr bwMode="auto">
          <a:xfrm>
            <a:off x="2916238" y="2044700"/>
            <a:ext cx="3095625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9" name="Picture 27"/>
          <p:cNvPicPr>
            <a:picLocks noChangeAspect="1" noChangeArrowheads="1"/>
          </p:cNvPicPr>
          <p:nvPr/>
        </p:nvPicPr>
        <p:blipFill>
          <a:blip r:embed="rId17" cstate="print"/>
          <a:srcRect r="89099"/>
          <a:stretch>
            <a:fillRect/>
          </a:stretch>
        </p:blipFill>
        <p:spPr bwMode="auto">
          <a:xfrm>
            <a:off x="2684463" y="1196975"/>
            <a:ext cx="614362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0" name="Picture 28" descr="vu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36650" y="2952750"/>
            <a:ext cx="75565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458200" cy="14779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Simulations for p-type of MSSD</a:t>
            </a:r>
            <a:br>
              <a:rPr lang="en-US" dirty="0" smtClean="0"/>
            </a:br>
            <a:r>
              <a:rPr lang="en-US" dirty="0" smtClean="0"/>
              <a:t>(Non-irradiated &amp; Irradiated)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11451"/>
          <a:stretch>
            <a:fillRect/>
          </a:stretch>
        </p:blipFill>
        <p:spPr bwMode="auto">
          <a:xfrm>
            <a:off x="533400" y="685800"/>
            <a:ext cx="81534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tx1"/>
                </a:solidFill>
              </a:rPr>
              <a:t>12 Configurations of Multi-SSD in HPK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0" y="1295400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Strip length = 3.0490 cm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5257800"/>
            <a:ext cx="868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 Experimental results of </a:t>
            </a:r>
            <a:r>
              <a:rPr lang="en-US" b="1" dirty="0" err="1" smtClean="0">
                <a:solidFill>
                  <a:srgbClr val="002060"/>
                </a:solidFill>
              </a:rPr>
              <a:t>C</a:t>
            </a:r>
            <a:r>
              <a:rPr lang="en-US" b="1" baseline="-25000" dirty="0" err="1" smtClean="0">
                <a:solidFill>
                  <a:srgbClr val="002060"/>
                </a:solidFill>
              </a:rPr>
              <a:t>int</a:t>
            </a:r>
            <a:r>
              <a:rPr lang="en-US" b="1" dirty="0" smtClean="0">
                <a:solidFill>
                  <a:srgbClr val="002060"/>
                </a:solidFill>
              </a:rPr>
              <a:t> taken from Lyon Tracker Upgrade Database </a:t>
            </a:r>
            <a:r>
              <a:rPr lang="en-US" b="1" dirty="0" smtClean="0">
                <a:solidFill>
                  <a:srgbClr val="002060"/>
                </a:solidFill>
                <a:hlinkClick r:id="rId3"/>
              </a:rPr>
              <a:t>http://ikcms02.fzk.de/probe/lyon2/login.php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 P</a:t>
            </a:r>
            <a:r>
              <a:rPr lang="en-US" b="1" baseline="30000" dirty="0" smtClean="0">
                <a:solidFill>
                  <a:srgbClr val="002060"/>
                </a:solidFill>
              </a:rPr>
              <a:t>+</a:t>
            </a:r>
            <a:r>
              <a:rPr lang="en-US" b="1" dirty="0" smtClean="0">
                <a:solidFill>
                  <a:srgbClr val="002060"/>
                </a:solidFill>
              </a:rPr>
              <a:t>-N</a:t>
            </a:r>
            <a:r>
              <a:rPr lang="en-US" b="1" baseline="30000" dirty="0" smtClean="0">
                <a:solidFill>
                  <a:srgbClr val="002060"/>
                </a:solidFill>
              </a:rPr>
              <a:t>-</a:t>
            </a:r>
            <a:r>
              <a:rPr lang="en-US" b="1" dirty="0" smtClean="0">
                <a:solidFill>
                  <a:srgbClr val="002060"/>
                </a:solidFill>
              </a:rPr>
              <a:t>-N</a:t>
            </a:r>
            <a:r>
              <a:rPr lang="en-US" b="1" baseline="30000" dirty="0" smtClean="0">
                <a:solidFill>
                  <a:srgbClr val="002060"/>
                </a:solidFill>
              </a:rPr>
              <a:t>+</a:t>
            </a:r>
            <a:r>
              <a:rPr lang="en-US" b="1" dirty="0" smtClean="0">
                <a:solidFill>
                  <a:srgbClr val="002060"/>
                </a:solidFill>
              </a:rPr>
              <a:t> configuration chosen for these results.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 For each design, three separate results for non-irradiated sensors and one result for irradiated sensor is given.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Simulation of </a:t>
            </a:r>
            <a:r>
              <a:rPr lang="en-US" sz="3000" b="1" dirty="0" err="1" smtClean="0"/>
              <a:t>C</a:t>
            </a:r>
            <a:r>
              <a:rPr lang="en-US" sz="3000" b="1" baseline="-25000" dirty="0" err="1" smtClean="0"/>
              <a:t>int</a:t>
            </a:r>
            <a:r>
              <a:rPr lang="en-US" sz="3000" b="1" dirty="0" smtClean="0"/>
              <a:t> for Multi-SSD – Previous Results</a:t>
            </a:r>
            <a:endParaRPr lang="en-US" sz="3000" b="1" dirty="0"/>
          </a:p>
        </p:txBody>
      </p:sp>
      <p:sp>
        <p:nvSpPr>
          <p:cNvPr id="5" name="Rectangle 4"/>
          <p:cNvSpPr/>
          <p:nvPr/>
        </p:nvSpPr>
        <p:spPr>
          <a:xfrm>
            <a:off x="0" y="685800"/>
            <a:ext cx="4800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  First results on </a:t>
            </a:r>
            <a:r>
              <a:rPr lang="en-US" dirty="0" err="1" smtClean="0">
                <a:solidFill>
                  <a:srgbClr val="002060"/>
                </a:solidFill>
              </a:rPr>
              <a:t>C</a:t>
            </a:r>
            <a:r>
              <a:rPr lang="en-US" baseline="-25000" dirty="0" err="1" smtClean="0">
                <a:solidFill>
                  <a:srgbClr val="002060"/>
                </a:solidFill>
              </a:rPr>
              <a:t>int</a:t>
            </a:r>
            <a:r>
              <a:rPr lang="en-US" baseline="-25000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comparison was shown in Sensor Upgrade Meeting – “MSSD Simulation Results “ on 17 Feb. 2011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  P</a:t>
            </a:r>
            <a:r>
              <a:rPr lang="en-US" baseline="30000" dirty="0" smtClean="0">
                <a:solidFill>
                  <a:srgbClr val="002060"/>
                </a:solidFill>
              </a:rPr>
              <a:t>+</a:t>
            </a:r>
            <a:r>
              <a:rPr lang="en-US" dirty="0" smtClean="0">
                <a:solidFill>
                  <a:srgbClr val="002060"/>
                </a:solidFill>
              </a:rPr>
              <a:t>-N</a:t>
            </a:r>
            <a:r>
              <a:rPr lang="en-US" baseline="30000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-N</a:t>
            </a:r>
            <a:r>
              <a:rPr lang="en-US" baseline="30000" dirty="0" smtClean="0">
                <a:solidFill>
                  <a:srgbClr val="002060"/>
                </a:solidFill>
              </a:rPr>
              <a:t>+</a:t>
            </a:r>
            <a:r>
              <a:rPr lang="en-US" dirty="0" smtClean="0">
                <a:solidFill>
                  <a:srgbClr val="002060"/>
                </a:solidFill>
              </a:rPr>
              <a:t> configuration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  <a:latin typeface="+mj-lt"/>
              </a:rPr>
              <a:t>  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Two P</a:t>
            </a:r>
            <a:r>
              <a:rPr lang="en-US" baseline="30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+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neighboring strips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C</a:t>
            </a:r>
            <a:r>
              <a:rPr lang="en-US" baseline="-25000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int</a:t>
            </a:r>
            <a:r>
              <a:rPr lang="en-US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results were ~ 30% lower than experimental values</a:t>
            </a:r>
            <a:endParaRPr lang="en-US" dirty="0" smtClean="0">
              <a:solidFill>
                <a:srgbClr val="00206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953000" y="762000"/>
            <a:ext cx="4034043" cy="2590800"/>
            <a:chOff x="1371600" y="914400"/>
            <a:chExt cx="5710443" cy="40005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9144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3048000" y="2743200"/>
              <a:ext cx="1856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TWO HALF-STRPS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0800000">
              <a:off x="2209800" y="2667000"/>
              <a:ext cx="838200" cy="22860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4953000" y="2590800"/>
              <a:ext cx="838200" cy="30480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048000" y="2373868"/>
              <a:ext cx="1726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DC-ELECTRODES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11" idx="1"/>
            </p:cNvCxnSpPr>
            <p:nvPr/>
          </p:nvCxnSpPr>
          <p:spPr>
            <a:xfrm rot="10800000">
              <a:off x="2286000" y="2362200"/>
              <a:ext cx="762000" cy="19633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11" idx="3"/>
            </p:cNvCxnSpPr>
            <p:nvPr/>
          </p:nvCxnSpPr>
          <p:spPr>
            <a:xfrm flipV="1">
              <a:off x="4774435" y="2362200"/>
              <a:ext cx="1092965" cy="19633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048000" y="1447800"/>
              <a:ext cx="17173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AC-ELECTRODES</a:t>
              </a:r>
              <a:endParaRPr lang="en-US" b="1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 flipV="1">
              <a:off x="2133600" y="1676400"/>
              <a:ext cx="7620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4" idx="3"/>
            </p:cNvCxnSpPr>
            <p:nvPr/>
          </p:nvCxnSpPr>
          <p:spPr>
            <a:xfrm>
              <a:off x="4765330" y="1632466"/>
              <a:ext cx="1254470" cy="2725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334000" y="1295400"/>
              <a:ext cx="1748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Metal-Overhang</a:t>
              </a:r>
              <a:endParaRPr lang="en-US" b="1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>
              <a:off x="5600700" y="1638300"/>
              <a:ext cx="304800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657600" y="1981200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SiO</a:t>
              </a:r>
              <a:r>
                <a:rPr lang="en-US" b="1" baseline="-25000" dirty="0" smtClean="0">
                  <a:solidFill>
                    <a:schemeClr val="bg1"/>
                  </a:solidFill>
                </a:rPr>
                <a:t>2</a:t>
              </a:r>
              <a:endParaRPr lang="en-US" b="1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429000" y="3657600"/>
              <a:ext cx="13251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Si-Substrate</a:t>
              </a:r>
              <a:endParaRPr lang="en-US" b="1" baseline="-25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486150"/>
            <a:ext cx="766762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0" y="1524000"/>
            <a:ext cx="487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hlinkClick r:id="rId4"/>
              </a:rPr>
              <a:t>https://indico.cern.ch/getFile.py/access?contribId=1&amp;resId=0&amp;materialId=slides&amp;confId=125774</a:t>
            </a:r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200" t="1600" r="1200" b="1600"/>
          <a:stretch>
            <a:fillRect/>
          </a:stretch>
        </p:blipFill>
        <p:spPr bwMode="auto">
          <a:xfrm>
            <a:off x="1146352" y="765352"/>
            <a:ext cx="6470296" cy="481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438400" y="137160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Simulated Structure – zoomed region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Simulation of </a:t>
            </a:r>
            <a:r>
              <a:rPr lang="en-US" sz="3000" b="1" dirty="0" err="1" smtClean="0"/>
              <a:t>C</a:t>
            </a:r>
            <a:r>
              <a:rPr lang="en-US" sz="3000" b="1" baseline="-25000" dirty="0" err="1" smtClean="0"/>
              <a:t>int</a:t>
            </a:r>
            <a:r>
              <a:rPr lang="en-US" sz="3000" b="1" dirty="0" smtClean="0"/>
              <a:t> for Multi-SSD </a:t>
            </a:r>
            <a:endParaRPr lang="en-US" sz="3000" b="1" dirty="0"/>
          </a:p>
        </p:txBody>
      </p:sp>
      <p:sp>
        <p:nvSpPr>
          <p:cNvPr id="6" name="Rectangle 5"/>
          <p:cNvSpPr/>
          <p:nvPr/>
        </p:nvSpPr>
        <p:spPr>
          <a:xfrm>
            <a:off x="228600" y="5733871"/>
            <a:ext cx="8915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 Instead of 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Two adjacent half- P</a:t>
            </a:r>
            <a:r>
              <a:rPr lang="en-US" b="1" baseline="30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neighboring strips, we have considered </a:t>
            </a:r>
            <a:r>
              <a:rPr lang="en-US" b="1" u="sng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five strips 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in which </a:t>
            </a:r>
            <a:r>
              <a:rPr lang="en-US" b="1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int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is evaluated by sending AC signal to central electrode and measuring it </a:t>
            </a:r>
            <a:r>
              <a:rPr lang="en-US" b="1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w.r.t</a:t>
            </a:r>
            <a:r>
              <a:rPr lang="en-US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. two adjacent strips (which are dc-shorted).</a:t>
            </a:r>
            <a:endParaRPr lang="en-US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b="1" dirty="0" smtClean="0"/>
              <a:t>Simulation of </a:t>
            </a:r>
            <a:r>
              <a:rPr lang="en-US" sz="3000" b="1" dirty="0" err="1" smtClean="0"/>
              <a:t>C</a:t>
            </a:r>
            <a:r>
              <a:rPr lang="en-US" sz="3000" b="1" baseline="-25000" dirty="0" err="1" smtClean="0"/>
              <a:t>int</a:t>
            </a:r>
            <a:r>
              <a:rPr lang="en-US" sz="3000" b="1" dirty="0" smtClean="0"/>
              <a:t> for Multi-SSD </a:t>
            </a:r>
            <a:endParaRPr lang="en-US" sz="3000" b="1" dirty="0"/>
          </a:p>
        </p:txBody>
      </p:sp>
      <p:sp>
        <p:nvSpPr>
          <p:cNvPr id="5" name="Rectangle 4"/>
          <p:cNvSpPr/>
          <p:nvPr/>
        </p:nvSpPr>
        <p:spPr>
          <a:xfrm>
            <a:off x="0" y="68580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 We also performed “sensitivity studies” for Substrate Doping Concentration (N</a:t>
            </a:r>
            <a:r>
              <a:rPr lang="en-US" b="1" baseline="-25000" dirty="0" smtClean="0">
                <a:solidFill>
                  <a:srgbClr val="002060"/>
                </a:solidFill>
              </a:rPr>
              <a:t>B</a:t>
            </a:r>
            <a:r>
              <a:rPr lang="en-US" b="1" dirty="0" smtClean="0">
                <a:solidFill>
                  <a:srgbClr val="002060"/>
                </a:solidFill>
              </a:rPr>
              <a:t>), Metal Overhang Width(W</a:t>
            </a:r>
            <a:r>
              <a:rPr lang="en-US" b="1" baseline="-25000" dirty="0" smtClean="0">
                <a:solidFill>
                  <a:srgbClr val="002060"/>
                </a:solidFill>
              </a:rPr>
              <a:t>MO</a:t>
            </a:r>
            <a:r>
              <a:rPr lang="en-US" b="1" dirty="0" smtClean="0">
                <a:solidFill>
                  <a:srgbClr val="002060"/>
                </a:solidFill>
              </a:rPr>
              <a:t>), Oxide Thickness (</a:t>
            </a:r>
            <a:r>
              <a:rPr lang="en-US" b="1" dirty="0" err="1" smtClean="0">
                <a:solidFill>
                  <a:srgbClr val="002060"/>
                </a:solidFill>
              </a:rPr>
              <a:t>t</a:t>
            </a:r>
            <a:r>
              <a:rPr lang="en-US" b="1" baseline="-25000" dirty="0" err="1" smtClean="0">
                <a:solidFill>
                  <a:srgbClr val="002060"/>
                </a:solidFill>
              </a:rPr>
              <a:t>ox</a:t>
            </a:r>
            <a:r>
              <a:rPr lang="en-US" b="1" dirty="0" smtClean="0">
                <a:solidFill>
                  <a:srgbClr val="002060"/>
                </a:solidFill>
              </a:rPr>
              <a:t>) ,  Junction Depth  (X</a:t>
            </a:r>
            <a:r>
              <a:rPr lang="en-US" b="1" baseline="-25000" dirty="0" smtClean="0">
                <a:solidFill>
                  <a:srgbClr val="002060"/>
                </a:solidFill>
              </a:rPr>
              <a:t>J</a:t>
            </a:r>
            <a:r>
              <a:rPr lang="en-US" b="1" dirty="0" smtClean="0">
                <a:solidFill>
                  <a:srgbClr val="002060"/>
                </a:solidFill>
              </a:rPr>
              <a:t>), Coupling Oxide Thickness, Strip pitch (P),  Strip Width (W), Surface charge density (</a:t>
            </a:r>
            <a:r>
              <a:rPr lang="en-US" b="1" dirty="0" err="1" smtClean="0">
                <a:solidFill>
                  <a:srgbClr val="002060"/>
                </a:solidFill>
              </a:rPr>
              <a:t>Q</a:t>
            </a:r>
            <a:r>
              <a:rPr lang="en-US" b="1" baseline="-25000" dirty="0" err="1" smtClean="0">
                <a:solidFill>
                  <a:srgbClr val="002060"/>
                </a:solidFill>
              </a:rPr>
              <a:t>f</a:t>
            </a:r>
            <a:r>
              <a:rPr lang="en-US" b="1" dirty="0" smtClean="0">
                <a:solidFill>
                  <a:srgbClr val="002060"/>
                </a:solidFill>
              </a:rPr>
              <a:t>).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We varied N</a:t>
            </a:r>
            <a:r>
              <a:rPr lang="en-US" b="1" baseline="-25000" dirty="0" smtClean="0">
                <a:solidFill>
                  <a:srgbClr val="002060"/>
                </a:solidFill>
              </a:rPr>
              <a:t>B</a:t>
            </a:r>
            <a:r>
              <a:rPr lang="en-US" b="1" dirty="0" smtClean="0">
                <a:solidFill>
                  <a:srgbClr val="002060"/>
                </a:solidFill>
              </a:rPr>
              <a:t> (range: 1.0x10</a:t>
            </a:r>
            <a:r>
              <a:rPr lang="en-US" b="1" baseline="30000" dirty="0" smtClean="0">
                <a:solidFill>
                  <a:srgbClr val="002060"/>
                </a:solidFill>
              </a:rPr>
              <a:t>12</a:t>
            </a:r>
            <a:r>
              <a:rPr lang="en-US" b="1" dirty="0" smtClean="0">
                <a:solidFill>
                  <a:srgbClr val="002060"/>
                </a:solidFill>
              </a:rPr>
              <a:t> cm</a:t>
            </a:r>
            <a:r>
              <a:rPr lang="en-US" b="1" baseline="30000" dirty="0" smtClean="0">
                <a:solidFill>
                  <a:srgbClr val="002060"/>
                </a:solidFill>
              </a:rPr>
              <a:t>-3 </a:t>
            </a:r>
            <a:r>
              <a:rPr lang="en-US" b="1" dirty="0" smtClean="0">
                <a:solidFill>
                  <a:srgbClr val="002060"/>
                </a:solidFill>
              </a:rPr>
              <a:t>- 5.0x10</a:t>
            </a:r>
            <a:r>
              <a:rPr lang="en-US" b="1" baseline="30000" dirty="0" smtClean="0">
                <a:solidFill>
                  <a:srgbClr val="002060"/>
                </a:solidFill>
              </a:rPr>
              <a:t>12</a:t>
            </a:r>
            <a:r>
              <a:rPr lang="en-US" b="1" dirty="0" smtClean="0">
                <a:solidFill>
                  <a:srgbClr val="002060"/>
                </a:solidFill>
              </a:rPr>
              <a:t> cm</a:t>
            </a:r>
            <a:r>
              <a:rPr lang="en-US" b="1" baseline="30000" dirty="0" smtClean="0">
                <a:solidFill>
                  <a:srgbClr val="002060"/>
                </a:solidFill>
              </a:rPr>
              <a:t>-3</a:t>
            </a:r>
            <a:r>
              <a:rPr lang="en-US" b="1" dirty="0" smtClean="0">
                <a:solidFill>
                  <a:srgbClr val="002060"/>
                </a:solidFill>
              </a:rPr>
              <a:t> ) and </a:t>
            </a:r>
            <a:r>
              <a:rPr lang="en-US" b="1" dirty="0" err="1" smtClean="0">
                <a:solidFill>
                  <a:srgbClr val="002060"/>
                </a:solidFill>
              </a:rPr>
              <a:t>Q</a:t>
            </a:r>
            <a:r>
              <a:rPr lang="en-US" b="1" baseline="-25000" dirty="0" err="1" smtClean="0">
                <a:solidFill>
                  <a:srgbClr val="002060"/>
                </a:solidFill>
              </a:rPr>
              <a:t>f</a:t>
            </a:r>
            <a:r>
              <a:rPr lang="en-US" b="1" dirty="0" smtClean="0">
                <a:solidFill>
                  <a:srgbClr val="002060"/>
                </a:solidFill>
              </a:rPr>
              <a:t> (range: 1x10</a:t>
            </a:r>
            <a:r>
              <a:rPr lang="en-US" b="1" baseline="30000" dirty="0" smtClean="0">
                <a:solidFill>
                  <a:srgbClr val="002060"/>
                </a:solidFill>
              </a:rPr>
              <a:t>10</a:t>
            </a:r>
            <a:r>
              <a:rPr lang="en-US" b="1" dirty="0" smtClean="0">
                <a:solidFill>
                  <a:srgbClr val="002060"/>
                </a:solidFill>
              </a:rPr>
              <a:t> cm</a:t>
            </a:r>
            <a:r>
              <a:rPr lang="en-US" b="1" baseline="30000" dirty="0" smtClean="0">
                <a:solidFill>
                  <a:srgbClr val="002060"/>
                </a:solidFill>
              </a:rPr>
              <a:t>-2 </a:t>
            </a:r>
            <a:r>
              <a:rPr lang="en-US" b="1" dirty="0" smtClean="0">
                <a:solidFill>
                  <a:srgbClr val="002060"/>
                </a:solidFill>
              </a:rPr>
              <a:t>- 2x10</a:t>
            </a:r>
            <a:r>
              <a:rPr lang="en-US" b="1" baseline="30000" dirty="0" smtClean="0">
                <a:solidFill>
                  <a:srgbClr val="002060"/>
                </a:solidFill>
              </a:rPr>
              <a:t>12</a:t>
            </a:r>
            <a:r>
              <a:rPr lang="en-US" b="1" dirty="0" smtClean="0">
                <a:solidFill>
                  <a:srgbClr val="002060"/>
                </a:solidFill>
              </a:rPr>
              <a:t> cm</a:t>
            </a:r>
            <a:r>
              <a:rPr lang="en-US" b="1" baseline="30000" dirty="0" smtClean="0">
                <a:solidFill>
                  <a:srgbClr val="002060"/>
                </a:solidFill>
              </a:rPr>
              <a:t>-2</a:t>
            </a:r>
            <a:r>
              <a:rPr lang="en-US" b="1" dirty="0" smtClean="0">
                <a:solidFill>
                  <a:srgbClr val="002060"/>
                </a:solidFill>
              </a:rPr>
              <a:t> ) keeping other parameters fixed (which have minor impact).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    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594360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We compared various set of (N</a:t>
            </a:r>
            <a:r>
              <a:rPr lang="en-US" b="1" baseline="-25000" dirty="0" smtClean="0">
                <a:solidFill>
                  <a:srgbClr val="002060"/>
                </a:solidFill>
              </a:rPr>
              <a:t>B</a:t>
            </a:r>
            <a:r>
              <a:rPr lang="en-US" b="1" dirty="0" smtClean="0">
                <a:solidFill>
                  <a:srgbClr val="002060"/>
                </a:solidFill>
              </a:rPr>
              <a:t> , </a:t>
            </a:r>
            <a:r>
              <a:rPr lang="en-US" b="1" dirty="0" err="1" smtClean="0">
                <a:solidFill>
                  <a:srgbClr val="002060"/>
                </a:solidFill>
              </a:rPr>
              <a:t>Q</a:t>
            </a:r>
            <a:r>
              <a:rPr lang="en-US" b="1" baseline="-25000" dirty="0" err="1" smtClean="0">
                <a:solidFill>
                  <a:srgbClr val="002060"/>
                </a:solidFill>
              </a:rPr>
              <a:t>f</a:t>
            </a:r>
            <a:r>
              <a:rPr lang="en-US" b="1" dirty="0" smtClean="0">
                <a:solidFill>
                  <a:srgbClr val="002060"/>
                </a:solidFill>
              </a:rPr>
              <a:t>) for one structure, keeping other parameters fixed. Once we compared it with one design, we kept the same values of N</a:t>
            </a:r>
            <a:r>
              <a:rPr lang="en-US" b="1" baseline="-25000" dirty="0" smtClean="0">
                <a:solidFill>
                  <a:srgbClr val="002060"/>
                </a:solidFill>
              </a:rPr>
              <a:t>B</a:t>
            </a:r>
            <a:r>
              <a:rPr lang="en-US" b="1" dirty="0" smtClean="0">
                <a:solidFill>
                  <a:srgbClr val="002060"/>
                </a:solidFill>
              </a:rPr>
              <a:t> and </a:t>
            </a:r>
            <a:r>
              <a:rPr lang="en-US" b="1" dirty="0" err="1" smtClean="0">
                <a:solidFill>
                  <a:srgbClr val="002060"/>
                </a:solidFill>
              </a:rPr>
              <a:t>Q</a:t>
            </a:r>
            <a:r>
              <a:rPr lang="en-US" b="1" baseline="-25000" dirty="0" err="1" smtClean="0">
                <a:solidFill>
                  <a:srgbClr val="002060"/>
                </a:solidFill>
              </a:rPr>
              <a:t>f</a:t>
            </a:r>
            <a:r>
              <a:rPr lang="en-US" b="1" dirty="0" smtClean="0">
                <a:solidFill>
                  <a:srgbClr val="002060"/>
                </a:solidFill>
              </a:rPr>
              <a:t> for all other designs. 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753600" y="1828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724400" y="2819400"/>
            <a:ext cx="4114800" cy="2800350"/>
            <a:chOff x="4724400" y="2819400"/>
            <a:chExt cx="4114800" cy="2800350"/>
          </a:xfrm>
        </p:grpSpPr>
        <p:pic>
          <p:nvPicPr>
            <p:cNvPr id="8" name="Picture 7" descr="qf_va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4400" y="2819400"/>
              <a:ext cx="4114800" cy="280035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967086" y="3745468"/>
              <a:ext cx="14911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2.5x10</a:t>
              </a:r>
              <a:r>
                <a:rPr lang="en-US" b="1" baseline="30000" dirty="0" smtClean="0">
                  <a:solidFill>
                    <a:srgbClr val="0070C0"/>
                  </a:solidFill>
                </a:rPr>
                <a:t>11</a:t>
              </a:r>
              <a:r>
                <a:rPr lang="en-US" b="1" dirty="0" smtClean="0">
                  <a:solidFill>
                    <a:srgbClr val="0070C0"/>
                  </a:solidFill>
                </a:rPr>
                <a:t> cm</a:t>
              </a:r>
              <a:r>
                <a:rPr lang="en-US" b="1" baseline="30000" dirty="0" smtClean="0">
                  <a:solidFill>
                    <a:srgbClr val="0070C0"/>
                  </a:solidFill>
                </a:rPr>
                <a:t>-2</a:t>
              </a:r>
              <a:r>
                <a:rPr lang="en-US" b="1" dirty="0" smtClean="0">
                  <a:solidFill>
                    <a:srgbClr val="0070C0"/>
                  </a:solidFill>
                </a:rPr>
                <a:t> 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334000" y="4038600"/>
              <a:ext cx="14911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1.5x10</a:t>
              </a:r>
              <a:r>
                <a:rPr lang="en-US" b="1" baseline="30000" dirty="0" smtClean="0">
                  <a:solidFill>
                    <a:srgbClr val="00B050"/>
                  </a:solidFill>
                </a:rPr>
                <a:t>11</a:t>
              </a:r>
              <a:r>
                <a:rPr lang="en-US" b="1" dirty="0" smtClean="0">
                  <a:solidFill>
                    <a:srgbClr val="00B050"/>
                  </a:solidFill>
                </a:rPr>
                <a:t> cm</a:t>
              </a:r>
              <a:r>
                <a:rPr lang="en-US" b="1" baseline="30000" dirty="0" smtClean="0">
                  <a:solidFill>
                    <a:srgbClr val="00B050"/>
                  </a:solidFill>
                </a:rPr>
                <a:t>-2</a:t>
              </a:r>
              <a:r>
                <a:rPr lang="en-US" b="1" dirty="0" smtClean="0">
                  <a:solidFill>
                    <a:srgbClr val="00B050"/>
                  </a:solidFill>
                </a:rPr>
                <a:t> 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86600" y="4419600"/>
              <a:ext cx="14911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1.0x10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11</a:t>
              </a:r>
              <a:r>
                <a:rPr lang="en-US" b="1" dirty="0" smtClean="0">
                  <a:solidFill>
                    <a:srgbClr val="FF0000"/>
                  </a:solidFill>
                </a:rPr>
                <a:t> cm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-2</a:t>
              </a:r>
              <a:r>
                <a:rPr lang="en-US" b="1" dirty="0" smtClean="0">
                  <a:solidFill>
                    <a:srgbClr val="FF0000"/>
                  </a:solidFill>
                </a:rPr>
                <a:t> 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943600" y="4343400"/>
              <a:ext cx="685800" cy="609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152400" y="2743200"/>
            <a:ext cx="4114800" cy="3086100"/>
            <a:chOff x="152400" y="2743200"/>
            <a:chExt cx="4114800" cy="3086100"/>
          </a:xfrm>
        </p:grpSpPr>
        <p:pic>
          <p:nvPicPr>
            <p:cNvPr id="7" name="Picture 6" descr="nb_var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2400" y="2743200"/>
              <a:ext cx="4114800" cy="308610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2362200" y="3733800"/>
              <a:ext cx="14911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2.5x10</a:t>
              </a:r>
              <a:r>
                <a:rPr lang="en-US" b="1" baseline="30000" dirty="0" smtClean="0">
                  <a:solidFill>
                    <a:srgbClr val="00B050"/>
                  </a:solidFill>
                </a:rPr>
                <a:t>12</a:t>
              </a:r>
              <a:r>
                <a:rPr lang="en-US" b="1" dirty="0" smtClean="0">
                  <a:solidFill>
                    <a:srgbClr val="00B050"/>
                  </a:solidFill>
                </a:rPr>
                <a:t> cm</a:t>
              </a:r>
              <a:r>
                <a:rPr lang="en-US" b="1" baseline="30000" dirty="0" smtClean="0">
                  <a:solidFill>
                    <a:srgbClr val="00B050"/>
                  </a:solidFill>
                </a:rPr>
                <a:t>-3</a:t>
              </a:r>
              <a:r>
                <a:rPr lang="en-US" b="1" dirty="0" smtClean="0">
                  <a:solidFill>
                    <a:srgbClr val="00B050"/>
                  </a:solidFill>
                </a:rPr>
                <a:t> 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0" y="4572000"/>
              <a:ext cx="14911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3.5x10</a:t>
              </a:r>
              <a:r>
                <a:rPr lang="en-US" b="1" baseline="30000" dirty="0" smtClean="0">
                  <a:solidFill>
                    <a:srgbClr val="0070C0"/>
                  </a:solidFill>
                </a:rPr>
                <a:t>12</a:t>
              </a:r>
              <a:r>
                <a:rPr lang="en-US" b="1" dirty="0" smtClean="0">
                  <a:solidFill>
                    <a:srgbClr val="0070C0"/>
                  </a:solidFill>
                </a:rPr>
                <a:t> cm</a:t>
              </a:r>
              <a:r>
                <a:rPr lang="en-US" b="1" baseline="30000" dirty="0" smtClean="0">
                  <a:solidFill>
                    <a:srgbClr val="0070C0"/>
                  </a:solidFill>
                </a:rPr>
                <a:t>-3</a:t>
              </a:r>
              <a:r>
                <a:rPr lang="en-US" b="1" dirty="0" smtClean="0">
                  <a:solidFill>
                    <a:srgbClr val="0070C0"/>
                  </a:solidFill>
                </a:rPr>
                <a:t> 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5800" y="4114800"/>
              <a:ext cx="14911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3.0x10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12</a:t>
              </a:r>
              <a:r>
                <a:rPr lang="en-US" b="1" dirty="0" smtClean="0">
                  <a:solidFill>
                    <a:srgbClr val="FF0000"/>
                  </a:solidFill>
                </a:rPr>
                <a:t> cm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-3</a:t>
              </a:r>
              <a:r>
                <a:rPr lang="en-US" b="1" dirty="0" smtClean="0">
                  <a:solidFill>
                    <a:srgbClr val="FF0000"/>
                  </a:solidFill>
                </a:rPr>
                <a:t> 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295402" y="4419602"/>
              <a:ext cx="609597" cy="5333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 21"/>
          <p:cNvSpPr/>
          <p:nvPr/>
        </p:nvSpPr>
        <p:spPr>
          <a:xfrm>
            <a:off x="1371600" y="4953000"/>
            <a:ext cx="1143000" cy="6858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667000" y="5029200"/>
            <a:ext cx="235718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Rise point of </a:t>
            </a:r>
            <a:r>
              <a:rPr lang="en-US" dirty="0" err="1" smtClean="0"/>
              <a:t>Cint</a:t>
            </a:r>
            <a:r>
              <a:rPr lang="en-US" dirty="0" smtClean="0"/>
              <a:t> curve</a:t>
            </a:r>
          </a:p>
          <a:p>
            <a:r>
              <a:rPr lang="en-US" dirty="0" smtClean="0"/>
              <a:t>was used to fix N</a:t>
            </a:r>
            <a:r>
              <a:rPr lang="en-US" baseline="-25000" dirty="0" smtClean="0"/>
              <a:t>B</a:t>
            </a:r>
            <a:endParaRPr lang="en-US" baseline="-250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133600" y="5181600"/>
            <a:ext cx="533400" cy="762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172200" y="4114800"/>
            <a:ext cx="1524000" cy="99060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239000" y="4724400"/>
            <a:ext cx="1905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slop of </a:t>
            </a:r>
            <a:r>
              <a:rPr lang="en-US" dirty="0" err="1" smtClean="0"/>
              <a:t>Cint</a:t>
            </a:r>
            <a:r>
              <a:rPr lang="en-US" dirty="0" smtClean="0"/>
              <a:t> curve</a:t>
            </a:r>
          </a:p>
          <a:p>
            <a:r>
              <a:rPr lang="en-US" dirty="0" smtClean="0"/>
              <a:t>was used to fix Q</a:t>
            </a:r>
            <a:r>
              <a:rPr lang="en-US" baseline="-25000" dirty="0" smtClean="0"/>
              <a:t>F</a:t>
            </a:r>
            <a:endParaRPr lang="en-US" baseline="-25000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6705600" y="4800600"/>
            <a:ext cx="533400" cy="7620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1651</Words>
  <Application>Microsoft Office PowerPoint</Application>
  <PresentationFormat>On-screen Show (4:3)</PresentationFormat>
  <Paragraphs>264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Slide 1</vt:lpstr>
      <vt:lpstr>Contents</vt:lpstr>
      <vt:lpstr>Slide 3</vt:lpstr>
      <vt:lpstr>17 institutes currently involved in HPK campaign</vt:lpstr>
      <vt:lpstr>Simulations for p-type of MSSD (Non-irradiated &amp; Irradiated)</vt:lpstr>
      <vt:lpstr>Slide 6</vt:lpstr>
      <vt:lpstr>Slide 7</vt:lpstr>
      <vt:lpstr>Slide 8</vt:lpstr>
      <vt:lpstr>Slide 9</vt:lpstr>
      <vt:lpstr>Slide 10</vt:lpstr>
      <vt:lpstr>Non Irradiated</vt:lpstr>
      <vt:lpstr>Non Irradiated MSSD</vt:lpstr>
      <vt:lpstr>Simulations for irradiated p-type MSSDs</vt:lpstr>
      <vt:lpstr>Irradiated MSSD</vt:lpstr>
      <vt:lpstr>Slide 15</vt:lpstr>
      <vt:lpstr>Slide 16</vt:lpstr>
      <vt:lpstr>Cint Simulations for Pstop Isolation structure</vt:lpstr>
      <vt:lpstr>Cint Simulations for Pspray isolation structure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University of Houston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kirti ranjan</dc:creator>
  <cp:lastModifiedBy>ranjeet</cp:lastModifiedBy>
  <cp:revision>39</cp:revision>
  <dcterms:created xsi:type="dcterms:W3CDTF">2012-06-25T19:01:17Z</dcterms:created>
  <dcterms:modified xsi:type="dcterms:W3CDTF">2013-03-26T13:20:51Z</dcterms:modified>
</cp:coreProperties>
</file>