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1" r:id="rId4"/>
    <p:sldId id="262" r:id="rId5"/>
    <p:sldId id="267" r:id="rId6"/>
    <p:sldId id="264" r:id="rId7"/>
    <p:sldId id="270" r:id="rId8"/>
    <p:sldId id="265" r:id="rId9"/>
    <p:sldId id="268" r:id="rId10"/>
    <p:sldId id="269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Publications (2012)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C. Rivetta, J. Cesaratto, J. Fox, M. </a:t>
            </a:r>
            <a:r>
              <a:rPr lang="en-GB" sz="1200" dirty="0" err="1"/>
              <a:t>Pivi</a:t>
            </a:r>
            <a:r>
              <a:rPr lang="en-GB" sz="1200" dirty="0"/>
              <a:t>, K. </a:t>
            </a:r>
            <a:r>
              <a:rPr lang="en-GB" sz="1200" dirty="0" err="1"/>
              <a:t>Pollak</a:t>
            </a:r>
            <a:r>
              <a:rPr lang="en-GB" sz="1200" dirty="0"/>
              <a:t>, O. </a:t>
            </a:r>
            <a:r>
              <a:rPr lang="en-GB" sz="1200" dirty="0" err="1"/>
              <a:t>Turgut</a:t>
            </a:r>
            <a:r>
              <a:rPr lang="en-GB" sz="1200" dirty="0"/>
              <a:t>, S. </a:t>
            </a:r>
            <a:r>
              <a:rPr lang="en-GB" sz="1200" dirty="0" err="1"/>
              <a:t>Uemura</a:t>
            </a:r>
            <a:r>
              <a:rPr lang="en-GB" sz="1200" dirty="0"/>
              <a:t>, W. Hofle, K. Li</a:t>
            </a:r>
            <a:r>
              <a:rPr lang="en-GB" sz="1200" dirty="0" smtClean="0"/>
              <a:t>., </a:t>
            </a:r>
            <a:r>
              <a:rPr lang="en-GB" sz="1200" b="1" dirty="0" smtClean="0"/>
              <a:t>BROAD-BAND </a:t>
            </a:r>
            <a:r>
              <a:rPr lang="en-GB" sz="1200" b="1" dirty="0"/>
              <a:t>TRANSVERSE FEEDBACK AGAINST E-CLOUD OR TMCI: PLAN </a:t>
            </a:r>
            <a:r>
              <a:rPr lang="en-GB" sz="1200" b="1" dirty="0" smtClean="0"/>
              <a:t>AND STATUS,</a:t>
            </a:r>
            <a:r>
              <a:rPr lang="en-GB" sz="1200" dirty="0" smtClean="0"/>
              <a:t> </a:t>
            </a:r>
            <a:r>
              <a:rPr lang="en-GB" sz="1200" dirty="0"/>
              <a:t>52nd ICFA Advanced Beam Dynamics Workshop on High-Intensity </a:t>
            </a:r>
            <a:r>
              <a:rPr lang="en-GB" sz="1200" dirty="0" smtClean="0"/>
              <a:t>and High-Brightness </a:t>
            </a:r>
            <a:r>
              <a:rPr lang="en-GB" sz="1200" dirty="0"/>
              <a:t>Hadron Beams, </a:t>
            </a:r>
            <a:r>
              <a:rPr lang="en-GB" sz="1200" dirty="0" smtClean="0"/>
              <a:t>HB2012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K. Li, J. Cesaratto, J. D. Fox, M. </a:t>
            </a:r>
            <a:r>
              <a:rPr lang="en-GB" sz="1200" dirty="0" err="1"/>
              <a:t>Pivi</a:t>
            </a:r>
            <a:r>
              <a:rPr lang="en-GB" sz="1200" dirty="0"/>
              <a:t>, C. Rivetta, G. </a:t>
            </a:r>
            <a:r>
              <a:rPr lang="en-GB" sz="1200" dirty="0" smtClean="0"/>
              <a:t>Romulo, </a:t>
            </a:r>
            <a:r>
              <a:rPr lang="en-GB" sz="1200" b="1" dirty="0" smtClean="0"/>
              <a:t>Instabilities </a:t>
            </a:r>
            <a:r>
              <a:rPr lang="en-GB" sz="1200" b="1" dirty="0"/>
              <a:t>Simulations </a:t>
            </a:r>
            <a:r>
              <a:rPr lang="en-GB" sz="1200" b="1" dirty="0" smtClean="0"/>
              <a:t>with Wideband </a:t>
            </a:r>
            <a:r>
              <a:rPr lang="en-GB" sz="1200" b="1" dirty="0"/>
              <a:t>Feedback Systems: CMAD, </a:t>
            </a:r>
            <a:r>
              <a:rPr lang="en-GB" sz="1200" b="1" dirty="0" err="1"/>
              <a:t>HeadTail</a:t>
            </a:r>
            <a:r>
              <a:rPr lang="en-GB" sz="1200" b="1" dirty="0"/>
              <a:t>, </a:t>
            </a:r>
            <a:r>
              <a:rPr lang="en-GB" sz="1200" b="1" dirty="0" smtClean="0"/>
              <a:t>Warp, </a:t>
            </a:r>
            <a:r>
              <a:rPr lang="en-GB" sz="1200" dirty="0"/>
              <a:t>Proceedings of ECLOUD 2012: </a:t>
            </a:r>
            <a:r>
              <a:rPr lang="en-GB" sz="1200" dirty="0" smtClean="0"/>
              <a:t>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International </a:t>
            </a:r>
            <a:r>
              <a:rPr lang="en-GB" sz="1200" dirty="0"/>
              <a:t>Workshop on Electron-Cloud Effects, La </a:t>
            </a:r>
            <a:r>
              <a:rPr lang="en-GB" sz="1200" dirty="0" err="1" smtClean="0"/>
              <a:t>Biodola</a:t>
            </a:r>
            <a:r>
              <a:rPr lang="en-GB" sz="1200" dirty="0"/>
              <a:t>, Elba, </a:t>
            </a:r>
            <a:r>
              <a:rPr lang="en-GB" sz="1200" dirty="0" smtClean="0"/>
              <a:t>Italy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J. Cesaratto, et </a:t>
            </a:r>
            <a:r>
              <a:rPr lang="en-GB" sz="1200" dirty="0" smtClean="0"/>
              <a:t>al., </a:t>
            </a:r>
            <a:r>
              <a:rPr lang="en-GB" sz="1200" b="1" dirty="0"/>
              <a:t>Excitation of Intra-bunch Vertical Motion in the SPS - Implications </a:t>
            </a:r>
            <a:r>
              <a:rPr lang="en-GB" sz="1200" b="1" dirty="0" smtClean="0"/>
              <a:t>for Feedback </a:t>
            </a:r>
            <a:r>
              <a:rPr lang="en-GB" sz="1200" b="1" dirty="0"/>
              <a:t>Control of </a:t>
            </a:r>
            <a:r>
              <a:rPr lang="en-GB" sz="1200" b="1" dirty="0" err="1"/>
              <a:t>Ecloud</a:t>
            </a:r>
            <a:r>
              <a:rPr lang="en-GB" sz="1200" b="1" dirty="0"/>
              <a:t> and TMCI </a:t>
            </a:r>
            <a:r>
              <a:rPr lang="en-GB" sz="1200" b="1" dirty="0" smtClean="0"/>
              <a:t>Instabilities</a:t>
            </a:r>
            <a:r>
              <a:rPr lang="en-GB" sz="1200" dirty="0" smtClean="0"/>
              <a:t>, </a:t>
            </a:r>
            <a:r>
              <a:rPr lang="en-GB" sz="1200" dirty="0"/>
              <a:t>Proceedings </a:t>
            </a:r>
            <a:r>
              <a:rPr lang="en-GB" sz="1200" dirty="0" smtClean="0"/>
              <a:t>IPAC12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S. De </a:t>
            </a:r>
            <a:r>
              <a:rPr lang="en-GB" sz="1200" dirty="0" err="1"/>
              <a:t>Santis</a:t>
            </a:r>
            <a:r>
              <a:rPr lang="en-GB" sz="1200" dirty="0"/>
              <a:t>, et </a:t>
            </a:r>
            <a:r>
              <a:rPr lang="en-GB" sz="1200" dirty="0" smtClean="0"/>
              <a:t>al., </a:t>
            </a:r>
            <a:r>
              <a:rPr lang="en-GB" sz="1200" b="1" dirty="0" smtClean="0"/>
              <a:t>Study </a:t>
            </a:r>
            <a:r>
              <a:rPr lang="en-GB" sz="1200" b="1" dirty="0"/>
              <a:t>of a Wideband Feedback Kicker for the </a:t>
            </a:r>
            <a:r>
              <a:rPr lang="en-GB" sz="1200" b="1" dirty="0" smtClean="0"/>
              <a:t>SPS</a:t>
            </a:r>
            <a:r>
              <a:rPr lang="en-GB" sz="1200" dirty="0" smtClean="0"/>
              <a:t>, </a:t>
            </a:r>
            <a:r>
              <a:rPr lang="en-GB" sz="1200" dirty="0"/>
              <a:t>Proceedings </a:t>
            </a:r>
            <a:r>
              <a:rPr lang="en-GB" sz="1200" dirty="0" smtClean="0"/>
              <a:t>IPAC12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M. </a:t>
            </a:r>
            <a:r>
              <a:rPr lang="en-GB" sz="1200" dirty="0" err="1"/>
              <a:t>Venturini</a:t>
            </a:r>
            <a:r>
              <a:rPr lang="en-GB" sz="1200" dirty="0"/>
              <a:t>, et </a:t>
            </a:r>
            <a:r>
              <a:rPr lang="en-GB" sz="1200" dirty="0" smtClean="0"/>
              <a:t>al., </a:t>
            </a:r>
            <a:r>
              <a:rPr lang="en-GB" sz="1200" b="1" dirty="0"/>
              <a:t>Analysis of Numerical Noise in Particle-In-Cell Simulations </a:t>
            </a:r>
            <a:r>
              <a:rPr lang="en-GB" sz="1200" b="1" dirty="0" smtClean="0"/>
              <a:t>of Single-Bunch </a:t>
            </a:r>
            <a:r>
              <a:rPr lang="en-GB" sz="1200" b="1" dirty="0"/>
              <a:t>Transverse Instabilities and Feedback in the CERN </a:t>
            </a:r>
            <a:r>
              <a:rPr lang="en-GB" sz="1200" b="1" dirty="0" smtClean="0"/>
              <a:t>SPS</a:t>
            </a:r>
            <a:r>
              <a:rPr lang="en-GB" sz="1200" dirty="0" smtClean="0"/>
              <a:t>, Proceedings IPAC12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C. Rivetta, et </a:t>
            </a:r>
            <a:r>
              <a:rPr lang="en-GB" sz="1200" dirty="0" smtClean="0"/>
              <a:t>al., </a:t>
            </a:r>
            <a:r>
              <a:rPr lang="en-GB" sz="1200" b="1" dirty="0" smtClean="0"/>
              <a:t>Feedback </a:t>
            </a:r>
            <a:r>
              <a:rPr lang="en-GB" sz="1200" b="1" dirty="0"/>
              <a:t>System Design Techniques for Control of Intra-bunch </a:t>
            </a:r>
            <a:r>
              <a:rPr lang="en-GB" sz="1200" b="1" dirty="0" smtClean="0"/>
              <a:t>Instabilities at </a:t>
            </a:r>
            <a:r>
              <a:rPr lang="en-GB" sz="1200" b="1" dirty="0"/>
              <a:t>the </a:t>
            </a:r>
            <a:r>
              <a:rPr lang="en-GB" sz="1200" b="1" dirty="0" smtClean="0"/>
              <a:t>SPS</a:t>
            </a:r>
            <a:r>
              <a:rPr lang="en-GB" sz="1200" dirty="0" smtClean="0"/>
              <a:t>, </a:t>
            </a:r>
            <a:r>
              <a:rPr lang="en-GB" sz="1200" dirty="0"/>
              <a:t>Proceedings IPAC12</a:t>
            </a:r>
            <a:endParaRPr lang="en-GB" sz="1200" dirty="0" smtClean="0"/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C. Rivetta, et </a:t>
            </a:r>
            <a:r>
              <a:rPr lang="en-GB" sz="1200" dirty="0" smtClean="0"/>
              <a:t>al., </a:t>
            </a:r>
            <a:r>
              <a:rPr lang="en-GB" sz="1200" b="1" dirty="0"/>
              <a:t>Reduced Mathematical Model of Transverse Intra-bunch </a:t>
            </a:r>
            <a:r>
              <a:rPr lang="en-GB" sz="1200" b="1" dirty="0" smtClean="0"/>
              <a:t>Dynamics</a:t>
            </a:r>
            <a:r>
              <a:rPr lang="en-GB" sz="1200" dirty="0" smtClean="0"/>
              <a:t>, Proceedings IPAC12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J. Fox et </a:t>
            </a:r>
            <a:r>
              <a:rPr lang="en-GB" sz="1200" dirty="0" smtClean="0"/>
              <a:t>al., </a:t>
            </a:r>
            <a:r>
              <a:rPr lang="en-GB" sz="1200" b="1" dirty="0"/>
              <a:t>A 4 GS/s Synchronized Vertical Excitation System for SPS Studies </a:t>
            </a:r>
            <a:r>
              <a:rPr lang="en-GB" sz="1200" b="1" dirty="0" smtClean="0"/>
              <a:t>– Steps Toward </a:t>
            </a:r>
            <a:r>
              <a:rPr lang="en-GB" sz="1200" b="1" dirty="0"/>
              <a:t>Wideband </a:t>
            </a:r>
            <a:r>
              <a:rPr lang="en-GB" sz="1200" b="1" dirty="0" smtClean="0"/>
              <a:t>Feedback</a:t>
            </a:r>
            <a:r>
              <a:rPr lang="en-GB" sz="1200" dirty="0" smtClean="0"/>
              <a:t>, </a:t>
            </a:r>
            <a:r>
              <a:rPr lang="en-GB" sz="1200" dirty="0"/>
              <a:t>Proceedings </a:t>
            </a:r>
            <a:r>
              <a:rPr lang="en-GB" sz="1200" dirty="0" smtClean="0"/>
              <a:t>IPAC12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200" dirty="0"/>
              <a:t>M. </a:t>
            </a:r>
            <a:r>
              <a:rPr lang="en-GB" sz="1200" dirty="0" err="1"/>
              <a:t>Pivi</a:t>
            </a:r>
            <a:r>
              <a:rPr lang="en-GB" sz="1200" dirty="0"/>
              <a:t>, et </a:t>
            </a:r>
            <a:r>
              <a:rPr lang="en-GB" sz="1200" dirty="0" smtClean="0"/>
              <a:t>al., </a:t>
            </a:r>
            <a:r>
              <a:rPr lang="en-GB" sz="1200" b="1" dirty="0"/>
              <a:t>Simulation Code Implementation to Include Models of a Novel </a:t>
            </a:r>
            <a:r>
              <a:rPr lang="en-GB" sz="1200" b="1" dirty="0" smtClean="0"/>
              <a:t>Single-bunch Instability </a:t>
            </a:r>
            <a:r>
              <a:rPr lang="en-GB" sz="1200" b="1" dirty="0"/>
              <a:t>Feedback System and Intra-beam </a:t>
            </a:r>
            <a:r>
              <a:rPr lang="en-GB" sz="1200" b="1" dirty="0" smtClean="0"/>
              <a:t>Scattering</a:t>
            </a:r>
            <a:r>
              <a:rPr lang="en-GB" sz="1200" dirty="0" smtClean="0"/>
              <a:t>, </a:t>
            </a:r>
            <a:r>
              <a:rPr lang="en-GB" sz="1200" dirty="0"/>
              <a:t>Proceedings IPAC12</a:t>
            </a:r>
          </a:p>
        </p:txBody>
      </p:sp>
    </p:spTree>
    <p:extLst>
      <p:ext uri="{BB962C8B-B14F-4D97-AF65-F5344CB8AC3E}">
        <p14:creationId xmlns:p14="http://schemas.microsoft.com/office/powerpoint/2010/main" val="35094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430788" y="3522959"/>
            <a:ext cx="7300724" cy="1506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HBTFB Team</a:t>
            </a:r>
          </a:p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G.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Arduini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H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Bartosik, W.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Höfle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Iadarola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G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Kotzian,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Li, G.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Rumolo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B.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Salvant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Wehrle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C.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Zannini</a:t>
            </a:r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SLAC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J. Cesaratto, J.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Dusatko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J. D. Fox, S. Johnston, J. Olsen, 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Pivi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K. Pollock, C. Rivetta, O.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Turgut</a:t>
            </a:r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LNF-INFN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A.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Drago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S. Gallo, F.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Marcellini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Zobov</a:t>
            </a:r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LBNL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M. Furman, S. De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Santis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Z.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Paret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J.-L.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Vay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Venturini</a:t>
            </a:r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KEK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M. </a:t>
            </a:r>
            <a:r>
              <a:rPr lang="en-GB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Tobiyama</a:t>
            </a:r>
            <a:endParaRPr lang="en-GB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19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POTENTIAL OF THE</a:t>
            </a:r>
            <a:br>
              <a:rPr lang="en-US" dirty="0" smtClean="0"/>
            </a:br>
            <a:r>
              <a:rPr lang="en-US" dirty="0" smtClean="0"/>
              <a:t>WIDEBAND TRANSVERSE DAMPER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Kotzian on behalf of HBTFB team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G. Kotzian, LIU-2013, April 12,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1977483" y="4329029"/>
            <a:ext cx="3305906" cy="858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5875"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cxnSp>
        <p:nvCxnSpPr>
          <p:cNvPr id="143" name="Straight Arrow Connector 142"/>
          <p:cNvCxnSpPr/>
          <p:nvPr/>
        </p:nvCxnSpPr>
        <p:spPr>
          <a:xfrm>
            <a:off x="203200" y="3154217"/>
            <a:ext cx="8628566" cy="0"/>
          </a:xfrm>
          <a:prstGeom prst="straightConnector1">
            <a:avLst/>
          </a:prstGeom>
          <a:ln w="12700"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pc="-100" dirty="0"/>
              <a:t>HBTFB - High Bandwidth Transverse </a:t>
            </a:r>
            <a:r>
              <a:rPr lang="en-US" spc="-100" dirty="0" smtClean="0"/>
              <a:t>Feedback</a:t>
            </a:r>
            <a:endParaRPr lang="en-US" spc="-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127478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C000"/>
                </a:solidFill>
              </a:rPr>
              <a:t>Wideband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C000"/>
                </a:solidFill>
              </a:rPr>
              <a:t>feedback</a:t>
            </a:r>
            <a:r>
              <a:rPr lang="en-US" sz="1600" dirty="0" smtClean="0"/>
              <a:t> system (GHz bandwidth)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Intra-bunch </a:t>
            </a:r>
            <a:r>
              <a:rPr lang="en-US" sz="1600" b="1" dirty="0">
                <a:solidFill>
                  <a:srgbClr val="FFC000"/>
                </a:solidFill>
              </a:rPr>
              <a:t>GHz transverse feedback </a:t>
            </a:r>
            <a:r>
              <a:rPr lang="en-US" sz="1600" dirty="0"/>
              <a:t>system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/>
              <a:t>Help </a:t>
            </a:r>
            <a:r>
              <a:rPr lang="en-US" sz="1600" b="1" dirty="0" smtClean="0">
                <a:solidFill>
                  <a:srgbClr val="FFC000"/>
                </a:solidFill>
              </a:rPr>
              <a:t>stabilize </a:t>
            </a:r>
            <a:r>
              <a:rPr lang="en-US" sz="1600" b="1" dirty="0">
                <a:solidFill>
                  <a:srgbClr val="FFC000"/>
                </a:solidFill>
              </a:rPr>
              <a:t>beam</a:t>
            </a:r>
            <a:r>
              <a:rPr lang="en-US" sz="1600" dirty="0">
                <a:solidFill>
                  <a:srgbClr val="FFC000"/>
                </a:solidFill>
              </a:rPr>
              <a:t> </a:t>
            </a:r>
            <a:r>
              <a:rPr lang="en-US" sz="1600" dirty="0"/>
              <a:t>against </a:t>
            </a:r>
            <a:r>
              <a:rPr lang="en-US" sz="1600" dirty="0" err="1" smtClean="0"/>
              <a:t>Ecloud</a:t>
            </a:r>
            <a:r>
              <a:rPr lang="en-US" sz="1600" dirty="0" smtClean="0"/>
              <a:t> and TMCI effects</a:t>
            </a:r>
            <a:endParaRPr lang="en-US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/>
              <a:t>Under development with </a:t>
            </a:r>
            <a:r>
              <a:rPr lang="en-US" sz="1600" b="1" dirty="0" smtClean="0">
                <a:solidFill>
                  <a:srgbClr val="FFC000"/>
                </a:solidFill>
              </a:rPr>
              <a:t>LARP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007852" y="1255060"/>
            <a:ext cx="1711046" cy="73866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u="sng" dirty="0">
                <a:solidFill>
                  <a:srgbClr val="0000FF"/>
                </a:solidFill>
              </a:rPr>
              <a:t>s</a:t>
            </a:r>
            <a:r>
              <a:rPr lang="en-US" sz="1400" i="1" u="sng" dirty="0" smtClean="0">
                <a:solidFill>
                  <a:srgbClr val="0000FF"/>
                </a:solidFill>
              </a:rPr>
              <a:t>upported by: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US-LARP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CERN SPS LIU Project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9590" y="4430194"/>
            <a:ext cx="693617" cy="6471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endParaRPr lang="en-GB" sz="1200" dirty="0" smtClean="0"/>
          </a:p>
          <a:p>
            <a:pPr algn="ctr"/>
            <a:r>
              <a:rPr lang="en-GB" sz="1200" dirty="0" smtClean="0"/>
              <a:t>Front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5690640" y="4430166"/>
            <a:ext cx="693617" cy="6471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r>
              <a:rPr lang="en-GB" sz="1200" dirty="0" smtClean="0"/>
              <a:t> Back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3052016" y="4430194"/>
            <a:ext cx="1162361" cy="647165"/>
          </a:xfrm>
          <a:prstGeom prst="rect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Signal</a:t>
            </a:r>
          </a:p>
          <a:p>
            <a:pPr algn="ctr"/>
            <a:r>
              <a:rPr lang="en-GB" sz="1200" dirty="0" smtClean="0"/>
              <a:t>Processing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08969" y="2830635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BPM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7509165" y="2830633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Kicker</a:t>
            </a:r>
            <a:endParaRPr lang="en-GB" sz="1200" dirty="0"/>
          </a:p>
        </p:txBody>
      </p:sp>
      <p:cxnSp>
        <p:nvCxnSpPr>
          <p:cNvPr id="15" name="Elbow Connector 14"/>
          <p:cNvCxnSpPr>
            <a:stCxn id="13" idx="2"/>
            <a:endCxn id="8" idx="1"/>
          </p:cNvCxnSpPr>
          <p:nvPr/>
        </p:nvCxnSpPr>
        <p:spPr>
          <a:xfrm rot="16200000" flipH="1">
            <a:off x="254696" y="3978882"/>
            <a:ext cx="1275977" cy="273812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731751" y="4753778"/>
            <a:ext cx="347220" cy="1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51" idx="0"/>
            <a:endCxn id="14" idx="2"/>
          </p:cNvCxnSpPr>
          <p:nvPr/>
        </p:nvCxnSpPr>
        <p:spPr>
          <a:xfrm flipV="1">
            <a:off x="7429281" y="3477798"/>
            <a:ext cx="426693" cy="1275951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>
            <a:stCxn id="221" idx="3"/>
          </p:cNvCxnSpPr>
          <p:nvPr/>
        </p:nvCxnSpPr>
        <p:spPr>
          <a:xfrm>
            <a:off x="5195966" y="4749892"/>
            <a:ext cx="494673" cy="0"/>
          </a:xfrm>
          <a:prstGeom prst="line">
            <a:avLst/>
          </a:prstGeom>
          <a:ln w="12700" cap="rnd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>
            <a:stCxn id="10" idx="3"/>
            <a:endCxn id="151" idx="3"/>
          </p:cNvCxnSpPr>
          <p:nvPr/>
        </p:nvCxnSpPr>
        <p:spPr>
          <a:xfrm>
            <a:off x="6384257" y="4753749"/>
            <a:ext cx="3994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Isosceles Triangle 150"/>
          <p:cNvSpPr/>
          <p:nvPr/>
        </p:nvSpPr>
        <p:spPr>
          <a:xfrm rot="5400000">
            <a:off x="6681773" y="4430961"/>
            <a:ext cx="849440" cy="645576"/>
          </a:xfrm>
          <a:prstGeom prst="triangle">
            <a:avLst/>
          </a:prstGeom>
          <a:solidFill>
            <a:srgbClr val="FF0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GB" sz="1200" dirty="0" smtClean="0"/>
          </a:p>
        </p:txBody>
      </p:sp>
      <p:sp>
        <p:nvSpPr>
          <p:cNvPr id="157" name="TextBox 156"/>
          <p:cNvSpPr txBox="1"/>
          <p:nvPr/>
        </p:nvSpPr>
        <p:spPr>
          <a:xfrm>
            <a:off x="6752231" y="4545897"/>
            <a:ext cx="655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Power Amp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74" name="Rounded Rectangle 173"/>
          <p:cNvSpPr/>
          <p:nvPr/>
        </p:nvSpPr>
        <p:spPr>
          <a:xfrm>
            <a:off x="892683" y="3281901"/>
            <a:ext cx="6749944" cy="933259"/>
          </a:xfrm>
          <a:custGeom>
            <a:avLst/>
            <a:gdLst>
              <a:gd name="connsiteX0" fmla="*/ 0 w 6150937"/>
              <a:gd name="connsiteY0" fmla="*/ 358088 h 1657815"/>
              <a:gd name="connsiteX1" fmla="*/ 358088 w 6150937"/>
              <a:gd name="connsiteY1" fmla="*/ 0 h 1657815"/>
              <a:gd name="connsiteX2" fmla="*/ 5792849 w 6150937"/>
              <a:gd name="connsiteY2" fmla="*/ 0 h 1657815"/>
              <a:gd name="connsiteX3" fmla="*/ 6150937 w 6150937"/>
              <a:gd name="connsiteY3" fmla="*/ 358088 h 1657815"/>
              <a:gd name="connsiteX4" fmla="*/ 6150937 w 6150937"/>
              <a:gd name="connsiteY4" fmla="*/ 1299727 h 1657815"/>
              <a:gd name="connsiteX5" fmla="*/ 5792849 w 6150937"/>
              <a:gd name="connsiteY5" fmla="*/ 1657815 h 1657815"/>
              <a:gd name="connsiteX6" fmla="*/ 358088 w 6150937"/>
              <a:gd name="connsiteY6" fmla="*/ 1657815 h 1657815"/>
              <a:gd name="connsiteX7" fmla="*/ 0 w 6150937"/>
              <a:gd name="connsiteY7" fmla="*/ 1299727 h 1657815"/>
              <a:gd name="connsiteX8" fmla="*/ 0 w 6150937"/>
              <a:gd name="connsiteY8" fmla="*/ 358088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8" fmla="*/ 449528 w 6150937"/>
              <a:gd name="connsiteY8" fmla="*/ 91440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0" fmla="*/ 5792849 w 6150937"/>
              <a:gd name="connsiteY0" fmla="*/ 0 h 1657815"/>
              <a:gd name="connsiteX1" fmla="*/ 6150937 w 6150937"/>
              <a:gd name="connsiteY1" fmla="*/ 358088 h 1657815"/>
              <a:gd name="connsiteX2" fmla="*/ 6150937 w 6150937"/>
              <a:gd name="connsiteY2" fmla="*/ 1299727 h 1657815"/>
              <a:gd name="connsiteX3" fmla="*/ 5792849 w 6150937"/>
              <a:gd name="connsiteY3" fmla="*/ 1657815 h 1657815"/>
              <a:gd name="connsiteX4" fmla="*/ 358088 w 6150937"/>
              <a:gd name="connsiteY4" fmla="*/ 1657815 h 1657815"/>
              <a:gd name="connsiteX5" fmla="*/ 0 w 6150937"/>
              <a:gd name="connsiteY5" fmla="*/ 1299727 h 1657815"/>
              <a:gd name="connsiteX6" fmla="*/ 0 w 6150937"/>
              <a:gd name="connsiteY6" fmla="*/ 358088 h 1657815"/>
              <a:gd name="connsiteX0" fmla="*/ 6150937 w 6150937"/>
              <a:gd name="connsiteY0" fmla="*/ 0 h 1299727"/>
              <a:gd name="connsiteX1" fmla="*/ 6150937 w 6150937"/>
              <a:gd name="connsiteY1" fmla="*/ 941639 h 1299727"/>
              <a:gd name="connsiteX2" fmla="*/ 5792849 w 6150937"/>
              <a:gd name="connsiteY2" fmla="*/ 1299727 h 1299727"/>
              <a:gd name="connsiteX3" fmla="*/ 358088 w 6150937"/>
              <a:gd name="connsiteY3" fmla="*/ 1299727 h 1299727"/>
              <a:gd name="connsiteX4" fmla="*/ 0 w 6150937"/>
              <a:gd name="connsiteY4" fmla="*/ 941639 h 1299727"/>
              <a:gd name="connsiteX5" fmla="*/ 0 w 6150937"/>
              <a:gd name="connsiteY5" fmla="*/ 0 h 129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50937" h="1299727">
                <a:moveTo>
                  <a:pt x="6150937" y="0"/>
                </a:moveTo>
                <a:lnTo>
                  <a:pt x="6150937" y="941639"/>
                </a:lnTo>
                <a:cubicBezTo>
                  <a:pt x="6150937" y="1139406"/>
                  <a:pt x="5990616" y="1299727"/>
                  <a:pt x="5792849" y="1299727"/>
                </a:cubicBezTo>
                <a:lnTo>
                  <a:pt x="358088" y="1299727"/>
                </a:lnTo>
                <a:cubicBezTo>
                  <a:pt x="160321" y="1299727"/>
                  <a:pt x="0" y="1139406"/>
                  <a:pt x="0" y="941639"/>
                </a:cubicBezTo>
                <a:lnTo>
                  <a:pt x="0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185" name="Pentagon 184"/>
          <p:cNvSpPr/>
          <p:nvPr/>
        </p:nvSpPr>
        <p:spPr>
          <a:xfrm flipH="1">
            <a:off x="2070427" y="4534551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ADC</a:t>
            </a:r>
          </a:p>
        </p:txBody>
      </p:sp>
      <p:sp>
        <p:nvSpPr>
          <p:cNvPr id="221" name="Pentagon 220"/>
          <p:cNvSpPr/>
          <p:nvPr/>
        </p:nvSpPr>
        <p:spPr>
          <a:xfrm>
            <a:off x="4452598" y="4530667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DAC</a:t>
            </a:r>
          </a:p>
        </p:txBody>
      </p:sp>
      <p:sp>
        <p:nvSpPr>
          <p:cNvPr id="187" name="Right Arrow 186"/>
          <p:cNvSpPr/>
          <p:nvPr/>
        </p:nvSpPr>
        <p:spPr>
          <a:xfrm>
            <a:off x="2813795" y="4718559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23" name="Right Arrow 222"/>
          <p:cNvSpPr/>
          <p:nvPr/>
        </p:nvSpPr>
        <p:spPr>
          <a:xfrm>
            <a:off x="4214377" y="4711125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13" name="Oval 212"/>
          <p:cNvSpPr/>
          <p:nvPr/>
        </p:nvSpPr>
        <p:spPr>
          <a:xfrm>
            <a:off x="2033758" y="3070302"/>
            <a:ext cx="506782" cy="159972"/>
          </a:xfrm>
          <a:prstGeom prst="ellipse">
            <a:avLst/>
          </a:prstGeom>
          <a:solidFill>
            <a:srgbClr val="FFC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14" name="TextBox 213"/>
          <p:cNvSpPr txBox="1"/>
          <p:nvPr/>
        </p:nvSpPr>
        <p:spPr>
          <a:xfrm>
            <a:off x="1657838" y="3143402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</a:t>
            </a:r>
            <a:endParaRPr lang="en-GB" sz="1200" dirty="0"/>
          </a:p>
        </p:txBody>
      </p:sp>
      <p:sp>
        <p:nvSpPr>
          <p:cNvPr id="250" name="TextBox 249"/>
          <p:cNvSpPr txBox="1"/>
          <p:nvPr/>
        </p:nvSpPr>
        <p:spPr>
          <a:xfrm>
            <a:off x="3091048" y="3154215"/>
            <a:ext cx="2940228" cy="95410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Active closed loop </a:t>
            </a:r>
          </a:p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GHz Feedback</a:t>
            </a:r>
            <a:endParaRPr lang="en-GB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33" name="Group 232"/>
          <p:cNvGrpSpPr/>
          <p:nvPr/>
        </p:nvGrpSpPr>
        <p:grpSpPr>
          <a:xfrm>
            <a:off x="2668652" y="5615334"/>
            <a:ext cx="503653" cy="459436"/>
            <a:chOff x="1109147" y="5927799"/>
            <a:chExt cx="503653" cy="459436"/>
          </a:xfrm>
        </p:grpSpPr>
        <p:cxnSp>
          <p:nvCxnSpPr>
            <p:cNvPr id="216" name="Straight Connector 215"/>
            <p:cNvCxnSpPr/>
            <p:nvPr/>
          </p:nvCxnSpPr>
          <p:spPr>
            <a:xfrm>
              <a:off x="12470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11898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13041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13613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14184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14756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15327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15899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1132007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1110575" y="6150047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9" name="Oval 218"/>
            <p:cNvSpPr/>
            <p:nvPr/>
          </p:nvSpPr>
          <p:spPr>
            <a:xfrm>
              <a:off x="1109147" y="6128598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1" name="Oval 270"/>
            <p:cNvSpPr/>
            <p:nvPr/>
          </p:nvSpPr>
          <p:spPr>
            <a:xfrm>
              <a:off x="1167031" y="596427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2" name="Oval 271"/>
            <p:cNvSpPr/>
            <p:nvPr/>
          </p:nvSpPr>
          <p:spPr>
            <a:xfrm>
              <a:off x="1220587" y="592779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3" name="Oval 272"/>
            <p:cNvSpPr/>
            <p:nvPr/>
          </p:nvSpPr>
          <p:spPr>
            <a:xfrm>
              <a:off x="1281331" y="600046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4" name="Oval 273"/>
            <p:cNvSpPr/>
            <p:nvPr/>
          </p:nvSpPr>
          <p:spPr>
            <a:xfrm>
              <a:off x="13384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5" name="Oval 274"/>
            <p:cNvSpPr/>
            <p:nvPr/>
          </p:nvSpPr>
          <p:spPr>
            <a:xfrm>
              <a:off x="1395631" y="626071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6" name="Oval 275"/>
            <p:cNvSpPr/>
            <p:nvPr/>
          </p:nvSpPr>
          <p:spPr>
            <a:xfrm>
              <a:off x="1452781" y="634151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7" name="Oval 276"/>
            <p:cNvSpPr/>
            <p:nvPr/>
          </p:nvSpPr>
          <p:spPr>
            <a:xfrm>
              <a:off x="1509931" y="630842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278" name="Oval 277"/>
            <p:cNvSpPr/>
            <p:nvPr/>
          </p:nvSpPr>
          <p:spPr>
            <a:xfrm>
              <a:off x="15670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222" name="Straight Connector 221"/>
            <p:cNvCxnSpPr>
              <a:endCxn id="271" idx="4"/>
            </p:cNvCxnSpPr>
            <p:nvPr/>
          </p:nvCxnSpPr>
          <p:spPr>
            <a:xfrm flipV="1">
              <a:off x="1189891" y="6009993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276" idx="0"/>
            </p:cNvCxnSpPr>
            <p:nvPr/>
          </p:nvCxnSpPr>
          <p:spPr>
            <a:xfrm flipV="1">
              <a:off x="1475641" y="6150048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endCxn id="273" idx="4"/>
            </p:cNvCxnSpPr>
            <p:nvPr/>
          </p:nvCxnSpPr>
          <p:spPr>
            <a:xfrm flipV="1">
              <a:off x="1304191" y="6046188"/>
              <a:ext cx="0" cy="10526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/>
          </p:nvCxnSpPr>
          <p:spPr>
            <a:xfrm flipV="1">
              <a:off x="1418491" y="6150047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>
              <a:stCxn id="277" idx="0"/>
            </p:cNvCxnSpPr>
            <p:nvPr/>
          </p:nvCxnSpPr>
          <p:spPr>
            <a:xfrm flipV="1">
              <a:off x="1532791" y="6152603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>
              <a:endCxn id="272" idx="4"/>
            </p:cNvCxnSpPr>
            <p:nvPr/>
          </p:nvCxnSpPr>
          <p:spPr>
            <a:xfrm flipV="1">
              <a:off x="1242712" y="5973518"/>
              <a:ext cx="735" cy="176531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8" name="Straight Connector 237"/>
          <p:cNvCxnSpPr/>
          <p:nvPr/>
        </p:nvCxnSpPr>
        <p:spPr>
          <a:xfrm flipV="1">
            <a:off x="2923386" y="484681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2" name="Group 241"/>
          <p:cNvGrpSpPr/>
          <p:nvPr/>
        </p:nvGrpSpPr>
        <p:grpSpPr>
          <a:xfrm>
            <a:off x="516581" y="5631982"/>
            <a:ext cx="501531" cy="416312"/>
            <a:chOff x="513575" y="5370650"/>
            <a:chExt cx="501531" cy="416312"/>
          </a:xfrm>
        </p:grpSpPr>
        <p:cxnSp>
          <p:nvCxnSpPr>
            <p:cNvPr id="305" name="Straight Connector 304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5" name="Freeform 314"/>
            <p:cNvSpPr/>
            <p:nvPr/>
          </p:nvSpPr>
          <p:spPr>
            <a:xfrm>
              <a:off x="534094" y="5552438"/>
              <a:ext cx="457200" cy="5752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2" name="Straight Connector 331"/>
          <p:cNvCxnSpPr/>
          <p:nvPr/>
        </p:nvCxnSpPr>
        <p:spPr>
          <a:xfrm flipV="1">
            <a:off x="770863" y="484681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3" name="Group 332"/>
          <p:cNvGrpSpPr/>
          <p:nvPr/>
        </p:nvGrpSpPr>
        <p:grpSpPr>
          <a:xfrm>
            <a:off x="1595487" y="5631982"/>
            <a:ext cx="501531" cy="421100"/>
            <a:chOff x="513575" y="5370650"/>
            <a:chExt cx="501531" cy="421100"/>
          </a:xfrm>
        </p:grpSpPr>
        <p:cxnSp>
          <p:nvCxnSpPr>
            <p:cNvPr id="334" name="Straight Connector 333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4" name="Freeform 343"/>
            <p:cNvSpPr/>
            <p:nvPr/>
          </p:nvSpPr>
          <p:spPr>
            <a:xfrm>
              <a:off x="534094" y="5370650"/>
              <a:ext cx="457200" cy="42110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45" name="Straight Connector 344"/>
          <p:cNvCxnSpPr/>
          <p:nvPr/>
        </p:nvCxnSpPr>
        <p:spPr>
          <a:xfrm flipV="1">
            <a:off x="1849769" y="484681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Straight Connector 373"/>
          <p:cNvCxnSpPr/>
          <p:nvPr/>
        </p:nvCxnSpPr>
        <p:spPr>
          <a:xfrm flipV="1">
            <a:off x="4325867" y="484681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3" name="Group 252"/>
          <p:cNvGrpSpPr/>
          <p:nvPr/>
        </p:nvGrpSpPr>
        <p:grpSpPr>
          <a:xfrm>
            <a:off x="4083297" y="5607714"/>
            <a:ext cx="502219" cy="459436"/>
            <a:chOff x="4136637" y="5645814"/>
            <a:chExt cx="502219" cy="459436"/>
          </a:xfrm>
        </p:grpSpPr>
        <p:cxnSp>
          <p:nvCxnSpPr>
            <p:cNvPr id="349" name="Straight Connector 348"/>
            <p:cNvCxnSpPr/>
            <p:nvPr/>
          </p:nvCxnSpPr>
          <p:spPr>
            <a:xfrm flipV="1">
              <a:off x="42166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/>
          </p:nvCxnSpPr>
          <p:spPr>
            <a:xfrm flipV="1">
              <a:off x="41594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/>
          </p:nvCxnSpPr>
          <p:spPr>
            <a:xfrm flipV="1">
              <a:off x="42737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/>
          </p:nvCxnSpPr>
          <p:spPr>
            <a:xfrm flipV="1">
              <a:off x="43309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/>
          </p:nvCxnSpPr>
          <p:spPr>
            <a:xfrm flipV="1">
              <a:off x="43880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/>
          </p:nvCxnSpPr>
          <p:spPr>
            <a:xfrm flipV="1">
              <a:off x="44452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/>
          </p:nvCxnSpPr>
          <p:spPr>
            <a:xfrm flipV="1">
              <a:off x="45023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/>
          </p:nvCxnSpPr>
          <p:spPr>
            <a:xfrm flipV="1">
              <a:off x="45595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/>
          </p:nvCxnSpPr>
          <p:spPr>
            <a:xfrm flipV="1">
              <a:off x="4137325" y="58830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0" name="Oval 359"/>
            <p:cNvSpPr/>
            <p:nvPr/>
          </p:nvSpPr>
          <p:spPr>
            <a:xfrm flipV="1">
              <a:off x="4136637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1" name="Oval 360"/>
            <p:cNvSpPr/>
            <p:nvPr/>
          </p:nvSpPr>
          <p:spPr>
            <a:xfrm flipV="1">
              <a:off x="4190193" y="605953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2" name="Oval 361"/>
            <p:cNvSpPr/>
            <p:nvPr/>
          </p:nvSpPr>
          <p:spPr>
            <a:xfrm flipV="1">
              <a:off x="4250937" y="598686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3" name="Oval 362"/>
            <p:cNvSpPr/>
            <p:nvPr/>
          </p:nvSpPr>
          <p:spPr>
            <a:xfrm flipV="1">
              <a:off x="4308087" y="585758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4" name="Oval 363"/>
            <p:cNvSpPr/>
            <p:nvPr/>
          </p:nvSpPr>
          <p:spPr>
            <a:xfrm flipV="1">
              <a:off x="4365237" y="572661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5" name="Oval 364"/>
            <p:cNvSpPr/>
            <p:nvPr/>
          </p:nvSpPr>
          <p:spPr>
            <a:xfrm flipV="1">
              <a:off x="4422387" y="564581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6" name="Oval 365"/>
            <p:cNvSpPr/>
            <p:nvPr/>
          </p:nvSpPr>
          <p:spPr>
            <a:xfrm flipV="1">
              <a:off x="4479537" y="567890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367" name="Oval 366"/>
            <p:cNvSpPr/>
            <p:nvPr/>
          </p:nvSpPr>
          <p:spPr>
            <a:xfrm flipV="1">
              <a:off x="4539068" y="582901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368" name="Straight Connector 367"/>
            <p:cNvCxnSpPr>
              <a:endCxn id="360" idx="4"/>
            </p:cNvCxnSpPr>
            <p:nvPr/>
          </p:nvCxnSpPr>
          <p:spPr>
            <a:xfrm>
              <a:off x="4159497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>
              <a:stCxn id="365" idx="0"/>
            </p:cNvCxnSpPr>
            <p:nvPr/>
          </p:nvCxnSpPr>
          <p:spPr>
            <a:xfrm>
              <a:off x="4445247" y="5691533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>
              <a:stCxn id="367" idx="0"/>
            </p:cNvCxnSpPr>
            <p:nvPr/>
          </p:nvCxnSpPr>
          <p:spPr>
            <a:xfrm>
              <a:off x="4561928" y="5874730"/>
              <a:ext cx="0" cy="8270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/>
          </p:nvCxnSpPr>
          <p:spPr>
            <a:xfrm>
              <a:off x="4388097" y="5772970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>
              <a:stCxn id="366" idx="0"/>
            </p:cNvCxnSpPr>
            <p:nvPr/>
          </p:nvCxnSpPr>
          <p:spPr>
            <a:xfrm>
              <a:off x="4502397" y="5724622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/>
          </p:nvCxnSpPr>
          <p:spPr>
            <a:xfrm flipH="1">
              <a:off x="4213053" y="5886152"/>
              <a:ext cx="1213" cy="17337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/>
          </p:nvCxnSpPr>
          <p:spPr>
            <a:xfrm flipV="1">
              <a:off x="4614503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9" name="Oval 378"/>
            <p:cNvSpPr/>
            <p:nvPr/>
          </p:nvSpPr>
          <p:spPr>
            <a:xfrm flipV="1">
              <a:off x="4591643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381" name="Straight Connector 380"/>
            <p:cNvCxnSpPr>
              <a:endCxn id="379" idx="4"/>
            </p:cNvCxnSpPr>
            <p:nvPr/>
          </p:nvCxnSpPr>
          <p:spPr>
            <a:xfrm>
              <a:off x="4614503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2" name="Straight Connector 461"/>
            <p:cNvCxnSpPr>
              <a:endCxn id="362" idx="4"/>
            </p:cNvCxnSpPr>
            <p:nvPr/>
          </p:nvCxnSpPr>
          <p:spPr>
            <a:xfrm>
              <a:off x="4273797" y="5886152"/>
              <a:ext cx="0" cy="10070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03" name="Straight Connector 402"/>
          <p:cNvCxnSpPr/>
          <p:nvPr/>
        </p:nvCxnSpPr>
        <p:spPr>
          <a:xfrm flipV="1">
            <a:off x="5443871" y="484681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6305986" y="5625033"/>
            <a:ext cx="746503" cy="416312"/>
            <a:chOff x="5100986" y="5630573"/>
            <a:chExt cx="746503" cy="416312"/>
          </a:xfrm>
        </p:grpSpPr>
        <p:cxnSp>
          <p:nvCxnSpPr>
            <p:cNvPr id="418" name="Straight Connector 417"/>
            <p:cNvCxnSpPr/>
            <p:nvPr/>
          </p:nvCxnSpPr>
          <p:spPr>
            <a:xfrm flipV="1">
              <a:off x="52669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 flipV="1">
              <a:off x="52097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0" name="Straight Connector 419"/>
            <p:cNvCxnSpPr/>
            <p:nvPr/>
          </p:nvCxnSpPr>
          <p:spPr>
            <a:xfrm flipV="1">
              <a:off x="53240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/>
          </p:nvCxnSpPr>
          <p:spPr>
            <a:xfrm flipV="1">
              <a:off x="53812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2" name="Straight Connector 421"/>
            <p:cNvCxnSpPr/>
            <p:nvPr/>
          </p:nvCxnSpPr>
          <p:spPr>
            <a:xfrm flipV="1">
              <a:off x="54383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3" name="Straight Connector 422"/>
            <p:cNvCxnSpPr/>
            <p:nvPr/>
          </p:nvCxnSpPr>
          <p:spPr>
            <a:xfrm flipV="1">
              <a:off x="54955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 flipV="1">
              <a:off x="55526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5" name="Straight Connector 424"/>
            <p:cNvCxnSpPr/>
            <p:nvPr/>
          </p:nvCxnSpPr>
          <p:spPr>
            <a:xfrm flipV="1">
              <a:off x="56098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6" name="Straight Connector 425"/>
            <p:cNvCxnSpPr/>
            <p:nvPr/>
          </p:nvCxnSpPr>
          <p:spPr>
            <a:xfrm flipV="1">
              <a:off x="518760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1" name="Straight Connector 440"/>
            <p:cNvCxnSpPr/>
            <p:nvPr/>
          </p:nvCxnSpPr>
          <p:spPr>
            <a:xfrm flipV="1">
              <a:off x="566478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68" name="Group 267"/>
            <p:cNvGrpSpPr/>
            <p:nvPr/>
          </p:nvGrpSpPr>
          <p:grpSpPr>
            <a:xfrm>
              <a:off x="5100986" y="5697528"/>
              <a:ext cx="746503" cy="275688"/>
              <a:chOff x="5100986" y="5615333"/>
              <a:chExt cx="746503" cy="440078"/>
            </a:xfrm>
          </p:grpSpPr>
          <p:sp>
            <p:nvSpPr>
              <p:cNvPr id="444" name="Freeform 443"/>
              <p:cNvSpPr/>
              <p:nvPr/>
            </p:nvSpPr>
            <p:spPr>
              <a:xfrm flipV="1">
                <a:off x="5100986" y="5615333"/>
                <a:ext cx="511225" cy="44007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1591" h="426317">
                    <a:moveTo>
                      <a:pt x="0" y="197313"/>
                    </a:moveTo>
                    <a:cubicBezTo>
                      <a:pt x="86632" y="193590"/>
                      <a:pt x="98111" y="-33123"/>
                      <a:pt x="163453" y="4134"/>
                    </a:cubicBezTo>
                    <a:cubicBezTo>
                      <a:pt x="228795" y="41391"/>
                      <a:pt x="335697" y="387516"/>
                      <a:pt x="392053" y="420853"/>
                    </a:cubicBezTo>
                    <a:cubicBezTo>
                      <a:pt x="448409" y="454190"/>
                      <a:pt x="475000" y="329174"/>
                      <a:pt x="501591" y="204159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5" name="Freeform 444"/>
              <p:cNvSpPr/>
              <p:nvPr/>
            </p:nvSpPr>
            <p:spPr>
              <a:xfrm flipV="1">
                <a:off x="5612213" y="5842203"/>
                <a:ext cx="235276" cy="19705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843" h="190896">
                    <a:moveTo>
                      <a:pt x="0" y="190896"/>
                    </a:moveTo>
                    <a:cubicBezTo>
                      <a:pt x="30559" y="71833"/>
                      <a:pt x="64234" y="2369"/>
                      <a:pt x="102708" y="25"/>
                    </a:cubicBezTo>
                    <a:cubicBezTo>
                      <a:pt x="141182" y="-2319"/>
                      <a:pt x="181498" y="164258"/>
                      <a:pt x="230843" y="176834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447" name="Straight Connector 446"/>
          <p:cNvCxnSpPr/>
          <p:nvPr/>
        </p:nvCxnSpPr>
        <p:spPr>
          <a:xfrm flipV="1">
            <a:off x="767903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8" name="Straight Connector 447"/>
          <p:cNvCxnSpPr/>
          <p:nvPr/>
        </p:nvCxnSpPr>
        <p:spPr>
          <a:xfrm flipV="1">
            <a:off x="762188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/>
          <p:nvPr/>
        </p:nvCxnSpPr>
        <p:spPr>
          <a:xfrm flipV="1">
            <a:off x="773618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/>
          <p:nvPr/>
        </p:nvCxnSpPr>
        <p:spPr>
          <a:xfrm flipV="1">
            <a:off x="779333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/>
          <p:nvPr/>
        </p:nvCxnSpPr>
        <p:spPr>
          <a:xfrm flipV="1">
            <a:off x="785048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2" name="Straight Connector 451"/>
          <p:cNvCxnSpPr/>
          <p:nvPr/>
        </p:nvCxnSpPr>
        <p:spPr>
          <a:xfrm flipV="1">
            <a:off x="790763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/>
          <p:nvPr/>
        </p:nvCxnSpPr>
        <p:spPr>
          <a:xfrm flipV="1">
            <a:off x="796478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4" name="Straight Connector 453"/>
          <p:cNvCxnSpPr/>
          <p:nvPr/>
        </p:nvCxnSpPr>
        <p:spPr>
          <a:xfrm flipV="1">
            <a:off x="8021933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5" name="Straight Connector 454"/>
          <p:cNvCxnSpPr/>
          <p:nvPr/>
        </p:nvCxnSpPr>
        <p:spPr>
          <a:xfrm flipV="1">
            <a:off x="7599711" y="5844902"/>
            <a:ext cx="50153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6" name="Straight Connector 455"/>
          <p:cNvCxnSpPr/>
          <p:nvPr/>
        </p:nvCxnSpPr>
        <p:spPr>
          <a:xfrm flipV="1">
            <a:off x="8076889" y="5630573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/>
          <p:nvPr/>
        </p:nvCxnSpPr>
        <p:spPr>
          <a:xfrm flipV="1">
            <a:off x="7850476" y="4846811"/>
            <a:ext cx="5497" cy="47956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400150" y="6078945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transverse </a:t>
            </a: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position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7" name="TextBox 466"/>
          <p:cNvSpPr txBox="1"/>
          <p:nvPr/>
        </p:nvSpPr>
        <p:spPr>
          <a:xfrm>
            <a:off x="1422408" y="6102384"/>
            <a:ext cx="854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pre-processed</a:t>
            </a:r>
          </a:p>
        </p:txBody>
      </p:sp>
      <p:sp>
        <p:nvSpPr>
          <p:cNvPr id="468" name="TextBox 467"/>
          <p:cNvSpPr txBox="1"/>
          <p:nvPr/>
        </p:nvSpPr>
        <p:spPr>
          <a:xfrm>
            <a:off x="2628938" y="6078477"/>
            <a:ext cx="58381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sampled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position</a:t>
            </a: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en-GB" sz="900" i="1" dirty="0" smtClean="0">
                <a:solidFill>
                  <a:schemeClr val="bg1">
                    <a:lumMod val="50000"/>
                  </a:schemeClr>
                </a:solidFill>
              </a:rPr>
              <a:t>slices</a:t>
            </a:r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9" name="TextBox 468"/>
          <p:cNvSpPr txBox="1"/>
          <p:nvPr/>
        </p:nvSpPr>
        <p:spPr>
          <a:xfrm>
            <a:off x="3894083" y="6078477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calculated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correction data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0" name="TextBox 469"/>
          <p:cNvSpPr txBox="1"/>
          <p:nvPr/>
        </p:nvSpPr>
        <p:spPr>
          <a:xfrm>
            <a:off x="5148792" y="6078477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correction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signal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81" name="Straight Connector 480"/>
          <p:cNvCxnSpPr/>
          <p:nvPr/>
        </p:nvCxnSpPr>
        <p:spPr>
          <a:xfrm flipV="1">
            <a:off x="6583981" y="4846810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5192212" y="5630573"/>
            <a:ext cx="622262" cy="416312"/>
            <a:chOff x="6280255" y="5630573"/>
            <a:chExt cx="622262" cy="416312"/>
          </a:xfrm>
        </p:grpSpPr>
        <p:cxnSp>
          <p:nvCxnSpPr>
            <p:cNvPr id="471" name="Straight Connector 470"/>
            <p:cNvCxnSpPr/>
            <p:nvPr/>
          </p:nvCxnSpPr>
          <p:spPr>
            <a:xfrm flipV="1">
              <a:off x="64070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2" name="Straight Connector 471"/>
            <p:cNvCxnSpPr/>
            <p:nvPr/>
          </p:nvCxnSpPr>
          <p:spPr>
            <a:xfrm flipV="1">
              <a:off x="63498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3" name="Straight Connector 472"/>
            <p:cNvCxnSpPr/>
            <p:nvPr/>
          </p:nvCxnSpPr>
          <p:spPr>
            <a:xfrm flipV="1">
              <a:off x="64641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4" name="Straight Connector 473"/>
            <p:cNvCxnSpPr/>
            <p:nvPr/>
          </p:nvCxnSpPr>
          <p:spPr>
            <a:xfrm flipV="1">
              <a:off x="65213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/>
            <p:nvPr/>
          </p:nvCxnSpPr>
          <p:spPr>
            <a:xfrm flipV="1">
              <a:off x="65784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/>
          </p:nvCxnSpPr>
          <p:spPr>
            <a:xfrm flipV="1">
              <a:off x="66356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7" name="Straight Connector 476"/>
            <p:cNvCxnSpPr/>
            <p:nvPr/>
          </p:nvCxnSpPr>
          <p:spPr>
            <a:xfrm flipV="1">
              <a:off x="66927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8" name="Straight Connector 477"/>
            <p:cNvCxnSpPr/>
            <p:nvPr/>
          </p:nvCxnSpPr>
          <p:spPr>
            <a:xfrm flipV="1">
              <a:off x="67499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9" name="Straight Connector 478"/>
            <p:cNvCxnSpPr/>
            <p:nvPr/>
          </p:nvCxnSpPr>
          <p:spPr>
            <a:xfrm flipV="1">
              <a:off x="632771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0" name="Straight Connector 479"/>
            <p:cNvCxnSpPr/>
            <p:nvPr/>
          </p:nvCxnSpPr>
          <p:spPr>
            <a:xfrm flipV="1">
              <a:off x="680489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85" name="Group 284"/>
            <p:cNvGrpSpPr/>
            <p:nvPr/>
          </p:nvGrpSpPr>
          <p:grpSpPr>
            <a:xfrm>
              <a:off x="6280255" y="5728024"/>
              <a:ext cx="622262" cy="273180"/>
              <a:chOff x="6280255" y="5728024"/>
              <a:chExt cx="622262" cy="273180"/>
            </a:xfrm>
          </p:grpSpPr>
          <p:sp>
            <p:nvSpPr>
              <p:cNvPr id="483" name="Freeform 482"/>
              <p:cNvSpPr/>
              <p:nvPr/>
            </p:nvSpPr>
            <p:spPr>
              <a:xfrm rot="20539392" flipV="1">
                <a:off x="6280255" y="5728024"/>
                <a:ext cx="476418" cy="273180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  <a:gd name="connsiteX0" fmla="*/ 0 w 467440"/>
                  <a:gd name="connsiteY0" fmla="*/ 350196 h 422439"/>
                  <a:gd name="connsiteX1" fmla="*/ 129302 w 467440"/>
                  <a:gd name="connsiteY1" fmla="*/ 256 h 422439"/>
                  <a:gd name="connsiteX2" fmla="*/ 357902 w 467440"/>
                  <a:gd name="connsiteY2" fmla="*/ 416975 h 422439"/>
                  <a:gd name="connsiteX3" fmla="*/ 467440 w 467440"/>
                  <a:gd name="connsiteY3" fmla="*/ 200281 h 42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440" h="422439">
                    <a:moveTo>
                      <a:pt x="0" y="350196"/>
                    </a:moveTo>
                    <a:cubicBezTo>
                      <a:pt x="86632" y="346473"/>
                      <a:pt x="69652" y="-10874"/>
                      <a:pt x="129302" y="256"/>
                    </a:cubicBezTo>
                    <a:cubicBezTo>
                      <a:pt x="188952" y="11386"/>
                      <a:pt x="301546" y="383638"/>
                      <a:pt x="357902" y="416975"/>
                    </a:cubicBezTo>
                    <a:cubicBezTo>
                      <a:pt x="414258" y="450312"/>
                      <a:pt x="440849" y="325296"/>
                      <a:pt x="467440" y="200281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4" name="Freeform 483"/>
              <p:cNvSpPr/>
              <p:nvPr/>
            </p:nvSpPr>
            <p:spPr>
              <a:xfrm rot="20539392" flipV="1">
                <a:off x="6758320" y="5773389"/>
                <a:ext cx="144197" cy="96264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  <a:gd name="connsiteX0" fmla="*/ 0 w 102708"/>
                  <a:gd name="connsiteY0" fmla="*/ 190871 h 190871"/>
                  <a:gd name="connsiteX1" fmla="*/ 102708 w 102708"/>
                  <a:gd name="connsiteY1" fmla="*/ 0 h 190871"/>
                  <a:gd name="connsiteX0" fmla="*/ 0 w 117899"/>
                  <a:gd name="connsiteY0" fmla="*/ 152125 h 152125"/>
                  <a:gd name="connsiteX1" fmla="*/ 117899 w 117899"/>
                  <a:gd name="connsiteY1" fmla="*/ 0 h 152125"/>
                  <a:gd name="connsiteX0" fmla="*/ 0 w 117899"/>
                  <a:gd name="connsiteY0" fmla="*/ 155996 h 155996"/>
                  <a:gd name="connsiteX1" fmla="*/ 117899 w 117899"/>
                  <a:gd name="connsiteY1" fmla="*/ 3871 h 155996"/>
                  <a:gd name="connsiteX0" fmla="*/ 0 w 141480"/>
                  <a:gd name="connsiteY0" fmla="*/ 148923 h 148923"/>
                  <a:gd name="connsiteX1" fmla="*/ 141480 w 141480"/>
                  <a:gd name="connsiteY1" fmla="*/ 4277 h 148923"/>
                  <a:gd name="connsiteX0" fmla="*/ 0 w 141480"/>
                  <a:gd name="connsiteY0" fmla="*/ 148861 h 148861"/>
                  <a:gd name="connsiteX1" fmla="*/ 141480 w 141480"/>
                  <a:gd name="connsiteY1" fmla="*/ 4215 h 1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1480" h="148861">
                    <a:moveTo>
                      <a:pt x="0" y="148861"/>
                    </a:moveTo>
                    <a:cubicBezTo>
                      <a:pt x="30559" y="29798"/>
                      <a:pt x="30034" y="-14760"/>
                      <a:pt x="141480" y="4215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85" name="TextBox 484"/>
          <p:cNvSpPr txBox="1"/>
          <p:nvPr/>
        </p:nvSpPr>
        <p:spPr>
          <a:xfrm>
            <a:off x="6257614" y="6101560"/>
            <a:ext cx="8386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pre-distortion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7667603" y="6101560"/>
            <a:ext cx="7184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drive signal</a:t>
            </a:r>
          </a:p>
        </p:txBody>
      </p:sp>
      <p:grpSp>
        <p:nvGrpSpPr>
          <p:cNvPr id="288" name="Group 287"/>
          <p:cNvGrpSpPr/>
          <p:nvPr/>
        </p:nvGrpSpPr>
        <p:grpSpPr>
          <a:xfrm>
            <a:off x="7509165" y="5478780"/>
            <a:ext cx="746503" cy="713184"/>
            <a:chOff x="7509165" y="5478780"/>
            <a:chExt cx="746503" cy="713184"/>
          </a:xfrm>
        </p:grpSpPr>
        <p:sp>
          <p:nvSpPr>
            <p:cNvPr id="494" name="Freeform 493"/>
            <p:cNvSpPr/>
            <p:nvPr/>
          </p:nvSpPr>
          <p:spPr>
            <a:xfrm flipV="1">
              <a:off x="7509165" y="5478780"/>
              <a:ext cx="511225" cy="71318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510937"/>
                <a:gd name="connsiteY0" fmla="*/ 208849 h 428626"/>
                <a:gd name="connsiteX1" fmla="*/ 172799 w 510937"/>
                <a:gd name="connsiteY1" fmla="*/ 6443 h 428626"/>
                <a:gd name="connsiteX2" fmla="*/ 401399 w 510937"/>
                <a:gd name="connsiteY2" fmla="*/ 423162 h 428626"/>
                <a:gd name="connsiteX3" fmla="*/ 510937 w 510937"/>
                <a:gd name="connsiteY3" fmla="*/ 206468 h 428626"/>
                <a:gd name="connsiteX0" fmla="*/ 0 w 510937"/>
                <a:gd name="connsiteY0" fmla="*/ 206077 h 425854"/>
                <a:gd name="connsiteX1" fmla="*/ 172799 w 510937"/>
                <a:gd name="connsiteY1" fmla="*/ 3671 h 425854"/>
                <a:gd name="connsiteX2" fmla="*/ 401399 w 510937"/>
                <a:gd name="connsiteY2" fmla="*/ 420390 h 425854"/>
                <a:gd name="connsiteX3" fmla="*/ 510937 w 510937"/>
                <a:gd name="connsiteY3" fmla="*/ 203696 h 425854"/>
                <a:gd name="connsiteX0" fmla="*/ 0 w 501591"/>
                <a:gd name="connsiteY0" fmla="*/ 197276 h 426280"/>
                <a:gd name="connsiteX1" fmla="*/ 163453 w 501591"/>
                <a:gd name="connsiteY1" fmla="*/ 4097 h 426280"/>
                <a:gd name="connsiteX2" fmla="*/ 392053 w 501591"/>
                <a:gd name="connsiteY2" fmla="*/ 420816 h 426280"/>
                <a:gd name="connsiteX3" fmla="*/ 501591 w 501591"/>
                <a:gd name="connsiteY3" fmla="*/ 204122 h 426280"/>
                <a:gd name="connsiteX0" fmla="*/ 0 w 501591"/>
                <a:gd name="connsiteY0" fmla="*/ 197313 h 426317"/>
                <a:gd name="connsiteX1" fmla="*/ 163453 w 501591"/>
                <a:gd name="connsiteY1" fmla="*/ 4134 h 426317"/>
                <a:gd name="connsiteX2" fmla="*/ 392053 w 501591"/>
                <a:gd name="connsiteY2" fmla="*/ 420853 h 426317"/>
                <a:gd name="connsiteX3" fmla="*/ 501591 w 501591"/>
                <a:gd name="connsiteY3" fmla="*/ 204159 h 42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91" h="426317">
                  <a:moveTo>
                    <a:pt x="0" y="197313"/>
                  </a:moveTo>
                  <a:cubicBezTo>
                    <a:pt x="86632" y="193590"/>
                    <a:pt x="98111" y="-33123"/>
                    <a:pt x="163453" y="4134"/>
                  </a:cubicBezTo>
                  <a:cubicBezTo>
                    <a:pt x="228795" y="41391"/>
                    <a:pt x="335697" y="387516"/>
                    <a:pt x="392053" y="420853"/>
                  </a:cubicBezTo>
                  <a:cubicBezTo>
                    <a:pt x="448409" y="454190"/>
                    <a:pt x="475000" y="329174"/>
                    <a:pt x="501591" y="204159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5" name="Freeform 494"/>
            <p:cNvSpPr/>
            <p:nvPr/>
          </p:nvSpPr>
          <p:spPr>
            <a:xfrm flipV="1">
              <a:off x="8020392" y="5846442"/>
              <a:ext cx="235276" cy="10231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347662"/>
                <a:gd name="connsiteY0" fmla="*/ 208849 h 423162"/>
                <a:gd name="connsiteX1" fmla="*/ 119062 w 347662"/>
                <a:gd name="connsiteY1" fmla="*/ 6443 h 423162"/>
                <a:gd name="connsiteX2" fmla="*/ 347662 w 347662"/>
                <a:gd name="connsiteY2" fmla="*/ 423162 h 423162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63553"/>
                <a:gd name="connsiteY0" fmla="*/ 202408 h 204496"/>
                <a:gd name="connsiteX1" fmla="*/ 119062 w 263553"/>
                <a:gd name="connsiteY1" fmla="*/ 2 h 204496"/>
                <a:gd name="connsiteX2" fmla="*/ 263553 w 263553"/>
                <a:gd name="connsiteY2" fmla="*/ 204495 h 204496"/>
                <a:gd name="connsiteX0" fmla="*/ 0 w 263553"/>
                <a:gd name="connsiteY0" fmla="*/ 202408 h 204495"/>
                <a:gd name="connsiteX1" fmla="*/ 119062 w 263553"/>
                <a:gd name="connsiteY1" fmla="*/ 2 h 204495"/>
                <a:gd name="connsiteX2" fmla="*/ 263553 w 263553"/>
                <a:gd name="connsiteY2" fmla="*/ 204495 h 204495"/>
                <a:gd name="connsiteX0" fmla="*/ 0 w 263553"/>
                <a:gd name="connsiteY0" fmla="*/ 190873 h 192960"/>
                <a:gd name="connsiteX1" fmla="*/ 102708 w 263553"/>
                <a:gd name="connsiteY1" fmla="*/ 2 h 192960"/>
                <a:gd name="connsiteX2" fmla="*/ 263553 w 263553"/>
                <a:gd name="connsiteY2" fmla="*/ 192960 h 192960"/>
                <a:gd name="connsiteX0" fmla="*/ 0 w 263553"/>
                <a:gd name="connsiteY0" fmla="*/ 190939 h 193026"/>
                <a:gd name="connsiteX1" fmla="*/ 102708 w 263553"/>
                <a:gd name="connsiteY1" fmla="*/ 68 h 193026"/>
                <a:gd name="connsiteX2" fmla="*/ 263553 w 263553"/>
                <a:gd name="connsiteY2" fmla="*/ 193026 h 193026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30843"/>
                <a:gd name="connsiteY0" fmla="*/ 190899 h 190899"/>
                <a:gd name="connsiteX1" fmla="*/ 102708 w 230843"/>
                <a:gd name="connsiteY1" fmla="*/ 28 h 190899"/>
                <a:gd name="connsiteX2" fmla="*/ 230843 w 230843"/>
                <a:gd name="connsiteY2" fmla="*/ 176837 h 190899"/>
                <a:gd name="connsiteX0" fmla="*/ 0 w 230843"/>
                <a:gd name="connsiteY0" fmla="*/ 190897 h 190897"/>
                <a:gd name="connsiteX1" fmla="*/ 102708 w 230843"/>
                <a:gd name="connsiteY1" fmla="*/ 26 h 190897"/>
                <a:gd name="connsiteX2" fmla="*/ 230843 w 230843"/>
                <a:gd name="connsiteY2" fmla="*/ 176835 h 190897"/>
                <a:gd name="connsiteX0" fmla="*/ 0 w 230843"/>
                <a:gd name="connsiteY0" fmla="*/ 190896 h 190896"/>
                <a:gd name="connsiteX1" fmla="*/ 102708 w 230843"/>
                <a:gd name="connsiteY1" fmla="*/ 25 h 190896"/>
                <a:gd name="connsiteX2" fmla="*/ 230843 w 230843"/>
                <a:gd name="connsiteY2" fmla="*/ 176834 h 1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843" h="190896">
                  <a:moveTo>
                    <a:pt x="0" y="190896"/>
                  </a:moveTo>
                  <a:cubicBezTo>
                    <a:pt x="30559" y="71833"/>
                    <a:pt x="64234" y="2369"/>
                    <a:pt x="102708" y="25"/>
                  </a:cubicBezTo>
                  <a:cubicBezTo>
                    <a:pt x="141182" y="-2319"/>
                    <a:pt x="181498" y="164258"/>
                    <a:pt x="230843" y="176834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roposedAperture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673" y="2043940"/>
            <a:ext cx="2749560" cy="206830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713" y="4312323"/>
            <a:ext cx="3124759" cy="168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in 2012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522301" y="3601053"/>
            <a:ext cx="96019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en-GB" sz="1000" b="1" dirty="0"/>
              <a:t>(H. Bartosik et.al.)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88657" y="5793996"/>
            <a:ext cx="20938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(J</a:t>
            </a:r>
            <a:r>
              <a:rPr lang="en-GB" sz="1000" b="1" dirty="0"/>
              <a:t>. Cesaratto et.al</a:t>
            </a:r>
            <a:r>
              <a:rPr lang="en-GB" sz="1000" b="1" dirty="0" smtClean="0"/>
              <a:t>.)</a:t>
            </a:r>
          </a:p>
          <a:p>
            <a:r>
              <a:rPr lang="en-GB" sz="1000" b="1" i="1" dirty="0" smtClean="0"/>
              <a:t>Image: </a:t>
            </a:r>
            <a:r>
              <a:rPr lang="pl-PL" sz="1000" dirty="0"/>
              <a:t>McGinnis, D. Proc. PAC 1999.</a:t>
            </a:r>
            <a:endParaRPr lang="en-GB" sz="1000" b="1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70122"/>
            <a:ext cx="6414576" cy="5517397"/>
          </a:xfrm>
        </p:spPr>
        <p:txBody>
          <a:bodyPr>
            <a:normAutofit fontScale="92500" lnSpcReduction="10000"/>
          </a:bodyPr>
          <a:lstStyle/>
          <a:p>
            <a:r>
              <a:rPr lang="en-GB" sz="1700" b="1" dirty="0" smtClean="0"/>
              <a:t>Simulations</a:t>
            </a:r>
            <a:endParaRPr lang="en-GB" sz="16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1400" dirty="0" smtClean="0"/>
              <a:t>Beam-feedback interaction </a:t>
            </a:r>
            <a:r>
              <a:rPr lang="en-GB" sz="1100" dirty="0" smtClean="0"/>
              <a:t>(K. Li et.al.)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Study fundamental behaviour of </a:t>
            </a:r>
            <a:r>
              <a:rPr lang="en-GB" sz="1200" b="1" dirty="0" smtClean="0">
                <a:solidFill>
                  <a:srgbClr val="FFC000"/>
                </a:solidFill>
              </a:rPr>
              <a:t>beam </a:t>
            </a:r>
            <a:br>
              <a:rPr lang="en-GB" sz="1200" b="1" dirty="0" smtClean="0">
                <a:solidFill>
                  <a:srgbClr val="FFC000"/>
                </a:solidFill>
              </a:rPr>
            </a:br>
            <a:r>
              <a:rPr lang="en-GB" sz="1200" b="1" dirty="0" smtClean="0">
                <a:solidFill>
                  <a:srgbClr val="FFC000"/>
                </a:solidFill>
              </a:rPr>
              <a:t>in the presence of feedback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Macro-particle simulation, based on realistic components </a:t>
            </a:r>
            <a:br>
              <a:rPr lang="en-GB" sz="1200" dirty="0" smtClean="0"/>
            </a:br>
            <a:r>
              <a:rPr lang="en-GB" sz="1200" dirty="0" smtClean="0"/>
              <a:t>and actual</a:t>
            </a:r>
            <a:r>
              <a:rPr lang="en-GB" sz="1200" b="1" dirty="0" smtClean="0">
                <a:solidFill>
                  <a:srgbClr val="FFC000"/>
                </a:solidFill>
              </a:rPr>
              <a:t> SPS prototype hardware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FFC000"/>
                </a:solidFill>
              </a:rPr>
              <a:t>Aperture </a:t>
            </a:r>
            <a:r>
              <a:rPr lang="en-GB" sz="1400" b="1" dirty="0">
                <a:solidFill>
                  <a:srgbClr val="FFC000"/>
                </a:solidFill>
              </a:rPr>
              <a:t>studies </a:t>
            </a:r>
            <a:r>
              <a:rPr lang="en-GB" sz="1100" dirty="0"/>
              <a:t>(H. Bartosik et.al.)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For </a:t>
            </a:r>
            <a:r>
              <a:rPr lang="en-GB" sz="1200" dirty="0"/>
              <a:t>pick-up/kickers to be installed in LSS3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dirty="0" smtClean="0"/>
              <a:t>Kicker studies </a:t>
            </a:r>
            <a:r>
              <a:rPr lang="en-GB" sz="1100" dirty="0" smtClean="0"/>
              <a:t>(LNF-INFN, LBL, and SLAC collaboration)</a:t>
            </a:r>
            <a:endParaRPr lang="en-GB" sz="1400" dirty="0" smtClean="0"/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1" dirty="0" smtClean="0">
                <a:solidFill>
                  <a:srgbClr val="FFC000"/>
                </a:solidFill>
              </a:rPr>
              <a:t>Kicker design</a:t>
            </a:r>
            <a:r>
              <a:rPr lang="en-GB" sz="1200" dirty="0" smtClean="0"/>
              <a:t> and structures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Impedance estimates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Slotted kicker/cavities/</a:t>
            </a:r>
            <a:r>
              <a:rPr lang="en-GB" sz="1200" dirty="0" err="1" smtClean="0"/>
              <a:t>stripline</a:t>
            </a:r>
            <a:endParaRPr lang="en-GB" sz="1200" dirty="0" smtClean="0"/>
          </a:p>
          <a:p>
            <a:pPr lvl="1" indent="0">
              <a:spcBef>
                <a:spcPts val="600"/>
              </a:spcBef>
              <a:buNone/>
            </a:pPr>
            <a:endParaRPr lang="en-GB" sz="400" dirty="0" smtClean="0"/>
          </a:p>
          <a:p>
            <a:r>
              <a:rPr lang="en-GB" sz="1700" b="1" dirty="0" smtClean="0"/>
              <a:t>R&amp;D and Hardware development efforts for “demonstrator”</a:t>
            </a:r>
            <a:endParaRPr lang="en-GB" sz="1300" b="1" dirty="0" smtClean="0"/>
          </a:p>
          <a:p>
            <a:pPr marL="342900" lvl="1" indent="-342900">
              <a:spcBef>
                <a:spcPct val="20000"/>
              </a:spcBef>
              <a:buSzTx/>
              <a:buFont typeface="Arial" pitchFamily="34" charset="0"/>
              <a:buChar char="•"/>
            </a:pPr>
            <a:r>
              <a:rPr lang="en-GB" sz="1400" dirty="0" smtClean="0"/>
              <a:t>Timing </a:t>
            </a:r>
            <a:r>
              <a:rPr lang="en-GB" sz="1400" dirty="0"/>
              <a:t>and synchronisation </a:t>
            </a:r>
            <a:r>
              <a:rPr lang="en-GB" sz="1400" b="1" dirty="0">
                <a:solidFill>
                  <a:srgbClr val="00B0F0"/>
                </a:solidFill>
              </a:rPr>
              <a:t>master oscillator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dirty="0" smtClean="0"/>
              <a:t>Beam </a:t>
            </a:r>
            <a:r>
              <a:rPr lang="en-GB" sz="1400" b="1" dirty="0" smtClean="0">
                <a:solidFill>
                  <a:srgbClr val="00B0F0"/>
                </a:solidFill>
              </a:rPr>
              <a:t>Excitation System</a:t>
            </a:r>
            <a:r>
              <a:rPr lang="en-GB" sz="1400" dirty="0" smtClean="0">
                <a:solidFill>
                  <a:srgbClr val="00B0F0"/>
                </a:solidFill>
              </a:rPr>
              <a:t> </a:t>
            </a:r>
            <a:r>
              <a:rPr lang="en-GB" sz="1200" dirty="0" smtClean="0"/>
              <a:t>(open loop)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3.2 GS/sec. arbitrary waveform generation, 15k-turns.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B0F0"/>
                </a:solidFill>
              </a:rPr>
              <a:t>Feedback Demonstrator </a:t>
            </a:r>
            <a:r>
              <a:rPr lang="en-GB" sz="1200" dirty="0" smtClean="0"/>
              <a:t>(1 bunch, closed loop)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3.2 </a:t>
            </a:r>
            <a:r>
              <a:rPr lang="en-GB" sz="1200" dirty="0"/>
              <a:t>GS/sec Feedback Demo processor </a:t>
            </a:r>
            <a:r>
              <a:rPr lang="en-GB" sz="1000" dirty="0"/>
              <a:t>(FPGA based</a:t>
            </a:r>
            <a:r>
              <a:rPr lang="en-GB" sz="1000" dirty="0" smtClean="0"/>
              <a:t>)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General </a:t>
            </a:r>
            <a:r>
              <a:rPr lang="en-GB" sz="1200" dirty="0"/>
              <a:t>purpose </a:t>
            </a:r>
            <a:r>
              <a:rPr lang="en-GB" sz="1200" dirty="0" smtClean="0"/>
              <a:t>test bed, </a:t>
            </a:r>
            <a:r>
              <a:rPr lang="en-GB" sz="1200" dirty="0"/>
              <a:t>based on expandable platform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16 independent control filters (16 tap FIR) for each of 16 bunch “slices”</a:t>
            </a:r>
          </a:p>
          <a:p>
            <a:pPr marL="8145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dirty="0" smtClean="0"/>
              <a:t>Allow machine measurements and experiments using the SPS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Real-time (hardware) </a:t>
            </a:r>
            <a:r>
              <a:rPr lang="en-GB" sz="1400" b="1" dirty="0" smtClean="0">
                <a:solidFill>
                  <a:srgbClr val="00B0F0"/>
                </a:solidFill>
              </a:rPr>
              <a:t>equalizers</a:t>
            </a:r>
            <a:r>
              <a:rPr lang="en-GB" sz="1400" dirty="0" smtClean="0"/>
              <a:t>, for BPM front-end and </a:t>
            </a:r>
            <a:r>
              <a:rPr lang="en-GB" sz="1400" dirty="0"/>
              <a:t>kicker </a:t>
            </a:r>
            <a:r>
              <a:rPr lang="en-GB" sz="1100" dirty="0"/>
              <a:t>(K. </a:t>
            </a:r>
            <a:r>
              <a:rPr lang="en-GB" sz="1100" dirty="0" smtClean="0"/>
              <a:t>Pollock et.al.)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dirty="0" smtClean="0"/>
              <a:t>Proof-of-principle </a:t>
            </a:r>
            <a:r>
              <a:rPr lang="en-GB" sz="1400" b="1" dirty="0" smtClean="0">
                <a:solidFill>
                  <a:srgbClr val="00B0F0"/>
                </a:solidFill>
              </a:rPr>
              <a:t>orbit suppression</a:t>
            </a:r>
            <a:r>
              <a:rPr lang="en-GB" sz="1400" dirty="0" smtClean="0"/>
              <a:t> with attenuators </a:t>
            </a:r>
            <a:r>
              <a:rPr lang="en-GB" sz="1100" dirty="0" smtClean="0"/>
              <a:t>(U. </a:t>
            </a:r>
            <a:r>
              <a:rPr lang="en-GB" sz="1100" dirty="0" err="1" smtClean="0"/>
              <a:t>Wehrle</a:t>
            </a:r>
            <a:r>
              <a:rPr lang="en-GB" sz="1100" dirty="0" smtClean="0"/>
              <a:t>, G. Kotzian)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00B0F0"/>
                </a:solidFill>
              </a:rPr>
              <a:t>MDs and measurements </a:t>
            </a:r>
            <a:r>
              <a:rPr lang="en-GB" sz="1400" dirty="0" smtClean="0"/>
              <a:t>with beam at constant energy (injection@26 </a:t>
            </a:r>
            <a:r>
              <a:rPr lang="en-GB" sz="1400" dirty="0" err="1" smtClean="0"/>
              <a:t>GeV</a:t>
            </a:r>
            <a:r>
              <a:rPr lang="en-GB" sz="1400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itchFamily="34" charset="0"/>
              <a:buChar char="•"/>
            </a:pPr>
            <a:endParaRPr lang="en-GB" dirty="0"/>
          </a:p>
        </p:txBody>
      </p:sp>
      <p:pic>
        <p:nvPicPr>
          <p:cNvPr id="3074" name="Picture 2" descr="\\cern.ch\dfs\Users\g\gkotzian\Desktop\Coherent-500MHz-a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320" y="0"/>
            <a:ext cx="2130076" cy="204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g\gkotzian\Desktop\Coherent-500MHz-ep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208" y="1"/>
            <a:ext cx="2125792" cy="204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03630" y="147680"/>
            <a:ext cx="81304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/>
              <a:t>(K. Li et.al.)</a:t>
            </a:r>
          </a:p>
        </p:txBody>
      </p:sp>
      <p:pic>
        <p:nvPicPr>
          <p:cNvPr id="3076" name="Picture 4" descr="\\cern.ch\dfs\Users\g\gkotzian\Desktop\Legen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53" y="1170122"/>
            <a:ext cx="1366116" cy="48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54597" y="4091120"/>
            <a:ext cx="11721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(LARP and CERN)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5982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Highlights – Feedback Demonstrator Hardware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45820" y="3978882"/>
            <a:ext cx="7932420" cy="2757198"/>
          </a:xfrm>
        </p:spPr>
        <p:txBody>
          <a:bodyPr>
            <a:normAutofit/>
          </a:bodyPr>
          <a:lstStyle/>
          <a:p>
            <a:r>
              <a:rPr lang="en-GB" b="1" dirty="0">
                <a:ea typeface="+mj-ea"/>
              </a:rPr>
              <a:t>MDs and measurements with beam (26 </a:t>
            </a:r>
            <a:r>
              <a:rPr lang="en-GB" b="1" dirty="0" err="1">
                <a:ea typeface="+mj-ea"/>
              </a:rPr>
              <a:t>GeV</a:t>
            </a:r>
            <a:r>
              <a:rPr lang="en-GB" b="1" dirty="0">
                <a:ea typeface="+mj-ea"/>
              </a:rPr>
              <a:t>)</a:t>
            </a:r>
          </a:p>
          <a:p>
            <a:pPr marL="457200" indent="-363600">
              <a:buFont typeface="+mj-lt"/>
              <a:buAutoNum type="arabicPeriod"/>
            </a:pPr>
            <a:r>
              <a:rPr lang="en-US" sz="1400" b="1" dirty="0" smtClean="0">
                <a:solidFill>
                  <a:srgbClr val="C00000"/>
                </a:solidFill>
              </a:rPr>
              <a:t>Driven </a:t>
            </a:r>
            <a:r>
              <a:rPr lang="en-US" sz="1400" b="1" dirty="0">
                <a:solidFill>
                  <a:srgbClr val="C00000"/>
                </a:solidFill>
              </a:rPr>
              <a:t>motion studies</a:t>
            </a:r>
          </a:p>
          <a:p>
            <a:pPr marL="857250" lvl="1" indent="-3636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>
                <a:solidFill>
                  <a:srgbClr val="C00000"/>
                </a:solidFill>
              </a:rPr>
              <a:t>Excite the beam </a:t>
            </a:r>
            <a:r>
              <a:rPr lang="en-US" sz="1400" dirty="0"/>
              <a:t>through</a:t>
            </a:r>
            <a:r>
              <a:rPr lang="en-US" sz="1400" b="1" dirty="0">
                <a:solidFill>
                  <a:srgbClr val="00B050"/>
                </a:solidFill>
              </a:rPr>
              <a:t> </a:t>
            </a:r>
            <a:r>
              <a:rPr lang="en-US" sz="1400" dirty="0"/>
              <a:t>tailored excitation</a:t>
            </a:r>
          </a:p>
          <a:p>
            <a:pPr marL="857250" lvl="1" indent="-3636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/>
              <a:t>Control on </a:t>
            </a:r>
            <a:r>
              <a:rPr lang="en-US" sz="1400" b="1" dirty="0">
                <a:solidFill>
                  <a:srgbClr val="C00000"/>
                </a:solidFill>
              </a:rPr>
              <a:t>selected modes </a:t>
            </a:r>
            <a:r>
              <a:rPr lang="en-US" sz="1400" dirty="0"/>
              <a:t>by sweeping </a:t>
            </a:r>
            <a:r>
              <a:rPr lang="en-US" sz="1400" dirty="0" smtClean="0"/>
              <a:t>frequency (chirps)</a:t>
            </a:r>
            <a:endParaRPr lang="en-US" sz="1400" dirty="0"/>
          </a:p>
          <a:p>
            <a:pPr marL="857250" lvl="1" indent="-3636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/>
              <a:t>Characterization of the </a:t>
            </a:r>
            <a:r>
              <a:rPr lang="en-US" sz="1400" b="1" dirty="0">
                <a:solidFill>
                  <a:srgbClr val="C00000"/>
                </a:solidFill>
              </a:rPr>
              <a:t>response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/>
              <a:t>of the combined beam-feedback </a:t>
            </a:r>
            <a:r>
              <a:rPr lang="en-US" sz="1400" dirty="0" smtClean="0"/>
              <a:t>system</a:t>
            </a:r>
          </a:p>
          <a:p>
            <a:pPr marL="857250" lvl="1" indent="-363600">
              <a:spcBef>
                <a:spcPts val="600"/>
              </a:spcBef>
              <a:buFont typeface="Arial" pitchFamily="34" charset="0"/>
              <a:buChar char="•"/>
            </a:pPr>
            <a:endParaRPr lang="en-US" sz="100" dirty="0"/>
          </a:p>
          <a:p>
            <a:pPr marL="457200" indent="-363600">
              <a:buFont typeface="+mj-lt"/>
              <a:buAutoNum type="arabicPeriod"/>
            </a:pPr>
            <a:r>
              <a:rPr lang="en-US" sz="1400" b="1" dirty="0">
                <a:solidFill>
                  <a:srgbClr val="00B050"/>
                </a:solidFill>
              </a:rPr>
              <a:t>Feedback studies </a:t>
            </a:r>
            <a:r>
              <a:rPr lang="en-US" sz="1400" dirty="0"/>
              <a:t>of naturally </a:t>
            </a:r>
            <a:r>
              <a:rPr lang="en-US" sz="1400" b="1" dirty="0">
                <a:solidFill>
                  <a:srgbClr val="00B050"/>
                </a:solidFill>
              </a:rPr>
              <a:t>unstable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  <a:r>
              <a:rPr lang="en-US" sz="1400" dirty="0"/>
              <a:t>or marginally </a:t>
            </a:r>
            <a:r>
              <a:rPr lang="en-US" sz="1400" b="1" dirty="0">
                <a:solidFill>
                  <a:srgbClr val="00B050"/>
                </a:solidFill>
              </a:rPr>
              <a:t>stable</a:t>
            </a:r>
            <a:r>
              <a:rPr lang="en-US" sz="1400" dirty="0"/>
              <a:t> beams</a:t>
            </a:r>
          </a:p>
          <a:p>
            <a:pPr marL="857250" lvl="1" indent="-3636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dirty="0"/>
              <a:t>Make the beam unstable with </a:t>
            </a:r>
            <a:r>
              <a:rPr lang="en-US" sz="1400" b="1" dirty="0">
                <a:solidFill>
                  <a:srgbClr val="00B050"/>
                </a:solidFill>
              </a:rPr>
              <a:t>negative chromaticity </a:t>
            </a:r>
            <a:r>
              <a:rPr lang="en-US" sz="1400" dirty="0"/>
              <a:t>(mode zero excited) </a:t>
            </a:r>
          </a:p>
          <a:p>
            <a:pPr marL="857250" lvl="1" indent="-3636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spc="-20" dirty="0"/>
              <a:t>Find feedback settings to </a:t>
            </a:r>
            <a:r>
              <a:rPr lang="en-US" sz="1400" b="1" spc="-20" dirty="0">
                <a:solidFill>
                  <a:srgbClr val="00B050"/>
                </a:solidFill>
              </a:rPr>
              <a:t>suppress the instability</a:t>
            </a:r>
            <a:r>
              <a:rPr lang="en-US" sz="1400" spc="-20" dirty="0"/>
              <a:t> and show </a:t>
            </a:r>
            <a:r>
              <a:rPr lang="en-US" sz="1400" spc="-20" dirty="0" smtClean="0"/>
              <a:t/>
            </a:r>
            <a:br>
              <a:rPr lang="en-US" sz="1400" spc="-20" dirty="0" smtClean="0"/>
            </a:br>
            <a:r>
              <a:rPr lang="en-US" sz="1400" spc="-20" dirty="0" smtClean="0"/>
              <a:t>that </a:t>
            </a:r>
            <a:r>
              <a:rPr lang="en-US" sz="1400" spc="-20" dirty="0"/>
              <a:t>beam becomes unstable with FB </a:t>
            </a:r>
            <a:r>
              <a:rPr lang="en-US" sz="1400" spc="-20" dirty="0" smtClean="0"/>
              <a:t>off</a:t>
            </a:r>
            <a:endParaRPr lang="en-GB" sz="1600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" y="855487"/>
            <a:ext cx="4137660" cy="312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520" y="855487"/>
            <a:ext cx="4221480" cy="310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2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365" y="1772816"/>
            <a:ext cx="4251635" cy="336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12" y="1853356"/>
            <a:ext cx="4242026" cy="331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Results (1) 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93922" y="1904548"/>
            <a:ext cx="0" cy="3229825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58195" y="3340435"/>
            <a:ext cx="1372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 shift due to Beam loss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37806" y="4329852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Instability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2237" y="4189411"/>
            <a:ext cx="1143000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Feedback off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802975" y="4326404"/>
            <a:ext cx="2289717" cy="30777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Feedback active</a:t>
            </a:r>
            <a:endParaRPr lang="en-US" sz="14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954433" y="228565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Instability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8146569" y="2096429"/>
            <a:ext cx="0" cy="259452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82794" y="699126"/>
            <a:ext cx="266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single bunch, 26 </a:t>
            </a:r>
            <a:r>
              <a:rPr lang="en-US" sz="1200" dirty="0" err="1"/>
              <a:t>GeV</a:t>
            </a:r>
            <a:r>
              <a:rPr lang="en-US" sz="1200" dirty="0"/>
              <a:t>, charge ~1E11</a:t>
            </a:r>
          </a:p>
          <a:p>
            <a:r>
              <a:rPr lang="en-US" sz="1200" i="1" dirty="0" smtClean="0"/>
              <a:t>These studies use a 200 MHz </a:t>
            </a:r>
            <a:r>
              <a:rPr lang="en-US" sz="1200" i="1" dirty="0" err="1" smtClean="0"/>
              <a:t>stripline</a:t>
            </a:r>
            <a:r>
              <a:rPr lang="en-US" sz="1200" i="1" dirty="0" smtClean="0"/>
              <a:t> pickup as kicker.</a:t>
            </a:r>
            <a:endParaRPr lang="en-US" sz="1200" i="1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-54988" y="3217324"/>
            <a:ext cx="13959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Fractional Tune</a:t>
            </a:r>
            <a:endParaRPr lang="en-US" sz="10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4341670" y="3217325"/>
            <a:ext cx="13959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Fractional Tune</a:t>
            </a:r>
            <a:endParaRPr lang="en-US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811293" y="4887898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0" bIns="72000" rtlCol="0">
            <a:spAutoFit/>
          </a:bodyPr>
          <a:lstStyle/>
          <a:p>
            <a:pPr algn="ctr"/>
            <a:r>
              <a:rPr lang="en-US" sz="1000" b="1" dirty="0" smtClean="0"/>
              <a:t>Turns (x1000)</a:t>
            </a:r>
            <a:endParaRPr lang="en-US" sz="1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256458" y="4887898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0" bIns="72000" rtlCol="0">
            <a:spAutoFit/>
          </a:bodyPr>
          <a:lstStyle/>
          <a:p>
            <a:pPr algn="ctr"/>
            <a:r>
              <a:rPr lang="en-US" sz="1000" b="1" dirty="0" smtClean="0"/>
              <a:t>Turns (x1000)</a:t>
            </a:r>
            <a:endParaRPr lang="en-US" sz="1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811293" y="1791253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72000" bIns="0" rtlCol="0">
            <a:spAutoFit/>
          </a:bodyPr>
          <a:lstStyle/>
          <a:p>
            <a:pPr algn="ctr"/>
            <a:r>
              <a:rPr lang="en-US" sz="1000" dirty="0" smtClean="0"/>
              <a:t>File: 130123_204924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6274899" y="1780565"/>
            <a:ext cx="1395950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72000" bIns="0" rtlCol="0">
            <a:spAutoFit/>
          </a:bodyPr>
          <a:lstStyle/>
          <a:p>
            <a:pPr algn="ctr"/>
            <a:r>
              <a:rPr lang="en-US" sz="1000" dirty="0" smtClean="0"/>
              <a:t>File: 130123_204021</a:t>
            </a:r>
            <a:endParaRPr lang="en-US" sz="10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803502" y="2593427"/>
            <a:ext cx="433148" cy="38999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466736" y="3921071"/>
            <a:ext cx="85241" cy="49306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1978181" y="3099661"/>
            <a:ext cx="426204" cy="821410"/>
          </a:xfrm>
          <a:custGeom>
            <a:avLst/>
            <a:gdLst>
              <a:gd name="connsiteX0" fmla="*/ 0 w 557939"/>
              <a:gd name="connsiteY0" fmla="*/ 877340 h 877340"/>
              <a:gd name="connsiteX1" fmla="*/ 325465 w 557939"/>
              <a:gd name="connsiteY1" fmla="*/ 86927 h 877340"/>
              <a:gd name="connsiteX2" fmla="*/ 557939 w 557939"/>
              <a:gd name="connsiteY2" fmla="*/ 55930 h 877340"/>
              <a:gd name="connsiteX0" fmla="*/ 0 w 557939"/>
              <a:gd name="connsiteY0" fmla="*/ 837160 h 837160"/>
              <a:gd name="connsiteX1" fmla="*/ 224726 w 557939"/>
              <a:gd name="connsiteY1" fmla="*/ 186232 h 837160"/>
              <a:gd name="connsiteX2" fmla="*/ 557939 w 557939"/>
              <a:gd name="connsiteY2" fmla="*/ 15750 h 837160"/>
              <a:gd name="connsiteX0" fmla="*/ 0 w 557939"/>
              <a:gd name="connsiteY0" fmla="*/ 821410 h 821410"/>
              <a:gd name="connsiteX1" fmla="*/ 224726 w 557939"/>
              <a:gd name="connsiteY1" fmla="*/ 170482 h 821410"/>
              <a:gd name="connsiteX2" fmla="*/ 557939 w 557939"/>
              <a:gd name="connsiteY2" fmla="*/ 0 h 821410"/>
              <a:gd name="connsiteX0" fmla="*/ 0 w 557939"/>
              <a:gd name="connsiteY0" fmla="*/ 821410 h 821410"/>
              <a:gd name="connsiteX1" fmla="*/ 224726 w 557939"/>
              <a:gd name="connsiteY1" fmla="*/ 170482 h 821410"/>
              <a:gd name="connsiteX2" fmla="*/ 557939 w 557939"/>
              <a:gd name="connsiteY2" fmla="*/ 0 h 821410"/>
              <a:gd name="connsiteX0" fmla="*/ 0 w 557939"/>
              <a:gd name="connsiteY0" fmla="*/ 821410 h 821410"/>
              <a:gd name="connsiteX1" fmla="*/ 178232 w 557939"/>
              <a:gd name="connsiteY1" fmla="*/ 178231 h 821410"/>
              <a:gd name="connsiteX2" fmla="*/ 557939 w 557939"/>
              <a:gd name="connsiteY2" fmla="*/ 0 h 82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939" h="821410">
                <a:moveTo>
                  <a:pt x="0" y="821410"/>
                </a:moveTo>
                <a:cubicBezTo>
                  <a:pt x="116237" y="494654"/>
                  <a:pt x="85242" y="315133"/>
                  <a:pt x="178232" y="178231"/>
                </a:cubicBezTo>
                <a:cubicBezTo>
                  <a:pt x="271222" y="41329"/>
                  <a:pt x="340963" y="1291"/>
                  <a:pt x="557939" y="0"/>
                </a:cubicBezTo>
              </a:path>
            </a:pathLst>
          </a:cu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313124" y="5491916"/>
            <a:ext cx="4581772" cy="5847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Feedback stabilizes the bunch </a:t>
            </a:r>
            <a:r>
              <a:rPr lang="en-GB" sz="1600" dirty="0" smtClean="0"/>
              <a:t>up to 18k turns!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Data analysis </a:t>
            </a:r>
            <a:r>
              <a:rPr lang="en-GB" sz="1600" dirty="0" err="1" smtClean="0"/>
              <a:t>ongoing</a:t>
            </a:r>
            <a:r>
              <a:rPr lang="en-GB" sz="1600" dirty="0" smtClean="0"/>
              <a:t> …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789" y="3515191"/>
            <a:ext cx="1234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 switched OFF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7018182" y="4038410"/>
            <a:ext cx="1074510" cy="39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5088" y="1264244"/>
            <a:ext cx="1303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Chromaticity ramped down</a:t>
            </a:r>
          </a:p>
          <a:p>
            <a:pPr algn="r"/>
            <a:r>
              <a:rPr lang="en-US" sz="1200" b="1" dirty="0" smtClean="0"/>
              <a:t>(close to zero)</a:t>
            </a:r>
            <a:endParaRPr lang="en-US" sz="1200" b="1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5746780" y="1904548"/>
            <a:ext cx="0" cy="3229825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577946" y="1264244"/>
            <a:ext cx="1303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/>
              <a:t>Chromaticity ramped down</a:t>
            </a:r>
          </a:p>
          <a:p>
            <a:pPr algn="r"/>
            <a:r>
              <a:rPr lang="en-US" sz="1200" b="1" dirty="0" smtClean="0"/>
              <a:t>(close to zero)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918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kotzian\AppData\Local\Microsoft\Windows\Temporary Internet Files\Content.Outlook\IB98DS0S\250DAC_spectrogram_a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676" y="2562663"/>
            <a:ext cx="4425482" cy="33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Results (2)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219531" y="841338"/>
            <a:ext cx="6590969" cy="751242"/>
          </a:xfrm>
        </p:spPr>
        <p:txBody>
          <a:bodyPr>
            <a:normAutofit fontScale="92500" lnSpcReduction="10000"/>
          </a:bodyPr>
          <a:lstStyle/>
          <a:p>
            <a:r>
              <a:rPr lang="en-GB" sz="1400" dirty="0" smtClean="0"/>
              <a:t>Closed loop grow/damp tests: </a:t>
            </a:r>
          </a:p>
          <a:p>
            <a:r>
              <a:rPr lang="en-GB" sz="1400" dirty="0" smtClean="0"/>
              <a:t>	Negative </a:t>
            </a:r>
            <a:r>
              <a:rPr lang="en-GB" sz="1400" dirty="0" smtClean="0">
                <a:sym typeface="Wingdings" pitchFamily="2" charset="2"/>
              </a:rPr>
              <a:t></a:t>
            </a:r>
            <a:r>
              <a:rPr lang="en-GB" sz="1400" dirty="0" smtClean="0"/>
              <a:t> positive </a:t>
            </a:r>
            <a:r>
              <a:rPr lang="en-GB" sz="1400" dirty="0" smtClean="0">
                <a:sym typeface="Wingdings" pitchFamily="2" charset="2"/>
              </a:rPr>
              <a:t></a:t>
            </a:r>
            <a:r>
              <a:rPr lang="en-GB" sz="1400" dirty="0" smtClean="0"/>
              <a:t> negative feedback 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applied for several 1’000 turns</a:t>
            </a:r>
            <a:endParaRPr lang="en-GB" sz="1600" dirty="0" smtClean="0"/>
          </a:p>
          <a:p>
            <a:pPr marL="342900" indent="-342900">
              <a:buFont typeface="Arial" pitchFamily="34" charset="0"/>
              <a:buChar char="•"/>
            </a:pPr>
            <a:endParaRPr lang="en-GB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9" y="2562663"/>
            <a:ext cx="4443619" cy="331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029166" y="5612882"/>
            <a:ext cx="1841794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0" bIns="72000" rtlCol="0">
            <a:spAutoFit/>
          </a:bodyPr>
          <a:lstStyle/>
          <a:p>
            <a:pPr algn="r"/>
            <a:r>
              <a:rPr lang="en-US" sz="1000" b="1" dirty="0" smtClean="0"/>
              <a:t>Turns</a:t>
            </a:r>
            <a:endParaRPr lang="en-US" sz="1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14136" y="5631801"/>
            <a:ext cx="2361473" cy="226591"/>
          </a:xfrm>
          <a:prstGeom prst="rect">
            <a:avLst/>
          </a:prstGeom>
          <a:solidFill>
            <a:schemeClr val="bg1"/>
          </a:solidFill>
        </p:spPr>
        <p:txBody>
          <a:bodyPr wrap="square" tIns="0" bIns="72000" rtlCol="0">
            <a:spAutoFit/>
          </a:bodyPr>
          <a:lstStyle/>
          <a:p>
            <a:pPr algn="r"/>
            <a:r>
              <a:rPr lang="en-US" sz="1000" b="1" dirty="0" smtClean="0"/>
              <a:t>Turns</a:t>
            </a:r>
            <a:endParaRPr lang="en-US" sz="1000" b="1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-342470" y="4146474"/>
            <a:ext cx="3384410" cy="15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976770" y="4146474"/>
            <a:ext cx="3384410" cy="15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017978" y="4146474"/>
            <a:ext cx="3384410" cy="15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5335629" y="4146474"/>
            <a:ext cx="3384410" cy="15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29184" y="1845798"/>
            <a:ext cx="875004" cy="430887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algn="r"/>
            <a:r>
              <a:rPr lang="en-US" sz="1050" b="1" dirty="0" smtClean="0"/>
              <a:t>Feedback “gain”</a:t>
            </a:r>
            <a:endParaRPr lang="en-US" sz="105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38200" y="2061242"/>
            <a:ext cx="3192780" cy="0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8200" y="1474318"/>
            <a:ext cx="0" cy="985392"/>
          </a:xfrm>
          <a:prstGeom prst="line">
            <a:avLst/>
          </a:prstGeom>
          <a:ln w="9525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159029" y="1474318"/>
            <a:ext cx="0" cy="985392"/>
          </a:xfrm>
          <a:prstGeom prst="line">
            <a:avLst/>
          </a:prstGeom>
          <a:ln w="9525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284025" y="1845798"/>
            <a:ext cx="875004" cy="430887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algn="r"/>
            <a:r>
              <a:rPr lang="en-US" sz="1050" b="1" dirty="0" smtClean="0"/>
              <a:t>Feedback “gain”</a:t>
            </a:r>
            <a:endParaRPr lang="en-US" sz="1050" b="1" dirty="0"/>
          </a:p>
        </p:txBody>
      </p:sp>
      <p:sp>
        <p:nvSpPr>
          <p:cNvPr id="82" name="Rectangle 81"/>
          <p:cNvSpPr/>
          <p:nvPr/>
        </p:nvSpPr>
        <p:spPr>
          <a:xfrm>
            <a:off x="1068305" y="5949537"/>
            <a:ext cx="7034561" cy="5847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Note the </a:t>
            </a:r>
            <a:r>
              <a:rPr lang="en-GB" sz="1600" b="1" dirty="0" smtClean="0">
                <a:solidFill>
                  <a:srgbClr val="0070C0"/>
                </a:solidFill>
              </a:rPr>
              <a:t>different </a:t>
            </a:r>
            <a:r>
              <a:rPr lang="en-GB" sz="1600" b="1" dirty="0">
                <a:solidFill>
                  <a:srgbClr val="0070C0"/>
                </a:solidFill>
              </a:rPr>
              <a:t>response </a:t>
            </a:r>
            <a:r>
              <a:rPr lang="en-GB" sz="1600" dirty="0"/>
              <a:t>of the beam for </a:t>
            </a:r>
            <a:r>
              <a:rPr lang="en-GB" sz="1600" b="1" dirty="0" smtClean="0">
                <a:solidFill>
                  <a:srgbClr val="0070C0"/>
                </a:solidFill>
              </a:rPr>
              <a:t>different </a:t>
            </a:r>
            <a:r>
              <a:rPr lang="en-GB" sz="1600" b="1" dirty="0">
                <a:solidFill>
                  <a:srgbClr val="0070C0"/>
                </a:solidFill>
              </a:rPr>
              <a:t>positive feedback </a:t>
            </a:r>
            <a:r>
              <a:rPr lang="en-GB" sz="1600" b="1" dirty="0" smtClean="0">
                <a:solidFill>
                  <a:srgbClr val="0070C0"/>
                </a:solidFill>
              </a:rPr>
              <a:t>gains.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0070C0"/>
                </a:solidFill>
              </a:rPr>
              <a:t>Many modes </a:t>
            </a:r>
            <a:r>
              <a:rPr lang="en-GB" sz="1600" dirty="0"/>
              <a:t>got excited with </a:t>
            </a:r>
            <a:r>
              <a:rPr lang="en-GB" sz="1600" b="1" dirty="0">
                <a:solidFill>
                  <a:srgbClr val="0070C0"/>
                </a:solidFill>
              </a:rPr>
              <a:t>higher gain </a:t>
            </a:r>
            <a:r>
              <a:rPr lang="en-GB" sz="1600" dirty="0"/>
              <a:t>in positive feedback.</a:t>
            </a:r>
          </a:p>
        </p:txBody>
      </p:sp>
      <p:sp>
        <p:nvSpPr>
          <p:cNvPr id="88" name="Rectangle 87"/>
          <p:cNvSpPr/>
          <p:nvPr/>
        </p:nvSpPr>
        <p:spPr>
          <a:xfrm>
            <a:off x="838200" y="2061055"/>
            <a:ext cx="513917" cy="246442"/>
          </a:xfrm>
          <a:prstGeom prst="rect">
            <a:avLst/>
          </a:prstGeom>
          <a:gradFill>
            <a:gsLst>
              <a:gs pos="0">
                <a:schemeClr val="bg1">
                  <a:lumMod val="0"/>
                  <a:lumOff val="100000"/>
                </a:schemeClr>
              </a:gs>
              <a:gs pos="100000">
                <a:srgbClr val="00B050">
                  <a:lumMod val="86000"/>
                  <a:lumOff val="14000"/>
                </a:srgbClr>
              </a:gs>
            </a:gsLst>
            <a:lin ang="5400000" scaled="0"/>
          </a:gradFill>
          <a:ln w="127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92" name="Rectangle 91"/>
          <p:cNvSpPr/>
          <p:nvPr/>
        </p:nvSpPr>
        <p:spPr>
          <a:xfrm>
            <a:off x="2707801" y="2061055"/>
            <a:ext cx="1163159" cy="246442"/>
          </a:xfrm>
          <a:prstGeom prst="rect">
            <a:avLst/>
          </a:prstGeom>
          <a:gradFill>
            <a:gsLst>
              <a:gs pos="0">
                <a:schemeClr val="bg1">
                  <a:lumMod val="0"/>
                  <a:lumOff val="100000"/>
                </a:schemeClr>
              </a:gs>
              <a:gs pos="100000">
                <a:srgbClr val="00B050">
                  <a:lumMod val="86000"/>
                  <a:lumOff val="14000"/>
                </a:srgbClr>
              </a:gs>
            </a:gsLst>
            <a:lin ang="5400000" scaled="0"/>
          </a:gradFill>
          <a:ln w="127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93" name="Rectangle 92"/>
          <p:cNvSpPr/>
          <p:nvPr/>
        </p:nvSpPr>
        <p:spPr>
          <a:xfrm>
            <a:off x="1352117" y="1814613"/>
            <a:ext cx="1355684" cy="246442"/>
          </a:xfrm>
          <a:prstGeom prst="rect">
            <a:avLst/>
          </a:prstGeom>
          <a:gradFill>
            <a:gsLst>
              <a:gs pos="100000">
                <a:schemeClr val="bg1">
                  <a:lumMod val="0"/>
                  <a:lumOff val="100000"/>
                </a:schemeClr>
              </a:gs>
              <a:gs pos="1000">
                <a:schemeClr val="accent6">
                  <a:lumMod val="100000"/>
                </a:schemeClr>
              </a:gs>
            </a:gsLst>
            <a:lin ang="5400000" scaled="0"/>
          </a:gradFill>
          <a:ln w="127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16" name="TextBox 15"/>
          <p:cNvSpPr txBox="1"/>
          <p:nvPr/>
        </p:nvSpPr>
        <p:spPr>
          <a:xfrm>
            <a:off x="1531434" y="1784243"/>
            <a:ext cx="962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C00000"/>
                </a:solidFill>
              </a:rPr>
              <a:t>gain = +16</a:t>
            </a:r>
            <a:endParaRPr lang="en-US" sz="1200" b="1" i="1" dirty="0">
              <a:solidFill>
                <a:srgbClr val="C0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45820" y="2039542"/>
            <a:ext cx="50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accent3">
                    <a:lumMod val="50000"/>
                  </a:schemeClr>
                </a:solidFill>
              </a:rPr>
              <a:t>-16</a:t>
            </a:r>
            <a:endParaRPr lang="en-US" sz="1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695326" y="2039542"/>
            <a:ext cx="1175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accent3">
                    <a:lumMod val="50000"/>
                  </a:schemeClr>
                </a:solidFill>
              </a:rPr>
              <a:t>-16</a:t>
            </a:r>
            <a:endParaRPr lang="en-US" sz="1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5151776" y="2061242"/>
            <a:ext cx="3192780" cy="0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5159210" y="2061055"/>
            <a:ext cx="513917" cy="246442"/>
          </a:xfrm>
          <a:prstGeom prst="rect">
            <a:avLst/>
          </a:prstGeom>
          <a:gradFill>
            <a:gsLst>
              <a:gs pos="0">
                <a:schemeClr val="bg1">
                  <a:lumMod val="0"/>
                  <a:lumOff val="100000"/>
                </a:schemeClr>
              </a:gs>
              <a:gs pos="100000">
                <a:srgbClr val="00B050">
                  <a:lumMod val="86000"/>
                  <a:lumOff val="14000"/>
                </a:srgbClr>
              </a:gs>
            </a:gsLst>
            <a:lin ang="5400000" scaled="0"/>
          </a:gradFill>
          <a:ln w="127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102" name="Rectangle 101"/>
          <p:cNvSpPr/>
          <p:nvPr/>
        </p:nvSpPr>
        <p:spPr>
          <a:xfrm>
            <a:off x="7028811" y="2061055"/>
            <a:ext cx="1163159" cy="246442"/>
          </a:xfrm>
          <a:prstGeom prst="rect">
            <a:avLst/>
          </a:prstGeom>
          <a:gradFill>
            <a:gsLst>
              <a:gs pos="0">
                <a:schemeClr val="bg1">
                  <a:lumMod val="0"/>
                  <a:lumOff val="100000"/>
                </a:schemeClr>
              </a:gs>
              <a:gs pos="100000">
                <a:srgbClr val="00B050">
                  <a:lumMod val="86000"/>
                  <a:lumOff val="14000"/>
                </a:srgbClr>
              </a:gs>
            </a:gsLst>
            <a:lin ang="5400000" scaled="0"/>
          </a:gradFill>
          <a:ln w="127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103" name="Rectangle 102"/>
          <p:cNvSpPr/>
          <p:nvPr/>
        </p:nvSpPr>
        <p:spPr>
          <a:xfrm>
            <a:off x="5673127" y="1287497"/>
            <a:ext cx="1355684" cy="773558"/>
          </a:xfrm>
          <a:prstGeom prst="rect">
            <a:avLst/>
          </a:prstGeom>
          <a:gradFill>
            <a:gsLst>
              <a:gs pos="100000">
                <a:schemeClr val="bg1">
                  <a:lumMod val="0"/>
                  <a:lumOff val="100000"/>
                </a:schemeClr>
              </a:gs>
              <a:gs pos="833">
                <a:srgbClr val="FF0000">
                  <a:lumMod val="45000"/>
                  <a:lumOff val="55000"/>
                </a:srgbClr>
              </a:gs>
              <a:gs pos="50000">
                <a:schemeClr val="accent6">
                  <a:lumMod val="63000"/>
                  <a:lumOff val="37000"/>
                </a:schemeClr>
              </a:gs>
            </a:gsLst>
            <a:lin ang="5400000" scaled="0"/>
          </a:gradFill>
          <a:ln w="127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5670403" y="1454080"/>
            <a:ext cx="1360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C00000"/>
                </a:solidFill>
              </a:rPr>
              <a:t>gain = +64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166830" y="2039542"/>
            <a:ext cx="50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accent3">
                    <a:lumMod val="50000"/>
                  </a:schemeClr>
                </a:solidFill>
              </a:rPr>
              <a:t>-16</a:t>
            </a:r>
            <a:endParaRPr lang="en-US" sz="1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094872" y="2039542"/>
            <a:ext cx="100799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accent3">
                    <a:lumMod val="50000"/>
                  </a:schemeClr>
                </a:solidFill>
              </a:rPr>
              <a:t>-16</a:t>
            </a:r>
            <a:endParaRPr lang="en-US" sz="1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624361" y="2943382"/>
            <a:ext cx="99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</a:t>
            </a:r>
          </a:p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Sweep</a:t>
            </a:r>
          </a:p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0.19 – 0.17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 flipH="1">
            <a:off x="1095158" y="3646449"/>
            <a:ext cx="607263" cy="1895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5386222" y="3895899"/>
            <a:ext cx="2388913" cy="102550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5676303" y="4452792"/>
            <a:ext cx="99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</a:t>
            </a:r>
          </a:p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Sweep</a:t>
            </a:r>
          </a:p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0.19 – 0.17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2493588" y="3682046"/>
            <a:ext cx="770110" cy="10163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6389544" y="169373"/>
            <a:ext cx="26507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O.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Turgut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, “SPS FB MD results overview”</a:t>
            </a:r>
          </a:p>
          <a:p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</a:rPr>
              <a:t>Joint LARP CM20/</a:t>
            </a:r>
            <a:r>
              <a:rPr lang="en-GB" sz="800" dirty="0" err="1" smtClean="0">
                <a:solidFill>
                  <a:schemeClr val="bg1">
                    <a:lumMod val="50000"/>
                  </a:schemeClr>
                </a:solidFill>
              </a:rPr>
              <a:t>HiLumi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</a:rPr>
              <a:t> Meeting, April 8-10, 2013</a:t>
            </a:r>
          </a:p>
          <a:p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</a:rPr>
              <a:t>https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://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</a:rPr>
              <a:t>indico.fnal.gov/conferenceDisplay.py?confId=6164</a:t>
            </a:r>
          </a:p>
        </p:txBody>
      </p:sp>
    </p:spTree>
    <p:extLst>
      <p:ext uri="{BB962C8B-B14F-4D97-AF65-F5344CB8AC3E}">
        <p14:creationId xmlns:p14="http://schemas.microsoft.com/office/powerpoint/2010/main" val="25056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planned during LS1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7507207" cy="5486704"/>
          </a:xfrm>
        </p:spPr>
        <p:txBody>
          <a:bodyPr>
            <a:normAutofit/>
          </a:bodyPr>
          <a:lstStyle/>
          <a:p>
            <a:r>
              <a:rPr lang="en-GB" sz="1600" b="1" dirty="0" smtClean="0"/>
              <a:t>Learn from data taken with “quick prototype” demonstrator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Complete the </a:t>
            </a:r>
            <a:r>
              <a:rPr lang="en-GB" sz="1400" b="1" dirty="0" smtClean="0">
                <a:solidFill>
                  <a:schemeClr val="accent6"/>
                </a:solidFill>
              </a:rPr>
              <a:t>analysis of MD data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Continue simulation studies for feedback </a:t>
            </a:r>
            <a:r>
              <a:rPr lang="en-GB" sz="1400" b="1" dirty="0" smtClean="0">
                <a:solidFill>
                  <a:schemeClr val="accent6"/>
                </a:solidFill>
              </a:rPr>
              <a:t>system characterisation</a:t>
            </a:r>
          </a:p>
          <a:p>
            <a:r>
              <a:rPr lang="en-GB" sz="1600" b="1" dirty="0" smtClean="0"/>
              <a:t>Specification </a:t>
            </a:r>
            <a:r>
              <a:rPr lang="en-GB" sz="1600" b="1" dirty="0"/>
              <a:t>of wideband feedback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Required </a:t>
            </a:r>
            <a:r>
              <a:rPr lang="en-GB" sz="1400" b="1" dirty="0">
                <a:solidFill>
                  <a:schemeClr val="accent6"/>
                </a:solidFill>
              </a:rPr>
              <a:t>performance </a:t>
            </a:r>
            <a:r>
              <a:rPr lang="en-GB" sz="1400" dirty="0"/>
              <a:t>(power, bandwidth, technical components)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>
                <a:solidFill>
                  <a:schemeClr val="accent6"/>
                </a:solidFill>
              </a:rPr>
              <a:t>Kicker</a:t>
            </a:r>
            <a:r>
              <a:rPr lang="en-GB" sz="1400" dirty="0">
                <a:solidFill>
                  <a:schemeClr val="accent6"/>
                </a:solidFill>
              </a:rPr>
              <a:t> </a:t>
            </a:r>
            <a:r>
              <a:rPr lang="en-GB" sz="1400" dirty="0"/>
              <a:t>design </a:t>
            </a:r>
            <a:r>
              <a:rPr lang="en-GB" sz="1400" dirty="0" smtClean="0"/>
              <a:t>report (spring 2013)</a:t>
            </a:r>
          </a:p>
          <a:p>
            <a:r>
              <a:rPr lang="en-GB" sz="1600" b="1" dirty="0"/>
              <a:t>Expand 1 bunch prototype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Multi-bunch </a:t>
            </a:r>
            <a:r>
              <a:rPr lang="en-GB" sz="1400" b="1" dirty="0">
                <a:solidFill>
                  <a:schemeClr val="accent6"/>
                </a:solidFill>
              </a:rPr>
              <a:t>operation </a:t>
            </a:r>
            <a:r>
              <a:rPr lang="en-GB" sz="1400" dirty="0">
                <a:sym typeface="Wingdings" pitchFamily="2" charset="2"/>
              </a:rPr>
              <a:t> 48 bunches seems feasible on this platform</a:t>
            </a:r>
            <a:endParaRPr lang="en-GB" sz="1400" dirty="0"/>
          </a:p>
          <a:p>
            <a:r>
              <a:rPr lang="en-GB" sz="1600" b="1" dirty="0" smtClean="0"/>
              <a:t>Technology R&amp;D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Design and build</a:t>
            </a:r>
            <a:r>
              <a:rPr lang="en-GB" sz="1400" b="1" dirty="0" smtClean="0"/>
              <a:t> </a:t>
            </a:r>
            <a:r>
              <a:rPr lang="en-GB" sz="1400" b="1" dirty="0" smtClean="0">
                <a:solidFill>
                  <a:schemeClr val="accent6"/>
                </a:solidFill>
              </a:rPr>
              <a:t>wideband strip-line pickup</a:t>
            </a:r>
            <a:r>
              <a:rPr lang="en-GB" sz="1400" dirty="0" smtClean="0"/>
              <a:t> (CERN </a:t>
            </a:r>
            <a:r>
              <a:rPr lang="en-GB" sz="1400" dirty="0"/>
              <a:t>RF group)</a:t>
            </a:r>
            <a:endParaRPr lang="en-GB" sz="140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Wideband kicker prototype</a:t>
            </a:r>
            <a:r>
              <a:rPr lang="en-GB" sz="1400" dirty="0" smtClean="0"/>
              <a:t> for SPS installation (decision to be taken</a:t>
            </a:r>
            <a:br>
              <a:rPr lang="en-GB" sz="1400" dirty="0" smtClean="0"/>
            </a:br>
            <a:r>
              <a:rPr lang="en-GB" sz="1400" dirty="0" smtClean="0"/>
              <a:t>on slot line)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New wideband 10 (?) -1000 MHz </a:t>
            </a:r>
            <a:r>
              <a:rPr lang="en-GB" sz="1400" b="1" dirty="0" smtClean="0">
                <a:solidFill>
                  <a:schemeClr val="accent6"/>
                </a:solidFill>
              </a:rPr>
              <a:t>RF power amplifiers</a:t>
            </a:r>
            <a:r>
              <a:rPr lang="en-GB" sz="1400" dirty="0" smtClean="0"/>
              <a:t>, with acceptable </a:t>
            </a:r>
            <a:br>
              <a:rPr lang="en-GB" sz="1400" dirty="0" smtClean="0"/>
            </a:br>
            <a:r>
              <a:rPr lang="en-GB" sz="1400" dirty="0" smtClean="0"/>
              <a:t>phase response </a:t>
            </a:r>
            <a:r>
              <a:rPr lang="en-GB" sz="1400" dirty="0" smtClean="0">
                <a:sym typeface="Wingdings" pitchFamily="2" charset="2"/>
              </a:rPr>
              <a:t> contact to industry</a:t>
            </a:r>
            <a:endParaRPr lang="en-GB" sz="1400" dirty="0" smtClean="0"/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Module </a:t>
            </a:r>
            <a:r>
              <a:rPr lang="en-GB" sz="1400" dirty="0"/>
              <a:t>for </a:t>
            </a:r>
            <a:r>
              <a:rPr lang="en-GB" sz="1400" b="1" dirty="0">
                <a:solidFill>
                  <a:schemeClr val="accent6"/>
                </a:solidFill>
              </a:rPr>
              <a:t>orbit offset rejection </a:t>
            </a:r>
            <a:r>
              <a:rPr lang="en-GB" sz="1400" dirty="0"/>
              <a:t>with programmable </a:t>
            </a:r>
            <a:r>
              <a:rPr lang="en-GB" sz="1400" dirty="0" smtClean="0"/>
              <a:t>attenuators</a:t>
            </a:r>
          </a:p>
          <a:p>
            <a:pPr>
              <a:spcBef>
                <a:spcPts val="600"/>
              </a:spcBef>
            </a:pPr>
            <a:r>
              <a:rPr lang="en-GB" sz="1600" b="1" dirty="0" smtClean="0"/>
              <a:t>Installation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Cabling</a:t>
            </a:r>
            <a:r>
              <a:rPr lang="en-GB" sz="1400" dirty="0" smtClean="0"/>
              <a:t> being done for new pickup and kicker during LS1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accent6"/>
                </a:solidFill>
              </a:rPr>
              <a:t>Reshuffling of equipment in LSS3</a:t>
            </a:r>
            <a:r>
              <a:rPr lang="en-GB" sz="1400" b="1" dirty="0">
                <a:solidFill>
                  <a:schemeClr val="accent6"/>
                </a:solidFill>
              </a:rPr>
              <a:t> </a:t>
            </a:r>
            <a:r>
              <a:rPr lang="en-GB" sz="1400" dirty="0" smtClean="0"/>
              <a:t>to prepare for new </a:t>
            </a:r>
            <a:r>
              <a:rPr lang="en-GB" sz="1400" dirty="0" err="1" smtClean="0"/>
              <a:t>kickers+pickup</a:t>
            </a:r>
            <a:r>
              <a:rPr lang="en-GB" sz="14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	</a:t>
            </a:r>
            <a:r>
              <a:rPr lang="en-GB" sz="1400" dirty="0" smtClean="0"/>
              <a:t>(E. </a:t>
            </a:r>
            <a:r>
              <a:rPr lang="en-GB" sz="1400" dirty="0" err="1" smtClean="0"/>
              <a:t>Montesinos</a:t>
            </a:r>
            <a:r>
              <a:rPr lang="en-GB" sz="1400" dirty="0" smtClean="0"/>
              <a:t> et al.)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671" y="3890073"/>
            <a:ext cx="2817472" cy="2112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63995" y="3471620"/>
            <a:ext cx="2495227" cy="41845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0" lvl="1"/>
            <a:r>
              <a:rPr lang="en-US" sz="1400" dirty="0"/>
              <a:t>Kickers </a:t>
            </a:r>
            <a:r>
              <a:rPr lang="en-US" sz="1400" dirty="0" smtClean="0">
                <a:sym typeface="Wingdings" pitchFamily="2" charset="2"/>
              </a:rPr>
              <a:t> </a:t>
            </a:r>
            <a:r>
              <a:rPr lang="en-US" sz="1400" dirty="0" smtClean="0"/>
              <a:t>dispersion </a:t>
            </a:r>
            <a:r>
              <a:rPr lang="en-US" sz="1400" dirty="0"/>
              <a:t>suppressor </a:t>
            </a:r>
            <a:r>
              <a:rPr lang="en-US" sz="1400" dirty="0" smtClean="0"/>
              <a:t>Pickup </a:t>
            </a:r>
            <a:r>
              <a:rPr lang="en-US" sz="1400" dirty="0" smtClean="0">
                <a:sym typeface="Wingdings" pitchFamily="2" charset="2"/>
              </a:rPr>
              <a:t> </a:t>
            </a:r>
            <a:r>
              <a:rPr lang="en-US" sz="1400" dirty="0" smtClean="0"/>
              <a:t>close </a:t>
            </a:r>
            <a:r>
              <a:rPr lang="en-US" sz="1400" dirty="0"/>
              <a:t>to QD.31910</a:t>
            </a:r>
          </a:p>
          <a:p>
            <a:pPr marL="0"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297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/>
          <p:cNvCxnSpPr>
            <a:cxnSpLocks noChangeShapeType="1"/>
          </p:cNvCxnSpPr>
          <p:nvPr/>
        </p:nvCxnSpPr>
        <p:spPr bwMode="auto">
          <a:xfrm flipV="1">
            <a:off x="1265432" y="5629766"/>
            <a:ext cx="5976251" cy="2"/>
          </a:xfrm>
          <a:prstGeom prst="line">
            <a:avLst/>
          </a:prstGeom>
          <a:noFill/>
          <a:ln w="19050" algn="ctr">
            <a:solidFill>
              <a:srgbClr val="00B050"/>
            </a:solidFill>
            <a:prstDash val="solid"/>
            <a:round/>
            <a:headEnd/>
            <a:tailEnd type="non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Roadmap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25719" y="3610801"/>
            <a:ext cx="1997695" cy="5075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new pick-up design and construction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483844" y="1439101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Year 4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3607239" y="1439101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Year 3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2685519" y="1439101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Year 2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1840609" y="1439101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Year 1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5405564" y="1439101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Year 5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5605" y="2603127"/>
            <a:ext cx="844910" cy="2867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tx1"/>
                </a:solidFill>
              </a:rPr>
              <a:t>Phase 1: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6795464" y="163166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2017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1488254" y="1942563"/>
            <a:ext cx="7220140" cy="457200"/>
          </a:xfrm>
          <a:prstGeom prst="rightArrow">
            <a:avLst>
              <a:gd name="adj1" fmla="val 54040"/>
              <a:gd name="adj2" fmla="val 33129"/>
            </a:avLst>
          </a:prstGeom>
          <a:noFill/>
          <a:ln w="38100" cap="flat" cmpd="sng" algn="ctr">
            <a:solidFill>
              <a:srgbClr val="00B0F0"/>
            </a:solidFill>
            <a:prstDash val="solid"/>
            <a:bevel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4022984" y="163166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2014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 rot="16200000" flipH="1">
            <a:off x="3351812" y="2146655"/>
            <a:ext cx="420624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3139669" y="1628566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2013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 rot="5400000">
            <a:off x="4830404" y="216841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rot="5400000">
            <a:off x="3908684" y="216841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rot="5400000">
            <a:off x="2986964" y="216646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 rot="5400000">
            <a:off x="7595564" y="216841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rot="16200000" flipH="1">
            <a:off x="2434095" y="2142653"/>
            <a:ext cx="412620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21" name="TextBox 9"/>
          <p:cNvSpPr txBox="1">
            <a:spLocks noChangeArrowheads="1"/>
          </p:cNvSpPr>
          <p:nvPr/>
        </p:nvSpPr>
        <p:spPr bwMode="auto">
          <a:xfrm>
            <a:off x="2217949" y="1628566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2012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rot="16200000" flipH="1">
            <a:off x="1507301" y="2147727"/>
            <a:ext cx="422768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23" name="TextBox 9"/>
          <p:cNvSpPr txBox="1">
            <a:spLocks noChangeArrowheads="1"/>
          </p:cNvSpPr>
          <p:nvPr/>
        </p:nvSpPr>
        <p:spPr bwMode="auto">
          <a:xfrm>
            <a:off x="1449849" y="1628566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2011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rot="16200000" flipH="1">
            <a:off x="7959340" y="2150287"/>
            <a:ext cx="422768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 rot="16200000" flipH="1">
            <a:off x="4271700" y="2149214"/>
            <a:ext cx="424288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 rot="16200000" flipH="1">
            <a:off x="5192592" y="2151875"/>
            <a:ext cx="425944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27" name="TextBox 37"/>
          <p:cNvSpPr txBox="1">
            <a:spLocks noChangeArrowheads="1"/>
          </p:cNvSpPr>
          <p:nvPr/>
        </p:nvSpPr>
        <p:spPr bwMode="auto">
          <a:xfrm>
            <a:off x="4944704" y="163166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2015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cxnSp>
        <p:nvCxnSpPr>
          <p:cNvPr id="28" name="Straight Connector 27"/>
          <p:cNvCxnSpPr>
            <a:cxnSpLocks noChangeShapeType="1"/>
          </p:cNvCxnSpPr>
          <p:nvPr/>
        </p:nvCxnSpPr>
        <p:spPr bwMode="auto">
          <a:xfrm rot="5400000">
            <a:off x="5752123" y="216841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9" name="Straight Connector 28"/>
          <p:cNvCxnSpPr>
            <a:cxnSpLocks noChangeShapeType="1"/>
          </p:cNvCxnSpPr>
          <p:nvPr/>
        </p:nvCxnSpPr>
        <p:spPr bwMode="auto">
          <a:xfrm rot="16200000" flipH="1">
            <a:off x="7035550" y="2150857"/>
            <a:ext cx="425407" cy="150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30" name="Straight Connector 29"/>
          <p:cNvCxnSpPr>
            <a:cxnSpLocks noChangeShapeType="1"/>
          </p:cNvCxnSpPr>
          <p:nvPr/>
        </p:nvCxnSpPr>
        <p:spPr bwMode="auto">
          <a:xfrm rot="5400000">
            <a:off x="2065244" y="216646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31" name="Straight Connector 30"/>
          <p:cNvCxnSpPr>
            <a:cxnSpLocks noChangeShapeType="1"/>
          </p:cNvCxnSpPr>
          <p:nvPr/>
        </p:nvCxnSpPr>
        <p:spPr bwMode="auto">
          <a:xfrm rot="16200000" flipH="1">
            <a:off x="6115697" y="2148990"/>
            <a:ext cx="421674" cy="150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 rot="5400000">
            <a:off x="6673844" y="2168418"/>
            <a:ext cx="228600" cy="0"/>
          </a:xfrm>
          <a:prstGeom prst="line">
            <a:avLst/>
          </a:prstGeom>
          <a:noFill/>
          <a:ln w="127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33" name="TextBox 43"/>
          <p:cNvSpPr txBox="1">
            <a:spLocks noChangeArrowheads="1"/>
          </p:cNvSpPr>
          <p:nvPr/>
        </p:nvSpPr>
        <p:spPr bwMode="auto">
          <a:xfrm>
            <a:off x="5866424" y="163166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2016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62124" y="2089963"/>
            <a:ext cx="1337490" cy="1554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287410" y="2091985"/>
            <a:ext cx="384050" cy="15362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TextBox 46"/>
          <p:cNvSpPr txBox="1">
            <a:spLocks noChangeArrowheads="1"/>
          </p:cNvSpPr>
          <p:nvPr/>
        </p:nvSpPr>
        <p:spPr bwMode="auto">
          <a:xfrm>
            <a:off x="7709864" y="1631126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2018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37" name="TextBox 47"/>
          <p:cNvSpPr txBox="1">
            <a:spLocks noChangeArrowheads="1"/>
          </p:cNvSpPr>
          <p:nvPr/>
        </p:nvSpPr>
        <p:spPr bwMode="auto">
          <a:xfrm>
            <a:off x="6327284" y="1439638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Year 6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8" name="TextBox 48"/>
          <p:cNvSpPr txBox="1">
            <a:spLocks noChangeArrowheads="1"/>
          </p:cNvSpPr>
          <p:nvPr/>
        </p:nvSpPr>
        <p:spPr bwMode="auto">
          <a:xfrm>
            <a:off x="7256324" y="1439638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Year 7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49848" y="2610746"/>
            <a:ext cx="2112275" cy="2791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tx1"/>
                </a:solidFill>
              </a:rPr>
              <a:t>demonstrator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01264" y="2930418"/>
            <a:ext cx="1894070" cy="6144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power amplifiers for phase 2 tendering (s)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56435" y="4780471"/>
            <a:ext cx="1992570" cy="5257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phase 2 beam tests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35605" y="4899985"/>
            <a:ext cx="844910" cy="28675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tx1"/>
                </a:solidFill>
              </a:rPr>
              <a:t>Phase 2: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056149" y="4177201"/>
            <a:ext cx="1767265" cy="5257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kickers design and construction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35605" y="5486391"/>
            <a:ext cx="844910" cy="286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tx1"/>
                </a:solidFill>
              </a:rPr>
              <a:t>Phase 3: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80823" y="5366968"/>
            <a:ext cx="1472023" cy="525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implementation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777163" y="981576"/>
            <a:ext cx="929041" cy="4575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tx1"/>
                </a:solidFill>
              </a:rPr>
              <a:t>go / no-go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phase 3: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0" name="Footer Placeholder 3"/>
          <p:cNvSpPr>
            <a:spLocks noGrp="1"/>
          </p:cNvSpPr>
          <p:nvPr/>
        </p:nvSpPr>
        <p:spPr>
          <a:xfrm>
            <a:off x="435605" y="6010776"/>
            <a:ext cx="11762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_tradnl" dirty="0" err="1" smtClean="0"/>
              <a:t>from</a:t>
            </a:r>
            <a:r>
              <a:rPr lang="es-ES_tradnl" dirty="0" smtClean="0"/>
              <a:t> </a:t>
            </a:r>
            <a:r>
              <a:rPr lang="es-ES_tradnl" dirty="0" err="1" smtClean="0"/>
              <a:t>May</a:t>
            </a:r>
            <a:r>
              <a:rPr lang="es-ES_tradnl" dirty="0" smtClean="0"/>
              <a:t> 2012</a:t>
            </a:r>
          </a:p>
          <a:p>
            <a:pPr algn="l"/>
            <a:r>
              <a:rPr lang="es-ES_tradnl" dirty="0" smtClean="0"/>
              <a:t>W. Hofle</a:t>
            </a:r>
            <a:endParaRPr lang="en-US" dirty="0"/>
          </a:p>
        </p:txBody>
      </p:sp>
      <p:cxnSp>
        <p:nvCxnSpPr>
          <p:cNvPr id="45" name="Straight Connector 44"/>
          <p:cNvCxnSpPr>
            <a:cxnSpLocks noChangeShapeType="1"/>
          </p:cNvCxnSpPr>
          <p:nvPr/>
        </p:nvCxnSpPr>
        <p:spPr bwMode="auto">
          <a:xfrm>
            <a:off x="3824566" y="981576"/>
            <a:ext cx="0" cy="5029200"/>
          </a:xfrm>
          <a:prstGeom prst="line">
            <a:avLst/>
          </a:prstGeom>
          <a:noFill/>
          <a:ln w="19050" algn="ctr">
            <a:solidFill>
              <a:schemeClr val="accent4">
                <a:lumMod val="75000"/>
                <a:alpha val="73000"/>
              </a:schemeClr>
            </a:solidFill>
            <a:prstDash val="sysDash"/>
            <a:round/>
            <a:headEnd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1" name="Rectangle 50"/>
          <p:cNvSpPr/>
          <p:nvPr/>
        </p:nvSpPr>
        <p:spPr>
          <a:xfrm>
            <a:off x="3402111" y="735541"/>
            <a:ext cx="844910" cy="2867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Today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2" name="Straight Connector 51"/>
          <p:cNvCxnSpPr>
            <a:cxnSpLocks noChangeShapeType="1"/>
            <a:stCxn id="44" idx="3"/>
          </p:cNvCxnSpPr>
          <p:nvPr/>
        </p:nvCxnSpPr>
        <p:spPr bwMode="auto">
          <a:xfrm flipV="1">
            <a:off x="1280515" y="5043360"/>
            <a:ext cx="4117729" cy="1"/>
          </a:xfrm>
          <a:prstGeom prst="line">
            <a:avLst/>
          </a:prstGeom>
          <a:noFill/>
          <a:ln w="19050" algn="ctr">
            <a:solidFill>
              <a:srgbClr val="FFC000"/>
            </a:solidFill>
            <a:prstDash val="solid"/>
            <a:round/>
            <a:headEnd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31544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/>
        <a:effectLst/>
      </a:spPr>
      <a:bodyPr rtlCol="0" anchor="ctr"/>
      <a:lstStyle>
        <a:defPPr algn="ctr">
          <a:defRPr sz="1600" dirty="0" err="1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12700"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906</TotalTime>
  <Words>979</Words>
  <Application>Microsoft Office PowerPoint</Application>
  <PresentationFormat>On-screen Show (4:3)</PresentationFormat>
  <Paragraphs>189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LIU_PowerPoint_Template</vt:lpstr>
      <vt:lpstr>PowerPoint Presentation</vt:lpstr>
      <vt:lpstr>POTENTIAL OF THE WIDEBAND TRANSVERSE DAMPER</vt:lpstr>
      <vt:lpstr>HBTFB - High Bandwidth Transverse Feedback</vt:lpstr>
      <vt:lpstr>Achievements in 2012</vt:lpstr>
      <vt:lpstr>Highlights – Feedback Demonstrator Hardware</vt:lpstr>
      <vt:lpstr>Preliminary Results (1) </vt:lpstr>
      <vt:lpstr>Preliminary Results (2)</vt:lpstr>
      <vt:lpstr>Work planned during LS1</vt:lpstr>
      <vt:lpstr>Roadmap</vt:lpstr>
      <vt:lpstr>Recent Publications (2012)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Gerd Kotzian</cp:lastModifiedBy>
  <cp:revision>82</cp:revision>
  <dcterms:created xsi:type="dcterms:W3CDTF">2011-05-16T09:28:26Z</dcterms:created>
  <dcterms:modified xsi:type="dcterms:W3CDTF">2013-04-15T13:44:49Z</dcterms:modified>
</cp:coreProperties>
</file>