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4" r:id="rId17"/>
    <p:sldId id="270" r:id="rId18"/>
    <p:sldId id="277" r:id="rId19"/>
    <p:sldId id="276" r:id="rId20"/>
    <p:sldId id="271" r:id="rId21"/>
    <p:sldId id="272" r:id="rId22"/>
    <p:sldId id="275" r:id="rId23"/>
    <p:sldId id="27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171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5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08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29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88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69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35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0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17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4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564AC-8BBA-471E-A671-14D1284BB4D2}" type="datetimeFigureOut">
              <a:rPr lang="en-GB" smtClean="0"/>
              <a:t>22/02/2013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1DEF-8003-4BBC-A160-4116B3291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75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ftp/arxiv/papers/1103/1103.1062.pdf" TargetMode="External"/><Relationship Id="rId2" Type="http://schemas.openxmlformats.org/officeDocument/2006/relationships/hyperlink" Target="http://arxiv.org/ftp/arxiv/papers/1103/1103.1583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Principals of fast injection and extraction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Apsimon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0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kicker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331640" y="1278633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331640" y="1844824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131840" y="1834951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63888" y="1681062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-V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3131840" y="1278633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63888" y="1124744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V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43608" y="1556792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0040" y="1372126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3968" y="1124744"/>
            <a:ext cx="486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Electrostatic kicker</a:t>
            </a:r>
          </a:p>
          <a:p>
            <a:r>
              <a:rPr lang="en-GB" dirty="0" smtClean="0"/>
              <a:t>- Each strip pulsed with equal and opposite charge</a:t>
            </a:r>
          </a:p>
          <a:p>
            <a:r>
              <a:rPr lang="en-GB" dirty="0" smtClean="0"/>
              <a:t>- No termination so no current flow</a:t>
            </a:r>
          </a:p>
          <a:p>
            <a:r>
              <a:rPr lang="en-GB" dirty="0" smtClean="0"/>
              <a:t>	Only electric field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332913" y="2875583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332913" y="3441774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133113" y="3431901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65161" y="3278012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-V</a:t>
            </a:r>
            <a:endParaRPr lang="en-GB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133113" y="2875583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65161" y="2721694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V</a:t>
            </a:r>
            <a:endParaRPr lang="en-GB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044881" y="3153742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1313" y="2969076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5241" y="2721694"/>
            <a:ext cx="486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Electromagnetic kicker</a:t>
            </a:r>
          </a:p>
          <a:p>
            <a:r>
              <a:rPr lang="en-GB" dirty="0" smtClean="0"/>
              <a:t>- Each strip pulsed with equal and opposite charge</a:t>
            </a:r>
          </a:p>
          <a:p>
            <a:r>
              <a:rPr lang="en-GB" dirty="0" smtClean="0"/>
              <a:t>- Terminated to ground, so current flow</a:t>
            </a:r>
          </a:p>
          <a:p>
            <a:r>
              <a:rPr lang="en-GB" dirty="0" smtClean="0"/>
              <a:t>	Electric and magnetic fields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1043608" y="3801813"/>
            <a:ext cx="432048" cy="4912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971600" y="380181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load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1043608" y="2060848"/>
            <a:ext cx="432048" cy="4912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971600" y="206084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load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332913" y="3441774"/>
            <a:ext cx="0" cy="360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332913" y="2552131"/>
            <a:ext cx="0" cy="323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330367" y="5251847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330367" y="5818038"/>
            <a:ext cx="17281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130567" y="5808165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62615" y="5654276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-V</a:t>
            </a:r>
            <a:endParaRPr lang="en-GB" sz="14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3130567" y="5251847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62615" y="5097958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V</a:t>
            </a:r>
            <a:endParaRPr lang="en-GB" sz="1400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042335" y="5530006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8767" y="5345340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82695" y="5097958"/>
            <a:ext cx="4860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Ferrite loaded kicker</a:t>
            </a:r>
          </a:p>
          <a:p>
            <a:r>
              <a:rPr lang="en-GB" dirty="0" smtClean="0"/>
              <a:t>- Same as electromagnetic kicker but surrounded by ferrous material (e.g. steel)</a:t>
            </a:r>
          </a:p>
          <a:p>
            <a:r>
              <a:rPr lang="en-GB" dirty="0" smtClean="0"/>
              <a:t>- Produces much stronger magnetic field</a:t>
            </a:r>
            <a:endParaRPr lang="en-GB" dirty="0"/>
          </a:p>
        </p:txBody>
      </p:sp>
      <p:sp>
        <p:nvSpPr>
          <p:cNvPr id="52" name="Rectangle 51"/>
          <p:cNvSpPr/>
          <p:nvPr/>
        </p:nvSpPr>
        <p:spPr>
          <a:xfrm>
            <a:off x="1041062" y="6178077"/>
            <a:ext cx="432048" cy="4912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969054" y="617807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load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1041062" y="4437112"/>
            <a:ext cx="432048" cy="4912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/>
          <p:cNvSpPr txBox="1"/>
          <p:nvPr/>
        </p:nvSpPr>
        <p:spPr>
          <a:xfrm>
            <a:off x="969054" y="44371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load</a:t>
            </a:r>
            <a:endParaRPr lang="en-GB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330367" y="5818038"/>
            <a:ext cx="0" cy="3600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1330367" y="4928395"/>
            <a:ext cx="0" cy="323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402375" y="5874932"/>
            <a:ext cx="1585449" cy="27525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402375" y="4957407"/>
            <a:ext cx="1585449" cy="25146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2771800" y="4509120"/>
            <a:ext cx="576064" cy="419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385141" y="4221088"/>
            <a:ext cx="2483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Ferrous material</a:t>
            </a:r>
            <a:endParaRPr lang="en-GB" dirty="0"/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1834423" y="2721694"/>
            <a:ext cx="937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123728" y="24208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1835696" y="3573016"/>
            <a:ext cx="937377" cy="0"/>
          </a:xfrm>
          <a:prstGeom prst="straightConnector1">
            <a:avLst/>
          </a:prstGeom>
          <a:ln>
            <a:tailEnd type="arrow"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125001" y="35010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81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kicker: Electrostatic stripline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3"/>
          </a:xfrm>
        </p:spPr>
        <p:txBody>
          <a:bodyPr>
            <a:normAutofit/>
          </a:bodyPr>
          <a:lstStyle/>
          <a:p>
            <a:r>
              <a:rPr lang="en-GB" sz="2600" dirty="0" smtClean="0"/>
              <a:t>Each stripline is charged to equal and opposite potentials</a:t>
            </a:r>
          </a:p>
          <a:p>
            <a:pPr lvl="1"/>
            <a:r>
              <a:rPr lang="en-GB" sz="2200" dirty="0" smtClean="0"/>
              <a:t>No termination at other end of kicker; </a:t>
            </a:r>
            <a:r>
              <a:rPr lang="en-GB" sz="2200" dirty="0" smtClean="0">
                <a:solidFill>
                  <a:srgbClr val="FF0000"/>
                </a:solidFill>
              </a:rPr>
              <a:t>hence electrostatic</a:t>
            </a:r>
          </a:p>
          <a:p>
            <a:pPr lvl="1"/>
            <a:r>
              <a:rPr lang="en-GB" sz="2200" dirty="0" smtClean="0"/>
              <a:t>Particles accelerated transversely over potential gradient:</a:t>
            </a:r>
            <a:endParaRPr lang="en-GB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845447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Initial momentum	</a:t>
            </a:r>
            <a:r>
              <a:rPr lang="en-GB" dirty="0"/>
              <a:t>	</a:t>
            </a:r>
            <a:r>
              <a:rPr lang="en-GB" dirty="0" smtClean="0"/>
              <a:t>Final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99592" y="3133479"/>
                <a:ext cx="1235017" cy="871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133479"/>
                <a:ext cx="1235017" cy="8715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23929" y="3133479"/>
                <a:ext cx="1524135" cy="8315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𝑘𝑖𝑐𝑘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929" y="3133479"/>
                <a:ext cx="1524135" cy="8315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9552" y="4127989"/>
                <a:ext cx="2420663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𝐹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𝑑𝑝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qE</m:t>
                      </m:r>
                      <m:r>
                        <a:rPr lang="en-GB" b="0" i="0" smtClean="0">
                          <a:latin typeface="Cambria Math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q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𝑑𝑉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127989"/>
                <a:ext cx="2420663" cy="6182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1520" y="4720208"/>
                <a:ext cx="3065519" cy="1454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∴</m:t>
                      </m:r>
                      <m:sSub>
                        <m:sSub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𝑘𝑖𝑐𝑘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𝑞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𝑘𝑖𝑐𝑘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r>
                  <a:rPr lang="en-GB" dirty="0" smtClean="0"/>
                  <a:t>For a static homogeneous field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720208"/>
                <a:ext cx="3065519" cy="1454950"/>
              </a:xfrm>
              <a:prstGeom prst="rect">
                <a:avLst/>
              </a:prstGeom>
              <a:blipFill rotWithShape="1">
                <a:blip r:embed="rId5"/>
                <a:stretch>
                  <a:fillRect l="-1590" r="-1193" b="-5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179512" y="4030823"/>
            <a:ext cx="3240360" cy="23505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27984" y="4079115"/>
                <a:ext cx="2640018" cy="1828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∴</m:t>
                      </m:r>
                      <m:sSub>
                        <m:sSubPr>
                          <m:ctrlPr>
                            <a:rPr lang="en-GB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𝑞𝑉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𝑘𝑖𝑐𝑘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𝑑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𝛽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𝑘𝑖𝑐𝑘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𝑞𝑉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𝑘𝑖𝑐𝑘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4079115"/>
                <a:ext cx="2640018" cy="182832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69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900" dirty="0" smtClean="0"/>
              <a:t>Types of kicker: Electromagnetic stripline [1]</a:t>
            </a:r>
            <a:endParaRPr lang="en-GB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>
            <a:normAutofit lnSpcReduction="10000"/>
          </a:bodyPr>
          <a:lstStyle/>
          <a:p>
            <a:r>
              <a:rPr lang="en-GB" sz="2600" dirty="0" smtClean="0"/>
              <a:t>Each stripline is charged to equal and opposite potentials</a:t>
            </a:r>
          </a:p>
          <a:p>
            <a:pPr lvl="1"/>
            <a:r>
              <a:rPr lang="en-GB" sz="2200" dirty="0" smtClean="0"/>
              <a:t>Charged from </a:t>
            </a:r>
            <a:r>
              <a:rPr lang="en-GB" sz="2200" dirty="0" smtClean="0">
                <a:solidFill>
                  <a:srgbClr val="FF0000"/>
                </a:solidFill>
              </a:rPr>
              <a:t>DOWNSTREAM </a:t>
            </a:r>
            <a:r>
              <a:rPr lang="en-GB" sz="2200" dirty="0" smtClean="0"/>
              <a:t>end of kicker</a:t>
            </a:r>
          </a:p>
          <a:p>
            <a:pPr lvl="2"/>
            <a:r>
              <a:rPr lang="en-GB" sz="1800" dirty="0" smtClean="0"/>
              <a:t>Otherwise electric and magnetic components of kick cancel each other!</a:t>
            </a:r>
          </a:p>
          <a:p>
            <a:pPr lvl="1"/>
            <a:r>
              <a:rPr lang="en-GB" sz="2200" dirty="0" smtClean="0"/>
              <a:t>Termination resistors at upstream end of each stripline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55576" y="3140968"/>
                <a:ext cx="6768752" cy="3430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Electric component is same as before</a:t>
                </a:r>
              </a:p>
              <a:p>
                <a:r>
                  <a:rPr lang="en-GB" dirty="0" smtClean="0"/>
                  <a:t>Magnetic field perpendicular to electric field and particle momentum</a:t>
                </a:r>
              </a:p>
              <a:p>
                <a:endParaRPr lang="en-GB" dirty="0"/>
              </a:p>
              <a:p>
                <a:r>
                  <a:rPr lang="en-GB" dirty="0" smtClean="0"/>
                  <a:t>Let’s consider the kick in the rest frame of the particles…</a:t>
                </a:r>
              </a:p>
              <a:p>
                <a:r>
                  <a:rPr lang="en-GB" dirty="0" smtClean="0"/>
                  <a:t>Lorentz transformations of an electromagnetic field: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GB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GB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′</m:t>
                          </m:r>
                        </m:e>
                      </m:ba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𝛾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bar>
                        <m:barPr>
                          <m:pos m:val="top"/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bar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</m:ba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bar>
                            <m:barPr>
                              <m:pos m:val="top"/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bar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𝛾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GB" i="1" smtClean="0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GB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′</m:t>
                          </m:r>
                        </m:e>
                      </m:ba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𝛾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bar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  <m:bar>
                        <m:barPr>
                          <m:pos m:val="top"/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bar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</m:ba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bar>
                            <m:barPr>
                              <m:pos m:val="top"/>
                              <m:ctrlP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𝛾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bar>
                        </m:e>
                      </m:d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</m:e>
                    </m:bar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/>
                  <a:t>		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e>
                    </m:bar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 smtClean="0"/>
                  <a:t>		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bar>
                    <m:r>
                      <a:rPr lang="en-GB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140968"/>
                <a:ext cx="6768752" cy="3430234"/>
              </a:xfrm>
              <a:prstGeom prst="rect">
                <a:avLst/>
              </a:prstGeom>
              <a:blipFill rotWithShape="1">
                <a:blip r:embed="rId2"/>
                <a:stretch>
                  <a:fillRect l="-811" t="-8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671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900" dirty="0" smtClean="0"/>
              <a:t>Types of kicker: Electromagnetic stripline [2]</a:t>
            </a:r>
            <a:endParaRPr lang="en-GB" sz="3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55576" y="1196752"/>
                <a:ext cx="7200800" cy="3215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  <m:r>
                          <a:rPr lang="en-GB" b="0" i="1" smtClean="0">
                            <a:latin typeface="Cambria Math"/>
                          </a:rPr>
                          <m:t>′</m:t>
                        </m:r>
                      </m:e>
                    </m:bar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𝛾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i="1" dirty="0" smtClean="0">
                    <a:latin typeface="Cambria Math"/>
                  </a:rPr>
                  <a:t>		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  <m:r>
                          <a:rPr lang="en-GB" b="0" i="1" smtClean="0">
                            <a:latin typeface="Cambria Math"/>
                          </a:rPr>
                          <m:t>′</m:t>
                        </m:r>
                      </m:e>
                    </m:bar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𝛾</m:t>
                    </m:r>
                    <m:d>
                      <m:dPr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𝐹</m:t>
                      </m:r>
                      <m:r>
                        <a:rPr lang="en-GB" b="0" i="1" smtClean="0">
                          <a:latin typeface="Cambria Math"/>
                        </a:rPr>
                        <m:t>′=</m:t>
                      </m:r>
                      <m:r>
                        <a:rPr lang="en-GB" b="0" i="1" smtClean="0">
                          <a:latin typeface="Cambria Math"/>
                        </a:rPr>
                        <m:t>𝑞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</a:rPr>
                            <m:t>+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𝑣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bar>
                            <m:barPr>
                              <m:pos m:val="top"/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e>
                          </m:ba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𝑘𝑖𝑐𝑘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∆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′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𝑘𝑖𝑐𝑘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𝛾𝛽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𝑞</m:t>
                      </m:r>
                      <m:d>
                        <m:d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𝐸</m:t>
                      </m:r>
                    </m:oMath>
                  </m:oMathPara>
                </a14:m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𝑘𝑖𝑐𝑘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GB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f>
                                <m:fPr>
                                  <m:ctrlPr>
                                    <a:rPr lang="en-GB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𝑞𝑉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/>
                                        </a:rPr>
                                        <m:t>𝑘𝑖𝑐𝑘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  <m:r>
                                    <a:rPr lang="en-GB" b="0" i="1" smtClean="0">
                                      <a:latin typeface="Cambria Math"/>
                                      <a:ea typeface="Cambria Math"/>
                                    </a:rPr>
                                    <m:t>𝑝𝑐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GB" dirty="0" smtClean="0"/>
                  <a:t> (for small kicks)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196752"/>
                <a:ext cx="7200800" cy="32157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3528" y="500388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ultra-relativistic limit (</a:t>
            </a:r>
            <a:r>
              <a:rPr lang="el-GR" dirty="0" smtClean="0"/>
              <a:t>β</a:t>
            </a:r>
            <a:r>
              <a:rPr lang="en-GB" dirty="0" smtClean="0"/>
              <a:t>=1), it is clear that the electric and magnetic kicks are equal.</a:t>
            </a:r>
          </a:p>
          <a:p>
            <a:endParaRPr lang="en-GB" dirty="0"/>
          </a:p>
          <a:p>
            <a:r>
              <a:rPr lang="en-GB" dirty="0" smtClean="0"/>
              <a:t>This kicker design can deliver up to twice the kick as an electrostatic kicker for the same voltage and design.</a:t>
            </a:r>
          </a:p>
          <a:p>
            <a:endParaRPr lang="en-GB" dirty="0"/>
          </a:p>
          <a:p>
            <a:r>
              <a:rPr lang="en-GB" dirty="0" smtClean="0"/>
              <a:t>However it is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4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kicker: Ferrite loaded kicker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600" dirty="0" smtClean="0"/>
                  <a:t>Similar to electromagnetic kicker, but surrounded by ferrous material (e.g. steel)</a:t>
                </a:r>
              </a:p>
              <a:p>
                <a:pPr lvl="1"/>
                <a:r>
                  <a:rPr lang="en-GB" sz="2200" dirty="0" smtClean="0"/>
                  <a:t>Can deliver much larger kicks than other 2 designs</a:t>
                </a:r>
              </a:p>
              <a:p>
                <a:pPr lvl="2"/>
                <a:r>
                  <a:rPr lang="en-GB" sz="1800" dirty="0" smtClean="0"/>
                  <a:t>~10 time larger</a:t>
                </a:r>
              </a:p>
              <a:p>
                <a:pPr lvl="1"/>
                <a:r>
                  <a:rPr lang="en-GB" sz="2200" dirty="0" smtClean="0"/>
                  <a:t>Slower reaching steady state</a:t>
                </a:r>
              </a:p>
              <a:p>
                <a:pPr lvl="1"/>
                <a:r>
                  <a:rPr lang="en-GB" sz="2200" dirty="0" smtClean="0"/>
                  <a:t>Stored beam induces Eddy currents; this causes heating</a:t>
                </a:r>
              </a:p>
              <a:p>
                <a:pPr lvl="2"/>
                <a:r>
                  <a:rPr lang="en-GB" sz="1800" dirty="0" smtClean="0"/>
                  <a:t>Cooling can be a problem</a:t>
                </a:r>
              </a:p>
              <a:p>
                <a:pPr lvl="1"/>
                <a:r>
                  <a:rPr lang="en-GB" sz="2200" dirty="0" smtClean="0"/>
                  <a:t>Kick depends on </a:t>
                </a:r>
                <a:r>
                  <a:rPr lang="en-GB" sz="2200" dirty="0" smtClean="0"/>
                  <a:t>relative permeability, </a:t>
                </a:r>
                <a:r>
                  <a:rPr lang="el-GR" sz="2200" dirty="0" smtClean="0"/>
                  <a:t>μ</a:t>
                </a:r>
                <a:r>
                  <a:rPr lang="en-GB" sz="2200" baseline="-25000" dirty="0" smtClean="0"/>
                  <a:t>r</a:t>
                </a:r>
                <a:r>
                  <a:rPr lang="en-GB" sz="2200" dirty="0"/>
                  <a:t> </a:t>
                </a:r>
                <a:r>
                  <a:rPr lang="en-GB" sz="2200" dirty="0" smtClean="0"/>
                  <a:t>, of the material</a:t>
                </a:r>
              </a:p>
              <a:p>
                <a:pPr lvl="2"/>
                <a:r>
                  <a:rPr lang="en-GB" sz="1400" dirty="0" smtClean="0"/>
                  <a:t>Magnetic kick becomes: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GB" sz="1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sSup>
                      <m:sSup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p>
                        <m:r>
                          <a:rPr lang="en-GB" sz="1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GB" sz="1400" dirty="0" smtClean="0"/>
                  <a:t> (assuming linear magnetisation)</a:t>
                </a:r>
              </a:p>
              <a:p>
                <a:pPr lvl="2"/>
                <a:r>
                  <a:rPr lang="en-GB" sz="1400" dirty="0" smtClean="0"/>
                  <a:t>Total kick becomes: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400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GB" sz="1400" b="0" i="1" smtClean="0">
                            <a:latin typeface="Cambria Math"/>
                          </a:rPr>
                          <m:t>𝑘𝑖𝑐𝑘</m:t>
                        </m:r>
                      </m:sub>
                    </m:sSub>
                    <m:r>
                      <a:rPr lang="en-GB" sz="1400" b="0" i="1" smtClean="0"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GB" sz="140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GB" sz="14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1400" i="0" smtClean="0"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GB" sz="1400" i="1" smtClean="0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en-GB" sz="140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  <m:t>1+</m:t>
                                </m:r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f>
                              <m:fPr>
                                <m:ctrlP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  <m:t>𝑞𝑉</m:t>
                                </m:r>
                                <m:sSub>
                                  <m:sSubPr>
                                    <m:ctrlP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400" i="1">
                                        <a:latin typeface="Cambria Math"/>
                                        <a:ea typeface="Cambria Math"/>
                                      </a:rPr>
                                      <m:t>𝑘𝑖𝑐𝑘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  <m:t>𝑑</m:t>
                                </m:r>
                                <m: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  <m:r>
                                  <a:rPr lang="en-GB" sz="1400" i="1">
                                    <a:latin typeface="Cambria Math"/>
                                    <a:ea typeface="Cambria Math"/>
                                  </a:rPr>
                                  <m:t>𝑝𝑐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sz="1400" dirty="0" smtClean="0"/>
              </a:p>
              <a:p>
                <a:pPr lvl="1"/>
                <a:r>
                  <a:rPr lang="en-GB" sz="2200" dirty="0" smtClean="0"/>
                  <a:t>Magnetic field takes time to stabilise</a:t>
                </a:r>
                <a:endParaRPr lang="en-GB" sz="2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219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Septum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 main types of septa:</a:t>
            </a:r>
          </a:p>
          <a:p>
            <a:pPr lvl="1"/>
            <a:r>
              <a:rPr lang="en-GB" dirty="0" smtClean="0"/>
              <a:t>Electrostatic septum</a:t>
            </a:r>
          </a:p>
          <a:p>
            <a:pPr lvl="2"/>
            <a:r>
              <a:rPr lang="en-GB" dirty="0" smtClean="0"/>
              <a:t>Septum thickness typically ≤100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pPr lvl="1"/>
            <a:r>
              <a:rPr lang="en-GB" dirty="0" smtClean="0"/>
              <a:t>Magnetic septum</a:t>
            </a:r>
          </a:p>
          <a:p>
            <a:pPr lvl="2"/>
            <a:r>
              <a:rPr lang="en-GB" dirty="0" smtClean="0"/>
              <a:t>Septum thickness typically 2 – 20 mm</a:t>
            </a:r>
          </a:p>
          <a:p>
            <a:pPr lvl="2"/>
            <a:r>
              <a:rPr lang="en-GB" dirty="0" smtClean="0"/>
              <a:t>Can be DC or pulsed (typically &lt; ~100Hz)</a:t>
            </a:r>
          </a:p>
          <a:p>
            <a:pPr lvl="2"/>
            <a:r>
              <a:rPr lang="en-GB" dirty="0" smtClean="0"/>
              <a:t>Many different designs, but concept is the same</a:t>
            </a:r>
          </a:p>
        </p:txBody>
      </p:sp>
    </p:spTree>
    <p:extLst>
      <p:ext uri="{BB962C8B-B14F-4D97-AF65-F5344CB8AC3E}">
        <p14:creationId xmlns:p14="http://schemas.microsoft.com/office/powerpoint/2010/main" val="26913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diagram of septum magnet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0" t="17344" r="24958" b="16908"/>
          <a:stretch/>
        </p:blipFill>
        <p:spPr bwMode="auto">
          <a:xfrm>
            <a:off x="1331640" y="1149181"/>
            <a:ext cx="6336704" cy="516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921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Septum magnet: design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Low leakage field</a:t>
            </a:r>
          </a:p>
          <a:p>
            <a:pPr lvl="1"/>
            <a:r>
              <a:rPr lang="en-GB" dirty="0" smtClean="0"/>
              <a:t>In the “zero-field” region there will be some residual field</a:t>
            </a:r>
          </a:p>
          <a:p>
            <a:pPr lvl="2"/>
            <a:r>
              <a:rPr lang="en-GB" sz="2300" dirty="0" smtClean="0"/>
              <a:t>High-order </a:t>
            </a:r>
            <a:r>
              <a:rPr lang="en-GB" sz="2300" dirty="0" err="1" smtClean="0"/>
              <a:t>multipole</a:t>
            </a:r>
            <a:r>
              <a:rPr lang="en-GB" sz="2300" dirty="0" smtClean="0"/>
              <a:t> fields experienced by stored beam</a:t>
            </a:r>
          </a:p>
          <a:p>
            <a:pPr lvl="2"/>
            <a:r>
              <a:rPr lang="en-GB" sz="2300" dirty="0" smtClean="0"/>
              <a:t>Can cause beam instability and reduce dynamic aperture</a:t>
            </a:r>
          </a:p>
          <a:p>
            <a:r>
              <a:rPr lang="en-GB" sz="3100" dirty="0" smtClean="0"/>
              <a:t>Good field homogeneity in field region</a:t>
            </a:r>
          </a:p>
          <a:p>
            <a:pPr lvl="1"/>
            <a:r>
              <a:rPr lang="en-GB" sz="2700" dirty="0" smtClean="0"/>
              <a:t>Reduces beam jitter on injected or extracted beam</a:t>
            </a:r>
          </a:p>
          <a:p>
            <a:pPr lvl="2"/>
            <a:r>
              <a:rPr lang="en-GB" sz="2300" dirty="0" smtClean="0"/>
              <a:t>Can lead to luminosity loss, emittance growth and beam instabilities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905589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CLIC damping ring septum</a:t>
            </a:r>
            <a:br>
              <a:rPr lang="en-GB" dirty="0"/>
            </a:br>
            <a:r>
              <a:rPr lang="en-GB" dirty="0" smtClean="0"/>
              <a:t>Field homogeneity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44571"/>
            <a:ext cx="8229600" cy="28372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544522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good field region, homogeneity ~±1x10</a:t>
            </a:r>
            <a:r>
              <a:rPr lang="en-GB" baseline="30000" dirty="0" smtClean="0"/>
              <a:t>-4</a:t>
            </a:r>
            <a:endParaRPr lang="en-GB" dirty="0" smtClean="0"/>
          </a:p>
          <a:p>
            <a:r>
              <a:rPr lang="en-GB" dirty="0" smtClean="0"/>
              <a:t>Need 2x10</a:t>
            </a:r>
            <a:r>
              <a:rPr lang="en-GB" baseline="30000" dirty="0" smtClean="0"/>
              <a:t>-5</a:t>
            </a:r>
            <a:r>
              <a:rPr lang="en-GB" dirty="0" smtClean="0"/>
              <a:t> so still optimisation to be done…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583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CLIC damping ring septum</a:t>
            </a:r>
            <a:br>
              <a:rPr lang="en-GB" dirty="0" smtClean="0"/>
            </a:br>
            <a:r>
              <a:rPr lang="en-GB" dirty="0" smtClean="0"/>
              <a:t>Leakage field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600200"/>
            <a:ext cx="5684840" cy="45259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1797704"/>
                  </p:ext>
                </p:extLst>
              </p:nvPr>
            </p:nvGraphicFramePr>
            <p:xfrm>
              <a:off x="5724128" y="1844824"/>
              <a:ext cx="308229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2336"/>
                    <a:gridCol w="14099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Multipole</a:t>
                          </a:r>
                          <a:r>
                            <a:rPr lang="en-GB" baseline="0" dirty="0" smtClean="0"/>
                            <a:t> term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Dipole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2.23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Quadrupole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  <a:ea typeface="+mn-ea"/>
                                  </a:rPr>
                                  <m:t>9.64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Sextupole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5.38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Octopole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3.49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Decapole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</a:rPr>
                                  <m:t>2.44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Dodecapole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/>
                                    <a:ea typeface="+mn-ea"/>
                                  </a:rPr>
                                  <m:t>1.81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1797704"/>
                  </p:ext>
                </p:extLst>
              </p:nvPr>
            </p:nvGraphicFramePr>
            <p:xfrm>
              <a:off x="5724128" y="1844824"/>
              <a:ext cx="308229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2336"/>
                    <a:gridCol w="140995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Multipole</a:t>
                          </a:r>
                          <a:r>
                            <a:rPr lang="en-GB" baseline="0" dirty="0" smtClean="0"/>
                            <a:t> term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Dipole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110000" b="-53333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Quadrupole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206557" b="-4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Sextupole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306557" b="-3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Octopole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406557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Decapole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515000" b="-12833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 smtClean="0"/>
                            <a:t>Dodecapole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9481" t="-604918" b="-262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1138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do we need injection and extraction systems?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000" dirty="0" smtClean="0"/>
              <a:t>All modern accelerators consist of multiple stages</a:t>
            </a:r>
          </a:p>
          <a:p>
            <a:pPr lvl="1"/>
            <a:r>
              <a:rPr lang="en-GB" dirty="0" smtClean="0"/>
              <a:t>Particle source</a:t>
            </a:r>
          </a:p>
          <a:p>
            <a:pPr lvl="1"/>
            <a:r>
              <a:rPr lang="en-GB" dirty="0" err="1" smtClean="0"/>
              <a:t>Linac</a:t>
            </a:r>
            <a:endParaRPr lang="en-GB" dirty="0" smtClean="0"/>
          </a:p>
          <a:p>
            <a:pPr lvl="1"/>
            <a:r>
              <a:rPr lang="en-GB" dirty="0" smtClean="0"/>
              <a:t>Damping/storage rings</a:t>
            </a:r>
          </a:p>
          <a:p>
            <a:pPr lvl="1"/>
            <a:r>
              <a:rPr lang="en-GB" dirty="0" smtClean="0"/>
              <a:t>…</a:t>
            </a:r>
          </a:p>
          <a:p>
            <a:r>
              <a:rPr lang="en-GB" dirty="0" smtClean="0"/>
              <a:t>Need to get beam from one stage to the next</a:t>
            </a:r>
          </a:p>
          <a:p>
            <a:pPr lvl="1"/>
            <a:r>
              <a:rPr lang="en-GB" dirty="0" smtClean="0"/>
              <a:t>Injection and extraction systems</a:t>
            </a:r>
          </a:p>
          <a:p>
            <a:pPr lvl="1"/>
            <a:r>
              <a:rPr lang="en-GB" dirty="0" smtClean="0"/>
              <a:t>Beam transported along beam transfer 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81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issues: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100" dirty="0" smtClean="0"/>
              <a:t>Magnet coil and cooling pipes all inside septum</a:t>
            </a:r>
          </a:p>
          <a:p>
            <a:pPr lvl="1"/>
            <a:r>
              <a:rPr lang="en-GB" sz="2700" dirty="0" smtClean="0"/>
              <a:t>Cooling water flow rate limited</a:t>
            </a:r>
          </a:p>
          <a:p>
            <a:pPr lvl="2"/>
            <a:r>
              <a:rPr lang="en-GB" sz="2300" dirty="0" smtClean="0"/>
              <a:t>Too fast will damage septum magnet</a:t>
            </a:r>
          </a:p>
          <a:p>
            <a:pPr lvl="1"/>
            <a:r>
              <a:rPr lang="en-GB" sz="2700" dirty="0" smtClean="0"/>
              <a:t>Higher magnetic field needs more current</a:t>
            </a:r>
          </a:p>
          <a:p>
            <a:pPr lvl="2"/>
            <a:r>
              <a:rPr lang="en-GB" sz="2300" dirty="0" smtClean="0"/>
              <a:t>This means more current density in septum</a:t>
            </a:r>
          </a:p>
          <a:p>
            <a:pPr lvl="2"/>
            <a:r>
              <a:rPr lang="en-GB" sz="2200" dirty="0" smtClean="0"/>
              <a:t>Needs more cooling pipes; further increase current density…</a:t>
            </a:r>
          </a:p>
          <a:p>
            <a:pPr lvl="3"/>
            <a:r>
              <a:rPr lang="en-GB" sz="1800" dirty="0" smtClean="0"/>
              <a:t>This means more leakage field</a:t>
            </a:r>
          </a:p>
          <a:p>
            <a:pPr lvl="3"/>
            <a:r>
              <a:rPr lang="en-GB" sz="1800" dirty="0" smtClean="0"/>
              <a:t>This also means less field homogeneity</a:t>
            </a:r>
          </a:p>
          <a:p>
            <a:pPr lvl="2"/>
            <a:r>
              <a:rPr lang="en-GB" sz="2200" dirty="0" smtClean="0"/>
              <a:t>This sets limit on field strength for a given design</a:t>
            </a:r>
          </a:p>
        </p:txBody>
      </p:sp>
    </p:spTree>
    <p:extLst>
      <p:ext uri="{BB962C8B-B14F-4D97-AF65-F5344CB8AC3E}">
        <p14:creationId xmlns:p14="http://schemas.microsoft.com/office/powerpoint/2010/main" val="2457640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Forces on kickers and </a:t>
            </a:r>
            <a:r>
              <a:rPr lang="en-GB" dirty="0" smtClean="0"/>
              <a:t>pulsed septa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Force typically ~10kN when beam passes</a:t>
            </a:r>
          </a:p>
          <a:p>
            <a:pPr lvl="1"/>
            <a:r>
              <a:rPr lang="en-GB" dirty="0" smtClean="0"/>
              <a:t>Huge stresses can damage kickers and </a:t>
            </a:r>
            <a:r>
              <a:rPr lang="en-GB" dirty="0" smtClean="0"/>
              <a:t>septa</a:t>
            </a:r>
          </a:p>
          <a:p>
            <a:pPr lvl="2"/>
            <a:r>
              <a:rPr lang="en-GB" dirty="0" smtClean="0"/>
              <a:t>Metal fatigue</a:t>
            </a:r>
          </a:p>
          <a:p>
            <a:pPr lvl="2"/>
            <a:r>
              <a:rPr lang="en-GB" dirty="0" smtClean="0"/>
              <a:t>Warping the conductors and aperture</a:t>
            </a:r>
            <a:endParaRPr lang="en-GB" dirty="0" smtClean="0"/>
          </a:p>
          <a:p>
            <a:pPr lvl="1"/>
            <a:r>
              <a:rPr lang="en-GB" dirty="0" smtClean="0"/>
              <a:t>Special </a:t>
            </a:r>
            <a:r>
              <a:rPr lang="en-GB" dirty="0" smtClean="0"/>
              <a:t>damping springs used to stabilise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327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Septum magnet damping springs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0" t="27308" r="15546" b="13869"/>
          <a:stretch/>
        </p:blipFill>
        <p:spPr bwMode="auto">
          <a:xfrm>
            <a:off x="395536" y="1538924"/>
            <a:ext cx="8568952" cy="459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2958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7504" y="116632"/>
                <a:ext cx="8928992" cy="59312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 smtClean="0"/>
                  <a:t>Homework</a:t>
                </a:r>
              </a:p>
              <a:p>
                <a:r>
                  <a:rPr lang="en-GB" dirty="0"/>
                  <a:t>Use MADX to design a simple extraction system for the following sequence:</a:t>
                </a:r>
              </a:p>
              <a:p>
                <a:r>
                  <a:rPr lang="en-GB" dirty="0"/>
                  <a:t>Match </a:t>
                </a:r>
                <a:r>
                  <a:rPr lang="en-GB" dirty="0" err="1"/>
                  <a:t>kqf</a:t>
                </a:r>
                <a:r>
                  <a:rPr lang="en-GB" dirty="0"/>
                  <a:t> and </a:t>
                </a:r>
                <a:r>
                  <a:rPr lang="en-GB" dirty="0" err="1"/>
                  <a:t>kqd</a:t>
                </a:r>
                <a:r>
                  <a:rPr lang="en-GB" dirty="0"/>
                  <a:t> to obtain a periodic lattice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=10, 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39.6229</m:t>
                    </m:r>
                    <m:r>
                      <a:rPr lang="en-GB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=0, </m:t>
                    </m:r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=0</m:t>
                    </m:r>
                  </m:oMath>
                </a14:m>
                <a:r>
                  <a:rPr lang="en-GB" dirty="0"/>
                  <a:t> at the start </a:t>
                </a:r>
                <a:r>
                  <a:rPr lang="en-GB" dirty="0" smtClean="0"/>
                  <a:t>and </a:t>
                </a:r>
                <a:r>
                  <a:rPr lang="en-GB" dirty="0"/>
                  <a:t>end of the cell.</a:t>
                </a:r>
              </a:p>
              <a:p>
                <a:endParaRPr lang="en-GB" dirty="0"/>
              </a:p>
              <a:p>
                <a:r>
                  <a:rPr lang="en-GB" dirty="0"/>
                  <a:t>Assume a 5</a:t>
                </a:r>
                <a:r>
                  <a:rPr lang="el-GR" dirty="0"/>
                  <a:t>σ</a:t>
                </a:r>
                <a:r>
                  <a:rPr lang="en-GB" dirty="0"/>
                  <a:t> beam envelope for aperture </a:t>
                </a:r>
                <a:r>
                  <a:rPr lang="en-GB" dirty="0" smtClean="0"/>
                  <a:t>calculations and a horizontal normalised emittance of 10</a:t>
                </a:r>
                <a:r>
                  <a:rPr lang="en-GB" baseline="30000" dirty="0" smtClean="0"/>
                  <a:t>-7</a:t>
                </a:r>
                <a:r>
                  <a:rPr lang="en-GB" dirty="0" smtClean="0"/>
                  <a:t>m.rad. Assume a septum thickness of 10mm and an outer quadrupole radius of 250mm. Match </a:t>
                </a:r>
                <a:r>
                  <a:rPr lang="en-GB" dirty="0" err="1" smtClean="0"/>
                  <a:t>kick.k</a:t>
                </a:r>
                <a:r>
                  <a:rPr lang="en-GB" dirty="0" smtClean="0"/>
                  <a:t> and </a:t>
                </a:r>
                <a:r>
                  <a:rPr lang="en-GB" dirty="0" err="1" smtClean="0"/>
                  <a:t>sept.k</a:t>
                </a:r>
                <a:r>
                  <a:rPr lang="en-GB" dirty="0" smtClean="0"/>
                  <a:t> to extract this beam.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 err="1"/>
                  <a:t>Extraction_cell</a:t>
                </a:r>
                <a:r>
                  <a:rPr lang="en-GB" dirty="0"/>
                  <a:t>: </a:t>
                </a:r>
                <a:r>
                  <a:rPr lang="en-GB" dirty="0"/>
                  <a:t>sequence, </a:t>
                </a:r>
                <a:r>
                  <a:rPr lang="en-GB" dirty="0"/>
                  <a:t>L=10.00;</a:t>
                </a:r>
                <a:endParaRPr lang="en-GB" dirty="0"/>
              </a:p>
              <a:p>
                <a:r>
                  <a:rPr lang="en-GB" dirty="0" err="1"/>
                  <a:t>qf</a:t>
                </a:r>
                <a:r>
                  <a:rPr lang="en-GB" dirty="0"/>
                  <a:t>: quadrupole, L=0.1, K1:=</a:t>
                </a:r>
                <a:r>
                  <a:rPr lang="en-GB" dirty="0" err="1"/>
                  <a:t>kqf</a:t>
                </a:r>
                <a:r>
                  <a:rPr lang="en-GB" dirty="0"/>
                  <a:t>, at=0.05;</a:t>
                </a:r>
              </a:p>
              <a:p>
                <a:r>
                  <a:rPr lang="en-GB" dirty="0" err="1"/>
                  <a:t>e</a:t>
                </a:r>
                <a:r>
                  <a:rPr lang="en-GB" dirty="0" err="1"/>
                  <a:t>xtkick</a:t>
                </a:r>
                <a:r>
                  <a:rPr lang="en-GB" dirty="0"/>
                  <a:t>:  </a:t>
                </a:r>
                <a:r>
                  <a:rPr lang="en-GB" dirty="0" err="1"/>
                  <a:t>hkicker</a:t>
                </a:r>
                <a:r>
                  <a:rPr lang="en-GB" dirty="0"/>
                  <a:t>, L=4.4, kick:=</a:t>
                </a:r>
                <a:r>
                  <a:rPr lang="en-GB" dirty="0" err="1"/>
                  <a:t>kick.k</a:t>
                </a:r>
                <a:r>
                  <a:rPr lang="en-GB" dirty="0"/>
                  <a:t>, at=2.5;</a:t>
                </a:r>
                <a:endParaRPr lang="en-GB" dirty="0"/>
              </a:p>
              <a:p>
                <a:r>
                  <a:rPr lang="en-GB" dirty="0" err="1"/>
                  <a:t>qd</a:t>
                </a:r>
                <a:r>
                  <a:rPr lang="en-GB" dirty="0"/>
                  <a:t>: </a:t>
                </a:r>
                <a:r>
                  <a:rPr lang="en-GB" dirty="0"/>
                  <a:t>quadrupole, L=0.1, K1:=</a:t>
                </a:r>
                <a:r>
                  <a:rPr lang="en-GB" dirty="0" err="1"/>
                  <a:t>kqd</a:t>
                </a:r>
                <a:r>
                  <a:rPr lang="en-GB" dirty="0"/>
                  <a:t>, at=4.95;</a:t>
                </a:r>
              </a:p>
              <a:p>
                <a:r>
                  <a:rPr lang="en-GB" dirty="0" err="1"/>
                  <a:t>qd</a:t>
                </a:r>
                <a:r>
                  <a:rPr lang="en-GB" dirty="0"/>
                  <a:t>: </a:t>
                </a:r>
                <a:r>
                  <a:rPr lang="en-GB" dirty="0"/>
                  <a:t>quadrupole, L=0.1, K1:=</a:t>
                </a:r>
                <a:r>
                  <a:rPr lang="en-GB" dirty="0" err="1"/>
                  <a:t>kqd</a:t>
                </a:r>
                <a:r>
                  <a:rPr lang="en-GB" dirty="0"/>
                  <a:t>, at=5.05;</a:t>
                </a:r>
              </a:p>
              <a:p>
                <a:r>
                  <a:rPr lang="en-GB" dirty="0" err="1"/>
                  <a:t>extsept</a:t>
                </a:r>
                <a:r>
                  <a:rPr lang="en-GB" dirty="0"/>
                  <a:t>:  </a:t>
                </a:r>
                <a:r>
                  <a:rPr lang="en-GB" dirty="0" err="1"/>
                  <a:t>hkicker</a:t>
                </a:r>
                <a:r>
                  <a:rPr lang="en-GB" dirty="0"/>
                  <a:t>, </a:t>
                </a:r>
                <a:r>
                  <a:rPr lang="en-GB" dirty="0"/>
                  <a:t>L=2.1, </a:t>
                </a:r>
                <a:r>
                  <a:rPr lang="en-GB" dirty="0"/>
                  <a:t>kick</a:t>
                </a:r>
                <a:r>
                  <a:rPr lang="en-GB" dirty="0"/>
                  <a:t>:=</a:t>
                </a:r>
                <a:r>
                  <a:rPr lang="en-GB" dirty="0" err="1"/>
                  <a:t>sept.k</a:t>
                </a:r>
                <a:r>
                  <a:rPr lang="en-GB" dirty="0"/>
                  <a:t>, at=8.65;</a:t>
                </a:r>
              </a:p>
              <a:p>
                <a:r>
                  <a:rPr lang="en-GB" dirty="0" err="1"/>
                  <a:t>qf</a:t>
                </a:r>
                <a:r>
                  <a:rPr lang="en-GB" dirty="0"/>
                  <a:t>: </a:t>
                </a:r>
                <a:r>
                  <a:rPr lang="en-GB" dirty="0"/>
                  <a:t>quadrupole, L=0.1, K1:=</a:t>
                </a:r>
                <a:r>
                  <a:rPr lang="en-GB" dirty="0" err="1"/>
                  <a:t>kqf</a:t>
                </a:r>
                <a:r>
                  <a:rPr lang="en-GB" dirty="0"/>
                  <a:t>, </a:t>
                </a:r>
                <a:r>
                  <a:rPr lang="en-GB" dirty="0"/>
                  <a:t>at=9.95;</a:t>
                </a:r>
              </a:p>
              <a:p>
                <a:r>
                  <a:rPr lang="en-GB" dirty="0" err="1"/>
                  <a:t>end.ext</a:t>
                </a:r>
                <a:r>
                  <a:rPr lang="en-GB" dirty="0"/>
                  <a:t>, </a:t>
                </a:r>
                <a:r>
                  <a:rPr lang="en-GB" dirty="0"/>
                  <a:t>at=10.00;</a:t>
                </a:r>
                <a:endParaRPr lang="en-GB" dirty="0"/>
              </a:p>
              <a:p>
                <a:r>
                  <a:rPr lang="en-GB" dirty="0" err="1"/>
                  <a:t>endsequence</a:t>
                </a:r>
                <a:r>
                  <a:rPr lang="en-GB" dirty="0"/>
                  <a:t>;</a:t>
                </a:r>
              </a:p>
              <a:p>
                <a:endParaRPr lang="en-GB" dirty="0" smtClean="0"/>
              </a:p>
              <a:p>
                <a:r>
                  <a:rPr lang="en-GB" dirty="0" smtClean="0"/>
                  <a:t>Assume the kicker is an electrostatic kicker, if the aperture is 25mm, and you are using 2.5GeV electrons, what is the voltage across the kicker?</a:t>
                </a:r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5931239"/>
              </a:xfrm>
              <a:prstGeom prst="rect">
                <a:avLst/>
              </a:prstGeom>
              <a:blipFill rotWithShape="1">
                <a:blip r:embed="rId2"/>
                <a:stretch>
                  <a:fillRect l="-615" t="-514" r="-956" b="-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4086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further information you can read the following papers:</a:t>
            </a:r>
          </a:p>
          <a:p>
            <a:endParaRPr lang="en-GB" dirty="0"/>
          </a:p>
          <a:p>
            <a:r>
              <a:rPr lang="en-GB" dirty="0"/>
              <a:t>Kickers: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arxiv.org/ftp/arxiv/papers/1103/1103.1583.pdf</a:t>
            </a:r>
            <a:endParaRPr lang="en-GB" dirty="0" smtClean="0"/>
          </a:p>
          <a:p>
            <a:r>
              <a:rPr lang="en-GB" dirty="0"/>
              <a:t>Septum magnets: 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arxiv.org/ftp/arxiv/papers/1103/1103.1062.pdf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These papers deal with the kickers and septum magnets in a lot more depth that I can during this lecture.</a:t>
            </a:r>
          </a:p>
        </p:txBody>
      </p:sp>
    </p:spTree>
    <p:extLst>
      <p:ext uri="{BB962C8B-B14F-4D97-AF65-F5344CB8AC3E}">
        <p14:creationId xmlns:p14="http://schemas.microsoft.com/office/powerpoint/2010/main" val="345573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CLIC main beam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34" y="1600200"/>
            <a:ext cx="703233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899592" y="5157192"/>
            <a:ext cx="748883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403648" y="5158933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Each green dot represents the location of an injection or extraction system for the CLIC main beam line.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955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Fundamental principal: Injection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455" y="1196752"/>
            <a:ext cx="6658905" cy="2314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3573016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Injected beam (</a:t>
            </a:r>
            <a:r>
              <a:rPr lang="en-GB" dirty="0" smtClean="0">
                <a:solidFill>
                  <a:srgbClr val="92D050"/>
                </a:solidFill>
              </a:rPr>
              <a:t>green</a:t>
            </a:r>
            <a:r>
              <a:rPr lang="en-GB" dirty="0" smtClean="0"/>
              <a:t>) travels along the injection transfer line.</a:t>
            </a:r>
          </a:p>
          <a:p>
            <a:r>
              <a:rPr lang="en-GB" dirty="0" smtClean="0"/>
              <a:t>Septum magnets (</a:t>
            </a:r>
            <a:r>
              <a:rPr lang="en-GB" dirty="0" smtClean="0">
                <a:solidFill>
                  <a:srgbClr val="00B0F0"/>
                </a:solidFill>
              </a:rPr>
              <a:t>blue</a:t>
            </a:r>
            <a:r>
              <a:rPr lang="en-GB" dirty="0" smtClean="0"/>
              <a:t>) are used to reduce the angle of the injected beam.</a:t>
            </a:r>
          </a:p>
          <a:p>
            <a:r>
              <a:rPr lang="en-GB" dirty="0" smtClean="0"/>
              <a:t>Defocussing quadrupole (</a:t>
            </a:r>
            <a:r>
              <a:rPr lang="en-GB" dirty="0" smtClean="0">
                <a:solidFill>
                  <a:srgbClr val="FFC000"/>
                </a:solidFill>
              </a:rPr>
              <a:t>middle</a:t>
            </a:r>
            <a:r>
              <a:rPr lang="en-GB" dirty="0" smtClean="0"/>
              <a:t>) further reduces the angle of the beam.</a:t>
            </a:r>
          </a:p>
          <a:p>
            <a:r>
              <a:rPr lang="en-GB" dirty="0" smtClean="0"/>
              <a:t>The kicker (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) does the final change to the injected beam angle.</a:t>
            </a:r>
          </a:p>
          <a:p>
            <a:endParaRPr lang="en-GB" dirty="0"/>
          </a:p>
          <a:p>
            <a:r>
              <a:rPr lang="en-GB" dirty="0" smtClean="0"/>
              <a:t>At the end of the kicker the position and angle of the injected beam are the same as for the stored beam (</a:t>
            </a:r>
            <a:r>
              <a:rPr lang="en-GB" dirty="0" smtClean="0">
                <a:solidFill>
                  <a:srgbClr val="7030A0"/>
                </a:solidFill>
              </a:rPr>
              <a:t>purple</a:t>
            </a:r>
            <a:r>
              <a:rPr lang="en-GB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8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Fundamental principal: Extraction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1456" y="436510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Extracted beam (</a:t>
            </a:r>
            <a:r>
              <a:rPr lang="en-GB" dirty="0" smtClean="0">
                <a:solidFill>
                  <a:srgbClr val="92D050"/>
                </a:solidFill>
              </a:rPr>
              <a:t>green</a:t>
            </a:r>
            <a:r>
              <a:rPr lang="en-GB" dirty="0" smtClean="0"/>
              <a:t>) is deflected off the nominal orbit by the kicker (</a:t>
            </a:r>
            <a:r>
              <a:rPr lang="en-GB" dirty="0" smtClean="0">
                <a:solidFill>
                  <a:srgbClr val="FF0000"/>
                </a:solidFill>
              </a:rPr>
              <a:t>red</a:t>
            </a:r>
            <a:r>
              <a:rPr lang="en-GB" dirty="0" smtClean="0"/>
              <a:t>).</a:t>
            </a:r>
          </a:p>
          <a:p>
            <a:r>
              <a:rPr lang="en-GB" dirty="0" smtClean="0"/>
              <a:t>Defocussing quadrupole (</a:t>
            </a:r>
            <a:r>
              <a:rPr lang="en-GB" dirty="0" smtClean="0">
                <a:solidFill>
                  <a:srgbClr val="FFC000"/>
                </a:solidFill>
              </a:rPr>
              <a:t>middle</a:t>
            </a:r>
            <a:r>
              <a:rPr lang="en-GB" dirty="0" smtClean="0"/>
              <a:t>) increases beam deflection.</a:t>
            </a:r>
          </a:p>
          <a:p>
            <a:r>
              <a:rPr lang="en-GB" dirty="0" smtClean="0"/>
              <a:t>Septum magnets (</a:t>
            </a:r>
            <a:r>
              <a:rPr lang="en-GB" dirty="0" smtClean="0">
                <a:solidFill>
                  <a:srgbClr val="00B0F0"/>
                </a:solidFill>
              </a:rPr>
              <a:t>blue</a:t>
            </a:r>
            <a:r>
              <a:rPr lang="en-GB" dirty="0" smtClean="0"/>
              <a:t>) give large deflection to the extracted beam.</a:t>
            </a:r>
          </a:p>
          <a:p>
            <a:endParaRPr lang="en-GB" dirty="0"/>
          </a:p>
          <a:p>
            <a:r>
              <a:rPr lang="en-GB" dirty="0" smtClean="0"/>
              <a:t>Extracted beam is then transported along the extraction beam transfer line to the next stage of the machine.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14868" y="1249015"/>
            <a:ext cx="8161588" cy="3044081"/>
            <a:chOff x="375232" y="692696"/>
            <a:chExt cx="8161588" cy="304408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0" t="3664" r="3223" b="17317"/>
            <a:stretch/>
          </p:blipFill>
          <p:spPr>
            <a:xfrm>
              <a:off x="375232" y="692696"/>
              <a:ext cx="8161588" cy="2471148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611560" y="3429000"/>
              <a:ext cx="2592288" cy="0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547664" y="342900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L</a:t>
              </a:r>
              <a:r>
                <a:rPr lang="en-GB" sz="1400" baseline="-25000" dirty="0" err="1" smtClean="0"/>
                <a:t>kick</a:t>
              </a:r>
              <a:endParaRPr lang="en-GB" sz="1400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563888" y="3429000"/>
              <a:ext cx="720080" cy="0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707904" y="342900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/>
                <a:t>L</a:t>
              </a:r>
              <a:r>
                <a:rPr lang="en-GB" sz="1400" baseline="-25000" dirty="0" err="1" smtClean="0"/>
                <a:t>drift</a:t>
              </a:r>
              <a:endParaRPr lang="en-GB" sz="14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283968" y="3429000"/>
              <a:ext cx="648072" cy="0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427984" y="342900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</a:t>
              </a:r>
              <a:r>
                <a:rPr lang="en-GB" sz="1400" baseline="-25000" dirty="0" smtClean="0"/>
                <a:t>sep</a:t>
              </a:r>
              <a:r>
                <a:rPr lang="en-GB" sz="1400" baseline="-25000" dirty="0"/>
                <a:t>1</a:t>
              </a:r>
              <a:endParaRPr lang="en-GB" sz="14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004048" y="3429000"/>
              <a:ext cx="1152128" cy="0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436096" y="342900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</a:t>
              </a:r>
              <a:r>
                <a:rPr lang="en-GB" sz="1400" baseline="-25000" dirty="0" smtClean="0"/>
                <a:t>sep2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707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and septum magnets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Kickers</a:t>
            </a:r>
          </a:p>
          <a:p>
            <a:pPr lvl="1"/>
            <a:r>
              <a:rPr lang="en-GB" dirty="0" smtClean="0">
                <a:solidFill>
                  <a:srgbClr val="66FF33"/>
                </a:solidFill>
              </a:rPr>
              <a:t>Can be switched on and off very fast</a:t>
            </a:r>
          </a:p>
          <a:p>
            <a:pPr lvl="2"/>
            <a:r>
              <a:rPr lang="en-GB" dirty="0" smtClean="0">
                <a:solidFill>
                  <a:srgbClr val="66FF33"/>
                </a:solidFill>
              </a:rPr>
              <a:t>&lt; 1 revolution of damping ring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Can only deliver relatively small deflection angles</a:t>
            </a:r>
          </a:p>
          <a:p>
            <a:r>
              <a:rPr lang="en-GB" dirty="0" smtClean="0"/>
              <a:t>Septum magnets</a:t>
            </a:r>
          </a:p>
          <a:p>
            <a:pPr lvl="1"/>
            <a:r>
              <a:rPr lang="en-GB" dirty="0" smtClean="0">
                <a:solidFill>
                  <a:srgbClr val="66FF33"/>
                </a:solidFill>
              </a:rPr>
              <a:t>Very low magnetic field observed by stored beam</a:t>
            </a:r>
          </a:p>
          <a:p>
            <a:pPr lvl="1"/>
            <a:r>
              <a:rPr lang="en-GB" dirty="0" smtClean="0">
                <a:solidFill>
                  <a:srgbClr val="66FF33"/>
                </a:solidFill>
              </a:rPr>
              <a:t>High magnetic field observed by extracted beam</a:t>
            </a:r>
          </a:p>
          <a:p>
            <a:pPr lvl="1"/>
            <a:r>
              <a:rPr lang="en-GB" dirty="0">
                <a:solidFill>
                  <a:srgbClr val="66FF33"/>
                </a:solidFill>
              </a:rPr>
              <a:t>C</a:t>
            </a:r>
            <a:r>
              <a:rPr lang="en-GB" dirty="0" smtClean="0">
                <a:solidFill>
                  <a:srgbClr val="66FF33"/>
                </a:solidFill>
              </a:rPr>
              <a:t>an deliver large deflection angles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Very slow response times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Typically operated in DC mode or &lt; ~</a:t>
            </a:r>
            <a:r>
              <a:rPr lang="en-GB" dirty="0" smtClean="0">
                <a:solidFill>
                  <a:srgbClr val="FF0000"/>
                </a:solidFill>
              </a:rPr>
              <a:t>100Hz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Kicker and septum magnets don’t affect stored beam</a:t>
            </a:r>
          </a:p>
          <a:p>
            <a:pPr lvl="1"/>
            <a:r>
              <a:rPr lang="en-GB" dirty="0" smtClean="0"/>
              <a:t>(to 1</a:t>
            </a:r>
            <a:r>
              <a:rPr lang="en-GB" baseline="30000" dirty="0" smtClean="0"/>
              <a:t>st</a:t>
            </a:r>
            <a:r>
              <a:rPr lang="en-GB" dirty="0" smtClean="0"/>
              <a:t> order…)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6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Design of injection and extraction systems [1]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Injection</a:t>
            </a:r>
          </a:p>
          <a:p>
            <a:pPr lvl="1"/>
            <a:r>
              <a:rPr lang="en-GB" dirty="0" smtClean="0"/>
              <a:t>Reflect order of elements and treat as extraction</a:t>
            </a:r>
          </a:p>
          <a:p>
            <a:pPr lvl="2"/>
            <a:r>
              <a:rPr lang="en-GB" dirty="0" smtClean="0"/>
              <a:t>Injection beam parameters not yet known</a:t>
            </a:r>
          </a:p>
          <a:p>
            <a:pPr lvl="1"/>
            <a:r>
              <a:rPr lang="en-GB" dirty="0" smtClean="0"/>
              <a:t>Injected beam must match stored beam</a:t>
            </a:r>
          </a:p>
          <a:p>
            <a:pPr lvl="2"/>
            <a:r>
              <a:rPr lang="en-GB" dirty="0" smtClean="0"/>
              <a:t>Prevents beam instability</a:t>
            </a:r>
            <a:endParaRPr lang="en-GB" dirty="0" smtClean="0"/>
          </a:p>
          <a:p>
            <a:r>
              <a:rPr lang="en-GB" dirty="0" smtClean="0"/>
              <a:t>Injection and extraction</a:t>
            </a:r>
          </a:p>
          <a:p>
            <a:pPr lvl="1"/>
            <a:r>
              <a:rPr lang="en-GB" dirty="0" smtClean="0"/>
              <a:t>Systems must be optimised over a large number of parameters…</a:t>
            </a:r>
          </a:p>
          <a:p>
            <a:pPr lvl="1"/>
            <a:r>
              <a:rPr lang="en-GB" dirty="0" smtClean="0"/>
              <a:t>Aperture requirements are typically for a 5</a:t>
            </a:r>
            <a:r>
              <a:rPr lang="el-GR" dirty="0" smtClean="0"/>
              <a:t>σ</a:t>
            </a:r>
            <a:r>
              <a:rPr lang="en-GB" dirty="0" smtClean="0"/>
              <a:t> beam (+ errors)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75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Design of injection and extraction systems [2]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Local constraints</a:t>
            </a:r>
          </a:p>
          <a:p>
            <a:pPr lvl="1"/>
            <a:r>
              <a:rPr lang="en-GB" sz="2700" dirty="0" smtClean="0"/>
              <a:t>≤ ½(kicker aperture) @ end of kicker</a:t>
            </a:r>
          </a:p>
          <a:p>
            <a:pPr lvl="1"/>
            <a:r>
              <a:rPr lang="en-GB" sz="2700" dirty="0" smtClean="0"/>
              <a:t>≤ ½(quad aperture) @ defocussing quad</a:t>
            </a:r>
          </a:p>
          <a:p>
            <a:pPr lvl="1"/>
            <a:r>
              <a:rPr lang="en-GB" sz="2700" dirty="0" smtClean="0"/>
              <a:t>≥ thin septum thickness @ thin septum</a:t>
            </a:r>
          </a:p>
          <a:p>
            <a:pPr lvl="1"/>
            <a:r>
              <a:rPr lang="en-GB" sz="2700" dirty="0" smtClean="0"/>
              <a:t>≥ thick septum thickness @ thick septum</a:t>
            </a:r>
          </a:p>
          <a:p>
            <a:pPr lvl="1"/>
            <a:r>
              <a:rPr lang="en-GB" sz="2700" dirty="0" smtClean="0"/>
              <a:t>≥ outer quadrupole radius @ final quad</a:t>
            </a:r>
          </a:p>
          <a:p>
            <a:pPr lvl="1"/>
            <a:r>
              <a:rPr lang="en-GB" sz="2700" dirty="0" smtClean="0"/>
              <a:t>β</a:t>
            </a:r>
            <a:r>
              <a:rPr lang="en-GB" sz="2700" baseline="-25000" dirty="0" smtClean="0"/>
              <a:t>x</a:t>
            </a:r>
            <a:r>
              <a:rPr lang="en-GB" sz="2700" dirty="0" smtClean="0"/>
              <a:t>, </a:t>
            </a:r>
            <a:r>
              <a:rPr lang="el-GR" sz="2700" dirty="0" smtClean="0"/>
              <a:t>β</a:t>
            </a:r>
            <a:r>
              <a:rPr lang="en-GB" sz="2700" baseline="-25000" dirty="0" smtClean="0"/>
              <a:t>y</a:t>
            </a:r>
            <a:r>
              <a:rPr lang="en-GB" sz="2700" dirty="0" smtClean="0"/>
              <a:t>, </a:t>
            </a:r>
            <a:r>
              <a:rPr lang="el-GR" sz="2700" dirty="0" smtClean="0"/>
              <a:t>α</a:t>
            </a:r>
            <a:r>
              <a:rPr lang="en-GB" sz="2700" baseline="-25000" dirty="0" smtClean="0"/>
              <a:t>x</a:t>
            </a:r>
            <a:r>
              <a:rPr lang="en-GB" sz="2700" dirty="0" smtClean="0"/>
              <a:t>, </a:t>
            </a:r>
            <a:r>
              <a:rPr lang="el-GR" sz="2700" dirty="0" smtClean="0"/>
              <a:t>α</a:t>
            </a:r>
            <a:r>
              <a:rPr lang="en-GB" sz="2700" baseline="-25000" dirty="0" smtClean="0"/>
              <a:t>y</a:t>
            </a:r>
            <a:r>
              <a:rPr lang="en-GB" sz="2700" dirty="0" smtClean="0"/>
              <a:t>, </a:t>
            </a:r>
            <a:r>
              <a:rPr lang="en-GB" sz="2700" dirty="0" err="1" smtClean="0"/>
              <a:t>D</a:t>
            </a:r>
            <a:r>
              <a:rPr lang="en-GB" sz="2700" baseline="-25000" dirty="0" err="1" smtClean="0"/>
              <a:t>x</a:t>
            </a:r>
            <a:r>
              <a:rPr lang="en-GB" sz="2700" dirty="0" smtClean="0"/>
              <a:t> matched @ start of cell</a:t>
            </a:r>
          </a:p>
          <a:p>
            <a:pPr lvl="1"/>
            <a:r>
              <a:rPr lang="en-GB" sz="2700" dirty="0" smtClean="0"/>
              <a:t>β</a:t>
            </a:r>
            <a:r>
              <a:rPr lang="en-GB" sz="2700" baseline="-25000" dirty="0" smtClean="0"/>
              <a:t>x</a:t>
            </a:r>
            <a:r>
              <a:rPr lang="en-GB" sz="2700" dirty="0" smtClean="0"/>
              <a:t>, </a:t>
            </a:r>
            <a:r>
              <a:rPr lang="el-GR" sz="2700" dirty="0" smtClean="0"/>
              <a:t>β</a:t>
            </a:r>
            <a:r>
              <a:rPr lang="en-GB" sz="2700" baseline="-25000" dirty="0" smtClean="0"/>
              <a:t>y</a:t>
            </a:r>
            <a:r>
              <a:rPr lang="en-GB" sz="2700" dirty="0" smtClean="0"/>
              <a:t>, </a:t>
            </a:r>
            <a:r>
              <a:rPr lang="el-GR" sz="2700" dirty="0" smtClean="0"/>
              <a:t>α</a:t>
            </a:r>
            <a:r>
              <a:rPr lang="en-GB" sz="2700" baseline="-25000" dirty="0" smtClean="0"/>
              <a:t>x</a:t>
            </a:r>
            <a:r>
              <a:rPr lang="en-GB" sz="2700" dirty="0" smtClean="0"/>
              <a:t>, </a:t>
            </a:r>
            <a:r>
              <a:rPr lang="el-GR" sz="2700" dirty="0" smtClean="0"/>
              <a:t>α</a:t>
            </a:r>
            <a:r>
              <a:rPr lang="en-GB" sz="2700" baseline="-25000" dirty="0" smtClean="0"/>
              <a:t>y</a:t>
            </a:r>
            <a:r>
              <a:rPr lang="en-GB" sz="2700" dirty="0" smtClean="0"/>
              <a:t>, </a:t>
            </a:r>
            <a:r>
              <a:rPr lang="en-GB" sz="2700" dirty="0" err="1" smtClean="0"/>
              <a:t>D</a:t>
            </a:r>
            <a:r>
              <a:rPr lang="en-GB" sz="2700" baseline="-25000" dirty="0" err="1" smtClean="0"/>
              <a:t>x</a:t>
            </a:r>
            <a:r>
              <a:rPr lang="en-GB" sz="2700" dirty="0" smtClean="0"/>
              <a:t> matched @ end of cell</a:t>
            </a:r>
          </a:p>
        </p:txBody>
      </p:sp>
    </p:spTree>
    <p:extLst>
      <p:ext uri="{BB962C8B-B14F-4D97-AF65-F5344CB8AC3E}">
        <p14:creationId xmlns:p14="http://schemas.microsoft.com/office/powerpoint/2010/main" val="142094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Design of injection and extraction systems [3]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Global constraints</a:t>
            </a:r>
          </a:p>
          <a:p>
            <a:pPr lvl="1"/>
            <a:r>
              <a:rPr lang="en-GB" sz="2700" dirty="0" smtClean="0"/>
              <a:t>Horizontal and vertical tunes matched</a:t>
            </a:r>
          </a:p>
          <a:p>
            <a:pPr lvl="1"/>
            <a:r>
              <a:rPr lang="en-GB" sz="2700" dirty="0" smtClean="0"/>
              <a:t>Chromaticity matched</a:t>
            </a:r>
          </a:p>
          <a:p>
            <a:pPr lvl="1"/>
            <a:r>
              <a:rPr lang="en-GB" sz="2700" dirty="0" smtClean="0"/>
              <a:t>Rematch optics in damping ring</a:t>
            </a:r>
          </a:p>
          <a:p>
            <a:pPr lvl="2"/>
            <a:r>
              <a:rPr lang="en-GB" sz="2300" dirty="0" smtClean="0"/>
              <a:t>Changes when matching tunes</a:t>
            </a:r>
          </a:p>
          <a:p>
            <a:r>
              <a:rPr lang="en-GB" dirty="0" smtClean="0"/>
              <a:t>Physical constraints</a:t>
            </a:r>
          </a:p>
          <a:p>
            <a:pPr lvl="1"/>
            <a:r>
              <a:rPr lang="en-GB" dirty="0" smtClean="0"/>
              <a:t>Injection and extraction cells must be symmetrical</a:t>
            </a:r>
          </a:p>
          <a:p>
            <a:pPr lvl="2"/>
            <a:r>
              <a:rPr lang="en-GB" dirty="0" smtClean="0"/>
              <a:t>Kickers and septum magnets need to fit in both cells</a:t>
            </a:r>
          </a:p>
          <a:p>
            <a:pPr lvl="1"/>
            <a:r>
              <a:rPr lang="en-GB" dirty="0" smtClean="0"/>
              <a:t>Minimise cell length</a:t>
            </a:r>
          </a:p>
          <a:p>
            <a:pPr lvl="2"/>
            <a:r>
              <a:rPr lang="en-GB" dirty="0" smtClean="0"/>
              <a:t>Minimises beam instability through collective effects</a:t>
            </a:r>
          </a:p>
        </p:txBody>
      </p:sp>
    </p:spTree>
    <p:extLst>
      <p:ext uri="{BB962C8B-B14F-4D97-AF65-F5344CB8AC3E}">
        <p14:creationId xmlns:p14="http://schemas.microsoft.com/office/powerpoint/2010/main" val="100455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1637</Words>
  <Application>Microsoft Office PowerPoint</Application>
  <PresentationFormat>On-screen Show (4:3)</PresentationFormat>
  <Paragraphs>224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Principals of fast injection and extraction</vt:lpstr>
      <vt:lpstr>Why do we need injection and extraction systems?</vt:lpstr>
      <vt:lpstr>Example: CLIC main beam</vt:lpstr>
      <vt:lpstr>Fundamental principal: Injection</vt:lpstr>
      <vt:lpstr>Fundamental principal: Extraction</vt:lpstr>
      <vt:lpstr>Kicker and septum magnets</vt:lpstr>
      <vt:lpstr>Design of injection and extraction systems [1]</vt:lpstr>
      <vt:lpstr>Design of injection and extraction systems [2]</vt:lpstr>
      <vt:lpstr>Design of injection and extraction systems [3]</vt:lpstr>
      <vt:lpstr>Types of kicker</vt:lpstr>
      <vt:lpstr>Types of kicker: Electrostatic stripline</vt:lpstr>
      <vt:lpstr>Types of kicker: Electromagnetic stripline [1]</vt:lpstr>
      <vt:lpstr>Types of kicker: Electromagnetic stripline [2]</vt:lpstr>
      <vt:lpstr>Types of kicker: Ferrite loaded kicker</vt:lpstr>
      <vt:lpstr>Septum magnets</vt:lpstr>
      <vt:lpstr>Basic diagram of septum magnet</vt:lpstr>
      <vt:lpstr>Septum magnet: design challenges</vt:lpstr>
      <vt:lpstr>CLIC damping ring septum Field homogeneity</vt:lpstr>
      <vt:lpstr>CLIC damping ring septum Leakage field</vt:lpstr>
      <vt:lpstr>Practical issues: cooling</vt:lpstr>
      <vt:lpstr>Forces on kickers and pulsed septa</vt:lpstr>
      <vt:lpstr>Septum magnet damping springs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Principals of fast injection and extraction</dc:title>
  <dc:creator>Robert James Apsimon</dc:creator>
  <cp:lastModifiedBy>Robert James Apsimon</cp:lastModifiedBy>
  <cp:revision>47</cp:revision>
  <dcterms:created xsi:type="dcterms:W3CDTF">2013-02-20T08:56:28Z</dcterms:created>
  <dcterms:modified xsi:type="dcterms:W3CDTF">2013-02-22T15:50:49Z</dcterms:modified>
</cp:coreProperties>
</file>