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60" r:id="rId5"/>
    <p:sldId id="261" r:id="rId6"/>
    <p:sldId id="262" r:id="rId7"/>
    <p:sldId id="270" r:id="rId8"/>
    <p:sldId id="264" r:id="rId9"/>
    <p:sldId id="275" r:id="rId10"/>
    <p:sldId id="286" r:id="rId11"/>
    <p:sldId id="276" r:id="rId12"/>
    <p:sldId id="277" r:id="rId13"/>
    <p:sldId id="278" r:id="rId14"/>
    <p:sldId id="279" r:id="rId15"/>
    <p:sldId id="281" r:id="rId16"/>
    <p:sldId id="282" r:id="rId17"/>
    <p:sldId id="267" r:id="rId18"/>
    <p:sldId id="266" r:id="rId19"/>
    <p:sldId id="283" r:id="rId20"/>
    <p:sldId id="268" r:id="rId21"/>
    <p:sldId id="285" r:id="rId22"/>
    <p:sldId id="284" r:id="rId23"/>
    <p:sldId id="269" r:id="rId24"/>
    <p:sldId id="271" r:id="rId25"/>
    <p:sldId id="272" r:id="rId26"/>
    <p:sldId id="274" r:id="rId27"/>
    <p:sldId id="273" r:id="rId28"/>
    <p:sldId id="259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C79"/>
    <a:srgbClr val="468DC3"/>
    <a:srgbClr val="70748A"/>
    <a:srgbClr val="0A58A5"/>
    <a:srgbClr val="0B5B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69" autoAdjust="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04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773D5-0833-7546-BFEE-9D4EACA60464}" type="datetimeFigureOut">
              <a:rPr lang="en-US" smtClean="0"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74BC8-AE5F-704D-ACF9-AEE17FE70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42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9DE5-AC9E-5143-810A-C4FF02E031C1}" type="datetimeFigureOut">
              <a:rPr lang="en-US" smtClean="0"/>
              <a:t>3/4/13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9C374-2A92-5F4E-ABF3-25FCEFD79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237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8184-B4C2-4349-949C-8AC8E590E872}" type="datetime1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3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575E-02A1-4B41-A23B-BAF631EFA41B}" type="datetime1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5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F5CA3-734D-4D48-B33A-F16E38CD64CB}" type="datetime1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3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E1FF-C902-9549-8731-012A83224249}" type="datetime1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6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3F1D-C800-684E-963C-238540A8343F}" type="datetime1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1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547A0-C08B-784C-8CD8-FB88F9548615}" type="datetime1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0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85F2-6FA2-4B4F-85BA-3825BD35A3E7}" type="datetime1">
              <a:rPr lang="en-US" smtClean="0"/>
              <a:t>3/4/13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3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8FE5-B35B-4542-94FF-D92448AAF317}" type="datetime1">
              <a:rPr lang="en-US" smtClean="0"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CD935-8E50-874C-A339-1C870AA107C2}" type="datetime1">
              <a:rPr lang="en-US" smtClean="0"/>
              <a:t>3/4/13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8C335-BD64-B94F-B513-C4A14D872315}" type="datetime1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97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8F90F-E15D-4342-9BE9-DC1E03E970D3}" type="datetime1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0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9894B-86C1-5842-B4B8-B17291BEF682}" type="datetime1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9D432-86C2-9040-A37C-FACF3A436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6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gallery.r-enthusiasts.com/thumbs.php" TargetMode="External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2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2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2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an.r-project.org" TargetMode="External"/><Relationship Id="rId3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an.r-project.org/web/packages/available_packages_by_date.html" TargetMode="External"/><Relationship Id="rId3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orum_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906" y="849154"/>
            <a:ext cx="2815754" cy="281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3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R Language </a:t>
            </a:r>
            <a:r>
              <a:rPr lang="en-US" sz="4000" dirty="0" smtClean="0">
                <a:solidFill>
                  <a:srgbClr val="0B5B9D"/>
                </a:solidFill>
              </a:rPr>
              <a:t>Basics: Objects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10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5B9D"/>
                </a:solidFill>
              </a:rPr>
              <a:t>Data Frames: </a:t>
            </a:r>
            <a:r>
              <a:rPr lang="en-US" sz="2000" dirty="0">
                <a:solidFill>
                  <a:srgbClr val="0B5B9D"/>
                </a:solidFill>
              </a:rPr>
              <a:t>L</a:t>
            </a:r>
            <a:r>
              <a:rPr lang="en-US" sz="2000" dirty="0" smtClean="0">
                <a:solidFill>
                  <a:srgbClr val="0B5B9D"/>
                </a:solidFill>
              </a:rPr>
              <a:t>ist of vectors of equal length.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</a:t>
            </a:r>
          </a:p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>
              <a:spcBef>
                <a:spcPts val="0"/>
              </a:spcBef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98522" y="1538471"/>
            <a:ext cx="6716681" cy="28991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id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&lt;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- </a:t>
            </a:r>
            <a:r>
              <a:rPr lang="en-US" sz="1100" dirty="0" smtClean="0">
                <a:solidFill>
                  <a:srgbClr val="011C79"/>
                </a:solidFill>
                <a:latin typeface="Monaco"/>
              </a:rPr>
              <a:t>c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 smtClean="0">
                <a:solidFill>
                  <a:schemeClr val="tx1"/>
                </a:solidFill>
                <a:latin typeface="Monaco"/>
              </a:rPr>
              <a:t>1,2,3,4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)</a:t>
            </a: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name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&lt;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- </a:t>
            </a:r>
            <a:r>
              <a:rPr lang="en-US" sz="1100" dirty="0">
                <a:solidFill>
                  <a:srgbClr val="011C79"/>
                </a:solidFill>
                <a:latin typeface="Monaco"/>
              </a:rPr>
              <a:t>c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"A"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,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"B"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"C"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,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"D"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)</a:t>
            </a:r>
          </a:p>
          <a:p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age 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&lt;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- </a:t>
            </a:r>
            <a:r>
              <a:rPr lang="en-US" sz="1100" dirty="0">
                <a:solidFill>
                  <a:srgbClr val="011C79"/>
                </a:solidFill>
                <a:latin typeface="Monaco"/>
              </a:rPr>
              <a:t>c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 smtClean="0">
                <a:solidFill>
                  <a:schemeClr val="tx1"/>
                </a:solidFill>
                <a:latin typeface="Monaco"/>
              </a:rPr>
              <a:t>10,20,30,40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) 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 </a:t>
            </a:r>
          </a:p>
          <a:p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region 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&lt;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-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>
                <a:solidFill>
                  <a:srgbClr val="011C79"/>
                </a:solidFill>
                <a:latin typeface="Monaco"/>
              </a:rPr>
              <a:t>factor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c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”GE"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“VD"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“GE"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“FR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"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100" dirty="0">
                <a:solidFill>
                  <a:srgbClr val="000000"/>
                </a:solidFill>
                <a:latin typeface="Monaco"/>
              </a:rPr>
              <a:t>	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		levels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c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”GE"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“VD,”FR"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))</a:t>
            </a:r>
          </a:p>
          <a:p>
            <a:endParaRPr lang="en-US" sz="1100" dirty="0" smtClean="0">
              <a:solidFill>
                <a:srgbClr val="036A07"/>
              </a:solidFill>
              <a:latin typeface="Monaco"/>
            </a:endParaRPr>
          </a:p>
          <a:p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# Creating the data frame based on the vectors</a:t>
            </a:r>
          </a:p>
          <a:p>
            <a:r>
              <a:rPr lang="en-US" sz="1100" dirty="0" err="1" smtClean="0">
                <a:solidFill>
                  <a:srgbClr val="000000"/>
                </a:solidFill>
                <a:latin typeface="Monaco"/>
              </a:rPr>
              <a:t>df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&lt;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-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 err="1" smtClean="0">
                <a:solidFill>
                  <a:srgbClr val="011C79"/>
                </a:solidFill>
                <a:latin typeface="Monaco"/>
              </a:rPr>
              <a:t>data.frame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 smtClean="0">
                <a:solidFill>
                  <a:srgbClr val="011C79"/>
                </a:solidFill>
                <a:latin typeface="Monaco"/>
              </a:rPr>
              <a:t>id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id, </a:t>
            </a:r>
            <a:r>
              <a:rPr lang="en-US" sz="1100" dirty="0" smtClean="0">
                <a:solidFill>
                  <a:srgbClr val="011C79"/>
                </a:solidFill>
                <a:latin typeface="Monaco"/>
              </a:rPr>
              <a:t>name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name, </a:t>
            </a:r>
            <a:r>
              <a:rPr lang="en-US" sz="1100" dirty="0" smtClean="0">
                <a:solidFill>
                  <a:srgbClr val="011C79"/>
                </a:solidFill>
                <a:latin typeface="Monaco"/>
              </a:rPr>
              <a:t>age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age, </a:t>
            </a:r>
            <a:r>
              <a:rPr lang="en-US" sz="1100" dirty="0" smtClean="0">
                <a:solidFill>
                  <a:srgbClr val="011C79"/>
                </a:solidFill>
                <a:latin typeface="Monaco"/>
              </a:rPr>
              <a:t>region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region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)</a:t>
            </a: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</a:rPr>
              <a:t>summary(</a:t>
            </a:r>
            <a:r>
              <a:rPr lang="en-US" sz="11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</a:rPr>
              <a:t>df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</a:rPr>
              <a:t>)</a:t>
            </a:r>
          </a:p>
          <a:p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Monaco"/>
              <a:cs typeface="Monaco"/>
            </a:endParaRPr>
          </a:p>
          <a:p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 id           name            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age    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region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Monaco"/>
              <a:cs typeface="Monaco"/>
            </a:endParaRPr>
          </a:p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Min.   :1.00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:1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 Min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.   :10.0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GE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:2  </a:t>
            </a:r>
          </a:p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1st Qu.:1.75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B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:1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 1st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Qu.:17.5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VD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:1  </a:t>
            </a:r>
          </a:p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Median :2.50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C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:1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 Median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:25.0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FR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:1  </a:t>
            </a:r>
          </a:p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Mean   :2.50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:1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  Mean  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:25.0         </a:t>
            </a:r>
          </a:p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3rd Qu.:3.25      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    3rd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Qu.:32.5         </a:t>
            </a:r>
          </a:p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Max.   :4.00        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         Max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aco"/>
                <a:cs typeface="Monaco"/>
              </a:rPr>
              <a:t>.   :40.0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Monaco"/>
              <a:cs typeface="Monaco"/>
            </a:endParaRPr>
          </a:p>
        </p:txBody>
      </p:sp>
    </p:spTree>
    <p:extLst>
      <p:ext uri="{BB962C8B-B14F-4D97-AF65-F5344CB8AC3E}">
        <p14:creationId xmlns:p14="http://schemas.microsoft.com/office/powerpoint/2010/main" val="17985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R Language </a:t>
            </a:r>
            <a:r>
              <a:rPr lang="en-US" sz="4000" dirty="0" smtClean="0">
                <a:solidFill>
                  <a:srgbClr val="0B5B9D"/>
                </a:solidFill>
              </a:rPr>
              <a:t>Basics: Vector operations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11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5B9D"/>
                </a:solidFill>
              </a:rPr>
              <a:t>Vectors and Matrices:</a:t>
            </a:r>
            <a:endParaRPr lang="en-US" sz="2000" dirty="0" smtClean="0">
              <a:solidFill>
                <a:srgbClr val="0B5B9D"/>
              </a:solidFill>
            </a:endParaRPr>
          </a:p>
          <a:p>
            <a:pPr marL="0" indent="0">
              <a:buNone/>
            </a:pP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</a:t>
            </a: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B5B9D"/>
              </a:solidFill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64530" y="1531030"/>
            <a:ext cx="3034490" cy="272830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>
                <a:solidFill>
                  <a:srgbClr val="036A07"/>
                </a:solidFill>
                <a:latin typeface="Monaco"/>
              </a:rPr>
              <a:t>#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Vector Operations</a:t>
            </a:r>
            <a:endParaRPr lang="en-US" sz="1100" dirty="0">
              <a:solidFill>
                <a:srgbClr val="687687"/>
              </a:solidFill>
              <a:latin typeface="Monaco"/>
            </a:endParaRPr>
          </a:p>
          <a:p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x 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  <a:cs typeface="Monaco"/>
              </a:rPr>
              <a:t>&lt;-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 </a:t>
            </a:r>
            <a:r>
              <a:rPr lang="es-ES_tradnl" sz="1100" dirty="0" smtClean="0">
                <a:solidFill>
                  <a:srgbClr val="011C79"/>
                </a:solidFill>
                <a:latin typeface="Monaco"/>
                <a:cs typeface="Monaco"/>
              </a:rPr>
              <a:t>c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  <a:cs typeface="Monaco"/>
              </a:rPr>
              <a:t>(</a:t>
            </a:r>
            <a:r>
              <a:rPr lang="es-ES_tradnl" sz="1100" dirty="0" smtClean="0">
                <a:solidFill>
                  <a:srgbClr val="0000CD"/>
                </a:solidFill>
                <a:latin typeface="Monaco"/>
                <a:cs typeface="Monaco"/>
              </a:rPr>
              <a:t>1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, </a:t>
            </a:r>
            <a:r>
              <a:rPr lang="es-ES_tradnl" sz="1100" dirty="0" smtClean="0">
                <a:solidFill>
                  <a:srgbClr val="0000CD"/>
                </a:solidFill>
                <a:latin typeface="Monaco"/>
                <a:cs typeface="Monaco"/>
              </a:rPr>
              <a:t>2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, </a:t>
            </a:r>
            <a:r>
              <a:rPr lang="es-ES_tradnl" sz="1100" dirty="0" smtClean="0">
                <a:solidFill>
                  <a:srgbClr val="0000CD"/>
                </a:solidFill>
                <a:latin typeface="Monaco"/>
                <a:cs typeface="Monaco"/>
              </a:rPr>
              <a:t>3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, </a:t>
            </a:r>
            <a:r>
              <a:rPr lang="es-ES_tradnl" sz="1100" dirty="0" smtClean="0">
                <a:solidFill>
                  <a:srgbClr val="0000CD"/>
                </a:solidFill>
                <a:latin typeface="Monaco"/>
                <a:cs typeface="Monaco"/>
              </a:rPr>
              <a:t>4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  <a:cs typeface="Monaco"/>
              </a:rPr>
              <a:t>)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 </a:t>
            </a:r>
          </a:p>
          <a:p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y 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  <a:cs typeface="Monaco"/>
              </a:rPr>
              <a:t>&lt;-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 </a:t>
            </a:r>
            <a:r>
              <a:rPr lang="es-ES_tradnl" sz="1100" dirty="0" err="1" smtClean="0">
                <a:solidFill>
                  <a:srgbClr val="011C79"/>
                </a:solidFill>
                <a:latin typeface="Monaco"/>
                <a:cs typeface="Monaco"/>
              </a:rPr>
              <a:t>rep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  <a:cs typeface="Monaco"/>
              </a:rPr>
              <a:t>(</a:t>
            </a:r>
            <a:r>
              <a:rPr lang="es-ES_tradnl" sz="1100" dirty="0" smtClean="0">
                <a:solidFill>
                  <a:srgbClr val="0000CD"/>
                </a:solidFill>
                <a:latin typeface="Monaco"/>
                <a:cs typeface="Monaco"/>
              </a:rPr>
              <a:t>10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, </a:t>
            </a:r>
            <a:r>
              <a:rPr lang="es-ES_tradnl" sz="1100" dirty="0" smtClean="0">
                <a:solidFill>
                  <a:srgbClr val="0000CD"/>
                </a:solidFill>
                <a:latin typeface="Monaco"/>
                <a:cs typeface="Monaco"/>
              </a:rPr>
              <a:t>4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  <a:cs typeface="Monaco"/>
              </a:rPr>
              <a:t>)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 </a:t>
            </a:r>
          </a:p>
          <a:p>
            <a:endParaRPr lang="es-ES_tradnl" sz="1100" dirty="0" smtClean="0">
              <a:solidFill>
                <a:srgbClr val="000000"/>
              </a:solidFill>
              <a:latin typeface="Monaco"/>
              <a:cs typeface="Monaco"/>
            </a:endParaRPr>
          </a:p>
          <a:p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x 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  <a:cs typeface="Monaco"/>
              </a:rPr>
              <a:t>+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 y</a:t>
            </a:r>
          </a:p>
          <a:p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11 12 13 14</a:t>
            </a:r>
          </a:p>
          <a:p>
            <a:endParaRPr lang="fr-FR" sz="1100" dirty="0" smtClean="0">
              <a:solidFill>
                <a:srgbClr val="000000"/>
              </a:solidFill>
              <a:latin typeface="Monaco"/>
              <a:cs typeface="Monaco"/>
            </a:endParaRPr>
          </a:p>
          <a:p>
            <a:r>
              <a:rPr lang="fr-FR" sz="1100" dirty="0" smtClean="0">
                <a:solidFill>
                  <a:srgbClr val="000000"/>
                </a:solidFill>
                <a:latin typeface="Monaco"/>
                <a:cs typeface="Monaco"/>
              </a:rPr>
              <a:t>x</a:t>
            </a:r>
            <a:r>
              <a:rPr lang="fr-FR" sz="1100" dirty="0" smtClean="0">
                <a:solidFill>
                  <a:srgbClr val="687687"/>
                </a:solidFill>
                <a:latin typeface="Monaco"/>
                <a:cs typeface="Monaco"/>
              </a:rPr>
              <a:t>/</a:t>
            </a:r>
            <a:r>
              <a:rPr lang="fr-FR" sz="1100" dirty="0" smtClean="0">
                <a:solidFill>
                  <a:srgbClr val="000000"/>
                </a:solidFill>
                <a:latin typeface="Monaco"/>
                <a:cs typeface="Monaco"/>
              </a:rPr>
              <a:t>y </a:t>
            </a:r>
          </a:p>
          <a:p>
            <a:r>
              <a:rPr lang="fr-FR" sz="1100" dirty="0" smtClean="0">
                <a:solidFill>
                  <a:srgbClr val="70748A"/>
                </a:solidFill>
                <a:latin typeface="Monaco"/>
                <a:cs typeface="Monaco"/>
              </a:rPr>
              <a:t>0.1 0.2 0.3 0.4 </a:t>
            </a:r>
          </a:p>
          <a:p>
            <a:endParaRPr lang="fr-FR" sz="1100" dirty="0" smtClean="0">
              <a:solidFill>
                <a:srgbClr val="000000"/>
              </a:solidFill>
              <a:latin typeface="Monaco"/>
              <a:cs typeface="Monaco"/>
            </a:endParaRPr>
          </a:p>
          <a:p>
            <a:r>
              <a:rPr lang="fr-FR" sz="1100" dirty="0" smtClean="0">
                <a:solidFill>
                  <a:srgbClr val="000000"/>
                </a:solidFill>
                <a:latin typeface="Monaco"/>
                <a:cs typeface="Monaco"/>
              </a:rPr>
              <a:t>x </a:t>
            </a:r>
            <a:r>
              <a:rPr lang="fr-FR" sz="1100" dirty="0" smtClean="0">
                <a:solidFill>
                  <a:srgbClr val="687687"/>
                </a:solidFill>
                <a:latin typeface="Monaco"/>
                <a:cs typeface="Monaco"/>
              </a:rPr>
              <a:t>&gt;</a:t>
            </a:r>
            <a:r>
              <a:rPr lang="fr-FR" sz="1100" dirty="0" smtClean="0">
                <a:solidFill>
                  <a:srgbClr val="000000"/>
                </a:solidFill>
                <a:latin typeface="Monaco"/>
                <a:cs typeface="Monaco"/>
              </a:rPr>
              <a:t> </a:t>
            </a:r>
            <a:r>
              <a:rPr lang="fr-FR" sz="1100" dirty="0" smtClean="0">
                <a:solidFill>
                  <a:srgbClr val="0000CD"/>
                </a:solidFill>
                <a:latin typeface="Monaco"/>
                <a:cs typeface="Monaco"/>
              </a:rPr>
              <a:t>2</a:t>
            </a:r>
            <a:r>
              <a:rPr lang="fr-FR" sz="1100" dirty="0" smtClean="0">
                <a:solidFill>
                  <a:srgbClr val="000000"/>
                </a:solidFill>
                <a:latin typeface="Monaco"/>
                <a:cs typeface="Monaco"/>
              </a:rPr>
              <a:t> </a:t>
            </a:r>
          </a:p>
          <a:p>
            <a:r>
              <a:rPr lang="fr-FR" sz="1100" dirty="0" smtClean="0">
                <a:solidFill>
                  <a:srgbClr val="70748A"/>
                </a:solidFill>
                <a:latin typeface="Monaco"/>
                <a:cs typeface="Monaco"/>
              </a:rPr>
              <a:t>FALSE FALSE TRUE TRUE </a:t>
            </a:r>
          </a:p>
          <a:p>
            <a:endParaRPr lang="fr-FR" sz="1100" dirty="0" smtClean="0">
              <a:solidFill>
                <a:srgbClr val="000000"/>
              </a:solidFill>
              <a:latin typeface="Monaco"/>
              <a:cs typeface="Monaco"/>
            </a:endParaRPr>
          </a:p>
          <a:p>
            <a:r>
              <a:rPr lang="fr-FR" sz="1100" dirty="0" smtClean="0">
                <a:solidFill>
                  <a:srgbClr val="000000"/>
                </a:solidFill>
                <a:latin typeface="Monaco"/>
                <a:cs typeface="Monaco"/>
              </a:rPr>
              <a:t>x </a:t>
            </a:r>
            <a:r>
              <a:rPr lang="fr-FR" sz="1100" dirty="0" smtClean="0">
                <a:solidFill>
                  <a:srgbClr val="687687"/>
                </a:solidFill>
                <a:latin typeface="Monaco"/>
                <a:cs typeface="Monaco"/>
              </a:rPr>
              <a:t>==</a:t>
            </a:r>
            <a:r>
              <a:rPr lang="fr-FR" sz="1100" dirty="0" smtClean="0">
                <a:solidFill>
                  <a:srgbClr val="000000"/>
                </a:solidFill>
                <a:latin typeface="Monaco"/>
                <a:cs typeface="Monaco"/>
              </a:rPr>
              <a:t> </a:t>
            </a:r>
            <a:r>
              <a:rPr lang="fr-FR" sz="1100" dirty="0" smtClean="0">
                <a:solidFill>
                  <a:srgbClr val="0000CD"/>
                </a:solidFill>
                <a:latin typeface="Monaco"/>
                <a:cs typeface="Monaco"/>
              </a:rPr>
              <a:t>2</a:t>
            </a:r>
            <a:r>
              <a:rPr lang="fr-FR" sz="1100" dirty="0" smtClean="0">
                <a:solidFill>
                  <a:srgbClr val="000000"/>
                </a:solidFill>
                <a:latin typeface="Monaco"/>
                <a:cs typeface="Monaco"/>
              </a:rPr>
              <a:t> </a:t>
            </a:r>
          </a:p>
          <a:p>
            <a:r>
              <a:rPr lang="fr-FR" sz="1100" dirty="0" smtClean="0">
                <a:solidFill>
                  <a:srgbClr val="70748A"/>
                </a:solidFill>
                <a:latin typeface="Monaco"/>
                <a:cs typeface="Monaco"/>
              </a:rPr>
              <a:t>FALSE TRUE FALSE FALSE</a:t>
            </a:r>
            <a:endParaRPr lang="es-ES_tradnl" sz="1100" dirty="0" smtClean="0">
              <a:solidFill>
                <a:srgbClr val="70748A"/>
              </a:solidFill>
              <a:latin typeface="Monaco"/>
            </a:endParaRPr>
          </a:p>
          <a:p>
            <a:endParaRPr lang="en-US" sz="1000" dirty="0">
              <a:solidFill>
                <a:srgbClr val="70748A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57531" y="1531031"/>
            <a:ext cx="3034490" cy="27283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>
                <a:solidFill>
                  <a:srgbClr val="036A07"/>
                </a:solidFill>
                <a:latin typeface="Monaco"/>
              </a:rPr>
              <a:t>#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Matrix Operations</a:t>
            </a:r>
          </a:p>
          <a:p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x </a:t>
            </a:r>
            <a:r>
              <a:rPr lang="es-ES_tradnl" sz="1100" dirty="0">
                <a:solidFill>
                  <a:srgbClr val="687687"/>
                </a:solidFill>
                <a:latin typeface="Monaco"/>
                <a:cs typeface="Monaco"/>
              </a:rPr>
              <a:t>&lt;-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 </a:t>
            </a:r>
            <a:r>
              <a:rPr lang="pl-PL" sz="1100" dirty="0" err="1">
                <a:solidFill>
                  <a:srgbClr val="070087"/>
                </a:solidFill>
                <a:latin typeface="Monaco"/>
                <a:cs typeface="Monaco"/>
              </a:rPr>
              <a:t>matrix</a:t>
            </a:r>
            <a:r>
              <a:rPr lang="pl-PL" sz="1100" dirty="0">
                <a:solidFill>
                  <a:srgbClr val="070087"/>
                </a:solidFill>
                <a:latin typeface="Monaco"/>
                <a:cs typeface="Monaco"/>
              </a:rPr>
              <a:t> 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  <a:cs typeface="Monaco"/>
              </a:rPr>
              <a:t>(</a:t>
            </a:r>
            <a:r>
              <a:rPr lang="es-ES_tradnl" sz="1100" dirty="0">
                <a:solidFill>
                  <a:srgbClr val="0000CD"/>
                </a:solidFill>
                <a:latin typeface="Monaco"/>
                <a:cs typeface="Monaco"/>
              </a:rPr>
              <a:t>1</a:t>
            </a:r>
            <a:r>
              <a:rPr lang="es-ES_tradnl" sz="1100" dirty="0">
                <a:solidFill>
                  <a:srgbClr val="687687"/>
                </a:solidFill>
                <a:latin typeface="Monaco"/>
                <a:cs typeface="Monaco"/>
              </a:rPr>
              <a:t>:</a:t>
            </a:r>
            <a:r>
              <a:rPr lang="es-ES_tradnl" sz="1100" dirty="0">
                <a:solidFill>
                  <a:srgbClr val="0000CD"/>
                </a:solidFill>
                <a:latin typeface="Monaco"/>
                <a:cs typeface="Monaco"/>
              </a:rPr>
              <a:t>4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, </a:t>
            </a:r>
            <a:r>
              <a:rPr lang="es-ES_tradnl" sz="1100" dirty="0">
                <a:solidFill>
                  <a:srgbClr val="0000CD"/>
                </a:solidFill>
                <a:latin typeface="Monaco"/>
                <a:cs typeface="Monaco"/>
              </a:rPr>
              <a:t>2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, </a:t>
            </a:r>
            <a:r>
              <a:rPr lang="es-ES_tradnl" sz="1100" dirty="0">
                <a:solidFill>
                  <a:srgbClr val="0000CD"/>
                </a:solidFill>
                <a:latin typeface="Monaco"/>
                <a:cs typeface="Monaco"/>
              </a:rPr>
              <a:t>2</a:t>
            </a:r>
            <a:r>
              <a:rPr lang="es-ES_tradnl" sz="1100" dirty="0">
                <a:solidFill>
                  <a:srgbClr val="687687"/>
                </a:solidFill>
                <a:latin typeface="Monaco"/>
                <a:cs typeface="Monaco"/>
              </a:rPr>
              <a:t>)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 </a:t>
            </a:r>
            <a:endParaRPr lang="es-ES_tradnl" sz="1100" dirty="0" smtClean="0">
              <a:solidFill>
                <a:srgbClr val="000000"/>
              </a:solidFill>
              <a:latin typeface="Monaco"/>
              <a:cs typeface="Monaco"/>
            </a:endParaRPr>
          </a:p>
          <a:p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y </a:t>
            </a:r>
            <a:r>
              <a:rPr lang="es-ES_tradnl" sz="1100" dirty="0">
                <a:solidFill>
                  <a:srgbClr val="687687"/>
                </a:solidFill>
                <a:latin typeface="Monaco"/>
                <a:cs typeface="Monaco"/>
              </a:rPr>
              <a:t>&lt;-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 </a:t>
            </a:r>
            <a:r>
              <a:rPr lang="pl-PL" sz="1100" dirty="0" err="1">
                <a:solidFill>
                  <a:srgbClr val="070087"/>
                </a:solidFill>
                <a:latin typeface="Monaco"/>
                <a:cs typeface="Monaco"/>
              </a:rPr>
              <a:t>matr</a:t>
            </a:r>
            <a:r>
              <a:rPr lang="pl-PL" sz="1100" dirty="0" err="1">
                <a:solidFill>
                  <a:srgbClr val="011C79"/>
                </a:solidFill>
                <a:latin typeface="Monaco"/>
                <a:cs typeface="Monaco"/>
              </a:rPr>
              <a:t>ix</a:t>
            </a:r>
            <a:r>
              <a:rPr lang="pl-PL" sz="1100" dirty="0">
                <a:solidFill>
                  <a:srgbClr val="070087"/>
                </a:solidFill>
                <a:latin typeface="Monaco"/>
                <a:cs typeface="Monaco"/>
              </a:rPr>
              <a:t> 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  <a:cs typeface="Monaco"/>
              </a:rPr>
              <a:t>(</a:t>
            </a:r>
            <a:r>
              <a:rPr lang="es-ES_tradnl" sz="1100" dirty="0" err="1">
                <a:solidFill>
                  <a:srgbClr val="000000"/>
                </a:solidFill>
                <a:latin typeface="Monaco"/>
                <a:cs typeface="Monaco"/>
              </a:rPr>
              <a:t>rep</a:t>
            </a:r>
            <a:r>
              <a:rPr lang="es-ES_tradnl" sz="1100" dirty="0">
                <a:solidFill>
                  <a:srgbClr val="687687"/>
                </a:solidFill>
                <a:latin typeface="Monaco"/>
                <a:cs typeface="Monaco"/>
              </a:rPr>
              <a:t>(</a:t>
            </a:r>
            <a:r>
              <a:rPr lang="es-ES_tradnl" sz="1100" dirty="0">
                <a:solidFill>
                  <a:srgbClr val="0000CD"/>
                </a:solidFill>
                <a:latin typeface="Monaco"/>
                <a:cs typeface="Monaco"/>
              </a:rPr>
              <a:t>10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, </a:t>
            </a:r>
            <a:r>
              <a:rPr lang="es-ES_tradnl" sz="1100" dirty="0">
                <a:solidFill>
                  <a:srgbClr val="0000CD"/>
                </a:solidFill>
                <a:latin typeface="Monaco"/>
                <a:cs typeface="Monaco"/>
              </a:rPr>
              <a:t>4</a:t>
            </a:r>
            <a:r>
              <a:rPr lang="es-ES_tradnl" sz="1100" dirty="0">
                <a:solidFill>
                  <a:srgbClr val="687687"/>
                </a:solidFill>
                <a:latin typeface="Monaco"/>
                <a:cs typeface="Monaco"/>
              </a:rPr>
              <a:t>)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, </a:t>
            </a:r>
            <a:r>
              <a:rPr lang="es-ES_tradnl" sz="1100" dirty="0">
                <a:solidFill>
                  <a:srgbClr val="0000CD"/>
                </a:solidFill>
                <a:latin typeface="Monaco"/>
                <a:cs typeface="Monaco"/>
              </a:rPr>
              <a:t>2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, </a:t>
            </a:r>
            <a:r>
              <a:rPr lang="es-ES_tradnl" sz="1100" dirty="0">
                <a:solidFill>
                  <a:srgbClr val="0000CD"/>
                </a:solidFill>
                <a:latin typeface="Monaco"/>
                <a:cs typeface="Monaco"/>
              </a:rPr>
              <a:t>2</a:t>
            </a:r>
            <a:r>
              <a:rPr lang="es-ES_tradnl" sz="1100" dirty="0">
                <a:solidFill>
                  <a:srgbClr val="687687"/>
                </a:solidFill>
                <a:latin typeface="Monaco"/>
                <a:cs typeface="Monaco"/>
              </a:rPr>
              <a:t>)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 </a:t>
            </a:r>
            <a:endParaRPr lang="es-ES_tradnl" sz="1100" dirty="0" smtClean="0">
              <a:solidFill>
                <a:srgbClr val="000000"/>
              </a:solidFill>
              <a:latin typeface="Monaco"/>
              <a:cs typeface="Monaco"/>
            </a:endParaRPr>
          </a:p>
          <a:p>
            <a:endParaRPr lang="es-ES_tradnl" sz="1100" dirty="0" smtClean="0">
              <a:solidFill>
                <a:srgbClr val="000000"/>
              </a:solidFill>
              <a:latin typeface="Monaco"/>
              <a:cs typeface="Monaco"/>
            </a:endParaRPr>
          </a:p>
          <a:p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x </a:t>
            </a:r>
            <a:r>
              <a:rPr lang="es-ES_tradnl" sz="1100" dirty="0">
                <a:solidFill>
                  <a:srgbClr val="687687"/>
                </a:solidFill>
                <a:latin typeface="Monaco"/>
                <a:cs typeface="Monaco"/>
              </a:rPr>
              <a:t>*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 y </a:t>
            </a:r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 </a:t>
            </a:r>
          </a:p>
          <a:p>
            <a:r>
              <a:rPr lang="es-ES_tradnl" sz="1100" dirty="0">
                <a:solidFill>
                  <a:srgbClr val="70748A"/>
                </a:solidFill>
                <a:latin typeface="Monaco"/>
                <a:cs typeface="Monaco"/>
              </a:rPr>
              <a:t> </a:t>
            </a:r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   [</a:t>
            </a:r>
            <a:r>
              <a:rPr lang="es-ES_tradnl" sz="1100" dirty="0">
                <a:solidFill>
                  <a:srgbClr val="70748A"/>
                </a:solidFill>
                <a:latin typeface="Monaco"/>
                <a:cs typeface="Monaco"/>
              </a:rPr>
              <a:t>,1] [,2</a:t>
            </a:r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]</a:t>
            </a:r>
          </a:p>
          <a:p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[</a:t>
            </a:r>
            <a:r>
              <a:rPr lang="es-ES_tradnl" sz="1100" dirty="0">
                <a:solidFill>
                  <a:srgbClr val="70748A"/>
                </a:solidFill>
                <a:latin typeface="Monaco"/>
                <a:cs typeface="Monaco"/>
              </a:rPr>
              <a:t>1,] </a:t>
            </a:r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 10  </a:t>
            </a:r>
            <a:r>
              <a:rPr lang="es-ES_tradnl" sz="1100" dirty="0">
                <a:solidFill>
                  <a:srgbClr val="70748A"/>
                </a:solidFill>
                <a:latin typeface="Monaco"/>
                <a:cs typeface="Monaco"/>
              </a:rPr>
              <a:t>30 </a:t>
            </a:r>
            <a:endParaRPr lang="es-ES_tradnl" sz="1100" dirty="0" smtClean="0">
              <a:solidFill>
                <a:srgbClr val="70748A"/>
              </a:solidFill>
              <a:latin typeface="Monaco"/>
              <a:cs typeface="Monaco"/>
            </a:endParaRPr>
          </a:p>
          <a:p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[</a:t>
            </a:r>
            <a:r>
              <a:rPr lang="es-ES_tradnl" sz="1100" dirty="0">
                <a:solidFill>
                  <a:srgbClr val="70748A"/>
                </a:solidFill>
                <a:latin typeface="Monaco"/>
                <a:cs typeface="Monaco"/>
              </a:rPr>
              <a:t>2,] </a:t>
            </a:r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 20  40 </a:t>
            </a:r>
          </a:p>
          <a:p>
            <a:endParaRPr lang="es-ES_tradnl" sz="1100" dirty="0" smtClean="0">
              <a:solidFill>
                <a:srgbClr val="000000"/>
              </a:solidFill>
              <a:latin typeface="Monaco"/>
              <a:cs typeface="Monaco"/>
            </a:endParaRPr>
          </a:p>
          <a:p>
            <a:r>
              <a:rPr lang="es-ES_tradnl" sz="1100" dirty="0" smtClean="0">
                <a:solidFill>
                  <a:srgbClr val="000000"/>
                </a:solidFill>
                <a:latin typeface="Monaco"/>
                <a:cs typeface="Monaco"/>
              </a:rPr>
              <a:t>x </a:t>
            </a:r>
            <a:r>
              <a:rPr lang="es-ES_tradnl" sz="1100" dirty="0">
                <a:solidFill>
                  <a:srgbClr val="687687"/>
                </a:solidFill>
                <a:latin typeface="Monaco"/>
                <a:cs typeface="Monaco"/>
              </a:rPr>
              <a:t>%*%</a:t>
            </a:r>
            <a:r>
              <a:rPr lang="es-ES_tradnl" sz="1100" dirty="0">
                <a:solidFill>
                  <a:srgbClr val="000000"/>
                </a:solidFill>
                <a:latin typeface="Monaco"/>
                <a:cs typeface="Monaco"/>
              </a:rPr>
              <a:t> y</a:t>
            </a:r>
            <a:r>
              <a:rPr lang="es-ES_tradnl" sz="1100" dirty="0">
                <a:latin typeface="Monaco"/>
                <a:cs typeface="Monaco"/>
              </a:rPr>
              <a:t/>
            </a:r>
            <a:br>
              <a:rPr lang="es-ES_tradnl" sz="1100" dirty="0">
                <a:latin typeface="Monaco"/>
                <a:cs typeface="Monaco"/>
              </a:rPr>
            </a:br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    [</a:t>
            </a:r>
            <a:r>
              <a:rPr lang="es-ES_tradnl" sz="1100" dirty="0">
                <a:solidFill>
                  <a:srgbClr val="70748A"/>
                </a:solidFill>
                <a:latin typeface="Monaco"/>
                <a:cs typeface="Monaco"/>
              </a:rPr>
              <a:t>,1] [,2]</a:t>
            </a:r>
          </a:p>
          <a:p>
            <a:r>
              <a:rPr lang="es-ES_tradnl" sz="1100" dirty="0">
                <a:solidFill>
                  <a:srgbClr val="70748A"/>
                </a:solidFill>
                <a:latin typeface="Monaco"/>
                <a:cs typeface="Monaco"/>
              </a:rPr>
              <a:t>[1,]  </a:t>
            </a:r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40  40 </a:t>
            </a:r>
            <a:endParaRPr lang="es-ES_tradnl" sz="1100" dirty="0">
              <a:solidFill>
                <a:srgbClr val="70748A"/>
              </a:solidFill>
              <a:latin typeface="Monaco"/>
              <a:cs typeface="Monaco"/>
            </a:endParaRPr>
          </a:p>
          <a:p>
            <a:r>
              <a:rPr lang="es-ES_tradnl" sz="1100" dirty="0">
                <a:solidFill>
                  <a:srgbClr val="70748A"/>
                </a:solidFill>
                <a:latin typeface="Monaco"/>
                <a:cs typeface="Monaco"/>
              </a:rPr>
              <a:t>[2,]  </a:t>
            </a:r>
            <a:r>
              <a:rPr lang="es-ES_tradnl" sz="1100" dirty="0" smtClean="0">
                <a:solidFill>
                  <a:srgbClr val="70748A"/>
                </a:solidFill>
                <a:latin typeface="Monaco"/>
                <a:cs typeface="Monaco"/>
              </a:rPr>
              <a:t>60  60 </a:t>
            </a:r>
          </a:p>
          <a:p>
            <a:endParaRPr lang="en-US" sz="1000" dirty="0">
              <a:solidFill>
                <a:srgbClr val="70748A"/>
              </a:solidFill>
            </a:endParaRPr>
          </a:p>
          <a:p>
            <a:endParaRPr lang="en-US" sz="1000" dirty="0">
              <a:solidFill>
                <a:srgbClr val="70748A"/>
              </a:solidFill>
              <a:latin typeface="Monaco"/>
            </a:endParaRPr>
          </a:p>
          <a:p>
            <a:endParaRPr lang="es-ES_tradnl" sz="1000" dirty="0" smtClean="0">
              <a:solidFill>
                <a:srgbClr val="70748A"/>
              </a:solidFill>
              <a:latin typeface="Monaco"/>
            </a:endParaRPr>
          </a:p>
        </p:txBody>
      </p:sp>
    </p:spTree>
    <p:extLst>
      <p:ext uri="{BB962C8B-B14F-4D97-AF65-F5344CB8AC3E}">
        <p14:creationId xmlns:p14="http://schemas.microsoft.com/office/powerpoint/2010/main" val="257822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R Language </a:t>
            </a:r>
            <a:r>
              <a:rPr lang="en-US" sz="4000" dirty="0" smtClean="0">
                <a:solidFill>
                  <a:srgbClr val="0B5B9D"/>
                </a:solidFill>
              </a:rPr>
              <a:t>Basics: Functions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12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5B9D"/>
                </a:solidFill>
              </a:rPr>
              <a:t>Functions:</a:t>
            </a:r>
            <a:endParaRPr lang="en-US" sz="2000" dirty="0" smtClean="0">
              <a:solidFill>
                <a:srgbClr val="0B5B9D"/>
              </a:solidFill>
            </a:endParaRPr>
          </a:p>
          <a:p>
            <a:pPr marL="0" indent="0">
              <a:buNone/>
            </a:pP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</a:t>
            </a: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B5B9D"/>
              </a:solidFill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98523" y="1618627"/>
            <a:ext cx="7453040" cy="18742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>
              <a:defRPr/>
            </a:pPr>
            <a:r>
              <a:rPr lang="en-US" sz="1200" dirty="0" err="1">
                <a:solidFill>
                  <a:srgbClr val="000000"/>
                </a:solidFill>
                <a:latin typeface="Monaco"/>
                <a:cs typeface="Monaco"/>
              </a:rPr>
              <a:t>myMean</a:t>
            </a:r>
            <a:r>
              <a:rPr lang="en-US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en-US" sz="1200" dirty="0">
                <a:solidFill>
                  <a:srgbClr val="070087"/>
                </a:solidFill>
                <a:latin typeface="Monaco"/>
                <a:cs typeface="Monaco"/>
              </a:rPr>
              <a:t>&lt;-</a:t>
            </a:r>
            <a:r>
              <a:rPr lang="en-US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en-US" sz="1200" dirty="0">
                <a:solidFill>
                  <a:srgbClr val="B5760C"/>
                </a:solidFill>
                <a:latin typeface="Monaco"/>
                <a:cs typeface="Monaco"/>
              </a:rPr>
              <a:t>function</a:t>
            </a:r>
            <a:r>
              <a:rPr lang="en-US" sz="1200" dirty="0">
                <a:solidFill>
                  <a:srgbClr val="070087"/>
                </a:solidFill>
                <a:latin typeface="Monaco"/>
                <a:cs typeface="Monaco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Monaco"/>
                <a:cs typeface="Monaco"/>
              </a:rPr>
              <a:t>x</a:t>
            </a:r>
            <a:r>
              <a:rPr lang="en-US" sz="1200" dirty="0">
                <a:solidFill>
                  <a:srgbClr val="070087"/>
                </a:solidFill>
                <a:latin typeface="Monaco"/>
                <a:cs typeface="Monaco"/>
              </a:rPr>
              <a:t>)</a:t>
            </a:r>
            <a:r>
              <a:rPr lang="en-US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endParaRPr lang="en-US" sz="1200" dirty="0" smtClean="0">
              <a:solidFill>
                <a:prstClr val="black"/>
              </a:solidFill>
              <a:latin typeface="Monaco"/>
              <a:cs typeface="Monaco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70087"/>
                </a:solidFill>
                <a:latin typeface="Monaco"/>
                <a:cs typeface="Monaco"/>
              </a:rPr>
              <a:t>{</a:t>
            </a:r>
          </a:p>
          <a:p>
            <a:pPr lvl="0">
              <a:defRPr/>
            </a:pPr>
            <a:r>
              <a:rPr lang="en-US" sz="1200" dirty="0">
                <a:solidFill>
                  <a:srgbClr val="070087"/>
                </a:solidFill>
                <a:latin typeface="Monaco"/>
                <a:cs typeface="Monaco"/>
              </a:rPr>
              <a:t>	</a:t>
            </a:r>
            <a:r>
              <a:rPr lang="en-US" sz="1200" dirty="0" smtClean="0">
                <a:solidFill>
                  <a:srgbClr val="070087"/>
                </a:solidFill>
                <a:latin typeface="Monaco"/>
                <a:cs typeface="Monaco"/>
              </a:rPr>
              <a:t>sum</a:t>
            </a:r>
            <a:r>
              <a:rPr lang="en-US" sz="1200" dirty="0">
                <a:solidFill>
                  <a:srgbClr val="070087"/>
                </a:solidFill>
                <a:latin typeface="Monaco"/>
                <a:cs typeface="Monaco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Monaco"/>
                <a:cs typeface="Monaco"/>
              </a:rPr>
              <a:t>x</a:t>
            </a:r>
            <a:r>
              <a:rPr lang="en-US" sz="1200" dirty="0">
                <a:solidFill>
                  <a:srgbClr val="070087"/>
                </a:solidFill>
                <a:latin typeface="Monaco"/>
                <a:cs typeface="Monaco"/>
              </a:rPr>
              <a:t>)/length(</a:t>
            </a:r>
            <a:r>
              <a:rPr lang="en-US" sz="1200" dirty="0">
                <a:solidFill>
                  <a:srgbClr val="000000"/>
                </a:solidFill>
                <a:latin typeface="Monaco"/>
                <a:cs typeface="Monaco"/>
              </a:rPr>
              <a:t>x</a:t>
            </a:r>
            <a:r>
              <a:rPr lang="en-US" sz="1200" dirty="0" smtClean="0">
                <a:solidFill>
                  <a:srgbClr val="070087"/>
                </a:solidFill>
                <a:latin typeface="Monaco"/>
                <a:cs typeface="Monaco"/>
              </a:rPr>
              <a:t>)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70087"/>
                </a:solidFill>
                <a:latin typeface="Monaco"/>
                <a:cs typeface="Monaco"/>
              </a:rPr>
              <a:t>}</a:t>
            </a:r>
            <a:r>
              <a:rPr lang="en-US" sz="1200" dirty="0" smtClean="0">
                <a:solidFill>
                  <a:prstClr val="black"/>
                </a:solidFill>
                <a:latin typeface="Monaco"/>
                <a:cs typeface="Monaco"/>
              </a:rPr>
              <a:t> </a:t>
            </a:r>
          </a:p>
          <a:p>
            <a:pPr>
              <a:defRPr/>
            </a:pPr>
            <a:endParaRPr lang="en-US" sz="1200" dirty="0" smtClean="0">
              <a:solidFill>
                <a:srgbClr val="036A07"/>
              </a:solidFill>
              <a:latin typeface="Monaco"/>
              <a:cs typeface="Monaco"/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36A07"/>
                </a:solidFill>
                <a:latin typeface="Monaco"/>
                <a:cs typeface="Monaco"/>
              </a:rPr>
              <a:t># Calling the created function</a:t>
            </a:r>
            <a:endParaRPr lang="en-US" sz="1200" dirty="0" smtClean="0">
              <a:solidFill>
                <a:prstClr val="black"/>
              </a:solidFill>
              <a:latin typeface="Monaco"/>
              <a:cs typeface="Monaco"/>
            </a:endParaRPr>
          </a:p>
          <a:p>
            <a:pPr>
              <a:defRPr/>
            </a:pPr>
            <a:r>
              <a:rPr lang="en-US" sz="1200" dirty="0" err="1">
                <a:solidFill>
                  <a:srgbClr val="000000"/>
                </a:solidFill>
                <a:latin typeface="Monaco"/>
                <a:cs typeface="Monaco"/>
              </a:rPr>
              <a:t>myMean</a:t>
            </a:r>
            <a:r>
              <a:rPr lang="en-US" sz="1200" dirty="0">
                <a:solidFill>
                  <a:srgbClr val="687687"/>
                </a:solidFill>
                <a:latin typeface="Monaco"/>
                <a:cs typeface="Monaco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Monaco"/>
                <a:cs typeface="Monaco"/>
              </a:rPr>
              <a:t>x</a:t>
            </a:r>
            <a:r>
              <a:rPr lang="en-US" sz="1200" dirty="0" smtClean="0">
                <a:solidFill>
                  <a:srgbClr val="687687"/>
                </a:solidFill>
                <a:latin typeface="Monaco"/>
                <a:cs typeface="Monaco"/>
              </a:rPr>
              <a:t>)</a:t>
            </a:r>
          </a:p>
          <a:p>
            <a:pPr>
              <a:defRPr/>
            </a:pPr>
            <a:endParaRPr lang="fr-FR" sz="1200" dirty="0" smtClean="0">
              <a:solidFill>
                <a:srgbClr val="70748A"/>
              </a:solidFill>
              <a:latin typeface="Monaco"/>
              <a:cs typeface="Monaco"/>
            </a:endParaRPr>
          </a:p>
          <a:p>
            <a:pPr>
              <a:defRPr/>
            </a:pPr>
            <a:r>
              <a:rPr lang="fr-FR" sz="1200" dirty="0" smtClean="0">
                <a:solidFill>
                  <a:srgbClr val="70748A"/>
                </a:solidFill>
                <a:latin typeface="Monaco"/>
                <a:cs typeface="Monaco"/>
              </a:rPr>
              <a:t>0.103</a:t>
            </a:r>
            <a:endParaRPr lang="en-US" sz="1200" dirty="0" smtClean="0">
              <a:solidFill>
                <a:srgbClr val="687687"/>
              </a:solidFill>
              <a:latin typeface="Monaco"/>
            </a:endParaRPr>
          </a:p>
          <a:p>
            <a:pPr>
              <a:defRPr/>
            </a:pP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3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R Language </a:t>
            </a:r>
            <a:r>
              <a:rPr lang="en-US" sz="4000" dirty="0" smtClean="0">
                <a:solidFill>
                  <a:srgbClr val="0B5B9D"/>
                </a:solidFill>
              </a:rPr>
              <a:t>Basics: Looping Functions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13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5B9D"/>
                </a:solidFill>
              </a:rPr>
              <a:t>Looping Functions:             	  </a:t>
            </a:r>
            <a:r>
              <a:rPr lang="en-US" sz="1400" b="1" dirty="0" smtClean="0">
                <a:solidFill>
                  <a:srgbClr val="468DC3"/>
                </a:solidFill>
                <a:latin typeface="LucidaGrande"/>
              </a:rPr>
              <a:t>Q</a:t>
            </a:r>
            <a:r>
              <a:rPr lang="en-US" sz="1400" b="1" dirty="0">
                <a:solidFill>
                  <a:srgbClr val="468DC3"/>
                </a:solidFill>
                <a:latin typeface="LucidaGrande"/>
              </a:rPr>
              <a:t>: How can I use a loop to … ?</a:t>
            </a:r>
            <a:r>
              <a:rPr lang="en-US" sz="1400" b="1" dirty="0" smtClean="0">
                <a:solidFill>
                  <a:srgbClr val="468DC3"/>
                </a:solidFill>
                <a:latin typeface="LucidaGrande"/>
              </a:rPr>
              <a:t>			</a:t>
            </a:r>
            <a:r>
              <a:rPr lang="en-US" sz="1400" b="1" dirty="0">
                <a:solidFill>
                  <a:srgbClr val="468DC3"/>
                </a:solidFill>
                <a:latin typeface="LucidaGrande"/>
              </a:rPr>
              <a:t>	</a:t>
            </a:r>
            <a:r>
              <a:rPr lang="en-US" sz="1400" b="1" dirty="0" smtClean="0">
                <a:solidFill>
                  <a:srgbClr val="468DC3"/>
                </a:solidFill>
                <a:latin typeface="LucidaGrande"/>
              </a:rPr>
              <a:t>			                    A</a:t>
            </a:r>
            <a:r>
              <a:rPr lang="en-US" sz="1400" b="1" dirty="0">
                <a:solidFill>
                  <a:srgbClr val="468DC3"/>
                </a:solidFill>
                <a:latin typeface="LucidaGrande"/>
              </a:rPr>
              <a:t>: Don’t. Use one of the apply functions</a:t>
            </a:r>
            <a:r>
              <a:rPr lang="en-US" sz="1400" b="1" dirty="0" smtClean="0">
                <a:solidFill>
                  <a:srgbClr val="468DC3"/>
                </a:solidFill>
                <a:latin typeface="LucidaGrande"/>
              </a:rPr>
              <a:t>.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marL="0" lvl="1" indent="0">
              <a:buNone/>
            </a:pPr>
            <a:r>
              <a:rPr lang="en-US" sz="1600" b="1" dirty="0">
                <a:solidFill>
                  <a:srgbClr val="468DC3"/>
                </a:solidFill>
              </a:rPr>
              <a:t>	</a:t>
            </a:r>
            <a:r>
              <a:rPr lang="en-US" sz="1600" b="1" dirty="0" smtClean="0">
                <a:solidFill>
                  <a:srgbClr val="468DC3"/>
                </a:solidFill>
              </a:rPr>
              <a:t>- apply: </a:t>
            </a:r>
            <a:r>
              <a:rPr lang="en-US" sz="1600" dirty="0" smtClean="0">
                <a:solidFill>
                  <a:srgbClr val="1F497D"/>
                </a:solidFill>
              </a:rPr>
              <a:t>Applies </a:t>
            </a:r>
            <a:r>
              <a:rPr lang="en-US" sz="1600" dirty="0">
                <a:solidFill>
                  <a:srgbClr val="1F497D"/>
                </a:solidFill>
              </a:rPr>
              <a:t>a function to sections of an array and returns the results in an </a:t>
            </a:r>
            <a:r>
              <a:rPr lang="en-US" sz="1600" dirty="0" smtClean="0">
                <a:solidFill>
                  <a:srgbClr val="1F497D"/>
                </a:solidFill>
              </a:rPr>
              <a:t>array</a:t>
            </a:r>
            <a:endParaRPr lang="en-US" sz="2000" dirty="0" smtClean="0">
              <a:solidFill>
                <a:srgbClr val="0B5B9D"/>
              </a:solidFill>
            </a:endParaRPr>
          </a:p>
          <a:p>
            <a:pPr marL="0" indent="0">
              <a:buNone/>
            </a:pP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</a:t>
            </a: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 marL="0" lvl="1" indent="0">
              <a:buNone/>
            </a:pPr>
            <a:endParaRPr lang="en-US" sz="1600" b="1" dirty="0" smtClean="0">
              <a:solidFill>
                <a:srgbClr val="468DC3"/>
              </a:solidFill>
            </a:endParaRPr>
          </a:p>
          <a:p>
            <a:pPr marL="0" lvl="1" indent="0">
              <a:buNone/>
            </a:pPr>
            <a:r>
              <a:rPr lang="en-US" sz="1600" b="1" dirty="0">
                <a:solidFill>
                  <a:srgbClr val="468DC3"/>
                </a:solidFill>
              </a:rPr>
              <a:t>	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marL="0" lvl="1" indent="0">
              <a:buNone/>
            </a:pPr>
            <a:r>
              <a:rPr lang="en-US" sz="1600" b="1" dirty="0">
                <a:solidFill>
                  <a:srgbClr val="468DC3"/>
                </a:solidFill>
              </a:rPr>
              <a:t>	</a:t>
            </a:r>
            <a:r>
              <a:rPr lang="en-US" sz="1600" b="1" dirty="0" smtClean="0">
                <a:solidFill>
                  <a:srgbClr val="468DC3"/>
                </a:solidFill>
              </a:rPr>
              <a:t>- </a:t>
            </a:r>
            <a:r>
              <a:rPr lang="en-US" sz="1600" b="1" dirty="0" err="1" smtClean="0">
                <a:solidFill>
                  <a:srgbClr val="468DC3"/>
                </a:solidFill>
              </a:rPr>
              <a:t>tapply</a:t>
            </a:r>
            <a:r>
              <a:rPr lang="en-US" sz="1600" b="1" dirty="0">
                <a:solidFill>
                  <a:srgbClr val="468DC3"/>
                </a:solidFill>
              </a:rPr>
              <a:t>: </a:t>
            </a:r>
            <a:r>
              <a:rPr lang="en-US" sz="1600" dirty="0">
                <a:solidFill>
                  <a:srgbClr val="011C79"/>
                </a:solidFill>
              </a:rPr>
              <a:t>Applies a function to elements in a list or a vector and returns the results in a </a:t>
            </a:r>
            <a:r>
              <a:rPr lang="en-US" sz="1600" dirty="0" smtClean="0">
                <a:solidFill>
                  <a:srgbClr val="011C79"/>
                </a:solidFill>
              </a:rPr>
              <a:t>list.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468DC3"/>
                </a:solidFill>
              </a:rPr>
              <a:t>	- </a:t>
            </a:r>
            <a:r>
              <a:rPr lang="en-US" sz="1600" b="1" dirty="0" err="1">
                <a:solidFill>
                  <a:srgbClr val="468DC3"/>
                </a:solidFill>
              </a:rPr>
              <a:t>s</a:t>
            </a:r>
            <a:r>
              <a:rPr lang="en-US" sz="1600" b="1" dirty="0" err="1" smtClean="0">
                <a:solidFill>
                  <a:srgbClr val="468DC3"/>
                </a:solidFill>
              </a:rPr>
              <a:t>apply</a:t>
            </a:r>
            <a:r>
              <a:rPr lang="en-US" sz="1600" b="1" dirty="0">
                <a:solidFill>
                  <a:srgbClr val="468DC3"/>
                </a:solidFill>
              </a:rPr>
              <a:t>: </a:t>
            </a:r>
            <a:r>
              <a:rPr lang="en-US" sz="1600" dirty="0">
                <a:solidFill>
                  <a:srgbClr val="011C79"/>
                </a:solidFill>
                <a:latin typeface="Calibri"/>
                <a:cs typeface="Calibri"/>
              </a:rPr>
              <a:t>Applies a function to elements in a list and returns the results in a vector, </a:t>
            </a:r>
            <a:r>
              <a:rPr lang="en-US" sz="1600" dirty="0" smtClean="0">
                <a:solidFill>
                  <a:srgbClr val="011C79"/>
                </a:solidFill>
                <a:latin typeface="Calibri"/>
                <a:cs typeface="Calibri"/>
              </a:rPr>
              <a:t>matrix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1600" dirty="0">
                <a:solidFill>
                  <a:srgbClr val="011C79"/>
                </a:solidFill>
                <a:latin typeface="Calibri"/>
                <a:cs typeface="Calibri"/>
              </a:rPr>
              <a:t> </a:t>
            </a:r>
            <a:r>
              <a:rPr lang="en-US" sz="1600" dirty="0" smtClean="0">
                <a:solidFill>
                  <a:srgbClr val="011C79"/>
                </a:solidFill>
                <a:latin typeface="Calibri"/>
                <a:cs typeface="Calibri"/>
              </a:rPr>
              <a:t>                         or </a:t>
            </a:r>
            <a:r>
              <a:rPr lang="en-US" sz="1600" dirty="0">
                <a:solidFill>
                  <a:srgbClr val="011C79"/>
                </a:solidFill>
                <a:latin typeface="Calibri"/>
                <a:cs typeface="Calibri"/>
              </a:rPr>
              <a:t>a </a:t>
            </a:r>
            <a:r>
              <a:rPr lang="en-US" sz="1600" dirty="0" smtClean="0">
                <a:solidFill>
                  <a:srgbClr val="011C79"/>
                </a:solidFill>
                <a:latin typeface="Calibri"/>
                <a:cs typeface="Calibri"/>
              </a:rPr>
              <a:t>list (tries to return the simpler object).</a:t>
            </a:r>
            <a:endParaRPr lang="en-US" sz="2000" dirty="0">
              <a:solidFill>
                <a:srgbClr val="011C79"/>
              </a:solidFill>
              <a:latin typeface="Calibri"/>
              <a:cs typeface="Calibri"/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20418" y="2211788"/>
            <a:ext cx="7453040" cy="10182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pl-PL" sz="1200" dirty="0">
                <a:solidFill>
                  <a:srgbClr val="000000"/>
                </a:solidFill>
                <a:latin typeface="Monaco"/>
                <a:cs typeface="Monaco"/>
              </a:rPr>
              <a:t>m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&lt;-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 err="1">
                <a:solidFill>
                  <a:srgbClr val="070087"/>
                </a:solidFill>
                <a:latin typeface="Monaco"/>
                <a:cs typeface="Monaco"/>
              </a:rPr>
              <a:t>matrix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(c(</a:t>
            </a:r>
            <a:r>
              <a:rPr lang="pl-PL" sz="1200" dirty="0">
                <a:solidFill>
                  <a:srgbClr val="0B4213"/>
                </a:solidFill>
                <a:latin typeface="Monaco"/>
                <a:cs typeface="Monaco"/>
              </a:rPr>
              <a:t>1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:</a:t>
            </a:r>
            <a:r>
              <a:rPr lang="pl-PL" sz="1200" dirty="0">
                <a:solidFill>
                  <a:srgbClr val="0B4213"/>
                </a:solidFill>
                <a:latin typeface="Monaco"/>
                <a:cs typeface="Monaco"/>
              </a:rPr>
              <a:t>10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,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>
                <a:solidFill>
                  <a:srgbClr val="0B4213"/>
                </a:solidFill>
                <a:latin typeface="Monaco"/>
                <a:cs typeface="Monaco"/>
              </a:rPr>
              <a:t>11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:</a:t>
            </a:r>
            <a:r>
              <a:rPr lang="pl-PL" sz="1200" dirty="0">
                <a:solidFill>
                  <a:srgbClr val="0B4213"/>
                </a:solidFill>
                <a:latin typeface="Monaco"/>
                <a:cs typeface="Monaco"/>
              </a:rPr>
              <a:t>20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),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 err="1">
                <a:solidFill>
                  <a:srgbClr val="000000"/>
                </a:solidFill>
                <a:latin typeface="Monaco"/>
                <a:cs typeface="Monaco"/>
              </a:rPr>
              <a:t>nrow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=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>
                <a:solidFill>
                  <a:srgbClr val="0B4213"/>
                </a:solidFill>
                <a:latin typeface="Monaco"/>
                <a:cs typeface="Monaco"/>
              </a:rPr>
              <a:t>10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,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 err="1">
                <a:solidFill>
                  <a:srgbClr val="000000"/>
                </a:solidFill>
                <a:latin typeface="Monaco"/>
                <a:cs typeface="Monaco"/>
              </a:rPr>
              <a:t>ncol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=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>
                <a:solidFill>
                  <a:srgbClr val="0B4213"/>
                </a:solidFill>
                <a:latin typeface="Monaco"/>
                <a:cs typeface="Monaco"/>
              </a:rPr>
              <a:t>2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)</a:t>
            </a:r>
            <a:endParaRPr lang="pl-PL" sz="1200" dirty="0">
              <a:solidFill>
                <a:prstClr val="black"/>
              </a:solidFill>
              <a:latin typeface="Monaco"/>
              <a:cs typeface="Monaco"/>
            </a:endParaRPr>
          </a:p>
          <a:p>
            <a:r>
              <a:rPr lang="pl-PL" sz="1200" dirty="0" err="1">
                <a:solidFill>
                  <a:srgbClr val="070087"/>
                </a:solidFill>
                <a:latin typeface="Monaco"/>
                <a:cs typeface="Monaco"/>
              </a:rPr>
              <a:t>apply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(</a:t>
            </a:r>
            <a:r>
              <a:rPr lang="pl-PL" sz="1200" dirty="0">
                <a:solidFill>
                  <a:srgbClr val="000000"/>
                </a:solidFill>
                <a:latin typeface="Monaco"/>
                <a:cs typeface="Monaco"/>
              </a:rPr>
              <a:t>m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,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>
                <a:solidFill>
                  <a:srgbClr val="0B4213"/>
                </a:solidFill>
                <a:latin typeface="Monaco"/>
                <a:cs typeface="Monaco"/>
              </a:rPr>
              <a:t>1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,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 err="1">
                <a:solidFill>
                  <a:srgbClr val="000000"/>
                </a:solidFill>
                <a:latin typeface="Monaco"/>
                <a:cs typeface="Monaco"/>
              </a:rPr>
              <a:t>mean</a:t>
            </a:r>
            <a:r>
              <a:rPr lang="pl-PL" sz="1200" dirty="0" smtClean="0">
                <a:solidFill>
                  <a:srgbClr val="070087"/>
                </a:solidFill>
                <a:latin typeface="Monaco"/>
                <a:cs typeface="Monaco"/>
              </a:rPr>
              <a:t>)</a:t>
            </a:r>
          </a:p>
          <a:p>
            <a:r>
              <a:rPr lang="pl-PL" sz="1200" dirty="0" smtClean="0">
                <a:solidFill>
                  <a:srgbClr val="70748A"/>
                </a:solidFill>
                <a:latin typeface="Monaco"/>
                <a:cs typeface="Monaco"/>
              </a:rPr>
              <a:t>6  </a:t>
            </a:r>
            <a:r>
              <a:rPr lang="pl-PL" sz="1200" dirty="0">
                <a:solidFill>
                  <a:srgbClr val="70748A"/>
                </a:solidFill>
                <a:latin typeface="Monaco"/>
                <a:cs typeface="Monaco"/>
              </a:rPr>
              <a:t>7  8  9 10 11 12 13 14 15	</a:t>
            </a:r>
            <a:endParaRPr lang="pl-PL" sz="1200" dirty="0" smtClean="0">
              <a:solidFill>
                <a:srgbClr val="070087"/>
              </a:solidFill>
              <a:latin typeface="Monaco"/>
              <a:cs typeface="Monaco"/>
            </a:endParaRPr>
          </a:p>
          <a:p>
            <a:r>
              <a:rPr lang="pl-PL" sz="1200" dirty="0" err="1" smtClean="0">
                <a:solidFill>
                  <a:srgbClr val="070087"/>
                </a:solidFill>
                <a:latin typeface="Monaco"/>
                <a:cs typeface="Monaco"/>
              </a:rPr>
              <a:t>apply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(</a:t>
            </a:r>
            <a:r>
              <a:rPr lang="pl-PL" sz="1200" dirty="0">
                <a:solidFill>
                  <a:srgbClr val="000000"/>
                </a:solidFill>
                <a:latin typeface="Monaco"/>
                <a:cs typeface="Monaco"/>
              </a:rPr>
              <a:t>m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,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>
                <a:solidFill>
                  <a:srgbClr val="0B4213"/>
                </a:solidFill>
                <a:latin typeface="Monaco"/>
                <a:cs typeface="Monaco"/>
              </a:rPr>
              <a:t>2</a:t>
            </a:r>
            <a:r>
              <a:rPr lang="pl-PL" sz="1200" dirty="0">
                <a:solidFill>
                  <a:srgbClr val="070087"/>
                </a:solidFill>
                <a:latin typeface="Monaco"/>
                <a:cs typeface="Monaco"/>
              </a:rPr>
              <a:t>,</a:t>
            </a:r>
            <a:r>
              <a:rPr lang="pl-PL" sz="1200" dirty="0">
                <a:solidFill>
                  <a:prstClr val="black"/>
                </a:solidFill>
                <a:latin typeface="Monaco"/>
                <a:cs typeface="Monaco"/>
              </a:rPr>
              <a:t> </a:t>
            </a:r>
            <a:r>
              <a:rPr lang="pl-PL" sz="1200" dirty="0" err="1">
                <a:solidFill>
                  <a:srgbClr val="000000"/>
                </a:solidFill>
                <a:latin typeface="Monaco"/>
                <a:cs typeface="Monaco"/>
              </a:rPr>
              <a:t>mean</a:t>
            </a:r>
            <a:r>
              <a:rPr lang="pl-PL" sz="1200" dirty="0" smtClean="0">
                <a:solidFill>
                  <a:srgbClr val="070087"/>
                </a:solidFill>
                <a:latin typeface="Monaco"/>
                <a:cs typeface="Monaco"/>
              </a:rPr>
              <a:t>)</a:t>
            </a:r>
          </a:p>
          <a:p>
            <a:r>
              <a:rPr lang="pl-PL" sz="1200" dirty="0">
                <a:solidFill>
                  <a:srgbClr val="70748A"/>
                </a:solidFill>
                <a:latin typeface="Monaco"/>
                <a:cs typeface="Monaco"/>
              </a:rPr>
              <a:t>5.5 15.5</a:t>
            </a:r>
            <a:r>
              <a:rPr lang="pl-PL" sz="1200" dirty="0">
                <a:solidFill>
                  <a:prstClr val="black"/>
                </a:solidFill>
              </a:rPr>
              <a:t>	</a:t>
            </a:r>
          </a:p>
          <a:p>
            <a:pPr>
              <a:defRPr/>
            </a:pP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70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Plotting in </a:t>
            </a:r>
            <a:r>
              <a:rPr lang="en-US" sz="4000" dirty="0" smtClean="0">
                <a:solidFill>
                  <a:srgbClr val="0B5B9D"/>
                </a:solidFill>
              </a:rPr>
              <a:t>R: Base Plotting Functions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14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5B9D"/>
                </a:solidFill>
              </a:rPr>
              <a:t>Basic Functions:</a:t>
            </a:r>
            <a:endParaRPr lang="en-US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smtClean="0">
                <a:solidFill>
                  <a:srgbClr val="468DC3"/>
                </a:solidFill>
              </a:rPr>
              <a:t>plot: </a:t>
            </a:r>
            <a:r>
              <a:rPr lang="en-US" sz="1600" dirty="0" smtClean="0">
                <a:solidFill>
                  <a:schemeClr val="tx2"/>
                </a:solidFill>
              </a:rPr>
              <a:t>make a plot which type depends on the class of the object.</a:t>
            </a:r>
          </a:p>
          <a:p>
            <a:pPr lvl="1"/>
            <a:r>
              <a:rPr lang="en-US" sz="1600" b="1" dirty="0" smtClean="0">
                <a:solidFill>
                  <a:srgbClr val="468DC3"/>
                </a:solidFill>
              </a:rPr>
              <a:t>boxplot, </a:t>
            </a:r>
            <a:r>
              <a:rPr lang="en-US" sz="1600" b="1" dirty="0" err="1" smtClean="0">
                <a:solidFill>
                  <a:srgbClr val="468DC3"/>
                </a:solidFill>
              </a:rPr>
              <a:t>barplot</a:t>
            </a:r>
            <a:r>
              <a:rPr lang="en-US" sz="1600" b="1" dirty="0" smtClean="0">
                <a:solidFill>
                  <a:srgbClr val="468DC3"/>
                </a:solidFill>
              </a:rPr>
              <a:t>, </a:t>
            </a:r>
            <a:r>
              <a:rPr lang="en-US" sz="1600" b="1" dirty="0" err="1" smtClean="0">
                <a:solidFill>
                  <a:srgbClr val="468DC3"/>
                </a:solidFill>
              </a:rPr>
              <a:t>hist</a:t>
            </a:r>
            <a:r>
              <a:rPr lang="en-US" sz="1600" b="1" dirty="0" smtClean="0">
                <a:solidFill>
                  <a:srgbClr val="468DC3"/>
                </a:solidFill>
              </a:rPr>
              <a:t>: </a:t>
            </a:r>
            <a:r>
              <a:rPr lang="en-US" sz="1600" dirty="0" smtClean="0">
                <a:solidFill>
                  <a:srgbClr val="1F497D"/>
                </a:solidFill>
              </a:rPr>
              <a:t>different plots.</a:t>
            </a:r>
            <a:endParaRPr lang="en-US" sz="1600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smtClean="0">
                <a:solidFill>
                  <a:srgbClr val="468DC3"/>
                </a:solidFill>
              </a:rPr>
              <a:t>lines: </a:t>
            </a:r>
            <a:r>
              <a:rPr lang="en-US" sz="1600" dirty="0" smtClean="0">
                <a:solidFill>
                  <a:srgbClr val="1F497D"/>
                </a:solidFill>
              </a:rPr>
              <a:t>add lines to a plot (connects two dot).</a:t>
            </a:r>
            <a:r>
              <a:rPr lang="en-US" sz="1600" b="1" dirty="0" smtClean="0">
                <a:solidFill>
                  <a:srgbClr val="468DC3"/>
                </a:solidFill>
              </a:rPr>
              <a:t> </a:t>
            </a:r>
          </a:p>
          <a:p>
            <a:pPr lvl="1"/>
            <a:r>
              <a:rPr lang="en-US" sz="1600" b="1" dirty="0">
                <a:solidFill>
                  <a:srgbClr val="468DC3"/>
                </a:solidFill>
              </a:rPr>
              <a:t>text: </a:t>
            </a:r>
            <a:r>
              <a:rPr lang="en-US" sz="1600" dirty="0">
                <a:solidFill>
                  <a:srgbClr val="1F497D"/>
                </a:solidFill>
              </a:rPr>
              <a:t>add text labels to a plot using x, y coordinates</a:t>
            </a:r>
            <a:r>
              <a:rPr lang="en-US" sz="1600" dirty="0" smtClean="0">
                <a:solidFill>
                  <a:srgbClr val="1F497D"/>
                </a:solidFill>
              </a:rPr>
              <a:t>.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smtClean="0">
                <a:solidFill>
                  <a:srgbClr val="468DC3"/>
                </a:solidFill>
              </a:rPr>
              <a:t>point: </a:t>
            </a:r>
            <a:r>
              <a:rPr lang="en-US" sz="1600" dirty="0" smtClean="0">
                <a:solidFill>
                  <a:srgbClr val="1F497D"/>
                </a:solidFill>
              </a:rPr>
              <a:t>add point to a plot.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smtClean="0">
                <a:solidFill>
                  <a:srgbClr val="468DC3"/>
                </a:solidFill>
              </a:rPr>
              <a:t>title: </a:t>
            </a:r>
            <a:r>
              <a:rPr lang="en-US" sz="1600" dirty="0" smtClean="0">
                <a:solidFill>
                  <a:srgbClr val="1F497D"/>
                </a:solidFill>
              </a:rPr>
              <a:t>add title annotations </a:t>
            </a:r>
          </a:p>
          <a:p>
            <a:pPr lvl="1"/>
            <a:r>
              <a:rPr lang="en-US" sz="1600" b="1" dirty="0" smtClean="0">
                <a:solidFill>
                  <a:srgbClr val="468DC3"/>
                </a:solidFill>
              </a:rPr>
              <a:t>axis: </a:t>
            </a:r>
            <a:r>
              <a:rPr lang="en-US" sz="1600" dirty="0" smtClean="0">
                <a:solidFill>
                  <a:srgbClr val="1F497D"/>
                </a:solidFill>
              </a:rPr>
              <a:t>add axis ticks/labels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endParaRPr lang="en-US" sz="2000" dirty="0" smtClean="0">
              <a:solidFill>
                <a:srgbClr val="0B5B9D"/>
              </a:solidFill>
            </a:endParaRPr>
          </a:p>
          <a:p>
            <a:pPr marL="0" indent="0">
              <a:buNone/>
            </a:pP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</a:t>
            </a: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B5B9D"/>
              </a:solidFill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01019" y="1927101"/>
            <a:ext cx="3065334" cy="9009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_tradnl" sz="1000" dirty="0" smtClean="0">
              <a:solidFill>
                <a:srgbClr val="000000"/>
              </a:solidFill>
              <a:latin typeface="Monaco"/>
            </a:endParaRPr>
          </a:p>
          <a:p>
            <a:endParaRPr lang="es-ES_tradnl" sz="1000" dirty="0">
              <a:solidFill>
                <a:srgbClr val="000000"/>
              </a:solidFill>
              <a:latin typeface="Monaco"/>
            </a:endParaRPr>
          </a:p>
          <a:p>
            <a:endParaRPr lang="es-ES_tradnl" sz="1000" dirty="0" smtClean="0">
              <a:solidFill>
                <a:srgbClr val="000000"/>
              </a:solidFill>
              <a:latin typeface="Monaco"/>
            </a:endParaRPr>
          </a:p>
          <a:p>
            <a:endParaRPr lang="es-ES_tradnl" sz="1000" dirty="0">
              <a:solidFill>
                <a:srgbClr val="000000"/>
              </a:solidFill>
              <a:latin typeface="Monaco"/>
            </a:endParaRPr>
          </a:p>
          <a:p>
            <a:r>
              <a:rPr lang="es-ES_tradnl" sz="11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s-ES_tradnl" sz="1100" dirty="0" err="1">
                <a:solidFill>
                  <a:srgbClr val="000000"/>
                </a:solidFill>
                <a:latin typeface="Monaco"/>
              </a:rPr>
              <a:t>rnorm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s-ES_tradnl" sz="1100" dirty="0">
                <a:solidFill>
                  <a:srgbClr val="0000CD"/>
                </a:solidFill>
                <a:latin typeface="Monaco"/>
              </a:rPr>
              <a:t>100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 </a:t>
            </a:r>
            <a:endParaRPr lang="es-ES_tradnl" sz="1100" dirty="0" smtClean="0">
              <a:solidFill>
                <a:srgbClr val="000000"/>
              </a:solidFill>
              <a:latin typeface="Monaco"/>
            </a:endParaRPr>
          </a:p>
          <a:p>
            <a:r>
              <a:rPr lang="es-ES_tradnl" sz="1100" dirty="0" smtClean="0">
                <a:solidFill>
                  <a:srgbClr val="000000"/>
                </a:solidFill>
                <a:latin typeface="Monaco"/>
              </a:rPr>
              <a:t>y 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 x 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+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s-ES_tradnl" sz="1100" dirty="0" err="1">
                <a:solidFill>
                  <a:srgbClr val="000000"/>
                </a:solidFill>
                <a:latin typeface="Monaco"/>
              </a:rPr>
              <a:t>rnorm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s-ES_tradnl" sz="1100" dirty="0">
                <a:solidFill>
                  <a:srgbClr val="0000CD"/>
                </a:solidFill>
                <a:latin typeface="Monaco"/>
              </a:rPr>
              <a:t>100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 </a:t>
            </a:r>
            <a:endParaRPr lang="es-ES_tradnl" sz="1100" dirty="0" smtClean="0">
              <a:solidFill>
                <a:srgbClr val="000000"/>
              </a:solidFill>
              <a:latin typeface="Monaco"/>
            </a:endParaRPr>
          </a:p>
          <a:p>
            <a:r>
              <a:rPr lang="es-ES_tradnl" sz="1100" dirty="0" err="1" smtClean="0">
                <a:solidFill>
                  <a:srgbClr val="000000"/>
                </a:solidFill>
                <a:latin typeface="Monaco"/>
              </a:rPr>
              <a:t>plot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x, y, col 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s-ES_tradnl" sz="1100" dirty="0">
                <a:solidFill>
                  <a:srgbClr val="036A07"/>
                </a:solidFill>
                <a:latin typeface="Monaco"/>
              </a:rPr>
              <a:t>"red"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s-ES_tradnl" sz="1100" dirty="0" err="1">
                <a:solidFill>
                  <a:srgbClr val="000000"/>
                </a:solidFill>
                <a:latin typeface="Monaco"/>
              </a:rPr>
              <a:t>pch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s-ES_tradnl" sz="1100" dirty="0">
                <a:solidFill>
                  <a:srgbClr val="0000CD"/>
                </a:solidFill>
                <a:latin typeface="Monaco"/>
              </a:rPr>
              <a:t>19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</a:rPr>
              <a:t>)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 </a:t>
            </a:r>
            <a:endParaRPr lang="es-ES_tradnl" sz="1100" dirty="0" smtClean="0">
              <a:solidFill>
                <a:srgbClr val="000000"/>
              </a:solidFill>
              <a:latin typeface="Monaco"/>
            </a:endParaRPr>
          </a:p>
          <a:p>
            <a:r>
              <a:rPr lang="es-ES_tradnl" sz="1100" dirty="0" err="1" smtClean="0">
                <a:solidFill>
                  <a:srgbClr val="000000"/>
                </a:solidFill>
                <a:latin typeface="Monaco"/>
              </a:rPr>
              <a:t>boxplot</a:t>
            </a:r>
            <a:r>
              <a:rPr lang="es-ES_tradnl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s-ES_tradnl" sz="1100" dirty="0">
                <a:solidFill>
                  <a:srgbClr val="000000"/>
                </a:solidFill>
                <a:latin typeface="Monaco"/>
              </a:rPr>
              <a:t>x, y</a:t>
            </a:r>
            <a:r>
              <a:rPr lang="es-ES_tradnl" sz="1100" dirty="0" smtClean="0">
                <a:solidFill>
                  <a:srgbClr val="687687"/>
                </a:solidFill>
                <a:latin typeface="Monaco"/>
              </a:rPr>
              <a:t>)</a:t>
            </a:r>
            <a:endParaRPr lang="es-ES_tradnl" sz="1100" dirty="0">
              <a:solidFill>
                <a:srgbClr val="687687"/>
              </a:solidFill>
              <a:latin typeface="Monaco"/>
            </a:endParaRPr>
          </a:p>
          <a:p>
            <a:endParaRPr lang="es-ES_tradnl" sz="1000" dirty="0">
              <a:solidFill>
                <a:srgbClr val="687687"/>
              </a:solidFill>
              <a:latin typeface="Monaco"/>
            </a:endParaRPr>
          </a:p>
          <a:p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s-ES_tradnl" sz="1000" dirty="0">
              <a:solidFill>
                <a:srgbClr val="687687"/>
              </a:solidFill>
              <a:latin typeface="Monaco"/>
            </a:endParaRPr>
          </a:p>
          <a:p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n-US" sz="1400" dirty="0"/>
          </a:p>
        </p:txBody>
      </p:sp>
      <p:pic>
        <p:nvPicPr>
          <p:cNvPr id="5" name="Picture 4" descr="Rpl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773" y="2726848"/>
            <a:ext cx="3461171" cy="183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36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Plotting in </a:t>
            </a:r>
            <a:r>
              <a:rPr lang="en-US" sz="4000" dirty="0" smtClean="0">
                <a:solidFill>
                  <a:srgbClr val="0B5B9D"/>
                </a:solidFill>
              </a:rPr>
              <a:t>R: Graphic Parameters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15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5B9D"/>
                </a:solidFill>
              </a:rPr>
              <a:t>Par Function: </a:t>
            </a:r>
            <a:r>
              <a:rPr lang="en-US" sz="2400" dirty="0" smtClean="0">
                <a:solidFill>
                  <a:srgbClr val="0B5B9D"/>
                </a:solidFill>
              </a:rPr>
              <a:t>specify global graphics parameters </a:t>
            </a:r>
            <a:endParaRPr lang="en-US" sz="2400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err="1" smtClean="0">
                <a:solidFill>
                  <a:srgbClr val="468DC3"/>
                </a:solidFill>
              </a:rPr>
              <a:t>pch</a:t>
            </a:r>
            <a:r>
              <a:rPr lang="en-US" sz="1600" b="1" dirty="0" smtClean="0">
                <a:solidFill>
                  <a:srgbClr val="468DC3"/>
                </a:solidFill>
              </a:rPr>
              <a:t>: </a:t>
            </a:r>
            <a:r>
              <a:rPr lang="en-US" sz="1600" dirty="0" smtClean="0">
                <a:solidFill>
                  <a:schemeClr val="tx2"/>
                </a:solidFill>
              </a:rPr>
              <a:t>plotting symbol.	</a:t>
            </a:r>
            <a:endParaRPr lang="en-US" sz="1600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err="1" smtClean="0">
                <a:solidFill>
                  <a:srgbClr val="468DC3"/>
                </a:solidFill>
              </a:rPr>
              <a:t>lty</a:t>
            </a:r>
            <a:r>
              <a:rPr lang="en-US" sz="1600" b="1" dirty="0" smtClean="0">
                <a:solidFill>
                  <a:srgbClr val="468DC3"/>
                </a:solidFill>
              </a:rPr>
              <a:t>: </a:t>
            </a:r>
            <a:r>
              <a:rPr lang="en-US" sz="1600" dirty="0" smtClean="0">
                <a:solidFill>
                  <a:srgbClr val="1F497D"/>
                </a:solidFill>
              </a:rPr>
              <a:t>line type.</a:t>
            </a:r>
            <a:r>
              <a:rPr lang="en-US" sz="1600" b="1" dirty="0" smtClean="0">
                <a:solidFill>
                  <a:srgbClr val="468DC3"/>
                </a:solidFill>
              </a:rPr>
              <a:t> </a:t>
            </a:r>
          </a:p>
          <a:p>
            <a:pPr lvl="1"/>
            <a:r>
              <a:rPr lang="en-US" sz="1600" b="1" dirty="0" err="1" smtClean="0">
                <a:solidFill>
                  <a:srgbClr val="468DC3"/>
                </a:solidFill>
              </a:rPr>
              <a:t>lwd</a:t>
            </a:r>
            <a:r>
              <a:rPr lang="en-US" sz="1600" b="1" dirty="0" smtClean="0">
                <a:solidFill>
                  <a:srgbClr val="468DC3"/>
                </a:solidFill>
              </a:rPr>
              <a:t>: </a:t>
            </a:r>
            <a:r>
              <a:rPr lang="en-US" sz="1600" dirty="0" smtClean="0">
                <a:solidFill>
                  <a:srgbClr val="1F497D"/>
                </a:solidFill>
              </a:rPr>
              <a:t>lines width.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smtClean="0">
                <a:solidFill>
                  <a:srgbClr val="468DC3"/>
                </a:solidFill>
              </a:rPr>
              <a:t>col: </a:t>
            </a:r>
            <a:r>
              <a:rPr lang="en-US" sz="1600" dirty="0" smtClean="0">
                <a:solidFill>
                  <a:srgbClr val="1F497D"/>
                </a:solidFill>
              </a:rPr>
              <a:t>the plotting color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err="1" smtClean="0">
                <a:solidFill>
                  <a:srgbClr val="468DC3"/>
                </a:solidFill>
              </a:rPr>
              <a:t>las</a:t>
            </a:r>
            <a:r>
              <a:rPr lang="en-US" sz="1600" b="1" dirty="0" smtClean="0">
                <a:solidFill>
                  <a:srgbClr val="468DC3"/>
                </a:solidFill>
              </a:rPr>
              <a:t>: </a:t>
            </a:r>
            <a:r>
              <a:rPr lang="en-US" sz="1600" dirty="0" smtClean="0">
                <a:solidFill>
                  <a:srgbClr val="1F497D"/>
                </a:solidFill>
              </a:rPr>
              <a:t>orientation of the axis labels.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smtClean="0">
                <a:solidFill>
                  <a:srgbClr val="468DC3"/>
                </a:solidFill>
              </a:rPr>
              <a:t>font: </a:t>
            </a:r>
            <a:r>
              <a:rPr lang="en-US" sz="1600" dirty="0" smtClean="0">
                <a:solidFill>
                  <a:srgbClr val="1F497D"/>
                </a:solidFill>
              </a:rPr>
              <a:t>font to use for the plot text. 	</a:t>
            </a:r>
          </a:p>
          <a:p>
            <a:pPr lvl="1"/>
            <a:r>
              <a:rPr lang="en-US" sz="1600" b="1" dirty="0" err="1" smtClean="0">
                <a:solidFill>
                  <a:srgbClr val="468DC3"/>
                </a:solidFill>
              </a:rPr>
              <a:t>mfcol</a:t>
            </a:r>
            <a:r>
              <a:rPr lang="en-US" sz="1600" b="1" dirty="0" smtClean="0">
                <a:solidFill>
                  <a:srgbClr val="468DC3"/>
                </a:solidFill>
              </a:rPr>
              <a:t>, </a:t>
            </a:r>
            <a:r>
              <a:rPr lang="en-US" sz="1600" b="1" dirty="0" err="1" smtClean="0">
                <a:solidFill>
                  <a:srgbClr val="468DC3"/>
                </a:solidFill>
              </a:rPr>
              <a:t>mfrow</a:t>
            </a:r>
            <a:r>
              <a:rPr lang="en-US" sz="1600" b="1" dirty="0" smtClean="0">
                <a:solidFill>
                  <a:srgbClr val="468DC3"/>
                </a:solidFill>
              </a:rPr>
              <a:t>: </a:t>
            </a:r>
            <a:r>
              <a:rPr lang="en-US" sz="1600" dirty="0" smtClean="0">
                <a:solidFill>
                  <a:srgbClr val="1F497D"/>
                </a:solidFill>
              </a:rPr>
              <a:t>specify the layout of the plots.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marL="457200" lvl="1" indent="0">
              <a:buNone/>
            </a:pPr>
            <a:endParaRPr lang="en-US" sz="2000" dirty="0" smtClean="0">
              <a:solidFill>
                <a:srgbClr val="0B5B9D"/>
              </a:solidFill>
            </a:endParaRPr>
          </a:p>
          <a:p>
            <a:pPr marL="0" indent="0">
              <a:buNone/>
            </a:pP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</a:t>
            </a: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B5B9D"/>
              </a:solidFill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62581" y="1697163"/>
            <a:ext cx="3317566" cy="235555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onaco"/>
              </a:rPr>
              <a:t>rnorm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>
                <a:solidFill>
                  <a:srgbClr val="0000CD"/>
                </a:solidFill>
                <a:latin typeface="Monaco"/>
              </a:rPr>
              <a:t>100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y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x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+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onaco"/>
              </a:rPr>
              <a:t>rnorm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>
                <a:solidFill>
                  <a:srgbClr val="0000CD"/>
                </a:solidFill>
                <a:latin typeface="Monaco"/>
              </a:rPr>
              <a:t>100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par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 err="1">
                <a:solidFill>
                  <a:srgbClr val="000000"/>
                </a:solidFill>
                <a:latin typeface="Monaco"/>
              </a:rPr>
              <a:t>mfrow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c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>
                <a:solidFill>
                  <a:srgbClr val="0000CD"/>
                </a:solidFill>
                <a:latin typeface="Monaco"/>
              </a:rPr>
              <a:t>2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>
                <a:solidFill>
                  <a:srgbClr val="0000CD"/>
                </a:solidFill>
                <a:latin typeface="Monaco"/>
              </a:rPr>
              <a:t>2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))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plot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x, y, col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"red"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 err="1">
                <a:solidFill>
                  <a:srgbClr val="000000"/>
                </a:solidFill>
                <a:latin typeface="Monaco"/>
              </a:rPr>
              <a:t>pch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>
                <a:solidFill>
                  <a:srgbClr val="0000CD"/>
                </a:solidFill>
                <a:latin typeface="Monaco"/>
              </a:rPr>
              <a:t>19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)</a:t>
            </a:r>
          </a:p>
          <a:p>
            <a:r>
              <a:rPr lang="en-US" sz="1100" dirty="0">
                <a:solidFill>
                  <a:srgbClr val="000000"/>
                </a:solidFill>
                <a:latin typeface="Monaco"/>
              </a:rPr>
              <a:t>y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Monaco"/>
              </a:rPr>
              <a:t>ts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y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 </a:t>
            </a:r>
          </a:p>
          <a:p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plot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y, 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col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"blue"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 err="1">
                <a:solidFill>
                  <a:srgbClr val="000000"/>
                </a:solidFill>
                <a:latin typeface="Monaco"/>
              </a:rPr>
              <a:t>pch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>
                <a:solidFill>
                  <a:srgbClr val="0000CD"/>
                </a:solidFill>
                <a:latin typeface="Monaco"/>
              </a:rPr>
              <a:t>1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)</a:t>
            </a:r>
            <a:endParaRPr lang="es-ES_tradnl" sz="1100" dirty="0" smtClean="0">
              <a:solidFill>
                <a:srgbClr val="687687"/>
              </a:solidFill>
              <a:latin typeface="Monaco"/>
            </a:endParaRPr>
          </a:p>
          <a:p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s-ES_tradnl" sz="1000" dirty="0">
              <a:solidFill>
                <a:srgbClr val="687687"/>
              </a:solidFill>
              <a:latin typeface="Monaco"/>
            </a:endParaRPr>
          </a:p>
          <a:p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s-ES_tradnl" sz="1000" dirty="0">
              <a:solidFill>
                <a:srgbClr val="687687"/>
              </a:solidFill>
              <a:latin typeface="Monaco"/>
            </a:endParaRPr>
          </a:p>
          <a:p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s-ES_tradnl" sz="1000" dirty="0">
              <a:solidFill>
                <a:srgbClr val="687687"/>
              </a:solidFill>
              <a:latin typeface="Monaco"/>
            </a:endParaRPr>
          </a:p>
          <a:p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n-US" sz="1400" dirty="0"/>
          </a:p>
        </p:txBody>
      </p:sp>
      <p:pic>
        <p:nvPicPr>
          <p:cNvPr id="4" name="Picture 3" descr="image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551" y="2586926"/>
            <a:ext cx="3272596" cy="327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21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Plotting in </a:t>
            </a:r>
            <a:r>
              <a:rPr lang="en-US" sz="4000" dirty="0" smtClean="0">
                <a:solidFill>
                  <a:srgbClr val="0B5B9D"/>
                </a:solidFill>
              </a:rPr>
              <a:t>R: Graphic Devices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16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5B9D"/>
                </a:solidFill>
              </a:rPr>
              <a:t>Graphic Devices: Exporting graphics </a:t>
            </a:r>
            <a:endParaRPr lang="en-US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err="1" smtClean="0">
                <a:solidFill>
                  <a:srgbClr val="468DC3"/>
                </a:solidFill>
              </a:rPr>
              <a:t>pdf</a:t>
            </a:r>
            <a:r>
              <a:rPr lang="en-US" sz="1600" dirty="0" smtClean="0">
                <a:solidFill>
                  <a:schemeClr val="tx2"/>
                </a:solidFill>
              </a:rPr>
              <a:t>	</a:t>
            </a:r>
            <a:endParaRPr lang="en-US" sz="1600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smtClean="0">
                <a:solidFill>
                  <a:srgbClr val="468DC3"/>
                </a:solidFill>
              </a:rPr>
              <a:t>postscript</a:t>
            </a:r>
          </a:p>
          <a:p>
            <a:pPr lvl="1"/>
            <a:r>
              <a:rPr lang="en-US" sz="1600" b="1" dirty="0" err="1" smtClean="0">
                <a:solidFill>
                  <a:srgbClr val="468DC3"/>
                </a:solidFill>
              </a:rPr>
              <a:t>xfig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err="1" smtClean="0">
                <a:solidFill>
                  <a:srgbClr val="468DC3"/>
                </a:solidFill>
              </a:rPr>
              <a:t>png</a:t>
            </a:r>
            <a:endParaRPr lang="en-US" sz="1600" b="1" dirty="0" smtClean="0">
              <a:solidFill>
                <a:srgbClr val="468DC3"/>
              </a:solidFill>
            </a:endParaRPr>
          </a:p>
          <a:p>
            <a:pPr lvl="1"/>
            <a:r>
              <a:rPr lang="en-US" sz="1600" b="1" dirty="0" err="1" smtClean="0">
                <a:solidFill>
                  <a:srgbClr val="468DC3"/>
                </a:solidFill>
              </a:rPr>
              <a:t>bipmap</a:t>
            </a: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B5B9D"/>
              </a:solidFill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07091" y="1681036"/>
            <a:ext cx="4976963" cy="2483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dirty="0" err="1">
                <a:solidFill>
                  <a:srgbClr val="000000"/>
                </a:solidFill>
                <a:latin typeface="Monaco"/>
              </a:rPr>
              <a:t>pdf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file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036A07"/>
                </a:solidFill>
                <a:latin typeface="Monaco"/>
              </a:rPr>
              <a:t>"</a:t>
            </a:r>
            <a:r>
              <a:rPr lang="en-US" sz="1000" dirty="0" err="1">
                <a:solidFill>
                  <a:srgbClr val="036A07"/>
                </a:solidFill>
                <a:latin typeface="Monaco"/>
              </a:rPr>
              <a:t>figure.pdf</a:t>
            </a:r>
            <a:r>
              <a:rPr lang="en-US" sz="1000" dirty="0">
                <a:solidFill>
                  <a:srgbClr val="036A07"/>
                </a:solidFill>
                <a:latin typeface="Monaco"/>
              </a:rPr>
              <a:t>"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, height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0000CD"/>
                </a:solidFill>
                <a:latin typeface="Monaco"/>
              </a:rPr>
              <a:t>4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, width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0000CD"/>
                </a:solidFill>
                <a:latin typeface="Monaco"/>
              </a:rPr>
              <a:t>3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*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0000CD"/>
                </a:solidFill>
                <a:latin typeface="Monaco"/>
              </a:rPr>
              <a:t>4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)</a:t>
            </a:r>
            <a:endParaRPr lang="en-US" sz="10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0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Monaco"/>
              </a:rPr>
              <a:t>rnorm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000" dirty="0">
                <a:solidFill>
                  <a:srgbClr val="0000CD"/>
                </a:solidFill>
                <a:latin typeface="Monaco"/>
              </a:rPr>
              <a:t>100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endParaRPr lang="en-US" sz="10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000" dirty="0" smtClean="0">
                <a:solidFill>
                  <a:srgbClr val="000000"/>
                </a:solidFill>
                <a:latin typeface="Monaco"/>
              </a:rPr>
              <a:t>y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x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+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Monaco"/>
              </a:rPr>
              <a:t>rnorm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000" dirty="0">
                <a:solidFill>
                  <a:srgbClr val="0000CD"/>
                </a:solidFill>
                <a:latin typeface="Monaco"/>
              </a:rPr>
              <a:t>100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endParaRPr lang="en-US" sz="10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000" dirty="0" smtClean="0">
                <a:solidFill>
                  <a:srgbClr val="000000"/>
                </a:solidFill>
                <a:latin typeface="Monaco"/>
              </a:rPr>
              <a:t>par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Monaco"/>
              </a:rPr>
              <a:t>mfrow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c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000" dirty="0">
                <a:solidFill>
                  <a:srgbClr val="0000CD"/>
                </a:solidFill>
                <a:latin typeface="Monaco"/>
              </a:rPr>
              <a:t>2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000" dirty="0">
                <a:solidFill>
                  <a:srgbClr val="0000CD"/>
                </a:solidFill>
                <a:latin typeface="Monaco"/>
              </a:rPr>
              <a:t>2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))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endParaRPr lang="en-US" sz="10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000" dirty="0" smtClean="0">
                <a:solidFill>
                  <a:srgbClr val="000000"/>
                </a:solidFill>
                <a:latin typeface="Monaco"/>
              </a:rPr>
              <a:t>plot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x, y, col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036A07"/>
                </a:solidFill>
                <a:latin typeface="Monaco"/>
              </a:rPr>
              <a:t>"red"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Monaco"/>
              </a:rPr>
              <a:t>pch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0000CD"/>
                </a:solidFill>
                <a:latin typeface="Monaco"/>
              </a:rPr>
              <a:t>19</a:t>
            </a:r>
            <a:r>
              <a:rPr lang="en-US" sz="1000" dirty="0" smtClean="0">
                <a:solidFill>
                  <a:srgbClr val="687687"/>
                </a:solidFill>
                <a:latin typeface="Monaco"/>
              </a:rPr>
              <a:t>)</a:t>
            </a:r>
          </a:p>
          <a:p>
            <a:r>
              <a:rPr lang="en-US" sz="1000" dirty="0">
                <a:solidFill>
                  <a:srgbClr val="000000"/>
                </a:solidFill>
                <a:latin typeface="Monaco"/>
              </a:rPr>
              <a:t>y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Monaco"/>
              </a:rPr>
              <a:t>ts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y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000" dirty="0" smtClean="0">
                <a:solidFill>
                  <a:srgbClr val="000000"/>
                </a:solidFill>
                <a:latin typeface="Monaco"/>
              </a:rPr>
              <a:t> </a:t>
            </a:r>
          </a:p>
          <a:p>
            <a:r>
              <a:rPr lang="en-US" sz="1000" dirty="0" smtClean="0">
                <a:solidFill>
                  <a:srgbClr val="000000"/>
                </a:solidFill>
                <a:latin typeface="Monaco"/>
              </a:rPr>
              <a:t>plot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000" dirty="0" smtClean="0">
                <a:solidFill>
                  <a:srgbClr val="000000"/>
                </a:solidFill>
                <a:latin typeface="Monaco"/>
              </a:rPr>
              <a:t>y, 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col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036A07"/>
                </a:solidFill>
                <a:latin typeface="Monaco"/>
              </a:rPr>
              <a:t>"blue"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Monaco"/>
              </a:rPr>
              <a:t>pch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000" dirty="0">
                <a:solidFill>
                  <a:srgbClr val="0000CD"/>
                </a:solidFill>
                <a:latin typeface="Monaco"/>
              </a:rPr>
              <a:t>1</a:t>
            </a:r>
            <a:r>
              <a:rPr lang="en-US" sz="1000" dirty="0" smtClean="0">
                <a:solidFill>
                  <a:srgbClr val="687687"/>
                </a:solidFill>
                <a:latin typeface="Monaco"/>
              </a:rPr>
              <a:t>)</a:t>
            </a:r>
          </a:p>
          <a:p>
            <a:r>
              <a:rPr lang="en-US" sz="1000" dirty="0" err="1">
                <a:solidFill>
                  <a:srgbClr val="000000"/>
                </a:solidFill>
                <a:latin typeface="Monaco"/>
              </a:rPr>
              <a:t>dev.off</a:t>
            </a:r>
            <a:r>
              <a:rPr lang="en-US" sz="10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000" dirty="0" smtClean="0">
                <a:solidFill>
                  <a:srgbClr val="687687"/>
                </a:solidFill>
                <a:latin typeface="Monaco"/>
              </a:rPr>
              <a:t>)</a:t>
            </a:r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s-ES_tradnl" sz="1000" dirty="0">
              <a:solidFill>
                <a:srgbClr val="687687"/>
              </a:solidFill>
              <a:latin typeface="Monaco"/>
            </a:endParaRPr>
          </a:p>
          <a:p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s-ES_tradnl" sz="1000" dirty="0">
              <a:solidFill>
                <a:srgbClr val="687687"/>
              </a:solidFill>
              <a:latin typeface="Monaco"/>
            </a:endParaRPr>
          </a:p>
          <a:p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s-ES_tradnl" sz="1000" dirty="0">
              <a:solidFill>
                <a:srgbClr val="687687"/>
              </a:solidFill>
              <a:latin typeface="Monaco"/>
            </a:endParaRPr>
          </a:p>
          <a:p>
            <a:endParaRPr lang="es-ES_tradnl" sz="1000" dirty="0" smtClean="0">
              <a:solidFill>
                <a:srgbClr val="687687"/>
              </a:solidFill>
              <a:latin typeface="Monaco"/>
            </a:endParaRPr>
          </a:p>
          <a:p>
            <a:endParaRPr lang="en-US" sz="1400" dirty="0"/>
          </a:p>
        </p:txBody>
      </p:sp>
      <p:pic>
        <p:nvPicPr>
          <p:cNvPr id="12" name="Picture 11" descr="image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455" y="2708335"/>
            <a:ext cx="3272596" cy="327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0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Plotting in </a:t>
            </a:r>
            <a:r>
              <a:rPr lang="en-US" sz="4000" dirty="0" smtClean="0">
                <a:solidFill>
                  <a:srgbClr val="0B5B9D"/>
                </a:solidFill>
              </a:rPr>
              <a:t>R: Examples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17</a:t>
            </a:fld>
            <a:endParaRPr lang="en-US" dirty="0"/>
          </a:p>
        </p:txBody>
      </p:sp>
      <p:pic>
        <p:nvPicPr>
          <p:cNvPr id="14" name="Picture 13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pic>
        <p:nvPicPr>
          <p:cNvPr id="9" name="Picture 8" descr="163413_479288597199_8388607_n.j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472" y="1054308"/>
            <a:ext cx="6486924" cy="322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34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</a:rPr>
              <a:t>Plotting in R: Examples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18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0548" b="20548"/>
          <a:stretch>
            <a:fillRect/>
          </a:stretch>
        </p:blipFill>
        <p:spPr>
          <a:xfrm>
            <a:off x="457200" y="963058"/>
            <a:ext cx="8229600" cy="3394472"/>
          </a:xfrm>
        </p:spPr>
      </p:pic>
      <p:sp>
        <p:nvSpPr>
          <p:cNvPr id="5" name="TextBox 4"/>
          <p:cNvSpPr txBox="1"/>
          <p:nvPr/>
        </p:nvSpPr>
        <p:spPr>
          <a:xfrm>
            <a:off x="6582832" y="3158673"/>
            <a:ext cx="210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dirty="0" smtClean="0">
                <a:hlinkClick r:id="rId3"/>
              </a:rPr>
              <a:t>Gallery and Sources</a:t>
            </a:r>
            <a:endParaRPr lang="en-US" dirty="0"/>
          </a:p>
        </p:txBody>
      </p:sp>
      <p:pic>
        <p:nvPicPr>
          <p:cNvPr id="10" name="Picture 9" descr="DataAnalytic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2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</a:rPr>
              <a:t>Use Case: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19</a:t>
            </a:fld>
            <a:endParaRPr lang="en-US" dirty="0"/>
          </a:p>
        </p:txBody>
      </p:sp>
      <p:pic>
        <p:nvPicPr>
          <p:cNvPr id="7" name="Picture 6" descr="GALAXY_SIII_mini_Product_Image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582" y="1680765"/>
            <a:ext cx="4223934" cy="2814006"/>
          </a:xfrm>
          <a:prstGeom prst="rect">
            <a:avLst/>
          </a:prstGeom>
        </p:spPr>
      </p:pic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B5B9D"/>
              </a:solidFill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B5B9D"/>
                </a:solidFill>
              </a:rPr>
              <a:t>Samsung  Galaxy S III</a:t>
            </a:r>
          </a:p>
          <a:p>
            <a:pPr lvl="1"/>
            <a:r>
              <a:rPr lang="en-US" b="1" dirty="0" smtClean="0">
                <a:solidFill>
                  <a:srgbClr val="0B5B9D"/>
                </a:solidFill>
              </a:rPr>
              <a:t>Predict the users’ activity based on the accelerometer information.</a:t>
            </a:r>
          </a:p>
        </p:txBody>
      </p:sp>
    </p:spTree>
    <p:extLst>
      <p:ext uri="{BB962C8B-B14F-4D97-AF65-F5344CB8AC3E}">
        <p14:creationId xmlns:p14="http://schemas.microsoft.com/office/powerpoint/2010/main" val="117779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8" name="Title 1"/>
          <p:cNvSpPr>
            <a:spLocks noGrp="1"/>
          </p:cNvSpPr>
          <p:nvPr/>
        </p:nvSpPr>
        <p:spPr>
          <a:xfrm>
            <a:off x="439008" y="1734996"/>
            <a:ext cx="8265984" cy="1874936"/>
          </a:xfrm>
          <a:prstGeom prst="rect">
            <a:avLst/>
          </a:prstGeom>
        </p:spPr>
        <p:txBody>
          <a:bodyPr vert="horz" lIns="45720" tIns="0" rIns="45720" bIns="0" anchor="t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A58A5"/>
                </a:solidFill>
              </a:rPr>
              <a:t>Introduction to R and </a:t>
            </a:r>
          </a:p>
          <a:p>
            <a:r>
              <a:rPr lang="en-US" dirty="0" smtClean="0">
                <a:solidFill>
                  <a:srgbClr val="0A58A5"/>
                </a:solidFill>
              </a:rPr>
              <a:t>in-Database Analytics using ORE</a:t>
            </a:r>
          </a:p>
          <a:p>
            <a:r>
              <a:rPr lang="en-US" dirty="0" smtClean="0">
                <a:solidFill>
                  <a:srgbClr val="0A58A5"/>
                </a:solidFill>
              </a:rPr>
              <a:t/>
            </a:r>
            <a:br>
              <a:rPr lang="en-US" dirty="0" smtClean="0">
                <a:solidFill>
                  <a:srgbClr val="0A58A5"/>
                </a:solidFill>
              </a:rPr>
            </a:br>
            <a:endParaRPr lang="en-US" sz="2700" dirty="0">
              <a:solidFill>
                <a:srgbClr val="0A58A5"/>
              </a:solidFill>
            </a:endParaRP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439008" y="1372085"/>
            <a:ext cx="6629400" cy="378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rgbClr val="0A58A5"/>
                </a:solidFill>
                <a:latin typeface="Arial (Body)"/>
                <a:cs typeface="Arial (Body)"/>
              </a:rPr>
              <a:t>Manuel Martin Marquez</a:t>
            </a:r>
            <a:endParaRPr lang="en-US" sz="2000" dirty="0">
              <a:solidFill>
                <a:srgbClr val="0A58A5"/>
              </a:solidFill>
              <a:latin typeface="Arial (Body)"/>
              <a:cs typeface="Arial (Body)"/>
            </a:endParaRPr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pic>
        <p:nvPicPr>
          <p:cNvPr id="10" name="Picture 9" descr="forum_logo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632" y="-786998"/>
            <a:ext cx="2815754" cy="281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  <a:latin typeface="Arial (Headings)"/>
                <a:cs typeface="Arial (Headings)"/>
              </a:rPr>
              <a:t>Oracle R Enterprise: Introduction 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Set packages, libraries and SQL extensions that: </a:t>
            </a:r>
          </a:p>
          <a:p>
            <a:pPr lvl="1"/>
            <a:r>
              <a:rPr lang="en-US" b="1" dirty="0" smtClean="0">
                <a:solidFill>
                  <a:srgbClr val="0B5B9D"/>
                </a:solidFill>
              </a:rPr>
              <a:t>Improves the parallelism and scalability </a:t>
            </a:r>
          </a:p>
          <a:p>
            <a:pPr lvl="1"/>
            <a:r>
              <a:rPr lang="en-US" b="1" dirty="0" smtClean="0">
                <a:solidFill>
                  <a:srgbClr val="0B5B9D"/>
                </a:solidFill>
              </a:rPr>
              <a:t>Allows in-database analytics using R</a:t>
            </a:r>
            <a:endParaRPr lang="en-US" b="1" dirty="0">
              <a:solidFill>
                <a:srgbClr val="558ED5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20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304" y="3309766"/>
            <a:ext cx="24638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06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252" y="1537565"/>
            <a:ext cx="6855801" cy="295720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  <a:latin typeface="Arial (Headings)"/>
                <a:cs typeface="Arial (Headings)"/>
              </a:rPr>
              <a:t>Oracle R Enterprise: Introduction 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B5B9D"/>
                </a:solidFill>
              </a:rPr>
              <a:t>ORE packages</a:t>
            </a:r>
            <a:endParaRPr lang="en-US" b="1" dirty="0">
              <a:solidFill>
                <a:srgbClr val="558ED5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21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</p:spTree>
    <p:extLst>
      <p:ext uri="{BB962C8B-B14F-4D97-AF65-F5344CB8AC3E}">
        <p14:creationId xmlns:p14="http://schemas.microsoft.com/office/powerpoint/2010/main" val="63256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35" y="1410956"/>
            <a:ext cx="3404583" cy="30467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696" y="1292759"/>
            <a:ext cx="3334054" cy="3202012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  <a:latin typeface="Arial (Headings)"/>
                <a:cs typeface="Arial (Headings)"/>
              </a:rPr>
              <a:t>Oracle R Enterprise: Persistency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R </a:t>
            </a:r>
            <a:r>
              <a:rPr lang="en-US" dirty="0" err="1" smtClean="0">
                <a:solidFill>
                  <a:srgbClr val="0B5B9D"/>
                </a:solidFill>
              </a:rPr>
              <a:t>vs</a:t>
            </a:r>
            <a:r>
              <a:rPr lang="en-US" dirty="0" smtClean="0">
                <a:solidFill>
                  <a:srgbClr val="0B5B9D"/>
                </a:solidFill>
              </a:rPr>
              <a:t> ORE persistency</a:t>
            </a:r>
          </a:p>
          <a:p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22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5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  <a:latin typeface="Arial (Headings)"/>
                <a:cs typeface="Arial (Headings)"/>
              </a:rPr>
              <a:t>Oracle R Enterprise: Trans. Layer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The transparency layer allows</a:t>
            </a:r>
          </a:p>
          <a:p>
            <a:pPr lvl="1"/>
            <a:r>
              <a:rPr lang="en-US" sz="2000" dirty="0" smtClean="0">
                <a:solidFill>
                  <a:srgbClr val="468DC3"/>
                </a:solidFill>
              </a:rPr>
              <a:t>Create, Delete and Join tables </a:t>
            </a:r>
          </a:p>
          <a:p>
            <a:pPr lvl="1"/>
            <a:r>
              <a:rPr lang="en-US" sz="2000" dirty="0" smtClean="0">
                <a:solidFill>
                  <a:srgbClr val="468DC3"/>
                </a:solidFill>
              </a:rPr>
              <a:t>Column and Row selection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23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" y="2463677"/>
            <a:ext cx="8443205" cy="1762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ES_tradnl" sz="1200" dirty="0" smtClean="0">
                <a:solidFill>
                  <a:srgbClr val="008000"/>
                </a:solidFill>
                <a:latin typeface="Monaco"/>
              </a:rPr>
              <a:t># </a:t>
            </a:r>
            <a:r>
              <a:rPr lang="es-ES_tradnl" sz="1200" dirty="0" err="1" smtClean="0">
                <a:solidFill>
                  <a:srgbClr val="008000"/>
                </a:solidFill>
                <a:latin typeface="Monaco"/>
              </a:rPr>
              <a:t>Column</a:t>
            </a:r>
            <a:r>
              <a:rPr lang="es-ES_tradnl" sz="1200" dirty="0" smtClean="0">
                <a:solidFill>
                  <a:srgbClr val="008000"/>
                </a:solidFill>
                <a:latin typeface="Monaco"/>
              </a:rPr>
              <a:t> </a:t>
            </a:r>
            <a:r>
              <a:rPr lang="es-ES_tradnl" sz="1200" dirty="0" err="1" smtClean="0">
                <a:solidFill>
                  <a:srgbClr val="008000"/>
                </a:solidFill>
                <a:latin typeface="Monaco"/>
              </a:rPr>
              <a:t>selection</a:t>
            </a:r>
            <a:endParaRPr lang="es-ES_tradnl" sz="1200" dirty="0" smtClean="0">
              <a:solidFill>
                <a:srgbClr val="008000"/>
              </a:solidFill>
              <a:latin typeface="Monaco"/>
            </a:endParaRPr>
          </a:p>
          <a:p>
            <a:r>
              <a:rPr lang="es-ES_tradnl" sz="1200" dirty="0" err="1" smtClean="0">
                <a:solidFill>
                  <a:schemeClr val="tx1"/>
                </a:solidFill>
                <a:latin typeface="Monaco"/>
              </a:rPr>
              <a:t>df_consumers</a:t>
            </a:r>
            <a:r>
              <a:rPr lang="es-ES_tradnl" sz="1200" dirty="0" smtClean="0">
                <a:solidFill>
                  <a:schemeClr val="tx1"/>
                </a:solidFill>
                <a:latin typeface="Monaco"/>
              </a:rPr>
              <a:t> 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&lt;- ENS_CONSUMERS[,c(</a:t>
            </a:r>
            <a:r>
              <a:rPr lang="es-ES_tradnl" sz="1200" dirty="0">
                <a:solidFill>
                  <a:srgbClr val="008000"/>
                </a:solidFill>
                <a:latin typeface="Monaco"/>
              </a:rPr>
              <a:t>"</a:t>
            </a:r>
            <a:r>
              <a:rPr lang="es-ES_tradnl" sz="1200" dirty="0" smtClean="0">
                <a:solidFill>
                  <a:srgbClr val="008000"/>
                </a:solidFill>
                <a:latin typeface="Monaco"/>
              </a:rPr>
              <a:t>CONSUMER_ID”</a:t>
            </a:r>
            <a:r>
              <a:rPr lang="es-ES_tradnl" sz="1200" dirty="0" smtClean="0">
                <a:solidFill>
                  <a:schemeClr val="tx1"/>
                </a:solidFill>
                <a:latin typeface="Monaco"/>
              </a:rPr>
              <a:t>, </a:t>
            </a:r>
            <a:r>
              <a:rPr lang="es-ES_tradnl" sz="1200" dirty="0" smtClean="0">
                <a:solidFill>
                  <a:srgbClr val="008000"/>
                </a:solidFill>
                <a:latin typeface="Monaco"/>
              </a:rPr>
              <a:t>"</a:t>
            </a:r>
            <a:r>
              <a:rPr lang="es-ES_tradnl" sz="1200" dirty="0">
                <a:solidFill>
                  <a:srgbClr val="008000"/>
                </a:solidFill>
                <a:latin typeface="Monaco"/>
              </a:rPr>
              <a:t>CONSUMER_NAME"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, </a:t>
            </a:r>
            <a:r>
              <a:rPr lang="es-ES_tradnl" sz="1200" dirty="0">
                <a:solidFill>
                  <a:srgbClr val="008000"/>
                </a:solidFill>
                <a:latin typeface="Monaco"/>
              </a:rPr>
              <a:t>"CONSUMER_DESCRIPTION"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)</a:t>
            </a:r>
            <a:r>
              <a:rPr lang="es-ES_tradnl" sz="1200" dirty="0" smtClean="0">
                <a:solidFill>
                  <a:schemeClr val="tx1"/>
                </a:solidFill>
                <a:latin typeface="Monaco"/>
              </a:rPr>
              <a:t>]</a:t>
            </a:r>
            <a:endParaRPr lang="es-ES_tradnl" sz="1200" dirty="0">
              <a:solidFill>
                <a:schemeClr val="tx1"/>
              </a:solidFill>
              <a:latin typeface="Monaco"/>
            </a:endParaRPr>
          </a:p>
          <a:p>
            <a:endParaRPr lang="es-ES_tradnl" sz="1200" dirty="0" smtClean="0">
              <a:solidFill>
                <a:srgbClr val="008000"/>
              </a:solidFill>
              <a:latin typeface="Monaco"/>
            </a:endParaRPr>
          </a:p>
          <a:p>
            <a:r>
              <a:rPr lang="es-ES_tradnl" sz="1200" dirty="0" smtClean="0">
                <a:solidFill>
                  <a:srgbClr val="008000"/>
                </a:solidFill>
                <a:latin typeface="Monaco"/>
              </a:rPr>
              <a:t># </a:t>
            </a:r>
            <a:r>
              <a:rPr lang="es-ES_tradnl" sz="1200" dirty="0" err="1" smtClean="0">
                <a:solidFill>
                  <a:srgbClr val="008000"/>
                </a:solidFill>
                <a:latin typeface="Monaco"/>
              </a:rPr>
              <a:t>Row</a:t>
            </a:r>
            <a:r>
              <a:rPr lang="es-ES_tradnl" sz="1200" dirty="0" smtClean="0">
                <a:solidFill>
                  <a:srgbClr val="008000"/>
                </a:solidFill>
                <a:latin typeface="Monaco"/>
              </a:rPr>
              <a:t> </a:t>
            </a:r>
            <a:r>
              <a:rPr lang="es-ES_tradnl" sz="1200" dirty="0" err="1" smtClean="0">
                <a:solidFill>
                  <a:srgbClr val="008000"/>
                </a:solidFill>
                <a:latin typeface="Monaco"/>
              </a:rPr>
              <a:t>Selection</a:t>
            </a:r>
            <a:endParaRPr lang="es-ES_tradnl" sz="1200" dirty="0">
              <a:solidFill>
                <a:srgbClr val="008000"/>
              </a:solidFill>
              <a:latin typeface="Monaco"/>
            </a:endParaRPr>
          </a:p>
          <a:p>
            <a:r>
              <a:rPr lang="es-ES_tradnl" sz="1200" dirty="0" err="1">
                <a:solidFill>
                  <a:schemeClr val="tx1"/>
                </a:solidFill>
                <a:latin typeface="Monaco"/>
              </a:rPr>
              <a:t>df_lhc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 &lt;- </a:t>
            </a:r>
            <a:r>
              <a:rPr lang="es-ES_tradnl" sz="1200" dirty="0" err="1">
                <a:solidFill>
                  <a:schemeClr val="tx1"/>
                </a:solidFill>
                <a:latin typeface="Monaco"/>
              </a:rPr>
              <a:t>df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[</a:t>
            </a:r>
            <a:r>
              <a:rPr lang="es-ES_tradnl" sz="1200" dirty="0" err="1">
                <a:solidFill>
                  <a:schemeClr val="tx1"/>
                </a:solidFill>
                <a:latin typeface="Monaco"/>
              </a:rPr>
              <a:t>df$CONSUMER_NAME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==</a:t>
            </a:r>
            <a:r>
              <a:rPr lang="es-ES_tradnl" sz="1200" dirty="0">
                <a:solidFill>
                  <a:srgbClr val="008000"/>
                </a:solidFill>
                <a:latin typeface="Monaco"/>
              </a:rPr>
              <a:t>"LHC"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,</a:t>
            </a:r>
            <a:r>
              <a:rPr lang="es-ES_tradnl" sz="1200" dirty="0" smtClean="0">
                <a:solidFill>
                  <a:schemeClr val="tx1"/>
                </a:solidFill>
                <a:latin typeface="Monaco"/>
              </a:rPr>
              <a:t>]</a:t>
            </a:r>
            <a:endParaRPr lang="es-ES_tradnl" sz="1200" dirty="0">
              <a:solidFill>
                <a:schemeClr val="tx1"/>
              </a:solidFill>
              <a:latin typeface="Monaco"/>
            </a:endParaRPr>
          </a:p>
          <a:p>
            <a:endParaRPr lang="es-ES_tradnl" sz="1200" dirty="0" smtClean="0">
              <a:solidFill>
                <a:srgbClr val="008000"/>
              </a:solidFill>
              <a:latin typeface="Monaco"/>
            </a:endParaRPr>
          </a:p>
          <a:p>
            <a:r>
              <a:rPr lang="es-ES_tradnl" sz="1200" dirty="0" smtClean="0">
                <a:solidFill>
                  <a:srgbClr val="008000"/>
                </a:solidFill>
                <a:latin typeface="Monaco"/>
              </a:rPr>
              <a:t># </a:t>
            </a:r>
            <a:r>
              <a:rPr lang="es-ES_tradnl" sz="1200" dirty="0" err="1" smtClean="0">
                <a:solidFill>
                  <a:srgbClr val="008000"/>
                </a:solidFill>
                <a:latin typeface="Monaco"/>
              </a:rPr>
              <a:t>Joining</a:t>
            </a:r>
            <a:r>
              <a:rPr lang="es-ES_tradnl" sz="1200" dirty="0" smtClean="0">
                <a:solidFill>
                  <a:srgbClr val="008000"/>
                </a:solidFill>
                <a:latin typeface="Monaco"/>
              </a:rPr>
              <a:t> </a:t>
            </a:r>
            <a:r>
              <a:rPr lang="es-ES_tradnl" sz="1200" dirty="0" err="1">
                <a:solidFill>
                  <a:srgbClr val="008000"/>
                </a:solidFill>
                <a:latin typeface="Monaco"/>
              </a:rPr>
              <a:t>T</a:t>
            </a:r>
            <a:r>
              <a:rPr lang="es-ES_tradnl" sz="1200" dirty="0" err="1" smtClean="0">
                <a:solidFill>
                  <a:srgbClr val="008000"/>
                </a:solidFill>
                <a:latin typeface="Monaco"/>
              </a:rPr>
              <a:t>ables</a:t>
            </a:r>
            <a:endParaRPr lang="es-ES_tradnl" sz="1200" dirty="0">
              <a:solidFill>
                <a:srgbClr val="008000"/>
              </a:solidFill>
              <a:latin typeface="Monaco"/>
            </a:endParaRPr>
          </a:p>
          <a:p>
            <a:r>
              <a:rPr lang="es-ES_tradnl" sz="1200" dirty="0" err="1" smtClean="0">
                <a:solidFill>
                  <a:schemeClr val="tx1"/>
                </a:solidFill>
                <a:latin typeface="Monaco"/>
              </a:rPr>
              <a:t>df_energy</a:t>
            </a:r>
            <a:r>
              <a:rPr lang="es-ES_tradnl" sz="1200" dirty="0" smtClean="0">
                <a:solidFill>
                  <a:schemeClr val="tx1"/>
                </a:solidFill>
                <a:latin typeface="Monaco"/>
              </a:rPr>
              <a:t> 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&lt;- ENS_ENERGY_DAILY_DATA</a:t>
            </a:r>
          </a:p>
          <a:p>
            <a:r>
              <a:rPr lang="es-ES_tradnl" sz="1200" dirty="0" err="1">
                <a:solidFill>
                  <a:schemeClr val="tx1"/>
                </a:solidFill>
                <a:latin typeface="Monaco"/>
              </a:rPr>
              <a:t>df_join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 &lt;- </a:t>
            </a:r>
            <a:r>
              <a:rPr lang="es-ES_tradnl" sz="1200" dirty="0" err="1">
                <a:solidFill>
                  <a:schemeClr val="tx1"/>
                </a:solidFill>
                <a:latin typeface="Monaco"/>
              </a:rPr>
              <a:t>merge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 (</a:t>
            </a:r>
            <a:r>
              <a:rPr lang="es-ES_tradnl" sz="1200" dirty="0" err="1">
                <a:solidFill>
                  <a:schemeClr val="tx1"/>
                </a:solidFill>
                <a:latin typeface="Monaco"/>
              </a:rPr>
              <a:t>df_consumers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, </a:t>
            </a:r>
            <a:r>
              <a:rPr lang="es-ES_tradnl" sz="1200" dirty="0" err="1">
                <a:solidFill>
                  <a:schemeClr val="tx1"/>
                </a:solidFill>
                <a:latin typeface="Monaco"/>
              </a:rPr>
              <a:t>df_energy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, </a:t>
            </a:r>
            <a:r>
              <a:rPr lang="es-ES_tradnl" sz="1200" dirty="0" err="1">
                <a:solidFill>
                  <a:schemeClr val="tx1"/>
                </a:solidFill>
                <a:latin typeface="Monaco"/>
              </a:rPr>
              <a:t>by.x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=</a:t>
            </a:r>
            <a:r>
              <a:rPr lang="es-ES_tradnl" sz="1200" dirty="0">
                <a:solidFill>
                  <a:srgbClr val="008000"/>
                </a:solidFill>
                <a:latin typeface="Monaco"/>
              </a:rPr>
              <a:t>"CONSUMER_ID"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, </a:t>
            </a:r>
            <a:r>
              <a:rPr lang="es-ES_tradnl" sz="1200" dirty="0" err="1">
                <a:solidFill>
                  <a:schemeClr val="tx1"/>
                </a:solidFill>
                <a:latin typeface="Monaco"/>
              </a:rPr>
              <a:t>by.y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=</a:t>
            </a:r>
            <a:r>
              <a:rPr lang="es-ES_tradnl" sz="1200" dirty="0">
                <a:solidFill>
                  <a:srgbClr val="008000"/>
                </a:solidFill>
                <a:latin typeface="Monaco"/>
              </a:rPr>
              <a:t>"CONSUMER_ID"</a:t>
            </a:r>
            <a:r>
              <a:rPr lang="es-ES_tradnl" sz="1200" dirty="0">
                <a:solidFill>
                  <a:schemeClr val="tx1"/>
                </a:solidFill>
                <a:latin typeface="Monaco"/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6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  <a:latin typeface="Arial (Headings)"/>
                <a:cs typeface="Arial (Headings)"/>
              </a:rPr>
              <a:t>Oracle R Enterprise: Pulling Data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Pull data into R (transparency layer)</a:t>
            </a:r>
          </a:p>
          <a:p>
            <a:endParaRPr lang="en-US" b="1" dirty="0" smtClean="0">
              <a:solidFill>
                <a:srgbClr val="558ED5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24</a:t>
            </a:fld>
            <a:endParaRPr lang="en-US" dirty="0"/>
          </a:p>
        </p:txBody>
      </p:sp>
      <p:pic>
        <p:nvPicPr>
          <p:cNvPr id="4" name="Picture 3" descr="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702" y="1739045"/>
            <a:ext cx="5593584" cy="2659077"/>
          </a:xfrm>
          <a:prstGeom prst="rect">
            <a:avLst/>
          </a:prstGeom>
        </p:spPr>
      </p:pic>
      <p:pic>
        <p:nvPicPr>
          <p:cNvPr id="10" name="Picture 9" descr="DataAnalytic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61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  <a:latin typeface="Arial (Headings)"/>
                <a:cs typeface="Arial (Headings)"/>
              </a:rPr>
              <a:t>Oracle R Enterprise: In-database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Embedded R Scripts (R interface)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0B5B9D"/>
              </a:solidFill>
            </a:endParaRPr>
          </a:p>
          <a:p>
            <a:endParaRPr lang="en-US" b="1" dirty="0" smtClean="0">
              <a:solidFill>
                <a:srgbClr val="558ED5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25</a:t>
            </a:fld>
            <a:endParaRPr lang="en-US" dirty="0"/>
          </a:p>
        </p:txBody>
      </p:sp>
      <p:pic>
        <p:nvPicPr>
          <p:cNvPr id="3" name="Picture 2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16" y="1499816"/>
            <a:ext cx="7812086" cy="29949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854655"/>
            <a:ext cx="3569516" cy="1686116"/>
          </a:xfrm>
          <a:prstGeom prst="rect">
            <a:avLst/>
          </a:prstGeom>
        </p:spPr>
      </p:pic>
      <p:pic>
        <p:nvPicPr>
          <p:cNvPr id="11" name="Picture 10" descr="DataAnalytic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84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  <a:latin typeface="Arial (Headings)"/>
                <a:cs typeface="Arial (Headings)"/>
              </a:rPr>
              <a:t>Oracle R Enterprise: In-database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Embedded R Scripts (SQL interface)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0B5B9D"/>
              </a:solidFill>
            </a:endParaRPr>
          </a:p>
          <a:p>
            <a:endParaRPr lang="en-US" b="1" dirty="0" smtClean="0">
              <a:solidFill>
                <a:srgbClr val="558ED5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545" y="1886994"/>
            <a:ext cx="4026715" cy="18082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485" y="1794297"/>
            <a:ext cx="4120720" cy="1900927"/>
          </a:xfrm>
          <a:prstGeom prst="rect">
            <a:avLst/>
          </a:prstGeom>
        </p:spPr>
      </p:pic>
      <p:pic>
        <p:nvPicPr>
          <p:cNvPr id="11" name="Picture 10" descr="DataAnalytic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  <a:latin typeface="Arial (Headings)"/>
                <a:cs typeface="Arial (Headings)"/>
              </a:rPr>
              <a:t>ORE Use Case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27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pic>
        <p:nvPicPr>
          <p:cNvPr id="3" name="Picture 2" descr="atla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534" y="994205"/>
            <a:ext cx="4292181" cy="3219136"/>
          </a:xfrm>
          <a:prstGeom prst="rect">
            <a:avLst/>
          </a:prstGeom>
        </p:spPr>
      </p:pic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Forecasting power consumption for ATLAS’ Racks. 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0B5B9D"/>
              </a:solidFill>
            </a:endParaRPr>
          </a:p>
          <a:p>
            <a:endParaRPr lang="en-US" b="1" dirty="0" smtClean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03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8665" y="2855770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pic>
        <p:nvPicPr>
          <p:cNvPr id="5" name="Picture 4" descr="logo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2571750"/>
            <a:ext cx="5143500" cy="5143500"/>
          </a:xfrm>
          <a:prstGeom prst="rect">
            <a:avLst/>
          </a:prstGeom>
        </p:spPr>
      </p:pic>
      <p:pic>
        <p:nvPicPr>
          <p:cNvPr id="2" name="Picture 1" descr="DataAnalytic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385" y="1150237"/>
            <a:ext cx="2507669" cy="250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49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B5B9D"/>
                </a:solidFill>
                <a:latin typeface="Arial (Headings)"/>
                <a:cs typeface="Arial (Headings)"/>
              </a:rPr>
              <a:t>Outline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Introduction and Environment</a:t>
            </a:r>
          </a:p>
          <a:p>
            <a:r>
              <a:rPr lang="en-US" dirty="0" smtClean="0">
                <a:solidFill>
                  <a:srgbClr val="0B5B9D"/>
                </a:solidFill>
              </a:rPr>
              <a:t>R Language Basics</a:t>
            </a:r>
          </a:p>
          <a:p>
            <a:r>
              <a:rPr lang="en-US" dirty="0" smtClean="0">
                <a:solidFill>
                  <a:srgbClr val="0B5B9D"/>
                </a:solidFill>
              </a:rPr>
              <a:t>Plotting in R</a:t>
            </a:r>
          </a:p>
          <a:p>
            <a:r>
              <a:rPr lang="en-US" dirty="0" smtClean="0">
                <a:solidFill>
                  <a:srgbClr val="0B5B9D"/>
                </a:solidFill>
              </a:rPr>
              <a:t>Oracle R Enterprise (ORE)</a:t>
            </a:r>
          </a:p>
          <a:p>
            <a:r>
              <a:rPr lang="en-US" dirty="0" smtClean="0">
                <a:solidFill>
                  <a:srgbClr val="0B5B9D"/>
                </a:solidFill>
              </a:rPr>
              <a:t>In-Database analytics with ORE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3</a:t>
            </a:fld>
            <a:endParaRPr lang="en-US" dirty="0"/>
          </a:p>
        </p:txBody>
      </p:sp>
      <p:pic>
        <p:nvPicPr>
          <p:cNvPr id="10" name="Picture 9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5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Introduction and </a:t>
            </a:r>
            <a:r>
              <a:rPr lang="en-US" sz="4000" dirty="0" smtClean="0">
                <a:solidFill>
                  <a:srgbClr val="0B5B9D"/>
                </a:solidFill>
              </a:rPr>
              <a:t>Environment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R is an </a:t>
            </a:r>
            <a:r>
              <a:rPr lang="en-US" b="1" dirty="0" smtClean="0">
                <a:solidFill>
                  <a:srgbClr val="558ED5"/>
                </a:solidFill>
              </a:rPr>
              <a:t>open source </a:t>
            </a:r>
            <a:r>
              <a:rPr lang="en-US" dirty="0" smtClean="0">
                <a:solidFill>
                  <a:srgbClr val="0B5B9D"/>
                </a:solidFill>
              </a:rPr>
              <a:t>version of S</a:t>
            </a:r>
            <a:endParaRPr lang="en-US" b="1" dirty="0" smtClean="0">
              <a:solidFill>
                <a:srgbClr val="558ED5"/>
              </a:solidFill>
            </a:endParaRPr>
          </a:p>
          <a:p>
            <a:pPr lvl="1"/>
            <a:r>
              <a:rPr lang="en-US" dirty="0" smtClean="0">
                <a:solidFill>
                  <a:srgbClr val="0B5B9D"/>
                </a:solidFill>
                <a:hlinkClick r:id="rId2"/>
              </a:rPr>
              <a:t>http</a:t>
            </a:r>
            <a:r>
              <a:rPr lang="en-US" dirty="0">
                <a:solidFill>
                  <a:srgbClr val="0B5B9D"/>
                </a:solidFill>
                <a:hlinkClick r:id="rId2"/>
              </a:rPr>
              <a:t>://</a:t>
            </a:r>
            <a:r>
              <a:rPr lang="en-US" dirty="0" err="1">
                <a:solidFill>
                  <a:srgbClr val="0B5B9D"/>
                </a:solidFill>
                <a:hlinkClick r:id="rId2"/>
              </a:rPr>
              <a:t>cran.r-</a:t>
            </a:r>
            <a:r>
              <a:rPr lang="en-US" dirty="0" err="1" smtClean="0">
                <a:solidFill>
                  <a:srgbClr val="0B5B9D"/>
                </a:solidFill>
                <a:hlinkClick r:id="rId2"/>
              </a:rPr>
              <a:t>project.org</a:t>
            </a:r>
            <a:endParaRPr lang="en-US" dirty="0" smtClean="0">
              <a:solidFill>
                <a:srgbClr val="0B5B9D"/>
              </a:solidFill>
            </a:endParaRPr>
          </a:p>
          <a:p>
            <a:r>
              <a:rPr lang="en-US" b="1" dirty="0" smtClean="0">
                <a:solidFill>
                  <a:srgbClr val="558ED5"/>
                </a:solidFill>
              </a:rPr>
              <a:t>Framework</a:t>
            </a:r>
            <a:r>
              <a:rPr lang="en-US" dirty="0" smtClean="0">
                <a:solidFill>
                  <a:srgbClr val="0B5B9D"/>
                </a:solidFill>
              </a:rPr>
              <a:t> that provides:</a:t>
            </a:r>
          </a:p>
          <a:p>
            <a:pPr lvl="1"/>
            <a:r>
              <a:rPr lang="en-US" dirty="0" smtClean="0">
                <a:solidFill>
                  <a:srgbClr val="0B5B9D"/>
                </a:solidFill>
              </a:rPr>
              <a:t>Statistical and Data Analysis methods</a:t>
            </a:r>
          </a:p>
          <a:p>
            <a:pPr lvl="2"/>
            <a:r>
              <a:rPr lang="en-US" dirty="0" smtClean="0">
                <a:solidFill>
                  <a:srgbClr val="0B5B9D"/>
                </a:solidFill>
              </a:rPr>
              <a:t>Linear and non linear modeling</a:t>
            </a:r>
          </a:p>
          <a:p>
            <a:pPr lvl="2"/>
            <a:r>
              <a:rPr lang="en-US" dirty="0" smtClean="0">
                <a:solidFill>
                  <a:srgbClr val="0B5B9D"/>
                </a:solidFill>
              </a:rPr>
              <a:t>Classical Statistical</a:t>
            </a:r>
          </a:p>
          <a:p>
            <a:pPr lvl="2"/>
            <a:r>
              <a:rPr lang="en-US" dirty="0" smtClean="0">
                <a:solidFill>
                  <a:srgbClr val="0B5B9D"/>
                </a:solidFill>
              </a:rPr>
              <a:t>Classification</a:t>
            </a:r>
          </a:p>
          <a:p>
            <a:pPr lvl="2"/>
            <a:r>
              <a:rPr lang="en-US" dirty="0" smtClean="0">
                <a:solidFill>
                  <a:srgbClr val="0B5B9D"/>
                </a:solidFill>
              </a:rPr>
              <a:t>Time-series analysis</a:t>
            </a:r>
          </a:p>
          <a:p>
            <a:pPr lvl="2"/>
            <a:r>
              <a:rPr lang="en-US" dirty="0" err="1" smtClean="0">
                <a:solidFill>
                  <a:srgbClr val="0B5B9D"/>
                </a:solidFill>
              </a:rPr>
              <a:t>hadoop</a:t>
            </a:r>
            <a:endParaRPr lang="en-US" dirty="0" smtClean="0">
              <a:solidFill>
                <a:srgbClr val="0B5B9D"/>
              </a:solidFill>
            </a:endParaRPr>
          </a:p>
          <a:p>
            <a:pPr lvl="1"/>
            <a:r>
              <a:rPr lang="en-US" b="1" dirty="0" smtClean="0">
                <a:solidFill>
                  <a:srgbClr val="558ED5"/>
                </a:solidFill>
              </a:rPr>
              <a:t>Powerful graphical </a:t>
            </a:r>
            <a:r>
              <a:rPr lang="en-US" dirty="0" smtClean="0">
                <a:solidFill>
                  <a:srgbClr val="0B5B9D"/>
                </a:solidFill>
              </a:rPr>
              <a:t>capabilities</a:t>
            </a:r>
          </a:p>
          <a:p>
            <a:pPr marL="0" indent="0">
              <a:buNone/>
            </a:pPr>
            <a:endParaRPr lang="en-US" dirty="0" smtClean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4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09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Introduction and </a:t>
            </a:r>
            <a:r>
              <a:rPr lang="en-US" sz="4000" dirty="0" smtClean="0">
                <a:solidFill>
                  <a:srgbClr val="0B5B9D"/>
                </a:solidFill>
              </a:rPr>
              <a:t>Environment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R is </a:t>
            </a:r>
            <a:r>
              <a:rPr lang="en-US" b="1" dirty="0" smtClean="0">
                <a:solidFill>
                  <a:srgbClr val="558ED5"/>
                </a:solidFill>
              </a:rPr>
              <a:t>highly extensible </a:t>
            </a:r>
            <a:r>
              <a:rPr lang="en-US" dirty="0" smtClean="0">
                <a:solidFill>
                  <a:srgbClr val="0B5B9D"/>
                </a:solidFill>
              </a:rPr>
              <a:t>via Packages</a:t>
            </a:r>
          </a:p>
          <a:p>
            <a:pPr lvl="1"/>
            <a:r>
              <a:rPr lang="en-US" dirty="0" smtClean="0">
                <a:solidFill>
                  <a:srgbClr val="0B5B9D"/>
                </a:solidFill>
              </a:rPr>
              <a:t>Huge number of packages on CRAN repositories</a:t>
            </a:r>
          </a:p>
          <a:p>
            <a:pPr lvl="2"/>
            <a:r>
              <a:rPr lang="en-US" dirty="0">
                <a:solidFill>
                  <a:srgbClr val="0B5B9D"/>
                </a:solidFill>
                <a:hlinkClick r:id="rId2"/>
              </a:rPr>
              <a:t>http://</a:t>
            </a:r>
            <a:r>
              <a:rPr lang="en-US" dirty="0" err="1">
                <a:solidFill>
                  <a:srgbClr val="0B5B9D"/>
                </a:solidFill>
                <a:hlinkClick r:id="rId2"/>
              </a:rPr>
              <a:t>cran.r-project.org</a:t>
            </a:r>
            <a:r>
              <a:rPr lang="en-US" dirty="0">
                <a:solidFill>
                  <a:srgbClr val="0B5B9D"/>
                </a:solidFill>
                <a:hlinkClick r:id="rId2"/>
              </a:rPr>
              <a:t>/web/</a:t>
            </a:r>
            <a:r>
              <a:rPr lang="en-US" dirty="0" smtClean="0">
                <a:solidFill>
                  <a:srgbClr val="0B5B9D"/>
                </a:solidFill>
                <a:hlinkClick r:id="rId2"/>
              </a:rPr>
              <a:t>packages/</a:t>
            </a:r>
            <a:r>
              <a:rPr lang="en-US" dirty="0" err="1" smtClean="0">
                <a:solidFill>
                  <a:srgbClr val="0B5B9D"/>
                </a:solidFill>
                <a:hlinkClick r:id="rId2"/>
              </a:rPr>
              <a:t>available_packages_by_date.html</a:t>
            </a:r>
            <a:endParaRPr lang="en-US" dirty="0" smtClean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5</a:t>
            </a:fld>
            <a:endParaRPr lang="en-US" dirty="0"/>
          </a:p>
        </p:txBody>
      </p:sp>
      <p:pic>
        <p:nvPicPr>
          <p:cNvPr id="10" name="Picture 9" descr="DataAnalytic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77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Introduction and </a:t>
            </a:r>
            <a:r>
              <a:rPr lang="en-US" sz="4000" dirty="0" smtClean="0">
                <a:solidFill>
                  <a:srgbClr val="0B5B9D"/>
                </a:solidFill>
              </a:rPr>
              <a:t>Environment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R Environment</a:t>
            </a:r>
            <a:endParaRPr lang="en-US" dirty="0">
              <a:solidFill>
                <a:srgbClr val="0B5B9D"/>
              </a:solidFill>
            </a:endParaRPr>
          </a:p>
          <a:p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346" y="994205"/>
            <a:ext cx="4110949" cy="31794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5438" y="1501829"/>
            <a:ext cx="2842595" cy="29465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461" y="1859084"/>
            <a:ext cx="3476474" cy="2233840"/>
          </a:xfrm>
          <a:prstGeom prst="rect">
            <a:avLst/>
          </a:prstGeom>
        </p:spPr>
      </p:pic>
      <p:pic>
        <p:nvPicPr>
          <p:cNvPr id="3" name="Picture 2" descr="DataAnalytics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90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Introduction and </a:t>
            </a:r>
            <a:r>
              <a:rPr lang="en-US" sz="4000" dirty="0" smtClean="0">
                <a:solidFill>
                  <a:srgbClr val="0B5B9D"/>
                </a:solidFill>
              </a:rPr>
              <a:t>Environment</a:t>
            </a:r>
            <a:endParaRPr lang="en-US" sz="4000" dirty="0">
              <a:solidFill>
                <a:srgbClr val="0B5B9D"/>
              </a:solidFill>
              <a:latin typeface="Arial (Headings)"/>
              <a:cs typeface="Arial (Headings)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B5B9D"/>
                </a:solidFill>
              </a:rPr>
              <a:t>Other tools: </a:t>
            </a:r>
            <a:r>
              <a:rPr lang="en-US" dirty="0" err="1" smtClean="0">
                <a:solidFill>
                  <a:srgbClr val="0B5B9D"/>
                </a:solidFill>
              </a:rPr>
              <a:t>Rstudio</a:t>
            </a:r>
            <a:r>
              <a:rPr lang="en-US" dirty="0">
                <a:solidFill>
                  <a:srgbClr val="0B5B9D"/>
                </a:solidFill>
              </a:rPr>
              <a:t> </a:t>
            </a:r>
            <a:r>
              <a:rPr lang="en-US" dirty="0" smtClean="0">
                <a:solidFill>
                  <a:srgbClr val="0B5B9D"/>
                </a:solidFill>
              </a:rPr>
              <a:t>and </a:t>
            </a:r>
            <a:r>
              <a:rPr lang="en-US" dirty="0" err="1">
                <a:solidFill>
                  <a:srgbClr val="0B5B9D"/>
                </a:solidFill>
              </a:rPr>
              <a:t>s</a:t>
            </a:r>
            <a:r>
              <a:rPr lang="en-US" dirty="0" err="1" smtClean="0">
                <a:solidFill>
                  <a:srgbClr val="0B5B9D"/>
                </a:solidFill>
              </a:rPr>
              <a:t>tatET</a:t>
            </a:r>
            <a:endParaRPr lang="en-US" dirty="0">
              <a:solidFill>
                <a:srgbClr val="0B5B9D"/>
              </a:solidFill>
            </a:endParaRPr>
          </a:p>
          <a:p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2782" y="1669893"/>
            <a:ext cx="3222176" cy="24230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470" y="1669892"/>
            <a:ext cx="3597501" cy="2423031"/>
          </a:xfrm>
          <a:prstGeom prst="rect">
            <a:avLst/>
          </a:prstGeom>
        </p:spPr>
      </p:pic>
      <p:pic>
        <p:nvPicPr>
          <p:cNvPr id="12" name="Picture 11" descr="DataAnalytic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41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R Language </a:t>
            </a:r>
            <a:r>
              <a:rPr lang="en-US" sz="4000" dirty="0" smtClean="0">
                <a:solidFill>
                  <a:srgbClr val="0B5B9D"/>
                </a:solidFill>
              </a:rPr>
              <a:t>Basics: Objects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29087" y="1478176"/>
            <a:ext cx="6716681" cy="10438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</a:t>
            </a:r>
          </a:p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36A07"/>
                </a:solidFill>
                <a:latin typeface="Monaco"/>
              </a:rPr>
              <a:t>"a"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     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</a:t>
            </a:r>
            <a:r>
              <a:rPr lang="en-US" sz="1200" dirty="0">
                <a:solidFill>
                  <a:srgbClr val="4C886B"/>
                </a:solidFill>
                <a:latin typeface="Monaco"/>
              </a:rPr>
              <a:t>Character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</a:p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2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       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</a:t>
            </a:r>
            <a:r>
              <a:rPr lang="en-US" sz="1200" dirty="0">
                <a:solidFill>
                  <a:srgbClr val="4C886B"/>
                </a:solidFill>
                <a:latin typeface="Monaco"/>
              </a:rPr>
              <a:t>Integer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</a:p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2.5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     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</a:t>
            </a:r>
            <a:r>
              <a:rPr lang="en-US" sz="1200" dirty="0">
                <a:solidFill>
                  <a:srgbClr val="4C886B"/>
                </a:solidFill>
                <a:latin typeface="Monaco"/>
              </a:rPr>
              <a:t>Numeric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</a:p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2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+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0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+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4i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</a:t>
            </a:r>
            <a:r>
              <a:rPr lang="en-US" sz="1200" dirty="0">
                <a:solidFill>
                  <a:srgbClr val="4C886B"/>
                </a:solidFill>
                <a:latin typeface="Monaco"/>
              </a:rPr>
              <a:t>Complex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</a:p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 smtClean="0">
                <a:solidFill>
                  <a:srgbClr val="5848F6"/>
                </a:solidFill>
                <a:latin typeface="Monaco"/>
              </a:rPr>
              <a:t>true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    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</a:t>
            </a:r>
            <a:r>
              <a:rPr lang="en-US" sz="1200" dirty="0">
                <a:solidFill>
                  <a:srgbClr val="4C886B"/>
                </a:solidFill>
                <a:latin typeface="Monaco"/>
              </a:rPr>
              <a:t>Logical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(true/false)</a:t>
            </a:r>
            <a:endParaRPr lang="en-US" sz="1200" dirty="0">
              <a:solidFill>
                <a:srgbClr val="4C886B"/>
              </a:solidFill>
              <a:latin typeface="Monaco"/>
            </a:endParaRPr>
          </a:p>
          <a:p>
            <a:pPr algn="ctr"/>
            <a:endParaRPr lang="en-US" dirty="0"/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5B9D"/>
                </a:solidFill>
              </a:rPr>
              <a:t>Basics object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</a:t>
            </a: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B5B9D"/>
                </a:solidFill>
              </a:rPr>
              <a:t>Vectors and Matrices</a:t>
            </a:r>
          </a:p>
          <a:p>
            <a:pPr>
              <a:spcBef>
                <a:spcPts val="0"/>
              </a:spcBef>
            </a:pPr>
            <a:endParaRPr lang="en-US" dirty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B5B9D"/>
              </a:solidFill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29087" y="3190730"/>
            <a:ext cx="6716681" cy="11531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c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200" dirty="0" smtClean="0">
                <a:solidFill>
                  <a:srgbClr val="036A07"/>
                </a:solidFill>
                <a:latin typeface="Monaco"/>
              </a:rPr>
              <a:t>"a</a:t>
            </a:r>
            <a:r>
              <a:rPr lang="en-US" sz="1200" dirty="0">
                <a:solidFill>
                  <a:srgbClr val="036A07"/>
                </a:solidFill>
                <a:latin typeface="Monaco"/>
              </a:rPr>
              <a:t>"</a:t>
            </a:r>
            <a:r>
              <a:rPr lang="en-US" sz="1200" dirty="0" smtClean="0">
                <a:solidFill>
                  <a:srgbClr val="036A07"/>
                </a:solidFill>
                <a:latin typeface="Monaco"/>
              </a:rPr>
              <a:t>, </a:t>
            </a:r>
            <a:r>
              <a:rPr lang="en-US" sz="1200" dirty="0">
                <a:solidFill>
                  <a:srgbClr val="036A07"/>
                </a:solidFill>
                <a:latin typeface="Monaco"/>
              </a:rPr>
              <a:t>"</a:t>
            </a:r>
            <a:r>
              <a:rPr lang="en-US" sz="1200" dirty="0" smtClean="0">
                <a:solidFill>
                  <a:srgbClr val="036A07"/>
                </a:solidFill>
                <a:latin typeface="Monaco"/>
              </a:rPr>
              <a:t>b</a:t>
            </a:r>
            <a:r>
              <a:rPr lang="en-US" sz="1200" dirty="0">
                <a:solidFill>
                  <a:srgbClr val="036A07"/>
                </a:solidFill>
                <a:latin typeface="Monaco"/>
              </a:rPr>
              <a:t>"</a:t>
            </a:r>
            <a:r>
              <a:rPr lang="en-US" sz="1200" dirty="0" smtClean="0">
                <a:solidFill>
                  <a:srgbClr val="036A07"/>
                </a:solidFill>
                <a:latin typeface="Monaco"/>
              </a:rPr>
              <a:t>, </a:t>
            </a:r>
            <a:r>
              <a:rPr lang="en-US" sz="1200" dirty="0">
                <a:solidFill>
                  <a:srgbClr val="036A07"/>
                </a:solidFill>
                <a:latin typeface="Monaco"/>
              </a:rPr>
              <a:t>"</a:t>
            </a:r>
            <a:r>
              <a:rPr lang="en-US" sz="1200" dirty="0" smtClean="0">
                <a:solidFill>
                  <a:srgbClr val="036A07"/>
                </a:solidFill>
                <a:latin typeface="Monaco"/>
              </a:rPr>
              <a:t>c”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 )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           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Character</a:t>
            </a:r>
            <a:endParaRPr lang="en-US" sz="1200" dirty="0">
              <a:solidFill>
                <a:srgbClr val="000000"/>
              </a:solidFill>
              <a:latin typeface="Monaco"/>
            </a:endParaRPr>
          </a:p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0</a:t>
            </a:r>
            <a:r>
              <a:rPr lang="en-US" sz="1200" dirty="0" smtClean="0">
                <a:solidFill>
                  <a:srgbClr val="0000CD"/>
                </a:solidFill>
                <a:latin typeface="Monaco"/>
              </a:rPr>
              <a:t>:10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                        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Integer</a:t>
            </a:r>
            <a:endParaRPr lang="en-US" sz="1200" dirty="0">
              <a:solidFill>
                <a:srgbClr val="000000"/>
              </a:solidFill>
              <a:latin typeface="Monaco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11C79"/>
                </a:solidFill>
                <a:latin typeface="Monaco"/>
              </a:rPr>
              <a:t>vector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200" dirty="0">
                <a:solidFill>
                  <a:srgbClr val="036A07"/>
                </a:solidFill>
                <a:latin typeface="Monaco"/>
              </a:rPr>
              <a:t>"numeric"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, length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10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)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</a:t>
            </a:r>
            <a:r>
              <a:rPr lang="en-US" sz="1200" dirty="0">
                <a:solidFill>
                  <a:srgbClr val="4C886B"/>
                </a:solidFill>
                <a:latin typeface="Monaco"/>
              </a:rPr>
              <a:t>Numeric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</a:p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c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200" dirty="0" smtClean="0">
                <a:solidFill>
                  <a:srgbClr val="0000CD"/>
                </a:solidFill>
                <a:latin typeface="Monaco"/>
              </a:rPr>
              <a:t>2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+</a:t>
            </a:r>
            <a:r>
              <a:rPr lang="en-US" sz="1200" dirty="0" smtClean="0">
                <a:solidFill>
                  <a:srgbClr val="0000CD"/>
                </a:solidFill>
                <a:latin typeface="Monaco"/>
              </a:rPr>
              <a:t>2i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,</a:t>
            </a:r>
            <a:r>
              <a:rPr lang="en-US" sz="1200" dirty="0" smtClean="0">
                <a:solidFill>
                  <a:srgbClr val="0000CD"/>
                </a:solidFill>
                <a:latin typeface="Monaco"/>
              </a:rPr>
              <a:t>1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+</a:t>
            </a:r>
            <a:r>
              <a:rPr lang="en-US" sz="1200" dirty="0" smtClean="0">
                <a:solidFill>
                  <a:srgbClr val="0000CD"/>
                </a:solidFill>
                <a:latin typeface="Monaco"/>
              </a:rPr>
              <a:t>4i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                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</a:t>
            </a:r>
            <a:r>
              <a:rPr lang="en-US" sz="1200" dirty="0">
                <a:solidFill>
                  <a:srgbClr val="4C886B"/>
                </a:solidFill>
                <a:latin typeface="Monaco"/>
              </a:rPr>
              <a:t>Complex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</a:p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x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 smtClean="0">
                <a:solidFill>
                  <a:srgbClr val="011C79"/>
                </a:solidFill>
                <a:latin typeface="Monaco"/>
              </a:rPr>
              <a:t>rep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(</a:t>
            </a:r>
            <a:r>
              <a:rPr lang="en-US" sz="1200" dirty="0" smtClean="0">
                <a:solidFill>
                  <a:srgbClr val="5848F6"/>
                </a:solidFill>
                <a:latin typeface="Monaco"/>
              </a:rPr>
              <a:t>true,</a:t>
            </a:r>
            <a:r>
              <a:rPr lang="en-US" sz="1200" dirty="0" smtClean="0">
                <a:solidFill>
                  <a:srgbClr val="0000CD"/>
                </a:solidFill>
                <a:latin typeface="Monaco"/>
              </a:rPr>
              <a:t> 10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) 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              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Logical</a:t>
            </a:r>
          </a:p>
          <a:p>
            <a:pPr lvl="0"/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m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 smtClean="0">
                <a:solidFill>
                  <a:srgbClr val="011C79"/>
                </a:solidFill>
                <a:latin typeface="Monaco"/>
              </a:rPr>
              <a:t>matrix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onaco"/>
              </a:rPr>
              <a:t>ncol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10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latin typeface="Monaco"/>
              </a:rPr>
              <a:t>ncol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10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) 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      </a:t>
            </a:r>
            <a:r>
              <a:rPr lang="en-US" sz="1200" dirty="0" smtClean="0">
                <a:solidFill>
                  <a:srgbClr val="4C886B"/>
                </a:solidFill>
                <a:latin typeface="Monaco"/>
              </a:rPr>
              <a:t># Empty Matrix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3982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944" y="4562983"/>
            <a:ext cx="9144000" cy="5894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974576" y="4562983"/>
            <a:ext cx="7178367" cy="580516"/>
          </a:xfrm>
          <a:prstGeom prst="rect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3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B5B9D"/>
                </a:solidFill>
              </a:rPr>
              <a:t>R Language </a:t>
            </a:r>
            <a:r>
              <a:rPr lang="en-US" sz="4000" dirty="0" smtClean="0">
                <a:solidFill>
                  <a:srgbClr val="0B5B9D"/>
                </a:solidFill>
              </a:rPr>
              <a:t>Basics: Objects</a:t>
            </a:r>
            <a:endParaRPr lang="en-US" sz="4000" dirty="0">
              <a:solidFill>
                <a:srgbClr val="0B5B9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37220" y="4842084"/>
            <a:ext cx="2003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Zyngo"/>
                <a:cs typeface="Zyngo"/>
              </a:rPr>
              <a:t>http://data-analytics.web.cern.ch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Zyngo"/>
              <a:cs typeface="Zyngo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2753" y="4562983"/>
            <a:ext cx="2133600" cy="273844"/>
          </a:xfrm>
        </p:spPr>
        <p:txBody>
          <a:bodyPr/>
          <a:lstStyle/>
          <a:p>
            <a:fld id="{ABF9D432-86C2-9040-A37C-FACF3A436190}" type="slidenum">
              <a:rPr lang="en-US" smtClean="0"/>
              <a:t>9</a:t>
            </a:fld>
            <a:endParaRPr lang="en-US" dirty="0"/>
          </a:p>
        </p:txBody>
      </p:sp>
      <p:pic>
        <p:nvPicPr>
          <p:cNvPr id="9" name="Picture 8" descr="DataAnalytic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716"/>
            <a:ext cx="1578736" cy="1578736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937021"/>
            <a:ext cx="8226854" cy="3500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B5B9D"/>
                </a:solidFill>
              </a:rPr>
              <a:t>Lists: </a:t>
            </a:r>
            <a:r>
              <a:rPr lang="en-US" sz="2000" dirty="0" smtClean="0">
                <a:solidFill>
                  <a:srgbClr val="0B5B9D"/>
                </a:solidFill>
              </a:rPr>
              <a:t>Vector that contains elements of different class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</a:t>
            </a: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>
              <a:solidFill>
                <a:srgbClr val="000000"/>
              </a:solidFill>
              <a:latin typeface="Monaco"/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4C886B"/>
              </a:solidFill>
              <a:latin typeface="Monaco"/>
            </a:endParaRPr>
          </a:p>
          <a:p>
            <a:pPr>
              <a:spcBef>
                <a:spcPts val="0"/>
              </a:spcBef>
            </a:pPr>
            <a:endParaRPr lang="en-US" dirty="0" smtClean="0">
              <a:solidFill>
                <a:srgbClr val="0B5B9D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B5B9D"/>
                </a:solidFill>
              </a:rPr>
              <a:t>Factors: </a:t>
            </a:r>
            <a:r>
              <a:rPr lang="en-US" sz="2000" dirty="0" smtClean="0">
                <a:solidFill>
                  <a:srgbClr val="0B5B9D"/>
                </a:solidFill>
              </a:rPr>
              <a:t>Represent categorical data</a:t>
            </a:r>
            <a:endParaRPr lang="en-US" sz="2000" dirty="0">
              <a:solidFill>
                <a:srgbClr val="0B5B9D"/>
              </a:solidFill>
            </a:endParaRPr>
          </a:p>
          <a:p>
            <a:pPr marL="0" indent="0">
              <a:buNone/>
            </a:pPr>
            <a:endParaRPr lang="en-US" sz="1100" dirty="0" smtClean="0">
              <a:solidFill>
                <a:srgbClr val="0B5B9D"/>
              </a:solidFill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B5B9D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98522" y="1531032"/>
            <a:ext cx="6716681" cy="10092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00" dirty="0" smtClean="0">
              <a:solidFill>
                <a:srgbClr val="000000"/>
              </a:solidFill>
              <a:latin typeface="Monaco"/>
            </a:endParaRPr>
          </a:p>
          <a:p>
            <a:endParaRPr lang="en-US" sz="12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l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pl-PL" sz="1200" dirty="0" smtClean="0">
                <a:solidFill>
                  <a:srgbClr val="070087"/>
                </a:solidFill>
                <a:latin typeface="Monaco"/>
                <a:cs typeface="Monaco"/>
              </a:rPr>
              <a:t>list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1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200" dirty="0">
                <a:solidFill>
                  <a:srgbClr val="036A07"/>
                </a:solidFill>
                <a:latin typeface="Monaco"/>
              </a:rPr>
              <a:t>"a"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200" dirty="0" smtClean="0">
                <a:solidFill>
                  <a:srgbClr val="5848F6"/>
                </a:solidFill>
                <a:latin typeface="Monaco"/>
              </a:rPr>
              <a:t>false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1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+</a:t>
            </a:r>
            <a:r>
              <a:rPr lang="en-US" sz="12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0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+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2i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)</a:t>
            </a:r>
          </a:p>
          <a:p>
            <a:r>
              <a:rPr lang="en-US" sz="1200" dirty="0">
                <a:solidFill>
                  <a:srgbClr val="000000"/>
                </a:solidFill>
                <a:latin typeface="Monaco"/>
              </a:rPr>
              <a:t>l </a:t>
            </a:r>
            <a:r>
              <a:rPr lang="en-US" sz="12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Monaco"/>
              </a:rPr>
              <a:t> </a:t>
            </a:r>
            <a:r>
              <a:rPr lang="en-US" sz="1200" dirty="0">
                <a:solidFill>
                  <a:srgbClr val="011C79"/>
                </a:solidFill>
                <a:latin typeface="Monaco"/>
              </a:rPr>
              <a:t>list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200" dirty="0" smtClean="0">
                <a:solidFill>
                  <a:srgbClr val="0000CD"/>
                </a:solidFill>
                <a:latin typeface="Monaco"/>
              </a:rPr>
              <a:t>1:10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, rep(</a:t>
            </a:r>
            <a:r>
              <a:rPr lang="en-US" sz="1200" dirty="0" smtClean="0">
                <a:solidFill>
                  <a:srgbClr val="5848F6"/>
                </a:solidFill>
                <a:latin typeface="Monaco"/>
              </a:rPr>
              <a:t>false</a:t>
            </a:r>
            <a:r>
              <a:rPr lang="en-US" sz="1200" dirty="0" smtClean="0">
                <a:solidFill>
                  <a:srgbClr val="000000"/>
                </a:solidFill>
                <a:latin typeface="Monaco"/>
              </a:rPr>
              <a:t>,</a:t>
            </a:r>
            <a:r>
              <a:rPr lang="en-US" sz="1200" dirty="0">
                <a:solidFill>
                  <a:srgbClr val="0000CD"/>
                </a:solidFill>
                <a:latin typeface="Monaco"/>
              </a:rPr>
              <a:t>5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))</a:t>
            </a:r>
          </a:p>
          <a:p>
            <a:endParaRPr lang="en-US" sz="1200" dirty="0" err="1">
              <a:solidFill>
                <a:srgbClr val="036A07"/>
              </a:solidFill>
              <a:latin typeface="Monaco"/>
            </a:endParaRPr>
          </a:p>
          <a:p>
            <a:r>
              <a:rPr lang="en-US" sz="1200" dirty="0" smtClean="0">
                <a:solidFill>
                  <a:srgbClr val="036A07"/>
                </a:solidFill>
                <a:latin typeface="Monaco"/>
              </a:rPr>
              <a:t># Access to list members</a:t>
            </a:r>
            <a:endParaRPr lang="en-US" sz="1200" dirty="0" smtClean="0">
              <a:solidFill>
                <a:srgbClr val="687687"/>
              </a:solidFill>
              <a:latin typeface="Monaco"/>
            </a:endParaRPr>
          </a:p>
          <a:p>
            <a:r>
              <a:rPr lang="en-US" sz="1200" dirty="0">
                <a:solidFill>
                  <a:srgbClr val="687687"/>
                </a:solidFill>
                <a:latin typeface="Monaco"/>
              </a:rPr>
              <a:t>l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[</a:t>
            </a:r>
            <a:r>
              <a:rPr lang="en-US" sz="1200" dirty="0" smtClean="0">
                <a:solidFill>
                  <a:srgbClr val="70748A"/>
                </a:solidFill>
                <a:latin typeface="Monaco"/>
              </a:rPr>
              <a:t>[1]</a:t>
            </a:r>
            <a:r>
              <a:rPr lang="en-US" sz="1200" dirty="0" smtClean="0">
                <a:solidFill>
                  <a:srgbClr val="687687"/>
                </a:solidFill>
                <a:latin typeface="Monaco"/>
              </a:rPr>
              <a:t>]</a:t>
            </a:r>
            <a:endParaRPr lang="en-US" sz="1200" dirty="0">
              <a:solidFill>
                <a:srgbClr val="687687"/>
              </a:solidFill>
              <a:latin typeface="Monaco"/>
            </a:endParaRPr>
          </a:p>
          <a:p>
            <a:endParaRPr lang="en-US" sz="1000" dirty="0" smtClean="0">
              <a:solidFill>
                <a:srgbClr val="687687"/>
              </a:solidFill>
              <a:latin typeface="Monaco"/>
            </a:endParaRPr>
          </a:p>
          <a:p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998522" y="3372428"/>
            <a:ext cx="6716681" cy="10070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000" dirty="0" smtClean="0">
              <a:solidFill>
                <a:srgbClr val="000000"/>
              </a:solidFill>
              <a:latin typeface="Monaco"/>
            </a:endParaRPr>
          </a:p>
          <a:p>
            <a:endParaRPr lang="en-US" sz="10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100" dirty="0">
                <a:solidFill>
                  <a:srgbClr val="000000"/>
                </a:solidFill>
                <a:latin typeface="Monaco"/>
              </a:rPr>
              <a:t>f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&lt;-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1100" dirty="0">
                <a:solidFill>
                  <a:srgbClr val="011C79"/>
                </a:solidFill>
                <a:latin typeface="Monaco"/>
              </a:rPr>
              <a:t>factor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c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"Male"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"Female"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"Female"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"Male"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endParaRPr lang="en-US" sz="1100" dirty="0" smtClean="0">
              <a:solidFill>
                <a:srgbClr val="000000"/>
              </a:solidFill>
              <a:latin typeface="Monaco"/>
            </a:endParaRPr>
          </a:p>
          <a:p>
            <a:r>
              <a:rPr lang="en-US" sz="1100" dirty="0">
                <a:solidFill>
                  <a:srgbClr val="000000"/>
                </a:solidFill>
                <a:latin typeface="Monaco"/>
              </a:rPr>
              <a:t>	</a:t>
            </a:r>
            <a:r>
              <a:rPr lang="en-US" sz="1100" dirty="0" smtClean="0">
                <a:solidFill>
                  <a:srgbClr val="000000"/>
                </a:solidFill>
                <a:latin typeface="Monaco"/>
              </a:rPr>
              <a:t>			levels 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=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 c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(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"Male"</a:t>
            </a:r>
            <a:r>
              <a:rPr lang="en-US" sz="1100" dirty="0">
                <a:solidFill>
                  <a:srgbClr val="000000"/>
                </a:solidFill>
                <a:latin typeface="Monaco"/>
              </a:rPr>
              <a:t>, </a:t>
            </a:r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”Female</a:t>
            </a:r>
            <a:r>
              <a:rPr lang="en-US" sz="1100" dirty="0">
                <a:solidFill>
                  <a:srgbClr val="036A07"/>
                </a:solidFill>
                <a:latin typeface="Monaco"/>
              </a:rPr>
              <a:t>"</a:t>
            </a:r>
            <a:r>
              <a:rPr lang="en-US" sz="1100" dirty="0">
                <a:solidFill>
                  <a:srgbClr val="687687"/>
                </a:solidFill>
                <a:latin typeface="Monaco"/>
              </a:rPr>
              <a:t>)</a:t>
            </a:r>
            <a:r>
              <a:rPr lang="en-US" sz="1100" dirty="0" smtClean="0">
                <a:solidFill>
                  <a:srgbClr val="687687"/>
                </a:solidFill>
                <a:latin typeface="Monaco"/>
              </a:rPr>
              <a:t>)</a:t>
            </a:r>
          </a:p>
          <a:p>
            <a:r>
              <a:rPr lang="en-US" sz="1100" dirty="0" smtClean="0">
                <a:solidFill>
                  <a:srgbClr val="036A07"/>
                </a:solidFill>
                <a:latin typeface="Monaco"/>
              </a:rPr>
              <a:t># Content of factor</a:t>
            </a:r>
            <a:endParaRPr lang="en-US" sz="1100" dirty="0" smtClean="0">
              <a:solidFill>
                <a:srgbClr val="687687"/>
              </a:solidFill>
              <a:latin typeface="Monaco"/>
            </a:endParaRPr>
          </a:p>
          <a:p>
            <a:r>
              <a:rPr lang="en-US" sz="1100" dirty="0">
                <a:solidFill>
                  <a:srgbClr val="687687"/>
                </a:solidFill>
                <a:latin typeface="Monaco"/>
              </a:rPr>
              <a:t>[1] Male   Female Female Male  </a:t>
            </a:r>
          </a:p>
          <a:p>
            <a:r>
              <a:rPr lang="en-US" sz="1100" dirty="0">
                <a:solidFill>
                  <a:srgbClr val="687687"/>
                </a:solidFill>
                <a:latin typeface="Monaco"/>
              </a:rPr>
              <a:t>Levels: Male Female</a:t>
            </a:r>
            <a:endParaRPr lang="en-US" sz="1100" dirty="0" smtClean="0">
              <a:solidFill>
                <a:srgbClr val="687687"/>
              </a:solidFill>
              <a:latin typeface="Monaco"/>
            </a:endParaRPr>
          </a:p>
          <a:p>
            <a:endParaRPr lang="en-US" sz="1000" dirty="0" smtClean="0">
              <a:solidFill>
                <a:srgbClr val="687687"/>
              </a:solidFill>
              <a:latin typeface="Monaco"/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6395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a:spPr>
      <a:bodyPr rtlCol="0" anchor="ctr"/>
      <a:lstStyle>
        <a:defPPr>
          <a:defRPr dirty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16575</TotalTime>
  <Words>1293</Words>
  <Application>Microsoft Macintosh PowerPoint</Application>
  <PresentationFormat>On-screen Show (16:9)</PresentationFormat>
  <Paragraphs>329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Outline</vt:lpstr>
      <vt:lpstr>Introduction and Environment</vt:lpstr>
      <vt:lpstr>Introduction and Environment</vt:lpstr>
      <vt:lpstr>Introduction and Environment</vt:lpstr>
      <vt:lpstr>Introduction and Environment</vt:lpstr>
      <vt:lpstr>R Language Basics: Objects</vt:lpstr>
      <vt:lpstr>R Language Basics: Objects</vt:lpstr>
      <vt:lpstr>R Language Basics: Objects</vt:lpstr>
      <vt:lpstr>R Language Basics: Vector operations</vt:lpstr>
      <vt:lpstr>R Language Basics: Functions</vt:lpstr>
      <vt:lpstr>R Language Basics: Looping Functions</vt:lpstr>
      <vt:lpstr>Plotting in R: Base Plotting Functions</vt:lpstr>
      <vt:lpstr>Plotting in R: Graphic Parameters</vt:lpstr>
      <vt:lpstr>Plotting in R: Graphic Devices</vt:lpstr>
      <vt:lpstr>Plotting in R: Examples</vt:lpstr>
      <vt:lpstr>Plotting in R: Examples</vt:lpstr>
      <vt:lpstr>Use Case:</vt:lpstr>
      <vt:lpstr>Oracle R Enterprise: Introduction </vt:lpstr>
      <vt:lpstr>Oracle R Enterprise: Introduction </vt:lpstr>
      <vt:lpstr>Oracle R Enterprise: Persistency</vt:lpstr>
      <vt:lpstr>Oracle R Enterprise: Trans. Layer</vt:lpstr>
      <vt:lpstr>Oracle R Enterprise: Pulling Data</vt:lpstr>
      <vt:lpstr>Oracle R Enterprise: In-database</vt:lpstr>
      <vt:lpstr>Oracle R Enterprise: In-database</vt:lpstr>
      <vt:lpstr>ORE Use Case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Martin Marquez</dc:creator>
  <cp:lastModifiedBy>Manuel Martin Marquez</cp:lastModifiedBy>
  <cp:revision>95</cp:revision>
  <dcterms:created xsi:type="dcterms:W3CDTF">2012-12-05T16:06:09Z</dcterms:created>
  <dcterms:modified xsi:type="dcterms:W3CDTF">2013-03-04T15:48:04Z</dcterms:modified>
</cp:coreProperties>
</file>