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9"/>
  </p:notesMasterIdLst>
  <p:handoutMasterIdLst>
    <p:handoutMasterId r:id="rId100"/>
  </p:handoutMasterIdLst>
  <p:sldIdLst>
    <p:sldId id="455" r:id="rId2"/>
    <p:sldId id="336" r:id="rId3"/>
    <p:sldId id="558" r:id="rId4"/>
    <p:sldId id="663" r:id="rId5"/>
    <p:sldId id="639" r:id="rId6"/>
    <p:sldId id="640" r:id="rId7"/>
    <p:sldId id="660" r:id="rId8"/>
    <p:sldId id="658" r:id="rId9"/>
    <p:sldId id="659" r:id="rId10"/>
    <p:sldId id="661" r:id="rId11"/>
    <p:sldId id="662" r:id="rId12"/>
    <p:sldId id="696" r:id="rId13"/>
    <p:sldId id="697" r:id="rId14"/>
    <p:sldId id="708" r:id="rId15"/>
    <p:sldId id="638" r:id="rId16"/>
    <p:sldId id="629" r:id="rId17"/>
    <p:sldId id="630" r:id="rId18"/>
    <p:sldId id="560" r:id="rId19"/>
    <p:sldId id="624" r:id="rId20"/>
    <p:sldId id="707" r:id="rId21"/>
    <p:sldId id="698" r:id="rId22"/>
    <p:sldId id="703" r:id="rId23"/>
    <p:sldId id="704" r:id="rId24"/>
    <p:sldId id="705" r:id="rId25"/>
    <p:sldId id="706" r:id="rId26"/>
    <p:sldId id="699" r:id="rId27"/>
    <p:sldId id="700" r:id="rId28"/>
    <p:sldId id="701" r:id="rId29"/>
    <p:sldId id="634" r:id="rId30"/>
    <p:sldId id="608" r:id="rId31"/>
    <p:sldId id="593" r:id="rId32"/>
    <p:sldId id="523" r:id="rId33"/>
    <p:sldId id="514" r:id="rId34"/>
    <p:sldId id="641" r:id="rId35"/>
    <p:sldId id="642" r:id="rId36"/>
    <p:sldId id="643" r:id="rId37"/>
    <p:sldId id="644" r:id="rId38"/>
    <p:sldId id="645" r:id="rId39"/>
    <p:sldId id="646" r:id="rId40"/>
    <p:sldId id="647" r:id="rId41"/>
    <p:sldId id="648" r:id="rId42"/>
    <p:sldId id="650" r:id="rId43"/>
    <p:sldId id="681" r:id="rId44"/>
    <p:sldId id="651" r:id="rId45"/>
    <p:sldId id="652" r:id="rId46"/>
    <p:sldId id="653" r:id="rId47"/>
    <p:sldId id="654" r:id="rId48"/>
    <p:sldId id="655" r:id="rId49"/>
    <p:sldId id="656" r:id="rId50"/>
    <p:sldId id="610" r:id="rId51"/>
    <p:sldId id="611" r:id="rId52"/>
    <p:sldId id="676" r:id="rId53"/>
    <p:sldId id="677" r:id="rId54"/>
    <p:sldId id="678" r:id="rId55"/>
    <p:sldId id="679" r:id="rId56"/>
    <p:sldId id="623" r:id="rId57"/>
    <p:sldId id="482" r:id="rId58"/>
    <p:sldId id="599" r:id="rId59"/>
    <p:sldId id="582" r:id="rId60"/>
    <p:sldId id="600" r:id="rId61"/>
    <p:sldId id="518" r:id="rId62"/>
    <p:sldId id="664" r:id="rId63"/>
    <p:sldId id="665" r:id="rId64"/>
    <p:sldId id="666" r:id="rId65"/>
    <p:sldId id="709" r:id="rId66"/>
    <p:sldId id="684" r:id="rId67"/>
    <p:sldId id="685" r:id="rId68"/>
    <p:sldId id="710" r:id="rId69"/>
    <p:sldId id="711" r:id="rId70"/>
    <p:sldId id="712" r:id="rId71"/>
    <p:sldId id="686" r:id="rId72"/>
    <p:sldId id="687" r:id="rId73"/>
    <p:sldId id="688" r:id="rId74"/>
    <p:sldId id="689" r:id="rId75"/>
    <p:sldId id="690" r:id="rId76"/>
    <p:sldId id="691" r:id="rId77"/>
    <p:sldId id="667" r:id="rId78"/>
    <p:sldId id="668" r:id="rId79"/>
    <p:sldId id="669" r:id="rId80"/>
    <p:sldId id="670" r:id="rId81"/>
    <p:sldId id="671" r:id="rId82"/>
    <p:sldId id="672" r:id="rId83"/>
    <p:sldId id="673" r:id="rId84"/>
    <p:sldId id="674" r:id="rId85"/>
    <p:sldId id="694" r:id="rId86"/>
    <p:sldId id="693" r:id="rId87"/>
    <p:sldId id="695" r:id="rId88"/>
    <p:sldId id="682" r:id="rId89"/>
    <p:sldId id="683" r:id="rId90"/>
    <p:sldId id="675" r:id="rId91"/>
    <p:sldId id="520" r:id="rId92"/>
    <p:sldId id="525" r:id="rId93"/>
    <p:sldId id="515" r:id="rId94"/>
    <p:sldId id="483" r:id="rId95"/>
    <p:sldId id="532" r:id="rId96"/>
    <p:sldId id="549" r:id="rId97"/>
    <p:sldId id="479" r:id="rId98"/>
  </p:sldIdLst>
  <p:sldSz cx="9144000" cy="6858000" type="screen4x3"/>
  <p:notesSz cx="6794500" cy="9918700"/>
  <p:defaultTextStyle>
    <a:defPPr>
      <a:defRPr lang="ru-RU"/>
    </a:defPPr>
    <a:lvl1pPr algn="l" rtl="0" fontAlgn="base">
      <a:spcBef>
        <a:spcPct val="0"/>
      </a:spcBef>
      <a:spcAft>
        <a:spcPct val="0"/>
      </a:spcAft>
      <a:defRPr sz="28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28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28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28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2800" kern="1200">
        <a:solidFill>
          <a:schemeClr val="tx1"/>
        </a:solidFill>
        <a:latin typeface="Arial" pitchFamily="34" charset="0"/>
        <a:ea typeface="+mn-ea"/>
        <a:cs typeface="Arial" pitchFamily="34" charset="0"/>
      </a:defRPr>
    </a:lvl5pPr>
    <a:lvl6pPr marL="2286000" algn="l" defTabSz="914400" rtl="0" eaLnBrk="1" latinLnBrk="0" hangingPunct="1">
      <a:defRPr sz="2800" kern="1200">
        <a:solidFill>
          <a:schemeClr val="tx1"/>
        </a:solidFill>
        <a:latin typeface="Arial" pitchFamily="34" charset="0"/>
        <a:ea typeface="+mn-ea"/>
        <a:cs typeface="Arial" pitchFamily="34" charset="0"/>
      </a:defRPr>
    </a:lvl6pPr>
    <a:lvl7pPr marL="2743200" algn="l" defTabSz="914400" rtl="0" eaLnBrk="1" latinLnBrk="0" hangingPunct="1">
      <a:defRPr sz="2800" kern="1200">
        <a:solidFill>
          <a:schemeClr val="tx1"/>
        </a:solidFill>
        <a:latin typeface="Arial" pitchFamily="34" charset="0"/>
        <a:ea typeface="+mn-ea"/>
        <a:cs typeface="Arial" pitchFamily="34" charset="0"/>
      </a:defRPr>
    </a:lvl7pPr>
    <a:lvl8pPr marL="3200400" algn="l" defTabSz="914400" rtl="0" eaLnBrk="1" latinLnBrk="0" hangingPunct="1">
      <a:defRPr sz="2800" kern="1200">
        <a:solidFill>
          <a:schemeClr val="tx1"/>
        </a:solidFill>
        <a:latin typeface="Arial" pitchFamily="34" charset="0"/>
        <a:ea typeface="+mn-ea"/>
        <a:cs typeface="Arial" pitchFamily="34" charset="0"/>
      </a:defRPr>
    </a:lvl8pPr>
    <a:lvl9pPr marL="3657600" algn="l" defTabSz="914400" rtl="0" eaLnBrk="1" latinLnBrk="0" hangingPunct="1">
      <a:defRPr sz="2800"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a:srgbClr val="0000FF"/>
    <a:srgbClr val="006600"/>
    <a:srgbClr val="FF0066"/>
    <a:srgbClr val="FF66CC"/>
    <a:srgbClr val="FFFF99"/>
    <a:srgbClr val="FFFF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9" autoAdjust="0"/>
    <p:restoredTop sz="94430" autoAdjust="0"/>
  </p:normalViewPr>
  <p:slideViewPr>
    <p:cSldViewPr>
      <p:cViewPr varScale="1">
        <p:scale>
          <a:sx n="65" d="100"/>
          <a:sy n="65" d="100"/>
        </p:scale>
        <p:origin x="1306" y="58"/>
      </p:cViewPr>
      <p:guideLst>
        <p:guide orient="horz" pos="2160"/>
        <p:guide pos="2880"/>
      </p:guideLst>
    </p:cSldViewPr>
  </p:slideViewPr>
  <p:outlineViewPr>
    <p:cViewPr>
      <p:scale>
        <a:sx n="33" d="100"/>
        <a:sy n="33" d="100"/>
      </p:scale>
      <p:origin x="0" y="8472"/>
    </p:cViewPr>
  </p:outlineViewPr>
  <p:notesTextViewPr>
    <p:cViewPr>
      <p:scale>
        <a:sx n="100" d="100"/>
        <a:sy n="100" d="100"/>
      </p:scale>
      <p:origin x="0" y="0"/>
    </p:cViewPr>
  </p:notesTextViewPr>
  <p:sorterViewPr>
    <p:cViewPr>
      <p:scale>
        <a:sx n="66" d="100"/>
        <a:sy n="66" d="100"/>
      </p:scale>
      <p:origin x="0" y="291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04.wmf"/><Relationship Id="rId1" Type="http://schemas.openxmlformats.org/officeDocument/2006/relationships/image" Target="../media/image10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07.wmf"/><Relationship Id="rId1" Type="http://schemas.openxmlformats.org/officeDocument/2006/relationships/image" Target="../media/image10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3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4"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31.wmf"/><Relationship Id="rId2" Type="http://schemas.openxmlformats.org/officeDocument/2006/relationships/image" Target="../media/image30.wmf"/><Relationship Id="rId1" Type="http://schemas.openxmlformats.org/officeDocument/2006/relationships/image" Target="../media/image29.wmf"/><Relationship Id="rId4"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image" Target="../media/image59.wmf"/><Relationship Id="rId1" Type="http://schemas.openxmlformats.org/officeDocument/2006/relationships/image" Target="../media/image5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image" Target="../media/image64.wmf"/><Relationship Id="rId6" Type="http://schemas.openxmlformats.org/officeDocument/2006/relationships/image" Target="../media/image69.wmf"/><Relationship Id="rId5" Type="http://schemas.openxmlformats.org/officeDocument/2006/relationships/image" Target="../media/image68.wmf"/><Relationship Id="rId4" Type="http://schemas.openxmlformats.org/officeDocument/2006/relationships/image" Target="../media/image67.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image" Target="../media/image74.wmf"/><Relationship Id="rId7" Type="http://schemas.openxmlformats.org/officeDocument/2006/relationships/image" Target="../media/image78.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77.wmf"/><Relationship Id="rId5" Type="http://schemas.openxmlformats.org/officeDocument/2006/relationships/image" Target="../media/image76.wmf"/><Relationship Id="rId10" Type="http://schemas.openxmlformats.org/officeDocument/2006/relationships/image" Target="../media/image81.wmf"/><Relationship Id="rId4" Type="http://schemas.openxmlformats.org/officeDocument/2006/relationships/image" Target="../media/image75.wmf"/><Relationship Id="rId9" Type="http://schemas.openxmlformats.org/officeDocument/2006/relationships/image" Target="../media/image8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02.wmf"/><Relationship Id="rId2" Type="http://schemas.openxmlformats.org/officeDocument/2006/relationships/image" Target="../media/image101.wmf"/><Relationship Id="rId1" Type="http://schemas.openxmlformats.org/officeDocument/2006/relationships/image" Target="../media/image10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latin typeface="Arial" charset="0"/>
                <a:cs typeface="+mn-cs"/>
              </a:defRPr>
            </a:lvl1pPr>
          </a:lstStyle>
          <a:p>
            <a:pPr>
              <a:defRPr/>
            </a:pPr>
            <a:endParaRPr lang="en-US"/>
          </a:p>
        </p:txBody>
      </p:sp>
      <p:sp>
        <p:nvSpPr>
          <p:cNvPr id="83971" name="Rectangle 3"/>
          <p:cNvSpPr>
            <a:spLocks noGrp="1" noChangeArrowheads="1"/>
          </p:cNvSpPr>
          <p:nvPr>
            <p:ph type="dt" sz="quarter" idx="1"/>
          </p:nvPr>
        </p:nvSpPr>
        <p:spPr bwMode="auto">
          <a:xfrm>
            <a:off x="3849688"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Arial" charset="0"/>
                <a:cs typeface="+mn-cs"/>
              </a:defRPr>
            </a:lvl1pPr>
          </a:lstStyle>
          <a:p>
            <a:pPr>
              <a:defRPr/>
            </a:pPr>
            <a:endParaRPr lang="en-US"/>
          </a:p>
        </p:txBody>
      </p:sp>
      <p:sp>
        <p:nvSpPr>
          <p:cNvPr id="83972" name="Rectangle 4"/>
          <p:cNvSpPr>
            <a:spLocks noGrp="1" noChangeArrowheads="1"/>
          </p:cNvSpPr>
          <p:nvPr>
            <p:ph type="ftr" sz="quarter" idx="2"/>
          </p:nvPr>
        </p:nvSpPr>
        <p:spPr bwMode="auto">
          <a:xfrm>
            <a:off x="0" y="9421813"/>
            <a:ext cx="2943225"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latin typeface="Arial" charset="0"/>
                <a:cs typeface="+mn-cs"/>
              </a:defRPr>
            </a:lvl1pPr>
          </a:lstStyle>
          <a:p>
            <a:pPr>
              <a:defRPr/>
            </a:pPr>
            <a:r>
              <a:rPr lang="en-US"/>
              <a:t>XVIII International School. September 21 - 27 2009, Varna, Bulgaria</a:t>
            </a:r>
          </a:p>
        </p:txBody>
      </p:sp>
      <p:sp>
        <p:nvSpPr>
          <p:cNvPr id="83973" name="Rectangle 5"/>
          <p:cNvSpPr>
            <a:spLocks noGrp="1" noChangeArrowheads="1"/>
          </p:cNvSpPr>
          <p:nvPr>
            <p:ph type="sldNum" sz="quarter" idx="3"/>
          </p:nvPr>
        </p:nvSpPr>
        <p:spPr bwMode="auto">
          <a:xfrm>
            <a:off x="3849688" y="9421813"/>
            <a:ext cx="2943225"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atin typeface="Arial" charset="0"/>
                <a:cs typeface="+mn-cs"/>
              </a:defRPr>
            </a:lvl1pPr>
          </a:lstStyle>
          <a:p>
            <a:pPr>
              <a:defRPr/>
            </a:pPr>
            <a:fld id="{4FF7CF1F-AB2B-4CBD-9089-E07E3010119D}" type="slidenum">
              <a:rPr lang="en-US"/>
              <a:pPr>
                <a:defRPr/>
              </a:pPr>
              <a:t>‹#›</a:t>
            </a:fld>
            <a:endParaRPr lang="en-US"/>
          </a:p>
        </p:txBody>
      </p:sp>
    </p:spTree>
    <p:extLst>
      <p:ext uri="{BB962C8B-B14F-4D97-AF65-F5344CB8AC3E}">
        <p14:creationId xmlns:p14="http://schemas.microsoft.com/office/powerpoint/2010/main" val="231479236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200">
                <a:latin typeface="Arial" charset="0"/>
                <a:cs typeface="+mn-cs"/>
              </a:defRPr>
            </a:lvl1pPr>
          </a:lstStyle>
          <a:p>
            <a:pPr>
              <a:defRPr/>
            </a:pPr>
            <a:endParaRPr lang="en-US"/>
          </a:p>
        </p:txBody>
      </p:sp>
      <p:sp>
        <p:nvSpPr>
          <p:cNvPr id="81923" name="Rectangle 3"/>
          <p:cNvSpPr>
            <a:spLocks noGrp="1" noChangeArrowheads="1"/>
          </p:cNvSpPr>
          <p:nvPr>
            <p:ph type="dt" idx="1"/>
          </p:nvPr>
        </p:nvSpPr>
        <p:spPr bwMode="auto">
          <a:xfrm>
            <a:off x="3849688" y="0"/>
            <a:ext cx="2943225"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Arial" charset="0"/>
                <a:cs typeface="+mn-cs"/>
              </a:defRPr>
            </a:lvl1pPr>
          </a:lstStyle>
          <a:p>
            <a:pPr>
              <a:defRPr/>
            </a:pPr>
            <a:endParaRPr lang="en-US"/>
          </a:p>
        </p:txBody>
      </p:sp>
      <p:sp>
        <p:nvSpPr>
          <p:cNvPr id="82948" name="Rectangle 4"/>
          <p:cNvSpPr>
            <a:spLocks noGrp="1" noRot="1" noChangeAspect="1" noChangeArrowheads="1" noTextEdit="1"/>
          </p:cNvSpPr>
          <p:nvPr>
            <p:ph type="sldImg" idx="2"/>
          </p:nvPr>
        </p:nvSpPr>
        <p:spPr bwMode="auto">
          <a:xfrm>
            <a:off x="917575" y="744538"/>
            <a:ext cx="4959350" cy="3719512"/>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79450" y="4711700"/>
            <a:ext cx="5435600" cy="44624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Образец текста</a:t>
            </a:r>
          </a:p>
          <a:p>
            <a:pPr lvl="1"/>
            <a:r>
              <a:rPr lang="en-US" noProof="0" smtClean="0"/>
              <a:t>Второй уровень</a:t>
            </a:r>
          </a:p>
          <a:p>
            <a:pPr lvl="2"/>
            <a:r>
              <a:rPr lang="en-US" noProof="0" smtClean="0"/>
              <a:t>Третий уровень</a:t>
            </a:r>
          </a:p>
          <a:p>
            <a:pPr lvl="3"/>
            <a:r>
              <a:rPr lang="en-US" noProof="0" smtClean="0"/>
              <a:t>Четвертый уровень</a:t>
            </a:r>
          </a:p>
          <a:p>
            <a:pPr lvl="4"/>
            <a:r>
              <a:rPr lang="en-US" noProof="0" smtClean="0"/>
              <a:t>Пятый уровень</a:t>
            </a:r>
          </a:p>
        </p:txBody>
      </p:sp>
      <p:sp>
        <p:nvSpPr>
          <p:cNvPr id="81926" name="Rectangle 6"/>
          <p:cNvSpPr>
            <a:spLocks noGrp="1" noChangeArrowheads="1"/>
          </p:cNvSpPr>
          <p:nvPr>
            <p:ph type="ftr" sz="quarter" idx="4"/>
          </p:nvPr>
        </p:nvSpPr>
        <p:spPr bwMode="auto">
          <a:xfrm>
            <a:off x="0" y="9421813"/>
            <a:ext cx="2943225"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spcBef>
                <a:spcPct val="0"/>
              </a:spcBef>
              <a:defRPr sz="1200">
                <a:latin typeface="Arial" charset="0"/>
                <a:cs typeface="+mn-cs"/>
              </a:defRPr>
            </a:lvl1pPr>
          </a:lstStyle>
          <a:p>
            <a:pPr>
              <a:defRPr/>
            </a:pPr>
            <a:r>
              <a:rPr lang="en-US"/>
              <a:t>XVIII International School. September 21 - 27 2009, Varna, Bulgaria</a:t>
            </a:r>
          </a:p>
        </p:txBody>
      </p:sp>
      <p:sp>
        <p:nvSpPr>
          <p:cNvPr id="81927" name="Rectangle 7"/>
          <p:cNvSpPr>
            <a:spLocks noGrp="1" noChangeArrowheads="1"/>
          </p:cNvSpPr>
          <p:nvPr>
            <p:ph type="sldNum" sz="quarter" idx="5"/>
          </p:nvPr>
        </p:nvSpPr>
        <p:spPr bwMode="auto">
          <a:xfrm>
            <a:off x="3849688" y="9421813"/>
            <a:ext cx="2943225"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a:latin typeface="Arial" charset="0"/>
                <a:cs typeface="+mn-cs"/>
              </a:defRPr>
            </a:lvl1pPr>
          </a:lstStyle>
          <a:p>
            <a:pPr>
              <a:defRPr/>
            </a:pPr>
            <a:fld id="{737B3DED-46EC-4218-83FC-BFD0065778C2}" type="slidenum">
              <a:rPr lang="en-US"/>
              <a:pPr>
                <a:defRPr/>
              </a:pPr>
              <a:t>‹#›</a:t>
            </a:fld>
            <a:endParaRPr lang="en-US"/>
          </a:p>
        </p:txBody>
      </p:sp>
    </p:spTree>
    <p:extLst>
      <p:ext uri="{BB962C8B-B14F-4D97-AF65-F5344CB8AC3E}">
        <p14:creationId xmlns:p14="http://schemas.microsoft.com/office/powerpoint/2010/main" val="155484361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9"/>
          <p:cNvSpPr>
            <a:spLocks noGrp="1" noChangeArrowheads="1"/>
          </p:cNvSpPr>
          <p:nvPr>
            <p:ph type="sldNum" sz="quarter" idx="5"/>
          </p:nvPr>
        </p:nvSpPr>
        <p:spPr/>
        <p:txBody>
          <a:bodyPr/>
          <a:lstStyle/>
          <a:p>
            <a:pPr>
              <a:defRPr/>
            </a:pPr>
            <a:fld id="{4F57BDF8-E63F-497D-BCD0-3732F9B33912}" type="slidenum">
              <a:rPr lang="en-GB" smtClean="0"/>
              <a:pPr>
                <a:defRPr/>
              </a:pPr>
              <a:t>1</a:t>
            </a:fld>
            <a:endParaRPr lang="en-GB" smtClean="0"/>
          </a:p>
        </p:txBody>
      </p:sp>
      <p:sp>
        <p:nvSpPr>
          <p:cNvPr id="83971" name="Text Box 1"/>
          <p:cNvSpPr txBox="1">
            <a:spLocks noChangeArrowheads="1"/>
          </p:cNvSpPr>
          <p:nvPr/>
        </p:nvSpPr>
        <p:spPr bwMode="auto">
          <a:xfrm>
            <a:off x="912813" y="744538"/>
            <a:ext cx="4968875" cy="3719512"/>
          </a:xfrm>
          <a:prstGeom prst="rect">
            <a:avLst/>
          </a:prstGeom>
          <a:solidFill>
            <a:srgbClr val="FFFFFF"/>
          </a:solidFill>
          <a:ln w="9360">
            <a:solidFill>
              <a:srgbClr val="000000"/>
            </a:solidFill>
            <a:miter lim="800000"/>
            <a:headEnd/>
            <a:tailEnd/>
          </a:ln>
        </p:spPr>
        <p:txBody>
          <a:bodyPr wrap="none" anchor="ctr"/>
          <a:lstStyle/>
          <a:p>
            <a:pPr algn="ctr">
              <a:spcBef>
                <a:spcPct val="20000"/>
              </a:spcBef>
            </a:pPr>
            <a:endParaRPr lang="ru-RU"/>
          </a:p>
        </p:txBody>
      </p:sp>
      <p:sp>
        <p:nvSpPr>
          <p:cNvPr id="83972" name="Rectangle 2"/>
          <p:cNvSpPr>
            <a:spLocks noGrp="1" noChangeArrowheads="1"/>
          </p:cNvSpPr>
          <p:nvPr>
            <p:ph type="body"/>
          </p:nvPr>
        </p:nvSpPr>
        <p:spPr>
          <a:xfrm>
            <a:off x="679450" y="4711700"/>
            <a:ext cx="5432425" cy="4464050"/>
          </a:xfrm>
          <a:noFill/>
          <a:ln/>
        </p:spPr>
        <p:txBody>
          <a:bodyPr wrap="none" anchor="ctr"/>
          <a:lstStyle/>
          <a:p>
            <a:endParaRPr lang="it-IT" smtClean="0">
              <a:latin typeface="Arial" pitchFamily="34" charset="0"/>
            </a:endParaRPr>
          </a:p>
        </p:txBody>
      </p:sp>
    </p:spTree>
    <p:extLst>
      <p:ext uri="{BB962C8B-B14F-4D97-AF65-F5344CB8AC3E}">
        <p14:creationId xmlns:p14="http://schemas.microsoft.com/office/powerpoint/2010/main" val="34790389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p:nvPr>
        </p:nvSpPr>
        <p:spPr>
          <a:ln/>
        </p:spPr>
        <p:txBody>
          <a:bodyPr/>
          <a:lstStyle/>
          <a:p>
            <a:fld id="{2C1F1E46-A948-4897-BE94-73767DF494FD}" type="slidenum">
              <a:rPr lang="en-GB"/>
              <a:pPr/>
              <a:t>52</a:t>
            </a:fld>
            <a:endParaRPr lang="en-GB"/>
          </a:p>
        </p:txBody>
      </p:sp>
      <p:sp>
        <p:nvSpPr>
          <p:cNvPr id="63489" name="Rectangle 1"/>
          <p:cNvSpPr txBox="1">
            <a:spLocks noGrp="1" noRot="1" noChangeAspect="1" noChangeArrowheads="1"/>
          </p:cNvSpPr>
          <p:nvPr>
            <p:ph type="sldImg"/>
          </p:nvPr>
        </p:nvSpPr>
        <p:spPr bwMode="auto">
          <a:xfrm>
            <a:off x="909638" y="744538"/>
            <a:ext cx="4959350" cy="3719512"/>
          </a:xfrm>
          <a:prstGeom prst="rect">
            <a:avLst/>
          </a:prstGeom>
          <a:solidFill>
            <a:srgbClr val="FFFFFF"/>
          </a:solidFill>
          <a:ln>
            <a:solidFill>
              <a:srgbClr val="000000"/>
            </a:solidFill>
            <a:miter lim="800000"/>
            <a:headEnd/>
            <a:tailEnd/>
          </a:ln>
        </p:spPr>
      </p:sp>
      <p:sp>
        <p:nvSpPr>
          <p:cNvPr id="63490" name="Rectangle 2"/>
          <p:cNvSpPr txBox="1">
            <a:spLocks noGrp="1" noChangeArrowheads="1"/>
          </p:cNvSpPr>
          <p:nvPr>
            <p:ph type="body" idx="1"/>
          </p:nvPr>
        </p:nvSpPr>
        <p:spPr bwMode="auto">
          <a:xfrm>
            <a:off x="677863" y="4711700"/>
            <a:ext cx="5422900" cy="4373563"/>
          </a:xfrm>
          <a:prstGeom prst="rect">
            <a:avLst/>
          </a:prstGeom>
          <a:noFill/>
          <a:ln>
            <a:round/>
            <a:headEnd/>
            <a:tailEnd/>
          </a:ln>
        </p:spPr>
        <p:txBody>
          <a:bodyPr wrap="none" anchor="ctr"/>
          <a:lstStyle/>
          <a:p>
            <a:endParaRPr lang="en-US"/>
          </a:p>
        </p:txBody>
      </p:sp>
    </p:spTree>
    <p:extLst>
      <p:ext uri="{BB962C8B-B14F-4D97-AF65-F5344CB8AC3E}">
        <p14:creationId xmlns:p14="http://schemas.microsoft.com/office/powerpoint/2010/main" val="33687697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661A5044-9976-4A96-9A93-CB04246BB50C}" type="slidenum">
              <a:rPr lang="en-US" smtClean="0"/>
              <a:pPr/>
              <a:t>84</a:t>
            </a:fld>
            <a:endParaRPr lang="en-US" smtClean="0"/>
          </a:p>
        </p:txBody>
      </p:sp>
      <p:sp>
        <p:nvSpPr>
          <p:cNvPr id="54275" name="Rectangle 2"/>
          <p:cNvSpPr>
            <a:spLocks noGrp="1" noRot="1" noChangeAspect="1" noChangeArrowheads="1" noTextEdit="1"/>
          </p:cNvSpPr>
          <p:nvPr>
            <p:ph type="sldImg"/>
          </p:nvPr>
        </p:nvSpPr>
        <p:spPr>
          <a:solidFill>
            <a:srgbClr val="FFFFFF"/>
          </a:solidFill>
          <a:ln/>
        </p:spPr>
      </p:sp>
      <p:sp>
        <p:nvSpPr>
          <p:cNvPr id="54276" name="Rectangle 3"/>
          <p:cNvSpPr>
            <a:spLocks noGrp="1" noChangeArrowheads="1"/>
          </p:cNvSpPr>
          <p:nvPr>
            <p:ph type="body" idx="1"/>
          </p:nvPr>
        </p:nvSpPr>
        <p:spPr>
          <a:noFill/>
          <a:ln/>
        </p:spPr>
        <p:txBody>
          <a:bodyPr wrap="none" anchor="ctr"/>
          <a:lstStyle/>
          <a:p>
            <a:endParaRPr lang="en-US" smtClean="0"/>
          </a:p>
        </p:txBody>
      </p:sp>
    </p:spTree>
    <p:extLst>
      <p:ext uri="{BB962C8B-B14F-4D97-AF65-F5344CB8AC3E}">
        <p14:creationId xmlns:p14="http://schemas.microsoft.com/office/powerpoint/2010/main" val="29449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p:txBody>
          <a:bodyPr/>
          <a:lstStyle/>
          <a:p>
            <a:pPr>
              <a:defRPr/>
            </a:pPr>
            <a:fld id="{790978BD-7268-47DC-B13C-E4EC3403FCF8}" type="slidenum">
              <a:rPr lang="en-US" smtClean="0"/>
              <a:pPr>
                <a:defRPr/>
              </a:pPr>
              <a:t>95</a:t>
            </a:fld>
            <a:endParaRPr lang="en-US" smtClean="0"/>
          </a:p>
        </p:txBody>
      </p:sp>
      <p:sp>
        <p:nvSpPr>
          <p:cNvPr id="96259" name="Rectangle 2"/>
          <p:cNvSpPr>
            <a:spLocks noGrp="1" noRot="1" noChangeAspect="1" noChangeArrowheads="1" noTextEdit="1"/>
          </p:cNvSpPr>
          <p:nvPr>
            <p:ph type="sldImg"/>
          </p:nvPr>
        </p:nvSpPr>
        <p:spPr>
          <a:solidFill>
            <a:srgbClr val="FFFFFF"/>
          </a:solidFill>
          <a:ln/>
        </p:spPr>
      </p:sp>
      <p:sp>
        <p:nvSpPr>
          <p:cNvPr id="96260" name="Rectangle 3"/>
          <p:cNvSpPr>
            <a:spLocks noGrp="1" noChangeArrowheads="1"/>
          </p:cNvSpPr>
          <p:nvPr>
            <p:ph type="body" idx="1"/>
          </p:nvPr>
        </p:nvSpPr>
        <p:spPr>
          <a:noFill/>
          <a:ln/>
        </p:spPr>
        <p:txBody>
          <a:bodyPr wrap="none" anchor="ctr"/>
          <a:lstStyle/>
          <a:p>
            <a:pPr eaLnBrk="1" hangingPunct="1"/>
            <a:endParaRPr lang="it-IT" smtClean="0">
              <a:latin typeface="Arial" pitchFamily="34" charset="0"/>
            </a:endParaRPr>
          </a:p>
        </p:txBody>
      </p:sp>
    </p:spTree>
    <p:extLst>
      <p:ext uri="{BB962C8B-B14F-4D97-AF65-F5344CB8AC3E}">
        <p14:creationId xmlns:p14="http://schemas.microsoft.com/office/powerpoint/2010/main" val="40604627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p:txBody>
          <a:bodyPr/>
          <a:lstStyle/>
          <a:p>
            <a:pPr>
              <a:defRPr/>
            </a:pPr>
            <a:fld id="{61ECAB46-62E7-45C0-A959-65998325DD5D}" type="slidenum">
              <a:rPr lang="en-US" smtClean="0">
                <a:latin typeface="Arial" pitchFamily="34" charset="0"/>
              </a:rPr>
              <a:pPr>
                <a:defRPr/>
              </a:pPr>
              <a:t>96</a:t>
            </a:fld>
            <a:endParaRPr lang="en-US" smtClean="0">
              <a:latin typeface="Arial" pitchFamily="34" charset="0"/>
            </a:endParaRPr>
          </a:p>
        </p:txBody>
      </p:sp>
      <p:sp>
        <p:nvSpPr>
          <p:cNvPr id="99331" name="Rectangle 2"/>
          <p:cNvSpPr>
            <a:spLocks noGrp="1" noRot="1" noChangeAspect="1" noChangeArrowheads="1" noTextEdit="1"/>
          </p:cNvSpPr>
          <p:nvPr>
            <p:ph type="sldImg"/>
          </p:nvPr>
        </p:nvSpPr>
        <p:spPr>
          <a:solidFill>
            <a:srgbClr val="FFFFFF"/>
          </a:solidFill>
          <a:ln/>
        </p:spPr>
      </p:sp>
      <p:sp>
        <p:nvSpPr>
          <p:cNvPr id="99332" name="Rectangle 3"/>
          <p:cNvSpPr>
            <a:spLocks noGrp="1" noChangeArrowheads="1"/>
          </p:cNvSpPr>
          <p:nvPr>
            <p:ph type="body" idx="1"/>
          </p:nvPr>
        </p:nvSpPr>
        <p:spPr>
          <a:noFill/>
          <a:ln/>
        </p:spPr>
        <p:txBody>
          <a:bodyPr wrap="none" anchor="ctr"/>
          <a:lstStyle/>
          <a:p>
            <a:pPr eaLnBrk="1" hangingPunct="1"/>
            <a:endParaRPr lang="en-US" smtClean="0">
              <a:latin typeface="Arial" pitchFamily="34" charset="0"/>
            </a:endParaRPr>
          </a:p>
        </p:txBody>
      </p:sp>
    </p:spTree>
    <p:extLst>
      <p:ext uri="{BB962C8B-B14F-4D97-AF65-F5344CB8AC3E}">
        <p14:creationId xmlns:p14="http://schemas.microsoft.com/office/powerpoint/2010/main" val="898128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9"/>
          <p:cNvSpPr>
            <a:spLocks noGrp="1" noChangeArrowheads="1"/>
          </p:cNvSpPr>
          <p:nvPr>
            <p:ph type="sldNum" sz="quarter" idx="5"/>
          </p:nvPr>
        </p:nvSpPr>
        <p:spPr/>
        <p:txBody>
          <a:bodyPr/>
          <a:lstStyle/>
          <a:p>
            <a:pPr>
              <a:defRPr/>
            </a:pPr>
            <a:fld id="{90D73E03-1DC9-4959-BD53-5AC19EBAFC59}" type="slidenum">
              <a:rPr lang="en-GB" smtClean="0"/>
              <a:pPr>
                <a:defRPr/>
              </a:pPr>
              <a:t>3</a:t>
            </a:fld>
            <a:endParaRPr lang="en-GB" smtClean="0"/>
          </a:p>
        </p:txBody>
      </p:sp>
      <p:sp>
        <p:nvSpPr>
          <p:cNvPr id="84995" name="Text Box 1"/>
          <p:cNvSpPr txBox="1">
            <a:spLocks noChangeArrowheads="1"/>
          </p:cNvSpPr>
          <p:nvPr/>
        </p:nvSpPr>
        <p:spPr bwMode="auto">
          <a:xfrm>
            <a:off x="912813" y="744538"/>
            <a:ext cx="4968875" cy="3719512"/>
          </a:xfrm>
          <a:prstGeom prst="rect">
            <a:avLst/>
          </a:prstGeom>
          <a:solidFill>
            <a:srgbClr val="FFFFFF"/>
          </a:solidFill>
          <a:ln w="9360">
            <a:solidFill>
              <a:srgbClr val="000000"/>
            </a:solidFill>
            <a:miter lim="800000"/>
            <a:headEnd/>
            <a:tailEnd/>
          </a:ln>
        </p:spPr>
        <p:txBody>
          <a:bodyPr wrap="none" anchor="ctr"/>
          <a:lstStyle/>
          <a:p>
            <a:pPr algn="ctr">
              <a:spcBef>
                <a:spcPct val="20000"/>
              </a:spcBef>
            </a:pPr>
            <a:endParaRPr lang="it-IT"/>
          </a:p>
        </p:txBody>
      </p:sp>
      <p:sp>
        <p:nvSpPr>
          <p:cNvPr id="84996" name="Rectangle 2"/>
          <p:cNvSpPr>
            <a:spLocks noGrp="1" noChangeArrowheads="1"/>
          </p:cNvSpPr>
          <p:nvPr>
            <p:ph type="body"/>
          </p:nvPr>
        </p:nvSpPr>
        <p:spPr>
          <a:xfrm>
            <a:off x="679450" y="4711700"/>
            <a:ext cx="5432425" cy="4464050"/>
          </a:xfrm>
          <a:noFill/>
          <a:ln/>
        </p:spPr>
        <p:txBody>
          <a:bodyPr wrap="none" anchor="ctr"/>
          <a:lstStyle/>
          <a:p>
            <a:endParaRPr lang="it-IT" smtClean="0">
              <a:latin typeface="Arial" pitchFamily="34" charset="0"/>
            </a:endParaRPr>
          </a:p>
        </p:txBody>
      </p:sp>
      <p:sp>
        <p:nvSpPr>
          <p:cNvPr id="68613" name="Нижний колонтитул 4"/>
          <p:cNvSpPr>
            <a:spLocks noGrp="1"/>
          </p:cNvSpPr>
          <p:nvPr>
            <p:ph type="ftr" sz="quarter" idx="4"/>
          </p:nvPr>
        </p:nvSpPr>
        <p:spPr/>
        <p:txBody>
          <a:bodyPr/>
          <a:lstStyle/>
          <a:p>
            <a:pPr>
              <a:defRPr/>
            </a:pPr>
            <a:r>
              <a:rPr lang="en-US" smtClean="0"/>
              <a:t>XVIII International School. September 21 - 27 2009, Varna, Bulgaria</a:t>
            </a:r>
          </a:p>
        </p:txBody>
      </p:sp>
    </p:spTree>
    <p:extLst>
      <p:ext uri="{BB962C8B-B14F-4D97-AF65-F5344CB8AC3E}">
        <p14:creationId xmlns:p14="http://schemas.microsoft.com/office/powerpoint/2010/main" val="42848568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sz="quarter" idx="5"/>
          </p:nvPr>
        </p:nvSpPr>
        <p:spPr/>
        <p:txBody>
          <a:bodyPr/>
          <a:lstStyle/>
          <a:p>
            <a:pPr>
              <a:defRPr/>
            </a:pPr>
            <a:fld id="{174356EE-793E-47DE-9187-476DB5283997}" type="slidenum">
              <a:rPr lang="en-GB"/>
              <a:pPr>
                <a:defRPr/>
              </a:pPr>
              <a:t>16</a:t>
            </a:fld>
            <a:endParaRPr lang="en-GB"/>
          </a:p>
        </p:txBody>
      </p:sp>
      <p:sp>
        <p:nvSpPr>
          <p:cNvPr id="86019" name="Text Box 1"/>
          <p:cNvSpPr txBox="1">
            <a:spLocks noChangeArrowheads="1"/>
          </p:cNvSpPr>
          <p:nvPr/>
        </p:nvSpPr>
        <p:spPr bwMode="auto">
          <a:xfrm>
            <a:off x="912813" y="744538"/>
            <a:ext cx="4968875" cy="3719512"/>
          </a:xfrm>
          <a:prstGeom prst="rect">
            <a:avLst/>
          </a:prstGeom>
          <a:solidFill>
            <a:srgbClr val="FFFFFF"/>
          </a:solidFill>
          <a:ln w="9360">
            <a:solidFill>
              <a:srgbClr val="000000"/>
            </a:solidFill>
            <a:miter lim="800000"/>
            <a:headEnd/>
            <a:tailEnd/>
          </a:ln>
        </p:spPr>
        <p:txBody>
          <a:bodyPr wrap="none" anchor="ctr"/>
          <a:lstStyle/>
          <a:p>
            <a:endParaRPr lang="ru-RU"/>
          </a:p>
        </p:txBody>
      </p:sp>
      <p:sp>
        <p:nvSpPr>
          <p:cNvPr id="86020" name="Rectangle 2"/>
          <p:cNvSpPr txBox="1">
            <a:spLocks noGrp="1" noChangeArrowheads="1"/>
          </p:cNvSpPr>
          <p:nvPr>
            <p:ph type="body"/>
          </p:nvPr>
        </p:nvSpPr>
        <p:spPr>
          <a:xfrm>
            <a:off x="679450" y="4711700"/>
            <a:ext cx="5432425" cy="4464050"/>
          </a:xfrm>
          <a:noFill/>
          <a:ln/>
        </p:spPr>
        <p:txBody>
          <a:bodyPr wrap="none" anchor="ctr"/>
          <a:lstStyle/>
          <a:p>
            <a:endParaRPr lang="it-IT" smtClean="0">
              <a:latin typeface="Arial" pitchFamily="34" charset="0"/>
            </a:endParaRPr>
          </a:p>
        </p:txBody>
      </p:sp>
    </p:spTree>
    <p:extLst>
      <p:ext uri="{BB962C8B-B14F-4D97-AF65-F5344CB8AC3E}">
        <p14:creationId xmlns:p14="http://schemas.microsoft.com/office/powerpoint/2010/main" val="43270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sz="quarter" idx="5"/>
          </p:nvPr>
        </p:nvSpPr>
        <p:spPr/>
        <p:txBody>
          <a:bodyPr/>
          <a:lstStyle/>
          <a:p>
            <a:pPr>
              <a:defRPr/>
            </a:pPr>
            <a:fld id="{174356EE-793E-47DE-9187-476DB5283997}" type="slidenum">
              <a:rPr lang="en-GB"/>
              <a:pPr>
                <a:defRPr/>
              </a:pPr>
              <a:t>17</a:t>
            </a:fld>
            <a:endParaRPr lang="en-GB"/>
          </a:p>
        </p:txBody>
      </p:sp>
      <p:sp>
        <p:nvSpPr>
          <p:cNvPr id="86019" name="Text Box 1"/>
          <p:cNvSpPr txBox="1">
            <a:spLocks noChangeArrowheads="1"/>
          </p:cNvSpPr>
          <p:nvPr/>
        </p:nvSpPr>
        <p:spPr bwMode="auto">
          <a:xfrm>
            <a:off x="912813" y="744538"/>
            <a:ext cx="4968875" cy="3719512"/>
          </a:xfrm>
          <a:prstGeom prst="rect">
            <a:avLst/>
          </a:prstGeom>
          <a:solidFill>
            <a:srgbClr val="FFFFFF"/>
          </a:solidFill>
          <a:ln w="9360">
            <a:solidFill>
              <a:srgbClr val="000000"/>
            </a:solidFill>
            <a:miter lim="800000"/>
            <a:headEnd/>
            <a:tailEnd/>
          </a:ln>
        </p:spPr>
        <p:txBody>
          <a:bodyPr wrap="none" anchor="ctr"/>
          <a:lstStyle/>
          <a:p>
            <a:endParaRPr lang="ru-RU"/>
          </a:p>
        </p:txBody>
      </p:sp>
      <p:sp>
        <p:nvSpPr>
          <p:cNvPr id="86020" name="Rectangle 2"/>
          <p:cNvSpPr txBox="1">
            <a:spLocks noGrp="1" noChangeArrowheads="1"/>
          </p:cNvSpPr>
          <p:nvPr>
            <p:ph type="body"/>
          </p:nvPr>
        </p:nvSpPr>
        <p:spPr>
          <a:xfrm>
            <a:off x="679450" y="4711700"/>
            <a:ext cx="5432425" cy="4464050"/>
          </a:xfrm>
          <a:noFill/>
          <a:ln/>
        </p:spPr>
        <p:txBody>
          <a:bodyPr wrap="none" anchor="ctr"/>
          <a:lstStyle/>
          <a:p>
            <a:endParaRPr lang="it-IT" smtClean="0">
              <a:latin typeface="Arial" pitchFamily="34" charset="0"/>
            </a:endParaRPr>
          </a:p>
        </p:txBody>
      </p:sp>
    </p:spTree>
    <p:extLst>
      <p:ext uri="{BB962C8B-B14F-4D97-AF65-F5344CB8AC3E}">
        <p14:creationId xmlns:p14="http://schemas.microsoft.com/office/powerpoint/2010/main" val="24532716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9"/>
          <p:cNvSpPr>
            <a:spLocks noGrp="1" noChangeArrowheads="1"/>
          </p:cNvSpPr>
          <p:nvPr>
            <p:ph type="sldNum" sz="quarter" idx="5"/>
          </p:nvPr>
        </p:nvSpPr>
        <p:spPr/>
        <p:txBody>
          <a:bodyPr/>
          <a:lstStyle/>
          <a:p>
            <a:pPr>
              <a:defRPr/>
            </a:pPr>
            <a:fld id="{174356EE-793E-47DE-9187-476DB5283997}" type="slidenum">
              <a:rPr lang="en-GB"/>
              <a:pPr>
                <a:defRPr/>
              </a:pPr>
              <a:t>29</a:t>
            </a:fld>
            <a:endParaRPr lang="en-GB"/>
          </a:p>
        </p:txBody>
      </p:sp>
      <p:sp>
        <p:nvSpPr>
          <p:cNvPr id="86019" name="Text Box 1"/>
          <p:cNvSpPr txBox="1">
            <a:spLocks noChangeArrowheads="1"/>
          </p:cNvSpPr>
          <p:nvPr/>
        </p:nvSpPr>
        <p:spPr bwMode="auto">
          <a:xfrm>
            <a:off x="912813" y="744538"/>
            <a:ext cx="4968875" cy="3719512"/>
          </a:xfrm>
          <a:prstGeom prst="rect">
            <a:avLst/>
          </a:prstGeom>
          <a:solidFill>
            <a:srgbClr val="FFFFFF"/>
          </a:solidFill>
          <a:ln w="9360">
            <a:solidFill>
              <a:srgbClr val="000000"/>
            </a:solidFill>
            <a:miter lim="800000"/>
            <a:headEnd/>
            <a:tailEnd/>
          </a:ln>
        </p:spPr>
        <p:txBody>
          <a:bodyPr wrap="none" anchor="ctr"/>
          <a:lstStyle/>
          <a:p>
            <a:endParaRPr lang="ru-RU"/>
          </a:p>
        </p:txBody>
      </p:sp>
      <p:sp>
        <p:nvSpPr>
          <p:cNvPr id="86020" name="Rectangle 2"/>
          <p:cNvSpPr txBox="1">
            <a:spLocks noGrp="1" noChangeArrowheads="1"/>
          </p:cNvSpPr>
          <p:nvPr>
            <p:ph type="body"/>
          </p:nvPr>
        </p:nvSpPr>
        <p:spPr>
          <a:xfrm>
            <a:off x="679450" y="4711700"/>
            <a:ext cx="5432425" cy="4464050"/>
          </a:xfrm>
          <a:noFill/>
          <a:ln/>
        </p:spPr>
        <p:txBody>
          <a:bodyPr wrap="none" anchor="ctr"/>
          <a:lstStyle/>
          <a:p>
            <a:endParaRPr lang="it-IT" smtClean="0">
              <a:latin typeface="Arial" pitchFamily="34" charset="0"/>
            </a:endParaRPr>
          </a:p>
        </p:txBody>
      </p:sp>
    </p:spTree>
    <p:extLst>
      <p:ext uri="{BB962C8B-B14F-4D97-AF65-F5344CB8AC3E}">
        <p14:creationId xmlns:p14="http://schemas.microsoft.com/office/powerpoint/2010/main" val="1370975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p:txBody>
          <a:bodyPr/>
          <a:lstStyle/>
          <a:p>
            <a:pPr>
              <a:defRPr/>
            </a:pPr>
            <a:fld id="{F85C90DC-79ED-4490-A39C-0D02DCD21270}" type="slidenum">
              <a:rPr lang="en-US" smtClean="0"/>
              <a:pPr>
                <a:defRPr/>
              </a:pPr>
              <a:t>30</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wrap="none" anchor="ctr"/>
          <a:lstStyle/>
          <a:p>
            <a:endParaRPr lang="en-US" smtClean="0">
              <a:latin typeface="Arial" pitchFamily="34" charset="0"/>
            </a:endParaRPr>
          </a:p>
        </p:txBody>
      </p:sp>
    </p:spTree>
    <p:extLst>
      <p:ext uri="{BB962C8B-B14F-4D97-AF65-F5344CB8AC3E}">
        <p14:creationId xmlns:p14="http://schemas.microsoft.com/office/powerpoint/2010/main" val="3707919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p:txBody>
          <a:bodyPr/>
          <a:lstStyle/>
          <a:p>
            <a:pPr>
              <a:defRPr/>
            </a:pPr>
            <a:fld id="{82DC6910-9AFF-4071-ABB0-0A5383CC75E1}" type="slidenum">
              <a:rPr lang="en-US" smtClean="0"/>
              <a:pPr>
                <a:defRPr/>
              </a:pPr>
              <a:t>32</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xfrm>
            <a:off x="906463" y="4711700"/>
            <a:ext cx="4981575" cy="4462463"/>
          </a:xfrm>
          <a:noFill/>
          <a:ln/>
        </p:spPr>
        <p:txBody>
          <a:bodyPr/>
          <a:lstStyle/>
          <a:p>
            <a:pPr eaLnBrk="1" hangingPunct="1"/>
            <a:endParaRPr lang="it-IT" smtClean="0">
              <a:latin typeface="Arial" pitchFamily="34" charset="0"/>
            </a:endParaRPr>
          </a:p>
        </p:txBody>
      </p:sp>
      <p:sp>
        <p:nvSpPr>
          <p:cNvPr id="70661" name="Нижний колонтитул 4"/>
          <p:cNvSpPr>
            <a:spLocks noGrp="1"/>
          </p:cNvSpPr>
          <p:nvPr>
            <p:ph type="ftr" sz="quarter" idx="4"/>
          </p:nvPr>
        </p:nvSpPr>
        <p:spPr/>
        <p:txBody>
          <a:bodyPr/>
          <a:lstStyle/>
          <a:p>
            <a:pPr>
              <a:defRPr/>
            </a:pPr>
            <a:r>
              <a:rPr lang="en-US" smtClean="0"/>
              <a:t>XVIII International School. September 21 - 27 2009, Varna, Bulgaria</a:t>
            </a:r>
          </a:p>
        </p:txBody>
      </p:sp>
    </p:spTree>
    <p:extLst>
      <p:ext uri="{BB962C8B-B14F-4D97-AF65-F5344CB8AC3E}">
        <p14:creationId xmlns:p14="http://schemas.microsoft.com/office/powerpoint/2010/main" val="3927234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p:spPr>
        <p:txBody>
          <a:bodyPr wrap="none" anchor="ctr"/>
          <a:lstStyle/>
          <a:p>
            <a:endParaRPr lang="en-US" smtClean="0">
              <a:latin typeface="Arial" pitchFamily="34" charset="0"/>
            </a:endParaRPr>
          </a:p>
        </p:txBody>
      </p:sp>
    </p:spTree>
    <p:extLst>
      <p:ext uri="{BB962C8B-B14F-4D97-AF65-F5344CB8AC3E}">
        <p14:creationId xmlns:p14="http://schemas.microsoft.com/office/powerpoint/2010/main" val="4042392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p:spPr>
      </p:sp>
      <p:sp>
        <p:nvSpPr>
          <p:cNvPr id="2560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6148"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458775-1F64-414E-872F-46970D4C2B3C}" type="slidenum">
              <a:rPr lang="ru-RU"/>
              <a:pPr fontAlgn="base">
                <a:spcBef>
                  <a:spcPct val="0"/>
                </a:spcBef>
                <a:spcAft>
                  <a:spcPct val="0"/>
                </a:spcAft>
                <a:defRPr/>
              </a:pPr>
              <a:t>44</a:t>
            </a:fld>
            <a:endParaRPr lang="ru-RU"/>
          </a:p>
        </p:txBody>
      </p:sp>
    </p:spTree>
    <p:extLst>
      <p:ext uri="{BB962C8B-B14F-4D97-AF65-F5344CB8AC3E}">
        <p14:creationId xmlns:p14="http://schemas.microsoft.com/office/powerpoint/2010/main" val="2045553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en-US"/>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6" name="Rectangle 6"/>
          <p:cNvSpPr>
            <a:spLocks noGrp="1" noChangeArrowheads="1"/>
          </p:cNvSpPr>
          <p:nvPr>
            <p:ph type="sldNum" sz="quarter" idx="12"/>
          </p:nvPr>
        </p:nvSpPr>
        <p:spPr>
          <a:ln/>
        </p:spPr>
        <p:txBody>
          <a:bodyPr/>
          <a:lstStyle>
            <a:lvl1pPr>
              <a:defRPr/>
            </a:lvl1pPr>
          </a:lstStyle>
          <a:p>
            <a:pPr>
              <a:defRPr/>
            </a:pPr>
            <a:fld id="{C3487144-6073-44F0-992C-A7868F609C43}" type="slidenum">
              <a:rPr lang="ja-JP" altLang="ru-RU"/>
              <a:pPr>
                <a:defRPr/>
              </a:pPr>
              <a:t>‹#›</a:t>
            </a:fld>
            <a:endParaRPr lang="ru-RU"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6" name="Rectangle 6"/>
          <p:cNvSpPr>
            <a:spLocks noGrp="1" noChangeArrowheads="1"/>
          </p:cNvSpPr>
          <p:nvPr>
            <p:ph type="sldNum" sz="quarter" idx="12"/>
          </p:nvPr>
        </p:nvSpPr>
        <p:spPr>
          <a:ln/>
        </p:spPr>
        <p:txBody>
          <a:bodyPr/>
          <a:lstStyle>
            <a:lvl1pPr>
              <a:defRPr/>
            </a:lvl1pPr>
          </a:lstStyle>
          <a:p>
            <a:pPr>
              <a:defRPr/>
            </a:pPr>
            <a:fld id="{E260FCDD-AB87-4FD6-B179-50E27F9D5A87}" type="slidenum">
              <a:rPr lang="ja-JP" altLang="ru-RU"/>
              <a:pPr>
                <a:defRPr/>
              </a:pPr>
              <a:t>‹#›</a:t>
            </a:fld>
            <a:endParaRPr lang="ru-RU"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6" name="Rectangle 6"/>
          <p:cNvSpPr>
            <a:spLocks noGrp="1" noChangeArrowheads="1"/>
          </p:cNvSpPr>
          <p:nvPr>
            <p:ph type="sldNum" sz="quarter" idx="12"/>
          </p:nvPr>
        </p:nvSpPr>
        <p:spPr>
          <a:ln/>
        </p:spPr>
        <p:txBody>
          <a:bodyPr/>
          <a:lstStyle>
            <a:lvl1pPr>
              <a:defRPr/>
            </a:lvl1pPr>
          </a:lstStyle>
          <a:p>
            <a:pPr>
              <a:defRPr/>
            </a:pPr>
            <a:fld id="{DB091089-CB93-471E-B610-CFC67E6F09BC}" type="slidenum">
              <a:rPr lang="ja-JP" altLang="ru-RU"/>
              <a:pPr>
                <a:defRPr/>
              </a:pPr>
              <a:t>‹#›</a:t>
            </a:fld>
            <a:endParaRPr lang="ru-RU"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en-US"/>
          </a:p>
        </p:txBody>
      </p:sp>
      <p:sp>
        <p:nvSpPr>
          <p:cNvPr id="3" name="Клип 2"/>
          <p:cNvSpPr>
            <a:spLocks noGrp="1"/>
          </p:cNvSpPr>
          <p:nvPr>
            <p:ph type="clipArt" sz="half" idx="1"/>
          </p:nvPr>
        </p:nvSpPr>
        <p:spPr>
          <a:xfrm>
            <a:off x="457200" y="1600200"/>
            <a:ext cx="4038600" cy="4525963"/>
          </a:xfrm>
        </p:spPr>
        <p:txBody>
          <a:bodyPr/>
          <a:lstStyle/>
          <a:p>
            <a:pPr lvl="0"/>
            <a:endParaRPr lang="en-US" noProof="0" smtClean="0"/>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7" name="Rectangle 6"/>
          <p:cNvSpPr>
            <a:spLocks noGrp="1" noChangeArrowheads="1"/>
          </p:cNvSpPr>
          <p:nvPr>
            <p:ph type="sldNum" sz="quarter" idx="12"/>
          </p:nvPr>
        </p:nvSpPr>
        <p:spPr>
          <a:ln/>
        </p:spPr>
        <p:txBody>
          <a:bodyPr/>
          <a:lstStyle>
            <a:lvl1pPr>
              <a:defRPr/>
            </a:lvl1pPr>
          </a:lstStyle>
          <a:p>
            <a:pPr>
              <a:defRPr/>
            </a:pPr>
            <a:fld id="{61383DD9-7F03-450F-8BE6-20962D1D31E4}" type="slidenum">
              <a:rPr lang="ja-JP" altLang="ru-RU"/>
              <a:pPr>
                <a:defRPr/>
              </a:pPr>
              <a:t>‹#›</a:t>
            </a:fld>
            <a:endParaRPr lang="ru-RU"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7"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8" name="Rectangle 6"/>
          <p:cNvSpPr>
            <a:spLocks noGrp="1" noChangeArrowheads="1"/>
          </p:cNvSpPr>
          <p:nvPr>
            <p:ph type="sldNum" sz="quarter" idx="12"/>
          </p:nvPr>
        </p:nvSpPr>
        <p:spPr>
          <a:ln/>
        </p:spPr>
        <p:txBody>
          <a:bodyPr/>
          <a:lstStyle>
            <a:lvl1pPr>
              <a:defRPr/>
            </a:lvl1pPr>
          </a:lstStyle>
          <a:p>
            <a:pPr>
              <a:defRPr/>
            </a:pPr>
            <a:fld id="{3EF3233E-E657-45DB-8C0C-4600FD74DA46}" type="slidenum">
              <a:rPr lang="ja-JP" altLang="ru-RU"/>
              <a:pPr>
                <a:defRPr/>
              </a:pPr>
              <a:t>‹#›</a:t>
            </a:fld>
            <a:endParaRPr lang="ru-RU" altLang="ja-JP"/>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457200" y="274638"/>
            <a:ext cx="8229600" cy="5851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5" name="Rectangle 6"/>
          <p:cNvSpPr>
            <a:spLocks noGrp="1" noChangeArrowheads="1"/>
          </p:cNvSpPr>
          <p:nvPr>
            <p:ph type="sldNum" sz="quarter" idx="12"/>
          </p:nvPr>
        </p:nvSpPr>
        <p:spPr>
          <a:ln/>
        </p:spPr>
        <p:txBody>
          <a:bodyPr/>
          <a:lstStyle>
            <a:lvl1pPr>
              <a:defRPr/>
            </a:lvl1pPr>
          </a:lstStyle>
          <a:p>
            <a:pPr>
              <a:defRPr/>
            </a:pPr>
            <a:fld id="{5D11C84D-8963-41DC-BA8F-F34E0CC49D19}" type="slidenum">
              <a:rPr lang="ja-JP" altLang="ru-RU"/>
              <a:pPr>
                <a:defRPr/>
              </a:pPr>
              <a:t>‹#›</a:t>
            </a:fld>
            <a:endParaRPr lang="ru-RU"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en-US"/>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9" name="Rectangle 6"/>
          <p:cNvSpPr>
            <a:spLocks noGrp="1" noChangeArrowheads="1"/>
          </p:cNvSpPr>
          <p:nvPr>
            <p:ph type="sldNum" sz="quarter" idx="12"/>
          </p:nvPr>
        </p:nvSpPr>
        <p:spPr>
          <a:ln/>
        </p:spPr>
        <p:txBody>
          <a:bodyPr/>
          <a:lstStyle>
            <a:lvl1pPr>
              <a:defRPr/>
            </a:lvl1pPr>
          </a:lstStyle>
          <a:p>
            <a:pPr>
              <a:defRPr/>
            </a:pPr>
            <a:fld id="{55B91665-CA66-4D71-90D7-CB0F64273984}" type="slidenum">
              <a:rPr lang="ja-JP" altLang="ru-RU"/>
              <a:pPr>
                <a:defRPr/>
              </a:pPr>
              <a:t>‹#›</a:t>
            </a:fld>
            <a:endParaRPr lang="ru-RU" altLang="ja-JP"/>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4838" cy="1138237"/>
          </a:xfrm>
        </p:spPr>
        <p:txBody>
          <a:bodyPr/>
          <a:lstStyle/>
          <a:p>
            <a:r>
              <a:rPr lang="ru-RU" smtClean="0"/>
              <a:t>Образец заголовка</a:t>
            </a:r>
            <a:endParaRPr lang="ru-RU"/>
          </a:p>
        </p:txBody>
      </p:sp>
      <p:sp>
        <p:nvSpPr>
          <p:cNvPr id="3" name="Дата 2"/>
          <p:cNvSpPr>
            <a:spLocks noGrp="1"/>
          </p:cNvSpPr>
          <p:nvPr>
            <p:ph type="dt" idx="10"/>
          </p:nvPr>
        </p:nvSpPr>
        <p:spPr>
          <a:xfrm>
            <a:off x="457200" y="6245225"/>
            <a:ext cx="2128838" cy="471488"/>
          </a:xfrm>
        </p:spPr>
        <p:txBody>
          <a:bodyPr/>
          <a:lstStyle>
            <a:lvl1pPr>
              <a:defRPr/>
            </a:lvl1pPr>
          </a:lstStyle>
          <a:p>
            <a:pPr>
              <a:defRPr/>
            </a:pPr>
            <a:endParaRPr lang="en-GB"/>
          </a:p>
        </p:txBody>
      </p:sp>
      <p:sp>
        <p:nvSpPr>
          <p:cNvPr id="4" name="Нижний колонтитул 3"/>
          <p:cNvSpPr>
            <a:spLocks noGrp="1"/>
          </p:cNvSpPr>
          <p:nvPr>
            <p:ph type="ftr" idx="11"/>
          </p:nvPr>
        </p:nvSpPr>
        <p:spPr>
          <a:xfrm>
            <a:off x="3124200" y="6245225"/>
            <a:ext cx="2890838" cy="471488"/>
          </a:xfrm>
        </p:spPr>
        <p:txBody>
          <a:bodyPr/>
          <a:lstStyle>
            <a:lvl1pPr>
              <a:defRPr/>
            </a:lvl1pPr>
          </a:lstStyle>
          <a:p>
            <a:pPr>
              <a:defRPr/>
            </a:pPr>
            <a:endParaRPr lang="en-GB"/>
          </a:p>
        </p:txBody>
      </p:sp>
      <p:sp>
        <p:nvSpPr>
          <p:cNvPr id="5" name="Номер слайда 4"/>
          <p:cNvSpPr>
            <a:spLocks noGrp="1"/>
          </p:cNvSpPr>
          <p:nvPr>
            <p:ph type="sldNum" idx="12"/>
          </p:nvPr>
        </p:nvSpPr>
        <p:spPr>
          <a:xfrm>
            <a:off x="6553200" y="6245225"/>
            <a:ext cx="2128838" cy="471488"/>
          </a:xfrm>
        </p:spPr>
        <p:txBody>
          <a:bodyPr/>
          <a:lstStyle>
            <a:lvl1pPr>
              <a:defRPr/>
            </a:lvl1pPr>
          </a:lstStyle>
          <a:p>
            <a:pPr>
              <a:defRPr/>
            </a:pPr>
            <a:fld id="{2DF4650F-6FA4-4F48-A6AD-2C3E164B9C2C}"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4838" cy="1138237"/>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5425" cy="45243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5025" y="1600200"/>
            <a:ext cx="4037013" cy="45243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idx="10"/>
          </p:nvPr>
        </p:nvSpPr>
        <p:spPr>
          <a:xfrm>
            <a:off x="457200" y="6245225"/>
            <a:ext cx="2128838" cy="471488"/>
          </a:xfrm>
        </p:spPr>
        <p:txBody>
          <a:bodyPr/>
          <a:lstStyle>
            <a:lvl1pPr>
              <a:defRPr/>
            </a:lvl1pPr>
          </a:lstStyle>
          <a:p>
            <a:pPr>
              <a:defRPr/>
            </a:pPr>
            <a:endParaRPr lang="en-GB"/>
          </a:p>
        </p:txBody>
      </p:sp>
      <p:sp>
        <p:nvSpPr>
          <p:cNvPr id="6" name="Нижний колонтитул 5"/>
          <p:cNvSpPr>
            <a:spLocks noGrp="1"/>
          </p:cNvSpPr>
          <p:nvPr>
            <p:ph type="ftr" idx="11"/>
          </p:nvPr>
        </p:nvSpPr>
        <p:spPr>
          <a:xfrm>
            <a:off x="3124200" y="6245225"/>
            <a:ext cx="2890838" cy="471488"/>
          </a:xfrm>
        </p:spPr>
        <p:txBody>
          <a:bodyPr/>
          <a:lstStyle>
            <a:lvl1pPr>
              <a:defRPr/>
            </a:lvl1pPr>
          </a:lstStyle>
          <a:p>
            <a:pPr>
              <a:defRPr/>
            </a:pPr>
            <a:endParaRPr lang="en-GB"/>
          </a:p>
        </p:txBody>
      </p:sp>
      <p:sp>
        <p:nvSpPr>
          <p:cNvPr id="7" name="Номер слайда 6"/>
          <p:cNvSpPr>
            <a:spLocks noGrp="1"/>
          </p:cNvSpPr>
          <p:nvPr>
            <p:ph type="sldNum" idx="12"/>
          </p:nvPr>
        </p:nvSpPr>
        <p:spPr>
          <a:xfrm>
            <a:off x="6553200" y="6245225"/>
            <a:ext cx="2128838" cy="471488"/>
          </a:xfrm>
        </p:spPr>
        <p:txBody>
          <a:bodyPr/>
          <a:lstStyle>
            <a:lvl1pPr>
              <a:defRPr/>
            </a:lvl1pPr>
          </a:lstStyle>
          <a:p>
            <a:pPr>
              <a:defRPr/>
            </a:pPr>
            <a:fld id="{777448BA-A305-4421-9A97-7ADFB179A1E6}"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6" name="Rectangle 6"/>
          <p:cNvSpPr>
            <a:spLocks noGrp="1" noChangeArrowheads="1"/>
          </p:cNvSpPr>
          <p:nvPr>
            <p:ph type="sldNum" sz="quarter" idx="12"/>
          </p:nvPr>
        </p:nvSpPr>
        <p:spPr>
          <a:ln/>
        </p:spPr>
        <p:txBody>
          <a:bodyPr/>
          <a:lstStyle>
            <a:lvl1pPr>
              <a:defRPr/>
            </a:lvl1pPr>
          </a:lstStyle>
          <a:p>
            <a:pPr>
              <a:defRPr/>
            </a:pPr>
            <a:fld id="{57639954-12F9-4339-9A17-FE658A793B7B}" type="slidenum">
              <a:rPr lang="ja-JP" altLang="ru-RU"/>
              <a:pPr>
                <a:defRPr/>
              </a:pPr>
              <a:t>‹#›</a:t>
            </a:fld>
            <a:endParaRPr lang="ru-RU"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en-US"/>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6" name="Rectangle 6"/>
          <p:cNvSpPr>
            <a:spLocks noGrp="1" noChangeArrowheads="1"/>
          </p:cNvSpPr>
          <p:nvPr>
            <p:ph type="sldNum" sz="quarter" idx="12"/>
          </p:nvPr>
        </p:nvSpPr>
        <p:spPr>
          <a:ln/>
        </p:spPr>
        <p:txBody>
          <a:bodyPr/>
          <a:lstStyle>
            <a:lvl1pPr>
              <a:defRPr/>
            </a:lvl1pPr>
          </a:lstStyle>
          <a:p>
            <a:pPr>
              <a:defRPr/>
            </a:pPr>
            <a:fld id="{123DEC74-0555-44AC-A1DB-F9AD0192E258}" type="slidenum">
              <a:rPr lang="ja-JP" altLang="ru-RU"/>
              <a:pPr>
                <a:defRPr/>
              </a:pPr>
              <a:t>‹#›</a:t>
            </a:fld>
            <a:endParaRPr lang="ru-RU"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7" name="Rectangle 6"/>
          <p:cNvSpPr>
            <a:spLocks noGrp="1" noChangeArrowheads="1"/>
          </p:cNvSpPr>
          <p:nvPr>
            <p:ph type="sldNum" sz="quarter" idx="12"/>
          </p:nvPr>
        </p:nvSpPr>
        <p:spPr>
          <a:ln/>
        </p:spPr>
        <p:txBody>
          <a:bodyPr/>
          <a:lstStyle>
            <a:lvl1pPr>
              <a:defRPr/>
            </a:lvl1pPr>
          </a:lstStyle>
          <a:p>
            <a:pPr>
              <a:defRPr/>
            </a:pPr>
            <a:fld id="{8163EFF1-A364-4CFC-B8DA-172F76403FFD}" type="slidenum">
              <a:rPr lang="ja-JP" altLang="ru-RU"/>
              <a:pPr>
                <a:defRPr/>
              </a:pPr>
              <a:t>‹#›</a:t>
            </a:fld>
            <a:endParaRPr lang="ru-RU"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9" name="Rectangle 6"/>
          <p:cNvSpPr>
            <a:spLocks noGrp="1" noChangeArrowheads="1"/>
          </p:cNvSpPr>
          <p:nvPr>
            <p:ph type="sldNum" sz="quarter" idx="12"/>
          </p:nvPr>
        </p:nvSpPr>
        <p:spPr>
          <a:ln/>
        </p:spPr>
        <p:txBody>
          <a:bodyPr/>
          <a:lstStyle>
            <a:lvl1pPr>
              <a:defRPr/>
            </a:lvl1pPr>
          </a:lstStyle>
          <a:p>
            <a:pPr>
              <a:defRPr/>
            </a:pPr>
            <a:fld id="{36259CF0-65F4-4A92-9AC7-7A3D37C1EBF2}" type="slidenum">
              <a:rPr lang="ja-JP" altLang="ru-RU"/>
              <a:pPr>
                <a:defRPr/>
              </a:pPr>
              <a:t>‹#›</a:t>
            </a:fld>
            <a:endParaRPr lang="ru-RU"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5" name="Rectangle 6"/>
          <p:cNvSpPr>
            <a:spLocks noGrp="1" noChangeArrowheads="1"/>
          </p:cNvSpPr>
          <p:nvPr>
            <p:ph type="sldNum" sz="quarter" idx="12"/>
          </p:nvPr>
        </p:nvSpPr>
        <p:spPr>
          <a:ln/>
        </p:spPr>
        <p:txBody>
          <a:bodyPr/>
          <a:lstStyle>
            <a:lvl1pPr>
              <a:defRPr/>
            </a:lvl1pPr>
          </a:lstStyle>
          <a:p>
            <a:pPr>
              <a:defRPr/>
            </a:pPr>
            <a:fld id="{15B4389B-72BB-44CD-9A78-C9114B01900E}" type="slidenum">
              <a:rPr lang="ja-JP" altLang="ru-RU"/>
              <a:pPr>
                <a:defRPr/>
              </a:pPr>
              <a:t>‹#›</a:t>
            </a:fld>
            <a:endParaRPr lang="ru-RU"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4" name="Rectangle 6"/>
          <p:cNvSpPr>
            <a:spLocks noGrp="1" noChangeArrowheads="1"/>
          </p:cNvSpPr>
          <p:nvPr>
            <p:ph type="sldNum" sz="quarter" idx="12"/>
          </p:nvPr>
        </p:nvSpPr>
        <p:spPr>
          <a:ln/>
        </p:spPr>
        <p:txBody>
          <a:bodyPr/>
          <a:lstStyle>
            <a:lvl1pPr>
              <a:defRPr/>
            </a:lvl1pPr>
          </a:lstStyle>
          <a:p>
            <a:pPr>
              <a:defRPr/>
            </a:pPr>
            <a:fld id="{02B32357-BF84-4A80-B5FC-54B651EE2F59}" type="slidenum">
              <a:rPr lang="ja-JP" altLang="ru-RU"/>
              <a:pPr>
                <a:defRPr/>
              </a:pPr>
              <a:t>‹#›</a:t>
            </a:fld>
            <a:endParaRPr lang="ru-RU"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en-US"/>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7" name="Rectangle 6"/>
          <p:cNvSpPr>
            <a:spLocks noGrp="1" noChangeArrowheads="1"/>
          </p:cNvSpPr>
          <p:nvPr>
            <p:ph type="sldNum" sz="quarter" idx="12"/>
          </p:nvPr>
        </p:nvSpPr>
        <p:spPr>
          <a:ln/>
        </p:spPr>
        <p:txBody>
          <a:bodyPr/>
          <a:lstStyle>
            <a:lvl1pPr>
              <a:defRPr/>
            </a:lvl1pPr>
          </a:lstStyle>
          <a:p>
            <a:pPr>
              <a:defRPr/>
            </a:pPr>
            <a:fld id="{805E2CF8-41F4-4FD2-9C62-A85E6737296E}" type="slidenum">
              <a:rPr lang="ja-JP" altLang="ru-RU"/>
              <a:pPr>
                <a:defRPr/>
              </a:pPr>
              <a:t>‹#›</a:t>
            </a:fld>
            <a:endParaRPr lang="ru-RU"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en-US"/>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ja-JP"/>
          </a:p>
        </p:txBody>
      </p:sp>
      <p:sp>
        <p:nvSpPr>
          <p:cNvPr id="7" name="Rectangle 6"/>
          <p:cNvSpPr>
            <a:spLocks noGrp="1" noChangeArrowheads="1"/>
          </p:cNvSpPr>
          <p:nvPr>
            <p:ph type="sldNum" sz="quarter" idx="12"/>
          </p:nvPr>
        </p:nvSpPr>
        <p:spPr>
          <a:ln/>
        </p:spPr>
        <p:txBody>
          <a:bodyPr/>
          <a:lstStyle>
            <a:lvl1pPr>
              <a:defRPr/>
            </a:lvl1pPr>
          </a:lstStyle>
          <a:p>
            <a:pPr>
              <a:defRPr/>
            </a:pPr>
            <a:fld id="{15A02BD9-6DC2-4A29-A7A9-2FBC1D827596}" type="slidenum">
              <a:rPr lang="ja-JP" altLang="ru-RU"/>
              <a:pPr>
                <a:defRPr/>
              </a:pPr>
              <a:t>‹#›</a:t>
            </a:fld>
            <a:endParaRPr lang="ru-RU"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ja-JP" smtClean="0"/>
              <a:t>Образец заголовка</a:t>
            </a:r>
          </a:p>
        </p:txBody>
      </p:sp>
      <p:sp>
        <p:nvSpPr>
          <p:cNvPr id="1126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ja-JP" smtClean="0"/>
              <a:t>Образец текста</a:t>
            </a:r>
          </a:p>
          <a:p>
            <a:pPr lvl="1"/>
            <a:r>
              <a:rPr lang="ru-RU" altLang="ja-JP" smtClean="0"/>
              <a:t>Второй уровень</a:t>
            </a:r>
          </a:p>
          <a:p>
            <a:pPr lvl="2"/>
            <a:r>
              <a:rPr lang="ru-RU" altLang="ja-JP" smtClean="0"/>
              <a:t>Третий уровень</a:t>
            </a:r>
          </a:p>
          <a:p>
            <a:pPr lvl="3"/>
            <a:r>
              <a:rPr lang="ru-RU" altLang="ja-JP" smtClean="0"/>
              <a:t>Четвертый уровень</a:t>
            </a:r>
          </a:p>
          <a:p>
            <a:pPr lvl="4"/>
            <a:r>
              <a:rPr lang="ru-RU" altLang="ja-JP"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a:latin typeface="Arial" charset="0"/>
                <a:ea typeface="ＭＳ Ｐゴシック" pitchFamily="34" charset="-128"/>
                <a:cs typeface="+mn-cs"/>
              </a:defRPr>
            </a:lvl1pPr>
          </a:lstStyle>
          <a:p>
            <a:pPr>
              <a:defRPr/>
            </a:pPr>
            <a:endParaRPr lang="ru-RU"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latin typeface="Arial" charset="0"/>
                <a:ea typeface="ＭＳ Ｐゴシック" pitchFamily="34" charset="-128"/>
                <a:cs typeface="+mn-cs"/>
              </a:defRPr>
            </a:lvl1pPr>
          </a:lstStyle>
          <a:p>
            <a:pPr>
              <a:defRPr/>
            </a:pPr>
            <a:endParaRPr lang="ru-RU" altLang="ja-JP"/>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atin typeface="Arial" charset="0"/>
                <a:ea typeface="ＭＳ Ｐゴシック" pitchFamily="34" charset="-128"/>
                <a:cs typeface="+mn-cs"/>
              </a:defRPr>
            </a:lvl1pPr>
          </a:lstStyle>
          <a:p>
            <a:pPr>
              <a:defRPr/>
            </a:pPr>
            <a:fld id="{BE064E99-2E46-4AB9-A6D0-9DF3AA74C9C3}" type="slidenum">
              <a:rPr lang="ja-JP" altLang="ru-RU"/>
              <a:pPr>
                <a:defRPr/>
              </a:pPr>
              <a:t>‹#›</a:t>
            </a:fld>
            <a:endParaRPr lang="ru-RU" altLang="ja-JP"/>
          </a:p>
        </p:txBody>
      </p:sp>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 id="2147483745" r:id="rId16"/>
    <p:sldLayoutId id="2147483746" r:id="rId17"/>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22.jpeg"/><Relationship Id="rId4" Type="http://schemas.openxmlformats.org/officeDocument/2006/relationships/image" Target="../media/image21.wmf"/></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7.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image" Target="../media/image26.wmf"/><Relationship Id="rId5" Type="http://schemas.openxmlformats.org/officeDocument/2006/relationships/oleObject" Target="../embeddings/oleObject4.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0.wmf"/><Relationship Id="rId5" Type="http://schemas.openxmlformats.org/officeDocument/2006/relationships/oleObject" Target="../embeddings/oleObject8.bin"/><Relationship Id="rId10" Type="http://schemas.openxmlformats.org/officeDocument/2006/relationships/image" Target="../media/image32.wmf"/><Relationship Id="rId4" Type="http://schemas.openxmlformats.org/officeDocument/2006/relationships/image" Target="../media/image29.wmf"/><Relationship Id="rId9"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7.xml"/><Relationship Id="rId4" Type="http://schemas.openxmlformats.org/officeDocument/2006/relationships/image" Target="../media/image38.png"/></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61.jpeg"/><Relationship Id="rId7"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58.wmf"/><Relationship Id="rId4" Type="http://schemas.openxmlformats.org/officeDocument/2006/relationships/oleObject" Target="../embeddings/oleObject11.bin"/><Relationship Id="rId9" Type="http://schemas.openxmlformats.org/officeDocument/2006/relationships/image" Target="../media/image60.wmf"/></Relationships>
</file>

<file path=ppt/slides/_rels/slide43.x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63.png"/></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oleObject" Target="../embeddings/oleObject18.bin"/><Relationship Id="rId3" Type="http://schemas.openxmlformats.org/officeDocument/2006/relationships/notesSlide" Target="../notesSlides/notesSlide9.xml"/><Relationship Id="rId7" Type="http://schemas.openxmlformats.org/officeDocument/2006/relationships/image" Target="../media/image65.wmf"/><Relationship Id="rId12" Type="http://schemas.openxmlformats.org/officeDocument/2006/relationships/image" Target="../media/image70.png"/><Relationship Id="rId17" Type="http://schemas.openxmlformats.org/officeDocument/2006/relationships/image" Target="../media/image71.jpeg"/><Relationship Id="rId2" Type="http://schemas.openxmlformats.org/officeDocument/2006/relationships/slideLayout" Target="../slideLayouts/slideLayout7.xml"/><Relationship Id="rId16" Type="http://schemas.openxmlformats.org/officeDocument/2006/relationships/image" Target="../media/image69.wmf"/><Relationship Id="rId1" Type="http://schemas.openxmlformats.org/officeDocument/2006/relationships/vmlDrawing" Target="../drawings/vmlDrawing6.vml"/><Relationship Id="rId6" Type="http://schemas.openxmlformats.org/officeDocument/2006/relationships/oleObject" Target="../embeddings/oleObject15.bin"/><Relationship Id="rId11" Type="http://schemas.openxmlformats.org/officeDocument/2006/relationships/image" Target="../media/image67.wmf"/><Relationship Id="rId5" Type="http://schemas.openxmlformats.org/officeDocument/2006/relationships/image" Target="../media/image64.wmf"/><Relationship Id="rId15" Type="http://schemas.openxmlformats.org/officeDocument/2006/relationships/oleObject" Target="../embeddings/oleObject19.bin"/><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66.wmf"/><Relationship Id="rId14" Type="http://schemas.openxmlformats.org/officeDocument/2006/relationships/image" Target="../media/image68.wmf"/></Relationships>
</file>

<file path=ppt/slides/_rels/slide45.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oleObject" Target="../embeddings/oleObject25.bin"/><Relationship Id="rId18" Type="http://schemas.openxmlformats.org/officeDocument/2006/relationships/image" Target="../media/image79.wmf"/><Relationship Id="rId3" Type="http://schemas.openxmlformats.org/officeDocument/2006/relationships/oleObject" Target="../embeddings/oleObject20.bin"/><Relationship Id="rId21" Type="http://schemas.openxmlformats.org/officeDocument/2006/relationships/oleObject" Target="../embeddings/oleObject29.bin"/><Relationship Id="rId7" Type="http://schemas.openxmlformats.org/officeDocument/2006/relationships/oleObject" Target="../embeddings/oleObject22.bin"/><Relationship Id="rId12" Type="http://schemas.openxmlformats.org/officeDocument/2006/relationships/image" Target="../media/image76.wmf"/><Relationship Id="rId17" Type="http://schemas.openxmlformats.org/officeDocument/2006/relationships/oleObject" Target="../embeddings/oleObject27.bin"/><Relationship Id="rId2" Type="http://schemas.openxmlformats.org/officeDocument/2006/relationships/slideLayout" Target="../slideLayouts/slideLayout7.xml"/><Relationship Id="rId16" Type="http://schemas.openxmlformats.org/officeDocument/2006/relationships/image" Target="../media/image78.wmf"/><Relationship Id="rId20" Type="http://schemas.openxmlformats.org/officeDocument/2006/relationships/image" Target="../media/image80.wmf"/><Relationship Id="rId1" Type="http://schemas.openxmlformats.org/officeDocument/2006/relationships/vmlDrawing" Target="../drawings/vmlDrawing7.vml"/><Relationship Id="rId6" Type="http://schemas.openxmlformats.org/officeDocument/2006/relationships/image" Target="../media/image73.wmf"/><Relationship Id="rId11" Type="http://schemas.openxmlformats.org/officeDocument/2006/relationships/oleObject" Target="../embeddings/oleObject24.bin"/><Relationship Id="rId5" Type="http://schemas.openxmlformats.org/officeDocument/2006/relationships/oleObject" Target="../embeddings/oleObject21.bin"/><Relationship Id="rId15" Type="http://schemas.openxmlformats.org/officeDocument/2006/relationships/oleObject" Target="../embeddings/oleObject26.bin"/><Relationship Id="rId10" Type="http://schemas.openxmlformats.org/officeDocument/2006/relationships/image" Target="../media/image75.wmf"/><Relationship Id="rId19" Type="http://schemas.openxmlformats.org/officeDocument/2006/relationships/oleObject" Target="../embeddings/oleObject28.bin"/><Relationship Id="rId4" Type="http://schemas.openxmlformats.org/officeDocument/2006/relationships/image" Target="../media/image72.wmf"/><Relationship Id="rId9" Type="http://schemas.openxmlformats.org/officeDocument/2006/relationships/oleObject" Target="../embeddings/oleObject23.bin"/><Relationship Id="rId14" Type="http://schemas.openxmlformats.org/officeDocument/2006/relationships/image" Target="../media/image77.wmf"/><Relationship Id="rId22" Type="http://schemas.openxmlformats.org/officeDocument/2006/relationships/image" Target="../media/image81.wmf"/></Relationships>
</file>

<file path=ppt/slides/_rels/slide4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82.wmf"/><Relationship Id="rId5" Type="http://schemas.openxmlformats.org/officeDocument/2006/relationships/oleObject" Target="../embeddings/oleObject30.bin"/><Relationship Id="rId4" Type="http://schemas.openxmlformats.org/officeDocument/2006/relationships/image" Target="../media/image84.jpeg"/></Relationships>
</file>

<file path=ppt/slides/_rels/slide4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7.xml"/><Relationship Id="rId5" Type="http://schemas.openxmlformats.org/officeDocument/2006/relationships/image" Target="../media/image90.jpeg"/><Relationship Id="rId4" Type="http://schemas.openxmlformats.org/officeDocument/2006/relationships/image" Target="../media/image89.jpeg"/></Relationships>
</file>

<file path=ppt/slides/_rels/slide4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33.bin"/><Relationship Id="rId3" Type="http://schemas.openxmlformats.org/officeDocument/2006/relationships/oleObject" Target="../embeddings/oleObject31.bin"/><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101.wmf"/><Relationship Id="rId5" Type="http://schemas.openxmlformats.org/officeDocument/2006/relationships/oleObject" Target="../embeddings/oleObject32.bin"/><Relationship Id="rId4" Type="http://schemas.openxmlformats.org/officeDocument/2006/relationships/image" Target="../media/image100.wmf"/><Relationship Id="rId9" Type="http://schemas.openxmlformats.org/officeDocument/2006/relationships/image" Target="../media/image102.wmf"/></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104.wmf"/><Relationship Id="rId5" Type="http://schemas.openxmlformats.org/officeDocument/2006/relationships/oleObject" Target="../embeddings/oleObject35.bin"/><Relationship Id="rId4" Type="http://schemas.openxmlformats.org/officeDocument/2006/relationships/image" Target="../media/image103.wmf"/></Relationships>
</file>

<file path=ppt/slides/_rels/slide59.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36.bin"/><Relationship Id="rId7" Type="http://schemas.openxmlformats.org/officeDocument/2006/relationships/image" Target="../media/image107.wmf"/><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37.bin"/><Relationship Id="rId5" Type="http://schemas.openxmlformats.org/officeDocument/2006/relationships/image" Target="../media/image41.png"/><Relationship Id="rId4" Type="http://schemas.openxmlformats.org/officeDocument/2006/relationships/image" Target="../media/image106.wmf"/></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0.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7.emf"/><Relationship Id="rId2" Type="http://schemas.openxmlformats.org/officeDocument/2006/relationships/image" Target="../media/image116.emf"/><Relationship Id="rId1" Type="http://schemas.openxmlformats.org/officeDocument/2006/relationships/slideLayout" Target="../slideLayouts/slideLayout2.xml"/><Relationship Id="rId4" Type="http://schemas.openxmlformats.org/officeDocument/2006/relationships/image" Target="../media/image118.emf"/></Relationships>
</file>

<file path=ppt/slides/_rels/slide71.xml.rels><?xml version="1.0" encoding="UTF-8" standalone="yes"?>
<Relationships xmlns="http://schemas.openxmlformats.org/package/2006/relationships"><Relationship Id="rId3" Type="http://schemas.openxmlformats.org/officeDocument/2006/relationships/image" Target="../media/image120.emf"/><Relationship Id="rId2" Type="http://schemas.openxmlformats.org/officeDocument/2006/relationships/image" Target="../media/image119.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1.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5.wmf"/><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24.jpe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3.png"/><Relationship Id="rId1" Type="http://schemas.openxmlformats.org/officeDocument/2006/relationships/slideLayout" Target="../slideLayouts/slideLayout2.xml"/><Relationship Id="rId4" Type="http://schemas.openxmlformats.org/officeDocument/2006/relationships/image" Target="../media/image125.jpeg"/></Relationships>
</file>

<file path=ppt/slides/_rels/slide78.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image" Target="../media/image130.wmf"/><Relationship Id="rId1" Type="http://schemas.openxmlformats.org/officeDocument/2006/relationships/slideLayout" Target="../slideLayouts/slideLayout15.xml"/><Relationship Id="rId5" Type="http://schemas.openxmlformats.org/officeDocument/2006/relationships/image" Target="../media/image133.wmf"/><Relationship Id="rId4" Type="http://schemas.openxmlformats.org/officeDocument/2006/relationships/image" Target="../media/image132.wmf"/></Relationships>
</file>

<file path=ppt/slides/_rels/slide82.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19.emf"/><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image" Target="../media/image135.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38.png"/><Relationship Id="rId4" Type="http://schemas.openxmlformats.org/officeDocument/2006/relationships/image" Target="../media/image137.png"/></Relationships>
</file>

<file path=ppt/slides/_rels/slide85.xml.rels><?xml version="1.0" encoding="UTF-8" standalone="yes"?>
<Relationships xmlns="http://schemas.openxmlformats.org/package/2006/relationships"><Relationship Id="rId3" Type="http://schemas.openxmlformats.org/officeDocument/2006/relationships/image" Target="../media/image140.wmf"/><Relationship Id="rId2" Type="http://schemas.openxmlformats.org/officeDocument/2006/relationships/slideLayout" Target="../slideLayouts/slideLayout4.xml"/><Relationship Id="rId1" Type="http://schemas.openxmlformats.org/officeDocument/2006/relationships/vmlDrawing" Target="../drawings/vmlDrawing12.vml"/><Relationship Id="rId5" Type="http://schemas.openxmlformats.org/officeDocument/2006/relationships/image" Target="../media/image139.wmf"/><Relationship Id="rId4" Type="http://schemas.openxmlformats.org/officeDocument/2006/relationships/oleObject" Target="../embeddings/oleObject38.bin"/></Relationships>
</file>

<file path=ppt/slides/_rels/slide86.xml.rels><?xml version="1.0" encoding="UTF-8" standalone="yes"?>
<Relationships xmlns="http://schemas.openxmlformats.org/package/2006/relationships"><Relationship Id="rId2" Type="http://schemas.openxmlformats.org/officeDocument/2006/relationships/image" Target="../media/image141.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4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143.jpe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2" Type="http://schemas.openxmlformats.org/officeDocument/2006/relationships/image" Target="../media/image14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146.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151.jpeg"/><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149.wmf"/><Relationship Id="rId5" Type="http://schemas.openxmlformats.org/officeDocument/2006/relationships/oleObject" Target="../embeddings/oleObject39.bin"/><Relationship Id="rId4" Type="http://schemas.openxmlformats.org/officeDocument/2006/relationships/image" Target="../media/image150.png"/></Relationships>
</file>

<file path=ppt/slides/_rels/slide96.xml.rels><?xml version="1.0" encoding="UTF-8" standalone="yes"?>
<Relationships xmlns="http://schemas.openxmlformats.org/package/2006/relationships"><Relationship Id="rId3" Type="http://schemas.openxmlformats.org/officeDocument/2006/relationships/image" Target="../media/image152.jpeg"/><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153.jpe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a:xfrm>
            <a:off x="395288" y="1773238"/>
            <a:ext cx="8281987" cy="1512887"/>
          </a:xfrm>
          <a:solidFill>
            <a:srgbClr val="333399"/>
          </a:solidFill>
          <a:ln w="9360">
            <a:solidFill>
              <a:srgbClr val="0000FF"/>
            </a:solidFill>
          </a:ln>
        </p:spPr>
        <p:txBody>
          <a:bodyPr/>
          <a:lstStyle/>
          <a:p>
            <a:r>
              <a:rPr lang="en-US" sz="2800" dirty="0" smtClean="0">
                <a:solidFill>
                  <a:srgbClr val="FFFF00"/>
                </a:solidFill>
              </a:rPr>
              <a:t>Nuclear Reaction Mechanisms </a:t>
            </a:r>
            <a:br>
              <a:rPr lang="en-US" sz="2800" dirty="0" smtClean="0">
                <a:solidFill>
                  <a:srgbClr val="FFFF00"/>
                </a:solidFill>
              </a:rPr>
            </a:br>
            <a:r>
              <a:rPr lang="en-US" sz="2800" dirty="0" smtClean="0">
                <a:solidFill>
                  <a:srgbClr val="FFFF00"/>
                </a:solidFill>
              </a:rPr>
              <a:t>in Heavy Ion Collisions</a:t>
            </a:r>
            <a:endParaRPr lang="en-GB" sz="2800" b="1" i="1" dirty="0" smtClean="0">
              <a:solidFill>
                <a:srgbClr val="FFFF00"/>
              </a:solidFill>
            </a:endParaRPr>
          </a:p>
        </p:txBody>
      </p:sp>
      <p:sp>
        <p:nvSpPr>
          <p:cNvPr id="15362" name="Номер слайда 4"/>
          <p:cNvSpPr>
            <a:spLocks noGrp="1"/>
          </p:cNvSpPr>
          <p:nvPr>
            <p:ph type="sldNum" sz="quarter" idx="12"/>
          </p:nvPr>
        </p:nvSpPr>
        <p:spPr>
          <a:xfrm>
            <a:off x="5910263" y="6102350"/>
            <a:ext cx="2128837" cy="471488"/>
          </a:xfrm>
        </p:spPr>
        <p:txBody>
          <a:bodyPr/>
          <a:lstStyle/>
          <a:p>
            <a:pPr>
              <a:defRPr/>
            </a:pPr>
            <a:fld id="{3BD694A1-71AA-4A25-B969-502E86E067A3}" type="slidenum">
              <a:rPr lang="en-GB" sz="2000" smtClean="0"/>
              <a:pPr>
                <a:defRPr/>
              </a:pPr>
              <a:t>1</a:t>
            </a:fld>
            <a:endParaRPr lang="en-GB" sz="2000" smtClean="0"/>
          </a:p>
        </p:txBody>
      </p:sp>
      <p:sp>
        <p:nvSpPr>
          <p:cNvPr id="14340" name="Rectangle 2"/>
          <p:cNvSpPr>
            <a:spLocks noChangeArrowheads="1"/>
          </p:cNvSpPr>
          <p:nvPr/>
        </p:nvSpPr>
        <p:spPr bwMode="auto">
          <a:xfrm>
            <a:off x="1187450" y="1628775"/>
            <a:ext cx="7486650" cy="2160588"/>
          </a:xfrm>
          <a:prstGeom prst="rect">
            <a:avLst/>
          </a:prstGeom>
          <a:noFill/>
          <a:ln w="9525">
            <a:noFill/>
            <a:round/>
            <a:headEnd/>
            <a:tailEnd/>
          </a:ln>
        </p:spPr>
        <p:txBody>
          <a:bodyPr wrap="none" anchor="ctr"/>
          <a:lstStyle/>
          <a:p>
            <a:pPr algn="ctr">
              <a:spcBef>
                <a:spcPct val="20000"/>
              </a:spcBef>
            </a:pPr>
            <a:endParaRPr lang="ru-RU"/>
          </a:p>
        </p:txBody>
      </p:sp>
      <p:sp>
        <p:nvSpPr>
          <p:cNvPr id="14341" name="Rectangle 3"/>
          <p:cNvSpPr>
            <a:spLocks noChangeArrowheads="1"/>
          </p:cNvSpPr>
          <p:nvPr/>
        </p:nvSpPr>
        <p:spPr bwMode="auto">
          <a:xfrm>
            <a:off x="0" y="1071563"/>
            <a:ext cx="9144000" cy="495300"/>
          </a:xfrm>
          <a:prstGeom prst="rect">
            <a:avLst/>
          </a:prstGeom>
          <a:solidFill>
            <a:srgbClr val="00FF00"/>
          </a:solidFill>
          <a:ln w="9525">
            <a:noFill/>
            <a:round/>
            <a:headEnd/>
            <a:tailEnd/>
          </a:ln>
        </p:spPr>
        <p:txBody>
          <a:bodyPr lIns="90000" tIns="46800" rIns="90000" bIns="46800">
            <a:spAutoFit/>
          </a:bodyPr>
          <a:lstStyle/>
          <a:p>
            <a:pPr algn="ctr">
              <a:spcBef>
                <a:spcPct val="20000"/>
              </a:spcBef>
              <a:buClr>
                <a:srgbClr val="0000FF"/>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600" b="1">
                <a:solidFill>
                  <a:srgbClr val="0000FF"/>
                </a:solidFill>
              </a:rPr>
              <a:t>Joint  Institute for Nuclear Research, Dubna, Russia</a:t>
            </a:r>
          </a:p>
        </p:txBody>
      </p:sp>
      <p:sp>
        <p:nvSpPr>
          <p:cNvPr id="14343" name="TextBox 6"/>
          <p:cNvSpPr txBox="1">
            <a:spLocks noChangeArrowheads="1"/>
          </p:cNvSpPr>
          <p:nvPr/>
        </p:nvSpPr>
        <p:spPr bwMode="auto">
          <a:xfrm>
            <a:off x="468313" y="3500438"/>
            <a:ext cx="8675687" cy="974626"/>
          </a:xfrm>
          <a:prstGeom prst="rect">
            <a:avLst/>
          </a:prstGeom>
          <a:noFill/>
          <a:ln w="9525">
            <a:noFill/>
            <a:miter lim="800000"/>
            <a:headEnd/>
            <a:tailEnd/>
          </a:ln>
        </p:spPr>
        <p:txBody>
          <a:bodyPr>
            <a:spAutoFit/>
          </a:bodyPr>
          <a:lstStyle/>
          <a:p>
            <a:pPr>
              <a:defRPr/>
            </a:pPr>
            <a:endParaRPr lang="it-IT" sz="2000" u="sng" dirty="0">
              <a:latin typeface="+mn-lt"/>
              <a:cs typeface="+mn-cs"/>
            </a:endParaRPr>
          </a:p>
          <a:p>
            <a:pPr>
              <a:defRPr/>
            </a:pPr>
            <a:r>
              <a:rPr lang="it-IT" sz="2400" dirty="0" smtClean="0">
                <a:latin typeface="+mn-lt"/>
                <a:cs typeface="+mn-cs"/>
              </a:rPr>
              <a:t>                                  Nasirov A.K.</a:t>
            </a:r>
            <a:r>
              <a:rPr lang="it-IT" sz="2400" baseline="30000" dirty="0" smtClean="0">
                <a:latin typeface="+mn-lt"/>
                <a:cs typeface="+mn-cs"/>
              </a:rPr>
              <a:t>1</a:t>
            </a:r>
            <a:endParaRPr lang="it-IT" sz="2400" baseline="30000" dirty="0">
              <a:latin typeface="+mn-lt"/>
              <a:cs typeface="+mn-cs"/>
            </a:endParaRPr>
          </a:p>
          <a:p>
            <a:pPr>
              <a:defRPr/>
            </a:pPr>
            <a:endParaRPr lang="it-IT" sz="2000" i="1" baseline="30000" dirty="0">
              <a:latin typeface="+mn-lt"/>
              <a:cs typeface="+mn-cs"/>
            </a:endParaRPr>
          </a:p>
        </p:txBody>
      </p:sp>
      <p:sp>
        <p:nvSpPr>
          <p:cNvPr id="2" name="TextBox 7"/>
          <p:cNvSpPr txBox="1">
            <a:spLocks noChangeArrowheads="1"/>
          </p:cNvSpPr>
          <p:nvPr/>
        </p:nvSpPr>
        <p:spPr bwMode="auto">
          <a:xfrm>
            <a:off x="233053" y="4611231"/>
            <a:ext cx="8820770" cy="1877437"/>
          </a:xfrm>
          <a:prstGeom prst="rect">
            <a:avLst/>
          </a:prstGeom>
          <a:noFill/>
          <a:ln w="9525">
            <a:noFill/>
            <a:miter lim="800000"/>
            <a:headEnd/>
            <a:tailEnd/>
          </a:ln>
        </p:spPr>
        <p:txBody>
          <a:bodyPr wrap="square">
            <a:spAutoFit/>
          </a:bodyPr>
          <a:lstStyle/>
          <a:p>
            <a:pPr algn="ctr">
              <a:spcBef>
                <a:spcPct val="20000"/>
              </a:spcBef>
            </a:pPr>
            <a:r>
              <a:rPr lang="en-US" sz="2000" b="1" smtClean="0">
                <a:solidFill>
                  <a:srgbClr val="0000FF"/>
                </a:solidFill>
              </a:rPr>
              <a:t>Lecture III  </a:t>
            </a:r>
            <a:endParaRPr lang="en-US" sz="2000" b="1" dirty="0" smtClean="0">
              <a:solidFill>
                <a:srgbClr val="0000FF"/>
              </a:solidFill>
            </a:endParaRPr>
          </a:p>
          <a:p>
            <a:pPr algn="ctr">
              <a:spcBef>
                <a:spcPct val="20000"/>
              </a:spcBef>
            </a:pPr>
            <a:endParaRPr lang="en-US" sz="2000" b="1" dirty="0" smtClean="0">
              <a:solidFill>
                <a:srgbClr val="FF0000"/>
              </a:solidFill>
            </a:endParaRPr>
          </a:p>
          <a:p>
            <a:pPr algn="ctr">
              <a:spcBef>
                <a:spcPct val="20000"/>
              </a:spcBef>
            </a:pPr>
            <a:r>
              <a:rPr lang="en-US" sz="2000" baseline="30000" dirty="0"/>
              <a:t>1</a:t>
            </a:r>
            <a:r>
              <a:rPr lang="en-US" sz="2000" i="1" dirty="0"/>
              <a:t>Permanent position in Institute of Nuclear Physics, </a:t>
            </a:r>
            <a:r>
              <a:rPr lang="en-US" sz="2000" i="1" dirty="0" smtClean="0"/>
              <a:t> </a:t>
            </a:r>
            <a:r>
              <a:rPr lang="en-US" sz="2000" i="1" dirty="0"/>
              <a:t>Tashkent, Uzbekistan</a:t>
            </a:r>
          </a:p>
          <a:p>
            <a:pPr algn="ctr">
              <a:spcBef>
                <a:spcPct val="20000"/>
              </a:spcBef>
            </a:pPr>
            <a:endParaRPr lang="en-US" sz="2000" b="1" dirty="0">
              <a:solidFill>
                <a:srgbClr val="FF0000"/>
              </a:solidFill>
            </a:endParaRPr>
          </a:p>
          <a:p>
            <a:pPr algn="ctr">
              <a:spcBef>
                <a:spcPct val="20000"/>
              </a:spcBef>
            </a:pPr>
            <a:r>
              <a:rPr lang="en-US" sz="2000" dirty="0">
                <a:solidFill>
                  <a:srgbClr val="FF0000"/>
                </a:solidFill>
              </a:rPr>
              <a:t> </a:t>
            </a:r>
            <a:r>
              <a:rPr lang="en-GB" sz="2000" b="1" dirty="0">
                <a:solidFill>
                  <a:srgbClr val="FF0000"/>
                </a:solidFill>
              </a:rPr>
              <a:t> </a:t>
            </a:r>
            <a:endParaRPr lang="ru-RU" sz="2000" dirty="0">
              <a:solidFill>
                <a:srgbClr val="FF0000"/>
              </a:solidFill>
            </a:endParaRPr>
          </a:p>
        </p:txBody>
      </p:sp>
      <p:pic>
        <p:nvPicPr>
          <p:cNvPr id="14344" name="Picture 9"/>
          <p:cNvPicPr>
            <a:picLocks noChangeAspect="1" noChangeArrowheads="1"/>
          </p:cNvPicPr>
          <p:nvPr/>
        </p:nvPicPr>
        <p:blipFill>
          <a:blip r:embed="rId3" cstate="print"/>
          <a:srcRect/>
          <a:stretch>
            <a:fillRect/>
          </a:stretch>
        </p:blipFill>
        <p:spPr bwMode="auto">
          <a:xfrm>
            <a:off x="7245350" y="33319"/>
            <a:ext cx="1428750" cy="874713"/>
          </a:xfrm>
          <a:prstGeom prst="rect">
            <a:avLst/>
          </a:prstGeom>
          <a:noFill/>
          <a:ln w="9525" algn="ctr">
            <a:noFill/>
            <a:miter lim="800000"/>
            <a:headEnd/>
            <a:tailEnd/>
          </a:ln>
        </p:spPr>
      </p:pic>
      <p:pic>
        <p:nvPicPr>
          <p:cNvPr id="14346" name="Рисунок 9" descr="bltp.gif"/>
          <p:cNvPicPr>
            <a:picLocks noChangeAspect="1"/>
          </p:cNvPicPr>
          <p:nvPr/>
        </p:nvPicPr>
        <p:blipFill>
          <a:blip r:embed="rId4" cstate="print"/>
          <a:srcRect/>
          <a:stretch>
            <a:fillRect/>
          </a:stretch>
        </p:blipFill>
        <p:spPr bwMode="auto">
          <a:xfrm>
            <a:off x="1043608" y="-1"/>
            <a:ext cx="6000750" cy="1071563"/>
          </a:xfrm>
          <a:prstGeom prst="rect">
            <a:avLst/>
          </a:prstGeom>
          <a:solidFill>
            <a:schemeClr val="bg1"/>
          </a:solidFill>
          <a:ln w="9525">
            <a:noFill/>
            <a:miter lim="800000"/>
            <a:headEnd/>
            <a:tailEnd/>
          </a:ln>
        </p:spPr>
      </p:pic>
    </p:spTree>
  </p:cSld>
  <p:clrMapOvr>
    <a:masterClrMapping/>
  </p:clrMapOvr>
  <p:transition>
    <p:diamond/>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229600" cy="1143000"/>
          </a:xfrm>
        </p:spPr>
        <p:txBody>
          <a:bodyPr/>
          <a:lstStyle/>
          <a:p>
            <a:r>
              <a:rPr lang="en-US" sz="2800" dirty="0" smtClean="0"/>
              <a:t>Difference in formation of the evaporation residues in “hot” and “cold” fusion reactions.</a:t>
            </a:r>
            <a:endParaRPr lang="en-US" sz="2800" dirty="0"/>
          </a:p>
        </p:txBody>
      </p:sp>
      <p:pic>
        <p:nvPicPr>
          <p:cNvPr id="5" name="Объект 4"/>
          <p:cNvPicPr>
            <a:picLocks noGrp="1" noChangeAspect="1"/>
          </p:cNvPicPr>
          <p:nvPr>
            <p:ph idx="1"/>
          </p:nvPr>
        </p:nvPicPr>
        <p:blipFill>
          <a:blip r:embed="rId2"/>
          <a:stretch>
            <a:fillRect/>
          </a:stretch>
        </p:blipFill>
        <p:spPr>
          <a:xfrm>
            <a:off x="750404" y="1138722"/>
            <a:ext cx="7643191" cy="5385420"/>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10</a:t>
            </a:fld>
            <a:endParaRPr lang="ru-RU" altLang="ja-JP"/>
          </a:p>
        </p:txBody>
      </p:sp>
    </p:spTree>
    <p:extLst>
      <p:ext uri="{BB962C8B-B14F-4D97-AF65-F5344CB8AC3E}">
        <p14:creationId xmlns:p14="http://schemas.microsoft.com/office/powerpoint/2010/main" val="3305825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sp>
        <p:nvSpPr>
          <p:cNvPr id="3" name="Объект 2"/>
          <p:cNvSpPr>
            <a:spLocks noGrp="1"/>
          </p:cNvSpPr>
          <p:nvPr>
            <p:ph idx="1"/>
          </p:nvPr>
        </p:nvSpPr>
        <p:spPr/>
        <p:txBody>
          <a:bodyPr/>
          <a:lstStyle/>
          <a:p>
            <a:endParaRPr lang="en-US"/>
          </a:p>
        </p:txBody>
      </p:sp>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11</a:t>
            </a:fld>
            <a:endParaRPr lang="ru-RU" altLang="ja-JP"/>
          </a:p>
        </p:txBody>
      </p:sp>
      <p:pic>
        <p:nvPicPr>
          <p:cNvPr id="5" name="Рисунок 4"/>
          <p:cNvPicPr>
            <a:picLocks noChangeAspect="1"/>
          </p:cNvPicPr>
          <p:nvPr/>
        </p:nvPicPr>
        <p:blipFill>
          <a:blip r:embed="rId2"/>
          <a:stretch>
            <a:fillRect/>
          </a:stretch>
        </p:blipFill>
        <p:spPr>
          <a:xfrm>
            <a:off x="179512" y="912805"/>
            <a:ext cx="8363272" cy="5570545"/>
          </a:xfrm>
          <a:prstGeom prst="rect">
            <a:avLst/>
          </a:prstGeom>
        </p:spPr>
      </p:pic>
    </p:spTree>
    <p:extLst>
      <p:ext uri="{BB962C8B-B14F-4D97-AF65-F5344CB8AC3E}">
        <p14:creationId xmlns:p14="http://schemas.microsoft.com/office/powerpoint/2010/main" val="21898683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fld id="{4A88AAC5-9A2F-4890-836E-4058A254FDAF}" type="slidenum">
              <a:rPr lang="ja-JP" altLang="ru-RU"/>
              <a:pPr/>
              <a:t>12</a:t>
            </a:fld>
            <a:endParaRPr lang="ru-RU" altLang="ja-JP"/>
          </a:p>
        </p:txBody>
      </p:sp>
      <p:sp>
        <p:nvSpPr>
          <p:cNvPr id="165893" name="Rectangle 5"/>
          <p:cNvSpPr>
            <a:spLocks noGrp="1" noChangeArrowheads="1"/>
          </p:cNvSpPr>
          <p:nvPr>
            <p:ph type="title"/>
          </p:nvPr>
        </p:nvSpPr>
        <p:spPr>
          <a:xfrm>
            <a:off x="5292725" y="765175"/>
            <a:ext cx="3609975" cy="2794000"/>
          </a:xfrm>
        </p:spPr>
        <p:txBody>
          <a:bodyPr/>
          <a:lstStyle/>
          <a:p>
            <a:pPr algn="l"/>
            <a:r>
              <a:rPr lang="en-US" sz="2000"/>
              <a:t>The role of the entrance channel and shell structure of reactants  at formation of the </a:t>
            </a:r>
            <a:r>
              <a:rPr lang="ru-RU" sz="2000"/>
              <a:t> </a:t>
            </a:r>
            <a:r>
              <a:rPr lang="en-US" sz="2000"/>
              <a:t>evaporation residues in reactions leading to the same  </a:t>
            </a:r>
            <a:r>
              <a:rPr lang="ru-RU" sz="2000"/>
              <a:t> </a:t>
            </a:r>
            <a:r>
              <a:rPr lang="en-US" sz="2000"/>
              <a:t>compound nucleus </a:t>
            </a:r>
            <a:r>
              <a:rPr lang="en-US" sz="2000" baseline="30000"/>
              <a:t>216</a:t>
            </a:r>
            <a:r>
              <a:rPr lang="en-US" sz="2000"/>
              <a:t>Th:</a:t>
            </a:r>
            <a:br>
              <a:rPr lang="en-US" sz="2000"/>
            </a:br>
            <a:r>
              <a:rPr lang="en-US" sz="2000"/>
              <a:t>a) Capture </a:t>
            </a:r>
            <a:br>
              <a:rPr lang="en-US" sz="2000"/>
            </a:br>
            <a:r>
              <a:rPr lang="en-US" sz="2000"/>
              <a:t>b) Complete fusion</a:t>
            </a:r>
            <a:br>
              <a:rPr lang="en-US" sz="2000"/>
            </a:br>
            <a:r>
              <a:rPr lang="en-US" sz="2000"/>
              <a:t>c) Evaporation residues</a:t>
            </a:r>
            <a:br>
              <a:rPr lang="en-US" sz="2000"/>
            </a:br>
            <a:r>
              <a:rPr lang="en-US" sz="2000"/>
              <a:t>cross sections.</a:t>
            </a:r>
            <a:r>
              <a:rPr lang="ru-RU" sz="2000"/>
              <a:t>   </a:t>
            </a:r>
            <a:endParaRPr lang="en-US" sz="2000"/>
          </a:p>
        </p:txBody>
      </p:sp>
      <p:pic>
        <p:nvPicPr>
          <p:cNvPr id="165898" name="Picture 10" descr="comp3reac216Th"/>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11560" y="0"/>
            <a:ext cx="4582750" cy="65706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6412476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Номер слайда 7"/>
          <p:cNvSpPr>
            <a:spLocks noGrp="1"/>
          </p:cNvSpPr>
          <p:nvPr>
            <p:ph type="sldNum" sz="quarter" idx="12"/>
          </p:nvPr>
        </p:nvSpPr>
        <p:spPr/>
        <p:txBody>
          <a:bodyPr/>
          <a:lstStyle/>
          <a:p>
            <a:fld id="{B5CB504C-40FA-40B7-8553-208FF03C9DA7}" type="slidenum">
              <a:rPr lang="ja-JP" altLang="ru-RU"/>
              <a:pPr/>
              <a:t>13</a:t>
            </a:fld>
            <a:endParaRPr lang="ru-RU" altLang="ja-JP"/>
          </a:p>
        </p:txBody>
      </p:sp>
      <p:sp>
        <p:nvSpPr>
          <p:cNvPr id="64514" name="Rectangle 2"/>
          <p:cNvSpPr>
            <a:spLocks noGrp="1" noChangeArrowheads="1"/>
          </p:cNvSpPr>
          <p:nvPr>
            <p:ph type="title"/>
          </p:nvPr>
        </p:nvSpPr>
        <p:spPr/>
        <p:txBody>
          <a:bodyPr/>
          <a:lstStyle/>
          <a:p>
            <a:r>
              <a:rPr lang="en-US" altLang="ja-JP" sz="2000">
                <a:ea typeface="ＭＳ Ｐゴシック" panose="020B0600070205080204" pitchFamily="34" charset="-128"/>
              </a:rPr>
              <a:t>Driving potential </a:t>
            </a:r>
            <a:r>
              <a:rPr lang="en-US" sz="2000"/>
              <a:t> U</a:t>
            </a:r>
            <a:r>
              <a:rPr lang="en-US" sz="2000" baseline="-25000"/>
              <a:t>driving</a:t>
            </a:r>
            <a:r>
              <a:rPr lang="ru-RU" altLang="ja-JP" sz="2000"/>
              <a:t> </a:t>
            </a:r>
            <a:r>
              <a:rPr lang="en-US" altLang="ja-JP" sz="2000">
                <a:ea typeface="ＭＳ Ｐゴシック" panose="020B0600070205080204" pitchFamily="34" charset="-128"/>
              </a:rPr>
              <a:t>( c ) for reactions  </a:t>
            </a:r>
            <a:r>
              <a:rPr lang="en-US" sz="2000" baseline="30000"/>
              <a:t>40</a:t>
            </a:r>
            <a:r>
              <a:rPr lang="en-US" sz="2000"/>
              <a:t>Ar+</a:t>
            </a:r>
            <a:r>
              <a:rPr lang="en-US" sz="2000" baseline="30000"/>
              <a:t>172</a:t>
            </a:r>
            <a:r>
              <a:rPr lang="en-US" sz="2000"/>
              <a:t>Hf,  </a:t>
            </a:r>
            <a:r>
              <a:rPr lang="en-US" sz="2000" baseline="30000"/>
              <a:t>86</a:t>
            </a:r>
            <a:r>
              <a:rPr lang="en-US" sz="2000"/>
              <a:t>Kr+</a:t>
            </a:r>
            <a:r>
              <a:rPr lang="en-US" sz="2000" baseline="30000"/>
              <a:t>130</a:t>
            </a:r>
            <a:r>
              <a:rPr lang="en-US" sz="2000"/>
              <a:t>Xe, </a:t>
            </a:r>
            <a:r>
              <a:rPr lang="en-US" sz="2000" baseline="30000"/>
              <a:t>124</a:t>
            </a:r>
            <a:r>
              <a:rPr lang="en-US" sz="2000"/>
              <a:t>Sn+</a:t>
            </a:r>
            <a:r>
              <a:rPr lang="en-US" sz="2000" baseline="30000"/>
              <a:t>92</a:t>
            </a:r>
            <a:r>
              <a:rPr lang="en-US" sz="2000"/>
              <a:t>Zr</a:t>
            </a:r>
            <a:r>
              <a:rPr lang="en-US" altLang="ja-JP" sz="2000">
                <a:ea typeface="ＭＳ Ｐゴシック" panose="020B0600070205080204" pitchFamily="34" charset="-128"/>
              </a:rPr>
              <a:t> leading to formation of  compound nucleus</a:t>
            </a:r>
            <a:r>
              <a:rPr lang="ru-RU" altLang="ja-JP" sz="2000"/>
              <a:t> </a:t>
            </a:r>
            <a:r>
              <a:rPr lang="ru-RU" altLang="ja-JP" sz="2000" baseline="30000"/>
              <a:t>216</a:t>
            </a:r>
            <a:r>
              <a:rPr lang="en-US" sz="2000"/>
              <a:t>Th :</a:t>
            </a:r>
            <a:br>
              <a:rPr lang="en-US" sz="2000"/>
            </a:br>
            <a:endParaRPr lang="ru-RU" altLang="ja-JP" sz="2000"/>
          </a:p>
        </p:txBody>
      </p:sp>
      <p:pic>
        <p:nvPicPr>
          <p:cNvPr id="64521" name="Picture 9" descr="3figur216Th"/>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160987" y="1628800"/>
            <a:ext cx="5928663" cy="4121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64525" name="Object 13"/>
          <p:cNvGraphicFramePr>
            <a:graphicFrameLocks noGrp="1" noChangeAspect="1"/>
          </p:cNvGraphicFramePr>
          <p:nvPr>
            <p:ph sz="quarter" idx="2"/>
          </p:nvPr>
        </p:nvGraphicFramePr>
        <p:xfrm>
          <a:off x="6610350" y="2584450"/>
          <a:ext cx="114300" cy="215900"/>
        </p:xfrm>
        <a:graphic>
          <a:graphicData uri="http://schemas.openxmlformats.org/presentationml/2006/ole">
            <mc:AlternateContent xmlns:mc="http://schemas.openxmlformats.org/markup-compatibility/2006">
              <mc:Choice xmlns:v="urn:schemas-microsoft-com:vml" Requires="v">
                <p:oleObj spid="_x0000_s24580" name="Формула" r:id="rId4" imgW="114120" imgH="215640" progId="Equation.3">
                  <p:embed/>
                </p:oleObj>
              </mc:Choice>
              <mc:Fallback>
                <p:oleObj name="Формула" r:id="rId4" imgW="114120" imgH="215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0350" y="25844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4517" name="Text Box 5"/>
          <p:cNvSpPr txBox="1">
            <a:spLocks noChangeArrowheads="1"/>
          </p:cNvSpPr>
          <p:nvPr/>
        </p:nvSpPr>
        <p:spPr bwMode="auto">
          <a:xfrm>
            <a:off x="179388" y="5805488"/>
            <a:ext cx="33655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600"/>
              <a:t>U</a:t>
            </a:r>
            <a:r>
              <a:rPr lang="en-US" sz="1600" baseline="-25000"/>
              <a:t>driving</a:t>
            </a:r>
            <a:r>
              <a:rPr lang="en-US" sz="1600"/>
              <a:t>=B</a:t>
            </a:r>
            <a:r>
              <a:rPr lang="en-US" sz="1600" baseline="-25000"/>
              <a:t>1</a:t>
            </a:r>
            <a:r>
              <a:rPr lang="en-US" sz="1600"/>
              <a:t>+B</a:t>
            </a:r>
            <a:r>
              <a:rPr lang="en-US" sz="1600" baseline="-25000"/>
              <a:t>2</a:t>
            </a:r>
            <a:r>
              <a:rPr lang="en-US" sz="1600"/>
              <a:t>-B</a:t>
            </a:r>
            <a:r>
              <a:rPr lang="en-US" sz="1600" baseline="-25000"/>
              <a:t>(1+2)</a:t>
            </a:r>
            <a:r>
              <a:rPr lang="en-US" sz="1600"/>
              <a:t>+V( R )</a:t>
            </a:r>
            <a:endParaRPr lang="ru-RU" altLang="ja-JP" sz="1600"/>
          </a:p>
        </p:txBody>
      </p:sp>
      <p:sp>
        <p:nvSpPr>
          <p:cNvPr id="64524" name="Rectangle 12"/>
          <p:cNvSpPr>
            <a:spLocks noChangeArrowheads="1"/>
          </p:cNvSpPr>
          <p:nvPr/>
        </p:nvSpPr>
        <p:spPr bwMode="auto">
          <a:xfrm>
            <a:off x="5940425" y="4321175"/>
            <a:ext cx="2901950" cy="1200150"/>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l">
              <a:spcBef>
                <a:spcPct val="0"/>
              </a:spcBef>
            </a:pPr>
            <a:r>
              <a:rPr lang="en-US" altLang="zh-CN" sz="1800">
                <a:solidFill>
                  <a:srgbClr val="0000FF"/>
                </a:solidFill>
                <a:ea typeface="宋体" panose="02010600030101010101" pitchFamily="2" charset="-122"/>
              </a:rPr>
              <a:t>Due to peculiarities of shell  structure </a:t>
            </a:r>
          </a:p>
          <a:p>
            <a:pPr algn="l">
              <a:spcBef>
                <a:spcPct val="0"/>
              </a:spcBef>
            </a:pPr>
            <a:r>
              <a:rPr lang="en-US" altLang="zh-CN" sz="1800">
                <a:solidFill>
                  <a:srgbClr val="0000FF"/>
                </a:solidFill>
                <a:ea typeface="宋体" panose="02010600030101010101" pitchFamily="2" charset="-122"/>
              </a:rPr>
              <a:t>B</a:t>
            </a:r>
            <a:r>
              <a:rPr lang="en-US" altLang="zh-CN" sz="1800" baseline="-25000">
                <a:solidFill>
                  <a:srgbClr val="0000FF"/>
                </a:solidFill>
                <a:ea typeface="宋体" panose="02010600030101010101" pitchFamily="2" charset="-122"/>
              </a:rPr>
              <a:t>fus</a:t>
            </a:r>
            <a:r>
              <a:rPr lang="en-US" altLang="zh-CN" sz="1800">
                <a:solidFill>
                  <a:srgbClr val="0000FF"/>
                </a:solidFill>
                <a:ea typeface="宋体" panose="02010600030101010101" pitchFamily="2" charset="-122"/>
              </a:rPr>
              <a:t> (Kr) &gt; Bfus (Kr) </a:t>
            </a:r>
          </a:p>
          <a:p>
            <a:pPr algn="l">
              <a:spcBef>
                <a:spcPct val="0"/>
              </a:spcBef>
            </a:pPr>
            <a:r>
              <a:rPr lang="en-US" altLang="zh-CN" sz="1800">
                <a:solidFill>
                  <a:srgbClr val="0000FF"/>
                </a:solidFill>
                <a:ea typeface="宋体" panose="02010600030101010101" pitchFamily="2" charset="-122"/>
              </a:rPr>
              <a:t>and, consequently, </a:t>
            </a:r>
            <a:endParaRPr lang="ru-RU" altLang="zh-CN" sz="1800">
              <a:solidFill>
                <a:srgbClr val="0000FF"/>
              </a:solidFill>
              <a:ea typeface="宋体" panose="02010600030101010101" pitchFamily="2" charset="-122"/>
            </a:endParaRPr>
          </a:p>
        </p:txBody>
      </p:sp>
      <p:sp>
        <p:nvSpPr>
          <p:cNvPr id="64530" name="Rectangle 18"/>
          <p:cNvSpPr>
            <a:spLocks noGrp="1" noChangeArrowheads="1"/>
          </p:cNvSpPr>
          <p:nvPr>
            <p:ph sz="quarter" idx="3"/>
          </p:nvPr>
        </p:nvSpPr>
        <p:spPr>
          <a:xfrm>
            <a:off x="5364163" y="5589588"/>
            <a:ext cx="3389312" cy="642937"/>
          </a:xfrm>
          <a:noFill/>
          <a:ln/>
        </p:spPr>
        <p:txBody>
          <a:bodyPr/>
          <a:lstStyle/>
          <a:p>
            <a:pPr algn="ctr">
              <a:spcBef>
                <a:spcPct val="50000"/>
              </a:spcBef>
              <a:buFontTx/>
              <a:buNone/>
            </a:pPr>
            <a:r>
              <a:rPr lang="en-US" altLang="zh-CN" sz="2000">
                <a:solidFill>
                  <a:srgbClr val="0000FF"/>
                </a:solidFill>
                <a:ea typeface="宋体" panose="02010600030101010101" pitchFamily="2" charset="-122"/>
                <a:sym typeface="Symbol" panose="05050102010706020507" pitchFamily="18" charset="2"/>
              </a:rPr>
              <a:t></a:t>
            </a:r>
            <a:r>
              <a:rPr lang="en-US" altLang="zh-CN" sz="2000" baseline="-25000">
                <a:solidFill>
                  <a:srgbClr val="0000FF"/>
                </a:solidFill>
                <a:ea typeface="宋体" panose="02010600030101010101" pitchFamily="2" charset="-122"/>
              </a:rPr>
              <a:t>fus</a:t>
            </a:r>
            <a:r>
              <a:rPr lang="en-US" altLang="zh-CN" sz="2000">
                <a:solidFill>
                  <a:srgbClr val="0000FF"/>
                </a:solidFill>
                <a:ea typeface="宋体" panose="02010600030101010101" pitchFamily="2" charset="-122"/>
              </a:rPr>
              <a:t> (Kr+Xe) &lt; </a:t>
            </a:r>
            <a:r>
              <a:rPr lang="en-US" altLang="zh-CN" sz="2000">
                <a:solidFill>
                  <a:srgbClr val="0000FF"/>
                </a:solidFill>
                <a:ea typeface="宋体" panose="02010600030101010101" pitchFamily="2" charset="-122"/>
                <a:sym typeface="Symbol" panose="05050102010706020507" pitchFamily="18" charset="2"/>
              </a:rPr>
              <a:t></a:t>
            </a:r>
            <a:r>
              <a:rPr lang="en-US" altLang="zh-CN" sz="2000" baseline="-25000">
                <a:solidFill>
                  <a:srgbClr val="0000FF"/>
                </a:solidFill>
                <a:ea typeface="宋体" panose="02010600030101010101" pitchFamily="2" charset="-122"/>
              </a:rPr>
              <a:t>fus</a:t>
            </a:r>
            <a:r>
              <a:rPr lang="en-US" altLang="zh-CN" sz="2000">
                <a:solidFill>
                  <a:srgbClr val="0000FF"/>
                </a:solidFill>
                <a:ea typeface="宋体" panose="02010600030101010101" pitchFamily="2" charset="-122"/>
              </a:rPr>
              <a:t>(Zr+Sn)</a:t>
            </a:r>
            <a:endParaRPr lang="en-US" altLang="ja-JP" sz="2000">
              <a:solidFill>
                <a:srgbClr val="0000FF"/>
              </a:solidFill>
              <a:ea typeface="ＭＳ Ｐゴシック" panose="020B0600070205080204" pitchFamily="34" charset="-128"/>
            </a:endParaRPr>
          </a:p>
        </p:txBody>
      </p:sp>
    </p:spTree>
    <p:extLst>
      <p:ext uri="{BB962C8B-B14F-4D97-AF65-F5344CB8AC3E}">
        <p14:creationId xmlns:p14="http://schemas.microsoft.com/office/powerpoint/2010/main" val="30053180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4"/>
          <p:cNvSpPr>
            <a:spLocks noGrp="1"/>
          </p:cNvSpPr>
          <p:nvPr>
            <p:ph type="sldNum" sz="quarter" idx="12"/>
          </p:nvPr>
        </p:nvSpPr>
        <p:spPr/>
        <p:txBody>
          <a:bodyPr/>
          <a:lstStyle/>
          <a:p>
            <a:fld id="{F04E3C69-1E02-4D53-A785-DD5351382C60}" type="slidenum">
              <a:rPr lang="ja-JP" altLang="ru-RU"/>
              <a:pPr/>
              <a:t>14</a:t>
            </a:fld>
            <a:endParaRPr lang="ru-RU" altLang="ja-JP"/>
          </a:p>
        </p:txBody>
      </p:sp>
      <p:sp>
        <p:nvSpPr>
          <p:cNvPr id="67588" name="Rectangle 4"/>
          <p:cNvSpPr>
            <a:spLocks noGrp="1" noChangeArrowheads="1"/>
          </p:cNvSpPr>
          <p:nvPr>
            <p:ph type="title"/>
          </p:nvPr>
        </p:nvSpPr>
        <p:spPr>
          <a:xfrm>
            <a:off x="4876800" y="274638"/>
            <a:ext cx="3810000" cy="3154362"/>
          </a:xfrm>
        </p:spPr>
        <p:txBody>
          <a:bodyPr/>
          <a:lstStyle/>
          <a:p>
            <a:r>
              <a:rPr lang="en-US" altLang="ja-JP" sz="1800">
                <a:ea typeface="ＭＳ Ｐゴシック" panose="020B0600070205080204" pitchFamily="34" charset="-128"/>
              </a:rPr>
              <a:t>Angular momentum distribution for the complete fusion </a:t>
            </a:r>
            <a:r>
              <a:rPr lang="el-GR" sz="1800">
                <a:cs typeface="Arial" panose="020B0604020202020204" pitchFamily="34" charset="0"/>
              </a:rPr>
              <a:t>σ</a:t>
            </a:r>
            <a:r>
              <a:rPr lang="en-US" sz="1800" baseline="-25000">
                <a:cs typeface="Arial" panose="020B0604020202020204" pitchFamily="34" charset="0"/>
              </a:rPr>
              <a:t>fus</a:t>
            </a:r>
            <a:r>
              <a:rPr lang="en-US" sz="1800" baseline="30000">
                <a:cs typeface="Arial" panose="020B0604020202020204" pitchFamily="34" charset="0"/>
              </a:rPr>
              <a:t>(L)</a:t>
            </a:r>
            <a:r>
              <a:rPr lang="en-US" sz="1800" baseline="-25000">
                <a:cs typeface="Arial" panose="020B0604020202020204" pitchFamily="34" charset="0"/>
              </a:rPr>
              <a:t> </a:t>
            </a:r>
            <a:r>
              <a:rPr lang="en-US" sz="1800">
                <a:cs typeface="Arial" panose="020B0604020202020204" pitchFamily="34" charset="0"/>
              </a:rPr>
              <a:t>(E</a:t>
            </a:r>
            <a:r>
              <a:rPr lang="en-US" sz="1800" baseline="-25000">
                <a:cs typeface="Arial" panose="020B0604020202020204" pitchFamily="34" charset="0"/>
              </a:rPr>
              <a:t>lab</a:t>
            </a:r>
            <a:r>
              <a:rPr lang="en-US" sz="1800">
                <a:cs typeface="Arial" panose="020B0604020202020204" pitchFamily="34" charset="0"/>
              </a:rPr>
              <a:t>)   as a function of momentum and and beam energy for reactions leading to formation of </a:t>
            </a:r>
            <a:r>
              <a:rPr lang="ru-RU" altLang="ja-JP" sz="1800"/>
              <a:t> </a:t>
            </a:r>
            <a:r>
              <a:rPr lang="ru-RU" altLang="ja-JP" sz="1800" baseline="30000"/>
              <a:t>216</a:t>
            </a:r>
            <a:r>
              <a:rPr lang="en-US" sz="1800"/>
              <a:t>Th</a:t>
            </a:r>
            <a:r>
              <a:rPr lang="ru-RU" altLang="ja-JP" sz="1800"/>
              <a:t>. </a:t>
            </a:r>
          </a:p>
        </p:txBody>
      </p:sp>
      <p:pic>
        <p:nvPicPr>
          <p:cNvPr id="67589" name="Picture 5" descr="sp216t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0"/>
            <a:ext cx="5387976" cy="7072313"/>
          </a:xfrm>
          <a:prstGeom prst="rect">
            <a:avLst/>
          </a:prstGeom>
          <a:noFill/>
          <a:extLst>
            <a:ext uri="{909E8E84-426E-40DD-AFC4-6F175D3DCCD1}">
              <a14:hiddenFill xmlns:a14="http://schemas.microsoft.com/office/drawing/2010/main">
                <a:solidFill>
                  <a:srgbClr val="FFFFFF"/>
                </a:solidFill>
              </a14:hiddenFill>
            </a:ext>
          </a:extLst>
        </p:spPr>
      </p:pic>
      <p:sp>
        <p:nvSpPr>
          <p:cNvPr id="67590" name="Rectangle 6"/>
          <p:cNvSpPr>
            <a:spLocks noChangeArrowheads="1"/>
          </p:cNvSpPr>
          <p:nvPr/>
        </p:nvSpPr>
        <p:spPr bwMode="auto">
          <a:xfrm>
            <a:off x="684213" y="5805488"/>
            <a:ext cx="7778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l">
              <a:spcBef>
                <a:spcPct val="0"/>
              </a:spcBef>
            </a:pPr>
            <a:r>
              <a:rPr lang="en-US" altLang="zh-CN" sz="1800">
                <a:solidFill>
                  <a:srgbClr val="990000"/>
                </a:solidFill>
                <a:ea typeface="宋体" panose="02010600030101010101" pitchFamily="2" charset="-122"/>
              </a:rPr>
              <a:t>G. Fazio, et al., Journal of the Physical Society of Japan 388, 2509 (2003).</a:t>
            </a:r>
            <a:r>
              <a:rPr lang="ru-RU" altLang="zh-CN" sz="1800"/>
              <a:t> </a:t>
            </a:r>
          </a:p>
        </p:txBody>
      </p:sp>
    </p:spTree>
    <p:extLst>
      <p:ext uri="{BB962C8B-B14F-4D97-AF65-F5344CB8AC3E}">
        <p14:creationId xmlns:p14="http://schemas.microsoft.com/office/powerpoint/2010/main" val="2178915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04665"/>
            <a:ext cx="7772400" cy="1008111"/>
          </a:xfrm>
        </p:spPr>
        <p:txBody>
          <a:bodyPr>
            <a:normAutofit fontScale="90000"/>
          </a:bodyPr>
          <a:lstStyle/>
          <a:p>
            <a:r>
              <a:rPr lang="en-US" dirty="0" smtClean="0"/>
              <a:t>Classification of the nuclear reactions in heavy ion collisions </a:t>
            </a:r>
            <a:endParaRPr lang="ru-RU" dirty="0"/>
          </a:p>
        </p:txBody>
      </p:sp>
      <p:sp>
        <p:nvSpPr>
          <p:cNvPr id="3" name="Подзаголовок 2"/>
          <p:cNvSpPr>
            <a:spLocks noGrp="1"/>
          </p:cNvSpPr>
          <p:nvPr>
            <p:ph type="subTitle" idx="1"/>
          </p:nvPr>
        </p:nvSpPr>
        <p:spPr>
          <a:xfrm>
            <a:off x="539552" y="2492896"/>
            <a:ext cx="8352928" cy="2281808"/>
          </a:xfrm>
        </p:spPr>
        <p:txBody>
          <a:bodyPr>
            <a:noAutofit/>
          </a:bodyPr>
          <a:lstStyle/>
          <a:p>
            <a:pPr algn="l"/>
            <a:r>
              <a:rPr lang="en-US" sz="2000" dirty="0">
                <a:solidFill>
                  <a:schemeClr val="tx1"/>
                </a:solidFill>
              </a:rPr>
              <a:t>Early studies of reaction mechanisms between heavy ions have shown that, in </a:t>
            </a:r>
            <a:r>
              <a:rPr lang="en-US" sz="2000" dirty="0" smtClean="0">
                <a:solidFill>
                  <a:schemeClr val="tx1"/>
                </a:solidFill>
              </a:rPr>
              <a:t>a </a:t>
            </a:r>
            <a:r>
              <a:rPr lang="en-US" sz="2000" dirty="0" err="1" smtClean="0">
                <a:solidFill>
                  <a:schemeClr val="tx1"/>
                </a:solidFill>
              </a:rPr>
              <a:t>Wilczynski</a:t>
            </a:r>
            <a:r>
              <a:rPr lang="en-US" sz="2000" dirty="0" smtClean="0">
                <a:solidFill>
                  <a:schemeClr val="tx1"/>
                </a:solidFill>
              </a:rPr>
              <a:t> </a:t>
            </a:r>
            <a:r>
              <a:rPr lang="en-US" sz="2000" dirty="0">
                <a:solidFill>
                  <a:schemeClr val="tx1"/>
                </a:solidFill>
              </a:rPr>
              <a:t>diagram, a definite evolution towards negative scattering angles </a:t>
            </a:r>
            <a:r>
              <a:rPr lang="en-US" sz="2000" dirty="0" smtClean="0">
                <a:solidFill>
                  <a:schemeClr val="tx1"/>
                </a:solidFill>
              </a:rPr>
              <a:t>with increasing </a:t>
            </a:r>
            <a:r>
              <a:rPr lang="en-US" sz="2000" dirty="0">
                <a:solidFill>
                  <a:schemeClr val="tx1"/>
                </a:solidFill>
              </a:rPr>
              <a:t>energy loss is present, so that the scattering angle was used as an </a:t>
            </a:r>
            <a:r>
              <a:rPr lang="en-US" sz="2000" dirty="0" smtClean="0">
                <a:solidFill>
                  <a:schemeClr val="tx1"/>
                </a:solidFill>
              </a:rPr>
              <a:t>estimate of </a:t>
            </a:r>
            <a:r>
              <a:rPr lang="en-US" sz="2000" dirty="0">
                <a:solidFill>
                  <a:schemeClr val="tx1"/>
                </a:solidFill>
              </a:rPr>
              <a:t>the interaction </a:t>
            </a:r>
            <a:r>
              <a:rPr lang="en-US" sz="2000" dirty="0" smtClean="0">
                <a:solidFill>
                  <a:schemeClr val="tx1"/>
                </a:solidFill>
              </a:rPr>
              <a:t>time. As </a:t>
            </a:r>
            <a:r>
              <a:rPr lang="en-US" sz="2000" dirty="0">
                <a:solidFill>
                  <a:schemeClr val="tx1"/>
                </a:solidFill>
              </a:rPr>
              <a:t>usual three regions can </a:t>
            </a:r>
            <a:r>
              <a:rPr lang="en-US" sz="2000" dirty="0" smtClean="0">
                <a:solidFill>
                  <a:schemeClr val="tx1"/>
                </a:solidFill>
              </a:rPr>
              <a:t>be distinguished</a:t>
            </a:r>
            <a:r>
              <a:rPr lang="en-US" sz="2000" dirty="0">
                <a:solidFill>
                  <a:schemeClr val="tx1"/>
                </a:solidFill>
              </a:rPr>
              <a:t>: </a:t>
            </a:r>
            <a:endParaRPr lang="en-US" sz="2000" dirty="0" smtClean="0">
              <a:solidFill>
                <a:schemeClr val="tx1"/>
              </a:solidFill>
            </a:endParaRPr>
          </a:p>
          <a:p>
            <a:pPr marL="571500" indent="-571500" algn="l">
              <a:buAutoNum type="romanLcParenBoth"/>
            </a:pPr>
            <a:r>
              <a:rPr lang="en-US" sz="2000" dirty="0" smtClean="0">
                <a:solidFill>
                  <a:schemeClr val="tx1"/>
                </a:solidFill>
              </a:rPr>
              <a:t>the </a:t>
            </a:r>
            <a:r>
              <a:rPr lang="en-US" sz="2000" dirty="0">
                <a:solidFill>
                  <a:schemeClr val="tx1"/>
                </a:solidFill>
              </a:rPr>
              <a:t>elastic or quasi-elastic component, </a:t>
            </a:r>
            <a:endParaRPr lang="en-US" sz="2000" dirty="0" smtClean="0">
              <a:solidFill>
                <a:schemeClr val="tx1"/>
              </a:solidFill>
            </a:endParaRPr>
          </a:p>
          <a:p>
            <a:pPr marL="571500" indent="-571500" algn="l">
              <a:buAutoNum type="romanLcParenBoth"/>
            </a:pPr>
            <a:r>
              <a:rPr lang="en-US" sz="2000" dirty="0" smtClean="0">
                <a:solidFill>
                  <a:schemeClr val="tx1"/>
                </a:solidFill>
              </a:rPr>
              <a:t> </a:t>
            </a:r>
            <a:r>
              <a:rPr lang="en-US" sz="2000" dirty="0">
                <a:solidFill>
                  <a:schemeClr val="tx1"/>
                </a:solidFill>
              </a:rPr>
              <a:t>the partially </a:t>
            </a:r>
            <a:r>
              <a:rPr lang="en-US" sz="2000" dirty="0" smtClean="0">
                <a:solidFill>
                  <a:schemeClr val="tx1"/>
                </a:solidFill>
              </a:rPr>
              <a:t>damped region </a:t>
            </a:r>
            <a:r>
              <a:rPr lang="en-US" sz="2000" dirty="0">
                <a:solidFill>
                  <a:schemeClr val="tx1"/>
                </a:solidFill>
              </a:rPr>
              <a:t>where the nuclear forces bend the trajectories toward smaller </a:t>
            </a:r>
            <a:r>
              <a:rPr lang="en-US" sz="2000" dirty="0" smtClean="0">
                <a:solidFill>
                  <a:schemeClr val="tx1"/>
                </a:solidFill>
              </a:rPr>
              <a:t>scattering angles </a:t>
            </a:r>
            <a:r>
              <a:rPr lang="en-US" sz="2000" dirty="0">
                <a:solidFill>
                  <a:schemeClr val="tx1"/>
                </a:solidFill>
              </a:rPr>
              <a:t>and </a:t>
            </a:r>
            <a:endParaRPr lang="en-US" sz="2000" dirty="0" smtClean="0">
              <a:solidFill>
                <a:schemeClr val="tx1"/>
              </a:solidFill>
            </a:endParaRPr>
          </a:p>
          <a:p>
            <a:pPr marL="571500" indent="-571500" algn="l">
              <a:buAutoNum type="romanLcParenBoth"/>
            </a:pPr>
            <a:r>
              <a:rPr lang="en-US" sz="2000" dirty="0" smtClean="0">
                <a:solidFill>
                  <a:schemeClr val="tx1"/>
                </a:solidFill>
              </a:rPr>
              <a:t> </a:t>
            </a:r>
            <a:r>
              <a:rPr lang="en-US" sz="2000" dirty="0">
                <a:solidFill>
                  <a:schemeClr val="tx1"/>
                </a:solidFill>
              </a:rPr>
              <a:t>the fully relaxed component, where negative angle scattering (</a:t>
            </a:r>
            <a:r>
              <a:rPr lang="en-US" sz="2000" dirty="0" smtClean="0">
                <a:solidFill>
                  <a:schemeClr val="tx1"/>
                </a:solidFill>
              </a:rPr>
              <a:t>or orbiting</a:t>
            </a:r>
            <a:r>
              <a:rPr lang="en-US" sz="2000" dirty="0">
                <a:solidFill>
                  <a:schemeClr val="tx1"/>
                </a:solidFill>
              </a:rPr>
              <a:t>), fusion-fission and symmetric fragmentation may occur.</a:t>
            </a:r>
            <a:endParaRPr lang="ru-RU" sz="2000" dirty="0">
              <a:solidFill>
                <a:schemeClr val="tx1"/>
              </a:solidFill>
            </a:endParaRPr>
          </a:p>
        </p:txBody>
      </p:sp>
    </p:spTree>
    <p:extLst>
      <p:ext uri="{BB962C8B-B14F-4D97-AF65-F5344CB8AC3E}">
        <p14:creationId xmlns:p14="http://schemas.microsoft.com/office/powerpoint/2010/main" val="17243523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A8725ADB-6A06-4025-91AB-7F9C8D4B0F60}" type="slidenum">
              <a:rPr lang="en-GB"/>
              <a:pPr>
                <a:defRPr/>
              </a:pPr>
              <a:t>16</a:t>
            </a:fld>
            <a:endParaRPr lang="en-GB"/>
          </a:p>
        </p:txBody>
      </p:sp>
      <p:sp>
        <p:nvSpPr>
          <p:cNvPr id="18435" name="Rectangle 1"/>
          <p:cNvSpPr>
            <a:spLocks noGrp="1" noChangeArrowheads="1"/>
          </p:cNvSpPr>
          <p:nvPr>
            <p:ph type="title"/>
          </p:nvPr>
        </p:nvSpPr>
        <p:spPr>
          <a:xfrm>
            <a:off x="457200" y="123825"/>
            <a:ext cx="8291513" cy="1801813"/>
          </a:xfrm>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smtClean="0"/>
              <a:t>Partial cross sections of compound nucleus (CN), fusion-like (FL), damped (D), quasielastic (QE), Coulomb excitation (CE) and elastic (EL) processes.</a:t>
            </a:r>
          </a:p>
        </p:txBody>
      </p:sp>
      <p:pic>
        <p:nvPicPr>
          <p:cNvPr id="18436" name="Picture 2"/>
          <p:cNvPicPr>
            <a:picLocks noChangeAspect="1" noChangeArrowheads="1"/>
          </p:cNvPicPr>
          <p:nvPr/>
        </p:nvPicPr>
        <p:blipFill>
          <a:blip r:embed="rId3" cstate="print"/>
          <a:srcRect/>
          <a:stretch>
            <a:fillRect/>
          </a:stretch>
        </p:blipFill>
        <p:spPr bwMode="auto">
          <a:xfrm>
            <a:off x="251520" y="1256754"/>
            <a:ext cx="8351838" cy="5208588"/>
          </a:xfrm>
          <a:prstGeom prst="rect">
            <a:avLst/>
          </a:prstGeom>
          <a:noFill/>
          <a:ln w="9525">
            <a:noFill/>
            <a:round/>
            <a:headEnd/>
            <a:tailEnd/>
          </a:ln>
        </p:spPr>
      </p:pic>
      <p:sp>
        <p:nvSpPr>
          <p:cNvPr id="2" name="Овал 1"/>
          <p:cNvSpPr/>
          <p:nvPr/>
        </p:nvSpPr>
        <p:spPr bwMode="auto">
          <a:xfrm>
            <a:off x="5508104" y="2132856"/>
            <a:ext cx="864096" cy="2736304"/>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5275153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A8725ADB-6A06-4025-91AB-7F9C8D4B0F60}" type="slidenum">
              <a:rPr lang="en-GB"/>
              <a:pPr>
                <a:defRPr/>
              </a:pPr>
              <a:t>17</a:t>
            </a:fld>
            <a:endParaRPr lang="en-GB"/>
          </a:p>
        </p:txBody>
      </p:sp>
      <p:sp>
        <p:nvSpPr>
          <p:cNvPr id="18435" name="Rectangle 1"/>
          <p:cNvSpPr>
            <a:spLocks noGrp="1" noChangeArrowheads="1"/>
          </p:cNvSpPr>
          <p:nvPr>
            <p:ph type="title"/>
          </p:nvPr>
        </p:nvSpPr>
        <p:spPr>
          <a:xfrm>
            <a:off x="457200" y="123825"/>
            <a:ext cx="8291513" cy="1801813"/>
          </a:xfrm>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smtClean="0"/>
              <a:t>Partial cross sections of compound nucleus (CN), fusion-like (FL), damped (D), quasielastic (QE), Coulomb excitation (CE) and elastic (EL) processes.</a:t>
            </a:r>
          </a:p>
        </p:txBody>
      </p:sp>
      <p:pic>
        <p:nvPicPr>
          <p:cNvPr id="18436" name="Picture 2"/>
          <p:cNvPicPr>
            <a:picLocks noChangeAspect="1" noChangeArrowheads="1"/>
          </p:cNvPicPr>
          <p:nvPr/>
        </p:nvPicPr>
        <p:blipFill>
          <a:blip r:embed="rId3" cstate="print"/>
          <a:srcRect/>
          <a:stretch>
            <a:fillRect/>
          </a:stretch>
        </p:blipFill>
        <p:spPr bwMode="auto">
          <a:xfrm>
            <a:off x="251520" y="1256754"/>
            <a:ext cx="8351838" cy="5208588"/>
          </a:xfrm>
          <a:prstGeom prst="rect">
            <a:avLst/>
          </a:prstGeom>
          <a:noFill/>
          <a:ln w="9525">
            <a:noFill/>
            <a:round/>
            <a:headEnd/>
            <a:tailEnd/>
          </a:ln>
        </p:spPr>
      </p:pic>
      <p:sp>
        <p:nvSpPr>
          <p:cNvPr id="2" name="Овал 1"/>
          <p:cNvSpPr/>
          <p:nvPr/>
        </p:nvSpPr>
        <p:spPr bwMode="auto">
          <a:xfrm>
            <a:off x="4716016" y="2492896"/>
            <a:ext cx="1008112" cy="2376264"/>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9128359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642938" y="4286250"/>
            <a:ext cx="3357562" cy="2339975"/>
          </a:xfrm>
          <a:prstGeom prst="rect">
            <a:avLst/>
          </a:prstGeom>
          <a:noFill/>
          <a:ln w="38100">
            <a:solidFill>
              <a:srgbClr val="FF0000"/>
            </a:solid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714375" y="1285875"/>
            <a:ext cx="3224213" cy="2357438"/>
          </a:xfrm>
          <a:prstGeom prst="rect">
            <a:avLst/>
          </a:prstGeom>
          <a:noFill/>
          <a:ln w="38100">
            <a:solidFill>
              <a:srgbClr val="FF0000"/>
            </a:solidFill>
            <a:miter lim="800000"/>
            <a:headEnd/>
            <a:tailEnd/>
          </a:ln>
        </p:spPr>
      </p:pic>
      <p:pic>
        <p:nvPicPr>
          <p:cNvPr id="6148" name="Picture 4"/>
          <p:cNvPicPr>
            <a:picLocks noChangeAspect="1" noChangeArrowheads="1"/>
          </p:cNvPicPr>
          <p:nvPr/>
        </p:nvPicPr>
        <p:blipFill>
          <a:blip r:embed="rId4" cstate="print"/>
          <a:srcRect/>
          <a:stretch>
            <a:fillRect/>
          </a:stretch>
        </p:blipFill>
        <p:spPr bwMode="auto">
          <a:xfrm>
            <a:off x="5357813" y="1500188"/>
            <a:ext cx="3221037" cy="5072062"/>
          </a:xfrm>
          <a:prstGeom prst="rect">
            <a:avLst/>
          </a:prstGeom>
          <a:noFill/>
          <a:ln w="38100">
            <a:solidFill>
              <a:srgbClr val="FFFF00"/>
            </a:solidFill>
            <a:miter lim="800000"/>
            <a:headEnd/>
            <a:tailEnd/>
          </a:ln>
        </p:spPr>
      </p:pic>
      <p:sp>
        <p:nvSpPr>
          <p:cNvPr id="5" name="Rectangle 8"/>
          <p:cNvSpPr>
            <a:spLocks noChangeArrowheads="1"/>
          </p:cNvSpPr>
          <p:nvPr/>
        </p:nvSpPr>
        <p:spPr bwMode="auto">
          <a:xfrm>
            <a:off x="2143125" y="285750"/>
            <a:ext cx="5000625" cy="433388"/>
          </a:xfrm>
          <a:prstGeom prst="rect">
            <a:avLst/>
          </a:prstGeom>
          <a:solidFill>
            <a:srgbClr val="FFFF00"/>
          </a:solidFill>
          <a:ln w="28575">
            <a:solidFill>
              <a:schemeClr val="accent2"/>
            </a:solidFill>
            <a:miter lim="800000"/>
            <a:headEnd/>
            <a:tailEnd/>
          </a:ln>
          <a:effectLst>
            <a:outerShdw dist="107763" dir="2700000" algn="ctr" rotWithShape="0">
              <a:schemeClr val="bg2">
                <a:alpha val="50000"/>
              </a:schemeClr>
            </a:outerShdw>
          </a:effectLst>
        </p:spPr>
        <p:txBody>
          <a:bodyPr/>
          <a:lstStyle/>
          <a:p>
            <a:pPr algn="just">
              <a:defRPr/>
            </a:pPr>
            <a:r>
              <a:rPr lang="en-US" sz="1800" b="1" dirty="0">
                <a:solidFill>
                  <a:srgbClr val="FF0000"/>
                </a:solidFill>
                <a:effectLst>
                  <a:outerShdw blurRad="38100" dist="38100" dir="2700000" algn="tl">
                    <a:srgbClr val="000000"/>
                  </a:outerShdw>
                </a:effectLst>
                <a:latin typeface="Comic Sans MS" pitchFamily="66" charset="0"/>
                <a:cs typeface="Arial" charset="0"/>
              </a:rPr>
              <a:t>Deep inelastic collisions : macroscopic view  </a:t>
            </a:r>
          </a:p>
        </p:txBody>
      </p:sp>
      <p:sp>
        <p:nvSpPr>
          <p:cNvPr id="6150" name="TextBox 5"/>
          <p:cNvSpPr txBox="1">
            <a:spLocks noChangeArrowheads="1"/>
          </p:cNvSpPr>
          <p:nvPr/>
        </p:nvSpPr>
        <p:spPr bwMode="auto">
          <a:xfrm>
            <a:off x="5286375" y="1000125"/>
            <a:ext cx="3429000" cy="369888"/>
          </a:xfrm>
          <a:prstGeom prst="rect">
            <a:avLst/>
          </a:prstGeom>
          <a:solidFill>
            <a:srgbClr val="00B050"/>
          </a:solidFill>
          <a:ln w="9525">
            <a:noFill/>
            <a:miter lim="800000"/>
            <a:headEnd/>
            <a:tailEnd/>
          </a:ln>
        </p:spPr>
        <p:txBody>
          <a:bodyPr>
            <a:spAutoFit/>
          </a:bodyPr>
          <a:lstStyle/>
          <a:p>
            <a:r>
              <a:rPr lang="en-US" sz="1800" b="1">
                <a:solidFill>
                  <a:srgbClr val="000000"/>
                </a:solidFill>
              </a:rPr>
              <a:t>concept of dinuclear system </a:t>
            </a:r>
            <a:endParaRPr lang="it-IT" sz="1800" b="1">
              <a:solidFill>
                <a:srgbClr val="000000"/>
              </a:solidFill>
            </a:endParaRPr>
          </a:p>
        </p:txBody>
      </p:sp>
      <p:sp>
        <p:nvSpPr>
          <p:cNvPr id="6151" name="TextBox 5"/>
          <p:cNvSpPr txBox="1">
            <a:spLocks noChangeArrowheads="1"/>
          </p:cNvSpPr>
          <p:nvPr/>
        </p:nvSpPr>
        <p:spPr bwMode="auto">
          <a:xfrm>
            <a:off x="428625" y="857250"/>
            <a:ext cx="3714750" cy="523875"/>
          </a:xfrm>
          <a:prstGeom prst="rect">
            <a:avLst/>
          </a:prstGeom>
          <a:solidFill>
            <a:srgbClr val="FF0000"/>
          </a:solidFill>
          <a:ln w="9525">
            <a:noFill/>
            <a:miter lim="800000"/>
            <a:headEnd/>
            <a:tailEnd/>
          </a:ln>
        </p:spPr>
        <p:txBody>
          <a:bodyPr>
            <a:spAutoFit/>
          </a:bodyPr>
          <a:lstStyle/>
          <a:p>
            <a:r>
              <a:rPr lang="en-US" b="1">
                <a:solidFill>
                  <a:srgbClr val="FFFF00"/>
                </a:solidFill>
              </a:rPr>
              <a:t>d</a:t>
            </a:r>
            <a:r>
              <a:rPr lang="en-US" sz="1800" b="1">
                <a:solidFill>
                  <a:srgbClr val="FFFF00"/>
                </a:solidFill>
              </a:rPr>
              <a:t>iffusion effects on nucleons   </a:t>
            </a:r>
            <a:endParaRPr lang="it-IT" sz="1800" b="1">
              <a:solidFill>
                <a:srgbClr val="FFFF00"/>
              </a:solidFill>
            </a:endParaRPr>
          </a:p>
        </p:txBody>
      </p:sp>
      <p:sp>
        <p:nvSpPr>
          <p:cNvPr id="6152" name="TextBox 5"/>
          <p:cNvSpPr txBox="1">
            <a:spLocks noChangeArrowheads="1"/>
          </p:cNvSpPr>
          <p:nvPr/>
        </p:nvSpPr>
        <p:spPr bwMode="auto">
          <a:xfrm>
            <a:off x="355600" y="3860800"/>
            <a:ext cx="4071938" cy="369888"/>
          </a:xfrm>
          <a:prstGeom prst="rect">
            <a:avLst/>
          </a:prstGeom>
          <a:solidFill>
            <a:srgbClr val="FF0000"/>
          </a:solidFill>
          <a:ln w="9525">
            <a:noFill/>
            <a:miter lim="800000"/>
            <a:headEnd/>
            <a:tailEnd/>
          </a:ln>
        </p:spPr>
        <p:txBody>
          <a:bodyPr>
            <a:spAutoFit/>
          </a:bodyPr>
          <a:lstStyle/>
          <a:p>
            <a:r>
              <a:rPr lang="en-US" sz="1800" b="1">
                <a:solidFill>
                  <a:srgbClr val="FFFF00"/>
                </a:solidFill>
              </a:rPr>
              <a:t>angular dependence of energy loss    </a:t>
            </a:r>
            <a:endParaRPr lang="it-IT" sz="1800" b="1">
              <a:solidFill>
                <a:srgbClr val="FFFF00"/>
              </a:solidFill>
            </a:endParaRPr>
          </a:p>
        </p:txBody>
      </p:sp>
      <p:sp>
        <p:nvSpPr>
          <p:cNvPr id="9" name="Text Box 14"/>
          <p:cNvSpPr txBox="1">
            <a:spLocks noChangeArrowheads="1"/>
          </p:cNvSpPr>
          <p:nvPr/>
        </p:nvSpPr>
        <p:spPr bwMode="auto">
          <a:xfrm>
            <a:off x="5500688" y="6143625"/>
            <a:ext cx="1357312" cy="307975"/>
          </a:xfrm>
          <a:prstGeom prst="rect">
            <a:avLst/>
          </a:prstGeom>
          <a:noFill/>
          <a:ln w="9525">
            <a:noFill/>
            <a:miter lim="800000"/>
            <a:headEnd/>
            <a:tailEnd/>
          </a:ln>
        </p:spPr>
        <p:txBody>
          <a:bodyPr>
            <a:spAutoFit/>
          </a:bodyPr>
          <a:lstStyle/>
          <a:p>
            <a:pPr>
              <a:spcBef>
                <a:spcPct val="50000"/>
              </a:spcBef>
            </a:pPr>
            <a:r>
              <a:rPr lang="en-US" sz="1400" b="1">
                <a:solidFill>
                  <a:srgbClr val="333300"/>
                </a:solidFill>
              </a:rPr>
              <a:t>Wilczynski</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diamond(out)">
                                      <p:cBhvr>
                                        <p:cTn id="7" dur="500"/>
                                        <p:tgtEl>
                                          <p:spTgt spid="6151"/>
                                        </p:tgtEl>
                                      </p:cBhvr>
                                    </p:animEffect>
                                  </p:childTnLst>
                                </p:cTn>
                              </p:par>
                              <p:par>
                                <p:cTn id="8" presetID="8" presetClass="entr" presetSubtype="32" fill="hold" nodeType="withEffect">
                                  <p:stCondLst>
                                    <p:cond delay="0"/>
                                  </p:stCondLst>
                                  <p:childTnLst>
                                    <p:set>
                                      <p:cBhvr>
                                        <p:cTn id="9" dur="1" fill="hold">
                                          <p:stCondLst>
                                            <p:cond delay="0"/>
                                          </p:stCondLst>
                                        </p:cTn>
                                        <p:tgtEl>
                                          <p:spTgt spid="6147"/>
                                        </p:tgtEl>
                                        <p:attrNameLst>
                                          <p:attrName>style.visibility</p:attrName>
                                        </p:attrNameLst>
                                      </p:cBhvr>
                                      <p:to>
                                        <p:strVal val="visible"/>
                                      </p:to>
                                    </p:set>
                                    <p:animEffect transition="in" filter="diamond(out)">
                                      <p:cBhvr>
                                        <p:cTn id="10" dur="500"/>
                                        <p:tgtEl>
                                          <p:spTgt spid="6147"/>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ntr" presetSubtype="32" fill="hold" grpId="0" nodeType="clickEffect">
                                  <p:stCondLst>
                                    <p:cond delay="0"/>
                                  </p:stCondLst>
                                  <p:childTnLst>
                                    <p:set>
                                      <p:cBhvr>
                                        <p:cTn id="14" dur="1" fill="hold">
                                          <p:stCondLst>
                                            <p:cond delay="0"/>
                                          </p:stCondLst>
                                        </p:cTn>
                                        <p:tgtEl>
                                          <p:spTgt spid="6152"/>
                                        </p:tgtEl>
                                        <p:attrNameLst>
                                          <p:attrName>style.visibility</p:attrName>
                                        </p:attrNameLst>
                                      </p:cBhvr>
                                      <p:to>
                                        <p:strVal val="visible"/>
                                      </p:to>
                                    </p:set>
                                    <p:animEffect transition="in" filter="diamond(out)">
                                      <p:cBhvr>
                                        <p:cTn id="15" dur="500"/>
                                        <p:tgtEl>
                                          <p:spTgt spid="6152"/>
                                        </p:tgtEl>
                                      </p:cBhvr>
                                    </p:animEffect>
                                  </p:childTnLst>
                                </p:cTn>
                              </p:par>
                              <p:par>
                                <p:cTn id="16" presetID="8" presetClass="entr" presetSubtype="32" fill="hold" nodeType="withEffect">
                                  <p:stCondLst>
                                    <p:cond delay="0"/>
                                  </p:stCondLst>
                                  <p:childTnLst>
                                    <p:set>
                                      <p:cBhvr>
                                        <p:cTn id="17" dur="1" fill="hold">
                                          <p:stCondLst>
                                            <p:cond delay="0"/>
                                          </p:stCondLst>
                                        </p:cTn>
                                        <p:tgtEl>
                                          <p:spTgt spid="6146"/>
                                        </p:tgtEl>
                                        <p:attrNameLst>
                                          <p:attrName>style.visibility</p:attrName>
                                        </p:attrNameLst>
                                      </p:cBhvr>
                                      <p:to>
                                        <p:strVal val="visible"/>
                                      </p:to>
                                    </p:set>
                                    <p:animEffect transition="in" filter="diamond(out)">
                                      <p:cBhvr>
                                        <p:cTn id="18" dur="500"/>
                                        <p:tgtEl>
                                          <p:spTgt spid="6146"/>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32" fill="hold" grpId="0" nodeType="clickEffect">
                                  <p:stCondLst>
                                    <p:cond delay="0"/>
                                  </p:stCondLst>
                                  <p:childTnLst>
                                    <p:set>
                                      <p:cBhvr>
                                        <p:cTn id="22" dur="1" fill="hold">
                                          <p:stCondLst>
                                            <p:cond delay="0"/>
                                          </p:stCondLst>
                                        </p:cTn>
                                        <p:tgtEl>
                                          <p:spTgt spid="6150"/>
                                        </p:tgtEl>
                                        <p:attrNameLst>
                                          <p:attrName>style.visibility</p:attrName>
                                        </p:attrNameLst>
                                      </p:cBhvr>
                                      <p:to>
                                        <p:strVal val="visible"/>
                                      </p:to>
                                    </p:set>
                                    <p:animEffect transition="in" filter="diamond(out)">
                                      <p:cBhvr>
                                        <p:cTn id="23" dur="500"/>
                                        <p:tgtEl>
                                          <p:spTgt spid="6150"/>
                                        </p:tgtEl>
                                      </p:cBhvr>
                                    </p:animEffect>
                                  </p:childTnLst>
                                </p:cTn>
                              </p:par>
                              <p:par>
                                <p:cTn id="24" presetID="8" presetClass="entr" presetSubtype="32" fill="hold" nodeType="withEffect">
                                  <p:stCondLst>
                                    <p:cond delay="0"/>
                                  </p:stCondLst>
                                  <p:childTnLst>
                                    <p:set>
                                      <p:cBhvr>
                                        <p:cTn id="25" dur="1" fill="hold">
                                          <p:stCondLst>
                                            <p:cond delay="0"/>
                                          </p:stCondLst>
                                        </p:cTn>
                                        <p:tgtEl>
                                          <p:spTgt spid="6148"/>
                                        </p:tgtEl>
                                        <p:attrNameLst>
                                          <p:attrName>style.visibility</p:attrName>
                                        </p:attrNameLst>
                                      </p:cBhvr>
                                      <p:to>
                                        <p:strVal val="visible"/>
                                      </p:to>
                                    </p:set>
                                    <p:animEffect transition="in" filter="diamond(out)">
                                      <p:cBhvr>
                                        <p:cTn id="26" dur="500"/>
                                        <p:tgtEl>
                                          <p:spTgt spid="6148"/>
                                        </p:tgtEl>
                                      </p:cBhvr>
                                    </p:animEffect>
                                  </p:childTnLst>
                                </p:cTn>
                              </p:par>
                              <p:par>
                                <p:cTn id="27" presetID="8" presetClass="entr" presetSubtype="3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diamond(out)">
                                      <p:cBhvr>
                                        <p:cTn id="2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0" grpId="0" animBg="1"/>
      <p:bldP spid="6151" grpId="0" animBg="1"/>
      <p:bldP spid="6152"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02B32357-BF84-4A80-B5FC-54B651EE2F59}" type="slidenum">
              <a:rPr lang="ja-JP" altLang="ru-RU" smtClean="0"/>
              <a:pPr>
                <a:defRPr/>
              </a:pPr>
              <a:t>19</a:t>
            </a:fld>
            <a:endParaRPr lang="ru-RU" altLang="ja-JP"/>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625" y="478734"/>
            <a:ext cx="9144000" cy="6388715"/>
          </a:xfrm>
          <a:prstGeom prst="rect">
            <a:avLst/>
          </a:prstGeom>
        </p:spPr>
      </p:pic>
      <p:sp>
        <p:nvSpPr>
          <p:cNvPr id="5" name="TextBox 4"/>
          <p:cNvSpPr txBox="1"/>
          <p:nvPr/>
        </p:nvSpPr>
        <p:spPr>
          <a:xfrm>
            <a:off x="539552" y="188639"/>
            <a:ext cx="9121655" cy="954107"/>
          </a:xfrm>
          <a:prstGeom prst="rect">
            <a:avLst/>
          </a:prstGeom>
          <a:noFill/>
        </p:spPr>
        <p:txBody>
          <a:bodyPr wrap="square" rtlCol="0">
            <a:spAutoFit/>
          </a:bodyPr>
          <a:lstStyle/>
          <a:p>
            <a:r>
              <a:rPr lang="en-US" dirty="0" smtClean="0">
                <a:solidFill>
                  <a:srgbClr val="FF0000"/>
                </a:solidFill>
              </a:rPr>
              <a:t>Capture event is full momentum transfer </a:t>
            </a:r>
          </a:p>
          <a:p>
            <a:r>
              <a:rPr lang="en-US" dirty="0" smtClean="0">
                <a:solidFill>
                  <a:srgbClr val="FF0000"/>
                </a:solidFill>
              </a:rPr>
              <a:t>in the radial motion of colliding nuclei</a:t>
            </a:r>
            <a:endParaRPr lang="ru-RU" dirty="0">
              <a:solidFill>
                <a:srgbClr val="FF0000"/>
              </a:solidFill>
            </a:endParaRPr>
          </a:p>
        </p:txBody>
      </p:sp>
    </p:spTree>
    <p:extLst>
      <p:ext uri="{BB962C8B-B14F-4D97-AF65-F5344CB8AC3E}">
        <p14:creationId xmlns:p14="http://schemas.microsoft.com/office/powerpoint/2010/main" val="7261373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0"/>
            <a:ext cx="7500938" cy="1143000"/>
          </a:xfrm>
          <a:solidFill>
            <a:schemeClr val="accent2"/>
          </a:solidFill>
          <a:ln>
            <a:solidFill>
              <a:srgbClr val="0000FF"/>
            </a:solidFill>
          </a:ln>
        </p:spPr>
        <p:txBody>
          <a:bodyPr/>
          <a:lstStyle/>
          <a:p>
            <a:pPr eaLnBrk="1" hangingPunct="1"/>
            <a:r>
              <a:rPr lang="en-US" altLang="ja-JP" sz="2800" smtClean="0">
                <a:solidFill>
                  <a:schemeClr val="bg1"/>
                </a:solidFill>
                <a:ea typeface="ＭＳ Ｐゴシック" pitchFamily="34" charset="-128"/>
              </a:rPr>
              <a:t>Content</a:t>
            </a:r>
            <a:r>
              <a:rPr lang="ru-RU" altLang="ja-JP" sz="2400" smtClean="0">
                <a:solidFill>
                  <a:schemeClr val="bg1"/>
                </a:solidFill>
              </a:rPr>
              <a:t> </a:t>
            </a:r>
            <a:endParaRPr lang="ru-RU" altLang="ja-JP" sz="2400" smtClean="0">
              <a:solidFill>
                <a:schemeClr val="bg1"/>
              </a:solidFill>
              <a:latin typeface="Times New Roman" pitchFamily="18" charset="0"/>
            </a:endParaRPr>
          </a:p>
        </p:txBody>
      </p:sp>
      <p:sp>
        <p:nvSpPr>
          <p:cNvPr id="15363" name="Rectangle 3"/>
          <p:cNvSpPr>
            <a:spLocks noGrp="1" noChangeArrowheads="1"/>
          </p:cNvSpPr>
          <p:nvPr>
            <p:ph idx="1"/>
          </p:nvPr>
        </p:nvSpPr>
        <p:spPr>
          <a:xfrm>
            <a:off x="0" y="1143000"/>
            <a:ext cx="9144000" cy="5715000"/>
          </a:xfrm>
          <a:solidFill>
            <a:schemeClr val="accent2"/>
          </a:solidFill>
        </p:spPr>
        <p:txBody>
          <a:bodyPr/>
          <a:lstStyle/>
          <a:p>
            <a:pPr marL="812800" indent="-812800" eaLnBrk="1" hangingPunct="1">
              <a:lnSpc>
                <a:spcPct val="80000"/>
              </a:lnSpc>
              <a:buFontTx/>
              <a:buNone/>
            </a:pPr>
            <a:endParaRPr lang="ru-RU" altLang="ja-JP" sz="2000" dirty="0" smtClean="0">
              <a:solidFill>
                <a:srgbClr val="0000FF"/>
              </a:solidFill>
            </a:endParaRPr>
          </a:p>
          <a:p>
            <a:pPr marL="812800" indent="-812800" eaLnBrk="1" hangingPunct="1">
              <a:lnSpc>
                <a:spcPct val="80000"/>
              </a:lnSpc>
              <a:buFont typeface="Wingdings" pitchFamily="2" charset="2"/>
              <a:buChar char="§"/>
            </a:pPr>
            <a:r>
              <a:rPr lang="en-US" altLang="ja-JP" sz="2000" dirty="0" smtClean="0">
                <a:solidFill>
                  <a:schemeClr val="bg1"/>
                </a:solidFill>
                <a:ea typeface="ＭＳ Ｐゴシック" pitchFamily="34" charset="-128"/>
              </a:rPr>
              <a:t>Introduction</a:t>
            </a:r>
          </a:p>
          <a:p>
            <a:pPr marL="812800" indent="-812800" eaLnBrk="1" hangingPunct="1">
              <a:lnSpc>
                <a:spcPct val="80000"/>
              </a:lnSpc>
              <a:buFont typeface="Wingdings" pitchFamily="2" charset="2"/>
              <a:buNone/>
            </a:pPr>
            <a:endParaRPr lang="en-US" altLang="ja-JP" sz="2000" dirty="0" smtClean="0">
              <a:solidFill>
                <a:schemeClr val="bg1"/>
              </a:solidFill>
              <a:ea typeface="ＭＳ Ｐゴシック" pitchFamily="34" charset="-128"/>
            </a:endParaRPr>
          </a:p>
          <a:p>
            <a:pPr marL="812800" indent="-812800" eaLnBrk="1" hangingPunct="1">
              <a:lnSpc>
                <a:spcPct val="80000"/>
              </a:lnSpc>
              <a:buFont typeface="Wingdings" pitchFamily="2" charset="2"/>
              <a:buChar char="§"/>
            </a:pPr>
            <a:r>
              <a:rPr lang="en-US" altLang="ja-JP" sz="2000" dirty="0" smtClean="0">
                <a:solidFill>
                  <a:schemeClr val="bg1"/>
                </a:solidFill>
                <a:ea typeface="ＭＳ Ｐゴシック" pitchFamily="34" charset="-128"/>
              </a:rPr>
              <a:t>Main mechanisms  of heavy ion  of  collisions at low energies.</a:t>
            </a:r>
          </a:p>
          <a:p>
            <a:pPr marL="812800" indent="-812800" eaLnBrk="1" hangingPunct="1">
              <a:lnSpc>
                <a:spcPct val="80000"/>
              </a:lnSpc>
              <a:buFontTx/>
              <a:buNone/>
            </a:pPr>
            <a:endParaRPr lang="en-US" altLang="ja-JP" sz="2000" dirty="0" smtClean="0">
              <a:solidFill>
                <a:schemeClr val="bg1"/>
              </a:solidFill>
              <a:ea typeface="ＭＳ Ｐゴシック" pitchFamily="34" charset="-128"/>
            </a:endParaRPr>
          </a:p>
          <a:p>
            <a:pPr marL="812800" indent="-812800" eaLnBrk="1" hangingPunct="1">
              <a:lnSpc>
                <a:spcPct val="80000"/>
              </a:lnSpc>
              <a:buFont typeface="Wingdings" pitchFamily="2" charset="2"/>
              <a:buChar char="§"/>
            </a:pPr>
            <a:r>
              <a:rPr lang="en-US" altLang="ja-JP" sz="2000" dirty="0" err="1" smtClean="0">
                <a:solidFill>
                  <a:schemeClr val="bg1"/>
                </a:solidFill>
                <a:ea typeface="ＭＳ Ｐゴシック" pitchFamily="34" charset="-128"/>
              </a:rPr>
              <a:t>Dinuclear</a:t>
            </a:r>
            <a:r>
              <a:rPr lang="en-US" altLang="ja-JP" sz="2000" dirty="0" smtClean="0">
                <a:solidFill>
                  <a:schemeClr val="bg1"/>
                </a:solidFill>
                <a:ea typeface="ＭＳ Ｐゴシック" pitchFamily="34" charset="-128"/>
              </a:rPr>
              <a:t> system is a  basic transition stage between entrance channel and  formation of reaction products.</a:t>
            </a:r>
          </a:p>
          <a:p>
            <a:pPr marL="812800" indent="-812800" eaLnBrk="1" hangingPunct="1">
              <a:lnSpc>
                <a:spcPct val="80000"/>
              </a:lnSpc>
              <a:buFontTx/>
              <a:buNone/>
            </a:pPr>
            <a:endParaRPr lang="en-US" altLang="ja-JP" sz="2000" dirty="0" smtClean="0">
              <a:solidFill>
                <a:schemeClr val="bg1"/>
              </a:solidFill>
              <a:ea typeface="ＭＳ Ｐゴシック" pitchFamily="34" charset="-128"/>
            </a:endParaRPr>
          </a:p>
          <a:p>
            <a:pPr marL="812800" indent="-812800" eaLnBrk="1" hangingPunct="1">
              <a:lnSpc>
                <a:spcPct val="80000"/>
              </a:lnSpc>
              <a:buFont typeface="Wingdings" pitchFamily="2" charset="2"/>
              <a:buChar char="§"/>
            </a:pPr>
            <a:r>
              <a:rPr lang="en-US" altLang="ja-JP" sz="2000" dirty="0" smtClean="0">
                <a:solidFill>
                  <a:schemeClr val="bg1"/>
                </a:solidFill>
                <a:ea typeface="ＭＳ Ｐゴシック" pitchFamily="34" charset="-128"/>
              </a:rPr>
              <a:t>Is it possible to control competition between quasifission and complete fusion in heavy ion collisions.</a:t>
            </a:r>
          </a:p>
          <a:p>
            <a:pPr marL="812800" indent="-812800" eaLnBrk="1" hangingPunct="1">
              <a:lnSpc>
                <a:spcPct val="80000"/>
              </a:lnSpc>
              <a:buFont typeface="Wingdings" pitchFamily="2" charset="2"/>
              <a:buChar char="§"/>
            </a:pPr>
            <a:endParaRPr lang="en-US" altLang="ja-JP" sz="2000" dirty="0" smtClean="0">
              <a:solidFill>
                <a:schemeClr val="bg1"/>
              </a:solidFill>
              <a:ea typeface="ＭＳ Ｐゴシック" pitchFamily="34" charset="-128"/>
            </a:endParaRPr>
          </a:p>
          <a:p>
            <a:pPr marL="812800" indent="-812800" eaLnBrk="1" hangingPunct="1">
              <a:lnSpc>
                <a:spcPct val="80000"/>
              </a:lnSpc>
              <a:buFont typeface="Wingdings" pitchFamily="2" charset="2"/>
              <a:buChar char="§"/>
            </a:pPr>
            <a:r>
              <a:rPr lang="en-US" altLang="ja-JP" sz="2000" dirty="0" smtClean="0">
                <a:solidFill>
                  <a:schemeClr val="bg1"/>
                </a:solidFill>
                <a:ea typeface="ＭＳ Ｐゴシック" pitchFamily="34" charset="-128"/>
              </a:rPr>
              <a:t>Conclusions</a:t>
            </a:r>
            <a:endParaRPr lang="ru-RU" altLang="ja-JP" sz="2000" dirty="0" smtClean="0">
              <a:solidFill>
                <a:schemeClr val="bg1"/>
              </a:solidFill>
              <a:ea typeface="ＭＳ Ｐゴシック" pitchFamily="34" charset="-128"/>
            </a:endParaRPr>
          </a:p>
        </p:txBody>
      </p:sp>
      <p:sp>
        <p:nvSpPr>
          <p:cNvPr id="17410" name="Номер слайда 5"/>
          <p:cNvSpPr>
            <a:spLocks noGrp="1"/>
          </p:cNvSpPr>
          <p:nvPr>
            <p:ph type="sldNum" sz="quarter" idx="12"/>
          </p:nvPr>
        </p:nvSpPr>
        <p:spPr/>
        <p:txBody>
          <a:bodyPr/>
          <a:lstStyle/>
          <a:p>
            <a:pPr>
              <a:defRPr/>
            </a:pPr>
            <a:fld id="{F6F0843E-1B47-418D-9291-BB94AFD7F120}" type="slidenum">
              <a:rPr lang="ja-JP" altLang="ru-RU" smtClean="0"/>
              <a:pPr>
                <a:defRPr/>
              </a:pPr>
              <a:t>2</a:t>
            </a:fld>
            <a:endParaRPr lang="ru-RU" altLang="ja-JP" smtClean="0"/>
          </a:p>
        </p:txBody>
      </p:sp>
      <p:pic>
        <p:nvPicPr>
          <p:cNvPr id="15365" name="Picture 4"/>
          <p:cNvPicPr>
            <a:picLocks noChangeAspect="1" noChangeArrowheads="1"/>
          </p:cNvPicPr>
          <p:nvPr/>
        </p:nvPicPr>
        <p:blipFill>
          <a:blip r:embed="rId2" cstate="print"/>
          <a:srcRect/>
          <a:stretch>
            <a:fillRect/>
          </a:stretch>
        </p:blipFill>
        <p:spPr bwMode="auto">
          <a:xfrm>
            <a:off x="7350125" y="0"/>
            <a:ext cx="1793875" cy="11430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6"/>
          <p:cNvSpPr txBox="1">
            <a:spLocks noChangeArrowheads="1"/>
          </p:cNvSpPr>
          <p:nvPr/>
        </p:nvSpPr>
        <p:spPr bwMode="auto">
          <a:xfrm>
            <a:off x="4427538" y="4797425"/>
            <a:ext cx="4716462" cy="762000"/>
          </a:xfrm>
          <a:prstGeom prst="rect">
            <a:avLst/>
          </a:prstGeom>
          <a:solidFill>
            <a:srgbClr val="FFFF00"/>
          </a:solidFill>
          <a:ln w="9525">
            <a:noFill/>
            <a:miter lim="800000"/>
            <a:headEnd/>
            <a:tailEnd/>
          </a:ln>
        </p:spPr>
        <p:txBody>
          <a:bodyPr>
            <a:spAutoFit/>
          </a:bodyPr>
          <a:lstStyle/>
          <a:p>
            <a:pPr algn="ctr">
              <a:spcBef>
                <a:spcPct val="20000"/>
              </a:spcBef>
            </a:pPr>
            <a:r>
              <a:rPr lang="en-US" sz="2000"/>
              <a:t>Capture=Fusion+Quasifission</a:t>
            </a:r>
          </a:p>
          <a:p>
            <a:pPr algn="ctr">
              <a:spcBef>
                <a:spcPct val="20000"/>
              </a:spcBef>
            </a:pPr>
            <a:r>
              <a:rPr lang="en-US" sz="2000"/>
              <a:t>+Fast fission</a:t>
            </a:r>
            <a:endParaRPr lang="ru-RU" sz="2000"/>
          </a:p>
        </p:txBody>
      </p:sp>
      <p:sp>
        <p:nvSpPr>
          <p:cNvPr id="9220" name="Rectangle 2"/>
          <p:cNvSpPr>
            <a:spLocks noGrp="1" noChangeArrowheads="1"/>
          </p:cNvSpPr>
          <p:nvPr>
            <p:ph type="title"/>
          </p:nvPr>
        </p:nvSpPr>
        <p:spPr>
          <a:xfrm>
            <a:off x="457200" y="274638"/>
            <a:ext cx="8229600" cy="1011237"/>
          </a:xfrm>
        </p:spPr>
        <p:txBody>
          <a:bodyPr/>
          <a:lstStyle/>
          <a:p>
            <a:r>
              <a:rPr lang="en-US" altLang="ja-JP" sz="2400" smtClean="0">
                <a:solidFill>
                  <a:srgbClr val="006600"/>
                </a:solidFill>
                <a:ea typeface="ＭＳ Ｐゴシック" pitchFamily="34" charset="-128"/>
              </a:rPr>
              <a:t>Difference  between  classical paths </a:t>
            </a:r>
            <a:r>
              <a:rPr lang="ru-RU" altLang="ja-JP" sz="2400" smtClean="0">
                <a:solidFill>
                  <a:srgbClr val="006600"/>
                </a:solidFill>
              </a:rPr>
              <a:t> </a:t>
            </a:r>
            <a:r>
              <a:rPr lang="en-US" altLang="ja-JP" sz="2400" smtClean="0">
                <a:solidFill>
                  <a:srgbClr val="006600"/>
                </a:solidFill>
                <a:ea typeface="ＭＳ Ｐゴシック" pitchFamily="34" charset="-128"/>
              </a:rPr>
              <a:t>of the capture </a:t>
            </a:r>
            <a:r>
              <a:rPr lang="ru-RU" altLang="ja-JP" sz="2400" smtClean="0">
                <a:solidFill>
                  <a:srgbClr val="006600"/>
                </a:solidFill>
              </a:rPr>
              <a:t> </a:t>
            </a:r>
            <a:r>
              <a:rPr lang="en-US" altLang="ja-JP" sz="2400" smtClean="0">
                <a:solidFill>
                  <a:srgbClr val="006600"/>
                </a:solidFill>
                <a:ea typeface="ＭＳ Ｐゴシック" pitchFamily="34" charset="-128"/>
              </a:rPr>
              <a:t/>
            </a:r>
            <a:br>
              <a:rPr lang="en-US" altLang="ja-JP" sz="2400" smtClean="0">
                <a:solidFill>
                  <a:srgbClr val="006600"/>
                </a:solidFill>
                <a:ea typeface="ＭＳ Ｐゴシック" pitchFamily="34" charset="-128"/>
              </a:rPr>
            </a:br>
            <a:r>
              <a:rPr lang="en-US" altLang="ja-JP" sz="2400" smtClean="0">
                <a:solidFill>
                  <a:srgbClr val="006600"/>
                </a:solidFill>
                <a:ea typeface="ＭＳ Ｐゴシック" pitchFamily="34" charset="-128"/>
              </a:rPr>
              <a:t>and deep inelastic </a:t>
            </a:r>
            <a:r>
              <a:rPr lang="ru-RU" altLang="ja-JP" sz="2400" smtClean="0">
                <a:solidFill>
                  <a:srgbClr val="006600"/>
                </a:solidFill>
              </a:rPr>
              <a:t> </a:t>
            </a:r>
            <a:r>
              <a:rPr lang="en-US" altLang="ja-JP" sz="2400" smtClean="0">
                <a:solidFill>
                  <a:srgbClr val="006600"/>
                </a:solidFill>
                <a:ea typeface="ＭＳ Ｐゴシック" pitchFamily="34" charset="-128"/>
              </a:rPr>
              <a:t>collisions </a:t>
            </a:r>
            <a:endParaRPr lang="ru-RU" altLang="ja-JP" sz="2400" smtClean="0">
              <a:solidFill>
                <a:srgbClr val="006600"/>
              </a:solidFill>
            </a:endParaRPr>
          </a:p>
        </p:txBody>
      </p:sp>
      <p:graphicFrame>
        <p:nvGraphicFramePr>
          <p:cNvPr id="9218" name="Object 2"/>
          <p:cNvGraphicFramePr>
            <a:graphicFrameLocks noGrp="1" noChangeAspect="1"/>
          </p:cNvGraphicFramePr>
          <p:nvPr>
            <p:ph sz="half" idx="1"/>
          </p:nvPr>
        </p:nvGraphicFramePr>
        <p:xfrm>
          <a:off x="2406650" y="3748088"/>
          <a:ext cx="139700" cy="228600"/>
        </p:xfrm>
        <a:graphic>
          <a:graphicData uri="http://schemas.openxmlformats.org/presentationml/2006/ole">
            <mc:AlternateContent xmlns:mc="http://schemas.openxmlformats.org/markup-compatibility/2006">
              <mc:Choice xmlns:v="urn:schemas-microsoft-com:vml" Requires="v">
                <p:oleObj spid="_x0000_s25604" name="Формула" r:id="rId3" imgW="139680" imgH="228600" progId="Equation.3">
                  <p:embed/>
                </p:oleObj>
              </mc:Choice>
              <mc:Fallback>
                <p:oleObj name="Формула" r:id="rId3" imgW="1396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6650" y="3748088"/>
                        <a:ext cx="1397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9221" name="Picture 7" descr="capture-DIC"/>
          <p:cNvPicPr>
            <a:picLocks noGrp="1" noChangeAspect="1" noChangeArrowheads="1"/>
          </p:cNvPicPr>
          <p:nvPr>
            <p:ph sz="half" idx="2"/>
          </p:nvPr>
        </p:nvPicPr>
        <p:blipFill>
          <a:blip r:embed="rId5" cstate="print"/>
          <a:srcRect/>
          <a:stretch>
            <a:fillRect/>
          </a:stretch>
        </p:blipFill>
        <p:spPr>
          <a:xfrm>
            <a:off x="214313" y="1108075"/>
            <a:ext cx="4392612" cy="5749925"/>
          </a:xfrm>
        </p:spPr>
      </p:pic>
      <p:sp>
        <p:nvSpPr>
          <p:cNvPr id="3076" name="Номер слайда 6"/>
          <p:cNvSpPr>
            <a:spLocks noGrp="1"/>
          </p:cNvSpPr>
          <p:nvPr>
            <p:ph type="sldNum" sz="quarter" idx="12"/>
          </p:nvPr>
        </p:nvSpPr>
        <p:spPr/>
        <p:txBody>
          <a:bodyPr/>
          <a:lstStyle/>
          <a:p>
            <a:pPr>
              <a:defRPr/>
            </a:pPr>
            <a:fld id="{52AF9850-3299-4FCC-9F3A-B36BC34FFB95}" type="slidenum">
              <a:rPr lang="ja-JP" altLang="ru-RU" smtClean="0"/>
              <a:pPr>
                <a:defRPr/>
              </a:pPr>
              <a:t>20</a:t>
            </a:fld>
            <a:endParaRPr lang="ru-RU" altLang="ja-JP" smtClean="0"/>
          </a:p>
        </p:txBody>
      </p:sp>
      <p:sp>
        <p:nvSpPr>
          <p:cNvPr id="9223" name="Text Box 5"/>
          <p:cNvSpPr txBox="1">
            <a:spLocks noChangeArrowheads="1"/>
          </p:cNvSpPr>
          <p:nvPr/>
        </p:nvSpPr>
        <p:spPr bwMode="auto">
          <a:xfrm>
            <a:off x="5086350" y="1989138"/>
            <a:ext cx="4032250" cy="1797050"/>
          </a:xfrm>
          <a:prstGeom prst="rect">
            <a:avLst/>
          </a:prstGeom>
          <a:noFill/>
          <a:ln w="9525" algn="ctr">
            <a:noFill/>
            <a:miter lim="800000"/>
            <a:headEnd/>
            <a:tailEnd/>
          </a:ln>
        </p:spPr>
        <p:txBody>
          <a:bodyPr>
            <a:spAutoFit/>
          </a:bodyPr>
          <a:lstStyle/>
          <a:p>
            <a:pPr marL="342900" indent="-342900" algn="ctr">
              <a:spcBef>
                <a:spcPct val="20000"/>
              </a:spcBef>
            </a:pPr>
            <a:r>
              <a:rPr lang="ru-RU" sz="2000"/>
              <a:t>ТКЕ-</a:t>
            </a:r>
            <a:r>
              <a:rPr lang="en-US" sz="2000"/>
              <a:t>total</a:t>
            </a:r>
            <a:r>
              <a:rPr lang="ru-RU" sz="2000"/>
              <a:t> </a:t>
            </a:r>
            <a:r>
              <a:rPr lang="en-US" sz="2000"/>
              <a:t>kinetic energy</a:t>
            </a:r>
          </a:p>
          <a:p>
            <a:pPr marL="342900" indent="-342900" algn="ctr">
              <a:spcBef>
                <a:spcPct val="20000"/>
              </a:spcBef>
            </a:pPr>
            <a:r>
              <a:rPr lang="en-US" sz="2000"/>
              <a:t>V( R ) </a:t>
            </a:r>
            <a:r>
              <a:rPr lang="ru-RU" sz="2000"/>
              <a:t>– </a:t>
            </a:r>
            <a:r>
              <a:rPr lang="en-US" sz="2000"/>
              <a:t>nucleus</a:t>
            </a:r>
            <a:r>
              <a:rPr lang="ru-RU" sz="2000"/>
              <a:t>-</a:t>
            </a:r>
            <a:r>
              <a:rPr lang="en-US" sz="2000"/>
              <a:t>nucleus</a:t>
            </a:r>
            <a:endParaRPr lang="ru-RU" sz="2000"/>
          </a:p>
          <a:p>
            <a:pPr marL="342900" indent="-342900" algn="ctr">
              <a:spcBef>
                <a:spcPct val="20000"/>
              </a:spcBef>
            </a:pPr>
            <a:r>
              <a:rPr lang="en-US" sz="2000"/>
              <a:t>potential</a:t>
            </a:r>
            <a:r>
              <a:rPr lang="ru-RU" sz="2000"/>
              <a:t> </a:t>
            </a:r>
            <a:endParaRPr lang="en-US" sz="2000"/>
          </a:p>
          <a:p>
            <a:pPr marL="342900" indent="-342900" algn="ctr">
              <a:spcBef>
                <a:spcPct val="20000"/>
              </a:spcBef>
            </a:pPr>
            <a:r>
              <a:rPr lang="en-US" sz="2000"/>
              <a:t>E*</a:t>
            </a:r>
            <a:r>
              <a:rPr lang="en-US" sz="2000" baseline="-25000"/>
              <a:t>DNS </a:t>
            </a:r>
            <a:r>
              <a:rPr lang="en-US" sz="2000"/>
              <a:t>– excitation energy of double nuclear system</a:t>
            </a:r>
            <a:endParaRPr lang="ru-RU" sz="2000" baseline="-25000"/>
          </a:p>
        </p:txBody>
      </p:sp>
      <p:sp>
        <p:nvSpPr>
          <p:cNvPr id="9224" name="TextBox 7"/>
          <p:cNvSpPr txBox="1">
            <a:spLocks noChangeArrowheads="1"/>
          </p:cNvSpPr>
          <p:nvPr/>
        </p:nvSpPr>
        <p:spPr bwMode="auto">
          <a:xfrm>
            <a:off x="5003800" y="4005263"/>
            <a:ext cx="3635375" cy="762000"/>
          </a:xfrm>
          <a:prstGeom prst="rect">
            <a:avLst/>
          </a:prstGeom>
          <a:solidFill>
            <a:srgbClr val="FFFF00"/>
          </a:solidFill>
          <a:ln w="9525">
            <a:noFill/>
            <a:miter lim="800000"/>
            <a:headEnd/>
            <a:tailEnd/>
          </a:ln>
        </p:spPr>
        <p:txBody>
          <a:bodyPr>
            <a:spAutoFit/>
          </a:bodyPr>
          <a:lstStyle/>
          <a:p>
            <a:pPr algn="ctr">
              <a:spcBef>
                <a:spcPct val="20000"/>
              </a:spcBef>
            </a:pPr>
            <a:r>
              <a:rPr lang="en-US" sz="2000"/>
              <a:t>Full momentum </a:t>
            </a:r>
          </a:p>
          <a:p>
            <a:pPr algn="ctr">
              <a:spcBef>
                <a:spcPct val="20000"/>
              </a:spcBef>
            </a:pPr>
            <a:r>
              <a:rPr lang="en-US" sz="2000"/>
              <a:t>transfer  reactions</a:t>
            </a:r>
            <a:endParaRPr lang="ru-RU" sz="2000"/>
          </a:p>
        </p:txBody>
      </p:sp>
      <p:sp>
        <p:nvSpPr>
          <p:cNvPr id="9225" name="TextBox 6"/>
          <p:cNvSpPr txBox="1">
            <a:spLocks noChangeArrowheads="1"/>
          </p:cNvSpPr>
          <p:nvPr/>
        </p:nvSpPr>
        <p:spPr bwMode="auto">
          <a:xfrm>
            <a:off x="4427538" y="5589588"/>
            <a:ext cx="4716462" cy="396875"/>
          </a:xfrm>
          <a:prstGeom prst="rect">
            <a:avLst/>
          </a:prstGeom>
          <a:solidFill>
            <a:srgbClr val="FFFF00"/>
          </a:solidFill>
          <a:ln w="9525">
            <a:noFill/>
            <a:miter lim="800000"/>
            <a:headEnd/>
            <a:tailEnd/>
          </a:ln>
        </p:spPr>
        <p:txBody>
          <a:bodyPr>
            <a:spAutoFit/>
          </a:bodyPr>
          <a:lstStyle/>
          <a:p>
            <a:pPr algn="ctr">
              <a:spcBef>
                <a:spcPct val="20000"/>
              </a:spcBef>
            </a:pPr>
            <a:r>
              <a:rPr lang="en-US" sz="2000"/>
              <a:t>Fusion=Fission+Evaporation residues</a:t>
            </a:r>
            <a:endParaRPr lang="ru-RU" sz="2000"/>
          </a:p>
        </p:txBody>
      </p:sp>
      <p:sp>
        <p:nvSpPr>
          <p:cNvPr id="9226" name="Rectangle 11"/>
          <p:cNvSpPr>
            <a:spLocks noChangeArrowheads="1"/>
          </p:cNvSpPr>
          <p:nvPr/>
        </p:nvSpPr>
        <p:spPr bwMode="auto">
          <a:xfrm>
            <a:off x="4641850" y="6145213"/>
            <a:ext cx="3702050" cy="366712"/>
          </a:xfrm>
          <a:prstGeom prst="rect">
            <a:avLst/>
          </a:prstGeom>
          <a:noFill/>
          <a:ln w="9525" algn="ctr">
            <a:noFill/>
            <a:miter lim="800000"/>
            <a:headEnd/>
            <a:tailEnd/>
          </a:ln>
        </p:spPr>
        <p:txBody>
          <a:bodyPr wrap="none">
            <a:spAutoFit/>
          </a:bodyPr>
          <a:lstStyle/>
          <a:p>
            <a:pPr marL="342900" indent="-342900" algn="ctr">
              <a:spcBef>
                <a:spcPct val="20000"/>
              </a:spcBef>
            </a:pPr>
            <a:r>
              <a:rPr lang="en-US" sz="1800" b="1"/>
              <a:t>Fission &gt;&gt; Evaporation residues</a:t>
            </a:r>
            <a:endParaRPr lang="it-IT" sz="1800" b="1"/>
          </a:p>
        </p:txBody>
      </p:sp>
    </p:spTree>
    <p:extLst>
      <p:ext uri="{BB962C8B-B14F-4D97-AF65-F5344CB8AC3E}">
        <p14:creationId xmlns:p14="http://schemas.microsoft.com/office/powerpoint/2010/main" val="11003820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0"/>
            <a:ext cx="5470526" cy="729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2"/>
          <p:cNvSpPr>
            <a:spLocks noGrp="1" noChangeArrowheads="1"/>
          </p:cNvSpPr>
          <p:nvPr>
            <p:ph type="title"/>
          </p:nvPr>
        </p:nvSpPr>
        <p:spPr>
          <a:xfrm>
            <a:off x="179388" y="4581525"/>
            <a:ext cx="8786812" cy="2522538"/>
          </a:xfrm>
        </p:spPr>
        <p:txBody>
          <a:bodyPr/>
          <a:lstStyle/>
          <a:p>
            <a:pPr algn="l"/>
            <a:r>
              <a:rPr lang="it-IT" sz="2000" smtClean="0">
                <a:solidFill>
                  <a:schemeClr val="accent2"/>
                </a:solidFill>
              </a:rPr>
              <a:t>- In the nucleus-nucleus interaction between nuclei of  dinuclear system, their neutrons play the same role as the “valent” electrons in atomic interaction similar H + H=&gt;H</a:t>
            </a:r>
            <a:r>
              <a:rPr lang="it-IT" sz="2000" baseline="-25000" smtClean="0">
                <a:solidFill>
                  <a:schemeClr val="accent2"/>
                </a:solidFill>
              </a:rPr>
              <a:t>2</a:t>
            </a:r>
            <a:r>
              <a:rPr lang="it-IT" sz="2000" smtClean="0">
                <a:solidFill>
                  <a:schemeClr val="accent2"/>
                </a:solidFill>
              </a:rPr>
              <a:t> molecule . </a:t>
            </a:r>
            <a:r>
              <a:rPr lang="it-IT" sz="1800" smtClean="0">
                <a:solidFill>
                  <a:schemeClr val="accent2"/>
                </a:solidFill>
              </a:rPr>
              <a:t/>
            </a:r>
            <a:br>
              <a:rPr lang="it-IT" sz="1800" smtClean="0">
                <a:solidFill>
                  <a:schemeClr val="accent2"/>
                </a:solidFill>
              </a:rPr>
            </a:br>
            <a:r>
              <a:rPr lang="it-IT" sz="1800" smtClean="0">
                <a:solidFill>
                  <a:schemeClr val="accent2"/>
                </a:solidFill>
              </a:rPr>
              <a:t/>
            </a:r>
            <a:br>
              <a:rPr lang="it-IT" sz="1800" smtClean="0">
                <a:solidFill>
                  <a:schemeClr val="accent2"/>
                </a:solidFill>
              </a:rPr>
            </a:br>
            <a:r>
              <a:rPr lang="it-IT" sz="2000" smtClean="0">
                <a:solidFill>
                  <a:schemeClr val="accent2"/>
                </a:solidFill>
              </a:rPr>
              <a:t>- Beam energy and strength of the radial friction forces determines capture probability,  when </a:t>
            </a:r>
            <a:r>
              <a:rPr lang="it-IT" sz="2000" i="1" smtClean="0">
                <a:solidFill>
                  <a:schemeClr val="accent2"/>
                </a:solidFill>
              </a:rPr>
              <a:t>E</a:t>
            </a:r>
            <a:r>
              <a:rPr lang="it-IT" sz="2000" baseline="-25000" smtClean="0">
                <a:solidFill>
                  <a:schemeClr val="accent2"/>
                </a:solidFill>
              </a:rPr>
              <a:t>c.m.</a:t>
            </a:r>
            <a:r>
              <a:rPr lang="it-IT" sz="2000" smtClean="0">
                <a:solidFill>
                  <a:schemeClr val="accent2"/>
                </a:solidFill>
              </a:rPr>
              <a:t> &gt; </a:t>
            </a:r>
            <a:r>
              <a:rPr lang="it-IT" sz="2000" i="1" smtClean="0">
                <a:solidFill>
                  <a:schemeClr val="accent2"/>
                </a:solidFill>
              </a:rPr>
              <a:t>V</a:t>
            </a:r>
            <a:r>
              <a:rPr lang="it-IT" sz="2000" baseline="-25000" smtClean="0">
                <a:solidFill>
                  <a:schemeClr val="accent2"/>
                </a:solidFill>
              </a:rPr>
              <a:t>Coulomb</a:t>
            </a:r>
            <a:r>
              <a:rPr lang="it-IT" sz="2000" smtClean="0">
                <a:solidFill>
                  <a:schemeClr val="accent2"/>
                </a:solidFill>
              </a:rPr>
              <a:t> .  About V(R) we dicuss later...</a:t>
            </a:r>
          </a:p>
        </p:txBody>
      </p:sp>
      <p:pic>
        <p:nvPicPr>
          <p:cNvPr id="21508"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571500"/>
            <a:ext cx="4429125" cy="403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79805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Номер слайда 8"/>
          <p:cNvSpPr>
            <a:spLocks noGrp="1"/>
          </p:cNvSpPr>
          <p:nvPr>
            <p:ph type="sldNum" sz="quarter" idx="12"/>
          </p:nvPr>
        </p:nvSpPr>
        <p:spPr>
          <a:noFill/>
        </p:spPr>
        <p:txBody>
          <a:bodyPr/>
          <a:lstStyle/>
          <a:p>
            <a:fld id="{68FFDE01-7E92-4128-8FBC-2203037FCA94}" type="slidenum">
              <a:rPr lang="ja-JP" altLang="ru-RU" smtClean="0"/>
              <a:pPr/>
              <a:t>22</a:t>
            </a:fld>
            <a:endParaRPr lang="ru-RU" altLang="ja-JP" smtClean="0"/>
          </a:p>
        </p:txBody>
      </p:sp>
      <p:sp>
        <p:nvSpPr>
          <p:cNvPr id="3079" name="Rectangle 14"/>
          <p:cNvSpPr>
            <a:spLocks noGrp="1" noChangeArrowheads="1"/>
          </p:cNvSpPr>
          <p:nvPr>
            <p:ph type="title" sz="quarter"/>
          </p:nvPr>
        </p:nvSpPr>
        <p:spPr/>
        <p:txBody>
          <a:bodyPr/>
          <a:lstStyle/>
          <a:p>
            <a:pPr eaLnBrk="1" hangingPunct="1"/>
            <a:r>
              <a:rPr lang="it-IT" sz="3400" dirty="0" smtClean="0"/>
              <a:t>Equations of motion used to find capture of projectile by target</a:t>
            </a:r>
          </a:p>
        </p:txBody>
      </p:sp>
      <p:graphicFrame>
        <p:nvGraphicFramePr>
          <p:cNvPr id="3074" name="Object 4"/>
          <p:cNvGraphicFramePr>
            <a:graphicFrameLocks noGrp="1" noChangeAspect="1"/>
          </p:cNvGraphicFramePr>
          <p:nvPr>
            <p:ph sz="quarter" idx="1"/>
          </p:nvPr>
        </p:nvGraphicFramePr>
        <p:xfrm>
          <a:off x="1000100" y="1857364"/>
          <a:ext cx="6919912" cy="1057275"/>
        </p:xfrm>
        <a:graphic>
          <a:graphicData uri="http://schemas.openxmlformats.org/presentationml/2006/ole">
            <mc:AlternateContent xmlns:mc="http://schemas.openxmlformats.org/markup-compatibility/2006">
              <mc:Choice xmlns:v="urn:schemas-microsoft-com:vml" Requires="v">
                <p:oleObj spid="_x0000_s26634" name="Формула" r:id="rId3" imgW="2743200" imgH="419040" progId="Equation.3">
                  <p:embed/>
                </p:oleObj>
              </mc:Choice>
              <mc:Fallback>
                <p:oleObj name="Формула" r:id="rId3" imgW="274320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0100" y="1857364"/>
                        <a:ext cx="6919912" cy="1057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7"/>
          <p:cNvGraphicFramePr>
            <a:graphicFrameLocks noGrp="1" noChangeAspect="1"/>
          </p:cNvGraphicFramePr>
          <p:nvPr>
            <p:ph sz="quarter" idx="2"/>
          </p:nvPr>
        </p:nvGraphicFramePr>
        <p:xfrm>
          <a:off x="1071538" y="4071942"/>
          <a:ext cx="6048375" cy="936625"/>
        </p:xfrm>
        <a:graphic>
          <a:graphicData uri="http://schemas.openxmlformats.org/presentationml/2006/ole">
            <mc:AlternateContent xmlns:mc="http://schemas.openxmlformats.org/markup-compatibility/2006">
              <mc:Choice xmlns:v="urn:schemas-microsoft-com:vml" Requires="v">
                <p:oleObj spid="_x0000_s26635" name="Формула" r:id="rId5" imgW="2539800" imgH="393480" progId="Equation.3">
                  <p:embed/>
                </p:oleObj>
              </mc:Choice>
              <mc:Fallback>
                <p:oleObj name="Формула" r:id="rId5" imgW="253980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1538" y="4071942"/>
                        <a:ext cx="6048375" cy="936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6" name="Object 10"/>
          <p:cNvGraphicFramePr>
            <a:graphicFrameLocks noGrp="1" noChangeAspect="1"/>
          </p:cNvGraphicFramePr>
          <p:nvPr>
            <p:ph sz="quarter" idx="3"/>
          </p:nvPr>
        </p:nvGraphicFramePr>
        <p:xfrm>
          <a:off x="1357290" y="3286124"/>
          <a:ext cx="3639574" cy="571504"/>
        </p:xfrm>
        <a:graphic>
          <a:graphicData uri="http://schemas.openxmlformats.org/presentationml/2006/ole">
            <mc:AlternateContent xmlns:mc="http://schemas.openxmlformats.org/markup-compatibility/2006">
              <mc:Choice xmlns:v="urn:schemas-microsoft-com:vml" Requires="v">
                <p:oleObj spid="_x0000_s26636" name="Формула" r:id="rId7" imgW="1536480" imgH="241200" progId="Equation.3">
                  <p:embed/>
                </p:oleObj>
              </mc:Choice>
              <mc:Fallback>
                <p:oleObj name="Формула" r:id="rId7" imgW="1536480" imgH="2412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57290" y="3286124"/>
                        <a:ext cx="3639574" cy="5715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7" name="Object 13"/>
          <p:cNvGraphicFramePr>
            <a:graphicFrameLocks noGrp="1" noChangeAspect="1"/>
          </p:cNvGraphicFramePr>
          <p:nvPr>
            <p:ph sz="quarter" idx="4"/>
          </p:nvPr>
        </p:nvGraphicFramePr>
        <p:xfrm>
          <a:off x="1071538" y="5357826"/>
          <a:ext cx="3976687" cy="946150"/>
        </p:xfrm>
        <a:graphic>
          <a:graphicData uri="http://schemas.openxmlformats.org/presentationml/2006/ole">
            <mc:AlternateContent xmlns:mc="http://schemas.openxmlformats.org/markup-compatibility/2006">
              <mc:Choice xmlns:v="urn:schemas-microsoft-com:vml" Requires="v">
                <p:oleObj spid="_x0000_s26637" name="Формула" r:id="rId9" imgW="1815840" imgH="431640" progId="Equation.3">
                  <p:embed/>
                </p:oleObj>
              </mc:Choice>
              <mc:Fallback>
                <p:oleObj name="Формула" r:id="rId9" imgW="181584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1538" y="5357826"/>
                        <a:ext cx="3976687" cy="946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1026902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
          <p:cNvSpPr>
            <a:spLocks noGrp="1" noChangeArrowheads="1"/>
          </p:cNvSpPr>
          <p:nvPr>
            <p:ph type="title"/>
          </p:nvPr>
        </p:nvSpPr>
        <p:spPr>
          <a:xfrm>
            <a:off x="457200" y="274638"/>
            <a:ext cx="8229600" cy="850900"/>
          </a:xfrm>
        </p:spPr>
        <p:txBody>
          <a:bodyPr/>
          <a:lstStyle/>
          <a:p>
            <a:pPr eaLnBrk="1" hangingPunct="1"/>
            <a:r>
              <a:rPr lang="en-US" altLang="ja-JP" sz="2400" smtClean="0">
                <a:ea typeface="ＭＳ Ｐゴシック" pitchFamily="34" charset="-128"/>
              </a:rPr>
              <a:t>Nucleus-nucleus interaction potential</a:t>
            </a:r>
            <a:endParaRPr lang="ru-RU" altLang="ja-JP" sz="2400" smtClean="0"/>
          </a:p>
        </p:txBody>
      </p:sp>
      <p:sp>
        <p:nvSpPr>
          <p:cNvPr id="6150" name="Номер слайда 5"/>
          <p:cNvSpPr>
            <a:spLocks noGrp="1"/>
          </p:cNvSpPr>
          <p:nvPr>
            <p:ph type="sldNum" sz="quarter" idx="12"/>
          </p:nvPr>
        </p:nvSpPr>
        <p:spPr/>
        <p:txBody>
          <a:bodyPr/>
          <a:lstStyle/>
          <a:p>
            <a:pPr>
              <a:defRPr/>
            </a:pPr>
            <a:fld id="{73C95954-D72B-44F5-B20E-C6E66D19F739}" type="slidenum">
              <a:rPr lang="ja-JP" altLang="ru-RU" smtClean="0"/>
              <a:pPr>
                <a:defRPr/>
              </a:pPr>
              <a:t>23</a:t>
            </a:fld>
            <a:endParaRPr lang="ru-RU" altLang="ja-JP" smtClean="0"/>
          </a:p>
        </p:txBody>
      </p:sp>
      <p:graphicFrame>
        <p:nvGraphicFramePr>
          <p:cNvPr id="10242" name="Object 4"/>
          <p:cNvGraphicFramePr>
            <a:graphicFrameLocks noChangeAspect="1"/>
          </p:cNvGraphicFramePr>
          <p:nvPr/>
        </p:nvGraphicFramePr>
        <p:xfrm>
          <a:off x="315913" y="1341438"/>
          <a:ext cx="8526462" cy="1638300"/>
        </p:xfrm>
        <a:graphic>
          <a:graphicData uri="http://schemas.openxmlformats.org/presentationml/2006/ole">
            <mc:AlternateContent xmlns:mc="http://schemas.openxmlformats.org/markup-compatibility/2006">
              <mc:Choice xmlns:v="urn:schemas-microsoft-com:vml" Requires="v">
                <p:oleObj spid="_x0000_s27658" name="Equation" r:id="rId3" imgW="4749480" imgH="939600" progId="">
                  <p:embed/>
                </p:oleObj>
              </mc:Choice>
              <mc:Fallback>
                <p:oleObj name="Equation" r:id="rId3" imgW="4749480" imgH="93960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13" y="1341438"/>
                        <a:ext cx="8526462" cy="163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3" name="Object 5"/>
          <p:cNvGraphicFramePr>
            <a:graphicFrameLocks noChangeAspect="1"/>
          </p:cNvGraphicFramePr>
          <p:nvPr/>
        </p:nvGraphicFramePr>
        <p:xfrm>
          <a:off x="1042988" y="3167063"/>
          <a:ext cx="7693025" cy="571500"/>
        </p:xfrm>
        <a:graphic>
          <a:graphicData uri="http://schemas.openxmlformats.org/presentationml/2006/ole">
            <mc:AlternateContent xmlns:mc="http://schemas.openxmlformats.org/markup-compatibility/2006">
              <mc:Choice xmlns:v="urn:schemas-microsoft-com:vml" Requires="v">
                <p:oleObj spid="_x0000_s27659" name="Формула" r:id="rId5" imgW="3517560" imgH="279360" progId="Equation.3">
                  <p:embed/>
                </p:oleObj>
              </mc:Choice>
              <mc:Fallback>
                <p:oleObj name="Формула" r:id="rId5" imgW="351756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3167063"/>
                        <a:ext cx="7693025" cy="571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4" name="Object 6"/>
          <p:cNvGraphicFramePr>
            <a:graphicFrameLocks noChangeAspect="1"/>
          </p:cNvGraphicFramePr>
          <p:nvPr/>
        </p:nvGraphicFramePr>
        <p:xfrm>
          <a:off x="395288" y="4076700"/>
          <a:ext cx="8194675" cy="1011238"/>
        </p:xfrm>
        <a:graphic>
          <a:graphicData uri="http://schemas.openxmlformats.org/presentationml/2006/ole">
            <mc:AlternateContent xmlns:mc="http://schemas.openxmlformats.org/markup-compatibility/2006">
              <mc:Choice xmlns:v="urn:schemas-microsoft-com:vml" Requires="v">
                <p:oleObj spid="_x0000_s27660" name="Формула" r:id="rId7" imgW="4254480" imgH="647640" progId="Equation.3">
                  <p:embed/>
                </p:oleObj>
              </mc:Choice>
              <mc:Fallback>
                <p:oleObj name="Формула" r:id="rId7" imgW="4254480" imgH="6476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4076700"/>
                        <a:ext cx="8194675" cy="1011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245" name="Object 7"/>
          <p:cNvGraphicFramePr>
            <a:graphicFrameLocks noChangeAspect="1"/>
          </p:cNvGraphicFramePr>
          <p:nvPr/>
        </p:nvGraphicFramePr>
        <p:xfrm>
          <a:off x="684213" y="5300663"/>
          <a:ext cx="5432425" cy="769937"/>
        </p:xfrm>
        <a:graphic>
          <a:graphicData uri="http://schemas.openxmlformats.org/presentationml/2006/ole">
            <mc:AlternateContent xmlns:mc="http://schemas.openxmlformats.org/markup-compatibility/2006">
              <mc:Choice xmlns:v="urn:schemas-microsoft-com:vml" Requires="v">
                <p:oleObj spid="_x0000_s27661" name="Формула" r:id="rId9" imgW="2070000" imgH="431640" progId="Equation.3">
                  <p:embed/>
                </p:oleObj>
              </mc:Choice>
              <mc:Fallback>
                <p:oleObj name="Формула" r:id="rId9" imgW="207000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4213" y="5300663"/>
                        <a:ext cx="5432425" cy="769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053482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Заголовок 1"/>
          <p:cNvSpPr>
            <a:spLocks noGrp="1"/>
          </p:cNvSpPr>
          <p:nvPr>
            <p:ph type="title"/>
          </p:nvPr>
        </p:nvSpPr>
        <p:spPr>
          <a:xfrm>
            <a:off x="179388" y="0"/>
            <a:ext cx="8785225" cy="1412875"/>
          </a:xfrm>
          <a:solidFill>
            <a:srgbClr val="EAFD79"/>
          </a:solidFill>
        </p:spPr>
        <p:txBody>
          <a:bodyPr/>
          <a:lstStyle/>
          <a:p>
            <a:r>
              <a:rPr lang="en-US" sz="2600" smtClean="0"/>
              <a:t>Constants of the effective nucleon-nucleon interaction (Migdal forces) </a:t>
            </a:r>
            <a:endParaRPr lang="ru-RU" sz="2600" smtClean="0"/>
          </a:p>
        </p:txBody>
      </p:sp>
      <p:sp>
        <p:nvSpPr>
          <p:cNvPr id="58371" name="Содержимое 2"/>
          <p:cNvSpPr>
            <a:spLocks noGrp="1"/>
          </p:cNvSpPr>
          <p:nvPr>
            <p:ph idx="1"/>
          </p:nvPr>
        </p:nvSpPr>
        <p:spPr>
          <a:xfrm>
            <a:off x="250825" y="1600200"/>
            <a:ext cx="8435975" cy="4565650"/>
          </a:xfrm>
        </p:spPr>
        <p:txBody>
          <a:bodyPr/>
          <a:lstStyle/>
          <a:p>
            <a:endParaRPr lang="ru-RU" smtClean="0"/>
          </a:p>
        </p:txBody>
      </p:sp>
      <p:sp>
        <p:nvSpPr>
          <p:cNvPr id="4" name="Номер слайда 3"/>
          <p:cNvSpPr>
            <a:spLocks noGrp="1"/>
          </p:cNvSpPr>
          <p:nvPr>
            <p:ph type="sldNum" sz="quarter" idx="12"/>
          </p:nvPr>
        </p:nvSpPr>
        <p:spPr/>
        <p:txBody>
          <a:bodyPr/>
          <a:lstStyle/>
          <a:p>
            <a:pPr>
              <a:defRPr/>
            </a:pPr>
            <a:fld id="{592CC99A-9731-4EDE-AD7C-81D463DCFC45}" type="slidenum">
              <a:rPr lang="ja-JP" altLang="ru-RU" smtClean="0"/>
              <a:pPr>
                <a:defRPr/>
              </a:pPr>
              <a:t>24</a:t>
            </a:fld>
            <a:endParaRPr lang="ru-RU" altLang="ja-JP"/>
          </a:p>
        </p:txBody>
      </p:sp>
      <p:pic>
        <p:nvPicPr>
          <p:cNvPr id="58373" name="Picture 2"/>
          <p:cNvPicPr>
            <a:picLocks noChangeAspect="1" noChangeArrowheads="1"/>
          </p:cNvPicPr>
          <p:nvPr/>
        </p:nvPicPr>
        <p:blipFill>
          <a:blip r:embed="rId2" cstate="print"/>
          <a:srcRect/>
          <a:stretch>
            <a:fillRect/>
          </a:stretch>
        </p:blipFill>
        <p:spPr bwMode="auto">
          <a:xfrm>
            <a:off x="0" y="1944688"/>
            <a:ext cx="9144000" cy="3787775"/>
          </a:xfrm>
          <a:prstGeom prst="rect">
            <a:avLst/>
          </a:prstGeom>
          <a:noFill/>
          <a:ln w="9525">
            <a:noFill/>
            <a:miter lim="800000"/>
            <a:headEnd/>
            <a:tailEnd/>
          </a:ln>
        </p:spPr>
      </p:pic>
      <p:pic>
        <p:nvPicPr>
          <p:cNvPr id="58374" name="Picture 2"/>
          <p:cNvPicPr>
            <a:picLocks noChangeAspect="1" noChangeArrowheads="1"/>
          </p:cNvPicPr>
          <p:nvPr/>
        </p:nvPicPr>
        <p:blipFill>
          <a:blip r:embed="rId3" cstate="print"/>
          <a:srcRect/>
          <a:stretch>
            <a:fillRect/>
          </a:stretch>
        </p:blipFill>
        <p:spPr bwMode="auto">
          <a:xfrm>
            <a:off x="1187450" y="5805488"/>
            <a:ext cx="6080125" cy="287337"/>
          </a:xfrm>
          <a:prstGeom prst="rect">
            <a:avLst/>
          </a:prstGeom>
          <a:noFill/>
          <a:ln w="9525">
            <a:noFill/>
            <a:miter lim="800000"/>
            <a:headEnd/>
            <a:tailEnd/>
          </a:ln>
        </p:spPr>
      </p:pic>
      <p:pic>
        <p:nvPicPr>
          <p:cNvPr id="58375" name="Picture 3"/>
          <p:cNvPicPr>
            <a:picLocks noChangeAspect="1" noChangeArrowheads="1"/>
          </p:cNvPicPr>
          <p:nvPr/>
        </p:nvPicPr>
        <p:blipFill>
          <a:blip r:embed="rId4" cstate="print"/>
          <a:srcRect/>
          <a:stretch>
            <a:fillRect/>
          </a:stretch>
        </p:blipFill>
        <p:spPr bwMode="auto">
          <a:xfrm>
            <a:off x="1258888" y="6165850"/>
            <a:ext cx="5521325" cy="358775"/>
          </a:xfrm>
          <a:prstGeom prst="rect">
            <a:avLst/>
          </a:prstGeom>
          <a:noFill/>
          <a:ln w="9525">
            <a:noFill/>
            <a:miter lim="800000"/>
            <a:headEnd/>
            <a:tailEnd/>
          </a:ln>
        </p:spPr>
      </p:pic>
    </p:spTree>
    <p:extLst>
      <p:ext uri="{BB962C8B-B14F-4D97-AF65-F5344CB8AC3E}">
        <p14:creationId xmlns:p14="http://schemas.microsoft.com/office/powerpoint/2010/main" val="6937431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type="title"/>
          </p:nvPr>
        </p:nvSpPr>
        <p:spPr>
          <a:xfrm>
            <a:off x="323850" y="0"/>
            <a:ext cx="8224838" cy="1138238"/>
          </a:xfrm>
          <a:solidFill>
            <a:srgbClr val="FFFF00"/>
          </a:solidFill>
        </p:spPr>
        <p:txBody>
          <a:bodyPr/>
          <a:lstStyle/>
          <a:p>
            <a:r>
              <a:rPr lang="en-US" sz="2400" smtClean="0"/>
              <a:t>About matrix elements for nucleon exchange between nuclei of dinuclear system</a:t>
            </a:r>
            <a:endParaRPr lang="ru-RU" sz="2400" smtClean="0"/>
          </a:p>
        </p:txBody>
      </p:sp>
      <p:sp>
        <p:nvSpPr>
          <p:cNvPr id="5" name="Номер слайда 4"/>
          <p:cNvSpPr>
            <a:spLocks noGrp="1"/>
          </p:cNvSpPr>
          <p:nvPr>
            <p:ph type="sldNum" sz="quarter" idx="12"/>
          </p:nvPr>
        </p:nvSpPr>
        <p:spPr/>
        <p:txBody>
          <a:bodyPr/>
          <a:lstStyle/>
          <a:p>
            <a:pPr>
              <a:defRPr/>
            </a:pPr>
            <a:fld id="{75F8BF8E-A8BA-429E-BD87-A7564858E667}" type="slidenum">
              <a:rPr lang="en-GB" smtClean="0"/>
              <a:pPr>
                <a:defRPr/>
              </a:pPr>
              <a:t>25</a:t>
            </a:fld>
            <a:endParaRPr lang="en-GB"/>
          </a:p>
        </p:txBody>
      </p:sp>
      <p:pic>
        <p:nvPicPr>
          <p:cNvPr id="60420" name="Picture 2"/>
          <p:cNvPicPr>
            <a:picLocks noGrp="1" noChangeAspect="1" noChangeArrowheads="1"/>
          </p:cNvPicPr>
          <p:nvPr>
            <p:ph sz="half" idx="1"/>
          </p:nvPr>
        </p:nvPicPr>
        <p:blipFill>
          <a:blip r:embed="rId2" cstate="print"/>
          <a:srcRect/>
          <a:stretch>
            <a:fillRect/>
          </a:stretch>
        </p:blipFill>
        <p:spPr>
          <a:xfrm>
            <a:off x="900113" y="1125538"/>
            <a:ext cx="6335712" cy="1582737"/>
          </a:xfrm>
          <a:solidFill>
            <a:srgbClr val="FFC000"/>
          </a:solidFill>
          <a:ln>
            <a:solidFill>
              <a:srgbClr val="0000FF"/>
            </a:solidFill>
          </a:ln>
        </p:spPr>
      </p:pic>
      <p:pic>
        <p:nvPicPr>
          <p:cNvPr id="60421" name="Picture 3"/>
          <p:cNvPicPr>
            <a:picLocks noChangeAspect="1" noChangeArrowheads="1"/>
          </p:cNvPicPr>
          <p:nvPr/>
        </p:nvPicPr>
        <p:blipFill>
          <a:blip r:embed="rId3" cstate="print"/>
          <a:srcRect/>
          <a:stretch>
            <a:fillRect/>
          </a:stretch>
        </p:blipFill>
        <p:spPr bwMode="auto">
          <a:xfrm>
            <a:off x="971550" y="2825750"/>
            <a:ext cx="5472113" cy="2511425"/>
          </a:xfrm>
          <a:prstGeom prst="rect">
            <a:avLst/>
          </a:prstGeom>
          <a:noFill/>
          <a:ln w="9525">
            <a:noFill/>
            <a:miter lim="800000"/>
            <a:headEnd/>
            <a:tailEnd/>
          </a:ln>
        </p:spPr>
      </p:pic>
      <p:pic>
        <p:nvPicPr>
          <p:cNvPr id="60422" name="Picture 4"/>
          <p:cNvPicPr>
            <a:picLocks noChangeAspect="1" noChangeArrowheads="1"/>
          </p:cNvPicPr>
          <p:nvPr/>
        </p:nvPicPr>
        <p:blipFill>
          <a:blip r:embed="rId4" cstate="print"/>
          <a:srcRect/>
          <a:stretch>
            <a:fillRect/>
          </a:stretch>
        </p:blipFill>
        <p:spPr bwMode="auto">
          <a:xfrm>
            <a:off x="827088" y="5013325"/>
            <a:ext cx="6367462" cy="1079500"/>
          </a:xfrm>
          <a:prstGeom prst="rect">
            <a:avLst/>
          </a:prstGeom>
          <a:noFill/>
          <a:ln w="9525">
            <a:noFill/>
            <a:miter lim="800000"/>
            <a:headEnd/>
            <a:tailEnd/>
          </a:ln>
        </p:spPr>
      </p:pic>
    </p:spTree>
    <p:extLst>
      <p:ext uri="{BB962C8B-B14F-4D97-AF65-F5344CB8AC3E}">
        <p14:creationId xmlns:p14="http://schemas.microsoft.com/office/powerpoint/2010/main" val="32602771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Заголовок 1"/>
          <p:cNvSpPr>
            <a:spLocks noGrp="1"/>
          </p:cNvSpPr>
          <p:nvPr>
            <p:ph type="title"/>
          </p:nvPr>
        </p:nvSpPr>
        <p:spPr/>
        <p:txBody>
          <a:bodyPr/>
          <a:lstStyle/>
          <a:p>
            <a:pPr eaLnBrk="1" hangingPunct="1"/>
            <a:endParaRPr lang="ru-RU" smtClean="0"/>
          </a:p>
        </p:txBody>
      </p:sp>
      <p:sp>
        <p:nvSpPr>
          <p:cNvPr id="55299" name="Содержимое 2"/>
          <p:cNvSpPr>
            <a:spLocks noGrp="1"/>
          </p:cNvSpPr>
          <p:nvPr>
            <p:ph idx="1"/>
          </p:nvPr>
        </p:nvSpPr>
        <p:spPr/>
        <p:txBody>
          <a:bodyPr/>
          <a:lstStyle/>
          <a:p>
            <a:pPr eaLnBrk="1" hangingPunct="1"/>
            <a:endParaRPr lang="ru-RU" smtClean="0"/>
          </a:p>
        </p:txBody>
      </p:sp>
      <p:pic>
        <p:nvPicPr>
          <p:cNvPr id="55300" name="Picture 2"/>
          <p:cNvPicPr>
            <a:picLocks noChangeAspect="1" noChangeArrowheads="1"/>
          </p:cNvPicPr>
          <p:nvPr/>
        </p:nvPicPr>
        <p:blipFill>
          <a:blip r:embed="rId2" cstate="print"/>
          <a:srcRect/>
          <a:stretch>
            <a:fillRect/>
          </a:stretch>
        </p:blipFill>
        <p:spPr bwMode="auto">
          <a:xfrm>
            <a:off x="428625" y="285750"/>
            <a:ext cx="7858125" cy="4429125"/>
          </a:xfrm>
          <a:prstGeom prst="rect">
            <a:avLst/>
          </a:prstGeom>
          <a:noFill/>
          <a:ln w="9525">
            <a:noFill/>
            <a:miter lim="800000"/>
            <a:headEnd/>
            <a:tailEnd/>
          </a:ln>
        </p:spPr>
      </p:pic>
      <p:pic>
        <p:nvPicPr>
          <p:cNvPr id="55301" name="Picture 3"/>
          <p:cNvPicPr>
            <a:picLocks noChangeAspect="1" noChangeArrowheads="1"/>
          </p:cNvPicPr>
          <p:nvPr/>
        </p:nvPicPr>
        <p:blipFill>
          <a:blip r:embed="rId3" cstate="print"/>
          <a:srcRect/>
          <a:stretch>
            <a:fillRect/>
          </a:stretch>
        </p:blipFill>
        <p:spPr bwMode="auto">
          <a:xfrm>
            <a:off x="714375" y="4572000"/>
            <a:ext cx="7720013" cy="2508250"/>
          </a:xfrm>
          <a:prstGeom prst="rect">
            <a:avLst/>
          </a:prstGeom>
          <a:noFill/>
          <a:ln w="9525">
            <a:noFill/>
            <a:miter lim="800000"/>
            <a:headEnd/>
            <a:tailEnd/>
          </a:ln>
        </p:spPr>
      </p:pic>
    </p:spTree>
    <p:extLst>
      <p:ext uri="{BB962C8B-B14F-4D97-AF65-F5344CB8AC3E}">
        <p14:creationId xmlns:p14="http://schemas.microsoft.com/office/powerpoint/2010/main" val="9893538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p:txBody>
          <a:bodyPr/>
          <a:lstStyle/>
          <a:p>
            <a:r>
              <a:rPr lang="en-US" sz="2800" smtClean="0"/>
              <a:t>Relaxation time of the occupation numbers of single-particle states</a:t>
            </a:r>
            <a:endParaRPr lang="ru-RU" sz="2800" smtClean="0"/>
          </a:p>
        </p:txBody>
      </p:sp>
      <p:sp>
        <p:nvSpPr>
          <p:cNvPr id="57347" name="Содержимое 2"/>
          <p:cNvSpPr>
            <a:spLocks noGrp="1"/>
          </p:cNvSpPr>
          <p:nvPr>
            <p:ph idx="1"/>
          </p:nvPr>
        </p:nvSpPr>
        <p:spPr/>
        <p:txBody>
          <a:bodyPr/>
          <a:lstStyle/>
          <a:p>
            <a:endParaRPr lang="ru-RU" smtClean="0"/>
          </a:p>
        </p:txBody>
      </p:sp>
      <p:pic>
        <p:nvPicPr>
          <p:cNvPr id="57348" name="Picture 2"/>
          <p:cNvPicPr>
            <a:picLocks noChangeAspect="1" noChangeArrowheads="1"/>
          </p:cNvPicPr>
          <p:nvPr/>
        </p:nvPicPr>
        <p:blipFill>
          <a:blip r:embed="rId2" cstate="print"/>
          <a:srcRect/>
          <a:stretch>
            <a:fillRect/>
          </a:stretch>
        </p:blipFill>
        <p:spPr bwMode="auto">
          <a:xfrm>
            <a:off x="785813" y="1643063"/>
            <a:ext cx="7154862" cy="3230562"/>
          </a:xfrm>
          <a:prstGeom prst="rect">
            <a:avLst/>
          </a:prstGeom>
          <a:noFill/>
          <a:ln w="9525">
            <a:noFill/>
            <a:miter lim="800000"/>
            <a:headEnd/>
            <a:tailEnd/>
          </a:ln>
        </p:spPr>
      </p:pic>
    </p:spTree>
    <p:extLst>
      <p:ext uri="{BB962C8B-B14F-4D97-AF65-F5344CB8AC3E}">
        <p14:creationId xmlns:p14="http://schemas.microsoft.com/office/powerpoint/2010/main" val="16351906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Заголовок 1"/>
          <p:cNvSpPr>
            <a:spLocks noGrp="1"/>
          </p:cNvSpPr>
          <p:nvPr>
            <p:ph type="title"/>
          </p:nvPr>
        </p:nvSpPr>
        <p:spPr>
          <a:xfrm>
            <a:off x="428625" y="285750"/>
            <a:ext cx="8224838" cy="1138238"/>
          </a:xfrm>
        </p:spPr>
        <p:txBody>
          <a:bodyPr/>
          <a:lstStyle/>
          <a:p>
            <a:r>
              <a:rPr lang="en-US" sz="3200" smtClean="0">
                <a:solidFill>
                  <a:srgbClr val="00B050"/>
                </a:solidFill>
              </a:rPr>
              <a:t>Change of single-particle energies and transition matrix elements of nucleons</a:t>
            </a:r>
            <a:endParaRPr lang="ru-RU" sz="3200" smtClean="0">
              <a:solidFill>
                <a:srgbClr val="00B050"/>
              </a:solidFill>
            </a:endParaRPr>
          </a:p>
        </p:txBody>
      </p:sp>
      <p:pic>
        <p:nvPicPr>
          <p:cNvPr id="59395" name="Picture 2"/>
          <p:cNvPicPr>
            <a:picLocks noChangeAspect="1" noChangeArrowheads="1"/>
          </p:cNvPicPr>
          <p:nvPr/>
        </p:nvPicPr>
        <p:blipFill>
          <a:blip r:embed="rId2" cstate="print"/>
          <a:srcRect/>
          <a:stretch>
            <a:fillRect/>
          </a:stretch>
        </p:blipFill>
        <p:spPr bwMode="auto">
          <a:xfrm>
            <a:off x="1214438" y="1571625"/>
            <a:ext cx="6931025" cy="2786063"/>
          </a:xfrm>
          <a:prstGeom prst="rect">
            <a:avLst/>
          </a:prstGeom>
          <a:noFill/>
          <a:ln w="9525">
            <a:noFill/>
            <a:miter lim="800000"/>
            <a:headEnd/>
            <a:tailEnd/>
          </a:ln>
        </p:spPr>
      </p:pic>
      <p:pic>
        <p:nvPicPr>
          <p:cNvPr id="59396" name="Picture 3"/>
          <p:cNvPicPr>
            <a:picLocks noChangeAspect="1" noChangeArrowheads="1"/>
          </p:cNvPicPr>
          <p:nvPr/>
        </p:nvPicPr>
        <p:blipFill>
          <a:blip r:embed="rId3" cstate="print"/>
          <a:srcRect/>
          <a:stretch>
            <a:fillRect/>
          </a:stretch>
        </p:blipFill>
        <p:spPr bwMode="auto">
          <a:xfrm>
            <a:off x="1214438" y="4214813"/>
            <a:ext cx="5888037" cy="500062"/>
          </a:xfrm>
          <a:prstGeom prst="rect">
            <a:avLst/>
          </a:prstGeom>
          <a:noFill/>
          <a:ln w="9525">
            <a:noFill/>
            <a:miter lim="800000"/>
            <a:headEnd/>
            <a:tailEnd/>
          </a:ln>
        </p:spPr>
      </p:pic>
    </p:spTree>
    <p:extLst>
      <p:ext uri="{BB962C8B-B14F-4D97-AF65-F5344CB8AC3E}">
        <p14:creationId xmlns:p14="http://schemas.microsoft.com/office/powerpoint/2010/main" val="41862873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pPr>
              <a:defRPr/>
            </a:pPr>
            <a:fld id="{A8725ADB-6A06-4025-91AB-7F9C8D4B0F60}" type="slidenum">
              <a:rPr lang="en-GB"/>
              <a:pPr>
                <a:defRPr/>
              </a:pPr>
              <a:t>29</a:t>
            </a:fld>
            <a:endParaRPr lang="en-GB"/>
          </a:p>
        </p:txBody>
      </p:sp>
      <p:sp>
        <p:nvSpPr>
          <p:cNvPr id="18435" name="Rectangle 1"/>
          <p:cNvSpPr>
            <a:spLocks noGrp="1" noChangeArrowheads="1"/>
          </p:cNvSpPr>
          <p:nvPr>
            <p:ph type="title"/>
          </p:nvPr>
        </p:nvSpPr>
        <p:spPr>
          <a:xfrm>
            <a:off x="457200" y="123825"/>
            <a:ext cx="8291513" cy="1801813"/>
          </a:xfrm>
        </p:spPr>
        <p:txBody>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800" smtClean="0"/>
              <a:t>Partial cross sections of compound nucleus (CN), fusion-like (FL), damped (D), quasielastic (QE), Coulomb excitation (CE) and elastic (EL) processes.</a:t>
            </a:r>
          </a:p>
        </p:txBody>
      </p:sp>
      <p:pic>
        <p:nvPicPr>
          <p:cNvPr id="18436" name="Picture 2"/>
          <p:cNvPicPr>
            <a:picLocks noChangeAspect="1" noChangeArrowheads="1"/>
          </p:cNvPicPr>
          <p:nvPr/>
        </p:nvPicPr>
        <p:blipFill>
          <a:blip r:embed="rId3" cstate="print"/>
          <a:srcRect/>
          <a:stretch>
            <a:fillRect/>
          </a:stretch>
        </p:blipFill>
        <p:spPr bwMode="auto">
          <a:xfrm>
            <a:off x="312837" y="1124744"/>
            <a:ext cx="8351838" cy="5208588"/>
          </a:xfrm>
          <a:prstGeom prst="rect">
            <a:avLst/>
          </a:prstGeom>
          <a:noFill/>
          <a:ln w="9525">
            <a:noFill/>
            <a:round/>
            <a:headEnd/>
            <a:tailEnd/>
          </a:ln>
        </p:spPr>
      </p:pic>
      <p:sp>
        <p:nvSpPr>
          <p:cNvPr id="2" name="Овал 1"/>
          <p:cNvSpPr/>
          <p:nvPr/>
        </p:nvSpPr>
        <p:spPr bwMode="auto">
          <a:xfrm>
            <a:off x="2483768" y="3573016"/>
            <a:ext cx="1440160" cy="1224136"/>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ru-RU" sz="28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40055572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
          <p:cNvPicPr>
            <a:picLocks noChangeAspect="1" noChangeArrowheads="1"/>
          </p:cNvPicPr>
          <p:nvPr/>
        </p:nvPicPr>
        <p:blipFill>
          <a:blip r:embed="rId3" cstate="print"/>
          <a:srcRect/>
          <a:stretch>
            <a:fillRect/>
          </a:stretch>
        </p:blipFill>
        <p:spPr bwMode="auto">
          <a:xfrm>
            <a:off x="792150" y="190986"/>
            <a:ext cx="6696099" cy="5973277"/>
          </a:xfrm>
          <a:prstGeom prst="rect">
            <a:avLst/>
          </a:prstGeom>
          <a:noFill/>
          <a:ln w="9525">
            <a:noFill/>
            <a:round/>
            <a:headEnd/>
            <a:tailEnd/>
          </a:ln>
        </p:spPr>
      </p:pic>
      <p:sp>
        <p:nvSpPr>
          <p:cNvPr id="21507" name="Номер слайда 5"/>
          <p:cNvSpPr>
            <a:spLocks noGrp="1"/>
          </p:cNvSpPr>
          <p:nvPr>
            <p:ph type="sldNum" sz="quarter" idx="12"/>
          </p:nvPr>
        </p:nvSpPr>
        <p:spPr/>
        <p:txBody>
          <a:bodyPr/>
          <a:lstStyle/>
          <a:p>
            <a:pPr>
              <a:defRPr/>
            </a:pPr>
            <a:fld id="{51625935-B444-4A88-AECF-8B12527FC3B7}" type="slidenum">
              <a:rPr lang="en-GB" smtClean="0"/>
              <a:pPr>
                <a:defRPr/>
              </a:pPr>
              <a:t>3</a:t>
            </a:fld>
            <a:endParaRPr lang="en-GB" smtClean="0"/>
          </a:p>
        </p:txBody>
      </p:sp>
      <p:pic>
        <p:nvPicPr>
          <p:cNvPr id="17412" name="Picture 4"/>
          <p:cNvPicPr>
            <a:picLocks noChangeAspect="1" noChangeArrowheads="1"/>
          </p:cNvPicPr>
          <p:nvPr/>
        </p:nvPicPr>
        <p:blipFill>
          <a:blip r:embed="rId4" cstate="print"/>
          <a:srcRect/>
          <a:stretch>
            <a:fillRect/>
          </a:stretch>
        </p:blipFill>
        <p:spPr bwMode="auto">
          <a:xfrm>
            <a:off x="7572375" y="0"/>
            <a:ext cx="1571625" cy="876300"/>
          </a:xfrm>
          <a:prstGeom prst="rect">
            <a:avLst/>
          </a:prstGeom>
          <a:noFill/>
          <a:ln w="9525" algn="ctr">
            <a:noFill/>
            <a:miter lim="800000"/>
            <a:headEnd/>
            <a:tailEnd/>
          </a:ln>
        </p:spPr>
      </p:pic>
      <p:sp>
        <p:nvSpPr>
          <p:cNvPr id="17414" name="Rectangle 7"/>
          <p:cNvSpPr>
            <a:spLocks noChangeArrowheads="1"/>
          </p:cNvSpPr>
          <p:nvPr/>
        </p:nvSpPr>
        <p:spPr bwMode="auto">
          <a:xfrm>
            <a:off x="1331913" y="6092825"/>
            <a:ext cx="1223962" cy="576263"/>
          </a:xfrm>
          <a:prstGeom prst="rect">
            <a:avLst/>
          </a:prstGeom>
          <a:noFill/>
          <a:ln w="9525" algn="ctr">
            <a:solidFill>
              <a:schemeClr val="tx1"/>
            </a:solidFill>
            <a:miter lim="800000"/>
            <a:headEnd/>
            <a:tailEnd/>
          </a:ln>
        </p:spPr>
        <p:txBody>
          <a:bodyPr wrap="none" anchor="ctr"/>
          <a:lstStyle/>
          <a:p>
            <a:pPr algn="ctr">
              <a:spcBef>
                <a:spcPct val="20000"/>
              </a:spcBef>
            </a:pPr>
            <a:endParaRPr lang="ru-RU"/>
          </a:p>
        </p:txBody>
      </p:sp>
      <p:sp>
        <p:nvSpPr>
          <p:cNvPr id="17415" name="Text Box 8"/>
          <p:cNvSpPr txBox="1">
            <a:spLocks noChangeArrowheads="1"/>
          </p:cNvSpPr>
          <p:nvPr/>
        </p:nvSpPr>
        <p:spPr bwMode="auto">
          <a:xfrm>
            <a:off x="1258888" y="6021388"/>
            <a:ext cx="1419225" cy="595312"/>
          </a:xfrm>
          <a:prstGeom prst="rect">
            <a:avLst/>
          </a:prstGeom>
          <a:noFill/>
          <a:ln w="9525" algn="ctr">
            <a:noFill/>
            <a:miter lim="800000"/>
            <a:headEnd/>
            <a:tailEnd/>
          </a:ln>
        </p:spPr>
        <p:txBody>
          <a:bodyPr>
            <a:spAutoFit/>
          </a:bodyPr>
          <a:lstStyle/>
          <a:p>
            <a:pPr marL="342900" indent="-342900" algn="ctr">
              <a:spcBef>
                <a:spcPct val="20000"/>
              </a:spcBef>
            </a:pPr>
            <a:r>
              <a:rPr lang="it-IT" sz="1500" b="1"/>
              <a:t>Evaporation</a:t>
            </a:r>
          </a:p>
          <a:p>
            <a:pPr marL="342900" indent="-342900" algn="ctr">
              <a:spcBef>
                <a:spcPct val="20000"/>
              </a:spcBef>
            </a:pPr>
            <a:r>
              <a:rPr lang="it-IT" sz="1500" b="1"/>
              <a:t>residues</a:t>
            </a:r>
          </a:p>
        </p:txBody>
      </p:sp>
      <p:sp>
        <p:nvSpPr>
          <p:cNvPr id="17416" name="Line 9"/>
          <p:cNvSpPr>
            <a:spLocks noChangeShapeType="1"/>
          </p:cNvSpPr>
          <p:nvPr/>
        </p:nvSpPr>
        <p:spPr bwMode="auto">
          <a:xfrm>
            <a:off x="1979613" y="5805488"/>
            <a:ext cx="0" cy="287337"/>
          </a:xfrm>
          <a:prstGeom prst="line">
            <a:avLst/>
          </a:prstGeom>
          <a:noFill/>
          <a:ln w="28575">
            <a:solidFill>
              <a:schemeClr val="tx1"/>
            </a:solidFill>
            <a:round/>
            <a:headEnd/>
            <a:tailEnd type="triangle" w="med" len="med"/>
          </a:ln>
        </p:spPr>
        <p:txBody>
          <a:bodyPr/>
          <a:lstStyle/>
          <a:p>
            <a:endParaRPr lang="ru-RU"/>
          </a:p>
        </p:txBody>
      </p:sp>
      <p:sp>
        <p:nvSpPr>
          <p:cNvPr id="17417" name="Oval 10"/>
          <p:cNvSpPr>
            <a:spLocks noChangeArrowheads="1"/>
          </p:cNvSpPr>
          <p:nvPr/>
        </p:nvSpPr>
        <p:spPr bwMode="auto">
          <a:xfrm>
            <a:off x="3132138" y="6092825"/>
            <a:ext cx="503237" cy="549275"/>
          </a:xfrm>
          <a:prstGeom prst="ellipse">
            <a:avLst/>
          </a:prstGeom>
          <a:noFill/>
          <a:ln w="9525" algn="ctr">
            <a:solidFill>
              <a:schemeClr val="tx1"/>
            </a:solidFill>
            <a:round/>
            <a:headEnd/>
            <a:tailEnd/>
          </a:ln>
        </p:spPr>
        <p:txBody>
          <a:bodyPr wrap="none" anchor="ctr"/>
          <a:lstStyle/>
          <a:p>
            <a:pPr algn="ctr">
              <a:spcBef>
                <a:spcPct val="20000"/>
              </a:spcBef>
            </a:pPr>
            <a:endParaRPr lang="ru-RU"/>
          </a:p>
        </p:txBody>
      </p:sp>
      <p:sp>
        <p:nvSpPr>
          <p:cNvPr id="17418" name="Oval 11"/>
          <p:cNvSpPr>
            <a:spLocks noChangeArrowheads="1"/>
          </p:cNvSpPr>
          <p:nvPr/>
        </p:nvSpPr>
        <p:spPr bwMode="auto">
          <a:xfrm>
            <a:off x="2916238" y="6092825"/>
            <a:ext cx="71437" cy="71438"/>
          </a:xfrm>
          <a:prstGeom prst="ellipse">
            <a:avLst/>
          </a:prstGeom>
          <a:noFill/>
          <a:ln w="9525" algn="ctr">
            <a:solidFill>
              <a:schemeClr val="tx1"/>
            </a:solidFill>
            <a:round/>
            <a:headEnd/>
            <a:tailEnd/>
          </a:ln>
        </p:spPr>
        <p:txBody>
          <a:bodyPr wrap="none" anchor="ctr"/>
          <a:lstStyle/>
          <a:p>
            <a:pPr algn="ctr">
              <a:spcBef>
                <a:spcPct val="20000"/>
              </a:spcBef>
            </a:pPr>
            <a:endParaRPr lang="ru-RU"/>
          </a:p>
        </p:txBody>
      </p:sp>
      <p:sp>
        <p:nvSpPr>
          <p:cNvPr id="17419" name="Oval 12"/>
          <p:cNvSpPr>
            <a:spLocks noChangeArrowheads="1"/>
          </p:cNvSpPr>
          <p:nvPr/>
        </p:nvSpPr>
        <p:spPr bwMode="auto">
          <a:xfrm>
            <a:off x="3635375" y="6021388"/>
            <a:ext cx="71438" cy="71437"/>
          </a:xfrm>
          <a:prstGeom prst="ellipse">
            <a:avLst/>
          </a:prstGeom>
          <a:noFill/>
          <a:ln w="9525" algn="ctr">
            <a:solidFill>
              <a:schemeClr val="tx1"/>
            </a:solidFill>
            <a:round/>
            <a:headEnd/>
            <a:tailEnd/>
          </a:ln>
        </p:spPr>
        <p:txBody>
          <a:bodyPr wrap="none" anchor="ctr"/>
          <a:lstStyle/>
          <a:p>
            <a:pPr algn="ctr">
              <a:spcBef>
                <a:spcPct val="20000"/>
              </a:spcBef>
            </a:pPr>
            <a:endParaRPr lang="ru-RU"/>
          </a:p>
        </p:txBody>
      </p:sp>
      <p:sp>
        <p:nvSpPr>
          <p:cNvPr id="17420" name="Oval 13"/>
          <p:cNvSpPr>
            <a:spLocks noChangeArrowheads="1"/>
          </p:cNvSpPr>
          <p:nvPr/>
        </p:nvSpPr>
        <p:spPr bwMode="auto">
          <a:xfrm>
            <a:off x="3708400" y="6524625"/>
            <a:ext cx="71438" cy="71438"/>
          </a:xfrm>
          <a:prstGeom prst="ellipse">
            <a:avLst/>
          </a:prstGeom>
          <a:noFill/>
          <a:ln w="9525" algn="ctr">
            <a:solidFill>
              <a:schemeClr val="tx1"/>
            </a:solidFill>
            <a:round/>
            <a:headEnd/>
            <a:tailEnd/>
          </a:ln>
        </p:spPr>
        <p:txBody>
          <a:bodyPr wrap="none" anchor="ctr"/>
          <a:lstStyle/>
          <a:p>
            <a:pPr algn="ctr">
              <a:spcBef>
                <a:spcPct val="20000"/>
              </a:spcBef>
            </a:pPr>
            <a:endParaRPr lang="ru-RU"/>
          </a:p>
        </p:txBody>
      </p:sp>
      <p:sp>
        <p:nvSpPr>
          <p:cNvPr id="17421" name="Line 14"/>
          <p:cNvSpPr>
            <a:spLocks noChangeShapeType="1"/>
          </p:cNvSpPr>
          <p:nvPr/>
        </p:nvSpPr>
        <p:spPr bwMode="auto">
          <a:xfrm>
            <a:off x="3851275" y="6597650"/>
            <a:ext cx="288925" cy="71438"/>
          </a:xfrm>
          <a:prstGeom prst="line">
            <a:avLst/>
          </a:prstGeom>
          <a:noFill/>
          <a:ln w="9525">
            <a:solidFill>
              <a:schemeClr val="tx1"/>
            </a:solidFill>
            <a:round/>
            <a:headEnd/>
            <a:tailEnd type="triangle" w="med" len="med"/>
          </a:ln>
        </p:spPr>
        <p:txBody>
          <a:bodyPr/>
          <a:lstStyle/>
          <a:p>
            <a:endParaRPr lang="ru-RU"/>
          </a:p>
        </p:txBody>
      </p:sp>
      <p:sp>
        <p:nvSpPr>
          <p:cNvPr id="17422" name="Line 15"/>
          <p:cNvSpPr>
            <a:spLocks noChangeShapeType="1"/>
          </p:cNvSpPr>
          <p:nvPr/>
        </p:nvSpPr>
        <p:spPr bwMode="auto">
          <a:xfrm flipV="1">
            <a:off x="3779838" y="5734050"/>
            <a:ext cx="144462" cy="215900"/>
          </a:xfrm>
          <a:prstGeom prst="line">
            <a:avLst/>
          </a:prstGeom>
          <a:noFill/>
          <a:ln w="9525">
            <a:solidFill>
              <a:schemeClr val="tx1"/>
            </a:solidFill>
            <a:round/>
            <a:headEnd/>
            <a:tailEnd type="triangle" w="med" len="med"/>
          </a:ln>
        </p:spPr>
        <p:txBody>
          <a:bodyPr/>
          <a:lstStyle/>
          <a:p>
            <a:endParaRPr lang="ru-RU"/>
          </a:p>
        </p:txBody>
      </p:sp>
      <p:sp>
        <p:nvSpPr>
          <p:cNvPr id="17423" name="Line 16"/>
          <p:cNvSpPr>
            <a:spLocks noChangeShapeType="1"/>
          </p:cNvSpPr>
          <p:nvPr/>
        </p:nvSpPr>
        <p:spPr bwMode="auto">
          <a:xfrm flipH="1" flipV="1">
            <a:off x="2700338" y="5949950"/>
            <a:ext cx="142875" cy="142875"/>
          </a:xfrm>
          <a:prstGeom prst="line">
            <a:avLst/>
          </a:prstGeom>
          <a:noFill/>
          <a:ln w="9525">
            <a:solidFill>
              <a:schemeClr val="tx1"/>
            </a:solidFill>
            <a:round/>
            <a:headEnd/>
            <a:tailEnd type="triangle" w="med" len="med"/>
          </a:ln>
        </p:spPr>
        <p:txBody>
          <a:bodyPr/>
          <a:lstStyle/>
          <a:p>
            <a:endParaRPr lang="ru-RU"/>
          </a:p>
        </p:txBody>
      </p:sp>
      <p:sp>
        <p:nvSpPr>
          <p:cNvPr id="17424" name="Line 17"/>
          <p:cNvSpPr>
            <a:spLocks noChangeShapeType="1"/>
          </p:cNvSpPr>
          <p:nvPr/>
        </p:nvSpPr>
        <p:spPr bwMode="auto">
          <a:xfrm>
            <a:off x="2627313" y="6381750"/>
            <a:ext cx="431800" cy="0"/>
          </a:xfrm>
          <a:prstGeom prst="line">
            <a:avLst/>
          </a:prstGeom>
          <a:noFill/>
          <a:ln w="38100">
            <a:solidFill>
              <a:schemeClr val="tx1"/>
            </a:solidFill>
            <a:round/>
            <a:headEnd/>
            <a:tailEnd type="triangle" w="med" len="med"/>
          </a:ln>
        </p:spPr>
        <p:txBody>
          <a:bodyPr/>
          <a:lstStyle/>
          <a:p>
            <a:endParaRPr lang="ru-RU"/>
          </a:p>
        </p:txBody>
      </p:sp>
      <p:sp>
        <p:nvSpPr>
          <p:cNvPr id="17425" name="Rectangle 18"/>
          <p:cNvSpPr>
            <a:spLocks noChangeArrowheads="1"/>
          </p:cNvSpPr>
          <p:nvPr/>
        </p:nvSpPr>
        <p:spPr bwMode="auto">
          <a:xfrm>
            <a:off x="4140200" y="6092825"/>
            <a:ext cx="2808288" cy="504825"/>
          </a:xfrm>
          <a:prstGeom prst="rect">
            <a:avLst/>
          </a:prstGeom>
          <a:noFill/>
          <a:ln w="9525" algn="ctr">
            <a:solidFill>
              <a:schemeClr val="tx1"/>
            </a:solidFill>
            <a:miter lim="800000"/>
            <a:headEnd/>
            <a:tailEnd/>
          </a:ln>
        </p:spPr>
        <p:txBody>
          <a:bodyPr wrap="none" anchor="ctr"/>
          <a:lstStyle/>
          <a:p>
            <a:pPr algn="ctr">
              <a:spcBef>
                <a:spcPct val="20000"/>
              </a:spcBef>
            </a:pPr>
            <a:endParaRPr lang="ru-RU"/>
          </a:p>
        </p:txBody>
      </p:sp>
      <p:sp>
        <p:nvSpPr>
          <p:cNvPr id="17426" name="Text Box 20"/>
          <p:cNvSpPr txBox="1">
            <a:spLocks noChangeArrowheads="1"/>
          </p:cNvSpPr>
          <p:nvPr/>
        </p:nvSpPr>
        <p:spPr bwMode="auto">
          <a:xfrm>
            <a:off x="4140200" y="6092825"/>
            <a:ext cx="2597150" cy="366713"/>
          </a:xfrm>
          <a:prstGeom prst="rect">
            <a:avLst/>
          </a:prstGeom>
          <a:noFill/>
          <a:ln w="9525" algn="ctr">
            <a:noFill/>
            <a:miter lim="800000"/>
            <a:headEnd/>
            <a:tailEnd/>
          </a:ln>
        </p:spPr>
        <p:txBody>
          <a:bodyPr wrap="none">
            <a:spAutoFit/>
          </a:bodyPr>
          <a:lstStyle/>
          <a:p>
            <a:pPr marL="342900" indent="-342900" algn="ctr">
              <a:spcBef>
                <a:spcPct val="20000"/>
              </a:spcBef>
            </a:pPr>
            <a:r>
              <a:rPr lang="it-IT" sz="1800" b="1"/>
              <a:t>Super heavy elements</a:t>
            </a: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Номер слайда 5"/>
          <p:cNvSpPr>
            <a:spLocks noGrp="1"/>
          </p:cNvSpPr>
          <p:nvPr>
            <p:ph type="sldNum" sz="quarter" idx="12"/>
          </p:nvPr>
        </p:nvSpPr>
        <p:spPr/>
        <p:txBody>
          <a:bodyPr/>
          <a:lstStyle/>
          <a:p>
            <a:pPr>
              <a:defRPr/>
            </a:pPr>
            <a:fld id="{C31F6A3D-3898-4536-B1D1-17019495203B}" type="slidenum">
              <a:rPr lang="ja-JP" altLang="ru-RU" smtClean="0"/>
              <a:pPr>
                <a:defRPr/>
              </a:pPr>
              <a:t>30</a:t>
            </a:fld>
            <a:endParaRPr lang="ru-RU" altLang="ja-JP" smtClean="0"/>
          </a:p>
        </p:txBody>
      </p:sp>
      <p:sp>
        <p:nvSpPr>
          <p:cNvPr id="62467" name="Rectangle 2"/>
          <p:cNvSpPr>
            <a:spLocks noGrp="1" noChangeArrowheads="1"/>
          </p:cNvSpPr>
          <p:nvPr>
            <p:ph type="title"/>
          </p:nvPr>
        </p:nvSpPr>
        <p:spPr>
          <a:xfrm>
            <a:off x="457200" y="274638"/>
            <a:ext cx="8232775" cy="1146175"/>
          </a:xfrm>
        </p:spPr>
        <p:txBody>
          <a:bodyPr/>
          <a:lstStyle/>
          <a:p>
            <a:pPr defTabSz="457200" eaLnBrk="1" hangingPunct="1">
              <a:lnSpc>
                <a:spcPct val="93000"/>
              </a:lnSpc>
              <a:buClr>
                <a:srgbClr val="0066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zh-CN" sz="2000" smtClean="0">
                <a:solidFill>
                  <a:srgbClr val="006600"/>
                </a:solidFill>
                <a:ea typeface="SimSun" pitchFamily="2" charset="-122"/>
              </a:rPr>
              <a:t>Mass-energetic  distribution of the binary products in heavy ion collisions. The N=126 and Z=82 magic numbers responsible for the maximum of quasifission fragments </a:t>
            </a:r>
          </a:p>
        </p:txBody>
      </p:sp>
      <p:pic>
        <p:nvPicPr>
          <p:cNvPr id="192515" name="Picture 3"/>
          <p:cNvPicPr>
            <a:picLocks noChangeAspect="1" noChangeArrowheads="1"/>
          </p:cNvPicPr>
          <p:nvPr/>
        </p:nvPicPr>
        <p:blipFill>
          <a:blip r:embed="rId3" cstate="print"/>
          <a:srcRect/>
          <a:stretch>
            <a:fillRect/>
          </a:stretch>
        </p:blipFill>
        <p:spPr bwMode="auto">
          <a:xfrm>
            <a:off x="611188" y="1376363"/>
            <a:ext cx="7345362" cy="5481637"/>
          </a:xfrm>
          <a:prstGeom prst="rect">
            <a:avLst/>
          </a:prstGeom>
          <a:noFill/>
          <a:ln w="9525">
            <a:noFill/>
            <a:miter lim="800000"/>
            <a:headEnd/>
            <a:tailEnd/>
          </a:ln>
        </p:spPr>
      </p:pic>
    </p:spTree>
    <p:extLst>
      <p:ext uri="{BB962C8B-B14F-4D97-AF65-F5344CB8AC3E}">
        <p14:creationId xmlns:p14="http://schemas.microsoft.com/office/powerpoint/2010/main" val="6167638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2515"/>
                                        </p:tgtEl>
                                        <p:attrNameLst>
                                          <p:attrName>style.visibility</p:attrName>
                                        </p:attrNameLst>
                                      </p:cBhvr>
                                      <p:to>
                                        <p:strVal val="visible"/>
                                      </p:to>
                                    </p:set>
                                    <p:anim calcmode="lin" valueType="num">
                                      <p:cBhvr additive="base">
                                        <p:cTn id="7" dur="500" fill="hold"/>
                                        <p:tgtEl>
                                          <p:spTgt spid="192515"/>
                                        </p:tgtEl>
                                        <p:attrNameLst>
                                          <p:attrName>ppt_x</p:attrName>
                                        </p:attrNameLst>
                                      </p:cBhvr>
                                      <p:tavLst>
                                        <p:tav tm="0">
                                          <p:val>
                                            <p:strVal val="#ppt_x"/>
                                          </p:val>
                                        </p:tav>
                                        <p:tav tm="100000">
                                          <p:val>
                                            <p:strVal val="#ppt_x"/>
                                          </p:val>
                                        </p:tav>
                                      </p:tavLst>
                                    </p:anim>
                                    <p:anim calcmode="lin" valueType="num">
                                      <p:cBhvr additive="base">
                                        <p:cTn id="8" dur="500" fill="hold"/>
                                        <p:tgtEl>
                                          <p:spTgt spid="1925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Заголовок 1"/>
          <p:cNvSpPr>
            <a:spLocks noGrp="1"/>
          </p:cNvSpPr>
          <p:nvPr>
            <p:ph type="title"/>
          </p:nvPr>
        </p:nvSpPr>
        <p:spPr/>
        <p:txBody>
          <a:bodyPr/>
          <a:lstStyle/>
          <a:p>
            <a:pPr eaLnBrk="1" hangingPunct="1"/>
            <a:endParaRPr lang="ru-RU" smtClean="0"/>
          </a:p>
        </p:txBody>
      </p:sp>
      <p:pic>
        <p:nvPicPr>
          <p:cNvPr id="70659" name="Picture 3"/>
          <p:cNvPicPr>
            <a:picLocks noGrp="1" noChangeAspect="1" noChangeArrowheads="1"/>
          </p:cNvPicPr>
          <p:nvPr>
            <p:ph idx="1"/>
          </p:nvPr>
        </p:nvPicPr>
        <p:blipFill>
          <a:blip r:embed="rId2" cstate="print"/>
          <a:srcRect/>
          <a:stretch>
            <a:fillRect/>
          </a:stretch>
        </p:blipFill>
        <p:spPr>
          <a:xfrm>
            <a:off x="214313" y="3143250"/>
            <a:ext cx="5643562" cy="3500438"/>
          </a:xfrm>
        </p:spPr>
      </p:pic>
      <p:pic>
        <p:nvPicPr>
          <p:cNvPr id="70660" name="Picture 4"/>
          <p:cNvPicPr>
            <a:picLocks noChangeAspect="1" noChangeArrowheads="1"/>
          </p:cNvPicPr>
          <p:nvPr/>
        </p:nvPicPr>
        <p:blipFill>
          <a:blip r:embed="rId3" cstate="print"/>
          <a:srcRect/>
          <a:stretch>
            <a:fillRect/>
          </a:stretch>
        </p:blipFill>
        <p:spPr bwMode="auto">
          <a:xfrm>
            <a:off x="5724525" y="4859338"/>
            <a:ext cx="3000375" cy="1998662"/>
          </a:xfrm>
          <a:prstGeom prst="rect">
            <a:avLst/>
          </a:prstGeom>
          <a:noFill/>
          <a:ln w="9525">
            <a:noFill/>
            <a:miter lim="800000"/>
            <a:headEnd/>
            <a:tailEnd/>
          </a:ln>
        </p:spPr>
      </p:pic>
      <p:pic>
        <p:nvPicPr>
          <p:cNvPr id="70661" name="Picture 2"/>
          <p:cNvPicPr>
            <a:picLocks noChangeAspect="1" noChangeArrowheads="1"/>
          </p:cNvPicPr>
          <p:nvPr/>
        </p:nvPicPr>
        <p:blipFill>
          <a:blip r:embed="rId4" cstate="print"/>
          <a:srcRect/>
          <a:stretch>
            <a:fillRect/>
          </a:stretch>
        </p:blipFill>
        <p:spPr bwMode="auto">
          <a:xfrm>
            <a:off x="428625" y="142875"/>
            <a:ext cx="8286750" cy="2892425"/>
          </a:xfrm>
          <a:prstGeom prst="rect">
            <a:avLst/>
          </a:prstGeom>
          <a:noFill/>
          <a:ln w="9525">
            <a:noFill/>
            <a:miter lim="800000"/>
            <a:headEnd/>
            <a:tailEnd/>
          </a:ln>
        </p:spPr>
      </p:pic>
      <p:pic>
        <p:nvPicPr>
          <p:cNvPr id="70662" name="Picture 6"/>
          <p:cNvPicPr>
            <a:picLocks noChangeAspect="1" noChangeArrowheads="1"/>
          </p:cNvPicPr>
          <p:nvPr/>
        </p:nvPicPr>
        <p:blipFill>
          <a:blip r:embed="rId5" cstate="print"/>
          <a:srcRect/>
          <a:stretch>
            <a:fillRect/>
          </a:stretch>
        </p:blipFill>
        <p:spPr bwMode="auto">
          <a:xfrm>
            <a:off x="5580063" y="2924175"/>
            <a:ext cx="3362325" cy="2089150"/>
          </a:xfrm>
          <a:prstGeom prst="rect">
            <a:avLst/>
          </a:prstGeom>
          <a:noFill/>
          <a:ln w="9525">
            <a:noFill/>
            <a:miter lim="800000"/>
            <a:headEnd/>
            <a:tailEnd/>
          </a:ln>
        </p:spPr>
      </p:pic>
    </p:spTree>
    <p:extLst>
      <p:ext uri="{BB962C8B-B14F-4D97-AF65-F5344CB8AC3E}">
        <p14:creationId xmlns:p14="http://schemas.microsoft.com/office/powerpoint/2010/main" val="398656696"/>
      </p:ext>
    </p:extLst>
  </p:cSld>
  <p:clrMapOvr>
    <a:masterClrMapping/>
  </p:clrMapOvr>
  <p:transition advTm="20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 descr="56-cr"/>
          <p:cNvPicPr>
            <a:picLocks noGrp="1" noChangeAspect="1" noChangeArrowheads="1"/>
          </p:cNvPicPr>
          <p:nvPr>
            <p:ph idx="1"/>
          </p:nvPr>
        </p:nvPicPr>
        <p:blipFill>
          <a:blip r:embed="rId3" cstate="print">
            <a:lum contrast="40000"/>
          </a:blip>
          <a:srcRect/>
          <a:stretch>
            <a:fillRect/>
          </a:stretch>
        </p:blipFill>
        <p:spPr>
          <a:xfrm>
            <a:off x="1116013" y="1557338"/>
            <a:ext cx="6408737" cy="4497387"/>
          </a:xfrm>
        </p:spPr>
      </p:pic>
      <p:sp>
        <p:nvSpPr>
          <p:cNvPr id="24578" name="Номер слайда 5"/>
          <p:cNvSpPr>
            <a:spLocks noGrp="1"/>
          </p:cNvSpPr>
          <p:nvPr>
            <p:ph type="sldNum" sz="quarter" idx="12"/>
          </p:nvPr>
        </p:nvSpPr>
        <p:spPr/>
        <p:txBody>
          <a:bodyPr/>
          <a:lstStyle/>
          <a:p>
            <a:pPr>
              <a:defRPr/>
            </a:pPr>
            <a:fld id="{D9FFF931-8CBB-41D2-A000-6ACD67DA71E5}" type="slidenum">
              <a:rPr lang="ja-JP" altLang="ru-RU" smtClean="0"/>
              <a:pPr>
                <a:defRPr/>
              </a:pPr>
              <a:t>32</a:t>
            </a:fld>
            <a:endParaRPr lang="ru-RU" altLang="ja-JP" smtClean="0"/>
          </a:p>
        </p:txBody>
      </p:sp>
      <p:sp>
        <p:nvSpPr>
          <p:cNvPr id="39940" name="Rectangle 4"/>
          <p:cNvSpPr>
            <a:spLocks noChangeArrowheads="1"/>
          </p:cNvSpPr>
          <p:nvPr/>
        </p:nvSpPr>
        <p:spPr bwMode="auto">
          <a:xfrm>
            <a:off x="439738" y="5321300"/>
            <a:ext cx="936625" cy="244475"/>
          </a:xfrm>
          <a:prstGeom prst="rect">
            <a:avLst/>
          </a:prstGeom>
          <a:solidFill>
            <a:schemeClr val="bg1"/>
          </a:solidFill>
          <a:ln w="9525">
            <a:noFill/>
            <a:miter lim="800000"/>
            <a:headEnd/>
            <a:tailEnd/>
          </a:ln>
        </p:spPr>
        <p:txBody>
          <a:bodyPr lIns="0" tIns="0" rIns="0" bIns="0">
            <a:spAutoFit/>
          </a:bodyPr>
          <a:lstStyle/>
          <a:p>
            <a:pPr marL="342900" indent="-342900">
              <a:spcBef>
                <a:spcPct val="20000"/>
              </a:spcBef>
            </a:pPr>
            <a:r>
              <a:rPr lang="de-DE" sz="1600" b="1"/>
              <a:t>Projectile</a:t>
            </a:r>
          </a:p>
        </p:txBody>
      </p:sp>
      <p:sp>
        <p:nvSpPr>
          <p:cNvPr id="39941" name="Rectangle 5"/>
          <p:cNvSpPr>
            <a:spLocks noChangeArrowheads="1"/>
          </p:cNvSpPr>
          <p:nvPr/>
        </p:nvSpPr>
        <p:spPr bwMode="auto">
          <a:xfrm>
            <a:off x="1403350" y="3068638"/>
            <a:ext cx="1511300" cy="360362"/>
          </a:xfrm>
          <a:prstGeom prst="rect">
            <a:avLst/>
          </a:prstGeom>
          <a:solidFill>
            <a:schemeClr val="bg1"/>
          </a:solidFill>
          <a:ln w="9525">
            <a:noFill/>
            <a:miter lim="800000"/>
            <a:headEnd/>
            <a:tailEnd/>
          </a:ln>
        </p:spPr>
        <p:txBody>
          <a:bodyPr wrap="none" lIns="0" tIns="0" rIns="0" bIns="0"/>
          <a:lstStyle/>
          <a:p>
            <a:pPr marL="342900" indent="-342900">
              <a:spcBef>
                <a:spcPct val="20000"/>
              </a:spcBef>
            </a:pPr>
            <a:r>
              <a:rPr lang="de-DE" sz="1300" b="1"/>
              <a:t>  </a:t>
            </a:r>
            <a:r>
              <a:rPr lang="de-DE" sz="1500" b="1"/>
              <a:t>Dinuclear system</a:t>
            </a:r>
          </a:p>
          <a:p>
            <a:pPr marL="342900" indent="-342900">
              <a:spcBef>
                <a:spcPct val="20000"/>
              </a:spcBef>
            </a:pPr>
            <a:r>
              <a:rPr lang="de-DE" sz="1300" b="1"/>
              <a:t> </a:t>
            </a:r>
          </a:p>
        </p:txBody>
      </p:sp>
      <p:sp>
        <p:nvSpPr>
          <p:cNvPr id="39942" name="Rectangle 6"/>
          <p:cNvSpPr>
            <a:spLocks noChangeArrowheads="1"/>
          </p:cNvSpPr>
          <p:nvPr/>
        </p:nvSpPr>
        <p:spPr bwMode="auto">
          <a:xfrm>
            <a:off x="460375" y="3976688"/>
            <a:ext cx="647700" cy="244475"/>
          </a:xfrm>
          <a:prstGeom prst="rect">
            <a:avLst/>
          </a:prstGeom>
          <a:solidFill>
            <a:schemeClr val="bg1"/>
          </a:solidFill>
          <a:ln w="9525">
            <a:noFill/>
            <a:miter lim="800000"/>
            <a:headEnd/>
            <a:tailEnd/>
          </a:ln>
        </p:spPr>
        <p:txBody>
          <a:bodyPr lIns="0" tIns="0" rIns="0" bIns="0">
            <a:spAutoFit/>
          </a:bodyPr>
          <a:lstStyle/>
          <a:p>
            <a:pPr marL="342900" indent="-342900">
              <a:spcBef>
                <a:spcPct val="20000"/>
              </a:spcBef>
            </a:pPr>
            <a:r>
              <a:rPr lang="de-DE" sz="1600" b="1"/>
              <a:t>Target</a:t>
            </a:r>
          </a:p>
        </p:txBody>
      </p:sp>
      <p:sp>
        <p:nvSpPr>
          <p:cNvPr id="39943" name="Rectangle 7"/>
          <p:cNvSpPr>
            <a:spLocks noChangeArrowheads="1"/>
          </p:cNvSpPr>
          <p:nvPr/>
        </p:nvSpPr>
        <p:spPr bwMode="auto">
          <a:xfrm>
            <a:off x="4211638" y="3213100"/>
            <a:ext cx="1584325" cy="360363"/>
          </a:xfrm>
          <a:prstGeom prst="rect">
            <a:avLst/>
          </a:prstGeom>
          <a:solidFill>
            <a:schemeClr val="bg1"/>
          </a:solidFill>
          <a:ln w="9525">
            <a:noFill/>
            <a:miter lim="800000"/>
            <a:headEnd/>
            <a:tailEnd/>
          </a:ln>
        </p:spPr>
        <p:txBody>
          <a:bodyPr wrap="none" lIns="0" tIns="0" rIns="0" bIns="0"/>
          <a:lstStyle/>
          <a:p>
            <a:pPr marL="342900" indent="-342900">
              <a:spcBef>
                <a:spcPct val="20000"/>
              </a:spcBef>
            </a:pPr>
            <a:r>
              <a:rPr lang="de-DE" sz="1300" b="1"/>
              <a:t>Compound nucleus</a:t>
            </a:r>
          </a:p>
          <a:p>
            <a:pPr marL="342900" indent="-342900">
              <a:spcBef>
                <a:spcPct val="20000"/>
              </a:spcBef>
            </a:pPr>
            <a:r>
              <a:rPr lang="de-DE" sz="1300" b="1"/>
              <a:t> </a:t>
            </a:r>
          </a:p>
        </p:txBody>
      </p:sp>
      <p:sp>
        <p:nvSpPr>
          <p:cNvPr id="39944" name="Rectangle 8"/>
          <p:cNvSpPr>
            <a:spLocks noChangeArrowheads="1"/>
          </p:cNvSpPr>
          <p:nvPr/>
        </p:nvSpPr>
        <p:spPr bwMode="auto">
          <a:xfrm>
            <a:off x="6732588" y="1700213"/>
            <a:ext cx="2016125" cy="549275"/>
          </a:xfrm>
          <a:prstGeom prst="rect">
            <a:avLst/>
          </a:prstGeom>
          <a:solidFill>
            <a:schemeClr val="bg1"/>
          </a:solidFill>
          <a:ln w="9525">
            <a:noFill/>
            <a:miter lim="800000"/>
            <a:headEnd/>
            <a:tailEnd/>
          </a:ln>
        </p:spPr>
        <p:txBody>
          <a:bodyPr lIns="0" tIns="0" rIns="0" bIns="0">
            <a:spAutoFit/>
          </a:bodyPr>
          <a:lstStyle/>
          <a:p>
            <a:pPr marL="342900" indent="-342900">
              <a:spcBef>
                <a:spcPct val="20000"/>
              </a:spcBef>
            </a:pPr>
            <a:r>
              <a:rPr lang="de-DE" sz="1600" b="1"/>
              <a:t>Evaporation residue</a:t>
            </a:r>
          </a:p>
        </p:txBody>
      </p:sp>
      <p:sp>
        <p:nvSpPr>
          <p:cNvPr id="39945" name="Rectangle 9"/>
          <p:cNvSpPr>
            <a:spLocks noChangeArrowheads="1"/>
          </p:cNvSpPr>
          <p:nvPr/>
        </p:nvSpPr>
        <p:spPr bwMode="auto">
          <a:xfrm>
            <a:off x="7308850" y="3860800"/>
            <a:ext cx="1512888" cy="215900"/>
          </a:xfrm>
          <a:prstGeom prst="rect">
            <a:avLst/>
          </a:prstGeom>
          <a:solidFill>
            <a:schemeClr val="bg1"/>
          </a:solidFill>
          <a:ln w="9525">
            <a:noFill/>
            <a:miter lim="800000"/>
            <a:headEnd/>
            <a:tailEnd/>
          </a:ln>
        </p:spPr>
        <p:txBody>
          <a:bodyPr lIns="0" tIns="0" rIns="0" bIns="0">
            <a:spAutoFit/>
          </a:bodyPr>
          <a:lstStyle/>
          <a:p>
            <a:pPr marL="342900" indent="-342900">
              <a:spcBef>
                <a:spcPct val="20000"/>
              </a:spcBef>
            </a:pPr>
            <a:r>
              <a:rPr lang="de-DE" sz="1400" b="1"/>
              <a:t>Fusion-Fission</a:t>
            </a:r>
          </a:p>
        </p:txBody>
      </p:sp>
      <p:sp>
        <p:nvSpPr>
          <p:cNvPr id="39946" name="Rectangle 10"/>
          <p:cNvSpPr>
            <a:spLocks noChangeArrowheads="1"/>
          </p:cNvSpPr>
          <p:nvPr/>
        </p:nvSpPr>
        <p:spPr bwMode="auto">
          <a:xfrm>
            <a:off x="215900" y="6165850"/>
            <a:ext cx="8677275" cy="503238"/>
          </a:xfrm>
          <a:prstGeom prst="rect">
            <a:avLst/>
          </a:prstGeom>
          <a:solidFill>
            <a:schemeClr val="bg1"/>
          </a:solidFill>
          <a:ln w="9525">
            <a:noFill/>
            <a:miter lim="800000"/>
            <a:headEnd/>
            <a:tailEnd/>
          </a:ln>
        </p:spPr>
        <p:txBody>
          <a:bodyPr wrap="none" lIns="0" tIns="0" rIns="0" bIns="0"/>
          <a:lstStyle/>
          <a:p>
            <a:pPr marL="342900" indent="-342900">
              <a:spcBef>
                <a:spcPct val="20000"/>
              </a:spcBef>
            </a:pPr>
            <a:r>
              <a:rPr lang="de-DE" sz="1800" b="1"/>
              <a:t>Capture=Quasifission  + Fast-fission + Fusion-Fission + Evaporation residues</a:t>
            </a:r>
          </a:p>
          <a:p>
            <a:pPr marL="342900" indent="-342900">
              <a:spcBef>
                <a:spcPct val="20000"/>
              </a:spcBef>
            </a:pPr>
            <a:endParaRPr lang="de-DE" sz="1800" b="1" baseline="-25000"/>
          </a:p>
          <a:p>
            <a:pPr marL="342900" indent="-342900">
              <a:spcBef>
                <a:spcPct val="20000"/>
              </a:spcBef>
            </a:pPr>
            <a:endParaRPr lang="de-DE" sz="1400" b="1" baseline="-25000"/>
          </a:p>
        </p:txBody>
      </p:sp>
      <p:sp>
        <p:nvSpPr>
          <p:cNvPr id="39947" name="Rectangle 11"/>
          <p:cNvSpPr>
            <a:spLocks noChangeArrowheads="1"/>
          </p:cNvSpPr>
          <p:nvPr/>
        </p:nvSpPr>
        <p:spPr bwMode="auto">
          <a:xfrm>
            <a:off x="4572000" y="1773238"/>
            <a:ext cx="792163" cy="244475"/>
          </a:xfrm>
          <a:prstGeom prst="rect">
            <a:avLst/>
          </a:prstGeom>
          <a:solidFill>
            <a:schemeClr val="bg1"/>
          </a:solidFill>
          <a:ln w="9525">
            <a:noFill/>
            <a:miter lim="800000"/>
            <a:headEnd/>
            <a:tailEnd/>
          </a:ln>
        </p:spPr>
        <p:txBody>
          <a:bodyPr lIns="0" tIns="0" rIns="0" bIns="0">
            <a:spAutoFit/>
          </a:bodyPr>
          <a:lstStyle/>
          <a:p>
            <a:pPr marL="342900" indent="-342900">
              <a:spcBef>
                <a:spcPct val="20000"/>
              </a:spcBef>
            </a:pPr>
            <a:r>
              <a:rPr lang="de-DE" sz="1400" b="1"/>
              <a:t>Neutron</a:t>
            </a:r>
          </a:p>
        </p:txBody>
      </p:sp>
      <p:sp>
        <p:nvSpPr>
          <p:cNvPr id="39948" name="Text Box 12"/>
          <p:cNvSpPr txBox="1">
            <a:spLocks noChangeArrowheads="1"/>
          </p:cNvSpPr>
          <p:nvPr/>
        </p:nvSpPr>
        <p:spPr bwMode="auto">
          <a:xfrm>
            <a:off x="2751138" y="4098925"/>
            <a:ext cx="298450" cy="366713"/>
          </a:xfrm>
          <a:prstGeom prst="rect">
            <a:avLst/>
          </a:prstGeom>
          <a:noFill/>
          <a:ln w="9525">
            <a:noFill/>
            <a:miter lim="800000"/>
            <a:headEnd/>
            <a:tailEnd/>
          </a:ln>
        </p:spPr>
        <p:txBody>
          <a:bodyPr wrap="none">
            <a:spAutoFit/>
          </a:bodyPr>
          <a:lstStyle/>
          <a:p>
            <a:pPr eaLnBrk="0" hangingPunct="0"/>
            <a:r>
              <a:rPr lang="en-US" sz="1800">
                <a:solidFill>
                  <a:schemeClr val="bg1"/>
                </a:solidFill>
                <a:latin typeface="Times New Roman" pitchFamily="18" charset="0"/>
              </a:rPr>
              <a:t>1</a:t>
            </a:r>
            <a:endParaRPr lang="ru-RU" sz="1800">
              <a:solidFill>
                <a:schemeClr val="bg1"/>
              </a:solidFill>
              <a:latin typeface="Times New Roman" pitchFamily="18" charset="0"/>
            </a:endParaRPr>
          </a:p>
        </p:txBody>
      </p:sp>
      <p:sp>
        <p:nvSpPr>
          <p:cNvPr id="39949" name="Text Box 13"/>
          <p:cNvSpPr txBox="1">
            <a:spLocks noChangeArrowheads="1"/>
          </p:cNvSpPr>
          <p:nvPr/>
        </p:nvSpPr>
        <p:spPr bwMode="auto">
          <a:xfrm>
            <a:off x="2268538" y="4149725"/>
            <a:ext cx="1100137" cy="396875"/>
          </a:xfrm>
          <a:prstGeom prst="rect">
            <a:avLst/>
          </a:prstGeom>
          <a:noFill/>
          <a:ln w="9525">
            <a:noFill/>
            <a:miter lim="800000"/>
            <a:headEnd/>
            <a:tailEnd/>
          </a:ln>
        </p:spPr>
        <p:txBody>
          <a:bodyPr>
            <a:spAutoFit/>
          </a:bodyPr>
          <a:lstStyle/>
          <a:p>
            <a:pPr eaLnBrk="0" hangingPunct="0"/>
            <a:r>
              <a:rPr lang="en-US" sz="2000">
                <a:latin typeface="Times New Roman" pitchFamily="18" charset="0"/>
              </a:rPr>
              <a:t>1</a:t>
            </a:r>
            <a:r>
              <a:rPr lang="en-US" sz="2000" baseline="30000">
                <a:latin typeface="Times New Roman" pitchFamily="18" charset="0"/>
              </a:rPr>
              <a:t>st</a:t>
            </a:r>
            <a:r>
              <a:rPr lang="en-US" sz="2000">
                <a:latin typeface="Times New Roman" pitchFamily="18" charset="0"/>
              </a:rPr>
              <a:t> stage</a:t>
            </a:r>
            <a:endParaRPr lang="ru-RU" sz="2000">
              <a:latin typeface="Times New Roman" pitchFamily="18" charset="0"/>
            </a:endParaRPr>
          </a:p>
        </p:txBody>
      </p:sp>
      <p:sp>
        <p:nvSpPr>
          <p:cNvPr id="39950" name="Text Box 14"/>
          <p:cNvSpPr txBox="1">
            <a:spLocks noChangeArrowheads="1"/>
          </p:cNvSpPr>
          <p:nvPr/>
        </p:nvSpPr>
        <p:spPr bwMode="auto">
          <a:xfrm>
            <a:off x="3563938" y="3500438"/>
            <a:ext cx="1152525" cy="396875"/>
          </a:xfrm>
          <a:prstGeom prst="rect">
            <a:avLst/>
          </a:prstGeom>
          <a:noFill/>
          <a:ln w="9525">
            <a:noFill/>
            <a:miter lim="800000"/>
            <a:headEnd/>
            <a:tailEnd/>
          </a:ln>
        </p:spPr>
        <p:txBody>
          <a:bodyPr>
            <a:spAutoFit/>
          </a:bodyPr>
          <a:lstStyle/>
          <a:p>
            <a:pPr eaLnBrk="0" hangingPunct="0"/>
            <a:r>
              <a:rPr lang="en-US" sz="2000">
                <a:latin typeface="Times New Roman" pitchFamily="18" charset="0"/>
              </a:rPr>
              <a:t>2</a:t>
            </a:r>
            <a:r>
              <a:rPr lang="en-US" sz="2000" baseline="30000">
                <a:latin typeface="Times New Roman" pitchFamily="18" charset="0"/>
              </a:rPr>
              <a:t>nd</a:t>
            </a:r>
            <a:r>
              <a:rPr lang="en-US" sz="2000">
                <a:latin typeface="Times New Roman" pitchFamily="18" charset="0"/>
              </a:rPr>
              <a:t> stage</a:t>
            </a:r>
            <a:endParaRPr lang="ru-RU" sz="2000">
              <a:latin typeface="Times New Roman" pitchFamily="18" charset="0"/>
            </a:endParaRPr>
          </a:p>
        </p:txBody>
      </p:sp>
      <p:sp>
        <p:nvSpPr>
          <p:cNvPr id="39951" name="Text Box 15"/>
          <p:cNvSpPr txBox="1">
            <a:spLocks noChangeArrowheads="1"/>
          </p:cNvSpPr>
          <p:nvPr/>
        </p:nvSpPr>
        <p:spPr bwMode="auto">
          <a:xfrm>
            <a:off x="5364163" y="2349500"/>
            <a:ext cx="1295400" cy="396875"/>
          </a:xfrm>
          <a:prstGeom prst="rect">
            <a:avLst/>
          </a:prstGeom>
          <a:noFill/>
          <a:ln w="9525">
            <a:noFill/>
            <a:miter lim="800000"/>
            <a:headEnd/>
            <a:tailEnd/>
          </a:ln>
        </p:spPr>
        <p:txBody>
          <a:bodyPr>
            <a:spAutoFit/>
          </a:bodyPr>
          <a:lstStyle/>
          <a:p>
            <a:pPr eaLnBrk="0" hangingPunct="0"/>
            <a:r>
              <a:rPr lang="en-US" sz="2000">
                <a:latin typeface="Times New Roman" pitchFamily="18" charset="0"/>
              </a:rPr>
              <a:t>3</a:t>
            </a:r>
            <a:r>
              <a:rPr lang="en-US" sz="2000" baseline="30000">
                <a:latin typeface="Times New Roman" pitchFamily="18" charset="0"/>
              </a:rPr>
              <a:t>rd</a:t>
            </a:r>
            <a:r>
              <a:rPr lang="en-US" sz="2000">
                <a:latin typeface="Times New Roman" pitchFamily="18" charset="0"/>
              </a:rPr>
              <a:t> stage</a:t>
            </a:r>
            <a:endParaRPr lang="ru-RU" sz="2000">
              <a:latin typeface="Times New Roman" pitchFamily="18" charset="0"/>
            </a:endParaRPr>
          </a:p>
        </p:txBody>
      </p:sp>
      <p:sp>
        <p:nvSpPr>
          <p:cNvPr id="39952" name="Text Box 16"/>
          <p:cNvSpPr txBox="1">
            <a:spLocks noChangeArrowheads="1"/>
          </p:cNvSpPr>
          <p:nvPr/>
        </p:nvSpPr>
        <p:spPr bwMode="auto">
          <a:xfrm>
            <a:off x="7380288" y="4149725"/>
            <a:ext cx="1247775" cy="396875"/>
          </a:xfrm>
          <a:prstGeom prst="rect">
            <a:avLst/>
          </a:prstGeom>
          <a:solidFill>
            <a:schemeClr val="bg1"/>
          </a:solidFill>
          <a:ln w="9525">
            <a:noFill/>
            <a:miter lim="800000"/>
            <a:headEnd/>
            <a:tailEnd/>
          </a:ln>
        </p:spPr>
        <p:txBody>
          <a:bodyPr wrap="none">
            <a:spAutoFit/>
          </a:bodyPr>
          <a:lstStyle/>
          <a:p>
            <a:pPr eaLnBrk="0" hangingPunct="0"/>
            <a:r>
              <a:rPr lang="en-US" sz="2000">
                <a:latin typeface="Symbol" pitchFamily="18" charset="2"/>
              </a:rPr>
              <a:t>G</a:t>
            </a:r>
            <a:r>
              <a:rPr lang="en-US" sz="2000" baseline="-25000">
                <a:latin typeface="Times New Roman" pitchFamily="18" charset="0"/>
              </a:rPr>
              <a:t>f </a:t>
            </a:r>
            <a:r>
              <a:rPr lang="en-US" sz="2000">
                <a:latin typeface="Times New Roman" pitchFamily="18" charset="0"/>
              </a:rPr>
              <a:t>/(</a:t>
            </a:r>
            <a:r>
              <a:rPr lang="en-US" sz="2000">
                <a:latin typeface="Symbol" pitchFamily="18" charset="2"/>
              </a:rPr>
              <a:t>G</a:t>
            </a:r>
            <a:r>
              <a:rPr lang="en-US" sz="2000" baseline="-25000"/>
              <a:t>f</a:t>
            </a:r>
            <a:r>
              <a:rPr lang="en-US" sz="2000">
                <a:latin typeface="Times New Roman" pitchFamily="18" charset="0"/>
              </a:rPr>
              <a:t>+</a:t>
            </a:r>
            <a:r>
              <a:rPr lang="en-US" sz="2000">
                <a:latin typeface="Symbol" pitchFamily="18" charset="2"/>
              </a:rPr>
              <a:t>G</a:t>
            </a:r>
            <a:r>
              <a:rPr lang="en-US" sz="2000" baseline="-25000">
                <a:latin typeface="Times New Roman" pitchFamily="18" charset="0"/>
              </a:rPr>
              <a:t>n</a:t>
            </a:r>
            <a:r>
              <a:rPr lang="en-US" sz="2000">
                <a:latin typeface="Times New Roman" pitchFamily="18" charset="0"/>
              </a:rPr>
              <a:t>)</a:t>
            </a:r>
            <a:endParaRPr lang="ru-RU" sz="2000">
              <a:latin typeface="Times New Roman" pitchFamily="18" charset="0"/>
            </a:endParaRPr>
          </a:p>
        </p:txBody>
      </p:sp>
      <p:sp>
        <p:nvSpPr>
          <p:cNvPr id="19" name="Облако 18"/>
          <p:cNvSpPr/>
          <p:nvPr/>
        </p:nvSpPr>
        <p:spPr bwMode="auto">
          <a:xfrm>
            <a:off x="3203575" y="2492375"/>
            <a:ext cx="647700" cy="698500"/>
          </a:xfrm>
          <a:prstGeom prst="cloud">
            <a:avLst/>
          </a:prstGeom>
          <a:solidFill>
            <a:srgbClr val="FF0000"/>
          </a:solidFill>
          <a:ln w="9525" cap="flat" cmpd="sng" algn="ctr">
            <a:solidFill>
              <a:srgbClr val="FF0066"/>
            </a:solidFill>
            <a:prstDash val="solid"/>
            <a:round/>
            <a:headEnd type="none" w="med" len="med"/>
            <a:tailEnd type="none" w="med" len="med"/>
          </a:ln>
          <a:effectLst/>
        </p:spPr>
        <p:txBody>
          <a:bodyPr/>
          <a:lstStyle/>
          <a:p>
            <a:pPr marL="342900" indent="-342900" algn="ctr">
              <a:spcBef>
                <a:spcPct val="20000"/>
              </a:spcBef>
              <a:defRPr/>
            </a:pPr>
            <a:endParaRPr lang="ru-RU">
              <a:latin typeface="Arial" charset="0"/>
              <a:cs typeface="+mn-cs"/>
            </a:endParaRPr>
          </a:p>
        </p:txBody>
      </p:sp>
      <p:sp>
        <p:nvSpPr>
          <p:cNvPr id="39954" name="Выгнутая влево стрелка 20"/>
          <p:cNvSpPr>
            <a:spLocks noChangeArrowheads="1"/>
          </p:cNvSpPr>
          <p:nvPr/>
        </p:nvSpPr>
        <p:spPr bwMode="auto">
          <a:xfrm>
            <a:off x="3059113" y="2420938"/>
            <a:ext cx="217487" cy="784225"/>
          </a:xfrm>
          <a:prstGeom prst="curvedRightArrow">
            <a:avLst>
              <a:gd name="adj1" fmla="val 24824"/>
              <a:gd name="adj2" fmla="val 49664"/>
              <a:gd name="adj3" fmla="val 25000"/>
            </a:avLst>
          </a:prstGeom>
          <a:solidFill>
            <a:srgbClr val="0000FF"/>
          </a:solidFill>
          <a:ln w="9525" algn="ctr">
            <a:noFill/>
            <a:round/>
            <a:headEnd/>
            <a:tailEnd/>
          </a:ln>
        </p:spPr>
        <p:txBody>
          <a:bodyPr/>
          <a:lstStyle/>
          <a:p>
            <a:pPr marL="342900" indent="-342900" algn="ctr">
              <a:spcBef>
                <a:spcPct val="20000"/>
              </a:spcBef>
            </a:pPr>
            <a:endParaRPr lang="ru-RU"/>
          </a:p>
        </p:txBody>
      </p:sp>
      <p:sp>
        <p:nvSpPr>
          <p:cNvPr id="39955" name="Выгнутая вправо стрелка 22"/>
          <p:cNvSpPr>
            <a:spLocks noChangeArrowheads="1"/>
          </p:cNvSpPr>
          <p:nvPr/>
        </p:nvSpPr>
        <p:spPr bwMode="auto">
          <a:xfrm rot="9360588" flipH="1">
            <a:off x="3636963" y="2236788"/>
            <a:ext cx="327025" cy="785812"/>
          </a:xfrm>
          <a:prstGeom prst="curvedLeftArrow">
            <a:avLst>
              <a:gd name="adj1" fmla="val 24930"/>
              <a:gd name="adj2" fmla="val 49872"/>
              <a:gd name="adj3" fmla="val 25000"/>
            </a:avLst>
          </a:prstGeom>
          <a:solidFill>
            <a:srgbClr val="0000FF"/>
          </a:solidFill>
          <a:ln w="9525" algn="ctr">
            <a:solidFill>
              <a:srgbClr val="0000FF"/>
            </a:solidFill>
            <a:round/>
            <a:headEnd/>
            <a:tailEnd/>
          </a:ln>
        </p:spPr>
        <p:txBody>
          <a:bodyPr/>
          <a:lstStyle/>
          <a:p>
            <a:pPr marL="342900" indent="-342900" algn="ctr">
              <a:spcBef>
                <a:spcPct val="20000"/>
              </a:spcBef>
            </a:pPr>
            <a:endParaRPr lang="ru-RU"/>
          </a:p>
        </p:txBody>
      </p:sp>
      <p:sp>
        <p:nvSpPr>
          <p:cNvPr id="39956" name="Овал 26"/>
          <p:cNvSpPr>
            <a:spLocks noChangeArrowheads="1"/>
          </p:cNvSpPr>
          <p:nvPr/>
        </p:nvSpPr>
        <p:spPr bwMode="auto">
          <a:xfrm>
            <a:off x="3348038" y="1412875"/>
            <a:ext cx="360362" cy="360363"/>
          </a:xfrm>
          <a:prstGeom prst="ellipse">
            <a:avLst/>
          </a:prstGeom>
          <a:solidFill>
            <a:srgbClr val="FF0000"/>
          </a:solidFill>
          <a:ln w="9525" algn="ctr">
            <a:noFill/>
            <a:round/>
            <a:headEnd/>
            <a:tailEnd/>
          </a:ln>
        </p:spPr>
        <p:txBody>
          <a:bodyPr/>
          <a:lstStyle/>
          <a:p>
            <a:pPr marL="342900" indent="-342900" algn="ctr">
              <a:spcBef>
                <a:spcPct val="20000"/>
              </a:spcBef>
            </a:pPr>
            <a:endParaRPr lang="ru-RU"/>
          </a:p>
        </p:txBody>
      </p:sp>
      <p:sp>
        <p:nvSpPr>
          <p:cNvPr id="39957" name="Овал 27"/>
          <p:cNvSpPr>
            <a:spLocks noChangeArrowheads="1"/>
          </p:cNvSpPr>
          <p:nvPr/>
        </p:nvSpPr>
        <p:spPr bwMode="auto">
          <a:xfrm>
            <a:off x="3851275" y="1557338"/>
            <a:ext cx="360363" cy="358775"/>
          </a:xfrm>
          <a:prstGeom prst="ellipse">
            <a:avLst/>
          </a:prstGeom>
          <a:solidFill>
            <a:srgbClr val="FF0000"/>
          </a:solidFill>
          <a:ln w="9525" algn="ctr">
            <a:noFill/>
            <a:round/>
            <a:headEnd/>
            <a:tailEnd/>
          </a:ln>
        </p:spPr>
        <p:txBody>
          <a:bodyPr/>
          <a:lstStyle/>
          <a:p>
            <a:pPr marL="342900" indent="-342900" algn="ctr">
              <a:spcBef>
                <a:spcPct val="20000"/>
              </a:spcBef>
            </a:pPr>
            <a:endParaRPr lang="ru-RU"/>
          </a:p>
        </p:txBody>
      </p:sp>
      <p:cxnSp>
        <p:nvCxnSpPr>
          <p:cNvPr id="23576" name="Прямая со стрелкой 29"/>
          <p:cNvCxnSpPr>
            <a:cxnSpLocks noChangeShapeType="1"/>
          </p:cNvCxnSpPr>
          <p:nvPr/>
        </p:nvCxnSpPr>
        <p:spPr bwMode="auto">
          <a:xfrm rot="5400000" flipH="1" flipV="1">
            <a:off x="3383757" y="2024856"/>
            <a:ext cx="647700" cy="144463"/>
          </a:xfrm>
          <a:prstGeom prst="straightConnector1">
            <a:avLst/>
          </a:prstGeom>
          <a:ln>
            <a:headEnd/>
            <a:tailEnd type="arrow" w="med" len="med"/>
          </a:ln>
        </p:spPr>
        <p:style>
          <a:lnRef idx="3">
            <a:schemeClr val="accent4"/>
          </a:lnRef>
          <a:fillRef idx="0">
            <a:schemeClr val="accent4"/>
          </a:fillRef>
          <a:effectRef idx="2">
            <a:schemeClr val="accent4"/>
          </a:effectRef>
          <a:fontRef idx="minor">
            <a:schemeClr val="tx1"/>
          </a:fontRef>
        </p:style>
      </p:cxnSp>
      <p:cxnSp>
        <p:nvCxnSpPr>
          <p:cNvPr id="39959" name="Прямая со стрелкой 33"/>
          <p:cNvCxnSpPr>
            <a:cxnSpLocks noChangeShapeType="1"/>
          </p:cNvCxnSpPr>
          <p:nvPr/>
        </p:nvCxnSpPr>
        <p:spPr bwMode="auto">
          <a:xfrm rot="5400000" flipH="1">
            <a:off x="3132138" y="1196975"/>
            <a:ext cx="254000" cy="254000"/>
          </a:xfrm>
          <a:prstGeom prst="straightConnector1">
            <a:avLst/>
          </a:prstGeom>
          <a:noFill/>
          <a:ln w="9525" algn="ctr">
            <a:solidFill>
              <a:schemeClr val="tx1"/>
            </a:solidFill>
            <a:round/>
            <a:headEnd/>
            <a:tailEnd type="arrow" w="med" len="med"/>
          </a:ln>
        </p:spPr>
      </p:cxnSp>
      <p:cxnSp>
        <p:nvCxnSpPr>
          <p:cNvPr id="39960" name="Прямая со стрелкой 38"/>
          <p:cNvCxnSpPr>
            <a:cxnSpLocks noChangeShapeType="1"/>
          </p:cNvCxnSpPr>
          <p:nvPr/>
        </p:nvCxnSpPr>
        <p:spPr bwMode="auto">
          <a:xfrm>
            <a:off x="4140200" y="1700213"/>
            <a:ext cx="576263" cy="1587"/>
          </a:xfrm>
          <a:prstGeom prst="straightConnector1">
            <a:avLst/>
          </a:prstGeom>
          <a:noFill/>
          <a:ln w="9525" algn="ctr">
            <a:solidFill>
              <a:schemeClr val="tx1"/>
            </a:solidFill>
            <a:round/>
            <a:headEnd/>
            <a:tailEnd type="arrow" w="med" len="med"/>
          </a:ln>
        </p:spPr>
      </p:cxnSp>
      <p:sp>
        <p:nvSpPr>
          <p:cNvPr id="41" name="TextBox 40"/>
          <p:cNvSpPr txBox="1"/>
          <p:nvPr/>
        </p:nvSpPr>
        <p:spPr>
          <a:xfrm>
            <a:off x="179388" y="2773363"/>
            <a:ext cx="1287462" cy="842962"/>
          </a:xfrm>
          <a:prstGeom prst="rect">
            <a:avLst/>
          </a:prstGeom>
          <a:solidFill>
            <a:schemeClr val="accent3"/>
          </a:solidFill>
        </p:spPr>
        <p:txBody>
          <a:bodyPr wrap="none">
            <a:spAutoFit/>
          </a:bodyPr>
          <a:lstStyle/>
          <a:p>
            <a:pPr algn="ctr">
              <a:spcBef>
                <a:spcPct val="20000"/>
              </a:spcBef>
              <a:defRPr/>
            </a:pPr>
            <a:endParaRPr lang="en-US" sz="1400" dirty="0">
              <a:latin typeface="Arial" charset="0"/>
              <a:cs typeface="+mn-cs"/>
            </a:endParaRPr>
          </a:p>
          <a:p>
            <a:pPr algn="ctr">
              <a:spcBef>
                <a:spcPct val="20000"/>
              </a:spcBef>
              <a:defRPr/>
            </a:pPr>
            <a:r>
              <a:rPr lang="en-US" sz="1500" b="1" dirty="0">
                <a:latin typeface="Arial" charset="0"/>
                <a:cs typeface="+mn-cs"/>
              </a:rPr>
              <a:t>Evolution o</a:t>
            </a:r>
            <a:r>
              <a:rPr lang="en-US" sz="1400" b="1" dirty="0">
                <a:latin typeface="Arial" charset="0"/>
                <a:cs typeface="+mn-cs"/>
              </a:rPr>
              <a:t>f</a:t>
            </a:r>
          </a:p>
          <a:p>
            <a:pPr algn="ctr">
              <a:spcBef>
                <a:spcPct val="20000"/>
              </a:spcBef>
              <a:defRPr/>
            </a:pPr>
            <a:endParaRPr lang="ru-RU" sz="1400" b="1" dirty="0">
              <a:latin typeface="Arial" charset="0"/>
              <a:cs typeface="+mn-cs"/>
            </a:endParaRPr>
          </a:p>
        </p:txBody>
      </p:sp>
      <p:sp>
        <p:nvSpPr>
          <p:cNvPr id="39962" name="TextBox 41"/>
          <p:cNvSpPr txBox="1">
            <a:spLocks noChangeArrowheads="1"/>
          </p:cNvSpPr>
          <p:nvPr/>
        </p:nvSpPr>
        <p:spPr bwMode="auto">
          <a:xfrm>
            <a:off x="3779838" y="1196975"/>
            <a:ext cx="1233487" cy="338138"/>
          </a:xfrm>
          <a:prstGeom prst="rect">
            <a:avLst/>
          </a:prstGeom>
          <a:noFill/>
          <a:ln w="9525">
            <a:noFill/>
            <a:miter lim="800000"/>
            <a:headEnd/>
            <a:tailEnd/>
          </a:ln>
        </p:spPr>
        <p:txBody>
          <a:bodyPr wrap="none">
            <a:spAutoFit/>
          </a:bodyPr>
          <a:lstStyle/>
          <a:p>
            <a:pPr algn="ctr">
              <a:spcBef>
                <a:spcPct val="20000"/>
              </a:spcBef>
            </a:pPr>
            <a:r>
              <a:rPr lang="en-US" sz="1600"/>
              <a:t>Fast-fission</a:t>
            </a:r>
            <a:endParaRPr lang="ru-RU" sz="1600"/>
          </a:p>
        </p:txBody>
      </p:sp>
      <p:sp>
        <p:nvSpPr>
          <p:cNvPr id="39963" name="Rectangle 10"/>
          <p:cNvSpPr>
            <a:spLocks noChangeArrowheads="1"/>
          </p:cNvSpPr>
          <p:nvPr/>
        </p:nvSpPr>
        <p:spPr bwMode="auto">
          <a:xfrm>
            <a:off x="5580063" y="5229225"/>
            <a:ext cx="2736850" cy="792163"/>
          </a:xfrm>
          <a:prstGeom prst="rect">
            <a:avLst/>
          </a:prstGeom>
          <a:solidFill>
            <a:schemeClr val="bg1"/>
          </a:solidFill>
          <a:ln w="9525">
            <a:noFill/>
            <a:miter lim="800000"/>
            <a:headEnd/>
            <a:tailEnd/>
          </a:ln>
        </p:spPr>
        <p:txBody>
          <a:bodyPr wrap="none" lIns="0" tIns="0" rIns="0" bIns="0"/>
          <a:lstStyle/>
          <a:p>
            <a:pPr marL="342900" indent="-342900">
              <a:spcBef>
                <a:spcPct val="20000"/>
              </a:spcBef>
            </a:pPr>
            <a:r>
              <a:rPr lang="de-DE" sz="1800" b="1">
                <a:solidFill>
                  <a:srgbClr val="FF0000"/>
                </a:solidFill>
              </a:rPr>
              <a:t>Quasifission</a:t>
            </a:r>
          </a:p>
          <a:p>
            <a:pPr marL="342900" indent="-342900">
              <a:spcBef>
                <a:spcPct val="20000"/>
              </a:spcBef>
            </a:pPr>
            <a:endParaRPr lang="de-DE" sz="1800" b="1" baseline="-25000">
              <a:solidFill>
                <a:srgbClr val="FF0000"/>
              </a:solidFill>
            </a:endParaRPr>
          </a:p>
          <a:p>
            <a:pPr marL="342900" indent="-342900">
              <a:spcBef>
                <a:spcPct val="20000"/>
              </a:spcBef>
            </a:pPr>
            <a:endParaRPr lang="de-DE" sz="1800" b="1" baseline="-25000">
              <a:solidFill>
                <a:srgbClr val="FF0000"/>
              </a:solidFill>
            </a:endParaRPr>
          </a:p>
          <a:p>
            <a:pPr marL="342900" indent="-342900">
              <a:spcBef>
                <a:spcPct val="20000"/>
              </a:spcBef>
            </a:pPr>
            <a:endParaRPr lang="de-DE" sz="1400" b="1" baseline="-25000">
              <a:solidFill>
                <a:srgbClr val="FF0000"/>
              </a:solidFill>
            </a:endParaRPr>
          </a:p>
        </p:txBody>
      </p:sp>
      <p:sp>
        <p:nvSpPr>
          <p:cNvPr id="39964" name="TextBox 44"/>
          <p:cNvSpPr txBox="1">
            <a:spLocks noChangeArrowheads="1"/>
          </p:cNvSpPr>
          <p:nvPr/>
        </p:nvSpPr>
        <p:spPr bwMode="auto">
          <a:xfrm>
            <a:off x="2054225" y="1773238"/>
            <a:ext cx="1293813" cy="522287"/>
          </a:xfrm>
          <a:prstGeom prst="rect">
            <a:avLst/>
          </a:prstGeom>
          <a:noFill/>
          <a:ln w="9525">
            <a:noFill/>
            <a:miter lim="800000"/>
            <a:headEnd/>
            <a:tailEnd/>
          </a:ln>
        </p:spPr>
        <p:txBody>
          <a:bodyPr>
            <a:spAutoFit/>
          </a:bodyPr>
          <a:lstStyle/>
          <a:p>
            <a:pPr algn="ctr">
              <a:spcBef>
                <a:spcPct val="20000"/>
              </a:spcBef>
            </a:pPr>
            <a:r>
              <a:rPr lang="en-US" i="1"/>
              <a:t>L</a:t>
            </a:r>
            <a:r>
              <a:rPr lang="en-US"/>
              <a:t>&gt;</a:t>
            </a:r>
            <a:r>
              <a:rPr lang="en-US" i="1"/>
              <a:t>L</a:t>
            </a:r>
            <a:r>
              <a:rPr lang="en-US" baseline="-25000"/>
              <a:t>Bf=0</a:t>
            </a:r>
            <a:endParaRPr lang="ru-RU" baseline="-25000"/>
          </a:p>
        </p:txBody>
      </p:sp>
      <p:sp>
        <p:nvSpPr>
          <p:cNvPr id="39965" name="Прямоугольник 28"/>
          <p:cNvSpPr>
            <a:spLocks noChangeArrowheads="1"/>
          </p:cNvSpPr>
          <p:nvPr/>
        </p:nvSpPr>
        <p:spPr bwMode="auto">
          <a:xfrm>
            <a:off x="0" y="0"/>
            <a:ext cx="9144000" cy="1200150"/>
          </a:xfrm>
          <a:prstGeom prst="rect">
            <a:avLst/>
          </a:prstGeom>
          <a:noFill/>
          <a:ln w="9525">
            <a:noFill/>
            <a:miter lim="800000"/>
            <a:headEnd/>
            <a:tailEnd/>
          </a:ln>
        </p:spPr>
        <p:txBody>
          <a:bodyPr>
            <a:spAutoFit/>
          </a:bodyPr>
          <a:lstStyle/>
          <a:p>
            <a:r>
              <a:rPr lang="en-US" sz="2400">
                <a:solidFill>
                  <a:schemeClr val="accent2"/>
                </a:solidFill>
              </a:rPr>
              <a:t>For heavy systems, capture inside of the Coulomb barrier, i.e. formation of a dinuclear system is not the sufficient condition for fusion:</a:t>
            </a:r>
            <a:endParaRPr lang="ru-RU" sz="2400">
              <a:solidFill>
                <a:schemeClr val="accent2"/>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it-IT" smtClean="0"/>
              <a:t>Fusion of light nuclei</a:t>
            </a:r>
          </a:p>
        </p:txBody>
      </p:sp>
      <p:sp>
        <p:nvSpPr>
          <p:cNvPr id="48131" name="Rectangle 3"/>
          <p:cNvSpPr>
            <a:spLocks noGrp="1" noChangeArrowheads="1"/>
          </p:cNvSpPr>
          <p:nvPr>
            <p:ph idx="1"/>
          </p:nvPr>
        </p:nvSpPr>
        <p:spPr>
          <a:xfrm>
            <a:off x="539750" y="1412875"/>
            <a:ext cx="8229600" cy="4525963"/>
          </a:xfrm>
        </p:spPr>
        <p:txBody>
          <a:bodyPr/>
          <a:lstStyle/>
          <a:p>
            <a:pPr eaLnBrk="1" hangingPunct="1">
              <a:buFontTx/>
              <a:buNone/>
            </a:pPr>
            <a:r>
              <a:rPr lang="it-IT" sz="2200" smtClean="0"/>
              <a:t>Light nuclei are fused similar drops of liquid Because Coulomb</a:t>
            </a:r>
          </a:p>
          <a:p>
            <a:pPr eaLnBrk="1" hangingPunct="1">
              <a:buFontTx/>
              <a:buNone/>
            </a:pPr>
            <a:r>
              <a:rPr lang="it-IT" sz="2200" smtClean="0"/>
              <a:t> forces are not so strong relative to the nuclear forces and the </a:t>
            </a:r>
          </a:p>
          <a:p>
            <a:pPr eaLnBrk="1" hangingPunct="1">
              <a:buFontTx/>
              <a:buNone/>
            </a:pPr>
            <a:r>
              <a:rPr lang="it-IT" sz="2200" smtClean="0"/>
              <a:t> surface tension energy is much large than shell correction  in </a:t>
            </a:r>
          </a:p>
          <a:p>
            <a:pPr eaLnBrk="1" hangingPunct="1">
              <a:buFontTx/>
              <a:buNone/>
            </a:pPr>
            <a:r>
              <a:rPr lang="it-IT" sz="2200" smtClean="0"/>
              <a:t>nuclei, Capture process is nearly equal to complete fusion: dinuclear system stahe is very short</a:t>
            </a:r>
            <a:r>
              <a:rPr lang="it-IT" sz="2800" smtClean="0"/>
              <a:t>. </a:t>
            </a:r>
          </a:p>
          <a:p>
            <a:pPr eaLnBrk="1" hangingPunct="1">
              <a:buFontTx/>
              <a:buNone/>
            </a:pPr>
            <a:r>
              <a:rPr lang="it-IT" sz="2800" smtClean="0"/>
              <a:t> </a:t>
            </a:r>
          </a:p>
        </p:txBody>
      </p:sp>
      <p:sp>
        <p:nvSpPr>
          <p:cNvPr id="48132" name="Oval 5"/>
          <p:cNvSpPr>
            <a:spLocks noChangeArrowheads="1"/>
          </p:cNvSpPr>
          <p:nvPr/>
        </p:nvSpPr>
        <p:spPr bwMode="auto">
          <a:xfrm>
            <a:off x="755650" y="3789363"/>
            <a:ext cx="1152525" cy="1008062"/>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48133" name="Oval 6"/>
          <p:cNvSpPr>
            <a:spLocks noChangeArrowheads="1"/>
          </p:cNvSpPr>
          <p:nvPr/>
        </p:nvSpPr>
        <p:spPr bwMode="auto">
          <a:xfrm>
            <a:off x="1763713" y="3716338"/>
            <a:ext cx="1223962" cy="1152525"/>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48134" name="Line 7"/>
          <p:cNvSpPr>
            <a:spLocks noChangeShapeType="1"/>
          </p:cNvSpPr>
          <p:nvPr/>
        </p:nvSpPr>
        <p:spPr bwMode="auto">
          <a:xfrm>
            <a:off x="3419475" y="4292600"/>
            <a:ext cx="360363" cy="0"/>
          </a:xfrm>
          <a:prstGeom prst="line">
            <a:avLst/>
          </a:prstGeom>
          <a:noFill/>
          <a:ln w="9525">
            <a:solidFill>
              <a:schemeClr val="tx1"/>
            </a:solidFill>
            <a:round/>
            <a:headEnd/>
            <a:tailEnd type="triangle" w="med" len="med"/>
          </a:ln>
        </p:spPr>
        <p:txBody>
          <a:bodyPr/>
          <a:lstStyle/>
          <a:p>
            <a:endParaRPr lang="ru-RU"/>
          </a:p>
        </p:txBody>
      </p:sp>
      <p:sp>
        <p:nvSpPr>
          <p:cNvPr id="48135" name="Oval 8"/>
          <p:cNvSpPr>
            <a:spLocks noChangeArrowheads="1"/>
          </p:cNvSpPr>
          <p:nvPr/>
        </p:nvSpPr>
        <p:spPr bwMode="auto">
          <a:xfrm>
            <a:off x="4067175" y="3933825"/>
            <a:ext cx="793750" cy="792163"/>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48136" name="Oval 9"/>
          <p:cNvSpPr>
            <a:spLocks noChangeArrowheads="1"/>
          </p:cNvSpPr>
          <p:nvPr/>
        </p:nvSpPr>
        <p:spPr bwMode="auto">
          <a:xfrm>
            <a:off x="4643438" y="3644900"/>
            <a:ext cx="1585912" cy="1439863"/>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48137" name="Oval 10"/>
          <p:cNvSpPr>
            <a:spLocks noChangeArrowheads="1"/>
          </p:cNvSpPr>
          <p:nvPr/>
        </p:nvSpPr>
        <p:spPr bwMode="auto">
          <a:xfrm>
            <a:off x="6659563" y="3500438"/>
            <a:ext cx="1800225" cy="1657350"/>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48138" name="Line 11"/>
          <p:cNvSpPr>
            <a:spLocks noChangeShapeType="1"/>
          </p:cNvSpPr>
          <p:nvPr/>
        </p:nvSpPr>
        <p:spPr bwMode="auto">
          <a:xfrm>
            <a:off x="6156325" y="4221163"/>
            <a:ext cx="287338" cy="0"/>
          </a:xfrm>
          <a:prstGeom prst="line">
            <a:avLst/>
          </a:prstGeom>
          <a:noFill/>
          <a:ln w="9525">
            <a:solidFill>
              <a:schemeClr val="tx1"/>
            </a:solidFill>
            <a:round/>
            <a:headEnd/>
            <a:tailEnd type="triangle" w="med" len="med"/>
          </a:ln>
        </p:spPr>
        <p:txBody>
          <a:bodyPr/>
          <a:lstStyle/>
          <a:p>
            <a:endParaRPr lang="ru-RU"/>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193169" y="116632"/>
            <a:ext cx="8950831" cy="4675658"/>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34</a:t>
            </a:fld>
            <a:endParaRPr lang="ru-RU" altLang="ja-JP"/>
          </a:p>
        </p:txBody>
      </p:sp>
    </p:spTree>
    <p:extLst>
      <p:ext uri="{BB962C8B-B14F-4D97-AF65-F5344CB8AC3E}">
        <p14:creationId xmlns:p14="http://schemas.microsoft.com/office/powerpoint/2010/main" val="219290069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539552" y="762913"/>
            <a:ext cx="8147248" cy="5958562"/>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35</a:t>
            </a:fld>
            <a:endParaRPr lang="ru-RU" altLang="ja-JP"/>
          </a:p>
        </p:txBody>
      </p:sp>
    </p:spTree>
    <p:extLst>
      <p:ext uri="{BB962C8B-B14F-4D97-AF65-F5344CB8AC3E}">
        <p14:creationId xmlns:p14="http://schemas.microsoft.com/office/powerpoint/2010/main" val="14002020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311832" y="246927"/>
            <a:ext cx="8508640" cy="5846369"/>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36</a:t>
            </a:fld>
            <a:endParaRPr lang="ru-RU" altLang="ja-JP"/>
          </a:p>
        </p:txBody>
      </p:sp>
    </p:spTree>
    <p:extLst>
      <p:ext uri="{BB962C8B-B14F-4D97-AF65-F5344CB8AC3E}">
        <p14:creationId xmlns:p14="http://schemas.microsoft.com/office/powerpoint/2010/main" val="524792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31794" y="188640"/>
            <a:ext cx="8813154" cy="5559960"/>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37</a:t>
            </a:fld>
            <a:endParaRPr lang="ru-RU" altLang="ja-JP"/>
          </a:p>
        </p:txBody>
      </p:sp>
    </p:spTree>
    <p:extLst>
      <p:ext uri="{BB962C8B-B14F-4D97-AF65-F5344CB8AC3E}">
        <p14:creationId xmlns:p14="http://schemas.microsoft.com/office/powerpoint/2010/main" val="26463872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447038" y="241846"/>
            <a:ext cx="8409232" cy="5923458"/>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38</a:t>
            </a:fld>
            <a:endParaRPr lang="ru-RU" altLang="ja-JP"/>
          </a:p>
        </p:txBody>
      </p:sp>
    </p:spTree>
    <p:extLst>
      <p:ext uri="{BB962C8B-B14F-4D97-AF65-F5344CB8AC3E}">
        <p14:creationId xmlns:p14="http://schemas.microsoft.com/office/powerpoint/2010/main" val="8007477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0365"/>
          </a:xfrm>
        </p:spPr>
        <p:txBody>
          <a:bodyPr/>
          <a:lstStyle/>
          <a:p>
            <a:r>
              <a:rPr lang="en-US" sz="2800" dirty="0" smtClean="0"/>
              <a:t>Hindrance to complete fusion in the symmetric reactions.</a:t>
            </a:r>
            <a:endParaRPr lang="en-US" sz="2800" dirty="0"/>
          </a:p>
        </p:txBody>
      </p:sp>
      <p:pic>
        <p:nvPicPr>
          <p:cNvPr id="5" name="Объект 4"/>
          <p:cNvPicPr>
            <a:picLocks noGrp="1" noChangeAspect="1"/>
          </p:cNvPicPr>
          <p:nvPr>
            <p:ph idx="1"/>
          </p:nvPr>
        </p:nvPicPr>
        <p:blipFill>
          <a:blip r:embed="rId2"/>
          <a:stretch>
            <a:fillRect/>
          </a:stretch>
        </p:blipFill>
        <p:spPr>
          <a:xfrm>
            <a:off x="755576" y="1423536"/>
            <a:ext cx="7632848" cy="5069406"/>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39</a:t>
            </a:fld>
            <a:endParaRPr lang="ru-RU" altLang="ja-JP"/>
          </a:p>
        </p:txBody>
      </p:sp>
    </p:spTree>
    <p:extLst>
      <p:ext uri="{BB962C8B-B14F-4D97-AF65-F5344CB8AC3E}">
        <p14:creationId xmlns:p14="http://schemas.microsoft.com/office/powerpoint/2010/main" val="771981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251520" y="277052"/>
            <a:ext cx="8075239" cy="6214766"/>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4</a:t>
            </a:fld>
            <a:endParaRPr lang="ru-RU" altLang="ja-JP"/>
          </a:p>
        </p:txBody>
      </p:sp>
    </p:spTree>
    <p:extLst>
      <p:ext uri="{BB962C8B-B14F-4D97-AF65-F5344CB8AC3E}">
        <p14:creationId xmlns:p14="http://schemas.microsoft.com/office/powerpoint/2010/main" val="37304724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sp>
        <p:nvSpPr>
          <p:cNvPr id="3" name="Объект 2"/>
          <p:cNvSpPr>
            <a:spLocks noGrp="1"/>
          </p:cNvSpPr>
          <p:nvPr>
            <p:ph idx="1"/>
          </p:nvPr>
        </p:nvSpPr>
        <p:spPr/>
        <p:txBody>
          <a:bodyPr/>
          <a:lstStyle/>
          <a:p>
            <a:endParaRPr lang="en-US"/>
          </a:p>
        </p:txBody>
      </p:sp>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40</a:t>
            </a:fld>
            <a:endParaRPr lang="ru-RU" altLang="ja-JP"/>
          </a:p>
        </p:txBody>
      </p:sp>
      <p:pic>
        <p:nvPicPr>
          <p:cNvPr id="5" name="Рисунок 4"/>
          <p:cNvPicPr>
            <a:picLocks noChangeAspect="1"/>
          </p:cNvPicPr>
          <p:nvPr/>
        </p:nvPicPr>
        <p:blipFill>
          <a:blip r:embed="rId2"/>
          <a:stretch>
            <a:fillRect/>
          </a:stretch>
        </p:blipFill>
        <p:spPr>
          <a:xfrm>
            <a:off x="447001" y="349152"/>
            <a:ext cx="8229599" cy="6372323"/>
          </a:xfrm>
          <a:prstGeom prst="rect">
            <a:avLst/>
          </a:prstGeom>
        </p:spPr>
      </p:pic>
    </p:spTree>
    <p:extLst>
      <p:ext uri="{BB962C8B-B14F-4D97-AF65-F5344CB8AC3E}">
        <p14:creationId xmlns:p14="http://schemas.microsoft.com/office/powerpoint/2010/main" val="25528669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487361" y="285507"/>
            <a:ext cx="8230564" cy="5959717"/>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41</a:t>
            </a:fld>
            <a:endParaRPr lang="ru-RU" altLang="ja-JP"/>
          </a:p>
        </p:txBody>
      </p:sp>
    </p:spTree>
    <p:extLst>
      <p:ext uri="{BB962C8B-B14F-4D97-AF65-F5344CB8AC3E}">
        <p14:creationId xmlns:p14="http://schemas.microsoft.com/office/powerpoint/2010/main" val="30524000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p:cNvPicPr>
            <a:picLocks noChangeAspect="1" noChangeArrowheads="1"/>
          </p:cNvPicPr>
          <p:nvPr/>
        </p:nvPicPr>
        <p:blipFill>
          <a:blip r:embed="rId3" cstate="print"/>
          <a:srcRect/>
          <a:stretch>
            <a:fillRect/>
          </a:stretch>
        </p:blipFill>
        <p:spPr bwMode="auto">
          <a:xfrm>
            <a:off x="1000101" y="198582"/>
            <a:ext cx="7358113" cy="4802054"/>
          </a:xfrm>
          <a:prstGeom prst="rect">
            <a:avLst/>
          </a:prstGeom>
          <a:noFill/>
          <a:ln w="9525">
            <a:noFill/>
            <a:miter lim="800000"/>
            <a:headEnd/>
            <a:tailEnd/>
          </a:ln>
          <a:effectLst/>
        </p:spPr>
      </p:pic>
      <p:cxnSp>
        <p:nvCxnSpPr>
          <p:cNvPr id="11" name="Прямая со стрелкой 10"/>
          <p:cNvCxnSpPr/>
          <p:nvPr/>
        </p:nvCxnSpPr>
        <p:spPr>
          <a:xfrm flipV="1">
            <a:off x="2643174" y="1071546"/>
            <a:ext cx="1785950" cy="50006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Прямая со стрелкой 12"/>
          <p:cNvCxnSpPr/>
          <p:nvPr/>
        </p:nvCxnSpPr>
        <p:spPr>
          <a:xfrm>
            <a:off x="3428992" y="2086192"/>
            <a:ext cx="1214446"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32219" y="6305156"/>
            <a:ext cx="7268656" cy="461665"/>
          </a:xfrm>
          <a:prstGeom prst="rect">
            <a:avLst/>
          </a:prstGeom>
          <a:noFill/>
        </p:spPr>
        <p:txBody>
          <a:bodyPr wrap="none" rtlCol="0">
            <a:spAutoFit/>
          </a:bodyPr>
          <a:lstStyle/>
          <a:p>
            <a:r>
              <a:rPr lang="ru-RU" sz="2400" dirty="0" smtClean="0">
                <a:latin typeface="+mn-lt"/>
                <a:cs typeface="Arial" charset="0"/>
              </a:rPr>
              <a:t> </a:t>
            </a:r>
            <a:r>
              <a:rPr lang="en-US" sz="2400" dirty="0" smtClean="0">
                <a:latin typeface="+mn-lt"/>
                <a:cs typeface="Arial" charset="0"/>
              </a:rPr>
              <a:t>A. Nasirov et. al. </a:t>
            </a:r>
            <a:r>
              <a:rPr lang="en-US" sz="2400" dirty="0" err="1" smtClean="0">
                <a:latin typeface="+mn-lt"/>
                <a:cs typeface="Arial" charset="0"/>
              </a:rPr>
              <a:t>Nucl</a:t>
            </a:r>
            <a:r>
              <a:rPr lang="en-US" sz="2400" dirty="0" smtClean="0">
                <a:latin typeface="+mn-lt"/>
                <a:cs typeface="Arial" charset="0"/>
              </a:rPr>
              <a:t>. Phys. A </a:t>
            </a:r>
            <a:r>
              <a:rPr lang="en-US" sz="2400" dirty="0"/>
              <a:t>759 (2005) 342–369</a:t>
            </a:r>
            <a:endParaRPr lang="ru-RU" sz="2400" dirty="0" smtClean="0">
              <a:latin typeface="+mn-lt"/>
            </a:endParaRPr>
          </a:p>
        </p:txBody>
      </p:sp>
      <p:graphicFrame>
        <p:nvGraphicFramePr>
          <p:cNvPr id="18" name="Object 2"/>
          <p:cNvGraphicFramePr>
            <a:graphicFrameLocks noChangeAspect="1"/>
          </p:cNvGraphicFramePr>
          <p:nvPr/>
        </p:nvGraphicFramePr>
        <p:xfrm>
          <a:off x="428596" y="4124248"/>
          <a:ext cx="4071966" cy="447760"/>
        </p:xfrm>
        <a:graphic>
          <a:graphicData uri="http://schemas.openxmlformats.org/presentationml/2006/ole">
            <mc:AlternateContent xmlns:mc="http://schemas.openxmlformats.org/markup-compatibility/2006">
              <mc:Choice xmlns:v="urn:schemas-microsoft-com:vml" Requires="v">
                <p:oleObj spid="_x0000_s18464" name="Формула" r:id="rId4" imgW="2197080" imgH="241200" progId="Equation.3">
                  <p:embed/>
                </p:oleObj>
              </mc:Choice>
              <mc:Fallback>
                <p:oleObj name="Формула" r:id="rId4" imgW="2197080" imgH="241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596" y="4124248"/>
                        <a:ext cx="4071966" cy="4477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5"/>
          <p:cNvGraphicFramePr>
            <a:graphicFrameLocks noChangeAspect="1"/>
          </p:cNvGraphicFramePr>
          <p:nvPr/>
        </p:nvGraphicFramePr>
        <p:xfrm>
          <a:off x="461962" y="4643438"/>
          <a:ext cx="4006850" cy="396875"/>
        </p:xfrm>
        <a:graphic>
          <a:graphicData uri="http://schemas.openxmlformats.org/presentationml/2006/ole">
            <mc:AlternateContent xmlns:mc="http://schemas.openxmlformats.org/markup-compatibility/2006">
              <mc:Choice xmlns:v="urn:schemas-microsoft-com:vml" Requires="v">
                <p:oleObj spid="_x0000_s18465" name="Формула" r:id="rId6" imgW="2298600" imgH="228600" progId="Equation.3">
                  <p:embed/>
                </p:oleObj>
              </mc:Choice>
              <mc:Fallback>
                <p:oleObj name="Формула" r:id="rId6" imgW="22986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962" y="4643438"/>
                        <a:ext cx="4006850" cy="396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Object 2"/>
          <p:cNvGraphicFramePr>
            <a:graphicFrameLocks noChangeAspect="1"/>
          </p:cNvGraphicFramePr>
          <p:nvPr/>
        </p:nvGraphicFramePr>
        <p:xfrm>
          <a:off x="1214414" y="5214950"/>
          <a:ext cx="5705448" cy="444842"/>
        </p:xfrm>
        <a:graphic>
          <a:graphicData uri="http://schemas.openxmlformats.org/presentationml/2006/ole">
            <mc:AlternateContent xmlns:mc="http://schemas.openxmlformats.org/markup-compatibility/2006">
              <mc:Choice xmlns:v="urn:schemas-microsoft-com:vml" Requires="v">
                <p:oleObj spid="_x0000_s18466" name="Формула" r:id="rId8" imgW="3098520" imgH="241200" progId="Equation.3">
                  <p:embed/>
                </p:oleObj>
              </mc:Choice>
              <mc:Fallback>
                <p:oleObj name="Формула" r:id="rId8" imgW="3098520" imgH="2412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14414" y="5214950"/>
                        <a:ext cx="5705448" cy="4448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p:cNvSpPr txBox="1"/>
          <p:nvPr/>
        </p:nvSpPr>
        <p:spPr>
          <a:xfrm>
            <a:off x="1295395" y="5743534"/>
            <a:ext cx="3545009" cy="400110"/>
          </a:xfrm>
          <a:prstGeom prst="rect">
            <a:avLst/>
          </a:prstGeom>
          <a:noFill/>
        </p:spPr>
        <p:txBody>
          <a:bodyPr wrap="none" rtlCol="0">
            <a:spAutoFit/>
          </a:bodyPr>
          <a:lstStyle/>
          <a:p>
            <a:r>
              <a:rPr lang="en-US" sz="2000" dirty="0" err="1" smtClean="0">
                <a:latin typeface="+mn-lt"/>
              </a:rPr>
              <a:t>Q</a:t>
            </a:r>
            <a:r>
              <a:rPr lang="en-US" sz="2000" baseline="-25000" dirty="0" err="1" smtClean="0">
                <a:latin typeface="+mn-lt"/>
              </a:rPr>
              <a:t>gg</a:t>
            </a:r>
            <a:r>
              <a:rPr lang="en-US" sz="2000" dirty="0" smtClean="0">
                <a:latin typeface="+mn-lt"/>
              </a:rPr>
              <a:t> – balance of reaction energy</a:t>
            </a:r>
            <a:endParaRPr lang="ru-RU" sz="2000" dirty="0">
              <a:latin typeface="+mn-lt"/>
            </a:endParaRPr>
          </a:p>
        </p:txBody>
      </p:sp>
      <p:sp>
        <p:nvSpPr>
          <p:cNvPr id="22" name="TextBox 21"/>
          <p:cNvSpPr txBox="1"/>
          <p:nvPr/>
        </p:nvSpPr>
        <p:spPr>
          <a:xfrm>
            <a:off x="5153047" y="5743534"/>
            <a:ext cx="2133597" cy="400110"/>
          </a:xfrm>
          <a:prstGeom prst="rect">
            <a:avLst/>
          </a:prstGeom>
          <a:noFill/>
        </p:spPr>
        <p:txBody>
          <a:bodyPr wrap="none" rtlCol="0">
            <a:spAutoFit/>
          </a:bodyPr>
          <a:lstStyle/>
          <a:p>
            <a:r>
              <a:rPr lang="en-US" sz="2000" i="1" dirty="0" smtClean="0">
                <a:latin typeface="+mn-lt"/>
                <a:cs typeface="Times New Roman" pitchFamily="18" charset="0"/>
              </a:rPr>
              <a:t>B</a:t>
            </a:r>
            <a:r>
              <a:rPr lang="en-US" sz="2000" dirty="0" smtClean="0">
                <a:latin typeface="+mn-lt"/>
              </a:rPr>
              <a:t> – binding energy</a:t>
            </a:r>
            <a:endParaRPr lang="ru-RU" sz="2000" dirty="0">
              <a:latin typeface="+mn-lt"/>
            </a:endParaRPr>
          </a:p>
        </p:txBody>
      </p:sp>
    </p:spTree>
    <p:extLst>
      <p:ext uri="{BB962C8B-B14F-4D97-AF65-F5344CB8AC3E}">
        <p14:creationId xmlns:p14="http://schemas.microsoft.com/office/powerpoint/2010/main" val="5644857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3"/>
          <p:cNvPicPr>
            <a:picLocks noGrp="1" noChangeAspect="1" noChangeArrowheads="1"/>
          </p:cNvPicPr>
          <p:nvPr>
            <p:ph/>
          </p:nvPr>
        </p:nvPicPr>
        <p:blipFill>
          <a:blip r:embed="rId3" cstate="print"/>
          <a:srcRect/>
          <a:stretch>
            <a:fillRect/>
          </a:stretch>
        </p:blipFill>
        <p:spPr>
          <a:xfrm>
            <a:off x="0" y="188913"/>
            <a:ext cx="4932363" cy="5848350"/>
          </a:xfrm>
        </p:spPr>
      </p:pic>
      <p:sp>
        <p:nvSpPr>
          <p:cNvPr id="79875" name="Text Box 4"/>
          <p:cNvSpPr txBox="1">
            <a:spLocks noChangeArrowheads="1"/>
          </p:cNvSpPr>
          <p:nvPr/>
        </p:nvSpPr>
        <p:spPr bwMode="auto">
          <a:xfrm>
            <a:off x="5435600" y="260350"/>
            <a:ext cx="2922588" cy="1107996"/>
          </a:xfrm>
          <a:prstGeom prst="rect">
            <a:avLst/>
          </a:prstGeom>
          <a:solidFill>
            <a:schemeClr val="hlink"/>
          </a:solidFill>
          <a:ln w="9525">
            <a:noFill/>
            <a:miter lim="800000"/>
            <a:headEnd/>
            <a:tailEnd/>
          </a:ln>
        </p:spPr>
        <p:txBody>
          <a:bodyPr>
            <a:spAutoFit/>
          </a:bodyPr>
          <a:lstStyle/>
          <a:p>
            <a:r>
              <a:rPr lang="en-US" sz="2200" dirty="0">
                <a:solidFill>
                  <a:srgbClr val="FF0000"/>
                </a:solidFill>
              </a:rPr>
              <a:t>Potential energy surface of </a:t>
            </a:r>
            <a:r>
              <a:rPr lang="en-US" sz="2200" dirty="0" err="1">
                <a:solidFill>
                  <a:srgbClr val="FF0000"/>
                </a:solidFill>
              </a:rPr>
              <a:t>dinuclear</a:t>
            </a:r>
            <a:r>
              <a:rPr lang="en-US" sz="2200" dirty="0">
                <a:solidFill>
                  <a:srgbClr val="FF0000"/>
                </a:solidFill>
              </a:rPr>
              <a:t> system</a:t>
            </a:r>
          </a:p>
        </p:txBody>
      </p:sp>
      <p:grpSp>
        <p:nvGrpSpPr>
          <p:cNvPr id="79876" name="Group 5"/>
          <p:cNvGrpSpPr>
            <a:grpSpLocks/>
          </p:cNvGrpSpPr>
          <p:nvPr/>
        </p:nvGrpSpPr>
        <p:grpSpPr bwMode="auto">
          <a:xfrm>
            <a:off x="395288" y="4221163"/>
            <a:ext cx="3181350" cy="1425575"/>
            <a:chOff x="249" y="2478"/>
            <a:chExt cx="2004" cy="898"/>
          </a:xfrm>
        </p:grpSpPr>
        <p:sp>
          <p:nvSpPr>
            <p:cNvPr id="79880" name="AutoShape 6"/>
            <p:cNvSpPr>
              <a:spLocks noChangeArrowheads="1"/>
            </p:cNvSpPr>
            <p:nvPr/>
          </p:nvSpPr>
          <p:spPr bwMode="auto">
            <a:xfrm>
              <a:off x="249" y="2478"/>
              <a:ext cx="1644" cy="750"/>
            </a:xfrm>
            <a:prstGeom prst="roundRect">
              <a:avLst>
                <a:gd name="adj" fmla="val 130"/>
              </a:avLst>
            </a:prstGeom>
            <a:noFill/>
            <a:ln w="9525">
              <a:noFill/>
              <a:round/>
              <a:headEnd/>
              <a:tailEnd/>
            </a:ln>
          </p:spPr>
          <p:txBody>
            <a:bodyPr wrap="none" anchor="ctr"/>
            <a:lstStyle/>
            <a:p>
              <a:endParaRPr lang="ru-RU"/>
            </a:p>
          </p:txBody>
        </p:sp>
        <p:sp>
          <p:nvSpPr>
            <p:cNvPr id="79881" name="AutoShape 7"/>
            <p:cNvSpPr>
              <a:spLocks noChangeArrowheads="1"/>
            </p:cNvSpPr>
            <p:nvPr/>
          </p:nvSpPr>
          <p:spPr bwMode="auto">
            <a:xfrm>
              <a:off x="249" y="2478"/>
              <a:ext cx="2004" cy="898"/>
            </a:xfrm>
            <a:prstGeom prst="roundRect">
              <a:avLst>
                <a:gd name="adj" fmla="val 130"/>
              </a:avLst>
            </a:prstGeom>
            <a:noFill/>
            <a:ln w="9525">
              <a:noFill/>
              <a:round/>
              <a:headEnd/>
              <a:tailEnd/>
            </a:ln>
          </p:spPr>
          <p:txBody>
            <a:bodyPr wrap="none" lIns="90000" tIns="46800" rIns="90000" bIns="46800">
              <a:spAutoFit/>
            </a:bodyPr>
            <a:lstStyle/>
            <a:p>
              <a:pP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200" b="1">
                  <a:ea typeface="ＭＳ Ｐゴシック" pitchFamily="34" charset="-128"/>
                </a:rPr>
                <a:t>a</a:t>
              </a:r>
              <a:r>
                <a:rPr lang="en-GB" altLang="ja-JP" sz="2200">
                  <a:ea typeface="ＭＳ Ｐゴシック" pitchFamily="34" charset="-128"/>
                </a:rPr>
                <a:t>- entrance channel;</a:t>
              </a:r>
            </a:p>
            <a:p>
              <a:pPr>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200" b="1">
                  <a:ea typeface="ＭＳ Ｐゴシック" pitchFamily="34" charset="-128"/>
                </a:rPr>
                <a:t>b</a:t>
              </a:r>
              <a:r>
                <a:rPr lang="en-GB" altLang="ja-JP" sz="2200">
                  <a:ea typeface="ＭＳ Ｐゴシック" pitchFamily="34" charset="-128"/>
                </a:rPr>
                <a:t>-fusion channel;</a:t>
              </a:r>
            </a:p>
            <a:p>
              <a:pPr>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200" b="1">
                  <a:ea typeface="ＭＳ Ｐゴシック" pitchFamily="34" charset="-128"/>
                </a:rPr>
                <a:t>c</a:t>
              </a:r>
              <a:r>
                <a:rPr lang="en-GB" altLang="ja-JP" sz="2200">
                  <a:ea typeface="ＭＳ Ｐゴシック" pitchFamily="34" charset="-128"/>
                </a:rPr>
                <a:t> and </a:t>
              </a:r>
              <a:r>
                <a:rPr lang="en-GB" altLang="ja-JP" sz="2200" b="1">
                  <a:ea typeface="ＭＳ Ｐゴシック" pitchFamily="34" charset="-128"/>
                </a:rPr>
                <a:t>d</a:t>
              </a:r>
              <a:r>
                <a:rPr lang="en-GB" altLang="ja-JP" sz="2200">
                  <a:ea typeface="ＭＳ Ｐゴシック" pitchFamily="34" charset="-128"/>
                </a:rPr>
                <a:t> are quasifission</a:t>
              </a:r>
            </a:p>
            <a:p>
              <a:pPr>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200">
                  <a:ea typeface="ＭＳ Ｐゴシック" pitchFamily="34" charset="-128"/>
                </a:rPr>
                <a:t>              channels</a:t>
              </a:r>
            </a:p>
          </p:txBody>
        </p:sp>
      </p:grpSp>
      <p:sp>
        <p:nvSpPr>
          <p:cNvPr id="79877" name="Text Box 8"/>
          <p:cNvSpPr txBox="1">
            <a:spLocks noChangeArrowheads="1"/>
          </p:cNvSpPr>
          <p:nvPr/>
        </p:nvSpPr>
        <p:spPr bwMode="auto">
          <a:xfrm>
            <a:off x="179388" y="5876925"/>
            <a:ext cx="8640762" cy="409575"/>
          </a:xfrm>
          <a:prstGeom prst="rect">
            <a:avLst/>
          </a:prstGeom>
          <a:noFill/>
          <a:ln w="9525">
            <a:noFill/>
            <a:miter lim="800000"/>
            <a:headEnd/>
            <a:tailEnd/>
          </a:ln>
        </p:spPr>
        <p:txBody>
          <a:bodyPr lIns="90000" tIns="46800" rIns="90000" bIns="46800">
            <a:spAutoFit/>
          </a:bodyPr>
          <a:lstStyle/>
          <a:p>
            <a:pPr algn="ct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200" i="1">
                <a:ea typeface="ＭＳ Ｐゴシック" pitchFamily="34" charset="-128"/>
              </a:rPr>
              <a:t>U</a:t>
            </a:r>
            <a:r>
              <a:rPr lang="en-GB" altLang="ja-JP" sz="2200" i="1" baseline="-25000">
                <a:ea typeface="ＭＳ Ｐゴシック" pitchFamily="34" charset="-128"/>
              </a:rPr>
              <a:t>dr</a:t>
            </a:r>
            <a:r>
              <a:rPr lang="en-GB" altLang="ja-JP" sz="2200" i="1">
                <a:ea typeface="ＭＳ Ｐゴシック" pitchFamily="34" charset="-128"/>
              </a:rPr>
              <a:t> (A, Z, , ß</a:t>
            </a:r>
            <a:r>
              <a:rPr lang="en-GB" altLang="ja-JP" sz="2200" i="1" baseline="-25000">
                <a:ea typeface="ＭＳ Ｐゴシック" pitchFamily="34" charset="-128"/>
              </a:rPr>
              <a:t>1</a:t>
            </a:r>
            <a:r>
              <a:rPr lang="en-GB" altLang="ja-JP" sz="2200" i="1">
                <a:ea typeface="ＭＳ Ｐゴシック" pitchFamily="34" charset="-128"/>
              </a:rPr>
              <a:t> , ß</a:t>
            </a:r>
            <a:r>
              <a:rPr lang="en-GB" altLang="ja-JP" sz="2200" i="1" baseline="-25000">
                <a:ea typeface="ＭＳ Ｐゴシック" pitchFamily="34" charset="-128"/>
              </a:rPr>
              <a:t>2</a:t>
            </a:r>
            <a:r>
              <a:rPr lang="en-GB" altLang="ja-JP" sz="2200" i="1">
                <a:ea typeface="ＭＳ Ｐゴシック" pitchFamily="34" charset="-128"/>
              </a:rPr>
              <a:t> ) = B</a:t>
            </a:r>
            <a:r>
              <a:rPr lang="en-GB" altLang="ja-JP" sz="2200" i="1" baseline="-25000">
                <a:ea typeface="ＭＳ Ｐゴシック" pitchFamily="34" charset="-128"/>
              </a:rPr>
              <a:t>1</a:t>
            </a:r>
            <a:r>
              <a:rPr lang="en-GB" altLang="ja-JP" sz="2200" i="1">
                <a:ea typeface="ＭＳ Ｐゴシック" pitchFamily="34" charset="-128"/>
              </a:rPr>
              <a:t> + B</a:t>
            </a:r>
            <a:r>
              <a:rPr lang="en-GB" altLang="ja-JP" sz="2200" i="1" baseline="-25000">
                <a:ea typeface="ＭＳ Ｐゴシック" pitchFamily="34" charset="-128"/>
              </a:rPr>
              <a:t>2</a:t>
            </a:r>
            <a:r>
              <a:rPr lang="en-GB" altLang="ja-JP" sz="2200" i="1">
                <a:ea typeface="ＭＳ Ｐゴシック" pitchFamily="34" charset="-128"/>
              </a:rPr>
              <a:t> + V (A, Z, ß</a:t>
            </a:r>
            <a:r>
              <a:rPr lang="en-GB" altLang="ja-JP" sz="2200" i="1" baseline="-25000">
                <a:ea typeface="ＭＳ Ｐゴシック" pitchFamily="34" charset="-128"/>
              </a:rPr>
              <a:t>1</a:t>
            </a:r>
            <a:r>
              <a:rPr lang="en-GB" altLang="ja-JP" sz="2200" i="1">
                <a:ea typeface="ＭＳ Ｐゴシック" pitchFamily="34" charset="-128"/>
              </a:rPr>
              <a:t> ; ß</a:t>
            </a:r>
            <a:r>
              <a:rPr lang="en-GB" altLang="ja-JP" sz="2200" i="1" baseline="-25000">
                <a:ea typeface="ＭＳ Ｐゴシック" pitchFamily="34" charset="-128"/>
              </a:rPr>
              <a:t>2</a:t>
            </a:r>
            <a:r>
              <a:rPr lang="en-GB" altLang="ja-JP" sz="2200" i="1">
                <a:ea typeface="ＭＳ Ｐゴシック" pitchFamily="34" charset="-128"/>
              </a:rPr>
              <a:t> ; R) - B</a:t>
            </a:r>
            <a:r>
              <a:rPr lang="en-GB" altLang="ja-JP" sz="2200" i="1" baseline="-25000">
                <a:ea typeface="ＭＳ Ｐゴシック" pitchFamily="34" charset="-128"/>
              </a:rPr>
              <a:t>C N</a:t>
            </a:r>
            <a:r>
              <a:rPr lang="en-GB" altLang="ja-JP" sz="2200" i="1">
                <a:ea typeface="ＭＳ Ｐゴシック" pitchFamily="34" charset="-128"/>
              </a:rPr>
              <a:t> - V</a:t>
            </a:r>
            <a:r>
              <a:rPr lang="en-GB" altLang="ja-JP" sz="2200" i="1" baseline="-25000">
                <a:ea typeface="ＭＳ Ｐゴシック" pitchFamily="34" charset="-128"/>
              </a:rPr>
              <a:t>C N</a:t>
            </a:r>
            <a:r>
              <a:rPr lang="en-GB" altLang="ja-JP" sz="2200" i="1">
                <a:ea typeface="ＭＳ Ｐゴシック" pitchFamily="34" charset="-128"/>
              </a:rPr>
              <a:t> (L )</a:t>
            </a:r>
          </a:p>
        </p:txBody>
      </p:sp>
      <p:pic>
        <p:nvPicPr>
          <p:cNvPr id="79878" name="Picture 2"/>
          <p:cNvPicPr>
            <a:picLocks noChangeAspect="1" noChangeArrowheads="1"/>
          </p:cNvPicPr>
          <p:nvPr/>
        </p:nvPicPr>
        <p:blipFill>
          <a:blip r:embed="rId4" cstate="print"/>
          <a:srcRect/>
          <a:stretch>
            <a:fillRect/>
          </a:stretch>
        </p:blipFill>
        <p:spPr bwMode="auto">
          <a:xfrm>
            <a:off x="4427538" y="1052513"/>
            <a:ext cx="4459287" cy="3455987"/>
          </a:xfrm>
          <a:prstGeom prst="rect">
            <a:avLst/>
          </a:prstGeom>
          <a:noFill/>
          <a:ln w="9525">
            <a:noFill/>
            <a:miter lim="800000"/>
            <a:headEnd/>
            <a:tailEnd/>
          </a:ln>
        </p:spPr>
      </p:pic>
      <p:sp>
        <p:nvSpPr>
          <p:cNvPr id="79879" name="TextBox 9"/>
          <p:cNvSpPr txBox="1">
            <a:spLocks noChangeArrowheads="1"/>
          </p:cNvSpPr>
          <p:nvPr/>
        </p:nvSpPr>
        <p:spPr bwMode="auto">
          <a:xfrm>
            <a:off x="3519488" y="4652963"/>
            <a:ext cx="5084762" cy="584200"/>
          </a:xfrm>
          <a:prstGeom prst="rect">
            <a:avLst/>
          </a:prstGeom>
          <a:noFill/>
          <a:ln w="9525">
            <a:noFill/>
            <a:miter lim="800000"/>
            <a:headEnd/>
            <a:tailEnd/>
          </a:ln>
        </p:spPr>
        <p:txBody>
          <a:bodyPr wrap="none">
            <a:spAutoFit/>
          </a:bodyPr>
          <a:lstStyle/>
          <a:p>
            <a:r>
              <a:rPr lang="en-US" sz="1600">
                <a:solidFill>
                  <a:srgbClr val="FF0000"/>
                </a:solidFill>
              </a:rPr>
              <a:t>G. Giardina, S. Hofmann, A.I. Muminov, and A.K. Nasirov,</a:t>
            </a:r>
          </a:p>
          <a:p>
            <a:r>
              <a:rPr lang="en-US" sz="1600">
                <a:solidFill>
                  <a:srgbClr val="FF0000"/>
                </a:solidFill>
              </a:rPr>
              <a:t>Eur. Phys. J. A </a:t>
            </a:r>
            <a:r>
              <a:rPr lang="en-US" sz="1600" b="1">
                <a:solidFill>
                  <a:srgbClr val="FF0000"/>
                </a:solidFill>
              </a:rPr>
              <a:t>8, 205–216 (2000)</a:t>
            </a:r>
            <a:endParaRPr lang="ru-RU" sz="1600">
              <a:solidFill>
                <a:srgbClr val="FF0000"/>
              </a:solidFill>
            </a:endParaRPr>
          </a:p>
        </p:txBody>
      </p:sp>
    </p:spTree>
    <p:extLst>
      <p:ext uri="{BB962C8B-B14F-4D97-AF65-F5344CB8AC3E}">
        <p14:creationId xmlns:p14="http://schemas.microsoft.com/office/powerpoint/2010/main" val="546203429"/>
      </p:ext>
    </p:extLst>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TextBox 6"/>
          <p:cNvSpPr txBox="1">
            <a:spLocks noChangeArrowheads="1"/>
          </p:cNvSpPr>
          <p:nvPr/>
        </p:nvSpPr>
        <p:spPr bwMode="auto">
          <a:xfrm>
            <a:off x="431553" y="252691"/>
            <a:ext cx="7416800" cy="430887"/>
          </a:xfrm>
          <a:prstGeom prst="rect">
            <a:avLst/>
          </a:prstGeom>
          <a:noFill/>
          <a:ln w="9525">
            <a:noFill/>
            <a:miter lim="800000"/>
            <a:headEnd/>
            <a:tailEnd/>
          </a:ln>
        </p:spPr>
        <p:txBody>
          <a:bodyPr>
            <a:spAutoFit/>
          </a:bodyPr>
          <a:lstStyle/>
          <a:p>
            <a:pPr algn="ctr"/>
            <a:r>
              <a:rPr lang="en-US" sz="2200" dirty="0" smtClean="0">
                <a:solidFill>
                  <a:srgbClr val="9933FF"/>
                </a:solidFill>
                <a:latin typeface="+mn-lt"/>
                <a:cs typeface="Times New Roman" pitchFamily="18" charset="0"/>
              </a:rPr>
              <a:t>Nucleus-nucleus</a:t>
            </a:r>
            <a:r>
              <a:rPr lang="ru-RU" sz="2200" dirty="0" smtClean="0">
                <a:solidFill>
                  <a:srgbClr val="9933FF"/>
                </a:solidFill>
                <a:latin typeface="+mn-lt"/>
                <a:cs typeface="Times New Roman" pitchFamily="18" charset="0"/>
              </a:rPr>
              <a:t> </a:t>
            </a:r>
            <a:r>
              <a:rPr lang="en-US" sz="2200" dirty="0" smtClean="0">
                <a:solidFill>
                  <a:srgbClr val="9933FF"/>
                </a:solidFill>
                <a:latin typeface="+mn-lt"/>
                <a:cs typeface="Times New Roman" pitchFamily="18" charset="0"/>
              </a:rPr>
              <a:t>interaction potential</a:t>
            </a:r>
            <a:endParaRPr lang="ru-RU" sz="2200" dirty="0">
              <a:solidFill>
                <a:srgbClr val="9933FF"/>
              </a:solidFill>
              <a:latin typeface="+mn-lt"/>
              <a:cs typeface="Times New Roman" pitchFamily="18" charset="0"/>
            </a:endParaRPr>
          </a:p>
        </p:txBody>
      </p:sp>
      <p:sp>
        <p:nvSpPr>
          <p:cNvPr id="1032" name="Rectangle 2"/>
          <p:cNvSpPr>
            <a:spLocks noChangeArrowheads="1"/>
          </p:cNvSpPr>
          <p:nvPr/>
        </p:nvSpPr>
        <p:spPr bwMode="auto">
          <a:xfrm>
            <a:off x="-468560" y="-215443"/>
            <a:ext cx="184731" cy="430887"/>
          </a:xfrm>
          <a:prstGeom prst="rect">
            <a:avLst/>
          </a:prstGeom>
          <a:noFill/>
          <a:ln w="9525">
            <a:noFill/>
            <a:miter lim="800000"/>
            <a:headEnd/>
            <a:tailEnd/>
          </a:ln>
        </p:spPr>
        <p:txBody>
          <a:bodyPr wrap="none" anchor="ctr">
            <a:spAutoFit/>
          </a:bodyPr>
          <a:lstStyle/>
          <a:p>
            <a:endParaRPr lang="it-IT" sz="2200">
              <a:latin typeface="Calibri" pitchFamily="34" charset="0"/>
            </a:endParaRPr>
          </a:p>
        </p:txBody>
      </p:sp>
      <p:sp>
        <p:nvSpPr>
          <p:cNvPr id="1034" name="Rectangle 4"/>
          <p:cNvSpPr>
            <a:spLocks noChangeArrowheads="1"/>
          </p:cNvSpPr>
          <p:nvPr/>
        </p:nvSpPr>
        <p:spPr bwMode="auto">
          <a:xfrm>
            <a:off x="-468560" y="-215443"/>
            <a:ext cx="184731" cy="430887"/>
          </a:xfrm>
          <a:prstGeom prst="rect">
            <a:avLst/>
          </a:prstGeom>
          <a:noFill/>
          <a:ln w="9525">
            <a:noFill/>
            <a:miter lim="800000"/>
            <a:headEnd/>
            <a:tailEnd/>
          </a:ln>
        </p:spPr>
        <p:txBody>
          <a:bodyPr wrap="none" anchor="ctr">
            <a:spAutoFit/>
          </a:bodyPr>
          <a:lstStyle/>
          <a:p>
            <a:endParaRPr lang="it-IT" sz="2200">
              <a:latin typeface="Calibri" pitchFamily="34" charset="0"/>
            </a:endParaRPr>
          </a:p>
        </p:txBody>
      </p:sp>
      <p:sp>
        <p:nvSpPr>
          <p:cNvPr id="1035" name="TextBox 13"/>
          <p:cNvSpPr txBox="1">
            <a:spLocks noChangeArrowheads="1"/>
          </p:cNvSpPr>
          <p:nvPr/>
        </p:nvSpPr>
        <p:spPr bwMode="auto">
          <a:xfrm>
            <a:off x="460102" y="1428736"/>
            <a:ext cx="2848087" cy="1107996"/>
          </a:xfrm>
          <a:prstGeom prst="rect">
            <a:avLst/>
          </a:prstGeom>
          <a:noFill/>
          <a:ln w="9525">
            <a:noFill/>
            <a:miter lim="800000"/>
            <a:headEnd/>
            <a:tailEnd/>
          </a:ln>
        </p:spPr>
        <p:txBody>
          <a:bodyPr wrap="none">
            <a:spAutoFit/>
          </a:bodyPr>
          <a:lstStyle/>
          <a:p>
            <a:r>
              <a:rPr lang="en-US" sz="2200" i="1" dirty="0" err="1" smtClean="0">
                <a:latin typeface="Times New Roman" pitchFamily="18" charset="0"/>
                <a:cs typeface="Times New Roman" pitchFamily="18" charset="0"/>
              </a:rPr>
              <a:t>V</a:t>
            </a:r>
            <a:r>
              <a:rPr lang="en-US" sz="2200" i="1" baseline="-25000" dirty="0" err="1" smtClean="0">
                <a:latin typeface="Times New Roman" pitchFamily="18" charset="0"/>
                <a:cs typeface="Times New Roman" pitchFamily="18" charset="0"/>
              </a:rPr>
              <a:t>nuc</a:t>
            </a:r>
            <a:r>
              <a:rPr lang="en-US" sz="2200" i="1" dirty="0" smtClean="0">
                <a:latin typeface="Times New Roman" pitchFamily="18" charset="0"/>
                <a:cs typeface="Times New Roman" pitchFamily="18" charset="0"/>
              </a:rPr>
              <a:t> </a:t>
            </a:r>
            <a:r>
              <a:rPr lang="en-US" sz="2200" i="1" dirty="0">
                <a:latin typeface="Times New Roman" pitchFamily="18" charset="0"/>
                <a:cs typeface="Times New Roman" pitchFamily="18" charset="0"/>
              </a:rPr>
              <a:t>– </a:t>
            </a:r>
            <a:r>
              <a:rPr lang="en-US" sz="2200" i="1" dirty="0" smtClean="0">
                <a:latin typeface="Times New Roman" pitchFamily="18" charset="0"/>
                <a:cs typeface="Times New Roman" pitchFamily="18" charset="0"/>
              </a:rPr>
              <a:t>nuclear part</a:t>
            </a:r>
            <a:endParaRPr lang="en-US" sz="2200" i="1" dirty="0">
              <a:latin typeface="Times New Roman" pitchFamily="18" charset="0"/>
              <a:cs typeface="Times New Roman" pitchFamily="18" charset="0"/>
            </a:endParaRPr>
          </a:p>
          <a:p>
            <a:r>
              <a:rPr lang="en-US" sz="2200" i="1" dirty="0" err="1" smtClean="0">
                <a:latin typeface="Times New Roman" pitchFamily="18" charset="0"/>
                <a:cs typeface="Times New Roman" pitchFamily="18" charset="0"/>
              </a:rPr>
              <a:t>V</a:t>
            </a:r>
            <a:r>
              <a:rPr lang="en-US" sz="2200" i="1" baseline="-25000" dirty="0" err="1" smtClean="0">
                <a:latin typeface="Times New Roman" pitchFamily="18" charset="0"/>
                <a:cs typeface="Times New Roman" pitchFamily="18" charset="0"/>
              </a:rPr>
              <a:t>coul</a:t>
            </a:r>
            <a:r>
              <a:rPr lang="en-US" sz="2200" i="1" dirty="0" smtClean="0">
                <a:latin typeface="Times New Roman" pitchFamily="18" charset="0"/>
                <a:cs typeface="Times New Roman" pitchFamily="18" charset="0"/>
              </a:rPr>
              <a:t> </a:t>
            </a:r>
            <a:r>
              <a:rPr lang="en-US" sz="2200" i="1" dirty="0">
                <a:latin typeface="Times New Roman" pitchFamily="18" charset="0"/>
                <a:cs typeface="Times New Roman" pitchFamily="18" charset="0"/>
              </a:rPr>
              <a:t>– </a:t>
            </a:r>
            <a:r>
              <a:rPr lang="en-US" sz="2200" i="1" dirty="0" smtClean="0">
                <a:latin typeface="Times New Roman" pitchFamily="18" charset="0"/>
                <a:cs typeface="Times New Roman" pitchFamily="18" charset="0"/>
              </a:rPr>
              <a:t>coulomb part</a:t>
            </a:r>
            <a:endParaRPr lang="ru-RU" sz="2200" i="1" dirty="0">
              <a:latin typeface="Times New Roman" pitchFamily="18" charset="0"/>
              <a:cs typeface="Times New Roman" pitchFamily="18" charset="0"/>
            </a:endParaRPr>
          </a:p>
          <a:p>
            <a:r>
              <a:rPr lang="en-US" sz="2200" i="1" dirty="0" err="1" smtClean="0">
                <a:latin typeface="Times New Roman" pitchFamily="18" charset="0"/>
                <a:cs typeface="Times New Roman" pitchFamily="18" charset="0"/>
              </a:rPr>
              <a:t>V</a:t>
            </a:r>
            <a:r>
              <a:rPr lang="en-US" sz="2200" i="1" baseline="-25000" dirty="0" err="1" smtClean="0">
                <a:latin typeface="Times New Roman" pitchFamily="18" charset="0"/>
                <a:cs typeface="Times New Roman" pitchFamily="18" charset="0"/>
              </a:rPr>
              <a:t>rot</a:t>
            </a:r>
            <a:r>
              <a:rPr lang="en-US" sz="2200" i="1" dirty="0" smtClean="0">
                <a:latin typeface="Times New Roman" pitchFamily="18" charset="0"/>
                <a:cs typeface="Times New Roman" pitchFamily="18" charset="0"/>
              </a:rPr>
              <a:t> </a:t>
            </a:r>
            <a:r>
              <a:rPr lang="en-US" sz="2200" i="1" dirty="0">
                <a:latin typeface="Times New Roman" pitchFamily="18" charset="0"/>
                <a:cs typeface="Times New Roman" pitchFamily="18" charset="0"/>
              </a:rPr>
              <a:t>– </a:t>
            </a:r>
            <a:r>
              <a:rPr lang="ru-RU" sz="2200" i="1" dirty="0">
                <a:latin typeface="Times New Roman" pitchFamily="18" charset="0"/>
                <a:cs typeface="Times New Roman" pitchFamily="18" charset="0"/>
              </a:rPr>
              <a:t> </a:t>
            </a:r>
            <a:r>
              <a:rPr lang="en-US" sz="2200" i="1" dirty="0" smtClean="0">
                <a:latin typeface="Times New Roman" pitchFamily="18" charset="0"/>
                <a:cs typeface="Times New Roman" pitchFamily="18" charset="0"/>
              </a:rPr>
              <a:t>rotational energy</a:t>
            </a:r>
            <a:endParaRPr lang="ru-RU" sz="2200" i="1" dirty="0">
              <a:latin typeface="Times New Roman" pitchFamily="18" charset="0"/>
              <a:cs typeface="Times New Roman" pitchFamily="18" charset="0"/>
            </a:endParaRPr>
          </a:p>
        </p:txBody>
      </p:sp>
      <p:sp>
        <p:nvSpPr>
          <p:cNvPr id="1036" name="Rectangle 16"/>
          <p:cNvSpPr>
            <a:spLocks noChangeArrowheads="1"/>
          </p:cNvSpPr>
          <p:nvPr/>
        </p:nvSpPr>
        <p:spPr bwMode="auto">
          <a:xfrm>
            <a:off x="-468560" y="-215443"/>
            <a:ext cx="184731" cy="430887"/>
          </a:xfrm>
          <a:prstGeom prst="rect">
            <a:avLst/>
          </a:prstGeom>
          <a:noFill/>
          <a:ln w="9525">
            <a:noFill/>
            <a:miter lim="800000"/>
            <a:headEnd/>
            <a:tailEnd/>
          </a:ln>
        </p:spPr>
        <p:txBody>
          <a:bodyPr wrap="none" anchor="ctr">
            <a:spAutoFit/>
          </a:bodyPr>
          <a:lstStyle/>
          <a:p>
            <a:endParaRPr lang="it-IT" sz="2200">
              <a:latin typeface="Calibri" pitchFamily="34" charset="0"/>
            </a:endParaRPr>
          </a:p>
        </p:txBody>
      </p:sp>
      <p:sp>
        <p:nvSpPr>
          <p:cNvPr id="1037" name="Rectangle 18"/>
          <p:cNvSpPr>
            <a:spLocks noChangeArrowheads="1"/>
          </p:cNvSpPr>
          <p:nvPr/>
        </p:nvSpPr>
        <p:spPr bwMode="auto">
          <a:xfrm>
            <a:off x="-468560" y="-215443"/>
            <a:ext cx="184731" cy="430887"/>
          </a:xfrm>
          <a:prstGeom prst="rect">
            <a:avLst/>
          </a:prstGeom>
          <a:noFill/>
          <a:ln w="9525">
            <a:noFill/>
            <a:miter lim="800000"/>
            <a:headEnd/>
            <a:tailEnd/>
          </a:ln>
        </p:spPr>
        <p:txBody>
          <a:bodyPr wrap="none" anchor="ctr">
            <a:spAutoFit/>
          </a:bodyPr>
          <a:lstStyle/>
          <a:p>
            <a:endParaRPr lang="it-IT" sz="2200">
              <a:latin typeface="Calibri" pitchFamily="34" charset="0"/>
            </a:endParaRPr>
          </a:p>
        </p:txBody>
      </p:sp>
      <p:graphicFrame>
        <p:nvGraphicFramePr>
          <p:cNvPr id="1026" name="Object 1"/>
          <p:cNvGraphicFramePr>
            <a:graphicFrameLocks noChangeAspect="1"/>
          </p:cNvGraphicFramePr>
          <p:nvPr>
            <p:extLst>
              <p:ext uri="{D42A27DB-BD31-4B8C-83A1-F6EECF244321}">
                <p14:modId xmlns:p14="http://schemas.microsoft.com/office/powerpoint/2010/main" val="1400039841"/>
              </p:ext>
            </p:extLst>
          </p:nvPr>
        </p:nvGraphicFramePr>
        <p:xfrm>
          <a:off x="722065" y="928688"/>
          <a:ext cx="6696075" cy="428625"/>
        </p:xfrm>
        <a:graphic>
          <a:graphicData uri="http://schemas.openxmlformats.org/presentationml/2006/ole">
            <mc:AlternateContent xmlns:mc="http://schemas.openxmlformats.org/markup-compatibility/2006">
              <mc:Choice xmlns:v="urn:schemas-microsoft-com:vml" Requires="v">
                <p:oleObj spid="_x0000_s19518" name="Формула" r:id="rId4" imgW="3568680" imgH="228600" progId="Equation.3">
                  <p:embed/>
                </p:oleObj>
              </mc:Choice>
              <mc:Fallback>
                <p:oleObj name="Формула" r:id="rId4" imgW="356868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065" y="928688"/>
                        <a:ext cx="6696075" cy="42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2"/>
          <p:cNvGraphicFramePr>
            <a:graphicFrameLocks noChangeAspect="1"/>
          </p:cNvGraphicFramePr>
          <p:nvPr>
            <p:extLst>
              <p:ext uri="{D42A27DB-BD31-4B8C-83A1-F6EECF244321}">
                <p14:modId xmlns:p14="http://schemas.microsoft.com/office/powerpoint/2010/main" val="2922595924"/>
              </p:ext>
            </p:extLst>
          </p:nvPr>
        </p:nvGraphicFramePr>
        <p:xfrm>
          <a:off x="2301628" y="3143250"/>
          <a:ext cx="3800475" cy="400050"/>
        </p:xfrm>
        <a:graphic>
          <a:graphicData uri="http://schemas.openxmlformats.org/presentationml/2006/ole">
            <mc:AlternateContent xmlns:mc="http://schemas.openxmlformats.org/markup-compatibility/2006">
              <mc:Choice xmlns:v="urn:schemas-microsoft-com:vml" Requires="v">
                <p:oleObj spid="_x0000_s19519" name="Формула" r:id="rId6" imgW="2171520" imgH="228600" progId="Equation.3">
                  <p:embed/>
                </p:oleObj>
              </mc:Choice>
              <mc:Fallback>
                <p:oleObj name="Формула" r:id="rId6" imgW="217152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1628" y="3143250"/>
                        <a:ext cx="380047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8" name="TextBox 21"/>
          <p:cNvSpPr txBox="1">
            <a:spLocks noChangeArrowheads="1"/>
          </p:cNvSpPr>
          <p:nvPr/>
        </p:nvSpPr>
        <p:spPr bwMode="auto">
          <a:xfrm>
            <a:off x="913455" y="3571876"/>
            <a:ext cx="4099199" cy="769441"/>
          </a:xfrm>
          <a:prstGeom prst="rect">
            <a:avLst/>
          </a:prstGeom>
          <a:noFill/>
          <a:ln w="9525">
            <a:noFill/>
            <a:miter lim="800000"/>
            <a:headEnd/>
            <a:tailEnd/>
          </a:ln>
        </p:spPr>
        <p:txBody>
          <a:bodyPr wrap="none">
            <a:spAutoFit/>
          </a:bodyPr>
          <a:lstStyle/>
          <a:p>
            <a:pPr algn="ctr"/>
            <a:r>
              <a:rPr lang="en-US" sz="2200" dirty="0" smtClean="0">
                <a:latin typeface="Times New Roman" pitchFamily="18" charset="0"/>
                <a:cs typeface="Times New Roman" pitchFamily="18" charset="0"/>
              </a:rPr>
              <a:t>As nucleus-nucleus potential used</a:t>
            </a:r>
            <a:r>
              <a:rPr lang="ru-RU" sz="2200" dirty="0" smtClean="0">
                <a:latin typeface="Times New Roman" pitchFamily="18" charset="0"/>
                <a:cs typeface="Times New Roman" pitchFamily="18" charset="0"/>
              </a:rPr>
              <a:t> </a:t>
            </a:r>
            <a:endParaRPr lang="en-US" sz="2200" dirty="0" smtClean="0">
              <a:latin typeface="Times New Roman" pitchFamily="18" charset="0"/>
              <a:cs typeface="Times New Roman" pitchFamily="18" charset="0"/>
            </a:endParaRPr>
          </a:p>
          <a:p>
            <a:pPr algn="ctr"/>
            <a:r>
              <a:rPr lang="en-US" sz="2200" dirty="0" smtClean="0">
                <a:solidFill>
                  <a:srgbClr val="3399FF"/>
                </a:solidFill>
                <a:latin typeface="Times New Roman" pitchFamily="18" charset="0"/>
                <a:cs typeface="Times New Roman" pitchFamily="18" charset="0"/>
              </a:rPr>
              <a:t>double folding potential</a:t>
            </a:r>
          </a:p>
        </p:txBody>
      </p:sp>
      <p:graphicFrame>
        <p:nvGraphicFramePr>
          <p:cNvPr id="1028" name="Object 7"/>
          <p:cNvGraphicFramePr>
            <a:graphicFrameLocks noChangeAspect="1"/>
          </p:cNvGraphicFramePr>
          <p:nvPr>
            <p:extLst>
              <p:ext uri="{D42A27DB-BD31-4B8C-83A1-F6EECF244321}">
                <p14:modId xmlns:p14="http://schemas.microsoft.com/office/powerpoint/2010/main" val="1248445132"/>
              </p:ext>
            </p:extLst>
          </p:nvPr>
        </p:nvGraphicFramePr>
        <p:xfrm>
          <a:off x="1230065" y="4360863"/>
          <a:ext cx="3502025" cy="425450"/>
        </p:xfrm>
        <a:graphic>
          <a:graphicData uri="http://schemas.openxmlformats.org/presentationml/2006/ole">
            <mc:AlternateContent xmlns:mc="http://schemas.openxmlformats.org/markup-compatibility/2006">
              <mc:Choice xmlns:v="urn:schemas-microsoft-com:vml" Requires="v">
                <p:oleObj spid="_x0000_s19520" name="Формула" r:id="rId8" imgW="2298600" imgH="279360" progId="Equation.3">
                  <p:embed/>
                </p:oleObj>
              </mc:Choice>
              <mc:Fallback>
                <p:oleObj name="Формула" r:id="rId8" imgW="2298600" imgH="27936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30065" y="4360863"/>
                        <a:ext cx="3502025" cy="425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30" name="Object 9"/>
          <p:cNvGraphicFramePr>
            <a:graphicFrameLocks noChangeAspect="1"/>
          </p:cNvGraphicFramePr>
          <p:nvPr>
            <p:extLst>
              <p:ext uri="{D42A27DB-BD31-4B8C-83A1-F6EECF244321}">
                <p14:modId xmlns:p14="http://schemas.microsoft.com/office/powerpoint/2010/main" val="2090119955"/>
              </p:ext>
            </p:extLst>
          </p:nvPr>
        </p:nvGraphicFramePr>
        <p:xfrm>
          <a:off x="531540" y="5054614"/>
          <a:ext cx="1076325" cy="285750"/>
        </p:xfrm>
        <a:graphic>
          <a:graphicData uri="http://schemas.openxmlformats.org/presentationml/2006/ole">
            <mc:AlternateContent xmlns:mc="http://schemas.openxmlformats.org/markup-compatibility/2006">
              <mc:Choice xmlns:v="urn:schemas-microsoft-com:vml" Requires="v">
                <p:oleObj spid="_x0000_s19521" name="Формула" r:id="rId10" imgW="622080" imgH="164880" progId="Equation.3">
                  <p:embed/>
                </p:oleObj>
              </mc:Choice>
              <mc:Fallback>
                <p:oleObj name="Формула" r:id="rId10" imgW="62208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1540" y="5054614"/>
                        <a:ext cx="1076325" cy="285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0" name="TextBox 13"/>
          <p:cNvSpPr txBox="1">
            <a:spLocks noChangeArrowheads="1"/>
          </p:cNvSpPr>
          <p:nvPr/>
        </p:nvSpPr>
        <p:spPr bwMode="auto">
          <a:xfrm>
            <a:off x="4143043" y="1371415"/>
            <a:ext cx="4984057" cy="1446550"/>
          </a:xfrm>
          <a:prstGeom prst="rect">
            <a:avLst/>
          </a:prstGeom>
          <a:noFill/>
          <a:ln w="9525">
            <a:noFill/>
            <a:miter lim="800000"/>
            <a:headEnd/>
            <a:tailEnd/>
          </a:ln>
        </p:spPr>
        <p:txBody>
          <a:bodyPr wrap="none">
            <a:spAutoFit/>
          </a:bodyPr>
          <a:lstStyle/>
          <a:p>
            <a:r>
              <a:rPr lang="en-US" sz="2200" i="1" dirty="0">
                <a:latin typeface="Times New Roman" pitchFamily="18" charset="0"/>
                <a:cs typeface="Times New Roman" pitchFamily="18" charset="0"/>
              </a:rPr>
              <a:t>R – </a:t>
            </a:r>
            <a:r>
              <a:rPr lang="en-US" sz="2200" i="1" dirty="0" smtClean="0">
                <a:latin typeface="Times New Roman" pitchFamily="18" charset="0"/>
                <a:cs typeface="Times New Roman" pitchFamily="18" charset="0"/>
              </a:rPr>
              <a:t>distance between centers of two nuclei</a:t>
            </a:r>
            <a:endParaRPr lang="en-US" sz="2200" i="1" dirty="0">
              <a:latin typeface="Times New Roman" pitchFamily="18" charset="0"/>
              <a:cs typeface="Times New Roman" pitchFamily="18" charset="0"/>
            </a:endParaRPr>
          </a:p>
          <a:p>
            <a:r>
              <a:rPr lang="en-US" sz="2200" i="1" dirty="0">
                <a:latin typeface="Times New Roman" pitchFamily="18" charset="0"/>
                <a:cs typeface="Times New Roman" pitchFamily="18" charset="0"/>
              </a:rPr>
              <a:t>Z – </a:t>
            </a:r>
            <a:r>
              <a:rPr lang="en-US" sz="2200" i="1" dirty="0" smtClean="0">
                <a:latin typeface="Times New Roman" pitchFamily="18" charset="0"/>
                <a:cs typeface="Times New Roman" pitchFamily="18" charset="0"/>
              </a:rPr>
              <a:t>charge number</a:t>
            </a:r>
            <a:r>
              <a:rPr lang="ru-RU" sz="2200" i="1" dirty="0" smtClean="0">
                <a:latin typeface="Times New Roman" pitchFamily="18" charset="0"/>
                <a:cs typeface="Times New Roman" pitchFamily="18" charset="0"/>
              </a:rPr>
              <a:t>,  </a:t>
            </a:r>
            <a:r>
              <a:rPr lang="en-US" sz="2200" i="1" dirty="0">
                <a:latin typeface="Times New Roman" pitchFamily="18" charset="0"/>
                <a:cs typeface="Times New Roman" pitchFamily="18" charset="0"/>
              </a:rPr>
              <a:t>A – </a:t>
            </a:r>
            <a:r>
              <a:rPr lang="en-US" sz="2200" i="1" dirty="0" smtClean="0">
                <a:latin typeface="Times New Roman" pitchFamily="18" charset="0"/>
                <a:cs typeface="Times New Roman" pitchFamily="18" charset="0"/>
              </a:rPr>
              <a:t>mass number</a:t>
            </a:r>
            <a:endParaRPr lang="ru-RU" sz="2200" i="1" dirty="0">
              <a:latin typeface="Times New Roman" pitchFamily="18" charset="0"/>
              <a:cs typeface="Times New Roman" pitchFamily="18" charset="0"/>
            </a:endParaRPr>
          </a:p>
          <a:p>
            <a:r>
              <a:rPr lang="el-GR" sz="2200" i="1" dirty="0">
                <a:latin typeface="Times New Roman" pitchFamily="18" charset="0"/>
                <a:ea typeface="Cambria Math" pitchFamily="18" charset="0"/>
                <a:cs typeface="Times New Roman" pitchFamily="18" charset="0"/>
              </a:rPr>
              <a:t>β</a:t>
            </a:r>
            <a:r>
              <a:rPr lang="ru-RU" sz="2200" i="1" dirty="0">
                <a:latin typeface="Times New Roman" pitchFamily="18" charset="0"/>
                <a:ea typeface="Cambria Math" pitchFamily="18" charset="0"/>
                <a:cs typeface="Times New Roman" pitchFamily="18" charset="0"/>
              </a:rPr>
              <a:t>  </a:t>
            </a:r>
            <a:r>
              <a:rPr lang="en-US" sz="2200" i="1" dirty="0">
                <a:latin typeface="Times New Roman" pitchFamily="18" charset="0"/>
                <a:cs typeface="Times New Roman" pitchFamily="18" charset="0"/>
              </a:rPr>
              <a:t>–</a:t>
            </a:r>
            <a:r>
              <a:rPr lang="ru-RU" sz="2200" i="1" dirty="0">
                <a:latin typeface="Times New Roman" pitchFamily="18" charset="0"/>
              </a:rPr>
              <a:t> </a:t>
            </a:r>
            <a:r>
              <a:rPr lang="en-US" sz="2200" i="1" dirty="0" smtClean="0">
                <a:latin typeface="Times New Roman" pitchFamily="18" charset="0"/>
              </a:rPr>
              <a:t>deformation parameter</a:t>
            </a:r>
          </a:p>
          <a:p>
            <a:r>
              <a:rPr lang="en-US" sz="2200" i="1" dirty="0" smtClean="0">
                <a:latin typeface="Times New Roman" pitchFamily="18" charset="0"/>
              </a:rPr>
              <a:t>l</a:t>
            </a:r>
            <a:r>
              <a:rPr lang="ru-RU" sz="2200" i="1" dirty="0" smtClean="0">
                <a:latin typeface="Times New Roman" pitchFamily="18" charset="0"/>
              </a:rPr>
              <a:t> </a:t>
            </a:r>
            <a:r>
              <a:rPr lang="en-US" sz="2200" i="1" dirty="0">
                <a:latin typeface="Times New Roman" pitchFamily="18" charset="0"/>
                <a:cs typeface="Times New Roman" pitchFamily="18" charset="0"/>
              </a:rPr>
              <a:t>–</a:t>
            </a:r>
            <a:r>
              <a:rPr lang="ru-RU" sz="2200" i="1" dirty="0">
                <a:latin typeface="Times New Roman" pitchFamily="18" charset="0"/>
                <a:cs typeface="Times New Roman" pitchFamily="18" charset="0"/>
              </a:rPr>
              <a:t> </a:t>
            </a:r>
            <a:r>
              <a:rPr lang="en-US" sz="2200" i="1" dirty="0" smtClean="0">
                <a:latin typeface="Times New Roman" pitchFamily="18" charset="0"/>
                <a:cs typeface="Times New Roman" pitchFamily="18" charset="0"/>
              </a:rPr>
              <a:t>angular momentum of nucleus</a:t>
            </a:r>
            <a:endParaRPr lang="ru-RU" sz="2200" i="1" dirty="0">
              <a:latin typeface="Times New Roman" pitchFamily="18" charset="0"/>
              <a:cs typeface="Times New Roman" pitchFamily="18" charset="0"/>
            </a:endParaRPr>
          </a:p>
        </p:txBody>
      </p:sp>
      <p:pic>
        <p:nvPicPr>
          <p:cNvPr id="2" name="Picture 7"/>
          <p:cNvPicPr>
            <a:picLocks noChangeAspect="1" noChangeArrowheads="1"/>
          </p:cNvPicPr>
          <p:nvPr/>
        </p:nvPicPr>
        <p:blipFill>
          <a:blip r:embed="rId12" cstate="print"/>
          <a:srcRect/>
          <a:stretch>
            <a:fillRect/>
          </a:stretch>
        </p:blipFill>
        <p:spPr bwMode="auto">
          <a:xfrm>
            <a:off x="5889390" y="3643314"/>
            <a:ext cx="2547712" cy="1071570"/>
          </a:xfrm>
          <a:prstGeom prst="rect">
            <a:avLst/>
          </a:prstGeom>
          <a:noFill/>
          <a:ln w="9525">
            <a:noFill/>
            <a:miter lim="800000"/>
            <a:headEnd/>
            <a:tailEnd/>
          </a:ln>
          <a:effectLst/>
        </p:spPr>
      </p:pic>
      <p:graphicFrame>
        <p:nvGraphicFramePr>
          <p:cNvPr id="19" name="Object 8"/>
          <p:cNvGraphicFramePr>
            <a:graphicFrameLocks noChangeAspect="1"/>
          </p:cNvGraphicFramePr>
          <p:nvPr>
            <p:extLst>
              <p:ext uri="{D42A27DB-BD31-4B8C-83A1-F6EECF244321}">
                <p14:modId xmlns:p14="http://schemas.microsoft.com/office/powerpoint/2010/main" val="3822846833"/>
              </p:ext>
            </p:extLst>
          </p:nvPr>
        </p:nvGraphicFramePr>
        <p:xfrm>
          <a:off x="1993653" y="4983163"/>
          <a:ext cx="3719512" cy="374650"/>
        </p:xfrm>
        <a:graphic>
          <a:graphicData uri="http://schemas.openxmlformats.org/presentationml/2006/ole">
            <mc:AlternateContent xmlns:mc="http://schemas.openxmlformats.org/markup-compatibility/2006">
              <mc:Choice xmlns:v="urn:schemas-microsoft-com:vml" Requires="v">
                <p:oleObj spid="_x0000_s19522" name="Формула" r:id="rId13" imgW="2273040" imgH="228600" progId="Equation.3">
                  <p:embed/>
                </p:oleObj>
              </mc:Choice>
              <mc:Fallback>
                <p:oleObj name="Формула" r:id="rId13" imgW="227304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93653" y="4983163"/>
                        <a:ext cx="3719512" cy="37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 name="TextBox 26"/>
          <p:cNvSpPr txBox="1">
            <a:spLocks noChangeArrowheads="1"/>
          </p:cNvSpPr>
          <p:nvPr/>
        </p:nvSpPr>
        <p:spPr bwMode="auto">
          <a:xfrm>
            <a:off x="-173264" y="5696163"/>
            <a:ext cx="3286084" cy="769441"/>
          </a:xfrm>
          <a:prstGeom prst="rect">
            <a:avLst/>
          </a:prstGeom>
          <a:noFill/>
          <a:ln w="9525">
            <a:noFill/>
            <a:miter lim="800000"/>
            <a:headEnd/>
            <a:tailEnd/>
          </a:ln>
        </p:spPr>
        <p:txBody>
          <a:bodyPr wrap="square">
            <a:spAutoFit/>
          </a:bodyPr>
          <a:lstStyle/>
          <a:p>
            <a:pPr algn="ctr"/>
            <a:r>
              <a:rPr lang="en-US" sz="2200" dirty="0" smtClean="0">
                <a:latin typeface="Times New Roman" pitchFamily="18" charset="0"/>
                <a:cs typeface="Times New Roman" pitchFamily="18" charset="0"/>
              </a:rPr>
              <a:t>As </a:t>
            </a:r>
            <a:r>
              <a:rPr lang="el-GR" sz="2200" i="1" dirty="0" smtClean="0">
                <a:latin typeface="Times New Roman" pitchFamily="18" charset="0"/>
                <a:cs typeface="Times New Roman" pitchFamily="18" charset="0"/>
              </a:rPr>
              <a:t>ρ</a:t>
            </a: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used</a:t>
            </a:r>
            <a:r>
              <a:rPr lang="ru-RU" sz="2200" dirty="0" smtClean="0">
                <a:latin typeface="Times New Roman" pitchFamily="18" charset="0"/>
                <a:cs typeface="Times New Roman" pitchFamily="18" charset="0"/>
              </a:rPr>
              <a:t> </a:t>
            </a:r>
            <a:r>
              <a:rPr lang="en-US" sz="2200" dirty="0" smtClean="0">
                <a:latin typeface="Times New Roman" pitchFamily="18" charset="0"/>
                <a:cs typeface="Times New Roman" pitchFamily="18" charset="0"/>
              </a:rPr>
              <a:t>the </a:t>
            </a:r>
            <a:r>
              <a:rPr lang="en-US" sz="2200" dirty="0" smtClean="0">
                <a:solidFill>
                  <a:srgbClr val="FF0000"/>
                </a:solidFill>
                <a:latin typeface="Times New Roman" pitchFamily="18" charset="0"/>
                <a:cs typeface="Times New Roman" pitchFamily="18" charset="0"/>
              </a:rPr>
              <a:t>Fermi distribution</a:t>
            </a:r>
            <a:r>
              <a:rPr lang="en-US" sz="2200" dirty="0" smtClean="0">
                <a:latin typeface="Times New Roman" pitchFamily="18" charset="0"/>
                <a:cs typeface="Times New Roman" pitchFamily="18" charset="0"/>
              </a:rPr>
              <a:t>:</a:t>
            </a:r>
            <a:endParaRPr lang="ru-RU" sz="2200" dirty="0">
              <a:latin typeface="Times New Roman" pitchFamily="18" charset="0"/>
              <a:cs typeface="Times New Roman" pitchFamily="18" charset="0"/>
            </a:endParaRPr>
          </a:p>
        </p:txBody>
      </p:sp>
      <p:graphicFrame>
        <p:nvGraphicFramePr>
          <p:cNvPr id="21" name="Object 23"/>
          <p:cNvGraphicFramePr>
            <a:graphicFrameLocks noChangeAspect="1"/>
          </p:cNvGraphicFramePr>
          <p:nvPr>
            <p:extLst>
              <p:ext uri="{D42A27DB-BD31-4B8C-83A1-F6EECF244321}">
                <p14:modId xmlns:p14="http://schemas.microsoft.com/office/powerpoint/2010/main" val="2709299912"/>
              </p:ext>
            </p:extLst>
          </p:nvPr>
        </p:nvGraphicFramePr>
        <p:xfrm>
          <a:off x="3255728" y="5553287"/>
          <a:ext cx="2347910" cy="1018985"/>
        </p:xfrm>
        <a:graphic>
          <a:graphicData uri="http://schemas.openxmlformats.org/presentationml/2006/ole">
            <mc:AlternateContent xmlns:mc="http://schemas.openxmlformats.org/markup-compatibility/2006">
              <mc:Choice xmlns:v="urn:schemas-microsoft-com:vml" Requires="v">
                <p:oleObj spid="_x0000_s19523" name="Формула" r:id="rId15" imgW="1434960" imgH="622080" progId="Equation.3">
                  <p:embed/>
                </p:oleObj>
              </mc:Choice>
              <mc:Fallback>
                <p:oleObj name="Формула" r:id="rId15" imgW="1434960" imgH="6220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55728" y="5553287"/>
                        <a:ext cx="2347910" cy="10189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2" name="Picture 13"/>
          <p:cNvPicPr>
            <a:picLocks noChangeAspect="1" noChangeArrowheads="1"/>
          </p:cNvPicPr>
          <p:nvPr/>
        </p:nvPicPr>
        <p:blipFill>
          <a:blip r:embed="rId17" cstate="print"/>
          <a:srcRect r="12408"/>
          <a:stretch>
            <a:fillRect/>
          </a:stretch>
        </p:blipFill>
        <p:spPr bwMode="auto">
          <a:xfrm>
            <a:off x="5889390" y="4857760"/>
            <a:ext cx="2357454" cy="1483221"/>
          </a:xfrm>
          <a:prstGeom prst="rect">
            <a:avLst/>
          </a:prstGeom>
          <a:noFill/>
          <a:ln w="9525">
            <a:noFill/>
            <a:miter lim="800000"/>
            <a:headEnd/>
            <a:tailEnd/>
          </a:ln>
          <a:effectLst/>
        </p:spPr>
      </p:pic>
    </p:spTree>
    <p:extLst>
      <p:ext uri="{BB962C8B-B14F-4D97-AF65-F5344CB8AC3E}">
        <p14:creationId xmlns:p14="http://schemas.microsoft.com/office/powerpoint/2010/main" val="382420941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205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2057"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2058"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2059"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it-IT"/>
          </a:p>
        </p:txBody>
      </p:sp>
      <p:sp>
        <p:nvSpPr>
          <p:cNvPr id="2061" name="Rectangle 13"/>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2063" name="Rectangle 1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graphicFrame>
        <p:nvGraphicFramePr>
          <p:cNvPr id="2054" name="Object 27"/>
          <p:cNvGraphicFramePr>
            <a:graphicFrameLocks noChangeAspect="1"/>
          </p:cNvGraphicFramePr>
          <p:nvPr>
            <p:extLst>
              <p:ext uri="{D42A27DB-BD31-4B8C-83A1-F6EECF244321}">
                <p14:modId xmlns:p14="http://schemas.microsoft.com/office/powerpoint/2010/main" val="2279737245"/>
              </p:ext>
            </p:extLst>
          </p:nvPr>
        </p:nvGraphicFramePr>
        <p:xfrm>
          <a:off x="6678048" y="1129765"/>
          <a:ext cx="1384300" cy="355600"/>
        </p:xfrm>
        <a:graphic>
          <a:graphicData uri="http://schemas.openxmlformats.org/presentationml/2006/ole">
            <mc:AlternateContent xmlns:mc="http://schemas.openxmlformats.org/markup-compatibility/2006">
              <mc:Choice xmlns:v="urn:schemas-microsoft-com:vml" Requires="v">
                <p:oleObj spid="_x0000_s20572" name="Формула" r:id="rId3" imgW="888840" imgH="228600" progId="Equation.3">
                  <p:embed/>
                </p:oleObj>
              </mc:Choice>
              <mc:Fallback>
                <p:oleObj name="Формула" r:id="rId3" imgW="8888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78048" y="1129765"/>
                        <a:ext cx="1384300"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5"/>
          <p:cNvGraphicFramePr>
            <a:graphicFrameLocks noChangeAspect="1"/>
          </p:cNvGraphicFramePr>
          <p:nvPr/>
        </p:nvGraphicFramePr>
        <p:xfrm>
          <a:off x="285720" y="3286124"/>
          <a:ext cx="8348953" cy="1130301"/>
        </p:xfrm>
        <a:graphic>
          <a:graphicData uri="http://schemas.openxmlformats.org/presentationml/2006/ole">
            <mc:AlternateContent xmlns:mc="http://schemas.openxmlformats.org/markup-compatibility/2006">
              <mc:Choice xmlns:v="urn:schemas-microsoft-com:vml" Requires="v">
                <p:oleObj spid="_x0000_s20573" name="Формула" r:id="rId5" imgW="4876560" imgH="660240" progId="Equation.3">
                  <p:embed/>
                </p:oleObj>
              </mc:Choice>
              <mc:Fallback>
                <p:oleObj name="Формула" r:id="rId5" imgW="4876560" imgH="6602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720" y="3286124"/>
                        <a:ext cx="8348953" cy="11303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6"/>
          <p:cNvGraphicFramePr>
            <a:graphicFrameLocks noChangeAspect="1"/>
          </p:cNvGraphicFramePr>
          <p:nvPr/>
        </p:nvGraphicFramePr>
        <p:xfrm>
          <a:off x="515951" y="4591839"/>
          <a:ext cx="6748463" cy="1389063"/>
        </p:xfrm>
        <a:graphic>
          <a:graphicData uri="http://schemas.openxmlformats.org/presentationml/2006/ole">
            <mc:AlternateContent xmlns:mc="http://schemas.openxmlformats.org/markup-compatibility/2006">
              <mc:Choice xmlns:v="urn:schemas-microsoft-com:vml" Requires="v">
                <p:oleObj spid="_x0000_s20574" name="Equation" r:id="rId7" imgW="4317840" imgH="888840" progId="Equation.DSMT4">
                  <p:embed/>
                </p:oleObj>
              </mc:Choice>
              <mc:Fallback>
                <p:oleObj name="Equation" r:id="rId7" imgW="4317840" imgH="888840" progId="Equation.DSMT4">
                  <p:embed/>
                  <p:pic>
                    <p:nvPicPr>
                      <p:cNvPr id="0" name=""/>
                      <p:cNvPicPr>
                        <a:picLocks noChangeAspect="1" noChangeArrowheads="1"/>
                      </p:cNvPicPr>
                      <p:nvPr/>
                    </p:nvPicPr>
                    <p:blipFill>
                      <a:blip r:embed="rId8"/>
                      <a:srcRect/>
                      <a:stretch>
                        <a:fillRect/>
                      </a:stretch>
                    </p:blipFill>
                    <p:spPr bwMode="auto">
                      <a:xfrm>
                        <a:off x="515951" y="4591839"/>
                        <a:ext cx="6748463" cy="138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2065" name="Object 17"/>
          <p:cNvGraphicFramePr>
            <a:graphicFrameLocks noChangeAspect="1"/>
          </p:cNvGraphicFramePr>
          <p:nvPr/>
        </p:nvGraphicFramePr>
        <p:xfrm>
          <a:off x="650875" y="1071563"/>
          <a:ext cx="2389188" cy="354012"/>
        </p:xfrm>
        <a:graphic>
          <a:graphicData uri="http://schemas.openxmlformats.org/presentationml/2006/ole">
            <mc:AlternateContent xmlns:mc="http://schemas.openxmlformats.org/markup-compatibility/2006">
              <mc:Choice xmlns:v="urn:schemas-microsoft-com:vml" Requires="v">
                <p:oleObj spid="_x0000_s20575" name="Формула" r:id="rId9" imgW="1460160" imgH="215640" progId="Equation.3">
                  <p:embed/>
                </p:oleObj>
              </mc:Choice>
              <mc:Fallback>
                <p:oleObj name="Формула" r:id="rId9" imgW="1460160" imgH="215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0875" y="1071563"/>
                        <a:ext cx="2389188" cy="3540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 name="Объект 29"/>
          <p:cNvGraphicFramePr>
            <a:graphicFrameLocks noChangeAspect="1"/>
          </p:cNvGraphicFramePr>
          <p:nvPr/>
        </p:nvGraphicFramePr>
        <p:xfrm>
          <a:off x="571472" y="428604"/>
          <a:ext cx="3429024" cy="584318"/>
        </p:xfrm>
        <a:graphic>
          <a:graphicData uri="http://schemas.openxmlformats.org/presentationml/2006/ole">
            <mc:AlternateContent xmlns:mc="http://schemas.openxmlformats.org/markup-compatibility/2006">
              <mc:Choice xmlns:v="urn:schemas-microsoft-com:vml" Requires="v">
                <p:oleObj spid="_x0000_s20576" name="Формула" r:id="rId11" imgW="2831760" imgH="482400" progId="Equation.3">
                  <p:embed/>
                </p:oleObj>
              </mc:Choice>
              <mc:Fallback>
                <p:oleObj name="Формула" r:id="rId11" imgW="2831760" imgH="4824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1472" y="428604"/>
                        <a:ext cx="3429024" cy="584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 name="TextBox 30"/>
          <p:cNvSpPr txBox="1"/>
          <p:nvPr/>
        </p:nvSpPr>
        <p:spPr>
          <a:xfrm>
            <a:off x="3952069" y="544286"/>
            <a:ext cx="4283737" cy="400110"/>
          </a:xfrm>
          <a:prstGeom prst="rect">
            <a:avLst/>
          </a:prstGeom>
          <a:noFill/>
        </p:spPr>
        <p:txBody>
          <a:bodyPr wrap="none" rtlCol="0">
            <a:spAutoFit/>
          </a:bodyPr>
          <a:lstStyle/>
          <a:p>
            <a:r>
              <a:rPr lang="en-US" sz="2000" dirty="0" smtClean="0">
                <a:latin typeface="+mn-lt"/>
              </a:rPr>
              <a:t>- effective nucleon-nucleon potential</a:t>
            </a:r>
            <a:endParaRPr lang="ru-RU" sz="2000" dirty="0">
              <a:latin typeface="+mn-lt"/>
            </a:endParaRPr>
          </a:p>
        </p:txBody>
      </p:sp>
      <p:graphicFrame>
        <p:nvGraphicFramePr>
          <p:cNvPr id="32" name="Объект 31"/>
          <p:cNvGraphicFramePr>
            <a:graphicFrameLocks noChangeAspect="1"/>
          </p:cNvGraphicFramePr>
          <p:nvPr/>
        </p:nvGraphicFramePr>
        <p:xfrm>
          <a:off x="428596" y="1650422"/>
          <a:ext cx="2143140" cy="349818"/>
        </p:xfrm>
        <a:graphic>
          <a:graphicData uri="http://schemas.openxmlformats.org/presentationml/2006/ole">
            <mc:AlternateContent xmlns:mc="http://schemas.openxmlformats.org/markup-compatibility/2006">
              <mc:Choice xmlns:v="urn:schemas-microsoft-com:vml" Requires="v">
                <p:oleObj spid="_x0000_s20577" name="Формула" r:id="rId13" imgW="1396800" imgH="228600" progId="Equation.3">
                  <p:embed/>
                </p:oleObj>
              </mc:Choice>
              <mc:Fallback>
                <p:oleObj name="Формула" r:id="rId13" imgW="139680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8596" y="1650422"/>
                        <a:ext cx="2143140" cy="349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3" name="TextBox 32"/>
          <p:cNvSpPr txBox="1"/>
          <p:nvPr/>
        </p:nvSpPr>
        <p:spPr>
          <a:xfrm>
            <a:off x="2584182" y="1615856"/>
            <a:ext cx="5478166" cy="384721"/>
          </a:xfrm>
          <a:prstGeom prst="rect">
            <a:avLst/>
          </a:prstGeom>
          <a:noFill/>
        </p:spPr>
        <p:txBody>
          <a:bodyPr wrap="none" rtlCol="0">
            <a:spAutoFit/>
          </a:bodyPr>
          <a:lstStyle/>
          <a:p>
            <a:r>
              <a:rPr lang="en-US" sz="1900" dirty="0" smtClean="0">
                <a:latin typeface="+mn-lt"/>
              </a:rPr>
              <a:t>- constants of effective nucleon-nucleon potential</a:t>
            </a:r>
            <a:endParaRPr lang="ru-RU" sz="1900" dirty="0">
              <a:latin typeface="+mn-lt"/>
            </a:endParaRPr>
          </a:p>
        </p:txBody>
      </p:sp>
      <p:graphicFrame>
        <p:nvGraphicFramePr>
          <p:cNvPr id="34" name="Объект 33"/>
          <p:cNvGraphicFramePr>
            <a:graphicFrameLocks noChangeAspect="1"/>
          </p:cNvGraphicFramePr>
          <p:nvPr/>
        </p:nvGraphicFramePr>
        <p:xfrm>
          <a:off x="428597" y="2101399"/>
          <a:ext cx="1714512" cy="327475"/>
        </p:xfrm>
        <a:graphic>
          <a:graphicData uri="http://schemas.openxmlformats.org/presentationml/2006/ole">
            <mc:AlternateContent xmlns:mc="http://schemas.openxmlformats.org/markup-compatibility/2006">
              <mc:Choice xmlns:v="urn:schemas-microsoft-com:vml" Requires="v">
                <p:oleObj spid="_x0000_s20578" name="Формула" r:id="rId15" imgW="1193760" imgH="228600" progId="Equation.3">
                  <p:embed/>
                </p:oleObj>
              </mc:Choice>
              <mc:Fallback>
                <p:oleObj name="Формула" r:id="rId15" imgW="1193760" imgH="2286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8597" y="2101399"/>
                        <a:ext cx="1714512" cy="327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extBox 34"/>
          <p:cNvSpPr txBox="1"/>
          <p:nvPr/>
        </p:nvSpPr>
        <p:spPr>
          <a:xfrm>
            <a:off x="2277149" y="2056930"/>
            <a:ext cx="2624821" cy="384721"/>
          </a:xfrm>
          <a:prstGeom prst="rect">
            <a:avLst/>
          </a:prstGeom>
          <a:noFill/>
        </p:spPr>
        <p:txBody>
          <a:bodyPr wrap="none" rtlCol="0">
            <a:spAutoFit/>
          </a:bodyPr>
          <a:lstStyle/>
          <a:p>
            <a:r>
              <a:rPr lang="en-US" sz="1900" dirty="0" smtClean="0">
                <a:latin typeface="+mn-lt"/>
              </a:rPr>
              <a:t>- interaction coefficient</a:t>
            </a:r>
            <a:endParaRPr lang="ru-RU" sz="1900" dirty="0">
              <a:latin typeface="+mn-lt"/>
            </a:endParaRPr>
          </a:p>
        </p:txBody>
      </p:sp>
      <p:graphicFrame>
        <p:nvGraphicFramePr>
          <p:cNvPr id="36" name="Объект 35"/>
          <p:cNvGraphicFramePr>
            <a:graphicFrameLocks noChangeAspect="1"/>
          </p:cNvGraphicFramePr>
          <p:nvPr/>
        </p:nvGraphicFramePr>
        <p:xfrm>
          <a:off x="3857620" y="1071546"/>
          <a:ext cx="1165231" cy="417030"/>
        </p:xfrm>
        <a:graphic>
          <a:graphicData uri="http://schemas.openxmlformats.org/presentationml/2006/ole">
            <mc:AlternateContent xmlns:mc="http://schemas.openxmlformats.org/markup-compatibility/2006">
              <mc:Choice xmlns:v="urn:schemas-microsoft-com:vml" Requires="v">
                <p:oleObj spid="_x0000_s20579" name="Формула" r:id="rId17" imgW="672840" imgH="241200" progId="Equation.3">
                  <p:embed/>
                </p:oleObj>
              </mc:Choice>
              <mc:Fallback>
                <p:oleObj name="Формула" r:id="rId17" imgW="672840" imgH="241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857620" y="1071546"/>
                        <a:ext cx="1165231" cy="4170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 name="Объект 36"/>
          <p:cNvGraphicFramePr>
            <a:graphicFrameLocks noChangeAspect="1"/>
          </p:cNvGraphicFramePr>
          <p:nvPr/>
        </p:nvGraphicFramePr>
        <p:xfrm>
          <a:off x="500034" y="2428868"/>
          <a:ext cx="1428750" cy="714375"/>
        </p:xfrm>
        <a:graphic>
          <a:graphicData uri="http://schemas.openxmlformats.org/presentationml/2006/ole">
            <mc:AlternateContent xmlns:mc="http://schemas.openxmlformats.org/markup-compatibility/2006">
              <mc:Choice xmlns:v="urn:schemas-microsoft-com:vml" Requires="v">
                <p:oleObj spid="_x0000_s20580" name="Формула" r:id="rId19" imgW="914400" imgH="457200" progId="Equation.3">
                  <p:embed/>
                </p:oleObj>
              </mc:Choice>
              <mc:Fallback>
                <p:oleObj name="Формула" r:id="rId19" imgW="914400" imgH="4572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00034" y="2428868"/>
                        <a:ext cx="1428750" cy="714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 name="TextBox 37"/>
          <p:cNvSpPr txBox="1"/>
          <p:nvPr/>
        </p:nvSpPr>
        <p:spPr>
          <a:xfrm>
            <a:off x="1892380" y="2445621"/>
            <a:ext cx="3294492" cy="728405"/>
          </a:xfrm>
          <a:prstGeom prst="rect">
            <a:avLst/>
          </a:prstGeom>
          <a:noFill/>
        </p:spPr>
        <p:txBody>
          <a:bodyPr wrap="none" rtlCol="0">
            <a:spAutoFit/>
          </a:bodyPr>
          <a:lstStyle/>
          <a:p>
            <a:pPr>
              <a:spcAft>
                <a:spcPts val="400"/>
              </a:spcAft>
              <a:buFontTx/>
              <a:buChar char="-"/>
            </a:pPr>
            <a:r>
              <a:rPr lang="en-US" sz="1900" dirty="0" smtClean="0">
                <a:latin typeface="+mn-lt"/>
              </a:rPr>
              <a:t> density in center of nucleus</a:t>
            </a:r>
          </a:p>
          <a:p>
            <a:pPr>
              <a:buFontTx/>
              <a:buChar char="-"/>
            </a:pPr>
            <a:r>
              <a:rPr lang="en-US" sz="1900" dirty="0" smtClean="0">
                <a:latin typeface="+mn-lt"/>
              </a:rPr>
              <a:t> diffuseness parameter</a:t>
            </a:r>
            <a:endParaRPr lang="ru-RU" sz="1900" dirty="0">
              <a:latin typeface="+mn-lt"/>
            </a:endParaRPr>
          </a:p>
        </p:txBody>
      </p:sp>
      <p:sp>
        <p:nvSpPr>
          <p:cNvPr id="39" name="TextBox 38"/>
          <p:cNvSpPr txBox="1"/>
          <p:nvPr/>
        </p:nvSpPr>
        <p:spPr>
          <a:xfrm>
            <a:off x="4929190" y="1142984"/>
            <a:ext cx="1903085" cy="369332"/>
          </a:xfrm>
          <a:prstGeom prst="rect">
            <a:avLst/>
          </a:prstGeom>
          <a:noFill/>
        </p:spPr>
        <p:txBody>
          <a:bodyPr wrap="none" rtlCol="0">
            <a:spAutoFit/>
          </a:bodyPr>
          <a:lstStyle/>
          <a:p>
            <a:r>
              <a:rPr lang="en-US" sz="1800" dirty="0" smtClean="0">
                <a:latin typeface="+mn-lt"/>
              </a:rPr>
              <a:t>- nuclear radius, </a:t>
            </a:r>
            <a:endParaRPr lang="ru-RU" sz="1800" dirty="0">
              <a:latin typeface="+mn-lt"/>
            </a:endParaRPr>
          </a:p>
        </p:txBody>
      </p:sp>
      <p:graphicFrame>
        <p:nvGraphicFramePr>
          <p:cNvPr id="40" name="Объект 39"/>
          <p:cNvGraphicFramePr>
            <a:graphicFrameLocks noChangeAspect="1"/>
          </p:cNvGraphicFramePr>
          <p:nvPr/>
        </p:nvGraphicFramePr>
        <p:xfrm>
          <a:off x="5286380" y="2071678"/>
          <a:ext cx="1785937" cy="357187"/>
        </p:xfrm>
        <a:graphic>
          <a:graphicData uri="http://schemas.openxmlformats.org/presentationml/2006/ole">
            <mc:AlternateContent xmlns:mc="http://schemas.openxmlformats.org/markup-compatibility/2006">
              <mc:Choice xmlns:v="urn:schemas-microsoft-com:vml" Requires="v">
                <p:oleObj spid="_x0000_s20581" name="Формула" r:id="rId21" imgW="1143000" imgH="228600" progId="Equation.3">
                  <p:embed/>
                </p:oleObj>
              </mc:Choice>
              <mc:Fallback>
                <p:oleObj name="Формула" r:id="rId21" imgW="1143000" imgH="22860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286380" y="2071678"/>
                        <a:ext cx="1785937" cy="357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9481142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Box 3"/>
          <p:cNvSpPr txBox="1">
            <a:spLocks noChangeArrowheads="1"/>
          </p:cNvSpPr>
          <p:nvPr/>
        </p:nvSpPr>
        <p:spPr bwMode="auto">
          <a:xfrm>
            <a:off x="2470836" y="500063"/>
            <a:ext cx="3672800" cy="400110"/>
          </a:xfrm>
          <a:prstGeom prst="rect">
            <a:avLst/>
          </a:prstGeom>
          <a:noFill/>
          <a:ln w="9525">
            <a:noFill/>
            <a:miter lim="800000"/>
            <a:headEnd/>
            <a:tailEnd/>
          </a:ln>
        </p:spPr>
        <p:txBody>
          <a:bodyPr wrap="none">
            <a:spAutoFit/>
          </a:bodyPr>
          <a:lstStyle/>
          <a:p>
            <a:r>
              <a:rPr lang="en-US" sz="2000" dirty="0" smtClean="0">
                <a:solidFill>
                  <a:srgbClr val="3399FF"/>
                </a:solidFill>
                <a:latin typeface="Times New Roman" pitchFamily="18" charset="0"/>
                <a:cs typeface="Times New Roman" pitchFamily="18" charset="0"/>
              </a:rPr>
              <a:t>Coulomb</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potential</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is of this form</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8" name="Стрелка вправо 7"/>
          <p:cNvSpPr/>
          <p:nvPr/>
        </p:nvSpPr>
        <p:spPr>
          <a:xfrm>
            <a:off x="4357688" y="4500563"/>
            <a:ext cx="428625"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103" name="TextBox 8"/>
          <p:cNvSpPr txBox="1">
            <a:spLocks noChangeArrowheads="1"/>
          </p:cNvSpPr>
          <p:nvPr/>
        </p:nvSpPr>
        <p:spPr bwMode="auto">
          <a:xfrm>
            <a:off x="757975" y="2171634"/>
            <a:ext cx="7192354" cy="400110"/>
          </a:xfrm>
          <a:prstGeom prst="rect">
            <a:avLst/>
          </a:prstGeom>
          <a:noFill/>
          <a:ln w="9525">
            <a:noFill/>
            <a:miter lim="800000"/>
            <a:headEnd/>
            <a:tailEnd/>
          </a:ln>
        </p:spPr>
        <p:txBody>
          <a:bodyPr wrap="none">
            <a:spAutoFit/>
          </a:bodyPr>
          <a:lstStyle/>
          <a:p>
            <a:pPr algn="ctr"/>
            <a:r>
              <a:rPr lang="en-US" sz="2000" dirty="0" smtClean="0">
                <a:latin typeface="Times New Roman" pitchFamily="18" charset="0"/>
                <a:cs typeface="Times New Roman" pitchFamily="18" charset="0"/>
              </a:rPr>
              <a:t>Thereby, we obtain</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following pictures</a:t>
            </a:r>
            <a:r>
              <a:rPr lang="ru-RU"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for nucleus-nucleus potential</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pic>
        <p:nvPicPr>
          <p:cNvPr id="2" name="Picture 3"/>
          <p:cNvPicPr>
            <a:picLocks noChangeArrowheads="1"/>
          </p:cNvPicPr>
          <p:nvPr/>
        </p:nvPicPr>
        <p:blipFill>
          <a:blip r:embed="rId3" cstate="print"/>
          <a:srcRect b="12195"/>
          <a:stretch>
            <a:fillRect/>
          </a:stretch>
        </p:blipFill>
        <p:spPr bwMode="auto">
          <a:xfrm>
            <a:off x="214282" y="3367482"/>
            <a:ext cx="4075200" cy="2847600"/>
          </a:xfrm>
          <a:prstGeom prst="rect">
            <a:avLst/>
          </a:prstGeom>
          <a:noFill/>
          <a:ln w="9525">
            <a:noFill/>
            <a:miter lim="800000"/>
            <a:headEnd/>
            <a:tailEnd/>
          </a:ln>
          <a:effectLst/>
        </p:spPr>
      </p:pic>
      <p:pic>
        <p:nvPicPr>
          <p:cNvPr id="3" name="Picture 4"/>
          <p:cNvPicPr>
            <a:picLocks noChangeArrowheads="1"/>
          </p:cNvPicPr>
          <p:nvPr/>
        </p:nvPicPr>
        <p:blipFill>
          <a:blip r:embed="rId4" cstate="print"/>
          <a:srcRect b="5263"/>
          <a:stretch>
            <a:fillRect/>
          </a:stretch>
        </p:blipFill>
        <p:spPr bwMode="auto">
          <a:xfrm>
            <a:off x="4857752" y="3357562"/>
            <a:ext cx="3999600" cy="2883600"/>
          </a:xfrm>
          <a:prstGeom prst="rect">
            <a:avLst/>
          </a:prstGeom>
          <a:noFill/>
          <a:ln w="9525">
            <a:noFill/>
            <a:miter lim="800000"/>
            <a:headEnd/>
            <a:tailEnd/>
          </a:ln>
          <a:effectLst/>
        </p:spPr>
      </p:pic>
      <p:graphicFrame>
        <p:nvGraphicFramePr>
          <p:cNvPr id="4" name="Object 2"/>
          <p:cNvGraphicFramePr>
            <a:graphicFrameLocks noChangeAspect="1"/>
          </p:cNvGraphicFramePr>
          <p:nvPr/>
        </p:nvGraphicFramePr>
        <p:xfrm>
          <a:off x="2563813" y="1047750"/>
          <a:ext cx="3689350" cy="733425"/>
        </p:xfrm>
        <a:graphic>
          <a:graphicData uri="http://schemas.openxmlformats.org/presentationml/2006/ole">
            <mc:AlternateContent xmlns:mc="http://schemas.openxmlformats.org/markup-compatibility/2006">
              <mc:Choice xmlns:v="urn:schemas-microsoft-com:vml" Requires="v">
                <p:oleObj spid="_x0000_s21515" name="Формула" r:id="rId5" imgW="2108160" imgH="419040" progId="Equation.3">
                  <p:embed/>
                </p:oleObj>
              </mc:Choice>
              <mc:Fallback>
                <p:oleObj name="Формула" r:id="rId5" imgW="210816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3813" y="1047750"/>
                        <a:ext cx="3689350"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8100831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TextBox 1"/>
          <p:cNvSpPr txBox="1">
            <a:spLocks noChangeArrowheads="1"/>
          </p:cNvSpPr>
          <p:nvPr/>
        </p:nvSpPr>
        <p:spPr bwMode="auto">
          <a:xfrm>
            <a:off x="4929190" y="928670"/>
            <a:ext cx="3714776" cy="707886"/>
          </a:xfrm>
          <a:prstGeom prst="rect">
            <a:avLst/>
          </a:prstGeom>
          <a:noFill/>
          <a:ln w="9525">
            <a:noFill/>
            <a:miter lim="800000"/>
            <a:headEnd/>
            <a:tailEnd/>
          </a:ln>
        </p:spPr>
        <p:txBody>
          <a:bodyPr wrap="square">
            <a:spAutoFit/>
          </a:bodyPr>
          <a:lstStyle/>
          <a:p>
            <a:pPr algn="ctr"/>
            <a:r>
              <a:rPr lang="en-US" sz="2000" dirty="0" smtClean="0">
                <a:latin typeface="Times New Roman" pitchFamily="18" charset="0"/>
                <a:cs typeface="Times New Roman" pitchFamily="18" charset="0"/>
              </a:rPr>
              <a:t>Potential energy surface for </a:t>
            </a:r>
            <a:r>
              <a:rPr lang="ru-RU" sz="2000" baseline="30000" dirty="0" smtClean="0">
                <a:latin typeface="Times New Roman" pitchFamily="18" charset="0"/>
                <a:cs typeface="Times New Roman" pitchFamily="18" charset="0"/>
              </a:rPr>
              <a:t>252</a:t>
            </a:r>
            <a:r>
              <a:rPr lang="en-US" sz="2000" dirty="0" err="1">
                <a:latin typeface="Times New Roman" pitchFamily="18" charset="0"/>
                <a:cs typeface="Times New Roman" pitchFamily="18" charset="0"/>
              </a:rPr>
              <a:t>Cf</a:t>
            </a:r>
            <a:r>
              <a:rPr lang="ru-RU" sz="2000" dirty="0">
                <a:latin typeface="Times New Roman" pitchFamily="18" charset="0"/>
                <a:cs typeface="Times New Roman" pitchFamily="18" charset="0"/>
              </a:rPr>
              <a:t>(</a:t>
            </a:r>
            <a:r>
              <a:rPr lang="en-US" sz="2000" dirty="0" err="1">
                <a:latin typeface="Times New Roman" pitchFamily="18" charset="0"/>
                <a:cs typeface="Times New Roman" pitchFamily="18" charset="0"/>
              </a:rPr>
              <a:t>sf</a:t>
            </a:r>
            <a:r>
              <a:rPr lang="ru-RU"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within liquid drop model</a:t>
            </a:r>
            <a:endParaRPr lang="ru-RU" sz="2000" dirty="0">
              <a:latin typeface="Times New Roman" pitchFamily="18" charset="0"/>
              <a:cs typeface="Times New Roman" pitchFamily="18" charset="0"/>
            </a:endParaRPr>
          </a:p>
        </p:txBody>
      </p:sp>
      <p:sp>
        <p:nvSpPr>
          <p:cNvPr id="6152" name="TextBox 6"/>
          <p:cNvSpPr txBox="1">
            <a:spLocks noChangeArrowheads="1"/>
          </p:cNvSpPr>
          <p:nvPr/>
        </p:nvSpPr>
        <p:spPr bwMode="auto">
          <a:xfrm>
            <a:off x="642910" y="928670"/>
            <a:ext cx="3286125" cy="707886"/>
          </a:xfrm>
          <a:prstGeom prst="rect">
            <a:avLst/>
          </a:prstGeom>
          <a:noFill/>
          <a:ln w="9525">
            <a:noFill/>
            <a:miter lim="800000"/>
            <a:headEnd/>
            <a:tailEnd/>
          </a:ln>
        </p:spPr>
        <p:txBody>
          <a:bodyPr>
            <a:spAutoFit/>
          </a:bodyPr>
          <a:lstStyle/>
          <a:p>
            <a:pPr algn="ctr"/>
            <a:r>
              <a:rPr lang="en-US" sz="2000" dirty="0" smtClean="0">
                <a:latin typeface="Times New Roman" pitchFamily="18" charset="0"/>
                <a:cs typeface="Times New Roman" pitchFamily="18" charset="0"/>
              </a:rPr>
              <a:t>Driving potential for </a:t>
            </a:r>
            <a:r>
              <a:rPr lang="ru-RU" sz="2000" baseline="30000" dirty="0" smtClean="0">
                <a:latin typeface="Times New Roman" pitchFamily="18" charset="0"/>
                <a:cs typeface="Times New Roman" pitchFamily="18" charset="0"/>
              </a:rPr>
              <a:t>252</a:t>
            </a:r>
            <a:r>
              <a:rPr lang="en-US" sz="2000" dirty="0" err="1">
                <a:latin typeface="Times New Roman" pitchFamily="18" charset="0"/>
                <a:cs typeface="Times New Roman" pitchFamily="18" charset="0"/>
              </a:rPr>
              <a:t>Cf</a:t>
            </a:r>
            <a:r>
              <a:rPr lang="ru-RU" sz="2000" dirty="0">
                <a:latin typeface="Times New Roman" pitchFamily="18" charset="0"/>
                <a:cs typeface="Times New Roman" pitchFamily="18" charset="0"/>
              </a:rPr>
              <a:t>(</a:t>
            </a:r>
            <a:r>
              <a:rPr lang="en-US" sz="2000" dirty="0" err="1">
                <a:latin typeface="Times New Roman" pitchFamily="18" charset="0"/>
                <a:cs typeface="Times New Roman" pitchFamily="18" charset="0"/>
              </a:rPr>
              <a:t>sf</a:t>
            </a:r>
            <a:r>
              <a:rPr lang="ru-RU" sz="2000" dirty="0" smtClean="0">
                <a:latin typeface="Times New Roman" pitchFamily="18" charset="0"/>
                <a:cs typeface="Times New Roman" pitchFamily="18" charset="0"/>
              </a:rPr>
              <a:t>)</a:t>
            </a:r>
            <a:endParaRPr lang="en-US" sz="2000" dirty="0" smtClean="0">
              <a:latin typeface="Times New Roman" pitchFamily="18" charset="0"/>
              <a:cs typeface="Times New Roman" pitchFamily="18" charset="0"/>
            </a:endParaRPr>
          </a:p>
          <a:p>
            <a:pPr algn="ctr"/>
            <a:r>
              <a:rPr lang="en-US" sz="2000" dirty="0" smtClean="0">
                <a:latin typeface="Times New Roman" pitchFamily="18" charset="0"/>
                <a:cs typeface="Times New Roman" pitchFamily="18" charset="0"/>
              </a:rPr>
              <a:t>within liquid drop model</a:t>
            </a:r>
            <a:endParaRPr lang="ru-RU" sz="2000" dirty="0">
              <a:latin typeface="Times New Roman" pitchFamily="18" charset="0"/>
              <a:cs typeface="Times New Roman" pitchFamily="18" charset="0"/>
            </a:endParaRPr>
          </a:p>
        </p:txBody>
      </p:sp>
      <p:pic>
        <p:nvPicPr>
          <p:cNvPr id="15" name="Рисунок 14" descr="D:\Rustam\Science\My article\Pot_Dr_Cf.bmp"/>
          <p:cNvPicPr/>
          <p:nvPr/>
        </p:nvPicPr>
        <p:blipFill>
          <a:blip r:embed="rId2" cstate="print"/>
          <a:srcRect b="4502"/>
          <a:stretch>
            <a:fillRect/>
          </a:stretch>
        </p:blipFill>
        <p:spPr bwMode="auto">
          <a:xfrm>
            <a:off x="214282" y="2071678"/>
            <a:ext cx="4429156" cy="4214842"/>
          </a:xfrm>
          <a:prstGeom prst="rect">
            <a:avLst/>
          </a:prstGeom>
          <a:noFill/>
          <a:ln w="9525">
            <a:noFill/>
            <a:miter lim="800000"/>
            <a:headEnd/>
            <a:tailEnd/>
          </a:ln>
        </p:spPr>
      </p:pic>
      <p:pic>
        <p:nvPicPr>
          <p:cNvPr id="16" name="Рисунок 15" descr="D:\Rustam\Science\My article\Pot_Sur_Cf.bmp"/>
          <p:cNvPicPr/>
          <p:nvPr/>
        </p:nvPicPr>
        <p:blipFill>
          <a:blip r:embed="rId3" cstate="print"/>
          <a:srcRect b="4135"/>
          <a:stretch>
            <a:fillRect/>
          </a:stretch>
        </p:blipFill>
        <p:spPr bwMode="auto">
          <a:xfrm>
            <a:off x="4786314" y="2071678"/>
            <a:ext cx="4143404" cy="4214842"/>
          </a:xfrm>
          <a:prstGeom prst="rect">
            <a:avLst/>
          </a:prstGeom>
          <a:noFill/>
          <a:ln w="9525">
            <a:noFill/>
            <a:miter lim="800000"/>
            <a:headEnd/>
            <a:tailEnd/>
          </a:ln>
        </p:spPr>
      </p:pic>
      <p:sp>
        <p:nvSpPr>
          <p:cNvPr id="7" name="TextBox 6"/>
          <p:cNvSpPr txBox="1">
            <a:spLocks noChangeArrowheads="1"/>
          </p:cNvSpPr>
          <p:nvPr/>
        </p:nvSpPr>
        <p:spPr bwMode="auto">
          <a:xfrm>
            <a:off x="2643174" y="214290"/>
            <a:ext cx="3286125" cy="461665"/>
          </a:xfrm>
          <a:prstGeom prst="rect">
            <a:avLst/>
          </a:prstGeom>
          <a:noFill/>
          <a:ln w="9525">
            <a:noFill/>
            <a:miter lim="800000"/>
            <a:headEnd/>
            <a:tailEnd/>
          </a:ln>
        </p:spPr>
        <p:txBody>
          <a:bodyPr>
            <a:spAutoFit/>
          </a:bodyPr>
          <a:lstStyle/>
          <a:p>
            <a:pPr algn="ctr"/>
            <a:r>
              <a:rPr lang="en-US" sz="2400" dirty="0" smtClean="0">
                <a:solidFill>
                  <a:schemeClr val="accent1"/>
                </a:solidFill>
                <a:latin typeface="Times New Roman" pitchFamily="18" charset="0"/>
                <a:cs typeface="Times New Roman" pitchFamily="18" charset="0"/>
              </a:rPr>
              <a:t>Results of calculation</a:t>
            </a:r>
            <a:endParaRPr lang="ru-RU" sz="2400" dirty="0">
              <a:solidFill>
                <a:schemeClr val="accent1"/>
              </a:solidFill>
              <a:latin typeface="Times New Roman" pitchFamily="18" charset="0"/>
              <a:cs typeface="Times New Roman" pitchFamily="18" charset="0"/>
            </a:endParaRPr>
          </a:p>
        </p:txBody>
      </p:sp>
    </p:spTree>
    <p:extLst>
      <p:ext uri="{BB962C8B-B14F-4D97-AF65-F5344CB8AC3E}">
        <p14:creationId xmlns:p14="http://schemas.microsoft.com/office/powerpoint/2010/main" val="274542136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TextBox 9"/>
          <p:cNvSpPr txBox="1">
            <a:spLocks noChangeArrowheads="1"/>
          </p:cNvSpPr>
          <p:nvPr/>
        </p:nvSpPr>
        <p:spPr bwMode="auto">
          <a:xfrm>
            <a:off x="1287072" y="118568"/>
            <a:ext cx="6848221" cy="800219"/>
          </a:xfrm>
          <a:prstGeom prst="rect">
            <a:avLst/>
          </a:prstGeom>
          <a:noFill/>
          <a:ln w="9525">
            <a:noFill/>
            <a:miter lim="800000"/>
            <a:headEnd/>
            <a:tailEnd/>
          </a:ln>
        </p:spPr>
        <p:txBody>
          <a:bodyPr wrap="none">
            <a:spAutoFit/>
          </a:bodyPr>
          <a:lstStyle/>
          <a:p>
            <a:pPr algn="ctr"/>
            <a:r>
              <a:rPr lang="en-US" sz="2800" dirty="0" smtClean="0">
                <a:solidFill>
                  <a:srgbClr val="9933FF"/>
                </a:solidFill>
                <a:latin typeface="+mn-lt"/>
              </a:rPr>
              <a:t>Driving potential within the liquid drop model</a:t>
            </a:r>
            <a:endParaRPr lang="en-US" sz="2800" dirty="0" smtClean="0">
              <a:solidFill>
                <a:srgbClr val="9933FF"/>
              </a:solidFill>
              <a:latin typeface="+mn-lt"/>
              <a:cs typeface="Times New Roman" pitchFamily="18" charset="0"/>
            </a:endParaRPr>
          </a:p>
          <a:p>
            <a:pPr algn="ctr"/>
            <a:r>
              <a:rPr lang="en-US" dirty="0" smtClean="0">
                <a:solidFill>
                  <a:srgbClr val="9933FF"/>
                </a:solidFill>
                <a:latin typeface="Times New Roman" pitchFamily="18" charset="0"/>
                <a:cs typeface="Times New Roman" pitchFamily="18" charset="0"/>
              </a:rPr>
              <a:t>for</a:t>
            </a:r>
            <a:r>
              <a:rPr lang="ru-RU" dirty="0" smtClean="0">
                <a:solidFill>
                  <a:srgbClr val="9933FF"/>
                </a:solidFill>
                <a:latin typeface="Times New Roman" pitchFamily="18" charset="0"/>
                <a:cs typeface="Times New Roman" pitchFamily="18" charset="0"/>
              </a:rPr>
              <a:t> </a:t>
            </a:r>
            <a:r>
              <a:rPr lang="ru-RU" baseline="30000" dirty="0" smtClean="0">
                <a:solidFill>
                  <a:srgbClr val="FF0000"/>
                </a:solidFill>
                <a:latin typeface="Times New Roman" pitchFamily="18" charset="0"/>
                <a:cs typeface="Times New Roman" pitchFamily="18" charset="0"/>
              </a:rPr>
              <a:t>120</a:t>
            </a:r>
            <a:r>
              <a:rPr lang="it-IT" dirty="0">
                <a:solidFill>
                  <a:srgbClr val="FF0000"/>
                </a:solidFill>
                <a:latin typeface="Times New Roman" pitchFamily="18" charset="0"/>
                <a:cs typeface="Times New Roman" pitchFamily="18" charset="0"/>
              </a:rPr>
              <a:t>Sn</a:t>
            </a:r>
            <a:r>
              <a:rPr lang="it-IT" dirty="0">
                <a:solidFill>
                  <a:srgbClr val="9933FF"/>
                </a:solidFill>
                <a:latin typeface="Times New Roman" pitchFamily="18" charset="0"/>
                <a:cs typeface="Times New Roman" pitchFamily="18" charset="0"/>
              </a:rPr>
              <a:t>, </a:t>
            </a:r>
            <a:r>
              <a:rPr lang="it-IT" dirty="0">
                <a:solidFill>
                  <a:schemeClr val="hlink"/>
                </a:solidFill>
                <a:latin typeface="Times New Roman" pitchFamily="18" charset="0"/>
              </a:rPr>
              <a:t> </a:t>
            </a:r>
            <a:r>
              <a:rPr lang="it-IT" baseline="30000" dirty="0">
                <a:solidFill>
                  <a:schemeClr val="hlink"/>
                </a:solidFill>
                <a:latin typeface="Times New Roman" pitchFamily="18" charset="0"/>
              </a:rPr>
              <a:t>190</a:t>
            </a:r>
            <a:r>
              <a:rPr lang="it-IT" dirty="0">
                <a:solidFill>
                  <a:schemeClr val="hlink"/>
                </a:solidFill>
                <a:latin typeface="Times New Roman" pitchFamily="18" charset="0"/>
              </a:rPr>
              <a:t>W</a:t>
            </a:r>
            <a:r>
              <a:rPr lang="it-IT" dirty="0">
                <a:solidFill>
                  <a:srgbClr val="9933FF"/>
                </a:solidFill>
                <a:latin typeface="Times New Roman" pitchFamily="18" charset="0"/>
              </a:rPr>
              <a:t>,</a:t>
            </a:r>
            <a:r>
              <a:rPr lang="it-IT" dirty="0">
                <a:solidFill>
                  <a:schemeClr val="hlink"/>
                </a:solidFill>
                <a:latin typeface="Times New Roman" pitchFamily="18" charset="0"/>
              </a:rPr>
              <a:t> </a:t>
            </a:r>
            <a:r>
              <a:rPr lang="it-IT" baseline="30000" dirty="0">
                <a:latin typeface="Times New Roman" pitchFamily="18" charset="0"/>
                <a:cs typeface="Times New Roman" pitchFamily="18" charset="0"/>
              </a:rPr>
              <a:t>23</a:t>
            </a:r>
            <a:r>
              <a:rPr lang="ru-RU" baseline="30000" dirty="0">
                <a:latin typeface="Times New Roman" pitchFamily="18" charset="0"/>
                <a:cs typeface="Times New Roman" pitchFamily="18" charset="0"/>
              </a:rPr>
              <a:t>6</a:t>
            </a:r>
            <a:r>
              <a:rPr lang="it-IT" dirty="0">
                <a:latin typeface="Times New Roman" pitchFamily="18" charset="0"/>
                <a:cs typeface="Times New Roman" pitchFamily="18" charset="0"/>
              </a:rPr>
              <a:t>U</a:t>
            </a:r>
            <a:r>
              <a:rPr lang="it-IT" dirty="0">
                <a:solidFill>
                  <a:schemeClr val="hlink"/>
                </a:solidFill>
                <a:latin typeface="Times New Roman" pitchFamily="18" charset="0"/>
                <a:cs typeface="Times New Roman" pitchFamily="18" charset="0"/>
              </a:rPr>
              <a:t>  </a:t>
            </a:r>
            <a:r>
              <a:rPr lang="en-US" dirty="0" smtClean="0">
                <a:solidFill>
                  <a:srgbClr val="9933FF"/>
                </a:solidFill>
                <a:latin typeface="Times New Roman" pitchFamily="18" charset="0"/>
                <a:cs typeface="Times New Roman" pitchFamily="18" charset="0"/>
              </a:rPr>
              <a:t>and</a:t>
            </a:r>
            <a:r>
              <a:rPr lang="ru-RU" dirty="0" smtClean="0">
                <a:solidFill>
                  <a:schemeClr val="hlink"/>
                </a:solidFill>
                <a:latin typeface="Times New Roman" pitchFamily="18" charset="0"/>
                <a:cs typeface="Times New Roman" pitchFamily="18" charset="0"/>
              </a:rPr>
              <a:t> </a:t>
            </a:r>
            <a:r>
              <a:rPr lang="it-IT" baseline="30000" dirty="0" smtClean="0">
                <a:solidFill>
                  <a:srgbClr val="00FF00"/>
                </a:solidFill>
                <a:latin typeface="Times New Roman" pitchFamily="18" charset="0"/>
                <a:cs typeface="Times New Roman" pitchFamily="18" charset="0"/>
              </a:rPr>
              <a:t>252</a:t>
            </a:r>
            <a:r>
              <a:rPr lang="it-IT" dirty="0" smtClean="0">
                <a:solidFill>
                  <a:srgbClr val="00FF00"/>
                </a:solidFill>
                <a:latin typeface="Times New Roman" pitchFamily="18" charset="0"/>
                <a:cs typeface="Times New Roman" pitchFamily="18" charset="0"/>
              </a:rPr>
              <a:t>Cf</a:t>
            </a:r>
            <a:r>
              <a:rPr lang="it-IT" dirty="0" smtClean="0">
                <a:solidFill>
                  <a:schemeClr val="hlink"/>
                </a:solidFill>
                <a:latin typeface="Times New Roman" pitchFamily="18" charset="0"/>
                <a:cs typeface="Times New Roman" pitchFamily="18" charset="0"/>
              </a:rPr>
              <a:t> </a:t>
            </a:r>
            <a:endParaRPr lang="ru-RU" dirty="0">
              <a:solidFill>
                <a:schemeClr val="hlink"/>
              </a:solidFill>
              <a:latin typeface="Times New Roman" pitchFamily="18" charset="0"/>
              <a:cs typeface="Times New Roman" pitchFamily="18" charset="0"/>
            </a:endParaRPr>
          </a:p>
        </p:txBody>
      </p:sp>
      <p:pic>
        <p:nvPicPr>
          <p:cNvPr id="52225" name="Picture 1"/>
          <p:cNvPicPr>
            <a:picLocks noChangeAspect="1" noChangeArrowheads="1"/>
          </p:cNvPicPr>
          <p:nvPr/>
        </p:nvPicPr>
        <p:blipFill>
          <a:blip r:embed="rId2" cstate="print"/>
          <a:srcRect/>
          <a:stretch>
            <a:fillRect/>
          </a:stretch>
        </p:blipFill>
        <p:spPr bwMode="auto">
          <a:xfrm>
            <a:off x="785786" y="928670"/>
            <a:ext cx="3322024" cy="2811600"/>
          </a:xfrm>
          <a:prstGeom prst="rect">
            <a:avLst/>
          </a:prstGeom>
          <a:noFill/>
          <a:ln w="9525">
            <a:noFill/>
            <a:miter lim="800000"/>
            <a:headEnd/>
            <a:tailEnd/>
          </a:ln>
          <a:effectLst/>
        </p:spPr>
      </p:pic>
      <p:pic>
        <p:nvPicPr>
          <p:cNvPr id="52226" name="Picture 2"/>
          <p:cNvPicPr>
            <a:picLocks noChangeAspect="1" noChangeArrowheads="1"/>
          </p:cNvPicPr>
          <p:nvPr/>
        </p:nvPicPr>
        <p:blipFill>
          <a:blip r:embed="rId3" cstate="print"/>
          <a:srcRect/>
          <a:stretch>
            <a:fillRect/>
          </a:stretch>
        </p:blipFill>
        <p:spPr bwMode="auto">
          <a:xfrm>
            <a:off x="4929190" y="857232"/>
            <a:ext cx="3307922" cy="2811600"/>
          </a:xfrm>
          <a:prstGeom prst="rect">
            <a:avLst/>
          </a:prstGeom>
          <a:noFill/>
          <a:ln w="9525">
            <a:noFill/>
            <a:miter lim="800000"/>
            <a:headEnd/>
            <a:tailEnd/>
          </a:ln>
          <a:effectLst/>
        </p:spPr>
      </p:pic>
      <p:pic>
        <p:nvPicPr>
          <p:cNvPr id="52227" name="Picture 3"/>
          <p:cNvPicPr>
            <a:picLocks noChangeAspect="1" noChangeArrowheads="1"/>
          </p:cNvPicPr>
          <p:nvPr/>
        </p:nvPicPr>
        <p:blipFill>
          <a:blip r:embed="rId4" cstate="print"/>
          <a:srcRect/>
          <a:stretch>
            <a:fillRect/>
          </a:stretch>
        </p:blipFill>
        <p:spPr bwMode="auto">
          <a:xfrm>
            <a:off x="785786" y="3786190"/>
            <a:ext cx="3499224" cy="2811600"/>
          </a:xfrm>
          <a:prstGeom prst="rect">
            <a:avLst/>
          </a:prstGeom>
          <a:noFill/>
          <a:ln w="9525">
            <a:noFill/>
            <a:miter lim="800000"/>
            <a:headEnd/>
            <a:tailEnd/>
          </a:ln>
          <a:effectLst/>
        </p:spPr>
      </p:pic>
      <p:pic>
        <p:nvPicPr>
          <p:cNvPr id="52228" name="Picture 4"/>
          <p:cNvPicPr>
            <a:picLocks noChangeAspect="1" noChangeArrowheads="1"/>
          </p:cNvPicPr>
          <p:nvPr/>
        </p:nvPicPr>
        <p:blipFill>
          <a:blip r:embed="rId5" cstate="print"/>
          <a:srcRect/>
          <a:stretch>
            <a:fillRect/>
          </a:stretch>
        </p:blipFill>
        <p:spPr bwMode="auto">
          <a:xfrm>
            <a:off x="4929190" y="3786190"/>
            <a:ext cx="3519376" cy="2811600"/>
          </a:xfrm>
          <a:prstGeom prst="rect">
            <a:avLst/>
          </a:prstGeom>
          <a:noFill/>
          <a:ln w="9525">
            <a:noFill/>
            <a:miter lim="800000"/>
            <a:headEnd/>
            <a:tailEnd/>
          </a:ln>
          <a:effectLst/>
        </p:spPr>
      </p:pic>
    </p:spTree>
    <p:extLst>
      <p:ext uri="{BB962C8B-B14F-4D97-AF65-F5344CB8AC3E}">
        <p14:creationId xmlns:p14="http://schemas.microsoft.com/office/powerpoint/2010/main" val="226079844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TextBox 5"/>
          <p:cNvSpPr txBox="1">
            <a:spLocks noChangeArrowheads="1"/>
          </p:cNvSpPr>
          <p:nvPr/>
        </p:nvSpPr>
        <p:spPr bwMode="auto">
          <a:xfrm>
            <a:off x="796648" y="714356"/>
            <a:ext cx="3203121" cy="769441"/>
          </a:xfrm>
          <a:prstGeom prst="rect">
            <a:avLst/>
          </a:prstGeom>
          <a:noFill/>
          <a:ln w="9525">
            <a:noFill/>
            <a:miter lim="800000"/>
            <a:headEnd/>
            <a:tailEnd/>
          </a:ln>
        </p:spPr>
        <p:txBody>
          <a:bodyPr wrap="none">
            <a:spAutoFit/>
          </a:bodyPr>
          <a:lstStyle/>
          <a:p>
            <a:pPr algn="ctr"/>
            <a:r>
              <a:rPr lang="en-US" sz="2200" i="1" dirty="0" smtClean="0">
                <a:latin typeface="Times New Roman" pitchFamily="18" charset="0"/>
                <a:cs typeface="Times New Roman" pitchFamily="18" charset="0"/>
              </a:rPr>
              <a:t>Driving potential for </a:t>
            </a:r>
            <a:r>
              <a:rPr lang="ru-RU" sz="2200" i="1" baseline="30000" dirty="0" smtClean="0">
                <a:latin typeface="Times New Roman" pitchFamily="18" charset="0"/>
                <a:cs typeface="Times New Roman" pitchFamily="18" charset="0"/>
              </a:rPr>
              <a:t>210</a:t>
            </a:r>
            <a:r>
              <a:rPr lang="en-US" sz="2200" i="1" dirty="0">
                <a:latin typeface="Times New Roman" pitchFamily="18" charset="0"/>
                <a:cs typeface="Times New Roman" pitchFamily="18" charset="0"/>
              </a:rPr>
              <a:t>Po</a:t>
            </a:r>
            <a:endParaRPr lang="ru-RU" sz="2200" i="1" dirty="0">
              <a:latin typeface="Times New Roman" pitchFamily="18" charset="0"/>
              <a:cs typeface="Times New Roman" pitchFamily="18" charset="0"/>
            </a:endParaRPr>
          </a:p>
          <a:p>
            <a:pPr algn="ctr"/>
            <a:r>
              <a:rPr lang="en-US" sz="2200" i="1" dirty="0" smtClean="0">
                <a:latin typeface="Times New Roman" pitchFamily="18" charset="0"/>
                <a:cs typeface="Times New Roman" pitchFamily="18" charset="0"/>
              </a:rPr>
              <a:t>within liquid drop model</a:t>
            </a:r>
            <a:endParaRPr lang="ru-RU" sz="2200" i="1" dirty="0">
              <a:latin typeface="Times New Roman" pitchFamily="18" charset="0"/>
              <a:cs typeface="Times New Roman" pitchFamily="18" charset="0"/>
            </a:endParaRPr>
          </a:p>
        </p:txBody>
      </p:sp>
      <p:sp>
        <p:nvSpPr>
          <p:cNvPr id="18438" name="TextBox 6"/>
          <p:cNvSpPr txBox="1">
            <a:spLocks noChangeArrowheads="1"/>
          </p:cNvSpPr>
          <p:nvPr/>
        </p:nvSpPr>
        <p:spPr bwMode="auto">
          <a:xfrm>
            <a:off x="4998304" y="659295"/>
            <a:ext cx="3203121" cy="769441"/>
          </a:xfrm>
          <a:prstGeom prst="rect">
            <a:avLst/>
          </a:prstGeom>
          <a:noFill/>
          <a:ln w="9525">
            <a:noFill/>
            <a:miter lim="800000"/>
            <a:headEnd/>
            <a:tailEnd/>
          </a:ln>
        </p:spPr>
        <p:txBody>
          <a:bodyPr wrap="none">
            <a:spAutoFit/>
          </a:bodyPr>
          <a:lstStyle/>
          <a:p>
            <a:pPr algn="ctr"/>
            <a:r>
              <a:rPr lang="en-US" sz="2200" i="1" dirty="0" smtClean="0">
                <a:latin typeface="Times New Roman" pitchFamily="18" charset="0"/>
                <a:cs typeface="Times New Roman" pitchFamily="18" charset="0"/>
              </a:rPr>
              <a:t>Driving potential for </a:t>
            </a:r>
            <a:r>
              <a:rPr lang="ru-RU" sz="2200" i="1" baseline="30000" dirty="0" smtClean="0">
                <a:latin typeface="Times New Roman" pitchFamily="18" charset="0"/>
                <a:cs typeface="Times New Roman" pitchFamily="18" charset="0"/>
              </a:rPr>
              <a:t>210</a:t>
            </a:r>
            <a:r>
              <a:rPr lang="en-US" sz="2200" i="1" dirty="0" smtClean="0">
                <a:latin typeface="Times New Roman" pitchFamily="18" charset="0"/>
                <a:cs typeface="Times New Roman" pitchFamily="18" charset="0"/>
              </a:rPr>
              <a:t>Po</a:t>
            </a:r>
            <a:endParaRPr lang="ru-RU" sz="2200" i="1" dirty="0" smtClean="0">
              <a:latin typeface="Times New Roman" pitchFamily="18" charset="0"/>
              <a:cs typeface="Times New Roman" pitchFamily="18" charset="0"/>
            </a:endParaRPr>
          </a:p>
          <a:p>
            <a:pPr algn="ctr"/>
            <a:r>
              <a:rPr lang="en-US" sz="2200" i="1" dirty="0" smtClean="0">
                <a:latin typeface="Times New Roman" pitchFamily="18" charset="0"/>
                <a:cs typeface="Times New Roman" pitchFamily="18" charset="0"/>
              </a:rPr>
              <a:t>with shell effects</a:t>
            </a:r>
            <a:endParaRPr lang="ru-RU" sz="2200" i="1" dirty="0">
              <a:latin typeface="Times New Roman" pitchFamily="18" charset="0"/>
              <a:cs typeface="Times New Roman" pitchFamily="18" charset="0"/>
            </a:endParaRPr>
          </a:p>
        </p:txBody>
      </p:sp>
      <p:sp>
        <p:nvSpPr>
          <p:cNvPr id="18439" name="TextBox 7"/>
          <p:cNvSpPr txBox="1">
            <a:spLocks noChangeArrowheads="1"/>
          </p:cNvSpPr>
          <p:nvPr/>
        </p:nvSpPr>
        <p:spPr bwMode="auto">
          <a:xfrm>
            <a:off x="827335" y="4841621"/>
            <a:ext cx="3450432" cy="646331"/>
          </a:xfrm>
          <a:prstGeom prst="rect">
            <a:avLst/>
          </a:prstGeom>
          <a:noFill/>
          <a:ln w="9525">
            <a:noFill/>
            <a:miter lim="800000"/>
            <a:headEnd/>
            <a:tailEnd/>
          </a:ln>
        </p:spPr>
        <p:txBody>
          <a:bodyPr wrap="none">
            <a:spAutoFit/>
          </a:bodyPr>
          <a:lstStyle/>
          <a:p>
            <a:pPr algn="ctr"/>
            <a:r>
              <a:rPr lang="en-US" sz="1800" i="1" dirty="0" smtClean="0">
                <a:latin typeface="Times New Roman" pitchFamily="18" charset="0"/>
                <a:cs typeface="Times New Roman" pitchFamily="18" charset="0"/>
              </a:rPr>
              <a:t>symmetrical fission</a:t>
            </a:r>
            <a:endParaRPr lang="ru-RU" sz="1800" i="1" dirty="0" smtClean="0">
              <a:latin typeface="Times New Roman" pitchFamily="18" charset="0"/>
              <a:cs typeface="Times New Roman" pitchFamily="18" charset="0"/>
            </a:endParaRPr>
          </a:p>
          <a:p>
            <a:pPr algn="ctr"/>
            <a:r>
              <a:rPr lang="en-US" sz="1800" i="1" dirty="0" smtClean="0">
                <a:latin typeface="Times New Roman" pitchFamily="18" charset="0"/>
                <a:cs typeface="Times New Roman" pitchFamily="18" charset="0"/>
              </a:rPr>
              <a:t> channel is energetically preferable</a:t>
            </a:r>
            <a:endParaRPr lang="ru-RU" sz="1800" i="1" dirty="0">
              <a:latin typeface="Times New Roman" pitchFamily="18" charset="0"/>
              <a:cs typeface="Times New Roman" pitchFamily="18" charset="0"/>
            </a:endParaRPr>
          </a:p>
        </p:txBody>
      </p:sp>
      <p:sp>
        <p:nvSpPr>
          <p:cNvPr id="18441" name="TextBox 9"/>
          <p:cNvSpPr txBox="1">
            <a:spLocks noChangeArrowheads="1"/>
          </p:cNvSpPr>
          <p:nvPr/>
        </p:nvSpPr>
        <p:spPr bwMode="auto">
          <a:xfrm>
            <a:off x="527976" y="5569978"/>
            <a:ext cx="8034338" cy="707886"/>
          </a:xfrm>
          <a:prstGeom prst="rect">
            <a:avLst/>
          </a:prstGeom>
          <a:noFill/>
          <a:ln w="9525">
            <a:noFill/>
            <a:miter lim="800000"/>
            <a:headEnd/>
            <a:tailEnd/>
          </a:ln>
        </p:spPr>
        <p:txBody>
          <a:bodyPr>
            <a:spAutoFit/>
          </a:bodyPr>
          <a:lstStyle/>
          <a:p>
            <a:pPr algn="ctr"/>
            <a:r>
              <a:rPr lang="en-US" sz="2000" dirty="0" smtClean="0">
                <a:cs typeface="Times New Roman" pitchFamily="18" charset="0"/>
              </a:rPr>
              <a:t>In experiment [9] observed</a:t>
            </a:r>
            <a:r>
              <a:rPr lang="ru-RU" sz="2000" dirty="0" smtClean="0">
                <a:cs typeface="Times New Roman" pitchFamily="18" charset="0"/>
              </a:rPr>
              <a:t> </a:t>
            </a:r>
            <a:r>
              <a:rPr lang="en-US" sz="2000" dirty="0" smtClean="0">
                <a:cs typeface="Times New Roman" pitchFamily="18" charset="0"/>
              </a:rPr>
              <a:t>symmetrical fission of</a:t>
            </a:r>
            <a:r>
              <a:rPr lang="ru-RU" sz="2000" dirty="0" smtClean="0">
                <a:cs typeface="Times New Roman" pitchFamily="18" charset="0"/>
              </a:rPr>
              <a:t> </a:t>
            </a:r>
            <a:r>
              <a:rPr lang="ru-RU" sz="2000" baseline="30000" dirty="0"/>
              <a:t>210</a:t>
            </a:r>
            <a:r>
              <a:rPr lang="en-US" sz="2000" dirty="0" smtClean="0"/>
              <a:t>Po in</a:t>
            </a:r>
            <a:r>
              <a:rPr lang="ru-RU" sz="2000" dirty="0" smtClean="0"/>
              <a:t> </a:t>
            </a:r>
            <a:r>
              <a:rPr lang="en-US" sz="2000" baseline="30000" dirty="0" smtClean="0"/>
              <a:t>209</a:t>
            </a:r>
            <a:r>
              <a:rPr lang="en-US" sz="2000" dirty="0" smtClean="0"/>
              <a:t>Bi(</a:t>
            </a:r>
            <a:r>
              <a:rPr lang="en-US" sz="2000" dirty="0" err="1" smtClean="0"/>
              <a:t>p,f</a:t>
            </a:r>
            <a:r>
              <a:rPr lang="en-US" sz="2000" dirty="0" smtClean="0"/>
              <a:t>) reaction at proton’s energy </a:t>
            </a:r>
            <a:r>
              <a:rPr lang="ru-RU" sz="2000" dirty="0" smtClean="0">
                <a:cs typeface="Times New Roman" pitchFamily="18" charset="0"/>
              </a:rPr>
              <a:t>36 </a:t>
            </a:r>
            <a:r>
              <a:rPr lang="en-US" sz="2000" dirty="0" err="1" smtClean="0">
                <a:cs typeface="Times New Roman" pitchFamily="18" charset="0"/>
              </a:rPr>
              <a:t>MeV</a:t>
            </a:r>
            <a:endParaRPr lang="ru-RU" sz="2000" i="1" dirty="0">
              <a:latin typeface="Times New Roman" pitchFamily="18" charset="0"/>
              <a:cs typeface="Times New Roman" pitchFamily="18" charset="0"/>
            </a:endParaRPr>
          </a:p>
        </p:txBody>
      </p:sp>
      <p:sp>
        <p:nvSpPr>
          <p:cNvPr id="1844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it-IT"/>
          </a:p>
        </p:txBody>
      </p:sp>
      <p:sp>
        <p:nvSpPr>
          <p:cNvPr id="11" name="Прямоугольник 10"/>
          <p:cNvSpPr/>
          <p:nvPr/>
        </p:nvSpPr>
        <p:spPr>
          <a:xfrm>
            <a:off x="142844" y="6345816"/>
            <a:ext cx="6013332" cy="369332"/>
          </a:xfrm>
          <a:prstGeom prst="rect">
            <a:avLst/>
          </a:prstGeom>
        </p:spPr>
        <p:txBody>
          <a:bodyPr wrap="square">
            <a:spAutoFit/>
          </a:bodyPr>
          <a:lstStyle/>
          <a:p>
            <a:r>
              <a:rPr lang="en-US" sz="1800" dirty="0" smtClean="0">
                <a:latin typeface="+mn-lt"/>
                <a:cs typeface="Arial" charset="0"/>
              </a:rPr>
              <a:t>[9]</a:t>
            </a:r>
            <a:r>
              <a:rPr lang="ru-RU" sz="1800" dirty="0" smtClean="0">
                <a:latin typeface="+mn-lt"/>
                <a:cs typeface="Arial" charset="0"/>
              </a:rPr>
              <a:t> </a:t>
            </a:r>
            <a:r>
              <a:rPr lang="en-US" sz="1800" dirty="0" err="1" smtClean="0">
                <a:latin typeface="+mn-lt"/>
                <a:cs typeface="Arial" charset="0"/>
              </a:rPr>
              <a:t>Itkis</a:t>
            </a:r>
            <a:r>
              <a:rPr lang="ru-RU" sz="1800" dirty="0" smtClean="0">
                <a:latin typeface="+mn-lt"/>
                <a:cs typeface="Arial" charset="0"/>
              </a:rPr>
              <a:t> </a:t>
            </a:r>
            <a:r>
              <a:rPr lang="en-US" sz="1800" dirty="0" smtClean="0">
                <a:latin typeface="+mn-lt"/>
                <a:cs typeface="Arial" charset="0"/>
              </a:rPr>
              <a:t>M</a:t>
            </a:r>
            <a:r>
              <a:rPr lang="ru-RU" sz="1800" dirty="0" smtClean="0">
                <a:latin typeface="+mn-lt"/>
                <a:cs typeface="Arial" charset="0"/>
              </a:rPr>
              <a:t>. </a:t>
            </a:r>
            <a:r>
              <a:rPr lang="en-US" sz="1800" dirty="0" smtClean="0">
                <a:latin typeface="+mn-lt"/>
                <a:cs typeface="Arial" charset="0"/>
              </a:rPr>
              <a:t>G</a:t>
            </a:r>
            <a:r>
              <a:rPr lang="ru-RU" sz="1800" dirty="0" smtClean="0">
                <a:latin typeface="+mn-lt"/>
                <a:cs typeface="Arial" charset="0"/>
              </a:rPr>
              <a:t>. </a:t>
            </a:r>
            <a:r>
              <a:rPr lang="en-US" sz="1800" dirty="0" smtClean="0">
                <a:latin typeface="+mn-lt"/>
                <a:cs typeface="Arial" charset="0"/>
              </a:rPr>
              <a:t>et. al.</a:t>
            </a:r>
            <a:r>
              <a:rPr lang="ru-RU" sz="1800" dirty="0" smtClean="0">
                <a:latin typeface="+mn-lt"/>
                <a:cs typeface="Arial" charset="0"/>
              </a:rPr>
              <a:t>, </a:t>
            </a:r>
            <a:r>
              <a:rPr lang="en-US" sz="1800" dirty="0" smtClean="0">
                <a:latin typeface="+mn-lt"/>
                <a:cs typeface="Arial" charset="0"/>
              </a:rPr>
              <a:t>PEPAN</a:t>
            </a:r>
            <a:r>
              <a:rPr lang="ru-RU" sz="1800" dirty="0" smtClean="0">
                <a:latin typeface="+mn-lt"/>
                <a:cs typeface="Arial" charset="0"/>
              </a:rPr>
              <a:t> </a:t>
            </a:r>
            <a:r>
              <a:rPr lang="en-US" sz="1800" dirty="0" smtClean="0">
                <a:latin typeface="+mn-lt"/>
                <a:cs typeface="Arial" charset="0"/>
              </a:rPr>
              <a:t>v</a:t>
            </a:r>
            <a:r>
              <a:rPr lang="ru-RU" sz="1800" dirty="0" smtClean="0">
                <a:latin typeface="+mn-lt"/>
                <a:cs typeface="Arial" charset="0"/>
              </a:rPr>
              <a:t>. 19, № 4, </a:t>
            </a:r>
            <a:r>
              <a:rPr lang="en-US" sz="1800" dirty="0" smtClean="0">
                <a:latin typeface="+mn-lt"/>
                <a:cs typeface="Arial" charset="0"/>
              </a:rPr>
              <a:t>p</a:t>
            </a:r>
            <a:r>
              <a:rPr lang="ru-RU" sz="1800" dirty="0" smtClean="0">
                <a:latin typeface="+mn-lt"/>
                <a:cs typeface="Arial" charset="0"/>
              </a:rPr>
              <a:t>. 701 (1988)</a:t>
            </a:r>
            <a:endParaRPr lang="ru-RU" sz="1800" dirty="0">
              <a:latin typeface="+mn-lt"/>
            </a:endParaRPr>
          </a:p>
        </p:txBody>
      </p:sp>
      <p:sp>
        <p:nvSpPr>
          <p:cNvPr id="13" name="TextBox 7"/>
          <p:cNvSpPr txBox="1">
            <a:spLocks noChangeArrowheads="1"/>
          </p:cNvSpPr>
          <p:nvPr/>
        </p:nvSpPr>
        <p:spPr bwMode="auto">
          <a:xfrm>
            <a:off x="5286380" y="4866329"/>
            <a:ext cx="3450432" cy="646331"/>
          </a:xfrm>
          <a:prstGeom prst="rect">
            <a:avLst/>
          </a:prstGeom>
          <a:noFill/>
          <a:ln w="9525">
            <a:noFill/>
            <a:miter lim="800000"/>
            <a:headEnd/>
            <a:tailEnd/>
          </a:ln>
        </p:spPr>
        <p:txBody>
          <a:bodyPr wrap="none">
            <a:spAutoFit/>
          </a:bodyPr>
          <a:lstStyle/>
          <a:p>
            <a:pPr algn="ctr"/>
            <a:r>
              <a:rPr lang="en-US" sz="1800" i="1" dirty="0" smtClean="0">
                <a:latin typeface="Times New Roman" pitchFamily="18" charset="0"/>
                <a:cs typeface="Times New Roman" pitchFamily="18" charset="0"/>
              </a:rPr>
              <a:t>asymmetrical fission</a:t>
            </a:r>
            <a:endParaRPr lang="ru-RU" sz="1800" i="1" dirty="0" smtClean="0">
              <a:latin typeface="Times New Roman" pitchFamily="18" charset="0"/>
              <a:cs typeface="Times New Roman" pitchFamily="18" charset="0"/>
            </a:endParaRPr>
          </a:p>
          <a:p>
            <a:pPr algn="ctr"/>
            <a:r>
              <a:rPr lang="en-US" sz="1800" i="1" dirty="0" smtClean="0">
                <a:latin typeface="Times New Roman" pitchFamily="18" charset="0"/>
                <a:cs typeface="Times New Roman" pitchFamily="18" charset="0"/>
              </a:rPr>
              <a:t> channel is energetically preferable</a:t>
            </a:r>
            <a:endParaRPr lang="ru-RU" sz="1800" i="1" dirty="0">
              <a:latin typeface="Times New Roman" pitchFamily="18" charset="0"/>
              <a:cs typeface="Times New Roman" pitchFamily="18" charset="0"/>
            </a:endParaRPr>
          </a:p>
        </p:txBody>
      </p:sp>
      <p:sp>
        <p:nvSpPr>
          <p:cNvPr id="12" name="TextBox 11"/>
          <p:cNvSpPr txBox="1"/>
          <p:nvPr/>
        </p:nvSpPr>
        <p:spPr>
          <a:xfrm>
            <a:off x="2159387" y="67953"/>
            <a:ext cx="4945072" cy="523220"/>
          </a:xfrm>
          <a:prstGeom prst="rect">
            <a:avLst/>
          </a:prstGeom>
          <a:noFill/>
        </p:spPr>
        <p:txBody>
          <a:bodyPr wrap="none" rtlCol="0">
            <a:spAutoFit/>
          </a:bodyPr>
          <a:lstStyle/>
          <a:p>
            <a:r>
              <a:rPr lang="en-US" sz="2800" dirty="0" smtClean="0">
                <a:solidFill>
                  <a:srgbClr val="9933FF"/>
                </a:solidFill>
                <a:latin typeface="+mn-lt"/>
              </a:rPr>
              <a:t>Role of the shell effects in fission</a:t>
            </a:r>
            <a:endParaRPr lang="ru-RU" sz="2800" dirty="0">
              <a:solidFill>
                <a:srgbClr val="9933FF"/>
              </a:solidFill>
              <a:latin typeface="+mn-lt"/>
            </a:endParaRPr>
          </a:p>
        </p:txBody>
      </p:sp>
      <p:pic>
        <p:nvPicPr>
          <p:cNvPr id="51201" name="Picture 1"/>
          <p:cNvPicPr>
            <a:picLocks noChangeAspect="1" noChangeArrowheads="1"/>
          </p:cNvPicPr>
          <p:nvPr/>
        </p:nvPicPr>
        <p:blipFill>
          <a:blip r:embed="rId2" cstate="print"/>
          <a:srcRect/>
          <a:stretch>
            <a:fillRect/>
          </a:stretch>
        </p:blipFill>
        <p:spPr bwMode="auto">
          <a:xfrm>
            <a:off x="262148" y="1463352"/>
            <a:ext cx="4108519" cy="3500462"/>
          </a:xfrm>
          <a:prstGeom prst="rect">
            <a:avLst/>
          </a:prstGeom>
          <a:noFill/>
          <a:ln w="9525">
            <a:noFill/>
            <a:miter lim="800000"/>
            <a:headEnd/>
            <a:tailEnd/>
          </a:ln>
          <a:effectLst/>
        </p:spPr>
      </p:pic>
      <p:pic>
        <p:nvPicPr>
          <p:cNvPr id="51202" name="Picture 2"/>
          <p:cNvPicPr>
            <a:picLocks noChangeAspect="1" noChangeArrowheads="1"/>
          </p:cNvPicPr>
          <p:nvPr/>
        </p:nvPicPr>
        <p:blipFill>
          <a:blip r:embed="rId3" cstate="print"/>
          <a:srcRect/>
          <a:stretch>
            <a:fillRect/>
          </a:stretch>
        </p:blipFill>
        <p:spPr bwMode="auto">
          <a:xfrm>
            <a:off x="4555765" y="1428736"/>
            <a:ext cx="4088201" cy="3500462"/>
          </a:xfrm>
          <a:prstGeom prst="rect">
            <a:avLst/>
          </a:prstGeom>
          <a:noFill/>
          <a:ln w="9525">
            <a:noFill/>
            <a:miter lim="800000"/>
            <a:headEnd/>
            <a:tailEnd/>
          </a:ln>
          <a:effectLst/>
        </p:spPr>
      </p:pic>
    </p:spTree>
    <p:extLst>
      <p:ext uri="{BB962C8B-B14F-4D97-AF65-F5344CB8AC3E}">
        <p14:creationId xmlns:p14="http://schemas.microsoft.com/office/powerpoint/2010/main" val="25336632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70338" y="84439"/>
            <a:ext cx="8720032" cy="6462534"/>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5</a:t>
            </a:fld>
            <a:endParaRPr lang="ru-RU" altLang="ja-JP"/>
          </a:p>
        </p:txBody>
      </p:sp>
      <p:sp>
        <p:nvSpPr>
          <p:cNvPr id="6" name="TextBox 5"/>
          <p:cNvSpPr txBox="1"/>
          <p:nvPr/>
        </p:nvSpPr>
        <p:spPr>
          <a:xfrm>
            <a:off x="4073145" y="1032917"/>
            <a:ext cx="498855" cy="769441"/>
          </a:xfrm>
          <a:prstGeom prst="rect">
            <a:avLst/>
          </a:prstGeom>
          <a:noFill/>
        </p:spPr>
        <p:txBody>
          <a:bodyPr wrap="none" rtlCol="0">
            <a:spAutoFit/>
          </a:bodyPr>
          <a:lstStyle/>
          <a:p>
            <a:r>
              <a:rPr lang="en-US" sz="4400" dirty="0" smtClean="0">
                <a:solidFill>
                  <a:srgbClr val="FF0000"/>
                </a:solidFill>
              </a:rPr>
              <a:t>?</a:t>
            </a:r>
            <a:endParaRPr lang="en-US" sz="4400" dirty="0">
              <a:solidFill>
                <a:srgbClr val="FF0000"/>
              </a:solidFill>
            </a:endParaRPr>
          </a:p>
        </p:txBody>
      </p:sp>
    </p:spTree>
    <p:extLst>
      <p:ext uri="{BB962C8B-B14F-4D97-AF65-F5344CB8AC3E}">
        <p14:creationId xmlns:p14="http://schemas.microsoft.com/office/powerpoint/2010/main" val="397550060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507288" cy="1156990"/>
          </a:xfrm>
        </p:spPr>
        <p:txBody>
          <a:bodyPr/>
          <a:lstStyle/>
          <a:p>
            <a:r>
              <a:rPr lang="en-US" sz="2400" dirty="0" smtClean="0"/>
              <a:t>Dependence of the driving potential for the </a:t>
            </a:r>
            <a:r>
              <a:rPr lang="en-US" sz="2400" dirty="0" err="1" smtClean="0"/>
              <a:t>dinuclear</a:t>
            </a:r>
            <a:r>
              <a:rPr lang="en-US" sz="2400" dirty="0" smtClean="0"/>
              <a:t> system formed in </a:t>
            </a:r>
            <a:r>
              <a:rPr lang="en-US" sz="2400" baseline="30000" dirty="0" smtClean="0"/>
              <a:t>34</a:t>
            </a:r>
            <a:r>
              <a:rPr lang="en-US" sz="2400" dirty="0" smtClean="0"/>
              <a:t>S+</a:t>
            </a:r>
            <a:r>
              <a:rPr lang="en-US" sz="2400" baseline="30000" dirty="0" smtClean="0"/>
              <a:t>238</a:t>
            </a:r>
            <a:r>
              <a:rPr lang="en-US" sz="2400" dirty="0" smtClean="0"/>
              <a:t>U reaction on the orbital angular momentum L=[b x p].  b-impact parameter, p is momentum</a:t>
            </a:r>
            <a:endParaRPr lang="ru-RU" sz="2400"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79512" y="1484785"/>
            <a:ext cx="8461448" cy="5373215"/>
          </a:xfr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50</a:t>
            </a:fld>
            <a:endParaRPr lang="ru-RU" altLang="ja-JP"/>
          </a:p>
        </p:txBody>
      </p:sp>
    </p:spTree>
    <p:extLst>
      <p:ext uri="{BB962C8B-B14F-4D97-AF65-F5344CB8AC3E}">
        <p14:creationId xmlns:p14="http://schemas.microsoft.com/office/powerpoint/2010/main" val="9130864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964488" cy="1301006"/>
          </a:xfrm>
        </p:spPr>
        <p:txBody>
          <a:bodyPr/>
          <a:lstStyle/>
          <a:p>
            <a:r>
              <a:rPr lang="en-US" sz="2400" dirty="0"/>
              <a:t>Dependence of the </a:t>
            </a:r>
            <a:r>
              <a:rPr lang="en-US" sz="2400" dirty="0" smtClean="0"/>
              <a:t>quasifission barrier </a:t>
            </a:r>
            <a:r>
              <a:rPr lang="en-US" sz="2400" dirty="0"/>
              <a:t>for the </a:t>
            </a:r>
            <a:r>
              <a:rPr lang="en-US" sz="2400" dirty="0" err="1"/>
              <a:t>dinuclear</a:t>
            </a:r>
            <a:r>
              <a:rPr lang="en-US" sz="2400" dirty="0"/>
              <a:t> system formed in </a:t>
            </a:r>
            <a:r>
              <a:rPr lang="en-US" sz="2400" baseline="30000" dirty="0"/>
              <a:t>34</a:t>
            </a:r>
            <a:r>
              <a:rPr lang="en-US" sz="2400" dirty="0"/>
              <a:t>S+</a:t>
            </a:r>
            <a:r>
              <a:rPr lang="en-US" sz="2400" baseline="30000" dirty="0"/>
              <a:t>238</a:t>
            </a:r>
            <a:r>
              <a:rPr lang="en-US" sz="2400" dirty="0"/>
              <a:t>U reaction on the orbital angular momentum L=[b x p].  b-impact parameter, p is momentum</a:t>
            </a:r>
            <a:endParaRPr lang="ru-RU" sz="2400" dirty="0"/>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55576" y="1344426"/>
            <a:ext cx="7848872" cy="5483838"/>
          </a:xfr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51</a:t>
            </a:fld>
            <a:endParaRPr lang="ru-RU" altLang="ja-JP"/>
          </a:p>
        </p:txBody>
      </p:sp>
    </p:spTree>
    <p:extLst>
      <p:ext uri="{BB962C8B-B14F-4D97-AF65-F5344CB8AC3E}">
        <p14:creationId xmlns:p14="http://schemas.microsoft.com/office/powerpoint/2010/main" val="23858883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idx="12"/>
          </p:nvPr>
        </p:nvSpPr>
        <p:spPr/>
        <p:txBody>
          <a:bodyPr/>
          <a:lstStyle/>
          <a:p>
            <a:fld id="{64B74024-96E4-41E0-B9B0-CFC41FB5AD7D}" type="slidenum">
              <a:rPr lang="en-GB"/>
              <a:pPr/>
              <a:t>52</a:t>
            </a:fld>
            <a:endParaRPr lang="en-GB"/>
          </a:p>
        </p:txBody>
      </p:sp>
      <p:sp>
        <p:nvSpPr>
          <p:cNvPr id="26625" name="Rectangle 1"/>
          <p:cNvSpPr>
            <a:spLocks noGrp="1" noChangeArrowheads="1"/>
          </p:cNvSpPr>
          <p:nvPr>
            <p:ph type="title"/>
          </p:nvPr>
        </p:nvSpPr>
        <p:spPr>
          <a:xfrm>
            <a:off x="457200" y="274638"/>
            <a:ext cx="8226425" cy="1141412"/>
          </a:xfrm>
          <a:ln/>
        </p:spPr>
        <p:txBody>
          <a:bodyPr lIns="0" tIns="0" rIns="0" bIns="0"/>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a:t>Capture, quasifission, complete fusion and fast fission cross sections</a:t>
            </a:r>
          </a:p>
        </p:txBody>
      </p:sp>
      <p:pic>
        <p:nvPicPr>
          <p:cNvPr id="26626" name="Picture 2"/>
          <p:cNvPicPr>
            <a:picLocks noChangeAspect="1" noChangeArrowheads="1"/>
          </p:cNvPicPr>
          <p:nvPr/>
        </p:nvPicPr>
        <p:blipFill>
          <a:blip r:embed="rId3" cstate="print"/>
          <a:srcRect/>
          <a:stretch>
            <a:fillRect/>
          </a:stretch>
        </p:blipFill>
        <p:spPr bwMode="auto">
          <a:xfrm>
            <a:off x="179388" y="1520825"/>
            <a:ext cx="9144000" cy="6399213"/>
          </a:xfrm>
          <a:prstGeom prst="rect">
            <a:avLst/>
          </a:prstGeom>
          <a:noFill/>
          <a:ln w="9525">
            <a:noFill/>
            <a:round/>
            <a:headEnd/>
            <a:tailEnd/>
          </a:ln>
          <a:effectLst/>
        </p:spPr>
      </p:pic>
    </p:spTree>
    <p:extLst>
      <p:ext uri="{BB962C8B-B14F-4D97-AF65-F5344CB8AC3E}">
        <p14:creationId xmlns:p14="http://schemas.microsoft.com/office/powerpoint/2010/main" val="48017915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179388" y="260350"/>
            <a:ext cx="8507412" cy="936625"/>
          </a:xfrm>
        </p:spPr>
        <p:txBody>
          <a:bodyPr/>
          <a:lstStyle/>
          <a:p>
            <a:r>
              <a:rPr lang="en-US" sz="2400">
                <a:solidFill>
                  <a:srgbClr val="006600"/>
                </a:solidFill>
              </a:rPr>
              <a:t>Reaction mechanisms following after capture:</a:t>
            </a:r>
            <a:r>
              <a:rPr lang="ru-RU" sz="2400">
                <a:solidFill>
                  <a:srgbClr val="006600"/>
                </a:solidFill>
              </a:rPr>
              <a:t/>
            </a:r>
            <a:br>
              <a:rPr lang="ru-RU" sz="2400">
                <a:solidFill>
                  <a:srgbClr val="006600"/>
                </a:solidFill>
              </a:rPr>
            </a:br>
            <a:r>
              <a:rPr lang="en-US" sz="2400">
                <a:solidFill>
                  <a:srgbClr val="006600"/>
                </a:solidFill>
              </a:rPr>
              <a:t>fast-fission</a:t>
            </a:r>
            <a:r>
              <a:rPr lang="ru-RU" sz="2400">
                <a:solidFill>
                  <a:srgbClr val="006600"/>
                </a:solidFill>
              </a:rPr>
              <a:t>, </a:t>
            </a:r>
            <a:r>
              <a:rPr lang="en-US" sz="2400">
                <a:solidFill>
                  <a:srgbClr val="006600"/>
                </a:solidFill>
              </a:rPr>
              <a:t>quasi-fission</a:t>
            </a:r>
            <a:r>
              <a:rPr lang="ru-RU" sz="2400">
                <a:solidFill>
                  <a:srgbClr val="006600"/>
                </a:solidFill>
              </a:rPr>
              <a:t> </a:t>
            </a:r>
            <a:r>
              <a:rPr lang="en-US" sz="2400">
                <a:solidFill>
                  <a:srgbClr val="006600"/>
                </a:solidFill>
              </a:rPr>
              <a:t>and fusion-fission</a:t>
            </a:r>
            <a:r>
              <a:rPr lang="ru-RU" sz="2400">
                <a:solidFill>
                  <a:srgbClr val="006600"/>
                </a:solidFill>
              </a:rPr>
              <a:t>.</a:t>
            </a:r>
          </a:p>
        </p:txBody>
      </p:sp>
      <p:pic>
        <p:nvPicPr>
          <p:cNvPr id="97283" name="Picture 3" descr="events"/>
          <p:cNvPicPr>
            <a:picLocks noGrp="1" noChangeAspect="1" noChangeArrowheads="1"/>
          </p:cNvPicPr>
          <p:nvPr>
            <p:ph idx="1"/>
          </p:nvPr>
        </p:nvPicPr>
        <p:blipFill>
          <a:blip r:embed="rId2" cstate="print"/>
          <a:srcRect/>
          <a:stretch>
            <a:fillRect/>
          </a:stretch>
        </p:blipFill>
        <p:spPr>
          <a:xfrm>
            <a:off x="179388" y="1341438"/>
            <a:ext cx="8208962" cy="5461000"/>
          </a:xfrm>
          <a:ln/>
        </p:spPr>
      </p:pic>
    </p:spTree>
    <p:extLst>
      <p:ext uri="{BB962C8B-B14F-4D97-AF65-F5344CB8AC3E}">
        <p14:creationId xmlns:p14="http://schemas.microsoft.com/office/powerpoint/2010/main" val="36686629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457200" y="274638"/>
            <a:ext cx="8224838" cy="774700"/>
          </a:xfrm>
        </p:spPr>
        <p:txBody>
          <a:bodyPr/>
          <a:lstStyle/>
          <a:p>
            <a:r>
              <a:rPr lang="en-US" altLang="ja-JP" sz="2800">
                <a:solidFill>
                  <a:srgbClr val="0000FF"/>
                </a:solidFill>
                <a:ea typeface="ＭＳ Ｐゴシック" pitchFamily="34" charset="-128"/>
              </a:rPr>
              <a:t>Fast-fission of the mononucleus</a:t>
            </a:r>
            <a:endParaRPr lang="en-US" sz="2800">
              <a:solidFill>
                <a:srgbClr val="0000FF"/>
              </a:solidFill>
            </a:endParaRPr>
          </a:p>
        </p:txBody>
      </p:sp>
      <p:pic>
        <p:nvPicPr>
          <p:cNvPr id="102403" name="Picture 3" descr="impact"/>
          <p:cNvPicPr>
            <a:picLocks noGrp="1" noChangeAspect="1" noChangeArrowheads="1"/>
          </p:cNvPicPr>
          <p:nvPr>
            <p:ph sz="half" idx="1"/>
          </p:nvPr>
        </p:nvPicPr>
        <p:blipFill>
          <a:blip r:embed="rId2" cstate="print"/>
          <a:srcRect/>
          <a:stretch>
            <a:fillRect/>
          </a:stretch>
        </p:blipFill>
        <p:spPr>
          <a:xfrm>
            <a:off x="5580063" y="1989138"/>
            <a:ext cx="4038600" cy="3028950"/>
          </a:xfrm>
          <a:ln/>
        </p:spPr>
      </p:pic>
      <p:pic>
        <p:nvPicPr>
          <p:cNvPr id="102404" name="Picture 4"/>
          <p:cNvPicPr>
            <a:picLocks noGrp="1" noChangeAspect="1" noChangeArrowheads="1"/>
          </p:cNvPicPr>
          <p:nvPr>
            <p:ph sz="half" idx="2"/>
          </p:nvPr>
        </p:nvPicPr>
        <p:blipFill>
          <a:blip r:embed="rId3" cstate="print"/>
          <a:srcRect/>
          <a:stretch>
            <a:fillRect/>
          </a:stretch>
        </p:blipFill>
        <p:spPr>
          <a:xfrm>
            <a:off x="0" y="836613"/>
            <a:ext cx="5724525" cy="5122862"/>
          </a:xfrm>
          <a:ln/>
        </p:spPr>
      </p:pic>
      <p:sp>
        <p:nvSpPr>
          <p:cNvPr id="102405" name="Text Box 5"/>
          <p:cNvSpPr txBox="1">
            <a:spLocks noChangeArrowheads="1"/>
          </p:cNvSpPr>
          <p:nvPr/>
        </p:nvSpPr>
        <p:spPr bwMode="auto">
          <a:xfrm>
            <a:off x="900113" y="6165850"/>
            <a:ext cx="4235450" cy="366713"/>
          </a:xfrm>
          <a:prstGeom prst="rect">
            <a:avLst/>
          </a:prstGeom>
          <a:noFill/>
          <a:ln w="9525">
            <a:noFill/>
            <a:miter lim="800000"/>
            <a:headEnd/>
            <a:tailEnd/>
          </a:ln>
          <a:effectLst/>
        </p:spPr>
        <p:txBody>
          <a:bodyPr wrap="none">
            <a:spAutoFit/>
          </a:bodyPr>
          <a:lstStyle/>
          <a:p>
            <a:pPr algn="ctr">
              <a:lnSpc>
                <a:spcPct val="100000"/>
              </a:lnSpc>
              <a:buClrTx/>
              <a:buSzTx/>
              <a:buFontTx/>
              <a:buNone/>
            </a:pPr>
            <a:r>
              <a:rPr lang="en-US" altLang="ja-JP">
                <a:solidFill>
                  <a:srgbClr val="990000"/>
                </a:solidFill>
                <a:ea typeface="ＭＳ Ｐゴシック" pitchFamily="34" charset="-128"/>
              </a:rPr>
              <a:t>A.J. Sierk, Phys.Rev. C, </a:t>
            </a:r>
            <a:r>
              <a:rPr lang="en-US" altLang="ja-JP" b="1">
                <a:solidFill>
                  <a:srgbClr val="990000"/>
                </a:solidFill>
                <a:ea typeface="ＭＳ Ｐゴシック" pitchFamily="34" charset="-128"/>
              </a:rPr>
              <a:t>33 </a:t>
            </a:r>
            <a:r>
              <a:rPr lang="en-US" altLang="ja-JP">
                <a:solidFill>
                  <a:srgbClr val="990000"/>
                </a:solidFill>
                <a:ea typeface="ＭＳ Ｐゴシック" pitchFamily="34" charset="-128"/>
              </a:rPr>
              <a:t>(1986) 2039</a:t>
            </a:r>
            <a:endParaRPr lang="en-US">
              <a:solidFill>
                <a:srgbClr val="990000"/>
              </a:solidFill>
            </a:endParaRPr>
          </a:p>
        </p:txBody>
      </p:sp>
      <p:sp>
        <p:nvSpPr>
          <p:cNvPr id="102406" name="Text Box 6"/>
          <p:cNvSpPr txBox="1">
            <a:spLocks noChangeArrowheads="1"/>
          </p:cNvSpPr>
          <p:nvPr/>
        </p:nvSpPr>
        <p:spPr bwMode="auto">
          <a:xfrm>
            <a:off x="6011863" y="4149725"/>
            <a:ext cx="1682750" cy="366713"/>
          </a:xfrm>
          <a:prstGeom prst="rect">
            <a:avLst/>
          </a:prstGeom>
          <a:noFill/>
          <a:ln w="9525">
            <a:noFill/>
            <a:miter lim="800000"/>
            <a:headEnd/>
            <a:tailEnd/>
          </a:ln>
          <a:effectLst/>
        </p:spPr>
        <p:txBody>
          <a:bodyPr wrap="none">
            <a:spAutoFit/>
          </a:bodyPr>
          <a:lstStyle/>
          <a:p>
            <a:pPr algn="ctr">
              <a:lnSpc>
                <a:spcPct val="100000"/>
              </a:lnSpc>
              <a:buClrTx/>
              <a:buSzTx/>
              <a:buFontTx/>
              <a:buNone/>
            </a:pPr>
            <a:r>
              <a:rPr lang="en-US" altLang="ja-JP" i="1">
                <a:solidFill>
                  <a:schemeClr val="tx1"/>
                </a:solidFill>
                <a:ea typeface="ＭＳ Ｐゴシック" pitchFamily="34" charset="-128"/>
              </a:rPr>
              <a:t>L</a:t>
            </a:r>
            <a:r>
              <a:rPr lang="en-US" altLang="ja-JP" i="1" baseline="-25000">
                <a:solidFill>
                  <a:schemeClr val="tx1"/>
                </a:solidFill>
                <a:ea typeface="ＭＳ Ｐゴシック" pitchFamily="34" charset="-128"/>
              </a:rPr>
              <a:t>fus </a:t>
            </a:r>
            <a:r>
              <a:rPr lang="en-US" altLang="ja-JP" i="1">
                <a:solidFill>
                  <a:schemeClr val="tx1"/>
                </a:solidFill>
                <a:ea typeface="ＭＳ Ｐゴシック" pitchFamily="34" charset="-128"/>
              </a:rPr>
              <a:t>&gt; L &gt; L</a:t>
            </a:r>
            <a:r>
              <a:rPr lang="en-US" altLang="ja-JP" i="1" baseline="-25000">
                <a:solidFill>
                  <a:schemeClr val="tx1"/>
                </a:solidFill>
                <a:ea typeface="ＭＳ Ｐゴシック" pitchFamily="34" charset="-128"/>
              </a:rPr>
              <a:t>fis.bar</a:t>
            </a:r>
            <a:endParaRPr lang="en-US" i="1" baseline="-25000">
              <a:solidFill>
                <a:schemeClr val="tx1"/>
              </a:solidFill>
            </a:endParaRPr>
          </a:p>
        </p:txBody>
      </p:sp>
    </p:spTree>
    <p:extLst>
      <p:ext uri="{BB962C8B-B14F-4D97-AF65-F5344CB8AC3E}">
        <p14:creationId xmlns:p14="http://schemas.microsoft.com/office/powerpoint/2010/main" val="29508863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a:t>Calculation of Pcn</a:t>
            </a:r>
          </a:p>
        </p:txBody>
      </p:sp>
      <p:pic>
        <p:nvPicPr>
          <p:cNvPr id="81923" name="Picture 3"/>
          <p:cNvPicPr>
            <a:picLocks noGrp="1" noChangeAspect="1" noChangeArrowheads="1"/>
          </p:cNvPicPr>
          <p:nvPr>
            <p:ph type="body" idx="1"/>
          </p:nvPr>
        </p:nvPicPr>
        <p:blipFill>
          <a:blip r:embed="rId2" cstate="print"/>
          <a:srcRect/>
          <a:stretch>
            <a:fillRect/>
          </a:stretch>
        </p:blipFill>
        <p:spPr>
          <a:xfrm>
            <a:off x="457200" y="1412875"/>
            <a:ext cx="8224838" cy="5040313"/>
          </a:xfrm>
        </p:spPr>
      </p:pic>
    </p:spTree>
    <p:extLst>
      <p:ext uri="{BB962C8B-B14F-4D97-AF65-F5344CB8AC3E}">
        <p14:creationId xmlns:p14="http://schemas.microsoft.com/office/powerpoint/2010/main" val="3512822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94819"/>
            <a:ext cx="8224838" cy="1138237"/>
          </a:xfrm>
        </p:spPr>
        <p:txBody>
          <a:bodyPr/>
          <a:lstStyle/>
          <a:p>
            <a:r>
              <a:rPr lang="en-US" dirty="0" smtClean="0">
                <a:solidFill>
                  <a:srgbClr val="0000FF"/>
                </a:solidFill>
              </a:rPr>
              <a:t>Calculation of fusion hindrance which is related to competition with quasifission.</a:t>
            </a:r>
            <a:endParaRPr lang="ru-RU" dirty="0">
              <a:solidFill>
                <a:srgbClr val="0000FF"/>
              </a:solidFill>
            </a:endParaRPr>
          </a:p>
        </p:txBody>
      </p:sp>
      <p:sp>
        <p:nvSpPr>
          <p:cNvPr id="3" name="Объект 2"/>
          <p:cNvSpPr>
            <a:spLocks noGrp="1"/>
          </p:cNvSpPr>
          <p:nvPr>
            <p:ph sz="half" idx="1"/>
          </p:nvPr>
        </p:nvSpPr>
        <p:spPr/>
        <p:txBody>
          <a:bodyPr/>
          <a:lstStyle/>
          <a:p>
            <a:endParaRPr lang="ru-RU" dirty="0"/>
          </a:p>
        </p:txBody>
      </p:sp>
      <p:sp>
        <p:nvSpPr>
          <p:cNvPr id="4" name="Текст 3"/>
          <p:cNvSpPr>
            <a:spLocks noGrp="1"/>
          </p:cNvSpPr>
          <p:nvPr>
            <p:ph type="body" sz="half" idx="2"/>
          </p:nvPr>
        </p:nvSpPr>
        <p:spPr/>
        <p:txBody>
          <a:bodyPr/>
          <a:lstStyle/>
          <a:p>
            <a:endParaRPr lang="ru-RU"/>
          </a:p>
        </p:txBody>
      </p:sp>
      <p:sp>
        <p:nvSpPr>
          <p:cNvPr id="5" name="Номер слайда 4"/>
          <p:cNvSpPr>
            <a:spLocks noGrp="1"/>
          </p:cNvSpPr>
          <p:nvPr>
            <p:ph type="sldNum" idx="12"/>
          </p:nvPr>
        </p:nvSpPr>
        <p:spPr/>
        <p:txBody>
          <a:bodyPr/>
          <a:lstStyle/>
          <a:p>
            <a:pPr>
              <a:defRPr/>
            </a:pPr>
            <a:fld id="{777448BA-A305-4421-9A97-7ADFB179A1E6}" type="slidenum">
              <a:rPr lang="en-GB" smtClean="0"/>
              <a:pPr>
                <a:defRPr/>
              </a:pPr>
              <a:t>56</a:t>
            </a:fld>
            <a:endParaRPr lang="en-GB"/>
          </a:p>
        </p:txBody>
      </p:sp>
    </p:spTree>
    <p:extLst>
      <p:ext uri="{BB962C8B-B14F-4D97-AF65-F5344CB8AC3E}">
        <p14:creationId xmlns:p14="http://schemas.microsoft.com/office/powerpoint/2010/main" val="24297719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Заголовок 10"/>
          <p:cNvSpPr>
            <a:spLocks noGrp="1"/>
          </p:cNvSpPr>
          <p:nvPr>
            <p:ph type="title"/>
          </p:nvPr>
        </p:nvSpPr>
        <p:spPr>
          <a:xfrm>
            <a:off x="0" y="0"/>
            <a:ext cx="7543800" cy="908050"/>
          </a:xfrm>
          <a:solidFill>
            <a:srgbClr val="FFFFCC"/>
          </a:solidFill>
        </p:spPr>
        <p:txBody>
          <a:bodyPr/>
          <a:lstStyle/>
          <a:p>
            <a:r>
              <a:rPr lang="en-US" sz="2600" smtClean="0">
                <a:solidFill>
                  <a:srgbClr val="0000FF"/>
                </a:solidFill>
              </a:rPr>
              <a:t>About description of the events of the synthesis</a:t>
            </a:r>
            <a:br>
              <a:rPr lang="en-US" sz="2600" smtClean="0">
                <a:solidFill>
                  <a:srgbClr val="0000FF"/>
                </a:solidFill>
              </a:rPr>
            </a:br>
            <a:r>
              <a:rPr lang="en-US" sz="2600" smtClean="0">
                <a:solidFill>
                  <a:srgbClr val="0000FF"/>
                </a:solidFill>
              </a:rPr>
              <a:t> of superheavy elements</a:t>
            </a:r>
          </a:p>
        </p:txBody>
      </p:sp>
      <p:sp>
        <p:nvSpPr>
          <p:cNvPr id="1029" name="Номер слайда 3"/>
          <p:cNvSpPr>
            <a:spLocks noGrp="1"/>
          </p:cNvSpPr>
          <p:nvPr>
            <p:ph type="sldNum" sz="quarter" idx="12"/>
          </p:nvPr>
        </p:nvSpPr>
        <p:spPr/>
        <p:txBody>
          <a:bodyPr/>
          <a:lstStyle/>
          <a:p>
            <a:pPr>
              <a:defRPr/>
            </a:pPr>
            <a:fld id="{5A226D0A-97BD-43BE-80F7-5A5AA5A7ECE0}" type="slidenum">
              <a:rPr lang="ja-JP" altLang="ru-RU" smtClean="0"/>
              <a:pPr>
                <a:defRPr/>
              </a:pPr>
              <a:t>57</a:t>
            </a:fld>
            <a:endParaRPr lang="ru-RU" altLang="ja-JP" smtClean="0"/>
          </a:p>
        </p:txBody>
      </p:sp>
      <p:graphicFrame>
        <p:nvGraphicFramePr>
          <p:cNvPr id="4098" name="Object 2"/>
          <p:cNvGraphicFramePr>
            <a:graphicFrameLocks noChangeAspect="1"/>
          </p:cNvGraphicFramePr>
          <p:nvPr/>
        </p:nvGraphicFramePr>
        <p:xfrm>
          <a:off x="755650" y="1844675"/>
          <a:ext cx="6858000" cy="863600"/>
        </p:xfrm>
        <a:graphic>
          <a:graphicData uri="http://schemas.openxmlformats.org/presentationml/2006/ole">
            <mc:AlternateContent xmlns:mc="http://schemas.openxmlformats.org/markup-compatibility/2006">
              <mc:Choice xmlns:v="urn:schemas-microsoft-com:vml" Requires="v">
                <p:oleObj spid="_x0000_s4212" name="Формула" r:id="rId3" imgW="2971800" imgH="457200" progId="Equation.3">
                  <p:embed/>
                </p:oleObj>
              </mc:Choice>
              <mc:Fallback>
                <p:oleObj name="Формула" r:id="rId3" imgW="2971800" imgH="45720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1844675"/>
                        <a:ext cx="68580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099" name="Object 3"/>
          <p:cNvGraphicFramePr>
            <a:graphicFrameLocks noChangeAspect="1"/>
          </p:cNvGraphicFramePr>
          <p:nvPr/>
        </p:nvGraphicFramePr>
        <p:xfrm>
          <a:off x="1476375" y="3284538"/>
          <a:ext cx="5286375" cy="504825"/>
        </p:xfrm>
        <a:graphic>
          <a:graphicData uri="http://schemas.openxmlformats.org/presentationml/2006/ole">
            <mc:AlternateContent xmlns:mc="http://schemas.openxmlformats.org/markup-compatibility/2006">
              <mc:Choice xmlns:v="urn:schemas-microsoft-com:vml" Requires="v">
                <p:oleObj spid="_x0000_s4213" name="Формула" r:id="rId5" imgW="2286000" imgH="253800" progId="Equation.3">
                  <p:embed/>
                </p:oleObj>
              </mc:Choice>
              <mc:Fallback>
                <p:oleObj name="Формула" r:id="rId5" imgW="2286000" imgH="2538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3284538"/>
                        <a:ext cx="5286375"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3" name="TextBox 7"/>
          <p:cNvSpPr txBox="1">
            <a:spLocks noChangeArrowheads="1"/>
          </p:cNvSpPr>
          <p:nvPr/>
        </p:nvSpPr>
        <p:spPr bwMode="auto">
          <a:xfrm>
            <a:off x="323850" y="1052513"/>
            <a:ext cx="7669213" cy="830262"/>
          </a:xfrm>
          <a:prstGeom prst="rect">
            <a:avLst/>
          </a:prstGeom>
          <a:noFill/>
          <a:ln w="9525">
            <a:noFill/>
            <a:miter lim="800000"/>
            <a:headEnd/>
            <a:tailEnd/>
          </a:ln>
        </p:spPr>
        <p:txBody>
          <a:bodyPr>
            <a:spAutoFit/>
          </a:bodyPr>
          <a:lstStyle/>
          <a:p>
            <a:pPr>
              <a:spcBef>
                <a:spcPct val="20000"/>
              </a:spcBef>
            </a:pPr>
            <a:r>
              <a:rPr lang="en-US" sz="2400"/>
              <a:t>The measured evaporation cross section can be described by the formula:  </a:t>
            </a:r>
          </a:p>
        </p:txBody>
      </p:sp>
      <p:sp>
        <p:nvSpPr>
          <p:cNvPr id="4104" name="TextBox 8"/>
          <p:cNvSpPr txBox="1">
            <a:spLocks noChangeArrowheads="1"/>
          </p:cNvSpPr>
          <p:nvPr/>
        </p:nvSpPr>
        <p:spPr bwMode="auto">
          <a:xfrm>
            <a:off x="611188" y="2781300"/>
            <a:ext cx="7669212" cy="461963"/>
          </a:xfrm>
          <a:prstGeom prst="rect">
            <a:avLst/>
          </a:prstGeom>
          <a:noFill/>
          <a:ln w="9525">
            <a:noFill/>
            <a:miter lim="800000"/>
            <a:headEnd/>
            <a:tailEnd/>
          </a:ln>
        </p:spPr>
        <p:txBody>
          <a:bodyPr>
            <a:spAutoFit/>
          </a:bodyPr>
          <a:lstStyle/>
          <a:p>
            <a:pPr>
              <a:spcBef>
                <a:spcPct val="20000"/>
              </a:spcBef>
            </a:pPr>
            <a:r>
              <a:rPr lang="en-US" sz="2400"/>
              <a:t>where</a:t>
            </a:r>
          </a:p>
        </p:txBody>
      </p:sp>
      <p:sp>
        <p:nvSpPr>
          <p:cNvPr id="4105" name="Прямоугольник 9"/>
          <p:cNvSpPr>
            <a:spLocks noChangeArrowheads="1"/>
          </p:cNvSpPr>
          <p:nvPr/>
        </p:nvSpPr>
        <p:spPr bwMode="auto">
          <a:xfrm>
            <a:off x="323850" y="3789363"/>
            <a:ext cx="8429625" cy="1570037"/>
          </a:xfrm>
          <a:prstGeom prst="rect">
            <a:avLst/>
          </a:prstGeom>
          <a:noFill/>
          <a:ln w="9525">
            <a:noFill/>
            <a:miter lim="800000"/>
            <a:headEnd/>
            <a:tailEnd/>
          </a:ln>
        </p:spPr>
        <p:txBody>
          <a:bodyPr>
            <a:spAutoFit/>
          </a:bodyPr>
          <a:lstStyle/>
          <a:p>
            <a:pPr>
              <a:spcBef>
                <a:spcPct val="20000"/>
              </a:spcBef>
            </a:pPr>
            <a:r>
              <a:rPr lang="en-US" sz="2400" dirty="0"/>
              <a:t>is  considered as the cross section of compound nucleus formation; </a:t>
            </a:r>
            <a:r>
              <a:rPr lang="en-US" sz="2400" i="1" dirty="0" err="1"/>
              <a:t>W</a:t>
            </a:r>
            <a:r>
              <a:rPr lang="en-US" sz="2400" baseline="-25000" dirty="0" err="1"/>
              <a:t>surv</a:t>
            </a:r>
            <a:r>
              <a:rPr lang="en-US" sz="2400" baseline="-25000" dirty="0"/>
              <a:t>  </a:t>
            </a:r>
            <a:r>
              <a:rPr lang="en-US" sz="2400" dirty="0"/>
              <a:t>is  the survival probability of the heated and rotating nucleus. The smallness of </a:t>
            </a:r>
            <a:r>
              <a:rPr lang="en-US" sz="2400" i="1" dirty="0"/>
              <a:t>P</a:t>
            </a:r>
            <a:r>
              <a:rPr lang="en-US" sz="2400" baseline="-25000" dirty="0"/>
              <a:t>CN  </a:t>
            </a:r>
            <a:r>
              <a:rPr lang="en-US" sz="2400" dirty="0"/>
              <a:t>means hindrance to fusion caused by huge contribution of quasifission process:</a:t>
            </a:r>
            <a:endParaRPr lang="en-US" sz="2400" baseline="-25000" dirty="0"/>
          </a:p>
        </p:txBody>
      </p:sp>
      <p:pic>
        <p:nvPicPr>
          <p:cNvPr id="4106" name="Picture 4"/>
          <p:cNvPicPr>
            <a:picLocks noChangeAspect="1" noChangeArrowheads="1"/>
          </p:cNvPicPr>
          <p:nvPr/>
        </p:nvPicPr>
        <p:blipFill>
          <a:blip r:embed="rId7" cstate="print"/>
          <a:srcRect/>
          <a:stretch>
            <a:fillRect/>
          </a:stretch>
        </p:blipFill>
        <p:spPr bwMode="auto">
          <a:xfrm>
            <a:off x="7572375" y="0"/>
            <a:ext cx="1571625" cy="876300"/>
          </a:xfrm>
          <a:prstGeom prst="rect">
            <a:avLst/>
          </a:prstGeom>
          <a:noFill/>
          <a:ln w="9525" algn="ctr">
            <a:noFill/>
            <a:miter lim="800000"/>
            <a:headEnd/>
            <a:tailEnd/>
          </a:ln>
        </p:spPr>
      </p:pic>
      <p:graphicFrame>
        <p:nvGraphicFramePr>
          <p:cNvPr id="4100" name="Object 4"/>
          <p:cNvGraphicFramePr>
            <a:graphicFrameLocks noChangeAspect="1"/>
          </p:cNvGraphicFramePr>
          <p:nvPr/>
        </p:nvGraphicFramePr>
        <p:xfrm>
          <a:off x="1187450" y="5589588"/>
          <a:ext cx="6021388" cy="504825"/>
        </p:xfrm>
        <a:graphic>
          <a:graphicData uri="http://schemas.openxmlformats.org/presentationml/2006/ole">
            <mc:AlternateContent xmlns:mc="http://schemas.openxmlformats.org/markup-compatibility/2006">
              <mc:Choice xmlns:v="urn:schemas-microsoft-com:vml" Requires="v">
                <p:oleObj spid="_x0000_s4214" name="Формула" r:id="rId8" imgW="2603160" imgH="253800" progId="Equation.3">
                  <p:embed/>
                </p:oleObj>
              </mc:Choice>
              <mc:Fallback>
                <p:oleObj name="Формула" r:id="rId8" imgW="2603160" imgH="2538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87450" y="5589588"/>
                        <a:ext cx="6021388"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Заголовок 1"/>
          <p:cNvSpPr>
            <a:spLocks noGrp="1"/>
          </p:cNvSpPr>
          <p:nvPr>
            <p:ph type="title"/>
          </p:nvPr>
        </p:nvSpPr>
        <p:spPr>
          <a:xfrm>
            <a:off x="357188" y="214313"/>
            <a:ext cx="8229600" cy="939800"/>
          </a:xfrm>
        </p:spPr>
        <p:txBody>
          <a:bodyPr/>
          <a:lstStyle/>
          <a:p>
            <a:r>
              <a:rPr lang="en-US" sz="2400" dirty="0" smtClean="0"/>
              <a:t>Calculation of the competition between complete fusion and quasifission: </a:t>
            </a:r>
            <a:r>
              <a:rPr lang="en-US" sz="2400" i="1" dirty="0" err="1" smtClean="0"/>
              <a:t>P</a:t>
            </a:r>
            <a:r>
              <a:rPr lang="en-US" sz="2400" baseline="-25000" dirty="0" err="1" smtClean="0"/>
              <a:t>cn</a:t>
            </a:r>
            <a:r>
              <a:rPr lang="en-US" sz="2400" dirty="0" smtClean="0"/>
              <a:t>(</a:t>
            </a:r>
            <a:r>
              <a:rPr lang="en-US" sz="2400" i="1" dirty="0" smtClean="0"/>
              <a:t>E</a:t>
            </a:r>
            <a:r>
              <a:rPr lang="en-US" sz="2400" baseline="-25000" dirty="0" smtClean="0"/>
              <a:t>DNS</a:t>
            </a:r>
            <a:r>
              <a:rPr lang="en-US" sz="2400" dirty="0" smtClean="0"/>
              <a:t>,</a:t>
            </a:r>
            <a:r>
              <a:rPr lang="en-US" sz="2400" i="1" dirty="0" smtClean="0"/>
              <a:t>L</a:t>
            </a:r>
            <a:r>
              <a:rPr lang="en-US" sz="2400" dirty="0" smtClean="0"/>
              <a:t>)</a:t>
            </a:r>
            <a:endParaRPr lang="ru-RU" sz="2400" dirty="0" smtClean="0"/>
          </a:p>
        </p:txBody>
      </p:sp>
      <p:graphicFrame>
        <p:nvGraphicFramePr>
          <p:cNvPr id="6146" name="Содержимое 7"/>
          <p:cNvGraphicFramePr>
            <a:graphicFrameLocks noGrp="1" noChangeAspect="1"/>
          </p:cNvGraphicFramePr>
          <p:nvPr>
            <p:ph idx="1"/>
          </p:nvPr>
        </p:nvGraphicFramePr>
        <p:xfrm>
          <a:off x="179388" y="1341438"/>
          <a:ext cx="8539162" cy="1852612"/>
        </p:xfrm>
        <a:graphic>
          <a:graphicData uri="http://schemas.openxmlformats.org/presentationml/2006/ole">
            <mc:AlternateContent xmlns:mc="http://schemas.openxmlformats.org/markup-compatibility/2006">
              <mc:Choice xmlns:v="urn:schemas-microsoft-com:vml" Requires="v">
                <p:oleObj spid="_x0000_s11326" name="Формула" r:id="rId3" imgW="5562360" imgH="1206360" progId="Equation.3">
                  <p:embed/>
                </p:oleObj>
              </mc:Choice>
              <mc:Fallback>
                <p:oleObj name="Формула" r:id="rId3" imgW="5562360" imgH="12063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341438"/>
                        <a:ext cx="8539162" cy="1852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Номер слайда 3"/>
          <p:cNvSpPr>
            <a:spLocks noGrp="1"/>
          </p:cNvSpPr>
          <p:nvPr>
            <p:ph type="sldNum" sz="quarter" idx="12"/>
          </p:nvPr>
        </p:nvSpPr>
        <p:spPr/>
        <p:txBody>
          <a:bodyPr/>
          <a:lstStyle/>
          <a:p>
            <a:pPr>
              <a:defRPr/>
            </a:pPr>
            <a:fld id="{D6DE0159-076C-4A3D-B543-301120CBA9B0}" type="slidenum">
              <a:rPr lang="ja-JP" altLang="ru-RU" smtClean="0"/>
              <a:pPr>
                <a:defRPr/>
              </a:pPr>
              <a:t>58</a:t>
            </a:fld>
            <a:endParaRPr lang="ru-RU" altLang="ja-JP" smtClean="0"/>
          </a:p>
        </p:txBody>
      </p:sp>
      <p:sp>
        <p:nvSpPr>
          <p:cNvPr id="6150" name="TextBox 6"/>
          <p:cNvSpPr txBox="1">
            <a:spLocks noChangeArrowheads="1"/>
          </p:cNvSpPr>
          <p:nvPr/>
        </p:nvSpPr>
        <p:spPr bwMode="auto">
          <a:xfrm>
            <a:off x="1454150" y="6143625"/>
            <a:ext cx="6088063" cy="400050"/>
          </a:xfrm>
          <a:prstGeom prst="rect">
            <a:avLst/>
          </a:prstGeom>
          <a:noFill/>
          <a:ln w="9525">
            <a:noFill/>
            <a:miter lim="800000"/>
            <a:headEnd/>
            <a:tailEnd/>
          </a:ln>
        </p:spPr>
        <p:txBody>
          <a:bodyPr wrap="none">
            <a:spAutoFit/>
          </a:bodyPr>
          <a:lstStyle/>
          <a:p>
            <a:pPr algn="ctr">
              <a:spcBef>
                <a:spcPct val="20000"/>
              </a:spcBef>
            </a:pPr>
            <a:r>
              <a:rPr lang="en-US" sz="2000">
                <a:solidFill>
                  <a:srgbClr val="FF0000"/>
                </a:solidFill>
              </a:rPr>
              <a:t>Fazio G. et al, Modern Phys. Lett. A 20 (2005) p.391</a:t>
            </a:r>
            <a:endParaRPr lang="ru-RU" sz="2000">
              <a:solidFill>
                <a:srgbClr val="FF0000"/>
              </a:solidFill>
            </a:endParaRPr>
          </a:p>
        </p:txBody>
      </p:sp>
      <p:graphicFrame>
        <p:nvGraphicFramePr>
          <p:cNvPr id="6147" name="Object 3"/>
          <p:cNvGraphicFramePr>
            <a:graphicFrameLocks noChangeAspect="1"/>
          </p:cNvGraphicFramePr>
          <p:nvPr/>
        </p:nvGraphicFramePr>
        <p:xfrm>
          <a:off x="971550" y="3573463"/>
          <a:ext cx="6480175" cy="1803400"/>
        </p:xfrm>
        <a:graphic>
          <a:graphicData uri="http://schemas.openxmlformats.org/presentationml/2006/ole">
            <mc:AlternateContent xmlns:mc="http://schemas.openxmlformats.org/markup-compatibility/2006">
              <mc:Choice xmlns:v="urn:schemas-microsoft-com:vml" Requires="v">
                <p:oleObj spid="_x0000_s11327" name="Формула" r:id="rId5" imgW="3149280" imgH="876240" progId="Equation.3">
                  <p:embed/>
                </p:oleObj>
              </mc:Choice>
              <mc:Fallback>
                <p:oleObj name="Формула" r:id="rId5" imgW="3149280" imgH="8762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1550" y="3573463"/>
                        <a:ext cx="6480175" cy="1803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56143057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Заголовок 1"/>
          <p:cNvSpPr>
            <a:spLocks noGrp="1"/>
          </p:cNvSpPr>
          <p:nvPr>
            <p:ph type="title"/>
          </p:nvPr>
        </p:nvSpPr>
        <p:spPr>
          <a:xfrm>
            <a:off x="323850" y="0"/>
            <a:ext cx="8229600" cy="1143000"/>
          </a:xfrm>
          <a:solidFill>
            <a:srgbClr val="FFFF00"/>
          </a:solidFill>
        </p:spPr>
        <p:txBody>
          <a:bodyPr/>
          <a:lstStyle/>
          <a:p>
            <a:r>
              <a:rPr lang="en-US" sz="2600" dirty="0" smtClean="0">
                <a:solidFill>
                  <a:srgbClr val="0000FF"/>
                </a:solidFill>
              </a:rPr>
              <a:t>Calculation of the yield of quasifission fragments</a:t>
            </a:r>
            <a:endParaRPr lang="ru-RU" sz="2600" dirty="0" smtClean="0">
              <a:solidFill>
                <a:srgbClr val="0000FF"/>
              </a:solidFill>
            </a:endParaRPr>
          </a:p>
        </p:txBody>
      </p:sp>
      <p:pic>
        <p:nvPicPr>
          <p:cNvPr id="38915" name="Содержимое 5" descr="YieldQF.jpg"/>
          <p:cNvPicPr>
            <a:picLocks noGrp="1" noChangeAspect="1"/>
          </p:cNvPicPr>
          <p:nvPr>
            <p:ph sz="half" idx="1"/>
          </p:nvPr>
        </p:nvPicPr>
        <p:blipFill>
          <a:blip r:embed="rId2" cstate="print"/>
          <a:srcRect/>
          <a:stretch>
            <a:fillRect/>
          </a:stretch>
        </p:blipFill>
        <p:spPr>
          <a:xfrm>
            <a:off x="971550" y="1268413"/>
            <a:ext cx="6707188" cy="4711700"/>
          </a:xfrm>
        </p:spPr>
      </p:pic>
      <p:sp>
        <p:nvSpPr>
          <p:cNvPr id="5" name="Номер слайда 4"/>
          <p:cNvSpPr>
            <a:spLocks noGrp="1"/>
          </p:cNvSpPr>
          <p:nvPr>
            <p:ph type="sldNum" sz="quarter" idx="12"/>
          </p:nvPr>
        </p:nvSpPr>
        <p:spPr/>
        <p:txBody>
          <a:bodyPr/>
          <a:lstStyle/>
          <a:p>
            <a:pPr>
              <a:defRPr/>
            </a:pPr>
            <a:fld id="{7DF58F94-FA76-4A7D-87A1-7C54F4CC0A7E}" type="slidenum">
              <a:rPr lang="ja-JP" altLang="ru-RU" smtClean="0"/>
              <a:pPr>
                <a:defRPr/>
              </a:pPr>
              <a:t>59</a:t>
            </a:fld>
            <a:endParaRPr lang="ru-RU"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338336" y="361252"/>
            <a:ext cx="8467328" cy="6354216"/>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6</a:t>
            </a:fld>
            <a:endParaRPr lang="ru-RU" altLang="ja-JP"/>
          </a:p>
        </p:txBody>
      </p:sp>
    </p:spTree>
    <p:extLst>
      <p:ext uri="{BB962C8B-B14F-4D97-AF65-F5344CB8AC3E}">
        <p14:creationId xmlns:p14="http://schemas.microsoft.com/office/powerpoint/2010/main" val="59183180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Заголовок 1"/>
          <p:cNvSpPr>
            <a:spLocks noGrp="1"/>
          </p:cNvSpPr>
          <p:nvPr>
            <p:ph type="title"/>
          </p:nvPr>
        </p:nvSpPr>
        <p:spPr/>
        <p:txBody>
          <a:bodyPr/>
          <a:lstStyle/>
          <a:p>
            <a:r>
              <a:rPr lang="en-US" sz="2800" smtClean="0"/>
              <a:t>Nucleon transfer coefficients for evolution of the charge asymmetry of dinuclear system</a:t>
            </a:r>
            <a:endParaRPr lang="ru-RU" sz="2800" smtClean="0"/>
          </a:p>
        </p:txBody>
      </p:sp>
      <p:sp>
        <p:nvSpPr>
          <p:cNvPr id="4" name="Номер слайда 3"/>
          <p:cNvSpPr>
            <a:spLocks noGrp="1"/>
          </p:cNvSpPr>
          <p:nvPr>
            <p:ph type="sldNum" sz="quarter" idx="12"/>
          </p:nvPr>
        </p:nvSpPr>
        <p:spPr/>
        <p:txBody>
          <a:bodyPr/>
          <a:lstStyle/>
          <a:p>
            <a:pPr>
              <a:defRPr/>
            </a:pPr>
            <a:fld id="{EA1BB940-9B6B-4C5C-A408-E2C15EB0ED40}" type="slidenum">
              <a:rPr lang="ja-JP" altLang="ru-RU" smtClean="0"/>
              <a:pPr>
                <a:defRPr/>
              </a:pPr>
              <a:t>60</a:t>
            </a:fld>
            <a:endParaRPr lang="ru-RU" altLang="ja-JP"/>
          </a:p>
        </p:txBody>
      </p:sp>
      <p:graphicFrame>
        <p:nvGraphicFramePr>
          <p:cNvPr id="7170" name="Object 2"/>
          <p:cNvGraphicFramePr>
            <a:graphicFrameLocks noChangeAspect="1"/>
          </p:cNvGraphicFramePr>
          <p:nvPr/>
        </p:nvGraphicFramePr>
        <p:xfrm>
          <a:off x="425450" y="1484313"/>
          <a:ext cx="8115300" cy="1655762"/>
        </p:xfrm>
        <a:graphic>
          <a:graphicData uri="http://schemas.openxmlformats.org/presentationml/2006/ole">
            <mc:AlternateContent xmlns:mc="http://schemas.openxmlformats.org/markup-compatibility/2006">
              <mc:Choice xmlns:v="urn:schemas-microsoft-com:vml" Requires="v">
                <p:oleObj spid="_x0000_s13374" name="Формула" r:id="rId3" imgW="3860640" imgH="787320" progId="Equation.3">
                  <p:embed/>
                </p:oleObj>
              </mc:Choice>
              <mc:Fallback>
                <p:oleObj name="Формула" r:id="rId3" imgW="3860640" imgH="7873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450" y="1484313"/>
                        <a:ext cx="8115300" cy="1655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174" name="Picture 2"/>
          <p:cNvPicPr>
            <a:picLocks noChangeAspect="1" noChangeArrowheads="1"/>
          </p:cNvPicPr>
          <p:nvPr/>
        </p:nvPicPr>
        <p:blipFill>
          <a:blip r:embed="rId5" cstate="print"/>
          <a:srcRect/>
          <a:stretch>
            <a:fillRect/>
          </a:stretch>
        </p:blipFill>
        <p:spPr bwMode="auto">
          <a:xfrm>
            <a:off x="755650" y="2968625"/>
            <a:ext cx="7704138" cy="3078163"/>
          </a:xfrm>
          <a:prstGeom prst="rect">
            <a:avLst/>
          </a:prstGeom>
          <a:noFill/>
          <a:ln w="9525">
            <a:noFill/>
            <a:miter lim="800000"/>
            <a:headEnd/>
            <a:tailEnd/>
          </a:ln>
        </p:spPr>
      </p:pic>
      <p:graphicFrame>
        <p:nvGraphicFramePr>
          <p:cNvPr id="7171" name="Object 3"/>
          <p:cNvGraphicFramePr>
            <a:graphicFrameLocks noChangeAspect="1"/>
          </p:cNvGraphicFramePr>
          <p:nvPr/>
        </p:nvGraphicFramePr>
        <p:xfrm>
          <a:off x="1258888" y="5373688"/>
          <a:ext cx="884237" cy="595312"/>
        </p:xfrm>
        <a:graphic>
          <a:graphicData uri="http://schemas.openxmlformats.org/presentationml/2006/ole">
            <mc:AlternateContent xmlns:mc="http://schemas.openxmlformats.org/markup-compatibility/2006">
              <mc:Choice xmlns:v="urn:schemas-microsoft-com:vml" Requires="v">
                <p:oleObj spid="_x0000_s13375" name="Формула" r:id="rId6" imgW="596880" imgH="228600" progId="Equation.3">
                  <p:embed/>
                </p:oleObj>
              </mc:Choice>
              <mc:Fallback>
                <p:oleObj name="Формула" r:id="rId6" imgW="59688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8888" y="5373688"/>
                        <a:ext cx="884237" cy="5953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7175" name="Group 31"/>
          <p:cNvGrpSpPr>
            <a:grpSpLocks/>
          </p:cNvGrpSpPr>
          <p:nvPr/>
        </p:nvGrpSpPr>
        <p:grpSpPr bwMode="auto">
          <a:xfrm>
            <a:off x="755650" y="6069013"/>
            <a:ext cx="7145338" cy="788987"/>
            <a:chOff x="255" y="3929"/>
            <a:chExt cx="3804" cy="231"/>
          </a:xfrm>
        </p:grpSpPr>
        <p:sp>
          <p:nvSpPr>
            <p:cNvPr id="7176" name="AutoShape 32"/>
            <p:cNvSpPr>
              <a:spLocks noChangeArrowheads="1"/>
            </p:cNvSpPr>
            <p:nvPr/>
          </p:nvSpPr>
          <p:spPr bwMode="auto">
            <a:xfrm>
              <a:off x="255" y="3929"/>
              <a:ext cx="3804" cy="231"/>
            </a:xfrm>
            <a:prstGeom prst="roundRect">
              <a:avLst>
                <a:gd name="adj" fmla="val 431"/>
              </a:avLst>
            </a:prstGeom>
            <a:noFill/>
            <a:ln w="9525">
              <a:noFill/>
              <a:round/>
              <a:headEnd/>
              <a:tailEnd/>
            </a:ln>
          </p:spPr>
          <p:txBody>
            <a:bodyPr wrap="none" anchor="ctr"/>
            <a:lstStyle/>
            <a:p>
              <a:pPr algn="ctr">
                <a:spcBef>
                  <a:spcPct val="20000"/>
                </a:spcBef>
              </a:pPr>
              <a:endParaRPr lang="en-US"/>
            </a:p>
          </p:txBody>
        </p:sp>
        <p:sp>
          <p:nvSpPr>
            <p:cNvPr id="7177" name="AutoShape 33"/>
            <p:cNvSpPr>
              <a:spLocks noChangeArrowheads="1"/>
            </p:cNvSpPr>
            <p:nvPr/>
          </p:nvSpPr>
          <p:spPr bwMode="auto">
            <a:xfrm>
              <a:off x="597" y="3929"/>
              <a:ext cx="3016" cy="178"/>
            </a:xfrm>
            <a:prstGeom prst="roundRect">
              <a:avLst>
                <a:gd name="adj" fmla="val 431"/>
              </a:avLst>
            </a:prstGeom>
            <a:solidFill>
              <a:schemeClr val="accent2"/>
            </a:solidFill>
            <a:ln w="9525">
              <a:noFill/>
              <a:round/>
              <a:headEnd/>
              <a:tailEnd/>
            </a:ln>
          </p:spPr>
          <p:txBody>
            <a:bodyPr lIns="90000" tIns="46800" rIns="90000" bIns="46800">
              <a:spAutoFit/>
            </a:bodyPr>
            <a:lstStyle/>
            <a:p>
              <a:pPr algn="ct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1800">
                  <a:solidFill>
                    <a:schemeClr val="bg1"/>
                  </a:solidFill>
                  <a:latin typeface="Times New Roman" pitchFamily="18" charset="0"/>
                  <a:ea typeface="ＭＳ Ｐゴシック" pitchFamily="34" charset="-128"/>
                </a:rPr>
                <a:t> G.G. Adamian, et al. Phys. Rev. C</a:t>
              </a:r>
              <a:r>
                <a:rPr lang="en-GB" altLang="ja-JP" sz="1800" b="1">
                  <a:solidFill>
                    <a:schemeClr val="bg1"/>
                  </a:solidFill>
                  <a:latin typeface="Times New Roman" pitchFamily="18" charset="0"/>
                  <a:ea typeface="ＭＳ Ｐゴシック" pitchFamily="34" charset="-128"/>
                </a:rPr>
                <a:t>53,  </a:t>
              </a:r>
              <a:r>
                <a:rPr lang="en-GB" altLang="ja-JP" sz="1800">
                  <a:solidFill>
                    <a:schemeClr val="bg1"/>
                  </a:solidFill>
                  <a:latin typeface="Times New Roman" pitchFamily="18" charset="0"/>
                  <a:ea typeface="ＭＳ Ｐゴシック" pitchFamily="34" charset="-128"/>
                </a:rPr>
                <a:t> (1996) p.871-879</a:t>
              </a:r>
            </a:p>
            <a:p>
              <a:pPr algn="ct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800">
                  <a:solidFill>
                    <a:schemeClr val="bg1"/>
                  </a:solidFill>
                </a:rPr>
                <a:t>R.V. Jolos et al., Eur. Phys. J. A </a:t>
              </a:r>
              <a:r>
                <a:rPr lang="en-US" sz="1800" b="1">
                  <a:solidFill>
                    <a:schemeClr val="bg1"/>
                  </a:solidFill>
                </a:rPr>
                <a:t>8, 115–124 (2000)</a:t>
              </a:r>
              <a:endParaRPr lang="en-GB" altLang="ja-JP" sz="1800">
                <a:solidFill>
                  <a:schemeClr val="bg1"/>
                </a:solidFill>
                <a:latin typeface="Times New Roman" pitchFamily="18" charset="0"/>
                <a:ea typeface="ＭＳ Ｐゴシック" pitchFamily="34" charset="-128"/>
              </a:endParaRPr>
            </a:p>
          </p:txBody>
        </p:sp>
      </p:grpSp>
    </p:spTree>
    <p:extLst>
      <p:ext uri="{BB962C8B-B14F-4D97-AF65-F5344CB8AC3E}">
        <p14:creationId xmlns:p14="http://schemas.microsoft.com/office/powerpoint/2010/main" val="332632479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2"/>
          </p:nvPr>
        </p:nvSpPr>
        <p:spPr/>
        <p:txBody>
          <a:bodyPr/>
          <a:lstStyle/>
          <a:p>
            <a:pPr>
              <a:defRPr/>
            </a:pPr>
            <a:fld id="{1A45726E-DA13-405C-8B01-9C1B033185A2}" type="slidenum">
              <a:rPr lang="ja-JP" altLang="ru-RU" smtClean="0"/>
              <a:pPr>
                <a:defRPr/>
              </a:pPr>
              <a:t>61</a:t>
            </a:fld>
            <a:endParaRPr lang="ru-RU" altLang="ja-JP"/>
          </a:p>
        </p:txBody>
      </p:sp>
      <p:sp>
        <p:nvSpPr>
          <p:cNvPr id="40963" name="TextBox 2"/>
          <p:cNvSpPr txBox="1">
            <a:spLocks noChangeArrowheads="1"/>
          </p:cNvSpPr>
          <p:nvPr/>
        </p:nvSpPr>
        <p:spPr bwMode="auto">
          <a:xfrm>
            <a:off x="323850" y="836613"/>
            <a:ext cx="8820150" cy="5848350"/>
          </a:xfrm>
          <a:prstGeom prst="rect">
            <a:avLst/>
          </a:prstGeom>
          <a:noFill/>
          <a:ln w="9525">
            <a:noFill/>
            <a:miter lim="800000"/>
            <a:headEnd/>
            <a:tailEnd/>
          </a:ln>
        </p:spPr>
        <p:txBody>
          <a:bodyPr>
            <a:spAutoFit/>
          </a:bodyPr>
          <a:lstStyle/>
          <a:p>
            <a:r>
              <a:rPr lang="en-US" sz="2200" dirty="0"/>
              <a:t>Dynamics of complete fusion and role of the entrance  channel in formation of heavy ion collision reactions are questionable or they have different interpretation still now.</a:t>
            </a:r>
          </a:p>
          <a:p>
            <a:r>
              <a:rPr lang="en-US" sz="2200" dirty="0"/>
              <a:t> For example, </a:t>
            </a:r>
          </a:p>
          <a:p>
            <a:r>
              <a:rPr lang="en-US" sz="2200" dirty="0"/>
              <a:t>-- what mechanism is fusion makes the main contribution  to formation of compound nucleus:  increasing the neck between interacting nucleus or </a:t>
            </a:r>
            <a:r>
              <a:rPr lang="en-US" sz="2200" dirty="0" err="1"/>
              <a:t>multinucleon</a:t>
            </a:r>
            <a:r>
              <a:rPr lang="en-US" sz="2200" dirty="0"/>
              <a:t> transfer at relatively restricted neck size?</a:t>
            </a:r>
          </a:p>
          <a:p>
            <a:r>
              <a:rPr lang="en-US" sz="2200" dirty="0"/>
              <a:t>-- details of angular momentum distribution of </a:t>
            </a:r>
            <a:r>
              <a:rPr lang="en-US" sz="2200" dirty="0" err="1"/>
              <a:t>dinuclear</a:t>
            </a:r>
            <a:r>
              <a:rPr lang="en-US" sz="2200" dirty="0"/>
              <a:t> system  and compound nucleus which determines the angular distribution of  reaction products, cross sections of evaporation residue, fusion-fission and quasifission products;</a:t>
            </a:r>
          </a:p>
          <a:p>
            <a:r>
              <a:rPr lang="en-US" sz="2200" dirty="0"/>
              <a:t>-- separation of fusion-fission fragments from the quasifission and fast-fission products;</a:t>
            </a:r>
          </a:p>
          <a:p>
            <a:r>
              <a:rPr lang="en-US" sz="2200" dirty="0"/>
              <a:t>-- distribution of the excitation energy between different degrees of freedom, as well as between reaction products. There are </a:t>
            </a:r>
            <a:r>
              <a:rPr lang="en-US" sz="2200" dirty="0" err="1"/>
              <a:t>exp.results</a:t>
            </a:r>
            <a:endParaRPr lang="en-US" sz="2200" dirty="0"/>
          </a:p>
          <a:p>
            <a:r>
              <a:rPr lang="en-US" sz="2200" dirty="0"/>
              <a:t>showing evaporation residues at  E*&gt;100 MeV.</a:t>
            </a:r>
            <a:endParaRPr lang="ru-RU" sz="2200" dirty="0"/>
          </a:p>
        </p:txBody>
      </p:sp>
      <p:sp>
        <p:nvSpPr>
          <p:cNvPr id="40964" name="TextBox 3"/>
          <p:cNvSpPr txBox="1">
            <a:spLocks noChangeArrowheads="1"/>
          </p:cNvSpPr>
          <p:nvPr/>
        </p:nvSpPr>
        <p:spPr bwMode="auto">
          <a:xfrm>
            <a:off x="395288" y="188913"/>
            <a:ext cx="7345362" cy="522287"/>
          </a:xfrm>
          <a:prstGeom prst="rect">
            <a:avLst/>
          </a:prstGeom>
          <a:noFill/>
          <a:ln w="9525">
            <a:noFill/>
            <a:miter lim="800000"/>
            <a:headEnd/>
            <a:tailEnd/>
          </a:ln>
        </p:spPr>
        <p:txBody>
          <a:bodyPr>
            <a:spAutoFit/>
          </a:bodyPr>
          <a:lstStyle/>
          <a:p>
            <a:r>
              <a:rPr lang="en-US">
                <a:solidFill>
                  <a:srgbClr val="FF0000"/>
                </a:solidFill>
              </a:rPr>
              <a:t>What is questionable in fusion reactions ?</a:t>
            </a:r>
            <a:endParaRPr lang="ru-RU">
              <a:solidFill>
                <a:srgbClr val="FF0000"/>
              </a:solidFill>
            </a:endParaRPr>
          </a:p>
        </p:txBody>
      </p:sp>
      <p:pic>
        <p:nvPicPr>
          <p:cNvPr id="40965" name="Picture 4"/>
          <p:cNvPicPr>
            <a:picLocks noChangeAspect="1" noChangeArrowheads="1"/>
          </p:cNvPicPr>
          <p:nvPr/>
        </p:nvPicPr>
        <p:blipFill>
          <a:blip r:embed="rId2" cstate="print"/>
          <a:srcRect/>
          <a:stretch>
            <a:fillRect/>
          </a:stretch>
        </p:blipFill>
        <p:spPr bwMode="auto">
          <a:xfrm>
            <a:off x="7572375" y="0"/>
            <a:ext cx="1571625" cy="87630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4838" cy="1138237"/>
          </a:xfrm>
        </p:spPr>
        <p:txBody>
          <a:bodyPr/>
          <a:lstStyle/>
          <a:p>
            <a:r>
              <a:rPr lang="en-GB" dirty="0" smtClean="0">
                <a:solidFill>
                  <a:srgbClr val="006600"/>
                </a:solidFill>
              </a:rPr>
              <a:t> 3. </a:t>
            </a:r>
            <a:r>
              <a:rPr lang="en-GB" sz="3600" dirty="0" smtClean="0">
                <a:solidFill>
                  <a:srgbClr val="006600"/>
                </a:solidFill>
              </a:rPr>
              <a:t>Yield of quasifission products as a function of shell structure</a:t>
            </a:r>
            <a:endParaRPr lang="ru-RU" sz="3600" dirty="0"/>
          </a:p>
        </p:txBody>
      </p:sp>
    </p:spTree>
    <p:extLst>
      <p:ext uri="{BB962C8B-B14F-4D97-AF65-F5344CB8AC3E}">
        <p14:creationId xmlns:p14="http://schemas.microsoft.com/office/powerpoint/2010/main" val="40239686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2875"/>
          </a:xfrm>
          <a:solidFill>
            <a:srgbClr val="FFFF00"/>
          </a:solidFill>
        </p:spPr>
        <p:txBody>
          <a:bodyPr/>
          <a:lstStyle/>
          <a:p>
            <a:pPr algn="just">
              <a:lnSpc>
                <a:spcPct val="100000"/>
              </a:lnSpc>
            </a:pPr>
            <a:r>
              <a:rPr lang="en-US" sz="1800" dirty="0" smtClean="0"/>
              <a:t>Comparison of the theoretical and experimental results obtained for the </a:t>
            </a:r>
            <a:r>
              <a:rPr lang="en-US" sz="1800" baseline="30000" dirty="0" smtClean="0"/>
              <a:t>48</a:t>
            </a:r>
            <a:r>
              <a:rPr lang="en-US" sz="1800" dirty="0" smtClean="0"/>
              <a:t>Ca+</a:t>
            </a:r>
            <a:r>
              <a:rPr lang="en-US" sz="1800" baseline="30000" dirty="0" smtClean="0"/>
              <a:t>208</a:t>
            </a:r>
            <a:r>
              <a:rPr lang="en-US" sz="1800" dirty="0" smtClean="0"/>
              <a:t>Pb reaction. Theoretical  values of capture, fast fission, and fusion excitation functions are presented by dashed, dotted, and solid lines, respectively. Capture cross-section calculated by </a:t>
            </a:r>
            <a:r>
              <a:rPr lang="en-US" sz="1800" dirty="0" err="1" smtClean="0"/>
              <a:t>Swiatecki's</a:t>
            </a:r>
            <a:r>
              <a:rPr lang="en-US" sz="1800" dirty="0" smtClean="0"/>
              <a:t> dynamical model is shown by short-dashed line.</a:t>
            </a:r>
            <a:endParaRPr lang="ru-RU" sz="1800" dirty="0"/>
          </a:p>
        </p:txBody>
      </p:sp>
      <p:pic>
        <p:nvPicPr>
          <p:cNvPr id="180226" name="Picture 2"/>
          <p:cNvPicPr>
            <a:picLocks noChangeAspect="1" noChangeArrowheads="1"/>
          </p:cNvPicPr>
          <p:nvPr/>
        </p:nvPicPr>
        <p:blipFill>
          <a:blip r:embed="rId2" cstate="print"/>
          <a:srcRect/>
          <a:stretch>
            <a:fillRect/>
          </a:stretch>
        </p:blipFill>
        <p:spPr bwMode="auto">
          <a:xfrm>
            <a:off x="428596" y="1571612"/>
            <a:ext cx="6200772" cy="4908615"/>
          </a:xfrm>
          <a:prstGeom prst="rect">
            <a:avLst/>
          </a:prstGeom>
          <a:noFill/>
          <a:ln w="9525">
            <a:noFill/>
            <a:miter lim="800000"/>
            <a:headEnd/>
            <a:tailEnd/>
          </a:ln>
        </p:spPr>
      </p:pic>
      <p:sp>
        <p:nvSpPr>
          <p:cNvPr id="6" name="TextBox 5"/>
          <p:cNvSpPr txBox="1"/>
          <p:nvPr/>
        </p:nvSpPr>
        <p:spPr>
          <a:xfrm>
            <a:off x="6286512" y="2928934"/>
            <a:ext cx="2802114" cy="2211631"/>
          </a:xfrm>
          <a:prstGeom prst="rect">
            <a:avLst/>
          </a:prstGeom>
          <a:noFill/>
        </p:spPr>
        <p:txBody>
          <a:bodyPr wrap="none" rtlCol="0">
            <a:spAutoFit/>
          </a:bodyPr>
          <a:lstStyle/>
          <a:p>
            <a:r>
              <a:rPr lang="en-US" sz="1400" dirty="0" smtClean="0">
                <a:solidFill>
                  <a:srgbClr val="C00000"/>
                </a:solidFill>
              </a:rPr>
              <a:t>G. Fazio et al., </a:t>
            </a:r>
            <a:r>
              <a:rPr lang="en-US" sz="1400" dirty="0" smtClean="0">
                <a:solidFill>
                  <a:schemeClr val="accent2"/>
                </a:solidFill>
              </a:rPr>
              <a:t>(DNS model)</a:t>
            </a:r>
          </a:p>
          <a:p>
            <a:r>
              <a:rPr lang="en-US" sz="1400" dirty="0" smtClean="0">
                <a:solidFill>
                  <a:srgbClr val="C00000"/>
                </a:solidFill>
              </a:rPr>
              <a:t>Modern Physics Letters A</a:t>
            </a:r>
          </a:p>
          <a:p>
            <a:r>
              <a:rPr lang="en-US" sz="1400" dirty="0" smtClean="0">
                <a:solidFill>
                  <a:srgbClr val="C00000"/>
                </a:solidFill>
              </a:rPr>
              <a:t>Vol. 20, No. 6 (2005) p.391</a:t>
            </a:r>
          </a:p>
          <a:p>
            <a:r>
              <a:rPr lang="en-US" sz="1400" dirty="0" smtClean="0">
                <a:solidFill>
                  <a:schemeClr val="accent2"/>
                </a:solidFill>
              </a:rPr>
              <a:t>M. G. </a:t>
            </a:r>
            <a:r>
              <a:rPr lang="en-US" sz="1400" dirty="0" err="1" smtClean="0">
                <a:solidFill>
                  <a:schemeClr val="accent2"/>
                </a:solidFill>
              </a:rPr>
              <a:t>Itkis</a:t>
            </a:r>
            <a:r>
              <a:rPr lang="en-US" sz="1400" dirty="0" smtClean="0">
                <a:solidFill>
                  <a:schemeClr val="accent2"/>
                </a:solidFill>
              </a:rPr>
              <a:t> et al., in Proc. of </a:t>
            </a:r>
          </a:p>
          <a:p>
            <a:r>
              <a:rPr lang="en-US" sz="1400" dirty="0" smtClean="0">
                <a:solidFill>
                  <a:schemeClr val="accent2"/>
                </a:solidFill>
              </a:rPr>
              <a:t>the Symposium on Nuclear </a:t>
            </a:r>
          </a:p>
          <a:p>
            <a:r>
              <a:rPr lang="en-US" sz="1400" dirty="0" smtClean="0">
                <a:solidFill>
                  <a:schemeClr val="accent2"/>
                </a:solidFill>
              </a:rPr>
              <a:t>Cluster, 2002, </a:t>
            </a:r>
            <a:r>
              <a:rPr lang="en-US" sz="1400" dirty="0" err="1" smtClean="0">
                <a:solidFill>
                  <a:schemeClr val="accent2"/>
                </a:solidFill>
              </a:rPr>
              <a:t>Rauischolzhausen</a:t>
            </a:r>
            <a:endParaRPr lang="en-US" sz="1400" dirty="0" smtClean="0">
              <a:solidFill>
                <a:schemeClr val="accent2"/>
              </a:solidFill>
            </a:endParaRPr>
          </a:p>
          <a:p>
            <a:r>
              <a:rPr lang="en-US" sz="1400" dirty="0" smtClean="0">
                <a:solidFill>
                  <a:schemeClr val="accent2"/>
                </a:solidFill>
              </a:rPr>
              <a:t> Germany, eds. R. V. </a:t>
            </a:r>
            <a:r>
              <a:rPr lang="en-US" sz="1400" dirty="0" err="1" smtClean="0">
                <a:solidFill>
                  <a:schemeClr val="accent2"/>
                </a:solidFill>
              </a:rPr>
              <a:t>Jolos</a:t>
            </a:r>
            <a:r>
              <a:rPr lang="en-US" sz="1400" dirty="0" smtClean="0">
                <a:solidFill>
                  <a:schemeClr val="accent2"/>
                </a:solidFill>
              </a:rPr>
              <a:t> and </a:t>
            </a:r>
          </a:p>
          <a:p>
            <a:r>
              <a:rPr lang="en-US" sz="1400" dirty="0" smtClean="0">
                <a:solidFill>
                  <a:schemeClr val="accent2"/>
                </a:solidFill>
              </a:rPr>
              <a:t>W. </a:t>
            </a:r>
            <a:r>
              <a:rPr lang="en-US" sz="1400" dirty="0" err="1" smtClean="0">
                <a:solidFill>
                  <a:schemeClr val="accent2"/>
                </a:solidFill>
              </a:rPr>
              <a:t>Scheid</a:t>
            </a:r>
            <a:r>
              <a:rPr lang="en-US" sz="1400" dirty="0" smtClean="0">
                <a:solidFill>
                  <a:schemeClr val="accent2"/>
                </a:solidFill>
              </a:rPr>
              <a:t> (EP </a:t>
            </a:r>
            <a:r>
              <a:rPr lang="en-US" sz="1400" dirty="0" err="1" smtClean="0">
                <a:solidFill>
                  <a:schemeClr val="accent2"/>
                </a:solidFill>
              </a:rPr>
              <a:t>Systema</a:t>
            </a:r>
            <a:r>
              <a:rPr lang="en-US" sz="1400" dirty="0" smtClean="0">
                <a:solidFill>
                  <a:schemeClr val="accent2"/>
                </a:solidFill>
              </a:rPr>
              <a:t>, 2003),</a:t>
            </a:r>
          </a:p>
          <a:p>
            <a:r>
              <a:rPr lang="en-US" sz="1400" dirty="0" smtClean="0">
                <a:solidFill>
                  <a:schemeClr val="accent2"/>
                </a:solidFill>
              </a:rPr>
              <a:t> p. 315; </a:t>
            </a:r>
          </a:p>
          <a:p>
            <a:r>
              <a:rPr lang="en-US" sz="1400" dirty="0" err="1" smtClean="0">
                <a:solidFill>
                  <a:schemeClr val="accent2"/>
                </a:solidFill>
              </a:rPr>
              <a:t>Acta</a:t>
            </a:r>
            <a:r>
              <a:rPr lang="en-US" sz="1400" dirty="0" smtClean="0">
                <a:solidFill>
                  <a:schemeClr val="accent2"/>
                </a:solidFill>
              </a:rPr>
              <a:t> Phys. Hung. A19, 9 (2004).</a:t>
            </a:r>
          </a:p>
          <a:p>
            <a:r>
              <a:rPr lang="en-US" sz="1400" dirty="0" smtClean="0">
                <a:solidFill>
                  <a:schemeClr val="accent2"/>
                </a:solidFill>
              </a:rPr>
              <a:t>  </a:t>
            </a:r>
            <a:r>
              <a:rPr lang="en-US" sz="1400" dirty="0" smtClean="0">
                <a:solidFill>
                  <a:srgbClr val="FF0000"/>
                </a:solidFill>
              </a:rPr>
              <a:t>(Experiment</a:t>
            </a:r>
            <a:r>
              <a:rPr lang="en-US" sz="1400" dirty="0" smtClean="0">
                <a:solidFill>
                  <a:schemeClr val="accent2"/>
                </a:solidFill>
              </a:rPr>
              <a:t>)</a:t>
            </a:r>
            <a:endParaRPr lang="ru-RU" sz="1400" dirty="0" smtClean="0">
              <a:solidFill>
                <a:schemeClr val="accent2"/>
              </a:solidFill>
            </a:endParaRPr>
          </a:p>
          <a:p>
            <a:endParaRPr lang="ru-RU" sz="1600" dirty="0">
              <a:solidFill>
                <a:srgbClr val="C00000"/>
              </a:solidFill>
            </a:endParaRPr>
          </a:p>
        </p:txBody>
      </p:sp>
    </p:spTree>
    <p:extLst>
      <p:ext uri="{BB962C8B-B14F-4D97-AF65-F5344CB8AC3E}">
        <p14:creationId xmlns:p14="http://schemas.microsoft.com/office/powerpoint/2010/main" val="129756036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
            <a:ext cx="9144000" cy="1357298"/>
          </a:xfrm>
          <a:solidFill>
            <a:schemeClr val="accent1">
              <a:lumMod val="40000"/>
              <a:lumOff val="60000"/>
            </a:schemeClr>
          </a:solidFill>
        </p:spPr>
        <p:txBody>
          <a:bodyPr/>
          <a:lstStyle/>
          <a:p>
            <a:pPr>
              <a:lnSpc>
                <a:spcPct val="100000"/>
              </a:lnSpc>
            </a:pPr>
            <a:r>
              <a:rPr lang="en-US" sz="2200" dirty="0" smtClean="0">
                <a:solidFill>
                  <a:schemeClr val="accent2"/>
                </a:solidFill>
              </a:rPr>
              <a:t>Yield of </a:t>
            </a:r>
            <a:r>
              <a:rPr lang="en-US" sz="2200" dirty="0" err="1" smtClean="0">
                <a:solidFill>
                  <a:schemeClr val="accent2"/>
                </a:solidFill>
              </a:rPr>
              <a:t>quafission</a:t>
            </a:r>
            <a:r>
              <a:rPr lang="en-US" sz="2200" dirty="0" smtClean="0">
                <a:solidFill>
                  <a:schemeClr val="accent2"/>
                </a:solidFill>
              </a:rPr>
              <a:t> products is hidden by products of the deep-inelastic  collision in case of collision of two double magic nuclei, </a:t>
            </a:r>
            <a:r>
              <a:rPr lang="en-US" sz="2200" baseline="30000" dirty="0" smtClean="0">
                <a:solidFill>
                  <a:schemeClr val="accent2"/>
                </a:solidFill>
              </a:rPr>
              <a:t>48</a:t>
            </a:r>
            <a:r>
              <a:rPr lang="en-US" sz="2200" dirty="0" smtClean="0">
                <a:solidFill>
                  <a:schemeClr val="accent2"/>
                </a:solidFill>
              </a:rPr>
              <a:t>Ca and </a:t>
            </a:r>
            <a:r>
              <a:rPr lang="en-US" sz="2200" baseline="30000" dirty="0" smtClean="0">
                <a:solidFill>
                  <a:schemeClr val="accent2"/>
                </a:solidFill>
              </a:rPr>
              <a:t>208</a:t>
            </a:r>
            <a:r>
              <a:rPr lang="en-US" sz="2200" dirty="0" smtClean="0">
                <a:solidFill>
                  <a:schemeClr val="accent2"/>
                </a:solidFill>
              </a:rPr>
              <a:t>Pb. </a:t>
            </a:r>
            <a:endParaRPr lang="ru-RU" sz="2200" dirty="0">
              <a:solidFill>
                <a:schemeClr val="accent2"/>
              </a:solidFill>
            </a:endParaRPr>
          </a:p>
        </p:txBody>
      </p:sp>
      <p:pic>
        <p:nvPicPr>
          <p:cNvPr id="181250" name="Picture 2"/>
          <p:cNvPicPr>
            <a:picLocks noChangeAspect="1" noChangeArrowheads="1"/>
          </p:cNvPicPr>
          <p:nvPr/>
        </p:nvPicPr>
        <p:blipFill>
          <a:blip r:embed="rId2" cstate="print"/>
          <a:srcRect/>
          <a:stretch>
            <a:fillRect/>
          </a:stretch>
        </p:blipFill>
        <p:spPr bwMode="auto">
          <a:xfrm>
            <a:off x="0" y="1428736"/>
            <a:ext cx="7247944" cy="4784457"/>
          </a:xfrm>
          <a:prstGeom prst="rect">
            <a:avLst/>
          </a:prstGeom>
          <a:noFill/>
          <a:ln w="9525">
            <a:noFill/>
            <a:miter lim="800000"/>
            <a:headEnd/>
            <a:tailEnd/>
          </a:ln>
        </p:spPr>
      </p:pic>
      <p:sp>
        <p:nvSpPr>
          <p:cNvPr id="5" name="Прямоугольник 4"/>
          <p:cNvSpPr/>
          <p:nvPr/>
        </p:nvSpPr>
        <p:spPr>
          <a:xfrm>
            <a:off x="500034" y="6000768"/>
            <a:ext cx="8072494" cy="790473"/>
          </a:xfrm>
          <a:prstGeom prst="rect">
            <a:avLst/>
          </a:prstGeom>
        </p:spPr>
        <p:txBody>
          <a:bodyPr wrap="square">
            <a:spAutoFit/>
          </a:bodyPr>
          <a:lstStyle/>
          <a:p>
            <a:r>
              <a:rPr lang="en-US" sz="1400" dirty="0" smtClean="0">
                <a:solidFill>
                  <a:srgbClr val="C00000"/>
                </a:solidFill>
              </a:rPr>
              <a:t>G. Fazio et al., (DNS model) Modern Physics Letters A Vol. 20, No. 6 (2005) p.391</a:t>
            </a:r>
            <a:endParaRPr lang="en-US" sz="1400" dirty="0" smtClean="0">
              <a:solidFill>
                <a:schemeClr val="accent2"/>
              </a:solidFill>
            </a:endParaRPr>
          </a:p>
          <a:p>
            <a:r>
              <a:rPr lang="en-US" sz="1400" dirty="0" smtClean="0">
                <a:solidFill>
                  <a:schemeClr val="accent2"/>
                </a:solidFill>
              </a:rPr>
              <a:t>M. G. </a:t>
            </a:r>
            <a:r>
              <a:rPr lang="en-US" sz="1400" dirty="0" err="1" smtClean="0">
                <a:solidFill>
                  <a:schemeClr val="accent2"/>
                </a:solidFill>
              </a:rPr>
              <a:t>Itkis</a:t>
            </a:r>
            <a:r>
              <a:rPr lang="en-US" sz="1400" dirty="0" smtClean="0">
                <a:solidFill>
                  <a:schemeClr val="accent2"/>
                </a:solidFill>
              </a:rPr>
              <a:t> et al., in Proc. of the Symposium on Nuclear Cluster, 2002, </a:t>
            </a:r>
            <a:r>
              <a:rPr lang="en-US" sz="1400" dirty="0" err="1" smtClean="0">
                <a:solidFill>
                  <a:schemeClr val="accent2"/>
                </a:solidFill>
              </a:rPr>
              <a:t>Rauischolzhausen</a:t>
            </a:r>
            <a:r>
              <a:rPr lang="en-US" sz="1400" dirty="0" smtClean="0">
                <a:solidFill>
                  <a:schemeClr val="accent2"/>
                </a:solidFill>
              </a:rPr>
              <a:t>, Germany, eds. R. V. </a:t>
            </a:r>
            <a:r>
              <a:rPr lang="en-US" sz="1400" dirty="0" err="1" smtClean="0">
                <a:solidFill>
                  <a:schemeClr val="accent2"/>
                </a:solidFill>
              </a:rPr>
              <a:t>Jolos</a:t>
            </a:r>
            <a:r>
              <a:rPr lang="en-US" sz="1400" dirty="0" smtClean="0">
                <a:solidFill>
                  <a:schemeClr val="accent2"/>
                </a:solidFill>
              </a:rPr>
              <a:t> and W. </a:t>
            </a:r>
            <a:r>
              <a:rPr lang="en-US" sz="1400" dirty="0" err="1" smtClean="0">
                <a:solidFill>
                  <a:schemeClr val="accent2"/>
                </a:solidFill>
              </a:rPr>
              <a:t>Scheid</a:t>
            </a:r>
            <a:r>
              <a:rPr lang="en-US" sz="1400" dirty="0" smtClean="0">
                <a:solidFill>
                  <a:schemeClr val="accent2"/>
                </a:solidFill>
              </a:rPr>
              <a:t> (EP </a:t>
            </a:r>
            <a:r>
              <a:rPr lang="en-US" sz="1400" dirty="0" err="1" smtClean="0">
                <a:solidFill>
                  <a:schemeClr val="accent2"/>
                </a:solidFill>
              </a:rPr>
              <a:t>Systema</a:t>
            </a:r>
            <a:r>
              <a:rPr lang="en-US" sz="1400" dirty="0" smtClean="0">
                <a:solidFill>
                  <a:schemeClr val="accent2"/>
                </a:solidFill>
              </a:rPr>
              <a:t>, 2003), p. 315; </a:t>
            </a:r>
          </a:p>
          <a:p>
            <a:r>
              <a:rPr lang="en-US" sz="1400" dirty="0" err="1" smtClean="0">
                <a:solidFill>
                  <a:schemeClr val="accent2"/>
                </a:solidFill>
              </a:rPr>
              <a:t>Acta</a:t>
            </a:r>
            <a:r>
              <a:rPr lang="en-US" sz="1400" dirty="0" smtClean="0">
                <a:solidFill>
                  <a:schemeClr val="accent2"/>
                </a:solidFill>
              </a:rPr>
              <a:t> Phys. Hung. A19, 9 (2004).  (Experiment)</a:t>
            </a:r>
            <a:endParaRPr lang="ru-RU" sz="1400" dirty="0">
              <a:solidFill>
                <a:schemeClr val="accent2"/>
              </a:solidFill>
            </a:endParaRPr>
          </a:p>
        </p:txBody>
      </p:sp>
    </p:spTree>
    <p:extLst>
      <p:ext uri="{BB962C8B-B14F-4D97-AF65-F5344CB8AC3E}">
        <p14:creationId xmlns:p14="http://schemas.microsoft.com/office/powerpoint/2010/main" val="295596036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179512" y="182640"/>
            <a:ext cx="4902247" cy="6675360"/>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65</a:t>
            </a:fld>
            <a:endParaRPr lang="ru-RU" altLang="ja-JP"/>
          </a:p>
        </p:txBody>
      </p:sp>
    </p:spTree>
    <p:extLst>
      <p:ext uri="{BB962C8B-B14F-4D97-AF65-F5344CB8AC3E}">
        <p14:creationId xmlns:p14="http://schemas.microsoft.com/office/powerpoint/2010/main" val="307199638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Номер слайда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5F5403D0-A237-4165-A615-C697A83655B7}" type="slidenum">
              <a:rPr lang="ja-JP" altLang="ru-RU" sz="1400"/>
              <a:pPr algn="r" eaLnBrk="1" hangingPunct="1">
                <a:spcBef>
                  <a:spcPct val="0"/>
                </a:spcBef>
              </a:pPr>
              <a:t>66</a:t>
            </a:fld>
            <a:endParaRPr lang="ru-RU" altLang="ja-JP" sz="1400"/>
          </a:p>
        </p:txBody>
      </p:sp>
      <p:sp>
        <p:nvSpPr>
          <p:cNvPr id="57347" name="Rectangle 5"/>
          <p:cNvSpPr>
            <a:spLocks noGrp="1" noChangeArrowheads="1"/>
          </p:cNvSpPr>
          <p:nvPr>
            <p:ph type="title"/>
          </p:nvPr>
        </p:nvSpPr>
        <p:spPr>
          <a:xfrm>
            <a:off x="0" y="214313"/>
            <a:ext cx="7178675" cy="476250"/>
          </a:xfrm>
        </p:spPr>
        <p:txBody>
          <a:bodyPr/>
          <a:lstStyle/>
          <a:p>
            <a:pPr eaLnBrk="1" hangingPunct="1"/>
            <a:r>
              <a:rPr lang="de-DE" sz="2000" i="1" smtClean="0">
                <a:solidFill>
                  <a:srgbClr val="0000FF"/>
                </a:solidFill>
              </a:rPr>
              <a:t>Knyazheva</a:t>
            </a:r>
            <a:r>
              <a:rPr lang="de-DE" sz="2000" smtClean="0">
                <a:solidFill>
                  <a:srgbClr val="0000FF"/>
                </a:solidFill>
              </a:rPr>
              <a:t> </a:t>
            </a:r>
            <a:r>
              <a:rPr lang="de-DE" sz="2000" i="1" smtClean="0">
                <a:solidFill>
                  <a:srgbClr val="0000FF"/>
                </a:solidFill>
              </a:rPr>
              <a:t>G.N. et al</a:t>
            </a:r>
            <a:r>
              <a:rPr lang="de-DE" sz="2000" smtClean="0">
                <a:solidFill>
                  <a:srgbClr val="0000FF"/>
                </a:solidFill>
              </a:rPr>
              <a:t>. </a:t>
            </a:r>
            <a:r>
              <a:rPr lang="en-US" altLang="zh-CN" sz="2000" smtClean="0">
                <a:solidFill>
                  <a:srgbClr val="0000FF"/>
                </a:solidFill>
                <a:ea typeface="宋体" panose="02010600030101010101" pitchFamily="2" charset="-122"/>
              </a:rPr>
              <a:t>Phys. Rev. C </a:t>
            </a:r>
            <a:r>
              <a:rPr lang="en-US" altLang="zh-CN" sz="2000" b="1" smtClean="0">
                <a:solidFill>
                  <a:srgbClr val="0000FF"/>
                </a:solidFill>
                <a:ea typeface="宋体" panose="02010600030101010101" pitchFamily="2" charset="-122"/>
              </a:rPr>
              <a:t>75, </a:t>
            </a:r>
            <a:r>
              <a:rPr lang="en-US" altLang="zh-CN" sz="2000" smtClean="0">
                <a:solidFill>
                  <a:srgbClr val="0000FF"/>
                </a:solidFill>
                <a:ea typeface="宋体" panose="02010600030101010101" pitchFamily="2" charset="-122"/>
              </a:rPr>
              <a:t> 064602(2007).</a:t>
            </a:r>
            <a:r>
              <a:rPr lang="en-US" sz="2000" smtClean="0">
                <a:solidFill>
                  <a:srgbClr val="0000FF"/>
                </a:solidFill>
              </a:rPr>
              <a:t/>
            </a:r>
            <a:br>
              <a:rPr lang="en-US" sz="2000" smtClean="0">
                <a:solidFill>
                  <a:srgbClr val="0000FF"/>
                </a:solidFill>
              </a:rPr>
            </a:br>
            <a:endParaRPr lang="en-US" sz="2000" smtClean="0">
              <a:solidFill>
                <a:srgbClr val="0000FF"/>
              </a:solidFill>
            </a:endParaRPr>
          </a:p>
        </p:txBody>
      </p:sp>
      <p:pic>
        <p:nvPicPr>
          <p:cNvPr id="57348"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23850" y="908050"/>
            <a:ext cx="7993063" cy="5949950"/>
          </a:xfrm>
        </p:spPr>
      </p:pic>
      <p:pic>
        <p:nvPicPr>
          <p:cNvPr id="5734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75" y="0"/>
            <a:ext cx="15716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37905319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Номер слайда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F543F551-1C9E-481B-BB37-5B34A9EF0E86}" type="slidenum">
              <a:rPr lang="ja-JP" altLang="ru-RU" sz="1400"/>
              <a:pPr algn="r" eaLnBrk="1" hangingPunct="1">
                <a:spcBef>
                  <a:spcPct val="0"/>
                </a:spcBef>
              </a:pPr>
              <a:t>67</a:t>
            </a:fld>
            <a:endParaRPr lang="ru-RU" altLang="ja-JP" sz="1400"/>
          </a:p>
        </p:txBody>
      </p:sp>
      <p:sp>
        <p:nvSpPr>
          <p:cNvPr id="58371" name="Rectangle 5"/>
          <p:cNvSpPr>
            <a:spLocks noGrp="1" noChangeArrowheads="1"/>
          </p:cNvSpPr>
          <p:nvPr>
            <p:ph type="title"/>
          </p:nvPr>
        </p:nvSpPr>
        <p:spPr>
          <a:xfrm>
            <a:off x="5214938" y="928688"/>
            <a:ext cx="3563937" cy="2303462"/>
          </a:xfrm>
        </p:spPr>
        <p:txBody>
          <a:bodyPr/>
          <a:lstStyle/>
          <a:p>
            <a:pPr algn="l" eaLnBrk="1" hangingPunct="1"/>
            <a:r>
              <a:rPr lang="en-US" sz="2400" smtClean="0"/>
              <a:t>Comparison of the capture, fusion-fission and quasifission cross sections obtained in this work with data  from experiments </a:t>
            </a:r>
          </a:p>
        </p:txBody>
      </p:sp>
      <p:pic>
        <p:nvPicPr>
          <p:cNvPr id="58372" name="Picture 4" descr="CompCa48Sm154c"/>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395288" y="0"/>
            <a:ext cx="4792662" cy="6858000"/>
          </a:xfrm>
        </p:spPr>
      </p:pic>
      <p:sp>
        <p:nvSpPr>
          <p:cNvPr id="58373" name="Text Box 7"/>
          <p:cNvSpPr txBox="1">
            <a:spLocks noChangeArrowheads="1"/>
          </p:cNvSpPr>
          <p:nvPr/>
        </p:nvSpPr>
        <p:spPr bwMode="auto">
          <a:xfrm>
            <a:off x="5848350" y="289242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
        <p:nvSpPr>
          <p:cNvPr id="58374" name="Text Box 10"/>
          <p:cNvSpPr txBox="1">
            <a:spLocks noChangeArrowheads="1"/>
          </p:cNvSpPr>
          <p:nvPr/>
        </p:nvSpPr>
        <p:spPr bwMode="auto">
          <a:xfrm>
            <a:off x="5137150" y="3214688"/>
            <a:ext cx="4006850"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de-DE" sz="1800" b="1" i="1"/>
              <a:t>Knyazheva</a:t>
            </a:r>
            <a:r>
              <a:rPr lang="de-DE" sz="1800" b="1"/>
              <a:t> </a:t>
            </a:r>
            <a:r>
              <a:rPr lang="de-DE" sz="1800" b="1" i="1"/>
              <a:t>G.N. et al</a:t>
            </a:r>
            <a:r>
              <a:rPr lang="de-DE" sz="1800" b="1"/>
              <a:t>. </a:t>
            </a:r>
            <a:r>
              <a:rPr lang="en-US" altLang="zh-CN" sz="1800" b="1">
                <a:ea typeface="宋体" panose="02010600030101010101" pitchFamily="2" charset="-122"/>
              </a:rPr>
              <a:t>Phys. Rev. C </a:t>
            </a:r>
          </a:p>
          <a:p>
            <a:pPr eaLnBrk="1" hangingPunct="1"/>
            <a:r>
              <a:rPr lang="en-US" altLang="zh-CN" sz="1800" b="1">
                <a:ea typeface="宋体" panose="02010600030101010101" pitchFamily="2" charset="-122"/>
              </a:rPr>
              <a:t>      2007. Vol. 75. –P. 064602(13).</a:t>
            </a:r>
            <a:endParaRPr lang="en-US" sz="1800" b="1"/>
          </a:p>
          <a:p>
            <a:pPr eaLnBrk="1" hangingPunct="1"/>
            <a:endParaRPr lang="en-US" sz="1800" b="1"/>
          </a:p>
        </p:txBody>
      </p:sp>
      <p:sp>
        <p:nvSpPr>
          <p:cNvPr id="58375" name="Text Box 11"/>
          <p:cNvSpPr txBox="1">
            <a:spLocks noChangeArrowheads="1"/>
          </p:cNvSpPr>
          <p:nvPr/>
        </p:nvSpPr>
        <p:spPr bwMode="auto">
          <a:xfrm>
            <a:off x="5214938" y="4000500"/>
            <a:ext cx="3175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n-US" sz="2000">
                <a:solidFill>
                  <a:schemeClr val="tx2"/>
                </a:solidFill>
              </a:rPr>
              <a:t>  and evaporation residues</a:t>
            </a:r>
          </a:p>
        </p:txBody>
      </p:sp>
      <p:sp>
        <p:nvSpPr>
          <p:cNvPr id="58376" name="Text Box 12"/>
          <p:cNvSpPr txBox="1">
            <a:spLocks noChangeArrowheads="1"/>
          </p:cNvSpPr>
          <p:nvPr/>
        </p:nvSpPr>
        <p:spPr bwMode="auto">
          <a:xfrm>
            <a:off x="4565650" y="4357688"/>
            <a:ext cx="4578350" cy="696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fr-FR" sz="1800" b="1" i="1"/>
              <a:t>Stefanini</a:t>
            </a:r>
            <a:r>
              <a:rPr lang="fr-FR" sz="1800" b="1"/>
              <a:t> </a:t>
            </a:r>
            <a:r>
              <a:rPr lang="fr-FR" sz="1800" b="1" i="1"/>
              <a:t>A.M. et al</a:t>
            </a:r>
            <a:r>
              <a:rPr lang="fr-FR" sz="1800" b="1"/>
              <a:t>.</a:t>
            </a:r>
            <a:r>
              <a:rPr lang="fr-FR" altLang="zh-CN" sz="1800" b="1">
                <a:ea typeface="宋体" panose="02010600030101010101" pitchFamily="2" charset="-122"/>
              </a:rPr>
              <a:t> </a:t>
            </a:r>
            <a:endParaRPr lang="en-US" altLang="zh-CN" sz="1800" b="1">
              <a:ea typeface="宋体" panose="02010600030101010101" pitchFamily="2" charset="-122"/>
            </a:endParaRPr>
          </a:p>
          <a:p>
            <a:pPr eaLnBrk="1" hangingPunct="1"/>
            <a:r>
              <a:rPr lang="en-US" altLang="zh-CN" sz="1800" b="1">
                <a:ea typeface="宋体" panose="02010600030101010101" pitchFamily="2" charset="-122"/>
              </a:rPr>
              <a:t>      </a:t>
            </a:r>
            <a:r>
              <a:rPr lang="fr-FR" altLang="zh-CN" sz="1800" b="1">
                <a:ea typeface="宋体" panose="02010600030101010101" pitchFamily="2" charset="-122"/>
              </a:rPr>
              <a:t>Eur. </a:t>
            </a:r>
            <a:r>
              <a:rPr lang="en-GB" altLang="zh-CN" sz="1800" b="1">
                <a:ea typeface="宋体" panose="02010600030101010101" pitchFamily="2" charset="-122"/>
              </a:rPr>
              <a:t>Phys. J. A </a:t>
            </a:r>
            <a:r>
              <a:rPr lang="en-US" altLang="zh-CN" sz="1800" b="1">
                <a:ea typeface="宋体" panose="02010600030101010101" pitchFamily="2" charset="-122"/>
              </a:rPr>
              <a:t>–2005. Vol. </a:t>
            </a:r>
            <a:r>
              <a:rPr lang="en-GB" altLang="zh-CN" sz="1800" b="1">
                <a:ea typeface="宋体" panose="02010600030101010101" pitchFamily="2" charset="-122"/>
              </a:rPr>
              <a:t>23. </a:t>
            </a:r>
            <a:r>
              <a:rPr lang="en-US" altLang="zh-CN" sz="1800" b="1">
                <a:ea typeface="宋体" panose="02010600030101010101" pitchFamily="2" charset="-122"/>
              </a:rPr>
              <a:t>–P.</a:t>
            </a:r>
            <a:r>
              <a:rPr lang="it-IT" altLang="zh-CN" sz="1800" b="1">
                <a:ea typeface="宋体" panose="02010600030101010101" pitchFamily="2" charset="-122"/>
              </a:rPr>
              <a:t>473</a:t>
            </a:r>
            <a:endParaRPr lang="en-US" sz="1800" b="1"/>
          </a:p>
        </p:txBody>
      </p:sp>
      <p:pic>
        <p:nvPicPr>
          <p:cNvPr id="5837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75" y="0"/>
            <a:ext cx="15716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29988182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418058"/>
          </a:xfrm>
        </p:spPr>
        <p:txBody>
          <a:bodyPr/>
          <a:lstStyle/>
          <a:p>
            <a:r>
              <a:rPr lang="en-US" sz="2000" dirty="0" smtClean="0">
                <a:solidFill>
                  <a:srgbClr val="FF0000"/>
                </a:solidFill>
              </a:rPr>
              <a:t>Experimental estimation of the capture and fusion-fission cross sections</a:t>
            </a:r>
            <a:endParaRPr lang="en-US" sz="2000" dirty="0">
              <a:solidFill>
                <a:srgbClr val="FF0000"/>
              </a:solidFill>
            </a:endParaRPr>
          </a:p>
        </p:txBody>
      </p:sp>
      <p:pic>
        <p:nvPicPr>
          <p:cNvPr id="5" name="Объект 4"/>
          <p:cNvPicPr>
            <a:picLocks noGrp="1" noChangeAspect="1"/>
          </p:cNvPicPr>
          <p:nvPr>
            <p:ph idx="1"/>
          </p:nvPr>
        </p:nvPicPr>
        <p:blipFill>
          <a:blip r:embed="rId2"/>
          <a:stretch>
            <a:fillRect/>
          </a:stretch>
        </p:blipFill>
        <p:spPr>
          <a:xfrm>
            <a:off x="0" y="762418"/>
            <a:ext cx="8363272" cy="3973161"/>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68</a:t>
            </a:fld>
            <a:endParaRPr lang="ru-RU" altLang="ja-JP"/>
          </a:p>
        </p:txBody>
      </p:sp>
    </p:spTree>
    <p:extLst>
      <p:ext uri="{BB962C8B-B14F-4D97-AF65-F5344CB8AC3E}">
        <p14:creationId xmlns:p14="http://schemas.microsoft.com/office/powerpoint/2010/main" val="363869527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9"/>
            <a:ext cx="4114800" cy="789718"/>
          </a:xfrm>
        </p:spPr>
        <p:txBody>
          <a:bodyPr/>
          <a:lstStyle/>
          <a:p>
            <a:r>
              <a:rPr lang="en-US" sz="1800" dirty="0" smtClean="0"/>
              <a:t>Angular distribution of the mass symmetric reaction products (experimental)</a:t>
            </a:r>
            <a:endParaRPr lang="en-US" sz="1800" dirty="0"/>
          </a:p>
        </p:txBody>
      </p:sp>
      <p:pic>
        <p:nvPicPr>
          <p:cNvPr id="5" name="Объект 4"/>
          <p:cNvPicPr>
            <a:picLocks noGrp="1" noChangeAspect="1"/>
          </p:cNvPicPr>
          <p:nvPr>
            <p:ph idx="1"/>
          </p:nvPr>
        </p:nvPicPr>
        <p:blipFill>
          <a:blip r:embed="rId2"/>
          <a:stretch>
            <a:fillRect/>
          </a:stretch>
        </p:blipFill>
        <p:spPr>
          <a:xfrm>
            <a:off x="0" y="1064357"/>
            <a:ext cx="5552484" cy="5657118"/>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69</a:t>
            </a:fld>
            <a:endParaRPr lang="ru-RU" altLang="ja-JP"/>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989138"/>
            <a:ext cx="3605728" cy="3469885"/>
          </a:xfrm>
          <a:prstGeom prst="rect">
            <a:avLst/>
          </a:prstGeom>
          <a:noFill/>
          <a:ln w="9525">
            <a:noFill/>
            <a:miter lim="800000"/>
            <a:headEnd/>
            <a:tailEnd/>
          </a:ln>
        </p:spPr>
      </p:pic>
      <p:sp>
        <p:nvSpPr>
          <p:cNvPr id="7" name="Заголовок 1"/>
          <p:cNvSpPr txBox="1">
            <a:spLocks/>
          </p:cNvSpPr>
          <p:nvPr/>
        </p:nvSpPr>
        <p:spPr bwMode="auto">
          <a:xfrm>
            <a:off x="5065712" y="427039"/>
            <a:ext cx="4114800" cy="78971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sz="1800" kern="0" dirty="0" smtClean="0"/>
              <a:t>Setup CORSET to measure mass, energy and angular distributions of the mass symmetric reaction products</a:t>
            </a:r>
            <a:endParaRPr lang="en-US" sz="1800" kern="0" dirty="0"/>
          </a:p>
        </p:txBody>
      </p:sp>
    </p:spTree>
    <p:extLst>
      <p:ext uri="{BB962C8B-B14F-4D97-AF65-F5344CB8AC3E}">
        <p14:creationId xmlns:p14="http://schemas.microsoft.com/office/powerpoint/2010/main" val="1188171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507288" cy="970248"/>
          </a:xfrm>
        </p:spPr>
        <p:txBody>
          <a:bodyPr/>
          <a:lstStyle/>
          <a:p>
            <a:r>
              <a:rPr lang="en-US" sz="2400" dirty="0" smtClean="0">
                <a:solidFill>
                  <a:srgbClr val="FF0000"/>
                </a:solidFill>
              </a:rPr>
              <a:t>Experimental study of the difference in the fusion mechanism in reactions leading to the same compound nucleus</a:t>
            </a:r>
            <a:endParaRPr lang="en-US" sz="2400" dirty="0">
              <a:solidFill>
                <a:srgbClr val="FF0000"/>
              </a:solidFill>
            </a:endParaRPr>
          </a:p>
        </p:txBody>
      </p:sp>
      <p:pic>
        <p:nvPicPr>
          <p:cNvPr id="5" name="Объект 4"/>
          <p:cNvPicPr>
            <a:picLocks noGrp="1" noChangeAspect="1"/>
          </p:cNvPicPr>
          <p:nvPr>
            <p:ph idx="1"/>
          </p:nvPr>
        </p:nvPicPr>
        <p:blipFill>
          <a:blip r:embed="rId2"/>
          <a:stretch>
            <a:fillRect/>
          </a:stretch>
        </p:blipFill>
        <p:spPr>
          <a:xfrm>
            <a:off x="323528" y="1441017"/>
            <a:ext cx="8570622" cy="5084327"/>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7</a:t>
            </a:fld>
            <a:endParaRPr lang="ru-RU" altLang="ja-JP"/>
          </a:p>
        </p:txBody>
      </p:sp>
    </p:spTree>
    <p:extLst>
      <p:ext uri="{BB962C8B-B14F-4D97-AF65-F5344CB8AC3E}">
        <p14:creationId xmlns:p14="http://schemas.microsoft.com/office/powerpoint/2010/main" val="265665217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683568" y="4572535"/>
            <a:ext cx="6828767" cy="870139"/>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70</a:t>
            </a:fld>
            <a:endParaRPr lang="ru-RU" altLang="ja-JP"/>
          </a:p>
        </p:txBody>
      </p:sp>
      <p:pic>
        <p:nvPicPr>
          <p:cNvPr id="6" name="Рисунок 5"/>
          <p:cNvPicPr>
            <a:picLocks noChangeAspect="1"/>
          </p:cNvPicPr>
          <p:nvPr/>
        </p:nvPicPr>
        <p:blipFill>
          <a:blip r:embed="rId3"/>
          <a:stretch>
            <a:fillRect/>
          </a:stretch>
        </p:blipFill>
        <p:spPr>
          <a:xfrm>
            <a:off x="683568" y="1515683"/>
            <a:ext cx="7264064" cy="2159305"/>
          </a:xfrm>
          <a:prstGeom prst="rect">
            <a:avLst/>
          </a:prstGeom>
        </p:spPr>
      </p:pic>
      <p:pic>
        <p:nvPicPr>
          <p:cNvPr id="7" name="Рисунок 6"/>
          <p:cNvPicPr>
            <a:picLocks noChangeAspect="1"/>
          </p:cNvPicPr>
          <p:nvPr/>
        </p:nvPicPr>
        <p:blipFill>
          <a:blip r:embed="rId4"/>
          <a:stretch>
            <a:fillRect/>
          </a:stretch>
        </p:blipFill>
        <p:spPr>
          <a:xfrm>
            <a:off x="899592" y="3783867"/>
            <a:ext cx="2403259" cy="679789"/>
          </a:xfrm>
          <a:prstGeom prst="rect">
            <a:avLst/>
          </a:prstGeom>
        </p:spPr>
      </p:pic>
    </p:spTree>
    <p:extLst>
      <p:ext uri="{BB962C8B-B14F-4D97-AF65-F5344CB8AC3E}">
        <p14:creationId xmlns:p14="http://schemas.microsoft.com/office/powerpoint/2010/main" val="274412509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Номер слайда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A313AE61-46D3-4A07-8E16-A708474FD129}" type="slidenum">
              <a:rPr lang="ja-JP" altLang="ru-RU" sz="1400"/>
              <a:pPr algn="r" eaLnBrk="1" hangingPunct="1">
                <a:spcBef>
                  <a:spcPct val="0"/>
                </a:spcBef>
              </a:pPr>
              <a:t>71</a:t>
            </a:fld>
            <a:endParaRPr lang="ru-RU" altLang="ja-JP" sz="1400"/>
          </a:p>
        </p:txBody>
      </p:sp>
      <p:sp>
        <p:nvSpPr>
          <p:cNvPr id="59395" name="Rectangle 5"/>
          <p:cNvSpPr>
            <a:spLocks noGrp="1" noChangeArrowheads="1"/>
          </p:cNvSpPr>
          <p:nvPr>
            <p:ph type="title"/>
          </p:nvPr>
        </p:nvSpPr>
        <p:spPr>
          <a:xfrm>
            <a:off x="251520" y="188641"/>
            <a:ext cx="7859588" cy="504056"/>
          </a:xfrm>
        </p:spPr>
        <p:txBody>
          <a:bodyPr/>
          <a:lstStyle/>
          <a:p>
            <a:pPr eaLnBrk="1" hangingPunct="1"/>
            <a:r>
              <a:rPr lang="en-US" sz="1800" dirty="0" smtClean="0">
                <a:solidFill>
                  <a:srgbClr val="0000FF"/>
                </a:solidFill>
              </a:rPr>
              <a:t>Overlap of yields of binary fragments coming from of fusion fission and </a:t>
            </a:r>
            <a:r>
              <a:rPr lang="en-US" sz="1800" dirty="0" err="1" smtClean="0">
                <a:solidFill>
                  <a:srgbClr val="0000FF"/>
                </a:solidFill>
              </a:rPr>
              <a:t>quasifission</a:t>
            </a:r>
            <a:r>
              <a:rPr lang="en-US" sz="1800" dirty="0" smtClean="0">
                <a:solidFill>
                  <a:srgbClr val="0000FF"/>
                </a:solidFill>
              </a:rPr>
              <a:t> channels of reaction</a:t>
            </a:r>
            <a:r>
              <a:rPr lang="en-US" sz="1800" dirty="0" smtClean="0"/>
              <a:t> </a:t>
            </a:r>
          </a:p>
        </p:txBody>
      </p:sp>
      <p:pic>
        <p:nvPicPr>
          <p:cNvPr id="59396"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698595"/>
            <a:ext cx="4399756" cy="5755692"/>
          </a:xfrm>
        </p:spPr>
      </p:pic>
      <p:sp>
        <p:nvSpPr>
          <p:cNvPr id="59397" name="Text Box 7"/>
          <p:cNvSpPr txBox="1">
            <a:spLocks noChangeArrowheads="1"/>
          </p:cNvSpPr>
          <p:nvPr/>
        </p:nvSpPr>
        <p:spPr bwMode="auto">
          <a:xfrm>
            <a:off x="-396552" y="6382921"/>
            <a:ext cx="86409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de-DE" sz="1600" i="1" dirty="0" err="1"/>
              <a:t>Knyazheva</a:t>
            </a:r>
            <a:r>
              <a:rPr lang="de-DE" sz="1600" dirty="0"/>
              <a:t> </a:t>
            </a:r>
            <a:r>
              <a:rPr lang="de-DE" sz="1600" i="1" dirty="0"/>
              <a:t>G.N. et al</a:t>
            </a:r>
            <a:r>
              <a:rPr lang="de-DE" sz="1600" dirty="0"/>
              <a:t>. </a:t>
            </a:r>
            <a:r>
              <a:rPr lang="en-US" altLang="zh-CN" sz="1600" dirty="0">
                <a:ea typeface="宋体" panose="02010600030101010101" pitchFamily="2" charset="-122"/>
              </a:rPr>
              <a:t>Phys. Rev. </a:t>
            </a:r>
            <a:r>
              <a:rPr lang="en-US" altLang="zh-CN" sz="1600" dirty="0" smtClean="0">
                <a:ea typeface="宋体" panose="02010600030101010101" pitchFamily="2" charset="-122"/>
              </a:rPr>
              <a:t>C </a:t>
            </a:r>
            <a:r>
              <a:rPr lang="en-US" altLang="zh-CN" sz="1600" b="1" dirty="0" smtClean="0">
                <a:ea typeface="宋体" panose="02010600030101010101" pitchFamily="2" charset="-122"/>
              </a:rPr>
              <a:t>75, (</a:t>
            </a:r>
            <a:r>
              <a:rPr lang="en-US" altLang="zh-CN" sz="1600" dirty="0" smtClean="0">
                <a:ea typeface="宋体" panose="02010600030101010101" pitchFamily="2" charset="-122"/>
              </a:rPr>
              <a:t>2007).064602(13</a:t>
            </a:r>
            <a:r>
              <a:rPr lang="en-US" altLang="zh-CN" sz="1600" dirty="0">
                <a:ea typeface="宋体" panose="02010600030101010101" pitchFamily="2" charset="-122"/>
              </a:rPr>
              <a:t>).</a:t>
            </a:r>
            <a:endParaRPr lang="en-US" sz="1600" dirty="0"/>
          </a:p>
        </p:txBody>
      </p:sp>
      <p:pic>
        <p:nvPicPr>
          <p:cNvPr id="2" name="Рисунок 1"/>
          <p:cNvPicPr>
            <a:picLocks noChangeAspect="1"/>
          </p:cNvPicPr>
          <p:nvPr/>
        </p:nvPicPr>
        <p:blipFill>
          <a:blip r:embed="rId3"/>
          <a:stretch>
            <a:fillRect/>
          </a:stretch>
        </p:blipFill>
        <p:spPr>
          <a:xfrm>
            <a:off x="4848803" y="947501"/>
            <a:ext cx="3522330" cy="5180616"/>
          </a:xfrm>
          <a:prstGeom prst="rect">
            <a:avLst/>
          </a:prstGeom>
        </p:spPr>
      </p:pic>
    </p:spTree>
    <p:extLst>
      <p:ext uri="{BB962C8B-B14F-4D97-AF65-F5344CB8AC3E}">
        <p14:creationId xmlns:p14="http://schemas.microsoft.com/office/powerpoint/2010/main" val="203495203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Содержимое 5" descr="GrSpherasE190L50.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1071563"/>
            <a:ext cx="8715375" cy="6051550"/>
          </a:xfrm>
        </p:spPr>
      </p:pic>
      <p:sp>
        <p:nvSpPr>
          <p:cNvPr id="60419" name="Заголовок 1"/>
          <p:cNvSpPr>
            <a:spLocks noGrp="1"/>
          </p:cNvSpPr>
          <p:nvPr>
            <p:ph type="title"/>
          </p:nvPr>
        </p:nvSpPr>
        <p:spPr>
          <a:xfrm>
            <a:off x="285750" y="0"/>
            <a:ext cx="7000875" cy="1143000"/>
          </a:xfrm>
        </p:spPr>
        <p:txBody>
          <a:bodyPr/>
          <a:lstStyle/>
          <a:p>
            <a:r>
              <a:rPr lang="en-US" sz="2400" smtClean="0"/>
              <a:t>Evolution of the mass distributioin of quasifission fragments</a:t>
            </a:r>
            <a:endParaRPr lang="ru-RU" sz="2400" smtClean="0"/>
          </a:p>
        </p:txBody>
      </p:sp>
      <p:sp>
        <p:nvSpPr>
          <p:cNvPr id="60420" name="Номер слайда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D67020D6-2EA7-4400-9438-496FEA5F52DF}" type="slidenum">
              <a:rPr lang="ja-JP" altLang="ru-RU" sz="1400"/>
              <a:pPr algn="r" eaLnBrk="1" hangingPunct="1">
                <a:spcBef>
                  <a:spcPct val="0"/>
                </a:spcBef>
              </a:pPr>
              <a:t>72</a:t>
            </a:fld>
            <a:endParaRPr lang="ru-RU" altLang="ja-JP" sz="1400"/>
          </a:p>
        </p:txBody>
      </p:sp>
      <p:pic>
        <p:nvPicPr>
          <p:cNvPr id="6042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75" y="0"/>
            <a:ext cx="15716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48826497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4" descr="AnglDistrFeB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85750" y="1285875"/>
            <a:ext cx="6913563" cy="4525963"/>
          </a:xfrm>
        </p:spPr>
      </p:pic>
      <p:sp>
        <p:nvSpPr>
          <p:cNvPr id="61443" name="Rectangle 5"/>
          <p:cNvSpPr>
            <a:spLocks noGrp="1" noChangeArrowheads="1"/>
          </p:cNvSpPr>
          <p:nvPr>
            <p:ph type="title"/>
          </p:nvPr>
        </p:nvSpPr>
        <p:spPr>
          <a:xfrm>
            <a:off x="250825" y="0"/>
            <a:ext cx="7250113" cy="1052513"/>
          </a:xfrm>
        </p:spPr>
        <p:txBody>
          <a:bodyPr/>
          <a:lstStyle/>
          <a:p>
            <a:pPr eaLnBrk="1" hangingPunct="1"/>
            <a:r>
              <a:rPr lang="en-US" altLang="zh-CN" sz="1800" b="1" smtClean="0">
                <a:solidFill>
                  <a:srgbClr val="0000FF"/>
                </a:solidFill>
                <a:ea typeface="宋体" panose="02010600030101010101" pitchFamily="2" charset="-122"/>
              </a:rPr>
              <a:t>The rotational angle of the dinuclear system as a function of the orbital angular momentum (a) and (b), and angular distribution of the yield of quasifission fragments (c) and (d)</a:t>
            </a:r>
            <a:endParaRPr lang="en-US" sz="1800" smtClean="0">
              <a:solidFill>
                <a:srgbClr val="0000FF"/>
              </a:solidFill>
            </a:endParaRPr>
          </a:p>
        </p:txBody>
      </p:sp>
      <p:pic>
        <p:nvPicPr>
          <p:cNvPr id="614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75" y="0"/>
            <a:ext cx="15716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61445" name="Блок-схема: узел 5"/>
          <p:cNvSpPr>
            <a:spLocks noChangeArrowheads="1"/>
          </p:cNvSpPr>
          <p:nvPr/>
        </p:nvSpPr>
        <p:spPr bwMode="auto">
          <a:xfrm>
            <a:off x="7572375" y="2786063"/>
            <a:ext cx="642938" cy="571500"/>
          </a:xfrm>
          <a:prstGeom prst="flowChartConnector">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solidFill>
                <a:schemeClr val="accent2"/>
              </a:solidFill>
            </a:endParaRPr>
          </a:p>
        </p:txBody>
      </p:sp>
      <p:sp>
        <p:nvSpPr>
          <p:cNvPr id="61446" name="Блок-схема: узел 6"/>
          <p:cNvSpPr>
            <a:spLocks noChangeArrowheads="1"/>
          </p:cNvSpPr>
          <p:nvPr/>
        </p:nvSpPr>
        <p:spPr bwMode="auto">
          <a:xfrm>
            <a:off x="8143875" y="2928938"/>
            <a:ext cx="642938" cy="571500"/>
          </a:xfrm>
          <a:prstGeom prst="flowChartConnector">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solidFill>
                <a:schemeClr val="accent2"/>
              </a:solidFill>
            </a:endParaRPr>
          </a:p>
        </p:txBody>
      </p:sp>
      <p:sp>
        <p:nvSpPr>
          <p:cNvPr id="8" name="Стрелка вверх 7"/>
          <p:cNvSpPr/>
          <p:nvPr/>
        </p:nvSpPr>
        <p:spPr bwMode="auto">
          <a:xfrm rot="10800000">
            <a:off x="8143900" y="1571612"/>
            <a:ext cx="285752" cy="928694"/>
          </a:xfrm>
          <a:prstGeom prst="upArrow">
            <a:avLst/>
          </a:prstGeom>
          <a:noFill/>
          <a:ln w="9525" cap="flat" cmpd="sng" algn="ctr">
            <a:solidFill>
              <a:srgbClr val="FF0000"/>
            </a:solidFill>
            <a:prstDash val="solid"/>
            <a:round/>
            <a:headEnd type="none" w="med" len="med"/>
            <a:tailEnd type="none" w="med" len="med"/>
          </a:ln>
          <a:effectLst/>
          <a:scene3d>
            <a:camera prst="orthographicFront">
              <a:rot lat="1800000" lon="0" rev="0"/>
            </a:camera>
            <a:lightRig rig="threePt" dir="t"/>
          </a:scene3d>
        </p:spPr>
        <p:txBody>
          <a:bodyPr/>
          <a:lstStyle/>
          <a:p>
            <a:pPr marL="342900" indent="-342900" algn="ctr">
              <a:spcBef>
                <a:spcPct val="20000"/>
              </a:spcBef>
              <a:defRPr/>
            </a:pPr>
            <a:endParaRPr lang="ru-RU">
              <a:latin typeface="Arial" charset="0"/>
              <a:cs typeface="+mn-cs"/>
            </a:endParaRPr>
          </a:p>
        </p:txBody>
      </p:sp>
      <p:sp>
        <p:nvSpPr>
          <p:cNvPr id="61448" name="TextBox 8"/>
          <p:cNvSpPr txBox="1">
            <a:spLocks noChangeArrowheads="1"/>
          </p:cNvSpPr>
          <p:nvPr/>
        </p:nvSpPr>
        <p:spPr bwMode="auto">
          <a:xfrm>
            <a:off x="7143750" y="1143000"/>
            <a:ext cx="1085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n-US"/>
              <a:t>beam</a:t>
            </a:r>
            <a:endParaRPr lang="ru-RU"/>
          </a:p>
        </p:txBody>
      </p:sp>
      <p:cxnSp>
        <p:nvCxnSpPr>
          <p:cNvPr id="61449" name="Прямая со стрелкой 10"/>
          <p:cNvCxnSpPr>
            <a:cxnSpLocks noChangeShapeType="1"/>
          </p:cNvCxnSpPr>
          <p:nvPr/>
        </p:nvCxnSpPr>
        <p:spPr bwMode="auto">
          <a:xfrm rot="16200000" flipV="1">
            <a:off x="7363620" y="4209256"/>
            <a:ext cx="1725612" cy="22225"/>
          </a:xfrm>
          <a:prstGeom prst="straightConnector1">
            <a:avLst/>
          </a:prstGeom>
          <a:noFill/>
          <a:ln w="3175" algn="ctr">
            <a:solidFill>
              <a:schemeClr val="tx1"/>
            </a:solidFill>
            <a:round/>
            <a:headEnd type="stealth" w="med" len="med"/>
            <a:tailEnd/>
          </a:ln>
          <a:extLst>
            <a:ext uri="{909E8E84-426E-40DD-AFC4-6F175D3DCCD1}">
              <a14:hiddenFill xmlns:a14="http://schemas.microsoft.com/office/drawing/2010/main">
                <a:noFill/>
              </a14:hiddenFill>
            </a:ext>
          </a:extLst>
        </p:spPr>
      </p:cxnSp>
      <p:cxnSp>
        <p:nvCxnSpPr>
          <p:cNvPr id="61450" name="Прямая соединительная линия 14"/>
          <p:cNvCxnSpPr>
            <a:cxnSpLocks noChangeShapeType="1"/>
          </p:cNvCxnSpPr>
          <p:nvPr/>
        </p:nvCxnSpPr>
        <p:spPr bwMode="auto">
          <a:xfrm>
            <a:off x="7000875" y="2571750"/>
            <a:ext cx="1928813" cy="85725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cxnSp>
      <p:sp>
        <p:nvSpPr>
          <p:cNvPr id="61451" name="Блок-схема: узел 17"/>
          <p:cNvSpPr>
            <a:spLocks noChangeArrowheads="1"/>
          </p:cNvSpPr>
          <p:nvPr/>
        </p:nvSpPr>
        <p:spPr bwMode="auto">
          <a:xfrm>
            <a:off x="7786688" y="3429000"/>
            <a:ext cx="642937" cy="571500"/>
          </a:xfrm>
          <a:prstGeom prst="flowChartConnector">
            <a:avLst/>
          </a:prstGeom>
          <a:noFill/>
          <a:ln w="9525" algn="ctr">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solidFill>
                <a:schemeClr val="accent2"/>
              </a:solidFill>
            </a:endParaRPr>
          </a:p>
        </p:txBody>
      </p:sp>
      <p:cxnSp>
        <p:nvCxnSpPr>
          <p:cNvPr id="61452" name="Прямая соединительная линия 19"/>
          <p:cNvCxnSpPr>
            <a:cxnSpLocks noChangeShapeType="1"/>
          </p:cNvCxnSpPr>
          <p:nvPr/>
        </p:nvCxnSpPr>
        <p:spPr bwMode="auto">
          <a:xfrm rot="5400000">
            <a:off x="7286625" y="2786063"/>
            <a:ext cx="1785937" cy="1500188"/>
          </a:xfrm>
          <a:prstGeom prst="line">
            <a:avLst/>
          </a:prstGeom>
          <a:noFill/>
          <a:ln w="9525" algn="ctr">
            <a:solidFill>
              <a:schemeClr val="tx1"/>
            </a:solidFill>
            <a:prstDash val="dash"/>
            <a:round/>
            <a:headEnd/>
            <a:tailEnd/>
          </a:ln>
          <a:extLst>
            <a:ext uri="{909E8E84-426E-40DD-AFC4-6F175D3DCCD1}">
              <a14:hiddenFill xmlns:a14="http://schemas.microsoft.com/office/drawing/2010/main">
                <a:noFill/>
              </a14:hiddenFill>
            </a:ext>
          </a:extLst>
        </p:spPr>
      </p:cxnSp>
      <p:sp>
        <p:nvSpPr>
          <p:cNvPr id="21" name="Дуга 20"/>
          <p:cNvSpPr/>
          <p:nvPr/>
        </p:nvSpPr>
        <p:spPr bwMode="auto">
          <a:xfrm flipH="1">
            <a:off x="7072313" y="2857500"/>
            <a:ext cx="285750" cy="1428750"/>
          </a:xfrm>
          <a:prstGeom prst="arc">
            <a:avLst/>
          </a:prstGeom>
          <a:noFill/>
          <a:ln w="9525" cap="flat" cmpd="sng" algn="ctr">
            <a:noFill/>
            <a:prstDash val="solid"/>
            <a:round/>
            <a:headEnd type="none" w="med" len="med"/>
            <a:tailEnd type="none" w="med" len="med"/>
          </a:ln>
          <a:effectLst/>
        </p:spPr>
        <p:txBody>
          <a:bodyPr/>
          <a:lstStyle/>
          <a:p>
            <a:pPr marL="342900" indent="-342900" algn="ctr">
              <a:spcBef>
                <a:spcPct val="20000"/>
              </a:spcBef>
              <a:defRPr/>
            </a:pPr>
            <a:endParaRPr lang="ru-RU">
              <a:latin typeface="Arial" charset="0"/>
              <a:cs typeface="+mn-cs"/>
            </a:endParaRPr>
          </a:p>
        </p:txBody>
      </p:sp>
      <p:sp>
        <p:nvSpPr>
          <p:cNvPr id="29" name="Дуга 28"/>
          <p:cNvSpPr/>
          <p:nvPr/>
        </p:nvSpPr>
        <p:spPr bwMode="auto">
          <a:xfrm>
            <a:off x="7715250" y="6000750"/>
            <a:ext cx="914400" cy="914400"/>
          </a:xfrm>
          <a:prstGeom prst="arc">
            <a:avLst/>
          </a:prstGeom>
          <a:noFill/>
          <a:ln w="9525" cap="flat" cmpd="sng" algn="ctr">
            <a:noFill/>
            <a:prstDash val="solid"/>
            <a:round/>
            <a:headEnd type="none" w="med" len="med"/>
            <a:tailEnd type="none" w="med" len="med"/>
          </a:ln>
          <a:effectLst/>
        </p:spPr>
        <p:txBody>
          <a:bodyPr/>
          <a:lstStyle/>
          <a:p>
            <a:pPr marL="342900" indent="-342900" algn="ctr">
              <a:spcBef>
                <a:spcPct val="20000"/>
              </a:spcBef>
              <a:defRPr/>
            </a:pPr>
            <a:endParaRPr lang="ru-RU">
              <a:latin typeface="Arial" charset="0"/>
              <a:cs typeface="+mn-cs"/>
            </a:endParaRPr>
          </a:p>
        </p:txBody>
      </p:sp>
      <p:sp>
        <p:nvSpPr>
          <p:cNvPr id="61455" name="Выгнутая влево стрелка 29"/>
          <p:cNvSpPr>
            <a:spLocks noChangeArrowheads="1"/>
          </p:cNvSpPr>
          <p:nvPr/>
        </p:nvSpPr>
        <p:spPr bwMode="auto">
          <a:xfrm>
            <a:off x="6858000" y="2857500"/>
            <a:ext cx="731838" cy="1216025"/>
          </a:xfrm>
          <a:prstGeom prst="curvedRightArrow">
            <a:avLst>
              <a:gd name="adj1" fmla="val 24986"/>
              <a:gd name="adj2" fmla="val 49971"/>
              <a:gd name="adj3" fmla="val 25000"/>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
        <p:nvSpPr>
          <p:cNvPr id="61456" name="TextBox 30"/>
          <p:cNvSpPr txBox="1">
            <a:spLocks noChangeArrowheads="1"/>
          </p:cNvSpPr>
          <p:nvPr/>
        </p:nvSpPr>
        <p:spPr bwMode="auto">
          <a:xfrm>
            <a:off x="7215188" y="3071813"/>
            <a:ext cx="4175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l-GR"/>
              <a:t>φ</a:t>
            </a:r>
            <a:endParaRPr lang="ru-RU"/>
          </a:p>
        </p:txBody>
      </p:sp>
      <p:sp>
        <p:nvSpPr>
          <p:cNvPr id="61457" name="Стрелка вниз 31"/>
          <p:cNvSpPr>
            <a:spLocks noChangeArrowheads="1"/>
          </p:cNvSpPr>
          <p:nvPr/>
        </p:nvSpPr>
        <p:spPr bwMode="auto">
          <a:xfrm>
            <a:off x="8143875" y="2000250"/>
            <a:ext cx="484188" cy="977900"/>
          </a:xfrm>
          <a:prstGeom prst="downArrow">
            <a:avLst>
              <a:gd name="adj1" fmla="val 50000"/>
              <a:gd name="adj2" fmla="val 50024"/>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Tree>
    <p:extLst>
      <p:ext uri="{BB962C8B-B14F-4D97-AF65-F5344CB8AC3E}">
        <p14:creationId xmlns:p14="http://schemas.microsoft.com/office/powerpoint/2010/main" val="7901991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Номер слайда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8456E52E-70B7-40BF-B5E0-37136567C51E}" type="slidenum">
              <a:rPr lang="ja-JP" altLang="ru-RU" sz="1400"/>
              <a:pPr algn="r" eaLnBrk="1" hangingPunct="1">
                <a:spcBef>
                  <a:spcPct val="0"/>
                </a:spcBef>
              </a:pPr>
              <a:t>74</a:t>
            </a:fld>
            <a:endParaRPr lang="ru-RU" altLang="ja-JP" sz="1400"/>
          </a:p>
        </p:txBody>
      </p:sp>
      <p:sp>
        <p:nvSpPr>
          <p:cNvPr id="62467" name="Rectangle 2"/>
          <p:cNvSpPr>
            <a:spLocks noGrp="1" noChangeArrowheads="1"/>
          </p:cNvSpPr>
          <p:nvPr>
            <p:ph type="title"/>
          </p:nvPr>
        </p:nvSpPr>
        <p:spPr/>
        <p:txBody>
          <a:bodyPr/>
          <a:lstStyle/>
          <a:p>
            <a:pPr eaLnBrk="1" hangingPunct="1"/>
            <a:endParaRPr lang="uk-UA" smtClean="0"/>
          </a:p>
        </p:txBody>
      </p:sp>
      <p:pic>
        <p:nvPicPr>
          <p:cNvPr id="62468"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971550" y="1262063"/>
            <a:ext cx="5815013" cy="5595937"/>
          </a:xfrm>
        </p:spPr>
      </p:pic>
      <p:sp>
        <p:nvSpPr>
          <p:cNvPr id="62469" name="Rectangle 5"/>
          <p:cNvSpPr>
            <a:spLocks noChangeArrowheads="1"/>
          </p:cNvSpPr>
          <p:nvPr/>
        </p:nvSpPr>
        <p:spPr bwMode="auto">
          <a:xfrm>
            <a:off x="7956550" y="2781300"/>
            <a:ext cx="287338"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
        <p:nvSpPr>
          <p:cNvPr id="62470" name="Rectangle 6"/>
          <p:cNvSpPr>
            <a:spLocks noChangeArrowheads="1"/>
          </p:cNvSpPr>
          <p:nvPr/>
        </p:nvSpPr>
        <p:spPr bwMode="auto">
          <a:xfrm>
            <a:off x="8101013" y="2924175"/>
            <a:ext cx="50323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
        <p:nvSpPr>
          <p:cNvPr id="278535" name="Rectangle 7"/>
          <p:cNvSpPr>
            <a:spLocks noChangeArrowheads="1"/>
          </p:cNvSpPr>
          <p:nvPr/>
        </p:nvSpPr>
        <p:spPr bwMode="auto">
          <a:xfrm>
            <a:off x="6357938" y="3571875"/>
            <a:ext cx="287337" cy="4318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endParaRPr lang="en-US"/>
          </a:p>
        </p:txBody>
      </p:sp>
      <p:sp>
        <p:nvSpPr>
          <p:cNvPr id="62472" name="Line 9"/>
          <p:cNvSpPr>
            <a:spLocks noChangeShapeType="1"/>
          </p:cNvSpPr>
          <p:nvPr/>
        </p:nvSpPr>
        <p:spPr bwMode="auto">
          <a:xfrm flipV="1">
            <a:off x="1857375" y="3714750"/>
            <a:ext cx="4572000" cy="287338"/>
          </a:xfrm>
          <a:prstGeom prst="line">
            <a:avLst/>
          </a:prstGeom>
          <a:noFill/>
          <a:ln w="9525">
            <a:solidFill>
              <a:srgbClr val="99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6247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2375" y="0"/>
            <a:ext cx="1571625"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5521945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8535"/>
                                        </p:tgtEl>
                                        <p:attrNameLst>
                                          <p:attrName>style.visibility</p:attrName>
                                        </p:attrNameLst>
                                      </p:cBhvr>
                                      <p:to>
                                        <p:strVal val="visible"/>
                                      </p:to>
                                    </p:set>
                                    <p:anim calcmode="lin" valueType="num">
                                      <p:cBhvr additive="base">
                                        <p:cTn id="7" dur="500" fill="hold"/>
                                        <p:tgtEl>
                                          <p:spTgt spid="278535"/>
                                        </p:tgtEl>
                                        <p:attrNameLst>
                                          <p:attrName>ppt_x</p:attrName>
                                        </p:attrNameLst>
                                      </p:cBhvr>
                                      <p:tavLst>
                                        <p:tav tm="0">
                                          <p:val>
                                            <p:strVal val="#ppt_x"/>
                                          </p:val>
                                        </p:tav>
                                        <p:tav tm="100000">
                                          <p:val>
                                            <p:strVal val="#ppt_x"/>
                                          </p:val>
                                        </p:tav>
                                      </p:tavLst>
                                    </p:anim>
                                    <p:anim calcmode="lin" valueType="num">
                                      <p:cBhvr additive="base">
                                        <p:cTn id="8" dur="500" fill="hold"/>
                                        <p:tgtEl>
                                          <p:spTgt spid="2785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8535"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Номер слайда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52E85921-0986-4C70-A881-37E14AD28B8A}" type="slidenum">
              <a:rPr lang="ja-JP" altLang="ru-RU" sz="1400"/>
              <a:pPr algn="r" eaLnBrk="1" hangingPunct="1">
                <a:spcBef>
                  <a:spcPct val="0"/>
                </a:spcBef>
              </a:pPr>
              <a:t>75</a:t>
            </a:fld>
            <a:endParaRPr lang="ru-RU" altLang="ja-JP" sz="1400"/>
          </a:p>
        </p:txBody>
      </p:sp>
      <p:pic>
        <p:nvPicPr>
          <p:cNvPr id="6349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42875" y="214313"/>
            <a:ext cx="5786438" cy="6457950"/>
          </a:xfrm>
        </p:spPr>
      </p:pic>
      <p:sp>
        <p:nvSpPr>
          <p:cNvPr id="63492" name="TextBox 5"/>
          <p:cNvSpPr txBox="1">
            <a:spLocks noChangeArrowheads="1"/>
          </p:cNvSpPr>
          <p:nvPr/>
        </p:nvSpPr>
        <p:spPr bwMode="auto">
          <a:xfrm>
            <a:off x="6215063" y="1143000"/>
            <a:ext cx="210343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n-US" sz="2400"/>
              <a:t>TKE=K</a:t>
            </a:r>
            <a:r>
              <a:rPr lang="en-US" sz="2400" baseline="-25000"/>
              <a:t>1</a:t>
            </a:r>
            <a:r>
              <a:rPr lang="en-US" sz="2400"/>
              <a:t>+K</a:t>
            </a:r>
            <a:r>
              <a:rPr lang="en-US" sz="2400" baseline="-25000"/>
              <a:t>2</a:t>
            </a:r>
          </a:p>
          <a:p>
            <a:pPr eaLnBrk="1" hangingPunct="1"/>
            <a:r>
              <a:rPr lang="en-US" sz="2400"/>
              <a:t>P(M</a:t>
            </a:r>
            <a:r>
              <a:rPr lang="en-US" sz="2400" baseline="-25000"/>
              <a:t>1</a:t>
            </a:r>
            <a:r>
              <a:rPr lang="en-US" sz="2400"/>
              <a:t>,M</a:t>
            </a:r>
            <a:r>
              <a:rPr lang="en-US" sz="2400" baseline="-25000"/>
              <a:t>2</a:t>
            </a:r>
            <a:r>
              <a:rPr lang="en-US" sz="2400"/>
              <a:t>.TKE)</a:t>
            </a:r>
            <a:endParaRPr lang="ru-RU" sz="2400"/>
          </a:p>
        </p:txBody>
      </p:sp>
      <p:sp>
        <p:nvSpPr>
          <p:cNvPr id="63493" name="TextBox 6"/>
          <p:cNvSpPr txBox="1">
            <a:spLocks noChangeArrowheads="1"/>
          </p:cNvSpPr>
          <p:nvPr/>
        </p:nvSpPr>
        <p:spPr bwMode="auto">
          <a:xfrm>
            <a:off x="6286500" y="3071813"/>
            <a:ext cx="2379663"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n-US" sz="2400"/>
              <a:t>P(M</a:t>
            </a:r>
            <a:r>
              <a:rPr lang="en-US" sz="2400" baseline="-25000"/>
              <a:t>1</a:t>
            </a:r>
            <a:r>
              <a:rPr lang="en-US" sz="2400"/>
              <a:t>,M</a:t>
            </a:r>
            <a:r>
              <a:rPr lang="en-US" sz="2400" baseline="-25000"/>
              <a:t>2</a:t>
            </a:r>
            <a:r>
              <a:rPr lang="en-US" sz="2400"/>
              <a:t>)=</a:t>
            </a:r>
          </a:p>
          <a:p>
            <a:pPr eaLnBrk="1" hangingPunct="1"/>
            <a:r>
              <a:rPr lang="en-US" sz="2400"/>
              <a:t>Σ P(M</a:t>
            </a:r>
            <a:r>
              <a:rPr lang="en-US" sz="2400" baseline="-25000"/>
              <a:t>1</a:t>
            </a:r>
            <a:r>
              <a:rPr lang="en-US" sz="2400"/>
              <a:t>,M</a:t>
            </a:r>
            <a:r>
              <a:rPr lang="en-US" sz="2400" baseline="-25000"/>
              <a:t>2</a:t>
            </a:r>
            <a:r>
              <a:rPr lang="en-US" sz="2400"/>
              <a:t>.TKE)</a:t>
            </a:r>
            <a:endParaRPr lang="ru-RU" sz="2400"/>
          </a:p>
        </p:txBody>
      </p:sp>
      <p:sp>
        <p:nvSpPr>
          <p:cNvPr id="63494" name="TextBox 7"/>
          <p:cNvSpPr txBox="1">
            <a:spLocks noChangeArrowheads="1"/>
          </p:cNvSpPr>
          <p:nvPr/>
        </p:nvSpPr>
        <p:spPr bwMode="auto">
          <a:xfrm>
            <a:off x="6000750" y="4786313"/>
            <a:ext cx="26431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en-US" sz="1800"/>
              <a:t>&lt;TKE&gt;=</a:t>
            </a:r>
          </a:p>
          <a:p>
            <a:pPr eaLnBrk="1" hangingPunct="1"/>
            <a:r>
              <a:rPr lang="en-US" sz="1800"/>
              <a:t>Σ TKE P(M</a:t>
            </a:r>
            <a:r>
              <a:rPr lang="en-US" sz="1800" baseline="-25000"/>
              <a:t>1</a:t>
            </a:r>
            <a:r>
              <a:rPr lang="en-US" sz="1800"/>
              <a:t>,M</a:t>
            </a:r>
            <a:r>
              <a:rPr lang="en-US" sz="1800" baseline="-25000"/>
              <a:t>2</a:t>
            </a:r>
            <a:r>
              <a:rPr lang="en-US" sz="1800"/>
              <a:t>.TKE)</a:t>
            </a:r>
            <a:endParaRPr lang="ru-RU" sz="1800"/>
          </a:p>
        </p:txBody>
      </p:sp>
    </p:spTree>
    <p:extLst>
      <p:ext uri="{BB962C8B-B14F-4D97-AF65-F5344CB8AC3E}">
        <p14:creationId xmlns:p14="http://schemas.microsoft.com/office/powerpoint/2010/main" val="90802609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8"/>
          <p:cNvSpPr>
            <a:spLocks noGrp="1" noChangeArrowheads="1"/>
          </p:cNvSpPr>
          <p:nvPr>
            <p:ph type="title"/>
          </p:nvPr>
        </p:nvSpPr>
        <p:spPr>
          <a:xfrm>
            <a:off x="214313" y="214313"/>
            <a:ext cx="7143750" cy="1143000"/>
          </a:xfrm>
        </p:spPr>
        <p:txBody>
          <a:bodyPr/>
          <a:lstStyle/>
          <a:p>
            <a:r>
              <a:rPr lang="en-US" sz="2400" smtClean="0"/>
              <a:t>Explanation of the lack of quasifission fragment yields at the expected place of mass distribution in the </a:t>
            </a:r>
            <a:r>
              <a:rPr lang="en-US" sz="2400" baseline="30000" smtClean="0"/>
              <a:t>48</a:t>
            </a:r>
            <a:r>
              <a:rPr lang="en-US" sz="2400" smtClean="0"/>
              <a:t>Ca+</a:t>
            </a:r>
            <a:r>
              <a:rPr lang="en-US" sz="2400" baseline="30000" smtClean="0"/>
              <a:t>144</a:t>
            </a:r>
            <a:r>
              <a:rPr lang="en-US" sz="2400" smtClean="0"/>
              <a:t>Sm</a:t>
            </a:r>
            <a:r>
              <a:rPr lang="ru-RU" sz="2400" smtClean="0"/>
              <a:t> </a:t>
            </a:r>
            <a:r>
              <a:rPr lang="en-US" sz="2400" smtClean="0"/>
              <a:t>reaction</a:t>
            </a:r>
            <a:r>
              <a:rPr lang="ru-RU" sz="2400" smtClean="0"/>
              <a:t>  </a:t>
            </a:r>
          </a:p>
        </p:txBody>
      </p:sp>
      <p:pic>
        <p:nvPicPr>
          <p:cNvPr id="64515" name="Picture 4" descr="Ydns6045E190"/>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9103" y="1621524"/>
            <a:ext cx="4716463" cy="3278188"/>
          </a:xfrm>
        </p:spPr>
      </p:pic>
      <p:pic>
        <p:nvPicPr>
          <p:cNvPr id="64516" name="Picture 7" descr="Ydec6045E19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355976" y="1357313"/>
            <a:ext cx="4967287" cy="3451225"/>
          </a:xfrm>
        </p:spPr>
      </p:pic>
      <p:sp>
        <p:nvSpPr>
          <p:cNvPr id="2" name="Овал 1"/>
          <p:cNvSpPr/>
          <p:nvPr/>
        </p:nvSpPr>
        <p:spPr bwMode="auto">
          <a:xfrm>
            <a:off x="683568" y="4808539"/>
            <a:ext cx="423852" cy="345346"/>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6" name="Овал 5"/>
          <p:cNvSpPr/>
          <p:nvPr/>
        </p:nvSpPr>
        <p:spPr bwMode="auto">
          <a:xfrm>
            <a:off x="2195736" y="4797152"/>
            <a:ext cx="305787" cy="2419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7" name="Овал 6"/>
          <p:cNvSpPr/>
          <p:nvPr/>
        </p:nvSpPr>
        <p:spPr bwMode="auto">
          <a:xfrm>
            <a:off x="1043608" y="4869160"/>
            <a:ext cx="271264" cy="233436"/>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8" name="Овал 7"/>
          <p:cNvSpPr/>
          <p:nvPr/>
        </p:nvSpPr>
        <p:spPr bwMode="auto">
          <a:xfrm>
            <a:off x="3548067" y="4869160"/>
            <a:ext cx="231845" cy="267409"/>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9" name="Овал 8"/>
          <p:cNvSpPr/>
          <p:nvPr/>
        </p:nvSpPr>
        <p:spPr bwMode="auto">
          <a:xfrm>
            <a:off x="3786188" y="4777986"/>
            <a:ext cx="432048" cy="400489"/>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10" name="Овал 9"/>
          <p:cNvSpPr/>
          <p:nvPr/>
        </p:nvSpPr>
        <p:spPr bwMode="auto">
          <a:xfrm>
            <a:off x="2555776" y="4797152"/>
            <a:ext cx="305787" cy="2419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11" name="Овал 10"/>
          <p:cNvSpPr/>
          <p:nvPr/>
        </p:nvSpPr>
        <p:spPr bwMode="auto">
          <a:xfrm>
            <a:off x="7002517" y="4949552"/>
            <a:ext cx="305787" cy="2419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sp>
        <p:nvSpPr>
          <p:cNvPr id="12" name="Овал 11"/>
          <p:cNvSpPr/>
          <p:nvPr/>
        </p:nvSpPr>
        <p:spPr bwMode="auto">
          <a:xfrm>
            <a:off x="6433419" y="4936543"/>
            <a:ext cx="305787" cy="241932"/>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p:txBody>
      </p:sp>
      <p:cxnSp>
        <p:nvCxnSpPr>
          <p:cNvPr id="4" name="Прямая со стрелкой 3"/>
          <p:cNvCxnSpPr/>
          <p:nvPr/>
        </p:nvCxnSpPr>
        <p:spPr bwMode="auto">
          <a:xfrm flipH="1" flipV="1">
            <a:off x="6081937" y="5070518"/>
            <a:ext cx="277243" cy="18425"/>
          </a:xfrm>
          <a:prstGeom prst="straightConnector1">
            <a:avLst/>
          </a:prstGeom>
          <a:noFill/>
          <a:ln w="9525" cap="flat" cmpd="sng" algn="ctr">
            <a:solidFill>
              <a:srgbClr val="0070C0"/>
            </a:solidFill>
            <a:prstDash val="solid"/>
            <a:round/>
            <a:headEnd type="none" w="med" len="med"/>
            <a:tailEnd type="triangle"/>
          </a:ln>
          <a:effectLst/>
        </p:spPr>
      </p:cxnSp>
      <p:cxnSp>
        <p:nvCxnSpPr>
          <p:cNvPr id="15" name="Прямая со стрелкой 14"/>
          <p:cNvCxnSpPr>
            <a:stCxn id="11" idx="6"/>
          </p:cNvCxnSpPr>
          <p:nvPr/>
        </p:nvCxnSpPr>
        <p:spPr bwMode="auto">
          <a:xfrm flipV="1">
            <a:off x="7308304" y="5057510"/>
            <a:ext cx="303754" cy="13008"/>
          </a:xfrm>
          <a:prstGeom prst="straightConnector1">
            <a:avLst/>
          </a:prstGeom>
          <a:noFill/>
          <a:ln w="9525" cap="flat" cmpd="sng" algn="ctr">
            <a:solidFill>
              <a:srgbClr val="0070C0"/>
            </a:solidFill>
            <a:prstDash val="solid"/>
            <a:round/>
            <a:headEnd type="none" w="med" len="med"/>
            <a:tailEnd type="triangle"/>
          </a:ln>
          <a:effectLst/>
        </p:spPr>
      </p:cxnSp>
      <p:sp>
        <p:nvSpPr>
          <p:cNvPr id="13" name="TextBox 12"/>
          <p:cNvSpPr txBox="1"/>
          <p:nvPr/>
        </p:nvSpPr>
        <p:spPr>
          <a:xfrm>
            <a:off x="5557249" y="5427447"/>
            <a:ext cx="2890535" cy="369332"/>
          </a:xfrm>
          <a:prstGeom prst="rect">
            <a:avLst/>
          </a:prstGeom>
          <a:noFill/>
        </p:spPr>
        <p:txBody>
          <a:bodyPr wrap="none" rtlCol="0">
            <a:spAutoFit/>
          </a:bodyPr>
          <a:lstStyle/>
          <a:p>
            <a:r>
              <a:rPr lang="en-US" sz="1800" dirty="0" smtClean="0"/>
              <a:t>Decay of </a:t>
            </a:r>
            <a:r>
              <a:rPr lang="en-US" sz="1800" dirty="0" err="1" smtClean="0"/>
              <a:t>dinuclear</a:t>
            </a:r>
            <a:r>
              <a:rPr lang="en-US" sz="1800" dirty="0" smtClean="0"/>
              <a:t> system</a:t>
            </a:r>
            <a:endParaRPr lang="en-US" sz="1800" dirty="0"/>
          </a:p>
        </p:txBody>
      </p:sp>
      <p:sp>
        <p:nvSpPr>
          <p:cNvPr id="18" name="TextBox 17"/>
          <p:cNvSpPr txBox="1"/>
          <p:nvPr/>
        </p:nvSpPr>
        <p:spPr>
          <a:xfrm>
            <a:off x="1115616" y="5445224"/>
            <a:ext cx="3185487" cy="369332"/>
          </a:xfrm>
          <a:prstGeom prst="rect">
            <a:avLst/>
          </a:prstGeom>
          <a:noFill/>
        </p:spPr>
        <p:txBody>
          <a:bodyPr wrap="none" rtlCol="0">
            <a:spAutoFit/>
          </a:bodyPr>
          <a:lstStyle/>
          <a:p>
            <a:r>
              <a:rPr lang="en-US" sz="1800" dirty="0" smtClean="0"/>
              <a:t>Evolution of </a:t>
            </a:r>
            <a:r>
              <a:rPr lang="en-US" sz="1800" dirty="0" err="1" smtClean="0"/>
              <a:t>dinuclear</a:t>
            </a:r>
            <a:r>
              <a:rPr lang="en-US" sz="1800" dirty="0" smtClean="0"/>
              <a:t> system</a:t>
            </a:r>
            <a:endParaRPr lang="en-US" sz="1800" dirty="0"/>
          </a:p>
        </p:txBody>
      </p:sp>
    </p:spTree>
    <p:extLst>
      <p:ext uri="{BB962C8B-B14F-4D97-AF65-F5344CB8AC3E}">
        <p14:creationId xmlns:p14="http://schemas.microsoft.com/office/powerpoint/2010/main" val="110690362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Номер слайда 3"/>
          <p:cNvSpPr>
            <a:spLocks noGrp="1"/>
          </p:cNvSpPr>
          <p:nvPr>
            <p:ph type="sldNum" sz="quarter" idx="12"/>
          </p:nvPr>
        </p:nvSpPr>
        <p:spPr>
          <a:noFill/>
        </p:spPr>
        <p:txBody>
          <a:bodyPr/>
          <a:lstStyle/>
          <a:p>
            <a:fld id="{AE515250-DAFE-4F2B-9D8B-F8E706A347EA}" type="slidenum">
              <a:rPr lang="ja-JP" altLang="ru-RU" smtClean="0"/>
              <a:pPr/>
              <a:t>77</a:t>
            </a:fld>
            <a:endParaRPr lang="ru-RU" altLang="ja-JP" smtClean="0"/>
          </a:p>
        </p:txBody>
      </p:sp>
      <p:pic>
        <p:nvPicPr>
          <p:cNvPr id="27651" name="Picture 2"/>
          <p:cNvPicPr>
            <a:picLocks noGrp="1" noChangeAspect="1" noChangeArrowheads="1"/>
          </p:cNvPicPr>
          <p:nvPr>
            <p:ph idx="1"/>
          </p:nvPr>
        </p:nvPicPr>
        <p:blipFill>
          <a:blip r:embed="rId2" cstate="print"/>
          <a:srcRect/>
          <a:stretch>
            <a:fillRect/>
          </a:stretch>
        </p:blipFill>
        <p:spPr>
          <a:xfrm>
            <a:off x="0" y="1071546"/>
            <a:ext cx="3857620" cy="3143272"/>
          </a:xfrm>
        </p:spPr>
      </p:pic>
      <p:sp>
        <p:nvSpPr>
          <p:cNvPr id="27652" name="TextBox 5"/>
          <p:cNvSpPr txBox="1">
            <a:spLocks noChangeArrowheads="1"/>
          </p:cNvSpPr>
          <p:nvPr/>
        </p:nvSpPr>
        <p:spPr bwMode="auto">
          <a:xfrm>
            <a:off x="6215063" y="1143000"/>
            <a:ext cx="2103437" cy="904875"/>
          </a:xfrm>
          <a:prstGeom prst="rect">
            <a:avLst/>
          </a:prstGeom>
          <a:noFill/>
          <a:ln w="9525">
            <a:noFill/>
            <a:miter lim="800000"/>
            <a:headEnd/>
            <a:tailEnd/>
          </a:ln>
        </p:spPr>
        <p:txBody>
          <a:bodyPr wrap="none">
            <a:spAutoFit/>
          </a:bodyPr>
          <a:lstStyle/>
          <a:p>
            <a:pPr algn="ctr">
              <a:spcBef>
                <a:spcPct val="20000"/>
              </a:spcBef>
            </a:pPr>
            <a:r>
              <a:rPr lang="en-US" sz="2400"/>
              <a:t>TKE=K</a:t>
            </a:r>
            <a:r>
              <a:rPr lang="en-US" sz="2400" baseline="-25000"/>
              <a:t>1</a:t>
            </a:r>
            <a:r>
              <a:rPr lang="en-US" sz="2400"/>
              <a:t>+K</a:t>
            </a:r>
            <a:r>
              <a:rPr lang="en-US" sz="2400" baseline="-25000"/>
              <a:t>2</a:t>
            </a:r>
          </a:p>
          <a:p>
            <a:pPr algn="ctr">
              <a:spcBef>
                <a:spcPct val="20000"/>
              </a:spcBef>
            </a:pPr>
            <a:r>
              <a:rPr lang="en-US" sz="2400"/>
              <a:t>P(M</a:t>
            </a:r>
            <a:r>
              <a:rPr lang="en-US" sz="2400" baseline="-25000"/>
              <a:t>1</a:t>
            </a:r>
            <a:r>
              <a:rPr lang="en-US" sz="2400"/>
              <a:t>,M</a:t>
            </a:r>
            <a:r>
              <a:rPr lang="en-US" sz="2400" baseline="-25000"/>
              <a:t>2</a:t>
            </a:r>
            <a:r>
              <a:rPr lang="en-US" sz="2400"/>
              <a:t>.TKE)</a:t>
            </a:r>
            <a:endParaRPr lang="ru-RU" sz="2400"/>
          </a:p>
        </p:txBody>
      </p:sp>
      <p:sp>
        <p:nvSpPr>
          <p:cNvPr id="27653" name="TextBox 6"/>
          <p:cNvSpPr txBox="1">
            <a:spLocks noChangeArrowheads="1"/>
          </p:cNvSpPr>
          <p:nvPr/>
        </p:nvSpPr>
        <p:spPr bwMode="auto">
          <a:xfrm>
            <a:off x="6286500" y="3071813"/>
            <a:ext cx="2379663" cy="904875"/>
          </a:xfrm>
          <a:prstGeom prst="rect">
            <a:avLst/>
          </a:prstGeom>
          <a:noFill/>
          <a:ln w="9525">
            <a:noFill/>
            <a:miter lim="800000"/>
            <a:headEnd/>
            <a:tailEnd/>
          </a:ln>
        </p:spPr>
        <p:txBody>
          <a:bodyPr wrap="none">
            <a:spAutoFit/>
          </a:bodyPr>
          <a:lstStyle/>
          <a:p>
            <a:pPr algn="ctr">
              <a:spcBef>
                <a:spcPct val="20000"/>
              </a:spcBef>
            </a:pPr>
            <a:r>
              <a:rPr lang="en-US" sz="2400"/>
              <a:t>P(M</a:t>
            </a:r>
            <a:r>
              <a:rPr lang="en-US" sz="2400" baseline="-25000"/>
              <a:t>1</a:t>
            </a:r>
            <a:r>
              <a:rPr lang="en-US" sz="2400"/>
              <a:t>,M</a:t>
            </a:r>
            <a:r>
              <a:rPr lang="en-US" sz="2400" baseline="-25000"/>
              <a:t>2</a:t>
            </a:r>
            <a:r>
              <a:rPr lang="en-US" sz="2400"/>
              <a:t>)=</a:t>
            </a:r>
          </a:p>
          <a:p>
            <a:pPr algn="ctr">
              <a:spcBef>
                <a:spcPct val="20000"/>
              </a:spcBef>
            </a:pPr>
            <a:r>
              <a:rPr lang="en-US" sz="2400"/>
              <a:t>Σ P(M</a:t>
            </a:r>
            <a:r>
              <a:rPr lang="en-US" sz="2400" baseline="-25000"/>
              <a:t>1</a:t>
            </a:r>
            <a:r>
              <a:rPr lang="en-US" sz="2400"/>
              <a:t>,M</a:t>
            </a:r>
            <a:r>
              <a:rPr lang="en-US" sz="2400" baseline="-25000"/>
              <a:t>2</a:t>
            </a:r>
            <a:r>
              <a:rPr lang="en-US" sz="2400"/>
              <a:t>.TKE)</a:t>
            </a:r>
            <a:endParaRPr lang="ru-RU" sz="2400"/>
          </a:p>
        </p:txBody>
      </p:sp>
      <p:sp>
        <p:nvSpPr>
          <p:cNvPr id="27654" name="TextBox 7"/>
          <p:cNvSpPr txBox="1">
            <a:spLocks noChangeArrowheads="1"/>
          </p:cNvSpPr>
          <p:nvPr/>
        </p:nvSpPr>
        <p:spPr bwMode="auto">
          <a:xfrm>
            <a:off x="6000750" y="4786313"/>
            <a:ext cx="2643188" cy="701675"/>
          </a:xfrm>
          <a:prstGeom prst="rect">
            <a:avLst/>
          </a:prstGeom>
          <a:noFill/>
          <a:ln w="9525">
            <a:noFill/>
            <a:miter lim="800000"/>
            <a:headEnd/>
            <a:tailEnd/>
          </a:ln>
        </p:spPr>
        <p:txBody>
          <a:bodyPr>
            <a:spAutoFit/>
          </a:bodyPr>
          <a:lstStyle/>
          <a:p>
            <a:pPr algn="ctr">
              <a:spcBef>
                <a:spcPct val="20000"/>
              </a:spcBef>
            </a:pPr>
            <a:r>
              <a:rPr lang="en-US" sz="1800"/>
              <a:t>&lt;TKE&gt;=</a:t>
            </a:r>
          </a:p>
          <a:p>
            <a:pPr algn="ctr">
              <a:spcBef>
                <a:spcPct val="20000"/>
              </a:spcBef>
            </a:pPr>
            <a:r>
              <a:rPr lang="en-US" sz="1800"/>
              <a:t>Σ TKE P(M</a:t>
            </a:r>
            <a:r>
              <a:rPr lang="en-US" sz="1800" baseline="-25000"/>
              <a:t>1</a:t>
            </a:r>
            <a:r>
              <a:rPr lang="en-US" sz="1800"/>
              <a:t>,M</a:t>
            </a:r>
            <a:r>
              <a:rPr lang="en-US" sz="1800" baseline="-25000"/>
              <a:t>2</a:t>
            </a:r>
            <a:r>
              <a:rPr lang="en-US" sz="1800"/>
              <a:t>.TKE)</a:t>
            </a:r>
            <a:endParaRPr lang="ru-RU" sz="1800"/>
          </a:p>
        </p:txBody>
      </p:sp>
      <p:sp>
        <p:nvSpPr>
          <p:cNvPr id="8" name="Rectangle 5"/>
          <p:cNvSpPr>
            <a:spLocks noGrp="1" noChangeArrowheads="1"/>
          </p:cNvSpPr>
          <p:nvPr>
            <p:ph type="title"/>
          </p:nvPr>
        </p:nvSpPr>
        <p:spPr>
          <a:xfrm>
            <a:off x="-285784" y="4214818"/>
            <a:ext cx="5000660" cy="428604"/>
          </a:xfrm>
        </p:spPr>
        <p:txBody>
          <a:bodyPr/>
          <a:lstStyle/>
          <a:p>
            <a:pPr eaLnBrk="1" hangingPunct="1"/>
            <a:r>
              <a:rPr lang="de-DE" sz="1200" i="1" dirty="0" err="1" smtClean="0">
                <a:solidFill>
                  <a:srgbClr val="0000FF"/>
                </a:solidFill>
              </a:rPr>
              <a:t>Knyazheva</a:t>
            </a:r>
            <a:r>
              <a:rPr lang="de-DE" sz="1200" dirty="0" smtClean="0">
                <a:solidFill>
                  <a:srgbClr val="0000FF"/>
                </a:solidFill>
              </a:rPr>
              <a:t> </a:t>
            </a:r>
            <a:r>
              <a:rPr lang="de-DE" sz="1200" i="1" dirty="0" smtClean="0">
                <a:solidFill>
                  <a:srgbClr val="0000FF"/>
                </a:solidFill>
              </a:rPr>
              <a:t>G.N. et al</a:t>
            </a:r>
            <a:r>
              <a:rPr lang="de-DE" sz="1200" dirty="0" smtClean="0">
                <a:solidFill>
                  <a:srgbClr val="0000FF"/>
                </a:solidFill>
              </a:rPr>
              <a:t>. </a:t>
            </a:r>
            <a:r>
              <a:rPr lang="en-US" altLang="zh-CN" sz="1200" dirty="0" smtClean="0">
                <a:solidFill>
                  <a:srgbClr val="0000FF"/>
                </a:solidFill>
                <a:ea typeface="宋体" pitchFamily="2" charset="-122"/>
              </a:rPr>
              <a:t>Phys. Rev. C </a:t>
            </a:r>
            <a:r>
              <a:rPr lang="en-US" altLang="zh-CN" sz="1200" b="1" dirty="0" smtClean="0">
                <a:solidFill>
                  <a:srgbClr val="0000FF"/>
                </a:solidFill>
                <a:ea typeface="宋体" pitchFamily="2" charset="-122"/>
              </a:rPr>
              <a:t>75, </a:t>
            </a:r>
            <a:r>
              <a:rPr lang="en-US" altLang="zh-CN" sz="1200" dirty="0" smtClean="0">
                <a:solidFill>
                  <a:srgbClr val="0000FF"/>
                </a:solidFill>
                <a:ea typeface="宋体" pitchFamily="2" charset="-122"/>
              </a:rPr>
              <a:t> 064602(2007).</a:t>
            </a:r>
            <a:r>
              <a:rPr lang="en-US" sz="1200" dirty="0" smtClean="0">
                <a:solidFill>
                  <a:srgbClr val="0000FF"/>
                </a:solidFill>
              </a:rPr>
              <a:t/>
            </a:r>
            <a:br>
              <a:rPr lang="en-US" sz="1200" dirty="0" smtClean="0">
                <a:solidFill>
                  <a:srgbClr val="0000FF"/>
                </a:solidFill>
              </a:rPr>
            </a:br>
            <a:endParaRPr lang="en-US" sz="1200" dirty="0" smtClean="0">
              <a:solidFill>
                <a:srgbClr val="0000FF"/>
              </a:solidFill>
            </a:endParaRPr>
          </a:p>
        </p:txBody>
      </p:sp>
      <p:sp>
        <p:nvSpPr>
          <p:cNvPr id="9" name="TextBox 8"/>
          <p:cNvSpPr txBox="1"/>
          <p:nvPr/>
        </p:nvSpPr>
        <p:spPr>
          <a:xfrm>
            <a:off x="0" y="0"/>
            <a:ext cx="9144000" cy="1446550"/>
          </a:xfrm>
          <a:prstGeom prst="rect">
            <a:avLst/>
          </a:prstGeom>
          <a:solidFill>
            <a:schemeClr val="accent1">
              <a:lumMod val="40000"/>
              <a:lumOff val="60000"/>
            </a:schemeClr>
          </a:solidFill>
        </p:spPr>
        <p:txBody>
          <a:bodyPr wrap="square" rtlCol="0">
            <a:spAutoFit/>
          </a:bodyPr>
          <a:lstStyle/>
          <a:p>
            <a:pPr algn="ctr">
              <a:lnSpc>
                <a:spcPct val="100000"/>
              </a:lnSpc>
            </a:pPr>
            <a:r>
              <a:rPr lang="en-US" sz="2200" dirty="0" smtClean="0">
                <a:solidFill>
                  <a:srgbClr val="FF0000"/>
                </a:solidFill>
              </a:rPr>
              <a:t>Assumption about  the yield of quasifission products appears  only between mass symmetric region (</a:t>
            </a:r>
            <a:r>
              <a:rPr lang="en-US" sz="2200" dirty="0" err="1" smtClean="0">
                <a:solidFill>
                  <a:srgbClr val="FF0000"/>
                </a:solidFill>
              </a:rPr>
              <a:t>A</a:t>
            </a:r>
            <a:r>
              <a:rPr lang="en-US" sz="2200" baseline="-25000" dirty="0" err="1" smtClean="0">
                <a:solidFill>
                  <a:srgbClr val="FF0000"/>
                </a:solidFill>
              </a:rPr>
              <a:t>tot</a:t>
            </a:r>
            <a:r>
              <a:rPr lang="en-US" sz="2200" dirty="0" smtClean="0">
                <a:solidFill>
                  <a:srgbClr val="FF0000"/>
                </a:solidFill>
              </a:rPr>
              <a:t>/2±20)  and initial  projectile and target mass region  can lead to incorrect conclusion about reaction mechanism.  </a:t>
            </a:r>
            <a:endParaRPr lang="ru-RU" sz="2200" dirty="0">
              <a:solidFill>
                <a:srgbClr val="FF0000"/>
              </a:solidFill>
            </a:endParaRPr>
          </a:p>
        </p:txBody>
      </p:sp>
      <p:pic>
        <p:nvPicPr>
          <p:cNvPr id="11" name="Picture 4" descr="Ydns6045E190"/>
          <p:cNvPicPr>
            <a:picLocks noChangeAspect="1" noChangeArrowheads="1"/>
          </p:cNvPicPr>
          <p:nvPr/>
        </p:nvPicPr>
        <p:blipFill>
          <a:blip r:embed="rId3" cstate="print"/>
          <a:srcRect/>
          <a:stretch>
            <a:fillRect/>
          </a:stretch>
        </p:blipFill>
        <p:spPr bwMode="auto">
          <a:xfrm>
            <a:off x="5284793" y="1142984"/>
            <a:ext cx="3859207" cy="2682350"/>
          </a:xfrm>
          <a:prstGeom prst="rect">
            <a:avLst/>
          </a:prstGeom>
          <a:noFill/>
          <a:ln w="9525">
            <a:noFill/>
            <a:round/>
            <a:headEnd/>
            <a:tailEnd/>
          </a:ln>
          <a:effectLst/>
        </p:spPr>
      </p:pic>
      <p:pic>
        <p:nvPicPr>
          <p:cNvPr id="12" name="Picture 7" descr="Ydec6045E190"/>
          <p:cNvPicPr>
            <a:picLocks noChangeAspect="1" noChangeArrowheads="1"/>
          </p:cNvPicPr>
          <p:nvPr/>
        </p:nvPicPr>
        <p:blipFill>
          <a:blip r:embed="rId4" cstate="print"/>
          <a:srcRect/>
          <a:stretch>
            <a:fillRect/>
          </a:stretch>
        </p:blipFill>
        <p:spPr>
          <a:xfrm>
            <a:off x="5286380" y="3429000"/>
            <a:ext cx="4110031" cy="2855611"/>
          </a:xfrm>
          <a:prstGeom prst="rect">
            <a:avLst/>
          </a:prstGeom>
        </p:spPr>
      </p:pic>
      <p:sp>
        <p:nvSpPr>
          <p:cNvPr id="13" name="TextBox 12"/>
          <p:cNvSpPr txBox="1"/>
          <p:nvPr/>
        </p:nvSpPr>
        <p:spPr>
          <a:xfrm>
            <a:off x="0" y="4549676"/>
            <a:ext cx="5759910" cy="2308324"/>
          </a:xfrm>
          <a:prstGeom prst="rect">
            <a:avLst/>
          </a:prstGeom>
          <a:noFill/>
        </p:spPr>
        <p:txBody>
          <a:bodyPr wrap="none" rtlCol="0">
            <a:spAutoFit/>
          </a:bodyPr>
          <a:lstStyle/>
          <a:p>
            <a:pPr>
              <a:lnSpc>
                <a:spcPct val="100000"/>
              </a:lnSpc>
            </a:pPr>
            <a:r>
              <a:rPr lang="en-US" sz="1600" dirty="0" smtClean="0">
                <a:solidFill>
                  <a:schemeClr val="accent2"/>
                </a:solidFill>
              </a:rPr>
              <a:t>Due to shell effects and  behavior of the quasifission</a:t>
            </a:r>
          </a:p>
          <a:p>
            <a:pPr>
              <a:lnSpc>
                <a:spcPct val="100000"/>
              </a:lnSpc>
            </a:pPr>
            <a:r>
              <a:rPr lang="en-US" sz="1600" dirty="0" smtClean="0">
                <a:solidFill>
                  <a:schemeClr val="accent2"/>
                </a:solidFill>
              </a:rPr>
              <a:t> barrier as a function of the mass asymmetry, </a:t>
            </a:r>
          </a:p>
          <a:p>
            <a:pPr>
              <a:lnSpc>
                <a:spcPct val="100000"/>
              </a:lnSpc>
            </a:pPr>
            <a:r>
              <a:rPr lang="en-US" sz="1600" dirty="0" smtClean="0">
                <a:solidFill>
                  <a:schemeClr val="accent2"/>
                </a:solidFill>
              </a:rPr>
              <a:t>yield of quasifission occurs mainly from mass symmetric </a:t>
            </a:r>
          </a:p>
          <a:p>
            <a:pPr>
              <a:lnSpc>
                <a:spcPct val="100000"/>
              </a:lnSpc>
            </a:pPr>
            <a:r>
              <a:rPr lang="en-US" sz="1600" dirty="0" smtClean="0">
                <a:solidFill>
                  <a:schemeClr val="accent2"/>
                </a:solidFill>
              </a:rPr>
              <a:t>region which strongly overlap with the fusion-fission products.</a:t>
            </a:r>
          </a:p>
          <a:p>
            <a:pPr>
              <a:lnSpc>
                <a:spcPct val="100000"/>
              </a:lnSpc>
            </a:pPr>
            <a:r>
              <a:rPr lang="en-US" sz="1600" dirty="0" smtClean="0">
                <a:solidFill>
                  <a:schemeClr val="accent2"/>
                </a:solidFill>
              </a:rPr>
              <a:t>Counting the quasifission products as the fusion-fission </a:t>
            </a:r>
          </a:p>
          <a:p>
            <a:pPr>
              <a:lnSpc>
                <a:spcPct val="100000"/>
              </a:lnSpc>
            </a:pPr>
            <a:r>
              <a:rPr lang="en-US" sz="1600" dirty="0" smtClean="0">
                <a:solidFill>
                  <a:schemeClr val="accent2"/>
                </a:solidFill>
              </a:rPr>
              <a:t>products lead to overestimation of the experimental fusion </a:t>
            </a:r>
          </a:p>
          <a:p>
            <a:pPr>
              <a:lnSpc>
                <a:spcPct val="100000"/>
              </a:lnSpc>
            </a:pPr>
            <a:r>
              <a:rPr lang="en-US" sz="1600" dirty="0" smtClean="0">
                <a:solidFill>
                  <a:schemeClr val="accent2"/>
                </a:solidFill>
              </a:rPr>
              <a:t>cross section.  This  circumstance causes  confusing at </a:t>
            </a:r>
          </a:p>
          <a:p>
            <a:pPr>
              <a:lnSpc>
                <a:spcPct val="100000"/>
              </a:lnSpc>
            </a:pPr>
            <a:r>
              <a:rPr lang="en-US" sz="1600" dirty="0" smtClean="0">
                <a:solidFill>
                  <a:schemeClr val="accent2"/>
                </a:solidFill>
              </a:rPr>
              <a:t>theoretical analysis.</a:t>
            </a:r>
            <a:endParaRPr lang="ru-RU" sz="1600" dirty="0" smtClean="0">
              <a:solidFill>
                <a:schemeClr val="accent2"/>
              </a:solidFill>
            </a:endParaRPr>
          </a:p>
          <a:p>
            <a:pPr>
              <a:lnSpc>
                <a:spcPct val="100000"/>
              </a:lnSpc>
            </a:pPr>
            <a:r>
              <a:rPr lang="en-US" sz="1600" dirty="0" smtClean="0">
                <a:solidFill>
                  <a:schemeClr val="accent2"/>
                </a:solidFill>
              </a:rPr>
              <a:t> </a:t>
            </a:r>
            <a:endParaRPr lang="ru-RU" sz="1600" dirty="0">
              <a:solidFill>
                <a:schemeClr val="accent2"/>
              </a:solidFill>
            </a:endParaRPr>
          </a:p>
        </p:txBody>
      </p:sp>
    </p:spTree>
    <p:extLst>
      <p:ext uri="{BB962C8B-B14F-4D97-AF65-F5344CB8AC3E}">
        <p14:creationId xmlns:p14="http://schemas.microsoft.com/office/powerpoint/2010/main" val="153209360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Номер слайда 5"/>
          <p:cNvSpPr>
            <a:spLocks noGrp="1"/>
          </p:cNvSpPr>
          <p:nvPr>
            <p:ph type="sldNum" sz="quarter" idx="12"/>
          </p:nvPr>
        </p:nvSpPr>
        <p:spPr>
          <a:noFill/>
        </p:spPr>
        <p:txBody>
          <a:bodyPr/>
          <a:lstStyle/>
          <a:p>
            <a:fld id="{6106C22F-CE84-48DA-8996-50B5E6E154E8}" type="slidenum">
              <a:rPr lang="ja-JP" altLang="ru-RU" smtClean="0"/>
              <a:pPr/>
              <a:t>78</a:t>
            </a:fld>
            <a:endParaRPr lang="ru-RU" altLang="ja-JP" smtClean="0"/>
          </a:p>
        </p:txBody>
      </p:sp>
      <p:sp>
        <p:nvSpPr>
          <p:cNvPr id="40963" name="Rectangle 5"/>
          <p:cNvSpPr>
            <a:spLocks noGrp="1" noChangeArrowheads="1"/>
          </p:cNvSpPr>
          <p:nvPr>
            <p:ph type="title"/>
          </p:nvPr>
        </p:nvSpPr>
        <p:spPr>
          <a:xfrm>
            <a:off x="1857356" y="6357934"/>
            <a:ext cx="6321439" cy="500066"/>
          </a:xfrm>
        </p:spPr>
        <p:txBody>
          <a:bodyPr/>
          <a:lstStyle/>
          <a:p>
            <a:pPr eaLnBrk="1" hangingPunct="1"/>
            <a:r>
              <a:rPr lang="de-DE" sz="1400" i="1" dirty="0" err="1" smtClean="0">
                <a:solidFill>
                  <a:srgbClr val="0000FF"/>
                </a:solidFill>
              </a:rPr>
              <a:t>Knyazheva</a:t>
            </a:r>
            <a:r>
              <a:rPr lang="de-DE" sz="1400" dirty="0" smtClean="0">
                <a:solidFill>
                  <a:srgbClr val="0000FF"/>
                </a:solidFill>
              </a:rPr>
              <a:t> </a:t>
            </a:r>
            <a:r>
              <a:rPr lang="de-DE" sz="1400" i="1" dirty="0" smtClean="0">
                <a:solidFill>
                  <a:srgbClr val="0000FF"/>
                </a:solidFill>
              </a:rPr>
              <a:t>G.N. et al</a:t>
            </a:r>
            <a:r>
              <a:rPr lang="de-DE" sz="1400" dirty="0" smtClean="0">
                <a:solidFill>
                  <a:srgbClr val="0000FF"/>
                </a:solidFill>
              </a:rPr>
              <a:t>. </a:t>
            </a:r>
            <a:r>
              <a:rPr lang="en-US" altLang="zh-CN" sz="1400" dirty="0" smtClean="0">
                <a:solidFill>
                  <a:srgbClr val="0000FF"/>
                </a:solidFill>
                <a:ea typeface="宋体" pitchFamily="2" charset="-122"/>
              </a:rPr>
              <a:t>Phys. Rev. C </a:t>
            </a:r>
            <a:r>
              <a:rPr lang="en-US" altLang="zh-CN" sz="1400" b="1" dirty="0" smtClean="0">
                <a:solidFill>
                  <a:srgbClr val="0000FF"/>
                </a:solidFill>
                <a:ea typeface="宋体" pitchFamily="2" charset="-122"/>
              </a:rPr>
              <a:t>75, </a:t>
            </a:r>
            <a:r>
              <a:rPr lang="en-US" altLang="zh-CN" sz="1400" dirty="0" smtClean="0">
                <a:solidFill>
                  <a:srgbClr val="0000FF"/>
                </a:solidFill>
                <a:ea typeface="宋体" pitchFamily="2" charset="-122"/>
              </a:rPr>
              <a:t> 064602(2007).</a:t>
            </a:r>
            <a:r>
              <a:rPr lang="en-US" sz="1800" dirty="0" smtClean="0">
                <a:solidFill>
                  <a:srgbClr val="0000FF"/>
                </a:solidFill>
              </a:rPr>
              <a:t/>
            </a:r>
            <a:br>
              <a:rPr lang="en-US" sz="1800" dirty="0" smtClean="0">
                <a:solidFill>
                  <a:srgbClr val="0000FF"/>
                </a:solidFill>
              </a:rPr>
            </a:br>
            <a:endParaRPr lang="en-US" sz="1800" dirty="0" smtClean="0">
              <a:solidFill>
                <a:srgbClr val="0000FF"/>
              </a:solidFill>
            </a:endParaRPr>
          </a:p>
        </p:txBody>
      </p:sp>
      <p:pic>
        <p:nvPicPr>
          <p:cNvPr id="40964" name="Picture 4"/>
          <p:cNvPicPr>
            <a:picLocks noGrp="1" noChangeAspect="1" noChangeArrowheads="1"/>
          </p:cNvPicPr>
          <p:nvPr>
            <p:ph idx="1"/>
          </p:nvPr>
        </p:nvPicPr>
        <p:blipFill>
          <a:blip r:embed="rId2" cstate="print"/>
          <a:srcRect/>
          <a:stretch>
            <a:fillRect/>
          </a:stretch>
        </p:blipFill>
        <p:spPr>
          <a:xfrm>
            <a:off x="642910" y="1000108"/>
            <a:ext cx="7500990" cy="5378446"/>
          </a:xfrm>
          <a:noFill/>
        </p:spPr>
      </p:pic>
      <p:sp>
        <p:nvSpPr>
          <p:cNvPr id="5" name="TextBox 4"/>
          <p:cNvSpPr txBox="1"/>
          <p:nvPr/>
        </p:nvSpPr>
        <p:spPr>
          <a:xfrm>
            <a:off x="0" y="46001"/>
            <a:ext cx="9144000" cy="954107"/>
          </a:xfrm>
          <a:prstGeom prst="rect">
            <a:avLst/>
          </a:prstGeom>
          <a:solidFill>
            <a:schemeClr val="accent1">
              <a:lumMod val="60000"/>
              <a:lumOff val="40000"/>
            </a:schemeClr>
          </a:solidFill>
        </p:spPr>
        <p:txBody>
          <a:bodyPr wrap="square" rtlCol="0">
            <a:spAutoFit/>
          </a:bodyPr>
          <a:lstStyle/>
          <a:p>
            <a:pPr algn="ctr"/>
            <a:r>
              <a:rPr lang="en-US" sz="2800" dirty="0" smtClean="0">
                <a:solidFill>
                  <a:srgbClr val="FF0000"/>
                </a:solidFill>
              </a:rPr>
              <a:t>“Disappearance” of the quasifission products in the yield of reaction products. </a:t>
            </a:r>
            <a:endParaRPr lang="en-US" dirty="0">
              <a:solidFill>
                <a:srgbClr val="000099"/>
              </a:solidFill>
            </a:endParaRPr>
          </a:p>
        </p:txBody>
      </p:sp>
    </p:spTree>
    <p:extLst>
      <p:ext uri="{BB962C8B-B14F-4D97-AF65-F5344CB8AC3E}">
        <p14:creationId xmlns:p14="http://schemas.microsoft.com/office/powerpoint/2010/main" val="334917503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Содержимое 4" descr="Ydns54Ca154Sm.jpg"/>
          <p:cNvPicPr>
            <a:picLocks noGrp="1" noChangeAspect="1"/>
          </p:cNvPicPr>
          <p:nvPr>
            <p:ph idx="1"/>
          </p:nvPr>
        </p:nvPicPr>
        <p:blipFill>
          <a:blip r:embed="rId2" cstate="print"/>
          <a:srcRect/>
          <a:stretch>
            <a:fillRect/>
          </a:stretch>
        </p:blipFill>
        <p:spPr>
          <a:xfrm>
            <a:off x="-214346" y="1928802"/>
            <a:ext cx="5143500" cy="3571875"/>
          </a:xfrm>
        </p:spPr>
      </p:pic>
      <p:sp>
        <p:nvSpPr>
          <p:cNvPr id="30723" name="Номер слайда 3"/>
          <p:cNvSpPr>
            <a:spLocks noGrp="1"/>
          </p:cNvSpPr>
          <p:nvPr>
            <p:ph type="sldNum" sz="quarter" idx="12"/>
          </p:nvPr>
        </p:nvSpPr>
        <p:spPr>
          <a:noFill/>
        </p:spPr>
        <p:txBody>
          <a:bodyPr/>
          <a:lstStyle/>
          <a:p>
            <a:fld id="{A7446825-AC2F-4448-8D77-DEF404D38B66}" type="slidenum">
              <a:rPr lang="ja-JP" altLang="ru-RU" smtClean="0"/>
              <a:pPr/>
              <a:t>79</a:t>
            </a:fld>
            <a:endParaRPr lang="ru-RU" altLang="ja-JP" smtClean="0"/>
          </a:p>
        </p:txBody>
      </p:sp>
      <p:pic>
        <p:nvPicPr>
          <p:cNvPr id="30724" name="Рисунок 6" descr="GrCa48Sm154E190L50.jpg"/>
          <p:cNvPicPr>
            <a:picLocks noChangeAspect="1"/>
          </p:cNvPicPr>
          <p:nvPr/>
        </p:nvPicPr>
        <p:blipFill>
          <a:blip r:embed="rId3" cstate="print"/>
          <a:srcRect/>
          <a:stretch>
            <a:fillRect/>
          </a:stretch>
        </p:blipFill>
        <p:spPr bwMode="auto">
          <a:xfrm>
            <a:off x="4429125" y="1928813"/>
            <a:ext cx="5214938" cy="3621087"/>
          </a:xfrm>
          <a:prstGeom prst="rect">
            <a:avLst/>
          </a:prstGeom>
          <a:noFill/>
          <a:ln w="9525">
            <a:noFill/>
            <a:miter lim="800000"/>
            <a:headEnd/>
            <a:tailEnd/>
          </a:ln>
        </p:spPr>
      </p:pic>
      <p:sp>
        <p:nvSpPr>
          <p:cNvPr id="30725" name="Rectangle 8"/>
          <p:cNvSpPr>
            <a:spLocks noGrp="1" noChangeArrowheads="1"/>
          </p:cNvSpPr>
          <p:nvPr>
            <p:ph type="title"/>
          </p:nvPr>
        </p:nvSpPr>
        <p:spPr>
          <a:xfrm>
            <a:off x="285750" y="214313"/>
            <a:ext cx="8401050" cy="1203325"/>
          </a:xfrm>
        </p:spPr>
        <p:txBody>
          <a:bodyPr/>
          <a:lstStyle/>
          <a:p>
            <a:r>
              <a:rPr lang="en-US" sz="2000" dirty="0" smtClean="0"/>
              <a:t>Evolution of mass distributions of in the dinuclear system </a:t>
            </a:r>
            <a:r>
              <a:rPr lang="ru-RU" sz="2000" dirty="0" smtClean="0"/>
              <a:t> </a:t>
            </a:r>
            <a:r>
              <a:rPr lang="en-US" sz="2000" dirty="0" smtClean="0"/>
              <a:t>formed in the </a:t>
            </a:r>
            <a:r>
              <a:rPr lang="en-US" sz="2000" baseline="30000" dirty="0" smtClean="0"/>
              <a:t>48</a:t>
            </a:r>
            <a:r>
              <a:rPr lang="en-US" sz="2000" dirty="0" smtClean="0"/>
              <a:t>Ca+</a:t>
            </a:r>
            <a:r>
              <a:rPr lang="en-US" sz="2000" baseline="30000" dirty="0" smtClean="0"/>
              <a:t>1</a:t>
            </a:r>
            <a:r>
              <a:rPr lang="ru-RU" sz="2000" baseline="30000" dirty="0" smtClean="0"/>
              <a:t>5</a:t>
            </a:r>
            <a:r>
              <a:rPr lang="en-US" sz="2000" baseline="30000" dirty="0" smtClean="0"/>
              <a:t>4</a:t>
            </a:r>
            <a:r>
              <a:rPr lang="en-US" sz="2000" dirty="0" smtClean="0"/>
              <a:t>Sm reaction (left panel) and quasifission products at its decay (right panel) .  </a:t>
            </a:r>
            <a:endParaRPr lang="ru-RU" sz="2000" dirty="0" smtClean="0"/>
          </a:p>
        </p:txBody>
      </p:sp>
    </p:spTree>
    <p:extLst>
      <p:ext uri="{BB962C8B-B14F-4D97-AF65-F5344CB8AC3E}">
        <p14:creationId xmlns:p14="http://schemas.microsoft.com/office/powerpoint/2010/main" val="2975784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12387"/>
          </a:xfrm>
        </p:spPr>
        <p:txBody>
          <a:bodyPr/>
          <a:lstStyle/>
          <a:p>
            <a:r>
              <a:rPr lang="en-US" dirty="0" smtClean="0"/>
              <a:t>Partial cross capture sections</a:t>
            </a:r>
            <a:endParaRPr lang="en-US" dirty="0"/>
          </a:p>
        </p:txBody>
      </p:sp>
      <p:sp>
        <p:nvSpPr>
          <p:cNvPr id="3" name="Объект 2"/>
          <p:cNvSpPr>
            <a:spLocks noGrp="1"/>
          </p:cNvSpPr>
          <p:nvPr>
            <p:ph idx="1"/>
          </p:nvPr>
        </p:nvSpPr>
        <p:spPr/>
        <p:txBody>
          <a:bodyPr/>
          <a:lstStyle/>
          <a:p>
            <a:endParaRPr lang="en-US"/>
          </a:p>
        </p:txBody>
      </p:sp>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8</a:t>
            </a:fld>
            <a:endParaRPr lang="ru-RU" altLang="ja-JP"/>
          </a:p>
        </p:txBody>
      </p:sp>
      <p:pic>
        <p:nvPicPr>
          <p:cNvPr id="5" name="Рисунок 4"/>
          <p:cNvPicPr>
            <a:picLocks noChangeAspect="1"/>
          </p:cNvPicPr>
          <p:nvPr/>
        </p:nvPicPr>
        <p:blipFill>
          <a:blip r:embed="rId2"/>
          <a:stretch>
            <a:fillRect/>
          </a:stretch>
        </p:blipFill>
        <p:spPr>
          <a:xfrm>
            <a:off x="215516" y="1087025"/>
            <a:ext cx="8712968" cy="5552311"/>
          </a:xfrm>
          <a:prstGeom prst="rect">
            <a:avLst/>
          </a:prstGeom>
        </p:spPr>
      </p:pic>
    </p:spTree>
    <p:extLst>
      <p:ext uri="{BB962C8B-B14F-4D97-AF65-F5344CB8AC3E}">
        <p14:creationId xmlns:p14="http://schemas.microsoft.com/office/powerpoint/2010/main" val="427298273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r>
              <a:rPr lang="en-US" sz="3200" smtClean="0"/>
              <a:t>Calculation of the charge distribtution in the dinuclear system</a:t>
            </a:r>
            <a:endParaRPr lang="ru-RU" sz="3200" smtClean="0"/>
          </a:p>
        </p:txBody>
      </p:sp>
      <p:sp>
        <p:nvSpPr>
          <p:cNvPr id="18435" name="Номер слайда 3"/>
          <p:cNvSpPr>
            <a:spLocks noGrp="1"/>
          </p:cNvSpPr>
          <p:nvPr>
            <p:ph type="sldNum" sz="quarter" idx="12"/>
          </p:nvPr>
        </p:nvSpPr>
        <p:spPr>
          <a:noFill/>
        </p:spPr>
        <p:txBody>
          <a:bodyPr/>
          <a:lstStyle/>
          <a:p>
            <a:fld id="{B49FB46F-3135-4BD1-B316-E726B0066C43}" type="slidenum">
              <a:rPr lang="ja-JP" altLang="ru-RU" smtClean="0"/>
              <a:pPr/>
              <a:t>80</a:t>
            </a:fld>
            <a:endParaRPr lang="ru-RU" altLang="ja-JP" smtClean="0"/>
          </a:p>
        </p:txBody>
      </p:sp>
      <p:pic>
        <p:nvPicPr>
          <p:cNvPr id="18436" name="Picture 2"/>
          <p:cNvPicPr>
            <a:picLocks noGrp="1" noChangeAspect="1" noChangeArrowheads="1"/>
          </p:cNvPicPr>
          <p:nvPr>
            <p:ph idx="1"/>
          </p:nvPr>
        </p:nvPicPr>
        <p:blipFill>
          <a:blip r:embed="rId2" cstate="print"/>
          <a:srcRect/>
          <a:stretch>
            <a:fillRect/>
          </a:stretch>
        </p:blipFill>
        <p:spPr>
          <a:xfrm>
            <a:off x="357188" y="2286000"/>
            <a:ext cx="8620125" cy="2878138"/>
          </a:xfrm>
          <a:noFill/>
        </p:spPr>
      </p:pic>
    </p:spTree>
    <p:extLst>
      <p:ext uri="{BB962C8B-B14F-4D97-AF65-F5344CB8AC3E}">
        <p14:creationId xmlns:p14="http://schemas.microsoft.com/office/powerpoint/2010/main" val="122073010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Номер слайда 8"/>
          <p:cNvSpPr>
            <a:spLocks noGrp="1"/>
          </p:cNvSpPr>
          <p:nvPr>
            <p:ph type="sldNum" sz="quarter" idx="12"/>
          </p:nvPr>
        </p:nvSpPr>
        <p:spPr>
          <a:noFill/>
        </p:spPr>
        <p:txBody>
          <a:bodyPr/>
          <a:lstStyle/>
          <a:p>
            <a:fld id="{208B283B-0B48-4247-80C5-E020246FFA33}" type="slidenum">
              <a:rPr lang="ja-JP" altLang="ru-RU" smtClean="0"/>
              <a:pPr/>
              <a:t>81</a:t>
            </a:fld>
            <a:endParaRPr lang="ru-RU" altLang="ja-JP" smtClean="0"/>
          </a:p>
        </p:txBody>
      </p:sp>
      <p:sp>
        <p:nvSpPr>
          <p:cNvPr id="39939" name="Rectangle 2"/>
          <p:cNvSpPr>
            <a:spLocks noGrp="1" noChangeArrowheads="1"/>
          </p:cNvSpPr>
          <p:nvPr>
            <p:ph type="title" sz="quarter"/>
          </p:nvPr>
        </p:nvSpPr>
        <p:spPr>
          <a:xfrm>
            <a:off x="179388" y="188913"/>
            <a:ext cx="8507412" cy="1228725"/>
          </a:xfrm>
        </p:spPr>
        <p:txBody>
          <a:bodyPr/>
          <a:lstStyle/>
          <a:p>
            <a:pPr eaLnBrk="1" hangingPunct="1"/>
            <a:r>
              <a:rPr lang="en-US" sz="4000" smtClean="0"/>
              <a:t>Calculation of decay of dinuclear system</a:t>
            </a:r>
          </a:p>
        </p:txBody>
      </p:sp>
      <p:pic>
        <p:nvPicPr>
          <p:cNvPr id="39940" name="Picture 3"/>
          <p:cNvPicPr>
            <a:picLocks noGrp="1" noChangeAspect="1" noChangeArrowheads="1"/>
          </p:cNvPicPr>
          <p:nvPr>
            <p:ph sz="quarter" idx="1"/>
          </p:nvPr>
        </p:nvPicPr>
        <p:blipFill>
          <a:blip r:embed="rId2" cstate="print"/>
          <a:srcRect/>
          <a:stretch>
            <a:fillRect/>
          </a:stretch>
        </p:blipFill>
        <p:spPr>
          <a:xfrm>
            <a:off x="468313" y="2997200"/>
            <a:ext cx="7783512" cy="1349375"/>
          </a:xfrm>
        </p:spPr>
      </p:pic>
      <p:pic>
        <p:nvPicPr>
          <p:cNvPr id="39941" name="Picture 4"/>
          <p:cNvPicPr>
            <a:picLocks noGrp="1" noChangeAspect="1" noChangeArrowheads="1"/>
          </p:cNvPicPr>
          <p:nvPr>
            <p:ph sz="quarter" idx="2"/>
          </p:nvPr>
        </p:nvPicPr>
        <p:blipFill>
          <a:blip r:embed="rId3" cstate="print"/>
          <a:srcRect/>
          <a:stretch>
            <a:fillRect/>
          </a:stretch>
        </p:blipFill>
        <p:spPr>
          <a:xfrm>
            <a:off x="1763713" y="4508500"/>
            <a:ext cx="4011612" cy="1606550"/>
          </a:xfrm>
        </p:spPr>
      </p:pic>
      <p:pic>
        <p:nvPicPr>
          <p:cNvPr id="39942" name="Picture 5"/>
          <p:cNvPicPr>
            <a:picLocks noGrp="1" noChangeAspect="1" noChangeArrowheads="1"/>
          </p:cNvPicPr>
          <p:nvPr>
            <p:ph sz="quarter" idx="3"/>
          </p:nvPr>
        </p:nvPicPr>
        <p:blipFill>
          <a:blip r:embed="rId4" cstate="print"/>
          <a:srcRect/>
          <a:stretch>
            <a:fillRect/>
          </a:stretch>
        </p:blipFill>
        <p:spPr>
          <a:xfrm>
            <a:off x="468313" y="1773238"/>
            <a:ext cx="5400675" cy="676275"/>
          </a:xfrm>
        </p:spPr>
      </p:pic>
      <p:pic>
        <p:nvPicPr>
          <p:cNvPr id="39943" name="Picture 6"/>
          <p:cNvPicPr>
            <a:picLocks noGrp="1" noChangeAspect="1" noChangeArrowheads="1"/>
          </p:cNvPicPr>
          <p:nvPr>
            <p:ph sz="quarter" idx="4"/>
          </p:nvPr>
        </p:nvPicPr>
        <p:blipFill>
          <a:blip r:embed="rId5" cstate="print"/>
          <a:srcRect/>
          <a:stretch>
            <a:fillRect/>
          </a:stretch>
        </p:blipFill>
        <p:spPr>
          <a:xfrm>
            <a:off x="5795963" y="1628775"/>
            <a:ext cx="2663825" cy="963613"/>
          </a:xfrm>
        </p:spPr>
      </p:pic>
    </p:spTree>
    <p:extLst>
      <p:ext uri="{BB962C8B-B14F-4D97-AF65-F5344CB8AC3E}">
        <p14:creationId xmlns:p14="http://schemas.microsoft.com/office/powerpoint/2010/main" val="403134430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Номер слайда 6"/>
          <p:cNvSpPr>
            <a:spLocks noGrp="1"/>
          </p:cNvSpPr>
          <p:nvPr>
            <p:ph type="sldNum" sz="quarter" idx="12"/>
          </p:nvPr>
        </p:nvSpPr>
        <p:spPr>
          <a:noFill/>
        </p:spPr>
        <p:txBody>
          <a:bodyPr/>
          <a:lstStyle/>
          <a:p>
            <a:fld id="{FB5D87B8-E3F6-4386-9F92-9892E0222A9B}" type="slidenum">
              <a:rPr lang="ja-JP" altLang="ru-RU" smtClean="0"/>
              <a:pPr/>
              <a:t>82</a:t>
            </a:fld>
            <a:endParaRPr lang="ru-RU" altLang="ja-JP" smtClean="0"/>
          </a:p>
        </p:txBody>
      </p:sp>
      <p:sp>
        <p:nvSpPr>
          <p:cNvPr id="32771" name="Rectangle 2"/>
          <p:cNvSpPr>
            <a:spLocks noGrp="1" noChangeArrowheads="1"/>
          </p:cNvSpPr>
          <p:nvPr>
            <p:ph type="title"/>
          </p:nvPr>
        </p:nvSpPr>
        <p:spPr>
          <a:xfrm>
            <a:off x="0" y="0"/>
            <a:ext cx="9144000" cy="1857364"/>
          </a:xfrm>
        </p:spPr>
        <p:txBody>
          <a:bodyPr/>
          <a:lstStyle/>
          <a:p>
            <a:pPr algn="l" eaLnBrk="1" hangingPunct="1">
              <a:lnSpc>
                <a:spcPct val="100000"/>
              </a:lnSpc>
            </a:pPr>
            <a:r>
              <a:rPr lang="en-US" sz="1800" dirty="0" smtClean="0">
                <a:solidFill>
                  <a:srgbClr val="0000FF"/>
                </a:solidFill>
              </a:rPr>
              <a:t>The strong decrease of the yield of quasifission products by increase of beam energy in the </a:t>
            </a:r>
            <a:r>
              <a:rPr lang="en-US" sz="1800" baseline="30000" dirty="0" smtClean="0">
                <a:solidFill>
                  <a:srgbClr val="0000FF"/>
                </a:solidFill>
              </a:rPr>
              <a:t>48</a:t>
            </a:r>
            <a:r>
              <a:rPr lang="en-US" sz="1800" dirty="0" smtClean="0">
                <a:solidFill>
                  <a:srgbClr val="0000FF"/>
                </a:solidFill>
              </a:rPr>
              <a:t>Ca+</a:t>
            </a:r>
            <a:r>
              <a:rPr lang="en-US" sz="1800" baseline="30000" dirty="0" smtClean="0">
                <a:solidFill>
                  <a:srgbClr val="0000FF"/>
                </a:solidFill>
              </a:rPr>
              <a:t>154</a:t>
            </a:r>
            <a:r>
              <a:rPr lang="en-US" sz="1800" dirty="0" smtClean="0">
                <a:solidFill>
                  <a:srgbClr val="0000FF"/>
                </a:solidFill>
              </a:rPr>
              <a:t>Sm reaction we explained by strong changing of the angular distribution of quasifission products: increase of beam energy leads to yield  of  quasifission products at angles close to the beam direction. Another reason is that maximum of mass distribution shifts to mass symmetric region.</a:t>
            </a:r>
            <a:br>
              <a:rPr lang="en-US" sz="1800" dirty="0" smtClean="0">
                <a:solidFill>
                  <a:srgbClr val="0000FF"/>
                </a:solidFill>
              </a:rPr>
            </a:br>
            <a:r>
              <a:rPr lang="en-US" sz="1800" dirty="0" smtClean="0"/>
              <a:t> </a:t>
            </a:r>
            <a:r>
              <a:rPr lang="en-US" sz="1800" dirty="0" smtClean="0">
                <a:solidFill>
                  <a:srgbClr val="00B050"/>
                </a:solidFill>
              </a:rPr>
              <a:t>Therefore, it is interesting to study mass-angle distribution of the reaction products.</a:t>
            </a:r>
          </a:p>
        </p:txBody>
      </p:sp>
      <p:pic>
        <p:nvPicPr>
          <p:cNvPr id="32772" name="Picture 3"/>
          <p:cNvPicPr>
            <a:picLocks noGrp="1" noChangeAspect="1" noChangeArrowheads="1"/>
          </p:cNvPicPr>
          <p:nvPr>
            <p:ph sz="half" idx="1"/>
          </p:nvPr>
        </p:nvPicPr>
        <p:blipFill>
          <a:blip r:embed="rId2" cstate="print"/>
          <a:srcRect/>
          <a:stretch>
            <a:fillRect/>
          </a:stretch>
        </p:blipFill>
        <p:spPr>
          <a:xfrm>
            <a:off x="0" y="1857364"/>
            <a:ext cx="3459163" cy="4824412"/>
          </a:xfrm>
        </p:spPr>
      </p:pic>
      <p:sp>
        <p:nvSpPr>
          <p:cNvPr id="32773" name="Text Box 4"/>
          <p:cNvSpPr txBox="1">
            <a:spLocks noChangeArrowheads="1"/>
          </p:cNvSpPr>
          <p:nvPr/>
        </p:nvSpPr>
        <p:spPr bwMode="auto">
          <a:xfrm>
            <a:off x="4787900" y="3284538"/>
            <a:ext cx="3867150" cy="696912"/>
          </a:xfrm>
          <a:prstGeom prst="rect">
            <a:avLst/>
          </a:prstGeom>
          <a:noFill/>
          <a:ln w="9525" algn="ctr">
            <a:noFill/>
            <a:miter lim="800000"/>
            <a:headEnd/>
            <a:tailEnd/>
          </a:ln>
        </p:spPr>
        <p:txBody>
          <a:bodyPr wrap="none">
            <a:spAutoFit/>
          </a:bodyPr>
          <a:lstStyle/>
          <a:p>
            <a:pPr marL="342900" indent="-342900" algn="ctr">
              <a:spcBef>
                <a:spcPct val="20000"/>
              </a:spcBef>
            </a:pPr>
            <a:r>
              <a:rPr lang="de-DE" sz="1800" i="1"/>
              <a:t>Knyazheva</a:t>
            </a:r>
            <a:r>
              <a:rPr lang="de-DE" sz="1800"/>
              <a:t> </a:t>
            </a:r>
            <a:r>
              <a:rPr lang="de-DE" sz="1800" i="1"/>
              <a:t>G.N. et al</a:t>
            </a:r>
            <a:r>
              <a:rPr lang="de-DE" sz="1800"/>
              <a:t>. </a:t>
            </a:r>
            <a:r>
              <a:rPr lang="en-US" altLang="zh-CN" sz="1800">
                <a:ea typeface="宋体" pitchFamily="2" charset="-122"/>
              </a:rPr>
              <a:t>Phys. Rev. C </a:t>
            </a:r>
          </a:p>
          <a:p>
            <a:pPr marL="342900" indent="-342900" algn="ctr">
              <a:spcBef>
                <a:spcPct val="20000"/>
              </a:spcBef>
            </a:pPr>
            <a:r>
              <a:rPr lang="en-US" altLang="zh-CN" sz="1800">
                <a:ea typeface="宋体" pitchFamily="2" charset="-122"/>
              </a:rPr>
              <a:t>      2007. Vol. </a:t>
            </a:r>
            <a:r>
              <a:rPr lang="en-US" altLang="zh-CN" sz="1800" b="1">
                <a:ea typeface="宋体" pitchFamily="2" charset="-122"/>
              </a:rPr>
              <a:t>75. </a:t>
            </a:r>
            <a:r>
              <a:rPr lang="en-US" altLang="zh-CN" sz="1800">
                <a:ea typeface="宋体" pitchFamily="2" charset="-122"/>
              </a:rPr>
              <a:t>–P. 064602(13).</a:t>
            </a:r>
            <a:endParaRPr lang="en-US" sz="1800"/>
          </a:p>
        </p:txBody>
      </p:sp>
      <p:pic>
        <p:nvPicPr>
          <p:cNvPr id="32774" name="Picture 7" descr="AnglDistrCrCe"/>
          <p:cNvPicPr>
            <a:picLocks noGrp="1" noChangeAspect="1" noChangeArrowheads="1"/>
          </p:cNvPicPr>
          <p:nvPr>
            <p:ph sz="half" idx="2"/>
          </p:nvPr>
        </p:nvPicPr>
        <p:blipFill>
          <a:blip r:embed="rId3" cstate="print"/>
          <a:srcRect/>
          <a:stretch>
            <a:fillRect/>
          </a:stretch>
        </p:blipFill>
        <p:spPr>
          <a:xfrm>
            <a:off x="3348038" y="1960563"/>
            <a:ext cx="5795962" cy="4683147"/>
          </a:xfrm>
        </p:spPr>
      </p:pic>
    </p:spTree>
    <p:extLst>
      <p:ext uri="{BB962C8B-B14F-4D97-AF65-F5344CB8AC3E}">
        <p14:creationId xmlns:p14="http://schemas.microsoft.com/office/powerpoint/2010/main" val="168134448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5"/>
          <p:cNvSpPr>
            <a:spLocks noGrp="1" noChangeArrowheads="1"/>
          </p:cNvSpPr>
          <p:nvPr>
            <p:ph type="title"/>
          </p:nvPr>
        </p:nvSpPr>
        <p:spPr>
          <a:xfrm>
            <a:off x="206375" y="277813"/>
            <a:ext cx="8667750" cy="1139825"/>
          </a:xfrm>
        </p:spPr>
        <p:txBody>
          <a:bodyPr/>
          <a:lstStyle/>
          <a:p>
            <a:r>
              <a:rPr lang="en-US" sz="3200" smtClean="0"/>
              <a:t>Where we should look for quasifission fragments?</a:t>
            </a:r>
            <a:endParaRPr lang="de-DE" sz="3200" smtClean="0"/>
          </a:p>
        </p:txBody>
      </p:sp>
      <p:pic>
        <p:nvPicPr>
          <p:cNvPr id="33795" name="Picture 4" descr="angqfisCa48Sm154"/>
          <p:cNvPicPr>
            <a:picLocks noGrp="1" noChangeAspect="1" noChangeArrowheads="1"/>
          </p:cNvPicPr>
          <p:nvPr>
            <p:ph idx="1"/>
          </p:nvPr>
        </p:nvPicPr>
        <p:blipFill>
          <a:blip r:embed="rId2" cstate="print"/>
          <a:srcRect/>
          <a:stretch>
            <a:fillRect/>
          </a:stretch>
        </p:blipFill>
        <p:spPr>
          <a:xfrm>
            <a:off x="214313" y="1428750"/>
            <a:ext cx="8026400" cy="5429250"/>
          </a:xfrm>
          <a:noFill/>
        </p:spPr>
      </p:pic>
    </p:spTree>
    <p:extLst>
      <p:ext uri="{BB962C8B-B14F-4D97-AF65-F5344CB8AC3E}">
        <p14:creationId xmlns:p14="http://schemas.microsoft.com/office/powerpoint/2010/main" val="2726691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5"/>
          <p:cNvSpPr>
            <a:spLocks noGrp="1"/>
          </p:cNvSpPr>
          <p:nvPr>
            <p:ph type="sldNum" sz="quarter" idx="12"/>
          </p:nvPr>
        </p:nvSpPr>
        <p:spPr>
          <a:noFill/>
        </p:spPr>
        <p:txBody>
          <a:bodyPr/>
          <a:lstStyle/>
          <a:p>
            <a:fld id="{694751A6-789E-4A04-8219-287516F1AA54}" type="slidenum">
              <a:rPr lang="ja-JP" altLang="ru-RU" smtClean="0"/>
              <a:pPr/>
              <a:t>84</a:t>
            </a:fld>
            <a:endParaRPr lang="ru-RU" altLang="ja-JP" smtClean="0"/>
          </a:p>
        </p:txBody>
      </p:sp>
      <p:sp>
        <p:nvSpPr>
          <p:cNvPr id="20483" name="Rectangle 2"/>
          <p:cNvSpPr>
            <a:spLocks noGrp="1" noChangeArrowheads="1"/>
          </p:cNvSpPr>
          <p:nvPr>
            <p:ph type="title"/>
          </p:nvPr>
        </p:nvSpPr>
        <p:spPr>
          <a:xfrm>
            <a:off x="0" y="0"/>
            <a:ext cx="9144000" cy="1146175"/>
          </a:xfrm>
          <a:solidFill>
            <a:schemeClr val="accent1">
              <a:lumMod val="60000"/>
              <a:lumOff val="40000"/>
            </a:schemeClr>
          </a:solidFill>
        </p:spPr>
        <p:txBody>
          <a:bodyPr lIns="90000" tIns="46800" rIns="90000" bIns="46800"/>
          <a:lstStyle/>
          <a:p>
            <a:pPr defTabSz="457200">
              <a:lnSpc>
                <a:spcPct val="93000"/>
              </a:lnSpc>
              <a:buClr>
                <a:srgbClr val="006600"/>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zh-CN" sz="2000" dirty="0" smtClean="0">
                <a:solidFill>
                  <a:srgbClr val="006600"/>
                </a:solidFill>
                <a:ea typeface="SimSun" pitchFamily="2" charset="-122"/>
              </a:rPr>
              <a:t>Mass-angle  distribution of the binary products in full momentum transfer (capture) reactions: </a:t>
            </a:r>
            <a:r>
              <a:rPr lang="ru-RU" altLang="zh-CN" sz="2000" baseline="30000" dirty="0" smtClean="0">
                <a:solidFill>
                  <a:srgbClr val="006600"/>
                </a:solidFill>
                <a:ea typeface="SimSun" pitchFamily="2" charset="-122"/>
              </a:rPr>
              <a:t>16</a:t>
            </a:r>
            <a:r>
              <a:rPr lang="en-GB" altLang="zh-CN" sz="2000" dirty="0" smtClean="0">
                <a:solidFill>
                  <a:srgbClr val="006600"/>
                </a:solidFill>
                <a:ea typeface="SimSun" pitchFamily="2" charset="-122"/>
              </a:rPr>
              <a:t>O+</a:t>
            </a:r>
            <a:r>
              <a:rPr lang="ru-RU" altLang="zh-CN" sz="2000" baseline="30000" dirty="0" smtClean="0">
                <a:solidFill>
                  <a:srgbClr val="006600"/>
                </a:solidFill>
                <a:ea typeface="SimSun" pitchFamily="2" charset="-122"/>
              </a:rPr>
              <a:t>204</a:t>
            </a:r>
            <a:r>
              <a:rPr lang="en-GB" altLang="zh-CN" sz="2000" dirty="0" err="1" smtClean="0">
                <a:solidFill>
                  <a:srgbClr val="006600"/>
                </a:solidFill>
                <a:ea typeface="SimSun" pitchFamily="2" charset="-122"/>
              </a:rPr>
              <a:t>Pb</a:t>
            </a:r>
            <a:r>
              <a:rPr lang="en-GB" altLang="zh-CN" sz="2000" dirty="0" smtClean="0">
                <a:solidFill>
                  <a:srgbClr val="006600"/>
                </a:solidFill>
                <a:ea typeface="SimSun" pitchFamily="2" charset="-122"/>
              </a:rPr>
              <a:t> (a), </a:t>
            </a:r>
            <a:r>
              <a:rPr lang="ru-RU" altLang="zh-CN" sz="2000" baseline="30000" dirty="0" smtClean="0">
                <a:solidFill>
                  <a:srgbClr val="006600"/>
                </a:solidFill>
                <a:ea typeface="SimSun" pitchFamily="2" charset="-122"/>
              </a:rPr>
              <a:t>34</a:t>
            </a:r>
            <a:r>
              <a:rPr lang="en-GB" altLang="zh-CN" sz="2000" dirty="0" smtClean="0">
                <a:solidFill>
                  <a:srgbClr val="006600"/>
                </a:solidFill>
                <a:ea typeface="SimSun" pitchFamily="2" charset="-122"/>
              </a:rPr>
              <a:t>S+</a:t>
            </a:r>
            <a:r>
              <a:rPr lang="ru-RU" altLang="zh-CN" sz="2000" baseline="30000" dirty="0" smtClean="0">
                <a:solidFill>
                  <a:srgbClr val="006600"/>
                </a:solidFill>
                <a:ea typeface="SimSun" pitchFamily="2" charset="-122"/>
              </a:rPr>
              <a:t>186</a:t>
            </a:r>
            <a:r>
              <a:rPr lang="en-GB" altLang="zh-CN" sz="2000" dirty="0" smtClean="0">
                <a:solidFill>
                  <a:srgbClr val="006600"/>
                </a:solidFill>
                <a:ea typeface="SimSun" pitchFamily="2" charset="-122"/>
              </a:rPr>
              <a:t>W (b) and </a:t>
            </a:r>
            <a:r>
              <a:rPr lang="ru-RU" altLang="zh-CN" sz="2000" baseline="30000" dirty="0" smtClean="0">
                <a:solidFill>
                  <a:srgbClr val="006600"/>
                </a:solidFill>
                <a:ea typeface="SimSun" pitchFamily="2" charset="-122"/>
              </a:rPr>
              <a:t>48</a:t>
            </a:r>
            <a:r>
              <a:rPr lang="en-GB" altLang="zh-CN" sz="2000" dirty="0" smtClean="0">
                <a:solidFill>
                  <a:srgbClr val="006600"/>
                </a:solidFill>
                <a:ea typeface="SimSun" pitchFamily="2" charset="-122"/>
              </a:rPr>
              <a:t>Ti+</a:t>
            </a:r>
            <a:r>
              <a:rPr lang="ru-RU" altLang="zh-CN" sz="2000" baseline="30000" dirty="0" smtClean="0">
                <a:solidFill>
                  <a:srgbClr val="006600"/>
                </a:solidFill>
                <a:ea typeface="SimSun" pitchFamily="2" charset="-122"/>
              </a:rPr>
              <a:t>170</a:t>
            </a:r>
            <a:r>
              <a:rPr lang="en-GB" altLang="zh-CN" sz="2000" dirty="0" err="1" smtClean="0">
                <a:solidFill>
                  <a:srgbClr val="006600"/>
                </a:solidFill>
                <a:ea typeface="SimSun" pitchFamily="2" charset="-122"/>
              </a:rPr>
              <a:t>Er</a:t>
            </a:r>
            <a:r>
              <a:rPr lang="en-GB" altLang="zh-CN" sz="2000" dirty="0" smtClean="0">
                <a:solidFill>
                  <a:srgbClr val="006600"/>
                </a:solidFill>
                <a:ea typeface="SimSun" pitchFamily="2" charset="-122"/>
              </a:rPr>
              <a:t> (</a:t>
            </a:r>
            <a:r>
              <a:rPr lang="en-GB" altLang="zh-CN" sz="2000" dirty="0" err="1" smtClean="0">
                <a:solidFill>
                  <a:srgbClr val="006600"/>
                </a:solidFill>
                <a:ea typeface="SimSun" pitchFamily="2" charset="-122"/>
              </a:rPr>
              <a:t>c,d</a:t>
            </a:r>
            <a:r>
              <a:rPr lang="en-GB" altLang="zh-CN" sz="2000" dirty="0" smtClean="0">
                <a:solidFill>
                  <a:srgbClr val="006600"/>
                </a:solidFill>
                <a:ea typeface="SimSun" pitchFamily="2" charset="-122"/>
              </a:rPr>
              <a:t>).</a:t>
            </a:r>
          </a:p>
        </p:txBody>
      </p:sp>
      <p:pic>
        <p:nvPicPr>
          <p:cNvPr id="13313" name="Picture 1"/>
          <p:cNvPicPr>
            <a:picLocks noChangeAspect="1" noChangeArrowheads="1"/>
          </p:cNvPicPr>
          <p:nvPr/>
        </p:nvPicPr>
        <p:blipFill>
          <a:blip r:embed="rId3" cstate="print"/>
          <a:srcRect/>
          <a:stretch>
            <a:fillRect/>
          </a:stretch>
        </p:blipFill>
        <p:spPr bwMode="auto">
          <a:xfrm>
            <a:off x="0" y="1063318"/>
            <a:ext cx="9144000" cy="3294376"/>
          </a:xfrm>
          <a:prstGeom prst="rect">
            <a:avLst/>
          </a:prstGeom>
          <a:noFill/>
          <a:ln w="9525">
            <a:noFill/>
            <a:miter lim="800000"/>
            <a:headEnd/>
            <a:tailEnd/>
          </a:ln>
        </p:spPr>
      </p:pic>
      <p:pic>
        <p:nvPicPr>
          <p:cNvPr id="13314" name="Picture 2"/>
          <p:cNvPicPr>
            <a:picLocks noChangeAspect="1" noChangeArrowheads="1"/>
          </p:cNvPicPr>
          <p:nvPr/>
        </p:nvPicPr>
        <p:blipFill>
          <a:blip r:embed="rId4" cstate="print"/>
          <a:srcRect/>
          <a:stretch>
            <a:fillRect/>
          </a:stretch>
        </p:blipFill>
        <p:spPr bwMode="auto">
          <a:xfrm>
            <a:off x="6081702" y="1571612"/>
            <a:ext cx="3062298" cy="2705179"/>
          </a:xfrm>
          <a:prstGeom prst="rect">
            <a:avLst/>
          </a:prstGeom>
          <a:noFill/>
          <a:ln w="9525">
            <a:noFill/>
            <a:miter lim="800000"/>
            <a:headEnd/>
            <a:tailEnd/>
          </a:ln>
        </p:spPr>
      </p:pic>
      <p:sp>
        <p:nvSpPr>
          <p:cNvPr id="7" name="TextBox 6"/>
          <p:cNvSpPr txBox="1"/>
          <p:nvPr/>
        </p:nvSpPr>
        <p:spPr>
          <a:xfrm>
            <a:off x="6858016" y="1857364"/>
            <a:ext cx="510773" cy="266868"/>
          </a:xfrm>
          <a:prstGeom prst="rect">
            <a:avLst/>
          </a:prstGeom>
          <a:noFill/>
        </p:spPr>
        <p:txBody>
          <a:bodyPr wrap="square" rtlCol="0">
            <a:spAutoFit/>
          </a:bodyPr>
          <a:lstStyle/>
          <a:p>
            <a:r>
              <a:rPr lang="en-US" sz="1400" dirty="0" smtClean="0">
                <a:solidFill>
                  <a:schemeClr val="tx1"/>
                </a:solidFill>
              </a:rPr>
              <a:t>( c )</a:t>
            </a:r>
            <a:endParaRPr lang="ru-RU" sz="1400" dirty="0">
              <a:solidFill>
                <a:schemeClr val="tx1"/>
              </a:solidFill>
            </a:endParaRPr>
          </a:p>
        </p:txBody>
      </p:sp>
      <p:sp>
        <p:nvSpPr>
          <p:cNvPr id="8" name="TextBox 7"/>
          <p:cNvSpPr txBox="1"/>
          <p:nvPr/>
        </p:nvSpPr>
        <p:spPr>
          <a:xfrm>
            <a:off x="571472" y="4286256"/>
            <a:ext cx="1927131" cy="316690"/>
          </a:xfrm>
          <a:prstGeom prst="rect">
            <a:avLst/>
          </a:prstGeom>
          <a:noFill/>
        </p:spPr>
        <p:txBody>
          <a:bodyPr wrap="none" rtlCol="0">
            <a:spAutoFit/>
          </a:bodyPr>
          <a:lstStyle/>
          <a:p>
            <a:r>
              <a:rPr lang="en-US" dirty="0" smtClean="0">
                <a:solidFill>
                  <a:schemeClr val="tx1"/>
                </a:solidFill>
              </a:rPr>
              <a:t>M</a:t>
            </a:r>
            <a:r>
              <a:rPr lang="en-US" baseline="-25000" dirty="0" smtClean="0">
                <a:solidFill>
                  <a:schemeClr val="tx1"/>
                </a:solidFill>
              </a:rPr>
              <a:t>R</a:t>
            </a:r>
            <a:r>
              <a:rPr lang="en-US" dirty="0" smtClean="0">
                <a:solidFill>
                  <a:schemeClr val="tx1"/>
                </a:solidFill>
              </a:rPr>
              <a:t>=M</a:t>
            </a:r>
            <a:r>
              <a:rPr lang="ru-RU" baseline="-25000" dirty="0" smtClean="0">
                <a:solidFill>
                  <a:schemeClr val="tx1"/>
                </a:solidFill>
              </a:rPr>
              <a:t>2</a:t>
            </a:r>
            <a:r>
              <a:rPr lang="en-US" dirty="0" smtClean="0">
                <a:solidFill>
                  <a:schemeClr val="tx1"/>
                </a:solidFill>
              </a:rPr>
              <a:t>/</a:t>
            </a:r>
            <a:r>
              <a:rPr lang="ru-RU" dirty="0" smtClean="0">
                <a:solidFill>
                  <a:schemeClr val="tx1"/>
                </a:solidFill>
              </a:rPr>
              <a:t>(</a:t>
            </a:r>
            <a:r>
              <a:rPr lang="en-US" dirty="0" smtClean="0">
                <a:solidFill>
                  <a:schemeClr val="tx1"/>
                </a:solidFill>
              </a:rPr>
              <a:t>M</a:t>
            </a:r>
            <a:r>
              <a:rPr lang="ru-RU" baseline="-25000" dirty="0" smtClean="0">
                <a:solidFill>
                  <a:schemeClr val="tx1"/>
                </a:solidFill>
              </a:rPr>
              <a:t>1</a:t>
            </a:r>
            <a:r>
              <a:rPr lang="en-US" dirty="0" smtClean="0">
                <a:solidFill>
                  <a:schemeClr val="tx1"/>
                </a:solidFill>
              </a:rPr>
              <a:t> </a:t>
            </a:r>
            <a:r>
              <a:rPr lang="ru-RU" dirty="0" smtClean="0">
                <a:solidFill>
                  <a:schemeClr val="tx1"/>
                </a:solidFill>
              </a:rPr>
              <a:t>+</a:t>
            </a:r>
            <a:r>
              <a:rPr lang="en-US" dirty="0" smtClean="0">
                <a:solidFill>
                  <a:schemeClr val="tx1"/>
                </a:solidFill>
              </a:rPr>
              <a:t>M</a:t>
            </a:r>
            <a:r>
              <a:rPr lang="en-US" baseline="-25000" dirty="0" smtClean="0">
                <a:solidFill>
                  <a:schemeClr val="tx1"/>
                </a:solidFill>
              </a:rPr>
              <a:t>2</a:t>
            </a:r>
            <a:r>
              <a:rPr lang="ru-RU" dirty="0" smtClean="0">
                <a:solidFill>
                  <a:schemeClr val="tx1"/>
                </a:solidFill>
              </a:rPr>
              <a:t>)</a:t>
            </a:r>
            <a:endParaRPr lang="ru-RU" dirty="0">
              <a:solidFill>
                <a:schemeClr val="tx1"/>
              </a:solidFill>
            </a:endParaRPr>
          </a:p>
        </p:txBody>
      </p:sp>
      <p:pic>
        <p:nvPicPr>
          <p:cNvPr id="2" name="Picture 1"/>
          <p:cNvPicPr>
            <a:picLocks noChangeAspect="1" noChangeArrowheads="1"/>
          </p:cNvPicPr>
          <p:nvPr/>
        </p:nvPicPr>
        <p:blipFill>
          <a:blip r:embed="rId5" cstate="print"/>
          <a:srcRect/>
          <a:stretch>
            <a:fillRect/>
          </a:stretch>
        </p:blipFill>
        <p:spPr bwMode="auto">
          <a:xfrm>
            <a:off x="6357950" y="4214818"/>
            <a:ext cx="2945260" cy="2643182"/>
          </a:xfrm>
          <a:prstGeom prst="rect">
            <a:avLst/>
          </a:prstGeom>
          <a:noFill/>
          <a:ln w="9525">
            <a:noFill/>
            <a:miter lim="800000"/>
            <a:headEnd/>
            <a:tailEnd/>
          </a:ln>
        </p:spPr>
      </p:pic>
      <p:sp>
        <p:nvSpPr>
          <p:cNvPr id="9" name="TextBox 8"/>
          <p:cNvSpPr txBox="1"/>
          <p:nvPr/>
        </p:nvSpPr>
        <p:spPr>
          <a:xfrm>
            <a:off x="7072330" y="6000768"/>
            <a:ext cx="1428760" cy="266868"/>
          </a:xfrm>
          <a:prstGeom prst="rect">
            <a:avLst/>
          </a:prstGeom>
          <a:noFill/>
        </p:spPr>
        <p:txBody>
          <a:bodyPr wrap="square" rtlCol="0">
            <a:spAutoFit/>
          </a:bodyPr>
          <a:lstStyle/>
          <a:p>
            <a:r>
              <a:rPr lang="en-US" sz="1400" dirty="0" err="1" smtClean="0">
                <a:solidFill>
                  <a:schemeClr val="tx1"/>
                </a:solidFill>
              </a:rPr>
              <a:t>E</a:t>
            </a:r>
            <a:r>
              <a:rPr lang="en-US" sz="1400" baseline="-25000" dirty="0" err="1" smtClean="0">
                <a:solidFill>
                  <a:schemeClr val="tx1"/>
                </a:solidFill>
              </a:rPr>
              <a:t>lab</a:t>
            </a:r>
            <a:r>
              <a:rPr lang="en-US" sz="1400" baseline="-25000" dirty="0" smtClean="0">
                <a:solidFill>
                  <a:schemeClr val="tx1"/>
                </a:solidFill>
              </a:rPr>
              <a:t>=</a:t>
            </a:r>
            <a:r>
              <a:rPr lang="en-US" sz="1400" dirty="0" smtClean="0">
                <a:solidFill>
                  <a:schemeClr val="tx1"/>
                </a:solidFill>
              </a:rPr>
              <a:t>208.0 </a:t>
            </a:r>
            <a:r>
              <a:rPr lang="en-US" sz="1400" dirty="0" err="1" smtClean="0">
                <a:solidFill>
                  <a:schemeClr val="tx1"/>
                </a:solidFill>
              </a:rPr>
              <a:t>MeV</a:t>
            </a:r>
            <a:endParaRPr lang="ru-RU" sz="1400" dirty="0">
              <a:solidFill>
                <a:schemeClr val="tx1"/>
              </a:solidFill>
            </a:endParaRPr>
          </a:p>
        </p:txBody>
      </p:sp>
      <p:sp>
        <p:nvSpPr>
          <p:cNvPr id="10" name="TextBox 9"/>
          <p:cNvSpPr txBox="1"/>
          <p:nvPr/>
        </p:nvSpPr>
        <p:spPr>
          <a:xfrm>
            <a:off x="7000892" y="3429000"/>
            <a:ext cx="1428760" cy="266868"/>
          </a:xfrm>
          <a:prstGeom prst="rect">
            <a:avLst/>
          </a:prstGeom>
          <a:noFill/>
        </p:spPr>
        <p:txBody>
          <a:bodyPr wrap="square" rtlCol="0">
            <a:spAutoFit/>
          </a:bodyPr>
          <a:lstStyle/>
          <a:p>
            <a:r>
              <a:rPr lang="en-US" sz="1400" dirty="0" err="1" smtClean="0">
                <a:solidFill>
                  <a:schemeClr val="tx1"/>
                </a:solidFill>
              </a:rPr>
              <a:t>E</a:t>
            </a:r>
            <a:r>
              <a:rPr lang="en-US" sz="1400" baseline="-25000" dirty="0" err="1" smtClean="0">
                <a:solidFill>
                  <a:schemeClr val="tx1"/>
                </a:solidFill>
              </a:rPr>
              <a:t>lab</a:t>
            </a:r>
            <a:r>
              <a:rPr lang="en-US" sz="1400" baseline="-25000" dirty="0" smtClean="0">
                <a:solidFill>
                  <a:schemeClr val="tx1"/>
                </a:solidFill>
              </a:rPr>
              <a:t>=</a:t>
            </a:r>
            <a:r>
              <a:rPr lang="en-US" sz="1400" dirty="0" smtClean="0">
                <a:solidFill>
                  <a:schemeClr val="tx1"/>
                </a:solidFill>
              </a:rPr>
              <a:t>245.0 </a:t>
            </a:r>
            <a:r>
              <a:rPr lang="en-US" sz="1400" dirty="0" err="1" smtClean="0">
                <a:solidFill>
                  <a:schemeClr val="tx1"/>
                </a:solidFill>
              </a:rPr>
              <a:t>MeV</a:t>
            </a:r>
            <a:endParaRPr lang="ru-RU" sz="1400" dirty="0">
              <a:solidFill>
                <a:schemeClr val="tx1"/>
              </a:solidFill>
            </a:endParaRPr>
          </a:p>
        </p:txBody>
      </p:sp>
      <p:sp>
        <p:nvSpPr>
          <p:cNvPr id="11" name="TextBox 10"/>
          <p:cNvSpPr txBox="1"/>
          <p:nvPr/>
        </p:nvSpPr>
        <p:spPr>
          <a:xfrm>
            <a:off x="4143372" y="3571876"/>
            <a:ext cx="1428760" cy="266868"/>
          </a:xfrm>
          <a:prstGeom prst="rect">
            <a:avLst/>
          </a:prstGeom>
          <a:noFill/>
        </p:spPr>
        <p:txBody>
          <a:bodyPr wrap="square" rtlCol="0">
            <a:spAutoFit/>
          </a:bodyPr>
          <a:lstStyle/>
          <a:p>
            <a:r>
              <a:rPr lang="en-US" sz="1400" dirty="0" err="1" smtClean="0">
                <a:solidFill>
                  <a:schemeClr val="tx1"/>
                </a:solidFill>
              </a:rPr>
              <a:t>E</a:t>
            </a:r>
            <a:r>
              <a:rPr lang="en-US" sz="1400" baseline="-25000" dirty="0" err="1" smtClean="0">
                <a:solidFill>
                  <a:schemeClr val="tx1"/>
                </a:solidFill>
              </a:rPr>
              <a:t>lab</a:t>
            </a:r>
            <a:r>
              <a:rPr lang="en-US" sz="1400" baseline="-25000" dirty="0" smtClean="0">
                <a:solidFill>
                  <a:schemeClr val="tx1"/>
                </a:solidFill>
              </a:rPr>
              <a:t>=</a:t>
            </a:r>
            <a:r>
              <a:rPr lang="en-US" sz="1400" dirty="0" smtClean="0">
                <a:solidFill>
                  <a:schemeClr val="tx1"/>
                </a:solidFill>
              </a:rPr>
              <a:t>188.9 </a:t>
            </a:r>
            <a:r>
              <a:rPr lang="en-US" sz="1400" dirty="0" err="1" smtClean="0">
                <a:solidFill>
                  <a:schemeClr val="tx1"/>
                </a:solidFill>
              </a:rPr>
              <a:t>MeV</a:t>
            </a:r>
            <a:endParaRPr lang="ru-RU" sz="1400" dirty="0">
              <a:solidFill>
                <a:schemeClr val="tx1"/>
              </a:solidFill>
            </a:endParaRPr>
          </a:p>
        </p:txBody>
      </p:sp>
      <p:sp>
        <p:nvSpPr>
          <p:cNvPr id="12" name="TextBox 11"/>
          <p:cNvSpPr txBox="1"/>
          <p:nvPr/>
        </p:nvSpPr>
        <p:spPr>
          <a:xfrm>
            <a:off x="1142976" y="3500438"/>
            <a:ext cx="1428760" cy="266868"/>
          </a:xfrm>
          <a:prstGeom prst="rect">
            <a:avLst/>
          </a:prstGeom>
          <a:noFill/>
        </p:spPr>
        <p:txBody>
          <a:bodyPr wrap="square" rtlCol="0">
            <a:spAutoFit/>
          </a:bodyPr>
          <a:lstStyle/>
          <a:p>
            <a:r>
              <a:rPr lang="en-US" sz="1400" dirty="0" err="1" smtClean="0">
                <a:solidFill>
                  <a:schemeClr val="tx1"/>
                </a:solidFill>
              </a:rPr>
              <a:t>E</a:t>
            </a:r>
            <a:r>
              <a:rPr lang="en-US" sz="1400" baseline="-25000" dirty="0" err="1" smtClean="0">
                <a:solidFill>
                  <a:schemeClr val="tx1"/>
                </a:solidFill>
              </a:rPr>
              <a:t>lab</a:t>
            </a:r>
            <a:r>
              <a:rPr lang="en-US" sz="1400" baseline="-25000" dirty="0" smtClean="0">
                <a:solidFill>
                  <a:schemeClr val="tx1"/>
                </a:solidFill>
              </a:rPr>
              <a:t>=</a:t>
            </a:r>
            <a:r>
              <a:rPr lang="en-US" sz="1400" dirty="0" smtClean="0">
                <a:solidFill>
                  <a:schemeClr val="tx1"/>
                </a:solidFill>
              </a:rPr>
              <a:t>126.0 </a:t>
            </a:r>
            <a:r>
              <a:rPr lang="en-US" sz="1400" dirty="0" err="1" smtClean="0">
                <a:solidFill>
                  <a:schemeClr val="tx1"/>
                </a:solidFill>
              </a:rPr>
              <a:t>MeV</a:t>
            </a:r>
            <a:endParaRPr lang="ru-RU" sz="1400" dirty="0">
              <a:solidFill>
                <a:schemeClr val="tx1"/>
              </a:solidFill>
            </a:endParaRPr>
          </a:p>
        </p:txBody>
      </p:sp>
      <p:sp>
        <p:nvSpPr>
          <p:cNvPr id="13" name="TextBox 12"/>
          <p:cNvSpPr txBox="1"/>
          <p:nvPr/>
        </p:nvSpPr>
        <p:spPr>
          <a:xfrm>
            <a:off x="214282" y="4714884"/>
            <a:ext cx="6072230" cy="2308324"/>
          </a:xfrm>
          <a:prstGeom prst="rect">
            <a:avLst/>
          </a:prstGeom>
          <a:noFill/>
        </p:spPr>
        <p:txBody>
          <a:bodyPr wrap="square" rtlCol="0">
            <a:spAutoFit/>
          </a:bodyPr>
          <a:lstStyle/>
          <a:p>
            <a:pPr>
              <a:lnSpc>
                <a:spcPct val="100000"/>
              </a:lnSpc>
            </a:pPr>
            <a:r>
              <a:rPr lang="en-US" sz="1600" dirty="0" smtClean="0">
                <a:solidFill>
                  <a:schemeClr val="tx1"/>
                </a:solidFill>
              </a:rPr>
              <a:t>Dependence of the mass –angle distribution on </a:t>
            </a:r>
          </a:p>
          <a:p>
            <a:pPr>
              <a:lnSpc>
                <a:spcPct val="100000"/>
              </a:lnSpc>
            </a:pPr>
            <a:r>
              <a:rPr lang="en-US" sz="1600" dirty="0" smtClean="0">
                <a:solidFill>
                  <a:schemeClr val="tx1"/>
                </a:solidFill>
              </a:rPr>
              <a:t>the initial beam energy for the </a:t>
            </a:r>
            <a:r>
              <a:rPr lang="ru-RU" altLang="zh-CN" sz="1600" baseline="30000" dirty="0" smtClean="0">
                <a:solidFill>
                  <a:schemeClr val="tx1"/>
                </a:solidFill>
                <a:ea typeface="SimSun" pitchFamily="2" charset="-122"/>
              </a:rPr>
              <a:t>48</a:t>
            </a:r>
            <a:r>
              <a:rPr lang="en-GB" altLang="zh-CN" sz="1600" dirty="0" smtClean="0">
                <a:solidFill>
                  <a:schemeClr val="tx1"/>
                </a:solidFill>
                <a:ea typeface="SimSun" pitchFamily="2" charset="-122"/>
              </a:rPr>
              <a:t>Ti+</a:t>
            </a:r>
            <a:r>
              <a:rPr lang="ru-RU" altLang="zh-CN" sz="1600" baseline="30000" dirty="0" smtClean="0">
                <a:solidFill>
                  <a:schemeClr val="tx1"/>
                </a:solidFill>
                <a:ea typeface="SimSun" pitchFamily="2" charset="-122"/>
              </a:rPr>
              <a:t>170</a:t>
            </a:r>
            <a:r>
              <a:rPr lang="en-GB" altLang="zh-CN" sz="1600" dirty="0" err="1" smtClean="0">
                <a:solidFill>
                  <a:schemeClr val="tx1"/>
                </a:solidFill>
                <a:ea typeface="SimSun" pitchFamily="2" charset="-122"/>
              </a:rPr>
              <a:t>Er</a:t>
            </a:r>
            <a:r>
              <a:rPr lang="en-GB" altLang="zh-CN" sz="1600" dirty="0" smtClean="0">
                <a:solidFill>
                  <a:schemeClr val="tx1"/>
                </a:solidFill>
                <a:ea typeface="SimSun" pitchFamily="2" charset="-122"/>
              </a:rPr>
              <a:t>  reaction (</a:t>
            </a:r>
            <a:r>
              <a:rPr lang="en-GB" altLang="zh-CN" sz="1600" dirty="0" err="1" smtClean="0">
                <a:solidFill>
                  <a:schemeClr val="tx1"/>
                </a:solidFill>
                <a:ea typeface="SimSun" pitchFamily="2" charset="-122"/>
              </a:rPr>
              <a:t>c,d</a:t>
            </a:r>
            <a:r>
              <a:rPr lang="en-GB" altLang="zh-CN" sz="1600" dirty="0" smtClean="0">
                <a:solidFill>
                  <a:schemeClr val="tx1"/>
                </a:solidFill>
                <a:ea typeface="SimSun" pitchFamily="2" charset="-122"/>
              </a:rPr>
              <a:t>): </a:t>
            </a:r>
          </a:p>
          <a:p>
            <a:pPr>
              <a:lnSpc>
                <a:spcPct val="100000"/>
              </a:lnSpc>
            </a:pPr>
            <a:r>
              <a:rPr lang="en-GB" altLang="zh-CN" sz="1600" dirty="0" smtClean="0">
                <a:solidFill>
                  <a:schemeClr val="tx1"/>
                </a:solidFill>
                <a:ea typeface="SimSun" pitchFamily="2" charset="-122"/>
              </a:rPr>
              <a:t>at small</a:t>
            </a:r>
            <a:r>
              <a:rPr lang="en-US" sz="1600" dirty="0" smtClean="0">
                <a:solidFill>
                  <a:schemeClr val="tx1"/>
                </a:solidFill>
              </a:rPr>
              <a:t> energy angular distribution of quasifission </a:t>
            </a:r>
          </a:p>
          <a:p>
            <a:pPr>
              <a:lnSpc>
                <a:spcPct val="100000"/>
              </a:lnSpc>
            </a:pPr>
            <a:r>
              <a:rPr lang="en-US" sz="1600" dirty="0" smtClean="0">
                <a:solidFill>
                  <a:schemeClr val="tx1"/>
                </a:solidFill>
              </a:rPr>
              <a:t>fragments becomes more isotropic. That is reason why </a:t>
            </a:r>
          </a:p>
          <a:p>
            <a:pPr>
              <a:lnSpc>
                <a:spcPct val="100000"/>
              </a:lnSpc>
            </a:pPr>
            <a:r>
              <a:rPr lang="en-US" sz="1600" dirty="0" smtClean="0">
                <a:solidFill>
                  <a:schemeClr val="tx1"/>
                </a:solidFill>
              </a:rPr>
              <a:t>quasifission  seemed to be disappear for  </a:t>
            </a:r>
            <a:r>
              <a:rPr lang="en-US" sz="1600" baseline="30000" dirty="0" smtClean="0">
                <a:solidFill>
                  <a:schemeClr val="tx1"/>
                </a:solidFill>
              </a:rPr>
              <a:t>48</a:t>
            </a:r>
            <a:r>
              <a:rPr lang="en-US" sz="1600" dirty="0" smtClean="0">
                <a:solidFill>
                  <a:schemeClr val="tx1"/>
                </a:solidFill>
              </a:rPr>
              <a:t>Ca+</a:t>
            </a:r>
            <a:r>
              <a:rPr lang="en-US" sz="1600" baseline="30000" dirty="0" smtClean="0">
                <a:solidFill>
                  <a:schemeClr val="tx1"/>
                </a:solidFill>
              </a:rPr>
              <a:t>154</a:t>
            </a:r>
            <a:r>
              <a:rPr lang="en-US" sz="1600" dirty="0" smtClean="0">
                <a:solidFill>
                  <a:schemeClr val="tx1"/>
                </a:solidFill>
              </a:rPr>
              <a:t>Sm reaction in the experiments discussed in </a:t>
            </a:r>
            <a:r>
              <a:rPr lang="en-US" sz="1600" dirty="0" err="1" smtClean="0">
                <a:solidFill>
                  <a:schemeClr val="accent2"/>
                </a:solidFill>
              </a:rPr>
              <a:t>Knyazheva</a:t>
            </a:r>
            <a:r>
              <a:rPr lang="en-US" sz="1600" dirty="0" smtClean="0">
                <a:solidFill>
                  <a:schemeClr val="accent2"/>
                </a:solidFill>
              </a:rPr>
              <a:t> et al. Phys. </a:t>
            </a:r>
            <a:r>
              <a:rPr lang="en-US" sz="1600" dirty="0" err="1" smtClean="0">
                <a:solidFill>
                  <a:schemeClr val="accent2"/>
                </a:solidFill>
              </a:rPr>
              <a:t>Rev.C</a:t>
            </a:r>
            <a:r>
              <a:rPr lang="en-US" sz="1600" dirty="0" smtClean="0">
                <a:solidFill>
                  <a:schemeClr val="accent2"/>
                </a:solidFill>
              </a:rPr>
              <a:t> 75, 064602 (2007).  </a:t>
            </a:r>
            <a:r>
              <a:rPr lang="en-US" sz="1600" dirty="0" smtClean="0">
                <a:solidFill>
                  <a:schemeClr val="tx1"/>
                </a:solidFill>
              </a:rPr>
              <a:t>Our interpretation was </a:t>
            </a:r>
          </a:p>
          <a:p>
            <a:pPr>
              <a:lnSpc>
                <a:spcPct val="100000"/>
              </a:lnSpc>
            </a:pPr>
            <a:r>
              <a:rPr lang="en-US" sz="1600" dirty="0" smtClean="0">
                <a:solidFill>
                  <a:schemeClr val="tx1"/>
                </a:solidFill>
              </a:rPr>
              <a:t>presented in </a:t>
            </a:r>
            <a:r>
              <a:rPr lang="en-US" sz="1600" dirty="0" smtClean="0">
                <a:solidFill>
                  <a:srgbClr val="FF0000"/>
                </a:solidFill>
              </a:rPr>
              <a:t>A.K.N. et al. </a:t>
            </a:r>
            <a:r>
              <a:rPr lang="en-US" sz="1600" dirty="0" err="1" smtClean="0">
                <a:solidFill>
                  <a:srgbClr val="FF0000"/>
                </a:solidFill>
              </a:rPr>
              <a:t>Phys.Rev</a:t>
            </a:r>
            <a:r>
              <a:rPr lang="en-US" sz="1600" dirty="0" smtClean="0">
                <a:solidFill>
                  <a:srgbClr val="FF0000"/>
                </a:solidFill>
              </a:rPr>
              <a:t>. C 79 </a:t>
            </a:r>
            <a:r>
              <a:rPr lang="ru-RU" sz="1600" dirty="0" smtClean="0">
                <a:solidFill>
                  <a:srgbClr val="FF0000"/>
                </a:solidFill>
              </a:rPr>
              <a:t>024606 (2009)</a:t>
            </a:r>
            <a:r>
              <a:rPr lang="en-US" sz="1600" dirty="0" smtClean="0">
                <a:solidFill>
                  <a:schemeClr val="tx1"/>
                </a:solidFill>
              </a:rPr>
              <a:t>.</a:t>
            </a:r>
          </a:p>
          <a:p>
            <a:pPr>
              <a:lnSpc>
                <a:spcPct val="100000"/>
              </a:lnSpc>
            </a:pPr>
            <a:r>
              <a:rPr lang="en-US" sz="1600" dirty="0" smtClean="0">
                <a:solidFill>
                  <a:schemeClr val="tx1"/>
                </a:solidFill>
              </a:rPr>
              <a:t>  </a:t>
            </a:r>
            <a:endParaRPr lang="ru-RU" sz="1600" dirty="0">
              <a:solidFill>
                <a:schemeClr val="tx1"/>
              </a:solidFill>
            </a:endParaRPr>
          </a:p>
        </p:txBody>
      </p:sp>
      <p:sp>
        <p:nvSpPr>
          <p:cNvPr id="14" name="TextBox 13"/>
          <p:cNvSpPr txBox="1"/>
          <p:nvPr/>
        </p:nvSpPr>
        <p:spPr>
          <a:xfrm>
            <a:off x="7000892" y="4429132"/>
            <a:ext cx="510773" cy="266868"/>
          </a:xfrm>
          <a:prstGeom prst="rect">
            <a:avLst/>
          </a:prstGeom>
          <a:solidFill>
            <a:schemeClr val="accent3"/>
          </a:solidFill>
        </p:spPr>
        <p:txBody>
          <a:bodyPr wrap="square" rtlCol="0">
            <a:spAutoFit/>
          </a:bodyPr>
          <a:lstStyle/>
          <a:p>
            <a:r>
              <a:rPr lang="en-US" sz="1400" dirty="0" smtClean="0">
                <a:solidFill>
                  <a:schemeClr val="tx1"/>
                </a:solidFill>
              </a:rPr>
              <a:t>( d )</a:t>
            </a:r>
            <a:endParaRPr lang="ru-RU" sz="1400" dirty="0">
              <a:solidFill>
                <a:schemeClr val="tx1"/>
              </a:solidFill>
            </a:endParaRPr>
          </a:p>
        </p:txBody>
      </p:sp>
    </p:spTree>
    <p:extLst>
      <p:ext uri="{BB962C8B-B14F-4D97-AF65-F5344CB8AC3E}">
        <p14:creationId xmlns:p14="http://schemas.microsoft.com/office/powerpoint/2010/main" val="2353639705"/>
      </p:ext>
    </p:extLst>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Номер слайда 6"/>
          <p:cNvSpPr>
            <a:spLocks noGrp="1"/>
          </p:cNvSpPr>
          <p:nvPr>
            <p:ph type="sldNum" sz="quarter" idx="12"/>
          </p:nvPr>
        </p:nvSpPr>
        <p:spPr/>
        <p:txBody>
          <a:bodyPr/>
          <a:lstStyle/>
          <a:p>
            <a:fld id="{5498D85B-F575-4436-B46B-F74B4CBDCE72}" type="slidenum">
              <a:rPr lang="ja-JP" altLang="ru-RU"/>
              <a:pPr/>
              <a:t>85</a:t>
            </a:fld>
            <a:endParaRPr lang="ru-RU" altLang="ja-JP"/>
          </a:p>
        </p:txBody>
      </p:sp>
      <p:sp>
        <p:nvSpPr>
          <p:cNvPr id="90120" name="Rectangle 8"/>
          <p:cNvSpPr>
            <a:spLocks noGrp="1" noChangeArrowheads="1"/>
          </p:cNvSpPr>
          <p:nvPr>
            <p:ph type="title"/>
          </p:nvPr>
        </p:nvSpPr>
        <p:spPr>
          <a:solidFill>
            <a:srgbClr val="E5E7B7"/>
          </a:solidFill>
        </p:spPr>
        <p:txBody>
          <a:bodyPr/>
          <a:lstStyle/>
          <a:p>
            <a:r>
              <a:rPr lang="en-US" altLang="ja-JP" sz="2400">
                <a:solidFill>
                  <a:srgbClr val="0000FF"/>
                </a:solidFill>
                <a:ea typeface="ＭＳ Ｐゴシック" panose="020B0600070205080204" pitchFamily="34" charset="-128"/>
              </a:rPr>
              <a:t>Dependence of the capture and fusion cross sections on the orientation angle of the axial symmetry axis of reactants </a:t>
            </a:r>
            <a:r>
              <a:rPr lang="en-US" altLang="ja-JP" sz="4000">
                <a:ea typeface="ＭＳ Ｐゴシック" panose="020B0600070205080204" pitchFamily="34" charset="-128"/>
              </a:rPr>
              <a:t> </a:t>
            </a:r>
            <a:endParaRPr lang="en-US" sz="4000"/>
          </a:p>
        </p:txBody>
      </p:sp>
      <p:pic>
        <p:nvPicPr>
          <p:cNvPr id="90116" name="Picture 4" descr="oriennucl"/>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23850" y="1600200"/>
            <a:ext cx="4176713" cy="5257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90119" name="Object 7"/>
          <p:cNvGraphicFramePr>
            <a:graphicFrameLocks noGrp="1" noChangeAspect="1"/>
          </p:cNvGraphicFramePr>
          <p:nvPr>
            <p:ph sz="half" idx="2"/>
          </p:nvPr>
        </p:nvGraphicFramePr>
        <p:xfrm>
          <a:off x="684213" y="4652963"/>
          <a:ext cx="8107362" cy="738187"/>
        </p:xfrm>
        <a:graphic>
          <a:graphicData uri="http://schemas.openxmlformats.org/presentationml/2006/ole">
            <mc:AlternateContent xmlns:mc="http://schemas.openxmlformats.org/markup-compatibility/2006">
              <mc:Choice xmlns:v="urn:schemas-microsoft-com:vml" Requires="v">
                <p:oleObj spid="_x0000_s23556" name="Формула" r:id="rId4" imgW="5016240" imgH="457200" progId="Equation.3">
                  <p:embed/>
                </p:oleObj>
              </mc:Choice>
              <mc:Fallback>
                <p:oleObj name="Формула" r:id="rId4" imgW="501624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4652963"/>
                        <a:ext cx="8107362" cy="738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454303850"/>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5"/>
          <p:cNvSpPr>
            <a:spLocks noGrp="1"/>
          </p:cNvSpPr>
          <p:nvPr>
            <p:ph type="sldNum" sz="quarter" idx="12"/>
          </p:nvPr>
        </p:nvSpPr>
        <p:spPr/>
        <p:txBody>
          <a:bodyPr/>
          <a:lstStyle/>
          <a:p>
            <a:fld id="{8CA72802-8F15-4419-8721-0496820F7016}" type="slidenum">
              <a:rPr lang="ja-JP" altLang="ru-RU"/>
              <a:pPr/>
              <a:t>86</a:t>
            </a:fld>
            <a:endParaRPr lang="ru-RU" altLang="ja-JP"/>
          </a:p>
        </p:txBody>
      </p:sp>
      <p:sp>
        <p:nvSpPr>
          <p:cNvPr id="154629" name="Rectangle 5"/>
          <p:cNvSpPr>
            <a:spLocks noGrp="1" noChangeArrowheads="1"/>
          </p:cNvSpPr>
          <p:nvPr>
            <p:ph type="title"/>
          </p:nvPr>
        </p:nvSpPr>
        <p:spPr>
          <a:solidFill>
            <a:schemeClr val="folHlink"/>
          </a:solidFill>
          <a:ln>
            <a:solidFill>
              <a:srgbClr val="008000"/>
            </a:solidFill>
            <a:miter lim="800000"/>
            <a:headEnd/>
            <a:tailEnd/>
          </a:ln>
        </p:spPr>
        <p:txBody>
          <a:bodyPr/>
          <a:lstStyle/>
          <a:p>
            <a:r>
              <a:rPr lang="en-US" sz="2000"/>
              <a:t>Nucleus</a:t>
            </a:r>
            <a:r>
              <a:rPr lang="ru-RU" sz="2000"/>
              <a:t>-</a:t>
            </a:r>
            <a:r>
              <a:rPr lang="en-US" sz="2000"/>
              <a:t>nucleus potential as a function of the distance between nuclei and  orientation their axial symmetry axis</a:t>
            </a:r>
          </a:p>
        </p:txBody>
      </p:sp>
      <p:pic>
        <p:nvPicPr>
          <p:cNvPr id="154632" name="Picture 8" descr="radiaPot"/>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468313" y="1484313"/>
            <a:ext cx="7416800" cy="48783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1110858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fld id="{28F78BF3-99C1-46E4-8C1B-82AC096BCDDF}" type="slidenum">
              <a:rPr lang="ja-JP" altLang="ru-RU"/>
              <a:pPr/>
              <a:t>87</a:t>
            </a:fld>
            <a:endParaRPr lang="ru-RU" altLang="ja-JP"/>
          </a:p>
        </p:txBody>
      </p:sp>
      <p:sp>
        <p:nvSpPr>
          <p:cNvPr id="173061" name="Rectangle 5"/>
          <p:cNvSpPr>
            <a:spLocks noGrp="1" noChangeArrowheads="1"/>
          </p:cNvSpPr>
          <p:nvPr>
            <p:ph type="title"/>
          </p:nvPr>
        </p:nvSpPr>
        <p:spPr>
          <a:solidFill>
            <a:srgbClr val="FFFF00"/>
          </a:solidFill>
        </p:spPr>
        <p:txBody>
          <a:bodyPr/>
          <a:lstStyle/>
          <a:p>
            <a:r>
              <a:rPr lang="en-US" sz="2000">
                <a:solidFill>
                  <a:srgbClr val="0000FF"/>
                </a:solidFill>
              </a:rPr>
              <a:t>Comparison of the capture and fusion excitation functions </a:t>
            </a:r>
            <a:br>
              <a:rPr lang="en-US" sz="2000">
                <a:solidFill>
                  <a:srgbClr val="0000FF"/>
                </a:solidFill>
              </a:rPr>
            </a:br>
            <a:r>
              <a:rPr lang="en-US" sz="2000">
                <a:solidFill>
                  <a:srgbClr val="0000FF"/>
                </a:solidFill>
              </a:rPr>
              <a:t>with  the experimental data and Langevin calculations </a:t>
            </a:r>
            <a:endParaRPr lang="ru-RU" sz="2000">
              <a:solidFill>
                <a:srgbClr val="0000FF"/>
              </a:solidFill>
            </a:endParaRPr>
          </a:p>
        </p:txBody>
      </p:sp>
      <p:pic>
        <p:nvPicPr>
          <p:cNvPr id="173060" name="Picture 4" descr="excitfunc"/>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250825" y="1628775"/>
            <a:ext cx="6842125" cy="49688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3063" name="Rectangle 7"/>
          <p:cNvSpPr>
            <a:spLocks noChangeArrowheads="1"/>
          </p:cNvSpPr>
          <p:nvPr/>
        </p:nvSpPr>
        <p:spPr bwMode="auto">
          <a:xfrm>
            <a:off x="6300788" y="2420938"/>
            <a:ext cx="2592387" cy="63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0"/>
              </a:spcBef>
              <a:defRPr>
                <a:solidFill>
                  <a:schemeClr val="tx1"/>
                </a:solidFill>
                <a:latin typeface="Arial" panose="020B0604020202020204" pitchFamily="34" charset="0"/>
              </a:defRPr>
            </a:lvl1pPr>
            <a:lvl2pPr algn="l">
              <a:spcBef>
                <a:spcPct val="0"/>
              </a:spcBef>
              <a:defRPr>
                <a:solidFill>
                  <a:schemeClr val="tx1"/>
                </a:solidFill>
                <a:latin typeface="Arial" panose="020B0604020202020204" pitchFamily="34" charset="0"/>
              </a:defRPr>
            </a:lvl2pPr>
            <a:lvl3pPr algn="l">
              <a:spcBef>
                <a:spcPct val="0"/>
              </a:spcBef>
              <a:defRPr>
                <a:solidFill>
                  <a:schemeClr val="tx1"/>
                </a:solidFill>
                <a:latin typeface="Arial" panose="020B0604020202020204" pitchFamily="34" charset="0"/>
              </a:defRPr>
            </a:lvl3pPr>
            <a:lvl4pPr algn="l">
              <a:spcBef>
                <a:spcPct val="0"/>
              </a:spcBef>
              <a:defRPr>
                <a:solidFill>
                  <a:schemeClr val="tx1"/>
                </a:solidFill>
                <a:latin typeface="Arial" panose="020B0604020202020204" pitchFamily="34" charset="0"/>
              </a:defRPr>
            </a:lvl4pPr>
            <a:lvl5pPr algn="l">
              <a:spcBef>
                <a:spcPct val="0"/>
              </a:spcBef>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lgn="ctr">
              <a:spcBef>
                <a:spcPct val="20000"/>
              </a:spcBef>
            </a:pPr>
            <a:r>
              <a:rPr lang="ru-RU" sz="1600"/>
              <a:t>S. Mitsuoka, </a:t>
            </a:r>
            <a:r>
              <a:rPr lang="en-US" sz="1600"/>
              <a:t>et al.</a:t>
            </a:r>
            <a:r>
              <a:rPr lang="ru-RU" sz="1600"/>
              <a:t> </a:t>
            </a:r>
            <a:endParaRPr lang="en-US" sz="1600"/>
          </a:p>
          <a:p>
            <a:pPr algn="ctr">
              <a:spcBef>
                <a:spcPct val="20000"/>
              </a:spcBef>
            </a:pPr>
            <a:r>
              <a:rPr lang="ru-RU" sz="1600"/>
              <a:t>PRC 62 (2000) 054603.</a:t>
            </a:r>
          </a:p>
        </p:txBody>
      </p:sp>
      <p:sp>
        <p:nvSpPr>
          <p:cNvPr id="173064" name="Rectangle 8"/>
          <p:cNvSpPr>
            <a:spLocks noChangeArrowheads="1"/>
          </p:cNvSpPr>
          <p:nvPr/>
        </p:nvSpPr>
        <p:spPr bwMode="auto">
          <a:xfrm>
            <a:off x="6372225" y="3213100"/>
            <a:ext cx="2535238"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lgn="l">
              <a:spcBef>
                <a:spcPct val="0"/>
              </a:spcBef>
              <a:defRPr>
                <a:solidFill>
                  <a:schemeClr val="tx1"/>
                </a:solidFill>
                <a:latin typeface="Arial" panose="020B0604020202020204" pitchFamily="34" charset="0"/>
              </a:defRPr>
            </a:lvl1pPr>
            <a:lvl2pPr algn="l">
              <a:spcBef>
                <a:spcPct val="0"/>
              </a:spcBef>
              <a:defRPr>
                <a:solidFill>
                  <a:schemeClr val="tx1"/>
                </a:solidFill>
                <a:latin typeface="Arial" panose="020B0604020202020204" pitchFamily="34" charset="0"/>
              </a:defRPr>
            </a:lvl2pPr>
            <a:lvl3pPr algn="l">
              <a:spcBef>
                <a:spcPct val="0"/>
              </a:spcBef>
              <a:defRPr>
                <a:solidFill>
                  <a:schemeClr val="tx1"/>
                </a:solidFill>
                <a:latin typeface="Arial" panose="020B0604020202020204" pitchFamily="34" charset="0"/>
              </a:defRPr>
            </a:lvl3pPr>
            <a:lvl4pPr algn="l">
              <a:spcBef>
                <a:spcPct val="0"/>
              </a:spcBef>
              <a:defRPr>
                <a:solidFill>
                  <a:schemeClr val="tx1"/>
                </a:solidFill>
                <a:latin typeface="Arial" panose="020B0604020202020204" pitchFamily="34" charset="0"/>
              </a:defRPr>
            </a:lvl4pPr>
            <a:lvl5pPr algn="l">
              <a:spcBef>
                <a:spcPct val="0"/>
              </a:spcBef>
              <a:defRPr>
                <a:solidFill>
                  <a:schemeClr val="tx1"/>
                </a:solidFill>
                <a:latin typeface="Arial" panose="020B0604020202020204" pitchFamily="34" charset="0"/>
              </a:defRPr>
            </a:lvl5pPr>
            <a:lvl6pPr fontAlgn="base">
              <a:spcBef>
                <a:spcPct val="0"/>
              </a:spcBef>
              <a:spcAft>
                <a:spcPct val="0"/>
              </a:spcAft>
              <a:defRPr>
                <a:solidFill>
                  <a:schemeClr val="tx1"/>
                </a:solidFill>
                <a:latin typeface="Arial" panose="020B0604020202020204" pitchFamily="34" charset="0"/>
              </a:defRPr>
            </a:lvl6pPr>
            <a:lvl7pPr fontAlgn="base">
              <a:spcBef>
                <a:spcPct val="0"/>
              </a:spcBef>
              <a:spcAft>
                <a:spcPct val="0"/>
              </a:spcAft>
              <a:defRPr>
                <a:solidFill>
                  <a:schemeClr val="tx1"/>
                </a:solidFill>
                <a:latin typeface="Arial" panose="020B0604020202020204" pitchFamily="34" charset="0"/>
              </a:defRPr>
            </a:lvl7pPr>
            <a:lvl8pPr fontAlgn="base">
              <a:spcBef>
                <a:spcPct val="0"/>
              </a:spcBef>
              <a:spcAft>
                <a:spcPct val="0"/>
              </a:spcAft>
              <a:defRPr>
                <a:solidFill>
                  <a:schemeClr val="tx1"/>
                </a:solidFill>
                <a:latin typeface="Arial" panose="020B0604020202020204" pitchFamily="34" charset="0"/>
              </a:defRPr>
            </a:lvl8pPr>
            <a:lvl9pPr fontAlgn="base">
              <a:spcBef>
                <a:spcPct val="0"/>
              </a:spcBef>
              <a:spcAft>
                <a:spcPct val="0"/>
              </a:spcAft>
              <a:defRPr>
                <a:solidFill>
                  <a:schemeClr val="tx1"/>
                </a:solidFill>
                <a:latin typeface="Arial" panose="020B0604020202020204" pitchFamily="34" charset="0"/>
              </a:defRPr>
            </a:lvl9pPr>
          </a:lstStyle>
          <a:p>
            <a:pPr algn="ctr">
              <a:spcBef>
                <a:spcPct val="20000"/>
              </a:spcBef>
            </a:pPr>
            <a:r>
              <a:rPr lang="ru-RU" sz="1600"/>
              <a:t> Y. Aritomo, M. Ohta,</a:t>
            </a:r>
            <a:r>
              <a:rPr lang="en-US" sz="1600"/>
              <a:t> </a:t>
            </a:r>
            <a:r>
              <a:rPr lang="ru-RU" sz="1600"/>
              <a:t>Nucl.Phys. A744 (2004) 3</a:t>
            </a:r>
          </a:p>
        </p:txBody>
      </p:sp>
    </p:spTree>
    <p:extLst>
      <p:ext uri="{BB962C8B-B14F-4D97-AF65-F5344CB8AC3E}">
        <p14:creationId xmlns:p14="http://schemas.microsoft.com/office/powerpoint/2010/main" val="408859867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Номер слайда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8D24F69B-1488-4085-BD63-4AB39234AD95}" type="slidenum">
              <a:rPr lang="ja-JP" altLang="ru-RU" sz="1400"/>
              <a:pPr algn="r" eaLnBrk="1" hangingPunct="1">
                <a:spcBef>
                  <a:spcPct val="0"/>
                </a:spcBef>
              </a:pPr>
              <a:t>88</a:t>
            </a:fld>
            <a:endParaRPr lang="ru-RU" altLang="ja-JP" sz="1400"/>
          </a:p>
        </p:txBody>
      </p:sp>
      <p:sp>
        <p:nvSpPr>
          <p:cNvPr id="36867" name="Rectangle 5"/>
          <p:cNvSpPr>
            <a:spLocks noGrp="1" noChangeArrowheads="1"/>
          </p:cNvSpPr>
          <p:nvPr>
            <p:ph type="title"/>
          </p:nvPr>
        </p:nvSpPr>
        <p:spPr/>
        <p:txBody>
          <a:bodyPr/>
          <a:lstStyle/>
          <a:p>
            <a:pPr eaLnBrk="1" hangingPunct="1"/>
            <a:r>
              <a:rPr lang="en-US" sz="2800" smtClean="0">
                <a:solidFill>
                  <a:srgbClr val="990000"/>
                </a:solidFill>
              </a:rPr>
              <a:t>Partial fusion cross section as a function </a:t>
            </a:r>
            <a:r>
              <a:rPr lang="ru-RU" sz="2800" smtClean="0">
                <a:solidFill>
                  <a:srgbClr val="990000"/>
                </a:solidFill>
              </a:rPr>
              <a:t> </a:t>
            </a:r>
            <a:r>
              <a:rPr lang="en-US" sz="2800" smtClean="0">
                <a:solidFill>
                  <a:srgbClr val="990000"/>
                </a:solidFill>
              </a:rPr>
              <a:t>of  the </a:t>
            </a:r>
            <a:r>
              <a:rPr lang="ru-RU" sz="2800" smtClean="0">
                <a:solidFill>
                  <a:srgbClr val="990000"/>
                </a:solidFill>
              </a:rPr>
              <a:t/>
            </a:r>
            <a:br>
              <a:rPr lang="ru-RU" sz="2800" smtClean="0">
                <a:solidFill>
                  <a:srgbClr val="990000"/>
                </a:solidFill>
              </a:rPr>
            </a:br>
            <a:r>
              <a:rPr lang="en-US" sz="2800" smtClean="0">
                <a:solidFill>
                  <a:srgbClr val="990000"/>
                </a:solidFill>
              </a:rPr>
              <a:t>orientation of axial symmetry axis reactants</a:t>
            </a:r>
            <a:r>
              <a:rPr lang="ru-RU" sz="2800" smtClean="0">
                <a:solidFill>
                  <a:srgbClr val="990000"/>
                </a:solidFill>
              </a:rPr>
              <a:t> </a:t>
            </a:r>
          </a:p>
        </p:txBody>
      </p:sp>
      <p:pic>
        <p:nvPicPr>
          <p:cNvPr id="36868" name="Picture 10" descr="fus4orNiSm"/>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757238" y="1284288"/>
            <a:ext cx="7921626" cy="5573712"/>
          </a:xfrm>
        </p:spPr>
      </p:pic>
      <p:pic>
        <p:nvPicPr>
          <p:cNvPr id="36869" name="Picture 11" descr="twonucalpha"/>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629400" y="1412875"/>
            <a:ext cx="2514600" cy="3529013"/>
          </a:xfrm>
        </p:spPr>
      </p:pic>
      <p:sp>
        <p:nvSpPr>
          <p:cNvPr id="36870" name="Прямоугольник 5"/>
          <p:cNvSpPr>
            <a:spLocks noChangeArrowheads="1"/>
          </p:cNvSpPr>
          <p:nvPr/>
        </p:nvSpPr>
        <p:spPr bwMode="auto">
          <a:xfrm>
            <a:off x="5357813" y="3429000"/>
            <a:ext cx="4500562"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eaLnBrk="1" hangingPunct="1"/>
            <a:r>
              <a:rPr lang="ru-RU" altLang="zh-CN"/>
              <a:t> </a:t>
            </a:r>
            <a:r>
              <a:rPr lang="ru-RU"/>
              <a:t> </a:t>
            </a:r>
            <a:r>
              <a:rPr lang="ru-RU" sz="1600"/>
              <a:t>Nasirov A.K. </a:t>
            </a:r>
            <a:r>
              <a:rPr lang="en-US" sz="1600"/>
              <a:t>et al. </a:t>
            </a:r>
          </a:p>
          <a:p>
            <a:pPr eaLnBrk="1" hangingPunct="1"/>
            <a:r>
              <a:rPr lang="en-US" sz="1600"/>
              <a:t>The role of orientation of nuclei </a:t>
            </a:r>
          </a:p>
          <a:p>
            <a:pPr eaLnBrk="1" hangingPunct="1"/>
            <a:r>
              <a:rPr lang="en-US" sz="1600"/>
              <a:t>symmetry axis in fusion dynamics, </a:t>
            </a:r>
            <a:r>
              <a:rPr lang="en-US" sz="1600">
                <a:solidFill>
                  <a:srgbClr val="0000FF"/>
                </a:solidFill>
              </a:rPr>
              <a:t> </a:t>
            </a:r>
          </a:p>
          <a:p>
            <a:pPr eaLnBrk="1" hangingPunct="1"/>
            <a:r>
              <a:rPr lang="ru-RU" sz="1600">
                <a:solidFill>
                  <a:srgbClr val="0000FF"/>
                </a:solidFill>
              </a:rPr>
              <a:t>Nucl. Phys. A  759 (2005) 342</a:t>
            </a:r>
            <a:endParaRPr lang="ru-RU" sz="1600"/>
          </a:p>
        </p:txBody>
      </p:sp>
    </p:spTree>
    <p:extLst>
      <p:ext uri="{BB962C8B-B14F-4D97-AF65-F5344CB8AC3E}">
        <p14:creationId xmlns:p14="http://schemas.microsoft.com/office/powerpoint/2010/main" val="3769354825"/>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Номер слайда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spcBef>
                <a:spcPct val="20000"/>
              </a:spcBef>
              <a:defRPr sz="2800">
                <a:solidFill>
                  <a:schemeClr val="tx1"/>
                </a:solidFill>
                <a:latin typeface="Arial" panose="020B0604020202020204" pitchFamily="34" charset="0"/>
              </a:defRPr>
            </a:lvl1pPr>
            <a:lvl2pPr marL="742950" indent="-285750" algn="ctr" eaLnBrk="0" hangingPunct="0">
              <a:spcBef>
                <a:spcPct val="20000"/>
              </a:spcBef>
              <a:defRPr sz="2800">
                <a:solidFill>
                  <a:schemeClr val="tx1"/>
                </a:solidFill>
                <a:latin typeface="Arial" panose="020B0604020202020204" pitchFamily="34" charset="0"/>
              </a:defRPr>
            </a:lvl2pPr>
            <a:lvl3pPr marL="1143000" indent="-228600" algn="ctr" eaLnBrk="0" hangingPunct="0">
              <a:spcBef>
                <a:spcPct val="20000"/>
              </a:spcBef>
              <a:defRPr sz="2800">
                <a:solidFill>
                  <a:schemeClr val="tx1"/>
                </a:solidFill>
                <a:latin typeface="Arial" panose="020B0604020202020204" pitchFamily="34" charset="0"/>
              </a:defRPr>
            </a:lvl3pPr>
            <a:lvl4pPr marL="1600200" indent="-228600" algn="ctr" eaLnBrk="0" hangingPunct="0">
              <a:spcBef>
                <a:spcPct val="20000"/>
              </a:spcBef>
              <a:defRPr sz="2800">
                <a:solidFill>
                  <a:schemeClr val="tx1"/>
                </a:solidFill>
                <a:latin typeface="Arial" panose="020B0604020202020204" pitchFamily="34" charset="0"/>
              </a:defRPr>
            </a:lvl4pPr>
            <a:lvl5pPr marL="2057400" indent="-228600" algn="ctr" eaLnBrk="0" hangingPunct="0">
              <a:spcBef>
                <a:spcPct val="20000"/>
              </a:spcBef>
              <a:defRPr sz="2800">
                <a:solidFill>
                  <a:schemeClr val="tx1"/>
                </a:solidFill>
                <a:latin typeface="Arial" panose="020B0604020202020204" pitchFamily="34" charset="0"/>
              </a:defRPr>
            </a:lvl5pPr>
            <a:lvl6pPr marL="2514600" indent="-228600" algn="ctr" eaLnBrk="0" fontAlgn="base" hangingPunct="0">
              <a:spcBef>
                <a:spcPct val="20000"/>
              </a:spcBef>
              <a:spcAft>
                <a:spcPct val="0"/>
              </a:spcAft>
              <a:defRPr sz="2800">
                <a:solidFill>
                  <a:schemeClr val="tx1"/>
                </a:solidFill>
                <a:latin typeface="Arial" panose="020B0604020202020204" pitchFamily="34" charset="0"/>
              </a:defRPr>
            </a:lvl6pPr>
            <a:lvl7pPr marL="2971800" indent="-228600" algn="ctr" eaLnBrk="0" fontAlgn="base" hangingPunct="0">
              <a:spcBef>
                <a:spcPct val="20000"/>
              </a:spcBef>
              <a:spcAft>
                <a:spcPct val="0"/>
              </a:spcAft>
              <a:defRPr sz="2800">
                <a:solidFill>
                  <a:schemeClr val="tx1"/>
                </a:solidFill>
                <a:latin typeface="Arial" panose="020B0604020202020204" pitchFamily="34" charset="0"/>
              </a:defRPr>
            </a:lvl7pPr>
            <a:lvl8pPr marL="3429000" indent="-228600" algn="ctr" eaLnBrk="0" fontAlgn="base" hangingPunct="0">
              <a:spcBef>
                <a:spcPct val="20000"/>
              </a:spcBef>
              <a:spcAft>
                <a:spcPct val="0"/>
              </a:spcAft>
              <a:defRPr sz="2800">
                <a:solidFill>
                  <a:schemeClr val="tx1"/>
                </a:solidFill>
                <a:latin typeface="Arial" panose="020B0604020202020204" pitchFamily="34" charset="0"/>
              </a:defRPr>
            </a:lvl8pPr>
            <a:lvl9pPr marL="3886200" indent="-228600" algn="ctr" eaLnBrk="0" fontAlgn="base" hangingPunct="0">
              <a:spcBef>
                <a:spcPct val="20000"/>
              </a:spcBef>
              <a:spcAft>
                <a:spcPct val="0"/>
              </a:spcAft>
              <a:defRPr sz="2800">
                <a:solidFill>
                  <a:schemeClr val="tx1"/>
                </a:solidFill>
                <a:latin typeface="Arial" panose="020B0604020202020204" pitchFamily="34" charset="0"/>
              </a:defRPr>
            </a:lvl9pPr>
          </a:lstStyle>
          <a:p>
            <a:pPr algn="r" eaLnBrk="1" hangingPunct="1">
              <a:spcBef>
                <a:spcPct val="0"/>
              </a:spcBef>
            </a:pPr>
            <a:fld id="{798755BD-6A84-4EC9-B8B1-329501BC5956}" type="slidenum">
              <a:rPr lang="ja-JP" altLang="ru-RU" sz="1400"/>
              <a:pPr algn="r" eaLnBrk="1" hangingPunct="1">
                <a:spcBef>
                  <a:spcPct val="0"/>
                </a:spcBef>
              </a:pPr>
              <a:t>89</a:t>
            </a:fld>
            <a:endParaRPr lang="ru-RU" altLang="ja-JP" sz="1400"/>
          </a:p>
        </p:txBody>
      </p:sp>
      <p:sp>
        <p:nvSpPr>
          <p:cNvPr id="37891" name="Rectangle 5"/>
          <p:cNvSpPr>
            <a:spLocks noGrp="1" noChangeArrowheads="1"/>
          </p:cNvSpPr>
          <p:nvPr>
            <p:ph type="title"/>
          </p:nvPr>
        </p:nvSpPr>
        <p:spPr/>
        <p:txBody>
          <a:bodyPr/>
          <a:lstStyle/>
          <a:p>
            <a:pPr eaLnBrk="1" hangingPunct="1"/>
            <a:r>
              <a:rPr lang="en-US" sz="2000" smtClean="0"/>
              <a:t>Dependence of  the driving potential </a:t>
            </a:r>
            <a:r>
              <a:rPr lang="ru-RU" sz="2000" smtClean="0"/>
              <a:t>(а) </a:t>
            </a:r>
            <a:r>
              <a:rPr lang="en-US" sz="2000" smtClean="0"/>
              <a:t>and </a:t>
            </a:r>
            <a:r>
              <a:rPr lang="ru-RU" sz="2000" smtClean="0"/>
              <a:t> </a:t>
            </a:r>
            <a:r>
              <a:rPr lang="en-US" sz="2000" smtClean="0"/>
              <a:t>quasifission</a:t>
            </a:r>
            <a:r>
              <a:rPr lang="ru-RU" sz="2000" smtClean="0"/>
              <a:t> </a:t>
            </a:r>
            <a:r>
              <a:rPr lang="en-US" sz="2000" smtClean="0"/>
              <a:t>barrier </a:t>
            </a:r>
            <a:r>
              <a:rPr lang="ru-RU" sz="2000" smtClean="0"/>
              <a:t>(</a:t>
            </a:r>
            <a:r>
              <a:rPr lang="en-US" sz="2000" smtClean="0"/>
              <a:t>b) on </a:t>
            </a:r>
            <a:r>
              <a:rPr lang="ru-RU" sz="2000" smtClean="0"/>
              <a:t> </a:t>
            </a:r>
            <a:r>
              <a:rPr lang="en-US" sz="2000" smtClean="0"/>
              <a:t>the mutual orientations of the </a:t>
            </a:r>
            <a:r>
              <a:rPr lang="ru-RU" sz="2000" smtClean="0"/>
              <a:t> </a:t>
            </a:r>
            <a:r>
              <a:rPr lang="en-US" sz="2000" smtClean="0"/>
              <a:t>axial symmetry axes of nuclei</a:t>
            </a:r>
            <a:r>
              <a:rPr lang="ru-RU" sz="2000" smtClean="0"/>
              <a:t> </a:t>
            </a:r>
            <a:endParaRPr lang="en-US" sz="2000" smtClean="0"/>
          </a:p>
        </p:txBody>
      </p:sp>
      <p:pic>
        <p:nvPicPr>
          <p:cNvPr id="37892" name="Picture 11" descr="DrpotBq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539750" y="1173163"/>
            <a:ext cx="7343775" cy="5630862"/>
          </a:xfrm>
        </p:spPr>
      </p:pic>
    </p:spTree>
    <p:extLst>
      <p:ext uri="{BB962C8B-B14F-4D97-AF65-F5344CB8AC3E}">
        <p14:creationId xmlns:p14="http://schemas.microsoft.com/office/powerpoint/2010/main" val="1235776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en-US"/>
          </a:p>
        </p:txBody>
      </p:sp>
      <p:pic>
        <p:nvPicPr>
          <p:cNvPr id="5" name="Объект 4"/>
          <p:cNvPicPr>
            <a:picLocks noGrp="1" noChangeAspect="1"/>
          </p:cNvPicPr>
          <p:nvPr>
            <p:ph idx="1"/>
          </p:nvPr>
        </p:nvPicPr>
        <p:blipFill>
          <a:blip r:embed="rId2"/>
          <a:stretch>
            <a:fillRect/>
          </a:stretch>
        </p:blipFill>
        <p:spPr>
          <a:xfrm>
            <a:off x="755576" y="975141"/>
            <a:ext cx="7488831" cy="5667100"/>
          </a:xfrm>
          <a:prstGeom prst="rect">
            <a:avLst/>
          </a:prstGeom>
        </p:spPr>
      </p:pic>
      <p:sp>
        <p:nvSpPr>
          <p:cNvPr id="4" name="Номер слайда 3"/>
          <p:cNvSpPr>
            <a:spLocks noGrp="1"/>
          </p:cNvSpPr>
          <p:nvPr>
            <p:ph type="sldNum" sz="quarter" idx="12"/>
          </p:nvPr>
        </p:nvSpPr>
        <p:spPr/>
        <p:txBody>
          <a:bodyPr/>
          <a:lstStyle/>
          <a:p>
            <a:pPr>
              <a:defRPr/>
            </a:pPr>
            <a:fld id="{57639954-12F9-4339-9A17-FE658A793B7B}" type="slidenum">
              <a:rPr lang="ja-JP" altLang="ru-RU" smtClean="0"/>
              <a:pPr>
                <a:defRPr/>
              </a:pPr>
              <a:t>9</a:t>
            </a:fld>
            <a:endParaRPr lang="ru-RU" altLang="ja-JP"/>
          </a:p>
        </p:txBody>
      </p:sp>
    </p:spTree>
    <p:extLst>
      <p:ext uri="{BB962C8B-B14F-4D97-AF65-F5344CB8AC3E}">
        <p14:creationId xmlns:p14="http://schemas.microsoft.com/office/powerpoint/2010/main" val="322170897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9"/>
            <a:ext cx="8224838" cy="796908"/>
          </a:xfrm>
        </p:spPr>
        <p:txBody>
          <a:bodyPr/>
          <a:lstStyle/>
          <a:p>
            <a:r>
              <a:rPr lang="en-US" dirty="0" smtClean="0"/>
              <a:t>Conclusions from comparisons</a:t>
            </a:r>
            <a:endParaRPr lang="ru-RU" dirty="0"/>
          </a:p>
        </p:txBody>
      </p:sp>
      <p:sp>
        <p:nvSpPr>
          <p:cNvPr id="3" name="Содержимое 2"/>
          <p:cNvSpPr>
            <a:spLocks noGrp="1"/>
          </p:cNvSpPr>
          <p:nvPr>
            <p:ph idx="1"/>
          </p:nvPr>
        </p:nvSpPr>
        <p:spPr>
          <a:xfrm>
            <a:off x="422067" y="1196752"/>
            <a:ext cx="8224838" cy="4524375"/>
          </a:xfrm>
        </p:spPr>
        <p:txBody>
          <a:bodyPr/>
          <a:lstStyle/>
          <a:p>
            <a:r>
              <a:rPr lang="en-US" sz="2200" dirty="0" smtClean="0"/>
              <a:t>The study of dynamics of the heavy ion collision reactions at low energy and with different mass asymmetries and total masses are important to build whole presentation about capture, quasifission, fusion-fission and evaporation residue formation processes.</a:t>
            </a:r>
          </a:p>
          <a:p>
            <a:r>
              <a:rPr lang="en-US" sz="2200" dirty="0" smtClean="0"/>
              <a:t>The shell structure of interacting nuclei can lead to unexpected phenomena which should be studied by the use of dynamical calculation.</a:t>
            </a:r>
          </a:p>
          <a:p>
            <a:r>
              <a:rPr lang="en-US" sz="2200" dirty="0" smtClean="0"/>
              <a:t>The mutual dependence of the shell structure and deformation parameters of nuclei causes difficulties to make dynamics of collision at different orbital angular momentum. </a:t>
            </a:r>
          </a:p>
          <a:p>
            <a:r>
              <a:rPr lang="en-US" sz="2200" dirty="0" smtClean="0"/>
              <a:t>Dinuclear system model allows us to investigate different aspects of reaction although we use simplifications but keeping information about shell structure of nuclei.</a:t>
            </a:r>
            <a:endParaRPr lang="ru-RU" sz="2200" dirty="0"/>
          </a:p>
        </p:txBody>
      </p:sp>
    </p:spTree>
    <p:extLst>
      <p:ext uri="{BB962C8B-B14F-4D97-AF65-F5344CB8AC3E}">
        <p14:creationId xmlns:p14="http://schemas.microsoft.com/office/powerpoint/2010/main" val="78057553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Заголовок 1"/>
          <p:cNvSpPr>
            <a:spLocks noGrp="1"/>
          </p:cNvSpPr>
          <p:nvPr>
            <p:ph type="title"/>
          </p:nvPr>
        </p:nvSpPr>
        <p:spPr>
          <a:xfrm>
            <a:off x="457200" y="274638"/>
            <a:ext cx="8472488" cy="1138237"/>
          </a:xfrm>
          <a:solidFill>
            <a:schemeClr val="accent1"/>
          </a:solidFill>
        </p:spPr>
        <p:txBody>
          <a:bodyPr/>
          <a:lstStyle/>
          <a:p>
            <a:pPr eaLnBrk="1" hangingPunct="1"/>
            <a:r>
              <a:rPr lang="en-US" sz="3200" smtClean="0">
                <a:solidFill>
                  <a:srgbClr val="FF0000"/>
                </a:solidFill>
              </a:rPr>
              <a:t>The formation of dinuclear systems</a:t>
            </a:r>
            <a:endParaRPr lang="ru-RU" sz="3200" smtClean="0">
              <a:solidFill>
                <a:srgbClr val="FF0000"/>
              </a:solidFill>
            </a:endParaRPr>
          </a:p>
        </p:txBody>
      </p:sp>
      <p:sp>
        <p:nvSpPr>
          <p:cNvPr id="46083" name="Содержимое 2"/>
          <p:cNvSpPr>
            <a:spLocks noGrp="1"/>
          </p:cNvSpPr>
          <p:nvPr>
            <p:ph idx="1"/>
          </p:nvPr>
        </p:nvSpPr>
        <p:spPr>
          <a:xfrm>
            <a:off x="457200" y="1600200"/>
            <a:ext cx="8543925" cy="4757738"/>
          </a:xfrm>
        </p:spPr>
        <p:txBody>
          <a:bodyPr/>
          <a:lstStyle/>
          <a:p>
            <a:pPr eaLnBrk="1" hangingPunct="1"/>
            <a:r>
              <a:rPr lang="en-US" sz="2600" dirty="0" err="1" smtClean="0"/>
              <a:t>Dinuclear</a:t>
            </a:r>
            <a:r>
              <a:rPr lang="en-US" sz="2600" dirty="0" smtClean="0"/>
              <a:t> system is formed due to shell effects as the quantum states of the neutron and proton systems of nuclei.</a:t>
            </a:r>
          </a:p>
          <a:p>
            <a:pPr eaLnBrk="1" hangingPunct="1"/>
            <a:r>
              <a:rPr lang="en-US" sz="2600" dirty="0" smtClean="0"/>
              <a:t>Shell effects is observed as cluster states in the large amplitude collective motions of nuclei.</a:t>
            </a:r>
          </a:p>
          <a:p>
            <a:pPr eaLnBrk="1" hangingPunct="1"/>
            <a:r>
              <a:rPr lang="en-US" sz="2600" dirty="0" smtClean="0"/>
              <a:t>The observed  cluster emission, mass-charge distribution of the quasifission fragments and spontaneous asymmetric fission of </a:t>
            </a:r>
            <a:r>
              <a:rPr lang="en-US" sz="2600" dirty="0" err="1" smtClean="0"/>
              <a:t>Th</a:t>
            </a:r>
            <a:r>
              <a:rPr lang="en-US" sz="2600" dirty="0" smtClean="0"/>
              <a:t>, U and </a:t>
            </a:r>
            <a:r>
              <a:rPr lang="en-US" sz="2600" dirty="0" err="1" smtClean="0"/>
              <a:t>Cf</a:t>
            </a:r>
            <a:r>
              <a:rPr lang="en-US" sz="2600" dirty="0" smtClean="0"/>
              <a:t>  isotopes proved the strong role of shell structure.</a:t>
            </a:r>
          </a:p>
          <a:p>
            <a:pPr eaLnBrk="1" hangingPunct="1"/>
            <a:r>
              <a:rPr lang="en-US" sz="2600" dirty="0" smtClean="0"/>
              <a:t>Reactions of heavy ion collisions and fission (spontaneous and induced) processes can be studied well using </a:t>
            </a:r>
            <a:r>
              <a:rPr lang="en-US" sz="2600" dirty="0" err="1" smtClean="0"/>
              <a:t>dinuclear</a:t>
            </a:r>
            <a:r>
              <a:rPr lang="en-US" sz="2600" dirty="0" smtClean="0"/>
              <a:t> system concept.</a:t>
            </a:r>
          </a:p>
          <a:p>
            <a:pPr eaLnBrk="1" hangingPunct="1">
              <a:buFontTx/>
              <a:buNone/>
            </a:pPr>
            <a:r>
              <a:rPr lang="en-US" sz="2600" dirty="0" smtClean="0"/>
              <a:t>  </a:t>
            </a:r>
            <a:endParaRPr lang="ru-RU" sz="2600" dirty="0" smtClean="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a:xfrm>
            <a:off x="357188" y="0"/>
            <a:ext cx="8686800" cy="1138237"/>
          </a:xfrm>
        </p:spPr>
        <p:txBody>
          <a:bodyPr/>
          <a:lstStyle/>
          <a:p>
            <a:pPr eaLnBrk="1" hangingPunct="1"/>
            <a:r>
              <a:rPr lang="en-US" sz="3200" dirty="0" smtClean="0"/>
              <a:t>Manifestation of shell structure in fission</a:t>
            </a:r>
            <a:endParaRPr lang="ru-RU" sz="3200" dirty="0" smtClean="0"/>
          </a:p>
        </p:txBody>
      </p:sp>
      <p:pic>
        <p:nvPicPr>
          <p:cNvPr id="49155" name="Picture 2"/>
          <p:cNvPicPr>
            <a:picLocks noGrp="1" noChangeAspect="1" noChangeArrowheads="1"/>
          </p:cNvPicPr>
          <p:nvPr>
            <p:ph idx="1"/>
          </p:nvPr>
        </p:nvPicPr>
        <p:blipFill>
          <a:blip r:embed="rId2" cstate="print"/>
          <a:srcRect/>
          <a:stretch>
            <a:fillRect/>
          </a:stretch>
        </p:blipFill>
        <p:spPr>
          <a:xfrm>
            <a:off x="285750" y="1357313"/>
            <a:ext cx="3802063" cy="4765675"/>
          </a:xfrm>
        </p:spPr>
      </p:pic>
      <p:pic>
        <p:nvPicPr>
          <p:cNvPr id="49156" name="Picture 3"/>
          <p:cNvPicPr>
            <a:picLocks noChangeAspect="1" noChangeArrowheads="1"/>
          </p:cNvPicPr>
          <p:nvPr/>
        </p:nvPicPr>
        <p:blipFill>
          <a:blip r:embed="rId3" cstate="print"/>
          <a:srcRect/>
          <a:stretch>
            <a:fillRect/>
          </a:stretch>
        </p:blipFill>
        <p:spPr bwMode="auto">
          <a:xfrm>
            <a:off x="3857625" y="1052735"/>
            <a:ext cx="5286375" cy="4455095"/>
          </a:xfrm>
          <a:prstGeom prst="rect">
            <a:avLst/>
          </a:prstGeom>
          <a:noFill/>
          <a:ln w="9525">
            <a:noFill/>
            <a:miter lim="800000"/>
            <a:headEnd/>
            <a:tailEnd/>
          </a:ln>
        </p:spPr>
      </p:pic>
      <p:sp>
        <p:nvSpPr>
          <p:cNvPr id="49157" name="TextBox 5"/>
          <p:cNvSpPr txBox="1">
            <a:spLocks noChangeArrowheads="1"/>
          </p:cNvSpPr>
          <p:nvPr/>
        </p:nvSpPr>
        <p:spPr bwMode="auto">
          <a:xfrm>
            <a:off x="4786313" y="5507832"/>
            <a:ext cx="4173537" cy="890587"/>
          </a:xfrm>
          <a:prstGeom prst="rect">
            <a:avLst/>
          </a:prstGeom>
          <a:noFill/>
          <a:ln w="9525">
            <a:noFill/>
            <a:miter lim="800000"/>
            <a:headEnd/>
            <a:tailEnd/>
          </a:ln>
        </p:spPr>
        <p:txBody>
          <a:bodyPr wrap="none">
            <a:spAutoFit/>
          </a:bodyPr>
          <a:lstStyle/>
          <a:p>
            <a:pPr>
              <a:lnSpc>
                <a:spcPct val="81000"/>
              </a:lnSpc>
              <a:buClr>
                <a:srgbClr val="000000"/>
              </a:buClr>
              <a:buSzPct val="100000"/>
              <a:buFont typeface="Arial" pitchFamily="34" charset="0"/>
              <a:buNone/>
            </a:pPr>
            <a:r>
              <a:rPr lang="en-US" sz="1800" dirty="0">
                <a:solidFill>
                  <a:srgbClr val="FF0000"/>
                </a:solidFill>
              </a:rPr>
              <a:t>I. </a:t>
            </a:r>
            <a:r>
              <a:rPr lang="en-US" sz="1800" dirty="0" err="1">
                <a:solidFill>
                  <a:srgbClr val="FF0000"/>
                </a:solidFill>
              </a:rPr>
              <a:t>Tsekhanovich</a:t>
            </a:r>
            <a:r>
              <a:rPr lang="de-DE" sz="1800" dirty="0">
                <a:solidFill>
                  <a:srgbClr val="FF0000"/>
                </a:solidFill>
              </a:rPr>
              <a:t>. F. Gönnenwein et al.</a:t>
            </a:r>
          </a:p>
          <a:p>
            <a:pPr>
              <a:lnSpc>
                <a:spcPct val="81000"/>
              </a:lnSpc>
              <a:buClr>
                <a:srgbClr val="000000"/>
              </a:buClr>
              <a:buSzPct val="100000"/>
              <a:buFont typeface="Arial" pitchFamily="34" charset="0"/>
              <a:buNone/>
            </a:pPr>
            <a:r>
              <a:rPr lang="en-US" sz="1800" dirty="0">
                <a:solidFill>
                  <a:srgbClr val="FF0000"/>
                </a:solidFill>
              </a:rPr>
              <a:t>Nuclear Physics A 688 (2001) 633–658</a:t>
            </a:r>
          </a:p>
          <a:p>
            <a:pPr>
              <a:lnSpc>
                <a:spcPct val="81000"/>
              </a:lnSpc>
              <a:buClr>
                <a:srgbClr val="000000"/>
              </a:buClr>
              <a:buSzPct val="100000"/>
              <a:buFont typeface="Arial" pitchFamily="34" charset="0"/>
              <a:buNone/>
            </a:pPr>
            <a:endParaRPr lang="ru-RU" dirty="0">
              <a:solidFill>
                <a:srgbClr val="FF0000"/>
              </a:solidFill>
            </a:endParaRPr>
          </a:p>
        </p:txBody>
      </p:sp>
      <p:sp>
        <p:nvSpPr>
          <p:cNvPr id="49158" name="TextBox 6"/>
          <p:cNvSpPr txBox="1">
            <a:spLocks noChangeArrowheads="1"/>
          </p:cNvSpPr>
          <p:nvPr/>
        </p:nvSpPr>
        <p:spPr bwMode="auto">
          <a:xfrm>
            <a:off x="357188" y="6215063"/>
            <a:ext cx="5186362" cy="366712"/>
          </a:xfrm>
          <a:prstGeom prst="rect">
            <a:avLst/>
          </a:prstGeom>
          <a:noFill/>
          <a:ln w="9525">
            <a:noFill/>
            <a:miter lim="800000"/>
            <a:headEnd/>
            <a:tailEnd/>
          </a:ln>
        </p:spPr>
        <p:txBody>
          <a:bodyPr wrap="none">
            <a:spAutoFit/>
          </a:bodyPr>
          <a:lstStyle/>
          <a:p>
            <a:pPr>
              <a:lnSpc>
                <a:spcPct val="81000"/>
              </a:lnSpc>
              <a:buClr>
                <a:srgbClr val="000000"/>
              </a:buClr>
              <a:buSzPct val="100000"/>
              <a:buFont typeface="Arial" pitchFamily="34" charset="0"/>
              <a:buNone/>
            </a:pPr>
            <a:r>
              <a:rPr lang="en-US" sz="2200">
                <a:solidFill>
                  <a:srgbClr val="FF0000"/>
                </a:solidFill>
              </a:rPr>
              <a:t>J.E. Gindler, Phys.Rev.C 16(1977) 1483</a:t>
            </a:r>
            <a:endParaRPr lang="ru-RU" sz="2200">
              <a:solidFill>
                <a:srgbClr val="FF0000"/>
              </a:solidFill>
            </a:endParaRPr>
          </a:p>
        </p:txBody>
      </p:sp>
      <p:sp>
        <p:nvSpPr>
          <p:cNvPr id="2" name="TextBox 1"/>
          <p:cNvSpPr txBox="1"/>
          <p:nvPr/>
        </p:nvSpPr>
        <p:spPr>
          <a:xfrm>
            <a:off x="1619672" y="3985900"/>
            <a:ext cx="1215397" cy="523220"/>
          </a:xfrm>
          <a:prstGeom prst="rect">
            <a:avLst/>
          </a:prstGeom>
          <a:noFill/>
        </p:spPr>
        <p:txBody>
          <a:bodyPr wrap="none" rtlCol="0">
            <a:spAutoFit/>
          </a:bodyPr>
          <a:lstStyle/>
          <a:p>
            <a:r>
              <a:rPr lang="en-US" dirty="0" smtClean="0"/>
              <a:t>Z=100</a:t>
            </a:r>
            <a:endParaRPr lang="ru-RU" dirty="0"/>
          </a:p>
        </p:txBody>
      </p:sp>
      <p:sp>
        <p:nvSpPr>
          <p:cNvPr id="3" name="TextBox 2"/>
          <p:cNvSpPr txBox="1"/>
          <p:nvPr/>
        </p:nvSpPr>
        <p:spPr>
          <a:xfrm>
            <a:off x="5526390" y="2636912"/>
            <a:ext cx="880369" cy="2062103"/>
          </a:xfrm>
          <a:prstGeom prst="rect">
            <a:avLst/>
          </a:prstGeom>
          <a:noFill/>
        </p:spPr>
        <p:txBody>
          <a:bodyPr wrap="none" rtlCol="0">
            <a:spAutoFit/>
          </a:bodyPr>
          <a:lstStyle/>
          <a:p>
            <a:r>
              <a:rPr lang="en-US" sz="1600" dirty="0" smtClean="0"/>
              <a:t>        Z</a:t>
            </a:r>
          </a:p>
          <a:p>
            <a:r>
              <a:rPr lang="en-US" sz="1600" dirty="0" smtClean="0"/>
              <a:t> U    92</a:t>
            </a:r>
          </a:p>
          <a:p>
            <a:r>
              <a:rPr lang="en-US" sz="1600" dirty="0" err="1" smtClean="0"/>
              <a:t>Np</a:t>
            </a:r>
            <a:r>
              <a:rPr lang="en-US" sz="1600" dirty="0" smtClean="0"/>
              <a:t>   93</a:t>
            </a:r>
          </a:p>
          <a:p>
            <a:r>
              <a:rPr lang="en-US" sz="1600" dirty="0" err="1" smtClean="0"/>
              <a:t>Pu</a:t>
            </a:r>
            <a:r>
              <a:rPr lang="en-US" sz="1600" dirty="0" smtClean="0"/>
              <a:t>   94</a:t>
            </a:r>
          </a:p>
          <a:p>
            <a:r>
              <a:rPr lang="en-US" sz="1600" dirty="0" smtClean="0"/>
              <a:t>Am  95</a:t>
            </a:r>
          </a:p>
          <a:p>
            <a:r>
              <a:rPr lang="en-US" sz="1600" dirty="0" smtClean="0"/>
              <a:t>Cm  96</a:t>
            </a:r>
          </a:p>
          <a:p>
            <a:r>
              <a:rPr lang="en-US" sz="1600" dirty="0" err="1" smtClean="0"/>
              <a:t>Cf</a:t>
            </a:r>
            <a:r>
              <a:rPr lang="en-US" sz="1600" dirty="0" smtClean="0"/>
              <a:t>    98</a:t>
            </a:r>
          </a:p>
          <a:p>
            <a:r>
              <a:rPr lang="en-US" sz="1600" dirty="0" err="1" smtClean="0"/>
              <a:t>Fm</a:t>
            </a:r>
            <a:r>
              <a:rPr lang="en-US" sz="1600" dirty="0" smtClean="0"/>
              <a:t> 100</a:t>
            </a:r>
            <a:endParaRPr lang="ru-RU" sz="16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Рисунок 6" descr="fig11f"/>
          <p:cNvPicPr>
            <a:picLocks noChangeAspect="1" noChangeArrowheads="1"/>
          </p:cNvPicPr>
          <p:nvPr/>
        </p:nvPicPr>
        <p:blipFill>
          <a:blip r:embed="rId2" cstate="print"/>
          <a:srcRect/>
          <a:stretch>
            <a:fillRect/>
          </a:stretch>
        </p:blipFill>
        <p:spPr bwMode="auto">
          <a:xfrm>
            <a:off x="1331913" y="1700213"/>
            <a:ext cx="5543550" cy="4249737"/>
          </a:xfrm>
          <a:prstGeom prst="rect">
            <a:avLst/>
          </a:prstGeom>
          <a:noFill/>
          <a:ln w="9525">
            <a:noFill/>
            <a:miter lim="800000"/>
            <a:headEnd/>
            <a:tailEnd/>
          </a:ln>
        </p:spPr>
      </p:pic>
      <p:sp>
        <p:nvSpPr>
          <p:cNvPr id="50179" name="Заголовок 1"/>
          <p:cNvSpPr>
            <a:spLocks noGrp="1"/>
          </p:cNvSpPr>
          <p:nvPr>
            <p:ph type="title"/>
          </p:nvPr>
        </p:nvSpPr>
        <p:spPr/>
        <p:txBody>
          <a:bodyPr/>
          <a:lstStyle/>
          <a:p>
            <a:r>
              <a:rPr lang="en-US" sz="2600" smtClean="0"/>
              <a:t>Appearance of shell effects as a heavy cluster at fission of massive nuclei. The cluster and conjugate fragment form dinuclear system. </a:t>
            </a:r>
            <a:endParaRPr lang="ru-RU" sz="2600" smtClean="0"/>
          </a:p>
        </p:txBody>
      </p:sp>
      <p:sp>
        <p:nvSpPr>
          <p:cNvPr id="50180" name="Содержимое 5"/>
          <p:cNvSpPr>
            <a:spLocks noGrp="1"/>
          </p:cNvSpPr>
          <p:nvPr>
            <p:ph idx="1"/>
          </p:nvPr>
        </p:nvSpPr>
        <p:spPr>
          <a:xfrm>
            <a:off x="2339975" y="5661025"/>
            <a:ext cx="4043363" cy="431800"/>
          </a:xfrm>
          <a:solidFill>
            <a:schemeClr val="bg1"/>
          </a:solidFill>
        </p:spPr>
        <p:txBody>
          <a:bodyPr/>
          <a:lstStyle/>
          <a:p>
            <a:pPr>
              <a:buFontTx/>
              <a:buNone/>
            </a:pPr>
            <a:r>
              <a:rPr lang="en-US" sz="1800" smtClean="0"/>
              <a:t>        Mass of splitting nucleus</a:t>
            </a:r>
            <a:endParaRPr lang="ru-RU" sz="1800" smtClean="0"/>
          </a:p>
        </p:txBody>
      </p:sp>
      <p:sp>
        <p:nvSpPr>
          <p:cNvPr id="4" name="Номер слайда 3"/>
          <p:cNvSpPr>
            <a:spLocks noGrp="1"/>
          </p:cNvSpPr>
          <p:nvPr>
            <p:ph type="sldNum" sz="quarter" idx="12"/>
          </p:nvPr>
        </p:nvSpPr>
        <p:spPr/>
        <p:txBody>
          <a:bodyPr/>
          <a:lstStyle/>
          <a:p>
            <a:pPr>
              <a:defRPr/>
            </a:pPr>
            <a:fld id="{BF195E79-E7FD-4F94-9708-0544458BEA30}" type="slidenum">
              <a:rPr lang="ja-JP" altLang="ru-RU" smtClean="0"/>
              <a:pPr>
                <a:defRPr/>
              </a:pPr>
              <a:t>93</a:t>
            </a:fld>
            <a:endParaRPr lang="ru-RU" altLang="ja-JP"/>
          </a:p>
        </p:txBody>
      </p:sp>
      <p:sp>
        <p:nvSpPr>
          <p:cNvPr id="8" name="Содержимое 5"/>
          <p:cNvSpPr txBox="1">
            <a:spLocks/>
          </p:cNvSpPr>
          <p:nvPr/>
        </p:nvSpPr>
        <p:spPr bwMode="auto">
          <a:xfrm rot="16200000">
            <a:off x="-900112" y="3573463"/>
            <a:ext cx="4967287" cy="503237"/>
          </a:xfrm>
          <a:prstGeom prst="rect">
            <a:avLst/>
          </a:prstGeom>
          <a:solidFill>
            <a:schemeClr val="bg1"/>
          </a:solidFill>
          <a:ln w="9525">
            <a:noFill/>
            <a:miter lim="800000"/>
            <a:headEnd/>
            <a:tailEnd/>
          </a:ln>
        </p:spPr>
        <p:txBody>
          <a:bodyPr/>
          <a:lstStyle/>
          <a:p>
            <a:pPr marL="342900" indent="-342900" eaLnBrk="0" hangingPunct="0">
              <a:spcBef>
                <a:spcPct val="20000"/>
              </a:spcBef>
              <a:defRPr/>
            </a:pPr>
            <a:r>
              <a:rPr lang="en-US" sz="1800" kern="0" dirty="0">
                <a:latin typeface="+mn-lt"/>
                <a:cs typeface="+mn-cs"/>
              </a:rPr>
              <a:t>        </a:t>
            </a:r>
            <a:r>
              <a:rPr lang="en-US" sz="1700" kern="0" dirty="0">
                <a:latin typeface="+mn-lt"/>
                <a:cs typeface="+mn-cs"/>
              </a:rPr>
              <a:t>Averaged mass of group of fission products.</a:t>
            </a:r>
            <a:endParaRPr lang="ru-RU" sz="1700" kern="0" dirty="0">
              <a:latin typeface="+mn-lt"/>
              <a:cs typeface="+mn-cs"/>
            </a:endParaRPr>
          </a:p>
        </p:txBody>
      </p:sp>
      <p:sp>
        <p:nvSpPr>
          <p:cNvPr id="9" name="Содержимое 5"/>
          <p:cNvSpPr txBox="1">
            <a:spLocks/>
          </p:cNvSpPr>
          <p:nvPr/>
        </p:nvSpPr>
        <p:spPr bwMode="auto">
          <a:xfrm>
            <a:off x="2195513" y="1989138"/>
            <a:ext cx="4043362" cy="287337"/>
          </a:xfrm>
          <a:prstGeom prst="rect">
            <a:avLst/>
          </a:prstGeom>
          <a:solidFill>
            <a:schemeClr val="bg1"/>
          </a:solidFill>
          <a:ln w="9525">
            <a:noFill/>
            <a:miter lim="800000"/>
            <a:headEnd/>
            <a:tailEnd/>
          </a:ln>
        </p:spPr>
        <p:txBody>
          <a:bodyPr/>
          <a:lstStyle/>
          <a:p>
            <a:pPr marL="342900" indent="-342900" eaLnBrk="0" hangingPunct="0">
              <a:spcBef>
                <a:spcPct val="20000"/>
              </a:spcBef>
              <a:defRPr/>
            </a:pPr>
            <a:r>
              <a:rPr lang="en-US" sz="1800" kern="0" dirty="0">
                <a:latin typeface="+mn-lt"/>
                <a:cs typeface="+mn-cs"/>
              </a:rPr>
              <a:t>        </a:t>
            </a:r>
            <a:r>
              <a:rPr lang="en-US" sz="1600" kern="0" dirty="0">
                <a:latin typeface="+mn-lt"/>
                <a:cs typeface="+mn-cs"/>
              </a:rPr>
              <a:t>The group of heavy products</a:t>
            </a:r>
            <a:endParaRPr lang="ru-RU" sz="1600" kern="0" dirty="0">
              <a:latin typeface="+mn-lt"/>
              <a:cs typeface="+mn-cs"/>
            </a:endParaRPr>
          </a:p>
        </p:txBody>
      </p:sp>
      <p:sp>
        <p:nvSpPr>
          <p:cNvPr id="10" name="Содержимое 5"/>
          <p:cNvSpPr txBox="1">
            <a:spLocks/>
          </p:cNvSpPr>
          <p:nvPr/>
        </p:nvSpPr>
        <p:spPr bwMode="auto">
          <a:xfrm>
            <a:off x="2411413" y="3213100"/>
            <a:ext cx="2665412" cy="287338"/>
          </a:xfrm>
          <a:prstGeom prst="rect">
            <a:avLst/>
          </a:prstGeom>
          <a:solidFill>
            <a:schemeClr val="bg1"/>
          </a:solidFill>
          <a:ln w="9525">
            <a:noFill/>
            <a:miter lim="800000"/>
            <a:headEnd/>
            <a:tailEnd/>
          </a:ln>
        </p:spPr>
        <p:txBody>
          <a:bodyPr/>
          <a:lstStyle/>
          <a:p>
            <a:pPr marL="342900" indent="-342900" eaLnBrk="0" hangingPunct="0">
              <a:spcBef>
                <a:spcPct val="20000"/>
              </a:spcBef>
              <a:defRPr/>
            </a:pPr>
            <a:r>
              <a:rPr lang="en-US" sz="1600" kern="0" dirty="0">
                <a:latin typeface="+mn-lt"/>
                <a:cs typeface="+mn-cs"/>
              </a:rPr>
              <a:t>Group of the light products</a:t>
            </a:r>
            <a:endParaRPr lang="ru-RU" sz="1600" kern="0" dirty="0">
              <a:latin typeface="+mn-lt"/>
              <a:cs typeface="+mn-cs"/>
            </a:endParaRPr>
          </a:p>
        </p:txBody>
      </p:sp>
      <p:sp>
        <p:nvSpPr>
          <p:cNvPr id="50185" name="Oval 8"/>
          <p:cNvSpPr>
            <a:spLocks noChangeArrowheads="1"/>
          </p:cNvSpPr>
          <p:nvPr/>
        </p:nvSpPr>
        <p:spPr bwMode="auto">
          <a:xfrm>
            <a:off x="7235825" y="1916113"/>
            <a:ext cx="1008063" cy="936625"/>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50186" name="Oval 8"/>
          <p:cNvSpPr>
            <a:spLocks noChangeArrowheads="1"/>
          </p:cNvSpPr>
          <p:nvPr/>
        </p:nvSpPr>
        <p:spPr bwMode="auto">
          <a:xfrm>
            <a:off x="7739856" y="4159712"/>
            <a:ext cx="1008608" cy="935038"/>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r>
              <a:rPr lang="en-US" sz="1800" dirty="0" smtClean="0"/>
              <a:t>A</a:t>
            </a:r>
            <a:r>
              <a:rPr lang="en-US" sz="1800" baseline="-25000" dirty="0" smtClean="0"/>
              <a:t>H</a:t>
            </a:r>
            <a:r>
              <a:rPr lang="en-US" sz="1800" dirty="0" smtClean="0"/>
              <a:t>=138 </a:t>
            </a:r>
            <a:endParaRPr lang="ru-RU" sz="1800" dirty="0"/>
          </a:p>
        </p:txBody>
      </p:sp>
      <p:sp>
        <p:nvSpPr>
          <p:cNvPr id="50187" name="Oval 8"/>
          <p:cNvSpPr>
            <a:spLocks noChangeArrowheads="1"/>
          </p:cNvSpPr>
          <p:nvPr/>
        </p:nvSpPr>
        <p:spPr bwMode="auto">
          <a:xfrm>
            <a:off x="7019925" y="4221163"/>
            <a:ext cx="720725" cy="720725"/>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50188" name="Oval 8"/>
          <p:cNvSpPr>
            <a:spLocks noChangeArrowheads="1"/>
          </p:cNvSpPr>
          <p:nvPr/>
        </p:nvSpPr>
        <p:spPr bwMode="auto">
          <a:xfrm>
            <a:off x="7092950" y="2997200"/>
            <a:ext cx="1439863" cy="863600"/>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50189" name="Oval 8"/>
          <p:cNvSpPr>
            <a:spLocks noChangeArrowheads="1"/>
          </p:cNvSpPr>
          <p:nvPr/>
        </p:nvSpPr>
        <p:spPr bwMode="auto">
          <a:xfrm>
            <a:off x="7019925" y="5373688"/>
            <a:ext cx="720725" cy="719137"/>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sp>
        <p:nvSpPr>
          <p:cNvPr id="50190" name="Oval 8"/>
          <p:cNvSpPr>
            <a:spLocks noChangeArrowheads="1"/>
          </p:cNvSpPr>
          <p:nvPr/>
        </p:nvSpPr>
        <p:spPr bwMode="auto">
          <a:xfrm>
            <a:off x="7885113" y="5229225"/>
            <a:ext cx="1008062" cy="936625"/>
          </a:xfrm>
          <a:prstGeom prst="ellipse">
            <a:avLst/>
          </a:prstGeom>
          <a:solidFill>
            <a:srgbClr val="00B8FF"/>
          </a:solidFill>
          <a:ln w="9525">
            <a:solidFill>
              <a:schemeClr val="tx1"/>
            </a:solidFill>
            <a:round/>
            <a:headEnd/>
            <a:tailEnd/>
          </a:ln>
        </p:spPr>
        <p:txBody>
          <a:bodyPr wrap="none" anchor="ctr"/>
          <a:lstStyle/>
          <a:p>
            <a:pPr>
              <a:lnSpc>
                <a:spcPct val="81000"/>
              </a:lnSpc>
              <a:buClr>
                <a:srgbClr val="000000"/>
              </a:buClr>
              <a:buSzPct val="100000"/>
              <a:buFont typeface="Arial" pitchFamily="34" charset="0"/>
              <a:buNone/>
            </a:pPr>
            <a:endParaRPr lang="ru-RU"/>
          </a:p>
        </p:txBody>
      </p:sp>
      <p:cxnSp>
        <p:nvCxnSpPr>
          <p:cNvPr id="18" name="Прямая со стрелкой 17"/>
          <p:cNvCxnSpPr/>
          <p:nvPr/>
        </p:nvCxnSpPr>
        <p:spPr bwMode="auto">
          <a:xfrm rot="10800000">
            <a:off x="6875463" y="5732463"/>
            <a:ext cx="360362" cy="3175"/>
          </a:xfrm>
          <a:prstGeom prst="straightConnector1">
            <a:avLst/>
          </a:prstGeom>
          <a:ln>
            <a:headEnd type="none" w="med" len="med"/>
            <a:tailEnd type="arrow"/>
          </a:ln>
        </p:spPr>
        <p:style>
          <a:lnRef idx="2">
            <a:schemeClr val="accent2"/>
          </a:lnRef>
          <a:fillRef idx="0">
            <a:schemeClr val="accent2"/>
          </a:fillRef>
          <a:effectRef idx="1">
            <a:schemeClr val="accent2"/>
          </a:effectRef>
          <a:fontRef idx="minor">
            <a:schemeClr val="tx1"/>
          </a:fontRef>
        </p:style>
      </p:cxnSp>
      <p:cxnSp>
        <p:nvCxnSpPr>
          <p:cNvPr id="20" name="Прямая со стрелкой 19"/>
          <p:cNvCxnSpPr/>
          <p:nvPr/>
        </p:nvCxnSpPr>
        <p:spPr bwMode="auto">
          <a:xfrm>
            <a:off x="8532813" y="5661025"/>
            <a:ext cx="539750" cy="1588"/>
          </a:xfrm>
          <a:prstGeom prst="straightConnector1">
            <a:avLst/>
          </a:prstGeom>
          <a:ln>
            <a:headEnd type="none" w="med" len="med"/>
            <a:tailEnd type="arrow"/>
          </a:ln>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964484" y="6283383"/>
            <a:ext cx="1872629" cy="523220"/>
          </a:xfrm>
          <a:prstGeom prst="rect">
            <a:avLst/>
          </a:prstGeom>
          <a:noFill/>
        </p:spPr>
        <p:txBody>
          <a:bodyPr wrap="none" rtlCol="0">
            <a:spAutoFit/>
          </a:bodyPr>
          <a:lstStyle/>
          <a:p>
            <a:r>
              <a:rPr lang="en-US" dirty="0" smtClean="0"/>
              <a:t>A</a:t>
            </a:r>
            <a:r>
              <a:rPr lang="en-US" baseline="-25000" dirty="0" smtClean="0"/>
              <a:t>L</a:t>
            </a:r>
            <a:r>
              <a:rPr lang="en-US" dirty="0" smtClean="0"/>
              <a:t>=F(</a:t>
            </a:r>
            <a:r>
              <a:rPr lang="en-US" dirty="0" err="1" smtClean="0"/>
              <a:t>Z</a:t>
            </a:r>
            <a:r>
              <a:rPr lang="en-US" baseline="-25000" dirty="0" err="1" smtClean="0"/>
              <a:t>fiss</a:t>
            </a:r>
            <a:r>
              <a:rPr lang="en-US" dirty="0" smtClean="0"/>
              <a:t>)</a:t>
            </a:r>
            <a:endParaRPr lang="ru-RU"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Заголовок 1"/>
          <p:cNvSpPr>
            <a:spLocks noGrp="1"/>
          </p:cNvSpPr>
          <p:nvPr>
            <p:ph type="title"/>
          </p:nvPr>
        </p:nvSpPr>
        <p:spPr>
          <a:xfrm>
            <a:off x="457200" y="274638"/>
            <a:ext cx="8472488" cy="1138237"/>
          </a:xfrm>
          <a:solidFill>
            <a:schemeClr val="accent1"/>
          </a:solidFill>
        </p:spPr>
        <p:txBody>
          <a:bodyPr/>
          <a:lstStyle/>
          <a:p>
            <a:r>
              <a:rPr lang="en-US" sz="3200" dirty="0" smtClean="0">
                <a:solidFill>
                  <a:srgbClr val="FF0000"/>
                </a:solidFill>
              </a:rPr>
              <a:t>Conditions allowing long lifetime of </a:t>
            </a:r>
            <a:r>
              <a:rPr lang="en-US" sz="3200" dirty="0" err="1" smtClean="0">
                <a:solidFill>
                  <a:srgbClr val="FF0000"/>
                </a:solidFill>
              </a:rPr>
              <a:t>dinuclear</a:t>
            </a:r>
            <a:r>
              <a:rPr lang="en-US" sz="3200" dirty="0" smtClean="0">
                <a:solidFill>
                  <a:srgbClr val="FF0000"/>
                </a:solidFill>
              </a:rPr>
              <a:t> systems at capture and fission processes</a:t>
            </a:r>
            <a:endParaRPr lang="ru-RU" sz="3200" dirty="0" smtClean="0">
              <a:solidFill>
                <a:srgbClr val="FF0000"/>
              </a:solidFill>
            </a:endParaRPr>
          </a:p>
        </p:txBody>
      </p:sp>
      <p:sp>
        <p:nvSpPr>
          <p:cNvPr id="51203" name="Содержимое 2"/>
          <p:cNvSpPr>
            <a:spLocks noGrp="1"/>
          </p:cNvSpPr>
          <p:nvPr>
            <p:ph idx="1"/>
          </p:nvPr>
        </p:nvSpPr>
        <p:spPr>
          <a:xfrm>
            <a:off x="457200" y="1600200"/>
            <a:ext cx="8543925" cy="4757738"/>
          </a:xfrm>
        </p:spPr>
        <p:txBody>
          <a:bodyPr/>
          <a:lstStyle/>
          <a:p>
            <a:r>
              <a:rPr lang="en-US" sz="2000" dirty="0" err="1" smtClean="0"/>
              <a:t>Dinuclear</a:t>
            </a:r>
            <a:r>
              <a:rPr lang="en-US" sz="2000" dirty="0" smtClean="0"/>
              <a:t> system is formed due to shell effects as the quantum states of the neutron and proton subsystems of nuclei.</a:t>
            </a:r>
          </a:p>
          <a:p>
            <a:r>
              <a:rPr lang="en-US" sz="2000" dirty="0" smtClean="0"/>
              <a:t>Shell effects is observed as cluster states in the large amplitude collective motions of nuclei.</a:t>
            </a:r>
          </a:p>
          <a:p>
            <a:r>
              <a:rPr lang="en-US" sz="2000" dirty="0" smtClean="0"/>
              <a:t>The observed  cluster emission, mass-charge distribution of the quasifission fragments and spontaneous asymmetric fission of </a:t>
            </a:r>
            <a:r>
              <a:rPr lang="en-US" sz="2000" dirty="0" err="1" smtClean="0"/>
              <a:t>Th</a:t>
            </a:r>
            <a:r>
              <a:rPr lang="en-US" sz="2000" dirty="0" smtClean="0"/>
              <a:t>, U and </a:t>
            </a:r>
            <a:r>
              <a:rPr lang="en-US" sz="2000" dirty="0" err="1" smtClean="0"/>
              <a:t>Cf</a:t>
            </a:r>
            <a:r>
              <a:rPr lang="en-US" sz="2000" dirty="0" smtClean="0"/>
              <a:t>  isotopes proved the strong role of shell structure.</a:t>
            </a:r>
          </a:p>
          <a:p>
            <a:r>
              <a:rPr lang="en-US" sz="2000" dirty="0" smtClean="0"/>
              <a:t>Reactions of heavy ion collisions and fission (spontaneous and induced) processes can be studied well using </a:t>
            </a:r>
            <a:r>
              <a:rPr lang="en-US" sz="2000" dirty="0" err="1" smtClean="0"/>
              <a:t>dinuclear</a:t>
            </a:r>
            <a:r>
              <a:rPr lang="en-US" sz="2000" dirty="0" smtClean="0"/>
              <a:t> system concept.</a:t>
            </a:r>
          </a:p>
          <a:p>
            <a:r>
              <a:rPr lang="en-US" sz="2000" dirty="0" smtClean="0"/>
              <a:t>Presence of the potential well with enough depth (</a:t>
            </a:r>
            <a:r>
              <a:rPr lang="en-US" sz="2000" i="1" dirty="0" err="1" smtClean="0"/>
              <a:t>B</a:t>
            </a:r>
            <a:r>
              <a:rPr lang="en-US" sz="2000" baseline="-25000" dirty="0" err="1" smtClean="0"/>
              <a:t>fq</a:t>
            </a:r>
            <a:r>
              <a:rPr lang="en-US" sz="2000" dirty="0" smtClean="0"/>
              <a:t>) in nucleus-nucleus  potential. </a:t>
            </a:r>
          </a:p>
          <a:p>
            <a:pPr>
              <a:buFontTx/>
              <a:buNone/>
            </a:pPr>
            <a:endParaRPr lang="en-US" sz="2000" dirty="0" smtClean="0"/>
          </a:p>
          <a:p>
            <a:pPr>
              <a:buFontTx/>
              <a:buNone/>
            </a:pPr>
            <a:r>
              <a:rPr lang="en-US" sz="2400" dirty="0" smtClean="0"/>
              <a:t>  </a:t>
            </a:r>
            <a:endParaRPr lang="ru-RU" sz="2400" dirty="0" smtClean="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Номер слайда 5"/>
          <p:cNvSpPr>
            <a:spLocks noGrp="1"/>
          </p:cNvSpPr>
          <p:nvPr>
            <p:ph type="sldNum" sz="quarter" idx="12"/>
          </p:nvPr>
        </p:nvSpPr>
        <p:spPr/>
        <p:txBody>
          <a:bodyPr/>
          <a:lstStyle/>
          <a:p>
            <a:pPr>
              <a:defRPr/>
            </a:pPr>
            <a:fld id="{DC61E1EC-B944-4705-ACAC-B7F921B3BCDB}" type="slidenum">
              <a:rPr lang="ja-JP" altLang="ru-RU" smtClean="0"/>
              <a:pPr>
                <a:defRPr/>
              </a:pPr>
              <a:t>95</a:t>
            </a:fld>
            <a:endParaRPr lang="ru-RU" altLang="ja-JP" smtClean="0"/>
          </a:p>
        </p:txBody>
      </p:sp>
      <p:sp>
        <p:nvSpPr>
          <p:cNvPr id="8196" name="Rectangle 2"/>
          <p:cNvSpPr>
            <a:spLocks noGrp="1" noChangeArrowheads="1"/>
          </p:cNvSpPr>
          <p:nvPr>
            <p:ph type="title"/>
          </p:nvPr>
        </p:nvSpPr>
        <p:spPr>
          <a:xfrm>
            <a:off x="250825" y="304800"/>
            <a:ext cx="8447088" cy="1487488"/>
          </a:xfrm>
        </p:spPr>
        <p:txBody>
          <a:bodyPr lIns="90000" tIns="46800" rIns="90000" bIns="46800"/>
          <a:lstStyle/>
          <a:p>
            <a:pPr algn="l" defTabSz="457200" eaLnBrk="1" hangingPunct="1">
              <a:lnSpc>
                <a:spcPct val="93000"/>
              </a:lnSpc>
              <a:buClr>
                <a:srgbClr val="009999"/>
              </a:buCl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zh-CN" sz="2800" smtClean="0">
                <a:solidFill>
                  <a:srgbClr val="009999"/>
                </a:solidFill>
                <a:ea typeface="SimSun" pitchFamily="2" charset="-122"/>
              </a:rPr>
              <a:t>Non-equilibrium processes in heavy ion collisions</a:t>
            </a:r>
            <a:r>
              <a:rPr lang="en-GB" altLang="zh-CN" sz="2000" smtClean="0">
                <a:solidFill>
                  <a:srgbClr val="009999"/>
                </a:solidFill>
                <a:ea typeface="SimSun" pitchFamily="2" charset="-122"/>
              </a:rPr>
              <a:t> </a:t>
            </a:r>
            <a:br>
              <a:rPr lang="en-GB" altLang="zh-CN" sz="2000" smtClean="0">
                <a:solidFill>
                  <a:srgbClr val="009999"/>
                </a:solidFill>
                <a:ea typeface="SimSun" pitchFamily="2" charset="-122"/>
              </a:rPr>
            </a:br>
            <a:r>
              <a:rPr lang="en-GB" altLang="zh-CN" sz="2000" smtClean="0">
                <a:solidFill>
                  <a:srgbClr val="009999"/>
                </a:solidFill>
                <a:ea typeface="SimSun" pitchFamily="2" charset="-122"/>
              </a:rPr>
              <a:t/>
            </a:r>
            <a:br>
              <a:rPr lang="en-GB" altLang="zh-CN" sz="2000" smtClean="0">
                <a:solidFill>
                  <a:srgbClr val="009999"/>
                </a:solidFill>
                <a:ea typeface="SimSun" pitchFamily="2" charset="-122"/>
              </a:rPr>
            </a:br>
            <a:r>
              <a:rPr lang="en-GB" altLang="zh-CN" sz="2000" smtClean="0">
                <a:ea typeface="SimSun" pitchFamily="2" charset="-122"/>
              </a:rPr>
              <a:t>At  А</a:t>
            </a:r>
            <a:r>
              <a:rPr lang="en-GB" altLang="zh-CN" sz="2000" baseline="-25000" smtClean="0">
                <a:ea typeface="SimSun" pitchFamily="2" charset="-122"/>
              </a:rPr>
              <a:t>1</a:t>
            </a:r>
            <a:r>
              <a:rPr lang="en-GB" altLang="zh-CN" sz="2000" smtClean="0">
                <a:ea typeface="SimSun" pitchFamily="2" charset="-122"/>
              </a:rPr>
              <a:t> +А</a:t>
            </a:r>
            <a:r>
              <a:rPr lang="en-GB" altLang="zh-CN" sz="2000" baseline="-25000" smtClean="0">
                <a:ea typeface="SimSun" pitchFamily="2" charset="-122"/>
              </a:rPr>
              <a:t>2 </a:t>
            </a:r>
            <a:r>
              <a:rPr lang="en-GB" altLang="zh-CN" sz="2000" smtClean="0">
                <a:ea typeface="SimSun" pitchFamily="2" charset="-122"/>
                <a:cs typeface="Arial" pitchFamily="34" charset="0"/>
              </a:rPr>
              <a:t>→ </a:t>
            </a:r>
            <a:r>
              <a:rPr lang="en-GB" altLang="zh-CN" sz="2000" smtClean="0">
                <a:ea typeface="SimSun" pitchFamily="2" charset="-122"/>
              </a:rPr>
              <a:t>А</a:t>
            </a:r>
            <a:r>
              <a:rPr lang="en-GB" altLang="zh-CN" sz="2000" baseline="-25000" smtClean="0">
                <a:ea typeface="SimSun" pitchFamily="2" charset="-122"/>
              </a:rPr>
              <a:t>1</a:t>
            </a:r>
            <a:r>
              <a:rPr lang="en-GB" altLang="zh-CN" sz="2000" smtClean="0">
                <a:ea typeface="SimSun" pitchFamily="2" charset="-122"/>
              </a:rPr>
              <a:t>’ +А</a:t>
            </a:r>
            <a:r>
              <a:rPr lang="en-GB" altLang="zh-CN" sz="2000" baseline="-25000" smtClean="0">
                <a:ea typeface="SimSun" pitchFamily="2" charset="-122"/>
              </a:rPr>
              <a:t>2</a:t>
            </a:r>
            <a:r>
              <a:rPr lang="en-GB" altLang="zh-CN" sz="2000" smtClean="0">
                <a:ea typeface="SimSun" pitchFamily="2" charset="-122"/>
              </a:rPr>
              <a:t>’    usually  Е</a:t>
            </a:r>
            <a:r>
              <a:rPr lang="en-GB" altLang="zh-CN" sz="2000" baseline="-25000" smtClean="0">
                <a:ea typeface="SimSun" pitchFamily="2" charset="-122"/>
              </a:rPr>
              <a:t>1</a:t>
            </a:r>
            <a:r>
              <a:rPr lang="en-GB" altLang="zh-CN" sz="2000" baseline="30000" smtClean="0">
                <a:ea typeface="SimSun" pitchFamily="2" charset="-122"/>
              </a:rPr>
              <a:t>*</a:t>
            </a:r>
            <a:r>
              <a:rPr lang="en-GB" altLang="zh-CN" sz="2000" smtClean="0">
                <a:ea typeface="SimSun" pitchFamily="2" charset="-122"/>
              </a:rPr>
              <a:t> : Е</a:t>
            </a:r>
            <a:r>
              <a:rPr lang="en-GB" altLang="zh-CN" sz="2000" baseline="-25000" smtClean="0">
                <a:ea typeface="SimSun" pitchFamily="2" charset="-122"/>
              </a:rPr>
              <a:t>2</a:t>
            </a:r>
            <a:r>
              <a:rPr lang="en-GB" altLang="zh-CN" sz="2000" baseline="30000" smtClean="0">
                <a:ea typeface="SimSun" pitchFamily="2" charset="-122"/>
              </a:rPr>
              <a:t>* </a:t>
            </a:r>
            <a:r>
              <a:rPr lang="en-GB" altLang="zh-CN" sz="2000" smtClean="0">
                <a:ea typeface="SimSun" pitchFamily="2" charset="-122"/>
              </a:rPr>
              <a:t>≠ А</a:t>
            </a:r>
            <a:r>
              <a:rPr lang="en-GB" altLang="zh-CN" sz="2000" baseline="-25000" smtClean="0">
                <a:ea typeface="SimSun" pitchFamily="2" charset="-122"/>
              </a:rPr>
              <a:t>1</a:t>
            </a:r>
            <a:r>
              <a:rPr lang="en-GB" altLang="zh-CN" sz="2000" smtClean="0">
                <a:ea typeface="SimSun" pitchFamily="2" charset="-122"/>
              </a:rPr>
              <a:t>’ : А</a:t>
            </a:r>
            <a:r>
              <a:rPr lang="en-GB" altLang="zh-CN" sz="2000" baseline="-25000" smtClean="0">
                <a:ea typeface="SimSun" pitchFamily="2" charset="-122"/>
              </a:rPr>
              <a:t>2</a:t>
            </a:r>
            <a:r>
              <a:rPr lang="en-GB" altLang="zh-CN" sz="2000" smtClean="0">
                <a:ea typeface="SimSun" pitchFamily="2" charset="-122"/>
              </a:rPr>
              <a:t>’  (even at fission!).  </a:t>
            </a:r>
            <a:br>
              <a:rPr lang="en-GB" altLang="zh-CN" sz="2000" smtClean="0">
                <a:ea typeface="SimSun" pitchFamily="2" charset="-122"/>
              </a:rPr>
            </a:br>
            <a:r>
              <a:rPr lang="en-GB" altLang="zh-CN" sz="2000" smtClean="0">
                <a:ea typeface="SimSun" pitchFamily="2" charset="-122"/>
              </a:rPr>
              <a:t>   At  thermodynamic equilibrium  must be  Т</a:t>
            </a:r>
            <a:r>
              <a:rPr lang="en-GB" altLang="zh-CN" sz="2000" baseline="-25000" smtClean="0">
                <a:ea typeface="SimSun" pitchFamily="2" charset="-122"/>
              </a:rPr>
              <a:t>1</a:t>
            </a:r>
            <a:r>
              <a:rPr lang="en-GB" altLang="zh-CN" sz="2000" smtClean="0">
                <a:ea typeface="SimSun" pitchFamily="2" charset="-122"/>
              </a:rPr>
              <a:t>=Т</a:t>
            </a:r>
            <a:r>
              <a:rPr lang="en-GB" altLang="zh-CN" sz="2000" baseline="-25000" smtClean="0">
                <a:ea typeface="SimSun" pitchFamily="2" charset="-122"/>
              </a:rPr>
              <a:t>2</a:t>
            </a:r>
            <a:r>
              <a:rPr lang="en-GB" altLang="zh-CN" sz="2000" smtClean="0">
                <a:ea typeface="SimSun" pitchFamily="2" charset="-122"/>
              </a:rPr>
              <a:t> →  Е</a:t>
            </a:r>
            <a:r>
              <a:rPr lang="en-GB" altLang="zh-CN" sz="2000" baseline="-25000" smtClean="0">
                <a:ea typeface="SimSun" pitchFamily="2" charset="-122"/>
              </a:rPr>
              <a:t>1</a:t>
            </a:r>
            <a:r>
              <a:rPr lang="en-GB" altLang="zh-CN" sz="2000" baseline="30000" smtClean="0">
                <a:ea typeface="SimSun" pitchFamily="2" charset="-122"/>
              </a:rPr>
              <a:t>*</a:t>
            </a:r>
            <a:r>
              <a:rPr lang="en-GB" altLang="zh-CN" sz="2000" smtClean="0">
                <a:ea typeface="SimSun" pitchFamily="2" charset="-122"/>
              </a:rPr>
              <a:t> : Е</a:t>
            </a:r>
            <a:r>
              <a:rPr lang="en-GB" altLang="zh-CN" sz="2000" baseline="-25000" smtClean="0">
                <a:ea typeface="SimSun" pitchFamily="2" charset="-122"/>
              </a:rPr>
              <a:t>2</a:t>
            </a:r>
            <a:r>
              <a:rPr lang="en-GB" altLang="zh-CN" sz="2000" baseline="30000" smtClean="0">
                <a:ea typeface="SimSun" pitchFamily="2" charset="-122"/>
              </a:rPr>
              <a:t>* </a:t>
            </a:r>
            <a:r>
              <a:rPr lang="en-GB" altLang="zh-CN" sz="2000" smtClean="0">
                <a:ea typeface="SimSun" pitchFamily="2" charset="-122"/>
              </a:rPr>
              <a:t>= А</a:t>
            </a:r>
            <a:r>
              <a:rPr lang="en-GB" altLang="zh-CN" sz="2000" baseline="-25000" smtClean="0">
                <a:ea typeface="SimSun" pitchFamily="2" charset="-122"/>
              </a:rPr>
              <a:t>1</a:t>
            </a:r>
            <a:r>
              <a:rPr lang="en-GB" altLang="zh-CN" sz="2000" smtClean="0">
                <a:ea typeface="SimSun" pitchFamily="2" charset="-122"/>
              </a:rPr>
              <a:t>’ : А</a:t>
            </a:r>
            <a:r>
              <a:rPr lang="en-GB" altLang="zh-CN" sz="2000" baseline="-25000" smtClean="0">
                <a:ea typeface="SimSun" pitchFamily="2" charset="-122"/>
              </a:rPr>
              <a:t>2</a:t>
            </a:r>
            <a:r>
              <a:rPr lang="en-GB" altLang="zh-CN" sz="2000" smtClean="0">
                <a:ea typeface="SimSun" pitchFamily="2" charset="-122"/>
              </a:rPr>
              <a:t>’ </a:t>
            </a:r>
          </a:p>
        </p:txBody>
      </p:sp>
      <p:pic>
        <p:nvPicPr>
          <p:cNvPr id="8197" name="Picture 3"/>
          <p:cNvPicPr>
            <a:picLocks noChangeAspect="1" noChangeArrowheads="1"/>
          </p:cNvPicPr>
          <p:nvPr/>
        </p:nvPicPr>
        <p:blipFill>
          <a:blip r:embed="rId4" cstate="print"/>
          <a:srcRect/>
          <a:stretch>
            <a:fillRect/>
          </a:stretch>
        </p:blipFill>
        <p:spPr bwMode="auto">
          <a:xfrm>
            <a:off x="250825" y="1773238"/>
            <a:ext cx="6048375" cy="4032250"/>
          </a:xfrm>
          <a:prstGeom prst="rect">
            <a:avLst/>
          </a:prstGeom>
          <a:noFill/>
          <a:ln w="9525">
            <a:noFill/>
            <a:miter lim="800000"/>
            <a:headEnd/>
            <a:tailEnd/>
          </a:ln>
        </p:spPr>
      </p:pic>
      <p:graphicFrame>
        <p:nvGraphicFramePr>
          <p:cNvPr id="8194" name="Object 4"/>
          <p:cNvGraphicFramePr>
            <a:graphicFrameLocks noChangeAspect="1"/>
          </p:cNvGraphicFramePr>
          <p:nvPr/>
        </p:nvGraphicFramePr>
        <p:xfrm>
          <a:off x="5672138" y="1838325"/>
          <a:ext cx="2500312" cy="820738"/>
        </p:xfrm>
        <a:graphic>
          <a:graphicData uri="http://schemas.openxmlformats.org/presentationml/2006/ole">
            <mc:AlternateContent xmlns:mc="http://schemas.openxmlformats.org/markup-compatibility/2006">
              <mc:Choice xmlns:v="urn:schemas-microsoft-com:vml" Requires="v">
                <p:oleObj spid="_x0000_s8232" name="Формула" r:id="rId5" imgW="1180800" imgH="304560" progId="Equation.3">
                  <p:embed/>
                </p:oleObj>
              </mc:Choice>
              <mc:Fallback>
                <p:oleObj name="Формула" r:id="rId5" imgW="1180800" imgH="30456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72138" y="1838325"/>
                        <a:ext cx="2500312" cy="820738"/>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8198" name="Text Box 5"/>
          <p:cNvSpPr txBox="1">
            <a:spLocks noChangeArrowheads="1"/>
          </p:cNvSpPr>
          <p:nvPr/>
        </p:nvSpPr>
        <p:spPr bwMode="auto">
          <a:xfrm>
            <a:off x="6516688" y="2636838"/>
            <a:ext cx="1150937" cy="431800"/>
          </a:xfrm>
          <a:prstGeom prst="rect">
            <a:avLst/>
          </a:prstGeom>
          <a:noFill/>
          <a:ln w="9525">
            <a:noFill/>
            <a:miter lim="800000"/>
            <a:headEnd/>
            <a:tailEnd/>
          </a:ln>
        </p:spPr>
        <p:txBody>
          <a:bodyPr lIns="90000" tIns="46800" rIns="90000" bIns="46800">
            <a:spAutoFit/>
          </a:bodyPr>
          <a:lstStyle/>
          <a:p>
            <a:pP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2400" i="1">
                <a:latin typeface="Times New Roman" pitchFamily="18" charset="0"/>
              </a:rPr>
              <a:t>i</a:t>
            </a:r>
            <a:r>
              <a:rPr lang="en-GB" sz="2400">
                <a:latin typeface="Times New Roman" pitchFamily="18" charset="0"/>
              </a:rPr>
              <a:t>=P, T</a:t>
            </a:r>
          </a:p>
        </p:txBody>
      </p:sp>
      <p:pic>
        <p:nvPicPr>
          <p:cNvPr id="8199" name="Picture 6"/>
          <p:cNvPicPr>
            <a:picLocks noChangeAspect="1" noChangeArrowheads="1"/>
          </p:cNvPicPr>
          <p:nvPr/>
        </p:nvPicPr>
        <p:blipFill>
          <a:blip r:embed="rId7" cstate="print"/>
          <a:srcRect/>
          <a:stretch>
            <a:fillRect/>
          </a:stretch>
        </p:blipFill>
        <p:spPr bwMode="auto">
          <a:xfrm>
            <a:off x="3851275" y="2924175"/>
            <a:ext cx="4968875" cy="3333750"/>
          </a:xfrm>
          <a:prstGeom prst="rect">
            <a:avLst/>
          </a:prstGeom>
          <a:noFill/>
          <a:ln w="9525">
            <a:noFill/>
            <a:miter lim="800000"/>
            <a:headEnd/>
            <a:tailEnd/>
          </a:ln>
        </p:spPr>
      </p:pic>
      <p:sp>
        <p:nvSpPr>
          <p:cNvPr id="8200" name="Text Box 7"/>
          <p:cNvSpPr txBox="1">
            <a:spLocks noChangeArrowheads="1"/>
          </p:cNvSpPr>
          <p:nvPr/>
        </p:nvSpPr>
        <p:spPr bwMode="auto">
          <a:xfrm>
            <a:off x="323850" y="6092825"/>
            <a:ext cx="4156075" cy="304800"/>
          </a:xfrm>
          <a:prstGeom prst="rect">
            <a:avLst/>
          </a:prstGeom>
          <a:noFill/>
          <a:ln w="9525">
            <a:noFill/>
            <a:miter lim="800000"/>
            <a:headEnd/>
            <a:tailEnd/>
          </a:ln>
        </p:spPr>
        <p:txBody>
          <a:bodyPr lIns="90000" tIns="46800" rIns="90000" bIns="46800" anchor="ctr">
            <a:spAutoFit/>
          </a:bodyPr>
          <a:lstStyle/>
          <a:p>
            <a:pPr>
              <a:lnSpc>
                <a:spcPct val="93000"/>
              </a:lnSpc>
              <a:buClr>
                <a:srgbClr val="99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sz="1400">
                <a:solidFill>
                  <a:srgbClr val="990000"/>
                </a:solidFill>
                <a:latin typeface="Times New Roman" pitchFamily="18" charset="0"/>
                <a:ea typeface="ＭＳ Ｐゴシック" pitchFamily="34" charset="-128"/>
              </a:rPr>
              <a:t>R.V. Jolos,  Eur.  Phys. Jour. A</a:t>
            </a:r>
            <a:r>
              <a:rPr lang="en-GB" sz="1400" b="1">
                <a:solidFill>
                  <a:srgbClr val="990000"/>
                </a:solidFill>
                <a:latin typeface="Times New Roman" pitchFamily="18" charset="0"/>
                <a:ea typeface="ＭＳ Ｐゴシック" pitchFamily="34" charset="-128"/>
              </a:rPr>
              <a:t>7</a:t>
            </a:r>
            <a:r>
              <a:rPr lang="en-GB" sz="1400">
                <a:solidFill>
                  <a:srgbClr val="990000"/>
                </a:solidFill>
                <a:latin typeface="Times New Roman" pitchFamily="18" charset="0"/>
                <a:ea typeface="ＭＳ Ｐゴシック" pitchFamily="34" charset="-128"/>
              </a:rPr>
              <a:t>, 2000, p.115-224</a:t>
            </a:r>
            <a:r>
              <a:rPr lang="en-GB" sz="1400">
                <a:latin typeface="Times New Roman" pitchFamily="18" charset="0"/>
              </a:rPr>
              <a:t> </a:t>
            </a:r>
          </a:p>
        </p:txBody>
      </p:sp>
    </p:spTree>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Номер слайда 4"/>
          <p:cNvSpPr>
            <a:spLocks noGrp="1"/>
          </p:cNvSpPr>
          <p:nvPr>
            <p:ph type="sldNum" sz="quarter" idx="12"/>
          </p:nvPr>
        </p:nvSpPr>
        <p:spPr/>
        <p:txBody>
          <a:bodyPr/>
          <a:lstStyle/>
          <a:p>
            <a:pPr>
              <a:defRPr/>
            </a:pPr>
            <a:fld id="{CBA7E76F-7F89-4168-AFBC-334072DA1A20}" type="slidenum">
              <a:rPr lang="ja-JP" altLang="ru-RU" smtClean="0">
                <a:latin typeface="Arial" pitchFamily="34" charset="0"/>
              </a:rPr>
              <a:pPr>
                <a:defRPr/>
              </a:pPr>
              <a:t>96</a:t>
            </a:fld>
            <a:endParaRPr lang="ru-RU" altLang="ja-JP" smtClean="0">
              <a:latin typeface="Arial" pitchFamily="34" charset="0"/>
            </a:endParaRPr>
          </a:p>
        </p:txBody>
      </p:sp>
      <p:pic>
        <p:nvPicPr>
          <p:cNvPr id="75779" name="Picture 2"/>
          <p:cNvPicPr>
            <a:picLocks noChangeAspect="1" noChangeArrowheads="1"/>
          </p:cNvPicPr>
          <p:nvPr/>
        </p:nvPicPr>
        <p:blipFill>
          <a:blip r:embed="rId3" cstate="print"/>
          <a:srcRect/>
          <a:stretch>
            <a:fillRect/>
          </a:stretch>
        </p:blipFill>
        <p:spPr bwMode="auto">
          <a:xfrm>
            <a:off x="5435600" y="1773238"/>
            <a:ext cx="3867150" cy="4941887"/>
          </a:xfrm>
          <a:prstGeom prst="rect">
            <a:avLst/>
          </a:prstGeom>
          <a:noFill/>
          <a:ln w="9525">
            <a:noFill/>
            <a:miter lim="800000"/>
            <a:headEnd/>
            <a:tailEnd/>
          </a:ln>
        </p:spPr>
      </p:pic>
      <p:sp>
        <p:nvSpPr>
          <p:cNvPr id="75780" name="Text Box 4"/>
          <p:cNvSpPr txBox="1">
            <a:spLocks noChangeArrowheads="1"/>
          </p:cNvSpPr>
          <p:nvPr/>
        </p:nvSpPr>
        <p:spPr bwMode="auto">
          <a:xfrm>
            <a:off x="5219700" y="404813"/>
            <a:ext cx="3527425" cy="822325"/>
          </a:xfrm>
          <a:prstGeom prst="rect">
            <a:avLst/>
          </a:prstGeom>
          <a:solidFill>
            <a:srgbClr val="FFFF00"/>
          </a:solidFill>
          <a:ln w="9525">
            <a:noFill/>
            <a:miter lim="800000"/>
            <a:headEnd/>
            <a:tailEnd/>
          </a:ln>
        </p:spPr>
        <p:txBody>
          <a:bodyPr>
            <a:spAutoFit/>
          </a:bodyPr>
          <a:lstStyle/>
          <a:p>
            <a:pPr eaLnBrk="0" hangingPunct="0"/>
            <a:r>
              <a:rPr lang="en-US" sz="2400">
                <a:solidFill>
                  <a:srgbClr val="0000FF"/>
                </a:solidFill>
                <a:latin typeface="Times New Roman" pitchFamily="18" charset="0"/>
              </a:rPr>
              <a:t>Potential energy surface of </a:t>
            </a:r>
          </a:p>
          <a:p>
            <a:pPr eaLnBrk="0" hangingPunct="0"/>
            <a:r>
              <a:rPr lang="en-US" sz="2400">
                <a:solidFill>
                  <a:srgbClr val="0000FF"/>
                </a:solidFill>
                <a:latin typeface="Times New Roman" pitchFamily="18" charset="0"/>
              </a:rPr>
              <a:t>    dinuclear system</a:t>
            </a:r>
          </a:p>
        </p:txBody>
      </p:sp>
      <p:sp>
        <p:nvSpPr>
          <p:cNvPr id="75781" name="Text Box 8"/>
          <p:cNvSpPr txBox="1">
            <a:spLocks noChangeArrowheads="1"/>
          </p:cNvSpPr>
          <p:nvPr/>
        </p:nvSpPr>
        <p:spPr bwMode="auto">
          <a:xfrm>
            <a:off x="179388" y="5876925"/>
            <a:ext cx="8640762" cy="431800"/>
          </a:xfrm>
          <a:prstGeom prst="rect">
            <a:avLst/>
          </a:prstGeom>
          <a:noFill/>
          <a:ln w="9525">
            <a:noFill/>
            <a:miter lim="800000"/>
            <a:headEnd/>
            <a:tailEnd/>
          </a:ln>
        </p:spPr>
        <p:txBody>
          <a:bodyPr lIns="90000" tIns="46800" rIns="90000" bIns="46800">
            <a:spAutoFit/>
          </a:bodyPr>
          <a:lstStyle/>
          <a:p>
            <a:pPr>
              <a:lnSpc>
                <a:spcPct val="93000"/>
              </a:lnSpc>
              <a:buClr>
                <a:srgbClr val="000000"/>
              </a:buClr>
              <a:buSzPct val="100000"/>
              <a:buFont typeface="Arial" pitchFamily="34"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altLang="ja-JP" sz="2400" i="1">
                <a:latin typeface="Times New Roman" pitchFamily="18" charset="0"/>
                <a:ea typeface="ＭＳ Ｐゴシック" pitchFamily="34" charset="-128"/>
              </a:rPr>
              <a:t>U</a:t>
            </a:r>
            <a:r>
              <a:rPr lang="en-GB" altLang="ja-JP" sz="2400" i="1" baseline="-25000">
                <a:latin typeface="Times New Roman" pitchFamily="18" charset="0"/>
                <a:ea typeface="ＭＳ Ｐゴシック" pitchFamily="34" charset="-128"/>
              </a:rPr>
              <a:t>dr</a:t>
            </a:r>
            <a:r>
              <a:rPr lang="en-GB" altLang="ja-JP" sz="2400" i="1">
                <a:latin typeface="Times New Roman" pitchFamily="18" charset="0"/>
                <a:ea typeface="ＭＳ Ｐゴシック" pitchFamily="34" charset="-128"/>
              </a:rPr>
              <a:t> (A, Z, , ß</a:t>
            </a:r>
            <a:r>
              <a:rPr lang="en-GB" altLang="ja-JP" sz="2400" i="1" baseline="-25000">
                <a:latin typeface="Times New Roman" pitchFamily="18" charset="0"/>
                <a:ea typeface="ＭＳ Ｐゴシック" pitchFamily="34" charset="-128"/>
              </a:rPr>
              <a:t>1</a:t>
            </a:r>
            <a:r>
              <a:rPr lang="en-GB" altLang="ja-JP" sz="2400" i="1">
                <a:latin typeface="Times New Roman" pitchFamily="18" charset="0"/>
                <a:ea typeface="ＭＳ Ｐゴシック" pitchFamily="34" charset="-128"/>
              </a:rPr>
              <a:t> , ß</a:t>
            </a:r>
            <a:r>
              <a:rPr lang="en-GB" altLang="ja-JP" sz="2400" i="1" baseline="-25000">
                <a:latin typeface="Times New Roman" pitchFamily="18" charset="0"/>
                <a:ea typeface="ＭＳ Ｐゴシック" pitchFamily="34" charset="-128"/>
              </a:rPr>
              <a:t>2</a:t>
            </a:r>
            <a:r>
              <a:rPr lang="en-GB" altLang="ja-JP" sz="2400" i="1">
                <a:latin typeface="Times New Roman" pitchFamily="18" charset="0"/>
                <a:ea typeface="ＭＳ Ｐゴシック" pitchFamily="34" charset="-128"/>
              </a:rPr>
              <a:t> ) = B</a:t>
            </a:r>
            <a:r>
              <a:rPr lang="en-GB" altLang="ja-JP" sz="2400" i="1" baseline="-25000">
                <a:latin typeface="Times New Roman" pitchFamily="18" charset="0"/>
                <a:ea typeface="ＭＳ Ｐゴシック" pitchFamily="34" charset="-128"/>
              </a:rPr>
              <a:t>1</a:t>
            </a:r>
            <a:r>
              <a:rPr lang="en-GB" altLang="ja-JP" sz="2400" i="1">
                <a:latin typeface="Times New Roman" pitchFamily="18" charset="0"/>
                <a:ea typeface="ＭＳ Ｐゴシック" pitchFamily="34" charset="-128"/>
              </a:rPr>
              <a:t> + B</a:t>
            </a:r>
            <a:r>
              <a:rPr lang="en-GB" altLang="ja-JP" sz="2400" i="1" baseline="-25000">
                <a:latin typeface="Times New Roman" pitchFamily="18" charset="0"/>
                <a:ea typeface="ＭＳ Ｐゴシック" pitchFamily="34" charset="-128"/>
              </a:rPr>
              <a:t>2</a:t>
            </a:r>
            <a:r>
              <a:rPr lang="en-GB" altLang="ja-JP" sz="2400" i="1">
                <a:latin typeface="Times New Roman" pitchFamily="18" charset="0"/>
                <a:ea typeface="ＭＳ Ｐゴシック" pitchFamily="34" charset="-128"/>
              </a:rPr>
              <a:t> + V (A, Z, ß</a:t>
            </a:r>
            <a:r>
              <a:rPr lang="en-GB" altLang="ja-JP" sz="2400" i="1" baseline="-25000">
                <a:latin typeface="Times New Roman" pitchFamily="18" charset="0"/>
                <a:ea typeface="ＭＳ Ｐゴシック" pitchFamily="34" charset="-128"/>
              </a:rPr>
              <a:t>1</a:t>
            </a:r>
            <a:r>
              <a:rPr lang="en-GB" altLang="ja-JP" sz="2400" i="1">
                <a:latin typeface="Times New Roman" pitchFamily="18" charset="0"/>
                <a:ea typeface="ＭＳ Ｐゴシック" pitchFamily="34" charset="-128"/>
              </a:rPr>
              <a:t> ; ß</a:t>
            </a:r>
            <a:r>
              <a:rPr lang="en-GB" altLang="ja-JP" sz="2400" i="1" baseline="-25000">
                <a:latin typeface="Times New Roman" pitchFamily="18" charset="0"/>
                <a:ea typeface="ＭＳ Ｐゴシック" pitchFamily="34" charset="-128"/>
              </a:rPr>
              <a:t>2</a:t>
            </a:r>
            <a:r>
              <a:rPr lang="en-GB" altLang="ja-JP" sz="2400" i="1">
                <a:latin typeface="Times New Roman" pitchFamily="18" charset="0"/>
                <a:ea typeface="ＭＳ Ｐゴシック" pitchFamily="34" charset="-128"/>
              </a:rPr>
              <a:t> ; R) - B</a:t>
            </a:r>
            <a:r>
              <a:rPr lang="en-GB" altLang="ja-JP" sz="2400" i="1" baseline="-25000">
                <a:latin typeface="Times New Roman" pitchFamily="18" charset="0"/>
                <a:ea typeface="ＭＳ Ｐゴシック" pitchFamily="34" charset="-128"/>
              </a:rPr>
              <a:t>C N</a:t>
            </a:r>
            <a:r>
              <a:rPr lang="en-GB" altLang="ja-JP" sz="2400" i="1">
                <a:latin typeface="Times New Roman" pitchFamily="18" charset="0"/>
                <a:ea typeface="ＭＳ Ｐゴシック" pitchFamily="34" charset="-128"/>
              </a:rPr>
              <a:t> - V</a:t>
            </a:r>
            <a:r>
              <a:rPr lang="en-GB" altLang="ja-JP" sz="2400" i="1" baseline="-25000">
                <a:latin typeface="Times New Roman" pitchFamily="18" charset="0"/>
                <a:ea typeface="ＭＳ Ｐゴシック" pitchFamily="34" charset="-128"/>
              </a:rPr>
              <a:t>C N</a:t>
            </a:r>
            <a:r>
              <a:rPr lang="en-GB" altLang="ja-JP" sz="2400" i="1">
                <a:latin typeface="Times New Roman" pitchFamily="18" charset="0"/>
                <a:ea typeface="ＭＳ Ｐゴシック" pitchFamily="34" charset="-128"/>
              </a:rPr>
              <a:t> (L )</a:t>
            </a:r>
          </a:p>
        </p:txBody>
      </p:sp>
      <p:pic>
        <p:nvPicPr>
          <p:cNvPr id="75782" name="Picture 10" descr="PES120"/>
          <p:cNvPicPr>
            <a:picLocks noGrp="1" noChangeAspect="1" noChangeArrowheads="1"/>
          </p:cNvPicPr>
          <p:nvPr>
            <p:ph/>
          </p:nvPr>
        </p:nvPicPr>
        <p:blipFill>
          <a:blip r:embed="rId4" cstate="print"/>
          <a:srcRect/>
          <a:stretch>
            <a:fillRect/>
          </a:stretch>
        </p:blipFill>
        <p:spPr>
          <a:xfrm>
            <a:off x="0" y="836613"/>
            <a:ext cx="6227763" cy="4333875"/>
          </a:xfrm>
        </p:spPr>
      </p:pic>
      <p:sp>
        <p:nvSpPr>
          <p:cNvPr id="75783" name="Line 12"/>
          <p:cNvSpPr>
            <a:spLocks noChangeShapeType="1"/>
          </p:cNvSpPr>
          <p:nvPr/>
        </p:nvSpPr>
        <p:spPr bwMode="auto">
          <a:xfrm>
            <a:off x="827088" y="6597650"/>
            <a:ext cx="1081087" cy="0"/>
          </a:xfrm>
          <a:prstGeom prst="line">
            <a:avLst/>
          </a:prstGeom>
          <a:noFill/>
          <a:ln w="9525">
            <a:noFill/>
            <a:round/>
            <a:headEnd/>
            <a:tailEnd type="triangle" w="med" len="med"/>
          </a:ln>
        </p:spPr>
        <p:txBody>
          <a:bodyPr/>
          <a:lstStyle/>
          <a:p>
            <a:endParaRPr lang="ru-RU"/>
          </a:p>
        </p:txBody>
      </p:sp>
    </p:spTree>
  </p:cSld>
  <p:clrMapOvr>
    <a:masterClrMapping/>
  </p:clrMapOvr>
  <p:transition spd="med"/>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Заголовок 1"/>
          <p:cNvSpPr>
            <a:spLocks noGrp="1"/>
          </p:cNvSpPr>
          <p:nvPr>
            <p:ph type="title"/>
          </p:nvPr>
        </p:nvSpPr>
        <p:spPr>
          <a:xfrm>
            <a:off x="395536" y="27892"/>
            <a:ext cx="8229600" cy="1143000"/>
          </a:xfrm>
        </p:spPr>
        <p:txBody>
          <a:bodyPr/>
          <a:lstStyle/>
          <a:p>
            <a:r>
              <a:rPr lang="en-US" dirty="0" smtClean="0"/>
              <a:t>Conclusions</a:t>
            </a:r>
            <a:endParaRPr lang="ru-RU" dirty="0" smtClean="0"/>
          </a:p>
        </p:txBody>
      </p:sp>
      <p:sp>
        <p:nvSpPr>
          <p:cNvPr id="81923" name="Содержимое 2"/>
          <p:cNvSpPr>
            <a:spLocks noGrp="1"/>
          </p:cNvSpPr>
          <p:nvPr>
            <p:ph sz="half" idx="1"/>
          </p:nvPr>
        </p:nvSpPr>
        <p:spPr>
          <a:xfrm>
            <a:off x="251520" y="980728"/>
            <a:ext cx="8363843" cy="4886672"/>
          </a:xfrm>
        </p:spPr>
        <p:txBody>
          <a:bodyPr/>
          <a:lstStyle/>
          <a:p>
            <a:pPr>
              <a:buFontTx/>
              <a:buNone/>
            </a:pPr>
            <a:r>
              <a:rPr lang="en-US" sz="2000" dirty="0" smtClean="0"/>
              <a:t>     The complete fusion mechanism in the heavy ion collisions strongly depends on the entrance channel peculiarities: mass (charge) asymmetry, shell structure of interacting nuclei, beam energy and angular momentum (impact parameter of collision).</a:t>
            </a:r>
          </a:p>
          <a:p>
            <a:pPr>
              <a:buFontTx/>
              <a:buNone/>
            </a:pPr>
            <a:r>
              <a:rPr lang="en-US" sz="2000" dirty="0" smtClean="0"/>
              <a:t>     The hindrance to formation of the compound nucleus is mainly caused by quasifission and fast-fission processes which are in </a:t>
            </a:r>
          </a:p>
          <a:p>
            <a:pPr>
              <a:buFontTx/>
              <a:buNone/>
            </a:pPr>
            <a:r>
              <a:rPr lang="en-US" sz="2000" dirty="0" smtClean="0"/>
              <a:t>     competition with complete fusion.</a:t>
            </a:r>
          </a:p>
          <a:p>
            <a:pPr>
              <a:buFontTx/>
              <a:buNone/>
            </a:pPr>
            <a:r>
              <a:rPr lang="en-US" sz="2000" dirty="0" smtClean="0"/>
              <a:t>     The fission fragments of heavy nuclei (actinides) are  mass symmetric or  slightly mass asymmetric in dependence on the shell structure of </a:t>
            </a:r>
            <a:r>
              <a:rPr lang="en-US" sz="2000" dirty="0" err="1" smtClean="0"/>
              <a:t>fissioning</a:t>
            </a:r>
            <a:r>
              <a:rPr lang="en-US" sz="2000" dirty="0" smtClean="0"/>
              <a:t> nuclei and its excitation energy.</a:t>
            </a:r>
          </a:p>
          <a:p>
            <a:pPr>
              <a:buFontTx/>
              <a:buNone/>
            </a:pPr>
            <a:r>
              <a:rPr lang="en-US" sz="2000" dirty="0"/>
              <a:t> </a:t>
            </a:r>
            <a:r>
              <a:rPr lang="en-US" sz="2000" dirty="0" smtClean="0"/>
              <a:t>    Therefore,  the complete fusion of the main fission fragments has strong hindrance due to large intrinsic fusion barrier </a:t>
            </a:r>
            <a:r>
              <a:rPr lang="en-US" sz="2000" dirty="0" err="1" smtClean="0"/>
              <a:t>B</a:t>
            </a:r>
            <a:r>
              <a:rPr lang="en-US" sz="2000" baseline="-25000" dirty="0" err="1" smtClean="0"/>
              <a:t>fus</a:t>
            </a:r>
            <a:r>
              <a:rPr lang="en-US" sz="2000" baseline="-25000" dirty="0" smtClean="0"/>
              <a:t> </a:t>
            </a:r>
            <a:r>
              <a:rPr lang="en-US" sz="2000" baseline="30000" dirty="0" smtClean="0"/>
              <a:t>* </a:t>
            </a:r>
            <a:r>
              <a:rPr lang="en-US" sz="2000" dirty="0" smtClean="0"/>
              <a:t>and small quasifission </a:t>
            </a:r>
            <a:r>
              <a:rPr lang="en-US" sz="2000" dirty="0" err="1" smtClean="0"/>
              <a:t>barrier.B</a:t>
            </a:r>
            <a:r>
              <a:rPr lang="en-US" sz="2000" baseline="-25000" dirty="0" err="1" smtClean="0"/>
              <a:t>qf</a:t>
            </a:r>
            <a:r>
              <a:rPr lang="en-US" sz="2000" baseline="-25000" dirty="0" smtClean="0"/>
              <a:t>/ </a:t>
            </a:r>
            <a:r>
              <a:rPr lang="en-US" sz="2000" dirty="0" smtClean="0"/>
              <a:t>. As  a result we have small fusion probability which was obtained in our calculations  Increasing the orbital angular momentum lead to increase the capture cross section but not fusion probability.  </a:t>
            </a:r>
          </a:p>
        </p:txBody>
      </p:sp>
      <p:sp>
        <p:nvSpPr>
          <p:cNvPr id="44036" name="Номер слайда 4"/>
          <p:cNvSpPr>
            <a:spLocks noGrp="1"/>
          </p:cNvSpPr>
          <p:nvPr>
            <p:ph type="sldNum" sz="quarter" idx="12"/>
          </p:nvPr>
        </p:nvSpPr>
        <p:spPr/>
        <p:txBody>
          <a:bodyPr/>
          <a:lstStyle/>
          <a:p>
            <a:pPr>
              <a:defRPr/>
            </a:pPr>
            <a:fld id="{D02F43BA-66D1-4155-BB15-B87BE5F7C849}" type="slidenum">
              <a:rPr lang="ja-JP" altLang="ru-RU" smtClean="0"/>
              <a:pPr>
                <a:defRPr/>
              </a:pPr>
              <a:t>97</a:t>
            </a:fld>
            <a:endParaRPr lang="ru-RU" altLang="ja-JP"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None/>
          <a:tabLst/>
          <a:defRPr kumimoji="0" lang="ru-RU"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Tx/>
          <a:buSzTx/>
          <a:buFontTx/>
          <a:buNone/>
          <a:tabLst/>
          <a:defRPr kumimoji="0" lang="ru-RU" sz="2800" b="0"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20508</TotalTime>
  <Words>3361</Words>
  <Application>Microsoft Office PowerPoint</Application>
  <PresentationFormat>Экран (4:3)</PresentationFormat>
  <Paragraphs>401</Paragraphs>
  <Slides>97</Slides>
  <Notes>13</Notes>
  <HiddenSlides>0</HiddenSlides>
  <MMClips>0</MMClips>
  <ScaleCrop>false</ScaleCrop>
  <HeadingPairs>
    <vt:vector size="8" baseType="variant">
      <vt:variant>
        <vt:lpstr>Использованные шрифты</vt:lpstr>
      </vt:variant>
      <vt:variant>
        <vt:i4>10</vt:i4>
      </vt:variant>
      <vt:variant>
        <vt:lpstr>Тема</vt:lpstr>
      </vt:variant>
      <vt:variant>
        <vt:i4>1</vt:i4>
      </vt:variant>
      <vt:variant>
        <vt:lpstr>Внедренные серверы OLE</vt:lpstr>
      </vt:variant>
      <vt:variant>
        <vt:i4>2</vt:i4>
      </vt:variant>
      <vt:variant>
        <vt:lpstr>Заголовки слайдов</vt:lpstr>
      </vt:variant>
      <vt:variant>
        <vt:i4>97</vt:i4>
      </vt:variant>
    </vt:vector>
  </HeadingPairs>
  <TitlesOfParts>
    <vt:vector size="110" baseType="lpstr">
      <vt:lpstr>ＭＳ Ｐゴシック</vt:lpstr>
      <vt:lpstr>宋体</vt:lpstr>
      <vt:lpstr>宋体</vt:lpstr>
      <vt:lpstr>Arial</vt:lpstr>
      <vt:lpstr>Calibri</vt:lpstr>
      <vt:lpstr>Cambria Math</vt:lpstr>
      <vt:lpstr>Comic Sans MS</vt:lpstr>
      <vt:lpstr>Symbol</vt:lpstr>
      <vt:lpstr>Times New Roman</vt:lpstr>
      <vt:lpstr>Wingdings</vt:lpstr>
      <vt:lpstr>Оформление по умолчанию</vt:lpstr>
      <vt:lpstr>Формула</vt:lpstr>
      <vt:lpstr>Equation</vt:lpstr>
      <vt:lpstr>Nuclear Reaction Mechanisms  in Heavy Ion Collisions</vt:lpstr>
      <vt:lpstr>Content </vt:lpstr>
      <vt:lpstr>Презентация PowerPoint</vt:lpstr>
      <vt:lpstr>Презентация PowerPoint</vt:lpstr>
      <vt:lpstr>Презентация PowerPoint</vt:lpstr>
      <vt:lpstr>Презентация PowerPoint</vt:lpstr>
      <vt:lpstr>Experimental study of the difference in the fusion mechanism in reactions leading to the same compound nucleus</vt:lpstr>
      <vt:lpstr>Partial cross capture sections</vt:lpstr>
      <vt:lpstr>Презентация PowerPoint</vt:lpstr>
      <vt:lpstr>Difference in formation of the evaporation residues in “hot” and “cold” fusion reactions.</vt:lpstr>
      <vt:lpstr>Презентация PowerPoint</vt:lpstr>
      <vt:lpstr>The role of the entrance channel and shell structure of reactants  at formation of the  evaporation residues in reactions leading to the same   compound nucleus 216Th: a) Capture  b) Complete fusion c) Evaporation residues cross sections.   </vt:lpstr>
      <vt:lpstr>Driving potential  Udriving ( c ) for reactions  40Ar+172Hf,  86Kr+130Xe, 124Sn+92Zr leading to formation of  compound nucleus 216Th : </vt:lpstr>
      <vt:lpstr>Angular momentum distribution for the complete fusion σfus(L) (Elab)   as a function of momentum and and beam energy for reactions leading to formation of  216Th. </vt:lpstr>
      <vt:lpstr>Classification of the nuclear reactions in heavy ion collisions </vt:lpstr>
      <vt:lpstr>Partial cross sections of compound nucleus (CN), fusion-like (FL), damped (D), quasielastic (QE), Coulomb excitation (CE) and elastic (EL) processes.</vt:lpstr>
      <vt:lpstr>Partial cross sections of compound nucleus (CN), fusion-like (FL), damped (D), quasielastic (QE), Coulomb excitation (CE) and elastic (EL) processes.</vt:lpstr>
      <vt:lpstr>Презентация PowerPoint</vt:lpstr>
      <vt:lpstr>Презентация PowerPoint</vt:lpstr>
      <vt:lpstr>Difference  between  classical paths  of the capture   and deep inelastic  collisions </vt:lpstr>
      <vt:lpstr>- In the nucleus-nucleus interaction between nuclei of  dinuclear system, their neutrons play the same role as the “valent” electrons in atomic interaction similar H + H=&gt;H2 molecule .   - Beam energy and strength of the radial friction forces determines capture probability,  when Ec.m. &gt; VCoulomb .  About V(R) we dicuss later...</vt:lpstr>
      <vt:lpstr>Equations of motion used to find capture of projectile by target</vt:lpstr>
      <vt:lpstr>Nucleus-nucleus interaction potential</vt:lpstr>
      <vt:lpstr>Constants of the effective nucleon-nucleon interaction (Migdal forces) </vt:lpstr>
      <vt:lpstr>About matrix elements for nucleon exchange between nuclei of dinuclear system</vt:lpstr>
      <vt:lpstr>Презентация PowerPoint</vt:lpstr>
      <vt:lpstr>Relaxation time of the occupation numbers of single-particle states</vt:lpstr>
      <vt:lpstr>Change of single-particle energies and transition matrix elements of nucleons</vt:lpstr>
      <vt:lpstr>Partial cross sections of compound nucleus (CN), fusion-like (FL), damped (D), quasielastic (QE), Coulomb excitation (CE) and elastic (EL) processes.</vt:lpstr>
      <vt:lpstr>Mass-energetic  distribution of the binary products in heavy ion collisions. The N=126 and Z=82 magic numbers responsible for the maximum of quasifission fragments </vt:lpstr>
      <vt:lpstr>Презентация PowerPoint</vt:lpstr>
      <vt:lpstr>Презентация PowerPoint</vt:lpstr>
      <vt:lpstr>Fusion of light nuclei</vt:lpstr>
      <vt:lpstr>Презентация PowerPoint</vt:lpstr>
      <vt:lpstr>Презентация PowerPoint</vt:lpstr>
      <vt:lpstr>Презентация PowerPoint</vt:lpstr>
      <vt:lpstr>Презентация PowerPoint</vt:lpstr>
      <vt:lpstr>Презентация PowerPoint</vt:lpstr>
      <vt:lpstr>Hindrance to complete fusion in the symmetric reactions.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Dependence of the driving potential for the dinuclear system formed in 34S+238U reaction on the orbital angular momentum L=[b x p].  b-impact parameter, p is momentum</vt:lpstr>
      <vt:lpstr>Dependence of the quasifission barrier for the dinuclear system formed in 34S+238U reaction on the orbital angular momentum L=[b x p].  b-impact parameter, p is momentum</vt:lpstr>
      <vt:lpstr>Capture, quasifission, complete fusion and fast fission cross sections</vt:lpstr>
      <vt:lpstr>Reaction mechanisms following after capture: fast-fission, quasi-fission and fusion-fission.</vt:lpstr>
      <vt:lpstr>Fast-fission of the mononucleus</vt:lpstr>
      <vt:lpstr>Calculation of Pcn</vt:lpstr>
      <vt:lpstr>Calculation of fusion hindrance which is related to competition with quasifission.</vt:lpstr>
      <vt:lpstr>About description of the events of the synthesis  of superheavy elements</vt:lpstr>
      <vt:lpstr>Calculation of the competition between complete fusion and quasifission: Pcn(EDNS,L)</vt:lpstr>
      <vt:lpstr>Calculation of the yield of quasifission fragments</vt:lpstr>
      <vt:lpstr>Nucleon transfer coefficients for evolution of the charge asymmetry of dinuclear system</vt:lpstr>
      <vt:lpstr>Презентация PowerPoint</vt:lpstr>
      <vt:lpstr> 3. Yield of quasifission products as a function of shell structure</vt:lpstr>
      <vt:lpstr>Comparison of the theoretical and experimental results obtained for the 48Ca+208Pb reaction. Theoretical  values of capture, fast fission, and fusion excitation functions are presented by dashed, dotted, and solid lines, respectively. Capture cross-section calculated by Swiatecki's dynamical model is shown by short-dashed line.</vt:lpstr>
      <vt:lpstr>Yield of quafission products is hidden by products of the deep-inelastic  collision in case of collision of two double magic nuclei, 48Ca and 208Pb. </vt:lpstr>
      <vt:lpstr>Презентация PowerPoint</vt:lpstr>
      <vt:lpstr>Knyazheva G.N. et al. Phys. Rev. C 75,  064602(2007). </vt:lpstr>
      <vt:lpstr>Comparison of the capture, fusion-fission and quasifission cross sections obtained in this work with data  from experiments </vt:lpstr>
      <vt:lpstr>Experimental estimation of the capture and fusion-fission cross sections</vt:lpstr>
      <vt:lpstr>Angular distribution of the mass symmetric reaction products (experimental)</vt:lpstr>
      <vt:lpstr>Презентация PowerPoint</vt:lpstr>
      <vt:lpstr>Overlap of yields of binary fragments coming from of fusion fission and quasifission channels of reaction </vt:lpstr>
      <vt:lpstr>Evolution of the mass distributioin of quasifission fragments</vt:lpstr>
      <vt:lpstr>The rotational angle of the dinuclear system as a function of the orbital angular momentum (a) and (b), and angular distribution of the yield of quasifission fragments (c) and (d)</vt:lpstr>
      <vt:lpstr>Презентация PowerPoint</vt:lpstr>
      <vt:lpstr>Презентация PowerPoint</vt:lpstr>
      <vt:lpstr>Explanation of the lack of quasifission fragment yields at the expected place of mass distribution in the 48Ca+144Sm reaction  </vt:lpstr>
      <vt:lpstr>Knyazheva G.N. et al. Phys. Rev. C 75,  064602(2007). </vt:lpstr>
      <vt:lpstr>Knyazheva G.N. et al. Phys. Rev. C 75,  064602(2007). </vt:lpstr>
      <vt:lpstr>Evolution of mass distributions of in the dinuclear system  formed in the 48Ca+154Sm reaction (left panel) and quasifission products at its decay (right panel) .  </vt:lpstr>
      <vt:lpstr>Calculation of the charge distribtution in the dinuclear system</vt:lpstr>
      <vt:lpstr>Calculation of decay of dinuclear system</vt:lpstr>
      <vt:lpstr>The strong decrease of the yield of quasifission products by increase of beam energy in the 48Ca+154Sm reaction we explained by strong changing of the angular distribution of quasifission products: increase of beam energy leads to yield  of  quasifission products at angles close to the beam direction. Another reason is that maximum of mass distribution shifts to mass symmetric region.  Therefore, it is interesting to study mass-angle distribution of the reaction products.</vt:lpstr>
      <vt:lpstr>Where we should look for quasifission fragments?</vt:lpstr>
      <vt:lpstr>Mass-angle  distribution of the binary products in full momentum transfer (capture) reactions: 16O+204Pb (a), 34S+186W (b) and 48Ti+170Er (c,d).</vt:lpstr>
      <vt:lpstr>Dependence of the capture and fusion cross sections on the orientation angle of the axial symmetry axis of reactants  </vt:lpstr>
      <vt:lpstr>Nucleus-nucleus potential as a function of the distance between nuclei and  orientation their axial symmetry axis</vt:lpstr>
      <vt:lpstr>Comparison of the capture and fusion excitation functions  with  the experimental data and Langevin calculations </vt:lpstr>
      <vt:lpstr>Partial fusion cross section as a function  of  the  orientation of axial symmetry axis reactants </vt:lpstr>
      <vt:lpstr>Dependence of  the driving potential (а) and  quasifission barrier (b) on  the mutual orientations of the  axial symmetry axes of nuclei </vt:lpstr>
      <vt:lpstr>Conclusions from comparisons</vt:lpstr>
      <vt:lpstr>The formation of dinuclear systems</vt:lpstr>
      <vt:lpstr>Manifestation of shell structure in fission</vt:lpstr>
      <vt:lpstr>Appearance of shell effects as a heavy cluster at fission of massive nuclei. The cluster and conjugate fragment form dinuclear system. </vt:lpstr>
      <vt:lpstr>Conditions allowing long lifetime of dinuclear systems at capture and fission processes</vt:lpstr>
      <vt:lpstr>Non-equilibrium processes in heavy ion collisions   At  А1 +А2 → А1’ +А2’    usually  Е1* : Е2* ≠ А1’ : А2’  (even at fission!).      At  thermodynamic equilibrium  must be  Т1=Т2 →  Е1* : Е2* = А1’ : А2’ </vt:lpstr>
      <vt:lpstr>Презентация PowerPoint</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ПОЛУМИКРОСКОПИЧЕСКИЙ   МЕТОД ОПИСАНИЯ    МНОГОНУКЛОННЫХ ПЕРЕДАЧ И СЛИЯНИЯ-ДЕЛЕНИЯ  В РЕАКЦИЯХ С ТЯЖЕЛЫМИ  ИОНАМИ</dc:title>
  <dc:creator>CELSIUS</dc:creator>
  <cp:lastModifiedBy>Avazbek Nasirov</cp:lastModifiedBy>
  <cp:revision>635</cp:revision>
  <dcterms:created xsi:type="dcterms:W3CDTF">2003-12-14T13:32:15Z</dcterms:created>
  <dcterms:modified xsi:type="dcterms:W3CDTF">2013-06-27T04:48:22Z</dcterms:modified>
</cp:coreProperties>
</file>