
<file path=[Content_Types].xml><?xml version="1.0" encoding="utf-8"?>
<Types xmlns="http://schemas.openxmlformats.org/package/2006/content-types">
  <Default Extension="xml" ContentType="application/xml"/>
  <Default Extension="jpg" ContentType="image/jpeg"/>
  <Default Extension="m4v" ContentType="video/unknown"/>
  <Default Extension="emf" ContentType="image/x-e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handoutMasterIdLst>
    <p:handoutMasterId r:id="rId61"/>
  </p:handoutMasterIdLst>
  <p:sldIdLst>
    <p:sldId id="256" r:id="rId2"/>
    <p:sldId id="287" r:id="rId3"/>
    <p:sldId id="296" r:id="rId4"/>
    <p:sldId id="297" r:id="rId5"/>
    <p:sldId id="298" r:id="rId6"/>
    <p:sldId id="299" r:id="rId7"/>
    <p:sldId id="295" r:id="rId8"/>
    <p:sldId id="315" r:id="rId9"/>
    <p:sldId id="316" r:id="rId10"/>
    <p:sldId id="318" r:id="rId11"/>
    <p:sldId id="319" r:id="rId12"/>
    <p:sldId id="292" r:id="rId13"/>
    <p:sldId id="285" r:id="rId14"/>
    <p:sldId id="286" r:id="rId15"/>
    <p:sldId id="320" r:id="rId16"/>
    <p:sldId id="300" r:id="rId17"/>
    <p:sldId id="288" r:id="rId18"/>
    <p:sldId id="283" r:id="rId19"/>
    <p:sldId id="317" r:id="rId20"/>
    <p:sldId id="328" r:id="rId21"/>
    <p:sldId id="301" r:id="rId22"/>
    <p:sldId id="282" r:id="rId23"/>
    <p:sldId id="284" r:id="rId24"/>
    <p:sldId id="308" r:id="rId25"/>
    <p:sldId id="302" r:id="rId26"/>
    <p:sldId id="303" r:id="rId27"/>
    <p:sldId id="304" r:id="rId28"/>
    <p:sldId id="306" r:id="rId29"/>
    <p:sldId id="305" r:id="rId30"/>
    <p:sldId id="307" r:id="rId31"/>
    <p:sldId id="265" r:id="rId32"/>
    <p:sldId id="309" r:id="rId33"/>
    <p:sldId id="258" r:id="rId34"/>
    <p:sldId id="259" r:id="rId35"/>
    <p:sldId id="260" r:id="rId36"/>
    <p:sldId id="263" r:id="rId37"/>
    <p:sldId id="262" r:id="rId38"/>
    <p:sldId id="261" r:id="rId39"/>
    <p:sldId id="266" r:id="rId40"/>
    <p:sldId id="311" r:id="rId41"/>
    <p:sldId id="310" r:id="rId42"/>
    <p:sldId id="293" r:id="rId43"/>
    <p:sldId id="294" r:id="rId44"/>
    <p:sldId id="312" r:id="rId45"/>
    <p:sldId id="269" r:id="rId46"/>
    <p:sldId id="270" r:id="rId47"/>
    <p:sldId id="313" r:id="rId48"/>
    <p:sldId id="279" r:id="rId49"/>
    <p:sldId id="280" r:id="rId50"/>
    <p:sldId id="314" r:id="rId51"/>
    <p:sldId id="321" r:id="rId52"/>
    <p:sldId id="322" r:id="rId53"/>
    <p:sldId id="325" r:id="rId54"/>
    <p:sldId id="323" r:id="rId55"/>
    <p:sldId id="324" r:id="rId56"/>
    <p:sldId id="291" r:id="rId57"/>
    <p:sldId id="326" r:id="rId58"/>
    <p:sldId id="327" r:id="rId5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83988E26-64A6-0B49-9E26-FF5A7D798B19}">
          <p14:sldIdLst>
            <p14:sldId id="256"/>
            <p14:sldId id="287"/>
            <p14:sldId id="296"/>
            <p14:sldId id="297"/>
            <p14:sldId id="298"/>
            <p14:sldId id="299"/>
          </p14:sldIdLst>
        </p14:section>
        <p14:section name="Programming" id="{5CE3133E-9786-E44B-8CB1-E8900937EDC8}">
          <p14:sldIdLst>
            <p14:sldId id="295"/>
            <p14:sldId id="315"/>
            <p14:sldId id="316"/>
            <p14:sldId id="318"/>
            <p14:sldId id="319"/>
            <p14:sldId id="292"/>
            <p14:sldId id="285"/>
            <p14:sldId id="286"/>
            <p14:sldId id="320"/>
          </p14:sldIdLst>
        </p14:section>
        <p14:section name="Logistics" id="{625F2782-0DA8-A146-A023-F424149022FE}">
          <p14:sldIdLst>
            <p14:sldId id="300"/>
            <p14:sldId id="288"/>
            <p14:sldId id="283"/>
            <p14:sldId id="317"/>
            <p14:sldId id="328"/>
            <p14:sldId id="301"/>
            <p14:sldId id="282"/>
            <p14:sldId id="284"/>
            <p14:sldId id="308"/>
            <p14:sldId id="302"/>
            <p14:sldId id="303"/>
            <p14:sldId id="304"/>
            <p14:sldId id="306"/>
            <p14:sldId id="305"/>
            <p14:sldId id="307"/>
          </p14:sldIdLst>
        </p14:section>
        <p14:section name="Communication" id="{EB48CECE-1242-A24E-B3DA-AD11B14B5C00}">
          <p14:sldIdLst>
            <p14:sldId id="265"/>
            <p14:sldId id="309"/>
            <p14:sldId id="258"/>
            <p14:sldId id="259"/>
            <p14:sldId id="260"/>
            <p14:sldId id="263"/>
            <p14:sldId id="262"/>
            <p14:sldId id="261"/>
            <p14:sldId id="266"/>
            <p14:sldId id="311"/>
            <p14:sldId id="310"/>
            <p14:sldId id="293"/>
            <p14:sldId id="294"/>
            <p14:sldId id="312"/>
          </p14:sldIdLst>
        </p14:section>
        <p14:section name="Fundraising and Budget" id="{E6721BFA-BB68-504B-85B6-571A624BC6EE}">
          <p14:sldIdLst>
            <p14:sldId id="269"/>
            <p14:sldId id="270"/>
            <p14:sldId id="313"/>
            <p14:sldId id="279"/>
            <p14:sldId id="280"/>
            <p14:sldId id="314"/>
          </p14:sldIdLst>
        </p14:section>
        <p14:section name="Future Vision and Conclusion" id="{A759E03B-91E7-244F-8E8D-CAB8081B0253}">
          <p14:sldIdLst>
            <p14:sldId id="321"/>
            <p14:sldId id="322"/>
            <p14:sldId id="325"/>
            <p14:sldId id="323"/>
            <p14:sldId id="324"/>
            <p14:sldId id="291"/>
            <p14:sldId id="326"/>
            <p14:sldId id="32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50" d="100"/>
          <a:sy n="150" d="100"/>
        </p:scale>
        <p:origin x="-128" y="-88"/>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D7A67A-3F8F-AE44-A2E2-C77A8A15A57A}" type="datetimeFigureOut">
              <a:rPr lang="en-US" smtClean="0"/>
              <a:t>2/27/13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3B675E-6EDA-D244-B3F9-47709247BE14}" type="slidenum">
              <a:rPr lang="en-US" smtClean="0"/>
              <a:t>‹#›</a:t>
            </a:fld>
            <a:endParaRPr lang="en-US"/>
          </a:p>
        </p:txBody>
      </p:sp>
    </p:spTree>
    <p:extLst>
      <p:ext uri="{BB962C8B-B14F-4D97-AF65-F5344CB8AC3E}">
        <p14:creationId xmlns:p14="http://schemas.microsoft.com/office/powerpoint/2010/main" val="10614600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6482E3-72EE-4149-A932-279C77CD8E1E}" type="datetimeFigureOut">
              <a:rPr lang="en-US" smtClean="0"/>
              <a:t>2/27/13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CC7FF3-874D-8C4C-B319-DFE62C514EA9}" type="slidenum">
              <a:rPr lang="en-US" smtClean="0"/>
              <a:t>‹#›</a:t>
            </a:fld>
            <a:endParaRPr lang="en-US"/>
          </a:p>
        </p:txBody>
      </p:sp>
    </p:spTree>
    <p:extLst>
      <p:ext uri="{BB962C8B-B14F-4D97-AF65-F5344CB8AC3E}">
        <p14:creationId xmlns:p14="http://schemas.microsoft.com/office/powerpoint/2010/main" val="295123451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2B4EE8D-3B54-284D-8123-5BCE58535FB5}" type="slidenum">
              <a:rPr lang="en-US" smtClean="0"/>
              <a:t>4</a:t>
            </a:fld>
            <a:endParaRPr lang="en-US"/>
          </a:p>
        </p:txBody>
      </p:sp>
    </p:spTree>
    <p:extLst>
      <p:ext uri="{BB962C8B-B14F-4D97-AF65-F5344CB8AC3E}">
        <p14:creationId xmlns:p14="http://schemas.microsoft.com/office/powerpoint/2010/main" val="3834615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B4EE8D-3B54-284D-8123-5BCE58535FB5}" type="slidenum">
              <a:rPr lang="en-US" smtClean="0"/>
              <a:t>5</a:t>
            </a:fld>
            <a:endParaRPr lang="en-US"/>
          </a:p>
        </p:txBody>
      </p:sp>
    </p:spTree>
    <p:extLst>
      <p:ext uri="{BB962C8B-B14F-4D97-AF65-F5344CB8AC3E}">
        <p14:creationId xmlns:p14="http://schemas.microsoft.com/office/powerpoint/2010/main" val="4136357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B4EE8D-3B54-284D-8123-5BCE58535FB5}" type="slidenum">
              <a:rPr lang="en-US" smtClean="0"/>
              <a:t>6</a:t>
            </a:fld>
            <a:endParaRPr lang="en-US"/>
          </a:p>
        </p:txBody>
      </p:sp>
    </p:spTree>
    <p:extLst>
      <p:ext uri="{BB962C8B-B14F-4D97-AF65-F5344CB8AC3E}">
        <p14:creationId xmlns:p14="http://schemas.microsoft.com/office/powerpoint/2010/main" val="650394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CC7FF3-874D-8C4C-B319-DFE62C514EA9}" type="slidenum">
              <a:rPr lang="en-US" smtClean="0"/>
              <a:t>20</a:t>
            </a:fld>
            <a:endParaRPr lang="en-US"/>
          </a:p>
        </p:txBody>
      </p:sp>
    </p:spTree>
    <p:extLst>
      <p:ext uri="{BB962C8B-B14F-4D97-AF65-F5344CB8AC3E}">
        <p14:creationId xmlns:p14="http://schemas.microsoft.com/office/powerpoint/2010/main" val="4267942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5939E3E5-AF09-BC43-BA81-744299C9E83E}" type="slidenum">
              <a:rPr lang="en-US" smtClean="0"/>
              <a:t>‹#›</a:t>
            </a:fld>
            <a:endParaRPr lang="en-US"/>
          </a:p>
        </p:txBody>
      </p:sp>
      <p:sp>
        <p:nvSpPr>
          <p:cNvPr id="7"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
        <p:nvSpPr>
          <p:cNvPr id="8"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1875525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fr-CH" smtClean="0"/>
              <a:t>27-2-13</a:t>
            </a:r>
            <a:endParaRPr lang="en-US"/>
          </a:p>
        </p:txBody>
      </p:sp>
      <p:sp>
        <p:nvSpPr>
          <p:cNvPr id="5" name="Footer Placeholder 4"/>
          <p:cNvSpPr>
            <a:spLocks noGrp="1"/>
          </p:cNvSpPr>
          <p:nvPr>
            <p:ph type="ftr" sz="quarter" idx="11"/>
          </p:nvPr>
        </p:nvSpPr>
        <p:spPr/>
        <p:txBody>
          <a:bodyPr/>
          <a:lstStyle/>
          <a:p>
            <a:r>
              <a:rPr lang="en-US" smtClean="0"/>
              <a:t>3rd CinéGlobe Advisory Board</a:t>
            </a:r>
            <a:endParaRPr lang="en-US"/>
          </a:p>
        </p:txBody>
      </p:sp>
      <p:sp>
        <p:nvSpPr>
          <p:cNvPr id="6" name="Slide Number Placeholder 5"/>
          <p:cNvSpPr>
            <a:spLocks noGrp="1"/>
          </p:cNvSpPr>
          <p:nvPr>
            <p:ph type="sldNum" sz="quarter" idx="12"/>
          </p:nvPr>
        </p:nvSpPr>
        <p:spPr/>
        <p:txBody>
          <a:bodyPr/>
          <a:lstStyle/>
          <a:p>
            <a:fld id="{5939E3E5-AF09-BC43-BA81-744299C9E83E}" type="slidenum">
              <a:rPr lang="en-US" smtClean="0"/>
              <a:t>‹#›</a:t>
            </a:fld>
            <a:endParaRPr lang="en-US"/>
          </a:p>
        </p:txBody>
      </p:sp>
    </p:spTree>
    <p:extLst>
      <p:ext uri="{BB962C8B-B14F-4D97-AF65-F5344CB8AC3E}">
        <p14:creationId xmlns:p14="http://schemas.microsoft.com/office/powerpoint/2010/main" val="2701563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1"/>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41"/>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fr-CH" smtClean="0"/>
              <a:t>27-2-13</a:t>
            </a:r>
            <a:endParaRPr lang="en-US"/>
          </a:p>
        </p:txBody>
      </p:sp>
      <p:sp>
        <p:nvSpPr>
          <p:cNvPr id="5" name="Footer Placeholder 4"/>
          <p:cNvSpPr>
            <a:spLocks noGrp="1"/>
          </p:cNvSpPr>
          <p:nvPr>
            <p:ph type="ftr" sz="quarter" idx="11"/>
          </p:nvPr>
        </p:nvSpPr>
        <p:spPr/>
        <p:txBody>
          <a:bodyPr/>
          <a:lstStyle/>
          <a:p>
            <a:r>
              <a:rPr lang="en-US" smtClean="0"/>
              <a:t>3rd CinéGlobe Advisory Board</a:t>
            </a:r>
            <a:endParaRPr lang="en-US"/>
          </a:p>
        </p:txBody>
      </p:sp>
      <p:sp>
        <p:nvSpPr>
          <p:cNvPr id="6" name="Slide Number Placeholder 5"/>
          <p:cNvSpPr>
            <a:spLocks noGrp="1"/>
          </p:cNvSpPr>
          <p:nvPr>
            <p:ph type="sldNum" sz="quarter" idx="12"/>
          </p:nvPr>
        </p:nvSpPr>
        <p:spPr/>
        <p:txBody>
          <a:bodyPr/>
          <a:lstStyle/>
          <a:p>
            <a:fld id="{5939E3E5-AF09-BC43-BA81-744299C9E83E}" type="slidenum">
              <a:rPr lang="en-US" smtClean="0"/>
              <a:t>‹#›</a:t>
            </a:fld>
            <a:endParaRPr lang="en-US"/>
          </a:p>
        </p:txBody>
      </p:sp>
    </p:spTree>
    <p:extLst>
      <p:ext uri="{BB962C8B-B14F-4D97-AF65-F5344CB8AC3E}">
        <p14:creationId xmlns:p14="http://schemas.microsoft.com/office/powerpoint/2010/main" val="2324615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5939E3E5-AF09-BC43-BA81-744299C9E83E}" type="slidenum">
              <a:rPr lang="en-US" smtClean="0"/>
              <a:t>‹#›</a:t>
            </a:fld>
            <a:endParaRPr lang="en-US"/>
          </a:p>
        </p:txBody>
      </p:sp>
      <p:sp>
        <p:nvSpPr>
          <p:cNvPr id="7"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
        <p:nvSpPr>
          <p:cNvPr id="8"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2319864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6"/>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5939E3E5-AF09-BC43-BA81-744299C9E83E}" type="slidenum">
              <a:rPr lang="en-US" smtClean="0"/>
              <a:t>‹#›</a:t>
            </a:fld>
            <a:endParaRPr lang="en-US"/>
          </a:p>
        </p:txBody>
      </p:sp>
      <p:sp>
        <p:nvSpPr>
          <p:cNvPr id="7"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
        <p:nvSpPr>
          <p:cNvPr id="8"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2890335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5939E3E5-AF09-BC43-BA81-744299C9E83E}" type="slidenum">
              <a:rPr lang="en-US" smtClean="0"/>
              <a:t>‹#›</a:t>
            </a:fld>
            <a:endParaRPr lang="en-US"/>
          </a:p>
        </p:txBody>
      </p:sp>
      <p:sp>
        <p:nvSpPr>
          <p:cNvPr id="8" name="Date Placeholder 3"/>
          <p:cNvSpPr>
            <a:spLocks noGrp="1"/>
          </p:cNvSpPr>
          <p:nvPr>
            <p:ph type="dt" sz="half" idx="13"/>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
        <p:nvSpPr>
          <p:cNvPr id="9"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3766322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2"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2"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2" y="1535113"/>
            <a:ext cx="4378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2" y="2174875"/>
            <a:ext cx="4378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5939E3E5-AF09-BC43-BA81-744299C9E83E}" type="slidenum">
              <a:rPr lang="en-US" smtClean="0"/>
              <a:t>‹#›</a:t>
            </a:fld>
            <a:endParaRPr lang="en-US"/>
          </a:p>
        </p:txBody>
      </p:sp>
      <p:sp>
        <p:nvSpPr>
          <p:cNvPr id="10" name="Footer Placeholder 4"/>
          <p:cNvSpPr>
            <a:spLocks noGrp="1"/>
          </p:cNvSpPr>
          <p:nvPr>
            <p:ph type="ftr" sz="quarter" idx="1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
        <p:nvSpPr>
          <p:cNvPr id="11" name="Date Placeholder 3"/>
          <p:cNvSpPr>
            <a:spLocks noGrp="1"/>
          </p:cNvSpPr>
          <p:nvPr>
            <p:ph type="dt" sz="half" idx="14"/>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Tree>
    <p:extLst>
      <p:ext uri="{BB962C8B-B14F-4D97-AF65-F5344CB8AC3E}">
        <p14:creationId xmlns:p14="http://schemas.microsoft.com/office/powerpoint/2010/main" val="587345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5939E3E5-AF09-BC43-BA81-744299C9E83E}" type="slidenum">
              <a:rPr lang="en-US" smtClean="0"/>
              <a:t>‹#›</a:t>
            </a:fld>
            <a:endParaRPr lang="en-US"/>
          </a:p>
        </p:txBody>
      </p:sp>
      <p:sp>
        <p:nvSpPr>
          <p:cNvPr id="6"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
        <p:nvSpPr>
          <p:cNvPr id="7"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Tree>
    <p:extLst>
      <p:ext uri="{BB962C8B-B14F-4D97-AF65-F5344CB8AC3E}">
        <p14:creationId xmlns:p14="http://schemas.microsoft.com/office/powerpoint/2010/main" val="143869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39E3E5-AF09-BC43-BA81-744299C9E83E}" type="slidenum">
              <a:rPr lang="en-US" smtClean="0"/>
              <a:t>‹#›</a:t>
            </a:fld>
            <a:endParaRPr lang="en-US"/>
          </a:p>
        </p:txBody>
      </p:sp>
      <p:sp>
        <p:nvSpPr>
          <p:cNvPr id="5"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
        <p:nvSpPr>
          <p:cNvPr id="6"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Tree>
    <p:extLst>
      <p:ext uri="{BB962C8B-B14F-4D97-AF65-F5344CB8AC3E}">
        <p14:creationId xmlns:p14="http://schemas.microsoft.com/office/powerpoint/2010/main" val="2843366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3"/>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2"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CH" smtClean="0"/>
              <a:t>27-2-13</a:t>
            </a:r>
            <a:endParaRPr lang="en-US"/>
          </a:p>
        </p:txBody>
      </p:sp>
      <p:sp>
        <p:nvSpPr>
          <p:cNvPr id="6" name="Footer Placeholder 5"/>
          <p:cNvSpPr>
            <a:spLocks noGrp="1"/>
          </p:cNvSpPr>
          <p:nvPr>
            <p:ph type="ftr" sz="quarter" idx="11"/>
          </p:nvPr>
        </p:nvSpPr>
        <p:spPr/>
        <p:txBody>
          <a:bodyPr/>
          <a:lstStyle/>
          <a:p>
            <a:r>
              <a:rPr lang="en-US" smtClean="0"/>
              <a:t>3rd CinéGlobe Advisory Board</a:t>
            </a:r>
            <a:endParaRPr lang="en-US"/>
          </a:p>
        </p:txBody>
      </p:sp>
      <p:sp>
        <p:nvSpPr>
          <p:cNvPr id="7" name="Slide Number Placeholder 6"/>
          <p:cNvSpPr>
            <a:spLocks noGrp="1"/>
          </p:cNvSpPr>
          <p:nvPr>
            <p:ph type="sldNum" sz="quarter" idx="12"/>
          </p:nvPr>
        </p:nvSpPr>
        <p:spPr/>
        <p:txBody>
          <a:bodyPr/>
          <a:lstStyle/>
          <a:p>
            <a:fld id="{5939E3E5-AF09-BC43-BA81-744299C9E83E}" type="slidenum">
              <a:rPr lang="en-US" smtClean="0"/>
              <a:t>‹#›</a:t>
            </a:fld>
            <a:endParaRPr lang="en-US"/>
          </a:p>
        </p:txBody>
      </p:sp>
    </p:spTree>
    <p:extLst>
      <p:ext uri="{BB962C8B-B14F-4D97-AF65-F5344CB8AC3E}">
        <p14:creationId xmlns:p14="http://schemas.microsoft.com/office/powerpoint/2010/main" val="1947155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fr-CH" smtClean="0"/>
              <a:t>27-2-13</a:t>
            </a:r>
            <a:endParaRPr lang="en-US"/>
          </a:p>
        </p:txBody>
      </p:sp>
      <p:sp>
        <p:nvSpPr>
          <p:cNvPr id="6" name="Footer Placeholder 5"/>
          <p:cNvSpPr>
            <a:spLocks noGrp="1"/>
          </p:cNvSpPr>
          <p:nvPr>
            <p:ph type="ftr" sz="quarter" idx="11"/>
          </p:nvPr>
        </p:nvSpPr>
        <p:spPr/>
        <p:txBody>
          <a:bodyPr/>
          <a:lstStyle/>
          <a:p>
            <a:r>
              <a:rPr lang="en-US" smtClean="0"/>
              <a:t>3rd CinéGlobe Advisory Board</a:t>
            </a:r>
            <a:endParaRPr lang="en-US"/>
          </a:p>
        </p:txBody>
      </p:sp>
      <p:sp>
        <p:nvSpPr>
          <p:cNvPr id="7" name="Slide Number Placeholder 6"/>
          <p:cNvSpPr>
            <a:spLocks noGrp="1"/>
          </p:cNvSpPr>
          <p:nvPr>
            <p:ph type="sldNum" sz="quarter" idx="12"/>
          </p:nvPr>
        </p:nvSpPr>
        <p:spPr/>
        <p:txBody>
          <a:bodyPr/>
          <a:lstStyle/>
          <a:p>
            <a:fld id="{5939E3E5-AF09-BC43-BA81-744299C9E83E}" type="slidenum">
              <a:rPr lang="en-US" smtClean="0"/>
              <a:t>‹#›</a:t>
            </a:fld>
            <a:endParaRPr lang="en-US"/>
          </a:p>
        </p:txBody>
      </p:sp>
    </p:spTree>
    <p:extLst>
      <p:ext uri="{BB962C8B-B14F-4D97-AF65-F5344CB8AC3E}">
        <p14:creationId xmlns:p14="http://schemas.microsoft.com/office/powerpoint/2010/main" val="14858724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27-2-13</a:t>
            </a:r>
            <a:endParaRPr lang="en-US" dirty="0"/>
          </a:p>
        </p:txBody>
      </p:sp>
      <p:sp>
        <p:nvSpPr>
          <p:cNvPr id="5"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aseline="0" dirty="0" smtClean="0"/>
              <a:t>3</a:t>
            </a:r>
            <a:r>
              <a:rPr lang="en-US" baseline="30000" dirty="0" smtClean="0"/>
              <a:t>rd</a:t>
            </a:r>
            <a:r>
              <a:rPr lang="en-US" dirty="0" smtClean="0"/>
              <a:t> CinéGlobe Advisory Board</a:t>
            </a:r>
            <a:endParaRPr lang="en-US" dirty="0"/>
          </a:p>
        </p:txBody>
      </p:sp>
      <p:sp>
        <p:nvSpPr>
          <p:cNvPr id="6" name="Slide Number Placeholder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39E3E5-AF09-BC43-BA81-744299C9E83E}" type="slidenum">
              <a:rPr lang="en-US" smtClean="0"/>
              <a:t>‹#›</a:t>
            </a:fld>
            <a:endParaRPr lang="en-US"/>
          </a:p>
        </p:txBody>
      </p:sp>
      <p:cxnSp>
        <p:nvCxnSpPr>
          <p:cNvPr id="8" name="Straight Connector 7"/>
          <p:cNvCxnSpPr/>
          <p:nvPr userDrawn="1"/>
        </p:nvCxnSpPr>
        <p:spPr>
          <a:xfrm>
            <a:off x="284669" y="6233051"/>
            <a:ext cx="9330737" cy="0"/>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736399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file:///\\localhost\Users\nhartman\Documents\CineGlobe\Advisory%20Committee\Macintosh%20HD:Users:nhartman:Documents:CineGlobe:2010:Evaluation:CineGlobeReport2011-FR.doc!OLE_LINK1" TargetMode="External"/><Relationship Id="rId4" Type="http://schemas.openxmlformats.org/officeDocument/2006/relationships/image" Target="../media/image1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emf"/><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33.png"/><Relationship Id="rId1" Type="http://schemas.microsoft.com/office/2007/relationships/media" Target="../media/media1.m4v"/><Relationship Id="rId2" Type="http://schemas.openxmlformats.org/officeDocument/2006/relationships/video" Target="../media/media1.m4v"/></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smtClean="0"/>
              <a:t>Third Board Meeting</a:t>
            </a:r>
          </a:p>
          <a:p>
            <a:r>
              <a:rPr lang="en-US" smtClean="0"/>
              <a:t>27 February 2013</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pPr/>
              <a:t>1</a:t>
            </a:fld>
            <a:endParaRPr lang="en-US" dirty="0"/>
          </a:p>
        </p:txBody>
      </p:sp>
      <p:sp>
        <p:nvSpPr>
          <p:cNvPr id="2" name="Date Placeholder 1"/>
          <p:cNvSpPr>
            <a:spLocks noGrp="1"/>
          </p:cNvSpPr>
          <p:nvPr>
            <p:ph type="dt" sz="half" idx="2"/>
          </p:nvPr>
        </p:nvSpPr>
        <p:spPr/>
        <p:txBody>
          <a:bodyPr/>
          <a:lstStyle/>
          <a:p>
            <a:r>
              <a:rPr lang="fr-CH" smtClean="0"/>
              <a:t>27-2-13</a:t>
            </a:r>
            <a:endParaRPr lang="en-US" dirty="0"/>
          </a:p>
        </p:txBody>
      </p:sp>
      <p:sp>
        <p:nvSpPr>
          <p:cNvPr id="4" name="Footer Placeholder 3"/>
          <p:cNvSpPr>
            <a:spLocks noGrp="1"/>
          </p:cNvSpPr>
          <p:nvPr>
            <p:ph type="ftr" sz="quarter" idx="3"/>
          </p:nvPr>
        </p:nvSpPr>
        <p:spPr/>
        <p:txBody>
          <a:bodyPr/>
          <a:lstStyle/>
          <a:p>
            <a:r>
              <a:rPr lang="en-US" smtClean="0"/>
              <a:t>3rd CinéGlobe Advisory Board</a:t>
            </a:r>
            <a:endParaRPr lang="en-US" dirty="0"/>
          </a:p>
        </p:txBody>
      </p:sp>
      <p:pic>
        <p:nvPicPr>
          <p:cNvPr id="5" name="Picture 4" descr="CINE-globe-Logo-final.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59393" y="2085112"/>
            <a:ext cx="7787217" cy="1801091"/>
          </a:xfrm>
          <a:prstGeom prst="rect">
            <a:avLst/>
          </a:prstGeom>
        </p:spPr>
      </p:pic>
    </p:spTree>
    <p:extLst>
      <p:ext uri="{BB962C8B-B14F-4D97-AF65-F5344CB8AC3E}">
        <p14:creationId xmlns:p14="http://schemas.microsoft.com/office/powerpoint/2010/main" val="34163124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Film Programs</a:t>
            </a:r>
            <a:endParaRPr lang="en-US" dirty="0"/>
          </a:p>
        </p:txBody>
      </p:sp>
      <p:sp>
        <p:nvSpPr>
          <p:cNvPr id="3" name="Content Placeholder 2"/>
          <p:cNvSpPr>
            <a:spLocks noGrp="1"/>
          </p:cNvSpPr>
          <p:nvPr>
            <p:ph idx="1"/>
          </p:nvPr>
        </p:nvSpPr>
        <p:spPr>
          <a:xfrm>
            <a:off x="207434" y="1417638"/>
            <a:ext cx="1621366" cy="1659466"/>
          </a:xfrm>
        </p:spPr>
        <p:txBody>
          <a:bodyPr>
            <a:normAutofit fontScale="77500" lnSpcReduction="20000"/>
          </a:bodyPr>
          <a:lstStyle/>
          <a:p>
            <a:pPr marL="0" lvl="0" indent="0">
              <a:buNone/>
            </a:pPr>
            <a:r>
              <a:rPr lang="en-US" sz="1600" b="1" dirty="0"/>
              <a:t>Sex and death</a:t>
            </a:r>
            <a:r>
              <a:rPr lang="en-US" sz="1600" dirty="0"/>
              <a:t>: Science and technology are constantly changing our lives, but two aspects of human existence remain constant… sex and death, you can’t live without them</a:t>
            </a:r>
            <a:r>
              <a:rPr lang="en-US" sz="1600" dirty="0" smtClean="0"/>
              <a:t>.</a:t>
            </a:r>
            <a:endParaRPr lang="en-US" sz="1600" i="1" dirty="0"/>
          </a:p>
        </p:txBody>
      </p:sp>
      <p:sp>
        <p:nvSpPr>
          <p:cNvPr id="4" name="Slide Number Placeholder 3"/>
          <p:cNvSpPr>
            <a:spLocks noGrp="1"/>
          </p:cNvSpPr>
          <p:nvPr>
            <p:ph type="sldNum" sz="quarter" idx="12"/>
          </p:nvPr>
        </p:nvSpPr>
        <p:spPr/>
        <p:txBody>
          <a:bodyPr/>
          <a:lstStyle/>
          <a:p>
            <a:fld id="{5939E3E5-AF09-BC43-BA81-744299C9E83E}" type="slidenum">
              <a:rPr lang="en-US" smtClean="0"/>
              <a:t>10</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pic>
        <p:nvPicPr>
          <p:cNvPr id="7" name="Picture 6"/>
          <p:cNvPicPr>
            <a:picLocks noChangeAspect="1"/>
          </p:cNvPicPr>
          <p:nvPr/>
        </p:nvPicPr>
        <p:blipFill>
          <a:blip r:embed="rId2"/>
          <a:stretch>
            <a:fillRect/>
          </a:stretch>
        </p:blipFill>
        <p:spPr>
          <a:xfrm>
            <a:off x="1828801" y="1417639"/>
            <a:ext cx="1354666" cy="1354667"/>
          </a:xfrm>
          <a:prstGeom prst="rect">
            <a:avLst/>
          </a:prstGeom>
        </p:spPr>
      </p:pic>
      <p:pic>
        <p:nvPicPr>
          <p:cNvPr id="8" name="Picture 7"/>
          <p:cNvPicPr>
            <a:picLocks noChangeAspect="1"/>
          </p:cNvPicPr>
          <p:nvPr/>
        </p:nvPicPr>
        <p:blipFill>
          <a:blip r:embed="rId3"/>
          <a:stretch>
            <a:fillRect/>
          </a:stretch>
        </p:blipFill>
        <p:spPr>
          <a:xfrm>
            <a:off x="4799002" y="1417639"/>
            <a:ext cx="1390128" cy="1390127"/>
          </a:xfrm>
          <a:prstGeom prst="rect">
            <a:avLst/>
          </a:prstGeom>
        </p:spPr>
      </p:pic>
      <p:pic>
        <p:nvPicPr>
          <p:cNvPr id="9" name="Picture 8"/>
          <p:cNvPicPr>
            <a:picLocks noChangeAspect="1"/>
          </p:cNvPicPr>
          <p:nvPr/>
        </p:nvPicPr>
        <p:blipFill>
          <a:blip r:embed="rId4"/>
          <a:stretch>
            <a:fillRect/>
          </a:stretch>
        </p:blipFill>
        <p:spPr>
          <a:xfrm>
            <a:off x="1828801" y="3052227"/>
            <a:ext cx="1354666" cy="1354667"/>
          </a:xfrm>
          <a:prstGeom prst="rect">
            <a:avLst/>
          </a:prstGeom>
        </p:spPr>
      </p:pic>
      <p:pic>
        <p:nvPicPr>
          <p:cNvPr id="10" name="Picture 9"/>
          <p:cNvPicPr>
            <a:picLocks noChangeAspect="1"/>
          </p:cNvPicPr>
          <p:nvPr/>
        </p:nvPicPr>
        <p:blipFill>
          <a:blip r:embed="rId5"/>
          <a:stretch>
            <a:fillRect/>
          </a:stretch>
        </p:blipFill>
        <p:spPr>
          <a:xfrm>
            <a:off x="4799004" y="3031063"/>
            <a:ext cx="1375832" cy="1375832"/>
          </a:xfrm>
          <a:prstGeom prst="rect">
            <a:avLst/>
          </a:prstGeom>
        </p:spPr>
      </p:pic>
      <p:pic>
        <p:nvPicPr>
          <p:cNvPr id="11" name="Picture 10"/>
          <p:cNvPicPr>
            <a:picLocks noChangeAspect="1"/>
          </p:cNvPicPr>
          <p:nvPr/>
        </p:nvPicPr>
        <p:blipFill>
          <a:blip r:embed="rId6"/>
          <a:stretch>
            <a:fillRect/>
          </a:stretch>
        </p:blipFill>
        <p:spPr>
          <a:xfrm flipH="1">
            <a:off x="7857067" y="3056460"/>
            <a:ext cx="1354666" cy="1354666"/>
          </a:xfrm>
          <a:prstGeom prst="rect">
            <a:avLst/>
          </a:prstGeom>
        </p:spPr>
      </p:pic>
      <p:pic>
        <p:nvPicPr>
          <p:cNvPr id="12" name="Picture 11"/>
          <p:cNvPicPr>
            <a:picLocks noChangeAspect="1"/>
          </p:cNvPicPr>
          <p:nvPr/>
        </p:nvPicPr>
        <p:blipFill>
          <a:blip r:embed="rId7"/>
          <a:stretch>
            <a:fillRect/>
          </a:stretch>
        </p:blipFill>
        <p:spPr>
          <a:xfrm>
            <a:off x="7857067" y="1417638"/>
            <a:ext cx="1354666" cy="1354666"/>
          </a:xfrm>
          <a:prstGeom prst="rect">
            <a:avLst/>
          </a:prstGeom>
        </p:spPr>
      </p:pic>
      <p:pic>
        <p:nvPicPr>
          <p:cNvPr id="13" name="Picture 12"/>
          <p:cNvPicPr>
            <a:picLocks noChangeAspect="1"/>
          </p:cNvPicPr>
          <p:nvPr/>
        </p:nvPicPr>
        <p:blipFill>
          <a:blip r:embed="rId8"/>
          <a:stretch>
            <a:fillRect/>
          </a:stretch>
        </p:blipFill>
        <p:spPr>
          <a:xfrm>
            <a:off x="4805352" y="4631270"/>
            <a:ext cx="1354666" cy="1354666"/>
          </a:xfrm>
          <a:prstGeom prst="rect">
            <a:avLst/>
          </a:prstGeom>
        </p:spPr>
      </p:pic>
      <p:sp>
        <p:nvSpPr>
          <p:cNvPr id="14" name="Content Placeholder 2"/>
          <p:cNvSpPr txBox="1">
            <a:spLocks/>
          </p:cNvSpPr>
          <p:nvPr/>
        </p:nvSpPr>
        <p:spPr>
          <a:xfrm>
            <a:off x="3397770" y="1438275"/>
            <a:ext cx="1407584" cy="133402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100" b="1" dirty="0" smtClean="0"/>
              <a:t>Survival: </a:t>
            </a:r>
            <a:r>
              <a:rPr lang="en-US" sz="1100" dirty="0" smtClean="0"/>
              <a:t>Evolution used to be simple, if you were too slow you got eaten, can we now contemplate eternal life?</a:t>
            </a:r>
            <a:endParaRPr lang="en-US" sz="1100" i="1" dirty="0" smtClean="0"/>
          </a:p>
          <a:p>
            <a:pPr marL="0" indent="0">
              <a:buFont typeface="Arial"/>
              <a:buNone/>
            </a:pPr>
            <a:endParaRPr lang="en-US" sz="1100" dirty="0"/>
          </a:p>
        </p:txBody>
      </p:sp>
      <p:sp>
        <p:nvSpPr>
          <p:cNvPr id="15" name="Content Placeholder 2"/>
          <p:cNvSpPr txBox="1">
            <a:spLocks/>
          </p:cNvSpPr>
          <p:nvPr/>
        </p:nvSpPr>
        <p:spPr>
          <a:xfrm>
            <a:off x="3397770" y="3031061"/>
            <a:ext cx="1401232" cy="137583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100" b="1" dirty="0" smtClean="0"/>
              <a:t>Consequences:</a:t>
            </a:r>
            <a:r>
              <a:rPr lang="en-US" sz="1100" dirty="0" smtClean="0"/>
              <a:t> With our increasing ability to exploit the natural world, what impact has humankind had on our home?</a:t>
            </a:r>
          </a:p>
        </p:txBody>
      </p:sp>
      <p:sp>
        <p:nvSpPr>
          <p:cNvPr id="16" name="Content Placeholder 2"/>
          <p:cNvSpPr txBox="1">
            <a:spLocks/>
          </p:cNvSpPr>
          <p:nvPr/>
        </p:nvSpPr>
        <p:spPr>
          <a:xfrm>
            <a:off x="207435" y="3043759"/>
            <a:ext cx="1545166" cy="1363134"/>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b="1" dirty="0" smtClean="0"/>
              <a:t>Progress?:</a:t>
            </a:r>
            <a:r>
              <a:rPr lang="en-US" sz="1600" dirty="0" smtClean="0"/>
              <a:t> Progress, driven by science and technology, has redefined the way in which we live our lives – is that always a good thing?</a:t>
            </a:r>
          </a:p>
        </p:txBody>
      </p:sp>
      <p:sp>
        <p:nvSpPr>
          <p:cNvPr id="17" name="Content Placeholder 2"/>
          <p:cNvSpPr txBox="1">
            <a:spLocks/>
          </p:cNvSpPr>
          <p:nvPr/>
        </p:nvSpPr>
        <p:spPr>
          <a:xfrm>
            <a:off x="6413501" y="3056461"/>
            <a:ext cx="1443568" cy="135043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100" b="1" dirty="0" smtClean="0"/>
              <a:t>Connected:</a:t>
            </a:r>
            <a:r>
              <a:rPr lang="en-US" sz="1100" dirty="0" smtClean="0"/>
              <a:t> Technology has revolutionized the way we communicate with and relate to one another, can you keep up?</a:t>
            </a:r>
          </a:p>
        </p:txBody>
      </p:sp>
      <p:sp>
        <p:nvSpPr>
          <p:cNvPr id="18" name="Content Placeholder 2"/>
          <p:cNvSpPr txBox="1">
            <a:spLocks/>
          </p:cNvSpPr>
          <p:nvPr/>
        </p:nvSpPr>
        <p:spPr>
          <a:xfrm>
            <a:off x="6307669" y="1417639"/>
            <a:ext cx="1549399" cy="1390127"/>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200" b="1" dirty="0" smtClean="0"/>
              <a:t>Place in the universe:</a:t>
            </a:r>
            <a:r>
              <a:rPr lang="en-US" sz="1200" dirty="0" smtClean="0"/>
              <a:t> From time immemorial, man has wanted to understand his place in the grand scheme of things, who are we, what makes us unique, and who are the little green guys?</a:t>
            </a:r>
          </a:p>
        </p:txBody>
      </p:sp>
      <p:sp>
        <p:nvSpPr>
          <p:cNvPr id="19" name="Content Placeholder 2"/>
          <p:cNvSpPr txBox="1">
            <a:spLocks/>
          </p:cNvSpPr>
          <p:nvPr/>
        </p:nvSpPr>
        <p:spPr>
          <a:xfrm>
            <a:off x="2791884" y="4635504"/>
            <a:ext cx="1992302" cy="135043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050" b="1" dirty="0" smtClean="0"/>
              <a:t>Reaching Out:</a:t>
            </a:r>
            <a:r>
              <a:rPr lang="en-US" sz="1050" dirty="0" smtClean="0"/>
              <a:t> Contemporary life has changed the scope and nature of our interactions with other people; we affect those around us in the most profound and unexpected ways and our relationships define who we are. </a:t>
            </a:r>
            <a:endParaRPr lang="en-US" sz="1050" dirty="0"/>
          </a:p>
        </p:txBody>
      </p:sp>
    </p:spTree>
    <p:extLst>
      <p:ext uri="{BB962C8B-B14F-4D97-AF65-F5344CB8AC3E}">
        <p14:creationId xmlns:p14="http://schemas.microsoft.com/office/powerpoint/2010/main" val="758970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Film Program Popularity</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70681984"/>
              </p:ext>
            </p:extLst>
          </p:nvPr>
        </p:nvGraphicFramePr>
        <p:xfrm>
          <a:off x="431157" y="1608668"/>
          <a:ext cx="9043689" cy="4114799"/>
        </p:xfrm>
        <a:graphic>
          <a:graphicData uri="http://schemas.openxmlformats.org/drawingml/2006/table">
            <a:tbl>
              <a:tblPr/>
              <a:tblGrid>
                <a:gridCol w="2030216"/>
                <a:gridCol w="1531890"/>
                <a:gridCol w="1550347"/>
                <a:gridCol w="1531890"/>
                <a:gridCol w="1199673"/>
                <a:gridCol w="1199673"/>
              </a:tblGrid>
              <a:tr h="678495">
                <a:tc>
                  <a:txBody>
                    <a:bodyPr/>
                    <a:lstStyle/>
                    <a:p>
                      <a:pPr algn="l" fontAlgn="b"/>
                      <a:r>
                        <a:rPr lang="en-US" sz="1700" b="1" i="0" u="none" strike="noStrike">
                          <a:solidFill>
                            <a:srgbClr val="000000"/>
                          </a:solidFill>
                          <a:effectLst/>
                          <a:latin typeface="Calibri"/>
                        </a:rPr>
                        <a:t>Short Program</a:t>
                      </a:r>
                    </a:p>
                  </a:txBody>
                  <a:tcPr marL="18457" marR="18457" marT="18457" marB="0" anchor="b">
                    <a:lnL>
                      <a:noFill/>
                    </a:lnL>
                    <a:lnR>
                      <a:noFill/>
                    </a:lnR>
                    <a:lnT>
                      <a:noFill/>
                    </a:lnT>
                    <a:lnB>
                      <a:noFill/>
                    </a:lnB>
                  </a:tcPr>
                </a:tc>
                <a:tc>
                  <a:txBody>
                    <a:bodyPr/>
                    <a:lstStyle/>
                    <a:p>
                      <a:pPr algn="ctr" fontAlgn="b"/>
                      <a:r>
                        <a:rPr lang="en-US" sz="1700" b="1" i="0" u="none" strike="noStrike">
                          <a:solidFill>
                            <a:srgbClr val="000000"/>
                          </a:solidFill>
                          <a:effectLst/>
                          <a:latin typeface="Calibri"/>
                        </a:rPr>
                        <a:t>Weekday Show</a:t>
                      </a:r>
                    </a:p>
                  </a:txBody>
                  <a:tcPr marL="18457" marR="18457" marT="18457" marB="0" anchor="b">
                    <a:lnL>
                      <a:noFill/>
                    </a:lnL>
                    <a:lnR>
                      <a:noFill/>
                    </a:lnR>
                    <a:lnT>
                      <a:noFill/>
                    </a:lnT>
                    <a:lnB>
                      <a:noFill/>
                    </a:lnB>
                  </a:tcPr>
                </a:tc>
                <a:tc>
                  <a:txBody>
                    <a:bodyPr/>
                    <a:lstStyle/>
                    <a:p>
                      <a:pPr algn="ctr" fontAlgn="b"/>
                      <a:r>
                        <a:rPr lang="en-US" sz="1700" b="1" i="0" u="none" strike="noStrike">
                          <a:solidFill>
                            <a:srgbClr val="000000"/>
                          </a:solidFill>
                          <a:effectLst/>
                          <a:latin typeface="Calibri"/>
                        </a:rPr>
                        <a:t>Weekend Show</a:t>
                      </a:r>
                    </a:p>
                  </a:txBody>
                  <a:tcPr marL="18457" marR="18457" marT="18457" marB="0" anchor="b">
                    <a:lnL>
                      <a:noFill/>
                    </a:lnL>
                    <a:lnR>
                      <a:noFill/>
                    </a:lnR>
                    <a:lnT>
                      <a:noFill/>
                    </a:lnT>
                    <a:lnB>
                      <a:noFill/>
                    </a:lnB>
                  </a:tcPr>
                </a:tc>
                <a:tc>
                  <a:txBody>
                    <a:bodyPr/>
                    <a:lstStyle/>
                    <a:p>
                      <a:pPr algn="ctr" fontAlgn="b"/>
                      <a:r>
                        <a:rPr lang="en-US" sz="1700" b="1" i="0" u="none" strike="noStrike">
                          <a:solidFill>
                            <a:srgbClr val="000000"/>
                          </a:solidFill>
                          <a:effectLst/>
                          <a:latin typeface="Calibri"/>
                        </a:rPr>
                        <a:t>Program Totals</a:t>
                      </a:r>
                    </a:p>
                  </a:txBody>
                  <a:tcPr marL="18457" marR="18457" marT="18457" marB="0" anchor="b">
                    <a:lnL>
                      <a:noFill/>
                    </a:lnL>
                    <a:lnR>
                      <a:noFill/>
                    </a:lnR>
                    <a:lnT>
                      <a:noFill/>
                    </a:lnT>
                    <a:lnB>
                      <a:noFill/>
                    </a:lnB>
                  </a:tcPr>
                </a:tc>
                <a:tc>
                  <a:txBody>
                    <a:bodyPr/>
                    <a:lstStyle/>
                    <a:p>
                      <a:pPr algn="ctr" fontAlgn="b"/>
                      <a:r>
                        <a:rPr lang="en-US" sz="1700" b="1" i="0" u="none" strike="noStrike">
                          <a:solidFill>
                            <a:srgbClr val="000000"/>
                          </a:solidFill>
                          <a:effectLst/>
                          <a:latin typeface="Calibri"/>
                        </a:rPr>
                        <a:t>Ballots</a:t>
                      </a:r>
                    </a:p>
                  </a:txBody>
                  <a:tcPr marL="18457" marR="18457" marT="18457" marB="0" anchor="b">
                    <a:lnL>
                      <a:noFill/>
                    </a:lnL>
                    <a:lnR>
                      <a:noFill/>
                    </a:lnR>
                    <a:lnT>
                      <a:noFill/>
                    </a:lnT>
                    <a:lnB>
                      <a:noFill/>
                    </a:lnB>
                  </a:tcPr>
                </a:tc>
                <a:tc>
                  <a:txBody>
                    <a:bodyPr/>
                    <a:lstStyle/>
                    <a:p>
                      <a:pPr algn="ctr" fontAlgn="b"/>
                      <a:r>
                        <a:rPr lang="en-US" sz="1700" b="1" i="0" u="none" strike="noStrike">
                          <a:solidFill>
                            <a:srgbClr val="000000"/>
                          </a:solidFill>
                          <a:effectLst/>
                          <a:latin typeface="Calibri"/>
                        </a:rPr>
                        <a:t>% voted</a:t>
                      </a:r>
                    </a:p>
                  </a:txBody>
                  <a:tcPr marL="18457" marR="18457" marT="18457" marB="0" anchor="b">
                    <a:lnL>
                      <a:noFill/>
                    </a:lnL>
                    <a:lnR>
                      <a:noFill/>
                    </a:lnR>
                    <a:lnT>
                      <a:noFill/>
                    </a:lnT>
                    <a:lnB>
                      <a:noFill/>
                    </a:lnB>
                  </a:tcPr>
                </a:tc>
              </a:tr>
              <a:tr h="457484">
                <a:tc>
                  <a:txBody>
                    <a:bodyPr/>
                    <a:lstStyle/>
                    <a:p>
                      <a:pPr algn="l" fontAlgn="b"/>
                      <a:r>
                        <a:rPr lang="en-US" sz="1700" b="0" i="0" u="none" strike="noStrike">
                          <a:solidFill>
                            <a:srgbClr val="000000"/>
                          </a:solidFill>
                          <a:effectLst/>
                          <a:latin typeface="Calibri"/>
                        </a:rPr>
                        <a:t>Connected</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50</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36</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86</a:t>
                      </a:r>
                    </a:p>
                  </a:txBody>
                  <a:tcPr marL="18457" marR="18457" marT="18457" marB="0" anchor="b">
                    <a:lnL>
                      <a:noFill/>
                    </a:lnL>
                    <a:lnR>
                      <a:noFill/>
                    </a:lnR>
                    <a:lnT>
                      <a:noFill/>
                    </a:lnT>
                    <a:lnB>
                      <a:noFill/>
                    </a:lnB>
                  </a:tcPr>
                </a:tc>
                <a:tc>
                  <a:txBody>
                    <a:bodyPr/>
                    <a:lstStyle/>
                    <a:p>
                      <a:pPr algn="ctr" fontAlgn="b"/>
                      <a:r>
                        <a:rPr lang="en-US" sz="1700" b="0" i="0" u="none" strike="noStrike" dirty="0">
                          <a:solidFill>
                            <a:srgbClr val="000000"/>
                          </a:solidFill>
                          <a:effectLst/>
                          <a:latin typeface="Calibri"/>
                        </a:rPr>
                        <a:t>69</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80%</a:t>
                      </a:r>
                    </a:p>
                  </a:txBody>
                  <a:tcPr marL="18457" marR="18457" marT="18457" marB="0" anchor="b">
                    <a:lnL>
                      <a:noFill/>
                    </a:lnL>
                    <a:lnR>
                      <a:noFill/>
                    </a:lnR>
                    <a:lnT>
                      <a:noFill/>
                    </a:lnT>
                    <a:lnB>
                      <a:noFill/>
                    </a:lnB>
                  </a:tcPr>
                </a:tc>
              </a:tr>
              <a:tr h="457484">
                <a:tc>
                  <a:txBody>
                    <a:bodyPr/>
                    <a:lstStyle/>
                    <a:p>
                      <a:pPr algn="l" fontAlgn="b"/>
                      <a:r>
                        <a:rPr lang="en-US" sz="1700" b="0" i="0" u="none" strike="noStrike">
                          <a:solidFill>
                            <a:srgbClr val="000000"/>
                          </a:solidFill>
                          <a:effectLst/>
                          <a:latin typeface="Calibri"/>
                        </a:rPr>
                        <a:t>Consequences</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58</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18</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76</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60</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79%</a:t>
                      </a:r>
                    </a:p>
                  </a:txBody>
                  <a:tcPr marL="18457" marR="18457" marT="18457" marB="0" anchor="b">
                    <a:lnL>
                      <a:noFill/>
                    </a:lnL>
                    <a:lnR>
                      <a:noFill/>
                    </a:lnR>
                    <a:lnT>
                      <a:noFill/>
                    </a:lnT>
                    <a:lnB>
                      <a:noFill/>
                    </a:lnB>
                  </a:tcPr>
                </a:tc>
              </a:tr>
              <a:tr h="457484">
                <a:tc>
                  <a:txBody>
                    <a:bodyPr/>
                    <a:lstStyle/>
                    <a:p>
                      <a:pPr algn="l" fontAlgn="b"/>
                      <a:r>
                        <a:rPr lang="en-US" sz="1700" b="0" i="0" u="none" strike="noStrike">
                          <a:solidFill>
                            <a:srgbClr val="000000"/>
                          </a:solidFill>
                          <a:effectLst/>
                          <a:latin typeface="Calibri"/>
                        </a:rPr>
                        <a:t>Sex and Death</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56</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45</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101</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80</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79%</a:t>
                      </a:r>
                    </a:p>
                  </a:txBody>
                  <a:tcPr marL="18457" marR="18457" marT="18457" marB="0" anchor="b">
                    <a:lnL>
                      <a:noFill/>
                    </a:lnL>
                    <a:lnR>
                      <a:noFill/>
                    </a:lnR>
                    <a:lnT>
                      <a:noFill/>
                    </a:lnT>
                    <a:lnB>
                      <a:noFill/>
                    </a:lnB>
                  </a:tcPr>
                </a:tc>
              </a:tr>
              <a:tr h="309291">
                <a:tc>
                  <a:txBody>
                    <a:bodyPr/>
                    <a:lstStyle/>
                    <a:p>
                      <a:pPr algn="l" fontAlgn="b"/>
                      <a:r>
                        <a:rPr lang="en-US" sz="1700" b="0" i="0" u="none" strike="noStrike">
                          <a:solidFill>
                            <a:srgbClr val="000000"/>
                          </a:solidFill>
                          <a:effectLst/>
                          <a:latin typeface="Calibri"/>
                        </a:rPr>
                        <a:t>Survival</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30</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49</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79</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62</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78%</a:t>
                      </a:r>
                    </a:p>
                  </a:txBody>
                  <a:tcPr marL="18457" marR="18457" marT="18457" marB="0" anchor="b">
                    <a:lnL>
                      <a:noFill/>
                    </a:lnL>
                    <a:lnR>
                      <a:noFill/>
                    </a:lnR>
                    <a:lnT>
                      <a:noFill/>
                    </a:lnT>
                    <a:lnB>
                      <a:noFill/>
                    </a:lnB>
                  </a:tcPr>
                </a:tc>
              </a:tr>
              <a:tr h="309291">
                <a:tc>
                  <a:txBody>
                    <a:bodyPr/>
                    <a:lstStyle/>
                    <a:p>
                      <a:pPr algn="l" fontAlgn="b"/>
                      <a:r>
                        <a:rPr lang="en-US" sz="1700" b="0" i="0" u="none" strike="noStrike">
                          <a:solidFill>
                            <a:srgbClr val="000000"/>
                          </a:solidFill>
                          <a:effectLst/>
                          <a:latin typeface="Calibri"/>
                        </a:rPr>
                        <a:t>Progress</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46</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22</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68</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52</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76%</a:t>
                      </a:r>
                    </a:p>
                  </a:txBody>
                  <a:tcPr marL="18457" marR="18457" marT="18457" marB="0" anchor="b">
                    <a:lnL>
                      <a:noFill/>
                    </a:lnL>
                    <a:lnR>
                      <a:noFill/>
                    </a:lnR>
                    <a:lnT>
                      <a:noFill/>
                    </a:lnT>
                    <a:lnB>
                      <a:noFill/>
                    </a:lnB>
                  </a:tcPr>
                </a:tc>
              </a:tr>
              <a:tr h="678495">
                <a:tc>
                  <a:txBody>
                    <a:bodyPr/>
                    <a:lstStyle/>
                    <a:p>
                      <a:pPr algn="l" fontAlgn="b"/>
                      <a:r>
                        <a:rPr lang="en-US" sz="1700" b="0" i="0" u="none" strike="noStrike">
                          <a:solidFill>
                            <a:srgbClr val="000000"/>
                          </a:solidFill>
                          <a:effectLst/>
                          <a:latin typeface="Calibri"/>
                        </a:rPr>
                        <a:t>Place in the Universe</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55</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85</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140</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117</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84%</a:t>
                      </a:r>
                    </a:p>
                  </a:txBody>
                  <a:tcPr marL="18457" marR="18457" marT="18457" marB="0" anchor="b">
                    <a:lnL>
                      <a:noFill/>
                    </a:lnL>
                    <a:lnR>
                      <a:noFill/>
                    </a:lnR>
                    <a:lnT>
                      <a:noFill/>
                    </a:lnT>
                    <a:lnB>
                      <a:noFill/>
                    </a:lnB>
                  </a:tcPr>
                </a:tc>
              </a:tr>
              <a:tr h="457484">
                <a:tc>
                  <a:txBody>
                    <a:bodyPr/>
                    <a:lstStyle/>
                    <a:p>
                      <a:pPr algn="l" fontAlgn="b"/>
                      <a:r>
                        <a:rPr lang="en-US" sz="1700" b="0" i="0" u="none" strike="noStrike">
                          <a:solidFill>
                            <a:srgbClr val="000000"/>
                          </a:solidFill>
                          <a:effectLst/>
                          <a:latin typeface="Calibri"/>
                        </a:rPr>
                        <a:t>Reaching Out</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48</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36</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84</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68</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81%</a:t>
                      </a:r>
                    </a:p>
                  </a:txBody>
                  <a:tcPr marL="18457" marR="18457" marT="18457" marB="0" anchor="b">
                    <a:lnL>
                      <a:noFill/>
                    </a:lnL>
                    <a:lnR>
                      <a:noFill/>
                    </a:lnR>
                    <a:lnT>
                      <a:noFill/>
                    </a:lnT>
                    <a:lnB>
                      <a:noFill/>
                    </a:lnB>
                  </a:tcPr>
                </a:tc>
              </a:tr>
              <a:tr h="309291">
                <a:tc>
                  <a:txBody>
                    <a:bodyPr/>
                    <a:lstStyle/>
                    <a:p>
                      <a:pPr algn="l" fontAlgn="b"/>
                      <a:r>
                        <a:rPr lang="en-US" sz="1700" b="0" i="0" u="none" strike="noStrike">
                          <a:solidFill>
                            <a:srgbClr val="000000"/>
                          </a:solidFill>
                          <a:effectLst/>
                          <a:latin typeface="Calibri"/>
                        </a:rPr>
                        <a:t>TOTALS</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343</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291</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634</a:t>
                      </a:r>
                    </a:p>
                  </a:txBody>
                  <a:tcPr marL="18457" marR="18457" marT="18457" marB="0" anchor="b">
                    <a:lnL>
                      <a:noFill/>
                    </a:lnL>
                    <a:lnR>
                      <a:noFill/>
                    </a:lnR>
                    <a:lnT>
                      <a:noFill/>
                    </a:lnT>
                    <a:lnB>
                      <a:noFill/>
                    </a:lnB>
                  </a:tcPr>
                </a:tc>
                <a:tc>
                  <a:txBody>
                    <a:bodyPr/>
                    <a:lstStyle/>
                    <a:p>
                      <a:pPr algn="ctr" fontAlgn="b"/>
                      <a:r>
                        <a:rPr lang="en-US" sz="1700" b="0" i="0" u="none" strike="noStrike">
                          <a:solidFill>
                            <a:srgbClr val="000000"/>
                          </a:solidFill>
                          <a:effectLst/>
                          <a:latin typeface="Calibri"/>
                        </a:rPr>
                        <a:t>508</a:t>
                      </a:r>
                    </a:p>
                  </a:txBody>
                  <a:tcPr marL="18457" marR="18457" marT="18457" marB="0" anchor="b">
                    <a:lnL>
                      <a:noFill/>
                    </a:lnL>
                    <a:lnR>
                      <a:noFill/>
                    </a:lnR>
                    <a:lnT>
                      <a:noFill/>
                    </a:lnT>
                    <a:lnB>
                      <a:noFill/>
                    </a:lnB>
                  </a:tcPr>
                </a:tc>
                <a:tc>
                  <a:txBody>
                    <a:bodyPr/>
                    <a:lstStyle/>
                    <a:p>
                      <a:pPr algn="ctr" fontAlgn="b"/>
                      <a:r>
                        <a:rPr lang="en-US" sz="1700" b="0" i="0" u="none" strike="noStrike" dirty="0">
                          <a:solidFill>
                            <a:srgbClr val="000000"/>
                          </a:solidFill>
                          <a:effectLst/>
                          <a:latin typeface="Calibri"/>
                        </a:rPr>
                        <a:t>80%</a:t>
                      </a:r>
                    </a:p>
                  </a:txBody>
                  <a:tcPr marL="18457" marR="18457" marT="18457" marB="0" anchor="b">
                    <a:lnL>
                      <a:noFill/>
                    </a:lnL>
                    <a:lnR>
                      <a:noFill/>
                    </a:lnR>
                    <a:lnT>
                      <a:noFill/>
                    </a:lnT>
                    <a:lnB>
                      <a:noFill/>
                    </a:lnB>
                  </a:tcPr>
                </a:tc>
              </a:tr>
            </a:tbl>
          </a:graphicData>
        </a:graphic>
      </p:graphicFrame>
      <p:sp>
        <p:nvSpPr>
          <p:cNvPr id="4" name="Slide Number Placeholder 3"/>
          <p:cNvSpPr>
            <a:spLocks noGrp="1"/>
          </p:cNvSpPr>
          <p:nvPr>
            <p:ph type="sldNum" sz="quarter" idx="12"/>
          </p:nvPr>
        </p:nvSpPr>
        <p:spPr/>
        <p:txBody>
          <a:bodyPr/>
          <a:lstStyle/>
          <a:p>
            <a:fld id="{5939E3E5-AF09-BC43-BA81-744299C9E83E}" type="slidenum">
              <a:rPr lang="en-US" smtClean="0"/>
              <a:t>11</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1254070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Jury</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12</a:t>
            </a:fld>
            <a:endParaRPr lang="en-US"/>
          </a:p>
        </p:txBody>
      </p:sp>
      <p:sp>
        <p:nvSpPr>
          <p:cNvPr id="7" name="Content Placeholder 6"/>
          <p:cNvSpPr>
            <a:spLocks noGrp="1"/>
          </p:cNvSpPr>
          <p:nvPr>
            <p:ph idx="1"/>
          </p:nvPr>
        </p:nvSpPr>
        <p:spPr>
          <a:xfrm>
            <a:off x="495300" y="1490131"/>
            <a:ext cx="8915400" cy="4525963"/>
          </a:xfrm>
        </p:spPr>
        <p:txBody>
          <a:bodyPr>
            <a:normAutofit fontScale="47500" lnSpcReduction="20000"/>
          </a:bodyPr>
          <a:lstStyle/>
          <a:p>
            <a:r>
              <a:rPr lang="en-US" dirty="0" smtClean="0"/>
              <a:t>TECH STARTUP FOUNDER - Sunny </a:t>
            </a:r>
            <a:r>
              <a:rPr lang="en-US" dirty="0"/>
              <a:t>Bates</a:t>
            </a:r>
          </a:p>
          <a:p>
            <a:pPr lvl="1"/>
            <a:r>
              <a:rPr lang="en-US" dirty="0"/>
              <a:t>Sunny works with businesses and </a:t>
            </a:r>
            <a:r>
              <a:rPr lang="en-US" dirty="0" err="1"/>
              <a:t>organisations</a:t>
            </a:r>
            <a:r>
              <a:rPr lang="en-US" dirty="0"/>
              <a:t> that thrive in this interconnected world.  She was a founding board member of </a:t>
            </a:r>
            <a:r>
              <a:rPr lang="en-US" dirty="0" err="1"/>
              <a:t>Kickstarter.com</a:t>
            </a:r>
            <a:r>
              <a:rPr lang="en-US" dirty="0"/>
              <a:t>, which has revolutionized funding for creative projects, and has been instrumental in the World Science Festival, founded by famed string physicist Brian Green</a:t>
            </a:r>
            <a:r>
              <a:rPr lang="en-US" dirty="0" smtClean="0"/>
              <a:t>.</a:t>
            </a:r>
            <a:endParaRPr lang="en-US" dirty="0"/>
          </a:p>
          <a:p>
            <a:r>
              <a:rPr lang="en-US" dirty="0" smtClean="0"/>
              <a:t>DOCUMENTARY PRODUCER - Peter </a:t>
            </a:r>
            <a:r>
              <a:rPr lang="en-US" dirty="0"/>
              <a:t>Engel</a:t>
            </a:r>
          </a:p>
          <a:p>
            <a:pPr lvl="1"/>
            <a:r>
              <a:rPr lang="en-US" dirty="0"/>
              <a:t>A documentary producer with </a:t>
            </a:r>
            <a:r>
              <a:rPr lang="en-US" dirty="0" err="1"/>
              <a:t>Zentropa</a:t>
            </a:r>
            <a:r>
              <a:rPr lang="en-US" dirty="0"/>
              <a:t> Films in Denmark, Peter has worked extensively with </a:t>
            </a:r>
            <a:r>
              <a:rPr lang="en-US" dirty="0" err="1"/>
              <a:t>Mads</a:t>
            </a:r>
            <a:r>
              <a:rPr lang="en-US" dirty="0"/>
              <a:t> </a:t>
            </a:r>
            <a:r>
              <a:rPr lang="en-US" dirty="0" err="1"/>
              <a:t>Brugger</a:t>
            </a:r>
            <a:r>
              <a:rPr lang="en-US" dirty="0"/>
              <a:t>, the well known Danish journalist, to uncover stories from the inside perspective.  Peter’s most recent film, The Ambassador, was the opening film at IDFA in Amsterdam, and showed at Sundance</a:t>
            </a:r>
            <a:r>
              <a:rPr lang="en-US" dirty="0" smtClean="0"/>
              <a:t>.</a:t>
            </a:r>
            <a:endParaRPr lang="en-US" dirty="0"/>
          </a:p>
          <a:p>
            <a:r>
              <a:rPr lang="en-US" dirty="0" smtClean="0"/>
              <a:t>PHYSICIST - </a:t>
            </a:r>
            <a:r>
              <a:rPr lang="en-US" dirty="0" err="1" smtClean="0"/>
              <a:t>Gian</a:t>
            </a:r>
            <a:r>
              <a:rPr lang="en-US" dirty="0" smtClean="0"/>
              <a:t> </a:t>
            </a:r>
            <a:r>
              <a:rPr lang="en-US" dirty="0" err="1"/>
              <a:t>Giudice</a:t>
            </a:r>
            <a:endParaRPr lang="en-US" dirty="0"/>
          </a:p>
          <a:p>
            <a:pPr lvl="1"/>
            <a:r>
              <a:rPr lang="en-US" dirty="0"/>
              <a:t>Theoretical physicist at CERN, </a:t>
            </a:r>
            <a:r>
              <a:rPr lang="en-US" dirty="0" err="1"/>
              <a:t>Gian</a:t>
            </a:r>
            <a:r>
              <a:rPr lang="en-US" dirty="0"/>
              <a:t> wrote the book “A </a:t>
            </a:r>
            <a:r>
              <a:rPr lang="en-US" dirty="0" err="1"/>
              <a:t>Zeptospace</a:t>
            </a:r>
            <a:r>
              <a:rPr lang="en-US" dirty="0"/>
              <a:t> Odyssey” which explains for the average reader the complex physics of the LHC.  He is often called upon to make complex physics understandable, and seeks to convey not just the content of the fundamental research done at CERN, but also the wonder behind it.</a:t>
            </a:r>
          </a:p>
          <a:p>
            <a:r>
              <a:rPr lang="en-US" dirty="0" smtClean="0"/>
              <a:t>DIRECTOR - Marie</a:t>
            </a:r>
            <a:r>
              <a:rPr lang="en-US" dirty="0"/>
              <a:t>-Eve </a:t>
            </a:r>
            <a:r>
              <a:rPr lang="en-US" dirty="0" err="1"/>
              <a:t>Hildbrand</a:t>
            </a:r>
            <a:endParaRPr lang="en-US" dirty="0"/>
          </a:p>
          <a:p>
            <a:pPr lvl="1"/>
            <a:r>
              <a:rPr lang="en-US" dirty="0"/>
              <a:t>Graduate of the ECAL </a:t>
            </a:r>
            <a:r>
              <a:rPr lang="en-US" dirty="0" err="1"/>
              <a:t>Cinéma</a:t>
            </a:r>
            <a:r>
              <a:rPr lang="en-US" dirty="0"/>
              <a:t> School in Lausanne, Switzerland, Marie-Eve has produced both fiction and documentary shorts, as well as co-directing a documentary feature on the Swiss political process, </a:t>
            </a:r>
            <a:r>
              <a:rPr lang="en-US" dirty="0" err="1"/>
              <a:t>Dans</a:t>
            </a:r>
            <a:r>
              <a:rPr lang="en-US" dirty="0"/>
              <a:t> </a:t>
            </a:r>
            <a:r>
              <a:rPr lang="en-US" dirty="0" err="1"/>
              <a:t>Nos</a:t>
            </a:r>
            <a:r>
              <a:rPr lang="en-US" dirty="0"/>
              <a:t> </a:t>
            </a:r>
            <a:r>
              <a:rPr lang="en-US" dirty="0" err="1"/>
              <a:t>Campagnes</a:t>
            </a:r>
            <a:r>
              <a:rPr lang="en-US" dirty="0"/>
              <a:t>, which premiered at the Solothurn Film Festival in early 2012.</a:t>
            </a:r>
          </a:p>
          <a:p>
            <a:r>
              <a:rPr lang="en-US" dirty="0" smtClean="0"/>
              <a:t>ANIMATION SUPERVISOR - Andrew </a:t>
            </a:r>
            <a:r>
              <a:rPr lang="en-US" dirty="0"/>
              <a:t>R. Jones</a:t>
            </a:r>
          </a:p>
          <a:p>
            <a:pPr lvl="1"/>
            <a:r>
              <a:rPr lang="en-US" dirty="0"/>
              <a:t>Animation supervisor for films such as Titanic, Godzilla, I, Robot, and Superman Returns, Andy won both the Oscar and BAFTA awards for best visual effects on Avatar.  He recently finished his first short film as writer and director, named Parallel, which will be screened out of competition at CinéGlobe.</a:t>
            </a:r>
          </a:p>
          <a:p>
            <a:r>
              <a:rPr lang="en-US" dirty="0" smtClean="0"/>
              <a:t>FESTIVAL ORGANIZER - Vincent </a:t>
            </a:r>
            <a:r>
              <a:rPr lang="en-US" dirty="0" err="1"/>
              <a:t>Lamy</a:t>
            </a:r>
            <a:endParaRPr lang="en-US" dirty="0"/>
          </a:p>
          <a:p>
            <a:pPr lvl="1"/>
            <a:r>
              <a:rPr lang="en-US" dirty="0"/>
              <a:t>General delegate to the </a:t>
            </a:r>
            <a:r>
              <a:rPr lang="en-US" dirty="0" err="1"/>
              <a:t>PariScience</a:t>
            </a:r>
            <a:r>
              <a:rPr lang="en-US" dirty="0"/>
              <a:t> science film festival in Paris, Vincent is participating in the CinéGlobe jury for the second time.  He knows science film and film festivals from the inside out, and has lead an equally eclectic life as host, singer, and actor.</a:t>
            </a:r>
            <a:endParaRPr lang="en-US" dirty="0"/>
          </a:p>
        </p:txBody>
      </p:sp>
    </p:spTree>
    <p:extLst>
      <p:ext uri="{BB962C8B-B14F-4D97-AF65-F5344CB8AC3E}">
        <p14:creationId xmlns:p14="http://schemas.microsoft.com/office/powerpoint/2010/main" val="27847561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Programs, 1/2</a:t>
            </a:r>
            <a:endParaRPr lang="en-US" dirty="0"/>
          </a:p>
        </p:txBody>
      </p:sp>
      <p:sp>
        <p:nvSpPr>
          <p:cNvPr id="3" name="Content Placeholder 2"/>
          <p:cNvSpPr>
            <a:spLocks noGrp="1"/>
          </p:cNvSpPr>
          <p:nvPr>
            <p:ph idx="1"/>
          </p:nvPr>
        </p:nvSpPr>
        <p:spPr>
          <a:xfrm>
            <a:off x="495301" y="1600203"/>
            <a:ext cx="4085168" cy="4525963"/>
          </a:xfrm>
        </p:spPr>
        <p:txBody>
          <a:bodyPr>
            <a:normAutofit fontScale="70000" lnSpcReduction="20000"/>
          </a:bodyPr>
          <a:lstStyle/>
          <a:p>
            <a:r>
              <a:rPr lang="en-US" dirty="0" smtClean="0"/>
              <a:t>Opening</a:t>
            </a:r>
          </a:p>
          <a:p>
            <a:pPr lvl="1"/>
            <a:r>
              <a:rPr lang="en-US" dirty="0" smtClean="0"/>
              <a:t>Address from Cinématheque Suisse </a:t>
            </a:r>
            <a:r>
              <a:rPr lang="en-US" dirty="0" err="1" smtClean="0"/>
              <a:t>Directeur</a:t>
            </a:r>
            <a:r>
              <a:rPr lang="en-US" dirty="0" smtClean="0"/>
              <a:t> </a:t>
            </a:r>
            <a:r>
              <a:rPr lang="en-US" dirty="0" err="1" smtClean="0"/>
              <a:t>Maire</a:t>
            </a:r>
            <a:endParaRPr lang="en-US" dirty="0" smtClean="0"/>
          </a:p>
          <a:p>
            <a:pPr lvl="1"/>
            <a:r>
              <a:rPr lang="en-US" dirty="0" smtClean="0"/>
              <a:t>“Retrospective” of science in </a:t>
            </a:r>
            <a:r>
              <a:rPr lang="en-US" dirty="0" smtClean="0"/>
              <a:t>cinema (including CERN)</a:t>
            </a:r>
            <a:endParaRPr lang="en-US" dirty="0" smtClean="0"/>
          </a:p>
          <a:p>
            <a:r>
              <a:rPr lang="en-US" dirty="0" smtClean="0"/>
              <a:t>Youth Program</a:t>
            </a:r>
            <a:endParaRPr lang="en-US" dirty="0" smtClean="0"/>
          </a:p>
          <a:p>
            <a:pPr lvl="1"/>
            <a:r>
              <a:rPr lang="en-US" dirty="0" smtClean="0"/>
              <a:t>“Time travel and multiple dimensions”</a:t>
            </a:r>
            <a:endParaRPr lang="en-US" dirty="0" smtClean="0"/>
          </a:p>
          <a:p>
            <a:pPr lvl="1"/>
            <a:r>
              <a:rPr lang="en-US" dirty="0"/>
              <a:t>D</a:t>
            </a:r>
            <a:r>
              <a:rPr lang="en-US" dirty="0" smtClean="0"/>
              <a:t>iscussion of science in fiction</a:t>
            </a:r>
          </a:p>
          <a:p>
            <a:r>
              <a:rPr lang="en-US" dirty="0" smtClean="0"/>
              <a:t>Musica</a:t>
            </a:r>
            <a:r>
              <a:rPr lang="en-US" dirty="0" smtClean="0"/>
              <a:t>l Event</a:t>
            </a:r>
            <a:endParaRPr lang="en-US" dirty="0" smtClean="0"/>
          </a:p>
          <a:p>
            <a:pPr lvl="1"/>
            <a:r>
              <a:rPr lang="en-US" dirty="0" smtClean="0"/>
              <a:t>Custom soundtrack to “Into The Present” – Romanian film on space </a:t>
            </a:r>
            <a:r>
              <a:rPr lang="en-US" dirty="0" smtClean="0"/>
              <a:t>travel to MIR</a:t>
            </a:r>
            <a:endParaRPr lang="en-US" dirty="0" smtClean="0"/>
          </a:p>
          <a:p>
            <a:pPr lvl="1"/>
            <a:r>
              <a:rPr lang="en-US" dirty="0" smtClean="0"/>
              <a:t>Performed by band “British Sea Power”</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13</a:t>
            </a:fld>
            <a:endParaRPr lang="en-US"/>
          </a:p>
        </p:txBody>
      </p:sp>
      <p:pic>
        <p:nvPicPr>
          <p:cNvPr id="7" name="Picture 6"/>
          <p:cNvPicPr/>
          <p:nvPr/>
        </p:nvPicPr>
        <p:blipFill>
          <a:blip r:embed="rId2">
            <a:extLst>
              <a:ext uri="{28A0092B-C50C-407E-A947-70E740481C1C}">
                <a14:useLocalDpi xmlns:a14="http://schemas.microsoft.com/office/drawing/2010/main"/>
              </a:ext>
            </a:extLst>
          </a:blip>
          <a:srcRect/>
          <a:stretch>
            <a:fillRect/>
          </a:stretch>
        </p:blipFill>
        <p:spPr bwMode="auto">
          <a:xfrm>
            <a:off x="5040207" y="3115733"/>
            <a:ext cx="4118188" cy="1286934"/>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a:ext>
            </a:extLst>
          </a:blip>
          <a:srcRect/>
          <a:stretch>
            <a:fillRect/>
          </a:stretch>
        </p:blipFill>
        <p:spPr bwMode="auto">
          <a:xfrm>
            <a:off x="5040207" y="1713441"/>
            <a:ext cx="4118188" cy="128693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a:ext>
            </a:extLst>
          </a:blip>
          <a:srcRect/>
          <a:stretch>
            <a:fillRect/>
          </a:stretch>
        </p:blipFill>
        <p:spPr bwMode="auto">
          <a:xfrm>
            <a:off x="5040207" y="4546600"/>
            <a:ext cx="4118188" cy="1285752"/>
          </a:xfrm>
          <a:prstGeom prst="rect">
            <a:avLst/>
          </a:prstGeom>
          <a:noFill/>
          <a:ln>
            <a:noFill/>
          </a:ln>
        </p:spPr>
      </p:pic>
    </p:spTree>
    <p:extLst>
      <p:ext uri="{BB962C8B-B14F-4D97-AF65-F5344CB8AC3E}">
        <p14:creationId xmlns:p14="http://schemas.microsoft.com/office/powerpoint/2010/main" val="12309275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Programs 2/2</a:t>
            </a:r>
            <a:endParaRPr lang="en-US" dirty="0"/>
          </a:p>
        </p:txBody>
      </p:sp>
      <p:sp>
        <p:nvSpPr>
          <p:cNvPr id="3" name="Content Placeholder 2"/>
          <p:cNvSpPr>
            <a:spLocks noGrp="1"/>
          </p:cNvSpPr>
          <p:nvPr>
            <p:ph idx="1"/>
          </p:nvPr>
        </p:nvSpPr>
        <p:spPr>
          <a:xfrm>
            <a:off x="495301" y="1600203"/>
            <a:ext cx="4415368" cy="4525963"/>
          </a:xfrm>
        </p:spPr>
        <p:txBody>
          <a:bodyPr>
            <a:normAutofit fontScale="70000" lnSpcReduction="20000"/>
          </a:bodyPr>
          <a:lstStyle/>
          <a:p>
            <a:r>
              <a:rPr lang="en-US" dirty="0" smtClean="0"/>
              <a:t>One Day on Earth</a:t>
            </a:r>
          </a:p>
          <a:p>
            <a:pPr lvl="1"/>
            <a:r>
              <a:rPr lang="en-US" dirty="0" smtClean="0"/>
              <a:t>Feature w</a:t>
            </a:r>
            <a:r>
              <a:rPr lang="en-US" dirty="0" smtClean="0"/>
              <a:t>orld premiere, but limited private event</a:t>
            </a:r>
            <a:endParaRPr lang="en-US" dirty="0" smtClean="0"/>
          </a:p>
          <a:p>
            <a:r>
              <a:rPr lang="en-US" dirty="0" smtClean="0"/>
              <a:t>Creative Commons in the Internet Age</a:t>
            </a:r>
            <a:endParaRPr lang="en-US" dirty="0" smtClean="0"/>
          </a:p>
          <a:p>
            <a:pPr lvl="1"/>
            <a:r>
              <a:rPr lang="en-US" dirty="0" smtClean="0"/>
              <a:t>Short </a:t>
            </a:r>
            <a:r>
              <a:rPr lang="en-US" dirty="0" smtClean="0"/>
              <a:t>film &amp; panel discussion </a:t>
            </a:r>
            <a:r>
              <a:rPr lang="en-US" dirty="0" smtClean="0"/>
              <a:t>program</a:t>
            </a:r>
          </a:p>
          <a:p>
            <a:pPr lvl="1"/>
            <a:r>
              <a:rPr lang="en-US" dirty="0" smtClean="0"/>
              <a:t>Focus on distributed </a:t>
            </a:r>
            <a:r>
              <a:rPr lang="en-US" dirty="0" smtClean="0"/>
              <a:t>creation in the internet age</a:t>
            </a:r>
          </a:p>
          <a:p>
            <a:r>
              <a:rPr lang="en-US" dirty="0" smtClean="0"/>
              <a:t>A </a:t>
            </a:r>
            <a:r>
              <a:rPr lang="en-US" dirty="0"/>
              <a:t>B</a:t>
            </a:r>
            <a:r>
              <a:rPr lang="en-US" dirty="0" smtClean="0"/>
              <a:t>eating Heart</a:t>
            </a:r>
          </a:p>
          <a:p>
            <a:pPr lvl="1"/>
            <a:r>
              <a:rPr lang="en-US" dirty="0" err="1" smtClean="0"/>
              <a:t>Docu</a:t>
            </a:r>
            <a:r>
              <a:rPr lang="en-US" dirty="0" smtClean="0"/>
              <a:t>-drama</a:t>
            </a:r>
          </a:p>
          <a:p>
            <a:pPr lvl="1"/>
            <a:r>
              <a:rPr lang="en-US" dirty="0" smtClean="0"/>
              <a:t>Laureate from Pariscience</a:t>
            </a:r>
          </a:p>
          <a:p>
            <a:pPr lvl="1"/>
            <a:r>
              <a:rPr lang="en-US" dirty="0" smtClean="0"/>
              <a:t>With director in attendance for extended QA session</a:t>
            </a:r>
            <a:endParaRPr lang="en-US" dirty="0" smtClean="0"/>
          </a:p>
          <a:p>
            <a:endParaRPr lang="en-US" dirty="0" smtClean="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14</a:t>
            </a:fld>
            <a:endParaRPr lang="en-US"/>
          </a:p>
        </p:txBody>
      </p:sp>
      <p:pic>
        <p:nvPicPr>
          <p:cNvPr id="7" name="Picture 6"/>
          <p:cNvPicPr/>
          <p:nvPr/>
        </p:nvPicPr>
        <p:blipFill>
          <a:blip r:embed="rId2">
            <a:extLst>
              <a:ext uri="{28A0092B-C50C-407E-A947-70E740481C1C}">
                <a14:useLocalDpi xmlns:a14="http://schemas.microsoft.com/office/drawing/2010/main"/>
              </a:ext>
            </a:extLst>
          </a:blip>
          <a:srcRect/>
          <a:stretch>
            <a:fillRect/>
          </a:stretch>
        </p:blipFill>
        <p:spPr bwMode="auto">
          <a:xfrm>
            <a:off x="5015390" y="3677769"/>
            <a:ext cx="4167822" cy="1302748"/>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a:ext>
            </a:extLst>
          </a:blip>
          <a:srcRect/>
          <a:stretch>
            <a:fillRect/>
          </a:stretch>
        </p:blipFill>
        <p:spPr bwMode="auto">
          <a:xfrm>
            <a:off x="5015390" y="2092690"/>
            <a:ext cx="4167822" cy="1302444"/>
          </a:xfrm>
          <a:prstGeom prst="rect">
            <a:avLst/>
          </a:prstGeom>
          <a:noFill/>
          <a:ln>
            <a:noFill/>
          </a:ln>
        </p:spPr>
      </p:pic>
    </p:spTree>
    <p:extLst>
      <p:ext uri="{BB962C8B-B14F-4D97-AF65-F5344CB8AC3E}">
        <p14:creationId xmlns:p14="http://schemas.microsoft.com/office/powerpoint/2010/main" val="11300521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Festival Events</a:t>
            </a:r>
            <a:endParaRPr lang="en-US" dirty="0"/>
          </a:p>
        </p:txBody>
      </p:sp>
      <p:sp>
        <p:nvSpPr>
          <p:cNvPr id="3" name="Content Placeholder 2"/>
          <p:cNvSpPr>
            <a:spLocks noGrp="1"/>
          </p:cNvSpPr>
          <p:nvPr>
            <p:ph idx="1"/>
          </p:nvPr>
        </p:nvSpPr>
        <p:spPr/>
        <p:txBody>
          <a:bodyPr/>
          <a:lstStyle/>
          <a:p>
            <a:r>
              <a:rPr lang="en-US" dirty="0" smtClean="0"/>
              <a:t>One Day on Earth Global Screening</a:t>
            </a:r>
          </a:p>
          <a:p>
            <a:pPr lvl="1"/>
            <a:r>
              <a:rPr lang="en-US" dirty="0" smtClean="0"/>
              <a:t>Simultaneous screening on Earth Day, </a:t>
            </a:r>
            <a:r>
              <a:rPr lang="en-US" dirty="0"/>
              <a:t>April 22nd</a:t>
            </a:r>
            <a:endParaRPr lang="en-US" dirty="0" smtClean="0"/>
          </a:p>
          <a:p>
            <a:pPr lvl="1"/>
            <a:r>
              <a:rPr lang="en-US" dirty="0" smtClean="0"/>
              <a:t>~200 countries participating</a:t>
            </a:r>
          </a:p>
          <a:p>
            <a:pPr lvl="1"/>
            <a:r>
              <a:rPr lang="en-US" dirty="0" smtClean="0"/>
              <a:t>367 attendees for 2 sessions on Sunday afternoon</a:t>
            </a:r>
          </a:p>
          <a:p>
            <a:r>
              <a:rPr lang="en-US" dirty="0" smtClean="0"/>
              <a:t>“British Sea Power” &amp; </a:t>
            </a:r>
            <a:r>
              <a:rPr lang="en-US" i="1" dirty="0" smtClean="0"/>
              <a:t>Out of the Present </a:t>
            </a:r>
            <a:r>
              <a:rPr lang="en-US" dirty="0" smtClean="0"/>
              <a:t>at BFI in London</a:t>
            </a:r>
          </a:p>
          <a:p>
            <a:pPr lvl="1"/>
            <a:r>
              <a:rPr lang="en-US" dirty="0" smtClean="0"/>
              <a:t>Presented by CinéGlobe at BFI in June</a:t>
            </a:r>
          </a:p>
        </p:txBody>
      </p:sp>
      <p:sp>
        <p:nvSpPr>
          <p:cNvPr id="4" name="Slide Number Placeholder 3"/>
          <p:cNvSpPr>
            <a:spLocks noGrp="1"/>
          </p:cNvSpPr>
          <p:nvPr>
            <p:ph type="sldNum" sz="quarter" idx="12"/>
          </p:nvPr>
        </p:nvSpPr>
        <p:spPr/>
        <p:txBody>
          <a:bodyPr/>
          <a:lstStyle/>
          <a:p>
            <a:fld id="{5939E3E5-AF09-BC43-BA81-744299C9E83E}" type="slidenum">
              <a:rPr lang="en-US" smtClean="0"/>
              <a:t>15</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923691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Festival logistics</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16</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2516422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sp>
        <p:nvSpPr>
          <p:cNvPr id="3" name="Content Placeholder 2"/>
          <p:cNvSpPr>
            <a:spLocks noGrp="1"/>
          </p:cNvSpPr>
          <p:nvPr>
            <p:ph idx="1"/>
          </p:nvPr>
        </p:nvSpPr>
        <p:spPr/>
        <p:txBody>
          <a:bodyPr>
            <a:normAutofit/>
          </a:bodyPr>
          <a:lstStyle/>
          <a:p>
            <a:r>
              <a:rPr lang="en-US" dirty="0" smtClean="0"/>
              <a:t>Film Reviewing Platform</a:t>
            </a:r>
          </a:p>
          <a:p>
            <a:r>
              <a:rPr lang="en-US" dirty="0" smtClean="0"/>
              <a:t>Audiovisual Setup</a:t>
            </a:r>
          </a:p>
          <a:p>
            <a:r>
              <a:rPr lang="en-US" dirty="0" smtClean="0"/>
              <a:t>Subtitling/Interpretation</a:t>
            </a:r>
            <a:endParaRPr lang="en-US" dirty="0"/>
          </a:p>
          <a:p>
            <a:r>
              <a:rPr lang="en-US" dirty="0" smtClean="0"/>
              <a:t>Festival agenda</a:t>
            </a:r>
          </a:p>
          <a:p>
            <a:r>
              <a:rPr lang="en-US" dirty="0" smtClean="0"/>
              <a:t>Film Submission/Selection Summary</a:t>
            </a:r>
          </a:p>
          <a:p>
            <a:r>
              <a:rPr lang="en-US" dirty="0" smtClean="0"/>
              <a:t>CinéGlobe in numbers</a:t>
            </a:r>
          </a:p>
          <a:p>
            <a:r>
              <a:rPr lang="en-US" dirty="0" smtClean="0"/>
              <a:t>Audience Statistics</a:t>
            </a:r>
          </a:p>
          <a:p>
            <a:endParaRPr lang="en-US" dirty="0" smtClean="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17</a:t>
            </a:fld>
            <a:endParaRPr lang="en-US"/>
          </a:p>
        </p:txBody>
      </p:sp>
    </p:spTree>
    <p:extLst>
      <p:ext uri="{BB962C8B-B14F-4D97-AF65-F5344CB8AC3E}">
        <p14:creationId xmlns:p14="http://schemas.microsoft.com/office/powerpoint/2010/main" val="40110511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Reviewing</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18</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178524699"/>
              </p:ext>
            </p:extLst>
          </p:nvPr>
        </p:nvGraphicFramePr>
        <p:xfrm>
          <a:off x="5005863" y="1417639"/>
          <a:ext cx="3967773" cy="4646261"/>
        </p:xfrm>
        <a:graphic>
          <a:graphicData uri="http://schemas.openxmlformats.org/presentationml/2006/ole">
            <mc:AlternateContent xmlns:mc="http://schemas.openxmlformats.org/markup-compatibility/2006">
              <mc:Choice xmlns:v="urn:schemas-microsoft-com:vml" Requires="v">
                <p:oleObj spid="_x0000_s1124" name="Document" r:id="rId3" imgW="5486400" imgH="6959600" progId="Word.Document.12">
                  <p:link updateAutomatic="1"/>
                </p:oleObj>
              </mc:Choice>
              <mc:Fallback>
                <p:oleObj name="Document" r:id="rId3" imgW="5486400" imgH="6959600" progId="Word.Document.12">
                  <p:link updateAutomatic="1"/>
                  <p:pic>
                    <p:nvPicPr>
                      <p:cNvPr id="0" name=""/>
                      <p:cNvPicPr/>
                      <p:nvPr/>
                    </p:nvPicPr>
                    <p:blipFill>
                      <a:blip r:embed="rId4"/>
                      <a:stretch>
                        <a:fillRect/>
                      </a:stretch>
                    </p:blipFill>
                    <p:spPr>
                      <a:xfrm>
                        <a:off x="5005863" y="1417639"/>
                        <a:ext cx="3967773" cy="4646261"/>
                      </a:xfrm>
                      <a:prstGeom prst="rect">
                        <a:avLst/>
                      </a:prstGeom>
                    </p:spPr>
                  </p:pic>
                </p:oleObj>
              </mc:Fallback>
            </mc:AlternateContent>
          </a:graphicData>
        </a:graphic>
      </p:graphicFrame>
      <p:sp>
        <p:nvSpPr>
          <p:cNvPr id="8" name="Content Placeholder 11"/>
          <p:cNvSpPr>
            <a:spLocks noGrp="1"/>
          </p:cNvSpPr>
          <p:nvPr>
            <p:ph idx="1"/>
          </p:nvPr>
        </p:nvSpPr>
        <p:spPr>
          <a:xfrm>
            <a:off x="1008654" y="1265882"/>
            <a:ext cx="3997208" cy="4525963"/>
          </a:xfrm>
        </p:spPr>
        <p:txBody>
          <a:bodyPr>
            <a:noAutofit/>
          </a:bodyPr>
          <a:lstStyle/>
          <a:p>
            <a:r>
              <a:rPr lang="en-US" sz="2000" dirty="0" smtClean="0"/>
              <a:t>Online platform with dedicated server</a:t>
            </a:r>
          </a:p>
          <a:p>
            <a:pPr lvl="1"/>
            <a:r>
              <a:rPr lang="en-US" sz="1600" dirty="0" smtClean="0"/>
              <a:t>All films viewable with metadata</a:t>
            </a:r>
          </a:p>
          <a:p>
            <a:pPr lvl="1"/>
            <a:r>
              <a:rPr lang="en-US" sz="1600" dirty="0" smtClean="0"/>
              <a:t>Ratings system for distributed reviewing</a:t>
            </a:r>
          </a:p>
          <a:p>
            <a:pPr lvl="1"/>
            <a:r>
              <a:rPr lang="en-US" sz="1600" dirty="0" smtClean="0"/>
              <a:t>Interface to short film depot (SFD)</a:t>
            </a:r>
          </a:p>
          <a:p>
            <a:pPr lvl="1"/>
            <a:r>
              <a:rPr lang="en-US" sz="1600" dirty="0" smtClean="0"/>
              <a:t>Most films uploaded as SFD video files, but still accepted ~1/3 by DVD</a:t>
            </a:r>
          </a:p>
          <a:p>
            <a:r>
              <a:rPr lang="en-US" sz="2000" dirty="0" smtClean="0"/>
              <a:t>Server no longer online</a:t>
            </a:r>
          </a:p>
          <a:p>
            <a:pPr lvl="1"/>
            <a:r>
              <a:rPr lang="en-US" sz="1600" dirty="0" smtClean="0"/>
              <a:t>Management was largely manual and time consuming</a:t>
            </a:r>
          </a:p>
          <a:p>
            <a:pPr lvl="1"/>
            <a:r>
              <a:rPr lang="en-US" sz="1600" dirty="0" smtClean="0"/>
              <a:t>There are security issues with hosting it at CERN</a:t>
            </a:r>
          </a:p>
          <a:p>
            <a:pPr lvl="1"/>
            <a:r>
              <a:rPr lang="en-US" sz="1600" dirty="0" smtClean="0"/>
              <a:t>We are looking at alternatives to bring it back online</a:t>
            </a:r>
            <a:endParaRPr lang="en-US" sz="1600" dirty="0"/>
          </a:p>
        </p:txBody>
      </p:sp>
    </p:spTree>
    <p:extLst>
      <p:ext uri="{BB962C8B-B14F-4D97-AF65-F5344CB8AC3E}">
        <p14:creationId xmlns:p14="http://schemas.microsoft.com/office/powerpoint/2010/main" val="17640980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Reviewing/Selection Process</a:t>
            </a:r>
            <a:endParaRPr lang="en-US" dirty="0"/>
          </a:p>
        </p:txBody>
      </p:sp>
      <p:sp>
        <p:nvSpPr>
          <p:cNvPr id="3" name="Content Placeholder 2"/>
          <p:cNvSpPr>
            <a:spLocks noGrp="1"/>
          </p:cNvSpPr>
          <p:nvPr>
            <p:ph idx="1"/>
          </p:nvPr>
        </p:nvSpPr>
        <p:spPr/>
        <p:txBody>
          <a:bodyPr/>
          <a:lstStyle/>
          <a:p>
            <a:r>
              <a:rPr lang="en-US" dirty="0" smtClean="0"/>
              <a:t>First viewing by about 20 volunteers from the film club</a:t>
            </a:r>
          </a:p>
          <a:p>
            <a:pPr lvl="1"/>
            <a:r>
              <a:rPr lang="en-US" dirty="0" smtClean="0"/>
              <a:t>Very general elimination process</a:t>
            </a:r>
          </a:p>
          <a:p>
            <a:pPr lvl="1"/>
            <a:r>
              <a:rPr lang="en-US" dirty="0" smtClean="0"/>
              <a:t>Any eliminated film had to be seen by two people</a:t>
            </a:r>
          </a:p>
          <a:p>
            <a:r>
              <a:rPr lang="en-US" dirty="0" smtClean="0"/>
              <a:t>Pre-selection of about 300 films</a:t>
            </a:r>
          </a:p>
          <a:p>
            <a:r>
              <a:rPr lang="en-US" dirty="0" smtClean="0"/>
              <a:t>Final selection made iteratively by selection committee (3 people)</a:t>
            </a:r>
          </a:p>
          <a:p>
            <a:pPr lvl="1"/>
            <a:r>
              <a:rPr lang="en-US" dirty="0" smtClean="0"/>
              <a:t>Each person watched more than ~500 films</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19</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3627677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Board Meeting</a:t>
            </a:r>
            <a:endParaRPr lang="en-US" dirty="0"/>
          </a:p>
        </p:txBody>
      </p:sp>
      <p:sp>
        <p:nvSpPr>
          <p:cNvPr id="3" name="Content Placeholder 2"/>
          <p:cNvSpPr>
            <a:spLocks noGrp="1"/>
          </p:cNvSpPr>
          <p:nvPr>
            <p:ph idx="1"/>
          </p:nvPr>
        </p:nvSpPr>
        <p:spPr/>
        <p:txBody>
          <a:bodyPr>
            <a:normAutofit/>
          </a:bodyPr>
          <a:lstStyle/>
          <a:p>
            <a:r>
              <a:rPr lang="en-US" sz="2800" dirty="0" smtClean="0"/>
              <a:t>Thanks for coming!</a:t>
            </a:r>
          </a:p>
          <a:p>
            <a:r>
              <a:rPr lang="en-US" sz="2800" dirty="0" smtClean="0"/>
              <a:t>First board meeting since festival</a:t>
            </a:r>
          </a:p>
          <a:p>
            <a:pPr lvl="1"/>
            <a:r>
              <a:rPr lang="en-US" sz="2400" dirty="0" smtClean="0"/>
              <a:t>Recap our mission and artistic vision</a:t>
            </a:r>
          </a:p>
          <a:p>
            <a:pPr lvl="1"/>
            <a:r>
              <a:rPr lang="en-US" sz="2400" dirty="0" smtClean="0"/>
              <a:t>Summary of 2012 festival</a:t>
            </a:r>
          </a:p>
          <a:p>
            <a:pPr lvl="1"/>
            <a:r>
              <a:rPr lang="en-US" sz="2400" dirty="0" smtClean="0"/>
              <a:t>Feedback and lessons from 2012</a:t>
            </a:r>
          </a:p>
          <a:p>
            <a:pPr lvl="1"/>
            <a:r>
              <a:rPr lang="en-US" sz="2400" dirty="0" smtClean="0"/>
              <a:t>Vision and plans for 2013</a:t>
            </a:r>
          </a:p>
          <a:p>
            <a:r>
              <a:rPr lang="en-US" sz="2800" dirty="0" smtClean="0"/>
              <a:t>We will circulate the festival report and ask for your feedback in the coming weeks</a:t>
            </a:r>
          </a:p>
          <a:p>
            <a:pPr lvl="1"/>
            <a:endParaRPr lang="en-US" sz="2400" dirty="0"/>
          </a:p>
        </p:txBody>
      </p:sp>
      <p:sp>
        <p:nvSpPr>
          <p:cNvPr id="6" name="Slide Number Placeholder 5"/>
          <p:cNvSpPr>
            <a:spLocks noGrp="1"/>
          </p:cNvSpPr>
          <p:nvPr>
            <p:ph type="sldNum" sz="quarter" idx="12"/>
          </p:nvPr>
        </p:nvSpPr>
        <p:spPr/>
        <p:txBody>
          <a:bodyPr/>
          <a:lstStyle/>
          <a:p>
            <a:fld id="{5939E3E5-AF09-BC43-BA81-744299C9E83E}" type="slidenum">
              <a:rPr lang="en-US" smtClean="0"/>
              <a:pPr/>
              <a:t>2</a:t>
            </a:fld>
            <a:endParaRPr lang="en-US"/>
          </a:p>
        </p:txBody>
      </p:sp>
      <p:sp>
        <p:nvSpPr>
          <p:cNvPr id="5" name="Footer Placeholder 4"/>
          <p:cNvSpPr>
            <a:spLocks noGrp="1"/>
          </p:cNvSpPr>
          <p:nvPr>
            <p:ph type="ftr" sz="quarter" idx="3"/>
          </p:nvPr>
        </p:nvSpPr>
        <p:spPr/>
        <p:txBody>
          <a:bodyPr/>
          <a:lstStyle/>
          <a:p>
            <a:r>
              <a:rPr lang="en-US" smtClean="0"/>
              <a:t>3rd CinéGlobe Advisory Board</a:t>
            </a:r>
            <a:endParaRPr lang="en-US" dirty="0"/>
          </a:p>
        </p:txBody>
      </p:sp>
      <p:sp>
        <p:nvSpPr>
          <p:cNvPr id="20" name="Date Placeholder 19"/>
          <p:cNvSpPr>
            <a:spLocks noGrp="1"/>
          </p:cNvSpPr>
          <p:nvPr>
            <p:ph type="dt" sz="half" idx="2"/>
          </p:nvPr>
        </p:nvSpPr>
        <p:spPr/>
        <p:txBody>
          <a:bodyPr/>
          <a:lstStyle/>
          <a:p>
            <a:r>
              <a:rPr lang="fr-CH" smtClean="0"/>
              <a:t>27-2-13</a:t>
            </a:r>
            <a:endParaRPr lang="en-US" dirty="0"/>
          </a:p>
        </p:txBody>
      </p:sp>
    </p:spTree>
    <p:extLst>
      <p:ext uri="{BB962C8B-B14F-4D97-AF65-F5344CB8AC3E}">
        <p14:creationId xmlns:p14="http://schemas.microsoft.com/office/powerpoint/2010/main" val="292792989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Proposal for CinéGlobe Online</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pPr/>
              <a:t>20</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smtClean="0"/>
              <a:t>3rd CinéGlobe Advisory Board</a:t>
            </a:r>
            <a:endParaRPr lang="en-US" dirty="0"/>
          </a:p>
        </p:txBody>
      </p:sp>
      <p:pic>
        <p:nvPicPr>
          <p:cNvPr id="8" name="Picture 7" descr="co.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6667" y="1323369"/>
            <a:ext cx="8212666" cy="4484548"/>
          </a:xfrm>
          <a:prstGeom prst="rect">
            <a:avLst/>
          </a:prstGeom>
        </p:spPr>
      </p:pic>
      <p:sp>
        <p:nvSpPr>
          <p:cNvPr id="11" name="TextBox 10"/>
          <p:cNvSpPr txBox="1"/>
          <p:nvPr/>
        </p:nvSpPr>
        <p:spPr>
          <a:xfrm>
            <a:off x="2621326" y="5675259"/>
            <a:ext cx="4387439" cy="369332"/>
          </a:xfrm>
          <a:prstGeom prst="rect">
            <a:avLst/>
          </a:prstGeom>
          <a:noFill/>
        </p:spPr>
        <p:txBody>
          <a:bodyPr wrap="none" rtlCol="0">
            <a:spAutoFit/>
          </a:bodyPr>
          <a:lstStyle/>
          <a:p>
            <a:r>
              <a:rPr lang="en-US" dirty="0" smtClean="0"/>
              <a:t>Written in-house, from scratch. Work begun.</a:t>
            </a:r>
            <a:endParaRPr lang="en-US" dirty="0"/>
          </a:p>
        </p:txBody>
      </p:sp>
      <p:sp>
        <p:nvSpPr>
          <p:cNvPr id="12" name="TextBox 11"/>
          <p:cNvSpPr txBox="1"/>
          <p:nvPr/>
        </p:nvSpPr>
        <p:spPr>
          <a:xfrm>
            <a:off x="2268342" y="5165248"/>
            <a:ext cx="4830958" cy="369332"/>
          </a:xfrm>
          <a:prstGeom prst="rect">
            <a:avLst/>
          </a:prstGeom>
          <a:noFill/>
        </p:spPr>
        <p:txBody>
          <a:bodyPr wrap="none" rtlCol="0">
            <a:spAutoFit/>
          </a:bodyPr>
          <a:lstStyle/>
          <a:p>
            <a:r>
              <a:rPr lang="en-US" dirty="0" smtClean="0"/>
              <a:t>Online archive, voting and film management tool. </a:t>
            </a:r>
            <a:endParaRPr lang="en-US" dirty="0"/>
          </a:p>
        </p:txBody>
      </p:sp>
    </p:spTree>
    <p:extLst>
      <p:ext uri="{BB962C8B-B14F-4D97-AF65-F5344CB8AC3E}">
        <p14:creationId xmlns:p14="http://schemas.microsoft.com/office/powerpoint/2010/main" val="543795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Audiovisual Setup</a:t>
            </a:r>
            <a:endParaRPr lang="en-US" dirty="0"/>
          </a:p>
        </p:txBody>
      </p:sp>
      <p:sp>
        <p:nvSpPr>
          <p:cNvPr id="3" name="Content Placeholder 2"/>
          <p:cNvSpPr>
            <a:spLocks noGrp="1"/>
          </p:cNvSpPr>
          <p:nvPr>
            <p:ph idx="1"/>
          </p:nvPr>
        </p:nvSpPr>
        <p:spPr>
          <a:xfrm>
            <a:off x="407443" y="1560268"/>
            <a:ext cx="4209102" cy="4525963"/>
          </a:xfrm>
        </p:spPr>
        <p:txBody>
          <a:bodyPr>
            <a:normAutofit fontScale="85000" lnSpcReduction="10000"/>
          </a:bodyPr>
          <a:lstStyle/>
          <a:p>
            <a:r>
              <a:rPr lang="en-US" dirty="0" smtClean="0"/>
              <a:t>Provided by Lumens8</a:t>
            </a:r>
          </a:p>
          <a:p>
            <a:pPr lvl="1"/>
            <a:r>
              <a:rPr lang="en-US" dirty="0" smtClean="0"/>
              <a:t>18k projector, Full HD</a:t>
            </a:r>
          </a:p>
          <a:p>
            <a:pPr lvl="1"/>
            <a:r>
              <a:rPr lang="en-US" dirty="0" smtClean="0"/>
              <a:t>6.5m screen</a:t>
            </a:r>
          </a:p>
          <a:p>
            <a:pPr lvl="1"/>
            <a:r>
              <a:rPr lang="en-US" dirty="0" smtClean="0"/>
              <a:t>Real Cinema Experience</a:t>
            </a:r>
          </a:p>
          <a:p>
            <a:r>
              <a:rPr lang="en-US" dirty="0" smtClean="0"/>
              <a:t>Globe will update its current system to more or less these specifications</a:t>
            </a:r>
          </a:p>
          <a:p>
            <a:r>
              <a:rPr lang="en-US" dirty="0" smtClean="0"/>
              <a:t>Only problems during event arose from Globe system and mixing Globe/external systems</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21</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pic>
        <p:nvPicPr>
          <p:cNvPr id="7" name="Picture 6"/>
          <p:cNvPicPr>
            <a:picLocks noChangeAspect="1"/>
          </p:cNvPicPr>
          <p:nvPr/>
        </p:nvPicPr>
        <p:blipFill>
          <a:blip r:embed="rId2"/>
          <a:stretch>
            <a:fillRect/>
          </a:stretch>
        </p:blipFill>
        <p:spPr>
          <a:xfrm>
            <a:off x="4795959" y="2015536"/>
            <a:ext cx="4767042" cy="3200098"/>
          </a:xfrm>
          <a:prstGeom prst="rect">
            <a:avLst/>
          </a:prstGeom>
        </p:spPr>
      </p:pic>
    </p:spTree>
    <p:extLst>
      <p:ext uri="{BB962C8B-B14F-4D97-AF65-F5344CB8AC3E}">
        <p14:creationId xmlns:p14="http://schemas.microsoft.com/office/powerpoint/2010/main" val="3076036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Subtitling/Interpretation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Subtitled all films in English and French</a:t>
            </a:r>
          </a:p>
          <a:p>
            <a:pPr lvl="1"/>
            <a:r>
              <a:rPr lang="en-US" dirty="0" smtClean="0"/>
              <a:t>Used film club members to do the brunt of the work</a:t>
            </a:r>
          </a:p>
          <a:p>
            <a:pPr lvl="1"/>
            <a:r>
              <a:rPr lang="en-US" dirty="0" smtClean="0"/>
              <a:t>Burnt in subtitles using FCP and an XML converter</a:t>
            </a:r>
          </a:p>
          <a:p>
            <a:pPr lvl="1"/>
            <a:r>
              <a:rPr lang="en-US" dirty="0" smtClean="0"/>
              <a:t>We were subtitling right up until </a:t>
            </a:r>
            <a:r>
              <a:rPr lang="en-US" dirty="0" err="1" smtClean="0"/>
              <a:t>showtime</a:t>
            </a:r>
            <a:r>
              <a:rPr lang="en-US" dirty="0" smtClean="0"/>
              <a:t> in some instances (missed a couple of films for first </a:t>
            </a:r>
            <a:r>
              <a:rPr lang="en-US" dirty="0" err="1" smtClean="0"/>
              <a:t>showtime</a:t>
            </a:r>
            <a:r>
              <a:rPr lang="en-US" dirty="0" smtClean="0"/>
              <a:t>)</a:t>
            </a:r>
          </a:p>
          <a:p>
            <a:r>
              <a:rPr lang="en-US" dirty="0" smtClean="0"/>
              <a:t>Interpretation</a:t>
            </a:r>
          </a:p>
          <a:p>
            <a:pPr lvl="1"/>
            <a:r>
              <a:rPr lang="en-US" dirty="0" smtClean="0"/>
              <a:t>Saturday only (discussion program at Forum and Awards ceremony at Globe)</a:t>
            </a:r>
          </a:p>
          <a:p>
            <a:pPr lvl="1"/>
            <a:r>
              <a:rPr lang="en-US" dirty="0" smtClean="0"/>
              <a:t>Availability was appreciated, but total cost was probably more than 100CHF/person</a:t>
            </a:r>
          </a:p>
          <a:p>
            <a:endParaRPr lang="en-US" dirty="0" smtClean="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dirty="0"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22</a:t>
            </a:fld>
            <a:endParaRPr lang="en-US" dirty="0"/>
          </a:p>
        </p:txBody>
      </p:sp>
    </p:spTree>
    <p:extLst>
      <p:ext uri="{BB962C8B-B14F-4D97-AF65-F5344CB8AC3E}">
        <p14:creationId xmlns:p14="http://schemas.microsoft.com/office/powerpoint/2010/main" val="296754390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Festival Agenda</a:t>
            </a:r>
            <a:endParaRPr lang="en-US" dirty="0"/>
          </a:p>
        </p:txBody>
      </p:sp>
      <p:sp>
        <p:nvSpPr>
          <p:cNvPr id="12" name="Content Placeholder 11"/>
          <p:cNvSpPr>
            <a:spLocks noGrp="1"/>
          </p:cNvSpPr>
          <p:nvPr>
            <p:ph idx="1"/>
          </p:nvPr>
        </p:nvSpPr>
        <p:spPr>
          <a:xfrm>
            <a:off x="5814608" y="1600203"/>
            <a:ext cx="3596092" cy="4525963"/>
          </a:xfrm>
        </p:spPr>
        <p:txBody>
          <a:bodyPr>
            <a:normAutofit fontScale="85000" lnSpcReduction="10000"/>
          </a:bodyPr>
          <a:lstStyle/>
          <a:p>
            <a:r>
              <a:rPr lang="en-US" dirty="0" smtClean="0"/>
              <a:t>Overall rationale</a:t>
            </a:r>
          </a:p>
          <a:p>
            <a:pPr lvl="1"/>
            <a:r>
              <a:rPr lang="en-US" dirty="0" smtClean="0"/>
              <a:t>Short films daytimes and weekend</a:t>
            </a:r>
          </a:p>
          <a:p>
            <a:pPr lvl="1"/>
            <a:r>
              <a:rPr lang="en-US" dirty="0" smtClean="0"/>
              <a:t>Special programs evenings</a:t>
            </a:r>
          </a:p>
          <a:p>
            <a:r>
              <a:rPr lang="en-US" dirty="0" smtClean="0"/>
              <a:t>Short film programs shown twice</a:t>
            </a:r>
          </a:p>
          <a:p>
            <a:pPr lvl="1"/>
            <a:r>
              <a:rPr lang="en-US" dirty="0" smtClean="0"/>
              <a:t>Once during week</a:t>
            </a:r>
          </a:p>
          <a:p>
            <a:pPr lvl="1"/>
            <a:r>
              <a:rPr lang="en-US" dirty="0" smtClean="0"/>
              <a:t>Once during weekend</a:t>
            </a:r>
          </a:p>
          <a:p>
            <a:r>
              <a:rPr lang="en-US" dirty="0" smtClean="0"/>
              <a:t>Used Sunday at Globe</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pPr/>
              <a:t>23</a:t>
            </a:fld>
            <a:endParaRPr lang="en-US"/>
          </a:p>
        </p:txBody>
      </p:sp>
      <p:sp>
        <p:nvSpPr>
          <p:cNvPr id="4" name="Date Placeholder 3"/>
          <p:cNvSpPr>
            <a:spLocks noGrp="1"/>
          </p:cNvSpPr>
          <p:nvPr>
            <p:ph type="dt" sz="half" idx="2"/>
          </p:nvPr>
        </p:nvSpPr>
        <p:spPr/>
        <p:txBody>
          <a:bodyPr/>
          <a:lstStyle/>
          <a:p>
            <a:r>
              <a:rPr lang="fr-CH" smtClean="0"/>
              <a:t>27-2-13</a:t>
            </a:r>
            <a:endParaRPr lang="en-US"/>
          </a:p>
        </p:txBody>
      </p:sp>
      <p:sp>
        <p:nvSpPr>
          <p:cNvPr id="5" name="Footer Placeholder 4"/>
          <p:cNvSpPr>
            <a:spLocks noGrp="1"/>
          </p:cNvSpPr>
          <p:nvPr>
            <p:ph type="ftr" sz="quarter" idx="3"/>
          </p:nvPr>
        </p:nvSpPr>
        <p:spPr/>
        <p:txBody>
          <a:bodyPr/>
          <a:lstStyle/>
          <a:p>
            <a:r>
              <a:rPr lang="en-US" smtClean="0"/>
              <a:t>3rd CinéGlobe Advisory Board</a:t>
            </a:r>
            <a:endParaRPr lang="en-US" dirty="0"/>
          </a:p>
        </p:txBody>
      </p:sp>
      <p:pic>
        <p:nvPicPr>
          <p:cNvPr id="8" name="Picture 7"/>
          <p:cNvPicPr/>
          <p:nvPr/>
        </p:nvPicPr>
        <p:blipFill>
          <a:blip r:embed="rId2">
            <a:extLst>
              <a:ext uri="{28A0092B-C50C-407E-A947-70E740481C1C}">
                <a14:useLocalDpi xmlns:a14="http://schemas.microsoft.com/office/drawing/2010/main"/>
              </a:ext>
            </a:extLst>
          </a:blip>
          <a:srcRect/>
          <a:stretch>
            <a:fillRect/>
          </a:stretch>
        </p:blipFill>
        <p:spPr bwMode="auto">
          <a:xfrm>
            <a:off x="756810" y="1281350"/>
            <a:ext cx="4673187" cy="4844825"/>
          </a:xfrm>
          <a:prstGeom prst="rect">
            <a:avLst/>
          </a:prstGeom>
          <a:noFill/>
          <a:ln>
            <a:noFill/>
          </a:ln>
        </p:spPr>
      </p:pic>
    </p:spTree>
    <p:extLst>
      <p:ext uri="{BB962C8B-B14F-4D97-AF65-F5344CB8AC3E}">
        <p14:creationId xmlns:p14="http://schemas.microsoft.com/office/powerpoint/2010/main" val="6654385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Submissions/Selection Summary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Submissions</a:t>
            </a:r>
          </a:p>
          <a:p>
            <a:pPr lvl="1"/>
            <a:r>
              <a:rPr lang="en-US" dirty="0" smtClean="0"/>
              <a:t>Fiction</a:t>
            </a:r>
          </a:p>
          <a:p>
            <a:pPr lvl="2"/>
            <a:r>
              <a:rPr lang="en-US" dirty="0" smtClean="0"/>
              <a:t>1427 Submissions</a:t>
            </a:r>
          </a:p>
          <a:p>
            <a:pPr lvl="2"/>
            <a:r>
              <a:rPr lang="en-US" dirty="0" smtClean="0"/>
              <a:t>1148 Films received</a:t>
            </a:r>
          </a:p>
          <a:p>
            <a:pPr lvl="1"/>
            <a:r>
              <a:rPr lang="en-US" dirty="0" smtClean="0"/>
              <a:t>Documentary</a:t>
            </a:r>
          </a:p>
          <a:p>
            <a:pPr lvl="2"/>
            <a:r>
              <a:rPr lang="en-US" dirty="0" smtClean="0"/>
              <a:t>384 Submissions</a:t>
            </a:r>
          </a:p>
          <a:p>
            <a:pPr lvl="2"/>
            <a:r>
              <a:rPr lang="en-US" dirty="0" smtClean="0"/>
              <a:t>304 Films Received</a:t>
            </a:r>
          </a:p>
          <a:p>
            <a:r>
              <a:rPr lang="en-US" dirty="0" smtClean="0"/>
              <a:t>99 different countries of origin</a:t>
            </a:r>
          </a:p>
          <a:p>
            <a:r>
              <a:rPr lang="en-US" dirty="0" smtClean="0"/>
              <a:t>Formed into 7 mixed programs</a:t>
            </a:r>
          </a:p>
          <a:p>
            <a:pPr lvl="1"/>
            <a:r>
              <a:rPr lang="en-US" dirty="0" smtClean="0"/>
              <a:t>42 Fiction films selected</a:t>
            </a:r>
          </a:p>
          <a:p>
            <a:pPr lvl="1"/>
            <a:r>
              <a:rPr lang="en-US" dirty="0" smtClean="0"/>
              <a:t>13 Doc </a:t>
            </a:r>
            <a:r>
              <a:rPr lang="en-US" dirty="0"/>
              <a:t>f</a:t>
            </a:r>
            <a:r>
              <a:rPr lang="en-US" dirty="0" smtClean="0"/>
              <a:t>ilms selected</a:t>
            </a:r>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dirty="0"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24</a:t>
            </a:fld>
            <a:endParaRPr lang="en-US" dirty="0"/>
          </a:p>
        </p:txBody>
      </p:sp>
    </p:spTree>
    <p:extLst>
      <p:ext uri="{BB962C8B-B14F-4D97-AF65-F5344CB8AC3E}">
        <p14:creationId xmlns:p14="http://schemas.microsoft.com/office/powerpoint/2010/main" val="27696673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789969" y="1623893"/>
            <a:ext cx="5599710" cy="3828862"/>
          </a:xfrm>
          <a:prstGeom prst="rect">
            <a:avLst/>
          </a:prstGeom>
        </p:spPr>
      </p:pic>
      <p:sp>
        <p:nvSpPr>
          <p:cNvPr id="2" name="Title 1"/>
          <p:cNvSpPr>
            <a:spLocks noGrp="1"/>
          </p:cNvSpPr>
          <p:nvPr>
            <p:ph type="title"/>
          </p:nvPr>
        </p:nvSpPr>
        <p:spPr/>
        <p:txBody>
          <a:bodyPr/>
          <a:lstStyle/>
          <a:p>
            <a:r>
              <a:rPr lang="en-US" dirty="0" smtClean="0"/>
              <a:t>CinéGlobe 2012 in Numbers</a:t>
            </a:r>
            <a:endParaRPr lang="en-US" dirty="0"/>
          </a:p>
        </p:txBody>
      </p:sp>
      <p:sp>
        <p:nvSpPr>
          <p:cNvPr id="3" name="Slide Number Placeholder 2"/>
          <p:cNvSpPr>
            <a:spLocks noGrp="1"/>
          </p:cNvSpPr>
          <p:nvPr>
            <p:ph type="sldNum" sz="quarter" idx="12"/>
          </p:nvPr>
        </p:nvSpPr>
        <p:spPr/>
        <p:txBody>
          <a:bodyPr/>
          <a:lstStyle/>
          <a:p>
            <a:fld id="{5939E3E5-AF09-BC43-BA81-744299C9E83E}" type="slidenum">
              <a:rPr lang="en-US" smtClean="0"/>
              <a:t>25</a:t>
            </a:fld>
            <a:endParaRPr lang="en-US"/>
          </a:p>
        </p:txBody>
      </p:sp>
      <p:sp>
        <p:nvSpPr>
          <p:cNvPr id="4" name="Footer Placeholder 3"/>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
        <p:nvSpPr>
          <p:cNvPr id="5" name="Date Placeholder 4"/>
          <p:cNvSpPr>
            <a:spLocks noGrp="1"/>
          </p:cNvSpPr>
          <p:nvPr>
            <p:ph type="dt" sz="half" idx="2"/>
          </p:nvPr>
        </p:nvSpPr>
        <p:spPr/>
        <p:txBody>
          <a:bodyPr/>
          <a:lstStyle/>
          <a:p>
            <a:r>
              <a:rPr lang="fr-CH" smtClean="0"/>
              <a:t>27-2-13</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00166" y="4153244"/>
            <a:ext cx="2159000" cy="990600"/>
          </a:xfrm>
          <a:prstGeom prst="rect">
            <a:avLst/>
          </a:prstGeom>
        </p:spPr>
      </p:pic>
      <p:cxnSp>
        <p:nvCxnSpPr>
          <p:cNvPr id="10" name="Straight Arrow Connector 9"/>
          <p:cNvCxnSpPr/>
          <p:nvPr/>
        </p:nvCxnSpPr>
        <p:spPr>
          <a:xfrm flipH="1" flipV="1">
            <a:off x="6389681" y="2968740"/>
            <a:ext cx="1293910" cy="10383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 name="Straight Arrow Connector 10"/>
          <p:cNvCxnSpPr/>
          <p:nvPr/>
        </p:nvCxnSpPr>
        <p:spPr>
          <a:xfrm flipH="1">
            <a:off x="6389681" y="3072573"/>
            <a:ext cx="1293910" cy="75079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4" name="TextBox 13"/>
          <p:cNvSpPr txBox="1"/>
          <p:nvPr/>
        </p:nvSpPr>
        <p:spPr>
          <a:xfrm>
            <a:off x="7683589" y="2749407"/>
            <a:ext cx="1465628" cy="646331"/>
          </a:xfrm>
          <a:prstGeom prst="rect">
            <a:avLst/>
          </a:prstGeom>
          <a:noFill/>
        </p:spPr>
        <p:txBody>
          <a:bodyPr wrap="none" rtlCol="0">
            <a:spAutoFit/>
          </a:bodyPr>
          <a:lstStyle/>
          <a:p>
            <a:r>
              <a:rPr lang="en-US" dirty="0" smtClean="0"/>
              <a:t>Intentional</a:t>
            </a:r>
          </a:p>
          <a:p>
            <a:r>
              <a:rPr lang="en-US" dirty="0" smtClean="0"/>
              <a:t>Repositioning</a:t>
            </a:r>
            <a:endParaRPr lang="en-US" dirty="0"/>
          </a:p>
        </p:txBody>
      </p:sp>
      <p:cxnSp>
        <p:nvCxnSpPr>
          <p:cNvPr id="17" name="Straight Arrow Connector 16"/>
          <p:cNvCxnSpPr/>
          <p:nvPr/>
        </p:nvCxnSpPr>
        <p:spPr>
          <a:xfrm flipH="1">
            <a:off x="6389682" y="2330408"/>
            <a:ext cx="709619" cy="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9" name="TextBox 18"/>
          <p:cNvSpPr txBox="1"/>
          <p:nvPr/>
        </p:nvSpPr>
        <p:spPr>
          <a:xfrm>
            <a:off x="7099300" y="2145741"/>
            <a:ext cx="1959866" cy="369332"/>
          </a:xfrm>
          <a:prstGeom prst="rect">
            <a:avLst/>
          </a:prstGeom>
          <a:noFill/>
        </p:spPr>
        <p:txBody>
          <a:bodyPr wrap="none" rtlCol="0">
            <a:spAutoFit/>
          </a:bodyPr>
          <a:lstStyle/>
          <a:p>
            <a:r>
              <a:rPr lang="en-US" dirty="0" smtClean="0"/>
              <a:t>Most Troublesome</a:t>
            </a:r>
            <a:endParaRPr lang="en-US" dirty="0"/>
          </a:p>
        </p:txBody>
      </p:sp>
    </p:spTree>
    <p:extLst>
      <p:ext uri="{BB962C8B-B14F-4D97-AF65-F5344CB8AC3E}">
        <p14:creationId xmlns:p14="http://schemas.microsoft.com/office/powerpoint/2010/main" val="2969224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Statistics by Screening</a:t>
            </a:r>
            <a:endParaRPr lang="en-US" dirty="0"/>
          </a:p>
        </p:txBody>
      </p:sp>
      <p:sp>
        <p:nvSpPr>
          <p:cNvPr id="3" name="Slide Number Placeholder 2"/>
          <p:cNvSpPr>
            <a:spLocks noGrp="1"/>
          </p:cNvSpPr>
          <p:nvPr>
            <p:ph type="sldNum" sz="quarter" idx="12"/>
          </p:nvPr>
        </p:nvSpPr>
        <p:spPr/>
        <p:txBody>
          <a:bodyPr/>
          <a:lstStyle/>
          <a:p>
            <a:fld id="{5939E3E5-AF09-BC43-BA81-744299C9E83E}" type="slidenum">
              <a:rPr lang="en-US" smtClean="0"/>
              <a:t>26</a:t>
            </a:fld>
            <a:endParaRPr lang="en-US"/>
          </a:p>
        </p:txBody>
      </p:sp>
      <p:sp>
        <p:nvSpPr>
          <p:cNvPr id="4" name="Footer Placeholder 3"/>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
        <p:nvSpPr>
          <p:cNvPr id="5" name="Date Placeholder 4"/>
          <p:cNvSpPr>
            <a:spLocks noGrp="1"/>
          </p:cNvSpPr>
          <p:nvPr>
            <p:ph type="dt" sz="half" idx="2"/>
          </p:nvPr>
        </p:nvSpPr>
        <p:spPr/>
        <p:txBody>
          <a:bodyPr/>
          <a:lstStyle/>
          <a:p>
            <a:r>
              <a:rPr lang="fr-CH" smtClean="0"/>
              <a:t>27-2-13</a:t>
            </a:r>
            <a:endParaRPr lang="en-US" dirty="0"/>
          </a:p>
        </p:txBody>
      </p:sp>
      <p:pic>
        <p:nvPicPr>
          <p:cNvPr id="6" name="Picture 5"/>
          <p:cNvPicPr/>
          <p:nvPr/>
        </p:nvPicPr>
        <p:blipFill>
          <a:blip r:embed="rId2">
            <a:extLst>
              <a:ext uri="{28A0092B-C50C-407E-A947-70E740481C1C}">
                <a14:useLocalDpi xmlns:a14="http://schemas.microsoft.com/office/drawing/2010/main"/>
              </a:ext>
            </a:extLst>
          </a:blip>
          <a:srcRect/>
          <a:stretch>
            <a:fillRect/>
          </a:stretch>
        </p:blipFill>
        <p:spPr bwMode="auto">
          <a:xfrm>
            <a:off x="1309885" y="1417638"/>
            <a:ext cx="7286231" cy="4476564"/>
          </a:xfrm>
          <a:prstGeom prst="rect">
            <a:avLst/>
          </a:prstGeom>
          <a:noFill/>
          <a:ln>
            <a:noFill/>
          </a:ln>
        </p:spPr>
      </p:pic>
    </p:spTree>
    <p:extLst>
      <p:ext uri="{BB962C8B-B14F-4D97-AF65-F5344CB8AC3E}">
        <p14:creationId xmlns:p14="http://schemas.microsoft.com/office/powerpoint/2010/main" val="3539205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Statistics by Day</a:t>
            </a:r>
            <a:endParaRPr lang="en-US" dirty="0"/>
          </a:p>
        </p:txBody>
      </p:sp>
      <p:sp>
        <p:nvSpPr>
          <p:cNvPr id="3" name="Slide Number Placeholder 2"/>
          <p:cNvSpPr>
            <a:spLocks noGrp="1"/>
          </p:cNvSpPr>
          <p:nvPr>
            <p:ph type="sldNum" sz="quarter" idx="12"/>
          </p:nvPr>
        </p:nvSpPr>
        <p:spPr/>
        <p:txBody>
          <a:bodyPr/>
          <a:lstStyle/>
          <a:p>
            <a:fld id="{5939E3E5-AF09-BC43-BA81-744299C9E83E}" type="slidenum">
              <a:rPr lang="en-US" smtClean="0"/>
              <a:t>27</a:t>
            </a:fld>
            <a:endParaRPr lang="en-US"/>
          </a:p>
        </p:txBody>
      </p:sp>
      <p:sp>
        <p:nvSpPr>
          <p:cNvPr id="4" name="Footer Placeholder 3"/>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
        <p:nvSpPr>
          <p:cNvPr id="5" name="Date Placeholder 4"/>
          <p:cNvSpPr>
            <a:spLocks noGrp="1"/>
          </p:cNvSpPr>
          <p:nvPr>
            <p:ph type="dt" sz="half" idx="2"/>
          </p:nvPr>
        </p:nvSpPr>
        <p:spPr/>
        <p:txBody>
          <a:bodyPr/>
          <a:lstStyle/>
          <a:p>
            <a:r>
              <a:rPr lang="fr-CH" smtClean="0"/>
              <a:t>27-2-13</a:t>
            </a:r>
            <a:endParaRPr lang="en-US" dirty="0"/>
          </a:p>
        </p:txBody>
      </p:sp>
      <p:pic>
        <p:nvPicPr>
          <p:cNvPr id="7" name="Picture 6"/>
          <p:cNvPicPr/>
          <p:nvPr/>
        </p:nvPicPr>
        <p:blipFill>
          <a:blip r:embed="rId2">
            <a:extLst>
              <a:ext uri="{28A0092B-C50C-407E-A947-70E740481C1C}">
                <a14:useLocalDpi xmlns:a14="http://schemas.microsoft.com/office/drawing/2010/main"/>
              </a:ext>
            </a:extLst>
          </a:blip>
          <a:srcRect/>
          <a:stretch>
            <a:fillRect/>
          </a:stretch>
        </p:blipFill>
        <p:spPr bwMode="auto">
          <a:xfrm>
            <a:off x="495301" y="2028746"/>
            <a:ext cx="5477008" cy="2800508"/>
          </a:xfrm>
          <a:prstGeom prst="rect">
            <a:avLst/>
          </a:prstGeom>
          <a:noFill/>
          <a:ln>
            <a:noFill/>
          </a:ln>
        </p:spPr>
      </p:pic>
      <p:sp>
        <p:nvSpPr>
          <p:cNvPr id="8" name="Content Placeholder 11"/>
          <p:cNvSpPr txBox="1">
            <a:spLocks/>
          </p:cNvSpPr>
          <p:nvPr/>
        </p:nvSpPr>
        <p:spPr>
          <a:xfrm>
            <a:off x="6158054" y="2012772"/>
            <a:ext cx="3252646" cy="362341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j-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j-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j-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j-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j-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t>Sunday was an important addition overall</a:t>
            </a:r>
            <a:endParaRPr lang="en-US" sz="1800" dirty="0" smtClean="0"/>
          </a:p>
          <a:p>
            <a:r>
              <a:rPr lang="en-US" sz="2000" dirty="0" smtClean="0"/>
              <a:t>Friday ended up a missed opportunity</a:t>
            </a:r>
          </a:p>
          <a:p>
            <a:r>
              <a:rPr lang="en-US" sz="2000" dirty="0" smtClean="0"/>
              <a:t>Thursday, with musical event, was the day of best attendance</a:t>
            </a:r>
          </a:p>
          <a:p>
            <a:r>
              <a:rPr lang="en-US" sz="2000" dirty="0" smtClean="0"/>
              <a:t>Forum </a:t>
            </a:r>
            <a:r>
              <a:rPr lang="en-US" sz="2000" dirty="0" err="1" smtClean="0"/>
              <a:t>Meyrin</a:t>
            </a:r>
            <a:r>
              <a:rPr lang="en-US" sz="2000" dirty="0" smtClean="0"/>
              <a:t> was very underutilized</a:t>
            </a:r>
            <a:endParaRPr lang="en-US" sz="2000" dirty="0"/>
          </a:p>
        </p:txBody>
      </p:sp>
    </p:spTree>
    <p:extLst>
      <p:ext uri="{BB962C8B-B14F-4D97-AF65-F5344CB8AC3E}">
        <p14:creationId xmlns:p14="http://schemas.microsoft.com/office/powerpoint/2010/main" val="391164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Comparative Schedule 2010-2012</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pPr/>
              <a:t>28</a:t>
            </a:fld>
            <a:endParaRPr lang="en-US"/>
          </a:p>
        </p:txBody>
      </p:sp>
      <p:sp>
        <p:nvSpPr>
          <p:cNvPr id="4" name="Date Placeholder 3"/>
          <p:cNvSpPr>
            <a:spLocks noGrp="1"/>
          </p:cNvSpPr>
          <p:nvPr>
            <p:ph type="dt" sz="half" idx="2"/>
          </p:nvPr>
        </p:nvSpPr>
        <p:spPr/>
        <p:txBody>
          <a:bodyPr/>
          <a:lstStyle/>
          <a:p>
            <a:r>
              <a:rPr lang="fr-CH" smtClean="0"/>
              <a:t>27-2-13</a:t>
            </a:r>
            <a:endParaRPr lang="en-US"/>
          </a:p>
        </p:txBody>
      </p:sp>
      <p:sp>
        <p:nvSpPr>
          <p:cNvPr id="5" name="Footer Placeholder 4"/>
          <p:cNvSpPr>
            <a:spLocks noGrp="1"/>
          </p:cNvSpPr>
          <p:nvPr>
            <p:ph type="ftr" sz="quarter" idx="3"/>
          </p:nvPr>
        </p:nvSpPr>
        <p:spPr/>
        <p:txBody>
          <a:bodyPr/>
          <a:lstStyle/>
          <a:p>
            <a:r>
              <a:rPr lang="en-US" smtClean="0"/>
              <a:t>3rd CinéGlobe Advisory Board</a:t>
            </a:r>
            <a:endParaRPr lang="en-US" dirty="0"/>
          </a:p>
        </p:txBody>
      </p:sp>
      <p:pic>
        <p:nvPicPr>
          <p:cNvPr id="8" name="Picture 7"/>
          <p:cNvPicPr/>
          <p:nvPr/>
        </p:nvPicPr>
        <p:blipFill>
          <a:blip r:embed="rId2">
            <a:extLst>
              <a:ext uri="{28A0092B-C50C-407E-A947-70E740481C1C}">
                <a14:useLocalDpi xmlns:a14="http://schemas.microsoft.com/office/drawing/2010/main"/>
              </a:ext>
            </a:extLst>
          </a:blip>
          <a:srcRect/>
          <a:stretch>
            <a:fillRect/>
          </a:stretch>
        </p:blipFill>
        <p:spPr bwMode="auto">
          <a:xfrm>
            <a:off x="5287460" y="1602149"/>
            <a:ext cx="3838598" cy="3979586"/>
          </a:xfrm>
          <a:prstGeom prst="rect">
            <a:avLst/>
          </a:prstGeom>
          <a:noFill/>
          <a:ln>
            <a:noFill/>
          </a:ln>
        </p:spPr>
      </p:pic>
      <p:pic>
        <p:nvPicPr>
          <p:cNvPr id="9" name="Picture 8"/>
          <p:cNvPicPr>
            <a:picLocks noChangeAspect="1"/>
          </p:cNvPicPr>
          <p:nvPr/>
        </p:nvPicPr>
        <p:blipFill>
          <a:blip r:embed="rId3"/>
          <a:stretch>
            <a:fillRect/>
          </a:stretch>
        </p:blipFill>
        <p:spPr>
          <a:xfrm>
            <a:off x="519261" y="2563888"/>
            <a:ext cx="4195203" cy="2017762"/>
          </a:xfrm>
          <a:prstGeom prst="rect">
            <a:avLst/>
          </a:prstGeom>
        </p:spPr>
      </p:pic>
    </p:spTree>
    <p:extLst>
      <p:ext uri="{BB962C8B-B14F-4D97-AF65-F5344CB8AC3E}">
        <p14:creationId xmlns:p14="http://schemas.microsoft.com/office/powerpoint/2010/main" val="325182998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Statistics 2010 vs. 2012</a:t>
            </a:r>
            <a:endParaRPr lang="en-US" dirty="0"/>
          </a:p>
        </p:txBody>
      </p:sp>
      <p:sp>
        <p:nvSpPr>
          <p:cNvPr id="3" name="Slide Number Placeholder 2"/>
          <p:cNvSpPr>
            <a:spLocks noGrp="1"/>
          </p:cNvSpPr>
          <p:nvPr>
            <p:ph type="sldNum" sz="quarter" idx="12"/>
          </p:nvPr>
        </p:nvSpPr>
        <p:spPr/>
        <p:txBody>
          <a:bodyPr/>
          <a:lstStyle/>
          <a:p>
            <a:fld id="{5939E3E5-AF09-BC43-BA81-744299C9E83E}" type="slidenum">
              <a:rPr lang="en-US" smtClean="0"/>
              <a:t>29</a:t>
            </a:fld>
            <a:endParaRPr lang="en-US"/>
          </a:p>
        </p:txBody>
      </p:sp>
      <p:sp>
        <p:nvSpPr>
          <p:cNvPr id="4" name="Footer Placeholder 3"/>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
        <p:nvSpPr>
          <p:cNvPr id="5" name="Date Placeholder 4"/>
          <p:cNvSpPr>
            <a:spLocks noGrp="1"/>
          </p:cNvSpPr>
          <p:nvPr>
            <p:ph type="dt" sz="half" idx="2"/>
          </p:nvPr>
        </p:nvSpPr>
        <p:spPr/>
        <p:txBody>
          <a:bodyPr/>
          <a:lstStyle/>
          <a:p>
            <a:r>
              <a:rPr lang="fr-CH" smtClean="0"/>
              <a:t>27-2-13</a:t>
            </a:r>
            <a:endParaRPr lang="en-US" dirty="0"/>
          </a:p>
        </p:txBody>
      </p:sp>
      <p:pic>
        <p:nvPicPr>
          <p:cNvPr id="7" name="Picture 6"/>
          <p:cNvPicPr>
            <a:picLocks noChangeAspect="1"/>
          </p:cNvPicPr>
          <p:nvPr/>
        </p:nvPicPr>
        <p:blipFill>
          <a:blip r:embed="rId2"/>
          <a:stretch>
            <a:fillRect/>
          </a:stretch>
        </p:blipFill>
        <p:spPr>
          <a:xfrm>
            <a:off x="1267612" y="1417638"/>
            <a:ext cx="7358077" cy="4493792"/>
          </a:xfrm>
          <a:prstGeom prst="rect">
            <a:avLst/>
          </a:prstGeom>
        </p:spPr>
      </p:pic>
      <p:sp>
        <p:nvSpPr>
          <p:cNvPr id="8" name="Oval 7"/>
          <p:cNvSpPr/>
          <p:nvPr/>
        </p:nvSpPr>
        <p:spPr>
          <a:xfrm rot="435841">
            <a:off x="2806701" y="2619797"/>
            <a:ext cx="3463173" cy="1062296"/>
          </a:xfrm>
          <a:prstGeom prst="ellipse">
            <a:avLst/>
          </a:prstGeom>
          <a:gradFill flip="none" rotWithShape="1">
            <a:gsLst>
              <a:gs pos="0">
                <a:schemeClr val="accent6">
                  <a:tint val="100000"/>
                  <a:shade val="100000"/>
                  <a:satMod val="130000"/>
                  <a:alpha val="7000"/>
                </a:schemeClr>
              </a:gs>
              <a:gs pos="100000">
                <a:schemeClr val="accent6">
                  <a:tint val="50000"/>
                  <a:shade val="100000"/>
                  <a:satMod val="350000"/>
                  <a:alpha val="7000"/>
                </a:schemeClr>
              </a:gs>
            </a:gsLst>
            <a:lin ang="16200000" scaled="0"/>
            <a:tileRect/>
          </a:gra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2" name="Straight Arrow Connector 11"/>
          <p:cNvCxnSpPr>
            <a:endCxn id="8" idx="7"/>
          </p:cNvCxnSpPr>
          <p:nvPr/>
        </p:nvCxnSpPr>
        <p:spPr>
          <a:xfrm flipH="1">
            <a:off x="5800364" y="2076669"/>
            <a:ext cx="1747446" cy="85653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 name="TextBox 12"/>
          <p:cNvSpPr txBox="1"/>
          <p:nvPr/>
        </p:nvSpPr>
        <p:spPr>
          <a:xfrm>
            <a:off x="7547809" y="1782116"/>
            <a:ext cx="1338828" cy="646331"/>
          </a:xfrm>
          <a:prstGeom prst="rect">
            <a:avLst/>
          </a:prstGeom>
          <a:noFill/>
        </p:spPr>
        <p:txBody>
          <a:bodyPr wrap="none" rtlCol="0">
            <a:spAutoFit/>
          </a:bodyPr>
          <a:lstStyle/>
          <a:p>
            <a:r>
              <a:rPr lang="en-US" dirty="0" smtClean="0"/>
              <a:t>Missed</a:t>
            </a:r>
          </a:p>
          <a:p>
            <a:r>
              <a:rPr lang="en-US" dirty="0" smtClean="0"/>
              <a:t>Opportunity</a:t>
            </a:r>
            <a:endParaRPr lang="en-US" dirty="0"/>
          </a:p>
        </p:txBody>
      </p:sp>
    </p:spTree>
    <p:extLst>
      <p:ext uri="{BB962C8B-B14F-4D97-AF65-F5344CB8AC3E}">
        <p14:creationId xmlns:p14="http://schemas.microsoft.com/office/powerpoint/2010/main" val="797762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Motivations</a:t>
            </a:r>
            <a:endParaRPr lang="en-US" dirty="0"/>
          </a:p>
        </p:txBody>
      </p:sp>
      <p:sp>
        <p:nvSpPr>
          <p:cNvPr id="5" name="Content Placeholder 4"/>
          <p:cNvSpPr>
            <a:spLocks noGrp="1"/>
          </p:cNvSpPr>
          <p:nvPr>
            <p:ph idx="1"/>
          </p:nvPr>
        </p:nvSpPr>
        <p:spPr/>
        <p:txBody>
          <a:bodyPr>
            <a:normAutofit/>
          </a:bodyPr>
          <a:lstStyle/>
          <a:p>
            <a:r>
              <a:rPr lang="en-US" dirty="0" smtClean="0"/>
              <a:t>Create tangible guidelines for programming and selection processes</a:t>
            </a:r>
          </a:p>
          <a:p>
            <a:r>
              <a:rPr lang="en-US" dirty="0" smtClean="0"/>
              <a:t>Form a more cohesive festival with a genuine flavor</a:t>
            </a:r>
          </a:p>
          <a:p>
            <a:r>
              <a:rPr lang="en-US" dirty="0" smtClean="0"/>
              <a:t>Improve educational and outreach opportunities </a:t>
            </a:r>
          </a:p>
          <a:p>
            <a:r>
              <a:rPr lang="en-US" dirty="0" smtClean="0"/>
              <a:t>Embrace the link between the festival and science</a:t>
            </a:r>
          </a:p>
          <a:p>
            <a:r>
              <a:rPr lang="en-US" dirty="0" smtClean="0"/>
              <a:t>Adhere to CERN’s core values and the spirit of its mission</a:t>
            </a:r>
          </a:p>
        </p:txBody>
      </p:sp>
    </p:spTree>
    <p:extLst>
      <p:ext uri="{BB962C8B-B14F-4D97-AF65-F5344CB8AC3E}">
        <p14:creationId xmlns:p14="http://schemas.microsoft.com/office/powerpoint/2010/main" val="1486691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Logistics Summary</a:t>
            </a:r>
            <a:endParaRPr lang="en-US" dirty="0"/>
          </a:p>
        </p:txBody>
      </p:sp>
      <p:sp>
        <p:nvSpPr>
          <p:cNvPr id="7" name="Content Placeholder 6"/>
          <p:cNvSpPr>
            <a:spLocks noGrp="1"/>
          </p:cNvSpPr>
          <p:nvPr>
            <p:ph idx="1"/>
          </p:nvPr>
        </p:nvSpPr>
        <p:spPr/>
        <p:txBody>
          <a:bodyPr>
            <a:normAutofit fontScale="47500" lnSpcReduction="20000"/>
          </a:bodyPr>
          <a:lstStyle/>
          <a:p>
            <a:r>
              <a:rPr lang="en-US" dirty="0" smtClean="0"/>
              <a:t>Technically very pleased</a:t>
            </a:r>
          </a:p>
          <a:p>
            <a:pPr lvl="1"/>
            <a:r>
              <a:rPr lang="en-US" dirty="0" smtClean="0"/>
              <a:t>Image good, sound good…</a:t>
            </a:r>
          </a:p>
          <a:p>
            <a:pPr lvl="1"/>
            <a:r>
              <a:rPr lang="en-US" dirty="0" smtClean="0"/>
              <a:t>EXCEPT when mixing with Globe in-house audio system</a:t>
            </a:r>
          </a:p>
          <a:p>
            <a:r>
              <a:rPr lang="en-US" dirty="0" smtClean="0"/>
              <a:t>Submissions management</a:t>
            </a:r>
          </a:p>
          <a:p>
            <a:pPr lvl="1"/>
            <a:r>
              <a:rPr lang="en-US" dirty="0" smtClean="0"/>
              <a:t>Overall worked well</a:t>
            </a:r>
          </a:p>
          <a:p>
            <a:pPr lvl="1"/>
            <a:r>
              <a:rPr lang="en-US" dirty="0" smtClean="0"/>
              <a:t>However, labor intensive and not automated</a:t>
            </a:r>
          </a:p>
          <a:p>
            <a:pPr lvl="1"/>
            <a:r>
              <a:rPr lang="en-US" dirty="0" smtClean="0"/>
              <a:t>May require video uploads for 2014 (no more DVDs)</a:t>
            </a:r>
          </a:p>
          <a:p>
            <a:r>
              <a:rPr lang="en-US" dirty="0" smtClean="0"/>
              <a:t>Subtitling/Interpretation</a:t>
            </a:r>
          </a:p>
          <a:p>
            <a:pPr lvl="1"/>
            <a:r>
              <a:rPr lang="en-US" dirty="0" smtClean="0"/>
              <a:t>Subtitling cheap, but labor INTENSIVE</a:t>
            </a:r>
          </a:p>
          <a:p>
            <a:pPr lvl="1"/>
            <a:r>
              <a:rPr lang="en-US" dirty="0" smtClean="0"/>
              <a:t>Interpretation effortless, but very EXPENSIVE</a:t>
            </a:r>
          </a:p>
          <a:p>
            <a:pPr lvl="1"/>
            <a:r>
              <a:rPr lang="en-US" dirty="0" smtClean="0"/>
              <a:t>Need to find a way to fix both problems</a:t>
            </a:r>
          </a:p>
          <a:p>
            <a:r>
              <a:rPr lang="en-US" dirty="0" smtClean="0"/>
              <a:t>Schedule worked well for us, but didn’t draw the audience we hoped… need to evaluate further</a:t>
            </a:r>
          </a:p>
          <a:p>
            <a:r>
              <a:rPr lang="en-US" dirty="0" smtClean="0"/>
              <a:t>Attendance</a:t>
            </a:r>
          </a:p>
          <a:p>
            <a:pPr lvl="1"/>
            <a:r>
              <a:rPr lang="en-US" dirty="0" smtClean="0"/>
              <a:t>17% drop is disappointing</a:t>
            </a:r>
          </a:p>
          <a:p>
            <a:pPr lvl="1"/>
            <a:r>
              <a:rPr lang="en-US" dirty="0" smtClean="0"/>
              <a:t>Weather probably played a role</a:t>
            </a:r>
          </a:p>
          <a:p>
            <a:pPr lvl="2"/>
            <a:r>
              <a:rPr lang="en-US" dirty="0" smtClean="0"/>
              <a:t>2010 – 4 degrees C, 18h sunset</a:t>
            </a:r>
          </a:p>
          <a:p>
            <a:pPr lvl="2"/>
            <a:r>
              <a:rPr lang="en-US" dirty="0" smtClean="0"/>
              <a:t>2012 – 19 degrees C, 20h sunset</a:t>
            </a:r>
          </a:p>
          <a:p>
            <a:r>
              <a:rPr lang="en-US" dirty="0" smtClean="0"/>
              <a:t>Venues</a:t>
            </a:r>
          </a:p>
          <a:p>
            <a:pPr lvl="1"/>
            <a:r>
              <a:rPr lang="en-US" dirty="0" smtClean="0"/>
              <a:t>Forum </a:t>
            </a:r>
            <a:r>
              <a:rPr lang="en-US" dirty="0" err="1" smtClean="0"/>
              <a:t>Meyrin</a:t>
            </a:r>
            <a:r>
              <a:rPr lang="en-US" dirty="0" smtClean="0"/>
              <a:t> did not work…</a:t>
            </a:r>
          </a:p>
          <a:p>
            <a:pPr lvl="1"/>
            <a:r>
              <a:rPr lang="en-US" dirty="0" smtClean="0"/>
              <a:t>Do we drop it, or approach in a new way?</a:t>
            </a:r>
          </a:p>
        </p:txBody>
      </p:sp>
      <p:sp>
        <p:nvSpPr>
          <p:cNvPr id="3" name="Slide Number Placeholder 2"/>
          <p:cNvSpPr>
            <a:spLocks noGrp="1"/>
          </p:cNvSpPr>
          <p:nvPr>
            <p:ph type="sldNum" sz="quarter" idx="12"/>
          </p:nvPr>
        </p:nvSpPr>
        <p:spPr/>
        <p:txBody>
          <a:bodyPr/>
          <a:lstStyle/>
          <a:p>
            <a:fld id="{5939E3E5-AF09-BC43-BA81-744299C9E83E}" type="slidenum">
              <a:rPr lang="en-US" smtClean="0"/>
              <a:t>30</a:t>
            </a:fld>
            <a:endParaRPr lang="en-US"/>
          </a:p>
        </p:txBody>
      </p:sp>
      <p:sp>
        <p:nvSpPr>
          <p:cNvPr id="5" name="Date Placeholder 4"/>
          <p:cNvSpPr>
            <a:spLocks noGrp="1"/>
          </p:cNvSpPr>
          <p:nvPr>
            <p:ph type="dt" sz="half" idx="2"/>
          </p:nvPr>
        </p:nvSpPr>
        <p:spPr/>
        <p:txBody>
          <a:bodyPr/>
          <a:lstStyle/>
          <a:p>
            <a:r>
              <a:rPr lang="fr-CH" dirty="0" smtClean="0"/>
              <a:t>27-2-13</a:t>
            </a:r>
            <a:endParaRPr lang="en-US" dirty="0"/>
          </a:p>
        </p:txBody>
      </p:sp>
      <p:sp>
        <p:nvSpPr>
          <p:cNvPr id="4" name="Footer Placeholder 3"/>
          <p:cNvSpPr>
            <a:spLocks noGrp="1"/>
          </p:cNvSpPr>
          <p:nvPr>
            <p:ph type="ftr" sz="quarter" idx="3"/>
          </p:nvPr>
        </p:nvSpPr>
        <p:spPr/>
        <p:txBody>
          <a:body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1987445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Communication</a:t>
            </a:r>
            <a:endParaRPr lang="en-US" dirty="0"/>
          </a:p>
        </p:txBody>
      </p:sp>
      <p:sp>
        <p:nvSpPr>
          <p:cNvPr id="5" name="Text Placeholder 4"/>
          <p:cNvSpPr>
            <a:spLocks noGrp="1"/>
          </p:cNvSpPr>
          <p:nvPr>
            <p:ph type="body" idx="1"/>
          </p:nvPr>
        </p:nvSpPr>
        <p:spPr/>
        <p:txBody>
          <a:bodyPr/>
          <a:lstStyle/>
          <a:p>
            <a:endParaRPr lang="en-US" dirty="0"/>
          </a:p>
        </p:txBody>
      </p:sp>
      <p:sp>
        <p:nvSpPr>
          <p:cNvPr id="2" name="Date Placeholder 1"/>
          <p:cNvSpPr>
            <a:spLocks noGrp="1"/>
          </p:cNvSpPr>
          <p:nvPr>
            <p:ph type="dt" sz="half" idx="2"/>
          </p:nvPr>
        </p:nvSpPr>
        <p:spPr>
          <a:xfrm>
            <a:off x="495300" y="6356353"/>
            <a:ext cx="2311400" cy="365125"/>
          </a:xfrm>
        </p:spPr>
        <p:txBody>
          <a:bodyPr/>
          <a:lstStyle/>
          <a:p>
            <a:r>
              <a:rPr lang="fr-CH" smtClean="0"/>
              <a:t>27-2-13</a:t>
            </a:r>
            <a:endParaRPr lang="en-US"/>
          </a:p>
        </p:txBody>
      </p:sp>
      <p:sp>
        <p:nvSpPr>
          <p:cNvPr id="3" name="Footer Placeholder 2"/>
          <p:cNvSpPr>
            <a:spLocks noGrp="1"/>
          </p:cNvSpPr>
          <p:nvPr>
            <p:ph type="ftr" sz="quarter" idx="3"/>
          </p:nvPr>
        </p:nvSpPr>
        <p:spPr>
          <a:xfrm>
            <a:off x="3384550" y="6356353"/>
            <a:ext cx="3136900" cy="365125"/>
          </a:xfrm>
        </p:spPr>
        <p:txBody>
          <a:bodyPr/>
          <a:lstStyle/>
          <a:p>
            <a:r>
              <a:rPr lang="en-US" smtClean="0"/>
              <a:t>3rd CinéGlobe Advisory Board</a:t>
            </a:r>
            <a:endParaRPr lang="en-US" dirty="0" smtClean="0"/>
          </a:p>
        </p:txBody>
      </p:sp>
      <p:sp>
        <p:nvSpPr>
          <p:cNvPr id="6" name="Slide Number Placeholder 5"/>
          <p:cNvSpPr>
            <a:spLocks noGrp="1"/>
          </p:cNvSpPr>
          <p:nvPr>
            <p:ph type="sldNum" sz="quarter" idx="12"/>
          </p:nvPr>
        </p:nvSpPr>
        <p:spPr/>
        <p:txBody>
          <a:bodyPr/>
          <a:lstStyle/>
          <a:p>
            <a:fld id="{5939E3E5-AF09-BC43-BA81-744299C9E83E}" type="slidenum">
              <a:rPr lang="en-US" smtClean="0"/>
              <a:t>31</a:t>
            </a:fld>
            <a:endParaRPr lang="en-US"/>
          </a:p>
        </p:txBody>
      </p:sp>
    </p:spTree>
    <p:extLst>
      <p:ext uri="{BB962C8B-B14F-4D97-AF65-F5344CB8AC3E}">
        <p14:creationId xmlns:p14="http://schemas.microsoft.com/office/powerpoint/2010/main" val="256306681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sp>
        <p:nvSpPr>
          <p:cNvPr id="3" name="Content Placeholder 2"/>
          <p:cNvSpPr>
            <a:spLocks noGrp="1"/>
          </p:cNvSpPr>
          <p:nvPr>
            <p:ph idx="1"/>
          </p:nvPr>
        </p:nvSpPr>
        <p:spPr/>
        <p:txBody>
          <a:bodyPr/>
          <a:lstStyle/>
          <a:p>
            <a:r>
              <a:rPr lang="en-US" dirty="0" smtClean="0"/>
              <a:t>Slogan/Logo</a:t>
            </a:r>
          </a:p>
          <a:p>
            <a:r>
              <a:rPr lang="en-US" dirty="0" smtClean="0"/>
              <a:t>Web Design</a:t>
            </a:r>
          </a:p>
          <a:p>
            <a:r>
              <a:rPr lang="en-US" dirty="0" smtClean="0"/>
              <a:t>Social </a:t>
            </a:r>
            <a:r>
              <a:rPr lang="en-US" dirty="0" smtClean="0"/>
              <a:t>Media</a:t>
            </a:r>
          </a:p>
          <a:p>
            <a:r>
              <a:rPr lang="en-US" dirty="0" smtClean="0"/>
              <a:t>Press Campaign</a:t>
            </a:r>
            <a:endParaRPr lang="en-US" dirty="0" smtClean="0"/>
          </a:p>
          <a:p>
            <a:r>
              <a:rPr lang="en-US" dirty="0" smtClean="0"/>
              <a:t>Ad Campaign</a:t>
            </a:r>
          </a:p>
          <a:p>
            <a:r>
              <a:rPr lang="en-US" dirty="0" smtClean="0"/>
              <a:t>Feedback and Publicity Reach</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32</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1574730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 &amp; Slogan </a:t>
            </a:r>
            <a:endParaRPr lang="en-US" dirty="0"/>
          </a:p>
        </p:txBody>
      </p:sp>
      <p:pic>
        <p:nvPicPr>
          <p:cNvPr id="4" name="Picture 3" descr="CINE-globe-Logo-final-OK.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99756" y="1633156"/>
            <a:ext cx="3854457" cy="3833091"/>
          </a:xfrm>
          <a:prstGeom prst="rect">
            <a:avLst/>
          </a:prstGeom>
        </p:spPr>
      </p:pic>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33</a:t>
            </a:fld>
            <a:endParaRPr lang="en-US"/>
          </a:p>
        </p:txBody>
      </p:sp>
    </p:spTree>
    <p:extLst>
      <p:ext uri="{BB962C8B-B14F-4D97-AF65-F5344CB8AC3E}">
        <p14:creationId xmlns:p14="http://schemas.microsoft.com/office/powerpoint/2010/main" val="300210501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Update</a:t>
            </a:r>
            <a:endParaRPr lang="en-US" dirty="0"/>
          </a:p>
        </p:txBody>
      </p:sp>
      <p:pic>
        <p:nvPicPr>
          <p:cNvPr id="4" name="Picture 3" descr="Screen shot 2012-01-04 at 11.50.41 PM.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33178" y="1593756"/>
            <a:ext cx="4299578" cy="3968844"/>
          </a:xfrm>
          <a:prstGeom prst="rect">
            <a:avLst/>
          </a:prstGeom>
        </p:spPr>
      </p:pic>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34</a:t>
            </a:fld>
            <a:endParaRPr lang="en-US"/>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8821" y="2120900"/>
            <a:ext cx="4381501" cy="2916812"/>
          </a:xfrm>
          <a:prstGeom prst="rect">
            <a:avLst/>
          </a:prstGeom>
        </p:spPr>
      </p:pic>
      <p:sp>
        <p:nvSpPr>
          <p:cNvPr id="8" name="Striped Right Arrow 7"/>
          <p:cNvSpPr/>
          <p:nvPr/>
        </p:nvSpPr>
        <p:spPr>
          <a:xfrm>
            <a:off x="4074845" y="3293533"/>
            <a:ext cx="1583266" cy="753534"/>
          </a:xfrm>
          <a:prstGeom prst="stripedRightArrow">
            <a:avLst/>
          </a:prstGeom>
          <a:gradFill flip="none" rotWithShape="1">
            <a:gsLst>
              <a:gs pos="0">
                <a:schemeClr val="accent6">
                  <a:tint val="100000"/>
                  <a:shade val="100000"/>
                  <a:satMod val="130000"/>
                  <a:alpha val="94000"/>
                </a:schemeClr>
              </a:gs>
              <a:gs pos="100000">
                <a:schemeClr val="accent6">
                  <a:tint val="50000"/>
                  <a:shade val="100000"/>
                  <a:satMod val="350000"/>
                  <a:alpha val="94000"/>
                </a:schemeClr>
              </a:gs>
            </a:gsLst>
            <a:lin ang="16200000" scaled="0"/>
            <a:tileRec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621372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Social Media</a:t>
            </a:r>
            <a:endParaRPr lang="en-US" dirty="0"/>
          </a:p>
        </p:txBody>
      </p:sp>
      <p:pic>
        <p:nvPicPr>
          <p:cNvPr id="4" name="Picture 3" descr="Screen shot 2012-01-25 at 10.01.15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78699" y="1457670"/>
            <a:ext cx="3385746" cy="45430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Screen shot 2012-01-25 at 10.02.21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1951" y="1454726"/>
            <a:ext cx="3644988" cy="44026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6" name="Footer Placeholder 5"/>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7" name="Slide Number Placeholder 6"/>
          <p:cNvSpPr>
            <a:spLocks noGrp="1"/>
          </p:cNvSpPr>
          <p:nvPr>
            <p:ph type="sldNum" sz="quarter" idx="12"/>
          </p:nvPr>
        </p:nvSpPr>
        <p:spPr/>
        <p:txBody>
          <a:bodyPr/>
          <a:lstStyle/>
          <a:p>
            <a:fld id="{5939E3E5-AF09-BC43-BA81-744299C9E83E}" type="slidenum">
              <a:rPr lang="en-US" smtClean="0"/>
              <a:t>35</a:t>
            </a:fld>
            <a:endParaRPr lang="en-US"/>
          </a:p>
        </p:txBody>
      </p:sp>
    </p:spTree>
    <p:extLst>
      <p:ext uri="{BB962C8B-B14F-4D97-AF65-F5344CB8AC3E}">
        <p14:creationId xmlns:p14="http://schemas.microsoft.com/office/powerpoint/2010/main" val="385307243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Poster Campaign</a:t>
            </a:r>
            <a:endParaRPr lang="en-US" dirty="0"/>
          </a:p>
        </p:txBody>
      </p:sp>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36</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62077" y="1417638"/>
            <a:ext cx="3268175" cy="4622800"/>
          </a:xfrm>
          <a:prstGeom prst="rect">
            <a:avLst/>
          </a:prstGeom>
        </p:spPr>
      </p:pic>
      <p:sp>
        <p:nvSpPr>
          <p:cNvPr id="8" name="Content Placeholder 2"/>
          <p:cNvSpPr>
            <a:spLocks noGrp="1"/>
          </p:cNvSpPr>
          <p:nvPr>
            <p:ph idx="1"/>
          </p:nvPr>
        </p:nvSpPr>
        <p:spPr>
          <a:xfrm>
            <a:off x="4656666" y="1417639"/>
            <a:ext cx="4639735" cy="4622800"/>
          </a:xfrm>
        </p:spPr>
        <p:txBody>
          <a:bodyPr>
            <a:noAutofit/>
          </a:bodyPr>
          <a:lstStyle/>
          <a:p>
            <a:r>
              <a:rPr lang="en-US" sz="2400" dirty="0" smtClean="0"/>
              <a:t>Designed by agency </a:t>
            </a:r>
            <a:r>
              <a:rPr lang="en-US" sz="2400" dirty="0" err="1" smtClean="0"/>
              <a:t>Leagas</a:t>
            </a:r>
            <a:r>
              <a:rPr lang="en-US" sz="2400" dirty="0"/>
              <a:t>-</a:t>
            </a:r>
            <a:r>
              <a:rPr lang="en-US" sz="2400" dirty="0" smtClean="0"/>
              <a:t>Delaney in London</a:t>
            </a:r>
          </a:p>
          <a:p>
            <a:pPr lvl="1"/>
            <a:r>
              <a:rPr lang="en-US" sz="2000" dirty="0" smtClean="0"/>
              <a:t>Photographs by David Gill (at cost)</a:t>
            </a:r>
          </a:p>
          <a:p>
            <a:pPr lvl="1"/>
            <a:r>
              <a:rPr lang="en-US" sz="2000" dirty="0" smtClean="0"/>
              <a:t>Has won several advertising awards and mentions</a:t>
            </a:r>
          </a:p>
          <a:p>
            <a:pPr marL="342900" lvl="1" indent="-342900">
              <a:buFont typeface="Arial"/>
              <a:buChar char="•"/>
            </a:pPr>
            <a:r>
              <a:rPr lang="en-US" sz="2400" dirty="0" err="1" smtClean="0"/>
              <a:t>Postering</a:t>
            </a:r>
            <a:r>
              <a:rPr lang="en-US" sz="2400" dirty="0" smtClean="0"/>
              <a:t> by </a:t>
            </a:r>
            <a:r>
              <a:rPr lang="en-US" sz="2400" dirty="0" err="1" smtClean="0"/>
              <a:t>Affichage</a:t>
            </a:r>
            <a:r>
              <a:rPr lang="en-US" sz="2400" dirty="0" smtClean="0"/>
              <a:t> </a:t>
            </a:r>
            <a:r>
              <a:rPr lang="en-US" sz="2400" dirty="0" err="1" smtClean="0"/>
              <a:t>Vert</a:t>
            </a:r>
            <a:r>
              <a:rPr lang="en-US" sz="2400" dirty="0" smtClean="0"/>
              <a:t>/</a:t>
            </a:r>
            <a:r>
              <a:rPr lang="en-US" sz="2400" dirty="0" err="1"/>
              <a:t>Colonnes</a:t>
            </a:r>
            <a:r>
              <a:rPr lang="en-US" sz="2400" dirty="0"/>
              <a:t> </a:t>
            </a:r>
            <a:r>
              <a:rPr lang="en-US" sz="2400" dirty="0" smtClean="0"/>
              <a:t>Morris</a:t>
            </a:r>
            <a:endParaRPr lang="en-US" sz="2400" dirty="0" smtClean="0"/>
          </a:p>
          <a:p>
            <a:pPr lvl="1"/>
            <a:r>
              <a:rPr lang="en-US" sz="2000" dirty="0" smtClean="0"/>
              <a:t>50 Postcard placements (2 weeks)</a:t>
            </a:r>
          </a:p>
          <a:p>
            <a:pPr lvl="1"/>
            <a:r>
              <a:rPr lang="en-US" sz="2000" dirty="0" smtClean="0"/>
              <a:t>11</a:t>
            </a:r>
            <a:r>
              <a:rPr lang="en-US" sz="2000" dirty="0" smtClean="0"/>
              <a:t>0 </a:t>
            </a:r>
            <a:r>
              <a:rPr lang="en-US" sz="2000" dirty="0" smtClean="0"/>
              <a:t>Poster placements (week before festival)</a:t>
            </a:r>
          </a:p>
          <a:p>
            <a:pPr lvl="1"/>
            <a:r>
              <a:rPr lang="en-US" sz="2000" dirty="0" smtClean="0"/>
              <a:t>180 </a:t>
            </a:r>
            <a:r>
              <a:rPr lang="en-US" sz="2000" dirty="0" smtClean="0"/>
              <a:t>Poster placements (week of festival)</a:t>
            </a:r>
          </a:p>
          <a:p>
            <a:pPr lvl="1"/>
            <a:endParaRPr lang="en-US" sz="2000" dirty="0" smtClean="0"/>
          </a:p>
          <a:p>
            <a:pPr lvl="1"/>
            <a:endParaRPr lang="en-US" sz="2000" dirty="0"/>
          </a:p>
        </p:txBody>
      </p:sp>
    </p:spTree>
    <p:extLst>
      <p:ext uri="{BB962C8B-B14F-4D97-AF65-F5344CB8AC3E}">
        <p14:creationId xmlns:p14="http://schemas.microsoft.com/office/powerpoint/2010/main" val="188568935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Ads</a:t>
            </a:r>
            <a:endParaRPr lang="en-US" dirty="0"/>
          </a:p>
        </p:txBody>
      </p:sp>
      <p:pic>
        <p:nvPicPr>
          <p:cNvPr id="4" name="Picture 3" descr="AdCinemateque_02.pd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4331" y="1603695"/>
            <a:ext cx="2944891" cy="3941972"/>
          </a:xfrm>
          <a:prstGeom prst="rect">
            <a:avLst/>
          </a:prstGeom>
          <a:noFill/>
          <a:ln>
            <a:solidFill>
              <a:schemeClr val="tx1"/>
            </a:solidFill>
          </a:ln>
        </p:spPr>
      </p:pic>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37</a:t>
            </a:fld>
            <a:endParaRPr lang="en-US"/>
          </a:p>
        </p:txBody>
      </p:sp>
      <p:pic>
        <p:nvPicPr>
          <p:cNvPr id="7" name="Picture 6" descr="CTE-advertisement.tiff"/>
          <p:cNvPicPr/>
          <p:nvPr/>
        </p:nvPicPr>
        <p:blipFill>
          <a:blip r:embed="rId3" cstate="print">
            <a:extLst>
              <a:ext uri="{28A0092B-C50C-407E-A947-70E740481C1C}">
                <a14:useLocalDpi xmlns:a14="http://schemas.microsoft.com/office/drawing/2010/main"/>
              </a:ext>
            </a:extLst>
          </a:blip>
          <a:srcRect/>
          <a:stretch>
            <a:fillRect/>
          </a:stretch>
        </p:blipFill>
        <p:spPr bwMode="auto">
          <a:xfrm>
            <a:off x="5679017" y="1324506"/>
            <a:ext cx="2840566" cy="1490676"/>
          </a:xfrm>
          <a:prstGeom prst="rect">
            <a:avLst/>
          </a:prstGeom>
          <a:noFill/>
          <a:ln>
            <a:solidFill>
              <a:srgbClr val="000000"/>
            </a:solidFill>
          </a:ln>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26467" y="3343864"/>
            <a:ext cx="3509432" cy="2456260"/>
          </a:xfrm>
          <a:prstGeom prst="rect">
            <a:avLst/>
          </a:prstGeom>
          <a:noFill/>
          <a:ln>
            <a:solidFill>
              <a:srgbClr val="000000"/>
            </a:solidFill>
          </a:ln>
        </p:spPr>
      </p:pic>
      <p:sp>
        <p:nvSpPr>
          <p:cNvPr id="10" name="TextBox 9"/>
          <p:cNvSpPr txBox="1"/>
          <p:nvPr/>
        </p:nvSpPr>
        <p:spPr>
          <a:xfrm>
            <a:off x="1075268" y="5581134"/>
            <a:ext cx="2420404" cy="369332"/>
          </a:xfrm>
          <a:prstGeom prst="rect">
            <a:avLst/>
          </a:prstGeom>
          <a:noFill/>
        </p:spPr>
        <p:txBody>
          <a:bodyPr wrap="none" rtlCol="0">
            <a:spAutoFit/>
          </a:bodyPr>
          <a:lstStyle/>
          <a:p>
            <a:r>
              <a:rPr lang="en-US" dirty="0" smtClean="0"/>
              <a:t>Cinématheque Program</a:t>
            </a:r>
            <a:endParaRPr lang="en-US" dirty="0"/>
          </a:p>
        </p:txBody>
      </p:sp>
      <p:sp>
        <p:nvSpPr>
          <p:cNvPr id="11" name="TextBox 10"/>
          <p:cNvSpPr txBox="1"/>
          <p:nvPr/>
        </p:nvSpPr>
        <p:spPr>
          <a:xfrm>
            <a:off x="4961467" y="5808591"/>
            <a:ext cx="2348720" cy="369332"/>
          </a:xfrm>
          <a:prstGeom prst="rect">
            <a:avLst/>
          </a:prstGeom>
          <a:noFill/>
        </p:spPr>
        <p:txBody>
          <a:bodyPr wrap="none" rtlCol="0">
            <a:spAutoFit/>
          </a:bodyPr>
          <a:lstStyle/>
          <a:p>
            <a:r>
              <a:rPr lang="en-US" dirty="0" smtClean="0"/>
              <a:t>Daily Movies (+ Article)</a:t>
            </a:r>
            <a:endParaRPr lang="en-US" dirty="0"/>
          </a:p>
        </p:txBody>
      </p:sp>
      <p:sp>
        <p:nvSpPr>
          <p:cNvPr id="12" name="TextBox 11"/>
          <p:cNvSpPr txBox="1"/>
          <p:nvPr/>
        </p:nvSpPr>
        <p:spPr>
          <a:xfrm>
            <a:off x="6022661" y="2815181"/>
            <a:ext cx="2153279" cy="369332"/>
          </a:xfrm>
          <a:prstGeom prst="rect">
            <a:avLst/>
          </a:prstGeom>
          <a:noFill/>
        </p:spPr>
        <p:txBody>
          <a:bodyPr wrap="none" rtlCol="0">
            <a:spAutoFit/>
          </a:bodyPr>
          <a:lstStyle/>
          <a:p>
            <a:r>
              <a:rPr lang="en-US" dirty="0" err="1" smtClean="0"/>
              <a:t>Tous</a:t>
            </a:r>
            <a:r>
              <a:rPr lang="en-US" dirty="0" smtClean="0"/>
              <a:t> </a:t>
            </a:r>
            <a:r>
              <a:rPr lang="en-US" dirty="0" err="1" smtClean="0"/>
              <a:t>Ecrans</a:t>
            </a:r>
            <a:r>
              <a:rPr lang="en-US" dirty="0" smtClean="0"/>
              <a:t> Program</a:t>
            </a:r>
            <a:endParaRPr lang="en-US" dirty="0"/>
          </a:p>
        </p:txBody>
      </p:sp>
    </p:spTree>
    <p:extLst>
      <p:ext uri="{BB962C8B-B14F-4D97-AF65-F5344CB8AC3E}">
        <p14:creationId xmlns:p14="http://schemas.microsoft.com/office/powerpoint/2010/main" val="26007756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Trailer - Cinemas/TPG</a:t>
            </a:r>
            <a:endParaRPr lang="en-US" dirty="0"/>
          </a:p>
        </p:txBody>
      </p:sp>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4" name="Footer Placeholder 3"/>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5" name="Slide Number Placeholder 4"/>
          <p:cNvSpPr>
            <a:spLocks noGrp="1"/>
          </p:cNvSpPr>
          <p:nvPr>
            <p:ph type="sldNum" sz="quarter" idx="12"/>
          </p:nvPr>
        </p:nvSpPr>
        <p:spPr/>
        <p:txBody>
          <a:bodyPr/>
          <a:lstStyle/>
          <a:p>
            <a:fld id="{5939E3E5-AF09-BC43-BA81-744299C9E83E}" type="slidenum">
              <a:rPr lang="en-US" smtClean="0"/>
              <a:t>38</a:t>
            </a:fld>
            <a:endParaRPr lang="en-US"/>
          </a:p>
        </p:txBody>
      </p:sp>
      <p:pic>
        <p:nvPicPr>
          <p:cNvPr id="6" name="SPOT-Cinema.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519793" y="2057931"/>
            <a:ext cx="4890908" cy="2751136"/>
          </a:xfrm>
          <a:prstGeom prst="rect">
            <a:avLst/>
          </a:prstGeom>
          <a:ln>
            <a:noFill/>
          </a:ln>
          <a:effectLst>
            <a:outerShdw blurRad="190500" algn="tl" rotWithShape="0">
              <a:srgbClr val="000000">
                <a:alpha val="70000"/>
              </a:srgbClr>
            </a:outerShdw>
          </a:effectLst>
        </p:spPr>
      </p:pic>
      <p:sp>
        <p:nvSpPr>
          <p:cNvPr id="7" name="Content Placeholder 2"/>
          <p:cNvSpPr>
            <a:spLocks noGrp="1"/>
          </p:cNvSpPr>
          <p:nvPr>
            <p:ph idx="1"/>
          </p:nvPr>
        </p:nvSpPr>
        <p:spPr>
          <a:xfrm>
            <a:off x="486834" y="1417638"/>
            <a:ext cx="3771899" cy="4622800"/>
          </a:xfrm>
        </p:spPr>
        <p:txBody>
          <a:bodyPr>
            <a:noAutofit/>
          </a:bodyPr>
          <a:lstStyle/>
          <a:p>
            <a:r>
              <a:rPr lang="en-US" sz="2800" dirty="0" smtClean="0"/>
              <a:t>Animation (no sound) </a:t>
            </a:r>
          </a:p>
          <a:p>
            <a:pPr lvl="1"/>
            <a:r>
              <a:rPr lang="en-US" sz="2000" dirty="0" smtClean="0"/>
              <a:t>on Tram/Bus screens</a:t>
            </a:r>
          </a:p>
          <a:p>
            <a:pPr lvl="1"/>
            <a:r>
              <a:rPr lang="en-US" sz="2000" dirty="0" smtClean="0"/>
              <a:t>2 weeks (before and during festival)</a:t>
            </a:r>
            <a:endParaRPr lang="en-US" sz="1800" dirty="0" smtClean="0"/>
          </a:p>
          <a:p>
            <a:r>
              <a:rPr lang="en-US" sz="2800" dirty="0" smtClean="0"/>
              <a:t>Animation (with sound) </a:t>
            </a:r>
          </a:p>
          <a:p>
            <a:pPr lvl="1"/>
            <a:r>
              <a:rPr lang="en-US" sz="2000" dirty="0" smtClean="0"/>
              <a:t>in cinemas for entire month of March</a:t>
            </a:r>
          </a:p>
          <a:p>
            <a:pPr lvl="2"/>
            <a:r>
              <a:rPr lang="en-US" sz="1100" dirty="0" smtClean="0"/>
              <a:t>City</a:t>
            </a:r>
          </a:p>
          <a:p>
            <a:pPr lvl="2"/>
            <a:r>
              <a:rPr lang="en-US" sz="1100" dirty="0" smtClean="0"/>
              <a:t>Rialto 3</a:t>
            </a:r>
          </a:p>
          <a:p>
            <a:pPr lvl="2"/>
            <a:r>
              <a:rPr lang="en-US" sz="1100" dirty="0" err="1" smtClean="0"/>
              <a:t>Scala</a:t>
            </a:r>
            <a:r>
              <a:rPr lang="en-US" sz="1100" dirty="0" smtClean="0"/>
              <a:t> 1,2,3</a:t>
            </a:r>
          </a:p>
          <a:p>
            <a:pPr lvl="2"/>
            <a:r>
              <a:rPr lang="en-US" sz="1100" dirty="0" smtClean="0"/>
              <a:t>Rex 1,2,3</a:t>
            </a:r>
          </a:p>
          <a:p>
            <a:pPr lvl="2"/>
            <a:r>
              <a:rPr lang="en-US" sz="1100" dirty="0" err="1" smtClean="0"/>
              <a:t>Balexert</a:t>
            </a:r>
            <a:r>
              <a:rPr lang="en-US" sz="1100" dirty="0" smtClean="0"/>
              <a:t> 3,7</a:t>
            </a:r>
          </a:p>
          <a:p>
            <a:pPr lvl="1"/>
            <a:endParaRPr lang="en-US" sz="2400" dirty="0" smtClean="0"/>
          </a:p>
          <a:p>
            <a:pPr lvl="1"/>
            <a:endParaRPr lang="en-US" sz="2400" dirty="0"/>
          </a:p>
        </p:txBody>
      </p:sp>
    </p:spTree>
    <p:extLst>
      <p:ext uri="{BB962C8B-B14F-4D97-AF65-F5344CB8AC3E}">
        <p14:creationId xmlns:p14="http://schemas.microsoft.com/office/powerpoint/2010/main" val="2507430463"/>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100000">
                <p:cTn id="7" fill="hold" display="0">
                  <p:stCondLst>
                    <p:cond delay="indefinite"/>
                  </p:stCondLst>
                </p:cTn>
                <p:tgtEl>
                  <p:spTgt spid="6"/>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Placements Summary</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Poster Campaign</a:t>
            </a:r>
          </a:p>
          <a:p>
            <a:pPr lvl="1"/>
            <a:r>
              <a:rPr lang="en-US" dirty="0" err="1"/>
              <a:t>Affichage</a:t>
            </a:r>
            <a:r>
              <a:rPr lang="en-US" dirty="0"/>
              <a:t> </a:t>
            </a:r>
            <a:r>
              <a:rPr lang="en-US" dirty="0" err="1"/>
              <a:t>Vert</a:t>
            </a:r>
            <a:endParaRPr lang="en-US" dirty="0"/>
          </a:p>
          <a:p>
            <a:pPr lvl="1"/>
            <a:r>
              <a:rPr lang="en-US" dirty="0" err="1" smtClean="0"/>
              <a:t>Colonnes</a:t>
            </a:r>
            <a:r>
              <a:rPr lang="en-US" dirty="0" smtClean="0"/>
              <a:t> Morris</a:t>
            </a:r>
            <a:endParaRPr lang="en-US" dirty="0" smtClean="0"/>
          </a:p>
          <a:p>
            <a:r>
              <a:rPr lang="en-US" dirty="0" smtClean="0"/>
              <a:t>Local </a:t>
            </a:r>
            <a:r>
              <a:rPr lang="en-US" dirty="0" smtClean="0"/>
              <a:t>Ads</a:t>
            </a:r>
          </a:p>
          <a:p>
            <a:pPr lvl="1"/>
            <a:r>
              <a:rPr lang="en-US" dirty="0" smtClean="0"/>
              <a:t>Daily Movies</a:t>
            </a:r>
          </a:p>
          <a:p>
            <a:pPr lvl="1"/>
            <a:r>
              <a:rPr lang="en-US" dirty="0" err="1" smtClean="0"/>
              <a:t>Cinematheque</a:t>
            </a:r>
            <a:r>
              <a:rPr lang="en-US" dirty="0" smtClean="0"/>
              <a:t> Suisse/Cinema </a:t>
            </a:r>
            <a:r>
              <a:rPr lang="en-US" dirty="0" err="1" smtClean="0"/>
              <a:t>Tous</a:t>
            </a:r>
            <a:r>
              <a:rPr lang="en-US" dirty="0" smtClean="0"/>
              <a:t> </a:t>
            </a:r>
            <a:r>
              <a:rPr lang="en-US" dirty="0" err="1" smtClean="0"/>
              <a:t>Ecrans</a:t>
            </a:r>
            <a:endParaRPr lang="en-US" dirty="0" smtClean="0"/>
          </a:p>
          <a:p>
            <a:pPr lvl="1"/>
            <a:r>
              <a:rPr lang="en-US" dirty="0" smtClean="0"/>
              <a:t>Cinemas </a:t>
            </a:r>
            <a:r>
              <a:rPr lang="en-US" dirty="0" smtClean="0"/>
              <a:t>(</a:t>
            </a:r>
            <a:r>
              <a:rPr lang="en-US" dirty="0" err="1" smtClean="0"/>
              <a:t>Publicitas</a:t>
            </a:r>
            <a:r>
              <a:rPr lang="en-US" dirty="0" smtClean="0"/>
              <a:t>)</a:t>
            </a:r>
          </a:p>
          <a:p>
            <a:pPr lvl="1"/>
            <a:r>
              <a:rPr lang="en-US" dirty="0" smtClean="0"/>
              <a:t>TPG (Video)</a:t>
            </a:r>
          </a:p>
          <a:p>
            <a:r>
              <a:rPr lang="en-US" dirty="0" smtClean="0"/>
              <a:t>CERN channels </a:t>
            </a:r>
          </a:p>
          <a:p>
            <a:pPr lvl="1"/>
            <a:r>
              <a:rPr lang="en-US" dirty="0" smtClean="0"/>
              <a:t>DG Announcement</a:t>
            </a:r>
          </a:p>
          <a:p>
            <a:pPr lvl="1"/>
            <a:r>
              <a:rPr lang="en-US" dirty="0" smtClean="0"/>
              <a:t>Homepage </a:t>
            </a:r>
            <a:endParaRPr lang="en-US" dirty="0"/>
          </a:p>
          <a:p>
            <a:pPr lvl="1"/>
            <a:r>
              <a:rPr lang="en-US" dirty="0" smtClean="0"/>
              <a:t>Bulletin</a:t>
            </a:r>
            <a:endParaRPr lang="en-US" dirty="0" smtClean="0"/>
          </a:p>
          <a:p>
            <a:pPr lvl="1"/>
            <a:r>
              <a:rPr lang="en-US" dirty="0" smtClean="0"/>
              <a:t>Posters</a:t>
            </a:r>
            <a:endParaRPr lang="en-US" dirty="0" smtClean="0"/>
          </a:p>
          <a:p>
            <a:pPr lvl="1"/>
            <a:r>
              <a:rPr lang="en-US" dirty="0" smtClean="0"/>
              <a:t>Screens in </a:t>
            </a:r>
            <a:r>
              <a:rPr lang="en-US" dirty="0" err="1" smtClean="0"/>
              <a:t>Resto</a:t>
            </a:r>
            <a:r>
              <a:rPr lang="en-US" dirty="0" smtClean="0"/>
              <a:t> </a:t>
            </a:r>
            <a:r>
              <a:rPr lang="en-US" dirty="0" smtClean="0"/>
              <a:t>1</a:t>
            </a:r>
          </a:p>
          <a:p>
            <a:pPr lvl="1"/>
            <a:r>
              <a:rPr lang="en-US" dirty="0" smtClean="0"/>
              <a:t>Twitter</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dirty="0"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dirty="0"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39</a:t>
            </a:fld>
            <a:endParaRPr lang="en-US"/>
          </a:p>
        </p:txBody>
      </p:sp>
    </p:spTree>
    <p:extLst>
      <p:ext uri="{BB962C8B-B14F-4D97-AF65-F5344CB8AC3E}">
        <p14:creationId xmlns:p14="http://schemas.microsoft.com/office/powerpoint/2010/main" val="20398803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CinéGlobe Mission</a:t>
            </a:r>
            <a:endParaRPr lang="en-US" dirty="0"/>
          </a:p>
        </p:txBody>
      </p:sp>
      <p:sp>
        <p:nvSpPr>
          <p:cNvPr id="6" name="TextBox 5"/>
          <p:cNvSpPr txBox="1"/>
          <p:nvPr/>
        </p:nvSpPr>
        <p:spPr>
          <a:xfrm>
            <a:off x="793713" y="2163738"/>
            <a:ext cx="8184081" cy="193899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3000" dirty="0" smtClean="0"/>
              <a:t>CinéGlobe aims to challenge the perceived divisions between science and </a:t>
            </a:r>
            <a:r>
              <a:rPr lang="en-US" sz="3000" dirty="0" smtClean="0"/>
              <a:t>the art of cinema </a:t>
            </a:r>
            <a:r>
              <a:rPr lang="en-US" sz="3000" dirty="0" smtClean="0"/>
              <a:t>by demonstrating that they are both essential to interpreting our world.</a:t>
            </a:r>
          </a:p>
        </p:txBody>
      </p:sp>
    </p:spTree>
    <p:extLst>
      <p:ext uri="{BB962C8B-B14F-4D97-AF65-F5344CB8AC3E}">
        <p14:creationId xmlns:p14="http://schemas.microsoft.com/office/powerpoint/2010/main" val="63053795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 Appearances</a:t>
            </a:r>
            <a:endParaRPr lang="en-US" dirty="0"/>
          </a:p>
        </p:txBody>
      </p:sp>
      <p:sp>
        <p:nvSpPr>
          <p:cNvPr id="3" name="Content Placeholder 2"/>
          <p:cNvSpPr>
            <a:spLocks noGrp="1"/>
          </p:cNvSpPr>
          <p:nvPr>
            <p:ph idx="1"/>
          </p:nvPr>
        </p:nvSpPr>
        <p:spPr/>
        <p:txBody>
          <a:bodyPr>
            <a:normAutofit lnSpcReduction="10000"/>
          </a:bodyPr>
          <a:lstStyle/>
          <a:p>
            <a:r>
              <a:rPr lang="en-US" dirty="0" smtClean="0"/>
              <a:t>Local</a:t>
            </a:r>
          </a:p>
          <a:p>
            <a:pPr lvl="1"/>
            <a:r>
              <a:rPr lang="en-US" dirty="0" smtClean="0"/>
              <a:t>Tribune de </a:t>
            </a:r>
            <a:r>
              <a:rPr lang="en-US" dirty="0" err="1" smtClean="0"/>
              <a:t>Geneve</a:t>
            </a:r>
            <a:r>
              <a:rPr lang="en-US" dirty="0" smtClean="0"/>
              <a:t> Weekend Special</a:t>
            </a:r>
          </a:p>
          <a:p>
            <a:pPr lvl="1"/>
            <a:r>
              <a:rPr lang="en-US" dirty="0" smtClean="0"/>
              <a:t>GHI, Le </a:t>
            </a:r>
            <a:r>
              <a:rPr lang="en-US" dirty="0" err="1" smtClean="0"/>
              <a:t>Courrier</a:t>
            </a:r>
            <a:r>
              <a:rPr lang="en-US" dirty="0" smtClean="0"/>
              <a:t>, Le Temps</a:t>
            </a:r>
          </a:p>
          <a:p>
            <a:pPr lvl="1"/>
            <a:r>
              <a:rPr lang="en-US" dirty="0" smtClean="0"/>
              <a:t>Leman Bleu, WRS</a:t>
            </a:r>
          </a:p>
          <a:p>
            <a:pPr lvl="1"/>
            <a:r>
              <a:rPr lang="en-US" dirty="0" smtClean="0"/>
              <a:t>Various web sources</a:t>
            </a:r>
          </a:p>
          <a:p>
            <a:r>
              <a:rPr lang="en-US" dirty="0" smtClean="0"/>
              <a:t>International</a:t>
            </a:r>
            <a:endParaRPr lang="en-US" dirty="0"/>
          </a:p>
          <a:p>
            <a:pPr lvl="1"/>
            <a:r>
              <a:rPr lang="en-US" dirty="0" smtClean="0"/>
              <a:t>Primarily for </a:t>
            </a:r>
            <a:r>
              <a:rPr lang="en-US" i="1" dirty="0" smtClean="0"/>
              <a:t>British Sea Power </a:t>
            </a:r>
            <a:r>
              <a:rPr lang="en-US" dirty="0" smtClean="0"/>
              <a:t>musical event</a:t>
            </a:r>
          </a:p>
          <a:p>
            <a:pPr lvl="2"/>
            <a:r>
              <a:rPr lang="en-US" dirty="0" smtClean="0"/>
              <a:t>Journalists from music magazines onsite (</a:t>
            </a:r>
            <a:r>
              <a:rPr lang="en-US" i="1" dirty="0" smtClean="0"/>
              <a:t>The Quietus </a:t>
            </a:r>
            <a:r>
              <a:rPr lang="en-US" dirty="0" smtClean="0"/>
              <a:t>and</a:t>
            </a:r>
            <a:r>
              <a:rPr lang="en-US" i="1" dirty="0" smtClean="0"/>
              <a:t> Vice</a:t>
            </a:r>
            <a:r>
              <a:rPr lang="en-US" dirty="0" smtClean="0"/>
              <a:t>)</a:t>
            </a:r>
          </a:p>
        </p:txBody>
      </p:sp>
      <p:sp>
        <p:nvSpPr>
          <p:cNvPr id="4" name="Date Placeholder 3"/>
          <p:cNvSpPr>
            <a:spLocks noGrp="1"/>
          </p:cNvSpPr>
          <p:nvPr>
            <p:ph type="dt" sz="half" idx="2"/>
          </p:nvPr>
        </p:nvSpPr>
        <p:spPr>
          <a:xfrm>
            <a:off x="495300" y="6356353"/>
            <a:ext cx="2311400" cy="365125"/>
          </a:xfrm>
        </p:spPr>
        <p:txBody>
          <a:bodyPr/>
          <a:lstStyle/>
          <a:p>
            <a:r>
              <a:rPr lang="fr-CH" dirty="0"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dirty="0"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40</a:t>
            </a:fld>
            <a:endParaRPr lang="en-US"/>
          </a:p>
        </p:txBody>
      </p:sp>
    </p:spTree>
    <p:extLst>
      <p:ext uri="{BB962C8B-B14F-4D97-AF65-F5344CB8AC3E}">
        <p14:creationId xmlns:p14="http://schemas.microsoft.com/office/powerpoint/2010/main" val="353490423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Publicity Numbers</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41</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3149" y="1871132"/>
            <a:ext cx="4774370" cy="154093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83523" y="1648023"/>
            <a:ext cx="1509680" cy="4083660"/>
          </a:xfrm>
          <a:prstGeom prst="rect">
            <a:avLst/>
          </a:prstGeom>
          <a:ln>
            <a:solidFill>
              <a:srgbClr val="000000"/>
            </a:solidFill>
          </a:ln>
        </p:spPr>
      </p:pic>
      <p:pic>
        <p:nvPicPr>
          <p:cNvPr id="10" name="Picture 9" descr="Screen shot 2013-02-27 at 12.27.46 A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3883" y="4047067"/>
            <a:ext cx="6348736" cy="1684616"/>
          </a:xfrm>
          <a:prstGeom prst="rect">
            <a:avLst/>
          </a:prstGeom>
        </p:spPr>
      </p:pic>
      <p:sp>
        <p:nvSpPr>
          <p:cNvPr id="11" name="TextBox 10"/>
          <p:cNvSpPr txBox="1"/>
          <p:nvPr/>
        </p:nvSpPr>
        <p:spPr>
          <a:xfrm>
            <a:off x="2226736" y="3686202"/>
            <a:ext cx="892267" cy="369332"/>
          </a:xfrm>
          <a:prstGeom prst="rect">
            <a:avLst/>
          </a:prstGeom>
          <a:noFill/>
        </p:spPr>
        <p:txBody>
          <a:bodyPr wrap="none" rtlCol="0">
            <a:spAutoFit/>
          </a:bodyPr>
          <a:lstStyle/>
          <a:p>
            <a:r>
              <a:rPr lang="en-US" dirty="0" smtClean="0"/>
              <a:t>Festival</a:t>
            </a:r>
            <a:endParaRPr lang="en-US" dirty="0"/>
          </a:p>
        </p:txBody>
      </p:sp>
      <p:sp>
        <p:nvSpPr>
          <p:cNvPr id="12" name="TextBox 11"/>
          <p:cNvSpPr txBox="1"/>
          <p:nvPr/>
        </p:nvSpPr>
        <p:spPr>
          <a:xfrm>
            <a:off x="3271401" y="3686202"/>
            <a:ext cx="1832616" cy="369332"/>
          </a:xfrm>
          <a:prstGeom prst="rect">
            <a:avLst/>
          </a:prstGeom>
          <a:noFill/>
        </p:spPr>
        <p:txBody>
          <a:bodyPr wrap="none" rtlCol="0">
            <a:spAutoFit/>
          </a:bodyPr>
          <a:lstStyle/>
          <a:p>
            <a:r>
              <a:rPr lang="en-US" dirty="0" smtClean="0"/>
              <a:t>One Day on Earth</a:t>
            </a:r>
            <a:endParaRPr lang="en-US" dirty="0"/>
          </a:p>
        </p:txBody>
      </p:sp>
      <p:cxnSp>
        <p:nvCxnSpPr>
          <p:cNvPr id="14" name="Straight Arrow Connector 13"/>
          <p:cNvCxnSpPr>
            <a:stCxn id="11" idx="2"/>
          </p:cNvCxnSpPr>
          <p:nvPr/>
        </p:nvCxnSpPr>
        <p:spPr>
          <a:xfrm flipH="1">
            <a:off x="2328334" y="4055534"/>
            <a:ext cx="344536" cy="64346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flipH="1">
            <a:off x="2607734" y="4047068"/>
            <a:ext cx="1462136" cy="82973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6797788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Publicity Reach Overall</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42</a:t>
            </a:fld>
            <a:endParaRPr lang="en-US"/>
          </a:p>
        </p:txBody>
      </p:sp>
      <p:sp>
        <p:nvSpPr>
          <p:cNvPr id="7" name="Content Placeholder 6"/>
          <p:cNvSpPr>
            <a:spLocks noGrp="1"/>
          </p:cNvSpPr>
          <p:nvPr>
            <p:ph idx="1"/>
          </p:nvPr>
        </p:nvSpPr>
        <p:spPr>
          <a:xfrm>
            <a:off x="6142079" y="1884977"/>
            <a:ext cx="3268620" cy="4241188"/>
          </a:xfrm>
        </p:spPr>
        <p:txBody>
          <a:bodyPr>
            <a:normAutofit fontScale="92500" lnSpcReduction="10000"/>
          </a:bodyPr>
          <a:lstStyle/>
          <a:p>
            <a:pPr marL="0" indent="0">
              <a:buNone/>
            </a:pPr>
            <a:r>
              <a:rPr lang="en-US" sz="2000" dirty="0" smtClean="0"/>
              <a:t>312 responses in total to </a:t>
            </a:r>
            <a:r>
              <a:rPr lang="en-US" sz="2000" dirty="0" smtClean="0"/>
              <a:t>questionnaire:</a:t>
            </a:r>
            <a:endParaRPr lang="en-US" sz="2000" dirty="0" smtClean="0"/>
          </a:p>
          <a:p>
            <a:pPr marL="457200" indent="-457200">
              <a:buFont typeface="+mj-lt"/>
              <a:buAutoNum type="arabicPeriod"/>
            </a:pPr>
            <a:r>
              <a:rPr lang="en-US" sz="2000" dirty="0" smtClean="0"/>
              <a:t>CERN </a:t>
            </a:r>
            <a:r>
              <a:rPr lang="en-US" sz="2000" dirty="0" smtClean="0"/>
              <a:t>channels </a:t>
            </a:r>
            <a:r>
              <a:rPr lang="en-US" sz="2000" dirty="0" smtClean="0"/>
              <a:t>by far the most influential</a:t>
            </a:r>
          </a:p>
          <a:p>
            <a:pPr marL="457200" indent="-457200">
              <a:buFont typeface="+mj-lt"/>
              <a:buAutoNum type="arabicPeriod"/>
            </a:pPr>
            <a:r>
              <a:rPr lang="en-US" sz="2000" dirty="0" smtClean="0"/>
              <a:t>Lots </a:t>
            </a:r>
            <a:r>
              <a:rPr lang="en-US" sz="2000" dirty="0" smtClean="0"/>
              <a:t>of word of mouth</a:t>
            </a:r>
          </a:p>
          <a:p>
            <a:pPr marL="457200" indent="-457200">
              <a:buFont typeface="+mj-lt"/>
              <a:buAutoNum type="arabicPeriod"/>
            </a:pPr>
            <a:r>
              <a:rPr lang="en-US" sz="2000" dirty="0" smtClean="0"/>
              <a:t>Publicity campaign </a:t>
            </a:r>
            <a:r>
              <a:rPr lang="en-US" sz="2000" dirty="0" smtClean="0"/>
              <a:t>was useful (23% reach) but not staggering</a:t>
            </a:r>
          </a:p>
          <a:p>
            <a:pPr marL="457200" indent="-457200">
              <a:buFont typeface="+mj-lt"/>
              <a:buAutoNum type="arabicPeriod"/>
            </a:pPr>
            <a:r>
              <a:rPr lang="en-US" sz="2000" dirty="0" smtClean="0"/>
              <a:t>Papers were the most effective outlet in the media</a:t>
            </a:r>
          </a:p>
          <a:p>
            <a:pPr marL="457200" indent="-457200">
              <a:buFont typeface="+mj-lt"/>
              <a:buAutoNum type="arabicPeriod"/>
            </a:pPr>
            <a:r>
              <a:rPr lang="en-US" sz="2000" dirty="0" smtClean="0"/>
              <a:t>Two most expensive outlets – TPG and Cinemas – were the least effective</a:t>
            </a:r>
          </a:p>
        </p:txBody>
      </p:sp>
      <p:pic>
        <p:nvPicPr>
          <p:cNvPr id="8" name="Picture 7"/>
          <p:cNvPicPr/>
          <p:nvPr/>
        </p:nvPicPr>
        <p:blipFill rotWithShape="1">
          <a:blip r:embed="rId2" cstate="print">
            <a:extLst>
              <a:ext uri="{28A0092B-C50C-407E-A947-70E740481C1C}">
                <a14:useLocalDpi xmlns:a14="http://schemas.microsoft.com/office/drawing/2010/main"/>
              </a:ext>
            </a:extLst>
          </a:blip>
          <a:srcRect l="7956" t="1534" r="16023" b="1410"/>
          <a:stretch/>
        </p:blipFill>
        <p:spPr bwMode="auto">
          <a:xfrm>
            <a:off x="495301" y="1661336"/>
            <a:ext cx="5646780" cy="4400941"/>
          </a:xfrm>
          <a:prstGeom prst="rect">
            <a:avLst/>
          </a:prstGeom>
          <a:noFill/>
          <a:ln>
            <a:noFill/>
          </a:ln>
        </p:spPr>
      </p:pic>
    </p:spTree>
    <p:extLst>
      <p:ext uri="{BB962C8B-B14F-4D97-AF65-F5344CB8AC3E}">
        <p14:creationId xmlns:p14="http://schemas.microsoft.com/office/powerpoint/2010/main" val="90193702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Publicity Reach </a:t>
            </a:r>
            <a:r>
              <a:rPr lang="en-US" dirty="0" smtClean="0"/>
              <a:t>– CERN Channels</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43</a:t>
            </a:fld>
            <a:endParaRPr lang="en-US"/>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l="1689" t="8022" r="1449" b="1584"/>
          <a:stretch/>
        </p:blipFill>
        <p:spPr>
          <a:xfrm>
            <a:off x="1286933" y="1727200"/>
            <a:ext cx="7382934" cy="4207933"/>
          </a:xfrm>
          <a:prstGeom prst="rect">
            <a:avLst/>
          </a:prstGeom>
        </p:spPr>
      </p:pic>
    </p:spTree>
    <p:extLst>
      <p:ext uri="{BB962C8B-B14F-4D97-AF65-F5344CB8AC3E}">
        <p14:creationId xmlns:p14="http://schemas.microsoft.com/office/powerpoint/2010/main" val="225407830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Summary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Overall</a:t>
            </a:r>
          </a:p>
          <a:p>
            <a:pPr lvl="1"/>
            <a:r>
              <a:rPr lang="en-US" dirty="0" smtClean="0"/>
              <a:t>Quality of </a:t>
            </a:r>
            <a:r>
              <a:rPr lang="en-US" dirty="0" smtClean="0"/>
              <a:t>publicity campaign elements was well perceived </a:t>
            </a:r>
          </a:p>
          <a:p>
            <a:pPr lvl="1"/>
            <a:r>
              <a:rPr lang="en-US" dirty="0" smtClean="0"/>
              <a:t>Variety </a:t>
            </a:r>
            <a:r>
              <a:rPr lang="en-US" dirty="0" smtClean="0"/>
              <a:t>of placements and press was vastly increased from 2010</a:t>
            </a:r>
          </a:p>
          <a:p>
            <a:pPr lvl="1"/>
            <a:r>
              <a:rPr lang="en-US" dirty="0" smtClean="0"/>
              <a:t>Even inside CERN, more varied communication avenues were used compared to last </a:t>
            </a:r>
            <a:r>
              <a:rPr lang="en-US" dirty="0" smtClean="0"/>
              <a:t>festival </a:t>
            </a:r>
            <a:endParaRPr lang="en-US" dirty="0" smtClean="0"/>
          </a:p>
          <a:p>
            <a:r>
              <a:rPr lang="en-US" dirty="0" smtClean="0"/>
              <a:t>However, audience survey points out interesting issues</a:t>
            </a:r>
          </a:p>
          <a:p>
            <a:pPr lvl="1"/>
            <a:r>
              <a:rPr lang="en-US" dirty="0" smtClean="0"/>
              <a:t>CERN </a:t>
            </a:r>
            <a:r>
              <a:rPr lang="en-US" dirty="0" smtClean="0"/>
              <a:t>channels reached </a:t>
            </a:r>
            <a:r>
              <a:rPr lang="en-US" dirty="0" smtClean="0"/>
              <a:t>more than half our audience, but did not increase attendance</a:t>
            </a:r>
          </a:p>
          <a:p>
            <a:pPr lvl="1"/>
            <a:r>
              <a:rPr lang="en-US" dirty="0" smtClean="0"/>
              <a:t>Most expensive placements (cinema / TPG) reached almost no one</a:t>
            </a:r>
          </a:p>
          <a:p>
            <a:pPr lvl="1"/>
            <a:r>
              <a:rPr lang="en-US" dirty="0" smtClean="0"/>
              <a:t>Press (free) was the most effective external support</a:t>
            </a:r>
          </a:p>
          <a:p>
            <a:pPr lvl="1"/>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44</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28235709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FUNDraising</a:t>
            </a:r>
            <a:r>
              <a:rPr lang="en-US" dirty="0" smtClean="0"/>
              <a:t>/partnerships</a:t>
            </a:r>
            <a:endParaRPr lang="en-US" dirty="0"/>
          </a:p>
        </p:txBody>
      </p:sp>
      <p:sp>
        <p:nvSpPr>
          <p:cNvPr id="5" name="Text Placeholder 4"/>
          <p:cNvSpPr>
            <a:spLocks noGrp="1"/>
          </p:cNvSpPr>
          <p:nvPr>
            <p:ph type="body" idx="1"/>
          </p:nvPr>
        </p:nvSpPr>
        <p:spPr/>
        <p:txBody>
          <a:bodyPr/>
          <a:lstStyle/>
          <a:p>
            <a:endParaRPr lang="en-US" dirty="0"/>
          </a:p>
        </p:txBody>
      </p:sp>
      <p:sp>
        <p:nvSpPr>
          <p:cNvPr id="2" name="Date Placeholder 1"/>
          <p:cNvSpPr>
            <a:spLocks noGrp="1"/>
          </p:cNvSpPr>
          <p:nvPr>
            <p:ph type="dt" sz="half" idx="2"/>
          </p:nvPr>
        </p:nvSpPr>
        <p:spPr>
          <a:xfrm>
            <a:off x="495300" y="6356353"/>
            <a:ext cx="2311400" cy="365125"/>
          </a:xfrm>
        </p:spPr>
        <p:txBody>
          <a:bodyPr/>
          <a:lstStyle/>
          <a:p>
            <a:r>
              <a:rPr lang="fr-CH" smtClean="0"/>
              <a:t>27-2-13</a:t>
            </a:r>
            <a:endParaRPr lang="en-US"/>
          </a:p>
        </p:txBody>
      </p:sp>
      <p:sp>
        <p:nvSpPr>
          <p:cNvPr id="3" name="Footer Placeholder 2"/>
          <p:cNvSpPr>
            <a:spLocks noGrp="1"/>
          </p:cNvSpPr>
          <p:nvPr>
            <p:ph type="ftr" sz="quarter" idx="3"/>
          </p:nvPr>
        </p:nvSpPr>
        <p:spPr>
          <a:xfrm>
            <a:off x="3384550" y="6356353"/>
            <a:ext cx="3136900" cy="365125"/>
          </a:xfrm>
        </p:spPr>
        <p:txBody>
          <a:bodyPr/>
          <a:lstStyle/>
          <a:p>
            <a:r>
              <a:rPr lang="en-US" smtClean="0"/>
              <a:t>3rd CinéGlobe Advisory Board</a:t>
            </a:r>
            <a:endParaRPr lang="en-US" dirty="0" smtClean="0"/>
          </a:p>
        </p:txBody>
      </p:sp>
      <p:sp>
        <p:nvSpPr>
          <p:cNvPr id="6" name="Slide Number Placeholder 5"/>
          <p:cNvSpPr>
            <a:spLocks noGrp="1"/>
          </p:cNvSpPr>
          <p:nvPr>
            <p:ph type="sldNum" sz="quarter" idx="12"/>
          </p:nvPr>
        </p:nvSpPr>
        <p:spPr/>
        <p:txBody>
          <a:bodyPr/>
          <a:lstStyle/>
          <a:p>
            <a:fld id="{5939E3E5-AF09-BC43-BA81-744299C9E83E}" type="slidenum">
              <a:rPr lang="en-US" smtClean="0"/>
              <a:t>45</a:t>
            </a:fld>
            <a:endParaRPr lang="en-US"/>
          </a:p>
        </p:txBody>
      </p:sp>
    </p:spTree>
    <p:extLst>
      <p:ext uri="{BB962C8B-B14F-4D97-AF65-F5344CB8AC3E}">
        <p14:creationId xmlns:p14="http://schemas.microsoft.com/office/powerpoint/2010/main" val="109677677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a:t>
            </a:r>
            <a:endParaRPr lang="en-US" dirty="0"/>
          </a:p>
        </p:txBody>
      </p:sp>
      <p:sp>
        <p:nvSpPr>
          <p:cNvPr id="7" name="Content Placeholder 6"/>
          <p:cNvSpPr>
            <a:spLocks noGrp="1"/>
          </p:cNvSpPr>
          <p:nvPr>
            <p:ph idx="1"/>
          </p:nvPr>
        </p:nvSpPr>
        <p:spPr>
          <a:xfrm>
            <a:off x="495300" y="1600203"/>
            <a:ext cx="8915400" cy="4224865"/>
          </a:xfrm>
        </p:spPr>
        <p:txBody>
          <a:bodyPr>
            <a:normAutofit lnSpcReduction="10000"/>
          </a:bodyPr>
          <a:lstStyle/>
          <a:p>
            <a:r>
              <a:rPr lang="en-US" dirty="0" smtClean="0"/>
              <a:t>Funds raised – 86.5k</a:t>
            </a:r>
          </a:p>
          <a:p>
            <a:pPr lvl="1"/>
            <a:r>
              <a:rPr lang="en-US" dirty="0" err="1" smtClean="0"/>
              <a:t>Fondation</a:t>
            </a:r>
            <a:r>
              <a:rPr lang="en-US" dirty="0" smtClean="0"/>
              <a:t> Meyrinoise – 47k</a:t>
            </a:r>
          </a:p>
          <a:p>
            <a:pPr lvl="1"/>
            <a:r>
              <a:rPr lang="en-US" dirty="0" smtClean="0"/>
              <a:t>CERN Staff Association – 9k + 10k</a:t>
            </a:r>
          </a:p>
          <a:p>
            <a:pPr lvl="1"/>
            <a:r>
              <a:rPr lang="en-US" dirty="0" err="1" smtClean="0"/>
              <a:t>Fondation</a:t>
            </a:r>
            <a:r>
              <a:rPr lang="en-US" dirty="0" smtClean="0"/>
              <a:t> pour le Globe – 9k</a:t>
            </a:r>
          </a:p>
          <a:p>
            <a:pPr lvl="1"/>
            <a:r>
              <a:rPr lang="en-US" dirty="0" smtClean="0"/>
              <a:t>CERN Management – 9k</a:t>
            </a:r>
          </a:p>
          <a:p>
            <a:pPr lvl="1"/>
            <a:r>
              <a:rPr lang="en-US" dirty="0" err="1" smtClean="0"/>
              <a:t>Pictet</a:t>
            </a:r>
            <a:r>
              <a:rPr lang="en-US" dirty="0" smtClean="0"/>
              <a:t> Bank – 2.5k</a:t>
            </a:r>
          </a:p>
          <a:p>
            <a:r>
              <a:rPr lang="en-US" dirty="0" smtClean="0"/>
              <a:t>Existing Funds – 24k</a:t>
            </a:r>
          </a:p>
          <a:p>
            <a:r>
              <a:rPr lang="en-US" dirty="0" smtClean="0"/>
              <a:t>Total Funds available – 111k CHF</a:t>
            </a:r>
          </a:p>
          <a:p>
            <a:pPr lvl="1"/>
            <a:endParaRPr lang="en-US" dirty="0" smtClean="0"/>
          </a:p>
          <a:p>
            <a:pPr lvl="1"/>
            <a:endParaRPr lang="en-US" dirty="0" smtClean="0"/>
          </a:p>
          <a:p>
            <a:endParaRPr lang="en-US" dirty="0"/>
          </a:p>
        </p:txBody>
      </p:sp>
      <p:sp>
        <p:nvSpPr>
          <p:cNvPr id="3" name="Date Placeholder 2"/>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46</a:t>
            </a:fld>
            <a:endParaRPr lang="en-US"/>
          </a:p>
        </p:txBody>
      </p:sp>
    </p:spTree>
    <p:extLst>
      <p:ext uri="{BB962C8B-B14F-4D97-AF65-F5344CB8AC3E}">
        <p14:creationId xmlns:p14="http://schemas.microsoft.com/office/powerpoint/2010/main" val="383786082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Sponsorship Program</a:t>
            </a:r>
            <a:endParaRPr lang="en-US" dirty="0"/>
          </a:p>
        </p:txBody>
      </p:sp>
      <p:sp>
        <p:nvSpPr>
          <p:cNvPr id="3" name="Slide Number Placeholder 2"/>
          <p:cNvSpPr>
            <a:spLocks noGrp="1"/>
          </p:cNvSpPr>
          <p:nvPr>
            <p:ph type="sldNum" sz="quarter" idx="12"/>
          </p:nvPr>
        </p:nvSpPr>
        <p:spPr/>
        <p:txBody>
          <a:bodyPr/>
          <a:lstStyle/>
          <a:p>
            <a:fld id="{5939E3E5-AF09-BC43-BA81-744299C9E83E}" type="slidenum">
              <a:rPr lang="en-US" smtClean="0"/>
              <a:t>47</a:t>
            </a:fld>
            <a:endParaRPr lang="en-US"/>
          </a:p>
        </p:txBody>
      </p:sp>
      <p:sp>
        <p:nvSpPr>
          <p:cNvPr id="4" name="Footer Placeholder 3"/>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
        <p:nvSpPr>
          <p:cNvPr id="5" name="Date Placeholder 4"/>
          <p:cNvSpPr>
            <a:spLocks noGrp="1"/>
          </p:cNvSpPr>
          <p:nvPr>
            <p:ph type="dt" sz="half" idx="2"/>
          </p:nvPr>
        </p:nvSpPr>
        <p:spPr/>
        <p:txBody>
          <a:bodyPr/>
          <a:lstStyle/>
          <a:p>
            <a:r>
              <a:rPr lang="fr-CH" smtClean="0"/>
              <a:t>27-2-13</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437871850"/>
              </p:ext>
            </p:extLst>
          </p:nvPr>
        </p:nvGraphicFramePr>
        <p:xfrm>
          <a:off x="495299" y="2162515"/>
          <a:ext cx="8843436" cy="3861974"/>
        </p:xfrm>
        <a:graphic>
          <a:graphicData uri="http://schemas.openxmlformats.org/drawingml/2006/table">
            <a:tbl>
              <a:tblPr/>
              <a:tblGrid>
                <a:gridCol w="1378196"/>
                <a:gridCol w="674742"/>
                <a:gridCol w="617318"/>
                <a:gridCol w="617318"/>
                <a:gridCol w="617318"/>
                <a:gridCol w="617318"/>
                <a:gridCol w="617318"/>
                <a:gridCol w="617318"/>
                <a:gridCol w="617318"/>
                <a:gridCol w="617318"/>
                <a:gridCol w="617318"/>
                <a:gridCol w="617318"/>
                <a:gridCol w="617318"/>
              </a:tblGrid>
              <a:tr h="2228010">
                <a:tc>
                  <a:txBody>
                    <a:bodyPr/>
                    <a:lstStyle/>
                    <a:p>
                      <a:pPr algn="ctr" fontAlgn="t"/>
                      <a:r>
                        <a:rPr lang="en-US" sz="1000" b="1" i="0" u="none" strike="noStrike" dirty="0">
                          <a:solidFill>
                            <a:srgbClr val="000000"/>
                          </a:solidFill>
                          <a:effectLst/>
                          <a:latin typeface="Calibri"/>
                        </a:rPr>
                        <a:t>Visibility</a:t>
                      </a:r>
                    </a:p>
                  </a:txBody>
                  <a:tcPr marL="12349" marR="12349" marT="12348" marB="0" anchor="ctr">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1" i="0" u="none" strike="noStrike">
                          <a:solidFill>
                            <a:srgbClr val="000000"/>
                          </a:solidFill>
                          <a:effectLst/>
                          <a:latin typeface="Calibri"/>
                        </a:rPr>
                        <a:t>permanently</a:t>
                      </a:r>
                      <a:r>
                        <a:rPr lang="en-US" sz="1000" b="0" i="0" u="none" strike="noStrike">
                          <a:solidFill>
                            <a:srgbClr val="000000"/>
                          </a:solidFill>
                          <a:effectLst/>
                          <a:latin typeface="Calibri"/>
                        </a:rPr>
                        <a:t> during each event</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display on </a:t>
                      </a:r>
                      <a:r>
                        <a:rPr lang="en-US" sz="1000" b="1" i="0" u="none" strike="noStrike">
                          <a:solidFill>
                            <a:srgbClr val="000000"/>
                          </a:solidFill>
                          <a:effectLst/>
                          <a:latin typeface="Calibri"/>
                        </a:rPr>
                        <a:t>every page</a:t>
                      </a:r>
                      <a:r>
                        <a:rPr lang="en-US" sz="1000" b="0" i="0" u="none" strike="noStrike">
                          <a:solidFill>
                            <a:srgbClr val="000000"/>
                          </a:solidFill>
                          <a:effectLst/>
                          <a:latin typeface="Calibri"/>
                        </a:rPr>
                        <a:t> on the festival </a:t>
                      </a:r>
                      <a:r>
                        <a:rPr lang="en-US" sz="1000" b="1" i="0" u="none" strike="noStrike">
                          <a:solidFill>
                            <a:srgbClr val="000000"/>
                          </a:solidFill>
                          <a:effectLst/>
                          <a:latin typeface="Calibri"/>
                        </a:rPr>
                        <a:t>website</a:t>
                      </a:r>
                      <a:endParaRPr lang="en-US" sz="1000" b="0" i="0" u="none" strike="noStrike">
                        <a:solidFill>
                          <a:srgbClr val="000000"/>
                        </a:solidFill>
                        <a:effectLst/>
                        <a:latin typeface="Calibri"/>
                      </a:endParaRP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mention on </a:t>
                      </a:r>
                      <a:r>
                        <a:rPr lang="en-US" sz="1000" b="1" i="0" u="none" strike="noStrike">
                          <a:solidFill>
                            <a:srgbClr val="000000"/>
                          </a:solidFill>
                          <a:effectLst/>
                          <a:latin typeface="Calibri"/>
                        </a:rPr>
                        <a:t>every press release</a:t>
                      </a:r>
                      <a:endParaRPr lang="en-US" sz="1000" b="0" i="0" u="none" strike="noStrike">
                        <a:solidFill>
                          <a:srgbClr val="000000"/>
                        </a:solidFill>
                        <a:effectLst/>
                        <a:latin typeface="Calibri"/>
                      </a:endParaRP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presence on the festival </a:t>
                      </a:r>
                      <a:r>
                        <a:rPr lang="en-US" sz="1000" b="1" i="0" u="none" strike="noStrike">
                          <a:solidFill>
                            <a:srgbClr val="000000"/>
                          </a:solidFill>
                          <a:effectLst/>
                          <a:latin typeface="Calibri"/>
                        </a:rPr>
                        <a:t>poster</a:t>
                      </a:r>
                      <a:endParaRPr lang="en-US" sz="1000" b="0" i="0" u="none" strike="noStrike">
                        <a:solidFill>
                          <a:srgbClr val="000000"/>
                        </a:solidFill>
                        <a:effectLst/>
                        <a:latin typeface="Calibri"/>
                      </a:endParaRP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a:rPr>
                        <a:t>display on the </a:t>
                      </a:r>
                      <a:r>
                        <a:rPr lang="en-US" sz="1000" b="1" i="0" u="none" strike="noStrike" dirty="0">
                          <a:solidFill>
                            <a:srgbClr val="000000"/>
                          </a:solidFill>
                          <a:effectLst/>
                          <a:latin typeface="Calibri"/>
                        </a:rPr>
                        <a:t>rolling background</a:t>
                      </a:r>
                      <a:r>
                        <a:rPr lang="en-US" sz="1000" b="0" i="0" u="none" strike="noStrike" dirty="0">
                          <a:solidFill>
                            <a:srgbClr val="000000"/>
                          </a:solidFill>
                          <a:effectLst/>
                          <a:latin typeface="Calibri"/>
                        </a:rPr>
                        <a:t> before each show</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display and link on the </a:t>
                      </a:r>
                      <a:r>
                        <a:rPr lang="en-US" sz="1000" b="1" i="0" u="none" strike="noStrike">
                          <a:solidFill>
                            <a:srgbClr val="000000"/>
                          </a:solidFill>
                          <a:effectLst/>
                          <a:latin typeface="Calibri"/>
                        </a:rPr>
                        <a:t>home page</a:t>
                      </a:r>
                      <a:r>
                        <a:rPr lang="en-US" sz="1000" b="0" i="0" u="none" strike="noStrike">
                          <a:solidFill>
                            <a:srgbClr val="000000"/>
                          </a:solidFill>
                          <a:effectLst/>
                          <a:latin typeface="Calibri"/>
                        </a:rPr>
                        <a:t> of the festival website</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display and link on the </a:t>
                      </a:r>
                      <a:r>
                        <a:rPr lang="en-US" sz="1000" b="1" i="0" u="none" strike="noStrike">
                          <a:solidFill>
                            <a:srgbClr val="000000"/>
                          </a:solidFill>
                          <a:effectLst/>
                          <a:latin typeface="Calibri"/>
                        </a:rPr>
                        <a:t>sponsors page</a:t>
                      </a:r>
                      <a:r>
                        <a:rPr lang="en-US" sz="1000" b="0" i="0" u="none" strike="noStrike">
                          <a:solidFill>
                            <a:srgbClr val="000000"/>
                          </a:solidFill>
                          <a:effectLst/>
                          <a:latin typeface="Calibri"/>
                        </a:rPr>
                        <a:t> of the festival website</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display on the </a:t>
                      </a:r>
                      <a:r>
                        <a:rPr lang="en-US" sz="1000" b="1" i="0" u="none" strike="noStrike">
                          <a:solidFill>
                            <a:srgbClr val="000000"/>
                          </a:solidFill>
                          <a:effectLst/>
                          <a:latin typeface="Calibri"/>
                        </a:rPr>
                        <a:t>sponsors acknowlegments</a:t>
                      </a:r>
                      <a:r>
                        <a:rPr lang="en-US" sz="1000" b="0" i="0" u="none" strike="noStrike">
                          <a:solidFill>
                            <a:srgbClr val="000000"/>
                          </a:solidFill>
                          <a:effectLst/>
                          <a:latin typeface="Calibri"/>
                        </a:rPr>
                        <a:t> of each show</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printed on sponsors sections of the </a:t>
                      </a:r>
                      <a:r>
                        <a:rPr lang="en-US" sz="1000" b="1" i="0" u="none" strike="noStrike">
                          <a:solidFill>
                            <a:srgbClr val="000000"/>
                          </a:solidFill>
                          <a:effectLst/>
                          <a:latin typeface="Calibri"/>
                        </a:rPr>
                        <a:t>program</a:t>
                      </a:r>
                      <a:endParaRPr lang="en-US" sz="1000" b="0" i="0" u="none" strike="noStrike">
                        <a:solidFill>
                          <a:srgbClr val="000000"/>
                        </a:solidFill>
                        <a:effectLst/>
                        <a:latin typeface="Calibri"/>
                      </a:endParaRP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presence on website event-dedicated pages</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individual mention at start of show</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770">
                <a:tc>
                  <a:txBody>
                    <a:bodyPr/>
                    <a:lstStyle/>
                    <a:p>
                      <a:pPr algn="l" fontAlgn="b"/>
                      <a:r>
                        <a:rPr lang="en-US" sz="1000" b="0" i="0" u="none" strike="noStrike">
                          <a:solidFill>
                            <a:srgbClr val="000000"/>
                          </a:solidFill>
                          <a:effectLst/>
                          <a:latin typeface="Calibri"/>
                        </a:rPr>
                        <a:t>partner</a:t>
                      </a:r>
                    </a:p>
                  </a:txBody>
                  <a:tcPr marL="12349" marR="12349" marT="12348" marB="0" anchor="b">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&gt; 10000</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770">
                <a:tc>
                  <a:txBody>
                    <a:bodyPr/>
                    <a:lstStyle/>
                    <a:p>
                      <a:pPr algn="l" fontAlgn="b"/>
                      <a:r>
                        <a:rPr lang="en-US" sz="1000" b="0" i="0" u="none" strike="noStrike">
                          <a:solidFill>
                            <a:srgbClr val="000000"/>
                          </a:solidFill>
                          <a:effectLst/>
                          <a:latin typeface="Calibri"/>
                        </a:rPr>
                        <a:t>prime time sponsor</a:t>
                      </a:r>
                    </a:p>
                  </a:txBody>
                  <a:tcPr marL="12349" marR="12349" marT="12348" marB="0" anchor="b">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&gt; 5000</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770">
                <a:tc>
                  <a:txBody>
                    <a:bodyPr/>
                    <a:lstStyle/>
                    <a:p>
                      <a:pPr algn="l" fontAlgn="b"/>
                      <a:r>
                        <a:rPr lang="en-US" sz="1000" b="0" i="0" u="none" strike="noStrike">
                          <a:solidFill>
                            <a:srgbClr val="000000"/>
                          </a:solidFill>
                          <a:effectLst/>
                          <a:latin typeface="Calibri"/>
                        </a:rPr>
                        <a:t>sponsor</a:t>
                      </a:r>
                    </a:p>
                  </a:txBody>
                  <a:tcPr marL="12349" marR="12349" marT="12348" marB="0" anchor="b">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&gt; 2000</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1442">
                <a:tc>
                  <a:txBody>
                    <a:bodyPr/>
                    <a:lstStyle/>
                    <a:p>
                      <a:pPr algn="l" fontAlgn="b"/>
                      <a:r>
                        <a:rPr lang="en-US" sz="1000" b="0" i="0" u="none" strike="noStrike">
                          <a:solidFill>
                            <a:srgbClr val="000000"/>
                          </a:solidFill>
                          <a:effectLst/>
                          <a:latin typeface="Calibri"/>
                        </a:rPr>
                        <a:t>supporter</a:t>
                      </a:r>
                    </a:p>
                  </a:txBody>
                  <a:tcPr marL="12349" marR="12349" marT="12348" marB="0" anchor="b">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&gt; 500</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1442">
                <a:tc>
                  <a:txBody>
                    <a:bodyPr/>
                    <a:lstStyle/>
                    <a:p>
                      <a:pPr algn="l" fontAlgn="b"/>
                      <a:r>
                        <a:rPr lang="en-US" sz="1000" b="0" i="0" u="none" strike="noStrike">
                          <a:solidFill>
                            <a:srgbClr val="000000"/>
                          </a:solidFill>
                          <a:effectLst/>
                          <a:latin typeface="Calibri"/>
                        </a:rPr>
                        <a:t> </a:t>
                      </a:r>
                    </a:p>
                  </a:txBody>
                  <a:tcPr marL="12349" marR="12349" marT="12348" marB="0" anchor="b">
                    <a:lnL w="12700" cap="flat" cmpd="sng" algn="ctr">
                      <a:solidFill>
                        <a:scrgbClr r="0" g="0" b="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2349" marR="12349" marT="12348" marB="0" anchor="b">
                    <a:lnL>
                      <a:noFill/>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770">
                <a:tc>
                  <a:txBody>
                    <a:bodyPr/>
                    <a:lstStyle/>
                    <a:p>
                      <a:pPr algn="l" fontAlgn="b"/>
                      <a:r>
                        <a:rPr lang="en-US" sz="1000" b="0" i="0" u="none" strike="noStrike">
                          <a:solidFill>
                            <a:srgbClr val="000000"/>
                          </a:solidFill>
                          <a:effectLst/>
                          <a:latin typeface="Calibri"/>
                        </a:rPr>
                        <a:t>event collaborator</a:t>
                      </a:r>
                    </a:p>
                  </a:txBody>
                  <a:tcPr marL="12349" marR="12349" marT="12348" marB="0" anchor="b">
                    <a:lnL w="12700" cap="flat" cmpd="sng" algn="ctr">
                      <a:solidFill>
                        <a:scrgbClr r="0" g="0" b="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a:rPr>
                        <a:t>&gt; 2000</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8E4BC"/>
                    </a:solidFill>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 </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8E4BC"/>
                    </a:solidFill>
                  </a:tcPr>
                </a:tc>
                <a:tc>
                  <a:txBody>
                    <a:bodyPr/>
                    <a:lstStyle/>
                    <a:p>
                      <a:pPr algn="ctr" fontAlgn="b"/>
                      <a:r>
                        <a:rPr lang="en-US" sz="1000" b="0" i="0" u="none" strike="noStrike" dirty="0">
                          <a:solidFill>
                            <a:srgbClr val="000000"/>
                          </a:solidFill>
                          <a:effectLst/>
                          <a:latin typeface="Calibri"/>
                        </a:rPr>
                        <a:t>x</a:t>
                      </a:r>
                    </a:p>
                  </a:txBody>
                  <a:tcPr marL="12349" marR="12349" marT="12348" marB="0" anchor="b">
                    <a:lnL w="635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8E4BC"/>
                    </a:solidFill>
                  </a:tcPr>
                </a:tc>
              </a:tr>
            </a:tbl>
          </a:graphicData>
        </a:graphic>
      </p:graphicFrame>
    </p:spTree>
    <p:extLst>
      <p:ext uri="{BB962C8B-B14F-4D97-AF65-F5344CB8AC3E}">
        <p14:creationId xmlns:p14="http://schemas.microsoft.com/office/powerpoint/2010/main" val="1327681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Partners/Sponsors</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48</a:t>
            </a:fld>
            <a:endParaRPr lang="en-US"/>
          </a:p>
        </p:txBody>
      </p:sp>
      <p:pic>
        <p:nvPicPr>
          <p:cNvPr id="8" name="Picture 7"/>
          <p:cNvPicPr>
            <a:picLocks noChangeAspect="1"/>
          </p:cNvPicPr>
          <p:nvPr/>
        </p:nvPicPr>
        <p:blipFill>
          <a:blip r:embed="rId2"/>
          <a:stretch>
            <a:fillRect/>
          </a:stretch>
        </p:blipFill>
        <p:spPr>
          <a:xfrm>
            <a:off x="1201815" y="1417631"/>
            <a:ext cx="7896070" cy="4559836"/>
          </a:xfrm>
          <a:prstGeom prst="rect">
            <a:avLst/>
          </a:prstGeom>
        </p:spPr>
      </p:pic>
    </p:spTree>
    <p:extLst>
      <p:ext uri="{BB962C8B-B14F-4D97-AF65-F5344CB8AC3E}">
        <p14:creationId xmlns:p14="http://schemas.microsoft.com/office/powerpoint/2010/main" val="351840953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Budget 2012</a:t>
            </a:r>
            <a:endParaRPr lang="en-US" dirty="0"/>
          </a:p>
        </p:txBody>
      </p:sp>
      <p:sp>
        <p:nvSpPr>
          <p:cNvPr id="4" name="Date Placeholder 3"/>
          <p:cNvSpPr>
            <a:spLocks noGrp="1"/>
          </p:cNvSpPr>
          <p:nvPr>
            <p:ph type="dt" sz="half" idx="2"/>
          </p:nvPr>
        </p:nvSpPr>
        <p:spPr>
          <a:xfrm>
            <a:off x="495300" y="6356353"/>
            <a:ext cx="2311400" cy="365125"/>
          </a:xfrm>
        </p:spPr>
        <p:txBody>
          <a:bodyPr/>
          <a:lstStyle/>
          <a:p>
            <a:r>
              <a:rPr lang="fr-CH" smtClean="0"/>
              <a:t>27-2-13</a:t>
            </a:r>
            <a:endParaRPr lang="en-US"/>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a:p>
        </p:txBody>
      </p:sp>
      <p:sp>
        <p:nvSpPr>
          <p:cNvPr id="6" name="Slide Number Placeholder 5"/>
          <p:cNvSpPr>
            <a:spLocks noGrp="1"/>
          </p:cNvSpPr>
          <p:nvPr>
            <p:ph type="sldNum" sz="quarter" idx="12"/>
          </p:nvPr>
        </p:nvSpPr>
        <p:spPr/>
        <p:txBody>
          <a:bodyPr/>
          <a:lstStyle/>
          <a:p>
            <a:fld id="{5939E3E5-AF09-BC43-BA81-744299C9E83E}" type="slidenum">
              <a:rPr lang="en-US" smtClean="0"/>
              <a:t>49</a:t>
            </a:fld>
            <a:endParaRPr lang="en-US"/>
          </a:p>
        </p:txBody>
      </p:sp>
      <p:pic>
        <p:nvPicPr>
          <p:cNvPr id="8" name="Picture 7"/>
          <p:cNvPicPr>
            <a:picLocks noChangeAspect="1"/>
          </p:cNvPicPr>
          <p:nvPr/>
        </p:nvPicPr>
        <p:blipFill>
          <a:blip r:embed="rId2"/>
          <a:stretch>
            <a:fillRect/>
          </a:stretch>
        </p:blipFill>
        <p:spPr>
          <a:xfrm>
            <a:off x="183874" y="1498600"/>
            <a:ext cx="9569726" cy="4106333"/>
          </a:xfrm>
          <a:prstGeom prst="rect">
            <a:avLst/>
          </a:prstGeom>
        </p:spPr>
      </p:pic>
    </p:spTree>
    <p:extLst>
      <p:ext uri="{BB962C8B-B14F-4D97-AF65-F5344CB8AC3E}">
        <p14:creationId xmlns:p14="http://schemas.microsoft.com/office/powerpoint/2010/main" val="3297783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Artistic Values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Key Artistic Values</a:t>
            </a:r>
          </a:p>
          <a:p>
            <a:pPr lvl="1"/>
            <a:r>
              <a:rPr lang="en-US" dirty="0" smtClean="0"/>
              <a:t>Imagination</a:t>
            </a:r>
          </a:p>
          <a:p>
            <a:pPr lvl="1"/>
            <a:r>
              <a:rPr lang="en-US" dirty="0" smtClean="0"/>
              <a:t>Exploration</a:t>
            </a:r>
          </a:p>
          <a:p>
            <a:pPr lvl="1"/>
            <a:r>
              <a:rPr lang="en-US" dirty="0" smtClean="0"/>
              <a:t>Discovery</a:t>
            </a:r>
          </a:p>
          <a:p>
            <a:pPr lvl="1"/>
            <a:r>
              <a:rPr lang="en-US" dirty="0" smtClean="0"/>
              <a:t>Innovation</a:t>
            </a:r>
          </a:p>
          <a:p>
            <a:r>
              <a:rPr lang="en-US" dirty="0" smtClean="0"/>
              <a:t>Festival keywords</a:t>
            </a:r>
          </a:p>
          <a:p>
            <a:pPr lvl="1"/>
            <a:r>
              <a:rPr lang="en-US" dirty="0" smtClean="0"/>
              <a:t>Unexpected</a:t>
            </a:r>
          </a:p>
          <a:p>
            <a:pPr lvl="1"/>
            <a:r>
              <a:rPr lang="en-US" dirty="0" smtClean="0"/>
              <a:t>Challenging</a:t>
            </a:r>
          </a:p>
          <a:p>
            <a:pPr lvl="1"/>
            <a:r>
              <a:rPr lang="en-US" dirty="0" smtClean="0"/>
              <a:t>Enlightening</a:t>
            </a:r>
          </a:p>
          <a:p>
            <a:pPr lvl="1"/>
            <a:r>
              <a:rPr lang="en-US" dirty="0" smtClean="0"/>
              <a:t>Different</a:t>
            </a:r>
          </a:p>
          <a:p>
            <a:r>
              <a:rPr lang="en-US" dirty="0" smtClean="0"/>
              <a:t>These values are common to science, art, and cinema – and especially apply to our work at CERN</a:t>
            </a:r>
          </a:p>
          <a:p>
            <a:r>
              <a:rPr lang="en-US" i="1" dirty="0" smtClean="0"/>
              <a:t>We want to be a different kind of science festival…. But how?</a:t>
            </a:r>
          </a:p>
        </p:txBody>
      </p:sp>
    </p:spTree>
    <p:extLst>
      <p:ext uri="{BB962C8B-B14F-4D97-AF65-F5344CB8AC3E}">
        <p14:creationId xmlns:p14="http://schemas.microsoft.com/office/powerpoint/2010/main" val="18977649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with “Original” Budget</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50</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735048119"/>
              </p:ext>
            </p:extLst>
          </p:nvPr>
        </p:nvGraphicFramePr>
        <p:xfrm>
          <a:off x="2286001" y="1488251"/>
          <a:ext cx="5334000" cy="2226863"/>
        </p:xfrm>
        <a:graphic>
          <a:graphicData uri="http://schemas.openxmlformats.org/drawingml/2006/table">
            <a:tbl>
              <a:tblPr/>
              <a:tblGrid>
                <a:gridCol w="1407826"/>
                <a:gridCol w="568377"/>
                <a:gridCol w="568377"/>
                <a:gridCol w="568377"/>
                <a:gridCol w="655820"/>
                <a:gridCol w="1565223"/>
              </a:tblGrid>
              <a:tr h="139908">
                <a:tc rowSpan="2">
                  <a:txBody>
                    <a:bodyPr/>
                    <a:lstStyle/>
                    <a:p>
                      <a:pPr algn="ctr" fontAlgn="ctr"/>
                      <a:r>
                        <a:rPr lang="en-US" sz="800" b="1" i="0" u="none" strike="noStrike">
                          <a:solidFill>
                            <a:srgbClr val="000000"/>
                          </a:solidFill>
                          <a:effectLst/>
                          <a:latin typeface="Calibri"/>
                        </a:rPr>
                        <a:t>Category</a:t>
                      </a:r>
                    </a:p>
                  </a:txBody>
                  <a:tcPr marL="8745" marR="8745" marT="87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b"/>
                      <a:r>
                        <a:rPr lang="en-US" sz="800" b="1" i="0" u="none" strike="noStrike">
                          <a:solidFill>
                            <a:srgbClr val="000000"/>
                          </a:solidFill>
                          <a:effectLst/>
                          <a:latin typeface="Calibri"/>
                        </a:rPr>
                        <a:t>Total</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800" b="1" i="0" u="none" strike="noStrike">
                          <a:solidFill>
                            <a:srgbClr val="000000"/>
                          </a:solidFill>
                          <a:effectLst/>
                          <a:latin typeface="Calibri"/>
                        </a:rPr>
                        <a:t>Cash Only</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algn="ctr" fontAlgn="ctr"/>
                      <a:r>
                        <a:rPr lang="en-US" sz="800" b="1" i="0" u="none" strike="noStrike">
                          <a:solidFill>
                            <a:srgbClr val="000000"/>
                          </a:solidFill>
                          <a:effectLst/>
                          <a:latin typeface="Calibri"/>
                        </a:rPr>
                        <a:t>Savings?</a:t>
                      </a:r>
                    </a:p>
                  </a:txBody>
                  <a:tcPr marL="8745" marR="8745" marT="87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962">
                <a:tc vMerge="1">
                  <a:txBody>
                    <a:bodyPr/>
                    <a:lstStyle/>
                    <a:p>
                      <a:endParaRPr lang="en-US"/>
                    </a:p>
                  </a:txBody>
                  <a:tcPr/>
                </a:tc>
                <a:tc>
                  <a:txBody>
                    <a:bodyPr/>
                    <a:lstStyle/>
                    <a:p>
                      <a:pPr algn="ctr" fontAlgn="b"/>
                      <a:r>
                        <a:rPr lang="en-US" sz="800" b="1" i="0" u="none" strike="noStrike">
                          <a:solidFill>
                            <a:srgbClr val="000000"/>
                          </a:solidFill>
                          <a:effectLst/>
                          <a:latin typeface="Calibri"/>
                        </a:rPr>
                        <a:t>Original</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Final</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Original</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effectLst/>
                          <a:latin typeface="Calibri"/>
                        </a:rPr>
                        <a:t>Final</a:t>
                      </a:r>
                    </a:p>
                  </a:txBody>
                  <a:tcPr marL="8745" marR="8745" marT="87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35353">
                <a:tc>
                  <a:txBody>
                    <a:bodyPr/>
                    <a:lstStyle/>
                    <a:p>
                      <a:pPr algn="l" fontAlgn="b"/>
                      <a:r>
                        <a:rPr lang="en-US" sz="800" b="0" i="0" u="none" strike="noStrike">
                          <a:solidFill>
                            <a:srgbClr val="000000"/>
                          </a:solidFill>
                          <a:effectLst/>
                          <a:latin typeface="Calibri"/>
                        </a:rPr>
                        <a:t>Administration</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20002</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12502</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6877</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6693</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800" b="0" i="0" u="none" strike="noStrike">
                          <a:solidFill>
                            <a:srgbClr val="000000"/>
                          </a:solidFill>
                          <a:effectLst/>
                          <a:latin typeface="Calibri"/>
                        </a:rPr>
                        <a:t>None</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388572">
                <a:tc>
                  <a:txBody>
                    <a:bodyPr/>
                    <a:lstStyle/>
                    <a:p>
                      <a:pPr algn="l" fontAlgn="b"/>
                      <a:r>
                        <a:rPr lang="en-US" sz="800" b="0" i="0" u="none" strike="noStrike">
                          <a:solidFill>
                            <a:srgbClr val="000000"/>
                          </a:solidFill>
                          <a:effectLst/>
                          <a:latin typeface="Calibri"/>
                        </a:rPr>
                        <a:t>Publicity &amp; Communication</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43700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30008</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35350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20739</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800" b="0" i="0" u="none" strike="noStrike">
                          <a:solidFill>
                            <a:srgbClr val="000000"/>
                          </a:solidFill>
                          <a:effectLst/>
                          <a:latin typeface="Calibri"/>
                        </a:rPr>
                        <a:t>Eliminated PR Firm</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388572">
                <a:tc>
                  <a:txBody>
                    <a:bodyPr/>
                    <a:lstStyle/>
                    <a:p>
                      <a:pPr algn="l" fontAlgn="b"/>
                      <a:r>
                        <a:rPr lang="en-US" sz="800" b="0" i="0" u="none" strike="noStrike">
                          <a:solidFill>
                            <a:srgbClr val="000000"/>
                          </a:solidFill>
                          <a:effectLst/>
                          <a:latin typeface="Calibri"/>
                        </a:rPr>
                        <a:t>Events Acommodation &amp; Travel</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96000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16820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63700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17893</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800" b="0" i="0" u="none" strike="noStrike">
                          <a:solidFill>
                            <a:srgbClr val="000000"/>
                          </a:solidFill>
                          <a:effectLst/>
                          <a:latin typeface="Calibri"/>
                        </a:rPr>
                        <a:t>Eliminated Filmmaker Travel</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388572">
                <a:tc>
                  <a:txBody>
                    <a:bodyPr/>
                    <a:lstStyle/>
                    <a:p>
                      <a:pPr algn="l" fontAlgn="b"/>
                      <a:r>
                        <a:rPr lang="en-US" sz="800" b="0" i="0" u="none" strike="noStrike">
                          <a:solidFill>
                            <a:srgbClr val="000000"/>
                          </a:solidFill>
                          <a:effectLst/>
                          <a:latin typeface="Calibri"/>
                        </a:rPr>
                        <a:t>Technical</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47000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26250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34000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sz="800" b="0" i="0" u="none" strike="noStrike">
                          <a:solidFill>
                            <a:srgbClr val="000000"/>
                          </a:solidFill>
                          <a:effectLst/>
                          <a:latin typeface="Calibri"/>
                        </a:rPr>
                        <a:t>16222</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800" b="0" i="0" u="none" strike="noStrike">
                          <a:solidFill>
                            <a:srgbClr val="000000"/>
                          </a:solidFill>
                          <a:effectLst/>
                          <a:latin typeface="Calibri"/>
                        </a:rPr>
                        <a:t>Reduced Subtitle/Translation Costs</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61962">
                <a:tc>
                  <a:txBody>
                    <a:bodyPr/>
                    <a:lstStyle/>
                    <a:p>
                      <a:pPr algn="l" fontAlgn="b"/>
                      <a:r>
                        <a:rPr lang="en-US" sz="800" b="0" i="0" u="none" strike="noStrike">
                          <a:solidFill>
                            <a:srgbClr val="000000"/>
                          </a:solidFill>
                          <a:effectLst/>
                          <a:latin typeface="Calibri"/>
                        </a:rPr>
                        <a:t>Events</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136500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145313</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12000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17813</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a:rPr>
                        <a:t>Increase</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261962">
                <a:tc>
                  <a:txBody>
                    <a:bodyPr/>
                    <a:lstStyle/>
                    <a:p>
                      <a:pPr algn="l" fontAlgn="b"/>
                      <a:r>
                        <a:rPr lang="en-US" sz="800" b="0" i="0" u="none" strike="noStrike" dirty="0">
                          <a:solidFill>
                            <a:srgbClr val="000000"/>
                          </a:solidFill>
                          <a:effectLst/>
                          <a:latin typeface="Calibri"/>
                        </a:rPr>
                        <a:t>TOTAL</a:t>
                      </a:r>
                    </a:p>
                  </a:txBody>
                  <a:tcPr marL="8745" marR="8745" marT="8744"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343202</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230892</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151927</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a:rPr>
                        <a:t>79360</a:t>
                      </a:r>
                    </a:p>
                  </a:txBody>
                  <a:tcPr marL="8745" marR="8745" marT="8744"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a:rPr>
                        <a:t> </a:t>
                      </a:r>
                    </a:p>
                  </a:txBody>
                  <a:tcPr marL="8745" marR="8745" marT="8744"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 name="Picture 7"/>
          <p:cNvPicPr>
            <a:picLocks noChangeAspect="1"/>
          </p:cNvPicPr>
          <p:nvPr/>
        </p:nvPicPr>
        <p:blipFill>
          <a:blip r:embed="rId2"/>
          <a:stretch>
            <a:fillRect/>
          </a:stretch>
        </p:blipFill>
        <p:spPr>
          <a:xfrm>
            <a:off x="2286001" y="2805466"/>
            <a:ext cx="5334000" cy="3262116"/>
          </a:xfrm>
          <a:prstGeom prst="rect">
            <a:avLst/>
          </a:prstGeom>
        </p:spPr>
      </p:pic>
    </p:spTree>
    <p:extLst>
      <p:ext uri="{BB962C8B-B14F-4D97-AF65-F5344CB8AC3E}">
        <p14:creationId xmlns:p14="http://schemas.microsoft.com/office/powerpoint/2010/main" val="7521346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Feedback</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634 People attended short film programs</a:t>
            </a:r>
          </a:p>
          <a:p>
            <a:r>
              <a:rPr lang="en-US" dirty="0" smtClean="0"/>
              <a:t>508 Cast ballots</a:t>
            </a:r>
          </a:p>
          <a:p>
            <a:r>
              <a:rPr lang="en-US" dirty="0" smtClean="0"/>
              <a:t>316 Responded as to where they heard about the festival</a:t>
            </a:r>
          </a:p>
          <a:p>
            <a:r>
              <a:rPr lang="en-US" dirty="0" smtClean="0"/>
              <a:t>81 Left comments on their impressions</a:t>
            </a:r>
          </a:p>
          <a:p>
            <a:pPr lvl="1"/>
            <a:r>
              <a:rPr lang="en-US" dirty="0" smtClean="0"/>
              <a:t>67% were positive or neutral, 33% offered criticisms</a:t>
            </a:r>
          </a:p>
          <a:p>
            <a:pPr lvl="1"/>
            <a:r>
              <a:rPr lang="en-US" dirty="0" smtClean="0"/>
              <a:t>Only a few were outright negative</a:t>
            </a:r>
          </a:p>
          <a:p>
            <a:r>
              <a:rPr lang="en-US" dirty="0" smtClean="0"/>
              <a:t>Comments were mostly about programming</a:t>
            </a:r>
          </a:p>
          <a:p>
            <a:pPr lvl="1"/>
            <a:r>
              <a:rPr lang="en-US" dirty="0" smtClean="0"/>
              <a:t>65% commented on the films</a:t>
            </a:r>
          </a:p>
          <a:p>
            <a:pPr lvl="1"/>
            <a:r>
              <a:rPr lang="en-US" dirty="0" smtClean="0"/>
              <a:t>26% commented on logistics (mostly subtitling)</a:t>
            </a:r>
          </a:p>
          <a:p>
            <a:pPr lvl="1"/>
            <a:r>
              <a:rPr lang="en-US" dirty="0" smtClean="0"/>
              <a:t>9% commented on publicity (mostly encouraging more)</a:t>
            </a:r>
          </a:p>
          <a:p>
            <a:r>
              <a:rPr lang="en-US" dirty="0" smtClean="0"/>
              <a:t>40% of respondents wrote in French</a:t>
            </a:r>
          </a:p>
          <a:p>
            <a:r>
              <a:rPr lang="en-US" dirty="0" smtClean="0"/>
              <a:t>Despite enormous increase in communication, we still received the comment that more publicity was needed</a:t>
            </a:r>
          </a:p>
          <a:p>
            <a:pPr marL="0" indent="0">
              <a:buNone/>
            </a:pPr>
            <a:endParaRPr lang="en-US" dirty="0" smtClean="0"/>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51</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17936802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Term Goals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Organize a discussion event this spring in collaboration with CERN</a:t>
            </a:r>
          </a:p>
          <a:p>
            <a:pPr lvl="1"/>
            <a:r>
              <a:rPr lang="en-US" dirty="0" smtClean="0"/>
              <a:t>For local schools</a:t>
            </a:r>
          </a:p>
          <a:p>
            <a:pPr lvl="1"/>
            <a:r>
              <a:rPr lang="en-US" dirty="0"/>
              <a:t>Film “More than Honey” with Director on Skype</a:t>
            </a:r>
          </a:p>
          <a:p>
            <a:r>
              <a:rPr lang="en-US" dirty="0" smtClean="0"/>
              <a:t>Summer musical event</a:t>
            </a:r>
          </a:p>
          <a:p>
            <a:pPr lvl="1"/>
            <a:r>
              <a:rPr lang="en-US" dirty="0" smtClean="0"/>
              <a:t>Reprise </a:t>
            </a:r>
            <a:r>
              <a:rPr lang="en-US" i="1" dirty="0" smtClean="0"/>
              <a:t>Out of the Present</a:t>
            </a:r>
          </a:p>
          <a:p>
            <a:pPr lvl="1"/>
            <a:r>
              <a:rPr lang="en-US" dirty="0" smtClean="0"/>
              <a:t>Potentially during </a:t>
            </a:r>
            <a:r>
              <a:rPr lang="en-US" dirty="0" err="1" smtClean="0"/>
              <a:t>CineTransat</a:t>
            </a:r>
            <a:endParaRPr lang="en-US" dirty="0" smtClean="0"/>
          </a:p>
          <a:p>
            <a:r>
              <a:rPr lang="en-US" dirty="0" smtClean="0"/>
              <a:t>DVD Release of </a:t>
            </a:r>
            <a:r>
              <a:rPr lang="en-US" i="1" dirty="0"/>
              <a:t>Out of the </a:t>
            </a:r>
            <a:r>
              <a:rPr lang="en-US" i="1" dirty="0" smtClean="0"/>
              <a:t>Present</a:t>
            </a:r>
          </a:p>
          <a:p>
            <a:pPr lvl="1"/>
            <a:r>
              <a:rPr lang="en-US" dirty="0" smtClean="0"/>
              <a:t>Most likely through BFI</a:t>
            </a:r>
          </a:p>
          <a:p>
            <a:r>
              <a:rPr lang="en-US" dirty="0" smtClean="0"/>
              <a:t>CinéGlobe back catalog screenings</a:t>
            </a:r>
          </a:p>
          <a:p>
            <a:pPr lvl="1"/>
            <a:r>
              <a:rPr lang="en-US" dirty="0" smtClean="0"/>
              <a:t>Either in Geneva or at the </a:t>
            </a:r>
            <a:r>
              <a:rPr lang="en-US" dirty="0" smtClean="0"/>
              <a:t>“</a:t>
            </a:r>
            <a:r>
              <a:rPr lang="en-US" dirty="0" smtClean="0"/>
              <a:t>CinéGlobe”</a:t>
            </a:r>
          </a:p>
          <a:p>
            <a:pPr lvl="1"/>
            <a:r>
              <a:rPr lang="en-US" dirty="0" smtClean="0"/>
              <a:t>Why not make use of this soon-to-be-upgraded cinema venue on a regular basis?</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52</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30205327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Collaborations with </a:t>
            </a:r>
            <a:br>
              <a:rPr lang="en-US" dirty="0" smtClean="0"/>
            </a:br>
            <a:r>
              <a:rPr lang="en-US" dirty="0" smtClean="0"/>
              <a:t>Other Science Film Festivals</a:t>
            </a:r>
            <a:endParaRPr lang="en-US" dirty="0"/>
          </a:p>
        </p:txBody>
      </p:sp>
      <p:sp>
        <p:nvSpPr>
          <p:cNvPr id="3" name="Content Placeholder 2"/>
          <p:cNvSpPr>
            <a:spLocks noGrp="1"/>
          </p:cNvSpPr>
          <p:nvPr>
            <p:ph idx="1"/>
          </p:nvPr>
        </p:nvSpPr>
        <p:spPr/>
        <p:txBody>
          <a:bodyPr/>
          <a:lstStyle/>
          <a:p>
            <a:r>
              <a:rPr lang="en-US" dirty="0" smtClean="0"/>
              <a:t>Already collaborating with Pariscience</a:t>
            </a:r>
          </a:p>
          <a:p>
            <a:r>
              <a:rPr lang="en-US" dirty="0" smtClean="0"/>
              <a:t>Will collaborate this year (co-</a:t>
            </a:r>
            <a:r>
              <a:rPr lang="en-US" dirty="0" err="1" smtClean="0"/>
              <a:t>curation</a:t>
            </a:r>
            <a:r>
              <a:rPr lang="en-US" dirty="0" smtClean="0"/>
              <a:t>) with </a:t>
            </a:r>
            <a:r>
              <a:rPr lang="en-US" dirty="0" err="1" smtClean="0"/>
              <a:t>Scinema</a:t>
            </a:r>
            <a:r>
              <a:rPr lang="en-US" dirty="0" smtClean="0"/>
              <a:t> festival in Australia</a:t>
            </a:r>
          </a:p>
          <a:p>
            <a:r>
              <a:rPr lang="en-US" dirty="0" smtClean="0"/>
              <a:t>Have also conditionally agreed to collaborate with</a:t>
            </a:r>
          </a:p>
          <a:p>
            <a:pPr lvl="1"/>
            <a:r>
              <a:rPr lang="en-US" dirty="0" smtClean="0"/>
              <a:t>UC Dublin Science Festival</a:t>
            </a:r>
          </a:p>
          <a:p>
            <a:pPr lvl="1"/>
            <a:r>
              <a:rPr lang="en-US" dirty="0" smtClean="0"/>
              <a:t>Imagine Science Film Festival New York</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53</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42162958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for 2014 Festival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Dates set for March 17</a:t>
            </a:r>
            <a:r>
              <a:rPr lang="en-US" baseline="30000" dirty="0" smtClean="0"/>
              <a:t>th</a:t>
            </a:r>
            <a:r>
              <a:rPr lang="en-US" dirty="0" smtClean="0"/>
              <a:t> – 23</a:t>
            </a:r>
            <a:r>
              <a:rPr lang="en-US" baseline="30000" dirty="0" smtClean="0"/>
              <a:t>rd</a:t>
            </a:r>
            <a:r>
              <a:rPr lang="en-US" dirty="0" smtClean="0"/>
              <a:t>, 2014</a:t>
            </a:r>
          </a:p>
          <a:p>
            <a:r>
              <a:rPr lang="en-US" dirty="0" smtClean="0"/>
              <a:t>Theme and programming in early stages</a:t>
            </a:r>
          </a:p>
          <a:p>
            <a:pPr lvl="1"/>
            <a:r>
              <a:rPr lang="en-US" dirty="0" smtClean="0"/>
              <a:t>Intent to concentrate on concept of innovation in all its forms</a:t>
            </a:r>
          </a:p>
          <a:p>
            <a:pPr lvl="1"/>
            <a:r>
              <a:rPr lang="en-US" dirty="0" smtClean="0"/>
              <a:t>Retain basic format of 2012 edition</a:t>
            </a:r>
          </a:p>
          <a:p>
            <a:pPr lvl="2"/>
            <a:r>
              <a:rPr lang="en-US" dirty="0" smtClean="0"/>
              <a:t>Division between shorts and special programs similar to 2012</a:t>
            </a:r>
          </a:p>
          <a:p>
            <a:pPr lvl="1"/>
            <a:r>
              <a:rPr lang="en-US" dirty="0" smtClean="0"/>
              <a:t>Submissions will begin in July</a:t>
            </a:r>
          </a:p>
          <a:p>
            <a:r>
              <a:rPr lang="en-US" dirty="0" smtClean="0"/>
              <a:t>However, emphasize three (new) elements</a:t>
            </a:r>
          </a:p>
          <a:p>
            <a:pPr lvl="1"/>
            <a:r>
              <a:rPr lang="en-US" dirty="0" smtClean="0"/>
              <a:t>Commissioned work (like </a:t>
            </a:r>
            <a:r>
              <a:rPr lang="en-US" i="1" dirty="0" smtClean="0"/>
              <a:t>Out of the Present</a:t>
            </a:r>
            <a:r>
              <a:rPr lang="en-US" dirty="0" smtClean="0"/>
              <a:t>)</a:t>
            </a:r>
          </a:p>
          <a:p>
            <a:pPr lvl="1"/>
            <a:r>
              <a:rPr lang="en-US" dirty="0" smtClean="0"/>
              <a:t>Prize money for winners</a:t>
            </a:r>
          </a:p>
          <a:p>
            <a:pPr lvl="1"/>
            <a:r>
              <a:rPr lang="en-US" dirty="0" smtClean="0"/>
              <a:t>Financial support for visiting filmmakers</a:t>
            </a:r>
          </a:p>
        </p:txBody>
      </p:sp>
      <p:sp>
        <p:nvSpPr>
          <p:cNvPr id="4" name="Slide Number Placeholder 3"/>
          <p:cNvSpPr>
            <a:spLocks noGrp="1"/>
          </p:cNvSpPr>
          <p:nvPr>
            <p:ph type="sldNum" sz="quarter" idx="12"/>
          </p:nvPr>
        </p:nvSpPr>
        <p:spPr/>
        <p:txBody>
          <a:bodyPr/>
          <a:lstStyle/>
          <a:p>
            <a:fld id="{5939E3E5-AF09-BC43-BA81-744299C9E83E}" type="slidenum">
              <a:rPr lang="en-US" smtClean="0"/>
              <a:t>54</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31455262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Map for the Future</a:t>
            </a:r>
            <a:endParaRPr lang="en-US" dirty="0"/>
          </a:p>
        </p:txBody>
      </p:sp>
      <p:sp>
        <p:nvSpPr>
          <p:cNvPr id="3" name="Content Placeholder 2"/>
          <p:cNvSpPr>
            <a:spLocks noGrp="1"/>
          </p:cNvSpPr>
          <p:nvPr>
            <p:ph idx="1"/>
          </p:nvPr>
        </p:nvSpPr>
        <p:spPr/>
        <p:txBody>
          <a:bodyPr>
            <a:normAutofit lnSpcReduction="10000"/>
          </a:bodyPr>
          <a:lstStyle/>
          <a:p>
            <a:r>
              <a:rPr lang="en-US" dirty="0" smtClean="0"/>
              <a:t>The festival will not survive without long term investment</a:t>
            </a:r>
          </a:p>
          <a:p>
            <a:pPr lvl="1"/>
            <a:r>
              <a:rPr lang="en-US" dirty="0" smtClean="0"/>
              <a:t>Paying the most highly involved personnel</a:t>
            </a:r>
          </a:p>
          <a:p>
            <a:pPr lvl="1"/>
            <a:r>
              <a:rPr lang="en-US" dirty="0" smtClean="0"/>
              <a:t>Assuring multi-year funding</a:t>
            </a:r>
          </a:p>
          <a:p>
            <a:pPr lvl="1"/>
            <a:r>
              <a:rPr lang="en-US" dirty="0" smtClean="0"/>
              <a:t>Transitioning to a yearly schedule</a:t>
            </a:r>
          </a:p>
          <a:p>
            <a:r>
              <a:rPr lang="en-US" dirty="0" smtClean="0"/>
              <a:t>Goal is to secure a major sponsor or funding commitment in 2013</a:t>
            </a:r>
          </a:p>
          <a:p>
            <a:pPr lvl="1"/>
            <a:r>
              <a:rPr lang="en-US" dirty="0" smtClean="0"/>
              <a:t>Three year engagement</a:t>
            </a:r>
          </a:p>
          <a:p>
            <a:pPr lvl="1"/>
            <a:r>
              <a:rPr lang="en-US" dirty="0" smtClean="0"/>
              <a:t>Festivals planned in 2014, 2015, 2016</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55</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30230632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Conclusions</a:t>
            </a:r>
            <a:endParaRPr lang="en-US" dirty="0"/>
          </a:p>
        </p:txBody>
      </p:sp>
      <p:sp>
        <p:nvSpPr>
          <p:cNvPr id="8" name="Content Placeholder 7"/>
          <p:cNvSpPr>
            <a:spLocks noGrp="1"/>
          </p:cNvSpPr>
          <p:nvPr>
            <p:ph idx="1"/>
          </p:nvPr>
        </p:nvSpPr>
        <p:spPr/>
        <p:txBody>
          <a:bodyPr>
            <a:normAutofit fontScale="85000" lnSpcReduction="20000"/>
          </a:bodyPr>
          <a:lstStyle/>
          <a:p>
            <a:r>
              <a:rPr lang="en-US" dirty="0" smtClean="0"/>
              <a:t>Festival </a:t>
            </a:r>
            <a:r>
              <a:rPr lang="en-US" dirty="0" smtClean="0"/>
              <a:t>in 2012 was a major challenge for us</a:t>
            </a:r>
          </a:p>
          <a:p>
            <a:pPr lvl="1"/>
            <a:r>
              <a:rPr lang="en-US" dirty="0" smtClean="0"/>
              <a:t>Scope of programming</a:t>
            </a:r>
          </a:p>
          <a:p>
            <a:pPr lvl="1"/>
            <a:r>
              <a:rPr lang="en-US" dirty="0" smtClean="0"/>
              <a:t>Media exposure</a:t>
            </a:r>
          </a:p>
          <a:p>
            <a:pPr lvl="1"/>
            <a:r>
              <a:rPr lang="en-US" dirty="0" smtClean="0"/>
              <a:t>Organizational capability of an all volunteer crew</a:t>
            </a:r>
          </a:p>
          <a:p>
            <a:r>
              <a:rPr lang="en-US" dirty="0" smtClean="0"/>
              <a:t>In general, it was successful</a:t>
            </a:r>
          </a:p>
          <a:p>
            <a:pPr lvl="1"/>
            <a:r>
              <a:rPr lang="en-US" dirty="0" smtClean="0"/>
              <a:t>17% decrease in attendance offset by enthusiasm of major stakeholders, general public, and media</a:t>
            </a:r>
          </a:p>
          <a:p>
            <a:r>
              <a:rPr lang="en-US" dirty="0" smtClean="0"/>
              <a:t>However, not so minor changes are needed</a:t>
            </a:r>
          </a:p>
          <a:p>
            <a:pPr lvl="1"/>
            <a:r>
              <a:rPr lang="en-US" dirty="0" smtClean="0"/>
              <a:t>Publicity investment, particularly </a:t>
            </a:r>
            <a:r>
              <a:rPr lang="en-US" dirty="0" smtClean="0"/>
              <a:t>in </a:t>
            </a:r>
            <a:r>
              <a:rPr lang="en-US" dirty="0" err="1" smtClean="0"/>
              <a:t>Meyrin</a:t>
            </a:r>
            <a:endParaRPr lang="en-US" dirty="0" smtClean="0"/>
          </a:p>
          <a:p>
            <a:pPr lvl="1"/>
            <a:r>
              <a:rPr lang="en-US" dirty="0" smtClean="0"/>
              <a:t>Probable elimination of the Forum </a:t>
            </a:r>
            <a:r>
              <a:rPr lang="en-US" dirty="0" err="1" smtClean="0"/>
              <a:t>Meyrin</a:t>
            </a:r>
            <a:r>
              <a:rPr lang="en-US" dirty="0" smtClean="0"/>
              <a:t> Venue</a:t>
            </a:r>
          </a:p>
          <a:p>
            <a:pPr lvl="1"/>
            <a:r>
              <a:rPr lang="en-US" dirty="0" smtClean="0"/>
              <a:t>Major capital investment needed to ensure the longevity of the organization</a:t>
            </a:r>
          </a:p>
          <a:p>
            <a:pPr lvl="1"/>
            <a:endParaRPr lang="en-US" dirty="0" smtClean="0"/>
          </a:p>
        </p:txBody>
      </p:sp>
      <p:sp>
        <p:nvSpPr>
          <p:cNvPr id="4" name="Date Placeholder 3"/>
          <p:cNvSpPr>
            <a:spLocks noGrp="1"/>
          </p:cNvSpPr>
          <p:nvPr>
            <p:ph type="dt" sz="half" idx="2"/>
          </p:nvPr>
        </p:nvSpPr>
        <p:spPr>
          <a:xfrm>
            <a:off x="495300" y="6356353"/>
            <a:ext cx="2311400" cy="365125"/>
          </a:xfrm>
        </p:spPr>
        <p:txBody>
          <a:bodyPr/>
          <a:lstStyle/>
          <a:p>
            <a:r>
              <a:rPr lang="fr-CH" dirty="0" smtClean="0"/>
              <a:t>27-2-13</a:t>
            </a:r>
            <a:endParaRPr lang="en-US" dirty="0"/>
          </a:p>
        </p:txBody>
      </p:sp>
      <p:sp>
        <p:nvSpPr>
          <p:cNvPr id="5" name="Footer Placeholder 4"/>
          <p:cNvSpPr>
            <a:spLocks noGrp="1"/>
          </p:cNvSpPr>
          <p:nvPr>
            <p:ph type="ftr" sz="quarter" idx="3"/>
          </p:nvPr>
        </p:nvSpPr>
        <p:spPr>
          <a:xfrm>
            <a:off x="3384550" y="6356353"/>
            <a:ext cx="3136900" cy="365125"/>
          </a:xfrm>
        </p:spPr>
        <p:txBody>
          <a:bodyPr/>
          <a:lstStyle/>
          <a:p>
            <a:r>
              <a:rPr lang="en-US" smtClean="0"/>
              <a:t>3rd CinéGlobe Advisory Board</a:t>
            </a:r>
            <a:endParaRPr lang="en-US" dirty="0" smtClean="0"/>
          </a:p>
        </p:txBody>
      </p:sp>
      <p:sp>
        <p:nvSpPr>
          <p:cNvPr id="6" name="Slide Number Placeholder 5"/>
          <p:cNvSpPr>
            <a:spLocks noGrp="1"/>
          </p:cNvSpPr>
          <p:nvPr>
            <p:ph type="sldNum" sz="quarter" idx="12"/>
          </p:nvPr>
        </p:nvSpPr>
        <p:spPr/>
        <p:txBody>
          <a:bodyPr/>
          <a:lstStyle/>
          <a:p>
            <a:fld id="{5939E3E5-AF09-BC43-BA81-744299C9E83E}" type="slidenum">
              <a:rPr lang="en-US" smtClean="0"/>
              <a:t>56</a:t>
            </a:fld>
            <a:endParaRPr lang="en-US" dirty="0"/>
          </a:p>
        </p:txBody>
      </p:sp>
    </p:spTree>
    <p:extLst>
      <p:ext uri="{BB962C8B-B14F-4D97-AF65-F5344CB8AC3E}">
        <p14:creationId xmlns:p14="http://schemas.microsoft.com/office/powerpoint/2010/main" val="1845464851"/>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Requests for the Committee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Feedback on 2012 festival</a:t>
            </a:r>
          </a:p>
          <a:p>
            <a:pPr lvl="1"/>
            <a:r>
              <a:rPr lang="en-US" dirty="0" smtClean="0"/>
              <a:t>Changes in programming, format, etc.?</a:t>
            </a:r>
          </a:p>
          <a:p>
            <a:pPr lvl="1"/>
            <a:r>
              <a:rPr lang="en-US" dirty="0" smtClean="0"/>
              <a:t>Interpretation of festival performance</a:t>
            </a:r>
          </a:p>
          <a:p>
            <a:pPr lvl="1"/>
            <a:r>
              <a:rPr lang="en-US" dirty="0" smtClean="0"/>
              <a:t>Artistic direction</a:t>
            </a:r>
          </a:p>
          <a:p>
            <a:r>
              <a:rPr lang="en-US" dirty="0" smtClean="0"/>
              <a:t>Feedback on </a:t>
            </a:r>
            <a:r>
              <a:rPr lang="en-US" dirty="0"/>
              <a:t>future plans (roadmap</a:t>
            </a:r>
            <a:r>
              <a:rPr lang="en-US" dirty="0" smtClean="0"/>
              <a:t>)</a:t>
            </a:r>
          </a:p>
          <a:p>
            <a:pPr lvl="1"/>
            <a:r>
              <a:rPr lang="en-US" dirty="0" smtClean="0"/>
              <a:t>Feasibility</a:t>
            </a:r>
            <a:endParaRPr lang="en-US" dirty="0"/>
          </a:p>
          <a:p>
            <a:pPr lvl="1"/>
            <a:r>
              <a:rPr lang="en-US" dirty="0" smtClean="0"/>
              <a:t>Approach</a:t>
            </a:r>
          </a:p>
          <a:p>
            <a:r>
              <a:rPr lang="en-US" dirty="0" smtClean="0"/>
              <a:t>We will be circulating the draft report for 2012 soon</a:t>
            </a:r>
          </a:p>
          <a:p>
            <a:pPr lvl="1"/>
            <a:r>
              <a:rPr lang="en-US" dirty="0"/>
              <a:t>C</a:t>
            </a:r>
            <a:r>
              <a:rPr lang="en-US" dirty="0" smtClean="0"/>
              <a:t>omments needed so that they may be incorporated in the official yearly report</a:t>
            </a:r>
          </a:p>
          <a:p>
            <a:pPr lvl="1"/>
            <a:r>
              <a:rPr lang="en-US" dirty="0" smtClean="0"/>
              <a:t>Need not be detailed, but complete would be great!</a:t>
            </a:r>
            <a:endParaRPr lang="en-US" dirty="0"/>
          </a:p>
          <a:p>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57</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dirty="0" smtClean="0"/>
              <a:t>3</a:t>
            </a:r>
            <a:r>
              <a:rPr lang="en-US" baseline="30000" dirty="0" smtClean="0"/>
              <a:t>rd</a:t>
            </a:r>
            <a:r>
              <a:rPr lang="en-US" dirty="0" smtClean="0"/>
              <a:t> CinéGlobe Advisory Board</a:t>
            </a:r>
            <a:endParaRPr lang="en-US" dirty="0"/>
          </a:p>
        </p:txBody>
      </p:sp>
    </p:spTree>
    <p:extLst>
      <p:ext uri="{BB962C8B-B14F-4D97-AF65-F5344CB8AC3E}">
        <p14:creationId xmlns:p14="http://schemas.microsoft.com/office/powerpoint/2010/main" val="26505418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 always, Thank YOU!</a:t>
            </a:r>
            <a:endParaRPr lang="en-US" dirty="0"/>
          </a:p>
        </p:txBody>
      </p:sp>
      <p:sp>
        <p:nvSpPr>
          <p:cNvPr id="3" name="Subtitle 2"/>
          <p:cNvSpPr>
            <a:spLocks noGrp="1"/>
          </p:cNvSpPr>
          <p:nvPr>
            <p:ph type="subTitle" idx="1"/>
          </p:nvPr>
        </p:nvSpPr>
        <p:spPr/>
        <p:txBody>
          <a:bodyPr/>
          <a:lstStyle/>
          <a:p>
            <a:r>
              <a:rPr lang="en-US" dirty="0" smtClean="0"/>
              <a:t>On behalf of the entire CinéGlobe Team.</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58</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2161458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Artistic Vision</a:t>
            </a:r>
            <a:endParaRPr lang="en-US" dirty="0"/>
          </a:p>
        </p:txBody>
      </p:sp>
      <p:sp>
        <p:nvSpPr>
          <p:cNvPr id="3" name="Content Placeholder 2"/>
          <p:cNvSpPr>
            <a:spLocks noGrp="1"/>
          </p:cNvSpPr>
          <p:nvPr>
            <p:ph idx="1"/>
          </p:nvPr>
        </p:nvSpPr>
        <p:spPr/>
        <p:txBody>
          <a:bodyPr>
            <a:normAutofit/>
          </a:bodyPr>
          <a:lstStyle/>
          <a:p>
            <a:r>
              <a:rPr lang="en-US" sz="2400" b="1" dirty="0" smtClean="0"/>
              <a:t>Festival Theme - </a:t>
            </a:r>
            <a:r>
              <a:rPr lang="en-US" sz="2400" b="1" u="sng" dirty="0" smtClean="0"/>
              <a:t>Infinitely (Inter)connected</a:t>
            </a:r>
            <a:endParaRPr lang="en-US" sz="2400" dirty="0" smtClean="0"/>
          </a:p>
          <a:p>
            <a:r>
              <a:rPr lang="en-US" sz="2400" dirty="0" smtClean="0"/>
              <a:t>“Pick a flower on earth and you move the farthest star.”  </a:t>
            </a:r>
          </a:p>
          <a:p>
            <a:r>
              <a:rPr lang="en-US" sz="2400" dirty="0" smtClean="0"/>
              <a:t>When famed physicist Paul Dirac made this statement, he probably never imagined how much it would apply to our modern society.  Fueled by science and technology, </a:t>
            </a:r>
            <a:r>
              <a:rPr lang="en-US" sz="2400" dirty="0"/>
              <a:t>o</a:t>
            </a:r>
            <a:r>
              <a:rPr lang="en-US" sz="2400" dirty="0" smtClean="0"/>
              <a:t>ur world has become connected at a level far greater than we ever thought possible.  CinéGlobe seeks to showcase films of all genres that illustrate, probe, and challenge this nearly infinite connectedness of which we are all part – scientists and artists alike.</a:t>
            </a:r>
          </a:p>
        </p:txBody>
      </p:sp>
    </p:spTree>
    <p:extLst>
      <p:ext uri="{BB962C8B-B14F-4D97-AF65-F5344CB8AC3E}">
        <p14:creationId xmlns:p14="http://schemas.microsoft.com/office/powerpoint/2010/main" val="148213719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Festival programming</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7</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263715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Programming Strands</a:t>
            </a:r>
            <a:endParaRPr lang="en-US" dirty="0"/>
          </a:p>
        </p:txBody>
      </p:sp>
      <p:sp>
        <p:nvSpPr>
          <p:cNvPr id="8" name="Content Placeholder 7"/>
          <p:cNvSpPr>
            <a:spLocks noGrp="1"/>
          </p:cNvSpPr>
          <p:nvPr>
            <p:ph idx="1"/>
          </p:nvPr>
        </p:nvSpPr>
        <p:spPr>
          <a:xfrm>
            <a:off x="880533" y="1600203"/>
            <a:ext cx="8530167" cy="4525963"/>
          </a:xfrm>
        </p:spPr>
        <p:txBody>
          <a:bodyPr/>
          <a:lstStyle/>
          <a:p>
            <a:r>
              <a:rPr lang="en-US" dirty="0" smtClean="0"/>
              <a:t>Short Film Competition</a:t>
            </a:r>
          </a:p>
          <a:p>
            <a:pPr lvl="1"/>
            <a:r>
              <a:rPr lang="en-US" dirty="0" smtClean="0"/>
              <a:t>Doc &lt;30 minutes</a:t>
            </a:r>
          </a:p>
          <a:p>
            <a:pPr lvl="1"/>
            <a:r>
              <a:rPr lang="en-US" dirty="0" smtClean="0"/>
              <a:t>Fiction &lt;15 minutes</a:t>
            </a:r>
          </a:p>
          <a:p>
            <a:r>
              <a:rPr lang="en-US" dirty="0" smtClean="0"/>
              <a:t>Discussion/Short Programs</a:t>
            </a:r>
          </a:p>
          <a:p>
            <a:r>
              <a:rPr lang="en-US" dirty="0" smtClean="0"/>
              <a:t>Feature Films</a:t>
            </a:r>
          </a:p>
          <a:p>
            <a:r>
              <a:rPr lang="en-US" dirty="0" smtClean="0"/>
              <a:t>Musical/Retrospective Events</a:t>
            </a:r>
          </a:p>
          <a:p>
            <a:r>
              <a:rPr lang="en-US" dirty="0" smtClean="0"/>
              <a:t>Post-Festival</a:t>
            </a:r>
            <a:endParaRPr lang="en-US" dirty="0"/>
          </a:p>
        </p:txBody>
      </p:sp>
      <p:sp>
        <p:nvSpPr>
          <p:cNvPr id="4" name="Slide Number Placeholder 3"/>
          <p:cNvSpPr>
            <a:spLocks noGrp="1"/>
          </p:cNvSpPr>
          <p:nvPr>
            <p:ph type="sldNum" sz="quarter" idx="12"/>
          </p:nvPr>
        </p:nvSpPr>
        <p:spPr/>
        <p:txBody>
          <a:bodyPr/>
          <a:lstStyle/>
          <a:p>
            <a:fld id="{5939E3E5-AF09-BC43-BA81-744299C9E83E}" type="slidenum">
              <a:rPr lang="en-US" smtClean="0"/>
              <a:t>8</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2700808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Film Competition</a:t>
            </a:r>
            <a:endParaRPr lang="en-US" dirty="0"/>
          </a:p>
        </p:txBody>
      </p:sp>
      <p:sp>
        <p:nvSpPr>
          <p:cNvPr id="3" name="Content Placeholder 2"/>
          <p:cNvSpPr>
            <a:spLocks noGrp="1"/>
          </p:cNvSpPr>
          <p:nvPr>
            <p:ph idx="1"/>
          </p:nvPr>
        </p:nvSpPr>
        <p:spPr/>
        <p:txBody>
          <a:bodyPr/>
          <a:lstStyle/>
          <a:p>
            <a:r>
              <a:rPr lang="en-US" dirty="0" smtClean="0"/>
              <a:t>7 Programs in all</a:t>
            </a:r>
          </a:p>
          <a:p>
            <a:r>
              <a:rPr lang="en-US" dirty="0" smtClean="0"/>
              <a:t>Grouped thematically</a:t>
            </a:r>
          </a:p>
          <a:p>
            <a:r>
              <a:rPr lang="en-US" dirty="0" smtClean="0"/>
              <a:t>Mix of Fiction/Doc in each program</a:t>
            </a:r>
          </a:p>
          <a:p>
            <a:r>
              <a:rPr lang="en-US" dirty="0" smtClean="0"/>
              <a:t>Grew naturally during the selection process</a:t>
            </a:r>
          </a:p>
        </p:txBody>
      </p:sp>
      <p:sp>
        <p:nvSpPr>
          <p:cNvPr id="4" name="Slide Number Placeholder 3"/>
          <p:cNvSpPr>
            <a:spLocks noGrp="1"/>
          </p:cNvSpPr>
          <p:nvPr>
            <p:ph type="sldNum" sz="quarter" idx="12"/>
          </p:nvPr>
        </p:nvSpPr>
        <p:spPr/>
        <p:txBody>
          <a:bodyPr/>
          <a:lstStyle/>
          <a:p>
            <a:fld id="{5939E3E5-AF09-BC43-BA81-744299C9E83E}" type="slidenum">
              <a:rPr lang="en-US" smtClean="0"/>
              <a:t>9</a:t>
            </a:fld>
            <a:endParaRPr lang="en-US"/>
          </a:p>
        </p:txBody>
      </p:sp>
      <p:sp>
        <p:nvSpPr>
          <p:cNvPr id="5" name="Date Placeholder 4"/>
          <p:cNvSpPr>
            <a:spLocks noGrp="1"/>
          </p:cNvSpPr>
          <p:nvPr>
            <p:ph type="dt" sz="half" idx="2"/>
          </p:nvPr>
        </p:nvSpPr>
        <p:spPr/>
        <p:txBody>
          <a:bodyPr/>
          <a:lstStyle/>
          <a:p>
            <a:r>
              <a:rPr lang="fr-CH" smtClean="0"/>
              <a:t>27-2-13</a:t>
            </a:r>
            <a:endParaRPr lang="en-US" dirty="0"/>
          </a:p>
        </p:txBody>
      </p:sp>
      <p:sp>
        <p:nvSpPr>
          <p:cNvPr id="6" name="Footer Placeholder 5"/>
          <p:cNvSpPr>
            <a:spLocks noGrp="1"/>
          </p:cNvSpPr>
          <p:nvPr>
            <p:ph type="ftr" sz="quarter" idx="3"/>
          </p:nvPr>
        </p:nvSpPr>
        <p:spPr/>
        <p:txBody>
          <a:bodyPr/>
          <a:lstStyle/>
          <a:p>
            <a:r>
              <a:rPr lang="en-US" baseline="0" smtClean="0"/>
              <a:t>3</a:t>
            </a:r>
            <a:r>
              <a:rPr lang="en-US" baseline="30000" smtClean="0"/>
              <a:t>rd</a:t>
            </a:r>
            <a:r>
              <a:rPr lang="en-US" smtClean="0"/>
              <a:t> CinéGlobe Advisory Board</a:t>
            </a:r>
            <a:endParaRPr lang="en-US" dirty="0"/>
          </a:p>
        </p:txBody>
      </p:sp>
    </p:spTree>
    <p:extLst>
      <p:ext uri="{BB962C8B-B14F-4D97-AF65-F5344CB8AC3E}">
        <p14:creationId xmlns:p14="http://schemas.microsoft.com/office/powerpoint/2010/main" val="69191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9578</TotalTime>
  <Words>3323</Words>
  <Application>Microsoft Macintosh PowerPoint</Application>
  <PresentationFormat>A4 Paper (210x297 mm)</PresentationFormat>
  <Paragraphs>709</Paragraphs>
  <Slides>58</Slides>
  <Notes>4</Notes>
  <HiddenSlides>0</HiddenSlides>
  <MMClips>1</MMClips>
  <ScaleCrop>false</ScaleCrop>
  <HeadingPairs>
    <vt:vector size="6" baseType="variant">
      <vt:variant>
        <vt:lpstr>Theme</vt:lpstr>
      </vt:variant>
      <vt:variant>
        <vt:i4>1</vt:i4>
      </vt:variant>
      <vt:variant>
        <vt:lpstr>Links</vt:lpstr>
      </vt:variant>
      <vt:variant>
        <vt:i4>1</vt:i4>
      </vt:variant>
      <vt:variant>
        <vt:lpstr>Slide Titles</vt:lpstr>
      </vt:variant>
      <vt:variant>
        <vt:i4>58</vt:i4>
      </vt:variant>
    </vt:vector>
  </HeadingPairs>
  <TitlesOfParts>
    <vt:vector size="60" baseType="lpstr">
      <vt:lpstr>Office Theme</vt:lpstr>
      <vt:lpstr>\\localhost\Users\nhartman\Documents\CineGlobe\Advisory Committee\Macintosh HD:Users:nhartman:Documents:CineGlobe:2010:Evaluation:CineGlobeReport2011-FR.doc!OLE_LINK1</vt:lpstr>
      <vt:lpstr>PowerPoint Presentation</vt:lpstr>
      <vt:lpstr>Third Board Meeting</vt:lpstr>
      <vt:lpstr>Motivations</vt:lpstr>
      <vt:lpstr>CinéGlobe Mission</vt:lpstr>
      <vt:lpstr>Artistic Values</vt:lpstr>
      <vt:lpstr>Artistic Vision</vt:lpstr>
      <vt:lpstr>Festival programming</vt:lpstr>
      <vt:lpstr>Programming Strands</vt:lpstr>
      <vt:lpstr>Short Film Competition</vt:lpstr>
      <vt:lpstr>Short Film Programs</vt:lpstr>
      <vt:lpstr>Short Film Program Popularity</vt:lpstr>
      <vt:lpstr>Jury</vt:lpstr>
      <vt:lpstr>Special Programs, 1/2</vt:lpstr>
      <vt:lpstr>Special Programs 2/2</vt:lpstr>
      <vt:lpstr>Post Festival Events</vt:lpstr>
      <vt:lpstr>Festival logistics</vt:lpstr>
      <vt:lpstr>Logistics</vt:lpstr>
      <vt:lpstr>Film Reviewing</vt:lpstr>
      <vt:lpstr>Reviewing/Selection Process</vt:lpstr>
      <vt:lpstr>Proposal for CinéGlobe Online</vt:lpstr>
      <vt:lpstr>Audiovisual Setup</vt:lpstr>
      <vt:lpstr>Subtitling/Interpretation</vt:lpstr>
      <vt:lpstr>Festival Agenda</vt:lpstr>
      <vt:lpstr>Film Submissions/Selection Summary</vt:lpstr>
      <vt:lpstr>CinéGlobe 2012 in Numbers</vt:lpstr>
      <vt:lpstr>Audience Statistics by Screening</vt:lpstr>
      <vt:lpstr>Audience Statistics by Day</vt:lpstr>
      <vt:lpstr>Comparative Schedule 2010-2012</vt:lpstr>
      <vt:lpstr>Audience Statistics 2010 vs. 2012</vt:lpstr>
      <vt:lpstr>Logistics Summary</vt:lpstr>
      <vt:lpstr>Communication</vt:lpstr>
      <vt:lpstr>Communication</vt:lpstr>
      <vt:lpstr>Logo &amp; Slogan </vt:lpstr>
      <vt:lpstr>Website Update</vt:lpstr>
      <vt:lpstr>Social Media</vt:lpstr>
      <vt:lpstr>Poster Campaign</vt:lpstr>
      <vt:lpstr>Local Ads</vt:lpstr>
      <vt:lpstr>Trailer - Cinemas/TPG</vt:lpstr>
      <vt:lpstr>Placements Summary</vt:lpstr>
      <vt:lpstr>Press Appearances</vt:lpstr>
      <vt:lpstr>Publicity Numbers</vt:lpstr>
      <vt:lpstr>Publicity Reach Overall</vt:lpstr>
      <vt:lpstr>Publicity Reach – CERN Channels</vt:lpstr>
      <vt:lpstr>Communication Summary</vt:lpstr>
      <vt:lpstr>FUNDraising/partnerships</vt:lpstr>
      <vt:lpstr>Financing</vt:lpstr>
      <vt:lpstr>Sponsorship Program</vt:lpstr>
      <vt:lpstr>Partners/Sponsors</vt:lpstr>
      <vt:lpstr>Final Budget 2012</vt:lpstr>
      <vt:lpstr>Comparison with “Original” Budget</vt:lpstr>
      <vt:lpstr>Audience Feedback</vt:lpstr>
      <vt:lpstr>Short Term Goals</vt:lpstr>
      <vt:lpstr>Collaborations with  Other Science Film Festivals</vt:lpstr>
      <vt:lpstr>Plans for 2014 Festival</vt:lpstr>
      <vt:lpstr>Road Map for the Future</vt:lpstr>
      <vt:lpstr>Conclusions</vt:lpstr>
      <vt:lpstr>Our Requests for the Committee</vt:lpstr>
      <vt:lpstr>As always, Thank YOU!</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CineGlobe</dc:title>
  <dc:creator>Neal Hartman</dc:creator>
  <cp:lastModifiedBy>Neal Hartman</cp:lastModifiedBy>
  <cp:revision>113</cp:revision>
  <cp:lastPrinted>2013-02-27T08:30:28Z</cp:lastPrinted>
  <dcterms:created xsi:type="dcterms:W3CDTF">2012-01-25T19:09:10Z</dcterms:created>
  <dcterms:modified xsi:type="dcterms:W3CDTF">2013-02-27T08:35:01Z</dcterms:modified>
</cp:coreProperties>
</file>