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wdp" ContentType="image/vnd.ms-photo"/>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4.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6.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7.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8.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9.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10.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99" r:id="rId2"/>
    <p:sldMasterId id="2147483744" r:id="rId3"/>
    <p:sldMasterId id="2147483755" r:id="rId4"/>
    <p:sldMasterId id="2147483760" r:id="rId5"/>
    <p:sldMasterId id="2147483765" r:id="rId6"/>
    <p:sldMasterId id="2147483770" r:id="rId7"/>
    <p:sldMasterId id="2147483774" r:id="rId8"/>
    <p:sldMasterId id="2147483793" r:id="rId9"/>
    <p:sldMasterId id="2147483805" r:id="rId10"/>
    <p:sldMasterId id="2147483818" r:id="rId11"/>
  </p:sldMasterIdLst>
  <p:notesMasterIdLst>
    <p:notesMasterId r:id="rId52"/>
  </p:notesMasterIdLst>
  <p:handoutMasterIdLst>
    <p:handoutMasterId r:id="rId53"/>
  </p:handoutMasterIdLst>
  <p:sldIdLst>
    <p:sldId id="259" r:id="rId12"/>
    <p:sldId id="260" r:id="rId13"/>
    <p:sldId id="282" r:id="rId14"/>
    <p:sldId id="283" r:id="rId15"/>
    <p:sldId id="321" r:id="rId16"/>
    <p:sldId id="316" r:id="rId17"/>
    <p:sldId id="317" r:id="rId18"/>
    <p:sldId id="318" r:id="rId19"/>
    <p:sldId id="319" r:id="rId20"/>
    <p:sldId id="320" r:id="rId21"/>
    <p:sldId id="284" r:id="rId22"/>
    <p:sldId id="261" r:id="rId23"/>
    <p:sldId id="262" r:id="rId24"/>
    <p:sldId id="285" r:id="rId25"/>
    <p:sldId id="286" r:id="rId26"/>
    <p:sldId id="288" r:id="rId27"/>
    <p:sldId id="289" r:id="rId28"/>
    <p:sldId id="290" r:id="rId29"/>
    <p:sldId id="291" r:id="rId30"/>
    <p:sldId id="292" r:id="rId31"/>
    <p:sldId id="293" r:id="rId32"/>
    <p:sldId id="294" r:id="rId33"/>
    <p:sldId id="295" r:id="rId34"/>
    <p:sldId id="296" r:id="rId35"/>
    <p:sldId id="297" r:id="rId36"/>
    <p:sldId id="298" r:id="rId37"/>
    <p:sldId id="299" r:id="rId38"/>
    <p:sldId id="300" r:id="rId39"/>
    <p:sldId id="302" r:id="rId40"/>
    <p:sldId id="303" r:id="rId41"/>
    <p:sldId id="304" r:id="rId42"/>
    <p:sldId id="305" r:id="rId43"/>
    <p:sldId id="306" r:id="rId44"/>
    <p:sldId id="307" r:id="rId45"/>
    <p:sldId id="308" r:id="rId46"/>
    <p:sldId id="309" r:id="rId47"/>
    <p:sldId id="311" r:id="rId48"/>
    <p:sldId id="312" r:id="rId49"/>
    <p:sldId id="313" r:id="rId50"/>
    <p:sldId id="314"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1" d="100"/>
          <a:sy n="101" d="100"/>
        </p:scale>
        <p:origin x="-344"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50" Type="http://schemas.openxmlformats.org/officeDocument/2006/relationships/slide" Target="slides/slide39.xml"/><Relationship Id="rId51" Type="http://schemas.openxmlformats.org/officeDocument/2006/relationships/slide" Target="slides/slide40.xml"/><Relationship Id="rId52" Type="http://schemas.openxmlformats.org/officeDocument/2006/relationships/notesMaster" Target="notesMasters/notesMaster1.xml"/><Relationship Id="rId53" Type="http://schemas.openxmlformats.org/officeDocument/2006/relationships/handoutMaster" Target="handoutMasters/handoutMaster1.xml"/><Relationship Id="rId54" Type="http://schemas.openxmlformats.org/officeDocument/2006/relationships/printerSettings" Target="printerSettings/printerSettings1.bin"/><Relationship Id="rId55" Type="http://schemas.openxmlformats.org/officeDocument/2006/relationships/presProps" Target="presProps.xml"/><Relationship Id="rId56" Type="http://schemas.openxmlformats.org/officeDocument/2006/relationships/viewProps" Target="viewProps.xml"/><Relationship Id="rId57" Type="http://schemas.openxmlformats.org/officeDocument/2006/relationships/theme" Target="theme/theme1.xml"/><Relationship Id="rId58" Type="http://schemas.openxmlformats.org/officeDocument/2006/relationships/tableStyles" Target="tableStyles.xml"/><Relationship Id="rId40" Type="http://schemas.openxmlformats.org/officeDocument/2006/relationships/slide" Target="slides/slide29.xml"/><Relationship Id="rId41" Type="http://schemas.openxmlformats.org/officeDocument/2006/relationships/slide" Target="slides/slide30.xml"/><Relationship Id="rId42" Type="http://schemas.openxmlformats.org/officeDocument/2006/relationships/slide" Target="slides/slide31.xml"/><Relationship Id="rId43" Type="http://schemas.openxmlformats.org/officeDocument/2006/relationships/slide" Target="slides/slide32.xml"/><Relationship Id="rId44" Type="http://schemas.openxmlformats.org/officeDocument/2006/relationships/slide" Target="slides/slide33.xml"/><Relationship Id="rId45" Type="http://schemas.openxmlformats.org/officeDocument/2006/relationships/slide" Target="slides/slide34.xml"/><Relationship Id="rId46" Type="http://schemas.openxmlformats.org/officeDocument/2006/relationships/slide" Target="slides/slide35.xml"/><Relationship Id="rId47" Type="http://schemas.openxmlformats.org/officeDocument/2006/relationships/slide" Target="slides/slide36.xml"/><Relationship Id="rId48" Type="http://schemas.openxmlformats.org/officeDocument/2006/relationships/slide" Target="slides/slide37.xml"/><Relationship Id="rId49" Type="http://schemas.openxmlformats.org/officeDocument/2006/relationships/slide" Target="slides/slide3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30" Type="http://schemas.openxmlformats.org/officeDocument/2006/relationships/slide" Target="slides/slide19.xml"/><Relationship Id="rId31" Type="http://schemas.openxmlformats.org/officeDocument/2006/relationships/slide" Target="slides/slide20.xml"/><Relationship Id="rId32" Type="http://schemas.openxmlformats.org/officeDocument/2006/relationships/slide" Target="slides/slide21.xml"/><Relationship Id="rId33" Type="http://schemas.openxmlformats.org/officeDocument/2006/relationships/slide" Target="slides/slide22.xml"/><Relationship Id="rId34" Type="http://schemas.openxmlformats.org/officeDocument/2006/relationships/slide" Target="slides/slide23.xml"/><Relationship Id="rId35" Type="http://schemas.openxmlformats.org/officeDocument/2006/relationships/slide" Target="slides/slide24.xml"/><Relationship Id="rId36" Type="http://schemas.openxmlformats.org/officeDocument/2006/relationships/slide" Target="slides/slide25.xml"/><Relationship Id="rId37" Type="http://schemas.openxmlformats.org/officeDocument/2006/relationships/slide" Target="slides/slide26.xml"/><Relationship Id="rId38" Type="http://schemas.openxmlformats.org/officeDocument/2006/relationships/slide" Target="slides/slide27.xml"/><Relationship Id="rId39" Type="http://schemas.openxmlformats.org/officeDocument/2006/relationships/slide" Target="slides/slide28.xml"/><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slide" Target="slides/slide13.xml"/><Relationship Id="rId25" Type="http://schemas.openxmlformats.org/officeDocument/2006/relationships/slide" Target="slides/slide14.xml"/><Relationship Id="rId26" Type="http://schemas.openxmlformats.org/officeDocument/2006/relationships/slide" Target="slides/slide15.xml"/><Relationship Id="rId27" Type="http://schemas.openxmlformats.org/officeDocument/2006/relationships/slide" Target="slides/slide16.xml"/><Relationship Id="rId28" Type="http://schemas.openxmlformats.org/officeDocument/2006/relationships/slide" Target="slides/slide17.xml"/><Relationship Id="rId29" Type="http://schemas.openxmlformats.org/officeDocument/2006/relationships/slide" Target="slides/slide18.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Users\o\obarring\Documents\CF\Procurement\inventory\inventory-20100525.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ern.ch\dfs\Users\o\obarring\Documents\CF\Procurement\inventory\inventory-2010052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pie3DChart>
        <c:varyColors val="1"/>
        <c:ser>
          <c:idx val="0"/>
          <c:order val="0"/>
          <c:dLbls>
            <c:dLblPos val="bestFit"/>
            <c:showLegendKey val="0"/>
            <c:showVal val="0"/>
            <c:showCatName val="1"/>
            <c:showSerName val="0"/>
            <c:showPercent val="1"/>
            <c:showBubbleSize val="0"/>
            <c:showLeaderLines val="1"/>
          </c:dLbls>
          <c:cat>
            <c:strRef>
              <c:f>'Processors and cores'!$A$5:$A$169</c:f>
              <c:strCache>
                <c:ptCount val="9"/>
                <c:pt idx="0">
                  <c:v>Xeon 5150</c:v>
                </c:pt>
                <c:pt idx="1">
                  <c:v>Xeon 5160</c:v>
                </c:pt>
                <c:pt idx="2">
                  <c:v>Xeon E5335</c:v>
                </c:pt>
                <c:pt idx="3">
                  <c:v>Xeon E5345</c:v>
                </c:pt>
                <c:pt idx="4">
                  <c:v>Xeon E5405</c:v>
                </c:pt>
                <c:pt idx="5">
                  <c:v>Xeon E5410</c:v>
                </c:pt>
                <c:pt idx="6">
                  <c:v>Xeon L5420</c:v>
                </c:pt>
                <c:pt idx="7">
                  <c:v>Xeon L5520</c:v>
                </c:pt>
                <c:pt idx="8">
                  <c:v>Xeon 3GHz</c:v>
                </c:pt>
              </c:strCache>
            </c:strRef>
          </c:cat>
          <c:val>
            <c:numRef>
              <c:f>'Processors and cores'!$B$5:$B$169</c:f>
              <c:numCache>
                <c:formatCode>General</c:formatCode>
                <c:ptCount val="9"/>
                <c:pt idx="0">
                  <c:v>220.0</c:v>
                </c:pt>
                <c:pt idx="1">
                  <c:v>1288.0</c:v>
                </c:pt>
                <c:pt idx="2">
                  <c:v>934.0</c:v>
                </c:pt>
                <c:pt idx="3">
                  <c:v>1910.0</c:v>
                </c:pt>
                <c:pt idx="4">
                  <c:v>866.0</c:v>
                </c:pt>
                <c:pt idx="5">
                  <c:v>2167.0</c:v>
                </c:pt>
                <c:pt idx="6">
                  <c:v>1138.0</c:v>
                </c:pt>
                <c:pt idx="7">
                  <c:v>4453.0</c:v>
                </c:pt>
                <c:pt idx="8">
                  <c:v>498.0</c:v>
                </c:pt>
              </c:numCache>
            </c:numRef>
          </c:val>
        </c:ser>
        <c:dLbls>
          <c:showLegendKey val="0"/>
          <c:showVal val="0"/>
          <c:showCatName val="1"/>
          <c:showSerName val="0"/>
          <c:showPercent val="1"/>
          <c:showBubbleSize val="0"/>
          <c:showLeaderLines val="1"/>
        </c:dLbls>
      </c:pie3DChart>
    </c:plotArea>
    <c:plotVisOnly val="1"/>
    <c:dispBlanksAs val="gap"/>
    <c:showDLblsOverMax val="0"/>
  </c:chart>
  <c:spPr>
    <a:noFill/>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pie3DChart>
        <c:varyColors val="1"/>
        <c:ser>
          <c:idx val="0"/>
          <c:order val="0"/>
          <c:explosion val="25"/>
          <c:dLbls>
            <c:dLbl>
              <c:idx val="5"/>
              <c:layout>
                <c:manualLayout>
                  <c:x val="0.0587884115435691"/>
                  <c:y val="0.264976174094748"/>
                </c:manualLayout>
              </c:layout>
              <c:tx>
                <c:rich>
                  <a:bodyPr/>
                  <a:lstStyle/>
                  <a:p>
                    <a:r>
                      <a:rPr lang="en-US"/>
                      <a:t> </a:t>
                    </a:r>
                    <a:r>
                      <a:rPr lang="en-US" smtClean="0"/>
                      <a:t>Western Digital</a:t>
                    </a:r>
                    <a:r>
                      <a:rPr lang="en-US" dirty="0"/>
                      <a:t>
59%</a:t>
                    </a:r>
                  </a:p>
                </c:rich>
              </c:tx>
              <c:showLegendKey val="0"/>
              <c:showVal val="0"/>
              <c:showCatName val="1"/>
              <c:showSerName val="0"/>
              <c:showPercent val="1"/>
              <c:showBubbleSize val="0"/>
            </c:dLbl>
            <c:txPr>
              <a:bodyPr/>
              <a:lstStyle/>
              <a:p>
                <a:pPr>
                  <a:defRPr sz="800" b="1"/>
                </a:pPr>
                <a:endParaRPr lang="en-US"/>
              </a:p>
            </c:txPr>
            <c:showLegendKey val="0"/>
            <c:showVal val="0"/>
            <c:showCatName val="1"/>
            <c:showSerName val="0"/>
            <c:showPercent val="1"/>
            <c:showBubbleSize val="0"/>
            <c:showLeaderLines val="1"/>
          </c:dLbls>
          <c:cat>
            <c:strRef>
              <c:f>'Disks raw space'!$A$34:$A$626</c:f>
              <c:strCache>
                <c:ptCount val="7"/>
                <c:pt idx="0">
                  <c:v> Fujitsu</c:v>
                </c:pt>
                <c:pt idx="1">
                  <c:v> Hitachi</c:v>
                </c:pt>
                <c:pt idx="2">
                  <c:v> HP</c:v>
                </c:pt>
                <c:pt idx="3">
                  <c:v> Maxtor</c:v>
                </c:pt>
                <c:pt idx="4">
                  <c:v> Seagate</c:v>
                </c:pt>
                <c:pt idx="5">
                  <c:v> WDC</c:v>
                </c:pt>
                <c:pt idx="6">
                  <c:v>Other</c:v>
                </c:pt>
              </c:strCache>
            </c:strRef>
          </c:cat>
          <c:val>
            <c:numRef>
              <c:f>'Disks raw space'!$B$34:$B$626</c:f>
              <c:numCache>
                <c:formatCode>General</c:formatCode>
                <c:ptCount val="7"/>
                <c:pt idx="0">
                  <c:v>1562.0</c:v>
                </c:pt>
                <c:pt idx="1">
                  <c:v>12389.0</c:v>
                </c:pt>
                <c:pt idx="2">
                  <c:v>32.0</c:v>
                </c:pt>
                <c:pt idx="3">
                  <c:v>30.0</c:v>
                </c:pt>
                <c:pt idx="4">
                  <c:v>8072.0</c:v>
                </c:pt>
                <c:pt idx="5">
                  <c:v>31561.0</c:v>
                </c:pt>
                <c:pt idx="6">
                  <c:v>82.0</c:v>
                </c:pt>
              </c:numCache>
            </c:numRef>
          </c:val>
        </c:ser>
        <c:dLbls>
          <c:showLegendKey val="0"/>
          <c:showVal val="0"/>
          <c:showCatName val="1"/>
          <c:showSerName val="0"/>
          <c:showPercent val="1"/>
          <c:showBubbleSize val="0"/>
          <c:showLeaderLines val="1"/>
        </c:dLbls>
      </c:pie3DChart>
    </c:plotArea>
    <c:plotVisOnly val="1"/>
    <c:dispBlanksAs val="gap"/>
    <c:showDLblsOverMax val="0"/>
  </c:chart>
  <c:spPr>
    <a:noFill/>
    <a:ln>
      <a:noFill/>
    </a:ln>
  </c:sp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A403AA-4D83-2343-B901-948F3DCAEE36}"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en-GB"/>
        </a:p>
      </dgm:t>
    </dgm:pt>
    <dgm:pt modelId="{A13036F8-E14A-C544-B45E-95A060EDBC73}">
      <dgm:prSet phldrT="[Text]" custT="1"/>
      <dgm:spPr/>
      <dgm:t>
        <a:bodyPr/>
        <a:lstStyle/>
        <a:p>
          <a:r>
            <a:rPr lang="en-GB" sz="3300" dirty="0" smtClean="0"/>
            <a:t>Planned rates: </a:t>
          </a:r>
        </a:p>
        <a:p>
          <a:r>
            <a:rPr lang="en-GB" sz="2000" dirty="0" smtClean="0"/>
            <a:t>Tier 0 – Tier 1: 650 MB/s + margin</a:t>
          </a:r>
          <a:endParaRPr lang="en-GB" sz="2000" dirty="0"/>
        </a:p>
      </dgm:t>
    </dgm:pt>
    <dgm:pt modelId="{C19D42A0-6633-6A41-A494-A220E56ABB64}" type="parTrans" cxnId="{88CBE6CE-6713-BF4F-81E6-4C24E17A56BA}">
      <dgm:prSet/>
      <dgm:spPr/>
      <dgm:t>
        <a:bodyPr/>
        <a:lstStyle/>
        <a:p>
          <a:endParaRPr lang="en-GB"/>
        </a:p>
      </dgm:t>
    </dgm:pt>
    <dgm:pt modelId="{B2C73AB8-6A08-2144-B6FD-C576BEE504A5}" type="sibTrans" cxnId="{88CBE6CE-6713-BF4F-81E6-4C24E17A56BA}">
      <dgm:prSet/>
      <dgm:spPr/>
      <dgm:t>
        <a:bodyPr/>
        <a:lstStyle/>
        <a:p>
          <a:endParaRPr lang="en-GB"/>
        </a:p>
      </dgm:t>
    </dgm:pt>
    <dgm:pt modelId="{41F2A303-4EB5-8C46-AE32-7C49060F36EE}" type="pres">
      <dgm:prSet presAssocID="{74A403AA-4D83-2343-B901-948F3DCAEE36}" presName="linear" presStyleCnt="0">
        <dgm:presLayoutVars>
          <dgm:animLvl val="lvl"/>
          <dgm:resizeHandles val="exact"/>
        </dgm:presLayoutVars>
      </dgm:prSet>
      <dgm:spPr/>
      <dgm:t>
        <a:bodyPr/>
        <a:lstStyle/>
        <a:p>
          <a:endParaRPr lang="en-GB"/>
        </a:p>
      </dgm:t>
    </dgm:pt>
    <dgm:pt modelId="{26593070-09F5-3A43-971E-22AE14650DCF}" type="pres">
      <dgm:prSet presAssocID="{A13036F8-E14A-C544-B45E-95A060EDBC73}" presName="parentText" presStyleLbl="node1" presStyleIdx="0" presStyleCnt="1">
        <dgm:presLayoutVars>
          <dgm:chMax val="0"/>
          <dgm:bulletEnabled val="1"/>
        </dgm:presLayoutVars>
      </dgm:prSet>
      <dgm:spPr/>
      <dgm:t>
        <a:bodyPr/>
        <a:lstStyle/>
        <a:p>
          <a:endParaRPr lang="en-GB"/>
        </a:p>
      </dgm:t>
    </dgm:pt>
  </dgm:ptLst>
  <dgm:cxnLst>
    <dgm:cxn modelId="{88CBE6CE-6713-BF4F-81E6-4C24E17A56BA}" srcId="{74A403AA-4D83-2343-B901-948F3DCAEE36}" destId="{A13036F8-E14A-C544-B45E-95A060EDBC73}" srcOrd="0" destOrd="0" parTransId="{C19D42A0-6633-6A41-A494-A220E56ABB64}" sibTransId="{B2C73AB8-6A08-2144-B6FD-C576BEE504A5}"/>
    <dgm:cxn modelId="{FCD19257-C1EB-2A4F-A565-938992876211}" type="presOf" srcId="{74A403AA-4D83-2343-B901-948F3DCAEE36}" destId="{41F2A303-4EB5-8C46-AE32-7C49060F36EE}" srcOrd="0" destOrd="0" presId="urn:microsoft.com/office/officeart/2005/8/layout/vList2"/>
    <dgm:cxn modelId="{EC5891DA-2308-5B4F-A493-0AC3AD547821}" type="presOf" srcId="{A13036F8-E14A-C544-B45E-95A060EDBC73}" destId="{26593070-09F5-3A43-971E-22AE14650DCF}" srcOrd="0" destOrd="0" presId="urn:microsoft.com/office/officeart/2005/8/layout/vList2"/>
    <dgm:cxn modelId="{F260925D-0014-2B40-9945-74914E013252}" type="presParOf" srcId="{41F2A303-4EB5-8C46-AE32-7C49060F36EE}" destId="{26593070-09F5-3A43-971E-22AE14650DCF}" srcOrd="0"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593070-09F5-3A43-971E-22AE14650DCF}">
      <dsp:nvSpPr>
        <dsp:cNvPr id="0" name=""/>
        <dsp:cNvSpPr/>
      </dsp:nvSpPr>
      <dsp:spPr>
        <a:xfrm>
          <a:off x="0" y="369574"/>
          <a:ext cx="4191000" cy="129285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n-GB" sz="3300" kern="1200" dirty="0" smtClean="0"/>
            <a:t>Planned rates: </a:t>
          </a:r>
        </a:p>
        <a:p>
          <a:pPr lvl="0" algn="l" defTabSz="1466850">
            <a:lnSpc>
              <a:spcPct val="90000"/>
            </a:lnSpc>
            <a:spcBef>
              <a:spcPct val="0"/>
            </a:spcBef>
            <a:spcAft>
              <a:spcPct val="35000"/>
            </a:spcAft>
          </a:pPr>
          <a:r>
            <a:rPr lang="en-GB" sz="2000" kern="1200" dirty="0" smtClean="0"/>
            <a:t>Tier 0 – Tier 1: 650 MB/s + margin</a:t>
          </a:r>
          <a:endParaRPr lang="en-GB" sz="2000" kern="1200" dirty="0"/>
        </a:p>
      </dsp:txBody>
      <dsp:txXfrm>
        <a:off x="63112" y="432686"/>
        <a:ext cx="4064776" cy="116662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D2BB0F1-B01F-F642-A422-EBEFF44271AE}" type="datetimeFigureOut">
              <a:rPr lang="en-US" smtClean="0"/>
              <a:t>02/09/2013</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8063C40-BE6D-7243-96EE-9FC5DBCEB10A}" type="slidenum">
              <a:rPr lang="en-GB" smtClean="0"/>
              <a:t>‹#›</a:t>
            </a:fld>
            <a:endParaRPr lang="en-GB"/>
          </a:p>
        </p:txBody>
      </p:sp>
    </p:spTree>
    <p:extLst>
      <p:ext uri="{BB962C8B-B14F-4D97-AF65-F5344CB8AC3E}">
        <p14:creationId xmlns:p14="http://schemas.microsoft.com/office/powerpoint/2010/main" val="14271207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7A4E4A-6A1F-D144-9287-2ECBEAA8DD3A}" type="datetimeFigureOut">
              <a:rPr lang="en-US" smtClean="0"/>
              <a:t>02/09/2013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ECFC15-4EC2-1F46-81FF-87EEA13573D2}" type="slidenum">
              <a:rPr lang="en-GB" smtClean="0"/>
              <a:t>‹#›</a:t>
            </a:fld>
            <a:endParaRPr lang="en-GB"/>
          </a:p>
        </p:txBody>
      </p:sp>
    </p:spTree>
    <p:extLst>
      <p:ext uri="{BB962C8B-B14F-4D97-AF65-F5344CB8AC3E}">
        <p14:creationId xmlns:p14="http://schemas.microsoft.com/office/powerpoint/2010/main" val="169397901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prstClr val="black"/>
                </a:solidFill>
              </a:rPr>
              <a:pPr/>
              <a:t>1</a:t>
            </a:fld>
            <a:endParaRPr lang="en-GB">
              <a:solidFill>
                <a:prstClr val="black"/>
              </a:solidFill>
            </a:endParaRPr>
          </a:p>
        </p:txBody>
      </p:sp>
      <p:sp>
        <p:nvSpPr>
          <p:cNvPr id="28675"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eaLnBrk="0" fontAlgn="base" hangingPunct="0">
              <a:spcBef>
                <a:spcPct val="0"/>
              </a:spcBef>
              <a:spcAft>
                <a:spcPct val="0"/>
              </a:spcAft>
            </a:pPr>
            <a:fld id="{B68E2002-60AE-2145-B876-134F9FFAC958}" type="slidenum">
              <a:rPr lang="en-GB" sz="1200">
                <a:solidFill>
                  <a:prstClr val="black"/>
                </a:solidFill>
                <a:latin typeface="Arial" charset="0"/>
                <a:ea typeface="ＭＳ Ｐゴシック" charset="-128"/>
                <a:cs typeface="ＭＳ Ｐゴシック" charset="-128"/>
              </a:rPr>
              <a:pPr algn="r" eaLnBrk="0" fontAlgn="base" hangingPunct="0">
                <a:spcBef>
                  <a:spcPct val="0"/>
                </a:spcBef>
                <a:spcAft>
                  <a:spcPct val="0"/>
                </a:spcAft>
              </a:pPr>
              <a:t>1</a:t>
            </a:fld>
            <a:endParaRPr lang="en-GB" sz="1200">
              <a:solidFill>
                <a:prstClr val="black"/>
              </a:solidFill>
              <a:latin typeface="Arial" charset="0"/>
              <a:ea typeface="ＭＳ Ｐゴシック" charset="-128"/>
              <a:cs typeface="ＭＳ Ｐゴシック" charset="-128"/>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Here we see a schematic</a:t>
            </a:r>
            <a:r>
              <a:rPr lang="en-GB" baseline="0" dirty="0" smtClean="0"/>
              <a:t> of a grid infrastructure.  At the lowest level we have the physical networks providing the underlying communication.  These are supported by large national or international projects and organisations, such as </a:t>
            </a:r>
            <a:r>
              <a:rPr lang="en-GB" baseline="0" dirty="0" err="1" smtClean="0"/>
              <a:t>Geant</a:t>
            </a:r>
            <a:r>
              <a:rPr lang="en-GB" baseline="0" dirty="0" smtClean="0"/>
              <a:t> in Europe, and many National Research and Education Networks (NREN) organisations.</a:t>
            </a:r>
          </a:p>
          <a:p>
            <a:endParaRPr lang="en-GB" baseline="0" dirty="0" smtClean="0"/>
          </a:p>
          <a:p>
            <a:r>
              <a:rPr lang="en-GB" baseline="0" dirty="0" smtClean="0"/>
              <a:t>At the next layer we have the resources that are to be shared – these may be computing clusters, storage systems, supercomputers, or even scientific instruments.  At the next layer we see the implementation of the “grid” through the layer of software – or grid middleware.  This is what binds together the underlying physical resources into a collaborative structure, providing all of the elements necessary to do so.  At one extreme we have supercomputer grids such as DEISA or </a:t>
            </a:r>
            <a:r>
              <a:rPr lang="en-GB" baseline="0" dirty="0" err="1" smtClean="0"/>
              <a:t>Teragrid</a:t>
            </a:r>
            <a:r>
              <a:rPr lang="en-GB" baseline="0" dirty="0" smtClean="0"/>
              <a:t> that link supercomputers, while at the other we have more general cluster-based grids such as Open Science Grid in the USA and EGI (EGEE) in Europe.  </a:t>
            </a:r>
          </a:p>
          <a:p>
            <a:endParaRPr lang="en-GB" baseline="0" dirty="0" smtClean="0"/>
          </a:p>
          <a:p>
            <a:r>
              <a:rPr lang="en-GB" baseline="0" dirty="0" smtClean="0"/>
              <a:t>Finally on the upper layer we have the applications – which may or may not need to have been modified to make use of the underlying software.  Reliable services, monitoring, </a:t>
            </a:r>
            <a:r>
              <a:rPr lang="en-GB" baseline="0" dirty="0" err="1" smtClean="0"/>
              <a:t>etc</a:t>
            </a:r>
            <a:r>
              <a:rPr lang="en-GB" baseline="0" dirty="0" smtClean="0"/>
              <a:t> are also implemented at this layer.</a:t>
            </a:r>
            <a:endParaRPr lang="en-GB" dirty="0"/>
          </a:p>
        </p:txBody>
      </p:sp>
      <p:sp>
        <p:nvSpPr>
          <p:cNvPr id="4" name="Slide Number Placeholder 3"/>
          <p:cNvSpPr>
            <a:spLocks noGrp="1"/>
          </p:cNvSpPr>
          <p:nvPr>
            <p:ph type="sldNum" sz="quarter" idx="10"/>
          </p:nvPr>
        </p:nvSpPr>
        <p:spPr/>
        <p:txBody>
          <a:bodyPr/>
          <a:lstStyle/>
          <a:p>
            <a:pPr>
              <a:defRPr/>
            </a:pPr>
            <a:fld id="{0D6451CB-160C-422D-8859-C5810454C6AC}" type="slidenum">
              <a:rPr lang="en-US" smtClean="0">
                <a:solidFill>
                  <a:prstClr val="black"/>
                </a:solidFill>
                <a:latin typeface="Calibri"/>
              </a:rPr>
              <a:pPr>
                <a:defRPr/>
              </a:pPr>
              <a:t>21</a:t>
            </a:fld>
            <a:endParaRPr lang="en-US">
              <a:solidFill>
                <a:prstClr val="black"/>
              </a:solidFill>
              <a:latin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give a sense of how</a:t>
            </a:r>
            <a:r>
              <a:rPr lang="en-US" baseline="0" dirty="0" smtClean="0"/>
              <a:t> grids have developed over the last 10 years, the testing timeline of WLCG is instructive.  Already in 2004 the experiments were using the grid infrastructure as their main means of producing simulated data – relying on it as their main production system.  In parallel a series of data and service challenges were proposed and executed, in order to demonstrate increasing levels of performance and service.  Two aspects were particularly important for WLCG – data transfers and overall service reliability.  Partly the challenges could only be executed once the Tier 1 sites had ramped up their resources to an appropriate level, and partly it was necessary to learn how to manage and schedule data transfers to </a:t>
            </a:r>
            <a:r>
              <a:rPr lang="en-US" baseline="0" dirty="0" err="1" smtClean="0"/>
              <a:t>maximise</a:t>
            </a:r>
            <a:r>
              <a:rPr lang="en-US" baseline="0" dirty="0" smtClean="0"/>
              <a:t> the throughput.  The grid service was continually used for real work – culminating in cosmic ray data and finally real LHC data.</a:t>
            </a:r>
            <a:endParaRPr lang="en-US" dirty="0"/>
          </a:p>
        </p:txBody>
      </p:sp>
      <p:sp>
        <p:nvSpPr>
          <p:cNvPr id="4" name="Slide Number Placeholder 3"/>
          <p:cNvSpPr>
            <a:spLocks noGrp="1"/>
          </p:cNvSpPr>
          <p:nvPr>
            <p:ph type="sldNum" sz="quarter" idx="10"/>
          </p:nvPr>
        </p:nvSpPr>
        <p:spPr/>
        <p:txBody>
          <a:bodyPr/>
          <a:lstStyle/>
          <a:p>
            <a:pPr>
              <a:defRPr/>
            </a:pPr>
            <a:fld id="{E18F6B0E-26BE-4983-9B2B-37041EF780B6}" type="slidenum">
              <a:rPr lang="en-GB" smtClean="0">
                <a:solidFill>
                  <a:prstClr val="black"/>
                </a:solidFill>
                <a:latin typeface="Calibri"/>
              </a:rPr>
              <a:pPr>
                <a:defRPr/>
              </a:pPr>
              <a:t>23</a:t>
            </a:fld>
            <a:endParaRPr lang="en-GB">
              <a:solidFill>
                <a:prstClr val="black"/>
              </a:solidFill>
              <a:latin typeface="Calibri"/>
            </a:endParaRPr>
          </a:p>
        </p:txBody>
      </p:sp>
    </p:spTree>
    <p:extLst>
      <p:ext uri="{BB962C8B-B14F-4D97-AF65-F5344CB8AC3E}">
        <p14:creationId xmlns:p14="http://schemas.microsoft.com/office/powerpoint/2010/main" val="6946484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smtClean="0"/>
              <a:t>The distribution</a:t>
            </a:r>
            <a:r>
              <a:rPr lang="en-US" baseline="0" dirty="0" smtClean="0"/>
              <a:t> of delivered CPU between the various tiers has also been according to the design, with tier 2s providing in excess of 50% of the total.  If this is broken down we see that countries deliver close to what they pledged.  Thus the grid concept really does work on this scale, and enables institutes worldwide to collaborate, share data, and provide resources to the common goals of the collaboration.  Early worries that people would simply ignore the grid and use CERN for analysis were unfounded – Tier 2s are used extensively and exclusively.</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E18F6B0E-26BE-4983-9B2B-37041EF780B6}" type="slidenum">
              <a:rPr lang="en-GB" smtClean="0">
                <a:solidFill>
                  <a:prstClr val="black"/>
                </a:solidFill>
                <a:latin typeface="Calibri"/>
              </a:rPr>
              <a:pPr>
                <a:defRPr/>
              </a:pPr>
              <a:t>29</a:t>
            </a:fld>
            <a:endParaRPr lang="en-GB">
              <a:solidFill>
                <a:prstClr val="black"/>
              </a:solidFill>
              <a:latin typeface="Calibri"/>
            </a:endParaRPr>
          </a:p>
        </p:txBody>
      </p:sp>
    </p:spTree>
    <p:extLst>
      <p:ext uri="{BB962C8B-B14F-4D97-AF65-F5344CB8AC3E}">
        <p14:creationId xmlns:p14="http://schemas.microsoft.com/office/powerpoint/2010/main" val="4394232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WLCG has driven the</a:t>
            </a:r>
            <a:r>
              <a:rPr lang="en-US" baseline="0" dirty="0" smtClean="0"/>
              <a:t> development of multi-science grids in Europe and in the US.  In Europe the EGEE projects, followed recently by EGI support very many different applications other than LHC, while in the US the Open Science Grid has played a similar role, although also with LHC as a main stakeholder.  In both cases many different application communities have benefitted from the advent of grid infrastructures.</a:t>
            </a:r>
            <a:endParaRPr lang="en-US" dirty="0"/>
          </a:p>
        </p:txBody>
      </p:sp>
      <p:sp>
        <p:nvSpPr>
          <p:cNvPr id="4" name="Slide Number Placeholder 3"/>
          <p:cNvSpPr>
            <a:spLocks noGrp="1"/>
          </p:cNvSpPr>
          <p:nvPr>
            <p:ph type="sldNum" sz="quarter" idx="10"/>
          </p:nvPr>
        </p:nvSpPr>
        <p:spPr/>
        <p:txBody>
          <a:bodyPr/>
          <a:lstStyle/>
          <a:p>
            <a:pPr>
              <a:defRPr/>
            </a:pPr>
            <a:fld id="{E18F6B0E-26BE-4983-9B2B-37041EF780B6}" type="slidenum">
              <a:rPr lang="en-GB" smtClean="0">
                <a:solidFill>
                  <a:prstClr val="black"/>
                </a:solidFill>
                <a:latin typeface="Calibri"/>
              </a:rPr>
              <a:pPr>
                <a:defRPr/>
              </a:pPr>
              <a:t>31</a:t>
            </a:fld>
            <a:endParaRPr lang="en-GB">
              <a:solidFill>
                <a:prstClr val="black"/>
              </a:solidFill>
              <a:latin typeface="Calibri"/>
            </a:endParaRPr>
          </a:p>
        </p:txBody>
      </p:sp>
    </p:spTree>
    <p:extLst>
      <p:ext uri="{BB962C8B-B14F-4D97-AF65-F5344CB8AC3E}">
        <p14:creationId xmlns:p14="http://schemas.microsoft.com/office/powerpoint/2010/main" val="744586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Overview of what</a:t>
            </a:r>
            <a:r>
              <a:rPr lang="en-US" baseline="0" dirty="0" smtClean="0"/>
              <a:t> is included today in “grid middleware”</a:t>
            </a:r>
          </a:p>
          <a:p>
            <a:endParaRPr lang="en-US" baseline="0" dirty="0" smtClean="0"/>
          </a:p>
          <a:p>
            <a:r>
              <a:rPr lang="en-US" baseline="0" dirty="0" smtClean="0"/>
              <a:t>Experiments invested significant effort in their software frameworks to hide this complexity from their users</a:t>
            </a:r>
            <a:endParaRPr lang="en-US" dirty="0"/>
          </a:p>
        </p:txBody>
      </p:sp>
      <p:sp>
        <p:nvSpPr>
          <p:cNvPr id="4" name="Slide Number Placeholder 3"/>
          <p:cNvSpPr>
            <a:spLocks noGrp="1"/>
          </p:cNvSpPr>
          <p:nvPr>
            <p:ph type="sldNum" sz="quarter" idx="10"/>
          </p:nvPr>
        </p:nvSpPr>
        <p:spPr/>
        <p:txBody>
          <a:bodyPr/>
          <a:lstStyle/>
          <a:p>
            <a:fld id="{06608315-CB39-4237-8C9E-1377361ADB15}" type="slidenum">
              <a:rPr lang="en-US" smtClean="0">
                <a:solidFill>
                  <a:prstClr val="black"/>
                </a:solidFill>
                <a:latin typeface="Calibri"/>
              </a:rPr>
              <a:pPr/>
              <a:t>35</a:t>
            </a:fld>
            <a:endParaRPr lang="en-US">
              <a:solidFill>
                <a:prstClr val="black"/>
              </a:solidFill>
              <a:latin typeface="Calibri"/>
            </a:endParaRPr>
          </a:p>
        </p:txBody>
      </p:sp>
    </p:spTree>
    <p:extLst>
      <p:ext uri="{BB962C8B-B14F-4D97-AF65-F5344CB8AC3E}">
        <p14:creationId xmlns:p14="http://schemas.microsoft.com/office/powerpoint/2010/main" val="27141166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solidFill>
                  <a:prstClr val="black"/>
                </a:solidFill>
                <a:latin typeface="Calibri"/>
              </a:rPr>
              <a:pPr/>
              <a:t>3</a:t>
            </a:fld>
            <a:endParaRPr lang="en-GB" dirty="0">
              <a:solidFill>
                <a:prstClr val="black"/>
              </a:solidFill>
              <a:latin typeface="Calibri"/>
            </a:endParaRPr>
          </a:p>
        </p:txBody>
      </p:sp>
      <p:sp>
        <p:nvSpPr>
          <p:cNvPr id="17411"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fontAlgn="base">
              <a:spcBef>
                <a:spcPct val="0"/>
              </a:spcBef>
              <a:spcAft>
                <a:spcPct val="0"/>
              </a:spcAft>
            </a:pPr>
            <a:fld id="{66ABDDD2-2266-1E4D-AD49-39AAE94C9749}" type="slidenum">
              <a:rPr lang="en-GB" sz="1200">
                <a:solidFill>
                  <a:prstClr val="black"/>
                </a:solidFill>
                <a:latin typeface="Arial" charset="0"/>
                <a:ea typeface="ＭＳ Ｐゴシック" charset="-128"/>
              </a:rPr>
              <a:pPr algn="r" fontAlgn="base">
                <a:spcBef>
                  <a:spcPct val="0"/>
                </a:spcBef>
                <a:spcAft>
                  <a:spcPct val="0"/>
                </a:spcAft>
              </a:pPr>
              <a:t>3</a:t>
            </a:fld>
            <a:endParaRPr lang="en-GB" sz="1200" dirty="0">
              <a:solidFill>
                <a:prstClr val="black"/>
              </a:solidFill>
              <a:latin typeface="Arial" charset="0"/>
              <a:ea typeface="ＭＳ Ｐゴシック" charset="-128"/>
            </a:endParaRPr>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txBox="1">
            <a:spLocks noGrp="1" noChangeArrowheads="1"/>
          </p:cNvSpPr>
          <p:nvPr/>
        </p:nvSpPr>
        <p:spPr bwMode="auto">
          <a:xfrm>
            <a:off x="3886203" y="8686802"/>
            <a:ext cx="2971800" cy="457200"/>
          </a:xfrm>
          <a:prstGeom prst="rect">
            <a:avLst/>
          </a:prstGeom>
          <a:noFill/>
          <a:ln w="9525">
            <a:noFill/>
            <a:miter lim="800000"/>
            <a:headEnd/>
            <a:tailEnd/>
          </a:ln>
        </p:spPr>
        <p:txBody>
          <a:bodyPr anchor="b">
            <a:prstTxWarp prst="textNoShape">
              <a:avLst/>
            </a:prstTxWarp>
          </a:bodyPr>
          <a:lstStyle/>
          <a:p>
            <a:pPr algn="r" eaLnBrk="0" fontAlgn="base" hangingPunct="0">
              <a:spcBef>
                <a:spcPct val="0"/>
              </a:spcBef>
              <a:spcAft>
                <a:spcPct val="0"/>
              </a:spcAft>
            </a:pPr>
            <a:fld id="{FA5D128A-3E69-5F44-A86B-D76C803C69A5}" type="slidenum">
              <a:rPr lang="en-GB" sz="1200" b="1">
                <a:solidFill>
                  <a:prstClr val="black"/>
                </a:solidFill>
                <a:latin typeface="Arial" charset="0"/>
                <a:ea typeface="ＭＳ Ｐゴシック" charset="-128"/>
              </a:rPr>
              <a:pPr algn="r" eaLnBrk="0" fontAlgn="base" hangingPunct="0">
                <a:spcBef>
                  <a:spcPct val="0"/>
                </a:spcBef>
                <a:spcAft>
                  <a:spcPct val="0"/>
                </a:spcAft>
              </a:pPr>
              <a:t>4</a:t>
            </a:fld>
            <a:endParaRPr lang="en-GB" sz="1200" b="1" dirty="0">
              <a:solidFill>
                <a:prstClr val="black"/>
              </a:solidFill>
              <a:latin typeface="Arial" charset="0"/>
              <a:ea typeface="ＭＳ Ｐゴシック" charset="-128"/>
            </a:endParaRPr>
          </a:p>
        </p:txBody>
      </p:sp>
      <p:sp>
        <p:nvSpPr>
          <p:cNvPr id="40963" name="Rectangle 7"/>
          <p:cNvSpPr txBox="1">
            <a:spLocks noGrp="1" noChangeArrowheads="1"/>
          </p:cNvSpPr>
          <p:nvPr/>
        </p:nvSpPr>
        <p:spPr bwMode="auto">
          <a:xfrm>
            <a:off x="3886203" y="8686802"/>
            <a:ext cx="2971800" cy="457200"/>
          </a:xfrm>
          <a:prstGeom prst="rect">
            <a:avLst/>
          </a:prstGeom>
          <a:noFill/>
          <a:ln w="9525">
            <a:noFill/>
            <a:miter lim="800000"/>
            <a:headEnd/>
            <a:tailEnd/>
          </a:ln>
        </p:spPr>
        <p:txBody>
          <a:bodyPr anchor="b">
            <a:prstTxWarp prst="textNoShape">
              <a:avLst/>
            </a:prstTxWarp>
          </a:bodyPr>
          <a:lstStyle/>
          <a:p>
            <a:pPr algn="r" fontAlgn="base">
              <a:spcBef>
                <a:spcPct val="0"/>
              </a:spcBef>
              <a:spcAft>
                <a:spcPct val="0"/>
              </a:spcAft>
            </a:pPr>
            <a:fld id="{143BC2B4-9EB5-4D47-BF2A-BE3B46079873}" type="slidenum">
              <a:rPr lang="en-GB" sz="1200">
                <a:solidFill>
                  <a:prstClr val="black"/>
                </a:solidFill>
                <a:latin typeface="Arial" charset="0"/>
                <a:ea typeface="ＭＳ Ｐゴシック" charset="-128"/>
              </a:rPr>
              <a:pPr algn="r" fontAlgn="base">
                <a:spcBef>
                  <a:spcPct val="0"/>
                </a:spcBef>
                <a:spcAft>
                  <a:spcPct val="0"/>
                </a:spcAft>
              </a:pPr>
              <a:t>4</a:t>
            </a:fld>
            <a:endParaRPr lang="en-GB" sz="1200" dirty="0">
              <a:solidFill>
                <a:prstClr val="black"/>
              </a:solidFill>
              <a:latin typeface="Arial" charset="0"/>
              <a:ea typeface="ＭＳ Ｐゴシック" charset="-128"/>
            </a:endParaRPr>
          </a:p>
        </p:txBody>
      </p:sp>
      <p:sp>
        <p:nvSpPr>
          <p:cNvPr id="40964" name="Rectangle 2"/>
          <p:cNvSpPr>
            <a:spLocks noGrp="1" noRot="1" noChangeAspect="1" noChangeArrowheads="1" noTextEdit="1"/>
          </p:cNvSpPr>
          <p:nvPr>
            <p:ph type="sldImg"/>
          </p:nvPr>
        </p:nvSpPr>
        <p:spPr>
          <a:xfrm>
            <a:off x="1143000" y="685800"/>
            <a:ext cx="4573588" cy="3430588"/>
          </a:xfrm>
          <a:solidFill>
            <a:srgbClr val="FFFFFF"/>
          </a:solidFill>
          <a:ln/>
        </p:spPr>
      </p:sp>
      <p:sp>
        <p:nvSpPr>
          <p:cNvPr id="40965" name="Rectangle 3"/>
          <p:cNvSpPr>
            <a:spLocks noGrp="1" noChangeArrowheads="1"/>
          </p:cNvSpPr>
          <p:nvPr>
            <p:ph type="body" idx="1"/>
          </p:nvPr>
        </p:nvSpPr>
        <p:spPr>
          <a:xfrm>
            <a:off x="685800" y="4343402"/>
            <a:ext cx="5486400" cy="4114800"/>
          </a:xfrm>
          <a:solidFill>
            <a:srgbClr val="FFFFFF"/>
          </a:solidFill>
          <a:ln>
            <a:solidFill>
              <a:srgbClr val="000000"/>
            </a:solidFill>
          </a:ln>
        </p:spPr>
        <p:txBody>
          <a:bodyPr/>
          <a:lstStyle/>
          <a:p>
            <a:pPr eaLnBrk="1" hangingPunct="1">
              <a:spcBef>
                <a:spcPct val="0"/>
              </a:spcBef>
            </a:pPr>
            <a:endParaRPr lang="en-US" sz="2400" dirty="0">
              <a:latin typeface="Arial" charset="0"/>
              <a:ea typeface="ＭＳ Ｐゴシック" charset="-128"/>
              <a:cs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7388"/>
            <a:ext cx="4568825" cy="3425825"/>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18F6B0E-26BE-4983-9B2B-37041EF780B6}" type="slidenum">
              <a:rPr lang="en-GB" smtClean="0">
                <a:solidFill>
                  <a:prstClr val="black"/>
                </a:solidFill>
                <a:latin typeface="Calibri"/>
              </a:rPr>
              <a:pPr>
                <a:defRPr/>
              </a:pPr>
              <a:t>7</a:t>
            </a:fld>
            <a:endParaRPr lang="en-GB">
              <a:solidFill>
                <a:prstClr val="black"/>
              </a:solidFill>
              <a:latin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E629104-4BC6-4B3E-B417-48A764698374}" type="slidenum">
              <a:rPr lang="en-US" smtClean="0">
                <a:solidFill>
                  <a:srgbClr val="C0504D"/>
                </a:solidFill>
                <a:latin typeface="Calibri"/>
              </a:rPr>
              <a:pPr/>
              <a:t>8</a:t>
            </a:fld>
            <a:endParaRPr lang="en-US">
              <a:solidFill>
                <a:srgbClr val="C0504D"/>
              </a:solidFill>
              <a:latin typeface="Calibri"/>
            </a:endParaRPr>
          </a:p>
        </p:txBody>
      </p:sp>
    </p:spTree>
    <p:extLst>
      <p:ext uri="{BB962C8B-B14F-4D97-AF65-F5344CB8AC3E}">
        <p14:creationId xmlns:p14="http://schemas.microsoft.com/office/powerpoint/2010/main" val="569449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E629104-4BC6-4B3E-B417-48A764698374}" type="slidenum">
              <a:rPr lang="en-US" smtClean="0">
                <a:solidFill>
                  <a:srgbClr val="C0504D"/>
                </a:solidFill>
                <a:latin typeface="Calibri"/>
              </a:rPr>
              <a:pPr/>
              <a:t>9</a:t>
            </a:fld>
            <a:endParaRPr lang="en-US">
              <a:solidFill>
                <a:srgbClr val="C0504D"/>
              </a:solidFill>
              <a:latin typeface="Calibri"/>
            </a:endParaRPr>
          </a:p>
        </p:txBody>
      </p:sp>
    </p:spTree>
    <p:extLst>
      <p:ext uri="{BB962C8B-B14F-4D97-AF65-F5344CB8AC3E}">
        <p14:creationId xmlns:p14="http://schemas.microsoft.com/office/powerpoint/2010/main" val="3170803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prstClr val="black"/>
                </a:solidFill>
              </a:rPr>
              <a:pPr/>
              <a:t>13</a:t>
            </a:fld>
            <a:endParaRPr lang="en-GB" dirty="0">
              <a:solidFill>
                <a:prstClr val="black"/>
              </a:solidFill>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defTabSz="914400" eaLnBrk="0" fontAlgn="base" hangingPunct="0">
              <a:spcBef>
                <a:spcPct val="0"/>
              </a:spcBef>
              <a:spcAft>
                <a:spcPct val="0"/>
              </a:spcAft>
            </a:pPr>
            <a:fld id="{B68E2002-60AE-2145-B876-134F9FFAC958}" type="slidenum">
              <a:rPr lang="en-GB" sz="1200">
                <a:solidFill>
                  <a:prstClr val="black"/>
                </a:solidFill>
                <a:latin typeface="Arial" charset="0"/>
                <a:ea typeface="ＭＳ Ｐゴシック" charset="-128"/>
              </a:rPr>
              <a:pPr algn="r" defTabSz="914400" eaLnBrk="0" fontAlgn="base" hangingPunct="0">
                <a:spcBef>
                  <a:spcPct val="0"/>
                </a:spcBef>
                <a:spcAft>
                  <a:spcPct val="0"/>
                </a:spcAft>
              </a:pPr>
              <a:t>13</a:t>
            </a:fld>
            <a:endParaRPr lang="en-GB" sz="1200" dirty="0">
              <a:solidFill>
                <a:prstClr val="black"/>
              </a:solidFill>
              <a:latin typeface="Arial" charset="0"/>
              <a:ea typeface="ＭＳ Ｐゴシック" charset="-128"/>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1B00827F-57F0-45EA-95B8-0A2DADC10921}" type="slidenum">
              <a:rPr lang="en-GB">
                <a:solidFill>
                  <a:srgbClr val="000000"/>
                </a:solidFill>
                <a:latin typeface="Arial" charset="0"/>
                <a:ea typeface="ＭＳ Ｐゴシック" pitchFamily="-65" charset="-128"/>
              </a:rPr>
              <a:pPr/>
              <a:t>17</a:t>
            </a:fld>
            <a:endParaRPr lang="en-GB">
              <a:solidFill>
                <a:srgbClr val="000000"/>
              </a:solidFill>
              <a:latin typeface="Arial" charset="0"/>
              <a:ea typeface="ＭＳ Ｐゴシック" pitchFamily="-65" charset="-128"/>
            </a:endParaRPr>
          </a:p>
        </p:txBody>
      </p:sp>
      <p:sp>
        <p:nvSpPr>
          <p:cNvPr id="38915"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891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F2D9F0-452F-47AC-A18A-154A5394A85A}" type="slidenum">
              <a:rPr lang="en-US">
                <a:solidFill>
                  <a:prstClr val="black"/>
                </a:solidFill>
                <a:latin typeface="Calibri"/>
              </a:rPr>
              <a:pPr/>
              <a:t>18</a:t>
            </a:fld>
            <a:endParaRPr lang="en-US">
              <a:solidFill>
                <a:prstClr val="black"/>
              </a:solidFill>
              <a:latin typeface="Calibri"/>
            </a:endParaRPr>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tiff"/><Relationship Id="rId5" Type="http://schemas.openxmlformats.org/officeDocument/2006/relationships/image" Target="../media/image11.jpeg"/><Relationship Id="rId6" Type="http://schemas.openxmlformats.org/officeDocument/2006/relationships/image" Target="../media/image12.tiff"/><Relationship Id="rId7" Type="http://schemas.openxmlformats.org/officeDocument/2006/relationships/image" Target="../media/image13.jpeg"/><Relationship Id="rId1" Type="http://schemas.openxmlformats.org/officeDocument/2006/relationships/slideMaster" Target="../slideMasters/slideMaster2.xml"/><Relationship Id="rId2" Type="http://schemas.openxmlformats.org/officeDocument/2006/relationships/image" Target="../media/image8.jpe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5" Type="http://schemas.openxmlformats.org/officeDocument/2006/relationships/image" Target="../media/image19.tiff"/><Relationship Id="rId6" Type="http://schemas.openxmlformats.org/officeDocument/2006/relationships/image" Target="../media/image20.tiff"/><Relationship Id="rId7" Type="http://schemas.openxmlformats.org/officeDocument/2006/relationships/image" Target="../media/image21.jpeg"/><Relationship Id="rId8" Type="http://schemas.openxmlformats.org/officeDocument/2006/relationships/image" Target="../media/image22.jpeg"/><Relationship Id="rId9" Type="http://schemas.openxmlformats.org/officeDocument/2006/relationships/image" Target="../media/image23.jpeg"/><Relationship Id="rId10" Type="http://schemas.openxmlformats.org/officeDocument/2006/relationships/image" Target="../media/image24.png"/><Relationship Id="rId1" Type="http://schemas.openxmlformats.org/officeDocument/2006/relationships/slideMaster" Target="../slideMasters/slideMaster4.xml"/><Relationship Id="rId2" Type="http://schemas.openxmlformats.org/officeDocument/2006/relationships/image" Target="../media/image16.jpe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10.tiff"/><Relationship Id="rId5" Type="http://schemas.openxmlformats.org/officeDocument/2006/relationships/image" Target="../media/image25.jpeg"/><Relationship Id="rId6" Type="http://schemas.openxmlformats.org/officeDocument/2006/relationships/image" Target="../media/image26.tiff"/><Relationship Id="rId7" Type="http://schemas.openxmlformats.org/officeDocument/2006/relationships/image" Target="../media/image27.jpeg"/><Relationship Id="rId1" Type="http://schemas.openxmlformats.org/officeDocument/2006/relationships/slideMaster" Target="../slideMasters/slideMaster4.xml"/><Relationship Id="rId2" Type="http://schemas.openxmlformats.org/officeDocument/2006/relationships/image" Target="../media/image22.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jpeg"/><Relationship Id="rId5" Type="http://schemas.openxmlformats.org/officeDocument/2006/relationships/image" Target="../media/image24.png"/><Relationship Id="rId1" Type="http://schemas.openxmlformats.org/officeDocument/2006/relationships/slideMaster" Target="../slideMasters/slideMaster4.xml"/><Relationship Id="rId2" Type="http://schemas.openxmlformats.org/officeDocument/2006/relationships/image" Target="../media/image28.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10.tiff"/><Relationship Id="rId5" Type="http://schemas.openxmlformats.org/officeDocument/2006/relationships/image" Target="../media/image25.jpeg"/><Relationship Id="rId6" Type="http://schemas.openxmlformats.org/officeDocument/2006/relationships/image" Target="../media/image26.tiff"/><Relationship Id="rId7" Type="http://schemas.openxmlformats.org/officeDocument/2006/relationships/image" Target="../media/image27.jpeg"/><Relationship Id="rId1" Type="http://schemas.openxmlformats.org/officeDocument/2006/relationships/slideMaster" Target="../slideMasters/slideMaster6.xml"/><Relationship Id="rId2" Type="http://schemas.openxmlformats.org/officeDocument/2006/relationships/image" Target="../media/image22.jpe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jpeg"/><Relationship Id="rId5" Type="http://schemas.openxmlformats.org/officeDocument/2006/relationships/image" Target="../media/image24.png"/><Relationship Id="rId1" Type="http://schemas.openxmlformats.org/officeDocument/2006/relationships/slideMaster" Target="../slideMasters/slideMaster6.xml"/><Relationship Id="rId2" Type="http://schemas.openxmlformats.org/officeDocument/2006/relationships/image" Target="../media/image2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10.tiff"/><Relationship Id="rId5" Type="http://schemas.openxmlformats.org/officeDocument/2006/relationships/image" Target="../media/image25.jpeg"/><Relationship Id="rId6" Type="http://schemas.openxmlformats.org/officeDocument/2006/relationships/image" Target="../media/image26.tiff"/><Relationship Id="rId7" Type="http://schemas.openxmlformats.org/officeDocument/2006/relationships/image" Target="../media/image27.jpeg"/><Relationship Id="rId1" Type="http://schemas.openxmlformats.org/officeDocument/2006/relationships/slideMaster" Target="../slideMasters/slideMaster7.xml"/><Relationship Id="rId2" Type="http://schemas.openxmlformats.org/officeDocument/2006/relationships/image" Target="../media/image22.jpe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jpeg"/><Relationship Id="rId5" Type="http://schemas.openxmlformats.org/officeDocument/2006/relationships/image" Target="../media/image24.png"/><Relationship Id="rId1" Type="http://schemas.openxmlformats.org/officeDocument/2006/relationships/slideMaster" Target="../slideMasters/slideMaster7.xml"/><Relationship Id="rId2" Type="http://schemas.openxmlformats.org/officeDocument/2006/relationships/image" Target="../media/image28.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2.emf"/></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3.emf"/></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4.emf"/></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5.emf"/></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9.xml"/><Relationship Id="rId2" Type="http://schemas.openxmlformats.org/officeDocument/2006/relationships/image" Target="../media/image34.jpeg"/></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tiff"/><Relationship Id="rId5" Type="http://schemas.openxmlformats.org/officeDocument/2006/relationships/image" Target="../media/image11.jpeg"/><Relationship Id="rId6" Type="http://schemas.openxmlformats.org/officeDocument/2006/relationships/image" Target="../media/image12.tiff"/><Relationship Id="rId7" Type="http://schemas.openxmlformats.org/officeDocument/2006/relationships/image" Target="../media/image13.jpeg"/><Relationship Id="rId1" Type="http://schemas.openxmlformats.org/officeDocument/2006/relationships/slideMaster" Target="../slideMasters/slideMaster10.xml"/><Relationship Id="rId2" Type="http://schemas.openxmlformats.org/officeDocument/2006/relationships/image" Target="../media/image8.jpeg"/></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2.emf"/></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3.emf"/></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4.emf"/></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5.emf"/></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623986" y="6356350"/>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3" name="Footer Placeholder 2"/>
          <p:cNvSpPr>
            <a:spLocks noGrp="1"/>
          </p:cNvSpPr>
          <p:nvPr>
            <p:ph type="ftr" sz="quarter" idx="3"/>
          </p:nvPr>
        </p:nvSpPr>
        <p:spPr>
          <a:xfrm>
            <a:off x="3649699" y="6362435"/>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Ian.Bird@cern.ch </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dirty="0"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srgbClr val="0C377B">
                  <a:tint val="75000"/>
                </a:srgbClr>
              </a:solidFill>
              <a:latin typeface="Arial"/>
            </a:endParaRPr>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175665296"/>
      </p:ext>
    </p:extLst>
  </p:cSld>
  <p:clrMapOvr>
    <a:masterClrMapping/>
  </p:clrMapOvr>
  <p:timing>
    <p:tnLst>
      <p:par>
        <p:cTn xmlns:p14="http://schemas.microsoft.com/office/powerpoint/2010/mai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3" name="Date Placeholder 2"/>
          <p:cNvSpPr>
            <a:spLocks noGrp="1"/>
          </p:cNvSpPr>
          <p:nvPr>
            <p:ph type="dt" sz="half" idx="10"/>
          </p:nvPr>
        </p:nvSpPr>
        <p:spPr/>
        <p:txBody>
          <a:bodyPr/>
          <a:lstStyle/>
          <a:p>
            <a:endParaRPr lang="fr-FR">
              <a:solidFill>
                <a:srgbClr val="0C377B">
                  <a:tint val="75000"/>
                </a:srgbClr>
              </a:solidFill>
              <a:latin typeface="Arial"/>
            </a:endParaRPr>
          </a:p>
        </p:txBody>
      </p:sp>
      <p:sp>
        <p:nvSpPr>
          <p:cNvPr id="4" name="Footer Placeholder 3"/>
          <p:cNvSpPr>
            <a:spLocks noGrp="1"/>
          </p:cNvSpPr>
          <p:nvPr>
            <p:ph type="ftr" sz="quarter" idx="11"/>
          </p:nvPr>
        </p:nvSpPr>
        <p:spPr/>
        <p:txBody>
          <a:body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5" name="Slide Number Placeholder 4"/>
          <p:cNvSpPr>
            <a:spLocks noGrp="1"/>
          </p:cNvSpPr>
          <p:nvPr>
            <p:ph type="sldNum" sz="quarter" idx="12"/>
          </p:nvPr>
        </p:nvSpPr>
        <p:spPr/>
        <p:txBody>
          <a:body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96135953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srgbClr val="0C377B">
                  <a:tint val="75000"/>
                </a:srgbClr>
              </a:solidFill>
              <a:latin typeface="Arial"/>
            </a:endParaRPr>
          </a:p>
        </p:txBody>
      </p:sp>
      <p:sp>
        <p:nvSpPr>
          <p:cNvPr id="7"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8"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1684526386"/>
      </p:ext>
    </p:extLst>
  </p:cSld>
  <p:clrMapOvr>
    <a:masterClrMapping/>
  </p:clrMapOvr>
  <p:timing>
    <p:tnLst>
      <p:par>
        <p:cTn xmlns:p14="http://schemas.microsoft.com/office/powerpoint/2010/mai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srgbClr val="0C377B">
                  <a:tint val="75000"/>
                </a:srgbClr>
              </a:solidFill>
              <a:latin typeface="Arial"/>
            </a:endParaRPr>
          </a:p>
        </p:txBody>
      </p:sp>
      <p:sp>
        <p:nvSpPr>
          <p:cNvPr id="9"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10"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1643361450"/>
      </p:ext>
    </p:extLst>
  </p:cSld>
  <p:clrMapOvr>
    <a:masterClrMapping/>
  </p:clrMapOvr>
  <p:timing>
    <p:tnLst>
      <p:par>
        <p:cTn xmlns:p14="http://schemas.microsoft.com/office/powerpoint/2010/mai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srgbClr val="0C377B">
                  <a:tint val="75000"/>
                </a:srgbClr>
              </a:solidFill>
              <a:latin typeface="Arial"/>
            </a:endParaRPr>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2689957991"/>
      </p:ext>
    </p:extLst>
  </p:cSld>
  <p:clrMapOvr>
    <a:masterClrMapping/>
  </p:clrMapOvr>
  <p:timing>
    <p:tnLst>
      <p:par>
        <p:cTn xmlns:p14="http://schemas.microsoft.com/office/powerpoint/2010/mai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3"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srgbClr val="0C377B">
                  <a:tint val="75000"/>
                </a:srgbClr>
              </a:solidFill>
              <a:latin typeface="Arial"/>
            </a:endParaRPr>
          </a:p>
        </p:txBody>
      </p:sp>
      <p:sp>
        <p:nvSpPr>
          <p:cNvPr id="4"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5"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316237669"/>
      </p:ext>
    </p:extLst>
  </p:cSld>
  <p:clrMapOvr>
    <a:masterClrMapping/>
  </p:clrMapOvr>
  <p:timing>
    <p:tnLst>
      <p:par>
        <p:cTn xmlns:p14="http://schemas.microsoft.com/office/powerpoint/2010/mai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srgbClr val="0C377B">
                  <a:tint val="75000"/>
                </a:srgbClr>
              </a:solidFill>
              <a:latin typeface="Arial"/>
            </a:endParaRPr>
          </a:p>
        </p:txBody>
      </p:sp>
      <p:sp>
        <p:nvSpPr>
          <p:cNvPr id="7"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8"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3681864975"/>
      </p:ext>
    </p:extLst>
  </p:cSld>
  <p:clrMapOvr>
    <a:masterClrMapping/>
  </p:clrMapOvr>
  <p:timing>
    <p:tnLst>
      <p:par>
        <p:cTn xmlns:p14="http://schemas.microsoft.com/office/powerpoint/2010/mai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6"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srgbClr val="0C377B">
                  <a:tint val="75000"/>
                </a:srgbClr>
              </a:solidFill>
              <a:latin typeface="Arial"/>
            </a:endParaRPr>
          </a:p>
        </p:txBody>
      </p:sp>
      <p:sp>
        <p:nvSpPr>
          <p:cNvPr id="7"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8"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459358026"/>
      </p:ext>
    </p:extLst>
  </p:cSld>
  <p:clrMapOvr>
    <a:masterClrMapping/>
  </p:clrMapOvr>
  <p:timing>
    <p:tnLst>
      <p:par>
        <p:cTn xmlns:p14="http://schemas.microsoft.com/office/powerpoint/2010/mai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srgbClr val="0C377B">
                  <a:tint val="75000"/>
                </a:srgbClr>
              </a:solidFill>
              <a:latin typeface="Arial"/>
            </a:endParaRPr>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773961689"/>
      </p:ext>
    </p:extLst>
  </p:cSld>
  <p:clrMapOvr>
    <a:masterClrMapping/>
  </p:clrMapOvr>
  <p:timing>
    <p:tnLst>
      <p:par>
        <p:cTn xmlns:p14="http://schemas.microsoft.com/office/powerpoint/2010/mai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srgbClr val="0C377B">
                  <a:tint val="75000"/>
                </a:srgbClr>
              </a:solidFill>
              <a:latin typeface="Arial"/>
            </a:endParaRPr>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3896809377"/>
      </p:ext>
    </p:extLst>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Ian.Bird@cern.ch </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Footer Placeholder 4"/>
          <p:cNvSpPr>
            <a:spLocks noGrp="1"/>
          </p:cNvSpPr>
          <p:nvPr>
            <p:ph type="ftr" sz="quarter" idx="11"/>
          </p:nvPr>
        </p:nvSpPr>
        <p:spPr/>
        <p:txBody>
          <a:bodyPr/>
          <a:lstStyle/>
          <a:p>
            <a:r>
              <a:rPr lang="en-US" smtClean="0">
                <a:solidFill>
                  <a:srgbClr val="0C377B">
                    <a:tint val="75000"/>
                  </a:srgbClr>
                </a:solidFill>
                <a:latin typeface="Arial"/>
              </a:rPr>
              <a:t>Ian.Bird@cern.ch </a:t>
            </a:r>
            <a:endParaRPr lang="en-GB">
              <a:solidFill>
                <a:srgbClr val="0C377B">
                  <a:tint val="75000"/>
                </a:srgbClr>
              </a:solidFill>
              <a:latin typeface="Arial"/>
            </a:endParaRPr>
          </a:p>
        </p:txBody>
      </p:sp>
      <p:sp>
        <p:nvSpPr>
          <p:cNvPr id="6" name="Slide Number Placeholder 5"/>
          <p:cNvSpPr>
            <a:spLocks noGrp="1"/>
          </p:cNvSpPr>
          <p:nvPr>
            <p:ph type="sldNum" sz="quarter" idx="12"/>
          </p:nvPr>
        </p:nvSpPr>
        <p:spPr/>
        <p:txBody>
          <a:bodyPr/>
          <a:lstStyle/>
          <a:p>
            <a:fld id="{22C406CC-7824-435D-914E-09617D0B4A11}" type="slidenum">
              <a:rPr lang="en-GB" smtClean="0">
                <a:solidFill>
                  <a:srgbClr val="0C377B">
                    <a:tint val="75000"/>
                  </a:srgbClr>
                </a:solidFill>
                <a:latin typeface="Arial"/>
              </a:rPr>
              <a:pPr/>
              <a:t>‹#›</a:t>
            </a:fld>
            <a:endParaRPr lang="en-GB">
              <a:solidFill>
                <a:srgbClr val="0C377B">
                  <a:tint val="75000"/>
                </a:srgbClr>
              </a:solidFill>
              <a:latin typeface="Arial"/>
            </a:endParaRPr>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srgbClr val="0C377B">
                  <a:tint val="75000"/>
                </a:srgbClr>
              </a:solidFill>
              <a:latin typeface="Arial"/>
            </a:endParaRPr>
          </a:p>
        </p:txBody>
      </p:sp>
    </p:spTree>
    <p:extLst>
      <p:ext uri="{BB962C8B-B14F-4D97-AF65-F5344CB8AC3E}">
        <p14:creationId xmlns:p14="http://schemas.microsoft.com/office/powerpoint/2010/main" val="2306020021"/>
      </p:ext>
    </p:extLst>
  </p:cSld>
  <p:clrMapOvr>
    <a:masterClrMapping/>
  </p:clrMapOvr>
  <p:timing>
    <p:tnLst>
      <p:par>
        <p:cTn xmlns:p14="http://schemas.microsoft.com/office/powerpoint/2010/mai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type="blank">
  <p:cSld name="Üres">
    <p:spTree>
      <p:nvGrpSpPr>
        <p:cNvPr id="1" name=""/>
        <p:cNvGrpSpPr/>
        <p:nvPr/>
      </p:nvGrpSpPr>
      <p:grpSpPr>
        <a:xfrm>
          <a:off x="0" y="0"/>
          <a:ext cx="0" cy="0"/>
          <a:chOff x="0" y="0"/>
          <a:chExt cx="0" cy="0"/>
        </a:xfrm>
      </p:grpSpPr>
      <p:sp>
        <p:nvSpPr>
          <p:cNvPr id="2" name="Dátum helye 3"/>
          <p:cNvSpPr>
            <a:spLocks noGrp="1"/>
          </p:cNvSpPr>
          <p:nvPr>
            <p:ph type="dt" sz="half" idx="10"/>
          </p:nvPr>
        </p:nvSpPr>
        <p:spPr/>
        <p:txBody>
          <a:bodyPr/>
          <a:lstStyle>
            <a:lvl1pPr>
              <a:defRPr/>
            </a:lvl1pPr>
          </a:lstStyle>
          <a:p>
            <a:pPr>
              <a:defRPr/>
            </a:pPr>
            <a:endParaRPr lang="hu-HU">
              <a:solidFill>
                <a:prstClr val="black">
                  <a:tint val="75000"/>
                </a:prstClr>
              </a:solidFill>
              <a:latin typeface="Arial"/>
            </a:endParaRPr>
          </a:p>
        </p:txBody>
      </p:sp>
      <p:sp>
        <p:nvSpPr>
          <p:cNvPr id="3" name="Élőláb helye 4"/>
          <p:cNvSpPr>
            <a:spLocks noGrp="1"/>
          </p:cNvSpPr>
          <p:nvPr>
            <p:ph type="ftr" sz="quarter" idx="11"/>
          </p:nvPr>
        </p:nvSpPr>
        <p:spPr/>
        <p:txBody>
          <a:bodyPr/>
          <a:lstStyle>
            <a:lvl1pPr>
              <a:defRPr/>
            </a:lvl1pPr>
          </a:lstStyle>
          <a:p>
            <a:pPr>
              <a:defRPr/>
            </a:pPr>
            <a:r>
              <a:rPr lang="en-US" smtClean="0">
                <a:solidFill>
                  <a:prstClr val="black">
                    <a:tint val="75000"/>
                  </a:prstClr>
                </a:solidFill>
                <a:latin typeface="Arial"/>
              </a:rPr>
              <a:t>Ian.Bird@cern.ch </a:t>
            </a:r>
            <a:endParaRPr lang="hu-HU">
              <a:solidFill>
                <a:prstClr val="black">
                  <a:tint val="75000"/>
                </a:prstClr>
              </a:solidFill>
              <a:latin typeface="Arial"/>
            </a:endParaRPr>
          </a:p>
        </p:txBody>
      </p:sp>
      <p:sp>
        <p:nvSpPr>
          <p:cNvPr id="4" name="Dia számának helye 5"/>
          <p:cNvSpPr>
            <a:spLocks noGrp="1"/>
          </p:cNvSpPr>
          <p:nvPr>
            <p:ph type="sldNum" sz="quarter" idx="12"/>
          </p:nvPr>
        </p:nvSpPr>
        <p:spPr/>
        <p:txBody>
          <a:bodyPr/>
          <a:lstStyle>
            <a:lvl1pPr>
              <a:defRPr/>
            </a:lvl1pPr>
          </a:lstStyle>
          <a:p>
            <a:pPr>
              <a:defRPr/>
            </a:pPr>
            <a:fld id="{7218E57E-D2DE-4E18-92D4-8198BE45DC60}" type="slidenum">
              <a:rPr lang="hu-HU">
                <a:solidFill>
                  <a:prstClr val="black">
                    <a:tint val="75000"/>
                  </a:prstClr>
                </a:solidFill>
                <a:latin typeface="Arial"/>
              </a:rPr>
              <a:pPr>
                <a:defRPr/>
              </a:pPr>
              <a:t>‹#›</a:t>
            </a:fld>
            <a:endParaRPr lang="hu-HU">
              <a:solidFill>
                <a:prstClr val="black">
                  <a:tint val="75000"/>
                </a:prstClr>
              </a:solidFill>
              <a:latin typeface="Arial"/>
            </a:endParaRPr>
          </a:p>
        </p:txBody>
      </p:sp>
    </p:spTree>
    <p:extLst>
      <p:ext uri="{BB962C8B-B14F-4D97-AF65-F5344CB8AC3E}">
        <p14:creationId xmlns:p14="http://schemas.microsoft.com/office/powerpoint/2010/main" val="175975191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200411" y="6550036"/>
            <a:ext cx="4418013" cy="307975"/>
          </a:xfrm>
        </p:spPr>
        <p:txBody>
          <a:bodyPr/>
          <a:lstStyle>
            <a:lvl1pPr>
              <a:defRPr>
                <a:solidFill>
                  <a:schemeClr val="tx2"/>
                </a:solidFill>
              </a:defRPr>
            </a:lvl1pPr>
          </a:lstStyle>
          <a:p>
            <a:pPr>
              <a:defRPr/>
            </a:pPr>
            <a:r>
              <a:rPr lang="en-US" smtClean="0">
                <a:solidFill>
                  <a:srgbClr val="0C377B"/>
                </a:solidFill>
                <a:latin typeface="Arial"/>
              </a:rPr>
              <a:t>Ian.Bird@cern.ch </a:t>
            </a:r>
            <a:endParaRPr lang="en-GB" dirty="0">
              <a:solidFill>
                <a:srgbClr val="0C377B"/>
              </a:solidFill>
              <a:latin typeface="Arial"/>
            </a:endParaRPr>
          </a:p>
        </p:txBody>
      </p:sp>
      <p:sp>
        <p:nvSpPr>
          <p:cNvPr id="3" name="Slide Number Placeholder 5"/>
          <p:cNvSpPr>
            <a:spLocks noGrp="1"/>
          </p:cNvSpPr>
          <p:nvPr>
            <p:ph type="sldNum" sz="quarter" idx="11"/>
          </p:nvPr>
        </p:nvSpPr>
        <p:spPr>
          <a:xfrm>
            <a:off x="8601075" y="6553201"/>
            <a:ext cx="400050" cy="304800"/>
          </a:xfrm>
        </p:spPr>
        <p:txBody>
          <a:bodyPr/>
          <a:lstStyle>
            <a:lvl1pPr>
              <a:defRPr>
                <a:solidFill>
                  <a:schemeClr val="tx2"/>
                </a:solidFill>
              </a:defRPr>
            </a:lvl1pPr>
          </a:lstStyle>
          <a:p>
            <a:fld id="{A11E9B1A-2A7A-49F5-A1F9-1DB2A4C5EC2D}" type="slidenum">
              <a:rPr lang="en-GB" smtClean="0">
                <a:solidFill>
                  <a:srgbClr val="0C377B"/>
                </a:solidFill>
                <a:latin typeface="Arial"/>
              </a:rPr>
              <a:pPr/>
              <a:t>‹#›</a:t>
            </a:fld>
            <a:endParaRPr lang="en-GB" dirty="0">
              <a:solidFill>
                <a:srgbClr val="0C377B"/>
              </a:solidFill>
              <a:latin typeface="Arial"/>
            </a:endParaRPr>
          </a:p>
        </p:txBody>
      </p:sp>
    </p:spTree>
    <p:extLst>
      <p:ext uri="{BB962C8B-B14F-4D97-AF65-F5344CB8AC3E}">
        <p14:creationId xmlns:p14="http://schemas.microsoft.com/office/powerpoint/2010/main" val="16656271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Ian.Bird@cern.ch </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Ian.Bird@cern.ch </a:t>
            </a:r>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Ian.Bird@cern.ch </a:t>
            </a:r>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7370" y="2130428"/>
            <a:ext cx="6743720" cy="1470025"/>
          </a:xfrm>
        </p:spPr>
        <p:txBody>
          <a:bodyPr/>
          <a:lstStyle>
            <a:lvl1pPr algn="ctr">
              <a:defRPr>
                <a:solidFill>
                  <a:srgbClr val="3861AA"/>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2421741" y="3886202"/>
            <a:ext cx="5414978" cy="1752600"/>
          </a:xfrm>
        </p:spPr>
        <p:txBody>
          <a:bodyPr/>
          <a:lstStyle>
            <a:lvl1pPr marL="0" indent="0" algn="ctr">
              <a:buNone/>
              <a:defRPr>
                <a:solidFill>
                  <a:srgbClr val="3861AA"/>
                </a:solidFill>
              </a:defRPr>
            </a:lvl1pPr>
            <a:lvl2pPr marL="456678" indent="0" algn="ctr">
              <a:buNone/>
              <a:defRPr>
                <a:solidFill>
                  <a:schemeClr val="tx1">
                    <a:tint val="75000"/>
                  </a:schemeClr>
                </a:solidFill>
              </a:defRPr>
            </a:lvl2pPr>
            <a:lvl3pPr marL="913358" indent="0" algn="ctr">
              <a:buNone/>
              <a:defRPr>
                <a:solidFill>
                  <a:schemeClr val="tx1">
                    <a:tint val="75000"/>
                  </a:schemeClr>
                </a:solidFill>
              </a:defRPr>
            </a:lvl3pPr>
            <a:lvl4pPr marL="1370038" indent="0" algn="ctr">
              <a:buNone/>
              <a:defRPr>
                <a:solidFill>
                  <a:schemeClr val="tx1">
                    <a:tint val="75000"/>
                  </a:schemeClr>
                </a:solidFill>
              </a:defRPr>
            </a:lvl4pPr>
            <a:lvl5pPr marL="1826715" indent="0" algn="ctr">
              <a:buNone/>
              <a:defRPr>
                <a:solidFill>
                  <a:schemeClr val="tx1">
                    <a:tint val="75000"/>
                  </a:schemeClr>
                </a:solidFill>
              </a:defRPr>
            </a:lvl5pPr>
            <a:lvl6pPr marL="2283396" indent="0" algn="ctr">
              <a:buNone/>
              <a:defRPr>
                <a:solidFill>
                  <a:schemeClr val="tx1">
                    <a:tint val="75000"/>
                  </a:schemeClr>
                </a:solidFill>
              </a:defRPr>
            </a:lvl6pPr>
            <a:lvl7pPr marL="2740074" indent="0" algn="ctr">
              <a:buNone/>
              <a:defRPr>
                <a:solidFill>
                  <a:schemeClr val="tx1">
                    <a:tint val="75000"/>
                  </a:schemeClr>
                </a:solidFill>
              </a:defRPr>
            </a:lvl7pPr>
            <a:lvl8pPr marL="3196748" indent="0" algn="ctr">
              <a:buNone/>
              <a:defRPr>
                <a:solidFill>
                  <a:schemeClr val="tx1">
                    <a:tint val="75000"/>
                  </a:schemeClr>
                </a:solidFill>
              </a:defRPr>
            </a:lvl8pPr>
            <a:lvl9pPr marL="3653431" indent="0" algn="ctr">
              <a:buNone/>
              <a:defRPr>
                <a:solidFill>
                  <a:schemeClr val="tx1">
                    <a:tint val="75000"/>
                  </a:schemeClr>
                </a:solidFill>
              </a:defRPr>
            </a:lvl9pPr>
          </a:lstStyle>
          <a:p>
            <a:r>
              <a:rPr lang="en-US" smtClean="0"/>
              <a:t>Click to edit Master subtitle style</a:t>
            </a:r>
            <a:endParaRPr lang="en-GB" dirty="0"/>
          </a:p>
        </p:txBody>
      </p:sp>
      <p:sp>
        <p:nvSpPr>
          <p:cNvPr id="4" name="Date Placeholder 3"/>
          <p:cNvSpPr>
            <a:spLocks noGrp="1"/>
          </p:cNvSpPr>
          <p:nvPr>
            <p:ph type="dt" sz="half" idx="10"/>
          </p:nvPr>
        </p:nvSpPr>
        <p:spPr/>
        <p:txBody>
          <a:bodyPr/>
          <a:lstStyle>
            <a:lvl1pPr>
              <a:defRPr>
                <a:solidFill>
                  <a:srgbClr val="3861AA"/>
                </a:solidFill>
              </a:defRPr>
            </a:lvl1pPr>
          </a:lstStyle>
          <a:p>
            <a:endParaRPr lang="en-GB">
              <a:latin typeface="Calibri"/>
            </a:endParaRPr>
          </a:p>
        </p:txBody>
      </p:sp>
      <p:sp>
        <p:nvSpPr>
          <p:cNvPr id="5" name="Footer Placeholder 4"/>
          <p:cNvSpPr>
            <a:spLocks noGrp="1"/>
          </p:cNvSpPr>
          <p:nvPr>
            <p:ph type="ftr" sz="quarter" idx="11"/>
          </p:nvPr>
        </p:nvSpPr>
        <p:spPr>
          <a:xfrm>
            <a:off x="2655099" y="6500835"/>
            <a:ext cx="4948262" cy="214314"/>
          </a:xfrm>
        </p:spPr>
        <p:txBody>
          <a:bodyPr/>
          <a:lstStyle>
            <a:lvl1pPr>
              <a:defRPr>
                <a:solidFill>
                  <a:srgbClr val="3861AA"/>
                </a:solidFill>
              </a:defRPr>
            </a:lvl1pPr>
          </a:lstStyle>
          <a:p>
            <a:r>
              <a:rPr lang="en-US" smtClean="0"/>
              <a:t>Ian.Bird@cern.ch </a:t>
            </a:r>
            <a:endParaRPr lang="en-GB"/>
          </a:p>
        </p:txBody>
      </p:sp>
      <p:sp>
        <p:nvSpPr>
          <p:cNvPr id="6" name="Slide Number Placeholder 5"/>
          <p:cNvSpPr>
            <a:spLocks noGrp="1"/>
          </p:cNvSpPr>
          <p:nvPr>
            <p:ph type="sldNum" sz="quarter" idx="12"/>
          </p:nvPr>
        </p:nvSpPr>
        <p:spPr/>
        <p:txBody>
          <a:bodyPr/>
          <a:lstStyle>
            <a:lvl1pPr>
              <a:defRPr>
                <a:solidFill>
                  <a:srgbClr val="3861AA"/>
                </a:solidFill>
              </a:defRPr>
            </a:lvl1pPr>
          </a:lstStyle>
          <a:p>
            <a:fld id="{22C406CC-7824-435D-914E-09617D0B4A11}" type="slidenum">
              <a:rPr lang="en-GB" smtClean="0"/>
              <a:pPr/>
              <a:t>‹#›</a:t>
            </a:fld>
            <a:endParaRPr lang="en-GB"/>
          </a:p>
        </p:txBody>
      </p:sp>
    </p:spTree>
    <p:extLst>
      <p:ext uri="{BB962C8B-B14F-4D97-AF65-F5344CB8AC3E}">
        <p14:creationId xmlns:p14="http://schemas.microsoft.com/office/powerpoint/2010/main" val="821889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a:xfrm>
            <a:off x="1285852" y="6500835"/>
            <a:ext cx="1428760" cy="262976"/>
          </a:xfrm>
        </p:spPr>
        <p:txBody>
          <a:bodyPr/>
          <a:lstStyle/>
          <a:p>
            <a:endParaRPr lang="en-GB">
              <a:latin typeface="Calibri"/>
            </a:endParaRPr>
          </a:p>
        </p:txBody>
      </p:sp>
      <p:sp>
        <p:nvSpPr>
          <p:cNvPr id="5" name="Footer Placeholder 4"/>
          <p:cNvSpPr>
            <a:spLocks noGrp="1"/>
          </p:cNvSpPr>
          <p:nvPr>
            <p:ph type="ftr" sz="quarter" idx="11"/>
          </p:nvPr>
        </p:nvSpPr>
        <p:spPr/>
        <p:txBody>
          <a:bodyPr/>
          <a:lstStyle/>
          <a:p>
            <a:r>
              <a:rPr lang="en-US" smtClean="0"/>
              <a:t>Ian.Bird@cern.ch </a:t>
            </a:r>
            <a:endParaRPr lang="en-GB"/>
          </a:p>
        </p:txBody>
      </p:sp>
      <p:sp>
        <p:nvSpPr>
          <p:cNvPr id="6" name="Slide Number Placeholder 5"/>
          <p:cNvSpPr>
            <a:spLocks noGrp="1"/>
          </p:cNvSpPr>
          <p:nvPr>
            <p:ph type="sldNum" sz="quarter" idx="12"/>
          </p:nvPr>
        </p:nvSpPr>
        <p:spPr/>
        <p:txBody>
          <a:bodyPr/>
          <a:lstStyle/>
          <a:p>
            <a:fld id="{22C406CC-7824-435D-914E-09617D0B4A11}" type="slidenum">
              <a:rPr lang="en-GB" smtClean="0"/>
              <a:pPr/>
              <a:t>‹#›</a:t>
            </a:fld>
            <a:endParaRPr lang="en-GB"/>
          </a:p>
        </p:txBody>
      </p:sp>
    </p:spTree>
    <p:extLst>
      <p:ext uri="{BB962C8B-B14F-4D97-AF65-F5344CB8AC3E}">
        <p14:creationId xmlns:p14="http://schemas.microsoft.com/office/powerpoint/2010/main" val="288892865"/>
      </p:ext>
    </p:extLst>
  </p:cSld>
  <p:clrMapOvr>
    <a:masterClrMapping/>
  </p:clrMapOvr>
  <p:timing>
    <p:tnLst>
      <p:par>
        <p:cTn xmlns:p14="http://schemas.microsoft.com/office/powerpoint/2010/mai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14483" y="4406911"/>
            <a:ext cx="6780233" cy="1362075"/>
          </a:xfrm>
        </p:spPr>
        <p:txBody>
          <a:bodyPr anchor="t"/>
          <a:lstStyle>
            <a:lvl1pPr algn="l">
              <a:defRPr sz="4000" b="1" cap="all">
                <a:solidFill>
                  <a:srgbClr val="3861AA"/>
                </a:solidFill>
              </a:defRPr>
            </a:lvl1pPr>
          </a:lstStyle>
          <a:p>
            <a:r>
              <a:rPr lang="en-US" smtClean="0"/>
              <a:t>Click to edit Master title style</a:t>
            </a:r>
            <a:endParaRPr lang="en-GB"/>
          </a:p>
        </p:txBody>
      </p:sp>
      <p:sp>
        <p:nvSpPr>
          <p:cNvPr id="3" name="Text Placeholder 2"/>
          <p:cNvSpPr>
            <a:spLocks noGrp="1"/>
          </p:cNvSpPr>
          <p:nvPr>
            <p:ph type="body" idx="1"/>
          </p:nvPr>
        </p:nvSpPr>
        <p:spPr>
          <a:xfrm>
            <a:off x="1714483" y="2906718"/>
            <a:ext cx="6780233" cy="1500187"/>
          </a:xfrm>
        </p:spPr>
        <p:txBody>
          <a:bodyPr anchor="b"/>
          <a:lstStyle>
            <a:lvl1pPr marL="0" indent="0">
              <a:buNone/>
              <a:defRPr sz="2000">
                <a:solidFill>
                  <a:srgbClr val="3861AA"/>
                </a:solidFill>
              </a:defRPr>
            </a:lvl1pPr>
            <a:lvl2pPr marL="456678" indent="0">
              <a:buNone/>
              <a:defRPr sz="1800">
                <a:solidFill>
                  <a:schemeClr val="tx1">
                    <a:tint val="75000"/>
                  </a:schemeClr>
                </a:solidFill>
              </a:defRPr>
            </a:lvl2pPr>
            <a:lvl3pPr marL="913358" indent="0">
              <a:buNone/>
              <a:defRPr sz="1600">
                <a:solidFill>
                  <a:schemeClr val="tx1">
                    <a:tint val="75000"/>
                  </a:schemeClr>
                </a:solidFill>
              </a:defRPr>
            </a:lvl3pPr>
            <a:lvl4pPr marL="1370038" indent="0">
              <a:buNone/>
              <a:defRPr sz="1400">
                <a:solidFill>
                  <a:schemeClr val="tx1">
                    <a:tint val="75000"/>
                  </a:schemeClr>
                </a:solidFill>
              </a:defRPr>
            </a:lvl4pPr>
            <a:lvl5pPr marL="1826715" indent="0">
              <a:buNone/>
              <a:defRPr sz="1400">
                <a:solidFill>
                  <a:schemeClr val="tx1">
                    <a:tint val="75000"/>
                  </a:schemeClr>
                </a:solidFill>
              </a:defRPr>
            </a:lvl5pPr>
            <a:lvl6pPr marL="2283396" indent="0">
              <a:buNone/>
              <a:defRPr sz="1400">
                <a:solidFill>
                  <a:schemeClr val="tx1">
                    <a:tint val="75000"/>
                  </a:schemeClr>
                </a:solidFill>
              </a:defRPr>
            </a:lvl6pPr>
            <a:lvl7pPr marL="2740074" indent="0">
              <a:buNone/>
              <a:defRPr sz="1400">
                <a:solidFill>
                  <a:schemeClr val="tx1">
                    <a:tint val="75000"/>
                  </a:schemeClr>
                </a:solidFill>
              </a:defRPr>
            </a:lvl7pPr>
            <a:lvl8pPr marL="3196748" indent="0">
              <a:buNone/>
              <a:defRPr sz="1400">
                <a:solidFill>
                  <a:schemeClr val="tx1">
                    <a:tint val="75000"/>
                  </a:schemeClr>
                </a:solidFill>
              </a:defRPr>
            </a:lvl8pPr>
            <a:lvl9pPr marL="3653431"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latin typeface="Calibri"/>
            </a:endParaRPr>
          </a:p>
        </p:txBody>
      </p:sp>
      <p:sp>
        <p:nvSpPr>
          <p:cNvPr id="5" name="Footer Placeholder 4"/>
          <p:cNvSpPr>
            <a:spLocks noGrp="1"/>
          </p:cNvSpPr>
          <p:nvPr>
            <p:ph type="ftr" sz="quarter" idx="11"/>
          </p:nvPr>
        </p:nvSpPr>
        <p:spPr/>
        <p:txBody>
          <a:bodyPr/>
          <a:lstStyle/>
          <a:p>
            <a:r>
              <a:rPr lang="en-US" smtClean="0"/>
              <a:t>Ian.Bird@cern.ch </a:t>
            </a:r>
            <a:endParaRPr lang="en-GB"/>
          </a:p>
        </p:txBody>
      </p:sp>
      <p:sp>
        <p:nvSpPr>
          <p:cNvPr id="6" name="Slide Number Placeholder 5"/>
          <p:cNvSpPr>
            <a:spLocks noGrp="1"/>
          </p:cNvSpPr>
          <p:nvPr>
            <p:ph type="sldNum" sz="quarter" idx="12"/>
          </p:nvPr>
        </p:nvSpPr>
        <p:spPr/>
        <p:txBody>
          <a:bodyPr/>
          <a:lstStyle/>
          <a:p>
            <a:fld id="{22C406CC-7824-435D-914E-09617D0B4A11}" type="slidenum">
              <a:rPr lang="en-GB" smtClean="0"/>
              <a:pPr/>
              <a:t>‹#›</a:t>
            </a:fld>
            <a:endParaRPr lang="en-GB"/>
          </a:p>
        </p:txBody>
      </p:sp>
    </p:spTree>
    <p:extLst>
      <p:ext uri="{BB962C8B-B14F-4D97-AF65-F5344CB8AC3E}">
        <p14:creationId xmlns:p14="http://schemas.microsoft.com/office/powerpoint/2010/main" val="6232228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576366" y="1600203"/>
            <a:ext cx="3495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191100" y="1600203"/>
            <a:ext cx="3495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Date Placeholder 4"/>
          <p:cNvSpPr>
            <a:spLocks noGrp="1"/>
          </p:cNvSpPr>
          <p:nvPr>
            <p:ph type="dt" sz="half" idx="10"/>
          </p:nvPr>
        </p:nvSpPr>
        <p:spPr/>
        <p:txBody>
          <a:bodyPr/>
          <a:lstStyle/>
          <a:p>
            <a:endParaRPr lang="en-GB">
              <a:latin typeface="Calibri"/>
            </a:endParaRPr>
          </a:p>
        </p:txBody>
      </p:sp>
      <p:sp>
        <p:nvSpPr>
          <p:cNvPr id="6" name="Footer Placeholder 5"/>
          <p:cNvSpPr>
            <a:spLocks noGrp="1"/>
          </p:cNvSpPr>
          <p:nvPr>
            <p:ph type="ftr" sz="quarter" idx="11"/>
          </p:nvPr>
        </p:nvSpPr>
        <p:spPr/>
        <p:txBody>
          <a:bodyPr/>
          <a:lstStyle/>
          <a:p>
            <a:r>
              <a:rPr lang="en-US" smtClean="0"/>
              <a:t>Ian.Bird@cern.ch </a:t>
            </a:r>
            <a:endParaRPr lang="en-GB"/>
          </a:p>
        </p:txBody>
      </p:sp>
      <p:sp>
        <p:nvSpPr>
          <p:cNvPr id="7" name="Slide Number Placeholder 6"/>
          <p:cNvSpPr>
            <a:spLocks noGrp="1"/>
          </p:cNvSpPr>
          <p:nvPr>
            <p:ph type="sldNum" sz="quarter" idx="12"/>
          </p:nvPr>
        </p:nvSpPr>
        <p:spPr/>
        <p:txBody>
          <a:bodyPr/>
          <a:lstStyle/>
          <a:p>
            <a:fld id="{22C406CC-7824-435D-914E-09617D0B4A11}" type="slidenum">
              <a:rPr lang="en-GB" smtClean="0"/>
              <a:pPr/>
              <a:t>‹#›</a:t>
            </a:fld>
            <a:endParaRPr lang="en-GB"/>
          </a:p>
        </p:txBody>
      </p:sp>
    </p:spTree>
    <p:extLst>
      <p:ext uri="{BB962C8B-B14F-4D97-AF65-F5344CB8AC3E}">
        <p14:creationId xmlns:p14="http://schemas.microsoft.com/office/powerpoint/2010/main" val="3432978258"/>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74778" y="1535114"/>
            <a:ext cx="3497288" cy="639762"/>
          </a:xfrm>
        </p:spPr>
        <p:txBody>
          <a:bodyPr anchor="b"/>
          <a:lstStyle>
            <a:lvl1pPr marL="0" indent="0">
              <a:buNone/>
              <a:defRPr sz="2400" b="1"/>
            </a:lvl1pPr>
            <a:lvl2pPr marL="456678" indent="0">
              <a:buNone/>
              <a:defRPr sz="2000" b="1"/>
            </a:lvl2pPr>
            <a:lvl3pPr marL="913358" indent="0">
              <a:buNone/>
              <a:defRPr sz="1800" b="1"/>
            </a:lvl3pPr>
            <a:lvl4pPr marL="1370038" indent="0">
              <a:buNone/>
              <a:defRPr sz="1600" b="1"/>
            </a:lvl4pPr>
            <a:lvl5pPr marL="1826715" indent="0">
              <a:buNone/>
              <a:defRPr sz="1600" b="1"/>
            </a:lvl5pPr>
            <a:lvl6pPr marL="2283396" indent="0">
              <a:buNone/>
              <a:defRPr sz="1600" b="1"/>
            </a:lvl6pPr>
            <a:lvl7pPr marL="2740074" indent="0">
              <a:buNone/>
              <a:defRPr sz="1600" b="1"/>
            </a:lvl7pPr>
            <a:lvl8pPr marL="3196748" indent="0">
              <a:buNone/>
              <a:defRPr sz="1600" b="1"/>
            </a:lvl8pPr>
            <a:lvl9pPr marL="3653431"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74778" y="2174875"/>
            <a:ext cx="34972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5188138" y="1535114"/>
            <a:ext cx="3498662" cy="639762"/>
          </a:xfrm>
        </p:spPr>
        <p:txBody>
          <a:bodyPr anchor="b"/>
          <a:lstStyle>
            <a:lvl1pPr marL="0" indent="0">
              <a:buNone/>
              <a:defRPr sz="2400" b="1"/>
            </a:lvl1pPr>
            <a:lvl2pPr marL="456678" indent="0">
              <a:buNone/>
              <a:defRPr sz="2000" b="1"/>
            </a:lvl2pPr>
            <a:lvl3pPr marL="913358" indent="0">
              <a:buNone/>
              <a:defRPr sz="1800" b="1"/>
            </a:lvl3pPr>
            <a:lvl4pPr marL="1370038" indent="0">
              <a:buNone/>
              <a:defRPr sz="1600" b="1"/>
            </a:lvl4pPr>
            <a:lvl5pPr marL="1826715" indent="0">
              <a:buNone/>
              <a:defRPr sz="1600" b="1"/>
            </a:lvl5pPr>
            <a:lvl6pPr marL="2283396" indent="0">
              <a:buNone/>
              <a:defRPr sz="1600" b="1"/>
            </a:lvl6pPr>
            <a:lvl7pPr marL="2740074" indent="0">
              <a:buNone/>
              <a:defRPr sz="1600" b="1"/>
            </a:lvl7pPr>
            <a:lvl8pPr marL="3196748" indent="0">
              <a:buNone/>
              <a:defRPr sz="1600" b="1"/>
            </a:lvl8pPr>
            <a:lvl9pPr marL="3653431"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88138" y="2174875"/>
            <a:ext cx="34986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GB">
              <a:latin typeface="Calibri"/>
            </a:endParaRPr>
          </a:p>
        </p:txBody>
      </p:sp>
      <p:sp>
        <p:nvSpPr>
          <p:cNvPr id="8" name="Footer Placeholder 7"/>
          <p:cNvSpPr>
            <a:spLocks noGrp="1"/>
          </p:cNvSpPr>
          <p:nvPr>
            <p:ph type="ftr" sz="quarter" idx="11"/>
          </p:nvPr>
        </p:nvSpPr>
        <p:spPr/>
        <p:txBody>
          <a:bodyPr/>
          <a:lstStyle/>
          <a:p>
            <a:r>
              <a:rPr lang="en-US" smtClean="0"/>
              <a:t>Ian.Bird@cern.ch </a:t>
            </a:r>
            <a:endParaRPr lang="en-GB"/>
          </a:p>
        </p:txBody>
      </p:sp>
      <p:sp>
        <p:nvSpPr>
          <p:cNvPr id="9" name="Slide Number Placeholder 8"/>
          <p:cNvSpPr>
            <a:spLocks noGrp="1"/>
          </p:cNvSpPr>
          <p:nvPr>
            <p:ph type="sldNum" sz="quarter" idx="12"/>
          </p:nvPr>
        </p:nvSpPr>
        <p:spPr/>
        <p:txBody>
          <a:bodyPr/>
          <a:lstStyle/>
          <a:p>
            <a:fld id="{22C406CC-7824-435D-914E-09617D0B4A11}" type="slidenum">
              <a:rPr lang="en-GB" smtClean="0"/>
              <a:pPr/>
              <a:t>‹#›</a:t>
            </a:fld>
            <a:endParaRPr lang="en-GB"/>
          </a:p>
        </p:txBody>
      </p:sp>
    </p:spTree>
    <p:extLst>
      <p:ext uri="{BB962C8B-B14F-4D97-AF65-F5344CB8AC3E}">
        <p14:creationId xmlns:p14="http://schemas.microsoft.com/office/powerpoint/2010/main" val="25243215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latin typeface="Calibri"/>
            </a:endParaRPr>
          </a:p>
        </p:txBody>
      </p:sp>
      <p:sp>
        <p:nvSpPr>
          <p:cNvPr id="4" name="Footer Placeholder 3"/>
          <p:cNvSpPr>
            <a:spLocks noGrp="1"/>
          </p:cNvSpPr>
          <p:nvPr>
            <p:ph type="ftr" sz="quarter" idx="11"/>
          </p:nvPr>
        </p:nvSpPr>
        <p:spPr/>
        <p:txBody>
          <a:bodyPr/>
          <a:lstStyle/>
          <a:p>
            <a:r>
              <a:rPr lang="en-US" smtClean="0"/>
              <a:t>Ian.Bird@cern.ch </a:t>
            </a:r>
            <a:endParaRPr lang="en-GB"/>
          </a:p>
        </p:txBody>
      </p:sp>
      <p:sp>
        <p:nvSpPr>
          <p:cNvPr id="5" name="Slide Number Placeholder 4"/>
          <p:cNvSpPr>
            <a:spLocks noGrp="1"/>
          </p:cNvSpPr>
          <p:nvPr>
            <p:ph type="sldNum" sz="quarter" idx="12"/>
          </p:nvPr>
        </p:nvSpPr>
        <p:spPr/>
        <p:txBody>
          <a:bodyPr/>
          <a:lstStyle/>
          <a:p>
            <a:fld id="{22C406CC-7824-435D-914E-09617D0B4A11}" type="slidenum">
              <a:rPr lang="en-GB" smtClean="0"/>
              <a:pPr/>
              <a:t>‹#›</a:t>
            </a:fld>
            <a:endParaRPr lang="en-GB"/>
          </a:p>
        </p:txBody>
      </p:sp>
    </p:spTree>
    <p:extLst>
      <p:ext uri="{BB962C8B-B14F-4D97-AF65-F5344CB8AC3E}">
        <p14:creationId xmlns:p14="http://schemas.microsoft.com/office/powerpoint/2010/main" val="37553288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latin typeface="Calibri"/>
            </a:endParaRPr>
          </a:p>
        </p:txBody>
      </p:sp>
      <p:sp>
        <p:nvSpPr>
          <p:cNvPr id="3" name="Footer Placeholder 2"/>
          <p:cNvSpPr>
            <a:spLocks noGrp="1"/>
          </p:cNvSpPr>
          <p:nvPr>
            <p:ph type="ftr" sz="quarter" idx="11"/>
          </p:nvPr>
        </p:nvSpPr>
        <p:spPr/>
        <p:txBody>
          <a:bodyPr/>
          <a:lstStyle/>
          <a:p>
            <a:r>
              <a:rPr lang="en-US" smtClean="0"/>
              <a:t>Ian.Bird@cern.ch </a:t>
            </a:r>
            <a:endParaRPr lang="en-GB"/>
          </a:p>
        </p:txBody>
      </p:sp>
      <p:sp>
        <p:nvSpPr>
          <p:cNvPr id="4" name="Slide Number Placeholder 3"/>
          <p:cNvSpPr>
            <a:spLocks noGrp="1"/>
          </p:cNvSpPr>
          <p:nvPr>
            <p:ph type="sldNum" sz="quarter" idx="12"/>
          </p:nvPr>
        </p:nvSpPr>
        <p:spPr/>
        <p:txBody>
          <a:bodyPr/>
          <a:lstStyle/>
          <a:p>
            <a:fld id="{22C406CC-7824-435D-914E-09617D0B4A11}" type="slidenum">
              <a:rPr lang="en-GB" smtClean="0"/>
              <a:pPr/>
              <a:t>‹#›</a:t>
            </a:fld>
            <a:endParaRPr lang="en-GB"/>
          </a:p>
        </p:txBody>
      </p:sp>
    </p:spTree>
    <p:extLst>
      <p:ext uri="{BB962C8B-B14F-4D97-AF65-F5344CB8AC3E}">
        <p14:creationId xmlns:p14="http://schemas.microsoft.com/office/powerpoint/2010/main" val="24274935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1615" y="928670"/>
            <a:ext cx="2608289" cy="500066"/>
          </a:xfrm>
        </p:spPr>
        <p:txBody>
          <a:bodyPr anchor="b"/>
          <a:lstStyle>
            <a:lvl1pPr algn="l">
              <a:defRPr sz="2000" b="1">
                <a:solidFill>
                  <a:srgbClr val="3861AA"/>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4254776" y="928670"/>
            <a:ext cx="4432026" cy="519749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1571615" y="1571615"/>
            <a:ext cx="2608289" cy="4548187"/>
          </a:xfrm>
        </p:spPr>
        <p:txBody>
          <a:bodyPr/>
          <a:lstStyle>
            <a:lvl1pPr marL="0" indent="0">
              <a:buNone/>
              <a:defRPr sz="1400">
                <a:solidFill>
                  <a:srgbClr val="3861AA"/>
                </a:solidFill>
              </a:defRPr>
            </a:lvl1pPr>
            <a:lvl2pPr marL="456678" indent="0">
              <a:buNone/>
              <a:defRPr sz="1200"/>
            </a:lvl2pPr>
            <a:lvl3pPr marL="913358" indent="0">
              <a:buNone/>
              <a:defRPr sz="1000"/>
            </a:lvl3pPr>
            <a:lvl4pPr marL="1370038" indent="0">
              <a:buNone/>
              <a:defRPr sz="900"/>
            </a:lvl4pPr>
            <a:lvl5pPr marL="1826715" indent="0">
              <a:buNone/>
              <a:defRPr sz="900"/>
            </a:lvl5pPr>
            <a:lvl6pPr marL="2283396" indent="0">
              <a:buNone/>
              <a:defRPr sz="900"/>
            </a:lvl6pPr>
            <a:lvl7pPr marL="2740074" indent="0">
              <a:buNone/>
              <a:defRPr sz="900"/>
            </a:lvl7pPr>
            <a:lvl8pPr marL="3196748" indent="0">
              <a:buNone/>
              <a:defRPr sz="900"/>
            </a:lvl8pPr>
            <a:lvl9pPr marL="3653431"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latin typeface="Calibri"/>
            </a:endParaRPr>
          </a:p>
        </p:txBody>
      </p:sp>
      <p:sp>
        <p:nvSpPr>
          <p:cNvPr id="6" name="Footer Placeholder 5"/>
          <p:cNvSpPr>
            <a:spLocks noGrp="1"/>
          </p:cNvSpPr>
          <p:nvPr>
            <p:ph type="ftr" sz="quarter" idx="11"/>
          </p:nvPr>
        </p:nvSpPr>
        <p:spPr/>
        <p:txBody>
          <a:bodyPr/>
          <a:lstStyle/>
          <a:p>
            <a:r>
              <a:rPr lang="en-US" smtClean="0"/>
              <a:t>Ian.Bird@cern.ch </a:t>
            </a:r>
            <a:endParaRPr lang="en-GB"/>
          </a:p>
        </p:txBody>
      </p:sp>
      <p:sp>
        <p:nvSpPr>
          <p:cNvPr id="7" name="Slide Number Placeholder 6"/>
          <p:cNvSpPr>
            <a:spLocks noGrp="1"/>
          </p:cNvSpPr>
          <p:nvPr>
            <p:ph type="sldNum" sz="quarter" idx="12"/>
          </p:nvPr>
        </p:nvSpPr>
        <p:spPr/>
        <p:txBody>
          <a:bodyPr/>
          <a:lstStyle/>
          <a:p>
            <a:fld id="{22C406CC-7824-435D-914E-09617D0B4A11}" type="slidenum">
              <a:rPr lang="en-GB" smtClean="0"/>
              <a:pPr/>
              <a:t>‹#›</a:t>
            </a:fld>
            <a:endParaRPr lang="en-GB"/>
          </a:p>
        </p:txBody>
      </p:sp>
    </p:spTree>
    <p:extLst>
      <p:ext uri="{BB962C8B-B14F-4D97-AF65-F5344CB8AC3E}">
        <p14:creationId xmlns:p14="http://schemas.microsoft.com/office/powerpoint/2010/main" val="32282462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28860"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428860" y="1000107"/>
            <a:ext cx="5486400" cy="3727467"/>
          </a:xfrm>
        </p:spPr>
        <p:txBody>
          <a:bodyPr/>
          <a:lstStyle>
            <a:lvl1pPr marL="0" indent="0">
              <a:buNone/>
              <a:defRPr sz="3200"/>
            </a:lvl1pPr>
            <a:lvl2pPr marL="456678" indent="0">
              <a:buNone/>
              <a:defRPr sz="2800"/>
            </a:lvl2pPr>
            <a:lvl3pPr marL="913358" indent="0">
              <a:buNone/>
              <a:defRPr sz="2400"/>
            </a:lvl3pPr>
            <a:lvl4pPr marL="1370038" indent="0">
              <a:buNone/>
              <a:defRPr sz="2000"/>
            </a:lvl4pPr>
            <a:lvl5pPr marL="1826715" indent="0">
              <a:buNone/>
              <a:defRPr sz="2000"/>
            </a:lvl5pPr>
            <a:lvl6pPr marL="2283396" indent="0">
              <a:buNone/>
              <a:defRPr sz="2000"/>
            </a:lvl6pPr>
            <a:lvl7pPr marL="2740074" indent="0">
              <a:buNone/>
              <a:defRPr sz="2000"/>
            </a:lvl7pPr>
            <a:lvl8pPr marL="3196748" indent="0">
              <a:buNone/>
              <a:defRPr sz="2000"/>
            </a:lvl8pPr>
            <a:lvl9pPr marL="3653431"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2428860" y="5367338"/>
            <a:ext cx="5486400" cy="804862"/>
          </a:xfrm>
        </p:spPr>
        <p:txBody>
          <a:bodyPr/>
          <a:lstStyle>
            <a:lvl1pPr marL="0" indent="0">
              <a:buNone/>
              <a:defRPr sz="1400"/>
            </a:lvl1pPr>
            <a:lvl2pPr marL="456678" indent="0">
              <a:buNone/>
              <a:defRPr sz="1200"/>
            </a:lvl2pPr>
            <a:lvl3pPr marL="913358" indent="0">
              <a:buNone/>
              <a:defRPr sz="1000"/>
            </a:lvl3pPr>
            <a:lvl4pPr marL="1370038" indent="0">
              <a:buNone/>
              <a:defRPr sz="900"/>
            </a:lvl4pPr>
            <a:lvl5pPr marL="1826715" indent="0">
              <a:buNone/>
              <a:defRPr sz="900"/>
            </a:lvl5pPr>
            <a:lvl6pPr marL="2283396" indent="0">
              <a:buNone/>
              <a:defRPr sz="900"/>
            </a:lvl6pPr>
            <a:lvl7pPr marL="2740074" indent="0">
              <a:buNone/>
              <a:defRPr sz="900"/>
            </a:lvl7pPr>
            <a:lvl8pPr marL="3196748" indent="0">
              <a:buNone/>
              <a:defRPr sz="900"/>
            </a:lvl8pPr>
            <a:lvl9pPr marL="3653431"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latin typeface="Calibri"/>
            </a:endParaRPr>
          </a:p>
        </p:txBody>
      </p:sp>
      <p:sp>
        <p:nvSpPr>
          <p:cNvPr id="6" name="Footer Placeholder 5"/>
          <p:cNvSpPr>
            <a:spLocks noGrp="1"/>
          </p:cNvSpPr>
          <p:nvPr>
            <p:ph type="ftr" sz="quarter" idx="11"/>
          </p:nvPr>
        </p:nvSpPr>
        <p:spPr/>
        <p:txBody>
          <a:bodyPr/>
          <a:lstStyle/>
          <a:p>
            <a:r>
              <a:rPr lang="en-US" smtClean="0"/>
              <a:t>Ian.Bird@cern.ch </a:t>
            </a:r>
            <a:endParaRPr lang="en-GB"/>
          </a:p>
        </p:txBody>
      </p:sp>
      <p:sp>
        <p:nvSpPr>
          <p:cNvPr id="7" name="Slide Number Placeholder 6"/>
          <p:cNvSpPr>
            <a:spLocks noGrp="1"/>
          </p:cNvSpPr>
          <p:nvPr>
            <p:ph type="sldNum" sz="quarter" idx="12"/>
          </p:nvPr>
        </p:nvSpPr>
        <p:spPr/>
        <p:txBody>
          <a:bodyPr/>
          <a:lstStyle/>
          <a:p>
            <a:fld id="{22C406CC-7824-435D-914E-09617D0B4A11}" type="slidenum">
              <a:rPr lang="en-GB" smtClean="0"/>
              <a:pPr/>
              <a:t>‹#›</a:t>
            </a:fld>
            <a:endParaRPr lang="en-GB"/>
          </a:p>
        </p:txBody>
      </p:sp>
    </p:spTree>
    <p:extLst>
      <p:ext uri="{BB962C8B-B14F-4D97-AF65-F5344CB8AC3E}">
        <p14:creationId xmlns:p14="http://schemas.microsoft.com/office/powerpoint/2010/main" val="13363025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latin typeface="Calibri"/>
            </a:endParaRPr>
          </a:p>
        </p:txBody>
      </p:sp>
      <p:sp>
        <p:nvSpPr>
          <p:cNvPr id="5" name="Footer Placeholder 4"/>
          <p:cNvSpPr>
            <a:spLocks noGrp="1"/>
          </p:cNvSpPr>
          <p:nvPr>
            <p:ph type="ftr" sz="quarter" idx="11"/>
          </p:nvPr>
        </p:nvSpPr>
        <p:spPr/>
        <p:txBody>
          <a:bodyPr/>
          <a:lstStyle/>
          <a:p>
            <a:r>
              <a:rPr lang="en-US" smtClean="0"/>
              <a:t>Ian.Bird@cern.ch </a:t>
            </a:r>
            <a:endParaRPr lang="en-GB"/>
          </a:p>
        </p:txBody>
      </p:sp>
      <p:sp>
        <p:nvSpPr>
          <p:cNvPr id="6" name="Slide Number Placeholder 5"/>
          <p:cNvSpPr>
            <a:spLocks noGrp="1"/>
          </p:cNvSpPr>
          <p:nvPr>
            <p:ph type="sldNum" sz="quarter" idx="12"/>
          </p:nvPr>
        </p:nvSpPr>
        <p:spPr/>
        <p:txBody>
          <a:bodyPr/>
          <a:lstStyle/>
          <a:p>
            <a:fld id="{22C406CC-7824-435D-914E-09617D0B4A11}" type="slidenum">
              <a:rPr lang="en-GB" smtClean="0"/>
              <a:pPr/>
              <a:t>‹#›</a:t>
            </a:fld>
            <a:endParaRPr lang="en-GB"/>
          </a:p>
        </p:txBody>
      </p:sp>
    </p:spTree>
    <p:extLst>
      <p:ext uri="{BB962C8B-B14F-4D97-AF65-F5344CB8AC3E}">
        <p14:creationId xmlns:p14="http://schemas.microsoft.com/office/powerpoint/2010/main" val="32788500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1000112"/>
            <a:ext cx="2057400" cy="5126055"/>
          </a:xfrm>
        </p:spPr>
        <p:txBody>
          <a:bodyPr vert="eaVert"/>
          <a:lstStyle>
            <a:lvl1pPr>
              <a:defRPr>
                <a:solidFill>
                  <a:srgbClr val="3861AA"/>
                </a:solidFill>
              </a:defRPr>
            </a:lvl1pPr>
          </a:lstStyle>
          <a:p>
            <a:r>
              <a:rPr lang="en-US" smtClean="0"/>
              <a:t>Click to edit Master title style</a:t>
            </a:r>
            <a:endParaRPr lang="en-GB"/>
          </a:p>
        </p:txBody>
      </p:sp>
      <p:sp>
        <p:nvSpPr>
          <p:cNvPr id="3" name="Vertical Text Placeholder 2"/>
          <p:cNvSpPr>
            <a:spLocks noGrp="1"/>
          </p:cNvSpPr>
          <p:nvPr>
            <p:ph type="body" orient="vert" idx="1"/>
          </p:nvPr>
        </p:nvSpPr>
        <p:spPr>
          <a:xfrm>
            <a:off x="1285852" y="1000112"/>
            <a:ext cx="5191148" cy="512605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latin typeface="Calibri"/>
            </a:endParaRPr>
          </a:p>
        </p:txBody>
      </p:sp>
      <p:sp>
        <p:nvSpPr>
          <p:cNvPr id="5" name="Footer Placeholder 4"/>
          <p:cNvSpPr>
            <a:spLocks noGrp="1"/>
          </p:cNvSpPr>
          <p:nvPr>
            <p:ph type="ftr" sz="quarter" idx="11"/>
          </p:nvPr>
        </p:nvSpPr>
        <p:spPr/>
        <p:txBody>
          <a:bodyPr/>
          <a:lstStyle/>
          <a:p>
            <a:r>
              <a:rPr lang="en-US" smtClean="0"/>
              <a:t>Ian.Bird@cern.ch </a:t>
            </a:r>
            <a:endParaRPr lang="en-GB"/>
          </a:p>
        </p:txBody>
      </p:sp>
      <p:sp>
        <p:nvSpPr>
          <p:cNvPr id="6" name="Slide Number Placeholder 5"/>
          <p:cNvSpPr>
            <a:spLocks noGrp="1"/>
          </p:cNvSpPr>
          <p:nvPr>
            <p:ph type="sldNum" sz="quarter" idx="12"/>
          </p:nvPr>
        </p:nvSpPr>
        <p:spPr/>
        <p:txBody>
          <a:bodyPr/>
          <a:lstStyle/>
          <a:p>
            <a:fld id="{22C406CC-7824-435D-914E-09617D0B4A11}" type="slidenum">
              <a:rPr lang="en-GB" smtClean="0"/>
              <a:pPr/>
              <a:t>‹#›</a:t>
            </a:fld>
            <a:endParaRPr lang="en-GB"/>
          </a:p>
        </p:txBody>
      </p:sp>
    </p:spTree>
    <p:extLst>
      <p:ext uri="{BB962C8B-B14F-4D97-AF65-F5344CB8AC3E}">
        <p14:creationId xmlns:p14="http://schemas.microsoft.com/office/powerpoint/2010/main" val="39868258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_Two Content">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2" y="914400"/>
            <a:ext cx="8382000" cy="5211763"/>
          </a:xfrm>
        </p:spPr>
        <p:txBody>
          <a:bodyPr/>
          <a:lstStyle>
            <a:lvl1pPr>
              <a:defRPr lang="en-US" sz="3200" kern="1200" dirty="0" smtClean="0">
                <a:solidFill>
                  <a:srgbClr val="FFFF00"/>
                </a:solidFill>
                <a:latin typeface="+mn-lt"/>
                <a:ea typeface="+mn-ea"/>
                <a:cs typeface="+mn-cs"/>
              </a:defRPr>
            </a:lvl1pPr>
            <a:lvl2pPr>
              <a:defRPr lang="en-US" sz="2800" kern="1200" dirty="0" smtClean="0">
                <a:solidFill>
                  <a:srgbClr val="3366FF"/>
                </a:solidFill>
                <a:latin typeface="+mn-lt"/>
                <a:ea typeface="+mn-ea"/>
                <a:cs typeface="+mn-cs"/>
              </a:defRPr>
            </a:lvl2pPr>
            <a:lvl3pPr>
              <a:defRPr sz="2000">
                <a:solidFill>
                  <a:srgbClr val="CCFFCC"/>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a:xfrm>
            <a:off x="3352800" y="6356361"/>
            <a:ext cx="2895600" cy="365125"/>
          </a:xfrm>
        </p:spPr>
        <p:txBody>
          <a:bodyPr/>
          <a:lstStyle>
            <a:lvl1pPr>
              <a:defRPr/>
            </a:lvl1pPr>
          </a:lstStyle>
          <a:p>
            <a:r>
              <a:rPr lang="en-US" smtClean="0">
                <a:solidFill>
                  <a:prstClr val="black">
                    <a:tint val="75000"/>
                  </a:prstClr>
                </a:solidFill>
              </a:rPr>
              <a:t>Ian.Bird@cern.ch </a:t>
            </a:r>
            <a:endParaRPr lang="en-US" dirty="0">
              <a:solidFill>
                <a:prstClr val="black">
                  <a:tint val="75000"/>
                </a:prstClr>
              </a:solidFill>
            </a:endParaRPr>
          </a:p>
        </p:txBody>
      </p:sp>
      <p:sp>
        <p:nvSpPr>
          <p:cNvPr id="7" name="Slide Number Placeholder 6"/>
          <p:cNvSpPr>
            <a:spLocks noGrp="1"/>
          </p:cNvSpPr>
          <p:nvPr>
            <p:ph type="sldNum" sz="quarter" idx="12"/>
          </p:nvPr>
        </p:nvSpPr>
        <p:spPr>
          <a:xfrm>
            <a:off x="6781800" y="6356361"/>
            <a:ext cx="2133600" cy="365125"/>
          </a:xfrm>
        </p:spPr>
        <p:txBody>
          <a:bodyPr/>
          <a:lstStyle/>
          <a:p>
            <a:fld id="{8FA168C2-9F18-4032-8801-50E4CEA0EAFB}" type="slidenum">
              <a:rPr lang="en-US" smtClean="0">
                <a:solidFill>
                  <a:prstClr val="black">
                    <a:tint val="75000"/>
                  </a:prstClr>
                </a:solidFill>
              </a:rPr>
              <a:pPr/>
              <a:t>‹#›</a:t>
            </a:fld>
            <a:endParaRPr lang="en-US" dirty="0">
              <a:solidFill>
                <a:prstClr val="black">
                  <a:tint val="75000"/>
                </a:prstClr>
              </a:solidFill>
            </a:endParaRPr>
          </a:p>
        </p:txBody>
      </p:sp>
      <p:sp>
        <p:nvSpPr>
          <p:cNvPr id="8" name="Rectangle 7"/>
          <p:cNvSpPr/>
          <p:nvPr userDrawn="1"/>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30" tIns="45667" rIns="91330" bIns="45667" rtlCol="0" anchor="ctr"/>
          <a:lstStyle/>
          <a:p>
            <a:pPr algn="ctr"/>
            <a:endParaRPr lang="en-US">
              <a:solidFill>
                <a:prstClr val="white"/>
              </a:solidFill>
              <a:latin typeface="Calibri"/>
            </a:endParaRPr>
          </a:p>
        </p:txBody>
      </p:sp>
      <p:pic>
        <p:nvPicPr>
          <p:cNvPr id="9" name="Picture 8" descr="WLCG-TextOnly_black.jpg"/>
          <p:cNvPicPr>
            <a:picLocks noChangeAspect="1"/>
          </p:cNvPicPr>
          <p:nvPr userDrawn="1"/>
        </p:nvPicPr>
        <p:blipFill>
          <a:blip r:embed="rId2"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rot="16200000">
            <a:off x="-588020" y="5250180"/>
            <a:ext cx="1752600" cy="548640"/>
          </a:xfrm>
          <a:prstGeom prst="rect">
            <a:avLst/>
          </a:prstGeom>
        </p:spPr>
      </p:pic>
      <p:pic>
        <p:nvPicPr>
          <p:cNvPr id="10" name="Picture 9" descr="WLCG-logo.jpg"/>
          <p:cNvPicPr>
            <a:picLocks noChangeAspect="1"/>
          </p:cNvPicPr>
          <p:nvPr userDrawn="1"/>
        </p:nvPicPr>
        <p:blipFill>
          <a:blip r:embed="rId3" cstate="screen"/>
          <a:stretch>
            <a:fillRect/>
          </a:stretch>
        </p:blipFill>
        <p:spPr>
          <a:xfrm>
            <a:off x="76200" y="6324600"/>
            <a:ext cx="457200" cy="457200"/>
          </a:xfrm>
          <a:prstGeom prst="rect">
            <a:avLst/>
          </a:prstGeom>
        </p:spPr>
      </p:pic>
      <p:pic>
        <p:nvPicPr>
          <p:cNvPr id="13" name="Picture 12" descr="01 nyte - globe encounters.tif"/>
          <p:cNvPicPr>
            <a:picLocks noChangeAspect="1"/>
          </p:cNvPicPr>
          <p:nvPr userDrawn="1"/>
        </p:nvPicPr>
        <p:blipFill>
          <a:blip r:embed="rId4" cstate="screen">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userDrawn="1"/>
        </p:nvPicPr>
        <p:blipFill>
          <a:blip r:embed="rId5" cstate="screen"/>
          <a:srcRect/>
          <a:stretch>
            <a:fillRect/>
          </a:stretch>
        </p:blipFill>
        <p:spPr>
          <a:xfrm>
            <a:off x="0" y="0"/>
            <a:ext cx="609600" cy="762000"/>
          </a:xfrm>
          <a:prstGeom prst="rect">
            <a:avLst/>
          </a:prstGeom>
        </p:spPr>
      </p:pic>
      <p:pic>
        <p:nvPicPr>
          <p:cNvPr id="15" name="Picture 14" descr="0804041_30.tif"/>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0" y="1371600"/>
            <a:ext cx="609600" cy="685800"/>
          </a:xfrm>
          <a:prstGeom prst="rect">
            <a:avLst/>
          </a:prstGeom>
        </p:spPr>
      </p:pic>
      <p:pic>
        <p:nvPicPr>
          <p:cNvPr id="16" name="Picture 15" descr="blueinstall.jpg"/>
          <p:cNvPicPr>
            <a:picLocks noChangeAspect="1"/>
          </p:cNvPicPr>
          <p:nvPr userDrawn="1"/>
        </p:nvPicPr>
        <p:blipFill>
          <a:blip r:embed="rId7" cstate="screen"/>
          <a:srcRect/>
          <a:stretch>
            <a:fillRect/>
          </a:stretch>
        </p:blipFill>
        <p:spPr>
          <a:xfrm>
            <a:off x="0" y="762001"/>
            <a:ext cx="609600" cy="609600"/>
          </a:xfrm>
          <a:prstGeom prst="rect">
            <a:avLst/>
          </a:prstGeom>
        </p:spPr>
      </p:pic>
      <p:sp>
        <p:nvSpPr>
          <p:cNvPr id="18" name="Rectangle 17"/>
          <p:cNvSpPr/>
          <p:nvPr userDrawn="1"/>
        </p:nvSpPr>
        <p:spPr>
          <a:xfrm>
            <a:off x="609602"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91330" tIns="45667" rIns="91330" bIns="45667" rtlCol="0" anchor="ctr"/>
          <a:lstStyle/>
          <a:p>
            <a:pPr algn="ctr"/>
            <a:endParaRPr lang="en-US">
              <a:solidFill>
                <a:prstClr val="white"/>
              </a:solidFill>
              <a:latin typeface="Calibri"/>
            </a:endParaRPr>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19345128"/>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76397974"/>
      </p:ext>
    </p:extLst>
  </p:cSld>
  <p:clrMapOvr>
    <a:masterClrMapping/>
  </p:clrMapOvr>
  <p:timing>
    <p:tnLst>
      <p:par>
        <p:cTn xmlns:p14="http://schemas.microsoft.com/office/powerpoint/2010/mai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62567972"/>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2813" y="12954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875213" y="1295400"/>
            <a:ext cx="3811587"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263249217"/>
      </p:ext>
    </p:extLst>
  </p:cSld>
  <p:clrMapOvr>
    <a:masterClrMapping/>
  </p:clrMapOvr>
  <p:timing>
    <p:tnLst>
      <p:par>
        <p:cTn xmlns:p14="http://schemas.microsoft.com/office/powerpoint/2010/mai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242798232"/>
      </p:ext>
    </p:extLst>
  </p:cSld>
  <p:clrMapOvr>
    <a:masterClrMapping/>
  </p:clrMapOvr>
  <p:timing>
    <p:tnLst>
      <p:par>
        <p:cTn xmlns:p14="http://schemas.microsoft.com/office/powerpoint/2010/mai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7013817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4269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5896014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2967462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444843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4175" y="152400"/>
            <a:ext cx="1952625" cy="59436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71538" y="152400"/>
            <a:ext cx="5710237"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1394257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descr="stacks_banner.jpg"/>
          <p:cNvPicPr>
            <a:picLocks noChangeAspect="1"/>
          </p:cNvPicPr>
          <p:nvPr userDrawn="1"/>
        </p:nvPicPr>
        <p:blipFill>
          <a:blip r:embed="rId2" cstate="screen"/>
          <a:srcRect/>
          <a:stretch>
            <a:fillRect/>
          </a:stretch>
        </p:blipFill>
        <p:spPr>
          <a:xfrm>
            <a:off x="7467600" y="4343400"/>
            <a:ext cx="1676400" cy="914400"/>
          </a:xfrm>
          <a:prstGeom prst="rect">
            <a:avLst/>
          </a:prstGeom>
        </p:spPr>
      </p:pic>
      <p:pic>
        <p:nvPicPr>
          <p:cNvPr id="9" name="Picture 8" descr="accelerator.jpg"/>
          <p:cNvPicPr>
            <a:picLocks noChangeAspect="1"/>
          </p:cNvPicPr>
          <p:nvPr userDrawn="1"/>
        </p:nvPicPr>
        <p:blipFill>
          <a:blip r:embed="rId3" cstate="screen"/>
          <a:srcRect/>
          <a:stretch>
            <a:fillRect/>
          </a:stretch>
        </p:blipFill>
        <p:spPr>
          <a:xfrm>
            <a:off x="1447800" y="4343400"/>
            <a:ext cx="1524000" cy="914400"/>
          </a:xfrm>
          <a:prstGeom prst="rect">
            <a:avLst/>
          </a:prstGeom>
        </p:spPr>
      </p:pic>
      <p:sp>
        <p:nvSpPr>
          <p:cNvPr id="2" name="Title 1"/>
          <p:cNvSpPr>
            <a:spLocks noGrp="1"/>
          </p:cNvSpPr>
          <p:nvPr>
            <p:ph type="ctrTitle" hasCustomPrompt="1"/>
          </p:nvPr>
        </p:nvSpPr>
        <p:spPr>
          <a:xfrm>
            <a:off x="776630" y="1066800"/>
            <a:ext cx="5928970" cy="1470025"/>
          </a:xfrm>
        </p:spPr>
        <p:txBody>
          <a:bodyPr/>
          <a:lstStyle>
            <a:lvl1pPr algn="l">
              <a:defRPr>
                <a:solidFill>
                  <a:schemeClr val="bg1"/>
                </a:solidFill>
              </a:defRPr>
            </a:lvl1pPr>
          </a:lstStyle>
          <a:p>
            <a:r>
              <a:rPr lang="en-US" dirty="0" smtClean="0"/>
              <a:t>Principle Title</a:t>
            </a:r>
            <a:endParaRPr lang="en-US" dirty="0"/>
          </a:p>
        </p:txBody>
      </p:sp>
      <p:sp>
        <p:nvSpPr>
          <p:cNvPr id="3" name="Subtitle 2"/>
          <p:cNvSpPr>
            <a:spLocks noGrp="1"/>
          </p:cNvSpPr>
          <p:nvPr>
            <p:ph type="subTitle" idx="1" hasCustomPrompt="1"/>
          </p:nvPr>
        </p:nvSpPr>
        <p:spPr>
          <a:xfrm>
            <a:off x="1745285" y="2590800"/>
            <a:ext cx="2895600" cy="609600"/>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a:t>
            </a:r>
            <a:endParaRPr lang="en-US" dirty="0"/>
          </a:p>
        </p:txBody>
      </p:sp>
      <p:pic>
        <p:nvPicPr>
          <p:cNvPr id="8" name="Picture 7" descr="HiggsInCMS.jpg"/>
          <p:cNvPicPr>
            <a:picLocks noChangeAspect="1"/>
          </p:cNvPicPr>
          <p:nvPr userDrawn="1"/>
        </p:nvPicPr>
        <p:blipFill>
          <a:blip r:embed="rId4" cstate="screen"/>
          <a:srcRect/>
          <a:stretch>
            <a:fillRect/>
          </a:stretch>
        </p:blipFill>
        <p:spPr>
          <a:xfrm>
            <a:off x="0" y="4343400"/>
            <a:ext cx="1463040" cy="924025"/>
          </a:xfrm>
          <a:prstGeom prst="rect">
            <a:avLst/>
          </a:prstGeom>
        </p:spPr>
      </p:pic>
      <p:pic>
        <p:nvPicPr>
          <p:cNvPr id="10" name="Picture 9" descr="01 nyte - globe encounters.tif"/>
          <p:cNvPicPr>
            <a:picLocks noChangeAspect="1"/>
          </p:cNvPicPr>
          <p:nvPr userDrawn="1"/>
        </p:nvPicPr>
        <p:blipFill>
          <a:blip r:embed="rId5" cstate="screen"/>
          <a:srcRect/>
          <a:stretch>
            <a:fillRect/>
          </a:stretch>
        </p:blipFill>
        <p:spPr>
          <a:xfrm>
            <a:off x="2920595" y="3773425"/>
            <a:ext cx="1463040" cy="1627890"/>
          </a:xfrm>
          <a:prstGeom prst="rect">
            <a:avLst/>
          </a:prstGeom>
        </p:spPr>
      </p:pic>
      <p:pic>
        <p:nvPicPr>
          <p:cNvPr id="11" name="Picture 10" descr="0804041_30.tif"/>
          <p:cNvPicPr>
            <a:picLocks noChangeAspect="1"/>
          </p:cNvPicPr>
          <p:nvPr userDrawn="1"/>
        </p:nvPicPr>
        <p:blipFill>
          <a:blip r:embed="rId6" cstate="screen"/>
          <a:srcRect/>
          <a:stretch>
            <a:fillRect/>
          </a:stretch>
        </p:blipFill>
        <p:spPr>
          <a:xfrm>
            <a:off x="4556760" y="4343400"/>
            <a:ext cx="1463040" cy="914400"/>
          </a:xfrm>
          <a:prstGeom prst="rect">
            <a:avLst/>
          </a:prstGeom>
        </p:spPr>
      </p:pic>
      <p:pic>
        <p:nvPicPr>
          <p:cNvPr id="12" name="Picture 11" descr="blueinstall.jpg"/>
          <p:cNvPicPr>
            <a:picLocks noChangeAspect="1"/>
          </p:cNvPicPr>
          <p:nvPr userDrawn="1"/>
        </p:nvPicPr>
        <p:blipFill>
          <a:blip r:embed="rId7" cstate="screen"/>
          <a:srcRect/>
          <a:stretch>
            <a:fillRect/>
          </a:stretch>
        </p:blipFill>
        <p:spPr>
          <a:xfrm>
            <a:off x="6019800" y="4343400"/>
            <a:ext cx="1463040" cy="914400"/>
          </a:xfrm>
          <a:prstGeom prst="rect">
            <a:avLst/>
          </a:prstGeom>
        </p:spPr>
      </p:pic>
      <p:grpSp>
        <p:nvGrpSpPr>
          <p:cNvPr id="20" name="Group 19"/>
          <p:cNvGrpSpPr/>
          <p:nvPr userDrawn="1"/>
        </p:nvGrpSpPr>
        <p:grpSpPr>
          <a:xfrm>
            <a:off x="76200" y="6270345"/>
            <a:ext cx="2057400" cy="548640"/>
            <a:chOff x="76200" y="6270345"/>
            <a:chExt cx="2057400" cy="548640"/>
          </a:xfrm>
        </p:grpSpPr>
        <p:pic>
          <p:nvPicPr>
            <p:cNvPr id="17" name="Picture 16" descr="WLCG-TextOnly_black.jpg"/>
            <p:cNvPicPr>
              <a:picLocks noChangeAspect="1"/>
            </p:cNvPicPr>
            <p:nvPr userDrawn="1"/>
          </p:nvPicPr>
          <p:blipFill>
            <a:blip r:embed="rId8"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a:off x="381000" y="6270345"/>
              <a:ext cx="1752600" cy="548640"/>
            </a:xfrm>
            <a:prstGeom prst="rect">
              <a:avLst/>
            </a:prstGeom>
          </p:spPr>
        </p:pic>
        <p:pic>
          <p:nvPicPr>
            <p:cNvPr id="16" name="Picture 15" descr="WLCG-logo.jpg"/>
            <p:cNvPicPr>
              <a:picLocks noChangeAspect="1"/>
            </p:cNvPicPr>
            <p:nvPr userDrawn="1"/>
          </p:nvPicPr>
          <p:blipFill>
            <a:blip r:embed="rId9" cstate="screen"/>
            <a:stretch>
              <a:fillRect/>
            </a:stretch>
          </p:blipFill>
          <p:spPr>
            <a:xfrm>
              <a:off x="76200" y="6324600"/>
              <a:ext cx="457200" cy="457200"/>
            </a:xfrm>
            <a:prstGeom prst="rect">
              <a:avLst/>
            </a:prstGeom>
          </p:spPr>
        </p:pic>
      </p:grpSp>
      <p:sp>
        <p:nvSpPr>
          <p:cNvPr id="24" name="Text Placeholder 23"/>
          <p:cNvSpPr>
            <a:spLocks noGrp="1"/>
          </p:cNvSpPr>
          <p:nvPr>
            <p:ph type="body" sz="quarter" idx="13" hasCustomPrompt="1"/>
          </p:nvPr>
        </p:nvSpPr>
        <p:spPr>
          <a:xfrm>
            <a:off x="6705600" y="228600"/>
            <a:ext cx="2438400" cy="457200"/>
          </a:xfrm>
        </p:spPr>
        <p:txBody>
          <a:bodyPr/>
          <a:lstStyle>
            <a:lvl1pPr algn="r">
              <a:buNone/>
              <a:defRPr baseline="0">
                <a:solidFill>
                  <a:schemeClr val="bg1">
                    <a:lumMod val="50000"/>
                  </a:schemeClr>
                </a:solidFill>
              </a:defRPr>
            </a:lvl1pPr>
            <a:lvl2pPr>
              <a:buNone/>
              <a:defRPr/>
            </a:lvl2pPr>
          </a:lstStyle>
          <a:p>
            <a:pPr lvl="0"/>
            <a:r>
              <a:rPr lang="en-US" dirty="0" smtClean="0"/>
              <a:t>WLCG Group</a:t>
            </a:r>
            <a:endParaRPr lang="en-US" dirty="0"/>
          </a:p>
        </p:txBody>
      </p:sp>
      <p:sp>
        <p:nvSpPr>
          <p:cNvPr id="28" name="Text Placeholder 27"/>
          <p:cNvSpPr>
            <a:spLocks noGrp="1"/>
          </p:cNvSpPr>
          <p:nvPr>
            <p:ph type="body" sz="quarter" idx="15" hasCustomPrompt="1"/>
          </p:nvPr>
        </p:nvSpPr>
        <p:spPr>
          <a:xfrm>
            <a:off x="1752600" y="3200400"/>
            <a:ext cx="3124200" cy="533400"/>
          </a:xfrm>
        </p:spPr>
        <p:txBody>
          <a:bodyPr>
            <a:normAutofit/>
          </a:bodyPr>
          <a:lstStyle>
            <a:lvl1pPr>
              <a:buNone/>
              <a:defRPr sz="2400">
                <a:solidFill>
                  <a:schemeClr val="bg1">
                    <a:lumMod val="50000"/>
                  </a:schemeClr>
                </a:solidFill>
              </a:defRPr>
            </a:lvl1pPr>
            <a:lvl5pPr>
              <a:buNone/>
              <a:defRPr>
                <a:solidFill>
                  <a:schemeClr val="bg1">
                    <a:lumMod val="50000"/>
                  </a:schemeClr>
                </a:solidFill>
              </a:defRPr>
            </a:lvl5pPr>
          </a:lstStyle>
          <a:p>
            <a:pPr lvl="0"/>
            <a:r>
              <a:rPr lang="en-US" dirty="0" smtClean="0"/>
              <a:t>Date/other info</a:t>
            </a:r>
            <a:endParaRPr lang="en-US" dirty="0"/>
          </a:p>
        </p:txBody>
      </p:sp>
      <p:pic>
        <p:nvPicPr>
          <p:cNvPr id="19" name="Picture 18" descr="CERN_logo_400x400.gif"/>
          <p:cNvPicPr>
            <a:picLocks noChangeAspect="1"/>
          </p:cNvPicPr>
          <p:nvPr userDrawn="1"/>
        </p:nvPicPr>
        <p:blipFill>
          <a:blip r:embed="rId10" cstate="screen"/>
          <a:stretch>
            <a:fillRect/>
          </a:stretch>
        </p:blipFill>
        <p:spPr>
          <a:xfrm>
            <a:off x="8610600" y="6324600"/>
            <a:ext cx="457200" cy="457200"/>
          </a:xfrm>
          <a:prstGeom prst="rect">
            <a:avLst/>
          </a:prstGeom>
        </p:spPr>
      </p:pic>
      <p:sp>
        <p:nvSpPr>
          <p:cNvPr id="23" name="Date Placeholder 22"/>
          <p:cNvSpPr>
            <a:spLocks noGrp="1"/>
          </p:cNvSpPr>
          <p:nvPr>
            <p:ph type="dt" sz="half" idx="16"/>
          </p:nvPr>
        </p:nvSpPr>
        <p:spPr/>
        <p:txBody>
          <a:bodyPr/>
          <a:lstStyle/>
          <a:p>
            <a:endParaRPr lang="en-US">
              <a:solidFill>
                <a:prstClr val="black">
                  <a:tint val="75000"/>
                </a:prstClr>
              </a:solidFill>
              <a:latin typeface="Calibri"/>
            </a:endParaRPr>
          </a:p>
        </p:txBody>
      </p:sp>
      <p:sp>
        <p:nvSpPr>
          <p:cNvPr id="25" name="Slide Number Placeholder 24"/>
          <p:cNvSpPr>
            <a:spLocks noGrp="1"/>
          </p:cNvSpPr>
          <p:nvPr>
            <p:ph type="sldNum" sz="quarter" idx="17"/>
          </p:nvPr>
        </p:nvSpPr>
        <p:spPr/>
        <p:txBody>
          <a:bodyPr/>
          <a:lstStyle/>
          <a:p>
            <a:fld id="{BDA23336-5C51-4AB1-BEE6-DB5BC4505B2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
        <p:nvSpPr>
          <p:cNvPr id="26" name="Footer Placeholder 25"/>
          <p:cNvSpPr>
            <a:spLocks noGrp="1"/>
          </p:cNvSpPr>
          <p:nvPr>
            <p:ph type="ftr" sz="quarter" idx="18"/>
          </p:nvPr>
        </p:nvSpPr>
        <p:spPr/>
        <p:txBody>
          <a:bodyPr/>
          <a:lstStyle/>
          <a:p>
            <a:r>
              <a:rPr lang="en-US" smtClean="0">
                <a:solidFill>
                  <a:prstClr val="black">
                    <a:tint val="75000"/>
                  </a:prstClr>
                </a:solidFill>
                <a:latin typeface="Calibri"/>
              </a:rPr>
              <a:t>Ian.Bird@cern.ch </a:t>
            </a:r>
            <a:endParaRPr lang="en-US" dirty="0">
              <a:solidFill>
                <a:prstClr val="black">
                  <a:tint val="75000"/>
                </a:prstClr>
              </a:solidFill>
              <a:latin typeface="Calibri"/>
            </a:endParaRPr>
          </a:p>
        </p:txBody>
      </p:sp>
    </p:spTree>
    <p:extLst>
      <p:ext uri="{BB962C8B-B14F-4D97-AF65-F5344CB8AC3E}">
        <p14:creationId xmlns:p14="http://schemas.microsoft.com/office/powerpoint/2010/main" val="30073248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8382000" cy="5211763"/>
          </a:xfrm>
        </p:spPr>
        <p:txBody>
          <a:bodyPr/>
          <a:lstStyle>
            <a:lvl1pPr>
              <a:defRPr lang="en-US" sz="3200" kern="1200" dirty="0" smtClean="0">
                <a:solidFill>
                  <a:srgbClr val="0000FF"/>
                </a:solidFill>
                <a:latin typeface="+mn-lt"/>
                <a:ea typeface="+mn-ea"/>
                <a:cs typeface="+mn-cs"/>
              </a:defRPr>
            </a:lvl1pPr>
            <a:lvl2pPr>
              <a:defRPr lang="en-US" sz="2800" kern="1200" dirty="0" smtClean="0">
                <a:solidFill>
                  <a:schemeClr val="accent6">
                    <a:lumMod val="50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a:xfrm>
            <a:off x="3352800" y="6356350"/>
            <a:ext cx="2895600" cy="365125"/>
          </a:xfrm>
        </p:spPr>
        <p:txBody>
          <a:bodyPr/>
          <a:lstStyle/>
          <a:p>
            <a:r>
              <a:rPr lang="en-US" smtClean="0">
                <a:solidFill>
                  <a:prstClr val="black">
                    <a:tint val="75000"/>
                  </a:prstClr>
                </a:solidFill>
                <a:latin typeface="Calibri"/>
              </a:rPr>
              <a:t>Ian.Bird@cern.ch </a:t>
            </a:r>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a:xfrm>
            <a:off x="6781800" y="6356350"/>
            <a:ext cx="2133600" cy="365125"/>
          </a:xfrm>
        </p:spPr>
        <p:txBody>
          <a:bodyPr/>
          <a:lstStyle/>
          <a:p>
            <a:fld id="{8FA168C2-9F18-4032-8801-50E4CEA0EAFB}"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
        <p:nvSpPr>
          <p:cNvPr id="8" name="Rectangle 7"/>
          <p:cNvSpPr/>
          <p:nvPr userDrawn="1"/>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pic>
        <p:nvPicPr>
          <p:cNvPr id="9" name="Picture 8" descr="WLCG-TextOnly_black.jpg"/>
          <p:cNvPicPr>
            <a:picLocks noChangeAspect="1"/>
          </p:cNvPicPr>
          <p:nvPr userDrawn="1"/>
        </p:nvPicPr>
        <p:blipFill>
          <a:blip r:embed="rId2"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rot="16200000">
            <a:off x="-588020" y="5250180"/>
            <a:ext cx="1752600" cy="548640"/>
          </a:xfrm>
          <a:prstGeom prst="rect">
            <a:avLst/>
          </a:prstGeom>
        </p:spPr>
      </p:pic>
      <p:pic>
        <p:nvPicPr>
          <p:cNvPr id="10" name="Picture 9" descr="WLCG-logo.jpg"/>
          <p:cNvPicPr>
            <a:picLocks noChangeAspect="1"/>
          </p:cNvPicPr>
          <p:nvPr userDrawn="1"/>
        </p:nvPicPr>
        <p:blipFill>
          <a:blip r:embed="rId3" cstate="screen"/>
          <a:stretch>
            <a:fillRect/>
          </a:stretch>
        </p:blipFill>
        <p:spPr>
          <a:xfrm>
            <a:off x="76200" y="6324600"/>
            <a:ext cx="457200" cy="457200"/>
          </a:xfrm>
          <a:prstGeom prst="rect">
            <a:avLst/>
          </a:prstGeom>
        </p:spPr>
      </p:pic>
      <p:pic>
        <p:nvPicPr>
          <p:cNvPr id="13" name="Picture 12" descr="01 nyte - globe encounters.tif"/>
          <p:cNvPicPr>
            <a:picLocks noChangeAspect="1"/>
          </p:cNvPicPr>
          <p:nvPr userDrawn="1"/>
        </p:nvPicPr>
        <p:blipFill>
          <a:blip r:embed="rId4" cstate="screen">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userDrawn="1"/>
        </p:nvPicPr>
        <p:blipFill>
          <a:blip r:embed="rId5" cstate="screen"/>
          <a:srcRect/>
          <a:stretch>
            <a:fillRect/>
          </a:stretch>
        </p:blipFill>
        <p:spPr>
          <a:xfrm>
            <a:off x="0" y="0"/>
            <a:ext cx="609600" cy="762000"/>
          </a:xfrm>
          <a:prstGeom prst="rect">
            <a:avLst/>
          </a:prstGeom>
        </p:spPr>
      </p:pic>
      <p:pic>
        <p:nvPicPr>
          <p:cNvPr id="15" name="Picture 14" descr="0804041_30.tif"/>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0" y="1371600"/>
            <a:ext cx="609600" cy="685800"/>
          </a:xfrm>
          <a:prstGeom prst="rect">
            <a:avLst/>
          </a:prstGeom>
        </p:spPr>
      </p:pic>
      <p:pic>
        <p:nvPicPr>
          <p:cNvPr id="16" name="Picture 15" descr="blueinstall.jpg"/>
          <p:cNvPicPr>
            <a:picLocks noChangeAspect="1"/>
          </p:cNvPicPr>
          <p:nvPr userDrawn="1"/>
        </p:nvPicPr>
        <p:blipFill>
          <a:blip r:embed="rId7" cstate="screen"/>
          <a:srcRect/>
          <a:stretch>
            <a:fillRect/>
          </a:stretch>
        </p:blipFill>
        <p:spPr>
          <a:xfrm>
            <a:off x="0" y="762000"/>
            <a:ext cx="609600" cy="609600"/>
          </a:xfrm>
          <a:prstGeom prst="rect">
            <a:avLst/>
          </a:prstGeom>
        </p:spPr>
      </p:pic>
      <p:sp>
        <p:nvSpPr>
          <p:cNvPr id="18" name="Rectangle 17"/>
          <p:cNvSpPr/>
          <p:nvPr userDrawn="1"/>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1104113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cstate="screen">
            <a:clrChange>
              <a:clrFrom>
                <a:srgbClr val="FFFFFF"/>
              </a:clrFrom>
              <a:clrTo>
                <a:srgbClr val="FFFFFF">
                  <a:alpha val="0"/>
                </a:srgbClr>
              </a:clrTo>
            </a:clrChange>
          </a:blip>
          <a:srcRect/>
          <a:stretch>
            <a:fillRect/>
          </a:stretch>
        </p:blipFill>
        <p:spPr bwMode="auto">
          <a:xfrm>
            <a:off x="0" y="0"/>
            <a:ext cx="3124200" cy="6846277"/>
          </a:xfrm>
          <a:prstGeom prst="rect">
            <a:avLst/>
          </a:prstGeom>
          <a:noFill/>
          <a:ln w="9525">
            <a:noFill/>
            <a:miter lim="800000"/>
            <a:headEnd/>
            <a:tailEnd/>
          </a:ln>
        </p:spPr>
      </p:pic>
      <p:sp>
        <p:nvSpPr>
          <p:cNvPr id="3" name="Footer Placeholder 2"/>
          <p:cNvSpPr>
            <a:spLocks noGrp="1"/>
          </p:cNvSpPr>
          <p:nvPr>
            <p:ph type="ftr" sz="quarter" idx="11"/>
          </p:nvPr>
        </p:nvSpPr>
        <p:spPr>
          <a:xfrm>
            <a:off x="3124200" y="6356350"/>
            <a:ext cx="4343400" cy="365125"/>
          </a:xfrm>
        </p:spPr>
        <p:txBody>
          <a:bodyPr/>
          <a:lstStyle/>
          <a:p>
            <a:r>
              <a:rPr lang="en-US" smtClean="0">
                <a:solidFill>
                  <a:prstClr val="black">
                    <a:tint val="75000"/>
                  </a:prstClr>
                </a:solidFill>
                <a:latin typeface="Calibri"/>
              </a:rPr>
              <a:t>Ian.Bird@cern.ch </a:t>
            </a:r>
            <a:endParaRPr lang="en-US" dirty="0">
              <a:solidFill>
                <a:prstClr val="black">
                  <a:tint val="75000"/>
                </a:prstClr>
              </a:solidFill>
              <a:latin typeface="Calibri"/>
            </a:endParaRPr>
          </a:p>
        </p:txBody>
      </p:sp>
      <p:sp>
        <p:nvSpPr>
          <p:cNvPr id="7" name="Rectangle 6"/>
          <p:cNvSpPr/>
          <p:nvPr userDrawn="1"/>
        </p:nvSpPr>
        <p:spPr>
          <a:xfrm>
            <a:off x="1905000" y="6172200"/>
            <a:ext cx="12192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grpSp>
        <p:nvGrpSpPr>
          <p:cNvPr id="8" name="Group 6"/>
          <p:cNvGrpSpPr/>
          <p:nvPr userDrawn="1"/>
        </p:nvGrpSpPr>
        <p:grpSpPr>
          <a:xfrm>
            <a:off x="76200" y="6270345"/>
            <a:ext cx="2057400" cy="548640"/>
            <a:chOff x="76200" y="6270345"/>
            <a:chExt cx="2057400" cy="548640"/>
          </a:xfrm>
        </p:grpSpPr>
        <p:pic>
          <p:nvPicPr>
            <p:cNvPr id="9" name="Picture 8" descr="WLCG-TextOnly_black.jpg"/>
            <p:cNvPicPr>
              <a:picLocks noChangeAspect="1"/>
            </p:cNvPicPr>
            <p:nvPr userDrawn="1"/>
          </p:nvPicPr>
          <p:blipFill>
            <a:blip r:embed="rId3"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a:off x="381000" y="6270345"/>
              <a:ext cx="1752600" cy="548640"/>
            </a:xfrm>
            <a:prstGeom prst="rect">
              <a:avLst/>
            </a:prstGeom>
          </p:spPr>
        </p:pic>
        <p:pic>
          <p:nvPicPr>
            <p:cNvPr id="10" name="Picture 9" descr="WLCG-logo.jpg"/>
            <p:cNvPicPr>
              <a:picLocks noChangeAspect="1"/>
            </p:cNvPicPr>
            <p:nvPr userDrawn="1"/>
          </p:nvPicPr>
          <p:blipFill>
            <a:blip r:embed="rId4" cstate="screen"/>
            <a:stretch>
              <a:fillRect/>
            </a:stretch>
          </p:blipFill>
          <p:spPr>
            <a:xfrm>
              <a:off x="76200" y="6324600"/>
              <a:ext cx="457200" cy="457200"/>
            </a:xfrm>
            <a:prstGeom prst="rect">
              <a:avLst/>
            </a:prstGeom>
          </p:spPr>
        </p:pic>
      </p:grpSp>
      <p:pic>
        <p:nvPicPr>
          <p:cNvPr id="11" name="Picture 10" descr="CERN_logo_400x400.gif"/>
          <p:cNvPicPr>
            <a:picLocks noChangeAspect="1"/>
          </p:cNvPicPr>
          <p:nvPr userDrawn="1"/>
        </p:nvPicPr>
        <p:blipFill>
          <a:blip r:embed="rId5" cstate="screen"/>
          <a:stretch>
            <a:fillRect/>
          </a:stretch>
        </p:blipFill>
        <p:spPr>
          <a:xfrm>
            <a:off x="8610600" y="6324600"/>
            <a:ext cx="457200" cy="457200"/>
          </a:xfrm>
          <a:prstGeom prst="rect">
            <a:avLst/>
          </a:prstGeom>
        </p:spPr>
      </p:pic>
      <p:sp>
        <p:nvSpPr>
          <p:cNvPr id="13" name="Text Placeholder 12"/>
          <p:cNvSpPr>
            <a:spLocks noGrp="1"/>
          </p:cNvSpPr>
          <p:nvPr>
            <p:ph type="body" sz="quarter" idx="12" hasCustomPrompt="1"/>
          </p:nvPr>
        </p:nvSpPr>
        <p:spPr>
          <a:xfrm>
            <a:off x="3048000" y="609600"/>
            <a:ext cx="5334000" cy="685800"/>
          </a:xfrm>
        </p:spPr>
        <p:txBody>
          <a:bodyPr/>
          <a:lstStyle>
            <a:lvl1pPr>
              <a:buNone/>
              <a:defRPr>
                <a:solidFill>
                  <a:schemeClr val="bg1"/>
                </a:solidFill>
              </a:defRPr>
            </a:lvl1pPr>
          </a:lstStyle>
          <a:p>
            <a:pPr lvl="0"/>
            <a:r>
              <a:rPr lang="en-US" dirty="0" smtClean="0"/>
              <a:t>Final Slide Title</a:t>
            </a:r>
            <a:endParaRPr lang="en-US" dirty="0"/>
          </a:p>
        </p:txBody>
      </p:sp>
      <p:sp>
        <p:nvSpPr>
          <p:cNvPr id="15" name="Content Placeholder 14"/>
          <p:cNvSpPr>
            <a:spLocks noGrp="1"/>
          </p:cNvSpPr>
          <p:nvPr>
            <p:ph sz="quarter" idx="13"/>
          </p:nvPr>
        </p:nvSpPr>
        <p:spPr>
          <a:xfrm>
            <a:off x="3657600" y="1676400"/>
            <a:ext cx="4724400" cy="4267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Slide Number Placeholder 24"/>
          <p:cNvSpPr>
            <a:spLocks noGrp="1"/>
          </p:cNvSpPr>
          <p:nvPr>
            <p:ph type="sldNum" sz="quarter" idx="17"/>
          </p:nvPr>
        </p:nvSpPr>
        <p:spPr>
          <a:xfrm>
            <a:off x="7543800" y="6356350"/>
            <a:ext cx="1066800" cy="365125"/>
          </a:xfrm>
        </p:spPr>
        <p:txBody>
          <a:bodyPr/>
          <a:lstStyle/>
          <a:p>
            <a:fld id="{BDA23336-5C51-4AB1-BEE6-DB5BC4505B2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00768710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pPr>
              <a:defRPr/>
            </a:pPr>
            <a:r>
              <a:rPr lang="en-GB" smtClean="0">
                <a:solidFill>
                  <a:prstClr val="black">
                    <a:tint val="75000"/>
                  </a:prstClr>
                </a:solidFill>
                <a:latin typeface="Calibri"/>
              </a:rPr>
              <a:t>Ian.Bird@cern.ch </a:t>
            </a:r>
            <a:endParaRPr lang="en-US">
              <a:solidFill>
                <a:srgbClr val="000000"/>
              </a:solidFill>
              <a:latin typeface="Calibri"/>
            </a:endParaRPr>
          </a:p>
        </p:txBody>
      </p:sp>
      <p:sp>
        <p:nvSpPr>
          <p:cNvPr id="3" name="Slide Number Placeholder 2"/>
          <p:cNvSpPr>
            <a:spLocks noGrp="1"/>
          </p:cNvSpPr>
          <p:nvPr>
            <p:ph type="sldNum" sz="quarter" idx="11"/>
          </p:nvPr>
        </p:nvSpPr>
        <p:spPr/>
        <p:txBody>
          <a:bodyPr/>
          <a:lstStyle>
            <a:lvl1pPr>
              <a:defRPr/>
            </a:lvl1pPr>
          </a:lstStyle>
          <a:p>
            <a:pPr>
              <a:defRPr/>
            </a:pPr>
            <a:fld id="{72BA1B4B-8DC9-9C4C-8520-0CD720202937}"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4956378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extBox 7"/>
          <p:cNvSpPr txBox="1"/>
          <p:nvPr/>
        </p:nvSpPr>
        <p:spPr>
          <a:xfrm>
            <a:off x="8501090" y="6550247"/>
            <a:ext cx="642910" cy="307777"/>
          </a:xfrm>
          <a:prstGeom prst="rect">
            <a:avLst/>
          </a:prstGeom>
          <a:noFill/>
        </p:spPr>
        <p:txBody>
          <a:bodyPr wrap="square" rtlCol="0">
            <a:spAutoFit/>
          </a:bodyPr>
          <a:lstStyle/>
          <a:p>
            <a:pPr algn="r" defTabSz="457200"/>
            <a:fld id="{A4AC1EBF-AD9C-46AB-AC4F-E63F65DA0EF7}" type="slidenum">
              <a:rPr lang="en-GB" sz="1400" smtClean="0">
                <a:solidFill>
                  <a:prstClr val="white"/>
                </a:solidFill>
                <a:latin typeface="Corbel"/>
              </a:rPr>
              <a:pPr algn="r" defTabSz="457200"/>
              <a:t>‹#›</a:t>
            </a:fld>
            <a:endParaRPr lang="en-GB" sz="1400" dirty="0">
              <a:solidFill>
                <a:prstClr val="white"/>
              </a:solidFill>
              <a:latin typeface="Corbel"/>
            </a:endParaRPr>
          </a:p>
        </p:txBody>
      </p:sp>
      <p:sp>
        <p:nvSpPr>
          <p:cNvPr id="10" name="Title 9"/>
          <p:cNvSpPr>
            <a:spLocks noGrp="1"/>
          </p:cNvSpPr>
          <p:nvPr>
            <p:ph type="title"/>
          </p:nvPr>
        </p:nvSpPr>
        <p:spPr/>
        <p:txBody>
          <a:bodyPr/>
          <a:lstStyle>
            <a:lvl1pPr>
              <a:defRPr>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12" name="Text Placeholder 11"/>
          <p:cNvSpPr>
            <a:spLocks noGrp="1"/>
          </p:cNvSpPr>
          <p:nvPr>
            <p:ph type="body" sz="quarter" idx="10"/>
          </p:nvPr>
        </p:nvSpPr>
        <p:spPr>
          <a:xfrm>
            <a:off x="580093" y="1374825"/>
            <a:ext cx="7579706" cy="510562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75596234"/>
      </p:ext>
    </p:extLst>
  </p:cSld>
  <p:clrMapOvr>
    <a:masterClrMapping/>
  </p:clrMapOvr>
  <p:timing>
    <p:tnLst>
      <p:par>
        <p:cTn xmlns:p14="http://schemas.microsoft.com/office/powerpoint/2010/mai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28662" y="2786058"/>
            <a:ext cx="7772400" cy="1974059"/>
          </a:xfrm>
          <a:ln>
            <a:noFill/>
          </a:ln>
        </p:spPr>
        <p:txBody>
          <a:bodyPr anchor="b">
            <a:scene3d>
              <a:camera prst="orthographicFront">
                <a:rot lat="0" lon="0" rev="0"/>
              </a:camera>
              <a:lightRig rig="contrasting" dir="t">
                <a:rot lat="0" lon="0" rev="7500000"/>
              </a:lightRig>
            </a:scene3d>
            <a:sp3d contourW="6350" prstMaterial="metal">
              <a:bevelT w="130810" h="31750" prst="relaxedInset"/>
              <a:contourClr>
                <a:schemeClr val="accent1">
                  <a:shade val="75000"/>
                </a:schemeClr>
              </a:contourClr>
            </a:sp3d>
          </a:bodyPr>
          <a:lstStyle>
            <a:lvl1pPr algn="l">
              <a:buNone/>
              <a:defRPr lang="en-US" sz="4000" b="1" kern="0" cap="all" spc="-110" baseline="0" dirty="0">
                <a:ln/>
                <a:solidFill>
                  <a:schemeClr val="tx1"/>
                </a:solidFill>
                <a:effectLst>
                  <a:reflection blurRad="12700" stA="50000" endPos="50000" dir="5400000" sy="-100000" rotWithShape="0"/>
                </a:effectLst>
              </a:defRPr>
            </a:lvl1pPr>
            <a:extLst/>
          </a:lstStyle>
          <a:p>
            <a:r>
              <a:rPr lang="en-US" smtClean="0"/>
              <a:t>Click to edit Master title style</a:t>
            </a:r>
            <a:endParaRPr lang="en-US" dirty="0"/>
          </a:p>
        </p:txBody>
      </p:sp>
      <p:sp>
        <p:nvSpPr>
          <p:cNvPr id="3" name="Text Placeholder 2"/>
          <p:cNvSpPr>
            <a:spLocks noGrp="1"/>
          </p:cNvSpPr>
          <p:nvPr>
            <p:ph type="body" idx="1"/>
          </p:nvPr>
        </p:nvSpPr>
        <p:spPr>
          <a:xfrm>
            <a:off x="914400" y="5334000"/>
            <a:ext cx="7772400" cy="1052512"/>
          </a:xfrm>
        </p:spPr>
        <p:txBody>
          <a:bodyPr anchor="t"/>
          <a:lstStyle>
            <a:lvl1pPr marL="374904">
              <a:buNone/>
              <a:defRPr sz="20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Tree>
    <p:extLst>
      <p:ext uri="{BB962C8B-B14F-4D97-AF65-F5344CB8AC3E}">
        <p14:creationId xmlns:p14="http://schemas.microsoft.com/office/powerpoint/2010/main" val="1488556572"/>
      </p:ext>
    </p:extLst>
  </p:cSld>
  <p:clrMapOvr>
    <a:overrideClrMapping bg1="dk1" tx1="lt1" bg2="dk2" tx2="lt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extBox 5"/>
          <p:cNvSpPr txBox="1"/>
          <p:nvPr/>
        </p:nvSpPr>
        <p:spPr>
          <a:xfrm>
            <a:off x="8501090" y="6550247"/>
            <a:ext cx="642910" cy="307777"/>
          </a:xfrm>
          <a:prstGeom prst="rect">
            <a:avLst/>
          </a:prstGeom>
          <a:noFill/>
        </p:spPr>
        <p:txBody>
          <a:bodyPr wrap="square" rtlCol="0">
            <a:spAutoFit/>
          </a:bodyPr>
          <a:lstStyle/>
          <a:p>
            <a:pPr algn="r" defTabSz="457200"/>
            <a:fld id="{A4AC1EBF-AD9C-46AB-AC4F-E63F65DA0EF7}" type="slidenum">
              <a:rPr lang="en-GB" sz="1400" smtClean="0">
                <a:solidFill>
                  <a:prstClr val="white"/>
                </a:solidFill>
                <a:latin typeface="Corbel"/>
              </a:rPr>
              <a:pPr algn="r" defTabSz="457200"/>
              <a:t>‹#›</a:t>
            </a:fld>
            <a:endParaRPr lang="en-GB" sz="1400" dirty="0">
              <a:solidFill>
                <a:prstClr val="white"/>
              </a:solidFill>
              <a:latin typeface="Corbel"/>
            </a:endParaRPr>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27827327"/>
      </p:ext>
    </p:extLst>
  </p:cSld>
  <p:clrMapOvr>
    <a:masterClrMapping/>
  </p:clrMapOvr>
  <p:timing>
    <p:tnLst>
      <p:par>
        <p:cTn xmlns:p14="http://schemas.microsoft.com/office/powerpoint/2010/mai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9634964-C4FC-214D-AF52-B05415D7C2E6}" type="slidenum">
              <a:rPr lang="en-GB" smtClean="0">
                <a:solidFill>
                  <a:srgbClr val="E9E5DC"/>
                </a:solidFill>
                <a:latin typeface="Corbel"/>
              </a:rPr>
              <a:pPr/>
              <a:t>‹#›</a:t>
            </a:fld>
            <a:endParaRPr lang="en-GB">
              <a:solidFill>
                <a:srgbClr val="E9E5DC"/>
              </a:solidFill>
              <a:latin typeface="Corbel"/>
            </a:endParaRPr>
          </a:p>
        </p:txBody>
      </p:sp>
    </p:spTree>
    <p:extLst>
      <p:ext uri="{BB962C8B-B14F-4D97-AF65-F5344CB8AC3E}">
        <p14:creationId xmlns:p14="http://schemas.microsoft.com/office/powerpoint/2010/main" val="877053191"/>
      </p:ext>
    </p:extLst>
  </p:cSld>
  <p:clrMapOvr>
    <a:masterClrMapping/>
  </p:clrMapOvr>
  <p:timing>
    <p:tnLst>
      <p:par>
        <p:cTn xmlns:p14="http://schemas.microsoft.com/office/powerpoint/2010/mai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latin typeface="Calibri"/>
              </a:rPr>
              <a:t>Ian.Bird@cern.ch </a:t>
            </a:r>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8BAF8FCA-8948-AE4E-8E65-6DD345B12AE8}"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98474300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latin typeface="Calibri"/>
              </a:rPr>
              <a:t>Ian.Bird@cern.ch </a:t>
            </a:r>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8BAF8FCA-8948-AE4E-8E65-6DD345B12AE8}"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6865933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2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8382000" cy="5211763"/>
          </a:xfrm>
        </p:spPr>
        <p:txBody>
          <a:bodyPr/>
          <a:lstStyle>
            <a:lvl1pPr>
              <a:defRPr lang="en-US" sz="3200" kern="1200" dirty="0" smtClean="0">
                <a:solidFill>
                  <a:srgbClr val="0000FF"/>
                </a:solidFill>
                <a:latin typeface="+mn-lt"/>
                <a:ea typeface="+mn-ea"/>
                <a:cs typeface="+mn-cs"/>
              </a:defRPr>
            </a:lvl1pPr>
            <a:lvl2pPr>
              <a:defRPr lang="en-US" sz="2800" kern="1200" dirty="0" smtClean="0">
                <a:solidFill>
                  <a:schemeClr val="accent6">
                    <a:lumMod val="50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a:xfrm>
            <a:off x="3352800" y="6356350"/>
            <a:ext cx="2895600" cy="365125"/>
          </a:xfrm>
        </p:spPr>
        <p:txBody>
          <a:bodyPr/>
          <a:lstStyle/>
          <a:p>
            <a:r>
              <a:rPr lang="en-US" smtClean="0">
                <a:solidFill>
                  <a:prstClr val="black">
                    <a:tint val="75000"/>
                  </a:prstClr>
                </a:solidFill>
                <a:latin typeface="Calibri"/>
              </a:rPr>
              <a:t>Ian.Bird@cern.ch </a:t>
            </a:r>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a:xfrm>
            <a:off x="6781800" y="6356350"/>
            <a:ext cx="2133600" cy="365125"/>
          </a:xfrm>
        </p:spPr>
        <p:txBody>
          <a:bodyPr/>
          <a:lstStyle/>
          <a:p>
            <a:fld id="{8FA168C2-9F18-4032-8801-50E4CEA0EAFB}"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
        <p:nvSpPr>
          <p:cNvPr id="8" name="Rectangle 7"/>
          <p:cNvSpPr/>
          <p:nvPr userDrawn="1"/>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latin typeface="Calibri"/>
            </a:endParaRPr>
          </a:p>
        </p:txBody>
      </p:sp>
      <p:pic>
        <p:nvPicPr>
          <p:cNvPr id="9" name="Picture 8" descr="WLCG-TextOnly_black.jpg"/>
          <p:cNvPicPr>
            <a:picLocks noChangeAspect="1"/>
          </p:cNvPicPr>
          <p:nvPr userDrawn="1"/>
        </p:nvPicPr>
        <p:blipFill>
          <a:blip r:embed="rId2"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rot="16200000">
            <a:off x="-588020" y="5250180"/>
            <a:ext cx="1752600" cy="548640"/>
          </a:xfrm>
          <a:prstGeom prst="rect">
            <a:avLst/>
          </a:prstGeom>
        </p:spPr>
      </p:pic>
      <p:pic>
        <p:nvPicPr>
          <p:cNvPr id="10" name="Picture 9" descr="WLCG-logo.jpg"/>
          <p:cNvPicPr>
            <a:picLocks noChangeAspect="1"/>
          </p:cNvPicPr>
          <p:nvPr userDrawn="1"/>
        </p:nvPicPr>
        <p:blipFill>
          <a:blip r:embed="rId3" cstate="screen"/>
          <a:stretch>
            <a:fillRect/>
          </a:stretch>
        </p:blipFill>
        <p:spPr>
          <a:xfrm>
            <a:off x="76200" y="6324600"/>
            <a:ext cx="457200" cy="457200"/>
          </a:xfrm>
          <a:prstGeom prst="rect">
            <a:avLst/>
          </a:prstGeom>
        </p:spPr>
      </p:pic>
      <p:pic>
        <p:nvPicPr>
          <p:cNvPr id="13" name="Picture 12" descr="01 nyte - globe encounters.tif"/>
          <p:cNvPicPr>
            <a:picLocks noChangeAspect="1"/>
          </p:cNvPicPr>
          <p:nvPr userDrawn="1"/>
        </p:nvPicPr>
        <p:blipFill>
          <a:blip r:embed="rId4" cstate="screen">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userDrawn="1"/>
        </p:nvPicPr>
        <p:blipFill>
          <a:blip r:embed="rId5" cstate="screen"/>
          <a:srcRect/>
          <a:stretch>
            <a:fillRect/>
          </a:stretch>
        </p:blipFill>
        <p:spPr>
          <a:xfrm>
            <a:off x="0" y="0"/>
            <a:ext cx="609600" cy="762000"/>
          </a:xfrm>
          <a:prstGeom prst="rect">
            <a:avLst/>
          </a:prstGeom>
        </p:spPr>
      </p:pic>
      <p:pic>
        <p:nvPicPr>
          <p:cNvPr id="15" name="Picture 14" descr="0804041_30.tif"/>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0" y="1371600"/>
            <a:ext cx="609600" cy="685800"/>
          </a:xfrm>
          <a:prstGeom prst="rect">
            <a:avLst/>
          </a:prstGeom>
        </p:spPr>
      </p:pic>
      <p:pic>
        <p:nvPicPr>
          <p:cNvPr id="16" name="Picture 15" descr="blueinstall.jpg"/>
          <p:cNvPicPr>
            <a:picLocks noChangeAspect="1"/>
          </p:cNvPicPr>
          <p:nvPr userDrawn="1"/>
        </p:nvPicPr>
        <p:blipFill>
          <a:blip r:embed="rId7" cstate="screen"/>
          <a:srcRect/>
          <a:stretch>
            <a:fillRect/>
          </a:stretch>
        </p:blipFill>
        <p:spPr>
          <a:xfrm>
            <a:off x="0" y="762000"/>
            <a:ext cx="609600" cy="609600"/>
          </a:xfrm>
          <a:prstGeom prst="rect">
            <a:avLst/>
          </a:prstGeom>
        </p:spPr>
      </p:pic>
      <p:sp>
        <p:nvSpPr>
          <p:cNvPr id="18" name="Rectangle 17"/>
          <p:cNvSpPr/>
          <p:nvPr userDrawn="1"/>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latin typeface="Calibri"/>
            </a:endParaRPr>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28210021"/>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cstate="screen">
            <a:clrChange>
              <a:clrFrom>
                <a:srgbClr val="FFFFFF"/>
              </a:clrFrom>
              <a:clrTo>
                <a:srgbClr val="FFFFFF">
                  <a:alpha val="0"/>
                </a:srgbClr>
              </a:clrTo>
            </a:clrChange>
          </a:blip>
          <a:srcRect/>
          <a:stretch>
            <a:fillRect/>
          </a:stretch>
        </p:blipFill>
        <p:spPr bwMode="auto">
          <a:xfrm>
            <a:off x="0" y="0"/>
            <a:ext cx="3124200" cy="6846277"/>
          </a:xfrm>
          <a:prstGeom prst="rect">
            <a:avLst/>
          </a:prstGeom>
          <a:noFill/>
          <a:ln w="9525">
            <a:noFill/>
            <a:miter lim="800000"/>
            <a:headEnd/>
            <a:tailEnd/>
          </a:ln>
        </p:spPr>
      </p:pic>
      <p:sp>
        <p:nvSpPr>
          <p:cNvPr id="3" name="Footer Placeholder 2"/>
          <p:cNvSpPr>
            <a:spLocks noGrp="1"/>
          </p:cNvSpPr>
          <p:nvPr>
            <p:ph type="ftr" sz="quarter" idx="11"/>
          </p:nvPr>
        </p:nvSpPr>
        <p:spPr>
          <a:xfrm>
            <a:off x="3124200" y="6356350"/>
            <a:ext cx="4343400" cy="365125"/>
          </a:xfrm>
        </p:spPr>
        <p:txBody>
          <a:bodyPr/>
          <a:lstStyle/>
          <a:p>
            <a:r>
              <a:rPr lang="en-US" smtClean="0">
                <a:solidFill>
                  <a:prstClr val="black">
                    <a:tint val="75000"/>
                  </a:prstClr>
                </a:solidFill>
                <a:latin typeface="Calibri"/>
              </a:rPr>
              <a:t>Ian.Bird@cern.ch </a:t>
            </a:r>
            <a:endParaRPr lang="en-US" dirty="0">
              <a:solidFill>
                <a:prstClr val="black">
                  <a:tint val="75000"/>
                </a:prstClr>
              </a:solidFill>
              <a:latin typeface="Calibri"/>
            </a:endParaRPr>
          </a:p>
        </p:txBody>
      </p:sp>
      <p:sp>
        <p:nvSpPr>
          <p:cNvPr id="7" name="Rectangle 6"/>
          <p:cNvSpPr/>
          <p:nvPr userDrawn="1"/>
        </p:nvSpPr>
        <p:spPr>
          <a:xfrm>
            <a:off x="1905000" y="6172200"/>
            <a:ext cx="12192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latin typeface="Calibri"/>
            </a:endParaRPr>
          </a:p>
        </p:txBody>
      </p:sp>
      <p:grpSp>
        <p:nvGrpSpPr>
          <p:cNvPr id="8" name="Group 6"/>
          <p:cNvGrpSpPr/>
          <p:nvPr userDrawn="1"/>
        </p:nvGrpSpPr>
        <p:grpSpPr>
          <a:xfrm>
            <a:off x="76200" y="6270345"/>
            <a:ext cx="2057400" cy="548640"/>
            <a:chOff x="76200" y="6270345"/>
            <a:chExt cx="2057400" cy="548640"/>
          </a:xfrm>
        </p:grpSpPr>
        <p:pic>
          <p:nvPicPr>
            <p:cNvPr id="9" name="Picture 8" descr="WLCG-TextOnly_black.jpg"/>
            <p:cNvPicPr>
              <a:picLocks noChangeAspect="1"/>
            </p:cNvPicPr>
            <p:nvPr userDrawn="1"/>
          </p:nvPicPr>
          <p:blipFill>
            <a:blip r:embed="rId3"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a:off x="381000" y="6270345"/>
              <a:ext cx="1752600" cy="548640"/>
            </a:xfrm>
            <a:prstGeom prst="rect">
              <a:avLst/>
            </a:prstGeom>
          </p:spPr>
        </p:pic>
        <p:pic>
          <p:nvPicPr>
            <p:cNvPr id="10" name="Picture 9" descr="WLCG-logo.jpg"/>
            <p:cNvPicPr>
              <a:picLocks noChangeAspect="1"/>
            </p:cNvPicPr>
            <p:nvPr userDrawn="1"/>
          </p:nvPicPr>
          <p:blipFill>
            <a:blip r:embed="rId4" cstate="screen"/>
            <a:stretch>
              <a:fillRect/>
            </a:stretch>
          </p:blipFill>
          <p:spPr>
            <a:xfrm>
              <a:off x="76200" y="6324600"/>
              <a:ext cx="457200" cy="457200"/>
            </a:xfrm>
            <a:prstGeom prst="rect">
              <a:avLst/>
            </a:prstGeom>
          </p:spPr>
        </p:pic>
      </p:grpSp>
      <p:pic>
        <p:nvPicPr>
          <p:cNvPr id="11" name="Picture 10" descr="CERN_logo_400x400.gif"/>
          <p:cNvPicPr>
            <a:picLocks noChangeAspect="1"/>
          </p:cNvPicPr>
          <p:nvPr userDrawn="1"/>
        </p:nvPicPr>
        <p:blipFill>
          <a:blip r:embed="rId5" cstate="screen"/>
          <a:stretch>
            <a:fillRect/>
          </a:stretch>
        </p:blipFill>
        <p:spPr>
          <a:xfrm>
            <a:off x="8610600" y="6324600"/>
            <a:ext cx="457200" cy="457200"/>
          </a:xfrm>
          <a:prstGeom prst="rect">
            <a:avLst/>
          </a:prstGeom>
        </p:spPr>
      </p:pic>
      <p:sp>
        <p:nvSpPr>
          <p:cNvPr id="13" name="Text Placeholder 12"/>
          <p:cNvSpPr>
            <a:spLocks noGrp="1"/>
          </p:cNvSpPr>
          <p:nvPr>
            <p:ph type="body" sz="quarter" idx="12" hasCustomPrompt="1"/>
          </p:nvPr>
        </p:nvSpPr>
        <p:spPr>
          <a:xfrm>
            <a:off x="3048000" y="609600"/>
            <a:ext cx="5334000" cy="685800"/>
          </a:xfrm>
        </p:spPr>
        <p:txBody>
          <a:bodyPr/>
          <a:lstStyle>
            <a:lvl1pPr>
              <a:buNone/>
              <a:defRPr>
                <a:solidFill>
                  <a:schemeClr val="bg1"/>
                </a:solidFill>
              </a:defRPr>
            </a:lvl1pPr>
          </a:lstStyle>
          <a:p>
            <a:pPr lvl="0"/>
            <a:r>
              <a:rPr lang="en-US" dirty="0" smtClean="0"/>
              <a:t>Final Slide Title</a:t>
            </a:r>
            <a:endParaRPr lang="en-US" dirty="0"/>
          </a:p>
        </p:txBody>
      </p:sp>
      <p:sp>
        <p:nvSpPr>
          <p:cNvPr id="15" name="Content Placeholder 14"/>
          <p:cNvSpPr>
            <a:spLocks noGrp="1"/>
          </p:cNvSpPr>
          <p:nvPr>
            <p:ph sz="quarter" idx="13"/>
          </p:nvPr>
        </p:nvSpPr>
        <p:spPr>
          <a:xfrm>
            <a:off x="3657600" y="1676400"/>
            <a:ext cx="4724400" cy="4267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Slide Number Placeholder 24"/>
          <p:cNvSpPr>
            <a:spLocks noGrp="1"/>
          </p:cNvSpPr>
          <p:nvPr>
            <p:ph type="sldNum" sz="quarter" idx="17"/>
          </p:nvPr>
        </p:nvSpPr>
        <p:spPr>
          <a:xfrm>
            <a:off x="7543800" y="6356350"/>
            <a:ext cx="1066800" cy="365125"/>
          </a:xfrm>
        </p:spPr>
        <p:txBody>
          <a:bodyPr/>
          <a:lstStyle/>
          <a:p>
            <a:fld id="{BDA23336-5C51-4AB1-BEE6-DB5BC4505B2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54601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Date Placeholder 1"/>
          <p:cNvSpPr>
            <a:spLocks noGrp="1"/>
          </p:cNvSpPr>
          <p:nvPr>
            <p:ph type="dt" sz="half" idx="2"/>
          </p:nvPr>
        </p:nvSpPr>
        <p:spPr>
          <a:xfrm>
            <a:off x="835735" y="636304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5" name="Footer Placeholder 2"/>
          <p:cNvSpPr>
            <a:spLocks noGrp="1"/>
          </p:cNvSpPr>
          <p:nvPr>
            <p:ph type="ftr" sz="quarter" idx="3"/>
          </p:nvPr>
        </p:nvSpPr>
        <p:spPr>
          <a:xfrm>
            <a:off x="3832751"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Ian.Bird@cern.ch </a:t>
            </a:r>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8382000" cy="5211763"/>
          </a:xfrm>
        </p:spPr>
        <p:txBody>
          <a:bodyPr/>
          <a:lstStyle>
            <a:lvl1pPr>
              <a:defRPr lang="en-US" sz="3200" kern="1200" dirty="0" smtClean="0">
                <a:solidFill>
                  <a:srgbClr val="0000FF"/>
                </a:solidFill>
                <a:latin typeface="+mn-lt"/>
                <a:ea typeface="+mn-ea"/>
                <a:cs typeface="+mn-cs"/>
              </a:defRPr>
            </a:lvl1pPr>
            <a:lvl2pPr>
              <a:defRPr lang="en-US" sz="2800" kern="1200" dirty="0" smtClean="0">
                <a:solidFill>
                  <a:schemeClr val="accent6">
                    <a:lumMod val="50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a:xfrm>
            <a:off x="3352800" y="6356350"/>
            <a:ext cx="2895600" cy="365125"/>
          </a:xfrm>
        </p:spPr>
        <p:txBody>
          <a:bodyPr/>
          <a:lstStyle/>
          <a:p>
            <a:r>
              <a:rPr lang="en-US" smtClean="0">
                <a:solidFill>
                  <a:prstClr val="black">
                    <a:tint val="75000"/>
                  </a:prstClr>
                </a:solidFill>
                <a:latin typeface="Calibri"/>
              </a:rPr>
              <a:t>Ian.Bird@cern.ch </a:t>
            </a:r>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a:xfrm>
            <a:off x="6781800" y="6356350"/>
            <a:ext cx="2133600" cy="365125"/>
          </a:xfrm>
        </p:spPr>
        <p:txBody>
          <a:bodyPr/>
          <a:lstStyle/>
          <a:p>
            <a:fld id="{8FA168C2-9F18-4032-8801-50E4CEA0EAFB}"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
        <p:nvSpPr>
          <p:cNvPr id="8" name="Rectangle 7"/>
          <p:cNvSpPr/>
          <p:nvPr userDrawn="1"/>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pic>
        <p:nvPicPr>
          <p:cNvPr id="9" name="Picture 8" descr="WLCG-TextOnly_black.jpg"/>
          <p:cNvPicPr>
            <a:picLocks noChangeAspect="1"/>
          </p:cNvPicPr>
          <p:nvPr userDrawn="1"/>
        </p:nvPicPr>
        <p:blipFill>
          <a:blip r:embed="rId2"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rot="16200000">
            <a:off x="-588020" y="5250180"/>
            <a:ext cx="1752600" cy="548640"/>
          </a:xfrm>
          <a:prstGeom prst="rect">
            <a:avLst/>
          </a:prstGeom>
        </p:spPr>
      </p:pic>
      <p:pic>
        <p:nvPicPr>
          <p:cNvPr id="10" name="Picture 9" descr="WLCG-logo.jpg"/>
          <p:cNvPicPr>
            <a:picLocks noChangeAspect="1"/>
          </p:cNvPicPr>
          <p:nvPr userDrawn="1"/>
        </p:nvPicPr>
        <p:blipFill>
          <a:blip r:embed="rId3" cstate="screen"/>
          <a:stretch>
            <a:fillRect/>
          </a:stretch>
        </p:blipFill>
        <p:spPr>
          <a:xfrm>
            <a:off x="76200" y="6324600"/>
            <a:ext cx="457200" cy="457200"/>
          </a:xfrm>
          <a:prstGeom prst="rect">
            <a:avLst/>
          </a:prstGeom>
        </p:spPr>
      </p:pic>
      <p:pic>
        <p:nvPicPr>
          <p:cNvPr id="13" name="Picture 12" descr="01 nyte - globe encounters.tif"/>
          <p:cNvPicPr>
            <a:picLocks noChangeAspect="1"/>
          </p:cNvPicPr>
          <p:nvPr userDrawn="1"/>
        </p:nvPicPr>
        <p:blipFill>
          <a:blip r:embed="rId4" cstate="screen">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userDrawn="1"/>
        </p:nvPicPr>
        <p:blipFill>
          <a:blip r:embed="rId5" cstate="screen"/>
          <a:srcRect/>
          <a:stretch>
            <a:fillRect/>
          </a:stretch>
        </p:blipFill>
        <p:spPr>
          <a:xfrm>
            <a:off x="0" y="0"/>
            <a:ext cx="609600" cy="762000"/>
          </a:xfrm>
          <a:prstGeom prst="rect">
            <a:avLst/>
          </a:prstGeom>
        </p:spPr>
      </p:pic>
      <p:pic>
        <p:nvPicPr>
          <p:cNvPr id="15" name="Picture 14" descr="0804041_30.tif"/>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0" y="1371600"/>
            <a:ext cx="609600" cy="685800"/>
          </a:xfrm>
          <a:prstGeom prst="rect">
            <a:avLst/>
          </a:prstGeom>
        </p:spPr>
      </p:pic>
      <p:pic>
        <p:nvPicPr>
          <p:cNvPr id="16" name="Picture 15" descr="blueinstall.jpg"/>
          <p:cNvPicPr>
            <a:picLocks noChangeAspect="1"/>
          </p:cNvPicPr>
          <p:nvPr userDrawn="1"/>
        </p:nvPicPr>
        <p:blipFill>
          <a:blip r:embed="rId7" cstate="screen"/>
          <a:srcRect/>
          <a:stretch>
            <a:fillRect/>
          </a:stretch>
        </p:blipFill>
        <p:spPr>
          <a:xfrm>
            <a:off x="0" y="762000"/>
            <a:ext cx="609600" cy="609600"/>
          </a:xfrm>
          <a:prstGeom prst="rect">
            <a:avLst/>
          </a:prstGeom>
        </p:spPr>
      </p:pic>
      <p:sp>
        <p:nvSpPr>
          <p:cNvPr id="18" name="Rectangle 17"/>
          <p:cNvSpPr/>
          <p:nvPr userDrawn="1"/>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043492302"/>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latin typeface="Calibri"/>
              </a:rPr>
              <a:t>Ian.Bird@cern.ch </a:t>
            </a:r>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19634964-C4FC-214D-AF52-B05415D7C2E6}"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98237275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cstate="screen">
            <a:clrChange>
              <a:clrFrom>
                <a:srgbClr val="FFFFFF"/>
              </a:clrFrom>
              <a:clrTo>
                <a:srgbClr val="FFFFFF">
                  <a:alpha val="0"/>
                </a:srgbClr>
              </a:clrTo>
            </a:clrChange>
          </a:blip>
          <a:srcRect/>
          <a:stretch>
            <a:fillRect/>
          </a:stretch>
        </p:blipFill>
        <p:spPr bwMode="auto">
          <a:xfrm>
            <a:off x="0" y="0"/>
            <a:ext cx="3124200" cy="6846277"/>
          </a:xfrm>
          <a:prstGeom prst="rect">
            <a:avLst/>
          </a:prstGeom>
          <a:noFill/>
          <a:ln w="9525">
            <a:noFill/>
            <a:miter lim="800000"/>
            <a:headEnd/>
            <a:tailEnd/>
          </a:ln>
        </p:spPr>
      </p:pic>
      <p:sp>
        <p:nvSpPr>
          <p:cNvPr id="3" name="Footer Placeholder 2"/>
          <p:cNvSpPr>
            <a:spLocks noGrp="1"/>
          </p:cNvSpPr>
          <p:nvPr>
            <p:ph type="ftr" sz="quarter" idx="11"/>
          </p:nvPr>
        </p:nvSpPr>
        <p:spPr>
          <a:xfrm>
            <a:off x="3124200" y="6356350"/>
            <a:ext cx="4343400" cy="365125"/>
          </a:xfrm>
        </p:spPr>
        <p:txBody>
          <a:bodyPr/>
          <a:lstStyle/>
          <a:p>
            <a:r>
              <a:rPr lang="en-US" smtClean="0">
                <a:solidFill>
                  <a:prstClr val="black">
                    <a:tint val="75000"/>
                  </a:prstClr>
                </a:solidFill>
                <a:latin typeface="Calibri"/>
              </a:rPr>
              <a:t>Ian.Bird@cern.ch </a:t>
            </a:r>
            <a:endParaRPr lang="en-US" dirty="0">
              <a:solidFill>
                <a:prstClr val="black">
                  <a:tint val="75000"/>
                </a:prstClr>
              </a:solidFill>
              <a:latin typeface="Calibri"/>
            </a:endParaRPr>
          </a:p>
        </p:txBody>
      </p:sp>
      <p:sp>
        <p:nvSpPr>
          <p:cNvPr id="7" name="Rectangle 6"/>
          <p:cNvSpPr/>
          <p:nvPr userDrawn="1"/>
        </p:nvSpPr>
        <p:spPr>
          <a:xfrm>
            <a:off x="1905000" y="6172200"/>
            <a:ext cx="12192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grpSp>
        <p:nvGrpSpPr>
          <p:cNvPr id="8" name="Group 6"/>
          <p:cNvGrpSpPr/>
          <p:nvPr userDrawn="1"/>
        </p:nvGrpSpPr>
        <p:grpSpPr>
          <a:xfrm>
            <a:off x="76200" y="6270345"/>
            <a:ext cx="2057400" cy="548640"/>
            <a:chOff x="76200" y="6270345"/>
            <a:chExt cx="2057400" cy="548640"/>
          </a:xfrm>
        </p:grpSpPr>
        <p:pic>
          <p:nvPicPr>
            <p:cNvPr id="9" name="Picture 8" descr="WLCG-TextOnly_black.jpg"/>
            <p:cNvPicPr>
              <a:picLocks noChangeAspect="1"/>
            </p:cNvPicPr>
            <p:nvPr userDrawn="1"/>
          </p:nvPicPr>
          <p:blipFill>
            <a:blip r:embed="rId3"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a:off x="381000" y="6270345"/>
              <a:ext cx="1752600" cy="548640"/>
            </a:xfrm>
            <a:prstGeom prst="rect">
              <a:avLst/>
            </a:prstGeom>
          </p:spPr>
        </p:pic>
        <p:pic>
          <p:nvPicPr>
            <p:cNvPr id="10" name="Picture 9" descr="WLCG-logo.jpg"/>
            <p:cNvPicPr>
              <a:picLocks noChangeAspect="1"/>
            </p:cNvPicPr>
            <p:nvPr userDrawn="1"/>
          </p:nvPicPr>
          <p:blipFill>
            <a:blip r:embed="rId4" cstate="screen"/>
            <a:stretch>
              <a:fillRect/>
            </a:stretch>
          </p:blipFill>
          <p:spPr>
            <a:xfrm>
              <a:off x="76200" y="6324600"/>
              <a:ext cx="457200" cy="457200"/>
            </a:xfrm>
            <a:prstGeom prst="rect">
              <a:avLst/>
            </a:prstGeom>
          </p:spPr>
        </p:pic>
      </p:grpSp>
      <p:pic>
        <p:nvPicPr>
          <p:cNvPr id="11" name="Picture 10" descr="CERN_logo_400x400.gif"/>
          <p:cNvPicPr>
            <a:picLocks noChangeAspect="1"/>
          </p:cNvPicPr>
          <p:nvPr userDrawn="1"/>
        </p:nvPicPr>
        <p:blipFill>
          <a:blip r:embed="rId5" cstate="screen"/>
          <a:stretch>
            <a:fillRect/>
          </a:stretch>
        </p:blipFill>
        <p:spPr>
          <a:xfrm>
            <a:off x="8610600" y="6324600"/>
            <a:ext cx="457200" cy="457200"/>
          </a:xfrm>
          <a:prstGeom prst="rect">
            <a:avLst/>
          </a:prstGeom>
        </p:spPr>
      </p:pic>
      <p:sp>
        <p:nvSpPr>
          <p:cNvPr id="13" name="Text Placeholder 12"/>
          <p:cNvSpPr>
            <a:spLocks noGrp="1"/>
          </p:cNvSpPr>
          <p:nvPr>
            <p:ph type="body" sz="quarter" idx="12" hasCustomPrompt="1"/>
          </p:nvPr>
        </p:nvSpPr>
        <p:spPr>
          <a:xfrm>
            <a:off x="3048000" y="609600"/>
            <a:ext cx="5334000" cy="685800"/>
          </a:xfrm>
        </p:spPr>
        <p:txBody>
          <a:bodyPr/>
          <a:lstStyle>
            <a:lvl1pPr>
              <a:buNone/>
              <a:defRPr>
                <a:solidFill>
                  <a:schemeClr val="bg1"/>
                </a:solidFill>
              </a:defRPr>
            </a:lvl1pPr>
          </a:lstStyle>
          <a:p>
            <a:pPr lvl="0"/>
            <a:r>
              <a:rPr lang="en-US" dirty="0" smtClean="0"/>
              <a:t>Final Slide Title</a:t>
            </a:r>
            <a:endParaRPr lang="en-US" dirty="0"/>
          </a:p>
        </p:txBody>
      </p:sp>
      <p:sp>
        <p:nvSpPr>
          <p:cNvPr id="15" name="Content Placeholder 14"/>
          <p:cNvSpPr>
            <a:spLocks noGrp="1"/>
          </p:cNvSpPr>
          <p:nvPr>
            <p:ph sz="quarter" idx="13"/>
          </p:nvPr>
        </p:nvSpPr>
        <p:spPr>
          <a:xfrm>
            <a:off x="3657600" y="1676400"/>
            <a:ext cx="4724400" cy="4267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Slide Number Placeholder 24"/>
          <p:cNvSpPr>
            <a:spLocks noGrp="1"/>
          </p:cNvSpPr>
          <p:nvPr>
            <p:ph type="sldNum" sz="quarter" idx="17"/>
          </p:nvPr>
        </p:nvSpPr>
        <p:spPr>
          <a:xfrm>
            <a:off x="7543800" y="6356350"/>
            <a:ext cx="1066800" cy="365125"/>
          </a:xfrm>
        </p:spPr>
        <p:txBody>
          <a:bodyPr/>
          <a:lstStyle/>
          <a:p>
            <a:fld id="{BDA23336-5C51-4AB1-BEE6-DB5BC4505B2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60121946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99208" y="2169000"/>
            <a:ext cx="2556000" cy="2530312"/>
          </a:xfrm>
          <a:prstGeom prst="rect">
            <a:avLst/>
          </a:prstGeom>
        </p:spPr>
      </p:pic>
    </p:spTree>
    <p:extLst>
      <p:ext uri="{BB962C8B-B14F-4D97-AF65-F5344CB8AC3E}">
        <p14:creationId xmlns:p14="http://schemas.microsoft.com/office/powerpoint/2010/main" val="632543363"/>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2456732776"/>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59051041"/>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465825064"/>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a:xfrm>
            <a:off x="539552" y="1412776"/>
            <a:ext cx="8226854" cy="4667421"/>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8" name="Date Placeholder 1"/>
          <p:cNvSpPr>
            <a:spLocks noGrp="1"/>
          </p:cNvSpPr>
          <p:nvPr>
            <p:ph type="dt" sz="half" idx="2"/>
          </p:nvPr>
        </p:nvSpPr>
        <p:spPr>
          <a:xfrm>
            <a:off x="3563888" y="6381328"/>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srgbClr val="0C377B">
                  <a:tint val="75000"/>
                </a:srgbClr>
              </a:solidFill>
              <a:latin typeface="Arial"/>
            </a:endParaRPr>
          </a:p>
        </p:txBody>
      </p:sp>
      <p:sp>
        <p:nvSpPr>
          <p:cNvPr id="9" name="Footer Placeholder 2"/>
          <p:cNvSpPr>
            <a:spLocks noGrp="1"/>
          </p:cNvSpPr>
          <p:nvPr>
            <p:ph type="ftr" sz="quarter" idx="3"/>
          </p:nvPr>
        </p:nvSpPr>
        <p:spPr>
          <a:xfrm>
            <a:off x="5796136" y="6356350"/>
            <a:ext cx="228222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1874417758"/>
      </p:ext>
    </p:extLst>
  </p:cSld>
  <p:clrMapOvr>
    <a:masterClrMapping/>
  </p:clrMapOvr>
  <p:timing>
    <p:tnLst>
      <p:par>
        <p:cTn xmlns:p14="http://schemas.microsoft.com/office/powerpoint/2010/mai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resentateur">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3419872" y="6381328"/>
            <a:ext cx="2133600" cy="365125"/>
          </a:xfrm>
        </p:spPr>
        <p:txBody>
          <a:bodyPr/>
          <a:lstStyle>
            <a:lvl1pPr>
              <a:defRPr/>
            </a:lvl1pPr>
          </a:lstStyle>
          <a:p>
            <a:endParaRPr lang="fr-FR" dirty="0">
              <a:solidFill>
                <a:srgbClr val="0C377B">
                  <a:tint val="75000"/>
                </a:srgbClr>
              </a:solidFill>
              <a:latin typeface="Arial"/>
            </a:endParaRPr>
          </a:p>
        </p:txBody>
      </p:sp>
      <p:sp>
        <p:nvSpPr>
          <p:cNvPr id="4" name="Footer Placeholder 3"/>
          <p:cNvSpPr>
            <a:spLocks noGrp="1"/>
          </p:cNvSpPr>
          <p:nvPr>
            <p:ph type="ftr" sz="quarter" idx="11"/>
          </p:nvPr>
        </p:nvSpPr>
        <p:spPr>
          <a:xfrm>
            <a:off x="5652120" y="6356350"/>
            <a:ext cx="2426236" cy="365125"/>
          </a:xfrm>
        </p:spPr>
        <p:txBody>
          <a:bodyPr/>
          <a:lstStyle>
            <a:lvl1pPr>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5" name="Slide Number Placeholder 4"/>
          <p:cNvSpPr>
            <a:spLocks noGrp="1"/>
          </p:cNvSpPr>
          <p:nvPr>
            <p:ph type="sldNum" sz="quarter" idx="12"/>
          </p:nvPr>
        </p:nvSpPr>
        <p:spPr/>
        <p:txBody>
          <a:body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
        <p:nvSpPr>
          <p:cNvPr id="6" name="Titre 1"/>
          <p:cNvSpPr>
            <a:spLocks noGrp="1"/>
          </p:cNvSpPr>
          <p:nvPr>
            <p:ph type="title"/>
          </p:nvPr>
        </p:nvSpPr>
        <p:spPr>
          <a:xfrm>
            <a:off x="431800" y="2515819"/>
            <a:ext cx="8265984" cy="1057198"/>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dirty="0" smtClean="0"/>
              <a:t>Click to edit Master title style</a:t>
            </a:r>
            <a:endParaRPr kumimoji="0" lang="en-US" dirty="0"/>
          </a:p>
        </p:txBody>
      </p:sp>
      <p:sp>
        <p:nvSpPr>
          <p:cNvPr id="7" name="Espace réservé du texte 2"/>
          <p:cNvSpPr>
            <a:spLocks noGrp="1"/>
          </p:cNvSpPr>
          <p:nvPr>
            <p:ph type="body" idx="1"/>
          </p:nvPr>
        </p:nvSpPr>
        <p:spPr>
          <a:xfrm>
            <a:off x="2915816" y="3717032"/>
            <a:ext cx="5760640" cy="7920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92199254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dirty="0"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srgbClr val="0C377B">
                  <a:tint val="75000"/>
                </a:srgbClr>
              </a:solidFill>
              <a:latin typeface="Arial"/>
            </a:endParaRPr>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250422502"/>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Ian.Bird@cern.ch </a:t>
            </a:r>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3" name="Date Placeholder 2"/>
          <p:cNvSpPr>
            <a:spLocks noGrp="1"/>
          </p:cNvSpPr>
          <p:nvPr>
            <p:ph type="dt" sz="half" idx="10"/>
          </p:nvPr>
        </p:nvSpPr>
        <p:spPr>
          <a:xfrm>
            <a:off x="3347864" y="6381328"/>
            <a:ext cx="2133600" cy="365125"/>
          </a:xfrm>
        </p:spPr>
        <p:txBody>
          <a:bodyPr/>
          <a:lstStyle/>
          <a:p>
            <a:endParaRPr lang="fr-FR">
              <a:solidFill>
                <a:srgbClr val="0C377B">
                  <a:tint val="75000"/>
                </a:srgbClr>
              </a:solidFill>
              <a:latin typeface="Arial"/>
            </a:endParaRPr>
          </a:p>
        </p:txBody>
      </p:sp>
      <p:sp>
        <p:nvSpPr>
          <p:cNvPr id="4" name="Footer Placeholder 3"/>
          <p:cNvSpPr>
            <a:spLocks noGrp="1"/>
          </p:cNvSpPr>
          <p:nvPr>
            <p:ph type="ftr" sz="quarter" idx="11"/>
          </p:nvPr>
        </p:nvSpPr>
        <p:spPr/>
        <p:txBody>
          <a:body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5" name="Slide Number Placeholder 4"/>
          <p:cNvSpPr>
            <a:spLocks noGrp="1"/>
          </p:cNvSpPr>
          <p:nvPr>
            <p:ph type="sldNum" sz="quarter" idx="12"/>
          </p:nvPr>
        </p:nvSpPr>
        <p:spPr/>
        <p:txBody>
          <a:body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215602723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Date Placeholder 1"/>
          <p:cNvSpPr>
            <a:spLocks noGrp="1"/>
          </p:cNvSpPr>
          <p:nvPr>
            <p:ph type="dt" sz="half" idx="10"/>
          </p:nvPr>
        </p:nvSpPr>
        <p:spPr>
          <a:xfrm>
            <a:off x="3347864" y="6381328"/>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srgbClr val="0C377B">
                  <a:tint val="75000"/>
                </a:srgbClr>
              </a:solidFill>
              <a:latin typeface="Arial"/>
            </a:endParaRPr>
          </a:p>
        </p:txBody>
      </p:sp>
      <p:sp>
        <p:nvSpPr>
          <p:cNvPr id="7" name="Footer Placeholder 2"/>
          <p:cNvSpPr>
            <a:spLocks noGrp="1"/>
          </p:cNvSpPr>
          <p:nvPr>
            <p:ph type="ftr" sz="quarter" idx="3"/>
          </p:nvPr>
        </p:nvSpPr>
        <p:spPr>
          <a:xfrm>
            <a:off x="5796136" y="6356350"/>
            <a:ext cx="228222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8"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905743422"/>
      </p:ext>
    </p:extLst>
  </p:cSld>
  <p:clrMapOvr>
    <a:masterClrMapping/>
  </p:clrMapOvr>
  <p:timing>
    <p:tnLst>
      <p:par>
        <p:cTn xmlns:p14="http://schemas.microsoft.com/office/powerpoint/2010/mai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srgbClr val="0C377B">
                  <a:tint val="75000"/>
                </a:srgbClr>
              </a:solidFill>
              <a:latin typeface="Arial"/>
            </a:endParaRPr>
          </a:p>
        </p:txBody>
      </p:sp>
      <p:sp>
        <p:nvSpPr>
          <p:cNvPr id="9"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10"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2710384782"/>
      </p:ext>
    </p:extLst>
  </p:cSld>
  <p:clrMapOvr>
    <a:masterClrMapping/>
  </p:clrMapOvr>
  <p:timing>
    <p:tnLst>
      <p:par>
        <p:cTn xmlns:p14="http://schemas.microsoft.com/office/powerpoint/2010/mai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srgbClr val="0C377B">
                  <a:tint val="75000"/>
                </a:srgbClr>
              </a:solidFill>
              <a:latin typeface="Arial"/>
            </a:endParaRPr>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481666001"/>
      </p:ext>
    </p:extLst>
  </p:cSld>
  <p:clrMapOvr>
    <a:masterClrMapping/>
  </p:clrMapOvr>
  <p:timing>
    <p:tnLst>
      <p:par>
        <p:cTn xmlns:p14="http://schemas.microsoft.com/office/powerpoint/2010/mai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3"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srgbClr val="0C377B">
                  <a:tint val="75000"/>
                </a:srgbClr>
              </a:solidFill>
              <a:latin typeface="Arial"/>
            </a:endParaRPr>
          </a:p>
        </p:txBody>
      </p:sp>
      <p:sp>
        <p:nvSpPr>
          <p:cNvPr id="4"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5"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385273879"/>
      </p:ext>
    </p:extLst>
  </p:cSld>
  <p:clrMapOvr>
    <a:masterClrMapping/>
  </p:clrMapOvr>
  <p:timing>
    <p:tnLst>
      <p:par>
        <p:cTn xmlns:p14="http://schemas.microsoft.com/office/powerpoint/2010/mai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srgbClr val="0C377B">
                  <a:tint val="75000"/>
                </a:srgbClr>
              </a:solidFill>
              <a:latin typeface="Arial"/>
            </a:endParaRPr>
          </a:p>
        </p:txBody>
      </p:sp>
      <p:sp>
        <p:nvSpPr>
          <p:cNvPr id="7"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8"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1945271324"/>
      </p:ext>
    </p:extLst>
  </p:cSld>
  <p:clrMapOvr>
    <a:masterClrMapping/>
  </p:clrMapOvr>
  <p:timing>
    <p:tnLst>
      <p:par>
        <p:cTn xmlns:p14="http://schemas.microsoft.com/office/powerpoint/2010/mai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6"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srgbClr val="0C377B">
                  <a:tint val="75000"/>
                </a:srgbClr>
              </a:solidFill>
              <a:latin typeface="Arial"/>
            </a:endParaRPr>
          </a:p>
        </p:txBody>
      </p:sp>
      <p:sp>
        <p:nvSpPr>
          <p:cNvPr id="7"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8"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2059719841"/>
      </p:ext>
    </p:extLst>
  </p:cSld>
  <p:clrMapOvr>
    <a:masterClrMapping/>
  </p:clrMapOvr>
  <p:timing>
    <p:tnLst>
      <p:par>
        <p:cTn xmlns:p14="http://schemas.microsoft.com/office/powerpoint/2010/mai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srgbClr val="0C377B">
                  <a:tint val="75000"/>
                </a:srgbClr>
              </a:solidFill>
              <a:latin typeface="Arial"/>
            </a:endParaRPr>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3957476297"/>
      </p:ext>
    </p:extLst>
  </p:cSld>
  <p:clrMapOvr>
    <a:masterClrMapping/>
  </p:clrMapOvr>
  <p:timing>
    <p:tnLst>
      <p:par>
        <p:cTn xmlns:p14="http://schemas.microsoft.com/office/powerpoint/2010/mai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srgbClr val="0C377B">
                  <a:tint val="75000"/>
                </a:srgbClr>
              </a:solidFill>
              <a:latin typeface="Arial"/>
            </a:endParaRPr>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1701805875"/>
      </p:ext>
    </p:extLst>
  </p:cSld>
  <p:clrMapOvr>
    <a:masterClrMapping/>
  </p:clrMapOvr>
  <p:timing>
    <p:tnLst>
      <p:par>
        <p:cTn xmlns:p14="http://schemas.microsoft.com/office/powerpoint/2010/mai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cSld name="Üres">
    <p:spTree>
      <p:nvGrpSpPr>
        <p:cNvPr id="1" name=""/>
        <p:cNvGrpSpPr/>
        <p:nvPr/>
      </p:nvGrpSpPr>
      <p:grpSpPr>
        <a:xfrm>
          <a:off x="0" y="0"/>
          <a:ext cx="0" cy="0"/>
          <a:chOff x="0" y="0"/>
          <a:chExt cx="0" cy="0"/>
        </a:xfrm>
      </p:grpSpPr>
      <p:sp>
        <p:nvSpPr>
          <p:cNvPr id="2" name="Dátum helye 3"/>
          <p:cNvSpPr>
            <a:spLocks noGrp="1"/>
          </p:cNvSpPr>
          <p:nvPr>
            <p:ph type="dt" sz="half" idx="10"/>
          </p:nvPr>
        </p:nvSpPr>
        <p:spPr/>
        <p:txBody>
          <a:bodyPr/>
          <a:lstStyle>
            <a:lvl1pPr>
              <a:defRPr/>
            </a:lvl1pPr>
          </a:lstStyle>
          <a:p>
            <a:pPr>
              <a:defRPr/>
            </a:pPr>
            <a:endParaRPr lang="hu-HU">
              <a:solidFill>
                <a:prstClr val="black">
                  <a:tint val="75000"/>
                </a:prstClr>
              </a:solidFill>
              <a:latin typeface="Arial"/>
            </a:endParaRPr>
          </a:p>
        </p:txBody>
      </p:sp>
      <p:sp>
        <p:nvSpPr>
          <p:cNvPr id="3" name="Élőláb helye 4"/>
          <p:cNvSpPr>
            <a:spLocks noGrp="1"/>
          </p:cNvSpPr>
          <p:nvPr>
            <p:ph type="ftr" sz="quarter" idx="11"/>
          </p:nvPr>
        </p:nvSpPr>
        <p:spPr/>
        <p:txBody>
          <a:bodyPr/>
          <a:lstStyle>
            <a:lvl1pPr>
              <a:defRPr/>
            </a:lvl1pPr>
          </a:lstStyle>
          <a:p>
            <a:pPr>
              <a:defRPr/>
            </a:pPr>
            <a:r>
              <a:rPr lang="en-US" smtClean="0">
                <a:solidFill>
                  <a:prstClr val="black">
                    <a:tint val="75000"/>
                  </a:prstClr>
                </a:solidFill>
                <a:latin typeface="Arial"/>
              </a:rPr>
              <a:t>Ian.Bird@cern.ch </a:t>
            </a:r>
            <a:endParaRPr lang="hu-HU">
              <a:solidFill>
                <a:prstClr val="black">
                  <a:tint val="75000"/>
                </a:prstClr>
              </a:solidFill>
              <a:latin typeface="Arial"/>
            </a:endParaRPr>
          </a:p>
        </p:txBody>
      </p:sp>
      <p:sp>
        <p:nvSpPr>
          <p:cNvPr id="4" name="Dia számának helye 5"/>
          <p:cNvSpPr>
            <a:spLocks noGrp="1"/>
          </p:cNvSpPr>
          <p:nvPr>
            <p:ph type="sldNum" sz="quarter" idx="12"/>
          </p:nvPr>
        </p:nvSpPr>
        <p:spPr/>
        <p:txBody>
          <a:bodyPr/>
          <a:lstStyle>
            <a:lvl1pPr>
              <a:defRPr/>
            </a:lvl1pPr>
          </a:lstStyle>
          <a:p>
            <a:pPr>
              <a:defRPr/>
            </a:pPr>
            <a:fld id="{7218E57E-D2DE-4E18-92D4-8198BE45DC60}" type="slidenum">
              <a:rPr lang="hu-HU">
                <a:solidFill>
                  <a:prstClr val="black">
                    <a:tint val="75000"/>
                  </a:prstClr>
                </a:solidFill>
                <a:latin typeface="Arial"/>
              </a:rPr>
              <a:pPr>
                <a:defRPr/>
              </a:pPr>
              <a:t>‹#›</a:t>
            </a:fld>
            <a:endParaRPr lang="hu-HU">
              <a:solidFill>
                <a:prstClr val="black">
                  <a:tint val="75000"/>
                </a:prstClr>
              </a:solidFill>
              <a:latin typeface="Arial"/>
            </a:endParaRPr>
          </a:p>
        </p:txBody>
      </p:sp>
    </p:spTree>
    <p:extLst>
      <p:ext uri="{BB962C8B-B14F-4D97-AF65-F5344CB8AC3E}">
        <p14:creationId xmlns:p14="http://schemas.microsoft.com/office/powerpoint/2010/main" val="78179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Ian.Bird@cern.ch </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2pPr>
              <a:buClr>
                <a:srgbClr val="00529E"/>
              </a:buClr>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Date Placeholder 1"/>
          <p:cNvSpPr>
            <a:spLocks noGrp="1"/>
          </p:cNvSpPr>
          <p:nvPr>
            <p:ph type="dt" sz="half" idx="11"/>
          </p:nvPr>
        </p:nvSpPr>
        <p:spPr>
          <a:xfrm>
            <a:off x="1371600" y="6492875"/>
            <a:ext cx="2133600" cy="365125"/>
          </a:xfrm>
          <a:prstGeom prst="rect">
            <a:avLst/>
          </a:prstGeom>
        </p:spPr>
        <p:txBody>
          <a:bodyPr/>
          <a:lstStyle>
            <a:lvl1pPr>
              <a:defRPr sz="1200" baseline="0">
                <a:solidFill>
                  <a:srgbClr val="00529E"/>
                </a:solidFill>
              </a:defRPr>
            </a:lvl1pPr>
          </a:lstStyle>
          <a:p>
            <a:endParaRPr lang="en-US" dirty="0">
              <a:latin typeface="Arial"/>
            </a:endParaRPr>
          </a:p>
        </p:txBody>
      </p:sp>
      <p:sp>
        <p:nvSpPr>
          <p:cNvPr id="7" name="Footer Placeholder 2"/>
          <p:cNvSpPr txBox="1">
            <a:spLocks/>
          </p:cNvSpPr>
          <p:nvPr userDrawn="1"/>
        </p:nvSpPr>
        <p:spPr bwMode="auto">
          <a:xfrm>
            <a:off x="4267200" y="6492875"/>
            <a:ext cx="35814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defRPr/>
            </a:pPr>
            <a:r>
              <a:rPr lang="en-US" sz="1200" b="1" dirty="0" smtClean="0">
                <a:solidFill>
                  <a:srgbClr val="3861AA"/>
                </a:solidFill>
                <a:latin typeface="Arial" charset="0"/>
                <a:cs typeface="Arial" charset="0"/>
              </a:rPr>
              <a:t>CERN School of Computing 2012</a:t>
            </a:r>
            <a:endParaRPr lang="en-US" sz="1200" b="1" dirty="0">
              <a:solidFill>
                <a:srgbClr val="3861AA"/>
              </a:solidFill>
              <a:latin typeface="Arial" charset="0"/>
              <a:cs typeface="Arial" charset="0"/>
            </a:endParaRPr>
          </a:p>
        </p:txBody>
      </p:sp>
      <p:sp>
        <p:nvSpPr>
          <p:cNvPr id="8" name="Slide Number Placeholder 3"/>
          <p:cNvSpPr>
            <a:spLocks noGrp="1"/>
          </p:cNvSpPr>
          <p:nvPr>
            <p:ph type="sldNum" sz="quarter" idx="12"/>
          </p:nvPr>
        </p:nvSpPr>
        <p:spPr>
          <a:xfrm>
            <a:off x="8458200" y="6492875"/>
            <a:ext cx="457200" cy="365125"/>
          </a:xfrm>
          <a:prstGeom prst="rect">
            <a:avLst/>
          </a:prstGeom>
        </p:spPr>
        <p:txBody>
          <a:bodyPr/>
          <a:lstStyle>
            <a:lvl1pPr algn="r">
              <a:defRPr sz="1200" b="1" baseline="0">
                <a:solidFill>
                  <a:srgbClr val="00529E"/>
                </a:solidFill>
              </a:defRPr>
            </a:lvl1pPr>
          </a:lstStyle>
          <a:p>
            <a:fld id="{F044BF31-1C14-42AA-934A-E679C1FA3104}" type="slidenum">
              <a:rPr lang="en-US" smtClean="0">
                <a:latin typeface="Arial"/>
              </a:rPr>
              <a:pPr/>
              <a:t>‹#›</a:t>
            </a:fld>
            <a:endParaRPr lang="en-US" dirty="0">
              <a:latin typeface="Arial"/>
            </a:endParaRPr>
          </a:p>
        </p:txBody>
      </p:sp>
    </p:spTree>
    <p:extLst>
      <p:ext uri="{BB962C8B-B14F-4D97-AF65-F5344CB8AC3E}">
        <p14:creationId xmlns:p14="http://schemas.microsoft.com/office/powerpoint/2010/main" val="2779984558"/>
      </p:ext>
    </p:extLst>
  </p:cSld>
  <p:clrMapOvr>
    <a:masterClrMapping/>
  </p:clrMapOvr>
  <p:timing>
    <p:tnLst>
      <p:par>
        <p:cTn xmlns:p14="http://schemas.microsoft.com/office/powerpoint/2010/mai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3" descr="OL-LOGO"/>
          <p:cNvPicPr>
            <a:picLocks noChangeAspect="1" noChangeArrowheads="1"/>
          </p:cNvPicPr>
          <p:nvPr userDrawn="1"/>
        </p:nvPicPr>
        <p:blipFill>
          <a:blip r:embed="rId2" cstate="print"/>
          <a:srcRect/>
          <a:stretch>
            <a:fillRect/>
          </a:stretch>
        </p:blipFill>
        <p:spPr bwMode="auto">
          <a:xfrm>
            <a:off x="5638800" y="1066800"/>
            <a:ext cx="2776538" cy="3619500"/>
          </a:xfrm>
          <a:prstGeom prst="rect">
            <a:avLst/>
          </a:prstGeom>
          <a:noFill/>
          <a:ln w="9525">
            <a:noFill/>
            <a:miter lim="800000"/>
            <a:headEnd/>
            <a:tailEnd/>
          </a:ln>
        </p:spPr>
      </p:pic>
      <p:sp>
        <p:nvSpPr>
          <p:cNvPr id="5" name="Rectangle 14"/>
          <p:cNvSpPr>
            <a:spLocks noChangeArrowheads="1"/>
          </p:cNvSpPr>
          <p:nvPr userDrawn="1"/>
        </p:nvSpPr>
        <p:spPr bwMode="auto">
          <a:xfrm>
            <a:off x="0" y="5715002"/>
            <a:ext cx="9144000" cy="1143000"/>
          </a:xfrm>
          <a:prstGeom prst="rect">
            <a:avLst/>
          </a:prstGeom>
          <a:gradFill rotWithShape="1">
            <a:gsLst>
              <a:gs pos="0">
                <a:schemeClr val="bg1"/>
              </a:gs>
              <a:gs pos="100000">
                <a:schemeClr val="bg1">
                  <a:gamma/>
                  <a:shade val="72549"/>
                  <a:invGamma/>
                </a:schemeClr>
              </a:gs>
            </a:gsLst>
            <a:lin ang="5400000" scaled="1"/>
          </a:gradFill>
          <a:ln w="9525">
            <a:noFill/>
            <a:miter lim="800000"/>
            <a:headEnd/>
            <a:tailEnd/>
          </a:ln>
          <a:effectLst/>
        </p:spPr>
        <p:txBody>
          <a:bodyPr wrap="none" anchor="ctr"/>
          <a:lstStyle/>
          <a:p>
            <a:pPr fontAlgn="base">
              <a:spcBef>
                <a:spcPct val="0"/>
              </a:spcBef>
              <a:spcAft>
                <a:spcPct val="0"/>
              </a:spcAft>
              <a:defRPr/>
            </a:pPr>
            <a:endParaRPr lang="en-US">
              <a:solidFill>
                <a:srgbClr val="000000"/>
              </a:solidFill>
              <a:latin typeface="Arial" charset="0"/>
            </a:endParaRPr>
          </a:p>
        </p:txBody>
      </p:sp>
      <p:sp>
        <p:nvSpPr>
          <p:cNvPr id="3074" name="Rectangle 2"/>
          <p:cNvSpPr>
            <a:spLocks noGrp="1" noChangeArrowheads="1"/>
          </p:cNvSpPr>
          <p:nvPr>
            <p:ph type="ctrTitle"/>
          </p:nvPr>
        </p:nvSpPr>
        <p:spPr>
          <a:xfrm>
            <a:off x="228600" y="1066800"/>
            <a:ext cx="4800600" cy="2133600"/>
          </a:xfrm>
        </p:spPr>
        <p:txBody>
          <a:bodyPr anchor="b"/>
          <a:lstStyle>
            <a:lvl1pPr>
              <a:defRPr sz="4000" b="1"/>
            </a:lvl1pPr>
          </a:lstStyle>
          <a:p>
            <a:r>
              <a:rPr lang="en-GB"/>
              <a:t>Click to edit Master title style</a:t>
            </a:r>
          </a:p>
        </p:txBody>
      </p:sp>
      <p:sp>
        <p:nvSpPr>
          <p:cNvPr id="3075" name="Rectangle 3"/>
          <p:cNvSpPr>
            <a:spLocks noGrp="1" noChangeArrowheads="1"/>
          </p:cNvSpPr>
          <p:nvPr>
            <p:ph type="subTitle" idx="1"/>
          </p:nvPr>
        </p:nvSpPr>
        <p:spPr>
          <a:xfrm>
            <a:off x="228600" y="3429002"/>
            <a:ext cx="4800600" cy="1219200"/>
          </a:xfrm>
        </p:spPr>
        <p:txBody>
          <a:bodyPr/>
          <a:lstStyle>
            <a:lvl1pPr marL="0" indent="0" algn="r">
              <a:buFont typeface="Tw Cen MT Condensed Extra Bold" pitchFamily="34" charset="0"/>
              <a:buNone/>
              <a:defRPr sz="2400"/>
            </a:lvl1pPr>
          </a:lstStyle>
          <a:p>
            <a:r>
              <a:rPr lang="en-GB"/>
              <a:t>Click to edit Master subtitle style</a:t>
            </a:r>
          </a:p>
        </p:txBody>
      </p:sp>
      <p:sp>
        <p:nvSpPr>
          <p:cNvPr id="6" name="Rectangle 5"/>
          <p:cNvSpPr>
            <a:spLocks noGrp="1" noChangeArrowheads="1"/>
          </p:cNvSpPr>
          <p:nvPr>
            <p:ph type="ftr" sz="quarter" idx="10"/>
          </p:nvPr>
        </p:nvSpPr>
        <p:spPr>
          <a:xfrm>
            <a:off x="5715000" y="6381750"/>
            <a:ext cx="2895600" cy="476250"/>
          </a:xfrm>
        </p:spPr>
        <p:txBody>
          <a:bodyPr/>
          <a:lstStyle>
            <a:lvl1pPr algn="r">
              <a:defRPr sz="1400" b="0" i="0">
                <a:solidFill>
                  <a:srgbClr val="003399"/>
                </a:solidFill>
              </a:defRPr>
            </a:lvl1pPr>
          </a:lstStyle>
          <a:p>
            <a:pPr>
              <a:defRPr/>
            </a:pPr>
            <a:r>
              <a:rPr lang="en-GB" smtClean="0">
                <a:latin typeface="Franklin Gothic Demi"/>
              </a:rPr>
              <a:t>Ian.Bird@cern.ch </a:t>
            </a:r>
            <a:endParaRPr lang="en-GB">
              <a:latin typeface="Franklin Gothic Demi"/>
            </a:endParaRPr>
          </a:p>
        </p:txBody>
      </p:sp>
    </p:spTree>
    <p:extLst>
      <p:ext uri="{BB962C8B-B14F-4D97-AF65-F5344CB8AC3E}">
        <p14:creationId xmlns:p14="http://schemas.microsoft.com/office/powerpoint/2010/main" val="254881719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buClr>
                <a:srgbClr val="FF0000"/>
              </a:buClr>
              <a:buFont typeface="Wingdings" pitchFamily="2" charset="2"/>
              <a:buChar cha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10"/>
          <p:cNvSpPr>
            <a:spLocks noGrp="1" noChangeArrowheads="1"/>
          </p:cNvSpPr>
          <p:nvPr>
            <p:ph type="ftr" sz="quarter" idx="10"/>
          </p:nvPr>
        </p:nvSpPr>
        <p:spPr>
          <a:ln/>
        </p:spPr>
        <p:txBody>
          <a:bodyPr/>
          <a:lstStyle>
            <a:lvl1pPr>
              <a:defRPr/>
            </a:lvl1pPr>
          </a:lstStyle>
          <a:p>
            <a:pPr>
              <a:defRPr/>
            </a:pPr>
            <a:r>
              <a:rPr lang="en-GB" smtClean="0">
                <a:latin typeface="Franklin Gothic Demi"/>
              </a:rPr>
              <a:t>Ian.Bird@cern.ch </a:t>
            </a:r>
            <a:endParaRPr lang="en-GB" dirty="0">
              <a:latin typeface="Franklin Gothic Demi"/>
            </a:endParaRPr>
          </a:p>
        </p:txBody>
      </p:sp>
      <p:sp>
        <p:nvSpPr>
          <p:cNvPr id="5" name="Rectangle 17"/>
          <p:cNvSpPr>
            <a:spLocks noGrp="1" noChangeArrowheads="1"/>
          </p:cNvSpPr>
          <p:nvPr>
            <p:ph type="sldNum" sz="quarter" idx="11"/>
          </p:nvPr>
        </p:nvSpPr>
        <p:spPr>
          <a:ln/>
        </p:spPr>
        <p:txBody>
          <a:bodyPr/>
          <a:lstStyle>
            <a:lvl1pPr>
              <a:defRPr/>
            </a:lvl1pPr>
          </a:lstStyle>
          <a:p>
            <a:pPr>
              <a:defRPr/>
            </a:pPr>
            <a:fld id="{3BF50220-DD9C-47A5-93EE-42AF7A75DF71}" type="slidenum">
              <a:rPr lang="en-GB">
                <a:latin typeface="Franklin Gothic Demi"/>
              </a:rPr>
              <a:pPr>
                <a:defRPr/>
              </a:pPr>
              <a:t>‹#›</a:t>
            </a:fld>
            <a:endParaRPr lang="en-GB">
              <a:latin typeface="Franklin Gothic Demi"/>
            </a:endParaRPr>
          </a:p>
        </p:txBody>
      </p:sp>
    </p:spTree>
    <p:extLst>
      <p:ext uri="{BB962C8B-B14F-4D97-AF65-F5344CB8AC3E}">
        <p14:creationId xmlns:p14="http://schemas.microsoft.com/office/powerpoint/2010/main" val="6638553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p:ph type="ftr" sz="quarter" idx="10"/>
          </p:nvPr>
        </p:nvSpPr>
        <p:spPr>
          <a:ln/>
        </p:spPr>
        <p:txBody>
          <a:bodyPr/>
          <a:lstStyle>
            <a:lvl1pPr>
              <a:defRPr/>
            </a:lvl1pPr>
          </a:lstStyle>
          <a:p>
            <a:pPr>
              <a:defRPr/>
            </a:pPr>
            <a:r>
              <a:rPr lang="en-GB" smtClean="0">
                <a:latin typeface="Franklin Gothic Demi"/>
              </a:rPr>
              <a:t>Ian.Bird@cern.ch </a:t>
            </a:r>
            <a:endParaRPr lang="en-GB" dirty="0">
              <a:latin typeface="Franklin Gothic Demi"/>
            </a:endParaRPr>
          </a:p>
        </p:txBody>
      </p:sp>
      <p:sp>
        <p:nvSpPr>
          <p:cNvPr id="5" name="Rectangle 17"/>
          <p:cNvSpPr>
            <a:spLocks noGrp="1" noChangeArrowheads="1"/>
          </p:cNvSpPr>
          <p:nvPr>
            <p:ph type="sldNum" sz="quarter" idx="11"/>
          </p:nvPr>
        </p:nvSpPr>
        <p:spPr>
          <a:ln/>
        </p:spPr>
        <p:txBody>
          <a:bodyPr/>
          <a:lstStyle>
            <a:lvl1pPr>
              <a:defRPr/>
            </a:lvl1pPr>
          </a:lstStyle>
          <a:p>
            <a:pPr>
              <a:defRPr/>
            </a:pPr>
            <a:fld id="{80853107-F608-456C-B393-1636D6288C7D}" type="slidenum">
              <a:rPr lang="en-GB">
                <a:latin typeface="Franklin Gothic Demi"/>
              </a:rPr>
              <a:pPr>
                <a:defRPr/>
              </a:pPr>
              <a:t>‹#›</a:t>
            </a:fld>
            <a:endParaRPr lang="en-GB">
              <a:latin typeface="Franklin Gothic Demi"/>
            </a:endParaRPr>
          </a:p>
        </p:txBody>
      </p:sp>
    </p:spTree>
    <p:extLst>
      <p:ext uri="{BB962C8B-B14F-4D97-AF65-F5344CB8AC3E}">
        <p14:creationId xmlns:p14="http://schemas.microsoft.com/office/powerpoint/2010/main" val="131898411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1219200"/>
            <a:ext cx="37338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57800" y="1219200"/>
            <a:ext cx="37338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ftr" sz="quarter" idx="10"/>
          </p:nvPr>
        </p:nvSpPr>
        <p:spPr>
          <a:ln/>
        </p:spPr>
        <p:txBody>
          <a:bodyPr/>
          <a:lstStyle>
            <a:lvl1pPr>
              <a:defRPr/>
            </a:lvl1pPr>
          </a:lstStyle>
          <a:p>
            <a:pPr>
              <a:defRPr/>
            </a:pPr>
            <a:r>
              <a:rPr lang="en-GB" smtClean="0">
                <a:latin typeface="Franklin Gothic Demi"/>
              </a:rPr>
              <a:t>Ian.Bird@cern.ch </a:t>
            </a:r>
            <a:endParaRPr lang="en-GB" dirty="0">
              <a:latin typeface="Franklin Gothic Demi"/>
            </a:endParaRPr>
          </a:p>
        </p:txBody>
      </p:sp>
      <p:sp>
        <p:nvSpPr>
          <p:cNvPr id="6" name="Rectangle 17"/>
          <p:cNvSpPr>
            <a:spLocks noGrp="1" noChangeArrowheads="1"/>
          </p:cNvSpPr>
          <p:nvPr>
            <p:ph type="sldNum" sz="quarter" idx="11"/>
          </p:nvPr>
        </p:nvSpPr>
        <p:spPr>
          <a:ln/>
        </p:spPr>
        <p:txBody>
          <a:bodyPr/>
          <a:lstStyle>
            <a:lvl1pPr>
              <a:defRPr/>
            </a:lvl1pPr>
          </a:lstStyle>
          <a:p>
            <a:pPr>
              <a:defRPr/>
            </a:pPr>
            <a:fld id="{65B0176A-5866-4CEE-8F28-C919D9E3FB46}" type="slidenum">
              <a:rPr lang="en-GB">
                <a:latin typeface="Franklin Gothic Demi"/>
              </a:rPr>
              <a:pPr>
                <a:defRPr/>
              </a:pPr>
              <a:t>‹#›</a:t>
            </a:fld>
            <a:endParaRPr lang="en-GB">
              <a:latin typeface="Franklin Gothic Demi"/>
            </a:endParaRPr>
          </a:p>
        </p:txBody>
      </p:sp>
    </p:spTree>
    <p:extLst>
      <p:ext uri="{BB962C8B-B14F-4D97-AF65-F5344CB8AC3E}">
        <p14:creationId xmlns:p14="http://schemas.microsoft.com/office/powerpoint/2010/main" val="291136239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7"/>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7"/>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ftr" sz="quarter" idx="10"/>
          </p:nvPr>
        </p:nvSpPr>
        <p:spPr>
          <a:ln/>
        </p:spPr>
        <p:txBody>
          <a:bodyPr/>
          <a:lstStyle>
            <a:lvl1pPr>
              <a:defRPr/>
            </a:lvl1pPr>
          </a:lstStyle>
          <a:p>
            <a:pPr>
              <a:defRPr/>
            </a:pPr>
            <a:r>
              <a:rPr lang="en-GB" smtClean="0">
                <a:latin typeface="Franklin Gothic Demi"/>
              </a:rPr>
              <a:t>Ian.Bird@cern.ch </a:t>
            </a:r>
            <a:endParaRPr lang="en-GB" dirty="0">
              <a:latin typeface="Franklin Gothic Demi"/>
            </a:endParaRPr>
          </a:p>
        </p:txBody>
      </p:sp>
      <p:sp>
        <p:nvSpPr>
          <p:cNvPr id="8" name="Rectangle 17"/>
          <p:cNvSpPr>
            <a:spLocks noGrp="1" noChangeArrowheads="1"/>
          </p:cNvSpPr>
          <p:nvPr>
            <p:ph type="sldNum" sz="quarter" idx="11"/>
          </p:nvPr>
        </p:nvSpPr>
        <p:spPr>
          <a:ln/>
        </p:spPr>
        <p:txBody>
          <a:bodyPr/>
          <a:lstStyle>
            <a:lvl1pPr>
              <a:defRPr/>
            </a:lvl1pPr>
          </a:lstStyle>
          <a:p>
            <a:pPr>
              <a:defRPr/>
            </a:pPr>
            <a:fld id="{28EAD700-66B0-443A-AB99-3C1FAC844F31}" type="slidenum">
              <a:rPr lang="en-GB">
                <a:latin typeface="Franklin Gothic Demi"/>
              </a:rPr>
              <a:pPr>
                <a:defRPr/>
              </a:pPr>
              <a:t>‹#›</a:t>
            </a:fld>
            <a:endParaRPr lang="en-GB">
              <a:latin typeface="Franklin Gothic Demi"/>
            </a:endParaRPr>
          </a:p>
        </p:txBody>
      </p:sp>
    </p:spTree>
    <p:extLst>
      <p:ext uri="{BB962C8B-B14F-4D97-AF65-F5344CB8AC3E}">
        <p14:creationId xmlns:p14="http://schemas.microsoft.com/office/powerpoint/2010/main" val="8003969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ftr" sz="quarter" idx="10"/>
          </p:nvPr>
        </p:nvSpPr>
        <p:spPr>
          <a:ln/>
        </p:spPr>
        <p:txBody>
          <a:bodyPr/>
          <a:lstStyle>
            <a:lvl1pPr>
              <a:defRPr/>
            </a:lvl1pPr>
          </a:lstStyle>
          <a:p>
            <a:pPr>
              <a:defRPr/>
            </a:pPr>
            <a:r>
              <a:rPr lang="en-GB" smtClean="0">
                <a:latin typeface="Franklin Gothic Demi"/>
              </a:rPr>
              <a:t>Ian.Bird@cern.ch </a:t>
            </a:r>
            <a:endParaRPr lang="en-GB" dirty="0">
              <a:latin typeface="Franklin Gothic Demi"/>
            </a:endParaRPr>
          </a:p>
        </p:txBody>
      </p:sp>
      <p:sp>
        <p:nvSpPr>
          <p:cNvPr id="4" name="Rectangle 17"/>
          <p:cNvSpPr>
            <a:spLocks noGrp="1" noChangeArrowheads="1"/>
          </p:cNvSpPr>
          <p:nvPr>
            <p:ph type="sldNum" sz="quarter" idx="11"/>
          </p:nvPr>
        </p:nvSpPr>
        <p:spPr>
          <a:ln/>
        </p:spPr>
        <p:txBody>
          <a:bodyPr/>
          <a:lstStyle>
            <a:lvl1pPr>
              <a:defRPr/>
            </a:lvl1pPr>
          </a:lstStyle>
          <a:p>
            <a:pPr>
              <a:defRPr/>
            </a:pPr>
            <a:fld id="{FB6EE3D9-8D13-4984-BB83-25C3368A53EE}" type="slidenum">
              <a:rPr lang="en-GB">
                <a:latin typeface="Franklin Gothic Demi"/>
              </a:rPr>
              <a:pPr>
                <a:defRPr/>
              </a:pPr>
              <a:t>‹#›</a:t>
            </a:fld>
            <a:endParaRPr lang="en-GB">
              <a:latin typeface="Franklin Gothic Demi"/>
            </a:endParaRPr>
          </a:p>
        </p:txBody>
      </p:sp>
    </p:spTree>
    <p:extLst>
      <p:ext uri="{BB962C8B-B14F-4D97-AF65-F5344CB8AC3E}">
        <p14:creationId xmlns:p14="http://schemas.microsoft.com/office/powerpoint/2010/main" val="243381382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ftr" sz="quarter" idx="10"/>
          </p:nvPr>
        </p:nvSpPr>
        <p:spPr>
          <a:ln/>
        </p:spPr>
        <p:txBody>
          <a:bodyPr/>
          <a:lstStyle>
            <a:lvl1pPr>
              <a:defRPr/>
            </a:lvl1pPr>
          </a:lstStyle>
          <a:p>
            <a:pPr>
              <a:defRPr/>
            </a:pPr>
            <a:r>
              <a:rPr lang="en-GB" smtClean="0">
                <a:latin typeface="Franklin Gothic Demi"/>
              </a:rPr>
              <a:t>Ian.Bird@cern.ch </a:t>
            </a:r>
            <a:endParaRPr lang="en-GB" dirty="0">
              <a:latin typeface="Franklin Gothic Demi"/>
            </a:endParaRPr>
          </a:p>
        </p:txBody>
      </p:sp>
      <p:sp>
        <p:nvSpPr>
          <p:cNvPr id="3" name="Rectangle 17"/>
          <p:cNvSpPr>
            <a:spLocks noGrp="1" noChangeArrowheads="1"/>
          </p:cNvSpPr>
          <p:nvPr>
            <p:ph type="sldNum" sz="quarter" idx="11"/>
          </p:nvPr>
        </p:nvSpPr>
        <p:spPr>
          <a:ln/>
        </p:spPr>
        <p:txBody>
          <a:bodyPr/>
          <a:lstStyle>
            <a:lvl1pPr>
              <a:defRPr/>
            </a:lvl1pPr>
          </a:lstStyle>
          <a:p>
            <a:pPr>
              <a:defRPr/>
            </a:pPr>
            <a:fld id="{E5AAA65D-7072-47D8-A2F2-9D5D40918B0C}" type="slidenum">
              <a:rPr lang="en-GB">
                <a:latin typeface="Franklin Gothic Demi"/>
              </a:rPr>
              <a:pPr>
                <a:defRPr/>
              </a:pPr>
              <a:t>‹#›</a:t>
            </a:fld>
            <a:endParaRPr lang="en-GB">
              <a:latin typeface="Franklin Gothic Demi"/>
            </a:endParaRPr>
          </a:p>
        </p:txBody>
      </p:sp>
    </p:spTree>
    <p:extLst>
      <p:ext uri="{BB962C8B-B14F-4D97-AF65-F5344CB8AC3E}">
        <p14:creationId xmlns:p14="http://schemas.microsoft.com/office/powerpoint/2010/main" val="138202144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en-GB" smtClean="0">
                <a:latin typeface="Franklin Gothic Demi"/>
              </a:rPr>
              <a:t>Ian.Bird@cern.ch </a:t>
            </a:r>
            <a:endParaRPr lang="en-GB" dirty="0">
              <a:latin typeface="Franklin Gothic Demi"/>
            </a:endParaRPr>
          </a:p>
        </p:txBody>
      </p:sp>
      <p:sp>
        <p:nvSpPr>
          <p:cNvPr id="6" name="Rectangle 17"/>
          <p:cNvSpPr>
            <a:spLocks noGrp="1" noChangeArrowheads="1"/>
          </p:cNvSpPr>
          <p:nvPr>
            <p:ph type="sldNum" sz="quarter" idx="11"/>
          </p:nvPr>
        </p:nvSpPr>
        <p:spPr>
          <a:ln/>
        </p:spPr>
        <p:txBody>
          <a:bodyPr/>
          <a:lstStyle>
            <a:lvl1pPr>
              <a:defRPr/>
            </a:lvl1pPr>
          </a:lstStyle>
          <a:p>
            <a:pPr>
              <a:defRPr/>
            </a:pPr>
            <a:fld id="{4D89954B-5CDA-43F8-873A-EEFBD1CA1A79}" type="slidenum">
              <a:rPr lang="en-GB">
                <a:latin typeface="Franklin Gothic Demi"/>
              </a:rPr>
              <a:pPr>
                <a:defRPr/>
              </a:pPr>
              <a:t>‹#›</a:t>
            </a:fld>
            <a:endParaRPr lang="en-GB">
              <a:latin typeface="Franklin Gothic Demi"/>
            </a:endParaRPr>
          </a:p>
        </p:txBody>
      </p:sp>
    </p:spTree>
    <p:extLst>
      <p:ext uri="{BB962C8B-B14F-4D97-AF65-F5344CB8AC3E}">
        <p14:creationId xmlns:p14="http://schemas.microsoft.com/office/powerpoint/2010/main" val="376629816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7"/>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en-GB" smtClean="0">
                <a:latin typeface="Franklin Gothic Demi"/>
              </a:rPr>
              <a:t>Ian.Bird@cern.ch </a:t>
            </a:r>
            <a:endParaRPr lang="en-GB" dirty="0">
              <a:latin typeface="Franklin Gothic Demi"/>
            </a:endParaRPr>
          </a:p>
        </p:txBody>
      </p:sp>
      <p:sp>
        <p:nvSpPr>
          <p:cNvPr id="6" name="Rectangle 17"/>
          <p:cNvSpPr>
            <a:spLocks noGrp="1" noChangeArrowheads="1"/>
          </p:cNvSpPr>
          <p:nvPr>
            <p:ph type="sldNum" sz="quarter" idx="11"/>
          </p:nvPr>
        </p:nvSpPr>
        <p:spPr>
          <a:ln/>
        </p:spPr>
        <p:txBody>
          <a:bodyPr/>
          <a:lstStyle>
            <a:lvl1pPr>
              <a:defRPr/>
            </a:lvl1pPr>
          </a:lstStyle>
          <a:p>
            <a:pPr>
              <a:defRPr/>
            </a:pPr>
            <a:fld id="{DD66E66B-3C5D-4590-A840-4F056A3E3D9E}" type="slidenum">
              <a:rPr lang="en-GB">
                <a:latin typeface="Franklin Gothic Demi"/>
              </a:rPr>
              <a:pPr>
                <a:defRPr/>
              </a:pPr>
              <a:t>‹#›</a:t>
            </a:fld>
            <a:endParaRPr lang="en-GB">
              <a:latin typeface="Franklin Gothic Demi"/>
            </a:endParaRPr>
          </a:p>
        </p:txBody>
      </p:sp>
    </p:spTree>
    <p:extLst>
      <p:ext uri="{BB962C8B-B14F-4D97-AF65-F5344CB8AC3E}">
        <p14:creationId xmlns:p14="http://schemas.microsoft.com/office/powerpoint/2010/main" val="27186276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8"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Ian.Bird@cern.ch </a:t>
            </a:r>
            <a:endParaRPr lang="en-US" dirty="0"/>
          </a:p>
        </p:txBody>
      </p:sp>
      <p:sp>
        <p:nvSpPr>
          <p:cNvPr id="9"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ftr" sz="quarter" idx="10"/>
          </p:nvPr>
        </p:nvSpPr>
        <p:spPr>
          <a:ln/>
        </p:spPr>
        <p:txBody>
          <a:bodyPr/>
          <a:lstStyle>
            <a:lvl1pPr>
              <a:defRPr/>
            </a:lvl1pPr>
          </a:lstStyle>
          <a:p>
            <a:pPr>
              <a:defRPr/>
            </a:pPr>
            <a:r>
              <a:rPr lang="en-GB" smtClean="0">
                <a:latin typeface="Franklin Gothic Demi"/>
              </a:rPr>
              <a:t>Ian.Bird@cern.ch </a:t>
            </a:r>
            <a:endParaRPr lang="en-GB" dirty="0">
              <a:latin typeface="Franklin Gothic Demi"/>
            </a:endParaRPr>
          </a:p>
        </p:txBody>
      </p:sp>
      <p:sp>
        <p:nvSpPr>
          <p:cNvPr id="5" name="Rectangle 17"/>
          <p:cNvSpPr>
            <a:spLocks noGrp="1" noChangeArrowheads="1"/>
          </p:cNvSpPr>
          <p:nvPr>
            <p:ph type="sldNum" sz="quarter" idx="11"/>
          </p:nvPr>
        </p:nvSpPr>
        <p:spPr>
          <a:ln/>
        </p:spPr>
        <p:txBody>
          <a:bodyPr/>
          <a:lstStyle>
            <a:lvl1pPr>
              <a:defRPr/>
            </a:lvl1pPr>
          </a:lstStyle>
          <a:p>
            <a:pPr>
              <a:defRPr/>
            </a:pPr>
            <a:fld id="{AB6B6A18-48BB-4144-B07A-71F52C47B96A}" type="slidenum">
              <a:rPr lang="en-GB">
                <a:latin typeface="Franklin Gothic Demi"/>
              </a:rPr>
              <a:pPr>
                <a:defRPr/>
              </a:pPr>
              <a:t>‹#›</a:t>
            </a:fld>
            <a:endParaRPr lang="en-GB">
              <a:latin typeface="Franklin Gothic Demi"/>
            </a:endParaRPr>
          </a:p>
        </p:txBody>
      </p:sp>
    </p:spTree>
    <p:extLst>
      <p:ext uri="{BB962C8B-B14F-4D97-AF65-F5344CB8AC3E}">
        <p14:creationId xmlns:p14="http://schemas.microsoft.com/office/powerpoint/2010/main" val="112877139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228600"/>
            <a:ext cx="190500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71600" y="228600"/>
            <a:ext cx="55626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ftr" sz="quarter" idx="10"/>
          </p:nvPr>
        </p:nvSpPr>
        <p:spPr>
          <a:ln/>
        </p:spPr>
        <p:txBody>
          <a:bodyPr/>
          <a:lstStyle>
            <a:lvl1pPr>
              <a:defRPr/>
            </a:lvl1pPr>
          </a:lstStyle>
          <a:p>
            <a:pPr>
              <a:defRPr/>
            </a:pPr>
            <a:r>
              <a:rPr lang="en-GB" smtClean="0">
                <a:latin typeface="Franklin Gothic Demi"/>
              </a:rPr>
              <a:t>Ian.Bird@cern.ch </a:t>
            </a:r>
            <a:endParaRPr lang="en-GB" dirty="0">
              <a:latin typeface="Franklin Gothic Demi"/>
            </a:endParaRPr>
          </a:p>
        </p:txBody>
      </p:sp>
      <p:sp>
        <p:nvSpPr>
          <p:cNvPr id="5" name="Rectangle 17"/>
          <p:cNvSpPr>
            <a:spLocks noGrp="1" noChangeArrowheads="1"/>
          </p:cNvSpPr>
          <p:nvPr>
            <p:ph type="sldNum" sz="quarter" idx="11"/>
          </p:nvPr>
        </p:nvSpPr>
        <p:spPr>
          <a:ln/>
        </p:spPr>
        <p:txBody>
          <a:bodyPr/>
          <a:lstStyle>
            <a:lvl1pPr>
              <a:defRPr/>
            </a:lvl1pPr>
          </a:lstStyle>
          <a:p>
            <a:pPr>
              <a:defRPr/>
            </a:pPr>
            <a:fld id="{A913914F-198C-485C-81C8-54FFFE0695FA}" type="slidenum">
              <a:rPr lang="en-GB">
                <a:latin typeface="Franklin Gothic Demi"/>
              </a:rPr>
              <a:pPr>
                <a:defRPr/>
              </a:pPr>
              <a:t>‹#›</a:t>
            </a:fld>
            <a:endParaRPr lang="en-GB">
              <a:latin typeface="Franklin Gothic Demi"/>
            </a:endParaRPr>
          </a:p>
        </p:txBody>
      </p:sp>
    </p:spTree>
    <p:extLst>
      <p:ext uri="{BB962C8B-B14F-4D97-AF65-F5344CB8AC3E}">
        <p14:creationId xmlns:p14="http://schemas.microsoft.com/office/powerpoint/2010/main" val="11851629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7370" y="2130428"/>
            <a:ext cx="6743720" cy="1470025"/>
          </a:xfrm>
        </p:spPr>
        <p:txBody>
          <a:bodyPr/>
          <a:lstStyle>
            <a:lvl1pPr algn="ctr">
              <a:defRPr>
                <a:solidFill>
                  <a:srgbClr val="3861AA"/>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2421741" y="3886202"/>
            <a:ext cx="5414978" cy="1752600"/>
          </a:xfrm>
        </p:spPr>
        <p:txBody>
          <a:bodyPr/>
          <a:lstStyle>
            <a:lvl1pPr marL="0" indent="0" algn="ctr">
              <a:buNone/>
              <a:defRPr>
                <a:solidFill>
                  <a:srgbClr val="3861AA"/>
                </a:solidFill>
              </a:defRPr>
            </a:lvl1pPr>
            <a:lvl2pPr marL="456678" indent="0" algn="ctr">
              <a:buNone/>
              <a:defRPr>
                <a:solidFill>
                  <a:schemeClr val="tx1">
                    <a:tint val="75000"/>
                  </a:schemeClr>
                </a:solidFill>
              </a:defRPr>
            </a:lvl2pPr>
            <a:lvl3pPr marL="913358" indent="0" algn="ctr">
              <a:buNone/>
              <a:defRPr>
                <a:solidFill>
                  <a:schemeClr val="tx1">
                    <a:tint val="75000"/>
                  </a:schemeClr>
                </a:solidFill>
              </a:defRPr>
            </a:lvl3pPr>
            <a:lvl4pPr marL="1370038" indent="0" algn="ctr">
              <a:buNone/>
              <a:defRPr>
                <a:solidFill>
                  <a:schemeClr val="tx1">
                    <a:tint val="75000"/>
                  </a:schemeClr>
                </a:solidFill>
              </a:defRPr>
            </a:lvl4pPr>
            <a:lvl5pPr marL="1826715" indent="0" algn="ctr">
              <a:buNone/>
              <a:defRPr>
                <a:solidFill>
                  <a:schemeClr val="tx1">
                    <a:tint val="75000"/>
                  </a:schemeClr>
                </a:solidFill>
              </a:defRPr>
            </a:lvl5pPr>
            <a:lvl6pPr marL="2283396" indent="0" algn="ctr">
              <a:buNone/>
              <a:defRPr>
                <a:solidFill>
                  <a:schemeClr val="tx1">
                    <a:tint val="75000"/>
                  </a:schemeClr>
                </a:solidFill>
              </a:defRPr>
            </a:lvl6pPr>
            <a:lvl7pPr marL="2740074" indent="0" algn="ctr">
              <a:buNone/>
              <a:defRPr>
                <a:solidFill>
                  <a:schemeClr val="tx1">
                    <a:tint val="75000"/>
                  </a:schemeClr>
                </a:solidFill>
              </a:defRPr>
            </a:lvl7pPr>
            <a:lvl8pPr marL="3196748" indent="0" algn="ctr">
              <a:buNone/>
              <a:defRPr>
                <a:solidFill>
                  <a:schemeClr val="tx1">
                    <a:tint val="75000"/>
                  </a:schemeClr>
                </a:solidFill>
              </a:defRPr>
            </a:lvl8pPr>
            <a:lvl9pPr marL="3653431" indent="0" algn="ctr">
              <a:buNone/>
              <a:defRPr>
                <a:solidFill>
                  <a:schemeClr val="tx1">
                    <a:tint val="75000"/>
                  </a:schemeClr>
                </a:solidFill>
              </a:defRPr>
            </a:lvl9pPr>
          </a:lstStyle>
          <a:p>
            <a:r>
              <a:rPr lang="en-US" smtClean="0"/>
              <a:t>Click to edit Master subtitle style</a:t>
            </a:r>
            <a:endParaRPr lang="en-GB" dirty="0"/>
          </a:p>
        </p:txBody>
      </p:sp>
      <p:sp>
        <p:nvSpPr>
          <p:cNvPr id="4" name="Date Placeholder 3"/>
          <p:cNvSpPr>
            <a:spLocks noGrp="1"/>
          </p:cNvSpPr>
          <p:nvPr>
            <p:ph type="dt" sz="half" idx="10"/>
          </p:nvPr>
        </p:nvSpPr>
        <p:spPr/>
        <p:txBody>
          <a:bodyPr/>
          <a:lstStyle>
            <a:lvl1pPr>
              <a:defRPr>
                <a:solidFill>
                  <a:srgbClr val="3861AA"/>
                </a:solidFill>
              </a:defRPr>
            </a:lvl1pPr>
          </a:lstStyle>
          <a:p>
            <a:endParaRPr lang="en-GB">
              <a:latin typeface="Calibri"/>
            </a:endParaRPr>
          </a:p>
        </p:txBody>
      </p:sp>
      <p:sp>
        <p:nvSpPr>
          <p:cNvPr id="5" name="Footer Placeholder 4"/>
          <p:cNvSpPr>
            <a:spLocks noGrp="1"/>
          </p:cNvSpPr>
          <p:nvPr>
            <p:ph type="ftr" sz="quarter" idx="11"/>
          </p:nvPr>
        </p:nvSpPr>
        <p:spPr>
          <a:xfrm>
            <a:off x="2655099" y="6500835"/>
            <a:ext cx="4948262" cy="214314"/>
          </a:xfrm>
        </p:spPr>
        <p:txBody>
          <a:bodyPr/>
          <a:lstStyle>
            <a:lvl1pPr>
              <a:defRPr>
                <a:solidFill>
                  <a:srgbClr val="3861AA"/>
                </a:solidFill>
              </a:defRPr>
            </a:lvl1pPr>
          </a:lstStyle>
          <a:p>
            <a:r>
              <a:rPr lang="en-US" smtClean="0">
                <a:latin typeface="Calibri"/>
              </a:rPr>
              <a:t>Ian.Bird@cern.ch </a:t>
            </a:r>
            <a:endParaRPr lang="en-GB">
              <a:latin typeface="Calibri"/>
            </a:endParaRPr>
          </a:p>
        </p:txBody>
      </p:sp>
      <p:sp>
        <p:nvSpPr>
          <p:cNvPr id="6" name="Slide Number Placeholder 5"/>
          <p:cNvSpPr>
            <a:spLocks noGrp="1"/>
          </p:cNvSpPr>
          <p:nvPr>
            <p:ph type="sldNum" sz="quarter" idx="12"/>
          </p:nvPr>
        </p:nvSpPr>
        <p:spPr/>
        <p:txBody>
          <a:bodyPr/>
          <a:lstStyle>
            <a:lvl1pPr>
              <a:defRPr>
                <a:solidFill>
                  <a:srgbClr val="3861AA"/>
                </a:solidFill>
              </a:defRPr>
            </a:lvl1pPr>
          </a:lstStyle>
          <a:p>
            <a:fld id="{22C406CC-7824-435D-914E-09617D0B4A11}" type="slidenum">
              <a:rPr lang="en-GB" smtClean="0">
                <a:latin typeface="Calibri"/>
              </a:rPr>
              <a:pPr/>
              <a:t>‹#›</a:t>
            </a:fld>
            <a:endParaRPr lang="en-GB">
              <a:latin typeface="Calibri"/>
            </a:endParaRPr>
          </a:p>
        </p:txBody>
      </p:sp>
    </p:spTree>
    <p:extLst>
      <p:ext uri="{BB962C8B-B14F-4D97-AF65-F5344CB8AC3E}">
        <p14:creationId xmlns:p14="http://schemas.microsoft.com/office/powerpoint/2010/main" val="313252205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a:xfrm>
            <a:off x="1285852" y="6500835"/>
            <a:ext cx="1428760" cy="262976"/>
          </a:xfrm>
        </p:spPr>
        <p:txBody>
          <a:bodyPr/>
          <a:lstStyle/>
          <a:p>
            <a:endParaRPr lang="en-GB">
              <a:latin typeface="Calibri"/>
            </a:endParaRPr>
          </a:p>
        </p:txBody>
      </p:sp>
      <p:sp>
        <p:nvSpPr>
          <p:cNvPr id="5" name="Footer Placeholder 4"/>
          <p:cNvSpPr>
            <a:spLocks noGrp="1"/>
          </p:cNvSpPr>
          <p:nvPr>
            <p:ph type="ftr" sz="quarter" idx="11"/>
          </p:nvPr>
        </p:nvSpPr>
        <p:spPr/>
        <p:txBody>
          <a:bodyPr/>
          <a:lstStyle/>
          <a:p>
            <a:r>
              <a:rPr lang="en-US" smtClean="0">
                <a:latin typeface="Calibri"/>
              </a:rPr>
              <a:t>Ian.Bird@cern.ch </a:t>
            </a:r>
            <a:endParaRPr lang="en-GB">
              <a:latin typeface="Calibri"/>
            </a:endParaRPr>
          </a:p>
        </p:txBody>
      </p:sp>
      <p:sp>
        <p:nvSpPr>
          <p:cNvPr id="6" name="Slide Number Placeholder 5"/>
          <p:cNvSpPr>
            <a:spLocks noGrp="1"/>
          </p:cNvSpPr>
          <p:nvPr>
            <p:ph type="sldNum" sz="quarter" idx="12"/>
          </p:nvPr>
        </p:nvSpPr>
        <p:spPr/>
        <p:txBody>
          <a:bodyPr/>
          <a:lstStyle/>
          <a:p>
            <a:fld id="{22C406CC-7824-435D-914E-09617D0B4A11}" type="slidenum">
              <a:rPr lang="en-GB" smtClean="0">
                <a:latin typeface="Calibri"/>
              </a:rPr>
              <a:pPr/>
              <a:t>‹#›</a:t>
            </a:fld>
            <a:endParaRPr lang="en-GB">
              <a:latin typeface="Calibri"/>
            </a:endParaRPr>
          </a:p>
        </p:txBody>
      </p:sp>
    </p:spTree>
    <p:extLst>
      <p:ext uri="{BB962C8B-B14F-4D97-AF65-F5344CB8AC3E}">
        <p14:creationId xmlns:p14="http://schemas.microsoft.com/office/powerpoint/2010/main" val="3174208171"/>
      </p:ext>
    </p:extLst>
  </p:cSld>
  <p:clrMapOvr>
    <a:masterClrMapping/>
  </p:clrMapOvr>
  <p:timing>
    <p:tnLst>
      <p:par>
        <p:cTn xmlns:p14="http://schemas.microsoft.com/office/powerpoint/2010/mai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14483" y="4406911"/>
            <a:ext cx="6780233" cy="1362075"/>
          </a:xfrm>
        </p:spPr>
        <p:txBody>
          <a:bodyPr anchor="t"/>
          <a:lstStyle>
            <a:lvl1pPr algn="l">
              <a:defRPr sz="4000" b="1" cap="all">
                <a:solidFill>
                  <a:srgbClr val="3861AA"/>
                </a:solidFill>
              </a:defRPr>
            </a:lvl1pPr>
          </a:lstStyle>
          <a:p>
            <a:r>
              <a:rPr lang="en-US" smtClean="0"/>
              <a:t>Click to edit Master title style</a:t>
            </a:r>
            <a:endParaRPr lang="en-GB"/>
          </a:p>
        </p:txBody>
      </p:sp>
      <p:sp>
        <p:nvSpPr>
          <p:cNvPr id="3" name="Text Placeholder 2"/>
          <p:cNvSpPr>
            <a:spLocks noGrp="1"/>
          </p:cNvSpPr>
          <p:nvPr>
            <p:ph type="body" idx="1"/>
          </p:nvPr>
        </p:nvSpPr>
        <p:spPr>
          <a:xfrm>
            <a:off x="1714483" y="2906718"/>
            <a:ext cx="6780233" cy="1500187"/>
          </a:xfrm>
        </p:spPr>
        <p:txBody>
          <a:bodyPr anchor="b"/>
          <a:lstStyle>
            <a:lvl1pPr marL="0" indent="0">
              <a:buNone/>
              <a:defRPr sz="2000">
                <a:solidFill>
                  <a:srgbClr val="3861AA"/>
                </a:solidFill>
              </a:defRPr>
            </a:lvl1pPr>
            <a:lvl2pPr marL="456678" indent="0">
              <a:buNone/>
              <a:defRPr sz="1800">
                <a:solidFill>
                  <a:schemeClr val="tx1">
                    <a:tint val="75000"/>
                  </a:schemeClr>
                </a:solidFill>
              </a:defRPr>
            </a:lvl2pPr>
            <a:lvl3pPr marL="913358" indent="0">
              <a:buNone/>
              <a:defRPr sz="1600">
                <a:solidFill>
                  <a:schemeClr val="tx1">
                    <a:tint val="75000"/>
                  </a:schemeClr>
                </a:solidFill>
              </a:defRPr>
            </a:lvl3pPr>
            <a:lvl4pPr marL="1370038" indent="0">
              <a:buNone/>
              <a:defRPr sz="1400">
                <a:solidFill>
                  <a:schemeClr val="tx1">
                    <a:tint val="75000"/>
                  </a:schemeClr>
                </a:solidFill>
              </a:defRPr>
            </a:lvl4pPr>
            <a:lvl5pPr marL="1826715" indent="0">
              <a:buNone/>
              <a:defRPr sz="1400">
                <a:solidFill>
                  <a:schemeClr val="tx1">
                    <a:tint val="75000"/>
                  </a:schemeClr>
                </a:solidFill>
              </a:defRPr>
            </a:lvl5pPr>
            <a:lvl6pPr marL="2283396" indent="0">
              <a:buNone/>
              <a:defRPr sz="1400">
                <a:solidFill>
                  <a:schemeClr val="tx1">
                    <a:tint val="75000"/>
                  </a:schemeClr>
                </a:solidFill>
              </a:defRPr>
            </a:lvl6pPr>
            <a:lvl7pPr marL="2740074" indent="0">
              <a:buNone/>
              <a:defRPr sz="1400">
                <a:solidFill>
                  <a:schemeClr val="tx1">
                    <a:tint val="75000"/>
                  </a:schemeClr>
                </a:solidFill>
              </a:defRPr>
            </a:lvl7pPr>
            <a:lvl8pPr marL="3196748" indent="0">
              <a:buNone/>
              <a:defRPr sz="1400">
                <a:solidFill>
                  <a:schemeClr val="tx1">
                    <a:tint val="75000"/>
                  </a:schemeClr>
                </a:solidFill>
              </a:defRPr>
            </a:lvl8pPr>
            <a:lvl9pPr marL="3653431"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latin typeface="Calibri"/>
            </a:endParaRPr>
          </a:p>
        </p:txBody>
      </p:sp>
      <p:sp>
        <p:nvSpPr>
          <p:cNvPr id="5" name="Footer Placeholder 4"/>
          <p:cNvSpPr>
            <a:spLocks noGrp="1"/>
          </p:cNvSpPr>
          <p:nvPr>
            <p:ph type="ftr" sz="quarter" idx="11"/>
          </p:nvPr>
        </p:nvSpPr>
        <p:spPr/>
        <p:txBody>
          <a:bodyPr/>
          <a:lstStyle/>
          <a:p>
            <a:r>
              <a:rPr lang="en-US" smtClean="0">
                <a:latin typeface="Calibri"/>
              </a:rPr>
              <a:t>Ian.Bird@cern.ch </a:t>
            </a:r>
            <a:endParaRPr lang="en-GB">
              <a:latin typeface="Calibri"/>
            </a:endParaRPr>
          </a:p>
        </p:txBody>
      </p:sp>
      <p:sp>
        <p:nvSpPr>
          <p:cNvPr id="6" name="Slide Number Placeholder 5"/>
          <p:cNvSpPr>
            <a:spLocks noGrp="1"/>
          </p:cNvSpPr>
          <p:nvPr>
            <p:ph type="sldNum" sz="quarter" idx="12"/>
          </p:nvPr>
        </p:nvSpPr>
        <p:spPr/>
        <p:txBody>
          <a:bodyPr/>
          <a:lstStyle/>
          <a:p>
            <a:fld id="{22C406CC-7824-435D-914E-09617D0B4A11}" type="slidenum">
              <a:rPr lang="en-GB" smtClean="0">
                <a:latin typeface="Calibri"/>
              </a:rPr>
              <a:pPr/>
              <a:t>‹#›</a:t>
            </a:fld>
            <a:endParaRPr lang="en-GB">
              <a:latin typeface="Calibri"/>
            </a:endParaRPr>
          </a:p>
        </p:txBody>
      </p:sp>
    </p:spTree>
    <p:extLst>
      <p:ext uri="{BB962C8B-B14F-4D97-AF65-F5344CB8AC3E}">
        <p14:creationId xmlns:p14="http://schemas.microsoft.com/office/powerpoint/2010/main" val="375707013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576366" y="1600203"/>
            <a:ext cx="3495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191100" y="1600203"/>
            <a:ext cx="3495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Date Placeholder 4"/>
          <p:cNvSpPr>
            <a:spLocks noGrp="1"/>
          </p:cNvSpPr>
          <p:nvPr>
            <p:ph type="dt" sz="half" idx="10"/>
          </p:nvPr>
        </p:nvSpPr>
        <p:spPr/>
        <p:txBody>
          <a:bodyPr/>
          <a:lstStyle/>
          <a:p>
            <a:endParaRPr lang="en-GB">
              <a:latin typeface="Calibri"/>
            </a:endParaRPr>
          </a:p>
        </p:txBody>
      </p:sp>
      <p:sp>
        <p:nvSpPr>
          <p:cNvPr id="6" name="Footer Placeholder 5"/>
          <p:cNvSpPr>
            <a:spLocks noGrp="1"/>
          </p:cNvSpPr>
          <p:nvPr>
            <p:ph type="ftr" sz="quarter" idx="11"/>
          </p:nvPr>
        </p:nvSpPr>
        <p:spPr/>
        <p:txBody>
          <a:bodyPr/>
          <a:lstStyle/>
          <a:p>
            <a:r>
              <a:rPr lang="en-US" smtClean="0">
                <a:latin typeface="Calibri"/>
              </a:rPr>
              <a:t>Ian.Bird@cern.ch </a:t>
            </a:r>
            <a:endParaRPr lang="en-GB">
              <a:latin typeface="Calibri"/>
            </a:endParaRPr>
          </a:p>
        </p:txBody>
      </p:sp>
      <p:sp>
        <p:nvSpPr>
          <p:cNvPr id="7" name="Slide Number Placeholder 6"/>
          <p:cNvSpPr>
            <a:spLocks noGrp="1"/>
          </p:cNvSpPr>
          <p:nvPr>
            <p:ph type="sldNum" sz="quarter" idx="12"/>
          </p:nvPr>
        </p:nvSpPr>
        <p:spPr/>
        <p:txBody>
          <a:bodyPr/>
          <a:lstStyle/>
          <a:p>
            <a:fld id="{22C406CC-7824-435D-914E-09617D0B4A11}" type="slidenum">
              <a:rPr lang="en-GB" smtClean="0">
                <a:latin typeface="Calibri"/>
              </a:rPr>
              <a:pPr/>
              <a:t>‹#›</a:t>
            </a:fld>
            <a:endParaRPr lang="en-GB">
              <a:latin typeface="Calibri"/>
            </a:endParaRPr>
          </a:p>
        </p:txBody>
      </p:sp>
    </p:spTree>
    <p:extLst>
      <p:ext uri="{BB962C8B-B14F-4D97-AF65-F5344CB8AC3E}">
        <p14:creationId xmlns:p14="http://schemas.microsoft.com/office/powerpoint/2010/main" val="2362988187"/>
      </p:ext>
    </p:extLst>
  </p:cSld>
  <p:clrMapOvr>
    <a:masterClrMapping/>
  </p:clrMapOvr>
  <p:timing>
    <p:tnLst>
      <p:par>
        <p:cTn xmlns:p14="http://schemas.microsoft.com/office/powerpoint/2010/mai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74778" y="1535114"/>
            <a:ext cx="3497288" cy="639762"/>
          </a:xfrm>
        </p:spPr>
        <p:txBody>
          <a:bodyPr anchor="b"/>
          <a:lstStyle>
            <a:lvl1pPr marL="0" indent="0">
              <a:buNone/>
              <a:defRPr sz="2400" b="1"/>
            </a:lvl1pPr>
            <a:lvl2pPr marL="456678" indent="0">
              <a:buNone/>
              <a:defRPr sz="2000" b="1"/>
            </a:lvl2pPr>
            <a:lvl3pPr marL="913358" indent="0">
              <a:buNone/>
              <a:defRPr sz="1800" b="1"/>
            </a:lvl3pPr>
            <a:lvl4pPr marL="1370038" indent="0">
              <a:buNone/>
              <a:defRPr sz="1600" b="1"/>
            </a:lvl4pPr>
            <a:lvl5pPr marL="1826715" indent="0">
              <a:buNone/>
              <a:defRPr sz="1600" b="1"/>
            </a:lvl5pPr>
            <a:lvl6pPr marL="2283396" indent="0">
              <a:buNone/>
              <a:defRPr sz="1600" b="1"/>
            </a:lvl6pPr>
            <a:lvl7pPr marL="2740074" indent="0">
              <a:buNone/>
              <a:defRPr sz="1600" b="1"/>
            </a:lvl7pPr>
            <a:lvl8pPr marL="3196748" indent="0">
              <a:buNone/>
              <a:defRPr sz="1600" b="1"/>
            </a:lvl8pPr>
            <a:lvl9pPr marL="3653431"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74778" y="2174875"/>
            <a:ext cx="34972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5188138" y="1535114"/>
            <a:ext cx="3498662" cy="639762"/>
          </a:xfrm>
        </p:spPr>
        <p:txBody>
          <a:bodyPr anchor="b"/>
          <a:lstStyle>
            <a:lvl1pPr marL="0" indent="0">
              <a:buNone/>
              <a:defRPr sz="2400" b="1"/>
            </a:lvl1pPr>
            <a:lvl2pPr marL="456678" indent="0">
              <a:buNone/>
              <a:defRPr sz="2000" b="1"/>
            </a:lvl2pPr>
            <a:lvl3pPr marL="913358" indent="0">
              <a:buNone/>
              <a:defRPr sz="1800" b="1"/>
            </a:lvl3pPr>
            <a:lvl4pPr marL="1370038" indent="0">
              <a:buNone/>
              <a:defRPr sz="1600" b="1"/>
            </a:lvl4pPr>
            <a:lvl5pPr marL="1826715" indent="0">
              <a:buNone/>
              <a:defRPr sz="1600" b="1"/>
            </a:lvl5pPr>
            <a:lvl6pPr marL="2283396" indent="0">
              <a:buNone/>
              <a:defRPr sz="1600" b="1"/>
            </a:lvl6pPr>
            <a:lvl7pPr marL="2740074" indent="0">
              <a:buNone/>
              <a:defRPr sz="1600" b="1"/>
            </a:lvl7pPr>
            <a:lvl8pPr marL="3196748" indent="0">
              <a:buNone/>
              <a:defRPr sz="1600" b="1"/>
            </a:lvl8pPr>
            <a:lvl9pPr marL="3653431"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88138" y="2174875"/>
            <a:ext cx="34986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GB">
              <a:latin typeface="Calibri"/>
            </a:endParaRPr>
          </a:p>
        </p:txBody>
      </p:sp>
      <p:sp>
        <p:nvSpPr>
          <p:cNvPr id="8" name="Footer Placeholder 7"/>
          <p:cNvSpPr>
            <a:spLocks noGrp="1"/>
          </p:cNvSpPr>
          <p:nvPr>
            <p:ph type="ftr" sz="quarter" idx="11"/>
          </p:nvPr>
        </p:nvSpPr>
        <p:spPr/>
        <p:txBody>
          <a:bodyPr/>
          <a:lstStyle/>
          <a:p>
            <a:r>
              <a:rPr lang="en-US" smtClean="0">
                <a:latin typeface="Calibri"/>
              </a:rPr>
              <a:t>Ian.Bird@cern.ch </a:t>
            </a:r>
            <a:endParaRPr lang="en-GB">
              <a:latin typeface="Calibri"/>
            </a:endParaRPr>
          </a:p>
        </p:txBody>
      </p:sp>
      <p:sp>
        <p:nvSpPr>
          <p:cNvPr id="9" name="Slide Number Placeholder 8"/>
          <p:cNvSpPr>
            <a:spLocks noGrp="1"/>
          </p:cNvSpPr>
          <p:nvPr>
            <p:ph type="sldNum" sz="quarter" idx="12"/>
          </p:nvPr>
        </p:nvSpPr>
        <p:spPr/>
        <p:txBody>
          <a:bodyPr/>
          <a:lstStyle/>
          <a:p>
            <a:fld id="{22C406CC-7824-435D-914E-09617D0B4A11}" type="slidenum">
              <a:rPr lang="en-GB" smtClean="0">
                <a:latin typeface="Calibri"/>
              </a:rPr>
              <a:pPr/>
              <a:t>‹#›</a:t>
            </a:fld>
            <a:endParaRPr lang="en-GB">
              <a:latin typeface="Calibri"/>
            </a:endParaRPr>
          </a:p>
        </p:txBody>
      </p:sp>
    </p:spTree>
    <p:extLst>
      <p:ext uri="{BB962C8B-B14F-4D97-AF65-F5344CB8AC3E}">
        <p14:creationId xmlns:p14="http://schemas.microsoft.com/office/powerpoint/2010/main" val="101837121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latin typeface="Calibri"/>
            </a:endParaRPr>
          </a:p>
        </p:txBody>
      </p:sp>
      <p:sp>
        <p:nvSpPr>
          <p:cNvPr id="4" name="Footer Placeholder 3"/>
          <p:cNvSpPr>
            <a:spLocks noGrp="1"/>
          </p:cNvSpPr>
          <p:nvPr>
            <p:ph type="ftr" sz="quarter" idx="11"/>
          </p:nvPr>
        </p:nvSpPr>
        <p:spPr/>
        <p:txBody>
          <a:bodyPr/>
          <a:lstStyle/>
          <a:p>
            <a:r>
              <a:rPr lang="en-US" smtClean="0">
                <a:latin typeface="Calibri"/>
              </a:rPr>
              <a:t>Ian.Bird@cern.ch </a:t>
            </a:r>
            <a:endParaRPr lang="en-GB">
              <a:latin typeface="Calibri"/>
            </a:endParaRPr>
          </a:p>
        </p:txBody>
      </p:sp>
      <p:sp>
        <p:nvSpPr>
          <p:cNvPr id="5" name="Slide Number Placeholder 4"/>
          <p:cNvSpPr>
            <a:spLocks noGrp="1"/>
          </p:cNvSpPr>
          <p:nvPr>
            <p:ph type="sldNum" sz="quarter" idx="12"/>
          </p:nvPr>
        </p:nvSpPr>
        <p:spPr/>
        <p:txBody>
          <a:bodyPr/>
          <a:lstStyle/>
          <a:p>
            <a:fld id="{22C406CC-7824-435D-914E-09617D0B4A11}" type="slidenum">
              <a:rPr lang="en-GB" smtClean="0">
                <a:latin typeface="Calibri"/>
              </a:rPr>
              <a:pPr/>
              <a:t>‹#›</a:t>
            </a:fld>
            <a:endParaRPr lang="en-GB">
              <a:latin typeface="Calibri"/>
            </a:endParaRPr>
          </a:p>
        </p:txBody>
      </p:sp>
    </p:spTree>
    <p:extLst>
      <p:ext uri="{BB962C8B-B14F-4D97-AF65-F5344CB8AC3E}">
        <p14:creationId xmlns:p14="http://schemas.microsoft.com/office/powerpoint/2010/main" val="101763196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latin typeface="Calibri"/>
            </a:endParaRPr>
          </a:p>
        </p:txBody>
      </p:sp>
      <p:sp>
        <p:nvSpPr>
          <p:cNvPr id="3" name="Footer Placeholder 2"/>
          <p:cNvSpPr>
            <a:spLocks noGrp="1"/>
          </p:cNvSpPr>
          <p:nvPr>
            <p:ph type="ftr" sz="quarter" idx="11"/>
          </p:nvPr>
        </p:nvSpPr>
        <p:spPr/>
        <p:txBody>
          <a:bodyPr/>
          <a:lstStyle/>
          <a:p>
            <a:r>
              <a:rPr lang="en-US" smtClean="0">
                <a:latin typeface="Calibri"/>
              </a:rPr>
              <a:t>Ian.Bird@cern.ch </a:t>
            </a:r>
            <a:endParaRPr lang="en-GB">
              <a:latin typeface="Calibri"/>
            </a:endParaRPr>
          </a:p>
        </p:txBody>
      </p:sp>
      <p:sp>
        <p:nvSpPr>
          <p:cNvPr id="4" name="Slide Number Placeholder 3"/>
          <p:cNvSpPr>
            <a:spLocks noGrp="1"/>
          </p:cNvSpPr>
          <p:nvPr>
            <p:ph type="sldNum" sz="quarter" idx="12"/>
          </p:nvPr>
        </p:nvSpPr>
        <p:spPr/>
        <p:txBody>
          <a:bodyPr/>
          <a:lstStyle/>
          <a:p>
            <a:fld id="{22C406CC-7824-435D-914E-09617D0B4A11}" type="slidenum">
              <a:rPr lang="en-GB" smtClean="0">
                <a:latin typeface="Calibri"/>
              </a:rPr>
              <a:pPr/>
              <a:t>‹#›</a:t>
            </a:fld>
            <a:endParaRPr lang="en-GB">
              <a:latin typeface="Calibri"/>
            </a:endParaRPr>
          </a:p>
        </p:txBody>
      </p:sp>
    </p:spTree>
    <p:extLst>
      <p:ext uri="{BB962C8B-B14F-4D97-AF65-F5344CB8AC3E}">
        <p14:creationId xmlns:p14="http://schemas.microsoft.com/office/powerpoint/2010/main" val="284732962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1615" y="928670"/>
            <a:ext cx="2608289" cy="500066"/>
          </a:xfrm>
        </p:spPr>
        <p:txBody>
          <a:bodyPr anchor="b"/>
          <a:lstStyle>
            <a:lvl1pPr algn="l">
              <a:defRPr sz="2000" b="1">
                <a:solidFill>
                  <a:srgbClr val="3861AA"/>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4254776" y="928670"/>
            <a:ext cx="4432026" cy="519749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1571615" y="1571615"/>
            <a:ext cx="2608289" cy="4548187"/>
          </a:xfrm>
        </p:spPr>
        <p:txBody>
          <a:bodyPr/>
          <a:lstStyle>
            <a:lvl1pPr marL="0" indent="0">
              <a:buNone/>
              <a:defRPr sz="1400">
                <a:solidFill>
                  <a:srgbClr val="3861AA"/>
                </a:solidFill>
              </a:defRPr>
            </a:lvl1pPr>
            <a:lvl2pPr marL="456678" indent="0">
              <a:buNone/>
              <a:defRPr sz="1200"/>
            </a:lvl2pPr>
            <a:lvl3pPr marL="913358" indent="0">
              <a:buNone/>
              <a:defRPr sz="1000"/>
            </a:lvl3pPr>
            <a:lvl4pPr marL="1370038" indent="0">
              <a:buNone/>
              <a:defRPr sz="900"/>
            </a:lvl4pPr>
            <a:lvl5pPr marL="1826715" indent="0">
              <a:buNone/>
              <a:defRPr sz="900"/>
            </a:lvl5pPr>
            <a:lvl6pPr marL="2283396" indent="0">
              <a:buNone/>
              <a:defRPr sz="900"/>
            </a:lvl6pPr>
            <a:lvl7pPr marL="2740074" indent="0">
              <a:buNone/>
              <a:defRPr sz="900"/>
            </a:lvl7pPr>
            <a:lvl8pPr marL="3196748" indent="0">
              <a:buNone/>
              <a:defRPr sz="900"/>
            </a:lvl8pPr>
            <a:lvl9pPr marL="3653431"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latin typeface="Calibri"/>
            </a:endParaRPr>
          </a:p>
        </p:txBody>
      </p:sp>
      <p:sp>
        <p:nvSpPr>
          <p:cNvPr id="6" name="Footer Placeholder 5"/>
          <p:cNvSpPr>
            <a:spLocks noGrp="1"/>
          </p:cNvSpPr>
          <p:nvPr>
            <p:ph type="ftr" sz="quarter" idx="11"/>
          </p:nvPr>
        </p:nvSpPr>
        <p:spPr/>
        <p:txBody>
          <a:bodyPr/>
          <a:lstStyle/>
          <a:p>
            <a:r>
              <a:rPr lang="en-US" smtClean="0">
                <a:latin typeface="Calibri"/>
              </a:rPr>
              <a:t>Ian.Bird@cern.ch </a:t>
            </a:r>
            <a:endParaRPr lang="en-GB">
              <a:latin typeface="Calibri"/>
            </a:endParaRPr>
          </a:p>
        </p:txBody>
      </p:sp>
      <p:sp>
        <p:nvSpPr>
          <p:cNvPr id="7" name="Slide Number Placeholder 6"/>
          <p:cNvSpPr>
            <a:spLocks noGrp="1"/>
          </p:cNvSpPr>
          <p:nvPr>
            <p:ph type="sldNum" sz="quarter" idx="12"/>
          </p:nvPr>
        </p:nvSpPr>
        <p:spPr/>
        <p:txBody>
          <a:bodyPr/>
          <a:lstStyle/>
          <a:p>
            <a:fld id="{22C406CC-7824-435D-914E-09617D0B4A11}" type="slidenum">
              <a:rPr lang="en-GB" smtClean="0">
                <a:latin typeface="Calibri"/>
              </a:rPr>
              <a:pPr/>
              <a:t>‹#›</a:t>
            </a:fld>
            <a:endParaRPr lang="en-GB">
              <a:latin typeface="Calibri"/>
            </a:endParaRPr>
          </a:p>
        </p:txBody>
      </p:sp>
    </p:spTree>
    <p:extLst>
      <p:ext uri="{BB962C8B-B14F-4D97-AF65-F5344CB8AC3E}">
        <p14:creationId xmlns:p14="http://schemas.microsoft.com/office/powerpoint/2010/main" val="2600650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3" name="Date Placeholder 1"/>
          <p:cNvSpPr>
            <a:spLocks noGrp="1"/>
          </p:cNvSpPr>
          <p:nvPr>
            <p:ph type="dt" sz="half" idx="2"/>
          </p:nvPr>
        </p:nvSpPr>
        <p:spPr>
          <a:xfrm>
            <a:off x="835735" y="6356350"/>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4" name="Footer Placeholder 2"/>
          <p:cNvSpPr>
            <a:spLocks noGrp="1"/>
          </p:cNvSpPr>
          <p:nvPr>
            <p:ph type="ftr" sz="quarter" idx="3"/>
          </p:nvPr>
        </p:nvSpPr>
        <p:spPr>
          <a:xfrm>
            <a:off x="3855632" y="6350993"/>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Ian.Bird@cern.ch </a:t>
            </a:r>
            <a:endParaRPr lang="en-US" dirty="0"/>
          </a:p>
        </p:txBody>
      </p:sp>
      <p:sp>
        <p:nvSpPr>
          <p:cNvPr id="5"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28860"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428860" y="1000107"/>
            <a:ext cx="5486400" cy="3727467"/>
          </a:xfrm>
        </p:spPr>
        <p:txBody>
          <a:bodyPr/>
          <a:lstStyle>
            <a:lvl1pPr marL="0" indent="0">
              <a:buNone/>
              <a:defRPr sz="3200"/>
            </a:lvl1pPr>
            <a:lvl2pPr marL="456678" indent="0">
              <a:buNone/>
              <a:defRPr sz="2800"/>
            </a:lvl2pPr>
            <a:lvl3pPr marL="913358" indent="0">
              <a:buNone/>
              <a:defRPr sz="2400"/>
            </a:lvl3pPr>
            <a:lvl4pPr marL="1370038" indent="0">
              <a:buNone/>
              <a:defRPr sz="2000"/>
            </a:lvl4pPr>
            <a:lvl5pPr marL="1826715" indent="0">
              <a:buNone/>
              <a:defRPr sz="2000"/>
            </a:lvl5pPr>
            <a:lvl6pPr marL="2283396" indent="0">
              <a:buNone/>
              <a:defRPr sz="2000"/>
            </a:lvl6pPr>
            <a:lvl7pPr marL="2740074" indent="0">
              <a:buNone/>
              <a:defRPr sz="2000"/>
            </a:lvl7pPr>
            <a:lvl8pPr marL="3196748" indent="0">
              <a:buNone/>
              <a:defRPr sz="2000"/>
            </a:lvl8pPr>
            <a:lvl9pPr marL="3653431"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2428860" y="5367338"/>
            <a:ext cx="5486400" cy="804862"/>
          </a:xfrm>
        </p:spPr>
        <p:txBody>
          <a:bodyPr/>
          <a:lstStyle>
            <a:lvl1pPr marL="0" indent="0">
              <a:buNone/>
              <a:defRPr sz="1400"/>
            </a:lvl1pPr>
            <a:lvl2pPr marL="456678" indent="0">
              <a:buNone/>
              <a:defRPr sz="1200"/>
            </a:lvl2pPr>
            <a:lvl3pPr marL="913358" indent="0">
              <a:buNone/>
              <a:defRPr sz="1000"/>
            </a:lvl3pPr>
            <a:lvl4pPr marL="1370038" indent="0">
              <a:buNone/>
              <a:defRPr sz="900"/>
            </a:lvl4pPr>
            <a:lvl5pPr marL="1826715" indent="0">
              <a:buNone/>
              <a:defRPr sz="900"/>
            </a:lvl5pPr>
            <a:lvl6pPr marL="2283396" indent="0">
              <a:buNone/>
              <a:defRPr sz="900"/>
            </a:lvl6pPr>
            <a:lvl7pPr marL="2740074" indent="0">
              <a:buNone/>
              <a:defRPr sz="900"/>
            </a:lvl7pPr>
            <a:lvl8pPr marL="3196748" indent="0">
              <a:buNone/>
              <a:defRPr sz="900"/>
            </a:lvl8pPr>
            <a:lvl9pPr marL="3653431"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latin typeface="Calibri"/>
            </a:endParaRPr>
          </a:p>
        </p:txBody>
      </p:sp>
      <p:sp>
        <p:nvSpPr>
          <p:cNvPr id="6" name="Footer Placeholder 5"/>
          <p:cNvSpPr>
            <a:spLocks noGrp="1"/>
          </p:cNvSpPr>
          <p:nvPr>
            <p:ph type="ftr" sz="quarter" idx="11"/>
          </p:nvPr>
        </p:nvSpPr>
        <p:spPr/>
        <p:txBody>
          <a:bodyPr/>
          <a:lstStyle/>
          <a:p>
            <a:r>
              <a:rPr lang="en-US" smtClean="0">
                <a:latin typeface="Calibri"/>
              </a:rPr>
              <a:t>Ian.Bird@cern.ch </a:t>
            </a:r>
            <a:endParaRPr lang="en-GB">
              <a:latin typeface="Calibri"/>
            </a:endParaRPr>
          </a:p>
        </p:txBody>
      </p:sp>
      <p:sp>
        <p:nvSpPr>
          <p:cNvPr id="7" name="Slide Number Placeholder 6"/>
          <p:cNvSpPr>
            <a:spLocks noGrp="1"/>
          </p:cNvSpPr>
          <p:nvPr>
            <p:ph type="sldNum" sz="quarter" idx="12"/>
          </p:nvPr>
        </p:nvSpPr>
        <p:spPr/>
        <p:txBody>
          <a:bodyPr/>
          <a:lstStyle/>
          <a:p>
            <a:fld id="{22C406CC-7824-435D-914E-09617D0B4A11}" type="slidenum">
              <a:rPr lang="en-GB" smtClean="0">
                <a:latin typeface="Calibri"/>
              </a:rPr>
              <a:pPr/>
              <a:t>‹#›</a:t>
            </a:fld>
            <a:endParaRPr lang="en-GB">
              <a:latin typeface="Calibri"/>
            </a:endParaRPr>
          </a:p>
        </p:txBody>
      </p:sp>
    </p:spTree>
    <p:extLst>
      <p:ext uri="{BB962C8B-B14F-4D97-AF65-F5344CB8AC3E}">
        <p14:creationId xmlns:p14="http://schemas.microsoft.com/office/powerpoint/2010/main" val="344858383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latin typeface="Calibri"/>
            </a:endParaRPr>
          </a:p>
        </p:txBody>
      </p:sp>
      <p:sp>
        <p:nvSpPr>
          <p:cNvPr id="5" name="Footer Placeholder 4"/>
          <p:cNvSpPr>
            <a:spLocks noGrp="1"/>
          </p:cNvSpPr>
          <p:nvPr>
            <p:ph type="ftr" sz="quarter" idx="11"/>
          </p:nvPr>
        </p:nvSpPr>
        <p:spPr/>
        <p:txBody>
          <a:bodyPr/>
          <a:lstStyle/>
          <a:p>
            <a:r>
              <a:rPr lang="en-US" smtClean="0">
                <a:latin typeface="Calibri"/>
              </a:rPr>
              <a:t>Ian.Bird@cern.ch </a:t>
            </a:r>
            <a:endParaRPr lang="en-GB">
              <a:latin typeface="Calibri"/>
            </a:endParaRPr>
          </a:p>
        </p:txBody>
      </p:sp>
      <p:sp>
        <p:nvSpPr>
          <p:cNvPr id="6" name="Slide Number Placeholder 5"/>
          <p:cNvSpPr>
            <a:spLocks noGrp="1"/>
          </p:cNvSpPr>
          <p:nvPr>
            <p:ph type="sldNum" sz="quarter" idx="12"/>
          </p:nvPr>
        </p:nvSpPr>
        <p:spPr/>
        <p:txBody>
          <a:bodyPr/>
          <a:lstStyle/>
          <a:p>
            <a:fld id="{22C406CC-7824-435D-914E-09617D0B4A11}" type="slidenum">
              <a:rPr lang="en-GB" smtClean="0">
                <a:latin typeface="Calibri"/>
              </a:rPr>
              <a:pPr/>
              <a:t>‹#›</a:t>
            </a:fld>
            <a:endParaRPr lang="en-GB">
              <a:latin typeface="Calibri"/>
            </a:endParaRPr>
          </a:p>
        </p:txBody>
      </p:sp>
    </p:spTree>
    <p:extLst>
      <p:ext uri="{BB962C8B-B14F-4D97-AF65-F5344CB8AC3E}">
        <p14:creationId xmlns:p14="http://schemas.microsoft.com/office/powerpoint/2010/main" val="424219036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1000112"/>
            <a:ext cx="2057400" cy="5126055"/>
          </a:xfrm>
        </p:spPr>
        <p:txBody>
          <a:bodyPr vert="eaVert"/>
          <a:lstStyle>
            <a:lvl1pPr>
              <a:defRPr>
                <a:solidFill>
                  <a:srgbClr val="3861AA"/>
                </a:solidFill>
              </a:defRPr>
            </a:lvl1pPr>
          </a:lstStyle>
          <a:p>
            <a:r>
              <a:rPr lang="en-US" smtClean="0"/>
              <a:t>Click to edit Master title style</a:t>
            </a:r>
            <a:endParaRPr lang="en-GB"/>
          </a:p>
        </p:txBody>
      </p:sp>
      <p:sp>
        <p:nvSpPr>
          <p:cNvPr id="3" name="Vertical Text Placeholder 2"/>
          <p:cNvSpPr>
            <a:spLocks noGrp="1"/>
          </p:cNvSpPr>
          <p:nvPr>
            <p:ph type="body" orient="vert" idx="1"/>
          </p:nvPr>
        </p:nvSpPr>
        <p:spPr>
          <a:xfrm>
            <a:off x="1285852" y="1000112"/>
            <a:ext cx="5191148" cy="512605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latin typeface="Calibri"/>
            </a:endParaRPr>
          </a:p>
        </p:txBody>
      </p:sp>
      <p:sp>
        <p:nvSpPr>
          <p:cNvPr id="5" name="Footer Placeholder 4"/>
          <p:cNvSpPr>
            <a:spLocks noGrp="1"/>
          </p:cNvSpPr>
          <p:nvPr>
            <p:ph type="ftr" sz="quarter" idx="11"/>
          </p:nvPr>
        </p:nvSpPr>
        <p:spPr/>
        <p:txBody>
          <a:bodyPr/>
          <a:lstStyle/>
          <a:p>
            <a:r>
              <a:rPr lang="en-US" smtClean="0">
                <a:latin typeface="Calibri"/>
              </a:rPr>
              <a:t>Ian.Bird@cern.ch </a:t>
            </a:r>
            <a:endParaRPr lang="en-GB">
              <a:latin typeface="Calibri"/>
            </a:endParaRPr>
          </a:p>
        </p:txBody>
      </p:sp>
      <p:sp>
        <p:nvSpPr>
          <p:cNvPr id="6" name="Slide Number Placeholder 5"/>
          <p:cNvSpPr>
            <a:spLocks noGrp="1"/>
          </p:cNvSpPr>
          <p:nvPr>
            <p:ph type="sldNum" sz="quarter" idx="12"/>
          </p:nvPr>
        </p:nvSpPr>
        <p:spPr/>
        <p:txBody>
          <a:bodyPr/>
          <a:lstStyle/>
          <a:p>
            <a:fld id="{22C406CC-7824-435D-914E-09617D0B4A11}" type="slidenum">
              <a:rPr lang="en-GB" smtClean="0">
                <a:latin typeface="Calibri"/>
              </a:rPr>
              <a:pPr/>
              <a:t>‹#›</a:t>
            </a:fld>
            <a:endParaRPr lang="en-GB">
              <a:latin typeface="Calibri"/>
            </a:endParaRPr>
          </a:p>
        </p:txBody>
      </p:sp>
    </p:spTree>
    <p:extLst>
      <p:ext uri="{BB962C8B-B14F-4D97-AF65-F5344CB8AC3E}">
        <p14:creationId xmlns:p14="http://schemas.microsoft.com/office/powerpoint/2010/main" val="292833653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2_Two Content">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2" y="914400"/>
            <a:ext cx="8382000" cy="5211763"/>
          </a:xfrm>
        </p:spPr>
        <p:txBody>
          <a:bodyPr/>
          <a:lstStyle>
            <a:lvl1pPr>
              <a:defRPr lang="en-US" sz="3200" kern="1200" dirty="0" smtClean="0">
                <a:solidFill>
                  <a:srgbClr val="FFFF00"/>
                </a:solidFill>
                <a:latin typeface="+mn-lt"/>
                <a:ea typeface="+mn-ea"/>
                <a:cs typeface="+mn-cs"/>
              </a:defRPr>
            </a:lvl1pPr>
            <a:lvl2pPr>
              <a:defRPr lang="en-US" sz="2800" kern="1200" dirty="0" smtClean="0">
                <a:solidFill>
                  <a:srgbClr val="3366FF"/>
                </a:solidFill>
                <a:latin typeface="+mn-lt"/>
                <a:ea typeface="+mn-ea"/>
                <a:cs typeface="+mn-cs"/>
              </a:defRPr>
            </a:lvl2pPr>
            <a:lvl3pPr>
              <a:defRPr sz="2000">
                <a:solidFill>
                  <a:srgbClr val="CCFFCC"/>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a:xfrm>
            <a:off x="3352800" y="6356361"/>
            <a:ext cx="2895600" cy="365125"/>
          </a:xfrm>
        </p:spPr>
        <p:txBody>
          <a:bodyPr/>
          <a:lstStyle>
            <a:lvl1pPr>
              <a:defRPr/>
            </a:lvl1pPr>
          </a:lstStyle>
          <a:p>
            <a:r>
              <a:rPr lang="en-US" smtClean="0">
                <a:solidFill>
                  <a:prstClr val="black">
                    <a:tint val="75000"/>
                  </a:prstClr>
                </a:solidFill>
                <a:latin typeface="Calibri"/>
              </a:rPr>
              <a:t>Ian.Bird@cern.ch </a:t>
            </a:r>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a:xfrm>
            <a:off x="6781800" y="6356361"/>
            <a:ext cx="2133600" cy="365125"/>
          </a:xfrm>
        </p:spPr>
        <p:txBody>
          <a:bodyPr/>
          <a:lstStyle/>
          <a:p>
            <a:fld id="{8FA168C2-9F18-4032-8801-50E4CEA0EAFB}"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
        <p:nvSpPr>
          <p:cNvPr id="8" name="Rectangle 7"/>
          <p:cNvSpPr/>
          <p:nvPr userDrawn="1"/>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30" tIns="45667" rIns="91330" bIns="45667" rtlCol="0" anchor="ctr"/>
          <a:lstStyle/>
          <a:p>
            <a:pPr algn="ctr"/>
            <a:endParaRPr lang="en-US">
              <a:solidFill>
                <a:prstClr val="white"/>
              </a:solidFill>
              <a:latin typeface="Calibri"/>
            </a:endParaRPr>
          </a:p>
        </p:txBody>
      </p:sp>
      <p:pic>
        <p:nvPicPr>
          <p:cNvPr id="9" name="Picture 8" descr="WLCG-TextOnly_black.jpg"/>
          <p:cNvPicPr>
            <a:picLocks noChangeAspect="1"/>
          </p:cNvPicPr>
          <p:nvPr userDrawn="1"/>
        </p:nvPicPr>
        <p:blipFill>
          <a:blip r:embed="rId2"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rot="16200000">
            <a:off x="-588020" y="5250180"/>
            <a:ext cx="1752600" cy="548640"/>
          </a:xfrm>
          <a:prstGeom prst="rect">
            <a:avLst/>
          </a:prstGeom>
        </p:spPr>
      </p:pic>
      <p:pic>
        <p:nvPicPr>
          <p:cNvPr id="10" name="Picture 9" descr="WLCG-logo.jpg"/>
          <p:cNvPicPr>
            <a:picLocks noChangeAspect="1"/>
          </p:cNvPicPr>
          <p:nvPr userDrawn="1"/>
        </p:nvPicPr>
        <p:blipFill>
          <a:blip r:embed="rId3" cstate="screen"/>
          <a:stretch>
            <a:fillRect/>
          </a:stretch>
        </p:blipFill>
        <p:spPr>
          <a:xfrm>
            <a:off x="76200" y="6324600"/>
            <a:ext cx="457200" cy="457200"/>
          </a:xfrm>
          <a:prstGeom prst="rect">
            <a:avLst/>
          </a:prstGeom>
        </p:spPr>
      </p:pic>
      <p:pic>
        <p:nvPicPr>
          <p:cNvPr id="13" name="Picture 12" descr="01 nyte - globe encounters.tif"/>
          <p:cNvPicPr>
            <a:picLocks noChangeAspect="1"/>
          </p:cNvPicPr>
          <p:nvPr userDrawn="1"/>
        </p:nvPicPr>
        <p:blipFill>
          <a:blip r:embed="rId4" cstate="screen">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userDrawn="1"/>
        </p:nvPicPr>
        <p:blipFill>
          <a:blip r:embed="rId5" cstate="screen"/>
          <a:srcRect/>
          <a:stretch>
            <a:fillRect/>
          </a:stretch>
        </p:blipFill>
        <p:spPr>
          <a:xfrm>
            <a:off x="0" y="0"/>
            <a:ext cx="609600" cy="762000"/>
          </a:xfrm>
          <a:prstGeom prst="rect">
            <a:avLst/>
          </a:prstGeom>
        </p:spPr>
      </p:pic>
      <p:pic>
        <p:nvPicPr>
          <p:cNvPr id="15" name="Picture 14" descr="0804041_30.tif"/>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0" y="1371600"/>
            <a:ext cx="609600" cy="685800"/>
          </a:xfrm>
          <a:prstGeom prst="rect">
            <a:avLst/>
          </a:prstGeom>
        </p:spPr>
      </p:pic>
      <p:pic>
        <p:nvPicPr>
          <p:cNvPr id="16" name="Picture 15" descr="blueinstall.jpg"/>
          <p:cNvPicPr>
            <a:picLocks noChangeAspect="1"/>
          </p:cNvPicPr>
          <p:nvPr userDrawn="1"/>
        </p:nvPicPr>
        <p:blipFill>
          <a:blip r:embed="rId7" cstate="screen"/>
          <a:srcRect/>
          <a:stretch>
            <a:fillRect/>
          </a:stretch>
        </p:blipFill>
        <p:spPr>
          <a:xfrm>
            <a:off x="0" y="762001"/>
            <a:ext cx="609600" cy="609600"/>
          </a:xfrm>
          <a:prstGeom prst="rect">
            <a:avLst/>
          </a:prstGeom>
        </p:spPr>
      </p:pic>
      <p:sp>
        <p:nvSpPr>
          <p:cNvPr id="18" name="Rectangle 17"/>
          <p:cNvSpPr/>
          <p:nvPr userDrawn="1"/>
        </p:nvSpPr>
        <p:spPr>
          <a:xfrm>
            <a:off x="609602"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91330" tIns="45667" rIns="91330" bIns="45667" rtlCol="0" anchor="ctr"/>
          <a:lstStyle/>
          <a:p>
            <a:pPr algn="ctr"/>
            <a:endParaRPr lang="en-US">
              <a:solidFill>
                <a:prstClr val="white"/>
              </a:solidFill>
              <a:latin typeface="Calibri"/>
            </a:endParaRPr>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628297777"/>
      </p:ext>
    </p:extLst>
  </p:cSld>
  <p:clrMapOvr>
    <a:overrideClrMapping bg1="lt1" tx1="dk1" bg2="lt2" tx2="dk2" accent1="accent1" accent2="accent2" accent3="accent3" accent4="accent4" accent5="accent5" accent6="accent6" hlink="hlink" folHlink="folHlink"/>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99208" y="2169000"/>
            <a:ext cx="2556000" cy="2530312"/>
          </a:xfrm>
          <a:prstGeom prst="rect">
            <a:avLst/>
          </a:prstGeom>
        </p:spPr>
      </p:pic>
    </p:spTree>
    <p:extLst>
      <p:ext uri="{BB962C8B-B14F-4D97-AF65-F5344CB8AC3E}">
        <p14:creationId xmlns:p14="http://schemas.microsoft.com/office/powerpoint/2010/main" val="2995791749"/>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4280221500"/>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1904596214"/>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1379385043"/>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8" name="Date Placeholder 1"/>
          <p:cNvSpPr>
            <a:spLocks noGrp="1"/>
          </p:cNvSpPr>
          <p:nvPr>
            <p:ph type="dt" sz="half" idx="2"/>
          </p:nvPr>
        </p:nvSpPr>
        <p:spPr>
          <a:xfrm>
            <a:off x="3563888" y="6381328"/>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srgbClr val="0C377B">
                  <a:tint val="75000"/>
                </a:srgbClr>
              </a:solidFill>
              <a:latin typeface="Arial"/>
            </a:endParaRPr>
          </a:p>
        </p:txBody>
      </p:sp>
      <p:sp>
        <p:nvSpPr>
          <p:cNvPr id="9" name="Footer Placeholder 2"/>
          <p:cNvSpPr>
            <a:spLocks noGrp="1"/>
          </p:cNvSpPr>
          <p:nvPr>
            <p:ph type="ftr" sz="quarter" idx="3"/>
          </p:nvPr>
        </p:nvSpPr>
        <p:spPr>
          <a:xfrm>
            <a:off x="5796136" y="6356350"/>
            <a:ext cx="228222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717780563"/>
      </p:ext>
    </p:extLst>
  </p:cSld>
  <p:clrMapOvr>
    <a:masterClrMapping/>
  </p:clrMapOvr>
  <p:timing>
    <p:tnLst>
      <p:par>
        <p:cTn xmlns:p14="http://schemas.microsoft.com/office/powerpoint/2010/mai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Presentateur">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fr-FR">
              <a:solidFill>
                <a:srgbClr val="0C377B">
                  <a:tint val="75000"/>
                </a:srgbClr>
              </a:solidFill>
              <a:latin typeface="Arial"/>
            </a:endParaRPr>
          </a:p>
        </p:txBody>
      </p:sp>
      <p:sp>
        <p:nvSpPr>
          <p:cNvPr id="4" name="Footer Placeholder 3"/>
          <p:cNvSpPr>
            <a:spLocks noGrp="1"/>
          </p:cNvSpPr>
          <p:nvPr>
            <p:ph type="ftr" sz="quarter" idx="11"/>
          </p:nvPr>
        </p:nvSpPr>
        <p:spPr/>
        <p:txBody>
          <a:body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5" name="Slide Number Placeholder 4"/>
          <p:cNvSpPr>
            <a:spLocks noGrp="1"/>
          </p:cNvSpPr>
          <p:nvPr>
            <p:ph type="sldNum" sz="quarter" idx="12"/>
          </p:nvPr>
        </p:nvSpPr>
        <p:spPr/>
        <p:txBody>
          <a:body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
        <p:nvSpPr>
          <p:cNvPr id="6" name="Titre 1"/>
          <p:cNvSpPr>
            <a:spLocks noGrp="1"/>
          </p:cNvSpPr>
          <p:nvPr>
            <p:ph type="title"/>
          </p:nvPr>
        </p:nvSpPr>
        <p:spPr>
          <a:xfrm>
            <a:off x="431800" y="2515819"/>
            <a:ext cx="8265984" cy="1057198"/>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dirty="0" smtClean="0"/>
              <a:t>Click to edit Master title style</a:t>
            </a:r>
            <a:endParaRPr kumimoji="0" lang="en-US" dirty="0"/>
          </a:p>
        </p:txBody>
      </p:sp>
      <p:sp>
        <p:nvSpPr>
          <p:cNvPr id="7" name="Espace réservé du texte 2"/>
          <p:cNvSpPr>
            <a:spLocks noGrp="1"/>
          </p:cNvSpPr>
          <p:nvPr>
            <p:ph type="body" idx="1"/>
          </p:nvPr>
        </p:nvSpPr>
        <p:spPr>
          <a:xfrm>
            <a:off x="2915816" y="3717032"/>
            <a:ext cx="5760640" cy="7920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361399591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7"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92.xml"/><Relationship Id="rId12" Type="http://schemas.openxmlformats.org/officeDocument/2006/relationships/slideLayout" Target="../slideLayouts/slideLayout93.xml"/><Relationship Id="rId13" Type="http://schemas.openxmlformats.org/officeDocument/2006/relationships/theme" Target="../theme/theme10.xml"/><Relationship Id="rId14" Type="http://schemas.openxmlformats.org/officeDocument/2006/relationships/image" Target="../media/image6.jpeg"/><Relationship Id="rId15" Type="http://schemas.openxmlformats.org/officeDocument/2006/relationships/image" Target="../media/image7.png"/><Relationship Id="rId1" Type="http://schemas.openxmlformats.org/officeDocument/2006/relationships/slideLayout" Target="../slideLayouts/slideLayout82.xml"/><Relationship Id="rId2" Type="http://schemas.openxmlformats.org/officeDocument/2006/relationships/slideLayout" Target="../slideLayouts/slideLayout83.xml"/><Relationship Id="rId3" Type="http://schemas.openxmlformats.org/officeDocument/2006/relationships/slideLayout" Target="../slideLayouts/slideLayout84.xml"/><Relationship Id="rId4" Type="http://schemas.openxmlformats.org/officeDocument/2006/relationships/slideLayout" Target="../slideLayouts/slideLayout85.xml"/><Relationship Id="rId5" Type="http://schemas.openxmlformats.org/officeDocument/2006/relationships/slideLayout" Target="../slideLayouts/slideLayout86.xml"/><Relationship Id="rId6" Type="http://schemas.openxmlformats.org/officeDocument/2006/relationships/slideLayout" Target="../slideLayouts/slideLayout87.xml"/><Relationship Id="rId7" Type="http://schemas.openxmlformats.org/officeDocument/2006/relationships/slideLayout" Target="../slideLayouts/slideLayout88.xml"/><Relationship Id="rId8" Type="http://schemas.openxmlformats.org/officeDocument/2006/relationships/slideLayout" Target="../slideLayouts/slideLayout89.xml"/><Relationship Id="rId9" Type="http://schemas.openxmlformats.org/officeDocument/2006/relationships/slideLayout" Target="../slideLayouts/slideLayout90.xml"/><Relationship Id="rId10" Type="http://schemas.openxmlformats.org/officeDocument/2006/relationships/slideLayout" Target="../slideLayouts/slideLayout91.xml"/></Relationships>
</file>

<file path=ppt/slideMasters/_rels/slideMaster11.xml.rels><?xml version="1.0" encoding="UTF-8" standalone="yes"?>
<Relationships xmlns="http://schemas.openxmlformats.org/package/2006/relationships"><Relationship Id="rId9" Type="http://schemas.openxmlformats.org/officeDocument/2006/relationships/slideLayout" Target="../slideLayouts/slideLayout102.xml"/><Relationship Id="rId20" Type="http://schemas.openxmlformats.org/officeDocument/2006/relationships/theme" Target="../theme/theme11.xml"/><Relationship Id="rId21" Type="http://schemas.openxmlformats.org/officeDocument/2006/relationships/image" Target="../media/image31.emf"/><Relationship Id="rId22" Type="http://schemas.openxmlformats.org/officeDocument/2006/relationships/hyperlink" Target="http://information-technology.web.cern.ch/" TargetMode="External"/><Relationship Id="rId23" Type="http://schemas.openxmlformats.org/officeDocument/2006/relationships/image" Target="../media/image32.jpeg"/><Relationship Id="rId10" Type="http://schemas.openxmlformats.org/officeDocument/2006/relationships/slideLayout" Target="../slideLayouts/slideLayout103.xml"/><Relationship Id="rId11" Type="http://schemas.openxmlformats.org/officeDocument/2006/relationships/slideLayout" Target="../slideLayouts/slideLayout104.xml"/><Relationship Id="rId12" Type="http://schemas.openxmlformats.org/officeDocument/2006/relationships/slideLayout" Target="../slideLayouts/slideLayout105.xml"/><Relationship Id="rId13" Type="http://schemas.openxmlformats.org/officeDocument/2006/relationships/slideLayout" Target="../slideLayouts/slideLayout106.xml"/><Relationship Id="rId14" Type="http://schemas.openxmlformats.org/officeDocument/2006/relationships/slideLayout" Target="../slideLayouts/slideLayout107.xml"/><Relationship Id="rId15" Type="http://schemas.openxmlformats.org/officeDocument/2006/relationships/slideLayout" Target="../slideLayouts/slideLayout108.xml"/><Relationship Id="rId16" Type="http://schemas.openxmlformats.org/officeDocument/2006/relationships/slideLayout" Target="../slideLayouts/slideLayout109.xml"/><Relationship Id="rId17" Type="http://schemas.openxmlformats.org/officeDocument/2006/relationships/slideLayout" Target="../slideLayouts/slideLayout110.xml"/><Relationship Id="rId18" Type="http://schemas.openxmlformats.org/officeDocument/2006/relationships/slideLayout" Target="../slideLayouts/slideLayout111.xml"/><Relationship Id="rId19" Type="http://schemas.openxmlformats.org/officeDocument/2006/relationships/slideLayout" Target="../slideLayouts/slideLayout112.xml"/><Relationship Id="rId1" Type="http://schemas.openxmlformats.org/officeDocument/2006/relationships/slideLayout" Target="../slideLayouts/slideLayout94.xml"/><Relationship Id="rId2" Type="http://schemas.openxmlformats.org/officeDocument/2006/relationships/slideLayout" Target="../slideLayouts/slideLayout95.xml"/><Relationship Id="rId3" Type="http://schemas.openxmlformats.org/officeDocument/2006/relationships/slideLayout" Target="../slideLayouts/slideLayout96.xml"/><Relationship Id="rId4" Type="http://schemas.openxmlformats.org/officeDocument/2006/relationships/slideLayout" Target="../slideLayouts/slideLayout97.xml"/><Relationship Id="rId5" Type="http://schemas.openxmlformats.org/officeDocument/2006/relationships/slideLayout" Target="../slideLayouts/slideLayout98.xml"/><Relationship Id="rId6" Type="http://schemas.openxmlformats.org/officeDocument/2006/relationships/slideLayout" Target="../slideLayouts/slideLayout99.xml"/><Relationship Id="rId7" Type="http://schemas.openxmlformats.org/officeDocument/2006/relationships/slideLayout" Target="../slideLayouts/slideLayout100.xml"/><Relationship Id="rId8" Type="http://schemas.openxmlformats.org/officeDocument/2006/relationships/slideLayout" Target="../slideLayouts/slideLayout101.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6.xml"/><Relationship Id="rId12" Type="http://schemas.openxmlformats.org/officeDocument/2006/relationships/slideLayout" Target="../slideLayouts/slideLayout27.xml"/><Relationship Id="rId13" Type="http://schemas.openxmlformats.org/officeDocument/2006/relationships/theme" Target="../theme/theme2.xml"/><Relationship Id="rId14" Type="http://schemas.openxmlformats.org/officeDocument/2006/relationships/image" Target="../media/image6.jpeg"/><Relationship Id="rId15" Type="http://schemas.openxmlformats.org/officeDocument/2006/relationships/image" Target="../media/image7.png"/><Relationship Id="rId1" Type="http://schemas.openxmlformats.org/officeDocument/2006/relationships/slideLayout" Target="../slideLayouts/slideLayout16.xml"/><Relationship Id="rId2" Type="http://schemas.openxmlformats.org/officeDocument/2006/relationships/slideLayout" Target="../slideLayouts/slideLayout17.xml"/><Relationship Id="rId3" Type="http://schemas.openxmlformats.org/officeDocument/2006/relationships/slideLayout" Target="../slideLayouts/slideLayout18.xml"/><Relationship Id="rId4" Type="http://schemas.openxmlformats.org/officeDocument/2006/relationships/slideLayout" Target="../slideLayouts/slideLayout19.xml"/><Relationship Id="rId5" Type="http://schemas.openxmlformats.org/officeDocument/2006/relationships/slideLayout" Target="../slideLayouts/slideLayout20.xml"/><Relationship Id="rId6" Type="http://schemas.openxmlformats.org/officeDocument/2006/relationships/slideLayout" Target="../slideLayouts/slideLayout21.xml"/><Relationship Id="rId7" Type="http://schemas.openxmlformats.org/officeDocument/2006/relationships/slideLayout" Target="../slideLayouts/slideLayout22.xml"/><Relationship Id="rId8" Type="http://schemas.openxmlformats.org/officeDocument/2006/relationships/slideLayout" Target="../slideLayouts/slideLayout23.xml"/><Relationship Id="rId9" Type="http://schemas.openxmlformats.org/officeDocument/2006/relationships/slideLayout" Target="../slideLayouts/slideLayout24.xml"/><Relationship Id="rId10"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11" Type="http://schemas.openxmlformats.org/officeDocument/2006/relationships/theme" Target="../theme/theme3.xml"/><Relationship Id="rId12" Type="http://schemas.openxmlformats.org/officeDocument/2006/relationships/image" Target="../media/image14.jpeg"/><Relationship Id="rId13" Type="http://schemas.openxmlformats.org/officeDocument/2006/relationships/image" Target="../media/image15.png"/><Relationship Id="rId1" Type="http://schemas.openxmlformats.org/officeDocument/2006/relationships/slideLayout" Target="../slideLayouts/slideLayout28.xml"/><Relationship Id="rId2" Type="http://schemas.openxmlformats.org/officeDocument/2006/relationships/slideLayout" Target="../slideLayouts/slideLayout29.xml"/><Relationship Id="rId3" Type="http://schemas.openxmlformats.org/officeDocument/2006/relationships/slideLayout" Target="../slideLayouts/slideLayout30.xml"/><Relationship Id="rId4" Type="http://schemas.openxmlformats.org/officeDocument/2006/relationships/slideLayout" Target="../slideLayouts/slideLayout31.xml"/><Relationship Id="rId5" Type="http://schemas.openxmlformats.org/officeDocument/2006/relationships/slideLayout" Target="../slideLayouts/slideLayout32.xml"/><Relationship Id="rId6" Type="http://schemas.openxmlformats.org/officeDocument/2006/relationships/slideLayout" Target="../slideLayouts/slideLayout33.xml"/><Relationship Id="rId7" Type="http://schemas.openxmlformats.org/officeDocument/2006/relationships/slideLayout" Target="../slideLayouts/slideLayout34.xml"/><Relationship Id="rId8" Type="http://schemas.openxmlformats.org/officeDocument/2006/relationships/slideLayout" Target="../slideLayouts/slideLayout35.xml"/><Relationship Id="rId9" Type="http://schemas.openxmlformats.org/officeDocument/2006/relationships/slideLayout" Target="../slideLayouts/slideLayout36.xml"/><Relationship Id="rId10"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40.xml"/><Relationship Id="rId4" Type="http://schemas.openxmlformats.org/officeDocument/2006/relationships/slideLayout" Target="../slideLayouts/slideLayout41.xml"/><Relationship Id="rId5" Type="http://schemas.openxmlformats.org/officeDocument/2006/relationships/theme" Target="../theme/theme4.xml"/><Relationship Id="rId1" Type="http://schemas.openxmlformats.org/officeDocument/2006/relationships/slideLayout" Target="../slideLayouts/slideLayout38.xml"/><Relationship Id="rId2" Type="http://schemas.openxmlformats.org/officeDocument/2006/relationships/slideLayout" Target="../slideLayouts/slideLayout39.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44.xml"/><Relationship Id="rId4" Type="http://schemas.openxmlformats.org/officeDocument/2006/relationships/slideLayout" Target="../slideLayouts/slideLayout45.xml"/><Relationship Id="rId5" Type="http://schemas.openxmlformats.org/officeDocument/2006/relationships/theme" Target="../theme/theme5.xml"/><Relationship Id="rId6" Type="http://schemas.openxmlformats.org/officeDocument/2006/relationships/image" Target="../media/image30.jpeg"/><Relationship Id="rId7" Type="http://schemas.openxmlformats.org/officeDocument/2006/relationships/image" Target="../media/image15.png"/><Relationship Id="rId1" Type="http://schemas.openxmlformats.org/officeDocument/2006/relationships/slideLayout" Target="../slideLayouts/slideLayout42.xml"/><Relationship Id="rId2" Type="http://schemas.openxmlformats.org/officeDocument/2006/relationships/slideLayout" Target="../slideLayouts/slideLayout43.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48.xml"/><Relationship Id="rId4" Type="http://schemas.openxmlformats.org/officeDocument/2006/relationships/slideLayout" Target="../slideLayouts/slideLayout49.xml"/><Relationship Id="rId5" Type="http://schemas.openxmlformats.org/officeDocument/2006/relationships/theme" Target="../theme/theme6.xml"/><Relationship Id="rId1" Type="http://schemas.openxmlformats.org/officeDocument/2006/relationships/slideLayout" Target="../slideLayouts/slideLayout46.xml"/><Relationship Id="rId2" Type="http://schemas.openxmlformats.org/officeDocument/2006/relationships/slideLayout" Target="../slideLayouts/slideLayout47.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52.xml"/><Relationship Id="rId4" Type="http://schemas.openxmlformats.org/officeDocument/2006/relationships/theme" Target="../theme/theme7.xml"/><Relationship Id="rId1" Type="http://schemas.openxmlformats.org/officeDocument/2006/relationships/slideLayout" Target="../slideLayouts/slideLayout50.xml"/><Relationship Id="rId2" Type="http://schemas.openxmlformats.org/officeDocument/2006/relationships/slideLayout" Target="../slideLayouts/slideLayout51.xml"/></Relationships>
</file>

<file path=ppt/slideMasters/_rels/slideMaster8.xml.rels><?xml version="1.0" encoding="UTF-8" standalone="yes"?>
<Relationships xmlns="http://schemas.openxmlformats.org/package/2006/relationships"><Relationship Id="rId9" Type="http://schemas.openxmlformats.org/officeDocument/2006/relationships/slideLayout" Target="../slideLayouts/slideLayout61.xml"/><Relationship Id="rId20" Type="http://schemas.openxmlformats.org/officeDocument/2006/relationships/image" Target="../media/image31.emf"/><Relationship Id="rId21" Type="http://schemas.openxmlformats.org/officeDocument/2006/relationships/hyperlink" Target="http://information-technology.web.cern.ch/" TargetMode="External"/><Relationship Id="rId22" Type="http://schemas.openxmlformats.org/officeDocument/2006/relationships/image" Target="../media/image32.jpeg"/><Relationship Id="rId10" Type="http://schemas.openxmlformats.org/officeDocument/2006/relationships/slideLayout" Target="../slideLayouts/slideLayout62.xml"/><Relationship Id="rId11" Type="http://schemas.openxmlformats.org/officeDocument/2006/relationships/slideLayout" Target="../slideLayouts/slideLayout63.xml"/><Relationship Id="rId12" Type="http://schemas.openxmlformats.org/officeDocument/2006/relationships/slideLayout" Target="../slideLayouts/slideLayout64.xml"/><Relationship Id="rId13" Type="http://schemas.openxmlformats.org/officeDocument/2006/relationships/slideLayout" Target="../slideLayouts/slideLayout65.xml"/><Relationship Id="rId14" Type="http://schemas.openxmlformats.org/officeDocument/2006/relationships/slideLayout" Target="../slideLayouts/slideLayout66.xml"/><Relationship Id="rId15" Type="http://schemas.openxmlformats.org/officeDocument/2006/relationships/slideLayout" Target="../slideLayouts/slideLayout67.xml"/><Relationship Id="rId16" Type="http://schemas.openxmlformats.org/officeDocument/2006/relationships/slideLayout" Target="../slideLayouts/slideLayout68.xml"/><Relationship Id="rId17" Type="http://schemas.openxmlformats.org/officeDocument/2006/relationships/slideLayout" Target="../slideLayouts/slideLayout69.xml"/><Relationship Id="rId18" Type="http://schemas.openxmlformats.org/officeDocument/2006/relationships/slideLayout" Target="../slideLayouts/slideLayout70.xml"/><Relationship Id="rId19" Type="http://schemas.openxmlformats.org/officeDocument/2006/relationships/theme" Target="../theme/theme8.xml"/><Relationship Id="rId1" Type="http://schemas.openxmlformats.org/officeDocument/2006/relationships/slideLayout" Target="../slideLayouts/slideLayout53.xml"/><Relationship Id="rId2" Type="http://schemas.openxmlformats.org/officeDocument/2006/relationships/slideLayout" Target="../slideLayouts/slideLayout54.xml"/><Relationship Id="rId3" Type="http://schemas.openxmlformats.org/officeDocument/2006/relationships/slideLayout" Target="../slideLayouts/slideLayout55.xml"/><Relationship Id="rId4" Type="http://schemas.openxmlformats.org/officeDocument/2006/relationships/slideLayout" Target="../slideLayouts/slideLayout56.xml"/><Relationship Id="rId5" Type="http://schemas.openxmlformats.org/officeDocument/2006/relationships/slideLayout" Target="../slideLayouts/slideLayout57.xml"/><Relationship Id="rId6" Type="http://schemas.openxmlformats.org/officeDocument/2006/relationships/slideLayout" Target="../slideLayouts/slideLayout58.xml"/><Relationship Id="rId7" Type="http://schemas.openxmlformats.org/officeDocument/2006/relationships/slideLayout" Target="../slideLayouts/slideLayout59.xml"/><Relationship Id="rId8" Type="http://schemas.openxmlformats.org/officeDocument/2006/relationships/slideLayout" Target="../slideLayouts/slideLayout60.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81.xml"/><Relationship Id="rId12" Type="http://schemas.openxmlformats.org/officeDocument/2006/relationships/theme" Target="../theme/theme9.xml"/><Relationship Id="rId13" Type="http://schemas.openxmlformats.org/officeDocument/2006/relationships/image" Target="../media/image33.png"/><Relationship Id="rId1" Type="http://schemas.openxmlformats.org/officeDocument/2006/relationships/slideLayout" Target="../slideLayouts/slideLayout71.xml"/><Relationship Id="rId2" Type="http://schemas.openxmlformats.org/officeDocument/2006/relationships/slideLayout" Target="../slideLayouts/slideLayout72.xml"/><Relationship Id="rId3" Type="http://schemas.openxmlformats.org/officeDocument/2006/relationships/slideLayout" Target="../slideLayouts/slideLayout73.xml"/><Relationship Id="rId4" Type="http://schemas.openxmlformats.org/officeDocument/2006/relationships/slideLayout" Target="../slideLayouts/slideLayout74.xml"/><Relationship Id="rId5" Type="http://schemas.openxmlformats.org/officeDocument/2006/relationships/slideLayout" Target="../slideLayouts/slideLayout75.xml"/><Relationship Id="rId6" Type="http://schemas.openxmlformats.org/officeDocument/2006/relationships/slideLayout" Target="../slideLayouts/slideLayout76.xml"/><Relationship Id="rId7" Type="http://schemas.openxmlformats.org/officeDocument/2006/relationships/slideLayout" Target="../slideLayouts/slideLayout77.xml"/><Relationship Id="rId8" Type="http://schemas.openxmlformats.org/officeDocument/2006/relationships/slideLayout" Target="../slideLayouts/slideLayout78.xml"/><Relationship Id="rId9" Type="http://schemas.openxmlformats.org/officeDocument/2006/relationships/slideLayout" Target="../slideLayouts/slideLayout79.xml"/><Relationship Id="rId10" Type="http://schemas.openxmlformats.org/officeDocument/2006/relationships/slideLayout" Target="../slideLayouts/slideLayout8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835735" y="6356350"/>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3" name="Footer Placeholder 2"/>
          <p:cNvSpPr>
            <a:spLocks noGrp="1"/>
          </p:cNvSpPr>
          <p:nvPr>
            <p:ph type="ftr" sz="quarter" idx="3"/>
          </p:nvPr>
        </p:nvSpPr>
        <p:spPr>
          <a:xfrm>
            <a:off x="3889279" y="6356350"/>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smtClean="0"/>
              <a:t>Ian.Bird@cern.ch </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4" r:id="rId15"/>
  </p:sldLayoutIdLst>
  <p:timing>
    <p:tnLst>
      <p:par>
        <p:cTn xmlns:p14="http://schemas.microsoft.com/office/powerpoint/2010/main" id="1" dur="indefinite" restart="never" nodeType="tmRoot"/>
      </p:par>
    </p:tnLst>
  </p:timing>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rgbClr val="FF0000"/>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rgbClr val="FF0000"/>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rgbClr val="FF0000"/>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rgbClr val="FF0000"/>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rgbClr val="FF0000"/>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85852" y="1000108"/>
            <a:ext cx="7715304" cy="5000660"/>
          </a:xfrm>
          <a:prstGeom prst="rect">
            <a:avLst/>
          </a:prstGeom>
        </p:spPr>
        <p:txBody>
          <a:bodyPr vert="horz" lIns="91330" tIns="45667" rIns="91330" bIns="4566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1285856" y="6543173"/>
            <a:ext cx="1233510" cy="220641"/>
          </a:xfrm>
          <a:prstGeom prst="rect">
            <a:avLst/>
          </a:prstGeom>
        </p:spPr>
        <p:txBody>
          <a:bodyPr vert="horz" lIns="91330" tIns="45667" rIns="91330" bIns="45667" rtlCol="0" anchor="ctr"/>
          <a:lstStyle>
            <a:lvl1pPr algn="l">
              <a:defRPr lang="en-US" sz="1200" kern="1200" dirty="0" smtClean="0">
                <a:solidFill>
                  <a:srgbClr val="3861AA"/>
                </a:solidFill>
                <a:latin typeface="+mn-lt"/>
                <a:ea typeface="+mn-ea"/>
                <a:cs typeface="+mn-cs"/>
              </a:defRPr>
            </a:lvl1pPr>
          </a:lstStyle>
          <a:p>
            <a:endParaRPr lang="en-GB">
              <a:latin typeface="Calibri"/>
            </a:endParaRPr>
          </a:p>
        </p:txBody>
      </p:sp>
      <p:sp>
        <p:nvSpPr>
          <p:cNvPr id="5" name="Footer Placeholder 4"/>
          <p:cNvSpPr>
            <a:spLocks noGrp="1"/>
          </p:cNvSpPr>
          <p:nvPr>
            <p:ph type="ftr" sz="quarter" idx="3"/>
          </p:nvPr>
        </p:nvSpPr>
        <p:spPr>
          <a:xfrm>
            <a:off x="2669373" y="6549499"/>
            <a:ext cx="4948262" cy="214314"/>
          </a:xfrm>
          <a:prstGeom prst="rect">
            <a:avLst/>
          </a:prstGeom>
        </p:spPr>
        <p:txBody>
          <a:bodyPr vert="horz" lIns="91330" tIns="45667" rIns="91330" bIns="45667" rtlCol="0" anchor="ctr"/>
          <a:lstStyle>
            <a:lvl1pPr algn="ctr">
              <a:defRPr sz="1200">
                <a:solidFill>
                  <a:srgbClr val="3861AA"/>
                </a:solidFill>
              </a:defRPr>
            </a:lvl1pPr>
          </a:lstStyle>
          <a:p>
            <a:r>
              <a:rPr lang="en-US" smtClean="0">
                <a:latin typeface="Calibri"/>
                <a:cs typeface="Arial" charset="0"/>
              </a:rPr>
              <a:t>Ian.Bird@cern.ch </a:t>
            </a:r>
            <a:endParaRPr lang="en-GB">
              <a:latin typeface="Calibri"/>
              <a:cs typeface="Arial" charset="0"/>
            </a:endParaRPr>
          </a:p>
        </p:txBody>
      </p:sp>
      <p:sp>
        <p:nvSpPr>
          <p:cNvPr id="6" name="Slide Number Placeholder 5"/>
          <p:cNvSpPr>
            <a:spLocks noGrp="1"/>
          </p:cNvSpPr>
          <p:nvPr>
            <p:ph type="sldNum" sz="quarter" idx="4"/>
          </p:nvPr>
        </p:nvSpPr>
        <p:spPr>
          <a:xfrm>
            <a:off x="8601136" y="6543173"/>
            <a:ext cx="400024" cy="220641"/>
          </a:xfrm>
          <a:prstGeom prst="rect">
            <a:avLst/>
          </a:prstGeom>
        </p:spPr>
        <p:txBody>
          <a:bodyPr vert="horz" lIns="91330" tIns="45667" rIns="91330" bIns="45667" rtlCol="0" anchor="ctr"/>
          <a:lstStyle>
            <a:lvl1pPr algn="r">
              <a:defRPr sz="1200">
                <a:solidFill>
                  <a:srgbClr val="3861AA"/>
                </a:solidFill>
              </a:defRPr>
            </a:lvl1pPr>
          </a:lstStyle>
          <a:p>
            <a:fld id="{22C406CC-7824-435D-914E-09617D0B4A11}" type="slidenum">
              <a:rPr lang="en-GB" smtClean="0">
                <a:latin typeface="Calibri"/>
                <a:cs typeface="Arial" charset="0"/>
              </a:rPr>
              <a:pPr/>
              <a:t>‹#›</a:t>
            </a:fld>
            <a:endParaRPr lang="en-GB">
              <a:latin typeface="Calibri"/>
              <a:cs typeface="Arial" charset="0"/>
            </a:endParaRPr>
          </a:p>
        </p:txBody>
      </p:sp>
      <p:pic>
        <p:nvPicPr>
          <p:cNvPr id="8" name="Picture 31" descr="banner-ITonly"/>
          <p:cNvPicPr>
            <a:picLocks noChangeAspect="1" noChangeArrowheads="1"/>
          </p:cNvPicPr>
          <p:nvPr/>
        </p:nvPicPr>
        <p:blipFill>
          <a:blip r:embed="rId14" cstate="print"/>
          <a:srcRect/>
          <a:stretch>
            <a:fillRect/>
          </a:stretch>
        </p:blipFill>
        <p:spPr bwMode="auto">
          <a:xfrm>
            <a:off x="1194286" y="3"/>
            <a:ext cx="7949714" cy="849313"/>
          </a:xfrm>
          <a:prstGeom prst="rect">
            <a:avLst/>
          </a:prstGeom>
          <a:noFill/>
          <a:ln w="9525">
            <a:noFill/>
            <a:miter lim="800000"/>
            <a:headEnd/>
            <a:tailEnd/>
          </a:ln>
        </p:spPr>
      </p:pic>
      <p:pic>
        <p:nvPicPr>
          <p:cNvPr id="1027" name="Picture 3"/>
          <p:cNvPicPr>
            <a:picLocks noChangeAspect="1" noChangeArrowheads="1"/>
          </p:cNvPicPr>
          <p:nvPr/>
        </p:nvPicPr>
        <p:blipFill>
          <a:blip r:embed="rId15" cstate="print"/>
          <a:srcRect/>
          <a:stretch>
            <a:fillRect/>
          </a:stretch>
        </p:blipFill>
        <p:spPr bwMode="auto">
          <a:xfrm>
            <a:off x="11" y="1"/>
            <a:ext cx="1190625" cy="6019800"/>
          </a:xfrm>
          <a:prstGeom prst="rect">
            <a:avLst/>
          </a:prstGeom>
          <a:noFill/>
        </p:spPr>
      </p:pic>
      <p:sp>
        <p:nvSpPr>
          <p:cNvPr id="2" name="Title Placeholder 1"/>
          <p:cNvSpPr>
            <a:spLocks noGrp="1"/>
          </p:cNvSpPr>
          <p:nvPr>
            <p:ph type="title"/>
          </p:nvPr>
        </p:nvSpPr>
        <p:spPr>
          <a:xfrm>
            <a:off x="1285852" y="142852"/>
            <a:ext cx="6000792" cy="582594"/>
          </a:xfrm>
          <a:prstGeom prst="rect">
            <a:avLst/>
          </a:prstGeom>
        </p:spPr>
        <p:txBody>
          <a:bodyPr vert="horz" lIns="91330" tIns="45667" rIns="91330" bIns="45667" rtlCol="0" anchor="ctr">
            <a:noAutofit/>
          </a:bodyPr>
          <a:lstStyle/>
          <a:p>
            <a:r>
              <a:rPr lang="en-US" smtClean="0"/>
              <a:t>Click to edit Master title style</a:t>
            </a:r>
            <a:endParaRPr lang="en-GB" dirty="0"/>
          </a:p>
        </p:txBody>
      </p:sp>
      <p:sp>
        <p:nvSpPr>
          <p:cNvPr id="10" name="Text Box 34"/>
          <p:cNvSpPr txBox="1">
            <a:spLocks noChangeArrowheads="1"/>
          </p:cNvSpPr>
          <p:nvPr/>
        </p:nvSpPr>
        <p:spPr bwMode="auto">
          <a:xfrm>
            <a:off x="0" y="6038044"/>
            <a:ext cx="1276327" cy="646331"/>
          </a:xfrm>
          <a:prstGeom prst="rect">
            <a:avLst/>
          </a:prstGeom>
          <a:noFill/>
          <a:ln w="9525">
            <a:noFill/>
            <a:miter lim="800000"/>
            <a:headEnd/>
            <a:tailEnd/>
          </a:ln>
          <a:effectLst/>
        </p:spPr>
        <p:txBody>
          <a:bodyPr wrap="square" lIns="91330" tIns="45667" rIns="91330" bIns="45667">
            <a:spAutoFit/>
          </a:bodyPr>
          <a:lstStyle/>
          <a:p>
            <a:pPr algn="r">
              <a:defRPr/>
            </a:pPr>
            <a:r>
              <a:rPr lang="en-US" sz="900" dirty="0">
                <a:solidFill>
                  <a:srgbClr val="3861AA"/>
                </a:solidFill>
                <a:latin typeface="Tahoma" pitchFamily="34" charset="0"/>
                <a:cs typeface="Arial" charset="0"/>
              </a:rPr>
              <a:t>CERN IT Department</a:t>
            </a:r>
          </a:p>
          <a:p>
            <a:pPr algn="r">
              <a:defRPr/>
            </a:pPr>
            <a:r>
              <a:rPr lang="en-US" sz="900" dirty="0">
                <a:solidFill>
                  <a:srgbClr val="3861AA"/>
                </a:solidFill>
                <a:latin typeface="Tahoma" pitchFamily="34" charset="0"/>
                <a:cs typeface="Arial" charset="0"/>
              </a:rPr>
              <a:t>CH-1211 Genève 23</a:t>
            </a:r>
          </a:p>
          <a:p>
            <a:pPr algn="r">
              <a:defRPr/>
            </a:pPr>
            <a:r>
              <a:rPr lang="en-US" sz="900" dirty="0">
                <a:solidFill>
                  <a:srgbClr val="3861AA"/>
                </a:solidFill>
                <a:latin typeface="Tahoma" pitchFamily="34" charset="0"/>
                <a:cs typeface="Arial" charset="0"/>
              </a:rPr>
              <a:t>Switzerland</a:t>
            </a:r>
          </a:p>
          <a:p>
            <a:pPr algn="r">
              <a:defRPr/>
            </a:pPr>
            <a:r>
              <a:rPr lang="en-US" sz="900" dirty="0">
                <a:solidFill>
                  <a:srgbClr val="3861AA"/>
                </a:solidFill>
                <a:latin typeface="Tahoma" pitchFamily="34" charset="0"/>
                <a:cs typeface="Arial" charset="0"/>
              </a:rPr>
              <a:t>www.cern.ch/it</a:t>
            </a:r>
          </a:p>
        </p:txBody>
      </p:sp>
    </p:spTree>
    <p:extLst>
      <p:ext uri="{BB962C8B-B14F-4D97-AF65-F5344CB8AC3E}">
        <p14:creationId xmlns:p14="http://schemas.microsoft.com/office/powerpoint/2010/main" val="3280421523"/>
      </p:ext>
    </p:extLst>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 id="2147483817" r:id="rId12"/>
  </p:sldLayoutIdLst>
  <p:timing>
    <p:tnLst>
      <p:par>
        <p:cTn xmlns:p14="http://schemas.microsoft.com/office/powerpoint/2010/main" id="1" dur="indefinite" restart="never" nodeType="tmRoot"/>
      </p:par>
    </p:tnLst>
  </p:timing>
  <p:hf hdr="0" dt="0"/>
  <p:txStyles>
    <p:titleStyle>
      <a:lvl1pPr algn="l" defTabSz="913358" rtl="0" eaLnBrk="1" latinLnBrk="0" hangingPunct="1">
        <a:spcBef>
          <a:spcPct val="0"/>
        </a:spcBef>
        <a:buNone/>
        <a:defRPr sz="3600" kern="1200">
          <a:solidFill>
            <a:schemeClr val="bg1"/>
          </a:solidFill>
          <a:latin typeface="+mj-lt"/>
          <a:ea typeface="+mj-ea"/>
          <a:cs typeface="+mj-cs"/>
        </a:defRPr>
      </a:lvl1pPr>
    </p:titleStyle>
    <p:bodyStyle>
      <a:lvl1pPr marL="342509" indent="-342509" algn="l" defTabSz="913358" rtl="0" eaLnBrk="1" latinLnBrk="0" hangingPunct="1">
        <a:spcBef>
          <a:spcPct val="20000"/>
        </a:spcBef>
        <a:buFont typeface="Arial" pitchFamily="34" charset="0"/>
        <a:buChar char="•"/>
        <a:defRPr sz="3200" kern="1200">
          <a:solidFill>
            <a:srgbClr val="3861AA"/>
          </a:solidFill>
          <a:latin typeface="+mn-lt"/>
          <a:ea typeface="+mn-ea"/>
          <a:cs typeface="+mn-cs"/>
        </a:defRPr>
      </a:lvl1pPr>
      <a:lvl2pPr marL="742103" indent="-285424" algn="l" defTabSz="913358" rtl="0" eaLnBrk="1" latinLnBrk="0" hangingPunct="1">
        <a:spcBef>
          <a:spcPct val="20000"/>
        </a:spcBef>
        <a:buFont typeface="Arial" pitchFamily="34" charset="0"/>
        <a:buChar char="–"/>
        <a:defRPr sz="2800" kern="1200">
          <a:solidFill>
            <a:srgbClr val="3861AA"/>
          </a:solidFill>
          <a:latin typeface="+mn-lt"/>
          <a:ea typeface="+mn-ea"/>
          <a:cs typeface="+mn-cs"/>
        </a:defRPr>
      </a:lvl2pPr>
      <a:lvl3pPr marL="1141699" indent="-228340" algn="l" defTabSz="913358" rtl="0" eaLnBrk="1" latinLnBrk="0" hangingPunct="1">
        <a:spcBef>
          <a:spcPct val="20000"/>
        </a:spcBef>
        <a:buFont typeface="Arial" pitchFamily="34" charset="0"/>
        <a:buChar char="•"/>
        <a:defRPr sz="2400" kern="1200">
          <a:solidFill>
            <a:srgbClr val="3861AA"/>
          </a:solidFill>
          <a:latin typeface="+mn-lt"/>
          <a:ea typeface="+mn-ea"/>
          <a:cs typeface="+mn-cs"/>
        </a:defRPr>
      </a:lvl3pPr>
      <a:lvl4pPr marL="1598376" indent="-228340" algn="l" defTabSz="913358" rtl="0" eaLnBrk="1" latinLnBrk="0" hangingPunct="1">
        <a:spcBef>
          <a:spcPct val="20000"/>
        </a:spcBef>
        <a:buFont typeface="Arial" pitchFamily="34" charset="0"/>
        <a:buChar char="–"/>
        <a:defRPr sz="2000" kern="1200">
          <a:solidFill>
            <a:srgbClr val="3861AA"/>
          </a:solidFill>
          <a:latin typeface="+mn-lt"/>
          <a:ea typeface="+mn-ea"/>
          <a:cs typeface="+mn-cs"/>
        </a:defRPr>
      </a:lvl4pPr>
      <a:lvl5pPr marL="2055056" indent="-228340" algn="l" defTabSz="913358" rtl="0" eaLnBrk="1" latinLnBrk="0" hangingPunct="1">
        <a:spcBef>
          <a:spcPct val="20000"/>
        </a:spcBef>
        <a:buFont typeface="Arial" pitchFamily="34" charset="0"/>
        <a:buChar char="»"/>
        <a:defRPr sz="2000" kern="1200">
          <a:solidFill>
            <a:srgbClr val="3861AA"/>
          </a:solidFill>
          <a:latin typeface="+mn-lt"/>
          <a:ea typeface="+mn-ea"/>
          <a:cs typeface="+mn-cs"/>
        </a:defRPr>
      </a:lvl5pPr>
      <a:lvl6pPr marL="2511735" indent="-228340" algn="l" defTabSz="91335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8414" indent="-228340" algn="l" defTabSz="91335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5093" indent="-228340" algn="l" defTabSz="91335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1771" indent="-228340" algn="l" defTabSz="91335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358" rtl="0" eaLnBrk="1" latinLnBrk="0" hangingPunct="1">
        <a:defRPr sz="1800" kern="1200">
          <a:solidFill>
            <a:schemeClr val="tx1"/>
          </a:solidFill>
          <a:latin typeface="+mn-lt"/>
          <a:ea typeface="+mn-ea"/>
          <a:cs typeface="+mn-cs"/>
        </a:defRPr>
      </a:lvl1pPr>
      <a:lvl2pPr marL="456678" algn="l" defTabSz="913358" rtl="0" eaLnBrk="1" latinLnBrk="0" hangingPunct="1">
        <a:defRPr sz="1800" kern="1200">
          <a:solidFill>
            <a:schemeClr val="tx1"/>
          </a:solidFill>
          <a:latin typeface="+mn-lt"/>
          <a:ea typeface="+mn-ea"/>
          <a:cs typeface="+mn-cs"/>
        </a:defRPr>
      </a:lvl2pPr>
      <a:lvl3pPr marL="913358" algn="l" defTabSz="913358" rtl="0" eaLnBrk="1" latinLnBrk="0" hangingPunct="1">
        <a:defRPr sz="1800" kern="1200">
          <a:solidFill>
            <a:schemeClr val="tx1"/>
          </a:solidFill>
          <a:latin typeface="+mn-lt"/>
          <a:ea typeface="+mn-ea"/>
          <a:cs typeface="+mn-cs"/>
        </a:defRPr>
      </a:lvl3pPr>
      <a:lvl4pPr marL="1370038" algn="l" defTabSz="913358" rtl="0" eaLnBrk="1" latinLnBrk="0" hangingPunct="1">
        <a:defRPr sz="1800" kern="1200">
          <a:solidFill>
            <a:schemeClr val="tx1"/>
          </a:solidFill>
          <a:latin typeface="+mn-lt"/>
          <a:ea typeface="+mn-ea"/>
          <a:cs typeface="+mn-cs"/>
        </a:defRPr>
      </a:lvl4pPr>
      <a:lvl5pPr marL="1826715" algn="l" defTabSz="913358" rtl="0" eaLnBrk="1" latinLnBrk="0" hangingPunct="1">
        <a:defRPr sz="1800" kern="1200">
          <a:solidFill>
            <a:schemeClr val="tx1"/>
          </a:solidFill>
          <a:latin typeface="+mn-lt"/>
          <a:ea typeface="+mn-ea"/>
          <a:cs typeface="+mn-cs"/>
        </a:defRPr>
      </a:lvl5pPr>
      <a:lvl6pPr marL="2283396" algn="l" defTabSz="913358" rtl="0" eaLnBrk="1" latinLnBrk="0" hangingPunct="1">
        <a:defRPr sz="1800" kern="1200">
          <a:solidFill>
            <a:schemeClr val="tx1"/>
          </a:solidFill>
          <a:latin typeface="+mn-lt"/>
          <a:ea typeface="+mn-ea"/>
          <a:cs typeface="+mn-cs"/>
        </a:defRPr>
      </a:lvl6pPr>
      <a:lvl7pPr marL="2740074" algn="l" defTabSz="913358" rtl="0" eaLnBrk="1" latinLnBrk="0" hangingPunct="1">
        <a:defRPr sz="1800" kern="1200">
          <a:solidFill>
            <a:schemeClr val="tx1"/>
          </a:solidFill>
          <a:latin typeface="+mn-lt"/>
          <a:ea typeface="+mn-ea"/>
          <a:cs typeface="+mn-cs"/>
        </a:defRPr>
      </a:lvl7pPr>
      <a:lvl8pPr marL="3196748" algn="l" defTabSz="913358" rtl="0" eaLnBrk="1" latinLnBrk="0" hangingPunct="1">
        <a:defRPr sz="1800" kern="1200">
          <a:solidFill>
            <a:schemeClr val="tx1"/>
          </a:solidFill>
          <a:latin typeface="+mn-lt"/>
          <a:ea typeface="+mn-ea"/>
          <a:cs typeface="+mn-cs"/>
        </a:defRPr>
      </a:lvl8pPr>
      <a:lvl9pPr marL="3653431" algn="l" defTabSz="913358"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3" name="Image 2" descr="bande-02.eps"/>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649" y="6124202"/>
            <a:ext cx="9144000" cy="707202"/>
          </a:xfrm>
          <a:prstGeom prst="rect">
            <a:avLst/>
          </a:prstGeom>
        </p:spPr>
      </p:pic>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solidFill>
                <a:srgbClr val="0C377B">
                  <a:tint val="75000"/>
                </a:srgbClr>
              </a:solidFill>
              <a:latin typeface="Arial"/>
            </a:endParaRPr>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baseline="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pic>
        <p:nvPicPr>
          <p:cNvPr id="3074" name="Picture 2" descr="Logo">
            <a:hlinkClick r:id="rId22"/>
          </p:cNvPr>
          <p:cNvPicPr>
            <a:picLocks noChangeAspect="1" noChangeArrowheads="1"/>
          </p:cNvPicPr>
          <p:nvPr userDrawn="1"/>
        </p:nvPicPr>
        <p:blipFill>
          <a:blip r:embed="rId23" cstate="print">
            <a:extLst>
              <a:ext uri="{28A0092B-C50C-407E-A947-70E740481C1C}">
                <a14:useLocalDpi xmlns:a14="http://schemas.microsoft.com/office/drawing/2010/main" val="0"/>
              </a:ext>
            </a:extLst>
          </a:blip>
          <a:srcRect/>
          <a:stretch>
            <a:fillRect/>
          </a:stretch>
        </p:blipFill>
        <p:spPr bwMode="auto">
          <a:xfrm>
            <a:off x="971600" y="6448740"/>
            <a:ext cx="3456384" cy="2206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8822549"/>
      </p:ext>
    </p:extLst>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 id="2147483830" r:id="rId12"/>
    <p:sldLayoutId id="2147483831" r:id="rId13"/>
    <p:sldLayoutId id="2147483832" r:id="rId14"/>
    <p:sldLayoutId id="2147483833" r:id="rId15"/>
    <p:sldLayoutId id="2147483834" r:id="rId16"/>
    <p:sldLayoutId id="2147483835" r:id="rId17"/>
    <p:sldLayoutId id="2147483836" r:id="rId18"/>
    <p:sldLayoutId id="2147483837" r:id="rId19"/>
  </p:sldLayoutIdLst>
  <p:timing>
    <p:tnLst>
      <p:par>
        <p:cTn xmlns:p14="http://schemas.microsoft.com/office/powerpoint/2010/main" id="1" dur="indefinite" restart="never" nodeType="tmRoot"/>
      </p:par>
    </p:tnLst>
  </p:timing>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15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Lucida Grande"/>
        <a:buChar char="-"/>
        <a:defRPr kumimoji="0" sz="2600" u="none"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Lucida Grande"/>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Lucida Grande"/>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Lucida Grande"/>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85852" y="1000108"/>
            <a:ext cx="7715304" cy="5000660"/>
          </a:xfrm>
          <a:prstGeom prst="rect">
            <a:avLst/>
          </a:prstGeom>
        </p:spPr>
        <p:txBody>
          <a:bodyPr vert="horz" lIns="91330" tIns="45667" rIns="91330" bIns="4566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1285856" y="6543173"/>
            <a:ext cx="1233510" cy="220641"/>
          </a:xfrm>
          <a:prstGeom prst="rect">
            <a:avLst/>
          </a:prstGeom>
        </p:spPr>
        <p:txBody>
          <a:bodyPr vert="horz" lIns="91330" tIns="45667" rIns="91330" bIns="45667" rtlCol="0" anchor="ctr"/>
          <a:lstStyle>
            <a:lvl1pPr algn="l">
              <a:defRPr lang="en-US" sz="1200" kern="1200" dirty="0" smtClean="0">
                <a:solidFill>
                  <a:srgbClr val="3861AA"/>
                </a:solidFill>
                <a:latin typeface="+mn-lt"/>
                <a:ea typeface="+mn-ea"/>
                <a:cs typeface="+mn-cs"/>
              </a:defRPr>
            </a:lvl1pPr>
          </a:lstStyle>
          <a:p>
            <a:endParaRPr lang="en-GB">
              <a:latin typeface="Calibri"/>
            </a:endParaRPr>
          </a:p>
        </p:txBody>
      </p:sp>
      <p:sp>
        <p:nvSpPr>
          <p:cNvPr id="5" name="Footer Placeholder 4"/>
          <p:cNvSpPr>
            <a:spLocks noGrp="1"/>
          </p:cNvSpPr>
          <p:nvPr>
            <p:ph type="ftr" sz="quarter" idx="3"/>
          </p:nvPr>
        </p:nvSpPr>
        <p:spPr>
          <a:xfrm>
            <a:off x="2669373" y="6549499"/>
            <a:ext cx="4948262" cy="214314"/>
          </a:xfrm>
          <a:prstGeom prst="rect">
            <a:avLst/>
          </a:prstGeom>
        </p:spPr>
        <p:txBody>
          <a:bodyPr vert="horz" lIns="91330" tIns="45667" rIns="91330" bIns="45667" rtlCol="0" anchor="ctr"/>
          <a:lstStyle>
            <a:lvl1pPr algn="ctr">
              <a:defRPr sz="1200">
                <a:solidFill>
                  <a:srgbClr val="3861AA"/>
                </a:solidFill>
              </a:defRPr>
            </a:lvl1pPr>
          </a:lstStyle>
          <a:p>
            <a:r>
              <a:rPr lang="en-US" smtClean="0">
                <a:latin typeface="Calibri"/>
                <a:cs typeface="Arial" charset="0"/>
              </a:rPr>
              <a:t>Ian.Bird@cern.ch </a:t>
            </a:r>
            <a:endParaRPr lang="en-GB">
              <a:latin typeface="Calibri"/>
              <a:cs typeface="Arial" charset="0"/>
            </a:endParaRPr>
          </a:p>
        </p:txBody>
      </p:sp>
      <p:sp>
        <p:nvSpPr>
          <p:cNvPr id="6" name="Slide Number Placeholder 5"/>
          <p:cNvSpPr>
            <a:spLocks noGrp="1"/>
          </p:cNvSpPr>
          <p:nvPr>
            <p:ph type="sldNum" sz="quarter" idx="4"/>
          </p:nvPr>
        </p:nvSpPr>
        <p:spPr>
          <a:xfrm>
            <a:off x="8601136" y="6543173"/>
            <a:ext cx="400024" cy="220641"/>
          </a:xfrm>
          <a:prstGeom prst="rect">
            <a:avLst/>
          </a:prstGeom>
        </p:spPr>
        <p:txBody>
          <a:bodyPr vert="horz" lIns="91330" tIns="45667" rIns="91330" bIns="45667" rtlCol="0" anchor="ctr"/>
          <a:lstStyle>
            <a:lvl1pPr algn="r">
              <a:defRPr sz="1200">
                <a:solidFill>
                  <a:srgbClr val="3861AA"/>
                </a:solidFill>
              </a:defRPr>
            </a:lvl1pPr>
          </a:lstStyle>
          <a:p>
            <a:fld id="{22C406CC-7824-435D-914E-09617D0B4A11}" type="slidenum">
              <a:rPr lang="en-GB" smtClean="0">
                <a:latin typeface="Calibri"/>
                <a:cs typeface="Arial" charset="0"/>
              </a:rPr>
              <a:pPr/>
              <a:t>‹#›</a:t>
            </a:fld>
            <a:endParaRPr lang="en-GB">
              <a:latin typeface="Calibri"/>
              <a:cs typeface="Arial" charset="0"/>
            </a:endParaRPr>
          </a:p>
        </p:txBody>
      </p:sp>
      <p:pic>
        <p:nvPicPr>
          <p:cNvPr id="8" name="Picture 31" descr="banner-ITonly"/>
          <p:cNvPicPr>
            <a:picLocks noChangeAspect="1" noChangeArrowheads="1"/>
          </p:cNvPicPr>
          <p:nvPr/>
        </p:nvPicPr>
        <p:blipFill>
          <a:blip r:embed="rId14" cstate="print"/>
          <a:srcRect/>
          <a:stretch>
            <a:fillRect/>
          </a:stretch>
        </p:blipFill>
        <p:spPr bwMode="auto">
          <a:xfrm>
            <a:off x="1194286" y="3"/>
            <a:ext cx="7949714" cy="849313"/>
          </a:xfrm>
          <a:prstGeom prst="rect">
            <a:avLst/>
          </a:prstGeom>
          <a:noFill/>
          <a:ln w="9525">
            <a:noFill/>
            <a:miter lim="800000"/>
            <a:headEnd/>
            <a:tailEnd/>
          </a:ln>
        </p:spPr>
      </p:pic>
      <p:pic>
        <p:nvPicPr>
          <p:cNvPr id="1027" name="Picture 3"/>
          <p:cNvPicPr>
            <a:picLocks noChangeAspect="1" noChangeArrowheads="1"/>
          </p:cNvPicPr>
          <p:nvPr/>
        </p:nvPicPr>
        <p:blipFill>
          <a:blip r:embed="rId15" cstate="print"/>
          <a:srcRect/>
          <a:stretch>
            <a:fillRect/>
          </a:stretch>
        </p:blipFill>
        <p:spPr bwMode="auto">
          <a:xfrm>
            <a:off x="11" y="1"/>
            <a:ext cx="1190625" cy="6019800"/>
          </a:xfrm>
          <a:prstGeom prst="rect">
            <a:avLst/>
          </a:prstGeom>
          <a:noFill/>
        </p:spPr>
      </p:pic>
      <p:sp>
        <p:nvSpPr>
          <p:cNvPr id="2" name="Title Placeholder 1"/>
          <p:cNvSpPr>
            <a:spLocks noGrp="1"/>
          </p:cNvSpPr>
          <p:nvPr>
            <p:ph type="title"/>
          </p:nvPr>
        </p:nvSpPr>
        <p:spPr>
          <a:xfrm>
            <a:off x="1285852" y="142852"/>
            <a:ext cx="6000792" cy="582594"/>
          </a:xfrm>
          <a:prstGeom prst="rect">
            <a:avLst/>
          </a:prstGeom>
        </p:spPr>
        <p:txBody>
          <a:bodyPr vert="horz" lIns="91330" tIns="45667" rIns="91330" bIns="45667" rtlCol="0" anchor="ctr">
            <a:noAutofit/>
          </a:bodyPr>
          <a:lstStyle/>
          <a:p>
            <a:r>
              <a:rPr lang="en-US" smtClean="0"/>
              <a:t>Click to edit Master title style</a:t>
            </a:r>
            <a:endParaRPr lang="en-GB" dirty="0"/>
          </a:p>
        </p:txBody>
      </p:sp>
      <p:sp>
        <p:nvSpPr>
          <p:cNvPr id="10" name="Text Box 34"/>
          <p:cNvSpPr txBox="1">
            <a:spLocks noChangeArrowheads="1"/>
          </p:cNvSpPr>
          <p:nvPr/>
        </p:nvSpPr>
        <p:spPr bwMode="auto">
          <a:xfrm>
            <a:off x="0" y="6038044"/>
            <a:ext cx="1276327" cy="646331"/>
          </a:xfrm>
          <a:prstGeom prst="rect">
            <a:avLst/>
          </a:prstGeom>
          <a:noFill/>
          <a:ln w="9525">
            <a:noFill/>
            <a:miter lim="800000"/>
            <a:headEnd/>
            <a:tailEnd/>
          </a:ln>
          <a:effectLst/>
        </p:spPr>
        <p:txBody>
          <a:bodyPr wrap="square" lIns="91330" tIns="45667" rIns="91330" bIns="45667">
            <a:spAutoFit/>
          </a:bodyPr>
          <a:lstStyle/>
          <a:p>
            <a:pPr algn="r">
              <a:defRPr/>
            </a:pPr>
            <a:r>
              <a:rPr lang="en-US" sz="900" dirty="0">
                <a:solidFill>
                  <a:srgbClr val="3861AA"/>
                </a:solidFill>
                <a:latin typeface="Tahoma" pitchFamily="34" charset="0"/>
                <a:cs typeface="Arial" charset="0"/>
              </a:rPr>
              <a:t>CERN IT Department</a:t>
            </a:r>
          </a:p>
          <a:p>
            <a:pPr algn="r">
              <a:defRPr/>
            </a:pPr>
            <a:r>
              <a:rPr lang="en-US" sz="900" dirty="0">
                <a:solidFill>
                  <a:srgbClr val="3861AA"/>
                </a:solidFill>
                <a:latin typeface="Tahoma" pitchFamily="34" charset="0"/>
                <a:cs typeface="Arial" charset="0"/>
              </a:rPr>
              <a:t>CH-1211 Genève 23</a:t>
            </a:r>
          </a:p>
          <a:p>
            <a:pPr algn="r">
              <a:defRPr/>
            </a:pPr>
            <a:r>
              <a:rPr lang="en-US" sz="900" dirty="0">
                <a:solidFill>
                  <a:srgbClr val="3861AA"/>
                </a:solidFill>
                <a:latin typeface="Tahoma" pitchFamily="34" charset="0"/>
                <a:cs typeface="Arial" charset="0"/>
              </a:rPr>
              <a:t>Switzerland</a:t>
            </a:r>
          </a:p>
          <a:p>
            <a:pPr algn="r">
              <a:defRPr/>
            </a:pPr>
            <a:r>
              <a:rPr lang="en-US" sz="900" dirty="0">
                <a:solidFill>
                  <a:srgbClr val="3861AA"/>
                </a:solidFill>
                <a:latin typeface="Tahoma" pitchFamily="34" charset="0"/>
                <a:cs typeface="Arial" charset="0"/>
              </a:rPr>
              <a:t>www.cern.ch/it</a:t>
            </a:r>
          </a:p>
        </p:txBody>
      </p:sp>
    </p:spTree>
    <p:extLst>
      <p:ext uri="{BB962C8B-B14F-4D97-AF65-F5344CB8AC3E}">
        <p14:creationId xmlns:p14="http://schemas.microsoft.com/office/powerpoint/2010/main" val="779185134"/>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timing>
    <p:tnLst>
      <p:par>
        <p:cTn xmlns:p14="http://schemas.microsoft.com/office/powerpoint/2010/main" id="1" dur="indefinite" restart="never" nodeType="tmRoot"/>
      </p:par>
    </p:tnLst>
  </p:timing>
  <p:hf hdr="0" dt="0"/>
  <p:txStyles>
    <p:titleStyle>
      <a:lvl1pPr algn="l" defTabSz="913358" rtl="0" eaLnBrk="1" latinLnBrk="0" hangingPunct="1">
        <a:spcBef>
          <a:spcPct val="0"/>
        </a:spcBef>
        <a:buNone/>
        <a:defRPr sz="3600" kern="1200">
          <a:solidFill>
            <a:schemeClr val="bg1"/>
          </a:solidFill>
          <a:latin typeface="+mj-lt"/>
          <a:ea typeface="+mj-ea"/>
          <a:cs typeface="+mj-cs"/>
        </a:defRPr>
      </a:lvl1pPr>
    </p:titleStyle>
    <p:bodyStyle>
      <a:lvl1pPr marL="342509" indent="-342509" algn="l" defTabSz="913358" rtl="0" eaLnBrk="1" latinLnBrk="0" hangingPunct="1">
        <a:spcBef>
          <a:spcPct val="20000"/>
        </a:spcBef>
        <a:buFont typeface="Arial" pitchFamily="34" charset="0"/>
        <a:buChar char="•"/>
        <a:defRPr sz="3200" kern="1200">
          <a:solidFill>
            <a:srgbClr val="3861AA"/>
          </a:solidFill>
          <a:latin typeface="+mn-lt"/>
          <a:ea typeface="+mn-ea"/>
          <a:cs typeface="+mn-cs"/>
        </a:defRPr>
      </a:lvl1pPr>
      <a:lvl2pPr marL="742103" indent="-285424" algn="l" defTabSz="913358" rtl="0" eaLnBrk="1" latinLnBrk="0" hangingPunct="1">
        <a:spcBef>
          <a:spcPct val="20000"/>
        </a:spcBef>
        <a:buFont typeface="Arial" pitchFamily="34" charset="0"/>
        <a:buChar char="–"/>
        <a:defRPr sz="2800" kern="1200">
          <a:solidFill>
            <a:srgbClr val="3861AA"/>
          </a:solidFill>
          <a:latin typeface="+mn-lt"/>
          <a:ea typeface="+mn-ea"/>
          <a:cs typeface="+mn-cs"/>
        </a:defRPr>
      </a:lvl2pPr>
      <a:lvl3pPr marL="1141699" indent="-228340" algn="l" defTabSz="913358" rtl="0" eaLnBrk="1" latinLnBrk="0" hangingPunct="1">
        <a:spcBef>
          <a:spcPct val="20000"/>
        </a:spcBef>
        <a:buFont typeface="Arial" pitchFamily="34" charset="0"/>
        <a:buChar char="•"/>
        <a:defRPr sz="2400" kern="1200">
          <a:solidFill>
            <a:srgbClr val="3861AA"/>
          </a:solidFill>
          <a:latin typeface="+mn-lt"/>
          <a:ea typeface="+mn-ea"/>
          <a:cs typeface="+mn-cs"/>
        </a:defRPr>
      </a:lvl3pPr>
      <a:lvl4pPr marL="1598376" indent="-228340" algn="l" defTabSz="913358" rtl="0" eaLnBrk="1" latinLnBrk="0" hangingPunct="1">
        <a:spcBef>
          <a:spcPct val="20000"/>
        </a:spcBef>
        <a:buFont typeface="Arial" pitchFamily="34" charset="0"/>
        <a:buChar char="–"/>
        <a:defRPr sz="2000" kern="1200">
          <a:solidFill>
            <a:srgbClr val="3861AA"/>
          </a:solidFill>
          <a:latin typeface="+mn-lt"/>
          <a:ea typeface="+mn-ea"/>
          <a:cs typeface="+mn-cs"/>
        </a:defRPr>
      </a:lvl4pPr>
      <a:lvl5pPr marL="2055056" indent="-228340" algn="l" defTabSz="913358" rtl="0" eaLnBrk="1" latinLnBrk="0" hangingPunct="1">
        <a:spcBef>
          <a:spcPct val="20000"/>
        </a:spcBef>
        <a:buFont typeface="Arial" pitchFamily="34" charset="0"/>
        <a:buChar char="»"/>
        <a:defRPr sz="2000" kern="1200">
          <a:solidFill>
            <a:srgbClr val="3861AA"/>
          </a:solidFill>
          <a:latin typeface="+mn-lt"/>
          <a:ea typeface="+mn-ea"/>
          <a:cs typeface="+mn-cs"/>
        </a:defRPr>
      </a:lvl5pPr>
      <a:lvl6pPr marL="2511735" indent="-228340" algn="l" defTabSz="91335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8414" indent="-228340" algn="l" defTabSz="91335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5093" indent="-228340" algn="l" defTabSz="91335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1771" indent="-228340" algn="l" defTabSz="91335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358" rtl="0" eaLnBrk="1" latinLnBrk="0" hangingPunct="1">
        <a:defRPr sz="1800" kern="1200">
          <a:solidFill>
            <a:schemeClr val="tx1"/>
          </a:solidFill>
          <a:latin typeface="+mn-lt"/>
          <a:ea typeface="+mn-ea"/>
          <a:cs typeface="+mn-cs"/>
        </a:defRPr>
      </a:lvl1pPr>
      <a:lvl2pPr marL="456678" algn="l" defTabSz="913358" rtl="0" eaLnBrk="1" latinLnBrk="0" hangingPunct="1">
        <a:defRPr sz="1800" kern="1200">
          <a:solidFill>
            <a:schemeClr val="tx1"/>
          </a:solidFill>
          <a:latin typeface="+mn-lt"/>
          <a:ea typeface="+mn-ea"/>
          <a:cs typeface="+mn-cs"/>
        </a:defRPr>
      </a:lvl2pPr>
      <a:lvl3pPr marL="913358" algn="l" defTabSz="913358" rtl="0" eaLnBrk="1" latinLnBrk="0" hangingPunct="1">
        <a:defRPr sz="1800" kern="1200">
          <a:solidFill>
            <a:schemeClr val="tx1"/>
          </a:solidFill>
          <a:latin typeface="+mn-lt"/>
          <a:ea typeface="+mn-ea"/>
          <a:cs typeface="+mn-cs"/>
        </a:defRPr>
      </a:lvl3pPr>
      <a:lvl4pPr marL="1370038" algn="l" defTabSz="913358" rtl="0" eaLnBrk="1" latinLnBrk="0" hangingPunct="1">
        <a:defRPr sz="1800" kern="1200">
          <a:solidFill>
            <a:schemeClr val="tx1"/>
          </a:solidFill>
          <a:latin typeface="+mn-lt"/>
          <a:ea typeface="+mn-ea"/>
          <a:cs typeface="+mn-cs"/>
        </a:defRPr>
      </a:lvl4pPr>
      <a:lvl5pPr marL="1826715" algn="l" defTabSz="913358" rtl="0" eaLnBrk="1" latinLnBrk="0" hangingPunct="1">
        <a:defRPr sz="1800" kern="1200">
          <a:solidFill>
            <a:schemeClr val="tx1"/>
          </a:solidFill>
          <a:latin typeface="+mn-lt"/>
          <a:ea typeface="+mn-ea"/>
          <a:cs typeface="+mn-cs"/>
        </a:defRPr>
      </a:lvl5pPr>
      <a:lvl6pPr marL="2283396" algn="l" defTabSz="913358" rtl="0" eaLnBrk="1" latinLnBrk="0" hangingPunct="1">
        <a:defRPr sz="1800" kern="1200">
          <a:solidFill>
            <a:schemeClr val="tx1"/>
          </a:solidFill>
          <a:latin typeface="+mn-lt"/>
          <a:ea typeface="+mn-ea"/>
          <a:cs typeface="+mn-cs"/>
        </a:defRPr>
      </a:lvl6pPr>
      <a:lvl7pPr marL="2740074" algn="l" defTabSz="913358" rtl="0" eaLnBrk="1" latinLnBrk="0" hangingPunct="1">
        <a:defRPr sz="1800" kern="1200">
          <a:solidFill>
            <a:schemeClr val="tx1"/>
          </a:solidFill>
          <a:latin typeface="+mn-lt"/>
          <a:ea typeface="+mn-ea"/>
          <a:cs typeface="+mn-cs"/>
        </a:defRPr>
      </a:lvl7pPr>
      <a:lvl8pPr marL="3196748" algn="l" defTabSz="913358" rtl="0" eaLnBrk="1" latinLnBrk="0" hangingPunct="1">
        <a:defRPr sz="1800" kern="1200">
          <a:solidFill>
            <a:schemeClr val="tx1"/>
          </a:solidFill>
          <a:latin typeface="+mn-lt"/>
          <a:ea typeface="+mn-ea"/>
          <a:cs typeface="+mn-cs"/>
        </a:defRPr>
      </a:lvl8pPr>
      <a:lvl9pPr marL="3653431" algn="l" defTabSz="91335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871538" y="152400"/>
            <a:ext cx="7815262"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912813" y="1295400"/>
            <a:ext cx="7773987"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40" name="Rectangle 68"/>
          <p:cNvSpPr>
            <a:spLocks noGrp="1" noChangeArrowheads="1"/>
          </p:cNvSpPr>
          <p:nvPr>
            <p:ph type="ftr" sz="quarter" idx="3"/>
          </p:nvPr>
        </p:nvSpPr>
        <p:spPr bwMode="auto">
          <a:xfrm>
            <a:off x="2667000" y="6400800"/>
            <a:ext cx="3352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solidFill>
                  <a:srgbClr val="0967A4"/>
                </a:solidFill>
                <a:latin typeface="Helvetica" pitchFamily="-111" charset="0"/>
                <a:ea typeface="ＭＳ Ｐゴシック" pitchFamily="-111" charset="-128"/>
                <a:cs typeface="ＭＳ Ｐゴシック" pitchFamily="-111" charset="-128"/>
              </a:defRPr>
            </a:lvl1pPr>
          </a:lstStyle>
          <a:p>
            <a:pPr fontAlgn="base">
              <a:spcBef>
                <a:spcPct val="0"/>
              </a:spcBef>
              <a:spcAft>
                <a:spcPct val="0"/>
              </a:spcAft>
              <a:defRPr/>
            </a:pPr>
            <a:r>
              <a:rPr lang="en-US" smtClean="0"/>
              <a:t>Ian.Bird@cern.ch </a:t>
            </a:r>
            <a:endParaRPr lang="en-US" dirty="0"/>
          </a:p>
        </p:txBody>
      </p:sp>
      <p:sp>
        <p:nvSpPr>
          <p:cNvPr id="3141" name="Rectangle 69"/>
          <p:cNvSpPr>
            <a:spLocks noGrp="1" noChangeArrowheads="1"/>
          </p:cNvSpPr>
          <p:nvPr>
            <p:ph type="sldNum" sz="quarter" idx="4"/>
          </p:nvPr>
        </p:nvSpPr>
        <p:spPr bwMode="auto">
          <a:xfrm>
            <a:off x="7019925" y="6286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rgbClr val="0967A4"/>
                </a:solidFill>
                <a:latin typeface="Helvetica" pitchFamily="-111" charset="0"/>
                <a:ea typeface="ＭＳ Ｐゴシック" pitchFamily="-111" charset="-128"/>
                <a:cs typeface="ＭＳ Ｐゴシック" pitchFamily="-111" charset="-128"/>
              </a:defRPr>
            </a:lvl1pPr>
          </a:lstStyle>
          <a:p>
            <a:pPr fontAlgn="base">
              <a:spcBef>
                <a:spcPct val="0"/>
              </a:spcBef>
              <a:spcAft>
                <a:spcPct val="0"/>
              </a:spcAft>
              <a:defRPr/>
            </a:pPr>
            <a:fld id="{BCD80EBE-9844-8249-A766-B820430A377D}" type="slidenum">
              <a:rPr lang="en-US"/>
              <a:pPr fontAlgn="base">
                <a:spcBef>
                  <a:spcPct val="0"/>
                </a:spcBef>
                <a:spcAft>
                  <a:spcPct val="0"/>
                </a:spcAft>
                <a:defRPr/>
              </a:pPr>
              <a:t>‹#›</a:t>
            </a:fld>
            <a:endParaRPr lang="en-US" dirty="0"/>
          </a:p>
        </p:txBody>
      </p:sp>
      <p:pic>
        <p:nvPicPr>
          <p:cNvPr id="1030" name="Picture 17" descr="CERNlogo-bleu"/>
          <p:cNvPicPr>
            <a:picLocks noChangeAspect="1" noChangeArrowheads="1"/>
          </p:cNvPicPr>
          <p:nvPr userDrawn="1"/>
        </p:nvPicPr>
        <p:blipFill>
          <a:blip r:embed="rId12">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81000" y="6324600"/>
            <a:ext cx="533400" cy="512763"/>
          </a:xfrm>
          <a:prstGeom prst="rect">
            <a:avLst/>
          </a:prstGeom>
          <a:noFill/>
          <a:ln w="9525">
            <a:noFill/>
            <a:miter lim="800000"/>
            <a:headEnd/>
            <a:tailEnd/>
          </a:ln>
        </p:spPr>
      </p:pic>
      <p:sp>
        <p:nvSpPr>
          <p:cNvPr id="3143" name="Line 71"/>
          <p:cNvSpPr>
            <a:spLocks noChangeShapeType="1"/>
          </p:cNvSpPr>
          <p:nvPr userDrawn="1"/>
        </p:nvSpPr>
        <p:spPr bwMode="auto">
          <a:xfrm>
            <a:off x="1066800" y="6324600"/>
            <a:ext cx="7239000" cy="0"/>
          </a:xfrm>
          <a:prstGeom prst="line">
            <a:avLst/>
          </a:prstGeom>
          <a:noFill/>
          <a:ln w="12700">
            <a:solidFill>
              <a:srgbClr val="0967A4">
                <a:alpha val="74001"/>
              </a:srgbClr>
            </a:solidFill>
            <a:round/>
            <a:headEnd/>
            <a:tailEnd/>
          </a:ln>
          <a:effectLst/>
        </p:spPr>
        <p:txBody>
          <a:bodyPr wrap="none" anchor="ctr">
            <a:prstTxWarp prst="textNoShape">
              <a:avLst/>
            </a:prstTxWarp>
          </a:bodyPr>
          <a:lstStyle/>
          <a:p>
            <a:pPr eaLnBrk="0" fontAlgn="base" hangingPunct="0">
              <a:spcBef>
                <a:spcPct val="0"/>
              </a:spcBef>
              <a:spcAft>
                <a:spcPct val="0"/>
              </a:spcAft>
              <a:defRPr/>
            </a:pPr>
            <a:endParaRPr lang="en-GB" sz="2400" dirty="0">
              <a:solidFill>
                <a:srgbClr val="000000"/>
              </a:solidFill>
              <a:latin typeface="Arial" pitchFamily="19" charset="0"/>
              <a:ea typeface="ＭＳ Ｐゴシック" pitchFamily="19" charset="-128"/>
              <a:cs typeface="ＭＳ Ｐゴシック" pitchFamily="19" charset="-128"/>
            </a:endParaRPr>
          </a:p>
        </p:txBody>
      </p:sp>
      <p:sp>
        <p:nvSpPr>
          <p:cNvPr id="3146" name="Rectangle 74"/>
          <p:cNvSpPr>
            <a:spLocks noChangeArrowheads="1"/>
          </p:cNvSpPr>
          <p:nvPr userDrawn="1"/>
        </p:nvSpPr>
        <p:spPr bwMode="auto">
          <a:xfrm>
            <a:off x="0" y="990600"/>
            <a:ext cx="7018338" cy="76200"/>
          </a:xfrm>
          <a:prstGeom prst="rect">
            <a:avLst/>
          </a:prstGeom>
          <a:solidFill>
            <a:schemeClr val="hlink">
              <a:alpha val="50000"/>
            </a:schemeClr>
          </a:solidFill>
          <a:ln w="9525">
            <a:noFill/>
            <a:miter lim="800000"/>
            <a:headEnd/>
            <a:tailEnd/>
          </a:ln>
          <a:effectLst/>
        </p:spPr>
        <p:txBody>
          <a:bodyPr wrap="none" anchor="ctr">
            <a:prstTxWarp prst="textNoShape">
              <a:avLst/>
            </a:prstTxWarp>
          </a:bodyPr>
          <a:lstStyle/>
          <a:p>
            <a:pPr algn="ctr" fontAlgn="base">
              <a:spcBef>
                <a:spcPct val="0"/>
              </a:spcBef>
              <a:spcAft>
                <a:spcPct val="0"/>
              </a:spcAft>
              <a:defRPr/>
            </a:pPr>
            <a:endParaRPr kumimoji="1" lang="en-US" sz="2400" dirty="0">
              <a:solidFill>
                <a:srgbClr val="000000"/>
              </a:solidFill>
              <a:latin typeface="Helvetica" pitchFamily="-111" charset="0"/>
              <a:ea typeface="ＭＳ Ｐゴシック" pitchFamily="-111" charset="-128"/>
              <a:cs typeface="ＭＳ Ｐゴシック" pitchFamily="-111" charset="-128"/>
            </a:endParaRPr>
          </a:p>
        </p:txBody>
      </p:sp>
      <p:sp>
        <p:nvSpPr>
          <p:cNvPr id="9" name="Rectangle 1042"/>
          <p:cNvSpPr>
            <a:spLocks noChangeArrowheads="1"/>
          </p:cNvSpPr>
          <p:nvPr userDrawn="1"/>
        </p:nvSpPr>
        <p:spPr bwMode="auto">
          <a:xfrm>
            <a:off x="0" y="3175"/>
            <a:ext cx="9144000" cy="6858000"/>
          </a:xfrm>
          <a:prstGeom prst="rect">
            <a:avLst/>
          </a:prstGeom>
          <a:gradFill flip="none" rotWithShape="1">
            <a:gsLst>
              <a:gs pos="0">
                <a:schemeClr val="tx2"/>
              </a:gs>
              <a:gs pos="74000">
                <a:schemeClr val="tx2">
                  <a:lumMod val="50000"/>
                </a:schemeClr>
              </a:gs>
              <a:gs pos="99000">
                <a:srgbClr val="000F20"/>
              </a:gs>
            </a:gsLst>
            <a:path path="shape">
              <a:fillToRect l="50000" t="50000" r="50000" b="50000"/>
            </a:path>
            <a:tileRect/>
          </a:gradFill>
          <a:ln w="9525">
            <a:noFill/>
            <a:miter lim="800000"/>
            <a:headEnd/>
            <a:tailEnd/>
          </a:ln>
        </p:spPr>
        <p:txBody>
          <a:bodyP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endParaRPr>
          </a:p>
        </p:txBody>
      </p:sp>
      <p:pic>
        <p:nvPicPr>
          <p:cNvPr id="12" name="Picture 11" descr="cern_logo_1.png"/>
          <p:cNvPicPr>
            <a:picLocks noChangeAspect="1"/>
          </p:cNvPicPr>
          <p:nvPr userDrawn="1"/>
        </p:nvPicPr>
        <p:blipFill>
          <a:blip r:embed="rId13" cstate="screen">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Tree>
    <p:extLst>
      <p:ext uri="{BB962C8B-B14F-4D97-AF65-F5344CB8AC3E}">
        <p14:creationId xmlns:p14="http://schemas.microsoft.com/office/powerpoint/2010/main" val="525081414"/>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Lst>
  <p:timing>
    <p:tnLst>
      <p:par>
        <p:cTn xmlns:p14="http://schemas.microsoft.com/office/powerpoint/2010/main" id="1" dur="indefinite" restart="never" nodeType="tmRoot"/>
      </p:par>
    </p:tnLst>
  </p:timing>
  <p:hf hdr="0" dt="0"/>
  <p:txStyles>
    <p:titleStyle>
      <a:lvl1pPr algn="l" rtl="0" eaLnBrk="0" fontAlgn="base" hangingPunct="0">
        <a:spcBef>
          <a:spcPct val="0"/>
        </a:spcBef>
        <a:spcAft>
          <a:spcPct val="0"/>
        </a:spcAft>
        <a:defRPr sz="4000">
          <a:solidFill>
            <a:schemeClr val="hlink"/>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2pPr>
      <a:lvl3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3pPr>
      <a:lvl4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4pPr>
      <a:lvl5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5pPr>
      <a:lvl6pPr marL="457200" algn="l" rtl="0" fontAlgn="base">
        <a:spcBef>
          <a:spcPct val="0"/>
        </a:spcBef>
        <a:spcAft>
          <a:spcPct val="0"/>
        </a:spcAft>
        <a:defRPr sz="4000">
          <a:solidFill>
            <a:schemeClr val="hlink"/>
          </a:solidFill>
          <a:latin typeface="Helvetica" pitchFamily="19" charset="0"/>
        </a:defRPr>
      </a:lvl6pPr>
      <a:lvl7pPr marL="914400" algn="l" rtl="0" fontAlgn="base">
        <a:spcBef>
          <a:spcPct val="0"/>
        </a:spcBef>
        <a:spcAft>
          <a:spcPct val="0"/>
        </a:spcAft>
        <a:defRPr sz="4000">
          <a:solidFill>
            <a:schemeClr val="hlink"/>
          </a:solidFill>
          <a:latin typeface="Helvetica" pitchFamily="19" charset="0"/>
        </a:defRPr>
      </a:lvl7pPr>
      <a:lvl8pPr marL="1371600" algn="l" rtl="0" fontAlgn="base">
        <a:spcBef>
          <a:spcPct val="0"/>
        </a:spcBef>
        <a:spcAft>
          <a:spcPct val="0"/>
        </a:spcAft>
        <a:defRPr sz="4000">
          <a:solidFill>
            <a:schemeClr val="hlink"/>
          </a:solidFill>
          <a:latin typeface="Helvetica" pitchFamily="19" charset="0"/>
        </a:defRPr>
      </a:lvl8pPr>
      <a:lvl9pPr marL="1828800" algn="l" rtl="0" fontAlgn="base">
        <a:spcBef>
          <a:spcPct val="0"/>
        </a:spcBef>
        <a:spcAft>
          <a:spcPct val="0"/>
        </a:spcAft>
        <a:defRPr sz="4000">
          <a:solidFill>
            <a:schemeClr val="hlink"/>
          </a:solidFill>
          <a:latin typeface="Helvetica" pitchFamily="19" charset="0"/>
        </a:defRPr>
      </a:lvl9pPr>
    </p:titleStyle>
    <p:bodyStyle>
      <a:lvl1pPr marL="342900" indent="-342900" algn="l" rtl="0" eaLnBrk="0" fontAlgn="base" hangingPunct="0">
        <a:spcBef>
          <a:spcPct val="20000"/>
        </a:spcBef>
        <a:spcAft>
          <a:spcPct val="0"/>
        </a:spcAft>
        <a:buClr>
          <a:schemeClr val="folHlink"/>
        </a:buClr>
        <a:buSzPct val="75000"/>
        <a:buFont typeface="Wingdings" charset="2"/>
        <a:buChar char="n"/>
        <a:defRPr sz="2800">
          <a:solidFill>
            <a:schemeClr val="tx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folHlink"/>
        </a:buClr>
        <a:buSzPct val="70000"/>
        <a:buFont typeface="Wingdings" charset="2"/>
        <a:buChar char="n"/>
        <a:defRPr sz="2400">
          <a:solidFill>
            <a:schemeClr val="tx2"/>
          </a:solidFill>
          <a:latin typeface="+mn-lt"/>
          <a:ea typeface="ＭＳ Ｐゴシック" pitchFamily="19" charset="-128"/>
        </a:defRPr>
      </a:lvl2pPr>
      <a:lvl3pPr marL="1143000" indent="-228600" algn="l" rtl="0" eaLnBrk="0" fontAlgn="base" hangingPunct="0">
        <a:spcBef>
          <a:spcPct val="20000"/>
        </a:spcBef>
        <a:spcAft>
          <a:spcPct val="0"/>
        </a:spcAft>
        <a:buClr>
          <a:schemeClr val="tx2"/>
        </a:buClr>
        <a:buChar char="•"/>
        <a:defRPr sz="2000">
          <a:solidFill>
            <a:schemeClr val="tx2"/>
          </a:solidFill>
          <a:latin typeface="+mn-lt"/>
          <a:ea typeface="ＭＳ Ｐゴシック" pitchFamily="19" charset="-128"/>
        </a:defRPr>
      </a:lvl3pPr>
      <a:lvl4pPr marL="1600200" indent="-228600" algn="l" rtl="0" eaLnBrk="0" fontAlgn="base" hangingPunct="0">
        <a:spcBef>
          <a:spcPct val="20000"/>
        </a:spcBef>
        <a:spcAft>
          <a:spcPct val="0"/>
        </a:spcAft>
        <a:buClr>
          <a:schemeClr val="hlink"/>
        </a:buClr>
        <a:buChar char="•"/>
        <a:defRPr sz="2000">
          <a:solidFill>
            <a:schemeClr val="tx2"/>
          </a:solidFill>
          <a:latin typeface="+mn-lt"/>
          <a:ea typeface="ＭＳ Ｐゴシック" pitchFamily="19" charset="-128"/>
        </a:defRPr>
      </a:lvl4pPr>
      <a:lvl5pPr marL="2057400" indent="-228600" algn="l" rtl="0" eaLnBrk="0" fontAlgn="base" hangingPunct="0">
        <a:spcBef>
          <a:spcPct val="20000"/>
        </a:spcBef>
        <a:spcAft>
          <a:spcPct val="0"/>
        </a:spcAft>
        <a:buClr>
          <a:schemeClr val="tx1"/>
        </a:buClr>
        <a:buSzPct val="85000"/>
        <a:buChar char="•"/>
        <a:defRPr sz="2000">
          <a:solidFill>
            <a:schemeClr val="tx2"/>
          </a:solidFill>
          <a:latin typeface="+mn-lt"/>
          <a:ea typeface="ＭＳ Ｐゴシック" pitchFamily="19" charset="-128"/>
        </a:defRPr>
      </a:lvl5pPr>
      <a:lvl6pPr marL="25146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6pPr>
      <a:lvl7pPr marL="29718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7pPr>
      <a:lvl8pPr marL="34290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8pPr>
      <a:lvl9pPr marL="38862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latin typeface="Calibri"/>
              </a:rPr>
              <a:t>Ian.Bird@cern.ch </a:t>
            </a: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A23336-5C51-4AB1-BEE6-DB5BC4505B2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694827389"/>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1026" name="Picture 2" descr="C:\Import\CERN-Presentation\LHC-Tunnel-Background.jpg"/>
          <p:cNvPicPr>
            <a:picLocks noChangeAspect="1" noChangeArrowheads="1"/>
          </p:cNvPicPr>
          <p:nvPr/>
        </p:nvPicPr>
        <p:blipFill>
          <a:blip r:embed="rId6" cstate="print"/>
          <a:srcRect/>
          <a:stretch>
            <a:fillRect/>
          </a:stretch>
        </p:blipFill>
        <p:spPr bwMode="auto">
          <a:xfrm>
            <a:off x="0" y="901685"/>
            <a:ext cx="9144000" cy="5956339"/>
          </a:xfrm>
          <a:prstGeom prst="rect">
            <a:avLst/>
          </a:prstGeom>
          <a:noFill/>
        </p:spPr>
      </p:pic>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defTabSz="457200"/>
            <a:endParaRPr lang="en-US" dirty="0">
              <a:solidFill>
                <a:prstClr val="white"/>
              </a:solidFill>
              <a:latin typeface="Corbel"/>
            </a:endParaRPr>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defTabSz="457200"/>
            <a:endParaRPr lang="en-US" dirty="0">
              <a:solidFill>
                <a:prstClr val="white"/>
              </a:solidFill>
              <a:latin typeface="Corbel"/>
            </a:endParaRPr>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defTabSz="457200"/>
            <a:endParaRPr lang="en-US">
              <a:solidFill>
                <a:prstClr val="white"/>
              </a:solidFill>
              <a:latin typeface="Corbel"/>
            </a:endParaRPr>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defTabSz="457200"/>
            <a:endParaRPr lang="en-US" dirty="0">
              <a:solidFill>
                <a:prstClr val="white"/>
              </a:solidFill>
              <a:latin typeface="Corbel"/>
            </a:endParaRPr>
          </a:p>
        </p:txBody>
      </p:sp>
      <p:sp>
        <p:nvSpPr>
          <p:cNvPr id="22" name="Title Placeholder 21"/>
          <p:cNvSpPr>
            <a:spLocks noGrp="1"/>
          </p:cNvSpPr>
          <p:nvPr>
            <p:ph type="title"/>
          </p:nvPr>
        </p:nvSpPr>
        <p:spPr>
          <a:xfrm>
            <a:off x="943004" y="85708"/>
            <a:ext cx="7772400" cy="777649"/>
          </a:xfrm>
          <a:prstGeom prst="rect">
            <a:avLst/>
          </a:prstGeom>
        </p:spPr>
        <p:txBody>
          <a:bodyPr vert="horz" anchor="ctr" anchorCtr="0">
            <a:noAutofit/>
          </a:bodyPr>
          <a:lstStyle>
            <a:extLst/>
          </a:lstStyle>
          <a:p>
            <a:r>
              <a:rPr lang="en-US" dirty="0" smtClean="0"/>
              <a:t>Click to edit Master title style</a:t>
            </a:r>
            <a:endParaRPr lang="en-US" dirty="0"/>
          </a:p>
        </p:txBody>
      </p:sp>
      <p:sp>
        <p:nvSpPr>
          <p:cNvPr id="13" name="Text Placeholder 12"/>
          <p:cNvSpPr>
            <a:spLocks noGrp="1"/>
          </p:cNvSpPr>
          <p:nvPr>
            <p:ph type="body" idx="1"/>
          </p:nvPr>
        </p:nvSpPr>
        <p:spPr>
          <a:xfrm>
            <a:off x="539526" y="1368108"/>
            <a:ext cx="8182174" cy="5008391"/>
          </a:xfrm>
          <a:prstGeom prst="rect">
            <a:avLst/>
          </a:prstGeom>
        </p:spPr>
        <p:txBody>
          <a:bodyPr vert="horz">
            <a:normAutofit/>
          </a:bodyPr>
          <a:lstStyle>
            <a:extLs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a:defRPr sz="1200">
                <a:solidFill>
                  <a:schemeClr val="tx2"/>
                </a:solidFill>
              </a:defRPr>
            </a:lvl1pPr>
            <a:extLst/>
          </a:lstStyle>
          <a:p>
            <a:pPr defTabSz="457200"/>
            <a:fld id="{8BAF8FCA-8948-AE4E-8E65-6DD345B12AE8}" type="slidenum">
              <a:rPr lang="en-GB" smtClean="0">
                <a:solidFill>
                  <a:srgbClr val="E9E5DC"/>
                </a:solidFill>
                <a:latin typeface="Corbel"/>
              </a:rPr>
              <a:pPr defTabSz="457200"/>
              <a:t>‹#›</a:t>
            </a:fld>
            <a:endParaRPr lang="en-GB">
              <a:solidFill>
                <a:srgbClr val="E9E5DC"/>
              </a:solidFill>
              <a:latin typeface="Corbel"/>
            </a:endParaRPr>
          </a:p>
        </p:txBody>
      </p:sp>
      <p:pic>
        <p:nvPicPr>
          <p:cNvPr id="14" name="Picture 13" descr="cern_logo_1.png"/>
          <p:cNvPicPr>
            <a:picLocks noChangeAspect="1"/>
          </p:cNvPicPr>
          <p:nvPr userDrawn="1"/>
        </p:nvPicPr>
        <p:blipFill>
          <a:blip r:embed="rId7" cstate="screen">
            <a:lum bright="100000" contrast="-100000"/>
            <a:extLst>
              <a:ext uri="{28A0092B-C50C-407E-A947-70E740481C1C}">
                <a14:useLocalDpi xmlns:a14="http://schemas.microsoft.com/office/drawing/2010/main"/>
              </a:ext>
            </a:extLst>
          </a:blip>
          <a:stretch>
            <a:fillRect/>
          </a:stretch>
        </p:blipFill>
        <p:spPr>
          <a:xfrm>
            <a:off x="150692" y="141547"/>
            <a:ext cx="707868" cy="696069"/>
          </a:xfrm>
          <a:prstGeom prst="rect">
            <a:avLst/>
          </a:prstGeom>
        </p:spPr>
      </p:pic>
    </p:spTree>
    <p:extLst>
      <p:ext uri="{BB962C8B-B14F-4D97-AF65-F5344CB8AC3E}">
        <p14:creationId xmlns:p14="http://schemas.microsoft.com/office/powerpoint/2010/main" val="2310382249"/>
      </p:ext>
    </p:extLst>
  </p:cSld>
  <p:clrMap bg1="dk1" tx1="lt1" bg2="dk2" tx2="lt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Lst>
  <p:timing>
    <p:tnLst>
      <p:par>
        <p:cTn xmlns:p14="http://schemas.microsoft.com/office/powerpoint/2010/main" id="1" dur="indefinite" restart="never" nodeType="tmRoot"/>
      </p:par>
    </p:tnLst>
  </p:timing>
  <p:hf hdr="0" dt="0"/>
  <p:txStyles>
    <p:titleStyle>
      <a:lvl1pPr algn="l" rtl="0" eaLnBrk="1" latinLnBrk="0" hangingPunct="1">
        <a:spcBef>
          <a:spcPct val="0"/>
        </a:spcBef>
        <a:buNone/>
        <a:defRPr sz="4000" kern="1200" spc="-150" baseline="0">
          <a:solidFill>
            <a:schemeClr val="tx2">
              <a:satMod val="200000"/>
            </a:schemeClr>
          </a:solidFill>
          <a:effectLst>
            <a:outerShdw blurRad="50800" dist="50800" dir="2700000" algn="tl" rotWithShape="0">
              <a:srgbClr val="000000">
                <a:alpha val="43137"/>
              </a:srgbClr>
            </a:outerShdw>
          </a:effectLst>
          <a:latin typeface="Verdana" pitchFamily="34" charset="0"/>
          <a:ea typeface="Verdana" pitchFamily="34" charset="0"/>
          <a:cs typeface="Verdana" pitchFamily="34" charset="0"/>
        </a:defRPr>
      </a:lvl1pPr>
      <a:extLst/>
    </p:titleStyle>
    <p:bodyStyle>
      <a:lvl1pPr marL="411480" indent="-342900" algn="l" rtl="0" eaLnBrk="1" latinLnBrk="0" hangingPunct="1">
        <a:spcBef>
          <a:spcPts val="700"/>
        </a:spcBef>
        <a:buClr>
          <a:srgbClr val="FFBFBF"/>
        </a:buClr>
        <a:buSzPct val="95000"/>
        <a:buFont typeface="Wingdings"/>
        <a:buChar char=""/>
        <a:defRPr sz="3000" kern="1200">
          <a:solidFill>
            <a:schemeClr val="tx1"/>
          </a:solidFill>
          <a:latin typeface="Verdana" pitchFamily="34" charset="0"/>
          <a:ea typeface="Verdana" pitchFamily="34" charset="0"/>
          <a:cs typeface="Verdana" pitchFamily="34" charset="0"/>
        </a:defRPr>
      </a:lvl1pPr>
      <a:lvl2pPr marL="740664" indent="-285750" algn="l" rtl="0" eaLnBrk="1" latinLnBrk="0" hangingPunct="1">
        <a:spcBef>
          <a:spcPct val="20000"/>
        </a:spcBef>
        <a:buClr>
          <a:srgbClr val="FFFFCC"/>
        </a:buClr>
        <a:buSzPct val="90000"/>
        <a:buFont typeface="Wingdings" pitchFamily="2" charset="2"/>
        <a:buChar char="§"/>
        <a:defRPr sz="2600" kern="1200">
          <a:solidFill>
            <a:schemeClr val="tx1"/>
          </a:solidFill>
          <a:latin typeface="Verdana" pitchFamily="34" charset="0"/>
          <a:ea typeface="Verdana" pitchFamily="34" charset="0"/>
          <a:cs typeface="Verdana" pitchFamily="34" charset="0"/>
        </a:defRPr>
      </a:lvl2pPr>
      <a:lvl3pPr marL="996696" indent="-228600" algn="l" rtl="0" eaLnBrk="1" latinLnBrk="0" hangingPunct="1">
        <a:spcBef>
          <a:spcPct val="20000"/>
        </a:spcBef>
        <a:buClr>
          <a:srgbClr val="FFFFCC"/>
        </a:buClr>
        <a:buFont typeface="Wingdings 2"/>
        <a:buChar char=""/>
        <a:defRPr sz="2400" kern="1200">
          <a:solidFill>
            <a:schemeClr val="tx1"/>
          </a:solidFill>
          <a:latin typeface="Verdana" pitchFamily="34" charset="0"/>
          <a:ea typeface="Verdana" pitchFamily="34" charset="0"/>
          <a:cs typeface="Verdana" pitchFamily="34" charset="0"/>
        </a:defRPr>
      </a:lvl3pPr>
      <a:lvl4pPr marL="1261872" indent="-228600" algn="l" rtl="0" eaLnBrk="1" latinLnBrk="0" hangingPunct="1">
        <a:spcBef>
          <a:spcPct val="20000"/>
        </a:spcBef>
        <a:buClr>
          <a:schemeClr val="accent3"/>
        </a:buClr>
        <a:buFont typeface="Wingdings 3"/>
        <a:buChar char=""/>
        <a:defRPr sz="2200" kern="1200">
          <a:solidFill>
            <a:schemeClr val="tx1"/>
          </a:solidFill>
          <a:latin typeface="Verdana" pitchFamily="34" charset="0"/>
          <a:ea typeface="Verdana" pitchFamily="34" charset="0"/>
          <a:cs typeface="Verdana" pitchFamily="34" charset="0"/>
        </a:defRPr>
      </a:lvl4pPr>
      <a:lvl5pPr marL="1481328" indent="-210312" algn="l" rtl="0" eaLnBrk="1" latinLnBrk="0" hangingPunct="1">
        <a:spcBef>
          <a:spcPct val="20000"/>
        </a:spcBef>
        <a:buClr>
          <a:schemeClr val="accent3"/>
        </a:buClr>
        <a:buFont typeface="Wingdings 2"/>
        <a:buChar char=""/>
        <a:defRPr sz="2000" kern="1200">
          <a:solidFill>
            <a:schemeClr val="tx1"/>
          </a:solidFill>
          <a:latin typeface="Verdana" pitchFamily="34" charset="0"/>
          <a:ea typeface="Verdana" pitchFamily="34" charset="0"/>
          <a:cs typeface="Verdana" pitchFamily="34" charset="0"/>
        </a:defRPr>
      </a:lvl5pPr>
      <a:lvl6pPr marL="1709928" indent="-210312" algn="l" rtl="0" eaLnBrk="1" latinLnBrk="0" hangingPunct="1">
        <a:spcBef>
          <a:spcPct val="20000"/>
        </a:spcBef>
        <a:buClr>
          <a:schemeClr val="accent3"/>
        </a:buClr>
        <a:buFont typeface="Wingdings 2"/>
        <a:buChar char=""/>
        <a:defRPr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9pPr>
      <a:extLst/>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endParaRPr lang="en-GB">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GB" smtClean="0">
                <a:solidFill>
                  <a:prstClr val="black">
                    <a:tint val="75000"/>
                  </a:prstClr>
                </a:solidFill>
                <a:latin typeface="Calibri"/>
              </a:rPr>
              <a:t>Ian.Bird@cern.ch </a:t>
            </a:r>
            <a:endParaRPr lang="en-GB">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8BAF8FCA-8948-AE4E-8E65-6DD345B12AE8}" type="slidenum">
              <a:rPr lang="en-GB" smtClean="0">
                <a:solidFill>
                  <a:prstClr val="black">
                    <a:tint val="75000"/>
                  </a:prstClr>
                </a:solidFill>
                <a:latin typeface="Calibri"/>
              </a:rPr>
              <a:pPr defTabSz="457200"/>
              <a:t>‹#›</a:t>
            </a:fld>
            <a:endParaRPr lang="en-GB">
              <a:solidFill>
                <a:prstClr val="black">
                  <a:tint val="75000"/>
                </a:prstClr>
              </a:solidFill>
              <a:latin typeface="Calibri"/>
            </a:endParaRPr>
          </a:p>
        </p:txBody>
      </p:sp>
    </p:spTree>
    <p:extLst>
      <p:ext uri="{BB962C8B-B14F-4D97-AF65-F5344CB8AC3E}">
        <p14:creationId xmlns:p14="http://schemas.microsoft.com/office/powerpoint/2010/main" val="2226074186"/>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latin typeface="Calibri"/>
              </a:rPr>
              <a:t>Ian.Bird@cern.ch </a:t>
            </a: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A23336-5C51-4AB1-BEE6-DB5BC4505B2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72129767"/>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Image 2" descr="bande-02.eps"/>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6649" y="6124202"/>
            <a:ext cx="9144000" cy="707202"/>
          </a:xfrm>
          <a:prstGeom prst="rect">
            <a:avLst/>
          </a:prstGeom>
        </p:spPr>
      </p:pic>
      <p:pic>
        <p:nvPicPr>
          <p:cNvPr id="3074" name="Picture 2" descr="Logo">
            <a:hlinkClick r:id="rId21"/>
          </p:cNvPr>
          <p:cNvPicPr>
            <a:picLocks noChangeAspect="1" noChangeArrowheads="1"/>
          </p:cNvPicPr>
          <p:nvPr userDrawn="1"/>
        </p:nvPicPr>
        <p:blipFill>
          <a:blip r:embed="rId22" cstate="print">
            <a:extLst>
              <a:ext uri="{28A0092B-C50C-407E-A947-70E740481C1C}">
                <a14:useLocalDpi xmlns:a14="http://schemas.microsoft.com/office/drawing/2010/main" val="0"/>
              </a:ext>
            </a:extLst>
          </a:blip>
          <a:srcRect/>
          <a:stretch>
            <a:fillRect/>
          </a:stretch>
        </p:blipFill>
        <p:spPr bwMode="auto">
          <a:xfrm>
            <a:off x="971600" y="6443234"/>
            <a:ext cx="3456384" cy="220620"/>
          </a:xfrm>
          <a:prstGeom prst="rect">
            <a:avLst/>
          </a:prstGeom>
          <a:noFill/>
          <a:extLst>
            <a:ext uri="{909E8E84-426E-40dd-AFC4-6F175D3DCCD1}">
              <a14:hiddenFill xmlns:a14="http://schemas.microsoft.com/office/drawing/2010/main">
                <a:solidFill>
                  <a:srgbClr val="FFFFFF"/>
                </a:solidFill>
              </a14:hiddenFill>
            </a:ext>
          </a:extLst>
        </p:spPr>
      </p:pic>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539552" y="1929931"/>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7" name="Date Placeholder 1"/>
          <p:cNvSpPr>
            <a:spLocks noGrp="1"/>
          </p:cNvSpPr>
          <p:nvPr>
            <p:ph type="dt" sz="half" idx="2"/>
          </p:nvPr>
        </p:nvSpPr>
        <p:spPr>
          <a:xfrm>
            <a:off x="3361184" y="637648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lgn="ctr"/>
            <a:endParaRPr lang="fr-FR" dirty="0">
              <a:solidFill>
                <a:srgbClr val="0C377B">
                  <a:tint val="75000"/>
                </a:srgbClr>
              </a:solidFill>
              <a:latin typeface="Arial"/>
            </a:endParaRPr>
          </a:p>
        </p:txBody>
      </p:sp>
      <p:sp>
        <p:nvSpPr>
          <p:cNvPr id="8" name="Footer Placeholder 2"/>
          <p:cNvSpPr>
            <a:spLocks noGrp="1"/>
          </p:cNvSpPr>
          <p:nvPr>
            <p:ph type="ftr" sz="quarter" idx="3"/>
          </p:nvPr>
        </p:nvSpPr>
        <p:spPr>
          <a:xfrm>
            <a:off x="5796136" y="6356350"/>
            <a:ext cx="228222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baseline="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3909716806"/>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 id="2147483787" r:id="rId13"/>
    <p:sldLayoutId id="2147483788" r:id="rId14"/>
    <p:sldLayoutId id="2147483789" r:id="rId15"/>
    <p:sldLayoutId id="2147483790" r:id="rId16"/>
    <p:sldLayoutId id="2147483791" r:id="rId17"/>
    <p:sldLayoutId id="2147483792" r:id="rId18"/>
  </p:sldLayoutIdLst>
  <p:timing>
    <p:tnLst>
      <p:par>
        <p:cTn xmlns:p14="http://schemas.microsoft.com/office/powerpoint/2010/main" id="1" dur="indefinite" restart="never" nodeType="tmRoot"/>
      </p:par>
    </p:tnLst>
  </p:timing>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15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Lucida Grande"/>
        <a:buChar char="-"/>
        <a:defRPr kumimoji="0" sz="2600" u="none"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Lucida Grande"/>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Lucida Grande"/>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Lucida Grande"/>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2" name="Rectangle 18"/>
          <p:cNvSpPr>
            <a:spLocks noChangeArrowheads="1"/>
          </p:cNvSpPr>
          <p:nvPr userDrawn="1"/>
        </p:nvSpPr>
        <p:spPr bwMode="auto">
          <a:xfrm rot="10800000">
            <a:off x="0" y="0"/>
            <a:ext cx="9144000" cy="1143000"/>
          </a:xfrm>
          <a:prstGeom prst="rect">
            <a:avLst/>
          </a:prstGeom>
          <a:gradFill rotWithShape="1">
            <a:gsLst>
              <a:gs pos="0">
                <a:schemeClr val="bg1"/>
              </a:gs>
              <a:gs pos="100000">
                <a:schemeClr val="bg1">
                  <a:gamma/>
                  <a:shade val="72549"/>
                  <a:invGamma/>
                </a:schemeClr>
              </a:gs>
            </a:gsLst>
            <a:lin ang="5400000" scaled="1"/>
          </a:gradFill>
          <a:ln w="9525">
            <a:noFill/>
            <a:miter lim="800000"/>
            <a:headEnd/>
            <a:tailEnd/>
          </a:ln>
          <a:effectLst/>
        </p:spPr>
        <p:txBody>
          <a:bodyPr rot="10800000" wrap="none" anchor="ctr"/>
          <a:lstStyle/>
          <a:p>
            <a:pPr algn="ctr" fontAlgn="base">
              <a:spcBef>
                <a:spcPct val="0"/>
              </a:spcBef>
              <a:spcAft>
                <a:spcPct val="0"/>
              </a:spcAft>
              <a:defRPr/>
            </a:pPr>
            <a:endParaRPr lang="en-US">
              <a:solidFill>
                <a:srgbClr val="000000"/>
              </a:solidFill>
              <a:latin typeface="Arial" charset="0"/>
            </a:endParaRPr>
          </a:p>
        </p:txBody>
      </p:sp>
      <p:sp>
        <p:nvSpPr>
          <p:cNvPr id="1033" name="Line 9"/>
          <p:cNvSpPr>
            <a:spLocks noChangeShapeType="1"/>
          </p:cNvSpPr>
          <p:nvPr userDrawn="1"/>
        </p:nvSpPr>
        <p:spPr bwMode="auto">
          <a:xfrm>
            <a:off x="228600" y="6553200"/>
            <a:ext cx="8686800" cy="0"/>
          </a:xfrm>
          <a:prstGeom prst="line">
            <a:avLst/>
          </a:prstGeom>
          <a:noFill/>
          <a:ln w="38100">
            <a:solidFill>
              <a:srgbClr val="15539C"/>
            </a:solidFill>
            <a:round/>
            <a:headEnd/>
            <a:tailEnd/>
          </a:ln>
          <a:effectLst/>
        </p:spPr>
        <p:txBody>
          <a:bodyPr/>
          <a:lstStyle/>
          <a:p>
            <a:pPr fontAlgn="base">
              <a:spcBef>
                <a:spcPct val="0"/>
              </a:spcBef>
              <a:spcAft>
                <a:spcPct val="0"/>
              </a:spcAft>
              <a:defRPr/>
            </a:pPr>
            <a:endParaRPr lang="en-US">
              <a:solidFill>
                <a:srgbClr val="000000"/>
              </a:solidFill>
              <a:latin typeface="Arial" charset="0"/>
            </a:endParaRPr>
          </a:p>
        </p:txBody>
      </p:sp>
      <p:sp>
        <p:nvSpPr>
          <p:cNvPr id="1028" name="Rectangle 3"/>
          <p:cNvSpPr>
            <a:spLocks noGrp="1" noChangeArrowheads="1"/>
          </p:cNvSpPr>
          <p:nvPr>
            <p:ph type="body" idx="1"/>
          </p:nvPr>
        </p:nvSpPr>
        <p:spPr bwMode="auto">
          <a:xfrm>
            <a:off x="1371600" y="1219200"/>
            <a:ext cx="7620000" cy="510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34" name="Rectangle 10"/>
          <p:cNvSpPr>
            <a:spLocks noGrp="1" noChangeArrowheads="1"/>
          </p:cNvSpPr>
          <p:nvPr>
            <p:ph type="ftr" sz="quarter" idx="3"/>
          </p:nvPr>
        </p:nvSpPr>
        <p:spPr bwMode="auto">
          <a:xfrm>
            <a:off x="914400" y="6553200"/>
            <a:ext cx="6858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b="1" i="1">
                <a:solidFill>
                  <a:srgbClr val="15539C"/>
                </a:solidFill>
              </a:defRPr>
            </a:lvl1pPr>
          </a:lstStyle>
          <a:p>
            <a:pPr fontAlgn="base">
              <a:spcBef>
                <a:spcPct val="0"/>
              </a:spcBef>
              <a:spcAft>
                <a:spcPct val="0"/>
              </a:spcAft>
              <a:defRPr/>
            </a:pPr>
            <a:r>
              <a:rPr lang="en-GB" smtClean="0">
                <a:latin typeface="Arial" charset="0"/>
              </a:rPr>
              <a:t>Ian.Bird@cern.ch </a:t>
            </a:r>
            <a:endParaRPr lang="en-GB" dirty="0">
              <a:latin typeface="Arial" charset="0"/>
            </a:endParaRPr>
          </a:p>
        </p:txBody>
      </p:sp>
      <p:sp>
        <p:nvSpPr>
          <p:cNvPr id="1030" name="Rectangle 12"/>
          <p:cNvSpPr>
            <a:spLocks noGrp="1" noChangeArrowheads="1"/>
          </p:cNvSpPr>
          <p:nvPr>
            <p:ph type="title"/>
          </p:nvPr>
        </p:nvSpPr>
        <p:spPr bwMode="auto">
          <a:xfrm>
            <a:off x="1371600" y="228602"/>
            <a:ext cx="7620000" cy="5794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41" name="Rectangle 17"/>
          <p:cNvSpPr>
            <a:spLocks noGrp="1" noChangeArrowheads="1"/>
          </p:cNvSpPr>
          <p:nvPr>
            <p:ph type="sldNum" sz="quarter" idx="4"/>
          </p:nvPr>
        </p:nvSpPr>
        <p:spPr bwMode="auto">
          <a:xfrm>
            <a:off x="7848600" y="6553200"/>
            <a:ext cx="990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i="1">
                <a:solidFill>
                  <a:srgbClr val="15539C"/>
                </a:solidFill>
              </a:defRPr>
            </a:lvl1pPr>
          </a:lstStyle>
          <a:p>
            <a:pPr fontAlgn="base">
              <a:spcBef>
                <a:spcPct val="0"/>
              </a:spcBef>
              <a:spcAft>
                <a:spcPct val="0"/>
              </a:spcAft>
              <a:defRPr/>
            </a:pPr>
            <a:fld id="{BFF724B7-BA1C-4BA8-8071-FB3075E839F7}" type="slidenum">
              <a:rPr lang="en-GB">
                <a:latin typeface="Arial" charset="0"/>
              </a:rPr>
              <a:pPr fontAlgn="base">
                <a:spcBef>
                  <a:spcPct val="0"/>
                </a:spcBef>
                <a:spcAft>
                  <a:spcPct val="0"/>
                </a:spcAft>
                <a:defRPr/>
              </a:pPr>
              <a:t>‹#›</a:t>
            </a:fld>
            <a:endParaRPr lang="en-GB">
              <a:latin typeface="Arial" charset="0"/>
            </a:endParaRPr>
          </a:p>
        </p:txBody>
      </p:sp>
      <p:pic>
        <p:nvPicPr>
          <p:cNvPr id="1032" name="Picture 20" descr="OL-LOGO-trans-medium"/>
          <p:cNvPicPr>
            <a:picLocks noChangeAspect="1" noChangeArrowheads="1"/>
          </p:cNvPicPr>
          <p:nvPr userDrawn="1"/>
        </p:nvPicPr>
        <p:blipFill>
          <a:blip r:embed="rId13" cstate="print"/>
          <a:srcRect/>
          <a:stretch>
            <a:fillRect/>
          </a:stretch>
        </p:blipFill>
        <p:spPr bwMode="auto">
          <a:xfrm>
            <a:off x="152402" y="152402"/>
            <a:ext cx="876300" cy="1143000"/>
          </a:xfrm>
          <a:prstGeom prst="rect">
            <a:avLst/>
          </a:prstGeom>
          <a:noFill/>
          <a:ln w="9525">
            <a:noFill/>
            <a:miter lim="800000"/>
            <a:headEnd/>
            <a:tailEnd/>
          </a:ln>
        </p:spPr>
      </p:pic>
    </p:spTree>
    <p:extLst>
      <p:ext uri="{BB962C8B-B14F-4D97-AF65-F5344CB8AC3E}">
        <p14:creationId xmlns:p14="http://schemas.microsoft.com/office/powerpoint/2010/main" val="3889016039"/>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hf hdr="0" dt="0"/>
  <p:txStyles>
    <p:titleStyle>
      <a:lvl1pPr algn="r" rtl="0" eaLnBrk="0" fontAlgn="base" hangingPunct="0">
        <a:spcBef>
          <a:spcPct val="0"/>
        </a:spcBef>
        <a:spcAft>
          <a:spcPct val="0"/>
        </a:spcAft>
        <a:defRPr sz="3200">
          <a:solidFill>
            <a:srgbClr val="15539C"/>
          </a:solidFill>
          <a:latin typeface="+mj-lt"/>
          <a:ea typeface="+mj-ea"/>
          <a:cs typeface="+mj-cs"/>
        </a:defRPr>
      </a:lvl1pPr>
      <a:lvl2pPr algn="r" rtl="0" eaLnBrk="0" fontAlgn="base" hangingPunct="0">
        <a:spcBef>
          <a:spcPct val="0"/>
        </a:spcBef>
        <a:spcAft>
          <a:spcPct val="0"/>
        </a:spcAft>
        <a:defRPr sz="3200">
          <a:solidFill>
            <a:srgbClr val="15539C"/>
          </a:solidFill>
          <a:latin typeface="Franklin Gothic Demi" pitchFamily="34" charset="0"/>
        </a:defRPr>
      </a:lvl2pPr>
      <a:lvl3pPr algn="r" rtl="0" eaLnBrk="0" fontAlgn="base" hangingPunct="0">
        <a:spcBef>
          <a:spcPct val="0"/>
        </a:spcBef>
        <a:spcAft>
          <a:spcPct val="0"/>
        </a:spcAft>
        <a:defRPr sz="3200">
          <a:solidFill>
            <a:srgbClr val="15539C"/>
          </a:solidFill>
          <a:latin typeface="Franklin Gothic Demi" pitchFamily="34" charset="0"/>
        </a:defRPr>
      </a:lvl3pPr>
      <a:lvl4pPr algn="r" rtl="0" eaLnBrk="0" fontAlgn="base" hangingPunct="0">
        <a:spcBef>
          <a:spcPct val="0"/>
        </a:spcBef>
        <a:spcAft>
          <a:spcPct val="0"/>
        </a:spcAft>
        <a:defRPr sz="3200">
          <a:solidFill>
            <a:srgbClr val="15539C"/>
          </a:solidFill>
          <a:latin typeface="Franklin Gothic Demi" pitchFamily="34" charset="0"/>
        </a:defRPr>
      </a:lvl4pPr>
      <a:lvl5pPr algn="r" rtl="0" eaLnBrk="0" fontAlgn="base" hangingPunct="0">
        <a:spcBef>
          <a:spcPct val="0"/>
        </a:spcBef>
        <a:spcAft>
          <a:spcPct val="0"/>
        </a:spcAft>
        <a:defRPr sz="3200">
          <a:solidFill>
            <a:srgbClr val="15539C"/>
          </a:solidFill>
          <a:latin typeface="Franklin Gothic Demi" pitchFamily="34" charset="0"/>
        </a:defRPr>
      </a:lvl5pPr>
      <a:lvl6pPr marL="457200" algn="r" rtl="0" fontAlgn="base">
        <a:spcBef>
          <a:spcPct val="0"/>
        </a:spcBef>
        <a:spcAft>
          <a:spcPct val="0"/>
        </a:spcAft>
        <a:defRPr sz="3200">
          <a:solidFill>
            <a:srgbClr val="15539C"/>
          </a:solidFill>
          <a:latin typeface="Franklin Gothic Demi" pitchFamily="34" charset="0"/>
        </a:defRPr>
      </a:lvl6pPr>
      <a:lvl7pPr marL="914400" algn="r" rtl="0" fontAlgn="base">
        <a:spcBef>
          <a:spcPct val="0"/>
        </a:spcBef>
        <a:spcAft>
          <a:spcPct val="0"/>
        </a:spcAft>
        <a:defRPr sz="3200">
          <a:solidFill>
            <a:srgbClr val="15539C"/>
          </a:solidFill>
          <a:latin typeface="Franklin Gothic Demi" pitchFamily="34" charset="0"/>
        </a:defRPr>
      </a:lvl7pPr>
      <a:lvl8pPr marL="1371600" algn="r" rtl="0" fontAlgn="base">
        <a:spcBef>
          <a:spcPct val="0"/>
        </a:spcBef>
        <a:spcAft>
          <a:spcPct val="0"/>
        </a:spcAft>
        <a:defRPr sz="3200">
          <a:solidFill>
            <a:srgbClr val="15539C"/>
          </a:solidFill>
          <a:latin typeface="Franklin Gothic Demi" pitchFamily="34" charset="0"/>
        </a:defRPr>
      </a:lvl8pPr>
      <a:lvl9pPr marL="1828800" algn="r" rtl="0" fontAlgn="base">
        <a:spcBef>
          <a:spcPct val="0"/>
        </a:spcBef>
        <a:spcAft>
          <a:spcPct val="0"/>
        </a:spcAft>
        <a:defRPr sz="3200">
          <a:solidFill>
            <a:srgbClr val="15539C"/>
          </a:solidFill>
          <a:latin typeface="Franklin Gothic Demi" pitchFamily="34" charset="0"/>
        </a:defRPr>
      </a:lvl9pPr>
    </p:titleStyle>
    <p:bodyStyle>
      <a:lvl1pPr marL="342900" indent="-342900" algn="l" rtl="0" eaLnBrk="0" fontAlgn="base" hangingPunct="0">
        <a:spcBef>
          <a:spcPct val="20000"/>
        </a:spcBef>
        <a:spcAft>
          <a:spcPct val="0"/>
        </a:spcAft>
        <a:buClr>
          <a:schemeClr val="hlink"/>
        </a:buClr>
        <a:buSzPct val="120000"/>
        <a:buFont typeface="Tw Cen MT Condensed Extra Bold" pitchFamily="34" charset="0"/>
        <a:buChar char="&gt;"/>
        <a:defRPr sz="2800">
          <a:solidFill>
            <a:schemeClr val="accent2"/>
          </a:solidFill>
          <a:latin typeface="+mn-lt"/>
          <a:ea typeface="+mn-ea"/>
          <a:cs typeface="+mn-cs"/>
        </a:defRPr>
      </a:lvl1pPr>
      <a:lvl2pPr marL="742950" indent="-285750" algn="l" rtl="0" eaLnBrk="0" fontAlgn="base" hangingPunct="0">
        <a:spcBef>
          <a:spcPct val="20000"/>
        </a:spcBef>
        <a:spcAft>
          <a:spcPct val="0"/>
        </a:spcAft>
        <a:buClr>
          <a:schemeClr val="accent2"/>
        </a:buClr>
        <a:buSzPct val="120000"/>
        <a:buFont typeface="Wingdings" charset="2"/>
        <a:buChar char="§"/>
        <a:defRPr sz="2400">
          <a:solidFill>
            <a:srgbClr val="15539C"/>
          </a:solidFill>
          <a:latin typeface="Franklin Gothic Book" pitchFamily="34" charset="0"/>
        </a:defRPr>
      </a:lvl2pPr>
      <a:lvl3pPr marL="1143000" indent="-228600" algn="l" rtl="0" eaLnBrk="0" fontAlgn="base" hangingPunct="0">
        <a:spcBef>
          <a:spcPct val="20000"/>
        </a:spcBef>
        <a:spcAft>
          <a:spcPct val="0"/>
        </a:spcAft>
        <a:buClr>
          <a:schemeClr val="accent2"/>
        </a:buClr>
        <a:buSzPct val="120000"/>
        <a:buChar char="•"/>
        <a:defRPr sz="2000">
          <a:solidFill>
            <a:srgbClr val="15539C"/>
          </a:solidFill>
          <a:latin typeface="Franklin Gothic Book" pitchFamily="34" charset="0"/>
        </a:defRPr>
      </a:lvl3pPr>
      <a:lvl4pPr marL="1600200" indent="-228600" algn="l" rtl="0" eaLnBrk="0" fontAlgn="base" hangingPunct="0">
        <a:spcBef>
          <a:spcPct val="20000"/>
        </a:spcBef>
        <a:spcAft>
          <a:spcPct val="0"/>
        </a:spcAft>
        <a:buClr>
          <a:schemeClr val="accent2"/>
        </a:buClr>
        <a:buSzPct val="120000"/>
        <a:buChar char="–"/>
        <a:defRPr>
          <a:solidFill>
            <a:srgbClr val="15539C"/>
          </a:solidFill>
          <a:latin typeface="Franklin Gothic Book" pitchFamily="34" charset="0"/>
        </a:defRPr>
      </a:lvl4pPr>
      <a:lvl5pPr marL="2057400" indent="-228600" algn="l" rtl="0" eaLnBrk="0" fontAlgn="base" hangingPunct="0">
        <a:spcBef>
          <a:spcPct val="20000"/>
        </a:spcBef>
        <a:spcAft>
          <a:spcPct val="0"/>
        </a:spcAft>
        <a:buClr>
          <a:schemeClr val="accent2"/>
        </a:buClr>
        <a:buSzPct val="120000"/>
        <a:buChar char="»"/>
        <a:defRPr>
          <a:solidFill>
            <a:srgbClr val="15539C"/>
          </a:solidFill>
          <a:latin typeface="Franklin Gothic Book" pitchFamily="34" charset="0"/>
        </a:defRPr>
      </a:lvl5pPr>
      <a:lvl6pPr marL="25146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6pPr>
      <a:lvl7pPr marL="29718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7pPr>
      <a:lvl8pPr marL="34290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8pPr>
      <a:lvl9pPr marL="3886200" indent="-228600" algn="l" rtl="0" fontAlgn="base">
        <a:spcBef>
          <a:spcPct val="20000"/>
        </a:spcBef>
        <a:spcAft>
          <a:spcPct val="0"/>
        </a:spcAft>
        <a:buClr>
          <a:schemeClr val="accent2"/>
        </a:buClr>
        <a:buSzPct val="120000"/>
        <a:buChar char="»"/>
        <a:defRPr>
          <a:solidFill>
            <a:srgbClr val="15539C"/>
          </a:solidFill>
          <a:latin typeface="Franklin Gothic Book"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36.png"/><Relationship Id="rId5" Type="http://schemas.openxmlformats.org/officeDocument/2006/relationships/image" Target="../media/image37.png"/><Relationship Id="rId6" Type="http://schemas.microsoft.com/office/2007/relationships/hdphoto" Target="../media/hdphoto1.wdp"/><Relationship Id="rId1" Type="http://schemas.openxmlformats.org/officeDocument/2006/relationships/slideLayout" Target="../slideLayouts/slideLayout10.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4.png"/><Relationship Id="rId3" Type="http://schemas.openxmlformats.org/officeDocument/2006/relationships/image" Target="../media/image55.png"/></Relationships>
</file>

<file path=ppt/slides/_rels/slide13.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56.jpeg"/><Relationship Id="rId5" Type="http://schemas.openxmlformats.org/officeDocument/2006/relationships/image" Target="../media/image57.jpeg"/><Relationship Id="rId6" Type="http://schemas.openxmlformats.org/officeDocument/2006/relationships/image" Target="../media/image58.png"/><Relationship Id="rId7" Type="http://schemas.openxmlformats.org/officeDocument/2006/relationships/image" Target="../media/image59.png"/><Relationship Id="rId8" Type="http://schemas.openxmlformats.org/officeDocument/2006/relationships/image" Target="../media/image60.jpeg"/><Relationship Id="rId9" Type="http://schemas.openxmlformats.org/officeDocument/2006/relationships/image" Target="../media/image15.png"/><Relationship Id="rId1" Type="http://schemas.openxmlformats.org/officeDocument/2006/relationships/slideLayout" Target="../slideLayouts/slideLayout10.xml"/><Relationship Id="rId2"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image" Target="../media/image61.png"/></Relationships>
</file>

<file path=ppt/slides/_rels/slide15.xml.rels><?xml version="1.0" encoding="UTF-8" standalone="yes"?>
<Relationships xmlns="http://schemas.openxmlformats.org/package/2006/relationships"><Relationship Id="rId3" Type="http://schemas.openxmlformats.org/officeDocument/2006/relationships/image" Target="../media/image63.gif"/><Relationship Id="rId4" Type="http://schemas.openxmlformats.org/officeDocument/2006/relationships/image" Target="../media/image64.jpeg"/><Relationship Id="rId5" Type="http://schemas.openxmlformats.org/officeDocument/2006/relationships/image" Target="../media/image65.jpeg"/><Relationship Id="rId1" Type="http://schemas.openxmlformats.org/officeDocument/2006/relationships/slideLayout" Target="../slideLayouts/slideLayout41.xml"/><Relationship Id="rId2" Type="http://schemas.openxmlformats.org/officeDocument/2006/relationships/image" Target="../media/image6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6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9.xml"/><Relationship Id="rId3" Type="http://schemas.openxmlformats.org/officeDocument/2006/relationships/image" Target="../media/image67.gif"/></Relationships>
</file>

<file path=ppt/slides/_rels/slide19.xml.rels><?xml version="1.0" encoding="UTF-8" standalone="yes"?>
<Relationships xmlns="http://schemas.openxmlformats.org/package/2006/relationships"><Relationship Id="rId3" Type="http://schemas.openxmlformats.org/officeDocument/2006/relationships/image" Target="../media/image69.png"/><Relationship Id="rId4" Type="http://schemas.openxmlformats.org/officeDocument/2006/relationships/image" Target="../media/image70.png"/><Relationship Id="rId5" Type="http://schemas.openxmlformats.org/officeDocument/2006/relationships/image" Target="../media/image71.png"/><Relationship Id="rId6" Type="http://schemas.microsoft.com/office/2007/relationships/hdphoto" Target="../media/hdphoto2.wdp"/><Relationship Id="rId7" Type="http://schemas.microsoft.com/office/2007/relationships/hdphoto" Target="../media/hdphoto3.wdp"/><Relationship Id="rId8" Type="http://schemas.openxmlformats.org/officeDocument/2006/relationships/image" Target="../media/image72.jpeg"/><Relationship Id="rId1" Type="http://schemas.openxmlformats.org/officeDocument/2006/relationships/slideLayout" Target="../slideLayouts/slideLayout46.xml"/><Relationship Id="rId2" Type="http://schemas.openxmlformats.org/officeDocument/2006/relationships/image" Target="../media/image68.png"/></Relationships>
</file>

<file path=ppt/slides/_rels/slide2.xml.rels><?xml version="1.0" encoding="UTF-8" standalone="yes"?>
<Relationships xmlns="http://schemas.openxmlformats.org/package/2006/relationships"><Relationship Id="rId3" Type="http://schemas.openxmlformats.org/officeDocument/2006/relationships/image" Target="../media/image39.jpeg"/><Relationship Id="rId4" Type="http://schemas.openxmlformats.org/officeDocument/2006/relationships/image" Target="../media/image35.jpeg"/><Relationship Id="rId1" Type="http://schemas.openxmlformats.org/officeDocument/2006/relationships/slideLayout" Target="../slideLayouts/slideLayout5.xml"/><Relationship Id="rId2" Type="http://schemas.openxmlformats.org/officeDocument/2006/relationships/image" Target="../media/image3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image" Target="../media/image73.png"/><Relationship Id="rId3" Type="http://schemas.openxmlformats.org/officeDocument/2006/relationships/image" Target="../media/image74.png"/></Relationships>
</file>

<file path=ppt/slides/_rels/slide21.xml.rels><?xml version="1.0" encoding="UTF-8" standalone="yes"?>
<Relationships xmlns="http://schemas.openxmlformats.org/package/2006/relationships"><Relationship Id="rId3" Type="http://schemas.openxmlformats.org/officeDocument/2006/relationships/image" Target="../media/image75.jpeg"/><Relationship Id="rId4" Type="http://schemas.openxmlformats.org/officeDocument/2006/relationships/image" Target="../media/image76.png"/><Relationship Id="rId5" Type="http://schemas.openxmlformats.org/officeDocument/2006/relationships/image" Target="../media/image77.png"/><Relationship Id="rId6" Type="http://schemas.openxmlformats.org/officeDocument/2006/relationships/hyperlink" Target="http://www.opensciencegrid.org/" TargetMode="External"/><Relationship Id="rId7" Type="http://schemas.openxmlformats.org/officeDocument/2006/relationships/image" Target="../media/image78.png"/><Relationship Id="rId8" Type="http://schemas.openxmlformats.org/officeDocument/2006/relationships/image" Target="../media/image79.png"/><Relationship Id="rId9" Type="http://schemas.openxmlformats.org/officeDocument/2006/relationships/image" Target="../media/image80.jpeg"/><Relationship Id="rId10" Type="http://schemas.openxmlformats.org/officeDocument/2006/relationships/image" Target="../media/image81.png"/><Relationship Id="rId1" Type="http://schemas.openxmlformats.org/officeDocument/2006/relationships/slideLayout" Target="../slideLayouts/slideLayout48.xml"/><Relationship Id="rId2" Type="http://schemas.openxmlformats.org/officeDocument/2006/relationships/notesSlide" Target="../notesSlides/notesSlide10.xml"/></Relationships>
</file>

<file path=ppt/slides/_rels/slide22.xml.rels><?xml version="1.0" encoding="UTF-8" standalone="yes"?>
<Relationships xmlns="http://schemas.openxmlformats.org/package/2006/relationships"><Relationship Id="rId3" Type="http://schemas.openxmlformats.org/officeDocument/2006/relationships/image" Target="../media/image83.png"/><Relationship Id="rId4" Type="http://schemas.openxmlformats.org/officeDocument/2006/relationships/image" Target="../media/image84.png"/><Relationship Id="rId5" Type="http://schemas.openxmlformats.org/officeDocument/2006/relationships/image" Target="../media/image85.png"/><Relationship Id="rId1" Type="http://schemas.openxmlformats.org/officeDocument/2006/relationships/slideLayout" Target="../slideLayouts/slideLayout48.xml"/><Relationship Id="rId2" Type="http://schemas.openxmlformats.org/officeDocument/2006/relationships/image" Target="../media/image8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image" Target="../media/image86.emf"/><Relationship Id="rId3" Type="http://schemas.openxmlformats.org/officeDocument/2006/relationships/image" Target="../media/image8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image" Target="../media/image88.png"/></Relationships>
</file>

<file path=ppt/slides/_rels/slide26.xml.rels><?xml version="1.0" encoding="UTF-8" standalone="yes"?>
<Relationships xmlns="http://schemas.openxmlformats.org/package/2006/relationships"><Relationship Id="rId3" Type="http://schemas.openxmlformats.org/officeDocument/2006/relationships/image" Target="../media/image90.png"/><Relationship Id="rId4" Type="http://schemas.openxmlformats.org/officeDocument/2006/relationships/image" Target="../media/image91.png"/><Relationship Id="rId5" Type="http://schemas.openxmlformats.org/officeDocument/2006/relationships/diagramData" Target="../diagrams/data1.xml"/><Relationship Id="rId6" Type="http://schemas.openxmlformats.org/officeDocument/2006/relationships/diagramLayout" Target="../diagrams/layout1.xml"/><Relationship Id="rId7" Type="http://schemas.openxmlformats.org/officeDocument/2006/relationships/diagramQuickStyle" Target="../diagrams/quickStyle1.xml"/><Relationship Id="rId8" Type="http://schemas.openxmlformats.org/officeDocument/2006/relationships/diagramColors" Target="../diagrams/colors1.xml"/><Relationship Id="rId9" Type="http://schemas.microsoft.com/office/2007/relationships/diagramDrawing" Target="../diagrams/drawing1.xml"/><Relationship Id="rId1" Type="http://schemas.openxmlformats.org/officeDocument/2006/relationships/slideLayout" Target="../slideLayouts/slideLayout50.xml"/><Relationship Id="rId2" Type="http://schemas.openxmlformats.org/officeDocument/2006/relationships/image" Target="../media/image89.png"/></Relationships>
</file>

<file path=ppt/slides/_rels/slide27.xml.rels><?xml version="1.0" encoding="UTF-8" standalone="yes"?>
<Relationships xmlns="http://schemas.openxmlformats.org/package/2006/relationships"><Relationship Id="rId3" Type="http://schemas.openxmlformats.org/officeDocument/2006/relationships/image" Target="../media/image93.jpeg"/><Relationship Id="rId4" Type="http://schemas.openxmlformats.org/officeDocument/2006/relationships/image" Target="../media/image94.jpeg"/><Relationship Id="rId5" Type="http://schemas.openxmlformats.org/officeDocument/2006/relationships/image" Target="../media/image95.jpeg"/><Relationship Id="rId6" Type="http://schemas.openxmlformats.org/officeDocument/2006/relationships/image" Target="../media/image96.png"/><Relationship Id="rId1" Type="http://schemas.openxmlformats.org/officeDocument/2006/relationships/slideLayout" Target="../slideLayouts/slideLayout51.xml"/><Relationship Id="rId2" Type="http://schemas.openxmlformats.org/officeDocument/2006/relationships/image" Target="../media/image92.jpeg"/></Relationships>
</file>

<file path=ppt/slides/_rels/slide28.xml.rels><?xml version="1.0" encoding="UTF-8" standalone="yes"?>
<Relationships xmlns="http://schemas.openxmlformats.org/package/2006/relationships"><Relationship Id="rId3" Type="http://schemas.openxmlformats.org/officeDocument/2006/relationships/image" Target="../media/image98.emf"/><Relationship Id="rId4" Type="http://schemas.openxmlformats.org/officeDocument/2006/relationships/image" Target="../media/image99.emf"/><Relationship Id="rId5" Type="http://schemas.openxmlformats.org/officeDocument/2006/relationships/image" Target="../media/image100.emf"/><Relationship Id="rId1" Type="http://schemas.openxmlformats.org/officeDocument/2006/relationships/slideLayout" Target="../slideLayouts/slideLayout50.xml"/><Relationship Id="rId2" Type="http://schemas.openxmlformats.org/officeDocument/2006/relationships/image" Target="../media/image97.emf"/></Relationships>
</file>

<file path=ppt/slides/_rels/slide29.xml.rels><?xml version="1.0" encoding="UTF-8" standalone="yes"?>
<Relationships xmlns="http://schemas.openxmlformats.org/package/2006/relationships"><Relationship Id="rId3" Type="http://schemas.openxmlformats.org/officeDocument/2006/relationships/image" Target="../media/image101.emf"/><Relationship Id="rId4" Type="http://schemas.openxmlformats.org/officeDocument/2006/relationships/image" Target="../media/image102.emf"/><Relationship Id="rId1" Type="http://schemas.openxmlformats.org/officeDocument/2006/relationships/slideLayout" Target="../slideLayouts/slideLayout48.xml"/><Relationship Id="rId2" Type="http://schemas.openxmlformats.org/officeDocument/2006/relationships/notesSlide" Target="../notesSlides/notesSlide12.xml"/></Relationships>
</file>

<file path=ppt/slides/_rels/slide3.xml.rels><?xml version="1.0" encoding="UTF-8" standalone="yes"?>
<Relationships xmlns="http://schemas.openxmlformats.org/package/2006/relationships"><Relationship Id="rId3" Type="http://schemas.openxmlformats.org/officeDocument/2006/relationships/image" Target="../media/image40.jpeg"/><Relationship Id="rId4" Type="http://schemas.openxmlformats.org/officeDocument/2006/relationships/image" Target="../media/image41.png"/><Relationship Id="rId5" Type="http://schemas.openxmlformats.org/officeDocument/2006/relationships/image" Target="../media/image42.png"/><Relationship Id="rId6" Type="http://schemas.openxmlformats.org/officeDocument/2006/relationships/image" Target="../media/image43.png"/><Relationship Id="rId7" Type="http://schemas.openxmlformats.org/officeDocument/2006/relationships/image" Target="../media/image44.png"/><Relationship Id="rId8" Type="http://schemas.openxmlformats.org/officeDocument/2006/relationships/image" Target="../media/image45.png"/><Relationship Id="rId9" Type="http://schemas.openxmlformats.org/officeDocument/2006/relationships/image" Target="../media/image46.png"/><Relationship Id="rId1" Type="http://schemas.openxmlformats.org/officeDocument/2006/relationships/slideLayout" Target="../slideLayouts/slideLayout28.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3" Type="http://schemas.openxmlformats.org/officeDocument/2006/relationships/image" Target="../media/image104.emf"/><Relationship Id="rId4" Type="http://schemas.openxmlformats.org/officeDocument/2006/relationships/image" Target="../media/image105.emf"/><Relationship Id="rId5" Type="http://schemas.openxmlformats.org/officeDocument/2006/relationships/image" Target="../media/image106.png"/><Relationship Id="rId6" Type="http://schemas.openxmlformats.org/officeDocument/2006/relationships/image" Target="../media/image107.png"/><Relationship Id="rId1" Type="http://schemas.openxmlformats.org/officeDocument/2006/relationships/slideLayout" Target="../slideLayouts/slideLayout48.xml"/><Relationship Id="rId2" Type="http://schemas.openxmlformats.org/officeDocument/2006/relationships/image" Target="../media/image103.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3.xml.rels><?xml version="1.0" encoding="UTF-8" standalone="yes"?>
<Relationships xmlns="http://schemas.openxmlformats.org/package/2006/relationships"><Relationship Id="rId3" Type="http://schemas.openxmlformats.org/officeDocument/2006/relationships/image" Target="../media/image109.emf"/><Relationship Id="rId4" Type="http://schemas.openxmlformats.org/officeDocument/2006/relationships/image" Target="../media/image110.emf"/><Relationship Id="rId1" Type="http://schemas.openxmlformats.org/officeDocument/2006/relationships/slideLayout" Target="../slideLayouts/slideLayout32.xml"/><Relationship Id="rId2" Type="http://schemas.openxmlformats.org/officeDocument/2006/relationships/image" Target="../media/image108.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image" Target="../media/image111.png"/><Relationship Id="rId3" Type="http://schemas.openxmlformats.org/officeDocument/2006/relationships/image" Target="../media/image11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notesSlide" Target="../notesSlides/notesSlide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image" Target="../media/image113.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3.xml"/><Relationship Id="rId3" Type="http://schemas.openxmlformats.org/officeDocument/2006/relationships/image" Target="../media/image47.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xml.rels><?xml version="1.0" encoding="UTF-8" standalone="yes"?>
<Relationships xmlns="http://schemas.openxmlformats.org/package/2006/relationships"><Relationship Id="rId3" Type="http://schemas.openxmlformats.org/officeDocument/2006/relationships/image" Target="../media/image48.jpeg"/><Relationship Id="rId4" Type="http://schemas.openxmlformats.org/officeDocument/2006/relationships/image" Target="../media/image49.jpeg"/><Relationship Id="rId1" Type="http://schemas.openxmlformats.org/officeDocument/2006/relationships/slideLayout" Target="../slideLayouts/slideLayout7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chart" Target="../charts/chart2.xml"/><Relationship Id="rId1" Type="http://schemas.openxmlformats.org/officeDocument/2006/relationships/slideLayout" Target="../slideLayouts/slideLayout83.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3" Type="http://schemas.openxmlformats.org/officeDocument/2006/relationships/image" Target="../media/image50.jpeg"/><Relationship Id="rId4" Type="http://schemas.openxmlformats.org/officeDocument/2006/relationships/image" Target="../media/image51.png"/><Relationship Id="rId5" Type="http://schemas.openxmlformats.org/officeDocument/2006/relationships/image" Target="../media/image52.jpeg"/><Relationship Id="rId6" Type="http://schemas.openxmlformats.org/officeDocument/2006/relationships/image" Target="../media/image53.jpeg"/><Relationship Id="rId1" Type="http://schemas.openxmlformats.org/officeDocument/2006/relationships/slideLayout" Target="../slideLayouts/slideLayout98.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4318" y="0"/>
            <a:ext cx="9161277" cy="6870958"/>
          </a:xfrm>
          <a:prstGeom prst="rect">
            <a:avLst/>
          </a:prstGeom>
        </p:spPr>
      </p:pic>
      <p:sp>
        <p:nvSpPr>
          <p:cNvPr id="6" name="Text Box 3"/>
          <p:cNvSpPr txBox="1">
            <a:spLocks noChangeArrowheads="1"/>
          </p:cNvSpPr>
          <p:nvPr/>
        </p:nvSpPr>
        <p:spPr bwMode="auto">
          <a:xfrm>
            <a:off x="228600" y="228600"/>
            <a:ext cx="7848600" cy="707886"/>
          </a:xfrm>
          <a:prstGeom prst="rect">
            <a:avLst/>
          </a:prstGeom>
          <a:noFill/>
          <a:ln w="9525">
            <a:noFill/>
            <a:miter lim="800000"/>
            <a:headEnd/>
            <a:tailEnd/>
          </a:ln>
          <a:effectLst>
            <a:outerShdw blurRad="63500" dist="38099" dir="2700000" algn="ctr" rotWithShape="0">
              <a:srgbClr val="000000">
                <a:alpha val="74997"/>
              </a:srgbClr>
            </a:outerShdw>
          </a:effectLst>
        </p:spPr>
        <p:txBody>
          <a:bodyPr wrap="square">
            <a:prstTxWarp prst="textNoShape">
              <a:avLst/>
            </a:prstTxWarp>
            <a:spAutoFit/>
          </a:bodyPr>
          <a:lstStyle/>
          <a:p>
            <a:pPr fontAlgn="base">
              <a:spcBef>
                <a:spcPct val="0"/>
              </a:spcBef>
              <a:spcAft>
                <a:spcPct val="0"/>
              </a:spcAft>
              <a:defRPr/>
            </a:pPr>
            <a:r>
              <a:rPr lang="en-GB" sz="4000" dirty="0" smtClean="0">
                <a:solidFill>
                  <a:srgbClr val="FFFFFF"/>
                </a:solidFill>
              </a:rPr>
              <a:t>CERN</a:t>
            </a:r>
            <a:r>
              <a:rPr lang="en-GB" sz="4000" dirty="0">
                <a:solidFill>
                  <a:srgbClr val="FFFFFF"/>
                </a:solidFill>
              </a:rPr>
              <a:t> </a:t>
            </a:r>
            <a:r>
              <a:rPr lang="en-GB" sz="4000" dirty="0" smtClean="0">
                <a:solidFill>
                  <a:srgbClr val="FFFFFF"/>
                </a:solidFill>
              </a:rPr>
              <a:t>&amp; Computing</a:t>
            </a:r>
          </a:p>
        </p:txBody>
      </p:sp>
      <p:sp>
        <p:nvSpPr>
          <p:cNvPr id="27659" name="TextBox 12"/>
          <p:cNvSpPr txBox="1">
            <a:spLocks noChangeArrowheads="1"/>
          </p:cNvSpPr>
          <p:nvPr/>
        </p:nvSpPr>
        <p:spPr bwMode="auto">
          <a:xfrm>
            <a:off x="-108520" y="3360474"/>
            <a:ext cx="9361040" cy="2031325"/>
          </a:xfrm>
          <a:prstGeom prst="rect">
            <a:avLst/>
          </a:prstGeom>
          <a:noFill/>
          <a:ln w="9525">
            <a:noFill/>
            <a:miter lim="800000"/>
            <a:headEnd/>
            <a:tailEnd/>
          </a:ln>
        </p:spPr>
        <p:txBody>
          <a:bodyPr wrap="square">
            <a:prstTxWarp prst="textNoShape">
              <a:avLst/>
            </a:prstTxWarp>
            <a:spAutoFit/>
          </a:bodyPr>
          <a:lstStyle/>
          <a:p>
            <a:pPr algn="ctr" fontAlgn="base">
              <a:spcBef>
                <a:spcPct val="0"/>
              </a:spcBef>
              <a:spcAft>
                <a:spcPct val="0"/>
              </a:spcAft>
            </a:pPr>
            <a:r>
              <a:rPr lang="en-US" sz="2600" dirty="0" smtClean="0">
                <a:solidFill>
                  <a:srgbClr val="FFFF00"/>
                </a:solidFill>
                <a:effectLst>
                  <a:outerShdw blurRad="38100" dist="38100" dir="2700000">
                    <a:srgbClr val="000000"/>
                  </a:outerShdw>
                </a:effectLst>
                <a:latin typeface="Arial" charset="0"/>
                <a:ea typeface="ＭＳ Ｐゴシック" charset="-128"/>
                <a:cs typeface="ＭＳ Ｐゴシック" charset="-128"/>
              </a:rPr>
              <a:t>Ian Bird, CERN</a:t>
            </a:r>
          </a:p>
          <a:p>
            <a:pPr algn="ctr" fontAlgn="base">
              <a:spcBef>
                <a:spcPct val="0"/>
              </a:spcBef>
              <a:spcAft>
                <a:spcPct val="0"/>
              </a:spcAft>
            </a:pPr>
            <a:r>
              <a:rPr lang="en-US" sz="2600" smtClean="0">
                <a:solidFill>
                  <a:srgbClr val="FFFF00"/>
                </a:solidFill>
                <a:effectLst>
                  <a:outerShdw blurRad="38100" dist="38100" dir="2700000">
                    <a:srgbClr val="000000"/>
                  </a:outerShdw>
                </a:effectLst>
                <a:latin typeface="Arial" charset="0"/>
                <a:ea typeface="ＭＳ Ｐゴシック" charset="-128"/>
                <a:cs typeface="ＭＳ Ｐゴシック" charset="-128"/>
              </a:rPr>
              <a:t> </a:t>
            </a:r>
            <a:endParaRPr lang="en-US" sz="2600" dirty="0" smtClean="0">
              <a:solidFill>
                <a:srgbClr val="FFFF00"/>
              </a:solidFill>
              <a:effectLst>
                <a:outerShdw blurRad="38100" dist="38100" dir="2700000">
                  <a:srgbClr val="000000"/>
                </a:outerShdw>
              </a:effectLst>
              <a:latin typeface="Arial" charset="0"/>
              <a:ea typeface="ＭＳ Ｐゴシック" charset="-128"/>
              <a:cs typeface="ＭＳ Ｐゴシック" charset="-128"/>
            </a:endParaRPr>
          </a:p>
          <a:p>
            <a:pPr algn="ctr" fontAlgn="base">
              <a:spcBef>
                <a:spcPct val="0"/>
              </a:spcBef>
              <a:spcAft>
                <a:spcPct val="0"/>
              </a:spcAft>
            </a:pPr>
            <a:endParaRPr lang="en-US" sz="2600" dirty="0" smtClean="0">
              <a:solidFill>
                <a:srgbClr val="FFFF00"/>
              </a:solidFill>
              <a:effectLst>
                <a:outerShdw blurRad="38100" dist="38100" dir="2700000">
                  <a:srgbClr val="000000"/>
                </a:outerShdw>
              </a:effectLst>
              <a:latin typeface="Arial" charset="0"/>
              <a:ea typeface="ＭＳ Ｐゴシック" charset="-128"/>
              <a:cs typeface="ＭＳ Ｐゴシック" charset="-128"/>
            </a:endParaRPr>
          </a:p>
          <a:p>
            <a:pPr algn="ctr" fontAlgn="base">
              <a:spcBef>
                <a:spcPct val="0"/>
              </a:spcBef>
              <a:spcAft>
                <a:spcPct val="0"/>
              </a:spcAft>
            </a:pPr>
            <a:r>
              <a:rPr lang="en-US" sz="2400" dirty="0" smtClean="0">
                <a:solidFill>
                  <a:srgbClr val="FFFF00"/>
                </a:solidFill>
                <a:effectLst>
                  <a:outerShdw blurRad="38100" dist="38100" dir="2700000">
                    <a:srgbClr val="000000"/>
                  </a:outerShdw>
                </a:effectLst>
                <a:latin typeface="Arial" charset="0"/>
                <a:ea typeface="ＭＳ Ｐゴシック" charset="-128"/>
                <a:cs typeface="ＭＳ Ｐゴシック" charset="-128"/>
              </a:rPr>
              <a:t>2</a:t>
            </a:r>
            <a:r>
              <a:rPr lang="en-US" sz="2400" baseline="30000" dirty="0" smtClean="0">
                <a:solidFill>
                  <a:srgbClr val="FFFF00"/>
                </a:solidFill>
                <a:effectLst>
                  <a:outerShdw blurRad="38100" dist="38100" dir="2700000">
                    <a:srgbClr val="000000"/>
                  </a:outerShdw>
                </a:effectLst>
                <a:latin typeface="Arial" charset="0"/>
                <a:ea typeface="ＭＳ Ｐゴシック" charset="-128"/>
                <a:cs typeface="ＭＳ Ｐゴシック" charset="-128"/>
              </a:rPr>
              <a:t>nd</a:t>
            </a:r>
            <a:r>
              <a:rPr lang="en-US" sz="2400" dirty="0" smtClean="0">
                <a:solidFill>
                  <a:srgbClr val="FFFF00"/>
                </a:solidFill>
                <a:effectLst>
                  <a:outerShdw blurRad="38100" dist="38100" dir="2700000">
                    <a:srgbClr val="000000"/>
                  </a:outerShdw>
                </a:effectLst>
                <a:latin typeface="Arial" charset="0"/>
                <a:ea typeface="ＭＳ Ｐゴシック" charset="-128"/>
                <a:cs typeface="ＭＳ Ｐゴシック" charset="-128"/>
              </a:rPr>
              <a:t> September 2013</a:t>
            </a:r>
            <a:endParaRPr lang="en-US" sz="2400" dirty="0" smtClean="0">
              <a:solidFill>
                <a:srgbClr val="FFFF00"/>
              </a:solidFill>
              <a:effectLst>
                <a:outerShdw blurRad="38100" dist="38100" dir="2700000">
                  <a:srgbClr val="000000"/>
                </a:outerShdw>
              </a:effectLst>
              <a:latin typeface="Arial" charset="0"/>
              <a:ea typeface="ＭＳ Ｐゴシック" charset="-128"/>
              <a:cs typeface="ＭＳ Ｐゴシック" charset="-128"/>
            </a:endParaRPr>
          </a:p>
          <a:p>
            <a:pPr algn="ctr" fontAlgn="base">
              <a:spcBef>
                <a:spcPct val="0"/>
              </a:spcBef>
              <a:spcAft>
                <a:spcPct val="0"/>
              </a:spcAft>
            </a:pPr>
            <a:endParaRPr lang="en-US" sz="2400" dirty="0" smtClean="0">
              <a:solidFill>
                <a:srgbClr val="FFFF00"/>
              </a:solidFill>
              <a:effectLst>
                <a:outerShdw blurRad="38100" dist="38100" dir="2700000">
                  <a:srgbClr val="000000"/>
                </a:outerShdw>
              </a:effectLst>
              <a:latin typeface="Arial" charset="0"/>
              <a:ea typeface="ＭＳ Ｐゴシック" charset="-128"/>
              <a:cs typeface="ＭＳ Ｐゴシック" charset="-128"/>
            </a:endParaRPr>
          </a:p>
        </p:txBody>
      </p:sp>
      <p:pic>
        <p:nvPicPr>
          <p:cNvPr id="11" name="Picture 9"/>
          <p:cNvPicPr>
            <a:picLocks noChangeAspect="1"/>
          </p:cNvPicPr>
          <p:nvPr/>
        </p:nvPicPr>
        <p:blipFill>
          <a:blip r:embed="rId4"/>
          <a:srcRect/>
          <a:stretch>
            <a:fillRect/>
          </a:stretch>
        </p:blipFill>
        <p:spPr bwMode="auto">
          <a:xfrm>
            <a:off x="914400" y="5486400"/>
            <a:ext cx="1219200" cy="1219200"/>
          </a:xfrm>
          <a:prstGeom prst="rect">
            <a:avLst/>
          </a:prstGeom>
          <a:noFill/>
          <a:ln w="9525">
            <a:noFill/>
            <a:miter lim="800000"/>
            <a:headEnd/>
            <a:tailEnd/>
          </a:ln>
          <a:effectLst>
            <a:outerShdw blurRad="63500" dist="38099" dir="2700000" algn="ctr" rotWithShape="0">
              <a:srgbClr val="000000">
                <a:alpha val="74998"/>
              </a:srgbClr>
            </a:outerShdw>
          </a:effectLst>
        </p:spPr>
      </p:pic>
      <p:sp>
        <p:nvSpPr>
          <p:cNvPr id="13" name="Text Box 3"/>
          <p:cNvSpPr txBox="1">
            <a:spLocks noChangeArrowheads="1"/>
          </p:cNvSpPr>
          <p:nvPr/>
        </p:nvSpPr>
        <p:spPr bwMode="auto">
          <a:xfrm>
            <a:off x="0" y="5877580"/>
            <a:ext cx="9144000" cy="523220"/>
          </a:xfrm>
          <a:prstGeom prst="rect">
            <a:avLst/>
          </a:prstGeom>
          <a:noFill/>
          <a:ln w="9525">
            <a:noFill/>
            <a:miter lim="800000"/>
            <a:headEnd/>
            <a:tailEnd/>
          </a:ln>
          <a:effectLst>
            <a:outerShdw blurRad="63500" dist="38099" dir="2700000" algn="ctr" rotWithShape="0">
              <a:srgbClr val="000000">
                <a:alpha val="74997"/>
              </a:srgbClr>
            </a:outerShdw>
          </a:effectLst>
        </p:spPr>
        <p:txBody>
          <a:bodyPr wrap="square">
            <a:prstTxWarp prst="textNoShape">
              <a:avLst/>
            </a:prstTxWarp>
            <a:spAutoFit/>
          </a:bodyPr>
          <a:lstStyle/>
          <a:p>
            <a:pPr fontAlgn="base">
              <a:spcBef>
                <a:spcPct val="0"/>
              </a:spcBef>
              <a:spcAft>
                <a:spcPct val="0"/>
              </a:spcAft>
              <a:defRPr/>
            </a:pPr>
            <a:r>
              <a:rPr lang="en-GB" sz="2800" b="1" i="1"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a:t>
            </a:r>
            <a:r>
              <a:rPr lang="en-GB" sz="2800" b="1" i="1"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a:t>
            </a:r>
            <a:r>
              <a:rPr lang="en-GB" sz="2800" b="1" i="1"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Accelerating Science and Innovation</a:t>
            </a:r>
            <a:endParaRPr lang="en-GB" sz="2800" b="1" i="1"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pic>
        <p:nvPicPr>
          <p:cNvPr id="3" name="Picture 2" descr="WLCG-mini-B.jpg"/>
          <p:cNvPicPr>
            <a:picLocks noChangeAspect="1"/>
          </p:cNvPicPr>
          <p:nvPr/>
        </p:nvPicPr>
        <p:blipFill>
          <a:blip r:embed="rId5">
            <a:extLst>
              <a:ext uri="{BEBA8EAE-BF5A-486C-A8C5-ECC9F3942E4B}">
                <a14:imgProps xmlns:a14="http://schemas.microsoft.com/office/drawing/2010/main">
                  <a14:imgLayer r:embed="rId6">
                    <a14:imgEffect>
                      <a14:backgroundRemoval t="3306" b="97521" l="1653" r="97521"/>
                    </a14:imgEffect>
                  </a14:imgLayer>
                </a14:imgProps>
              </a:ext>
              <a:ext uri="{28A0092B-C50C-407E-A947-70E740481C1C}">
                <a14:useLocalDpi xmlns:a14="http://schemas.microsoft.com/office/drawing/2010/main"/>
              </a:ext>
            </a:extLst>
          </a:blip>
          <a:stretch>
            <a:fillRect/>
          </a:stretch>
        </p:blipFill>
        <p:spPr>
          <a:xfrm>
            <a:off x="7607300" y="11723"/>
            <a:ext cx="1536700" cy="1536700"/>
          </a:xfrm>
          <a:prstGeom prst="rect">
            <a:avLst/>
          </a:prstGeom>
        </p:spPr>
      </p:pic>
      <p:sp>
        <p:nvSpPr>
          <p:cNvPr id="2" name="Footer Placeholder 1"/>
          <p:cNvSpPr>
            <a:spLocks noGrp="1"/>
          </p:cNvSpPr>
          <p:nvPr>
            <p:ph type="ftr" sz="quarter" idx="3"/>
          </p:nvPr>
        </p:nvSpPr>
        <p:spPr/>
        <p:txBody>
          <a:bodyPr/>
          <a:lstStyle/>
          <a:p>
            <a:r>
              <a:rPr lang="en-US" smtClean="0"/>
              <a:t>Ian.Bird@cern.ch </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a:t>
            </a:fld>
            <a:endParaRPr lang="en-US" dirty="0"/>
          </a:p>
        </p:txBody>
      </p:sp>
    </p:spTree>
    <p:extLst>
      <p:ext uri="{BB962C8B-B14F-4D97-AF65-F5344CB8AC3E}">
        <p14:creationId xmlns:p14="http://schemas.microsoft.com/office/powerpoint/2010/main" val="402657340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5" name="Title 4"/>
          <p:cNvSpPr>
            <a:spLocks noGrp="1"/>
          </p:cNvSpPr>
          <p:nvPr>
            <p:ph type="title"/>
          </p:nvPr>
        </p:nvSpPr>
        <p:spPr/>
        <p:txBody>
          <a:bodyPr/>
          <a:lstStyle/>
          <a:p>
            <a:r>
              <a:rPr lang="en-GB" dirty="0" smtClean="0"/>
              <a:t>Overview of computing </a:t>
            </a:r>
            <a:endParaRPr lang="en-GB" dirty="0"/>
          </a:p>
        </p:txBody>
      </p:sp>
      <p:sp>
        <p:nvSpPr>
          <p:cNvPr id="6" name="Text Placeholder 5"/>
          <p:cNvSpPr>
            <a:spLocks noGrp="1"/>
          </p:cNvSpPr>
          <p:nvPr>
            <p:ph type="body" idx="1"/>
          </p:nvPr>
        </p:nvSpPr>
        <p:spPr/>
        <p:txBody>
          <a:bodyPr/>
          <a:lstStyle/>
          <a:p>
            <a:endParaRPr lang="en-GB"/>
          </a:p>
        </p:txBody>
      </p:sp>
      <p:sp>
        <p:nvSpPr>
          <p:cNvPr id="7" name="Slide Number Placeholder 6"/>
          <p:cNvSpPr>
            <a:spLocks noGrp="1"/>
          </p:cNvSpPr>
          <p:nvPr>
            <p:ph type="sldNum" sz="quarter" idx="12"/>
          </p:nvPr>
        </p:nvSpPr>
        <p:spPr/>
        <p:txBody>
          <a:bodyPr/>
          <a:lstStyle/>
          <a:p>
            <a:fld id="{17918391-D411-FE40-AAD7-861AE5233E0E}" type="slidenum">
              <a:rPr lang="en-US" smtClean="0">
                <a:solidFill>
                  <a:srgbClr val="0C377B">
                    <a:tint val="75000"/>
                  </a:srgbClr>
                </a:solidFill>
                <a:latin typeface="Arial"/>
              </a:rPr>
              <a:pPr/>
              <a:t>10</a:t>
            </a:fld>
            <a:endParaRPr lang="en-US" dirty="0">
              <a:solidFill>
                <a:srgbClr val="0C377B">
                  <a:tint val="75000"/>
                </a:srgbClr>
              </a:solidFill>
              <a:latin typeface="Arial"/>
            </a:endParaRPr>
          </a:p>
        </p:txBody>
      </p:sp>
    </p:spTree>
    <p:extLst>
      <p:ext uri="{BB962C8B-B14F-4D97-AF65-F5344CB8AC3E}">
        <p14:creationId xmlns:p14="http://schemas.microsoft.com/office/powerpoint/2010/main" val="132764797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half" idx="1"/>
            <p:extLst>
              <p:ext uri="{D42A27DB-BD31-4B8C-83A1-F6EECF244321}">
                <p14:modId xmlns:p14="http://schemas.microsoft.com/office/powerpoint/2010/main" val="1676003715"/>
              </p:ext>
            </p:extLst>
          </p:nvPr>
        </p:nvGraphicFramePr>
        <p:xfrm>
          <a:off x="1357321" y="1206385"/>
          <a:ext cx="6978299" cy="2595880"/>
        </p:xfrm>
        <a:graphic>
          <a:graphicData uri="http://schemas.openxmlformats.org/drawingml/2006/table">
            <a:tbl>
              <a:tblPr firstRow="1" bandRow="1">
                <a:tableStyleId>{5C22544A-7EE6-4342-B048-85BDC9FD1C3A}</a:tableStyleId>
              </a:tblPr>
              <a:tblGrid>
                <a:gridCol w="1416353"/>
                <a:gridCol w="2145948"/>
                <a:gridCol w="3415998"/>
              </a:tblGrid>
              <a:tr h="370840">
                <a:tc>
                  <a:txBody>
                    <a:bodyPr/>
                    <a:lstStyle/>
                    <a:p>
                      <a:r>
                        <a:rPr lang="en-GB" dirty="0" smtClean="0"/>
                        <a:t>Date</a:t>
                      </a:r>
                      <a:endParaRPr lang="en-GB" dirty="0"/>
                    </a:p>
                  </a:txBody>
                  <a:tcPr/>
                </a:tc>
                <a:tc>
                  <a:txBody>
                    <a:bodyPr/>
                    <a:lstStyle/>
                    <a:p>
                      <a:pPr algn="ctr"/>
                      <a:r>
                        <a:rPr lang="en-GB" dirty="0" smtClean="0"/>
                        <a:t>Collaboration sizes</a:t>
                      </a:r>
                      <a:endParaRPr lang="en-GB" dirty="0"/>
                    </a:p>
                  </a:txBody>
                  <a:tcPr/>
                </a:tc>
                <a:tc>
                  <a:txBody>
                    <a:bodyPr/>
                    <a:lstStyle/>
                    <a:p>
                      <a:r>
                        <a:rPr lang="en-GB" dirty="0" smtClean="0"/>
                        <a:t>Data volume, archive technology</a:t>
                      </a:r>
                      <a:endParaRPr lang="en-GB" dirty="0"/>
                    </a:p>
                  </a:txBody>
                  <a:tcPr/>
                </a:tc>
              </a:tr>
              <a:tr h="370840">
                <a:tc>
                  <a:txBody>
                    <a:bodyPr/>
                    <a:lstStyle/>
                    <a:p>
                      <a:r>
                        <a:rPr lang="en-GB" dirty="0" smtClean="0"/>
                        <a:t>Late</a:t>
                      </a:r>
                      <a:r>
                        <a:rPr lang="en-GB" baseline="0" dirty="0" smtClean="0"/>
                        <a:t> 1950’s</a:t>
                      </a:r>
                      <a:endParaRPr lang="en-GB" dirty="0"/>
                    </a:p>
                  </a:txBody>
                  <a:tcPr/>
                </a:tc>
                <a:tc>
                  <a:txBody>
                    <a:bodyPr/>
                    <a:lstStyle/>
                    <a:p>
                      <a:pPr algn="ctr"/>
                      <a:r>
                        <a:rPr lang="en-GB" dirty="0" smtClean="0"/>
                        <a:t>2-3 </a:t>
                      </a:r>
                      <a:endParaRPr lang="en-GB" dirty="0"/>
                    </a:p>
                  </a:txBody>
                  <a:tcPr/>
                </a:tc>
                <a:tc>
                  <a:txBody>
                    <a:bodyPr/>
                    <a:lstStyle/>
                    <a:p>
                      <a:r>
                        <a:rPr lang="en-GB" dirty="0" smtClean="0"/>
                        <a:t>Kilobits, notebooks</a:t>
                      </a:r>
                      <a:endParaRPr lang="en-GB" dirty="0"/>
                    </a:p>
                  </a:txBody>
                  <a:tcPr/>
                </a:tc>
              </a:tr>
              <a:tr h="370840">
                <a:tc>
                  <a:txBody>
                    <a:bodyPr/>
                    <a:lstStyle/>
                    <a:p>
                      <a:r>
                        <a:rPr lang="en-GB" dirty="0" smtClean="0"/>
                        <a:t>1960’s</a:t>
                      </a:r>
                      <a:endParaRPr lang="en-GB" dirty="0"/>
                    </a:p>
                  </a:txBody>
                  <a:tcPr/>
                </a:tc>
                <a:tc>
                  <a:txBody>
                    <a:bodyPr/>
                    <a:lstStyle/>
                    <a:p>
                      <a:pPr algn="ctr"/>
                      <a:r>
                        <a:rPr lang="en-GB" dirty="0" smtClean="0"/>
                        <a:t>10-15</a:t>
                      </a:r>
                      <a:endParaRPr lang="en-GB" dirty="0"/>
                    </a:p>
                  </a:txBody>
                  <a:tcPr/>
                </a:tc>
                <a:tc>
                  <a:txBody>
                    <a:bodyPr/>
                    <a:lstStyle/>
                    <a:p>
                      <a:r>
                        <a:rPr lang="en-GB" dirty="0" err="1" smtClean="0"/>
                        <a:t>kB</a:t>
                      </a:r>
                      <a:r>
                        <a:rPr lang="en-GB" dirty="0" smtClean="0"/>
                        <a:t>, </a:t>
                      </a:r>
                      <a:r>
                        <a:rPr lang="en-GB" dirty="0" err="1" smtClean="0"/>
                        <a:t>punchcards</a:t>
                      </a:r>
                      <a:endParaRPr lang="en-GB" dirty="0" smtClean="0"/>
                    </a:p>
                  </a:txBody>
                  <a:tcPr/>
                </a:tc>
              </a:tr>
              <a:tr h="370840">
                <a:tc>
                  <a:txBody>
                    <a:bodyPr/>
                    <a:lstStyle/>
                    <a:p>
                      <a:r>
                        <a:rPr lang="en-GB" dirty="0" smtClean="0"/>
                        <a:t>1970’s</a:t>
                      </a:r>
                      <a:endParaRPr lang="en-GB" dirty="0"/>
                    </a:p>
                  </a:txBody>
                  <a:tcPr/>
                </a:tc>
                <a:tc>
                  <a:txBody>
                    <a:bodyPr/>
                    <a:lstStyle/>
                    <a:p>
                      <a:pPr algn="ctr"/>
                      <a:r>
                        <a:rPr lang="en-GB" dirty="0" smtClean="0"/>
                        <a:t>~35</a:t>
                      </a:r>
                      <a:endParaRPr lang="en-GB" dirty="0"/>
                    </a:p>
                  </a:txBody>
                  <a:tcPr/>
                </a:tc>
                <a:tc>
                  <a:txBody>
                    <a:bodyPr/>
                    <a:lstStyle/>
                    <a:p>
                      <a:r>
                        <a:rPr lang="en-GB" dirty="0" smtClean="0"/>
                        <a:t>MB, tape</a:t>
                      </a:r>
                      <a:endParaRPr lang="en-GB" dirty="0"/>
                    </a:p>
                  </a:txBody>
                  <a:tcPr/>
                </a:tc>
              </a:tr>
              <a:tr h="370840">
                <a:tc>
                  <a:txBody>
                    <a:bodyPr/>
                    <a:lstStyle/>
                    <a:p>
                      <a:r>
                        <a:rPr lang="en-GB" dirty="0" smtClean="0"/>
                        <a:t>1980’s</a:t>
                      </a:r>
                      <a:endParaRPr lang="en-GB" dirty="0"/>
                    </a:p>
                  </a:txBody>
                  <a:tcPr/>
                </a:tc>
                <a:tc>
                  <a:txBody>
                    <a:bodyPr/>
                    <a:lstStyle/>
                    <a:p>
                      <a:pPr algn="ctr"/>
                      <a:r>
                        <a:rPr lang="en-GB" dirty="0" smtClean="0"/>
                        <a:t>~100</a:t>
                      </a:r>
                      <a:endParaRPr lang="en-GB" dirty="0"/>
                    </a:p>
                  </a:txBody>
                  <a:tcPr/>
                </a:tc>
                <a:tc>
                  <a:txBody>
                    <a:bodyPr/>
                    <a:lstStyle/>
                    <a:p>
                      <a:r>
                        <a:rPr lang="en-GB" dirty="0" smtClean="0"/>
                        <a:t>GB, tape, disk</a:t>
                      </a:r>
                      <a:endParaRPr lang="en-GB" dirty="0"/>
                    </a:p>
                  </a:txBody>
                  <a:tcPr/>
                </a:tc>
              </a:tr>
              <a:tr h="370840">
                <a:tc>
                  <a:txBody>
                    <a:bodyPr/>
                    <a:lstStyle/>
                    <a:p>
                      <a:r>
                        <a:rPr lang="en-GB" dirty="0" smtClean="0"/>
                        <a:t>1990’s</a:t>
                      </a:r>
                      <a:endParaRPr lang="en-GB" dirty="0"/>
                    </a:p>
                  </a:txBody>
                  <a:tcPr/>
                </a:tc>
                <a:tc>
                  <a:txBody>
                    <a:bodyPr/>
                    <a:lstStyle/>
                    <a:p>
                      <a:pPr algn="ctr"/>
                      <a:r>
                        <a:rPr lang="en-GB" dirty="0" smtClean="0"/>
                        <a:t>700-800</a:t>
                      </a:r>
                      <a:endParaRPr lang="en-GB" dirty="0"/>
                    </a:p>
                  </a:txBody>
                  <a:tcPr/>
                </a:tc>
                <a:tc>
                  <a:txBody>
                    <a:bodyPr/>
                    <a:lstStyle/>
                    <a:p>
                      <a:r>
                        <a:rPr lang="en-GB" dirty="0" smtClean="0"/>
                        <a:t>TB, tape, disk</a:t>
                      </a:r>
                      <a:endParaRPr lang="en-GB" dirty="0"/>
                    </a:p>
                  </a:txBody>
                  <a:tcPr/>
                </a:tc>
              </a:tr>
              <a:tr h="370840">
                <a:tc>
                  <a:txBody>
                    <a:bodyPr/>
                    <a:lstStyle/>
                    <a:p>
                      <a:r>
                        <a:rPr lang="en-GB" dirty="0" smtClean="0"/>
                        <a:t>2010’s</a:t>
                      </a:r>
                      <a:endParaRPr lang="en-GB" dirty="0"/>
                    </a:p>
                  </a:txBody>
                  <a:tcPr/>
                </a:tc>
                <a:tc>
                  <a:txBody>
                    <a:bodyPr/>
                    <a:lstStyle/>
                    <a:p>
                      <a:pPr algn="ctr"/>
                      <a:r>
                        <a:rPr lang="en-GB" dirty="0" smtClean="0"/>
                        <a:t>~3000</a:t>
                      </a:r>
                      <a:endParaRPr lang="en-GB" dirty="0"/>
                    </a:p>
                  </a:txBody>
                  <a:tcPr/>
                </a:tc>
                <a:tc>
                  <a:txBody>
                    <a:bodyPr/>
                    <a:lstStyle/>
                    <a:p>
                      <a:r>
                        <a:rPr lang="en-GB" dirty="0" smtClean="0"/>
                        <a:t>PB, tape, disk</a:t>
                      </a:r>
                      <a:endParaRPr lang="en-GB" dirty="0"/>
                    </a:p>
                  </a:txBody>
                  <a:tcPr/>
                </a:tc>
              </a:tr>
            </a:tbl>
          </a:graphicData>
        </a:graphic>
      </p:graphicFrame>
      <p:sp>
        <p:nvSpPr>
          <p:cNvPr id="2" name="Footer Placeholder 1"/>
          <p:cNvSpPr>
            <a:spLocks noGrp="1"/>
          </p:cNvSpPr>
          <p:nvPr>
            <p:ph type="ftr" sz="quarter" idx="11"/>
          </p:nvPr>
        </p:nvSpPr>
        <p:spPr/>
        <p:txBody>
          <a:bodyPr/>
          <a:lstStyle/>
          <a:p>
            <a:pPr>
              <a:defRPr/>
            </a:pPr>
            <a:r>
              <a:rPr lang="en-US" smtClean="0">
                <a:solidFill>
                  <a:prstClr val="black">
                    <a:tint val="75000"/>
                  </a:prstClr>
                </a:solidFill>
                <a:latin typeface="Calibri"/>
              </a:rPr>
              <a:t>Ian.Bird@cern.ch </a:t>
            </a:r>
            <a:endParaRPr lang="en-US">
              <a:solidFill>
                <a:srgbClr val="000000"/>
              </a:solidFill>
              <a:latin typeface="Calibri"/>
            </a:endParaRPr>
          </a:p>
        </p:txBody>
      </p:sp>
      <p:sp>
        <p:nvSpPr>
          <p:cNvPr id="3" name="Slide Number Placeholder 2"/>
          <p:cNvSpPr>
            <a:spLocks noGrp="1"/>
          </p:cNvSpPr>
          <p:nvPr>
            <p:ph type="sldNum" sz="quarter" idx="12"/>
          </p:nvPr>
        </p:nvSpPr>
        <p:spPr/>
        <p:txBody>
          <a:bodyPr/>
          <a:lstStyle/>
          <a:p>
            <a:pPr>
              <a:defRPr/>
            </a:pPr>
            <a:fld id="{72BA1B4B-8DC9-9C4C-8520-0CD720202937}" type="slidenum">
              <a:rPr lang="en-US" smtClean="0">
                <a:solidFill>
                  <a:prstClr val="black">
                    <a:tint val="75000"/>
                  </a:prstClr>
                </a:solidFill>
                <a:latin typeface="Calibri"/>
              </a:rPr>
              <a:pPr>
                <a:defRPr/>
              </a:pPr>
              <a:t>11</a:t>
            </a:fld>
            <a:endParaRPr lang="en-US">
              <a:solidFill>
                <a:prstClr val="black">
                  <a:tint val="75000"/>
                </a:prstClr>
              </a:solidFill>
              <a:latin typeface="Calibri"/>
            </a:endParaRPr>
          </a:p>
        </p:txBody>
      </p:sp>
      <p:sp>
        <p:nvSpPr>
          <p:cNvPr id="4" name="Title 3"/>
          <p:cNvSpPr>
            <a:spLocks noGrp="1"/>
          </p:cNvSpPr>
          <p:nvPr>
            <p:ph type="title"/>
          </p:nvPr>
        </p:nvSpPr>
        <p:spPr/>
        <p:txBody>
          <a:bodyPr/>
          <a:lstStyle/>
          <a:p>
            <a:r>
              <a:rPr lang="en-GB" dirty="0" smtClean="0"/>
              <a:t>Some history of scale…</a:t>
            </a:r>
            <a:endParaRPr lang="en-GB" dirty="0"/>
          </a:p>
        </p:txBody>
      </p:sp>
      <p:sp>
        <p:nvSpPr>
          <p:cNvPr id="7" name="TextBox 6"/>
          <p:cNvSpPr txBox="1"/>
          <p:nvPr/>
        </p:nvSpPr>
        <p:spPr>
          <a:xfrm>
            <a:off x="3017039" y="4058593"/>
            <a:ext cx="3390672" cy="1477328"/>
          </a:xfrm>
          <a:prstGeom prst="rect">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none" rtlCol="0">
            <a:spAutoFit/>
          </a:bodyPr>
          <a:lstStyle/>
          <a:p>
            <a:r>
              <a:rPr lang="en-GB" u="sng" dirty="0" smtClean="0">
                <a:solidFill>
                  <a:prstClr val="black"/>
                </a:solidFill>
                <a:latin typeface="Calibri"/>
              </a:rPr>
              <a:t>For comparison</a:t>
            </a:r>
            <a:r>
              <a:rPr lang="en-GB" dirty="0" smtClean="0">
                <a:solidFill>
                  <a:prstClr val="black"/>
                </a:solidFill>
                <a:latin typeface="Calibri"/>
              </a:rPr>
              <a:t>:</a:t>
            </a:r>
          </a:p>
          <a:p>
            <a:r>
              <a:rPr lang="en-GB" dirty="0" smtClean="0">
                <a:solidFill>
                  <a:prstClr val="black"/>
                </a:solidFill>
                <a:latin typeface="Calibri"/>
              </a:rPr>
              <a:t>1990’s: Total LEP data set ~few TB</a:t>
            </a:r>
          </a:p>
          <a:p>
            <a:r>
              <a:rPr lang="en-GB" dirty="0" smtClean="0">
                <a:solidFill>
                  <a:prstClr val="black"/>
                </a:solidFill>
                <a:latin typeface="Calibri"/>
              </a:rPr>
              <a:t>Would fit on 1 tape today</a:t>
            </a:r>
          </a:p>
          <a:p>
            <a:endParaRPr lang="en-GB" dirty="0">
              <a:solidFill>
                <a:prstClr val="black"/>
              </a:solidFill>
              <a:latin typeface="Calibri"/>
            </a:endParaRPr>
          </a:p>
          <a:p>
            <a:r>
              <a:rPr lang="en-GB" dirty="0" smtClean="0">
                <a:solidFill>
                  <a:prstClr val="black"/>
                </a:solidFill>
                <a:latin typeface="Calibri"/>
              </a:rPr>
              <a:t>Today: 1 year of LHC data ~25 PB</a:t>
            </a:r>
            <a:endParaRPr lang="en-GB" dirty="0">
              <a:solidFill>
                <a:prstClr val="black"/>
              </a:solidFill>
              <a:latin typeface="Calibri"/>
            </a:endParaRPr>
          </a:p>
        </p:txBody>
      </p:sp>
    </p:spTree>
    <p:extLst>
      <p:ext uri="{BB962C8B-B14F-4D97-AF65-F5344CB8AC3E}">
        <p14:creationId xmlns:p14="http://schemas.microsoft.com/office/powerpoint/2010/main" val="276650316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09129"/>
            <a:ext cx="7470648" cy="634229"/>
          </a:xfrm>
        </p:spPr>
        <p:txBody>
          <a:bodyPr>
            <a:normAutofit fontScale="90000"/>
          </a:bodyPr>
          <a:lstStyle/>
          <a:p>
            <a:r>
              <a:rPr lang="en-GB" dirty="0" smtClean="0"/>
              <a:t>Fundamental questions…</a:t>
            </a:r>
            <a:endParaRPr lang="en-GB" dirty="0"/>
          </a:p>
        </p:txBody>
      </p:sp>
      <p:pic>
        <p:nvPicPr>
          <p:cNvPr id="5" name="Picture 4"/>
          <p:cNvPicPr>
            <a:picLocks noChangeAspect="1"/>
          </p:cNvPicPr>
          <p:nvPr/>
        </p:nvPicPr>
        <p:blipFill>
          <a:blip r:embed="rId2"/>
          <a:stretch>
            <a:fillRect/>
          </a:stretch>
        </p:blipFill>
        <p:spPr>
          <a:xfrm>
            <a:off x="0" y="743358"/>
            <a:ext cx="5257515" cy="3417385"/>
          </a:xfrm>
          <a:prstGeom prst="rect">
            <a:avLst/>
          </a:prstGeom>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55331" y="2937456"/>
            <a:ext cx="4388669" cy="3920544"/>
          </a:xfrm>
          <a:prstGeom prst="rect">
            <a:avLst/>
          </a:prstGeom>
        </p:spPr>
      </p:pic>
      <p:sp>
        <p:nvSpPr>
          <p:cNvPr id="7" name="TextBox 6"/>
          <p:cNvSpPr txBox="1"/>
          <p:nvPr/>
        </p:nvSpPr>
        <p:spPr>
          <a:xfrm>
            <a:off x="5288335" y="743358"/>
            <a:ext cx="3855665" cy="2185214"/>
          </a:xfrm>
          <a:prstGeom prst="rect">
            <a:avLst/>
          </a:prstGeom>
          <a:noFill/>
        </p:spPr>
        <p:txBody>
          <a:bodyPr wrap="square" rtlCol="0">
            <a:spAutoFit/>
          </a:bodyPr>
          <a:lstStyle/>
          <a:p>
            <a:pPr marL="285750" indent="-285750">
              <a:buFont typeface="Arial"/>
              <a:buChar char="•"/>
            </a:pPr>
            <a:r>
              <a:rPr lang="en-GB" sz="1600" dirty="0" smtClean="0"/>
              <a:t>How to explain that particles have mass?</a:t>
            </a:r>
          </a:p>
          <a:p>
            <a:pPr marL="742950" lvl="1" indent="-285750">
              <a:buFont typeface="Arial"/>
              <a:buChar char="•"/>
            </a:pPr>
            <a:r>
              <a:rPr lang="en-GB" sz="1400" dirty="0" smtClean="0"/>
              <a:t>Theories and accumulating experimental data…getting close</a:t>
            </a:r>
          </a:p>
          <a:p>
            <a:pPr marL="285750" indent="-285750">
              <a:buFont typeface="Arial"/>
              <a:buChar char="•"/>
            </a:pPr>
            <a:endParaRPr lang="en-GB" sz="1600" dirty="0" smtClean="0"/>
          </a:p>
          <a:p>
            <a:pPr marL="285750" indent="-285750">
              <a:buFont typeface="Arial"/>
              <a:buChar char="•"/>
            </a:pPr>
            <a:r>
              <a:rPr lang="en-GB" sz="1600" dirty="0" smtClean="0"/>
              <a:t>What is 96% of the Universe made of?</a:t>
            </a:r>
          </a:p>
          <a:p>
            <a:pPr marL="742950" lvl="1" indent="-285750">
              <a:buFont typeface="Arial"/>
              <a:buChar char="•"/>
            </a:pPr>
            <a:r>
              <a:rPr lang="en-GB" sz="1400" dirty="0" smtClean="0"/>
              <a:t>We only observe 4% of the apparent mass</a:t>
            </a:r>
            <a:endParaRPr lang="en-GB" sz="1400" dirty="0"/>
          </a:p>
        </p:txBody>
      </p:sp>
      <p:sp>
        <p:nvSpPr>
          <p:cNvPr id="8" name="TextBox 7"/>
          <p:cNvSpPr txBox="1"/>
          <p:nvPr/>
        </p:nvSpPr>
        <p:spPr>
          <a:xfrm>
            <a:off x="0" y="4160743"/>
            <a:ext cx="4755331" cy="1723549"/>
          </a:xfrm>
          <a:prstGeom prst="rect">
            <a:avLst/>
          </a:prstGeom>
          <a:noFill/>
        </p:spPr>
        <p:txBody>
          <a:bodyPr wrap="square" rtlCol="0">
            <a:spAutoFit/>
          </a:bodyPr>
          <a:lstStyle/>
          <a:p>
            <a:pPr marL="285750" indent="-285750">
              <a:buFont typeface="Arial"/>
              <a:buChar char="•"/>
            </a:pPr>
            <a:r>
              <a:rPr lang="en-GB" sz="1600" dirty="0" smtClean="0"/>
              <a:t>Where is all the anti-matter?</a:t>
            </a:r>
          </a:p>
          <a:p>
            <a:pPr marL="742950" lvl="1" indent="-285750">
              <a:buFont typeface="Arial"/>
              <a:buChar char="•"/>
            </a:pPr>
            <a:r>
              <a:rPr lang="en-GB" sz="1400" dirty="0" smtClean="0"/>
              <a:t>Why is Nature not symmetric?</a:t>
            </a:r>
          </a:p>
          <a:p>
            <a:pPr marL="285750" indent="-285750">
              <a:buFont typeface="Arial"/>
              <a:buChar char="•"/>
            </a:pPr>
            <a:endParaRPr lang="en-GB" sz="1600" dirty="0" smtClean="0"/>
          </a:p>
          <a:p>
            <a:pPr marL="285750" indent="-285750">
              <a:buFont typeface="Arial"/>
              <a:buChar char="•"/>
            </a:pPr>
            <a:r>
              <a:rPr lang="en-GB" sz="1600" dirty="0" smtClean="0"/>
              <a:t>What was the state of matter just after the Big Bang?</a:t>
            </a:r>
          </a:p>
          <a:p>
            <a:pPr marL="742950" lvl="1" indent="-285750">
              <a:buFont typeface="Arial"/>
              <a:buChar char="•"/>
            </a:pPr>
            <a:r>
              <a:rPr lang="en-GB" sz="1400" dirty="0" smtClean="0"/>
              <a:t>“Soup” of quarks and gluons before they condensed into matter?</a:t>
            </a:r>
            <a:endParaRPr lang="en-GB" sz="1400" dirty="0"/>
          </a:p>
        </p:txBody>
      </p:sp>
      <p:sp>
        <p:nvSpPr>
          <p:cNvPr id="3" name="Footer Placeholder 2"/>
          <p:cNvSpPr>
            <a:spLocks noGrp="1"/>
          </p:cNvSpPr>
          <p:nvPr>
            <p:ph type="ftr" sz="quarter" idx="3"/>
          </p:nvPr>
        </p:nvSpPr>
        <p:spPr/>
        <p:txBody>
          <a:bodyPr/>
          <a:lstStyle/>
          <a:p>
            <a:r>
              <a:rPr lang="en-US" smtClean="0"/>
              <a:t>Ian.Bird@cern.ch </a:t>
            </a:r>
            <a:endParaRPr lang="en-US" dirty="0"/>
          </a:p>
        </p:txBody>
      </p:sp>
      <p:sp>
        <p:nvSpPr>
          <p:cNvPr id="10" name="Slide Number Placeholder 9"/>
          <p:cNvSpPr>
            <a:spLocks noGrp="1"/>
          </p:cNvSpPr>
          <p:nvPr>
            <p:ph type="sldNum" sz="quarter" idx="4"/>
          </p:nvPr>
        </p:nvSpPr>
        <p:spPr/>
        <p:txBody>
          <a:bodyPr/>
          <a:lstStyle/>
          <a:p>
            <a:fld id="{17918391-D411-FE40-AAD7-861AE5233E0E}" type="slidenum">
              <a:rPr lang="en-US" smtClean="0"/>
              <a:pPr/>
              <a:t>12</a:t>
            </a:fld>
            <a:endParaRPr lang="en-US" dirty="0"/>
          </a:p>
        </p:txBody>
      </p:sp>
    </p:spTree>
    <p:extLst>
      <p:ext uri="{BB962C8B-B14F-4D97-AF65-F5344CB8AC3E}">
        <p14:creationId xmlns:p14="http://schemas.microsoft.com/office/powerpoint/2010/main" val="385848515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extLst>
              <a:ext uri="{28A0092B-C50C-407E-A947-70E740481C1C}">
                <a14:useLocalDpi xmlns:a14="http://schemas.microsoft.com/office/drawing/2010/main"/>
              </a:ext>
            </a:extLst>
          </a:blip>
          <a:stretch>
            <a:fillRect/>
          </a:stretch>
        </p:blipFill>
        <p:spPr>
          <a:xfrm>
            <a:off x="0" y="-12958"/>
            <a:ext cx="9161277" cy="6870958"/>
          </a:xfrm>
          <a:prstGeom prst="rect">
            <a:avLst/>
          </a:prstGeom>
        </p:spPr>
      </p:pic>
      <p:sp>
        <p:nvSpPr>
          <p:cNvPr id="6" name="Rectangle 4"/>
          <p:cNvSpPr txBox="1">
            <a:spLocks noChangeArrowheads="1"/>
          </p:cNvSpPr>
          <p:nvPr/>
        </p:nvSpPr>
        <p:spPr bwMode="auto">
          <a:xfrm>
            <a:off x="0" y="76200"/>
            <a:ext cx="91440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algn="ctr" defTabSz="914400" fontAlgn="base">
              <a:spcBef>
                <a:spcPct val="0"/>
              </a:spcBef>
              <a:spcAft>
                <a:spcPct val="0"/>
              </a:spcAft>
              <a:defRPr/>
            </a:pPr>
            <a:r>
              <a:rPr lang="en-GB" sz="3600" kern="0" dirty="0" smtClean="0">
                <a:solidFill>
                  <a:srgbClr val="FFFFFF"/>
                </a:solidFill>
                <a:effectLst>
                  <a:outerShdw blurRad="38100" dist="38100" dir="2700000" algn="tl" rotWithShape="0">
                    <a:prstClr val="black"/>
                  </a:outerShdw>
                </a:effectLst>
                <a:latin typeface="Helvetica"/>
                <a:ea typeface="ＭＳ Ｐゴシック" pitchFamily="-111" charset="-128"/>
                <a:cs typeface="ＭＳ Ｐゴシック" pitchFamily="-111" charset="-128"/>
              </a:rPr>
              <a:t>Tools: LHC and Detectors</a:t>
            </a:r>
            <a:endParaRPr lang="en-GB" sz="4000" kern="0" dirty="0">
              <a:solidFill>
                <a:srgbClr val="FFFFFF"/>
              </a:solidFill>
              <a:effectLst>
                <a:outerShdw blurRad="38100" dist="38100" dir="2700000" algn="tl" rotWithShape="0">
                  <a:prstClr val="black"/>
                </a:outerShdw>
              </a:effectLst>
              <a:latin typeface="Helvetica"/>
              <a:ea typeface="ＭＳ Ｐゴシック" pitchFamily="-111" charset="-128"/>
              <a:cs typeface="ＭＳ Ｐゴシック" pitchFamily="-111" charset="-128"/>
            </a:endParaRPr>
          </a:p>
        </p:txBody>
      </p:sp>
      <p:sp>
        <p:nvSpPr>
          <p:cNvPr id="8" name="Rectangle 31"/>
          <p:cNvSpPr>
            <a:spLocks noChangeArrowheads="1"/>
          </p:cNvSpPr>
          <p:nvPr/>
        </p:nvSpPr>
        <p:spPr bwMode="auto">
          <a:xfrm>
            <a:off x="0" y="3581400"/>
            <a:ext cx="9144000" cy="903068"/>
          </a:xfrm>
          <a:prstGeom prst="rect">
            <a:avLst/>
          </a:prstGeom>
          <a:noFill/>
          <a:ln w="9525">
            <a:noFill/>
            <a:miter lim="800000"/>
            <a:headEnd/>
            <a:tailEnd/>
          </a:ln>
          <a:effectLst/>
        </p:spPr>
        <p:txBody>
          <a:bodyPr>
            <a:prstTxWarp prst="textNoShape">
              <a:avLst/>
            </a:prstTxWarp>
            <a:spAutoFit/>
          </a:bodyPr>
          <a:lstStyle/>
          <a:p>
            <a:pPr algn="ctr" defTabSz="914400" eaLnBrk="0" fontAlgn="base" hangingPunct="0">
              <a:lnSpc>
                <a:spcPct val="90000"/>
              </a:lnSpc>
              <a:spcBef>
                <a:spcPct val="0"/>
              </a:spcBef>
              <a:spcAft>
                <a:spcPct val="0"/>
              </a:spcAft>
              <a:defRPr/>
            </a:pPr>
            <a:r>
              <a:rPr lang="en-GB" sz="2900" dirty="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Exploration of a new energy frontier</a:t>
            </a:r>
          </a:p>
          <a:p>
            <a:pPr algn="ctr" defTabSz="914400" eaLnBrk="0" fontAlgn="base" hangingPunct="0">
              <a:lnSpc>
                <a:spcPct val="90000"/>
              </a:lnSpc>
              <a:spcBef>
                <a:spcPct val="0"/>
              </a:spcBef>
              <a:spcAft>
                <a:spcPct val="0"/>
              </a:spcAft>
              <a:defRPr/>
            </a:pPr>
            <a:r>
              <a:rPr lang="en-GB" sz="2900" dirty="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in p-p and Pb-Pb collisions </a:t>
            </a:r>
          </a:p>
        </p:txBody>
      </p:sp>
      <p:pic>
        <p:nvPicPr>
          <p:cNvPr id="9" name="Picture 42" descr="0510028_03-A4-at-144-dpi.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43213" y="4648200"/>
            <a:ext cx="2947987" cy="1935163"/>
          </a:xfrm>
          <a:prstGeom prst="rect">
            <a:avLst/>
          </a:prstGeom>
          <a:noFill/>
          <a:ln w="9525">
            <a:noFill/>
            <a:miter lim="800000"/>
            <a:headEnd/>
            <a:tailEnd/>
          </a:ln>
          <a:effectLst>
            <a:outerShdw blurRad="38100" dist="38100" dir="2700000" algn="tl" rotWithShape="0">
              <a:prstClr val="black"/>
            </a:outerShdw>
          </a:effectLst>
        </p:spPr>
      </p:pic>
      <p:sp>
        <p:nvSpPr>
          <p:cNvPr id="12" name="Rectangle 8"/>
          <p:cNvSpPr>
            <a:spLocks noChangeArrowheads="1"/>
          </p:cNvSpPr>
          <p:nvPr/>
        </p:nvSpPr>
        <p:spPr bwMode="auto">
          <a:xfrm>
            <a:off x="3181137" y="4648200"/>
            <a:ext cx="2326967" cy="595548"/>
          </a:xfrm>
          <a:prstGeom prst="rect">
            <a:avLst/>
          </a:prstGeom>
          <a:noFill/>
          <a:ln w="9525">
            <a:noFill/>
            <a:miter lim="800000"/>
            <a:headEnd/>
            <a:tailEnd/>
          </a:ln>
        </p:spPr>
        <p:txBody>
          <a:bodyPr wrap="none">
            <a:prstTxWarp prst="textNoShape">
              <a:avLst/>
            </a:prstTxWarp>
            <a:spAutoFit/>
          </a:bodyPr>
          <a:lstStyle/>
          <a:p>
            <a:pPr algn="ctr" defTabSz="914400" eaLnBrk="0" fontAlgn="base" hangingPunct="0">
              <a:lnSpc>
                <a:spcPct val="90000"/>
              </a:lnSpc>
              <a:spcBef>
                <a:spcPct val="0"/>
              </a:spcBef>
              <a:spcAft>
                <a:spcPct val="0"/>
              </a:spcAft>
            </a:pPr>
            <a:r>
              <a:rPr lang="en-GB" dirty="0">
                <a:solidFill>
                  <a:srgbClr val="FFFFFF"/>
                </a:solidFill>
                <a:effectLst>
                  <a:outerShdw blurRad="38100" dist="38100" dir="2700000" algn="tl" rotWithShape="0">
                    <a:prstClr val="black"/>
                  </a:outerShdw>
                </a:effectLst>
                <a:latin typeface="Arial" charset="0"/>
                <a:ea typeface="ＭＳ Ｐゴシック" charset="-128"/>
              </a:rPr>
              <a:t>LHC ring:</a:t>
            </a:r>
          </a:p>
          <a:p>
            <a:pPr algn="ctr" defTabSz="914400" eaLnBrk="0" fontAlgn="base" hangingPunct="0">
              <a:lnSpc>
                <a:spcPct val="90000"/>
              </a:lnSpc>
              <a:spcBef>
                <a:spcPct val="0"/>
              </a:spcBef>
              <a:spcAft>
                <a:spcPct val="0"/>
              </a:spcAft>
            </a:pPr>
            <a:r>
              <a:rPr lang="en-GB" dirty="0">
                <a:solidFill>
                  <a:srgbClr val="FFFFFF"/>
                </a:solidFill>
                <a:effectLst>
                  <a:outerShdw blurRad="38100" dist="38100" dir="2700000" algn="tl" rotWithShape="0">
                    <a:prstClr val="black"/>
                  </a:outerShdw>
                </a:effectLst>
                <a:latin typeface="Arial" charset="0"/>
                <a:ea typeface="ＭＳ Ｐゴシック" charset="-128"/>
              </a:rPr>
              <a:t>27 km circumference</a:t>
            </a:r>
            <a:endParaRPr lang="en-GB" dirty="0">
              <a:solidFill>
                <a:srgbClr val="000000"/>
              </a:solidFill>
              <a:effectLst>
                <a:outerShdw blurRad="38100" dist="38100" dir="2700000" algn="tl" rotWithShape="0">
                  <a:prstClr val="black"/>
                </a:outerShdw>
              </a:effectLst>
              <a:latin typeface="Arial" charset="0"/>
              <a:ea typeface="ＭＳ Ｐゴシック" charset="-128"/>
            </a:endParaRPr>
          </a:p>
        </p:txBody>
      </p:sp>
      <p:grpSp>
        <p:nvGrpSpPr>
          <p:cNvPr id="2" name="Group 69"/>
          <p:cNvGrpSpPr>
            <a:grpSpLocks/>
          </p:cNvGrpSpPr>
          <p:nvPr/>
        </p:nvGrpSpPr>
        <p:grpSpPr bwMode="auto">
          <a:xfrm>
            <a:off x="0" y="1676400"/>
            <a:ext cx="2667000" cy="2438400"/>
            <a:chOff x="288" y="1072"/>
            <a:chExt cx="1680" cy="1536"/>
          </a:xfrm>
        </p:grpSpPr>
        <p:sp>
          <p:nvSpPr>
            <p:cNvPr id="15" name="Line 70"/>
            <p:cNvSpPr>
              <a:spLocks noChangeShapeType="1"/>
            </p:cNvSpPr>
            <p:nvPr/>
          </p:nvSpPr>
          <p:spPr bwMode="auto">
            <a:xfrm flipH="1">
              <a:off x="816" y="2176"/>
              <a:ext cx="1152" cy="400"/>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16" name="Line 71"/>
            <p:cNvSpPr>
              <a:spLocks noChangeShapeType="1"/>
            </p:cNvSpPr>
            <p:nvPr/>
          </p:nvSpPr>
          <p:spPr bwMode="auto">
            <a:xfrm>
              <a:off x="288" y="2176"/>
              <a:ext cx="528" cy="408"/>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17" name="Oval 72"/>
            <p:cNvSpPr>
              <a:spLocks noChangeArrowheads="1"/>
            </p:cNvSpPr>
            <p:nvPr/>
          </p:nvSpPr>
          <p:spPr bwMode="auto">
            <a:xfrm>
              <a:off x="768" y="2537"/>
              <a:ext cx="93" cy="71"/>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pic>
          <p:nvPicPr>
            <p:cNvPr id="18" name="Picture 73" descr="bul-pho-2007-07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36" y="1072"/>
              <a:ext cx="1632" cy="1088"/>
            </a:xfrm>
            <a:prstGeom prst="rect">
              <a:avLst/>
            </a:prstGeom>
            <a:noFill/>
            <a:ln w="9525">
              <a:noFill/>
              <a:miter lim="800000"/>
              <a:headEnd/>
              <a:tailEnd/>
            </a:ln>
            <a:effectLst>
              <a:outerShdw blurRad="38100" dist="38100" dir="2700000" algn="tl" rotWithShape="0">
                <a:prstClr val="black"/>
              </a:outerShdw>
            </a:effectLst>
          </p:spPr>
        </p:pic>
        <p:sp>
          <p:nvSpPr>
            <p:cNvPr id="19" name="Text Box 74"/>
            <p:cNvSpPr txBox="1">
              <a:spLocks noChangeArrowheads="1"/>
            </p:cNvSpPr>
            <p:nvPr/>
          </p:nvSpPr>
          <p:spPr bwMode="auto">
            <a:xfrm>
              <a:off x="1488" y="1168"/>
              <a:ext cx="401" cy="212"/>
            </a:xfrm>
            <a:prstGeom prst="rect">
              <a:avLst/>
            </a:prstGeom>
            <a:noFill/>
            <a:ln w="9525">
              <a:noFill/>
              <a:miter lim="800000"/>
              <a:headEnd/>
              <a:tailEnd/>
            </a:ln>
            <a:effectLst/>
          </p:spPr>
          <p:txBody>
            <a:bodyPr wrap="none">
              <a:prstTxWarp prst="textNoShape">
                <a:avLst/>
              </a:prstTxWarp>
              <a:spAutoFit/>
            </a:bodyPr>
            <a:lstStyle/>
            <a:p>
              <a:pPr defTabSz="914400" eaLnBrk="0" fontAlgn="base" hangingPunct="0">
                <a:spcBef>
                  <a:spcPct val="0"/>
                </a:spcBef>
                <a:spcAft>
                  <a:spcPct val="0"/>
                </a:spcAft>
                <a:defRPr/>
              </a:pPr>
              <a:r>
                <a:rPr lang="de-CH" sz="1600" dirty="0">
                  <a:solidFill>
                    <a:srgbClr val="EAEAEA"/>
                  </a:solidFill>
                  <a:effectLst>
                    <a:outerShdw blurRad="38100" dist="38100" dir="2700000" algn="tl" rotWithShape="0">
                      <a:prstClr val="black"/>
                    </a:outerShdw>
                  </a:effectLst>
                  <a:latin typeface="Helvetica"/>
                  <a:ea typeface="ＭＳ Ｐゴシック" pitchFamily="-111" charset="-128"/>
                  <a:cs typeface="ＭＳ Ｐゴシック" pitchFamily="-111" charset="-128"/>
                </a:rPr>
                <a:t>CMS</a:t>
              </a:r>
              <a:endParaRPr lang="de-CH" sz="2000" dirty="0">
                <a:solidFill>
                  <a:srgbClr val="EAEAEA"/>
                </a:solidFill>
                <a:effectLst>
                  <a:outerShdw blurRad="38100" dist="38100" dir="2700000" algn="tl" rotWithShape="0">
                    <a:prstClr val="black"/>
                  </a:outerShdw>
                </a:effectLst>
                <a:latin typeface="Helvetica"/>
                <a:ea typeface="ＭＳ Ｐゴシック" pitchFamily="-111" charset="-128"/>
                <a:cs typeface="ＭＳ Ｐゴシック" pitchFamily="-111" charset="-128"/>
              </a:endParaRPr>
            </a:p>
          </p:txBody>
        </p:sp>
      </p:grpSp>
      <p:grpSp>
        <p:nvGrpSpPr>
          <p:cNvPr id="3" name="Group 75"/>
          <p:cNvGrpSpPr>
            <a:grpSpLocks/>
          </p:cNvGrpSpPr>
          <p:nvPr/>
        </p:nvGrpSpPr>
        <p:grpSpPr bwMode="auto">
          <a:xfrm>
            <a:off x="7035800" y="3733799"/>
            <a:ext cx="1955800" cy="1830388"/>
            <a:chOff x="304" y="2344"/>
            <a:chExt cx="1232" cy="1153"/>
          </a:xfrm>
        </p:grpSpPr>
        <p:sp>
          <p:nvSpPr>
            <p:cNvPr id="21" name="Oval 76"/>
            <p:cNvSpPr>
              <a:spLocks noChangeArrowheads="1"/>
            </p:cNvSpPr>
            <p:nvPr/>
          </p:nvSpPr>
          <p:spPr bwMode="auto">
            <a:xfrm>
              <a:off x="1089" y="2344"/>
              <a:ext cx="84" cy="65"/>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22" name="Line 77"/>
            <p:cNvSpPr>
              <a:spLocks noChangeShapeType="1"/>
            </p:cNvSpPr>
            <p:nvPr/>
          </p:nvSpPr>
          <p:spPr bwMode="auto">
            <a:xfrm flipV="1">
              <a:off x="336" y="2392"/>
              <a:ext cx="792" cy="192"/>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23" name="Line 78"/>
            <p:cNvSpPr>
              <a:spLocks noChangeShapeType="1"/>
            </p:cNvSpPr>
            <p:nvPr/>
          </p:nvSpPr>
          <p:spPr bwMode="auto">
            <a:xfrm flipH="1" flipV="1">
              <a:off x="1152" y="2392"/>
              <a:ext cx="384" cy="240"/>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pic>
          <p:nvPicPr>
            <p:cNvPr id="24" name="Picture 79" descr="Picture 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04" y="2584"/>
              <a:ext cx="1232" cy="913"/>
            </a:xfrm>
            <a:prstGeom prst="rect">
              <a:avLst/>
            </a:prstGeom>
            <a:noFill/>
            <a:ln w="9525">
              <a:noFill/>
              <a:miter lim="800000"/>
              <a:headEnd/>
              <a:tailEnd/>
            </a:ln>
            <a:effectLst>
              <a:outerShdw blurRad="38100" dist="38100" dir="2700000" algn="tl" rotWithShape="0">
                <a:prstClr val="black"/>
              </a:outerShdw>
            </a:effectLst>
          </p:spPr>
        </p:pic>
        <p:sp>
          <p:nvSpPr>
            <p:cNvPr id="25" name="Text Box 80"/>
            <p:cNvSpPr txBox="1">
              <a:spLocks noChangeArrowheads="1"/>
            </p:cNvSpPr>
            <p:nvPr/>
          </p:nvSpPr>
          <p:spPr bwMode="auto">
            <a:xfrm>
              <a:off x="960" y="2611"/>
              <a:ext cx="490" cy="213"/>
            </a:xfrm>
            <a:prstGeom prst="rect">
              <a:avLst/>
            </a:prstGeom>
            <a:noFill/>
            <a:ln w="9525">
              <a:noFill/>
              <a:miter lim="800000"/>
              <a:headEnd/>
              <a:tailEnd/>
            </a:ln>
          </p:spPr>
          <p:txBody>
            <a:bodyPr wrap="none">
              <a:prstTxWarp prst="textNoShape">
                <a:avLst/>
              </a:prstTxWarp>
              <a:spAutoFit/>
            </a:bodyPr>
            <a:lstStyle/>
            <a:p>
              <a:pPr defTabSz="914400" eaLnBrk="0" fontAlgn="base" hangingPunct="0">
                <a:spcBef>
                  <a:spcPct val="0"/>
                </a:spcBef>
                <a:spcAft>
                  <a:spcPct val="0"/>
                </a:spcAft>
              </a:pPr>
              <a:r>
                <a:rPr lang="de-CH" sz="1600" dirty="0">
                  <a:solidFill>
                    <a:srgbClr val="EAEAEA"/>
                  </a:solidFill>
                  <a:effectLst>
                    <a:outerShdw blurRad="38100" dist="38100" dir="2700000" algn="tl" rotWithShape="0">
                      <a:prstClr val="black"/>
                    </a:outerShdw>
                  </a:effectLst>
                  <a:latin typeface="Helvetica"/>
                  <a:ea typeface="ＭＳ Ｐゴシック" charset="-128"/>
                </a:rPr>
                <a:t>ALICE</a:t>
              </a:r>
              <a:endParaRPr lang="de-CH" sz="2000" dirty="0">
                <a:solidFill>
                  <a:srgbClr val="EAEAEA"/>
                </a:solidFill>
                <a:effectLst>
                  <a:outerShdw blurRad="38100" dist="38100" dir="2700000" algn="tl" rotWithShape="0">
                    <a:prstClr val="black"/>
                  </a:outerShdw>
                </a:effectLst>
                <a:latin typeface="Helvetica"/>
                <a:ea typeface="ＭＳ Ｐゴシック" charset="-128"/>
              </a:endParaRPr>
            </a:p>
          </p:txBody>
        </p:sp>
      </p:grpSp>
      <p:grpSp>
        <p:nvGrpSpPr>
          <p:cNvPr id="4" name="Group 81"/>
          <p:cNvGrpSpPr>
            <a:grpSpLocks/>
          </p:cNvGrpSpPr>
          <p:nvPr/>
        </p:nvGrpSpPr>
        <p:grpSpPr bwMode="auto">
          <a:xfrm>
            <a:off x="3886200" y="762000"/>
            <a:ext cx="2244725" cy="1978025"/>
            <a:chOff x="4224" y="1084"/>
            <a:chExt cx="1414" cy="1246"/>
          </a:xfrm>
        </p:grpSpPr>
        <p:grpSp>
          <p:nvGrpSpPr>
            <p:cNvPr id="5" name="Group 82"/>
            <p:cNvGrpSpPr>
              <a:grpSpLocks/>
            </p:cNvGrpSpPr>
            <p:nvPr/>
          </p:nvGrpSpPr>
          <p:grpSpPr bwMode="auto">
            <a:xfrm>
              <a:off x="4224" y="1104"/>
              <a:ext cx="1364" cy="1226"/>
              <a:chOff x="4224" y="1104"/>
              <a:chExt cx="1364" cy="1226"/>
            </a:xfrm>
          </p:grpSpPr>
          <p:sp>
            <p:nvSpPr>
              <p:cNvPr id="30" name="Oval 83"/>
              <p:cNvSpPr>
                <a:spLocks noChangeArrowheads="1"/>
              </p:cNvSpPr>
              <p:nvPr/>
            </p:nvSpPr>
            <p:spPr bwMode="auto">
              <a:xfrm>
                <a:off x="4977" y="2274"/>
                <a:ext cx="76" cy="56"/>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31" name="Line 84"/>
              <p:cNvSpPr>
                <a:spLocks noChangeShapeType="1"/>
              </p:cNvSpPr>
              <p:nvPr/>
            </p:nvSpPr>
            <p:spPr bwMode="auto">
              <a:xfrm>
                <a:off x="4272" y="1968"/>
                <a:ext cx="743" cy="344"/>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32" name="Line 85"/>
              <p:cNvSpPr>
                <a:spLocks noChangeShapeType="1"/>
              </p:cNvSpPr>
              <p:nvPr/>
            </p:nvSpPr>
            <p:spPr bwMode="auto">
              <a:xfrm flipH="1">
                <a:off x="5015" y="1968"/>
                <a:ext cx="553" cy="344"/>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pic>
            <p:nvPicPr>
              <p:cNvPr id="33" name="Picture 86" descr="Picture 3"/>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224" y="1104"/>
                <a:ext cx="1364" cy="867"/>
              </a:xfrm>
              <a:prstGeom prst="rect">
                <a:avLst/>
              </a:prstGeom>
              <a:noFill/>
              <a:ln w="9525">
                <a:noFill/>
                <a:miter lim="800000"/>
                <a:headEnd/>
                <a:tailEnd/>
              </a:ln>
              <a:effectLst>
                <a:outerShdw blurRad="50800" dist="38100" dir="2700000">
                  <a:srgbClr val="000000"/>
                </a:outerShdw>
              </a:effectLst>
            </p:spPr>
          </p:pic>
        </p:grpSp>
        <p:sp>
          <p:nvSpPr>
            <p:cNvPr id="28" name="Rectangle 87"/>
            <p:cNvSpPr>
              <a:spLocks noChangeArrowheads="1"/>
            </p:cNvSpPr>
            <p:nvPr/>
          </p:nvSpPr>
          <p:spPr bwMode="auto">
            <a:xfrm>
              <a:off x="5208" y="1104"/>
              <a:ext cx="384" cy="192"/>
            </a:xfrm>
            <a:prstGeom prst="rect">
              <a:avLst/>
            </a:prstGeom>
            <a:gradFill rotWithShape="0">
              <a:gsLst>
                <a:gs pos="0">
                  <a:srgbClr val="C89A09"/>
                </a:gs>
                <a:gs pos="100000">
                  <a:srgbClr val="D3D90D"/>
                </a:gs>
              </a:gsLst>
              <a:lin ang="5400000" scaled="1"/>
            </a:gradFill>
            <a:ln w="9525">
              <a:noFill/>
              <a:miter lim="800000"/>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29" name="Text Box 88"/>
            <p:cNvSpPr txBox="1">
              <a:spLocks noChangeArrowheads="1"/>
            </p:cNvSpPr>
            <p:nvPr/>
          </p:nvSpPr>
          <p:spPr bwMode="auto">
            <a:xfrm>
              <a:off x="5184" y="1084"/>
              <a:ext cx="454" cy="212"/>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defTabSz="914400" eaLnBrk="0" fontAlgn="base" hangingPunct="0">
                <a:spcBef>
                  <a:spcPct val="0"/>
                </a:spcBef>
                <a:spcAft>
                  <a:spcPct val="0"/>
                </a:spcAft>
                <a:defRPr/>
              </a:pPr>
              <a:r>
                <a:rPr lang="de-CH" sz="1600" dirty="0" err="1">
                  <a:solidFill>
                    <a:srgbClr val="EAEAEA"/>
                  </a:solidFill>
                  <a:effectLst>
                    <a:outerShdw blurRad="38100" dist="38100" dir="2700000" algn="tl">
                      <a:srgbClr val="000000">
                        <a:alpha val="43137"/>
                      </a:srgbClr>
                    </a:outerShdw>
                  </a:effectLst>
                  <a:latin typeface="Helvetica"/>
                  <a:ea typeface="ＭＳ Ｐゴシック" pitchFamily="-111" charset="-128"/>
                  <a:cs typeface="ＭＳ Ｐゴシック" pitchFamily="-111" charset="-128"/>
                </a:rPr>
                <a:t>LHCb</a:t>
              </a:r>
              <a:endParaRPr lang="de-CH" sz="2000" dirty="0">
                <a:solidFill>
                  <a:srgbClr val="EAEAEA"/>
                </a:solidFill>
                <a:effectLst>
                  <a:outerShdw blurRad="38100" dist="38100" dir="2700000" algn="tl">
                    <a:srgbClr val="000000">
                      <a:alpha val="43137"/>
                    </a:srgbClr>
                  </a:outerShdw>
                </a:effectLst>
                <a:latin typeface="Helvetica"/>
                <a:ea typeface="ＭＳ Ｐゴシック" pitchFamily="-111" charset="-128"/>
                <a:cs typeface="ＭＳ Ｐゴシック" pitchFamily="-111" charset="-128"/>
              </a:endParaRPr>
            </a:p>
          </p:txBody>
        </p:sp>
      </p:grpSp>
      <p:grpSp>
        <p:nvGrpSpPr>
          <p:cNvPr id="7" name="Group 89"/>
          <p:cNvGrpSpPr>
            <a:grpSpLocks/>
          </p:cNvGrpSpPr>
          <p:nvPr/>
        </p:nvGrpSpPr>
        <p:grpSpPr bwMode="auto">
          <a:xfrm>
            <a:off x="6477001" y="761999"/>
            <a:ext cx="2667002" cy="2286000"/>
            <a:chOff x="3408" y="2112"/>
            <a:chExt cx="1680" cy="1440"/>
          </a:xfrm>
        </p:grpSpPr>
        <p:grpSp>
          <p:nvGrpSpPr>
            <p:cNvPr id="11" name="Group 90"/>
            <p:cNvGrpSpPr>
              <a:grpSpLocks/>
            </p:cNvGrpSpPr>
            <p:nvPr/>
          </p:nvGrpSpPr>
          <p:grpSpPr bwMode="auto">
            <a:xfrm>
              <a:off x="3408" y="2112"/>
              <a:ext cx="1680" cy="1440"/>
              <a:chOff x="3408" y="2112"/>
              <a:chExt cx="1680" cy="1440"/>
            </a:xfrm>
          </p:grpSpPr>
          <p:sp>
            <p:nvSpPr>
              <p:cNvPr id="38" name="Oval 91"/>
              <p:cNvSpPr>
                <a:spLocks noChangeArrowheads="1"/>
              </p:cNvSpPr>
              <p:nvPr/>
            </p:nvSpPr>
            <p:spPr bwMode="auto">
              <a:xfrm>
                <a:off x="3669" y="3492"/>
                <a:ext cx="75" cy="60"/>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39" name="Line 92"/>
              <p:cNvSpPr>
                <a:spLocks noChangeShapeType="1"/>
              </p:cNvSpPr>
              <p:nvPr/>
            </p:nvSpPr>
            <p:spPr bwMode="auto">
              <a:xfrm flipH="1" flipV="1">
                <a:off x="3456" y="3168"/>
                <a:ext cx="240" cy="288"/>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40" name="Line 93"/>
              <p:cNvSpPr>
                <a:spLocks noChangeShapeType="1"/>
              </p:cNvSpPr>
              <p:nvPr/>
            </p:nvSpPr>
            <p:spPr bwMode="auto">
              <a:xfrm flipV="1">
                <a:off x="3696" y="3168"/>
                <a:ext cx="1392" cy="336"/>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pic>
            <p:nvPicPr>
              <p:cNvPr id="41" name="Picture 94" descr="0511013_01"/>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408" y="2112"/>
                <a:ext cx="1632" cy="1063"/>
              </a:xfrm>
              <a:prstGeom prst="rect">
                <a:avLst/>
              </a:prstGeom>
              <a:noFill/>
              <a:ln w="9525">
                <a:noFill/>
                <a:miter lim="800000"/>
                <a:headEnd/>
                <a:tailEnd/>
              </a:ln>
              <a:effectLst>
                <a:outerShdw blurRad="38100" dist="38100" dir="2700000" algn="tl" rotWithShape="0">
                  <a:prstClr val="black"/>
                </a:outerShdw>
              </a:effectLst>
            </p:spPr>
          </p:pic>
        </p:grpSp>
        <p:sp>
          <p:nvSpPr>
            <p:cNvPr id="37" name="Text Box 96"/>
            <p:cNvSpPr txBox="1">
              <a:spLocks noChangeArrowheads="1"/>
            </p:cNvSpPr>
            <p:nvPr/>
          </p:nvSpPr>
          <p:spPr bwMode="auto">
            <a:xfrm>
              <a:off x="4464" y="2928"/>
              <a:ext cx="516" cy="213"/>
            </a:xfrm>
            <a:prstGeom prst="rect">
              <a:avLst/>
            </a:prstGeom>
            <a:solidFill>
              <a:srgbClr val="7AA5BF"/>
            </a:solid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defTabSz="914400" eaLnBrk="0" fontAlgn="base" hangingPunct="0">
                <a:spcBef>
                  <a:spcPct val="0"/>
                </a:spcBef>
                <a:spcAft>
                  <a:spcPct val="0"/>
                </a:spcAft>
              </a:pPr>
              <a:r>
                <a:rPr lang="de-CH" sz="1600" dirty="0">
                  <a:solidFill>
                    <a:srgbClr val="FFFFFF"/>
                  </a:solidFill>
                  <a:effectLst>
                    <a:outerShdw blurRad="38100" dist="38100" dir="2700000" algn="tl" rotWithShape="0">
                      <a:prstClr val="black"/>
                    </a:outerShdw>
                  </a:effectLst>
                  <a:latin typeface="Helvetica"/>
                  <a:ea typeface="ＭＳ Ｐゴシック" charset="-128"/>
                </a:rPr>
                <a:t>ATLAS</a:t>
              </a:r>
            </a:p>
          </p:txBody>
        </p:sp>
      </p:grpSp>
      <p:pic>
        <p:nvPicPr>
          <p:cNvPr id="35" name="Picture 34" descr="cern_logo_1.png"/>
          <p:cNvPicPr>
            <a:picLocks noChangeAspect="1"/>
          </p:cNvPicPr>
          <p:nvPr/>
        </p:nvPicPr>
        <p:blipFill>
          <a:blip r:embed="rId9" cstate="screen">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
        <p:nvSpPr>
          <p:cNvPr id="36" name="Rectangle 10"/>
          <p:cNvSpPr>
            <a:spLocks noChangeArrowheads="1"/>
          </p:cNvSpPr>
          <p:nvPr/>
        </p:nvSpPr>
        <p:spPr bwMode="auto">
          <a:xfrm>
            <a:off x="3148189" y="2853252"/>
            <a:ext cx="2982735" cy="1200329"/>
          </a:xfrm>
          <a:prstGeom prst="rect">
            <a:avLst/>
          </a:prstGeom>
          <a:solidFill>
            <a:schemeClr val="bg1">
              <a:alpha val="78999"/>
            </a:schemeClr>
          </a:solidFill>
          <a:ln w="9525">
            <a:noFill/>
            <a:miter lim="800000"/>
            <a:headEnd/>
            <a:tailEnd/>
          </a:ln>
          <a:effectLst>
            <a:outerShdw blurRad="63500" dist="38099" dir="2700000" algn="ctr" rotWithShape="0">
              <a:srgbClr val="000000">
                <a:alpha val="74998"/>
              </a:srgbClr>
            </a:outerShdw>
          </a:effectLst>
        </p:spPr>
        <p:txBody>
          <a:bodyPr wrap="square">
            <a:spAutoFit/>
          </a:bodyPr>
          <a:lstStyle/>
          <a:p>
            <a:pPr algn="ctr" defTabSz="914400" eaLnBrk="0" fontAlgn="base" hangingPunct="0">
              <a:spcBef>
                <a:spcPct val="0"/>
              </a:spcBef>
              <a:spcAft>
                <a:spcPct val="0"/>
              </a:spcAft>
            </a:pPr>
            <a:r>
              <a:rPr lang="en-US" dirty="0">
                <a:solidFill>
                  <a:srgbClr val="1F497D"/>
                </a:solidFill>
                <a:latin typeface="Arial" pitchFamily="34" charset="0"/>
              </a:rPr>
              <a:t>General Purpose,</a:t>
            </a:r>
            <a:br>
              <a:rPr lang="en-US" dirty="0">
                <a:solidFill>
                  <a:srgbClr val="1F497D"/>
                </a:solidFill>
                <a:latin typeface="Arial" pitchFamily="34" charset="0"/>
              </a:rPr>
            </a:br>
            <a:r>
              <a:rPr lang="en-US" dirty="0">
                <a:solidFill>
                  <a:srgbClr val="1F497D"/>
                </a:solidFill>
                <a:latin typeface="Arial" pitchFamily="34" charset="0"/>
              </a:rPr>
              <a:t>proton-proton,  heavy ions</a:t>
            </a:r>
          </a:p>
          <a:p>
            <a:pPr algn="ctr" defTabSz="914400" eaLnBrk="0" fontAlgn="base" hangingPunct="0">
              <a:spcBef>
                <a:spcPct val="0"/>
              </a:spcBef>
              <a:spcAft>
                <a:spcPct val="0"/>
              </a:spcAft>
            </a:pPr>
            <a:r>
              <a:rPr lang="en-US" dirty="0">
                <a:solidFill>
                  <a:srgbClr val="1F497D"/>
                </a:solidFill>
                <a:latin typeface="Arial" pitchFamily="34" charset="0"/>
              </a:rPr>
              <a:t>Discovery of new physics: </a:t>
            </a:r>
          </a:p>
          <a:p>
            <a:pPr algn="ctr" defTabSz="914400" eaLnBrk="0" fontAlgn="base" hangingPunct="0">
              <a:spcBef>
                <a:spcPct val="0"/>
              </a:spcBef>
              <a:spcAft>
                <a:spcPct val="0"/>
              </a:spcAft>
            </a:pPr>
            <a:r>
              <a:rPr lang="en-US" dirty="0">
                <a:solidFill>
                  <a:srgbClr val="1F497D"/>
                </a:solidFill>
                <a:latin typeface="Arial" pitchFamily="34" charset="0"/>
              </a:rPr>
              <a:t>Higgs, </a:t>
            </a:r>
            <a:r>
              <a:rPr lang="en-US" dirty="0" err="1" smtClean="0">
                <a:solidFill>
                  <a:srgbClr val="1F497D"/>
                </a:solidFill>
                <a:latin typeface="Arial" pitchFamily="34" charset="0"/>
              </a:rPr>
              <a:t>SuperSymmetry</a:t>
            </a:r>
            <a:endParaRPr lang="en-US" dirty="0">
              <a:solidFill>
                <a:srgbClr val="1F497D"/>
              </a:solidFill>
              <a:latin typeface="Arial" pitchFamily="34" charset="0"/>
            </a:endParaRPr>
          </a:p>
        </p:txBody>
      </p:sp>
      <p:sp>
        <p:nvSpPr>
          <p:cNvPr id="42" name="Rectangle 30"/>
          <p:cNvSpPr>
            <a:spLocks noChangeArrowheads="1"/>
          </p:cNvSpPr>
          <p:nvPr/>
        </p:nvSpPr>
        <p:spPr bwMode="auto">
          <a:xfrm>
            <a:off x="1047947" y="741108"/>
            <a:ext cx="2838253" cy="585287"/>
          </a:xfrm>
          <a:prstGeom prst="rect">
            <a:avLst/>
          </a:prstGeom>
          <a:solidFill>
            <a:schemeClr val="bg1">
              <a:alpha val="52156"/>
            </a:schemeClr>
          </a:solidFill>
          <a:ln w="9525">
            <a:noFill/>
            <a:miter lim="800000"/>
            <a:headEnd/>
            <a:tailEnd/>
          </a:ln>
        </p:spPr>
        <p:txBody>
          <a:bodyPr wrap="none">
            <a:spAutoFit/>
          </a:bodyPr>
          <a:lstStyle/>
          <a:p>
            <a:pPr algn="ctr" defTabSz="914400" eaLnBrk="0" fontAlgn="base" hangingPunct="0">
              <a:spcBef>
                <a:spcPct val="0"/>
              </a:spcBef>
              <a:spcAft>
                <a:spcPct val="0"/>
              </a:spcAft>
            </a:pPr>
            <a:r>
              <a:rPr lang="en-US" sz="1600" dirty="0">
                <a:solidFill>
                  <a:srgbClr val="1F497D"/>
                </a:solidFill>
                <a:latin typeface="Arial" pitchFamily="34" charset="0"/>
              </a:rPr>
              <a:t>pp, B-Physics, CP Violation</a:t>
            </a:r>
          </a:p>
          <a:p>
            <a:pPr algn="ctr" defTabSz="914400" eaLnBrk="0" fontAlgn="base" hangingPunct="0">
              <a:spcBef>
                <a:spcPct val="0"/>
              </a:spcBef>
              <a:spcAft>
                <a:spcPct val="0"/>
              </a:spcAft>
            </a:pPr>
            <a:r>
              <a:rPr lang="en-US" sz="1600" dirty="0">
                <a:solidFill>
                  <a:srgbClr val="1F497D"/>
                </a:solidFill>
                <a:latin typeface="Arial" pitchFamily="34" charset="0"/>
              </a:rPr>
              <a:t>(matter-antimatter symmetry)</a:t>
            </a:r>
            <a:endParaRPr lang="en-US" sz="2400" dirty="0">
              <a:solidFill>
                <a:prstClr val="black"/>
              </a:solidFill>
              <a:latin typeface="Arial" pitchFamily="34" charset="0"/>
            </a:endParaRPr>
          </a:p>
        </p:txBody>
      </p:sp>
      <p:sp>
        <p:nvSpPr>
          <p:cNvPr id="43" name="Rectangle 21"/>
          <p:cNvSpPr>
            <a:spLocks noChangeArrowheads="1"/>
          </p:cNvSpPr>
          <p:nvPr/>
        </p:nvSpPr>
        <p:spPr bwMode="auto">
          <a:xfrm>
            <a:off x="6014108" y="5659739"/>
            <a:ext cx="3195206" cy="584776"/>
          </a:xfrm>
          <a:prstGeom prst="rect">
            <a:avLst/>
          </a:prstGeom>
          <a:solidFill>
            <a:schemeClr val="bg1">
              <a:alpha val="72156"/>
            </a:schemeClr>
          </a:solidFill>
          <a:ln w="9525">
            <a:noFill/>
            <a:miter lim="800000"/>
            <a:headEnd/>
            <a:tailEnd/>
          </a:ln>
        </p:spPr>
        <p:txBody>
          <a:bodyPr wrap="none">
            <a:spAutoFit/>
          </a:bodyPr>
          <a:lstStyle/>
          <a:p>
            <a:pPr algn="ctr" defTabSz="914400" eaLnBrk="0" fontAlgn="base" hangingPunct="0">
              <a:spcBef>
                <a:spcPct val="0"/>
              </a:spcBef>
              <a:spcAft>
                <a:spcPct val="0"/>
              </a:spcAft>
            </a:pPr>
            <a:r>
              <a:rPr lang="en-US" sz="1600" dirty="0">
                <a:solidFill>
                  <a:srgbClr val="1F497D"/>
                </a:solidFill>
                <a:latin typeface="Arial" pitchFamily="34" charset="0"/>
              </a:rPr>
              <a:t>Heavy ions, </a:t>
            </a:r>
            <a:r>
              <a:rPr lang="en-US" sz="1600" dirty="0" err="1" smtClean="0">
                <a:solidFill>
                  <a:srgbClr val="1F497D"/>
                </a:solidFill>
                <a:latin typeface="Arial" pitchFamily="34" charset="0"/>
              </a:rPr>
              <a:t>pp</a:t>
            </a:r>
            <a:endParaRPr lang="en-US" sz="1600" dirty="0" smtClean="0">
              <a:solidFill>
                <a:srgbClr val="1F497D"/>
              </a:solidFill>
              <a:latin typeface="Arial" pitchFamily="34" charset="0"/>
            </a:endParaRPr>
          </a:p>
          <a:p>
            <a:pPr algn="ctr" defTabSz="914400" eaLnBrk="0" fontAlgn="base" hangingPunct="0">
              <a:spcBef>
                <a:spcPct val="0"/>
              </a:spcBef>
              <a:spcAft>
                <a:spcPct val="0"/>
              </a:spcAft>
            </a:pPr>
            <a:r>
              <a:rPr lang="en-US" sz="1600" dirty="0" smtClean="0">
                <a:solidFill>
                  <a:srgbClr val="1F497D"/>
                </a:solidFill>
                <a:latin typeface="Arial" pitchFamily="34" charset="0"/>
              </a:rPr>
              <a:t>(state of matter of early universe)</a:t>
            </a:r>
            <a:endParaRPr lang="en-US" sz="2400" dirty="0">
              <a:solidFill>
                <a:prstClr val="black"/>
              </a:solidFill>
              <a:latin typeface="Arial" pitchFamily="34" charset="0"/>
            </a:endParaRPr>
          </a:p>
        </p:txBody>
      </p:sp>
      <p:sp>
        <p:nvSpPr>
          <p:cNvPr id="14" name="Footer Placeholder 13"/>
          <p:cNvSpPr>
            <a:spLocks noGrp="1"/>
          </p:cNvSpPr>
          <p:nvPr>
            <p:ph type="ftr" sz="quarter" idx="3"/>
          </p:nvPr>
        </p:nvSpPr>
        <p:spPr/>
        <p:txBody>
          <a:bodyPr/>
          <a:lstStyle/>
          <a:p>
            <a:r>
              <a:rPr lang="en-US" smtClean="0"/>
              <a:t>Ian.Bird@cern.ch </a:t>
            </a:r>
            <a:endParaRPr lang="en-US" dirty="0"/>
          </a:p>
        </p:txBody>
      </p:sp>
      <p:sp>
        <p:nvSpPr>
          <p:cNvPr id="26" name="Slide Number Placeholder 25"/>
          <p:cNvSpPr>
            <a:spLocks noGrp="1"/>
          </p:cNvSpPr>
          <p:nvPr>
            <p:ph type="sldNum" sz="quarter" idx="4"/>
          </p:nvPr>
        </p:nvSpPr>
        <p:spPr/>
        <p:txBody>
          <a:bodyPr/>
          <a:lstStyle/>
          <a:p>
            <a:fld id="{17918391-D411-FE40-AAD7-861AE5233E0E}" type="slidenum">
              <a:rPr lang="en-US" smtClean="0"/>
              <a:pPr/>
              <a:t>13</a:t>
            </a:fld>
            <a:endParaRPr lang="en-US" dirty="0"/>
          </a:p>
        </p:txBody>
      </p:sp>
    </p:spTree>
    <p:extLst>
      <p:ext uri="{BB962C8B-B14F-4D97-AF65-F5344CB8AC3E}">
        <p14:creationId xmlns:p14="http://schemas.microsoft.com/office/powerpoint/2010/main" val="34088047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6" grpId="0" animBg="1"/>
      <p:bldP spid="42" grpId="0" animBg="1"/>
      <p:bldP spid="4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smtClean="0">
                <a:solidFill>
                  <a:prstClr val="black">
                    <a:tint val="75000"/>
                  </a:prstClr>
                </a:solidFill>
                <a:latin typeface="Calibri"/>
              </a:rPr>
              <a:t>Ian.Bird@cern.ch </a:t>
            </a:r>
            <a:endParaRPr lang="en-US" dirty="0">
              <a:solidFill>
                <a:srgbClr val="000000"/>
              </a:solidFill>
              <a:latin typeface="Calibri"/>
            </a:endParaRPr>
          </a:p>
        </p:txBody>
      </p:sp>
      <p:pic>
        <p:nvPicPr>
          <p:cNvPr id="3" name="Picture 2" descr="Screen shot 2011-05-09 at 15.22.57 PM.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9840" y="0"/>
            <a:ext cx="9114159" cy="6325547"/>
          </a:xfrm>
          <a:prstGeom prst="rect">
            <a:avLst/>
          </a:prstGeom>
        </p:spPr>
      </p:pic>
      <p:sp>
        <p:nvSpPr>
          <p:cNvPr id="4" name="Slide Number Placeholder 3"/>
          <p:cNvSpPr>
            <a:spLocks noGrp="1"/>
          </p:cNvSpPr>
          <p:nvPr>
            <p:ph type="sldNum" sz="quarter" idx="11"/>
          </p:nvPr>
        </p:nvSpPr>
        <p:spPr/>
        <p:txBody>
          <a:bodyPr/>
          <a:lstStyle/>
          <a:p>
            <a:pPr>
              <a:defRPr/>
            </a:pPr>
            <a:fld id="{72BA1B4B-8DC9-9C4C-8520-0CD720202937}" type="slidenum">
              <a:rPr lang="en-US" smtClean="0">
                <a:solidFill>
                  <a:prstClr val="black">
                    <a:tint val="75000"/>
                  </a:prstClr>
                </a:solidFill>
                <a:latin typeface="Calibri"/>
              </a:rPr>
              <a:pPr>
                <a:defRPr/>
              </a:pPr>
              <a:t>14</a:t>
            </a:fld>
            <a:endParaRPr lang="en-US">
              <a:solidFill>
                <a:prstClr val="black">
                  <a:tint val="75000"/>
                </a:prstClr>
              </a:solidFill>
              <a:latin typeface="Calibri"/>
            </a:endParaRPr>
          </a:p>
        </p:txBody>
      </p:sp>
    </p:spTree>
    <p:extLst>
      <p:ext uri="{BB962C8B-B14F-4D97-AF65-F5344CB8AC3E}">
        <p14:creationId xmlns:p14="http://schemas.microsoft.com/office/powerpoint/2010/main" val="121124968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atlas.ch/images_atlas1/what-is-atlas/atlas_lg.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2400" y="3733800"/>
            <a:ext cx="4863371" cy="254375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aliweb.cern.ch/secure/system/files/images/alice-images/ALICE-SetUp-2008.gi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491759" y="3429000"/>
            <a:ext cx="4673850" cy="34290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Plan of the LHCb detecto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54697"/>
            <a:ext cx="4543329" cy="340749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cms.web.cern.ch/cms/Resources/Website/Media/Images/Detector/DetectorDrawings/CMSnc.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485435" y="34119"/>
            <a:ext cx="4643080" cy="3090081"/>
          </a:xfrm>
          <a:prstGeom prst="rect">
            <a:avLst/>
          </a:prstGeom>
          <a:noFill/>
          <a:extLst>
            <a:ext uri="{909E8E84-426E-40dd-AFC4-6F175D3DCCD1}">
              <a14:hiddenFill xmlns:a14="http://schemas.microsoft.com/office/drawing/2010/main">
                <a:solidFill>
                  <a:srgbClr val="FFFFFF"/>
                </a:solidFill>
              </a14:hiddenFill>
            </a:ext>
          </a:extLst>
        </p:spPr>
      </p:pic>
      <p:sp>
        <p:nvSpPr>
          <p:cNvPr id="7" name="Text Box 4"/>
          <p:cNvSpPr txBox="1">
            <a:spLocks noChangeArrowheads="1"/>
          </p:cNvSpPr>
          <p:nvPr/>
        </p:nvSpPr>
        <p:spPr bwMode="auto">
          <a:xfrm>
            <a:off x="543351" y="606425"/>
            <a:ext cx="8137525" cy="5492750"/>
          </a:xfrm>
          <a:prstGeom prst="rect">
            <a:avLst/>
          </a:prstGeom>
          <a:noFill/>
          <a:ln w="9525">
            <a:noFill/>
            <a:miter lim="800000"/>
            <a:headEnd/>
            <a:tailEnd/>
          </a:ln>
        </p:spPr>
        <p:txBody>
          <a:bodyPr lIns="0" tIns="0" rIns="0" bIns="0">
            <a:spAutoFit/>
          </a:bodyPr>
          <a:lstStyle/>
          <a:p>
            <a:pPr algn="ctr" fontAlgn="base">
              <a:spcBef>
                <a:spcPct val="0"/>
              </a:spcBef>
              <a:spcAft>
                <a:spcPct val="0"/>
              </a:spcAft>
            </a:pPr>
            <a:endParaRPr lang="en-GB" sz="3600" b="1" dirty="0">
              <a:solidFill>
                <a:srgbClr val="FFFF00"/>
              </a:solidFill>
              <a:latin typeface="Arial" charset="0"/>
            </a:endParaRPr>
          </a:p>
          <a:p>
            <a:pPr algn="ctr" fontAlgn="base">
              <a:spcBef>
                <a:spcPct val="0"/>
              </a:spcBef>
              <a:spcAft>
                <a:spcPct val="0"/>
              </a:spcAft>
            </a:pPr>
            <a:endParaRPr lang="en-GB" sz="3600" b="1" dirty="0">
              <a:solidFill>
                <a:srgbClr val="FFFF00"/>
              </a:solidFill>
              <a:latin typeface="Arial" charset="0"/>
            </a:endParaRPr>
          </a:p>
          <a:p>
            <a:pPr algn="ctr" fontAlgn="base">
              <a:spcBef>
                <a:spcPct val="0"/>
              </a:spcBef>
              <a:spcAft>
                <a:spcPct val="0"/>
              </a:spcAft>
            </a:pPr>
            <a:r>
              <a:rPr lang="en-GB" sz="3600" b="1" dirty="0">
                <a:solidFill>
                  <a:srgbClr val="FF0000"/>
                </a:solidFill>
                <a:latin typeface="Arial" charset="0"/>
              </a:rPr>
              <a:t>150 million sensors deliver data …</a:t>
            </a:r>
          </a:p>
          <a:p>
            <a:pPr algn="ctr" fontAlgn="base">
              <a:spcBef>
                <a:spcPct val="0"/>
              </a:spcBef>
              <a:spcAft>
                <a:spcPct val="0"/>
              </a:spcAft>
            </a:pPr>
            <a:endParaRPr lang="en-GB" sz="3600" b="1" dirty="0">
              <a:solidFill>
                <a:srgbClr val="FF0000"/>
              </a:solidFill>
              <a:latin typeface="Arial" charset="0"/>
            </a:endParaRPr>
          </a:p>
          <a:p>
            <a:pPr algn="ctr" fontAlgn="base">
              <a:spcBef>
                <a:spcPct val="0"/>
              </a:spcBef>
              <a:spcAft>
                <a:spcPct val="0"/>
              </a:spcAft>
            </a:pPr>
            <a:endParaRPr lang="en-GB" sz="3600" b="1" dirty="0">
              <a:solidFill>
                <a:srgbClr val="FF0000"/>
              </a:solidFill>
              <a:latin typeface="Arial" charset="0"/>
            </a:endParaRPr>
          </a:p>
          <a:p>
            <a:pPr algn="ctr" fontAlgn="base">
              <a:spcBef>
                <a:spcPct val="0"/>
              </a:spcBef>
              <a:spcAft>
                <a:spcPct val="0"/>
              </a:spcAft>
            </a:pPr>
            <a:r>
              <a:rPr lang="en-GB" sz="3600" b="1" dirty="0">
                <a:solidFill>
                  <a:srgbClr val="FF0000"/>
                </a:solidFill>
                <a:latin typeface="Arial" charset="0"/>
              </a:rPr>
              <a:t/>
            </a:r>
            <a:br>
              <a:rPr lang="en-GB" sz="3600" b="1" dirty="0">
                <a:solidFill>
                  <a:srgbClr val="FF0000"/>
                </a:solidFill>
                <a:latin typeface="Arial" charset="0"/>
              </a:rPr>
            </a:br>
            <a:r>
              <a:rPr lang="en-GB" sz="3600" b="1" dirty="0">
                <a:solidFill>
                  <a:srgbClr val="FF0000"/>
                </a:solidFill>
                <a:latin typeface="Arial" charset="0"/>
              </a:rPr>
              <a:t>… 40 million times per second</a:t>
            </a:r>
          </a:p>
          <a:p>
            <a:pPr algn="ctr" fontAlgn="base">
              <a:spcBef>
                <a:spcPct val="0"/>
              </a:spcBef>
              <a:spcAft>
                <a:spcPct val="0"/>
              </a:spcAft>
            </a:pPr>
            <a:endParaRPr lang="en-GB" sz="3600" b="1" dirty="0">
              <a:solidFill>
                <a:srgbClr val="FFFF00"/>
              </a:solidFill>
              <a:latin typeface="Arial" charset="0"/>
            </a:endParaRPr>
          </a:p>
          <a:p>
            <a:pPr algn="ctr" fontAlgn="base">
              <a:spcBef>
                <a:spcPct val="0"/>
              </a:spcBef>
              <a:spcAft>
                <a:spcPct val="0"/>
              </a:spcAft>
            </a:pPr>
            <a:endParaRPr lang="en-GB" sz="3600" b="1" dirty="0">
              <a:solidFill>
                <a:srgbClr val="FFFF00"/>
              </a:solidFill>
              <a:latin typeface="Arial" charset="0"/>
            </a:endParaRPr>
          </a:p>
          <a:p>
            <a:pPr algn="ctr" fontAlgn="base">
              <a:spcBef>
                <a:spcPct val="0"/>
              </a:spcBef>
              <a:spcAft>
                <a:spcPct val="0"/>
              </a:spcAft>
            </a:pPr>
            <a:endParaRPr lang="en-GB" sz="3600" b="1" dirty="0">
              <a:solidFill>
                <a:srgbClr val="FFFF00"/>
              </a:solidFill>
              <a:latin typeface="Arial" charset="0"/>
            </a:endParaRPr>
          </a:p>
        </p:txBody>
      </p:sp>
      <p:sp>
        <p:nvSpPr>
          <p:cNvPr id="2" name="Footer Placeholder 1"/>
          <p:cNvSpPr>
            <a:spLocks noGrp="1"/>
          </p:cNvSpPr>
          <p:nvPr>
            <p:ph type="ftr" sz="quarter" idx="10"/>
          </p:nvPr>
        </p:nvSpPr>
        <p:spPr/>
        <p:txBody>
          <a:bodyPr/>
          <a:lstStyle/>
          <a:p>
            <a:pPr>
              <a:defRPr/>
            </a:pPr>
            <a:r>
              <a:rPr lang="en-GB" smtClean="0">
                <a:solidFill>
                  <a:prstClr val="black">
                    <a:tint val="75000"/>
                  </a:prstClr>
                </a:solidFill>
                <a:latin typeface="Calibri"/>
              </a:rPr>
              <a:t>Ian.Bird@cern.ch </a:t>
            </a:r>
            <a:endParaRPr lang="en-US">
              <a:solidFill>
                <a:srgbClr val="000000"/>
              </a:solidFill>
              <a:latin typeface="Calibri"/>
            </a:endParaRPr>
          </a:p>
        </p:txBody>
      </p:sp>
      <p:sp>
        <p:nvSpPr>
          <p:cNvPr id="3" name="Slide Number Placeholder 2"/>
          <p:cNvSpPr>
            <a:spLocks noGrp="1"/>
          </p:cNvSpPr>
          <p:nvPr>
            <p:ph type="sldNum" sz="quarter" idx="11"/>
          </p:nvPr>
        </p:nvSpPr>
        <p:spPr/>
        <p:txBody>
          <a:bodyPr/>
          <a:lstStyle/>
          <a:p>
            <a:pPr>
              <a:defRPr/>
            </a:pPr>
            <a:fld id="{72BA1B4B-8DC9-9C4C-8520-0CD720202937}" type="slidenum">
              <a:rPr lang="en-US" smtClean="0">
                <a:solidFill>
                  <a:prstClr val="black">
                    <a:tint val="75000"/>
                  </a:prstClr>
                </a:solidFill>
                <a:latin typeface="Calibri"/>
              </a:rPr>
              <a:pPr>
                <a:defRPr/>
              </a:pPr>
              <a:t>15</a:t>
            </a:fld>
            <a:endParaRPr lang="en-US">
              <a:solidFill>
                <a:prstClr val="black">
                  <a:tint val="75000"/>
                </a:prstClr>
              </a:solidFill>
              <a:latin typeface="Calibri"/>
            </a:endParaRPr>
          </a:p>
        </p:txBody>
      </p:sp>
    </p:spTree>
    <p:extLst>
      <p:ext uri="{BB962C8B-B14F-4D97-AF65-F5344CB8AC3E}">
        <p14:creationId xmlns:p14="http://schemas.microsoft.com/office/powerpoint/2010/main" val="38701403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solidFill>
                  <a:srgbClr val="FFFFFF"/>
                </a:solidFill>
              </a:rPr>
              <a:t>What is this data?</a:t>
            </a:r>
            <a:endParaRPr lang="en-GB" dirty="0">
              <a:solidFill>
                <a:srgbClr val="FFFFFF"/>
              </a:solidFill>
            </a:endParaRPr>
          </a:p>
        </p:txBody>
      </p:sp>
      <p:sp>
        <p:nvSpPr>
          <p:cNvPr id="5" name="Content Placeholder 4"/>
          <p:cNvSpPr>
            <a:spLocks noGrp="1"/>
          </p:cNvSpPr>
          <p:nvPr>
            <p:ph idx="1"/>
          </p:nvPr>
        </p:nvSpPr>
        <p:spPr>
          <a:xfrm>
            <a:off x="164397" y="2057400"/>
            <a:ext cx="3062805" cy="4800600"/>
          </a:xfrm>
        </p:spPr>
        <p:txBody>
          <a:bodyPr>
            <a:normAutofit fontScale="77500" lnSpcReduction="20000"/>
          </a:bodyPr>
          <a:lstStyle/>
          <a:p>
            <a:r>
              <a:rPr lang="en-GB" dirty="0" smtClean="0">
                <a:solidFill>
                  <a:schemeClr val="accent5"/>
                </a:solidFill>
              </a:rPr>
              <a:t>Raw data:</a:t>
            </a:r>
          </a:p>
          <a:p>
            <a:pPr lvl="1"/>
            <a:r>
              <a:rPr lang="en-GB" dirty="0" smtClean="0">
                <a:solidFill>
                  <a:schemeClr val="accent5"/>
                </a:solidFill>
              </a:rPr>
              <a:t>Was a detector element hit?</a:t>
            </a:r>
          </a:p>
          <a:p>
            <a:pPr lvl="1"/>
            <a:r>
              <a:rPr lang="en-GB" dirty="0" smtClean="0">
                <a:solidFill>
                  <a:schemeClr val="accent5"/>
                </a:solidFill>
              </a:rPr>
              <a:t>How much energy?</a:t>
            </a:r>
          </a:p>
          <a:p>
            <a:pPr lvl="1"/>
            <a:r>
              <a:rPr lang="en-GB" dirty="0" smtClean="0">
                <a:solidFill>
                  <a:schemeClr val="accent5"/>
                </a:solidFill>
              </a:rPr>
              <a:t>What time?</a:t>
            </a:r>
          </a:p>
          <a:p>
            <a:pPr marL="457200" lvl="1" indent="0">
              <a:buNone/>
            </a:pPr>
            <a:endParaRPr lang="en-GB" dirty="0" smtClean="0">
              <a:solidFill>
                <a:schemeClr val="accent5"/>
              </a:solidFill>
            </a:endParaRPr>
          </a:p>
          <a:p>
            <a:r>
              <a:rPr lang="en-GB" dirty="0" smtClean="0">
                <a:solidFill>
                  <a:schemeClr val="accent5"/>
                </a:solidFill>
              </a:rPr>
              <a:t>Reconstructed data:</a:t>
            </a:r>
          </a:p>
          <a:p>
            <a:pPr lvl="1"/>
            <a:r>
              <a:rPr lang="en-GB" dirty="0" smtClean="0">
                <a:solidFill>
                  <a:schemeClr val="accent5"/>
                </a:solidFill>
              </a:rPr>
              <a:t>Momentum of tracks (4-vectors)</a:t>
            </a:r>
          </a:p>
          <a:p>
            <a:pPr lvl="1"/>
            <a:r>
              <a:rPr lang="en-GB" dirty="0" smtClean="0">
                <a:solidFill>
                  <a:schemeClr val="accent5"/>
                </a:solidFill>
              </a:rPr>
              <a:t>Origin</a:t>
            </a:r>
          </a:p>
          <a:p>
            <a:pPr lvl="1"/>
            <a:r>
              <a:rPr lang="en-GB" dirty="0" smtClean="0">
                <a:solidFill>
                  <a:schemeClr val="accent5"/>
                </a:solidFill>
              </a:rPr>
              <a:t>Energy in </a:t>
            </a:r>
            <a:r>
              <a:rPr lang="en-GB" dirty="0" smtClean="0">
                <a:solidFill>
                  <a:srgbClr val="FFFFFF"/>
                </a:solidFill>
              </a:rPr>
              <a:t>clusters (jets)</a:t>
            </a:r>
          </a:p>
          <a:p>
            <a:pPr lvl="1"/>
            <a:r>
              <a:rPr lang="en-GB" dirty="0" smtClean="0">
                <a:solidFill>
                  <a:srgbClr val="FFFFFF"/>
                </a:solidFill>
              </a:rPr>
              <a:t>Particle type</a:t>
            </a:r>
          </a:p>
          <a:p>
            <a:pPr lvl="1"/>
            <a:r>
              <a:rPr lang="en-GB" dirty="0" smtClean="0">
                <a:solidFill>
                  <a:schemeClr val="accent5"/>
                </a:solidFill>
              </a:rPr>
              <a:t>Calibration information</a:t>
            </a:r>
          </a:p>
          <a:p>
            <a:pPr lvl="1"/>
            <a:r>
              <a:rPr lang="en-GB" dirty="0" smtClean="0">
                <a:solidFill>
                  <a:schemeClr val="accent5"/>
                </a:solidFill>
              </a:rPr>
              <a:t>…</a:t>
            </a:r>
            <a:endParaRPr lang="en-GB" dirty="0">
              <a:solidFill>
                <a:schemeClr val="accent5"/>
              </a:solidFill>
            </a:endParaRPr>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27202" y="3032187"/>
            <a:ext cx="5916798" cy="3825813"/>
          </a:xfrm>
          <a:prstGeom prst="rect">
            <a:avLst/>
          </a:prstGeom>
        </p:spPr>
      </p:pic>
      <p:sp>
        <p:nvSpPr>
          <p:cNvPr id="7" name="Content Placeholder 4"/>
          <p:cNvSpPr txBox="1">
            <a:spLocks/>
          </p:cNvSpPr>
          <p:nvPr/>
        </p:nvSpPr>
        <p:spPr bwMode="auto">
          <a:xfrm>
            <a:off x="3227202" y="1004338"/>
            <a:ext cx="5730886" cy="14877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70000" lnSpcReduction="20000"/>
          </a:bodyPr>
          <a:lstStyle>
            <a:lvl1pPr marL="342900" indent="-342900" algn="l" rtl="0" eaLnBrk="0" fontAlgn="base" hangingPunct="0">
              <a:spcBef>
                <a:spcPct val="20000"/>
              </a:spcBef>
              <a:spcAft>
                <a:spcPct val="0"/>
              </a:spcAft>
              <a:buClr>
                <a:schemeClr val="folHlink"/>
              </a:buClr>
              <a:buSzPct val="75000"/>
              <a:buFont typeface="Wingdings" charset="2"/>
              <a:buChar char="n"/>
              <a:defRPr sz="2800">
                <a:solidFill>
                  <a:schemeClr val="tx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folHlink"/>
              </a:buClr>
              <a:buSzPct val="70000"/>
              <a:buFont typeface="Wingdings" charset="2"/>
              <a:buChar char="n"/>
              <a:defRPr sz="2400">
                <a:solidFill>
                  <a:schemeClr val="tx2"/>
                </a:solidFill>
                <a:latin typeface="+mn-lt"/>
                <a:ea typeface="ＭＳ Ｐゴシック" pitchFamily="19" charset="-128"/>
              </a:defRPr>
            </a:lvl2pPr>
            <a:lvl3pPr marL="1143000" indent="-228600" algn="l" rtl="0" eaLnBrk="0" fontAlgn="base" hangingPunct="0">
              <a:spcBef>
                <a:spcPct val="20000"/>
              </a:spcBef>
              <a:spcAft>
                <a:spcPct val="0"/>
              </a:spcAft>
              <a:buClr>
                <a:schemeClr val="tx2"/>
              </a:buClr>
              <a:buChar char="•"/>
              <a:defRPr sz="2000">
                <a:solidFill>
                  <a:schemeClr val="tx2"/>
                </a:solidFill>
                <a:latin typeface="+mn-lt"/>
                <a:ea typeface="ＭＳ Ｐゴシック" pitchFamily="19" charset="-128"/>
              </a:defRPr>
            </a:lvl3pPr>
            <a:lvl4pPr marL="1600200" indent="-228600" algn="l" rtl="0" eaLnBrk="0" fontAlgn="base" hangingPunct="0">
              <a:spcBef>
                <a:spcPct val="20000"/>
              </a:spcBef>
              <a:spcAft>
                <a:spcPct val="0"/>
              </a:spcAft>
              <a:buClr>
                <a:schemeClr val="hlink"/>
              </a:buClr>
              <a:buChar char="•"/>
              <a:defRPr sz="2000">
                <a:solidFill>
                  <a:schemeClr val="tx2"/>
                </a:solidFill>
                <a:latin typeface="+mn-lt"/>
                <a:ea typeface="ＭＳ Ｐゴシック" pitchFamily="19" charset="-128"/>
              </a:defRPr>
            </a:lvl4pPr>
            <a:lvl5pPr marL="2057400" indent="-228600" algn="l" rtl="0" eaLnBrk="0" fontAlgn="base" hangingPunct="0">
              <a:spcBef>
                <a:spcPct val="20000"/>
              </a:spcBef>
              <a:spcAft>
                <a:spcPct val="0"/>
              </a:spcAft>
              <a:buClr>
                <a:schemeClr val="tx1"/>
              </a:buClr>
              <a:buSzPct val="85000"/>
              <a:buChar char="•"/>
              <a:defRPr sz="2000">
                <a:solidFill>
                  <a:schemeClr val="tx2"/>
                </a:solidFill>
                <a:latin typeface="+mn-lt"/>
                <a:ea typeface="ＭＳ Ｐゴシック" pitchFamily="19" charset="-128"/>
              </a:defRPr>
            </a:lvl5pPr>
            <a:lvl6pPr marL="25146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6pPr>
            <a:lvl7pPr marL="29718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7pPr>
            <a:lvl8pPr marL="34290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8pPr>
            <a:lvl9pPr marL="38862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9pPr>
          </a:lstStyle>
          <a:p>
            <a:pPr defTabSz="457200">
              <a:buClr>
                <a:srgbClr val="9A0000"/>
              </a:buClr>
            </a:pPr>
            <a:r>
              <a:rPr lang="en-GB" dirty="0" smtClean="0">
                <a:solidFill>
                  <a:srgbClr val="FFFFFF"/>
                </a:solidFill>
                <a:latin typeface="Helvetica"/>
              </a:rPr>
              <a:t>150 Million sensors deliver data … 40 Million times per second</a:t>
            </a:r>
          </a:p>
          <a:p>
            <a:pPr marL="457200" lvl="1" indent="0" defTabSz="457200">
              <a:buClr>
                <a:srgbClr val="9A0000"/>
              </a:buClr>
              <a:buFont typeface="Wingdings" charset="2"/>
              <a:buNone/>
            </a:pPr>
            <a:endParaRPr lang="en-GB" dirty="0" smtClean="0">
              <a:solidFill>
                <a:srgbClr val="FFFFFF"/>
              </a:solidFill>
              <a:latin typeface="Helvetica"/>
            </a:endParaRPr>
          </a:p>
          <a:p>
            <a:pPr defTabSz="457200">
              <a:buClr>
                <a:srgbClr val="9A0000"/>
              </a:buClr>
            </a:pPr>
            <a:r>
              <a:rPr lang="en-GB" dirty="0" smtClean="0">
                <a:solidFill>
                  <a:srgbClr val="FFFFFF"/>
                </a:solidFill>
                <a:latin typeface="Helvetica"/>
              </a:rPr>
              <a:t>Up to 6 GB/s to be stored and analysed after filtering</a:t>
            </a:r>
            <a:endParaRPr lang="en-GB" dirty="0">
              <a:solidFill>
                <a:srgbClr val="FFFFFF"/>
              </a:solidFill>
              <a:latin typeface="Helvetica"/>
            </a:endParaRPr>
          </a:p>
        </p:txBody>
      </p:sp>
    </p:spTree>
    <p:extLst>
      <p:ext uri="{BB962C8B-B14F-4D97-AF65-F5344CB8AC3E}">
        <p14:creationId xmlns:p14="http://schemas.microsoft.com/office/powerpoint/2010/main" val="5788848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2"/>
          <p:cNvSpPr>
            <a:spLocks noGrp="1" noChangeArrowheads="1"/>
          </p:cNvSpPr>
          <p:nvPr>
            <p:ph type="title"/>
          </p:nvPr>
        </p:nvSpPr>
        <p:spPr/>
        <p:txBody>
          <a:bodyPr/>
          <a:lstStyle/>
          <a:p>
            <a:pPr eaLnBrk="1" hangingPunct="1"/>
            <a:r>
              <a:rPr lang="en-US" dirty="0" smtClean="0">
                <a:solidFill>
                  <a:srgbClr val="FFFFFF"/>
                </a:solidFill>
              </a:rPr>
              <a:t>Data and Algorithms</a:t>
            </a:r>
          </a:p>
        </p:txBody>
      </p:sp>
      <p:sp>
        <p:nvSpPr>
          <p:cNvPr id="37894" name="Rectangle 3"/>
          <p:cNvSpPr>
            <a:spLocks noGrp="1" noChangeArrowheads="1"/>
          </p:cNvSpPr>
          <p:nvPr>
            <p:ph idx="1"/>
          </p:nvPr>
        </p:nvSpPr>
        <p:spPr>
          <a:xfrm>
            <a:off x="340190" y="1369476"/>
            <a:ext cx="3528906" cy="4912015"/>
          </a:xfrm>
        </p:spPr>
        <p:txBody>
          <a:bodyPr>
            <a:normAutofit fontScale="92500"/>
          </a:bodyPr>
          <a:lstStyle/>
          <a:p>
            <a:pPr eaLnBrk="1" hangingPunct="1"/>
            <a:r>
              <a:rPr lang="en-US" sz="2000" dirty="0" smtClean="0">
                <a:solidFill>
                  <a:srgbClr val="FFFFFF"/>
                </a:solidFill>
              </a:rPr>
              <a:t>HEP data are organized as </a:t>
            </a:r>
            <a:r>
              <a:rPr lang="en-US" sz="2000" i="1" dirty="0" smtClean="0">
                <a:solidFill>
                  <a:srgbClr val="FFFFFF"/>
                </a:solidFill>
              </a:rPr>
              <a:t>Events</a:t>
            </a:r>
            <a:r>
              <a:rPr lang="en-US" sz="2000" dirty="0" smtClean="0">
                <a:solidFill>
                  <a:srgbClr val="FFFFFF"/>
                </a:solidFill>
              </a:rPr>
              <a:t> (particle collisions)</a:t>
            </a:r>
          </a:p>
          <a:p>
            <a:pPr eaLnBrk="1" hangingPunct="1"/>
            <a:r>
              <a:rPr lang="en-US" sz="2000" dirty="0" smtClean="0">
                <a:solidFill>
                  <a:srgbClr val="FFFFFF"/>
                </a:solidFill>
              </a:rPr>
              <a:t>Simulation, Reconstruction and Analysis programs process “one event at a time” </a:t>
            </a:r>
          </a:p>
          <a:p>
            <a:pPr lvl="1" eaLnBrk="1" hangingPunct="1"/>
            <a:r>
              <a:rPr lang="en-US" sz="1800" dirty="0" smtClean="0">
                <a:solidFill>
                  <a:srgbClr val="FFFFFF"/>
                </a:solidFill>
              </a:rPr>
              <a:t>Events are fairly independent  </a:t>
            </a:r>
            <a:r>
              <a:rPr lang="en-US" sz="1800" dirty="0" smtClean="0">
                <a:solidFill>
                  <a:srgbClr val="FFFFFF"/>
                </a:solidFill>
                <a:sym typeface="Wingdings" pitchFamily="2" charset="2"/>
              </a:rPr>
              <a:t> </a:t>
            </a:r>
            <a:r>
              <a:rPr lang="en-US" sz="1800" dirty="0" smtClean="0">
                <a:solidFill>
                  <a:srgbClr val="FFFFFF"/>
                </a:solidFill>
              </a:rPr>
              <a:t>Trivial parallel processing</a:t>
            </a:r>
          </a:p>
          <a:p>
            <a:pPr eaLnBrk="1" hangingPunct="1"/>
            <a:r>
              <a:rPr lang="en-US" sz="2000" dirty="0" smtClean="0">
                <a:solidFill>
                  <a:srgbClr val="FFFFFF"/>
                </a:solidFill>
              </a:rPr>
              <a:t>Event processing programs are composed of a number of Algorithms selecting and transforming “raw” event data into “processed” (reconstructed) event data and statistics</a:t>
            </a:r>
          </a:p>
        </p:txBody>
      </p:sp>
      <p:grpSp>
        <p:nvGrpSpPr>
          <p:cNvPr id="7" name="Group 6"/>
          <p:cNvGrpSpPr/>
          <p:nvPr/>
        </p:nvGrpSpPr>
        <p:grpSpPr>
          <a:xfrm>
            <a:off x="3869096" y="1227483"/>
            <a:ext cx="5122177" cy="5286412"/>
            <a:chOff x="3869096" y="1227483"/>
            <a:chExt cx="5122177" cy="5286412"/>
          </a:xfrm>
        </p:grpSpPr>
        <p:sp>
          <p:nvSpPr>
            <p:cNvPr id="51" name="Rounded Rectangle 50"/>
            <p:cNvSpPr/>
            <p:nvPr/>
          </p:nvSpPr>
          <p:spPr>
            <a:xfrm>
              <a:off x="3869096" y="1227483"/>
              <a:ext cx="5122177" cy="5286412"/>
            </a:xfrm>
            <a:prstGeom prst="roundRect">
              <a:avLst/>
            </a:prstGeom>
            <a:solidFill>
              <a:srgbClr val="FFFFFF"/>
            </a:solidFill>
            <a:ln w="25400" cap="flat" cmpd="sng" algn="ctr">
              <a:solidFill>
                <a:srgbClr val="C0504D"/>
              </a:solidFill>
              <a:prstDash val="solid"/>
            </a:ln>
            <a:effectLst/>
          </p:spPr>
          <p:txBody>
            <a:bodyPr rtlCol="0" anchor="ctr"/>
            <a:lstStyle/>
            <a:p>
              <a:pPr algn="ctr" fontAlgn="base">
                <a:spcBef>
                  <a:spcPct val="0"/>
                </a:spcBef>
                <a:spcAft>
                  <a:spcPct val="0"/>
                </a:spcAft>
                <a:defRPr/>
              </a:pPr>
              <a:endParaRPr lang="en-GB" kern="0">
                <a:solidFill>
                  <a:prstClr val="black"/>
                </a:solidFill>
                <a:latin typeface="Calibri"/>
              </a:endParaRPr>
            </a:p>
          </p:txBody>
        </p:sp>
        <p:sp>
          <p:nvSpPr>
            <p:cNvPr id="52" name="Text Box 12"/>
            <p:cNvSpPr txBox="1">
              <a:spLocks noChangeArrowheads="1"/>
            </p:cNvSpPr>
            <p:nvPr/>
          </p:nvSpPr>
          <p:spPr bwMode="auto">
            <a:xfrm>
              <a:off x="6821059" y="2794266"/>
              <a:ext cx="2154436" cy="462307"/>
            </a:xfrm>
            <a:prstGeom prst="rect">
              <a:avLst/>
            </a:prstGeom>
            <a:solidFill>
              <a:srgbClr val="FFFFFF"/>
            </a:solidFill>
            <a:ln w="25400">
              <a:noFill/>
              <a:miter lim="800000"/>
              <a:headEnd/>
              <a:tailEnd/>
            </a:ln>
          </p:spPr>
          <p:txBody>
            <a:bodyPr wrap="none" lIns="92075" tIns="46038" rIns="92075" bIns="46038">
              <a:spAutoFit/>
            </a:bodyPr>
            <a:lstStyle/>
            <a:p>
              <a:pPr eaLnBrk="0" fontAlgn="base" hangingPunct="0">
                <a:spcBef>
                  <a:spcPct val="0"/>
                </a:spcBef>
                <a:spcAft>
                  <a:spcPct val="0"/>
                </a:spcAft>
                <a:defRPr/>
              </a:pPr>
              <a:r>
                <a:rPr lang="en-US" altLang="ja-JP" sz="1200" kern="0" dirty="0" smtClean="0">
                  <a:solidFill>
                    <a:srgbClr val="000000"/>
                  </a:solidFill>
                  <a:latin typeface="Arial" charset="0"/>
                  <a:ea typeface="ＭＳ Ｐゴシック" pitchFamily="-65" charset="-128"/>
                </a:rPr>
                <a:t>Pseudo-physical information:</a:t>
              </a:r>
            </a:p>
            <a:p>
              <a:pPr eaLnBrk="0" fontAlgn="base" hangingPunct="0">
                <a:spcBef>
                  <a:spcPct val="0"/>
                </a:spcBef>
                <a:spcAft>
                  <a:spcPct val="0"/>
                </a:spcAft>
                <a:defRPr/>
              </a:pPr>
              <a:r>
                <a:rPr lang="en-US" altLang="ja-JP" sz="1200" kern="0" dirty="0" smtClean="0">
                  <a:solidFill>
                    <a:srgbClr val="000000"/>
                  </a:solidFill>
                  <a:latin typeface="Arial" charset="0"/>
                  <a:ea typeface="ＭＳ Ｐゴシック" pitchFamily="-65" charset="-128"/>
                </a:rPr>
                <a:t>Clusters, track candidates </a:t>
              </a:r>
              <a:endParaRPr lang="en-US" altLang="ja-JP" sz="1200" kern="0" dirty="0">
                <a:solidFill>
                  <a:srgbClr val="000000"/>
                </a:solidFill>
                <a:latin typeface="Arial" charset="0"/>
                <a:ea typeface="ＭＳ Ｐゴシック" pitchFamily="-65" charset="-128"/>
              </a:endParaRPr>
            </a:p>
          </p:txBody>
        </p:sp>
        <p:sp>
          <p:nvSpPr>
            <p:cNvPr id="53" name="Text Box 18"/>
            <p:cNvSpPr txBox="1">
              <a:spLocks noChangeArrowheads="1"/>
            </p:cNvSpPr>
            <p:nvPr/>
          </p:nvSpPr>
          <p:spPr bwMode="auto">
            <a:xfrm>
              <a:off x="6824013" y="4013470"/>
              <a:ext cx="2167260" cy="831639"/>
            </a:xfrm>
            <a:prstGeom prst="rect">
              <a:avLst/>
            </a:prstGeom>
            <a:solidFill>
              <a:srgbClr val="FFFFFF"/>
            </a:solidFill>
            <a:ln w="25400">
              <a:noFill/>
              <a:miter lim="800000"/>
              <a:headEnd/>
              <a:tailEnd/>
            </a:ln>
          </p:spPr>
          <p:txBody>
            <a:bodyPr wrap="none" lIns="92075" tIns="46038" rIns="92075" bIns="46038">
              <a:spAutoFit/>
            </a:bodyPr>
            <a:lstStyle/>
            <a:p>
              <a:pPr eaLnBrk="0" fontAlgn="base" hangingPunct="0">
                <a:spcBef>
                  <a:spcPct val="0"/>
                </a:spcBef>
                <a:spcAft>
                  <a:spcPct val="0"/>
                </a:spcAft>
                <a:defRPr/>
              </a:pPr>
              <a:r>
                <a:rPr lang="en-US" altLang="ja-JP" sz="1200" kern="0" dirty="0">
                  <a:solidFill>
                    <a:srgbClr val="000000"/>
                  </a:solidFill>
                  <a:latin typeface="Arial" charset="0"/>
                  <a:ea typeface="ＭＳ Ｐゴシック" pitchFamily="-65" charset="-128"/>
                </a:rPr>
                <a:t>Physical information</a:t>
              </a:r>
              <a:r>
                <a:rPr lang="it-IT" altLang="ja-JP" sz="1200" kern="0" dirty="0">
                  <a:solidFill>
                    <a:srgbClr val="000000"/>
                  </a:solidFill>
                  <a:latin typeface="Arial" charset="0"/>
                  <a:ea typeface="ＭＳ Ｐゴシック" pitchFamily="-65" charset="-128"/>
                </a:rPr>
                <a:t>:</a:t>
              </a:r>
              <a:endParaRPr lang="en-US" altLang="ja-JP" sz="1200" kern="0" dirty="0">
                <a:solidFill>
                  <a:srgbClr val="000000"/>
                </a:solidFill>
                <a:latin typeface="Arial" charset="0"/>
                <a:ea typeface="ＭＳ Ｐゴシック" pitchFamily="-65" charset="-128"/>
              </a:endParaRPr>
            </a:p>
            <a:p>
              <a:pPr eaLnBrk="0" fontAlgn="base" hangingPunct="0">
                <a:spcBef>
                  <a:spcPct val="0"/>
                </a:spcBef>
                <a:spcAft>
                  <a:spcPct val="0"/>
                </a:spcAft>
                <a:defRPr/>
              </a:pPr>
              <a:r>
                <a:rPr lang="en-US" altLang="ja-JP" sz="1200" kern="0" dirty="0">
                  <a:solidFill>
                    <a:srgbClr val="000000"/>
                  </a:solidFill>
                  <a:latin typeface="Arial" charset="0"/>
                  <a:ea typeface="ＭＳ Ｐゴシック" pitchFamily="-65" charset="-128"/>
                </a:rPr>
                <a:t>Transverse momentum, </a:t>
              </a:r>
            </a:p>
            <a:p>
              <a:pPr eaLnBrk="0" fontAlgn="base" hangingPunct="0">
                <a:spcBef>
                  <a:spcPct val="0"/>
                </a:spcBef>
                <a:spcAft>
                  <a:spcPct val="0"/>
                </a:spcAft>
                <a:defRPr/>
              </a:pPr>
              <a:r>
                <a:rPr lang="en-US" altLang="ja-JP" sz="1200" kern="0" dirty="0">
                  <a:solidFill>
                    <a:srgbClr val="000000"/>
                  </a:solidFill>
                  <a:latin typeface="Arial" charset="0"/>
                  <a:ea typeface="ＭＳ Ｐゴシック" pitchFamily="-65" charset="-128"/>
                </a:rPr>
                <a:t>Association of particles, jets, </a:t>
              </a:r>
            </a:p>
            <a:p>
              <a:pPr eaLnBrk="0" fontAlgn="base" hangingPunct="0">
                <a:spcBef>
                  <a:spcPct val="0"/>
                </a:spcBef>
                <a:spcAft>
                  <a:spcPct val="0"/>
                </a:spcAft>
                <a:defRPr/>
              </a:pPr>
              <a:r>
                <a:rPr lang="en-US" altLang="ja-JP" sz="1200" kern="0" dirty="0" smtClean="0">
                  <a:solidFill>
                    <a:srgbClr val="000000"/>
                  </a:solidFill>
                  <a:latin typeface="Arial" charset="0"/>
                  <a:ea typeface="ＭＳ Ｐゴシック" pitchFamily="-65" charset="-128"/>
                </a:rPr>
                <a:t>id </a:t>
              </a:r>
              <a:r>
                <a:rPr lang="en-US" altLang="ja-JP" sz="1200" kern="0" dirty="0">
                  <a:solidFill>
                    <a:srgbClr val="000000"/>
                  </a:solidFill>
                  <a:latin typeface="Arial" charset="0"/>
                  <a:ea typeface="ＭＳ Ｐゴシック" pitchFamily="-65" charset="-128"/>
                </a:rPr>
                <a:t>of </a:t>
              </a:r>
              <a:r>
                <a:rPr lang="en-US" altLang="ja-JP" sz="1200" kern="0" dirty="0" smtClean="0">
                  <a:solidFill>
                    <a:srgbClr val="000000"/>
                  </a:solidFill>
                  <a:latin typeface="Arial" charset="0"/>
                  <a:ea typeface="ＭＳ Ｐゴシック" pitchFamily="-65" charset="-128"/>
                </a:rPr>
                <a:t>particles</a:t>
              </a:r>
              <a:endParaRPr lang="en-US" altLang="ja-JP" sz="1200" kern="0" dirty="0">
                <a:solidFill>
                  <a:srgbClr val="000000"/>
                </a:solidFill>
                <a:latin typeface="Arial" charset="0"/>
                <a:ea typeface="ＭＳ Ｐゴシック" pitchFamily="-65" charset="-128"/>
              </a:endParaRPr>
            </a:p>
          </p:txBody>
        </p:sp>
        <p:sp>
          <p:nvSpPr>
            <p:cNvPr id="54" name="Oval 5"/>
            <p:cNvSpPr>
              <a:spLocks noChangeArrowheads="1"/>
            </p:cNvSpPr>
            <p:nvPr/>
          </p:nvSpPr>
          <p:spPr bwMode="auto">
            <a:xfrm>
              <a:off x="3967412" y="1351228"/>
              <a:ext cx="1125436" cy="838200"/>
            </a:xfrm>
            <a:prstGeom prst="ellipse">
              <a:avLst/>
            </a:prstGeom>
            <a:solidFill>
              <a:srgbClr val="FFFF00"/>
            </a:solidFill>
            <a:ln w="25400">
              <a:noFill/>
              <a:round/>
              <a:headEnd/>
              <a:tailEnd/>
            </a:ln>
          </p:spPr>
          <p:txBody>
            <a:bodyPr wrap="none" lIns="92075" tIns="46038" rIns="92075" bIns="46038" anchor="ctr"/>
            <a:lstStyle/>
            <a:p>
              <a:pPr algn="ctr" eaLnBrk="0" fontAlgn="base" hangingPunct="0">
                <a:spcBef>
                  <a:spcPct val="0"/>
                </a:spcBef>
                <a:spcAft>
                  <a:spcPct val="0"/>
                </a:spcAft>
                <a:defRPr/>
              </a:pPr>
              <a:r>
                <a:rPr lang="en-US" altLang="ja-JP" kern="0" dirty="0">
                  <a:solidFill>
                    <a:srgbClr val="000099"/>
                  </a:solidFill>
                  <a:latin typeface="Arial" charset="0"/>
                  <a:ea typeface="ＭＳ Ｐゴシック" pitchFamily="-65" charset="-128"/>
                </a:rPr>
                <a:t>RAW</a:t>
              </a:r>
            </a:p>
          </p:txBody>
        </p:sp>
        <p:sp>
          <p:nvSpPr>
            <p:cNvPr id="55" name="Text Box 7"/>
            <p:cNvSpPr txBox="1">
              <a:spLocks noChangeArrowheads="1"/>
            </p:cNvSpPr>
            <p:nvPr/>
          </p:nvSpPr>
          <p:spPr bwMode="auto">
            <a:xfrm>
              <a:off x="6821098" y="1581415"/>
              <a:ext cx="1532471" cy="277641"/>
            </a:xfrm>
            <a:prstGeom prst="rect">
              <a:avLst/>
            </a:prstGeom>
            <a:solidFill>
              <a:srgbClr val="FFFFFF"/>
            </a:solidFill>
            <a:ln w="25400">
              <a:noFill/>
              <a:miter lim="800000"/>
              <a:headEnd/>
              <a:tailEnd/>
            </a:ln>
          </p:spPr>
          <p:txBody>
            <a:bodyPr wrap="none" lIns="92075" tIns="46038" rIns="92075" bIns="46038">
              <a:spAutoFit/>
            </a:bodyPr>
            <a:lstStyle/>
            <a:p>
              <a:pPr eaLnBrk="0" fontAlgn="base" hangingPunct="0">
                <a:spcBef>
                  <a:spcPct val="0"/>
                </a:spcBef>
                <a:spcAft>
                  <a:spcPct val="0"/>
                </a:spcAft>
                <a:defRPr/>
              </a:pPr>
              <a:r>
                <a:rPr lang="en-US" altLang="ja-JP" sz="1200" kern="0" dirty="0">
                  <a:solidFill>
                    <a:srgbClr val="000000"/>
                  </a:solidFill>
                  <a:latin typeface="Arial" charset="0"/>
                  <a:ea typeface="ＭＳ Ｐゴシック" pitchFamily="-65" charset="-128"/>
                </a:rPr>
                <a:t>Detector </a:t>
              </a:r>
              <a:r>
                <a:rPr lang="en-US" altLang="ja-JP" sz="1200" kern="0" dirty="0" err="1">
                  <a:solidFill>
                    <a:srgbClr val="000000"/>
                  </a:solidFill>
                  <a:latin typeface="Arial" charset="0"/>
                  <a:ea typeface="ＭＳ Ｐゴシック" pitchFamily="-65" charset="-128"/>
                </a:rPr>
                <a:t>digiti</a:t>
              </a:r>
              <a:r>
                <a:rPr lang="it-IT" altLang="ja-JP" sz="1200" kern="0" dirty="0">
                  <a:solidFill>
                    <a:srgbClr val="000000"/>
                  </a:solidFill>
                  <a:latin typeface="Arial" charset="0"/>
                  <a:ea typeface="ＭＳ Ｐゴシック" pitchFamily="-65" charset="-128"/>
                </a:rPr>
                <a:t>s</a:t>
              </a:r>
              <a:r>
                <a:rPr lang="en-US" altLang="ja-JP" sz="1200" kern="0" dirty="0" err="1">
                  <a:solidFill>
                    <a:srgbClr val="000000"/>
                  </a:solidFill>
                  <a:latin typeface="Arial" charset="0"/>
                  <a:ea typeface="ＭＳ Ｐゴシック" pitchFamily="-65" charset="-128"/>
                </a:rPr>
                <a:t>ation</a:t>
              </a:r>
              <a:endParaRPr lang="en-US" altLang="ja-JP" sz="1200" kern="0" dirty="0">
                <a:solidFill>
                  <a:srgbClr val="000000"/>
                </a:solidFill>
                <a:latin typeface="Arial" charset="0"/>
                <a:ea typeface="ＭＳ Ｐゴシック" pitchFamily="-65" charset="-128"/>
              </a:endParaRPr>
            </a:p>
          </p:txBody>
        </p:sp>
        <p:sp>
          <p:nvSpPr>
            <p:cNvPr id="56" name="Text Box 8"/>
            <p:cNvSpPr txBox="1">
              <a:spLocks noChangeArrowheads="1"/>
            </p:cNvSpPr>
            <p:nvPr/>
          </p:nvSpPr>
          <p:spPr bwMode="auto">
            <a:xfrm>
              <a:off x="4062083" y="1941768"/>
              <a:ext cx="896630" cy="339196"/>
            </a:xfrm>
            <a:prstGeom prst="rect">
              <a:avLst/>
            </a:prstGeom>
            <a:noFill/>
            <a:ln w="25400">
              <a:noFill/>
              <a:miter lim="800000"/>
              <a:headEnd/>
              <a:tailEnd/>
            </a:ln>
          </p:spPr>
          <p:txBody>
            <a:bodyPr wrap="none" lIns="92075" tIns="46038" rIns="92075" bIns="46038">
              <a:spAutoFit/>
            </a:bodyPr>
            <a:lstStyle/>
            <a:p>
              <a:pPr algn="ctr" eaLnBrk="0" fontAlgn="base" hangingPunct="0">
                <a:spcBef>
                  <a:spcPct val="0"/>
                </a:spcBef>
                <a:spcAft>
                  <a:spcPct val="0"/>
                </a:spcAft>
                <a:defRPr/>
              </a:pPr>
              <a:r>
                <a:rPr lang="en-US" altLang="ja-JP" sz="1600" kern="0" dirty="0">
                  <a:solidFill>
                    <a:srgbClr val="006600"/>
                  </a:solidFill>
                  <a:latin typeface="Arial" charset="0"/>
                  <a:ea typeface="ＭＳ Ｐゴシック" pitchFamily="-65" charset="-128"/>
                </a:rPr>
                <a:t>~2 MB/event</a:t>
              </a:r>
            </a:p>
          </p:txBody>
        </p:sp>
        <p:sp>
          <p:nvSpPr>
            <p:cNvPr id="57" name="Oval 10"/>
            <p:cNvSpPr>
              <a:spLocks noChangeArrowheads="1"/>
            </p:cNvSpPr>
            <p:nvPr/>
          </p:nvSpPr>
          <p:spPr bwMode="auto">
            <a:xfrm>
              <a:off x="3967412" y="2646628"/>
              <a:ext cx="1125436" cy="838200"/>
            </a:xfrm>
            <a:prstGeom prst="ellipse">
              <a:avLst/>
            </a:prstGeom>
            <a:solidFill>
              <a:srgbClr val="FFFF00"/>
            </a:solidFill>
            <a:ln w="25400">
              <a:noFill/>
              <a:round/>
              <a:headEnd/>
              <a:tailEnd/>
            </a:ln>
          </p:spPr>
          <p:txBody>
            <a:bodyPr wrap="none" lIns="92075" tIns="46038" rIns="92075" bIns="46038" anchor="ctr"/>
            <a:lstStyle/>
            <a:p>
              <a:pPr algn="ctr" eaLnBrk="0" fontAlgn="base" hangingPunct="0">
                <a:spcBef>
                  <a:spcPct val="0"/>
                </a:spcBef>
                <a:spcAft>
                  <a:spcPct val="0"/>
                </a:spcAft>
                <a:defRPr/>
              </a:pPr>
              <a:r>
                <a:rPr lang="en-US" altLang="ja-JP" kern="0">
                  <a:solidFill>
                    <a:srgbClr val="000099"/>
                  </a:solidFill>
                  <a:latin typeface="Arial" charset="0"/>
                  <a:ea typeface="ＭＳ Ｐゴシック" pitchFamily="-65" charset="-128"/>
                </a:rPr>
                <a:t>ESD/RECO</a:t>
              </a:r>
            </a:p>
          </p:txBody>
        </p:sp>
        <p:cxnSp>
          <p:nvCxnSpPr>
            <p:cNvPr id="58" name="AutoShape 11"/>
            <p:cNvCxnSpPr>
              <a:cxnSpLocks noChangeShapeType="1"/>
              <a:stCxn id="54" idx="4"/>
              <a:endCxn id="57" idx="0"/>
            </p:cNvCxnSpPr>
            <p:nvPr/>
          </p:nvCxnSpPr>
          <p:spPr bwMode="auto">
            <a:xfrm>
              <a:off x="4530127" y="2189428"/>
              <a:ext cx="0" cy="457200"/>
            </a:xfrm>
            <a:prstGeom prst="straightConnector1">
              <a:avLst/>
            </a:prstGeom>
            <a:solidFill>
              <a:srgbClr val="FFFFFF"/>
            </a:solidFill>
            <a:ln w="25400">
              <a:solidFill>
                <a:srgbClr val="0000FF"/>
              </a:solidFill>
              <a:round/>
              <a:headEnd/>
              <a:tailEnd type="triangle" w="med" len="med"/>
            </a:ln>
          </p:spPr>
        </p:cxnSp>
        <p:sp>
          <p:nvSpPr>
            <p:cNvPr id="59" name="Text Box 14"/>
            <p:cNvSpPr txBox="1">
              <a:spLocks noChangeArrowheads="1"/>
            </p:cNvSpPr>
            <p:nvPr/>
          </p:nvSpPr>
          <p:spPr bwMode="auto">
            <a:xfrm>
              <a:off x="3990645" y="3227652"/>
              <a:ext cx="1002430" cy="339196"/>
            </a:xfrm>
            <a:prstGeom prst="rect">
              <a:avLst/>
            </a:prstGeom>
            <a:noFill/>
            <a:ln w="25400">
              <a:noFill/>
              <a:miter lim="800000"/>
              <a:headEnd/>
              <a:tailEnd/>
            </a:ln>
          </p:spPr>
          <p:txBody>
            <a:bodyPr wrap="none" lIns="92075" tIns="46038" rIns="92075" bIns="46038">
              <a:spAutoFit/>
            </a:bodyPr>
            <a:lstStyle/>
            <a:p>
              <a:pPr eaLnBrk="0" fontAlgn="base" hangingPunct="0">
                <a:spcBef>
                  <a:spcPct val="0"/>
                </a:spcBef>
                <a:spcAft>
                  <a:spcPct val="0"/>
                </a:spcAft>
                <a:defRPr/>
              </a:pPr>
              <a:r>
                <a:rPr lang="en-US" altLang="ja-JP" sz="1600" kern="0" dirty="0">
                  <a:solidFill>
                    <a:srgbClr val="006600"/>
                  </a:solidFill>
                  <a:latin typeface="Arial" charset="0"/>
                  <a:ea typeface="ＭＳ Ｐゴシック" pitchFamily="-65" charset="-128"/>
                </a:rPr>
                <a:t>~100 </a:t>
              </a:r>
              <a:r>
                <a:rPr lang="en-US" altLang="ja-JP" sz="1600" kern="0" dirty="0" err="1">
                  <a:solidFill>
                    <a:srgbClr val="006600"/>
                  </a:solidFill>
                  <a:latin typeface="Arial" charset="0"/>
                  <a:ea typeface="ＭＳ Ｐゴシック" pitchFamily="-65" charset="-128"/>
                </a:rPr>
                <a:t>kB</a:t>
              </a:r>
              <a:r>
                <a:rPr lang="en-US" altLang="ja-JP" sz="1600" kern="0" dirty="0">
                  <a:solidFill>
                    <a:srgbClr val="006600"/>
                  </a:solidFill>
                  <a:latin typeface="Arial" charset="0"/>
                  <a:ea typeface="ＭＳ Ｐゴシック" pitchFamily="-65" charset="-128"/>
                </a:rPr>
                <a:t>/event</a:t>
              </a:r>
            </a:p>
          </p:txBody>
        </p:sp>
        <p:sp>
          <p:nvSpPr>
            <p:cNvPr id="60" name="Oval 16"/>
            <p:cNvSpPr>
              <a:spLocks noChangeArrowheads="1"/>
            </p:cNvSpPr>
            <p:nvPr/>
          </p:nvSpPr>
          <p:spPr bwMode="auto">
            <a:xfrm>
              <a:off x="3967412" y="4018228"/>
              <a:ext cx="1125436" cy="838200"/>
            </a:xfrm>
            <a:prstGeom prst="ellipse">
              <a:avLst/>
            </a:prstGeom>
            <a:solidFill>
              <a:srgbClr val="FFFF00"/>
            </a:solidFill>
            <a:ln w="25400">
              <a:noFill/>
              <a:round/>
              <a:headEnd/>
              <a:tailEnd/>
            </a:ln>
          </p:spPr>
          <p:txBody>
            <a:bodyPr wrap="none" lIns="92075" tIns="46038" rIns="92075" bIns="46038" anchor="ctr"/>
            <a:lstStyle/>
            <a:p>
              <a:pPr algn="ctr" eaLnBrk="0" fontAlgn="base" hangingPunct="0">
                <a:spcBef>
                  <a:spcPct val="0"/>
                </a:spcBef>
                <a:spcAft>
                  <a:spcPct val="0"/>
                </a:spcAft>
                <a:defRPr/>
              </a:pPr>
              <a:r>
                <a:rPr lang="en-US" altLang="ja-JP" kern="0" dirty="0">
                  <a:solidFill>
                    <a:srgbClr val="000099"/>
                  </a:solidFill>
                  <a:latin typeface="Arial" charset="0"/>
                  <a:ea typeface="ＭＳ Ｐゴシック" pitchFamily="-65" charset="-128"/>
                </a:rPr>
                <a:t>AOD</a:t>
              </a:r>
            </a:p>
          </p:txBody>
        </p:sp>
        <p:cxnSp>
          <p:nvCxnSpPr>
            <p:cNvPr id="61" name="AutoShape 17"/>
            <p:cNvCxnSpPr>
              <a:cxnSpLocks noChangeShapeType="1"/>
              <a:stCxn id="57" idx="4"/>
              <a:endCxn id="60" idx="0"/>
            </p:cNvCxnSpPr>
            <p:nvPr/>
          </p:nvCxnSpPr>
          <p:spPr bwMode="auto">
            <a:xfrm>
              <a:off x="4530127" y="3484828"/>
              <a:ext cx="0" cy="533400"/>
            </a:xfrm>
            <a:prstGeom prst="straightConnector1">
              <a:avLst/>
            </a:prstGeom>
            <a:solidFill>
              <a:srgbClr val="FFFFFF"/>
            </a:solidFill>
            <a:ln w="25400">
              <a:solidFill>
                <a:srgbClr val="0000FF"/>
              </a:solidFill>
              <a:round/>
              <a:headEnd/>
              <a:tailEnd type="triangle" w="med" len="med"/>
            </a:ln>
          </p:spPr>
        </p:cxnSp>
        <p:sp>
          <p:nvSpPr>
            <p:cNvPr id="62" name="Text Box 20"/>
            <p:cNvSpPr txBox="1">
              <a:spLocks noChangeArrowheads="1"/>
            </p:cNvSpPr>
            <p:nvPr/>
          </p:nvSpPr>
          <p:spPr bwMode="auto">
            <a:xfrm>
              <a:off x="4062083" y="4584974"/>
              <a:ext cx="926553" cy="339196"/>
            </a:xfrm>
            <a:prstGeom prst="rect">
              <a:avLst/>
            </a:prstGeom>
            <a:noFill/>
            <a:ln w="25400">
              <a:noFill/>
              <a:miter lim="800000"/>
              <a:headEnd/>
              <a:tailEnd/>
            </a:ln>
          </p:spPr>
          <p:txBody>
            <a:bodyPr wrap="none" lIns="92075" tIns="46038" rIns="92075" bIns="46038">
              <a:spAutoFit/>
            </a:bodyPr>
            <a:lstStyle/>
            <a:p>
              <a:pPr eaLnBrk="0" fontAlgn="base" hangingPunct="0">
                <a:spcBef>
                  <a:spcPct val="0"/>
                </a:spcBef>
                <a:spcAft>
                  <a:spcPct val="0"/>
                </a:spcAft>
                <a:defRPr/>
              </a:pPr>
              <a:r>
                <a:rPr lang="en-US" altLang="ja-JP" sz="1600" kern="0" dirty="0">
                  <a:solidFill>
                    <a:srgbClr val="006600"/>
                  </a:solidFill>
                  <a:latin typeface="Arial" charset="0"/>
                  <a:ea typeface="ＭＳ Ｐゴシック" pitchFamily="-65" charset="-128"/>
                </a:rPr>
                <a:t>~10 </a:t>
              </a:r>
              <a:r>
                <a:rPr lang="en-US" altLang="ja-JP" sz="1600" kern="0" dirty="0" err="1">
                  <a:solidFill>
                    <a:srgbClr val="006600"/>
                  </a:solidFill>
                  <a:latin typeface="Arial" charset="0"/>
                  <a:ea typeface="ＭＳ Ｐゴシック" pitchFamily="-65" charset="-128"/>
                </a:rPr>
                <a:t>kB</a:t>
              </a:r>
              <a:r>
                <a:rPr lang="en-US" altLang="ja-JP" sz="1600" kern="0" dirty="0">
                  <a:solidFill>
                    <a:srgbClr val="006600"/>
                  </a:solidFill>
                  <a:latin typeface="Arial" charset="0"/>
                  <a:ea typeface="ＭＳ Ｐゴシック" pitchFamily="-65" charset="-128"/>
                </a:rPr>
                <a:t>/event</a:t>
              </a:r>
            </a:p>
          </p:txBody>
        </p:sp>
        <p:sp>
          <p:nvSpPr>
            <p:cNvPr id="63" name="Oval 22"/>
            <p:cNvSpPr>
              <a:spLocks noChangeArrowheads="1"/>
            </p:cNvSpPr>
            <p:nvPr/>
          </p:nvSpPr>
          <p:spPr bwMode="auto">
            <a:xfrm>
              <a:off x="3967412" y="5313628"/>
              <a:ext cx="1125436" cy="838200"/>
            </a:xfrm>
            <a:prstGeom prst="ellipse">
              <a:avLst/>
            </a:prstGeom>
            <a:solidFill>
              <a:srgbClr val="FFFF00"/>
            </a:solidFill>
            <a:ln w="25400">
              <a:noFill/>
              <a:round/>
              <a:headEnd/>
              <a:tailEnd/>
            </a:ln>
          </p:spPr>
          <p:txBody>
            <a:bodyPr wrap="none" lIns="92075" tIns="46038" rIns="92075" bIns="46038" anchor="ctr"/>
            <a:lstStyle/>
            <a:p>
              <a:pPr algn="ctr" eaLnBrk="0" fontAlgn="base" hangingPunct="0">
                <a:spcBef>
                  <a:spcPct val="0"/>
                </a:spcBef>
                <a:spcAft>
                  <a:spcPct val="0"/>
                </a:spcAft>
                <a:defRPr/>
              </a:pPr>
              <a:r>
                <a:rPr lang="en-US" altLang="ja-JP" kern="0">
                  <a:solidFill>
                    <a:srgbClr val="000099"/>
                  </a:solidFill>
                  <a:latin typeface="Arial" charset="0"/>
                  <a:ea typeface="ＭＳ Ｐゴシック" pitchFamily="-65" charset="-128"/>
                </a:rPr>
                <a:t>TAG</a:t>
              </a:r>
            </a:p>
          </p:txBody>
        </p:sp>
        <p:cxnSp>
          <p:nvCxnSpPr>
            <p:cNvPr id="64" name="AutoShape 23"/>
            <p:cNvCxnSpPr>
              <a:cxnSpLocks noChangeShapeType="1"/>
              <a:stCxn id="60" idx="4"/>
              <a:endCxn id="63" idx="0"/>
            </p:cNvCxnSpPr>
            <p:nvPr/>
          </p:nvCxnSpPr>
          <p:spPr bwMode="auto">
            <a:xfrm>
              <a:off x="4530127" y="4856428"/>
              <a:ext cx="0" cy="457200"/>
            </a:xfrm>
            <a:prstGeom prst="straightConnector1">
              <a:avLst/>
            </a:prstGeom>
            <a:solidFill>
              <a:srgbClr val="FFFFFF"/>
            </a:solidFill>
            <a:ln w="25400">
              <a:solidFill>
                <a:srgbClr val="0000FF"/>
              </a:solidFill>
              <a:round/>
              <a:headEnd/>
              <a:tailEnd type="triangle" w="med" len="med"/>
            </a:ln>
          </p:spPr>
        </p:cxnSp>
        <p:sp>
          <p:nvSpPr>
            <p:cNvPr id="65" name="Text Box 25"/>
            <p:cNvSpPr txBox="1">
              <a:spLocks noChangeArrowheads="1"/>
            </p:cNvSpPr>
            <p:nvPr/>
          </p:nvSpPr>
          <p:spPr bwMode="auto">
            <a:xfrm>
              <a:off x="4133521" y="5942296"/>
              <a:ext cx="850676" cy="339196"/>
            </a:xfrm>
            <a:prstGeom prst="rect">
              <a:avLst/>
            </a:prstGeom>
            <a:noFill/>
            <a:ln w="25400">
              <a:noFill/>
              <a:miter lim="800000"/>
              <a:headEnd/>
              <a:tailEnd/>
            </a:ln>
          </p:spPr>
          <p:txBody>
            <a:bodyPr wrap="none" lIns="92075" tIns="46038" rIns="92075" bIns="46038">
              <a:spAutoFit/>
            </a:bodyPr>
            <a:lstStyle/>
            <a:p>
              <a:pPr eaLnBrk="0" fontAlgn="base" hangingPunct="0">
                <a:spcBef>
                  <a:spcPct val="0"/>
                </a:spcBef>
                <a:spcAft>
                  <a:spcPct val="0"/>
                </a:spcAft>
                <a:defRPr/>
              </a:pPr>
              <a:r>
                <a:rPr lang="en-US" altLang="ja-JP" sz="1600" kern="0" dirty="0">
                  <a:solidFill>
                    <a:srgbClr val="006600"/>
                  </a:solidFill>
                  <a:latin typeface="Arial" charset="0"/>
                  <a:ea typeface="ＭＳ Ｐゴシック" pitchFamily="-65" charset="-128"/>
                </a:rPr>
                <a:t>~1 </a:t>
              </a:r>
              <a:r>
                <a:rPr lang="en-US" altLang="ja-JP" sz="1600" kern="0" dirty="0" err="1">
                  <a:solidFill>
                    <a:srgbClr val="006600"/>
                  </a:solidFill>
                  <a:latin typeface="Arial" charset="0"/>
                  <a:ea typeface="ＭＳ Ｐゴシック" pitchFamily="-65" charset="-128"/>
                </a:rPr>
                <a:t>kB</a:t>
              </a:r>
              <a:r>
                <a:rPr lang="en-US" altLang="ja-JP" sz="1600" kern="0" dirty="0">
                  <a:solidFill>
                    <a:srgbClr val="006600"/>
                  </a:solidFill>
                  <a:latin typeface="Arial" charset="0"/>
                  <a:ea typeface="ＭＳ Ｐゴシック" pitchFamily="-65" charset="-128"/>
                </a:rPr>
                <a:t>/event</a:t>
              </a:r>
            </a:p>
          </p:txBody>
        </p:sp>
        <p:sp>
          <p:nvSpPr>
            <p:cNvPr id="66" name="Text Box 26"/>
            <p:cNvSpPr txBox="1">
              <a:spLocks noChangeArrowheads="1"/>
            </p:cNvSpPr>
            <p:nvPr/>
          </p:nvSpPr>
          <p:spPr bwMode="auto">
            <a:xfrm>
              <a:off x="6848165" y="5513668"/>
              <a:ext cx="1723229" cy="462307"/>
            </a:xfrm>
            <a:prstGeom prst="rect">
              <a:avLst/>
            </a:prstGeom>
            <a:solidFill>
              <a:srgbClr val="FFFFFF"/>
            </a:solidFill>
            <a:ln w="25400">
              <a:noFill/>
              <a:miter lim="800000"/>
              <a:headEnd/>
              <a:tailEnd/>
            </a:ln>
          </p:spPr>
          <p:txBody>
            <a:bodyPr wrap="none" lIns="92075" tIns="46038" rIns="92075" bIns="46038">
              <a:spAutoFit/>
            </a:bodyPr>
            <a:lstStyle/>
            <a:p>
              <a:pPr eaLnBrk="0" fontAlgn="base" hangingPunct="0">
                <a:spcBef>
                  <a:spcPct val="0"/>
                </a:spcBef>
                <a:spcAft>
                  <a:spcPct val="0"/>
                </a:spcAft>
                <a:defRPr/>
              </a:pPr>
              <a:r>
                <a:rPr lang="it-IT" altLang="ja-JP" sz="1200" kern="0" dirty="0">
                  <a:solidFill>
                    <a:srgbClr val="000000"/>
                  </a:solidFill>
                  <a:latin typeface="Arial" charset="0"/>
                  <a:ea typeface="ＭＳ Ｐゴシック" pitchFamily="-65" charset="-128"/>
                </a:rPr>
                <a:t>Relevant information </a:t>
              </a:r>
            </a:p>
            <a:p>
              <a:pPr eaLnBrk="0" fontAlgn="base" hangingPunct="0">
                <a:spcBef>
                  <a:spcPct val="0"/>
                </a:spcBef>
                <a:spcAft>
                  <a:spcPct val="0"/>
                </a:spcAft>
                <a:defRPr/>
              </a:pPr>
              <a:r>
                <a:rPr lang="it-IT" altLang="ja-JP" sz="1200" kern="0" dirty="0">
                  <a:solidFill>
                    <a:srgbClr val="000000"/>
                  </a:solidFill>
                  <a:latin typeface="Arial" charset="0"/>
                  <a:ea typeface="ＭＳ Ｐゴシック" pitchFamily="-65" charset="-128"/>
                </a:rPr>
                <a:t>for fast event selection</a:t>
              </a:r>
              <a:endParaRPr lang="en-US" altLang="ja-JP" sz="1200" kern="0" dirty="0">
                <a:solidFill>
                  <a:srgbClr val="000000"/>
                </a:solidFill>
                <a:latin typeface="Arial" charset="0"/>
                <a:ea typeface="ＭＳ Ｐゴシック" pitchFamily="-65" charset="-128"/>
              </a:endParaRPr>
            </a:p>
          </p:txBody>
        </p:sp>
        <p:sp>
          <p:nvSpPr>
            <p:cNvPr id="67" name="Rectangle 29"/>
            <p:cNvSpPr>
              <a:spLocks noChangeArrowheads="1"/>
            </p:cNvSpPr>
            <p:nvPr/>
          </p:nvSpPr>
          <p:spPr bwMode="auto">
            <a:xfrm>
              <a:off x="5358573" y="1498865"/>
              <a:ext cx="1346716" cy="646331"/>
            </a:xfrm>
            <a:prstGeom prst="rect">
              <a:avLst/>
            </a:prstGeom>
            <a:solidFill>
              <a:srgbClr val="FFFFFF"/>
            </a:solidFill>
            <a:ln w="9525">
              <a:noFill/>
              <a:miter lim="800000"/>
              <a:headEnd/>
              <a:tailEnd/>
            </a:ln>
          </p:spPr>
          <p:txBody>
            <a:bodyPr wrap="square">
              <a:spAutoFit/>
            </a:bodyPr>
            <a:lstStyle/>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Triggered events</a:t>
              </a:r>
              <a:endParaRPr lang="en-GB" sz="1200" kern="0" dirty="0">
                <a:solidFill>
                  <a:srgbClr val="3333FF"/>
                </a:solidFill>
                <a:latin typeface="Arial" charset="0"/>
                <a:ea typeface="ＭＳ Ｐゴシック" pitchFamily="-65" charset="-128"/>
              </a:endParaRPr>
            </a:p>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recorded by DAQ</a:t>
              </a:r>
            </a:p>
          </p:txBody>
        </p:sp>
        <p:sp>
          <p:nvSpPr>
            <p:cNvPr id="68" name="Rectangle 30"/>
            <p:cNvSpPr>
              <a:spLocks noChangeArrowheads="1"/>
            </p:cNvSpPr>
            <p:nvPr/>
          </p:nvSpPr>
          <p:spPr bwMode="auto">
            <a:xfrm>
              <a:off x="5347967" y="2870462"/>
              <a:ext cx="1203839" cy="461665"/>
            </a:xfrm>
            <a:prstGeom prst="rect">
              <a:avLst/>
            </a:prstGeom>
            <a:solidFill>
              <a:srgbClr val="FFFFFF"/>
            </a:solidFill>
            <a:ln w="9525">
              <a:noFill/>
              <a:miter lim="800000"/>
              <a:headEnd/>
              <a:tailEnd/>
            </a:ln>
          </p:spPr>
          <p:txBody>
            <a:bodyPr wrap="square">
              <a:spAutoFit/>
            </a:bodyPr>
            <a:lstStyle/>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Reconstructed </a:t>
              </a:r>
            </a:p>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information</a:t>
              </a:r>
            </a:p>
          </p:txBody>
        </p:sp>
        <p:sp>
          <p:nvSpPr>
            <p:cNvPr id="69" name="Rectangle 31"/>
            <p:cNvSpPr>
              <a:spLocks noChangeArrowheads="1"/>
            </p:cNvSpPr>
            <p:nvPr/>
          </p:nvSpPr>
          <p:spPr bwMode="auto">
            <a:xfrm>
              <a:off x="5419405" y="4227784"/>
              <a:ext cx="989526" cy="461665"/>
            </a:xfrm>
            <a:prstGeom prst="rect">
              <a:avLst/>
            </a:prstGeom>
            <a:solidFill>
              <a:srgbClr val="FFFFFF"/>
            </a:solidFill>
            <a:ln w="9525">
              <a:noFill/>
              <a:miter lim="800000"/>
              <a:headEnd/>
              <a:tailEnd/>
            </a:ln>
          </p:spPr>
          <p:txBody>
            <a:bodyPr wrap="square">
              <a:spAutoFit/>
            </a:bodyPr>
            <a:lstStyle/>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Analysis </a:t>
              </a:r>
            </a:p>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information</a:t>
              </a:r>
            </a:p>
          </p:txBody>
        </p:sp>
        <p:sp>
          <p:nvSpPr>
            <p:cNvPr id="70" name="Rectangle 32"/>
            <p:cNvSpPr>
              <a:spLocks noChangeArrowheads="1"/>
            </p:cNvSpPr>
            <p:nvPr/>
          </p:nvSpPr>
          <p:spPr bwMode="auto">
            <a:xfrm>
              <a:off x="5347967" y="5442230"/>
              <a:ext cx="1132402" cy="461665"/>
            </a:xfrm>
            <a:prstGeom prst="rect">
              <a:avLst/>
            </a:prstGeom>
            <a:solidFill>
              <a:srgbClr val="FFFFFF"/>
            </a:solidFill>
            <a:ln w="9525">
              <a:noFill/>
              <a:miter lim="800000"/>
              <a:headEnd/>
              <a:tailEnd/>
            </a:ln>
          </p:spPr>
          <p:txBody>
            <a:bodyPr wrap="square">
              <a:spAutoFit/>
            </a:bodyPr>
            <a:lstStyle/>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Classification </a:t>
              </a:r>
            </a:p>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information</a:t>
              </a:r>
            </a:p>
          </p:txBody>
        </p:sp>
      </p:grpSp>
    </p:spTree>
    <p:extLst>
      <p:ext uri="{BB962C8B-B14F-4D97-AF65-F5344CB8AC3E}">
        <p14:creationId xmlns:p14="http://schemas.microsoft.com/office/powerpoint/2010/main" val="306858498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7010400" y="6356350"/>
            <a:ext cx="2133600" cy="365125"/>
          </a:xfrm>
        </p:spPr>
        <p:txBody>
          <a:bodyPr/>
          <a:lstStyle/>
          <a:p>
            <a:pPr>
              <a:defRPr/>
            </a:pPr>
            <a:fld id="{57C49161-1555-4DBA-A804-9EB42E758A37}" type="slidenum">
              <a:rPr lang="en-GB" smtClean="0">
                <a:solidFill>
                  <a:srgbClr val="E9E5DC"/>
                </a:solidFill>
                <a:latin typeface="Corbel"/>
              </a:rPr>
              <a:pPr>
                <a:defRPr/>
              </a:pPr>
              <a:t>18</a:t>
            </a:fld>
            <a:endParaRPr lang="en-GB" dirty="0">
              <a:solidFill>
                <a:srgbClr val="E9E5DC"/>
              </a:solidFill>
              <a:latin typeface="Corbel"/>
            </a:endParaRPr>
          </a:p>
        </p:txBody>
      </p:sp>
      <p:pic>
        <p:nvPicPr>
          <p:cNvPr id="25602" name="Picture 2" descr="C:\NSS_talk_material\Tier-0.gif"/>
          <p:cNvPicPr>
            <a:picLocks noChangeAspect="1" noChangeArrowheads="1" noCrop="1"/>
          </p:cNvPicPr>
          <p:nvPr/>
        </p:nvPicPr>
        <p:blipFill>
          <a:blip r:embed="rId3" cstate="print"/>
          <a:srcRect/>
          <a:stretch>
            <a:fillRect/>
          </a:stretch>
        </p:blipFill>
        <p:spPr bwMode="auto">
          <a:xfrm>
            <a:off x="19870" y="368120"/>
            <a:ext cx="9079526" cy="6464865"/>
          </a:xfrm>
          <a:prstGeom prst="rect">
            <a:avLst/>
          </a:prstGeom>
          <a:noFill/>
          <a:ln w="9525">
            <a:noFill/>
            <a:miter lim="800000"/>
            <a:headEnd/>
            <a:tailEnd/>
          </a:ln>
        </p:spPr>
      </p:pic>
      <p:sp>
        <p:nvSpPr>
          <p:cNvPr id="2" name="TextBox 1"/>
          <p:cNvSpPr txBox="1"/>
          <p:nvPr/>
        </p:nvSpPr>
        <p:spPr>
          <a:xfrm>
            <a:off x="1852961" y="4715107"/>
            <a:ext cx="1516762" cy="307777"/>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pPr defTabSz="457200" fontAlgn="base">
              <a:spcBef>
                <a:spcPct val="0"/>
              </a:spcBef>
              <a:spcAft>
                <a:spcPct val="0"/>
              </a:spcAft>
            </a:pPr>
            <a:r>
              <a:rPr lang="en-US" sz="1400" b="1" dirty="0">
                <a:solidFill>
                  <a:prstClr val="black"/>
                </a:solidFill>
                <a:latin typeface="Arial"/>
                <a:cs typeface="Arial"/>
              </a:rPr>
              <a:t>2</a:t>
            </a:r>
            <a:r>
              <a:rPr lang="en-US" sz="1400" b="1" dirty="0" smtClean="0">
                <a:solidFill>
                  <a:prstClr val="black"/>
                </a:solidFill>
                <a:latin typeface="Arial"/>
                <a:cs typeface="Arial"/>
              </a:rPr>
              <a:t>00-400 MB/sec</a:t>
            </a:r>
            <a:endParaRPr lang="en-US" sz="1400" b="1" dirty="0">
              <a:solidFill>
                <a:prstClr val="black"/>
              </a:solidFill>
              <a:latin typeface="Arial"/>
              <a:cs typeface="Arial"/>
            </a:endParaRPr>
          </a:p>
        </p:txBody>
      </p:sp>
      <p:sp>
        <p:nvSpPr>
          <p:cNvPr id="13" name="TextBox 12"/>
          <p:cNvSpPr txBox="1"/>
          <p:nvPr/>
        </p:nvSpPr>
        <p:spPr>
          <a:xfrm>
            <a:off x="3738735" y="2204226"/>
            <a:ext cx="3905925" cy="307777"/>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pPr defTabSz="457200" fontAlgn="base">
              <a:spcBef>
                <a:spcPct val="0"/>
              </a:spcBef>
              <a:spcAft>
                <a:spcPct val="0"/>
              </a:spcAft>
            </a:pPr>
            <a:r>
              <a:rPr lang="en-US" sz="1400" b="1" dirty="0" smtClean="0">
                <a:solidFill>
                  <a:prstClr val="black"/>
                </a:solidFill>
                <a:latin typeface="Arial"/>
                <a:cs typeface="Arial"/>
              </a:rPr>
              <a:t>Data flow to permanent storage: 4-6 GB/sec</a:t>
            </a:r>
            <a:endParaRPr lang="en-US" sz="1400" b="1" dirty="0">
              <a:solidFill>
                <a:prstClr val="black"/>
              </a:solidFill>
              <a:latin typeface="Arial"/>
              <a:cs typeface="Arial"/>
            </a:endParaRPr>
          </a:p>
        </p:txBody>
      </p:sp>
      <p:sp>
        <p:nvSpPr>
          <p:cNvPr id="14" name="TextBox 13"/>
          <p:cNvSpPr txBox="1"/>
          <p:nvPr/>
        </p:nvSpPr>
        <p:spPr>
          <a:xfrm>
            <a:off x="7300333" y="5506843"/>
            <a:ext cx="1353626" cy="30777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defTabSz="457200" fontAlgn="base">
              <a:spcBef>
                <a:spcPct val="0"/>
              </a:spcBef>
              <a:spcAft>
                <a:spcPct val="0"/>
              </a:spcAft>
            </a:pPr>
            <a:r>
              <a:rPr lang="en-US" sz="1400" b="1" dirty="0" smtClean="0">
                <a:solidFill>
                  <a:prstClr val="black"/>
                </a:solidFill>
                <a:latin typeface="Arial"/>
                <a:cs typeface="Arial"/>
              </a:rPr>
              <a:t>~ 4 GB/sec</a:t>
            </a:r>
            <a:endParaRPr lang="en-US" sz="1400" b="1" dirty="0">
              <a:solidFill>
                <a:prstClr val="black"/>
              </a:solidFill>
              <a:latin typeface="Arial"/>
              <a:cs typeface="Arial"/>
            </a:endParaRPr>
          </a:p>
        </p:txBody>
      </p:sp>
      <p:sp>
        <p:nvSpPr>
          <p:cNvPr id="15" name="TextBox 14"/>
          <p:cNvSpPr txBox="1"/>
          <p:nvPr/>
        </p:nvSpPr>
        <p:spPr>
          <a:xfrm>
            <a:off x="5487084" y="4931814"/>
            <a:ext cx="1344896" cy="30777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defTabSz="457200" fontAlgn="base">
              <a:spcBef>
                <a:spcPct val="0"/>
              </a:spcBef>
              <a:spcAft>
                <a:spcPct val="0"/>
              </a:spcAft>
            </a:pPr>
            <a:r>
              <a:rPr lang="en-US" sz="1400" b="1" dirty="0" smtClean="0">
                <a:solidFill>
                  <a:prstClr val="black"/>
                </a:solidFill>
                <a:latin typeface="Arial"/>
                <a:cs typeface="Arial"/>
              </a:rPr>
              <a:t>1-2 GB/sec</a:t>
            </a:r>
            <a:endParaRPr lang="en-US" sz="1400" b="1" dirty="0">
              <a:solidFill>
                <a:prstClr val="black"/>
              </a:solidFill>
              <a:latin typeface="Arial"/>
              <a:cs typeface="Arial"/>
            </a:endParaRPr>
          </a:p>
        </p:txBody>
      </p:sp>
      <p:sp>
        <p:nvSpPr>
          <p:cNvPr id="16" name="TextBox 15"/>
          <p:cNvSpPr txBox="1"/>
          <p:nvPr/>
        </p:nvSpPr>
        <p:spPr>
          <a:xfrm>
            <a:off x="4693987" y="6202461"/>
            <a:ext cx="1347896" cy="30777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defTabSz="457200" fontAlgn="base">
              <a:spcBef>
                <a:spcPct val="0"/>
              </a:spcBef>
              <a:spcAft>
                <a:spcPct val="0"/>
              </a:spcAft>
            </a:pPr>
            <a:r>
              <a:rPr lang="en-US" sz="1400" b="1" dirty="0" smtClean="0">
                <a:solidFill>
                  <a:prstClr val="black"/>
                </a:solidFill>
                <a:latin typeface="Arial"/>
                <a:cs typeface="Arial"/>
              </a:rPr>
              <a:t>1-2 GB/sec</a:t>
            </a:r>
            <a:endParaRPr lang="en-US" sz="1400" b="1" dirty="0">
              <a:solidFill>
                <a:prstClr val="black"/>
              </a:solidFill>
              <a:latin typeface="Arial"/>
              <a:cs typeface="Arial"/>
            </a:endParaRPr>
          </a:p>
        </p:txBody>
      </p:sp>
    </p:spTree>
    <p:extLst>
      <p:ext uri="{BB962C8B-B14F-4D97-AF65-F5344CB8AC3E}">
        <p14:creationId xmlns:p14="http://schemas.microsoft.com/office/powerpoint/2010/main" val="227335170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Oval 4"/>
          <p:cNvSpPr>
            <a:spLocks noChangeArrowheads="1"/>
          </p:cNvSpPr>
          <p:nvPr/>
        </p:nvSpPr>
        <p:spPr bwMode="auto">
          <a:xfrm>
            <a:off x="-612576" y="-315416"/>
            <a:ext cx="3103563" cy="2362200"/>
          </a:xfrm>
          <a:prstGeom prst="ellipse">
            <a:avLst/>
          </a:prstGeom>
          <a:solidFill>
            <a:schemeClr val="accent1">
              <a:lumMod val="90000"/>
            </a:schemeClr>
          </a:solidFill>
          <a:ln w="9525">
            <a:noFill/>
            <a:round/>
            <a:headEnd/>
            <a:tailEnd/>
          </a:ln>
        </p:spPr>
        <p:txBody>
          <a:bodyPr wrap="none" lIns="92075" tIns="46038" rIns="92075" bIns="46038" anchor="ctr"/>
          <a:lstStyle/>
          <a:p>
            <a:pPr algn="ctr" eaLnBrk="0" hangingPunct="0">
              <a:lnSpc>
                <a:spcPct val="90000"/>
              </a:lnSpc>
            </a:pPr>
            <a:r>
              <a:rPr lang="en-US" sz="2000">
                <a:solidFill>
                  <a:prstClr val="black"/>
                </a:solidFill>
                <a:latin typeface="Calibri"/>
              </a:rPr>
              <a:t>Online</a:t>
            </a:r>
            <a:endParaRPr lang="en-US" sz="2400">
              <a:solidFill>
                <a:srgbClr val="CC3300"/>
              </a:solidFill>
              <a:latin typeface="Calibri"/>
            </a:endParaRPr>
          </a:p>
        </p:txBody>
      </p:sp>
      <p:sp>
        <p:nvSpPr>
          <p:cNvPr id="27651" name="Title 1"/>
          <p:cNvSpPr>
            <a:spLocks noGrp="1"/>
          </p:cNvSpPr>
          <p:nvPr>
            <p:ph type="title"/>
          </p:nvPr>
        </p:nvSpPr>
        <p:spPr>
          <a:xfrm>
            <a:off x="2915816" y="135750"/>
            <a:ext cx="6140872" cy="837010"/>
          </a:xfrm>
        </p:spPr>
        <p:txBody>
          <a:bodyPr>
            <a:noAutofit/>
          </a:bodyPr>
          <a:lstStyle/>
          <a:p>
            <a:pPr>
              <a:lnSpc>
                <a:spcPct val="80000"/>
              </a:lnSpc>
            </a:pPr>
            <a:r>
              <a:rPr lang="en-US" sz="3200" b="1" dirty="0" smtClean="0">
                <a:latin typeface="Franklin Gothic Demi" pitchFamily="34" charset="0"/>
              </a:rPr>
              <a:t>Data Handling and Computation for Physics Analysis</a:t>
            </a:r>
          </a:p>
        </p:txBody>
      </p:sp>
      <p:sp>
        <p:nvSpPr>
          <p:cNvPr id="7" name="Oval 3"/>
          <p:cNvSpPr>
            <a:spLocks noChangeArrowheads="1"/>
          </p:cNvSpPr>
          <p:nvPr/>
        </p:nvSpPr>
        <p:spPr bwMode="auto">
          <a:xfrm>
            <a:off x="222932" y="903516"/>
            <a:ext cx="5137150" cy="4114800"/>
          </a:xfrm>
          <a:prstGeom prst="ellipse">
            <a:avLst/>
          </a:prstGeom>
          <a:solidFill>
            <a:srgbClr val="DE9A50"/>
          </a:solidFill>
          <a:ln w="9525">
            <a:noFill/>
            <a:round/>
            <a:headEnd/>
            <a:tailEnd/>
          </a:ln>
        </p:spPr>
        <p:txBody>
          <a:bodyPr wrap="none" lIns="92075" tIns="46038" rIns="92075" bIns="46038" anchor="ctr"/>
          <a:lstStyle/>
          <a:p>
            <a:pPr algn="ctr" eaLnBrk="0" hangingPunct="0">
              <a:lnSpc>
                <a:spcPct val="90000"/>
              </a:lnSpc>
            </a:pPr>
            <a:r>
              <a:rPr lang="en-US" sz="2400" b="1" dirty="0">
                <a:solidFill>
                  <a:srgbClr val="C00000"/>
                </a:solidFill>
                <a:latin typeface="Calibri"/>
              </a:rPr>
              <a:t>Offline Reconstruction</a:t>
            </a:r>
          </a:p>
          <a:p>
            <a:pPr algn="ctr" eaLnBrk="0" hangingPunct="0">
              <a:lnSpc>
                <a:spcPct val="90000"/>
              </a:lnSpc>
            </a:pPr>
            <a:endParaRPr lang="en-US" sz="2400" dirty="0">
              <a:solidFill>
                <a:srgbClr val="CC3300"/>
              </a:solidFill>
              <a:latin typeface="Calibri"/>
            </a:endParaRPr>
          </a:p>
          <a:p>
            <a:pPr algn="ctr" eaLnBrk="0" hangingPunct="0">
              <a:lnSpc>
                <a:spcPct val="90000"/>
              </a:lnSpc>
            </a:pPr>
            <a:endParaRPr lang="en-US" i="1" dirty="0">
              <a:solidFill>
                <a:prstClr val="black"/>
              </a:solidFill>
              <a:latin typeface="Calibri"/>
            </a:endParaRPr>
          </a:p>
          <a:p>
            <a:pPr algn="ctr" eaLnBrk="0" hangingPunct="0">
              <a:lnSpc>
                <a:spcPct val="90000"/>
              </a:lnSpc>
            </a:pPr>
            <a:endParaRPr lang="en-US" i="1" dirty="0">
              <a:solidFill>
                <a:prstClr val="black"/>
              </a:solidFill>
              <a:latin typeface="Calibri"/>
            </a:endParaRPr>
          </a:p>
          <a:p>
            <a:pPr algn="ctr" eaLnBrk="0" hangingPunct="0">
              <a:lnSpc>
                <a:spcPct val="90000"/>
              </a:lnSpc>
            </a:pPr>
            <a:endParaRPr lang="en-US" i="1" dirty="0">
              <a:solidFill>
                <a:prstClr val="black"/>
              </a:solidFill>
              <a:latin typeface="Calibri"/>
            </a:endParaRPr>
          </a:p>
          <a:p>
            <a:pPr algn="ctr" eaLnBrk="0" hangingPunct="0">
              <a:lnSpc>
                <a:spcPct val="90000"/>
              </a:lnSpc>
            </a:pPr>
            <a:endParaRPr lang="en-US" i="1" dirty="0">
              <a:solidFill>
                <a:prstClr val="black"/>
              </a:solidFill>
              <a:latin typeface="Calibri"/>
            </a:endParaRPr>
          </a:p>
        </p:txBody>
      </p:sp>
      <p:sp>
        <p:nvSpPr>
          <p:cNvPr id="8" name="Oval 4"/>
          <p:cNvSpPr>
            <a:spLocks noChangeArrowheads="1"/>
          </p:cNvSpPr>
          <p:nvPr/>
        </p:nvSpPr>
        <p:spPr bwMode="auto">
          <a:xfrm>
            <a:off x="125413" y="4495800"/>
            <a:ext cx="3870325" cy="2362200"/>
          </a:xfrm>
          <a:prstGeom prst="ellipse">
            <a:avLst/>
          </a:prstGeom>
          <a:solidFill>
            <a:srgbClr val="D54A3B"/>
          </a:solidFill>
          <a:ln w="9525">
            <a:noFill/>
            <a:round/>
            <a:headEnd/>
            <a:tailEnd/>
          </a:ln>
        </p:spPr>
        <p:txBody>
          <a:bodyPr wrap="none" lIns="92075" tIns="46038" rIns="92075" bIns="46038" anchor="ctr"/>
          <a:lstStyle/>
          <a:p>
            <a:pPr algn="ctr" eaLnBrk="0" hangingPunct="0">
              <a:lnSpc>
                <a:spcPct val="90000"/>
              </a:lnSpc>
            </a:pPr>
            <a:r>
              <a:rPr lang="en-US" sz="2000" dirty="0">
                <a:solidFill>
                  <a:prstClr val="black"/>
                </a:solidFill>
                <a:latin typeface="Calibri"/>
              </a:rPr>
              <a:t>              </a:t>
            </a:r>
          </a:p>
          <a:p>
            <a:pPr algn="ctr" eaLnBrk="0" hangingPunct="0">
              <a:lnSpc>
                <a:spcPct val="90000"/>
              </a:lnSpc>
            </a:pPr>
            <a:endParaRPr lang="en-US" sz="2000" dirty="0">
              <a:solidFill>
                <a:srgbClr val="CC3300"/>
              </a:solidFill>
              <a:latin typeface="Calibri"/>
            </a:endParaRPr>
          </a:p>
          <a:p>
            <a:pPr algn="ctr" eaLnBrk="0" hangingPunct="0">
              <a:lnSpc>
                <a:spcPct val="90000"/>
              </a:lnSpc>
            </a:pPr>
            <a:r>
              <a:rPr lang="en-US" sz="2400" b="1" dirty="0">
                <a:solidFill>
                  <a:prstClr val="white"/>
                </a:solidFill>
                <a:latin typeface="Calibri"/>
              </a:rPr>
              <a:t>Offline Simulation</a:t>
            </a:r>
            <a:br>
              <a:rPr lang="en-US" sz="2400" b="1" dirty="0">
                <a:solidFill>
                  <a:prstClr val="white"/>
                </a:solidFill>
                <a:latin typeface="Calibri"/>
              </a:rPr>
            </a:br>
            <a:r>
              <a:rPr lang="en-US" sz="2400" b="1" dirty="0">
                <a:solidFill>
                  <a:prstClr val="white"/>
                </a:solidFill>
                <a:latin typeface="Calibri"/>
              </a:rPr>
              <a:t>w/GEANT4</a:t>
            </a:r>
          </a:p>
        </p:txBody>
      </p:sp>
      <p:sp>
        <p:nvSpPr>
          <p:cNvPr id="9" name="Oval 5"/>
          <p:cNvSpPr>
            <a:spLocks noChangeArrowheads="1"/>
          </p:cNvSpPr>
          <p:nvPr/>
        </p:nvSpPr>
        <p:spPr bwMode="auto">
          <a:xfrm>
            <a:off x="3791744" y="2613061"/>
            <a:ext cx="5767388" cy="4495800"/>
          </a:xfrm>
          <a:prstGeom prst="ellipse">
            <a:avLst/>
          </a:prstGeom>
          <a:solidFill>
            <a:srgbClr val="DCE048"/>
          </a:solidFill>
          <a:ln w="9525">
            <a:noFill/>
            <a:round/>
            <a:headEnd/>
            <a:tailEnd/>
          </a:ln>
        </p:spPr>
        <p:txBody>
          <a:bodyPr wrap="none" lIns="92075" tIns="46038" rIns="92075" bIns="46038" anchor="ctr"/>
          <a:lstStyle/>
          <a:p>
            <a:pPr eaLnBrk="0" hangingPunct="0">
              <a:lnSpc>
                <a:spcPct val="90000"/>
              </a:lnSpc>
            </a:pPr>
            <a:r>
              <a:rPr lang="en-US" sz="2400" b="1" dirty="0">
                <a:solidFill>
                  <a:srgbClr val="C00000"/>
                </a:solidFill>
                <a:latin typeface="Calibri"/>
              </a:rPr>
              <a:t>Offline Analysis w/ROOT</a:t>
            </a:r>
            <a:r>
              <a:rPr lang="en-US" sz="2400" dirty="0">
                <a:solidFill>
                  <a:prstClr val="black"/>
                </a:solidFill>
                <a:latin typeface="Calibri"/>
              </a:rPr>
              <a:t>                             </a:t>
            </a:r>
          </a:p>
          <a:p>
            <a:pPr algn="ctr" eaLnBrk="0" hangingPunct="0">
              <a:lnSpc>
                <a:spcPct val="90000"/>
              </a:lnSpc>
            </a:pPr>
            <a:endParaRPr lang="en-US" dirty="0">
              <a:solidFill>
                <a:prstClr val="black"/>
              </a:solidFill>
              <a:latin typeface="Calibri"/>
            </a:endParaRPr>
          </a:p>
        </p:txBody>
      </p:sp>
      <p:sp>
        <p:nvSpPr>
          <p:cNvPr id="10" name="AutoShape 6"/>
          <p:cNvSpPr>
            <a:spLocks noChangeArrowheads="1"/>
          </p:cNvSpPr>
          <p:nvPr/>
        </p:nvSpPr>
        <p:spPr bwMode="auto">
          <a:xfrm>
            <a:off x="8291513" y="5154613"/>
            <a:ext cx="427037" cy="273050"/>
          </a:xfrm>
          <a:prstGeom prst="can">
            <a:avLst>
              <a:gd name="adj" fmla="val 25000"/>
            </a:avLst>
          </a:prstGeom>
          <a:ln>
            <a:headEnd/>
            <a:tailEnd/>
          </a:ln>
        </p:spPr>
        <p:style>
          <a:lnRef idx="0">
            <a:schemeClr val="accent2"/>
          </a:lnRef>
          <a:fillRef idx="3">
            <a:schemeClr val="accent2"/>
          </a:fillRef>
          <a:effectRef idx="3">
            <a:schemeClr val="accent2"/>
          </a:effectRef>
          <a:fontRef idx="minor">
            <a:schemeClr val="lt1"/>
          </a:fontRef>
        </p:style>
        <p:txBody>
          <a:bodyPr wrap="none" lIns="92075" tIns="46038" rIns="92075" bIns="46038" anchor="ctr"/>
          <a:lstStyle/>
          <a:p>
            <a:pPr>
              <a:defRPr/>
            </a:pPr>
            <a:endParaRPr lang="en-US">
              <a:solidFill>
                <a:prstClr val="white"/>
              </a:solidFill>
              <a:latin typeface="Calibri"/>
            </a:endParaRPr>
          </a:p>
        </p:txBody>
      </p:sp>
      <p:sp>
        <p:nvSpPr>
          <p:cNvPr id="12" name="AutoShape 8"/>
          <p:cNvSpPr>
            <a:spLocks noChangeArrowheads="1"/>
          </p:cNvSpPr>
          <p:nvPr/>
        </p:nvSpPr>
        <p:spPr bwMode="auto">
          <a:xfrm>
            <a:off x="5724128" y="3212976"/>
            <a:ext cx="1317625" cy="901700"/>
          </a:xfrm>
          <a:prstGeom prst="roundRect">
            <a:avLst>
              <a:gd name="adj" fmla="val 12495"/>
            </a:avLst>
          </a:prstGeom>
          <a:solidFill>
            <a:schemeClr val="bg1">
              <a:lumMod val="95000"/>
            </a:schemeClr>
          </a:solidFill>
          <a:effectLst>
            <a:glow rad="228600">
              <a:schemeClr val="accent5">
                <a:satMod val="175000"/>
                <a:alpha val="40000"/>
              </a:schemeClr>
            </a:glow>
            <a:outerShdw blurRad="50800" dist="38100" dir="18900000" algn="b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0" hangingPunct="0">
              <a:defRPr/>
            </a:pPr>
            <a:r>
              <a:rPr lang="en-GB" b="1" dirty="0">
                <a:solidFill>
                  <a:prstClr val="black"/>
                </a:solidFill>
                <a:latin typeface="Calibri"/>
              </a:rPr>
              <a:t>Batch</a:t>
            </a:r>
          </a:p>
          <a:p>
            <a:pPr algn="ctr" eaLnBrk="0" hangingPunct="0">
              <a:defRPr/>
            </a:pPr>
            <a:r>
              <a:rPr lang="en-GB" b="1" dirty="0">
                <a:solidFill>
                  <a:prstClr val="black"/>
                </a:solidFill>
                <a:latin typeface="Calibri"/>
              </a:rPr>
              <a:t>physics</a:t>
            </a:r>
          </a:p>
          <a:p>
            <a:pPr algn="ctr" eaLnBrk="0" hangingPunct="0">
              <a:defRPr/>
            </a:pPr>
            <a:r>
              <a:rPr lang="en-GB" b="1" dirty="0">
                <a:solidFill>
                  <a:prstClr val="black"/>
                </a:solidFill>
                <a:latin typeface="Calibri"/>
              </a:rPr>
              <a:t>analysis</a:t>
            </a:r>
          </a:p>
        </p:txBody>
      </p:sp>
      <p:sp>
        <p:nvSpPr>
          <p:cNvPr id="27664" name="Rectangle 9"/>
          <p:cNvSpPr>
            <a:spLocks noChangeArrowheads="1"/>
          </p:cNvSpPr>
          <p:nvPr/>
        </p:nvSpPr>
        <p:spPr bwMode="auto">
          <a:xfrm>
            <a:off x="0" y="1143000"/>
            <a:ext cx="725488" cy="274638"/>
          </a:xfrm>
          <a:prstGeom prst="rect">
            <a:avLst/>
          </a:prstGeom>
          <a:noFill/>
          <a:ln w="9525">
            <a:noFill/>
            <a:miter lim="800000"/>
            <a:headEnd/>
            <a:tailEnd/>
          </a:ln>
        </p:spPr>
        <p:txBody>
          <a:bodyPr wrap="none" lIns="92075" tIns="46038" rIns="92075" bIns="46038">
            <a:spAutoFit/>
          </a:bodyPr>
          <a:lstStyle/>
          <a:p>
            <a:pPr eaLnBrk="0" hangingPunct="0"/>
            <a:r>
              <a:rPr lang="en-GB" sz="1200" b="1">
                <a:solidFill>
                  <a:prstClr val="black"/>
                </a:solidFill>
                <a:latin typeface="Calibri"/>
              </a:rPr>
              <a:t>detector</a:t>
            </a:r>
          </a:p>
        </p:txBody>
      </p:sp>
      <p:sp>
        <p:nvSpPr>
          <p:cNvPr id="27665" name="Arc 10"/>
          <p:cNvSpPr>
            <a:spLocks/>
          </p:cNvSpPr>
          <p:nvPr/>
        </p:nvSpPr>
        <p:spPr bwMode="auto">
          <a:xfrm>
            <a:off x="1098550" y="1658938"/>
            <a:ext cx="757238" cy="676275"/>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687"/>
                  <a:pt x="9645" y="23"/>
                  <a:pt x="21558" y="0"/>
                </a:cubicBezTo>
              </a:path>
              <a:path w="21600" h="21600" stroke="0" extrusionOk="0">
                <a:moveTo>
                  <a:pt x="0" y="21600"/>
                </a:moveTo>
                <a:cubicBezTo>
                  <a:pt x="0" y="9687"/>
                  <a:pt x="9645" y="23"/>
                  <a:pt x="21558" y="0"/>
                </a:cubicBezTo>
                <a:lnTo>
                  <a:pt x="21600" y="21600"/>
                </a:lnTo>
                <a:close/>
              </a:path>
            </a:pathLst>
          </a:custGeom>
          <a:noFill/>
          <a:ln w="57150" cap="rnd" cmpd="tri">
            <a:solidFill>
              <a:srgbClr val="FF0000"/>
            </a:solidFill>
            <a:round/>
            <a:headEnd type="none" w="sm" len="sm"/>
            <a:tailEnd type="none" w="sm" len="sm"/>
          </a:ln>
        </p:spPr>
        <p:txBody>
          <a:bodyPr wrap="none" anchor="ctr"/>
          <a:lstStyle/>
          <a:p>
            <a:endParaRPr lang="en-GB">
              <a:solidFill>
                <a:prstClr val="black"/>
              </a:solidFill>
              <a:latin typeface="Calibri"/>
            </a:endParaRPr>
          </a:p>
        </p:txBody>
      </p:sp>
      <p:grpSp>
        <p:nvGrpSpPr>
          <p:cNvPr id="2" name="Group 11"/>
          <p:cNvGrpSpPr>
            <a:grpSpLocks/>
          </p:cNvGrpSpPr>
          <p:nvPr/>
        </p:nvGrpSpPr>
        <p:grpSpPr bwMode="auto">
          <a:xfrm>
            <a:off x="3859213" y="2473325"/>
            <a:ext cx="968375" cy="901700"/>
            <a:chOff x="2633" y="1558"/>
            <a:chExt cx="660" cy="568"/>
          </a:xfrm>
        </p:grpSpPr>
        <p:sp>
          <p:nvSpPr>
            <p:cNvPr id="16" name="Oval 12"/>
            <p:cNvSpPr>
              <a:spLocks noChangeArrowheads="1"/>
            </p:cNvSpPr>
            <p:nvPr/>
          </p:nvSpPr>
          <p:spPr bwMode="auto">
            <a:xfrm>
              <a:off x="2637" y="1765"/>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27742" name="Line 13"/>
            <p:cNvSpPr>
              <a:spLocks noChangeShapeType="1"/>
            </p:cNvSpPr>
            <p:nvPr/>
          </p:nvSpPr>
          <p:spPr bwMode="auto">
            <a:xfrm>
              <a:off x="2633" y="1589"/>
              <a:ext cx="0" cy="218"/>
            </a:xfrm>
            <a:prstGeom prst="line">
              <a:avLst/>
            </a:prstGeom>
            <a:noFill/>
            <a:ln w="12700">
              <a:solidFill>
                <a:schemeClr val="tx1"/>
              </a:solidFill>
              <a:round/>
              <a:headEnd type="none" w="sm" len="sm"/>
              <a:tailEnd type="none" w="sm" len="sm"/>
            </a:ln>
          </p:spPr>
          <p:txBody>
            <a:bodyPr wrap="none" anchor="ctr"/>
            <a:lstStyle/>
            <a:p>
              <a:endParaRPr lang="en-GB">
                <a:solidFill>
                  <a:prstClr val="black"/>
                </a:solidFill>
                <a:latin typeface="Calibri"/>
              </a:endParaRPr>
            </a:p>
          </p:txBody>
        </p:sp>
        <p:sp>
          <p:nvSpPr>
            <p:cNvPr id="27743" name="Line 14"/>
            <p:cNvSpPr>
              <a:spLocks noChangeShapeType="1"/>
            </p:cNvSpPr>
            <p:nvPr/>
          </p:nvSpPr>
          <p:spPr bwMode="auto">
            <a:xfrm>
              <a:off x="3005" y="1600"/>
              <a:ext cx="0" cy="196"/>
            </a:xfrm>
            <a:prstGeom prst="line">
              <a:avLst/>
            </a:prstGeom>
            <a:noFill/>
            <a:ln w="12700">
              <a:solidFill>
                <a:schemeClr val="tx1"/>
              </a:solidFill>
              <a:round/>
              <a:headEnd type="none" w="sm" len="sm"/>
              <a:tailEnd type="none" w="sm" len="sm"/>
            </a:ln>
          </p:spPr>
          <p:txBody>
            <a:bodyPr wrap="none" anchor="ctr"/>
            <a:lstStyle/>
            <a:p>
              <a:endParaRPr lang="en-GB">
                <a:solidFill>
                  <a:prstClr val="black"/>
                </a:solidFill>
                <a:latin typeface="Calibri"/>
              </a:endParaRPr>
            </a:p>
          </p:txBody>
        </p:sp>
        <p:sp>
          <p:nvSpPr>
            <p:cNvPr id="19" name="Rectangle 15"/>
            <p:cNvSpPr>
              <a:spLocks noChangeArrowheads="1"/>
            </p:cNvSpPr>
            <p:nvPr/>
          </p:nvSpPr>
          <p:spPr bwMode="auto">
            <a:xfrm>
              <a:off x="2643" y="1586"/>
              <a:ext cx="348" cy="216"/>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20" name="Oval 16"/>
            <p:cNvSpPr>
              <a:spLocks noChangeArrowheads="1"/>
            </p:cNvSpPr>
            <p:nvPr/>
          </p:nvSpPr>
          <p:spPr bwMode="auto">
            <a:xfrm>
              <a:off x="2637" y="1558"/>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21" name="Oval 17"/>
            <p:cNvSpPr>
              <a:spLocks noChangeArrowheads="1"/>
            </p:cNvSpPr>
            <p:nvPr/>
          </p:nvSpPr>
          <p:spPr bwMode="auto">
            <a:xfrm>
              <a:off x="2733" y="1861"/>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27753" name="Line 18"/>
            <p:cNvSpPr>
              <a:spLocks noChangeShapeType="1"/>
            </p:cNvSpPr>
            <p:nvPr/>
          </p:nvSpPr>
          <p:spPr bwMode="auto">
            <a:xfrm>
              <a:off x="2729" y="1685"/>
              <a:ext cx="0" cy="218"/>
            </a:xfrm>
            <a:prstGeom prst="line">
              <a:avLst/>
            </a:prstGeom>
            <a:noFill/>
            <a:ln w="12700">
              <a:solidFill>
                <a:schemeClr val="tx1"/>
              </a:solidFill>
              <a:round/>
              <a:headEnd type="none" w="sm" len="sm"/>
              <a:tailEnd type="none" w="sm" len="sm"/>
            </a:ln>
          </p:spPr>
          <p:txBody>
            <a:bodyPr wrap="none" anchor="ctr"/>
            <a:lstStyle/>
            <a:p>
              <a:endParaRPr lang="en-GB">
                <a:solidFill>
                  <a:prstClr val="black"/>
                </a:solidFill>
                <a:latin typeface="Calibri"/>
              </a:endParaRPr>
            </a:p>
          </p:txBody>
        </p:sp>
        <p:sp>
          <p:nvSpPr>
            <p:cNvPr id="27754" name="Line 19"/>
            <p:cNvSpPr>
              <a:spLocks noChangeShapeType="1"/>
            </p:cNvSpPr>
            <p:nvPr/>
          </p:nvSpPr>
          <p:spPr bwMode="auto">
            <a:xfrm>
              <a:off x="3101" y="1696"/>
              <a:ext cx="0" cy="196"/>
            </a:xfrm>
            <a:prstGeom prst="line">
              <a:avLst/>
            </a:prstGeom>
            <a:noFill/>
            <a:ln w="12700">
              <a:solidFill>
                <a:schemeClr val="tx1"/>
              </a:solidFill>
              <a:round/>
              <a:headEnd type="none" w="sm" len="sm"/>
              <a:tailEnd type="none" w="sm" len="sm"/>
            </a:ln>
          </p:spPr>
          <p:txBody>
            <a:bodyPr wrap="none" anchor="ctr"/>
            <a:lstStyle/>
            <a:p>
              <a:endParaRPr lang="en-GB">
                <a:solidFill>
                  <a:prstClr val="black"/>
                </a:solidFill>
                <a:latin typeface="Calibri"/>
              </a:endParaRPr>
            </a:p>
          </p:txBody>
        </p:sp>
        <p:sp>
          <p:nvSpPr>
            <p:cNvPr id="24" name="Rectangle 20"/>
            <p:cNvSpPr>
              <a:spLocks noChangeArrowheads="1"/>
            </p:cNvSpPr>
            <p:nvPr/>
          </p:nvSpPr>
          <p:spPr bwMode="auto">
            <a:xfrm>
              <a:off x="2739" y="1682"/>
              <a:ext cx="348" cy="216"/>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25" name="Oval 21"/>
            <p:cNvSpPr>
              <a:spLocks noChangeArrowheads="1"/>
            </p:cNvSpPr>
            <p:nvPr/>
          </p:nvSpPr>
          <p:spPr bwMode="auto">
            <a:xfrm>
              <a:off x="2733" y="1654"/>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26" name="Oval 22"/>
            <p:cNvSpPr>
              <a:spLocks noChangeArrowheads="1"/>
            </p:cNvSpPr>
            <p:nvPr/>
          </p:nvSpPr>
          <p:spPr bwMode="auto">
            <a:xfrm>
              <a:off x="2829" y="1957"/>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27764" name="Line 23"/>
            <p:cNvSpPr>
              <a:spLocks noChangeShapeType="1"/>
            </p:cNvSpPr>
            <p:nvPr/>
          </p:nvSpPr>
          <p:spPr bwMode="auto">
            <a:xfrm>
              <a:off x="2825" y="1781"/>
              <a:ext cx="0" cy="218"/>
            </a:xfrm>
            <a:prstGeom prst="line">
              <a:avLst/>
            </a:prstGeom>
            <a:noFill/>
            <a:ln w="12700">
              <a:solidFill>
                <a:schemeClr val="tx1"/>
              </a:solidFill>
              <a:round/>
              <a:headEnd type="none" w="sm" len="sm"/>
              <a:tailEnd type="none" w="sm" len="sm"/>
            </a:ln>
          </p:spPr>
          <p:txBody>
            <a:bodyPr wrap="none" anchor="ctr"/>
            <a:lstStyle/>
            <a:p>
              <a:endParaRPr lang="en-GB">
                <a:solidFill>
                  <a:prstClr val="black"/>
                </a:solidFill>
                <a:latin typeface="Calibri"/>
              </a:endParaRPr>
            </a:p>
          </p:txBody>
        </p:sp>
        <p:sp>
          <p:nvSpPr>
            <p:cNvPr id="27765" name="Line 24"/>
            <p:cNvSpPr>
              <a:spLocks noChangeShapeType="1"/>
            </p:cNvSpPr>
            <p:nvPr/>
          </p:nvSpPr>
          <p:spPr bwMode="auto">
            <a:xfrm>
              <a:off x="3197" y="1792"/>
              <a:ext cx="0" cy="196"/>
            </a:xfrm>
            <a:prstGeom prst="line">
              <a:avLst/>
            </a:prstGeom>
            <a:noFill/>
            <a:ln w="12700">
              <a:solidFill>
                <a:schemeClr val="tx1"/>
              </a:solidFill>
              <a:round/>
              <a:headEnd type="none" w="sm" len="sm"/>
              <a:tailEnd type="none" w="sm" len="sm"/>
            </a:ln>
          </p:spPr>
          <p:txBody>
            <a:bodyPr wrap="none" anchor="ctr"/>
            <a:lstStyle/>
            <a:p>
              <a:endParaRPr lang="en-GB">
                <a:solidFill>
                  <a:prstClr val="black"/>
                </a:solidFill>
                <a:latin typeface="Calibri"/>
              </a:endParaRPr>
            </a:p>
          </p:txBody>
        </p:sp>
        <p:sp>
          <p:nvSpPr>
            <p:cNvPr id="29" name="Rectangle 25"/>
            <p:cNvSpPr>
              <a:spLocks noChangeArrowheads="1"/>
            </p:cNvSpPr>
            <p:nvPr/>
          </p:nvSpPr>
          <p:spPr bwMode="auto">
            <a:xfrm>
              <a:off x="2835" y="1778"/>
              <a:ext cx="348" cy="216"/>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30" name="Oval 26"/>
            <p:cNvSpPr>
              <a:spLocks noChangeArrowheads="1"/>
            </p:cNvSpPr>
            <p:nvPr/>
          </p:nvSpPr>
          <p:spPr bwMode="auto">
            <a:xfrm>
              <a:off x="2829" y="1750"/>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31" name="Oval 27"/>
            <p:cNvSpPr>
              <a:spLocks noChangeArrowheads="1"/>
            </p:cNvSpPr>
            <p:nvPr/>
          </p:nvSpPr>
          <p:spPr bwMode="auto">
            <a:xfrm>
              <a:off x="2925" y="2053"/>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27775" name="Line 28"/>
            <p:cNvSpPr>
              <a:spLocks noChangeShapeType="1"/>
            </p:cNvSpPr>
            <p:nvPr/>
          </p:nvSpPr>
          <p:spPr bwMode="auto">
            <a:xfrm>
              <a:off x="2921" y="1877"/>
              <a:ext cx="0" cy="218"/>
            </a:xfrm>
            <a:prstGeom prst="line">
              <a:avLst/>
            </a:prstGeom>
            <a:noFill/>
            <a:ln w="12700">
              <a:solidFill>
                <a:schemeClr val="tx1"/>
              </a:solidFill>
              <a:round/>
              <a:headEnd type="none" w="sm" len="sm"/>
              <a:tailEnd type="none" w="sm" len="sm"/>
            </a:ln>
          </p:spPr>
          <p:txBody>
            <a:bodyPr wrap="none" anchor="ctr"/>
            <a:lstStyle/>
            <a:p>
              <a:endParaRPr lang="en-GB">
                <a:solidFill>
                  <a:prstClr val="black"/>
                </a:solidFill>
                <a:latin typeface="Calibri"/>
              </a:endParaRPr>
            </a:p>
          </p:txBody>
        </p:sp>
        <p:sp>
          <p:nvSpPr>
            <p:cNvPr id="27776" name="Line 29"/>
            <p:cNvSpPr>
              <a:spLocks noChangeShapeType="1"/>
            </p:cNvSpPr>
            <p:nvPr/>
          </p:nvSpPr>
          <p:spPr bwMode="auto">
            <a:xfrm>
              <a:off x="3293" y="1888"/>
              <a:ext cx="0" cy="196"/>
            </a:xfrm>
            <a:prstGeom prst="line">
              <a:avLst/>
            </a:prstGeom>
            <a:noFill/>
            <a:ln w="12700">
              <a:solidFill>
                <a:schemeClr val="tx1"/>
              </a:solidFill>
              <a:round/>
              <a:headEnd type="none" w="sm" len="sm"/>
              <a:tailEnd type="none" w="sm" len="sm"/>
            </a:ln>
          </p:spPr>
          <p:txBody>
            <a:bodyPr wrap="none" anchor="ctr"/>
            <a:lstStyle/>
            <a:p>
              <a:endParaRPr lang="en-GB">
                <a:solidFill>
                  <a:prstClr val="black"/>
                </a:solidFill>
                <a:latin typeface="Calibri"/>
              </a:endParaRPr>
            </a:p>
          </p:txBody>
        </p:sp>
        <p:sp>
          <p:nvSpPr>
            <p:cNvPr id="34" name="Rectangle 30"/>
            <p:cNvSpPr>
              <a:spLocks noChangeArrowheads="1"/>
            </p:cNvSpPr>
            <p:nvPr/>
          </p:nvSpPr>
          <p:spPr bwMode="auto">
            <a:xfrm>
              <a:off x="2931" y="1874"/>
              <a:ext cx="348" cy="216"/>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35" name="Oval 31"/>
            <p:cNvSpPr>
              <a:spLocks noChangeArrowheads="1"/>
            </p:cNvSpPr>
            <p:nvPr/>
          </p:nvSpPr>
          <p:spPr bwMode="auto">
            <a:xfrm>
              <a:off x="2925" y="1846"/>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grpSp>
      <p:sp>
        <p:nvSpPr>
          <p:cNvPr id="27668" name="Arc 45"/>
          <p:cNvSpPr>
            <a:spLocks/>
          </p:cNvSpPr>
          <p:nvPr/>
        </p:nvSpPr>
        <p:spPr bwMode="auto">
          <a:xfrm>
            <a:off x="1098550" y="2286000"/>
            <a:ext cx="546100" cy="857250"/>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57150" cap="rnd" cmpd="tri">
            <a:solidFill>
              <a:srgbClr val="FF0000"/>
            </a:solidFill>
            <a:round/>
            <a:headEnd type="stealth" w="med" len="lg"/>
            <a:tailEnd type="none" w="sm" len="sm"/>
          </a:ln>
        </p:spPr>
        <p:txBody>
          <a:bodyPr wrap="none" anchor="ctr"/>
          <a:lstStyle/>
          <a:p>
            <a:endParaRPr lang="en-GB">
              <a:solidFill>
                <a:prstClr val="black"/>
              </a:solidFill>
              <a:latin typeface="Calibri"/>
            </a:endParaRPr>
          </a:p>
        </p:txBody>
      </p:sp>
      <p:sp>
        <p:nvSpPr>
          <p:cNvPr id="27669" name="Arc 46"/>
          <p:cNvSpPr>
            <a:spLocks/>
          </p:cNvSpPr>
          <p:nvPr/>
        </p:nvSpPr>
        <p:spPr bwMode="auto">
          <a:xfrm>
            <a:off x="3347864" y="1556792"/>
            <a:ext cx="1179513" cy="1123950"/>
          </a:xfrm>
          <a:custGeom>
            <a:avLst/>
            <a:gdLst>
              <a:gd name="T0" fmla="*/ 0 w 21627"/>
              <a:gd name="T1" fmla="*/ 0 h 21600"/>
              <a:gd name="T2" fmla="*/ 2147483647 w 21627"/>
              <a:gd name="T3" fmla="*/ 2147483647 h 21600"/>
              <a:gd name="T4" fmla="*/ 2147483647 w 21627"/>
              <a:gd name="T5" fmla="*/ 2147483647 h 21600"/>
              <a:gd name="T6" fmla="*/ 0 60000 65536"/>
              <a:gd name="T7" fmla="*/ 0 60000 65536"/>
              <a:gd name="T8" fmla="*/ 0 60000 65536"/>
              <a:gd name="T9" fmla="*/ 0 w 21627"/>
              <a:gd name="T10" fmla="*/ 0 h 21600"/>
              <a:gd name="T11" fmla="*/ 21627 w 21627"/>
              <a:gd name="T12" fmla="*/ 21600 h 21600"/>
            </a:gdLst>
            <a:ahLst/>
            <a:cxnLst>
              <a:cxn ang="T6">
                <a:pos x="T0" y="T1"/>
              </a:cxn>
              <a:cxn ang="T7">
                <a:pos x="T2" y="T3"/>
              </a:cxn>
              <a:cxn ang="T8">
                <a:pos x="T4" y="T5"/>
              </a:cxn>
            </a:cxnLst>
            <a:rect l="T9" t="T10" r="T11" b="T12"/>
            <a:pathLst>
              <a:path w="21627" h="21600" fill="none" extrusionOk="0">
                <a:moveTo>
                  <a:pt x="0" y="0"/>
                </a:moveTo>
                <a:cubicBezTo>
                  <a:pt x="9" y="0"/>
                  <a:pt x="18" y="-1"/>
                  <a:pt x="27" y="0"/>
                </a:cubicBezTo>
                <a:cubicBezTo>
                  <a:pt x="11956" y="0"/>
                  <a:pt x="21627" y="9670"/>
                  <a:pt x="21627" y="21600"/>
                </a:cubicBezTo>
              </a:path>
              <a:path w="21627" h="21600" stroke="0" extrusionOk="0">
                <a:moveTo>
                  <a:pt x="0" y="0"/>
                </a:moveTo>
                <a:cubicBezTo>
                  <a:pt x="9" y="0"/>
                  <a:pt x="18" y="-1"/>
                  <a:pt x="27" y="0"/>
                </a:cubicBezTo>
                <a:cubicBezTo>
                  <a:pt x="11956" y="0"/>
                  <a:pt x="21627" y="9670"/>
                  <a:pt x="21627" y="21600"/>
                </a:cubicBezTo>
                <a:lnTo>
                  <a:pt x="27" y="21600"/>
                </a:lnTo>
                <a:close/>
              </a:path>
            </a:pathLst>
          </a:custGeom>
          <a:noFill/>
          <a:ln w="57150" cap="rnd" cmpd="tri">
            <a:solidFill>
              <a:srgbClr val="FF0000"/>
            </a:solidFill>
            <a:round/>
            <a:headEnd type="none" w="sm" len="sm"/>
            <a:tailEnd type="stealth" w="med" len="lg"/>
          </a:ln>
        </p:spPr>
        <p:txBody>
          <a:bodyPr wrap="none" anchor="ctr"/>
          <a:lstStyle/>
          <a:p>
            <a:endParaRPr lang="en-GB">
              <a:solidFill>
                <a:prstClr val="black"/>
              </a:solidFill>
              <a:latin typeface="Calibri"/>
            </a:endParaRPr>
          </a:p>
        </p:txBody>
      </p:sp>
      <p:sp>
        <p:nvSpPr>
          <p:cNvPr id="27670" name="Rectangle 47"/>
          <p:cNvSpPr>
            <a:spLocks noChangeArrowheads="1"/>
          </p:cNvSpPr>
          <p:nvPr/>
        </p:nvSpPr>
        <p:spPr bwMode="auto">
          <a:xfrm>
            <a:off x="4408488" y="2389188"/>
            <a:ext cx="1083630" cy="608116"/>
          </a:xfrm>
          <a:prstGeom prst="rect">
            <a:avLst/>
          </a:prstGeom>
          <a:noFill/>
          <a:ln w="9525">
            <a:noFill/>
            <a:miter lim="800000"/>
            <a:headEnd/>
            <a:tailEnd/>
          </a:ln>
        </p:spPr>
        <p:txBody>
          <a:bodyPr wrap="none" lIns="92075" tIns="46038" rIns="92075" bIns="46038">
            <a:spAutoFit/>
          </a:bodyPr>
          <a:lstStyle/>
          <a:p>
            <a:pPr eaLnBrk="0" hangingPunct="0"/>
            <a:r>
              <a:rPr lang="en-GB" sz="1200" b="1">
                <a:solidFill>
                  <a:prstClr val="black"/>
                </a:solidFill>
                <a:latin typeface="Calibri"/>
              </a:rPr>
              <a:t>Event </a:t>
            </a:r>
          </a:p>
          <a:p>
            <a:pPr eaLnBrk="0" hangingPunct="0"/>
            <a:r>
              <a:rPr lang="en-GB" sz="1200" b="1">
                <a:solidFill>
                  <a:prstClr val="black"/>
                </a:solidFill>
                <a:latin typeface="Calibri"/>
              </a:rPr>
              <a:t>     summary</a:t>
            </a:r>
          </a:p>
          <a:p>
            <a:pPr eaLnBrk="0" hangingPunct="0"/>
            <a:r>
              <a:rPr lang="en-GB" sz="1200" b="1">
                <a:solidFill>
                  <a:prstClr val="black"/>
                </a:solidFill>
                <a:latin typeface="Calibri"/>
              </a:rPr>
              <a:t>            data</a:t>
            </a:r>
          </a:p>
        </p:txBody>
      </p:sp>
      <p:sp>
        <p:nvSpPr>
          <p:cNvPr id="27671" name="Rectangle 48"/>
          <p:cNvSpPr>
            <a:spLocks noChangeArrowheads="1"/>
          </p:cNvSpPr>
          <p:nvPr/>
        </p:nvSpPr>
        <p:spPr bwMode="auto">
          <a:xfrm>
            <a:off x="1057275" y="3084513"/>
            <a:ext cx="501740" cy="436403"/>
          </a:xfrm>
          <a:prstGeom prst="rect">
            <a:avLst/>
          </a:prstGeom>
          <a:noFill/>
          <a:ln w="9525">
            <a:noFill/>
            <a:miter lim="800000"/>
            <a:headEnd/>
            <a:tailEnd/>
          </a:ln>
        </p:spPr>
        <p:txBody>
          <a:bodyPr wrap="none" lIns="92075" tIns="46038" rIns="92075" bIns="46038">
            <a:spAutoFit/>
          </a:bodyPr>
          <a:lstStyle/>
          <a:p>
            <a:pPr eaLnBrk="0" hangingPunct="0"/>
            <a:r>
              <a:rPr lang="en-GB" sz="1200" b="1">
                <a:solidFill>
                  <a:prstClr val="black"/>
                </a:solidFill>
                <a:latin typeface="Calibri"/>
              </a:rPr>
              <a:t>Raw</a:t>
            </a:r>
          </a:p>
          <a:p>
            <a:pPr eaLnBrk="0" hangingPunct="0"/>
            <a:r>
              <a:rPr lang="en-GB" sz="1200" b="1">
                <a:solidFill>
                  <a:prstClr val="black"/>
                </a:solidFill>
                <a:latin typeface="Calibri"/>
              </a:rPr>
              <a:t>data</a:t>
            </a:r>
          </a:p>
        </p:txBody>
      </p:sp>
      <p:sp>
        <p:nvSpPr>
          <p:cNvPr id="27672" name="Arc 49"/>
          <p:cNvSpPr>
            <a:spLocks/>
          </p:cNvSpPr>
          <p:nvPr/>
        </p:nvSpPr>
        <p:spPr bwMode="auto">
          <a:xfrm>
            <a:off x="923925" y="4333875"/>
            <a:ext cx="773113" cy="1143000"/>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57150" cap="rnd" cmpd="tri">
            <a:solidFill>
              <a:srgbClr val="FF0000"/>
            </a:solidFill>
            <a:round/>
            <a:headEnd type="none" w="sm" len="sm"/>
            <a:tailEnd type="none" w="sm" len="sm"/>
          </a:ln>
        </p:spPr>
        <p:txBody>
          <a:bodyPr wrap="none" anchor="ctr"/>
          <a:lstStyle/>
          <a:p>
            <a:endParaRPr lang="en-GB">
              <a:solidFill>
                <a:prstClr val="black"/>
              </a:solidFill>
              <a:latin typeface="Calibri"/>
            </a:endParaRPr>
          </a:p>
        </p:txBody>
      </p:sp>
      <p:sp>
        <p:nvSpPr>
          <p:cNvPr id="27673" name="Arc 50"/>
          <p:cNvSpPr>
            <a:spLocks/>
          </p:cNvSpPr>
          <p:nvPr/>
        </p:nvSpPr>
        <p:spPr bwMode="auto">
          <a:xfrm>
            <a:off x="923925" y="3563938"/>
            <a:ext cx="711200" cy="790575"/>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687"/>
                  <a:pt x="9643" y="24"/>
                  <a:pt x="21556" y="0"/>
                </a:cubicBezTo>
              </a:path>
              <a:path w="21600" h="21600" stroke="0" extrusionOk="0">
                <a:moveTo>
                  <a:pt x="0" y="21600"/>
                </a:moveTo>
                <a:cubicBezTo>
                  <a:pt x="0" y="9687"/>
                  <a:pt x="9643" y="24"/>
                  <a:pt x="21556" y="0"/>
                </a:cubicBezTo>
                <a:lnTo>
                  <a:pt x="21600" y="21600"/>
                </a:lnTo>
                <a:close/>
              </a:path>
            </a:pathLst>
          </a:custGeom>
          <a:noFill/>
          <a:ln w="57150" cap="rnd" cmpd="tri">
            <a:solidFill>
              <a:srgbClr val="FF0000"/>
            </a:solidFill>
            <a:round/>
            <a:headEnd type="none" w="sm" len="sm"/>
            <a:tailEnd type="stealth" w="med" len="lg"/>
          </a:ln>
        </p:spPr>
        <p:txBody>
          <a:bodyPr wrap="none" anchor="ctr"/>
          <a:lstStyle/>
          <a:p>
            <a:endParaRPr lang="en-GB">
              <a:solidFill>
                <a:prstClr val="black"/>
              </a:solidFill>
              <a:latin typeface="Calibri"/>
            </a:endParaRPr>
          </a:p>
        </p:txBody>
      </p:sp>
      <p:sp>
        <p:nvSpPr>
          <p:cNvPr id="27674" name="Arc 51"/>
          <p:cNvSpPr>
            <a:spLocks/>
          </p:cNvSpPr>
          <p:nvPr/>
        </p:nvSpPr>
        <p:spPr bwMode="auto">
          <a:xfrm>
            <a:off x="3030538" y="3219450"/>
            <a:ext cx="628650" cy="666750"/>
          </a:xfrm>
          <a:custGeom>
            <a:avLst/>
            <a:gdLst>
              <a:gd name="T0" fmla="*/ 2147483647 w 21600"/>
              <a:gd name="T1" fmla="*/ 2147483647 h 17923"/>
              <a:gd name="T2" fmla="*/ 0 w 21600"/>
              <a:gd name="T3" fmla="*/ 0 h 17923"/>
              <a:gd name="T4" fmla="*/ 2147483647 w 21600"/>
              <a:gd name="T5" fmla="*/ 0 h 17923"/>
              <a:gd name="T6" fmla="*/ 0 60000 65536"/>
              <a:gd name="T7" fmla="*/ 0 60000 65536"/>
              <a:gd name="T8" fmla="*/ 0 60000 65536"/>
              <a:gd name="T9" fmla="*/ 0 w 21600"/>
              <a:gd name="T10" fmla="*/ 0 h 17923"/>
              <a:gd name="T11" fmla="*/ 21600 w 21600"/>
              <a:gd name="T12" fmla="*/ 17923 h 17923"/>
            </a:gdLst>
            <a:ahLst/>
            <a:cxnLst>
              <a:cxn ang="T6">
                <a:pos x="T0" y="T1"/>
              </a:cxn>
              <a:cxn ang="T7">
                <a:pos x="T2" y="T3"/>
              </a:cxn>
              <a:cxn ang="T8">
                <a:pos x="T4" y="T5"/>
              </a:cxn>
            </a:cxnLst>
            <a:rect l="T9" t="T10" r="T11" b="T12"/>
            <a:pathLst>
              <a:path w="21600" h="17923" fill="none" extrusionOk="0">
                <a:moveTo>
                  <a:pt x="9544" y="17923"/>
                </a:moveTo>
                <a:cubicBezTo>
                  <a:pt x="3578" y="13909"/>
                  <a:pt x="0" y="7190"/>
                  <a:pt x="0" y="0"/>
                </a:cubicBezTo>
              </a:path>
              <a:path w="21600" h="17923" stroke="0" extrusionOk="0">
                <a:moveTo>
                  <a:pt x="9544" y="17923"/>
                </a:moveTo>
                <a:cubicBezTo>
                  <a:pt x="3578" y="13909"/>
                  <a:pt x="0" y="7190"/>
                  <a:pt x="0" y="0"/>
                </a:cubicBezTo>
                <a:lnTo>
                  <a:pt x="21600" y="0"/>
                </a:lnTo>
                <a:close/>
              </a:path>
            </a:pathLst>
          </a:custGeom>
          <a:noFill/>
          <a:ln w="57150" cap="rnd" cmpd="tri">
            <a:solidFill>
              <a:srgbClr val="FF0000"/>
            </a:solidFill>
            <a:round/>
            <a:headEnd type="none" w="sm" len="sm"/>
            <a:tailEnd type="none" w="sm" len="sm"/>
          </a:ln>
        </p:spPr>
        <p:txBody>
          <a:bodyPr wrap="none" anchor="ctr"/>
          <a:lstStyle/>
          <a:p>
            <a:endParaRPr lang="en-GB">
              <a:solidFill>
                <a:prstClr val="black"/>
              </a:solidFill>
              <a:latin typeface="Calibri"/>
            </a:endParaRPr>
          </a:p>
        </p:txBody>
      </p:sp>
      <p:sp>
        <p:nvSpPr>
          <p:cNvPr id="27675" name="Arc 52"/>
          <p:cNvSpPr>
            <a:spLocks/>
          </p:cNvSpPr>
          <p:nvPr/>
        </p:nvSpPr>
        <p:spPr bwMode="auto">
          <a:xfrm>
            <a:off x="3025775" y="2763838"/>
            <a:ext cx="896938" cy="457200"/>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684"/>
                  <a:pt x="9649" y="19"/>
                  <a:pt x="21565" y="0"/>
                </a:cubicBezTo>
              </a:path>
              <a:path w="21600" h="21600" stroke="0" extrusionOk="0">
                <a:moveTo>
                  <a:pt x="0" y="21600"/>
                </a:moveTo>
                <a:cubicBezTo>
                  <a:pt x="0" y="9684"/>
                  <a:pt x="9649" y="19"/>
                  <a:pt x="21565" y="0"/>
                </a:cubicBezTo>
                <a:lnTo>
                  <a:pt x="21600" y="21600"/>
                </a:lnTo>
                <a:close/>
              </a:path>
            </a:pathLst>
          </a:custGeom>
          <a:noFill/>
          <a:ln w="57150" cap="rnd" cmpd="tri">
            <a:solidFill>
              <a:srgbClr val="FF0000"/>
            </a:solidFill>
            <a:round/>
            <a:headEnd type="none" w="sm" len="sm"/>
            <a:tailEnd type="stealth" w="med" len="lg"/>
          </a:ln>
        </p:spPr>
        <p:txBody>
          <a:bodyPr wrap="none" anchor="ctr"/>
          <a:lstStyle/>
          <a:p>
            <a:endParaRPr lang="en-GB">
              <a:solidFill>
                <a:prstClr val="black"/>
              </a:solidFill>
              <a:latin typeface="Calibri"/>
            </a:endParaRPr>
          </a:p>
        </p:txBody>
      </p:sp>
      <p:sp>
        <p:nvSpPr>
          <p:cNvPr id="27679" name="Arc 54"/>
          <p:cNvSpPr>
            <a:spLocks/>
          </p:cNvSpPr>
          <p:nvPr/>
        </p:nvSpPr>
        <p:spPr bwMode="auto">
          <a:xfrm>
            <a:off x="1770063" y="3867150"/>
            <a:ext cx="1398587" cy="403225"/>
          </a:xfrm>
          <a:custGeom>
            <a:avLst/>
            <a:gdLst>
              <a:gd name="T0" fmla="*/ 2147483647 w 21600"/>
              <a:gd name="T1" fmla="*/ 2147483647 h 18831"/>
              <a:gd name="T2" fmla="*/ 0 w 21600"/>
              <a:gd name="T3" fmla="*/ 0 h 18831"/>
              <a:gd name="T4" fmla="*/ 2147483647 w 21600"/>
              <a:gd name="T5" fmla="*/ 0 h 18831"/>
              <a:gd name="T6" fmla="*/ 0 60000 65536"/>
              <a:gd name="T7" fmla="*/ 0 60000 65536"/>
              <a:gd name="T8" fmla="*/ 0 60000 65536"/>
              <a:gd name="T9" fmla="*/ 0 w 21600"/>
              <a:gd name="T10" fmla="*/ 0 h 18831"/>
              <a:gd name="T11" fmla="*/ 21600 w 21600"/>
              <a:gd name="T12" fmla="*/ 18831 h 18831"/>
            </a:gdLst>
            <a:ahLst/>
            <a:cxnLst>
              <a:cxn ang="T6">
                <a:pos x="T0" y="T1"/>
              </a:cxn>
              <a:cxn ang="T7">
                <a:pos x="T2" y="T3"/>
              </a:cxn>
              <a:cxn ang="T8">
                <a:pos x="T4" y="T5"/>
              </a:cxn>
            </a:cxnLst>
            <a:rect l="T9" t="T10" r="T11" b="T12"/>
            <a:pathLst>
              <a:path w="21600" h="18831" fill="none" extrusionOk="0">
                <a:moveTo>
                  <a:pt x="11019" y="18830"/>
                </a:moveTo>
                <a:cubicBezTo>
                  <a:pt x="4212" y="15006"/>
                  <a:pt x="0" y="7807"/>
                  <a:pt x="0" y="0"/>
                </a:cubicBezTo>
              </a:path>
              <a:path w="21600" h="18831" stroke="0" extrusionOk="0">
                <a:moveTo>
                  <a:pt x="11019" y="18830"/>
                </a:moveTo>
                <a:cubicBezTo>
                  <a:pt x="4212" y="15006"/>
                  <a:pt x="0" y="7807"/>
                  <a:pt x="0" y="0"/>
                </a:cubicBezTo>
                <a:lnTo>
                  <a:pt x="21600" y="0"/>
                </a:lnTo>
                <a:close/>
              </a:path>
            </a:pathLst>
          </a:custGeom>
          <a:noFill/>
          <a:ln w="57150" cap="rnd" cmpd="tri">
            <a:solidFill>
              <a:srgbClr val="FF0000"/>
            </a:solidFill>
            <a:round/>
            <a:headEnd type="stealth" w="med" len="lg"/>
            <a:tailEnd type="none" w="sm" len="sm"/>
          </a:ln>
        </p:spPr>
        <p:txBody>
          <a:bodyPr wrap="none" anchor="ctr"/>
          <a:lstStyle/>
          <a:p>
            <a:endParaRPr lang="en-GB">
              <a:solidFill>
                <a:prstClr val="black"/>
              </a:solidFill>
              <a:latin typeface="Calibri"/>
            </a:endParaRPr>
          </a:p>
        </p:txBody>
      </p:sp>
      <p:sp>
        <p:nvSpPr>
          <p:cNvPr id="27680" name="Arc 55"/>
          <p:cNvSpPr>
            <a:spLocks/>
          </p:cNvSpPr>
          <p:nvPr/>
        </p:nvSpPr>
        <p:spPr bwMode="auto">
          <a:xfrm>
            <a:off x="6956425" y="4135438"/>
            <a:ext cx="423863" cy="552450"/>
          </a:xfrm>
          <a:custGeom>
            <a:avLst/>
            <a:gdLst>
              <a:gd name="T0" fmla="*/ 0 w 21675"/>
              <a:gd name="T1" fmla="*/ 0 h 21600"/>
              <a:gd name="T2" fmla="*/ 2147483647 w 21675"/>
              <a:gd name="T3" fmla="*/ 2147483647 h 21600"/>
              <a:gd name="T4" fmla="*/ 2147483647 w 21675"/>
              <a:gd name="T5" fmla="*/ 2147483647 h 21600"/>
              <a:gd name="T6" fmla="*/ 0 60000 65536"/>
              <a:gd name="T7" fmla="*/ 0 60000 65536"/>
              <a:gd name="T8" fmla="*/ 0 60000 65536"/>
              <a:gd name="T9" fmla="*/ 0 w 21675"/>
              <a:gd name="T10" fmla="*/ 0 h 21600"/>
              <a:gd name="T11" fmla="*/ 21675 w 21675"/>
              <a:gd name="T12" fmla="*/ 21600 h 21600"/>
            </a:gdLst>
            <a:ahLst/>
            <a:cxnLst>
              <a:cxn ang="T6">
                <a:pos x="T0" y="T1"/>
              </a:cxn>
              <a:cxn ang="T7">
                <a:pos x="T2" y="T3"/>
              </a:cxn>
              <a:cxn ang="T8">
                <a:pos x="T4" y="T5"/>
              </a:cxn>
            </a:cxnLst>
            <a:rect l="T9" t="T10" r="T11" b="T12"/>
            <a:pathLst>
              <a:path w="21675" h="21600" fill="none" extrusionOk="0">
                <a:moveTo>
                  <a:pt x="0" y="0"/>
                </a:moveTo>
                <a:cubicBezTo>
                  <a:pt x="25" y="0"/>
                  <a:pt x="50" y="-1"/>
                  <a:pt x="75" y="0"/>
                </a:cubicBezTo>
                <a:cubicBezTo>
                  <a:pt x="12004" y="0"/>
                  <a:pt x="21675" y="9670"/>
                  <a:pt x="21675" y="21600"/>
                </a:cubicBezTo>
              </a:path>
              <a:path w="21675" h="21600" stroke="0" extrusionOk="0">
                <a:moveTo>
                  <a:pt x="0" y="0"/>
                </a:moveTo>
                <a:cubicBezTo>
                  <a:pt x="25" y="0"/>
                  <a:pt x="50" y="-1"/>
                  <a:pt x="75" y="0"/>
                </a:cubicBezTo>
                <a:cubicBezTo>
                  <a:pt x="12004" y="0"/>
                  <a:pt x="21675" y="9670"/>
                  <a:pt x="21675" y="21600"/>
                </a:cubicBezTo>
                <a:lnTo>
                  <a:pt x="75" y="21600"/>
                </a:lnTo>
                <a:close/>
              </a:path>
            </a:pathLst>
          </a:custGeom>
          <a:noFill/>
          <a:ln w="38100" cap="rnd" cmpd="dbl">
            <a:solidFill>
              <a:srgbClr val="FF0000"/>
            </a:solidFill>
            <a:round/>
            <a:headEnd type="none" w="sm" len="sm"/>
            <a:tailEnd type="none" w="sm" len="sm"/>
          </a:ln>
        </p:spPr>
        <p:txBody>
          <a:bodyPr wrap="none" anchor="ctr"/>
          <a:lstStyle/>
          <a:p>
            <a:endParaRPr lang="en-GB">
              <a:solidFill>
                <a:prstClr val="black"/>
              </a:solidFill>
              <a:latin typeface="Calibri"/>
            </a:endParaRPr>
          </a:p>
        </p:txBody>
      </p:sp>
      <p:sp>
        <p:nvSpPr>
          <p:cNvPr id="60" name="AutoShape 56"/>
          <p:cNvSpPr>
            <a:spLocks noChangeArrowheads="1"/>
          </p:cNvSpPr>
          <p:nvPr/>
        </p:nvSpPr>
        <p:spPr bwMode="auto">
          <a:xfrm>
            <a:off x="357158" y="4643446"/>
            <a:ext cx="1317625" cy="901700"/>
          </a:xfrm>
          <a:prstGeom prst="roundRect">
            <a:avLst>
              <a:gd name="adj" fmla="val 12495"/>
            </a:avLst>
          </a:prstGeom>
          <a:solidFill>
            <a:schemeClr val="bg1">
              <a:lumMod val="95000"/>
            </a:schemeClr>
          </a:solidFill>
          <a:effectLst>
            <a:glow rad="228600">
              <a:schemeClr val="accent5">
                <a:satMod val="175000"/>
                <a:alpha val="40000"/>
              </a:schemeClr>
            </a:glow>
            <a:outerShdw blurRad="50800" dist="38100" dir="18900000" algn="b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0" hangingPunct="0">
              <a:defRPr/>
            </a:pPr>
            <a:r>
              <a:rPr lang="en-GB" b="1" dirty="0">
                <a:solidFill>
                  <a:prstClr val="black"/>
                </a:solidFill>
                <a:latin typeface="Calibri"/>
              </a:rPr>
              <a:t>Event</a:t>
            </a:r>
          </a:p>
          <a:p>
            <a:pPr algn="ctr" eaLnBrk="0" hangingPunct="0">
              <a:defRPr/>
            </a:pPr>
            <a:r>
              <a:rPr lang="en-GB" b="1" dirty="0">
                <a:solidFill>
                  <a:prstClr val="black"/>
                </a:solidFill>
                <a:latin typeface="Calibri"/>
              </a:rPr>
              <a:t>simulation</a:t>
            </a:r>
          </a:p>
        </p:txBody>
      </p:sp>
      <p:sp>
        <p:nvSpPr>
          <p:cNvPr id="27685" name="Arc 58"/>
          <p:cNvSpPr>
            <a:spLocks/>
          </p:cNvSpPr>
          <p:nvPr/>
        </p:nvSpPr>
        <p:spPr bwMode="auto">
          <a:xfrm>
            <a:off x="5294313" y="5240338"/>
            <a:ext cx="342900" cy="276225"/>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06"/>
                  <a:pt x="9614" y="50"/>
                  <a:pt x="21508" y="0"/>
                </a:cubicBezTo>
              </a:path>
              <a:path w="21600" h="21600" stroke="0" extrusionOk="0">
                <a:moveTo>
                  <a:pt x="0" y="21600"/>
                </a:moveTo>
                <a:cubicBezTo>
                  <a:pt x="0" y="9706"/>
                  <a:pt x="9614" y="50"/>
                  <a:pt x="21508" y="0"/>
                </a:cubicBezTo>
                <a:lnTo>
                  <a:pt x="21600" y="21600"/>
                </a:lnTo>
                <a:close/>
              </a:path>
            </a:pathLst>
          </a:custGeom>
          <a:noFill/>
          <a:ln w="38100" cap="rnd" cmpd="dbl">
            <a:solidFill>
              <a:schemeClr val="tx1"/>
            </a:solidFill>
            <a:round/>
            <a:headEnd type="stealth" w="med" len="lg"/>
            <a:tailEnd type="none" w="sm" len="sm"/>
          </a:ln>
        </p:spPr>
        <p:txBody>
          <a:bodyPr wrap="none" anchor="ctr"/>
          <a:lstStyle/>
          <a:p>
            <a:endParaRPr lang="en-GB">
              <a:solidFill>
                <a:prstClr val="black"/>
              </a:solidFill>
              <a:latin typeface="Calibri"/>
            </a:endParaRPr>
          </a:p>
        </p:txBody>
      </p:sp>
      <p:sp>
        <p:nvSpPr>
          <p:cNvPr id="27687" name="Arc 60"/>
          <p:cNvSpPr>
            <a:spLocks/>
          </p:cNvSpPr>
          <p:nvPr/>
        </p:nvSpPr>
        <p:spPr bwMode="auto">
          <a:xfrm>
            <a:off x="6332538" y="5688013"/>
            <a:ext cx="342900" cy="276225"/>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06"/>
                  <a:pt x="9614" y="50"/>
                  <a:pt x="21508" y="0"/>
                </a:cubicBezTo>
              </a:path>
              <a:path w="21600" h="21600" stroke="0" extrusionOk="0">
                <a:moveTo>
                  <a:pt x="0" y="21600"/>
                </a:moveTo>
                <a:cubicBezTo>
                  <a:pt x="0" y="9706"/>
                  <a:pt x="9614" y="50"/>
                  <a:pt x="21508" y="0"/>
                </a:cubicBezTo>
                <a:lnTo>
                  <a:pt x="21600" y="21600"/>
                </a:lnTo>
                <a:close/>
              </a:path>
            </a:pathLst>
          </a:custGeom>
          <a:noFill/>
          <a:ln w="38100" cap="rnd" cmpd="dbl">
            <a:solidFill>
              <a:srgbClr val="FF0000"/>
            </a:solidFill>
            <a:round/>
            <a:headEnd type="stealth" w="med" len="lg"/>
            <a:tailEnd type="none" w="sm" len="sm"/>
          </a:ln>
        </p:spPr>
        <p:txBody>
          <a:bodyPr wrap="none" anchor="ctr"/>
          <a:lstStyle/>
          <a:p>
            <a:endParaRPr lang="en-GB">
              <a:solidFill>
                <a:prstClr val="black"/>
              </a:solidFill>
              <a:latin typeface="Calibri"/>
            </a:endParaRPr>
          </a:p>
        </p:txBody>
      </p:sp>
      <p:sp>
        <p:nvSpPr>
          <p:cNvPr id="27689" name="Arc 62"/>
          <p:cNvSpPr>
            <a:spLocks/>
          </p:cNvSpPr>
          <p:nvPr/>
        </p:nvSpPr>
        <p:spPr bwMode="auto">
          <a:xfrm>
            <a:off x="7951788" y="5249863"/>
            <a:ext cx="342900" cy="276225"/>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06"/>
                  <a:pt x="9614" y="50"/>
                  <a:pt x="21508" y="0"/>
                </a:cubicBezTo>
              </a:path>
              <a:path w="21600" h="21600" stroke="0" extrusionOk="0">
                <a:moveTo>
                  <a:pt x="0" y="21600"/>
                </a:moveTo>
                <a:cubicBezTo>
                  <a:pt x="0" y="9706"/>
                  <a:pt x="9614" y="50"/>
                  <a:pt x="21508" y="0"/>
                </a:cubicBezTo>
                <a:lnTo>
                  <a:pt x="21600" y="21600"/>
                </a:lnTo>
                <a:close/>
              </a:path>
            </a:pathLst>
          </a:custGeom>
          <a:noFill/>
          <a:ln w="38100" cap="rnd" cmpd="dbl">
            <a:solidFill>
              <a:schemeClr val="tx1"/>
            </a:solidFill>
            <a:round/>
            <a:headEnd type="stealth" w="med" len="lg"/>
            <a:tailEnd type="none" w="sm" len="sm"/>
          </a:ln>
        </p:spPr>
        <p:txBody>
          <a:bodyPr wrap="none" anchor="ctr"/>
          <a:lstStyle/>
          <a:p>
            <a:endParaRPr lang="en-GB">
              <a:solidFill>
                <a:prstClr val="black"/>
              </a:solidFill>
              <a:latin typeface="Calibri"/>
            </a:endParaRPr>
          </a:p>
        </p:txBody>
      </p:sp>
      <p:sp>
        <p:nvSpPr>
          <p:cNvPr id="27690" name="Arc 63"/>
          <p:cNvSpPr>
            <a:spLocks/>
          </p:cNvSpPr>
          <p:nvPr/>
        </p:nvSpPr>
        <p:spPr bwMode="auto">
          <a:xfrm>
            <a:off x="7026275" y="5105400"/>
            <a:ext cx="360363" cy="533400"/>
          </a:xfrm>
          <a:custGeom>
            <a:avLst/>
            <a:gdLst>
              <a:gd name="T0" fmla="*/ 2147483647 w 21600"/>
              <a:gd name="T1" fmla="*/ 0 h 21600"/>
              <a:gd name="T2" fmla="*/ 0 w 21600"/>
              <a:gd name="T3" fmla="*/ 2147483647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38100" cap="rnd" cmpd="dbl">
            <a:solidFill>
              <a:srgbClr val="FF0000"/>
            </a:solidFill>
            <a:round/>
            <a:headEnd type="none" w="sm" len="sm"/>
            <a:tailEnd type="stealth" w="med" len="lg"/>
          </a:ln>
        </p:spPr>
        <p:txBody>
          <a:bodyPr wrap="none" anchor="ctr"/>
          <a:lstStyle/>
          <a:p>
            <a:endParaRPr lang="en-GB">
              <a:solidFill>
                <a:prstClr val="black"/>
              </a:solidFill>
              <a:latin typeface="Calibri"/>
            </a:endParaRPr>
          </a:p>
        </p:txBody>
      </p:sp>
      <p:sp>
        <p:nvSpPr>
          <p:cNvPr id="27691" name="Arc 64"/>
          <p:cNvSpPr>
            <a:spLocks/>
          </p:cNvSpPr>
          <p:nvPr/>
        </p:nvSpPr>
        <p:spPr bwMode="auto">
          <a:xfrm>
            <a:off x="6981825" y="3973513"/>
            <a:ext cx="1592263" cy="1266825"/>
          </a:xfrm>
          <a:custGeom>
            <a:avLst/>
            <a:gdLst>
              <a:gd name="T0" fmla="*/ 0 w 21620"/>
              <a:gd name="T1" fmla="*/ 0 h 21600"/>
              <a:gd name="T2" fmla="*/ 2147483647 w 21620"/>
              <a:gd name="T3" fmla="*/ 2147483647 h 21600"/>
              <a:gd name="T4" fmla="*/ 2147483647 w 21620"/>
              <a:gd name="T5" fmla="*/ 2147483647 h 21600"/>
              <a:gd name="T6" fmla="*/ 0 60000 65536"/>
              <a:gd name="T7" fmla="*/ 0 60000 65536"/>
              <a:gd name="T8" fmla="*/ 0 60000 65536"/>
              <a:gd name="T9" fmla="*/ 0 w 21620"/>
              <a:gd name="T10" fmla="*/ 0 h 21600"/>
              <a:gd name="T11" fmla="*/ 21620 w 21620"/>
              <a:gd name="T12" fmla="*/ 21600 h 21600"/>
            </a:gdLst>
            <a:ahLst/>
            <a:cxnLst>
              <a:cxn ang="T6">
                <a:pos x="T0" y="T1"/>
              </a:cxn>
              <a:cxn ang="T7">
                <a:pos x="T2" y="T3"/>
              </a:cxn>
              <a:cxn ang="T8">
                <a:pos x="T4" y="T5"/>
              </a:cxn>
            </a:cxnLst>
            <a:rect l="T9" t="T10" r="T11" b="T12"/>
            <a:pathLst>
              <a:path w="21620" h="21600" fill="none" extrusionOk="0">
                <a:moveTo>
                  <a:pt x="0" y="0"/>
                </a:moveTo>
                <a:cubicBezTo>
                  <a:pt x="6" y="0"/>
                  <a:pt x="13" y="-1"/>
                  <a:pt x="20" y="0"/>
                </a:cubicBezTo>
                <a:cubicBezTo>
                  <a:pt x="11949" y="0"/>
                  <a:pt x="21620" y="9670"/>
                  <a:pt x="21620" y="21600"/>
                </a:cubicBezTo>
              </a:path>
              <a:path w="21620" h="21600" stroke="0" extrusionOk="0">
                <a:moveTo>
                  <a:pt x="0" y="0"/>
                </a:moveTo>
                <a:cubicBezTo>
                  <a:pt x="6" y="0"/>
                  <a:pt x="13" y="-1"/>
                  <a:pt x="20" y="0"/>
                </a:cubicBezTo>
                <a:cubicBezTo>
                  <a:pt x="11949" y="0"/>
                  <a:pt x="21620" y="9670"/>
                  <a:pt x="21620" y="21600"/>
                </a:cubicBezTo>
                <a:lnTo>
                  <a:pt x="20" y="21600"/>
                </a:lnTo>
                <a:close/>
              </a:path>
            </a:pathLst>
          </a:custGeom>
          <a:noFill/>
          <a:ln w="38100" cap="rnd" cmpd="dbl">
            <a:solidFill>
              <a:srgbClr val="FF0000"/>
            </a:solidFill>
            <a:round/>
            <a:headEnd type="none" w="sm" len="sm"/>
            <a:tailEnd type="stealth" w="med" len="lg"/>
          </a:ln>
        </p:spPr>
        <p:txBody>
          <a:bodyPr wrap="none" anchor="ctr"/>
          <a:lstStyle/>
          <a:p>
            <a:endParaRPr lang="en-GB">
              <a:solidFill>
                <a:prstClr val="black"/>
              </a:solidFill>
              <a:latin typeface="Calibri"/>
            </a:endParaRPr>
          </a:p>
        </p:txBody>
      </p:sp>
      <p:sp>
        <p:nvSpPr>
          <p:cNvPr id="27692" name="Rectangle 65"/>
          <p:cNvSpPr>
            <a:spLocks noChangeArrowheads="1"/>
          </p:cNvSpPr>
          <p:nvPr/>
        </p:nvSpPr>
        <p:spPr bwMode="auto">
          <a:xfrm>
            <a:off x="6182566" y="4876800"/>
            <a:ext cx="2047034" cy="436403"/>
          </a:xfrm>
          <a:prstGeom prst="rect">
            <a:avLst/>
          </a:prstGeom>
          <a:noFill/>
          <a:ln w="9525">
            <a:noFill/>
            <a:miter lim="800000"/>
            <a:headEnd/>
            <a:tailEnd/>
          </a:ln>
        </p:spPr>
        <p:txBody>
          <a:bodyPr wrap="none" lIns="92075" tIns="46038" rIns="92075" bIns="46038">
            <a:spAutoFit/>
          </a:bodyPr>
          <a:lstStyle/>
          <a:p>
            <a:pPr algn="ctr" eaLnBrk="0" hangingPunct="0"/>
            <a:r>
              <a:rPr lang="en-GB" sz="1200" b="1" dirty="0">
                <a:solidFill>
                  <a:prstClr val="black"/>
                </a:solidFill>
                <a:latin typeface="Calibri"/>
              </a:rPr>
              <a:t>Analysis objects</a:t>
            </a:r>
          </a:p>
          <a:p>
            <a:pPr algn="ctr" eaLnBrk="0" hangingPunct="0"/>
            <a:r>
              <a:rPr lang="en-GB" sz="1200" dirty="0">
                <a:solidFill>
                  <a:prstClr val="black"/>
                </a:solidFill>
                <a:latin typeface="Calibri"/>
              </a:rPr>
              <a:t>(extracted by physics topic)</a:t>
            </a:r>
          </a:p>
        </p:txBody>
      </p:sp>
      <p:sp>
        <p:nvSpPr>
          <p:cNvPr id="27693" name="Arc 66"/>
          <p:cNvSpPr>
            <a:spLocks/>
          </p:cNvSpPr>
          <p:nvPr/>
        </p:nvSpPr>
        <p:spPr bwMode="auto">
          <a:xfrm>
            <a:off x="6022975" y="4295775"/>
            <a:ext cx="544513" cy="962025"/>
          </a:xfrm>
          <a:custGeom>
            <a:avLst/>
            <a:gdLst>
              <a:gd name="T0" fmla="*/ 2147483647 w 21600"/>
              <a:gd name="T1" fmla="*/ 0 h 21600"/>
              <a:gd name="T2" fmla="*/ 0 w 21600"/>
              <a:gd name="T3" fmla="*/ 2147483647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38100" cap="rnd" cmpd="dbl">
            <a:solidFill>
              <a:srgbClr val="FF0000"/>
            </a:solidFill>
            <a:round/>
            <a:headEnd type="none" w="sm" len="sm"/>
            <a:tailEnd type="stealth" w="med" len="lg"/>
          </a:ln>
        </p:spPr>
        <p:txBody>
          <a:bodyPr wrap="none" anchor="ctr"/>
          <a:lstStyle/>
          <a:p>
            <a:endParaRPr lang="en-GB">
              <a:solidFill>
                <a:prstClr val="black"/>
              </a:solidFill>
              <a:latin typeface="Calibri"/>
            </a:endParaRPr>
          </a:p>
        </p:txBody>
      </p:sp>
      <p:sp>
        <p:nvSpPr>
          <p:cNvPr id="72" name="AutoShape 68"/>
          <p:cNvSpPr>
            <a:spLocks noChangeArrowheads="1"/>
          </p:cNvSpPr>
          <p:nvPr/>
        </p:nvSpPr>
        <p:spPr bwMode="auto">
          <a:xfrm>
            <a:off x="2000232" y="1000108"/>
            <a:ext cx="1658956" cy="830262"/>
          </a:xfrm>
          <a:prstGeom prst="roundRect">
            <a:avLst>
              <a:gd name="adj" fmla="val 12495"/>
            </a:avLst>
          </a:prstGeom>
          <a:solidFill>
            <a:schemeClr val="bg1">
              <a:lumMod val="95000"/>
            </a:schemeClr>
          </a:solidFill>
          <a:effectLst>
            <a:glow rad="228600">
              <a:schemeClr val="accent5">
                <a:satMod val="175000"/>
                <a:alpha val="40000"/>
              </a:schemeClr>
            </a:glow>
            <a:outerShdw blurRad="50800" dist="38100" dir="18900000" algn="b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0" hangingPunct="0">
              <a:defRPr/>
            </a:pPr>
            <a:r>
              <a:rPr lang="en-GB" b="1" dirty="0">
                <a:solidFill>
                  <a:prstClr val="black"/>
                </a:solidFill>
                <a:latin typeface="Calibri"/>
              </a:rPr>
              <a:t>Selection &amp;</a:t>
            </a:r>
          </a:p>
          <a:p>
            <a:pPr algn="ctr" eaLnBrk="0" hangingPunct="0">
              <a:defRPr/>
            </a:pPr>
            <a:r>
              <a:rPr lang="en-GB" b="1" dirty="0">
                <a:solidFill>
                  <a:prstClr val="black"/>
                </a:solidFill>
                <a:latin typeface="Calibri"/>
              </a:rPr>
              <a:t>reconstruction</a:t>
            </a:r>
          </a:p>
        </p:txBody>
      </p:sp>
      <p:sp>
        <p:nvSpPr>
          <p:cNvPr id="27698" name="Arc 82"/>
          <p:cNvSpPr>
            <a:spLocks/>
          </p:cNvSpPr>
          <p:nvPr/>
        </p:nvSpPr>
        <p:spPr bwMode="auto">
          <a:xfrm>
            <a:off x="5410200" y="2347913"/>
            <a:ext cx="1819275" cy="457200"/>
          </a:xfrm>
          <a:custGeom>
            <a:avLst/>
            <a:gdLst>
              <a:gd name="T0" fmla="*/ 0 w 20998"/>
              <a:gd name="T1" fmla="*/ 2147483647 h 21600"/>
              <a:gd name="T2" fmla="*/ 2147483647 w 20998"/>
              <a:gd name="T3" fmla="*/ 0 h 21600"/>
              <a:gd name="T4" fmla="*/ 2147483647 w 20998"/>
              <a:gd name="T5" fmla="*/ 2147483647 h 21600"/>
              <a:gd name="T6" fmla="*/ 0 60000 65536"/>
              <a:gd name="T7" fmla="*/ 0 60000 65536"/>
              <a:gd name="T8" fmla="*/ 0 60000 65536"/>
              <a:gd name="T9" fmla="*/ 0 w 20998"/>
              <a:gd name="T10" fmla="*/ 0 h 21600"/>
              <a:gd name="T11" fmla="*/ 20998 w 20998"/>
              <a:gd name="T12" fmla="*/ 21600 h 21600"/>
            </a:gdLst>
            <a:ahLst/>
            <a:cxnLst>
              <a:cxn ang="T6">
                <a:pos x="T0" y="T1"/>
              </a:cxn>
              <a:cxn ang="T7">
                <a:pos x="T2" y="T3"/>
              </a:cxn>
              <a:cxn ang="T8">
                <a:pos x="T4" y="T5"/>
              </a:cxn>
            </a:cxnLst>
            <a:rect l="T9" t="T10" r="T11" b="T12"/>
            <a:pathLst>
              <a:path w="20998" h="21600" fill="none" extrusionOk="0">
                <a:moveTo>
                  <a:pt x="-1" y="16536"/>
                </a:moveTo>
                <a:cubicBezTo>
                  <a:pt x="2335" y="6848"/>
                  <a:pt x="10997" y="16"/>
                  <a:pt x="20963" y="0"/>
                </a:cubicBezTo>
              </a:path>
              <a:path w="20998" h="21600" stroke="0" extrusionOk="0">
                <a:moveTo>
                  <a:pt x="-1" y="16536"/>
                </a:moveTo>
                <a:cubicBezTo>
                  <a:pt x="2335" y="6848"/>
                  <a:pt x="10997" y="16"/>
                  <a:pt x="20963" y="0"/>
                </a:cubicBezTo>
                <a:lnTo>
                  <a:pt x="20998" y="21600"/>
                </a:lnTo>
                <a:close/>
              </a:path>
            </a:pathLst>
          </a:custGeom>
          <a:noFill/>
          <a:ln w="57150" cap="rnd" cmpd="tri">
            <a:solidFill>
              <a:srgbClr val="FF0000"/>
            </a:solidFill>
            <a:round/>
            <a:headEnd type="stealth" w="med" len="med"/>
            <a:tailEnd type="stealth" w="med" len="med"/>
          </a:ln>
        </p:spPr>
        <p:txBody>
          <a:bodyPr wrap="none" anchor="ctr"/>
          <a:lstStyle/>
          <a:p>
            <a:endParaRPr lang="en-GB">
              <a:solidFill>
                <a:prstClr val="black"/>
              </a:solidFill>
              <a:latin typeface="Calibri"/>
            </a:endParaRPr>
          </a:p>
        </p:txBody>
      </p:sp>
      <p:sp>
        <p:nvSpPr>
          <p:cNvPr id="27699" name="Rectangle 83"/>
          <p:cNvSpPr>
            <a:spLocks noChangeArrowheads="1"/>
          </p:cNvSpPr>
          <p:nvPr/>
        </p:nvSpPr>
        <p:spPr bwMode="auto">
          <a:xfrm>
            <a:off x="7157562" y="1240582"/>
            <a:ext cx="1395254" cy="462307"/>
          </a:xfrm>
          <a:prstGeom prst="rect">
            <a:avLst/>
          </a:prstGeom>
          <a:noFill/>
          <a:ln w="9525">
            <a:noFill/>
            <a:miter lim="800000"/>
            <a:headEnd/>
            <a:tailEnd/>
          </a:ln>
        </p:spPr>
        <p:txBody>
          <a:bodyPr wrap="none" lIns="92075" tIns="46038" rIns="92075" bIns="46038">
            <a:spAutoFit/>
          </a:bodyPr>
          <a:lstStyle/>
          <a:p>
            <a:pPr eaLnBrk="0" hangingPunct="0"/>
            <a:r>
              <a:rPr lang="en-GB" sz="1200" b="1" dirty="0">
                <a:solidFill>
                  <a:prstClr val="black"/>
                </a:solidFill>
                <a:latin typeface="Calibri"/>
              </a:rPr>
              <a:t>Processed</a:t>
            </a:r>
          </a:p>
          <a:p>
            <a:pPr eaLnBrk="0" hangingPunct="0"/>
            <a:r>
              <a:rPr lang="en-GB" sz="1200" b="1" dirty="0">
                <a:solidFill>
                  <a:prstClr val="black"/>
                </a:solidFill>
                <a:latin typeface="Calibri"/>
              </a:rPr>
              <a:t>Data (Active tapes)</a:t>
            </a:r>
          </a:p>
        </p:txBody>
      </p:sp>
      <p:sp>
        <p:nvSpPr>
          <p:cNvPr id="27700" name="Arc 84"/>
          <p:cNvSpPr>
            <a:spLocks/>
          </p:cNvSpPr>
          <p:nvPr/>
        </p:nvSpPr>
        <p:spPr bwMode="auto">
          <a:xfrm>
            <a:off x="4600575" y="3278188"/>
            <a:ext cx="1160463" cy="436562"/>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57150" cap="rnd" cmpd="tri">
            <a:solidFill>
              <a:srgbClr val="FF0000"/>
            </a:solidFill>
            <a:round/>
            <a:headEnd type="stealth" w="med" len="med"/>
            <a:tailEnd type="stealth" w="med" len="med"/>
          </a:ln>
        </p:spPr>
        <p:txBody>
          <a:bodyPr wrap="none" anchor="ctr"/>
          <a:lstStyle/>
          <a:p>
            <a:endParaRPr lang="en-GB">
              <a:solidFill>
                <a:prstClr val="black"/>
              </a:solidFill>
              <a:latin typeface="Calibri"/>
            </a:endParaRPr>
          </a:p>
        </p:txBody>
      </p:sp>
      <p:sp>
        <p:nvSpPr>
          <p:cNvPr id="89" name="AutoShape 86"/>
          <p:cNvSpPr>
            <a:spLocks noChangeArrowheads="1"/>
          </p:cNvSpPr>
          <p:nvPr/>
        </p:nvSpPr>
        <p:spPr bwMode="auto">
          <a:xfrm>
            <a:off x="5624513" y="5164138"/>
            <a:ext cx="427037" cy="273050"/>
          </a:xfrm>
          <a:prstGeom prst="can">
            <a:avLst>
              <a:gd name="adj" fmla="val 25000"/>
            </a:avLst>
          </a:prstGeom>
          <a:ln>
            <a:headEnd/>
            <a:tailEnd/>
          </a:ln>
        </p:spPr>
        <p:style>
          <a:lnRef idx="0">
            <a:schemeClr val="accent2"/>
          </a:lnRef>
          <a:fillRef idx="3">
            <a:schemeClr val="accent2"/>
          </a:fillRef>
          <a:effectRef idx="3">
            <a:schemeClr val="accent2"/>
          </a:effectRef>
          <a:fontRef idx="minor">
            <a:schemeClr val="lt1"/>
          </a:fontRef>
        </p:style>
        <p:txBody>
          <a:bodyPr wrap="none" lIns="92075" tIns="46038" rIns="92075" bIns="46038" anchor="ctr"/>
          <a:lstStyle/>
          <a:p>
            <a:pPr>
              <a:defRPr/>
            </a:pPr>
            <a:endParaRPr lang="en-US">
              <a:solidFill>
                <a:prstClr val="white"/>
              </a:solidFill>
              <a:latin typeface="Calibri"/>
            </a:endParaRPr>
          </a:p>
        </p:txBody>
      </p:sp>
      <p:sp>
        <p:nvSpPr>
          <p:cNvPr id="90" name="AutoShape 87"/>
          <p:cNvSpPr>
            <a:spLocks noChangeArrowheads="1"/>
          </p:cNvSpPr>
          <p:nvPr/>
        </p:nvSpPr>
        <p:spPr bwMode="auto">
          <a:xfrm>
            <a:off x="6642100" y="5554663"/>
            <a:ext cx="430213" cy="273050"/>
          </a:xfrm>
          <a:prstGeom prst="can">
            <a:avLst>
              <a:gd name="adj" fmla="val 25000"/>
            </a:avLst>
          </a:prstGeom>
          <a:ln>
            <a:headEnd/>
            <a:tailEnd/>
          </a:ln>
        </p:spPr>
        <p:style>
          <a:lnRef idx="0">
            <a:schemeClr val="accent2"/>
          </a:lnRef>
          <a:fillRef idx="3">
            <a:schemeClr val="accent2"/>
          </a:fillRef>
          <a:effectRef idx="3">
            <a:schemeClr val="accent2"/>
          </a:effectRef>
          <a:fontRef idx="minor">
            <a:schemeClr val="lt1"/>
          </a:fontRef>
        </p:style>
        <p:txBody>
          <a:bodyPr wrap="none" lIns="92075" tIns="46038" rIns="92075" bIns="46038" anchor="ctr"/>
          <a:lstStyle/>
          <a:p>
            <a:pPr>
              <a:defRPr/>
            </a:pPr>
            <a:endParaRPr lang="en-US">
              <a:solidFill>
                <a:prstClr val="white"/>
              </a:solidFill>
              <a:latin typeface="Calibri"/>
            </a:endParaRPr>
          </a:p>
        </p:txBody>
      </p:sp>
      <p:sp>
        <p:nvSpPr>
          <p:cNvPr id="27708" name="Text Box 90"/>
          <p:cNvSpPr txBox="1">
            <a:spLocks noChangeArrowheads="1"/>
          </p:cNvSpPr>
          <p:nvPr/>
        </p:nvSpPr>
        <p:spPr bwMode="auto">
          <a:xfrm>
            <a:off x="381000" y="3200400"/>
            <a:ext cx="685800" cy="301677"/>
          </a:xfrm>
          <a:prstGeom prst="rect">
            <a:avLst/>
          </a:prstGeom>
          <a:noFill/>
          <a:ln w="9525">
            <a:solidFill>
              <a:schemeClr val="tx1"/>
            </a:solidFill>
            <a:miter lim="800000"/>
            <a:headEnd/>
            <a:tailEnd/>
          </a:ln>
        </p:spPr>
        <p:txBody>
          <a:bodyPr lIns="36000" tIns="36000" rIns="36000" bIns="36000">
            <a:spAutoFit/>
          </a:bodyPr>
          <a:lstStyle/>
          <a:p>
            <a:pPr algn="ctr"/>
            <a:r>
              <a:rPr lang="en-US" sz="1600">
                <a:solidFill>
                  <a:prstClr val="black"/>
                </a:solidFill>
                <a:latin typeface="Tahoma" pitchFamily="34" charset="0"/>
              </a:rPr>
              <a:t>100%</a:t>
            </a:r>
          </a:p>
        </p:txBody>
      </p:sp>
      <p:sp>
        <p:nvSpPr>
          <p:cNvPr id="27709" name="Text Box 91"/>
          <p:cNvSpPr txBox="1">
            <a:spLocks noChangeArrowheads="1"/>
          </p:cNvSpPr>
          <p:nvPr/>
        </p:nvSpPr>
        <p:spPr bwMode="auto">
          <a:xfrm>
            <a:off x="4848294" y="2971800"/>
            <a:ext cx="609461" cy="321306"/>
          </a:xfrm>
          <a:prstGeom prst="rect">
            <a:avLst/>
          </a:prstGeom>
          <a:noFill/>
          <a:ln w="9525">
            <a:solidFill>
              <a:schemeClr val="tx1"/>
            </a:solidFill>
            <a:miter lim="800000"/>
            <a:headEnd/>
            <a:tailEnd/>
          </a:ln>
        </p:spPr>
        <p:txBody>
          <a:bodyPr wrap="none">
            <a:spAutoFit/>
          </a:bodyPr>
          <a:lstStyle/>
          <a:p>
            <a:pPr algn="ctr"/>
            <a:r>
              <a:rPr lang="en-US" sz="1600">
                <a:solidFill>
                  <a:prstClr val="black"/>
                </a:solidFill>
                <a:latin typeface="Tahoma" pitchFamily="34" charset="0"/>
              </a:rPr>
              <a:t>10%</a:t>
            </a:r>
          </a:p>
        </p:txBody>
      </p:sp>
      <p:sp>
        <p:nvSpPr>
          <p:cNvPr id="27710" name="Text Box 92"/>
          <p:cNvSpPr txBox="1">
            <a:spLocks noChangeArrowheads="1"/>
          </p:cNvSpPr>
          <p:nvPr/>
        </p:nvSpPr>
        <p:spPr bwMode="auto">
          <a:xfrm>
            <a:off x="7884368" y="3717032"/>
            <a:ext cx="536575" cy="349250"/>
          </a:xfrm>
          <a:prstGeom prst="rect">
            <a:avLst/>
          </a:prstGeom>
          <a:noFill/>
          <a:ln w="9525">
            <a:solidFill>
              <a:schemeClr val="tx1"/>
            </a:solidFill>
            <a:miter lim="800000"/>
            <a:headEnd/>
            <a:tailEnd/>
          </a:ln>
        </p:spPr>
        <p:txBody>
          <a:bodyPr wrap="none">
            <a:spAutoFit/>
          </a:bodyPr>
          <a:lstStyle/>
          <a:p>
            <a:r>
              <a:rPr lang="en-US">
                <a:solidFill>
                  <a:prstClr val="black"/>
                </a:solidFill>
                <a:latin typeface="Tahoma" pitchFamily="34" charset="0"/>
              </a:rPr>
              <a:t>1%</a:t>
            </a:r>
          </a:p>
        </p:txBody>
      </p:sp>
      <p:sp>
        <p:nvSpPr>
          <p:cNvPr id="117" name="AutoShape 68"/>
          <p:cNvSpPr>
            <a:spLocks noChangeArrowheads="1"/>
          </p:cNvSpPr>
          <p:nvPr/>
        </p:nvSpPr>
        <p:spPr bwMode="auto">
          <a:xfrm>
            <a:off x="0" y="928670"/>
            <a:ext cx="1514475" cy="901700"/>
          </a:xfrm>
          <a:prstGeom prst="roundRect">
            <a:avLst>
              <a:gd name="adj" fmla="val 12495"/>
            </a:avLst>
          </a:prstGeom>
          <a:solidFill>
            <a:schemeClr val="bg1">
              <a:lumMod val="95000"/>
            </a:schemeClr>
          </a:solidFill>
          <a:effectLst>
            <a:glow rad="228600">
              <a:schemeClr val="accent5">
                <a:satMod val="175000"/>
                <a:alpha val="40000"/>
              </a:schemeClr>
            </a:glow>
            <a:outerShdw blurRad="50800" dist="38100" dir="18900000" algn="b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0" hangingPunct="0">
              <a:defRPr/>
            </a:pPr>
            <a:r>
              <a:rPr lang="en-GB" b="1" dirty="0">
                <a:solidFill>
                  <a:prstClr val="black"/>
                </a:solidFill>
                <a:latin typeface="Calibri"/>
              </a:rPr>
              <a:t>Online trigger</a:t>
            </a:r>
            <a:br>
              <a:rPr lang="en-GB" b="1" dirty="0">
                <a:solidFill>
                  <a:prstClr val="black"/>
                </a:solidFill>
                <a:latin typeface="Calibri"/>
              </a:rPr>
            </a:br>
            <a:r>
              <a:rPr lang="en-GB" b="1" dirty="0">
                <a:solidFill>
                  <a:prstClr val="black"/>
                </a:solidFill>
                <a:latin typeface="Calibri"/>
              </a:rPr>
              <a:t>and filtering</a:t>
            </a:r>
          </a:p>
        </p:txBody>
      </p:sp>
      <p:sp>
        <p:nvSpPr>
          <p:cNvPr id="119" name="Arc 46"/>
          <p:cNvSpPr>
            <a:spLocks/>
          </p:cNvSpPr>
          <p:nvPr/>
        </p:nvSpPr>
        <p:spPr bwMode="auto">
          <a:xfrm>
            <a:off x="827584" y="116632"/>
            <a:ext cx="1179513" cy="1123950"/>
          </a:xfrm>
          <a:custGeom>
            <a:avLst/>
            <a:gdLst>
              <a:gd name="T0" fmla="*/ 0 w 21627"/>
              <a:gd name="T1" fmla="*/ 0 h 21600"/>
              <a:gd name="T2" fmla="*/ 2147483647 w 21627"/>
              <a:gd name="T3" fmla="*/ 2147483647 h 21600"/>
              <a:gd name="T4" fmla="*/ 2147483647 w 21627"/>
              <a:gd name="T5" fmla="*/ 2147483647 h 21600"/>
              <a:gd name="T6" fmla="*/ 0 60000 65536"/>
              <a:gd name="T7" fmla="*/ 0 60000 65536"/>
              <a:gd name="T8" fmla="*/ 0 60000 65536"/>
              <a:gd name="T9" fmla="*/ 0 w 21627"/>
              <a:gd name="T10" fmla="*/ 0 h 21600"/>
              <a:gd name="T11" fmla="*/ 21627 w 21627"/>
              <a:gd name="T12" fmla="*/ 21600 h 21600"/>
            </a:gdLst>
            <a:ahLst/>
            <a:cxnLst>
              <a:cxn ang="T6">
                <a:pos x="T0" y="T1"/>
              </a:cxn>
              <a:cxn ang="T7">
                <a:pos x="T2" y="T3"/>
              </a:cxn>
              <a:cxn ang="T8">
                <a:pos x="T4" y="T5"/>
              </a:cxn>
            </a:cxnLst>
            <a:rect l="T9" t="T10" r="T11" b="T12"/>
            <a:pathLst>
              <a:path w="21627" h="21600" fill="none" extrusionOk="0">
                <a:moveTo>
                  <a:pt x="0" y="0"/>
                </a:moveTo>
                <a:cubicBezTo>
                  <a:pt x="9" y="0"/>
                  <a:pt x="18" y="-1"/>
                  <a:pt x="27" y="0"/>
                </a:cubicBezTo>
                <a:cubicBezTo>
                  <a:pt x="11956" y="0"/>
                  <a:pt x="21627" y="9670"/>
                  <a:pt x="21627" y="21600"/>
                </a:cubicBezTo>
              </a:path>
              <a:path w="21627" h="21600" stroke="0" extrusionOk="0">
                <a:moveTo>
                  <a:pt x="0" y="0"/>
                </a:moveTo>
                <a:cubicBezTo>
                  <a:pt x="9" y="0"/>
                  <a:pt x="18" y="-1"/>
                  <a:pt x="27" y="0"/>
                </a:cubicBezTo>
                <a:cubicBezTo>
                  <a:pt x="11956" y="0"/>
                  <a:pt x="21627" y="9670"/>
                  <a:pt x="21627" y="21600"/>
                </a:cubicBezTo>
                <a:lnTo>
                  <a:pt x="27" y="21600"/>
                </a:lnTo>
                <a:close/>
              </a:path>
            </a:pathLst>
          </a:custGeom>
          <a:noFill/>
          <a:ln w="57150" cap="rnd" cmpd="tri">
            <a:solidFill>
              <a:srgbClr val="FF0000"/>
            </a:solidFill>
            <a:round/>
            <a:headEnd type="none" w="sm" len="sm"/>
            <a:tailEnd type="stealth" w="med" len="lg"/>
          </a:ln>
        </p:spPr>
        <p:txBody>
          <a:bodyPr wrap="none" anchor="ctr"/>
          <a:lstStyle/>
          <a:p>
            <a:endParaRPr lang="en-GB">
              <a:solidFill>
                <a:prstClr val="black"/>
              </a:solidFill>
              <a:latin typeface="Calibri"/>
            </a:endParaRPr>
          </a:p>
        </p:txBody>
      </p:sp>
      <p:pic>
        <p:nvPicPr>
          <p:cNvPr id="6" name="Picture 2"/>
          <p:cNvPicPr>
            <a:picLocks noChangeAspect="1" noChangeArrowheads="1"/>
          </p:cNvPicPr>
          <p:nvPr/>
        </p:nvPicPr>
        <p:blipFill>
          <a:blip r:embed="rId2" cstate="print"/>
          <a:srcRect/>
          <a:stretch>
            <a:fillRect/>
          </a:stretch>
        </p:blipFill>
        <p:spPr bwMode="auto">
          <a:xfrm>
            <a:off x="152400" y="-68263"/>
            <a:ext cx="1477962" cy="1058863"/>
          </a:xfrm>
          <a:prstGeom prst="rect">
            <a:avLst/>
          </a:prstGeom>
          <a:ln>
            <a:noFill/>
          </a:ln>
          <a:effectLst>
            <a:softEdge rad="112500"/>
          </a:effectLst>
        </p:spPr>
      </p:pic>
      <p:sp>
        <p:nvSpPr>
          <p:cNvPr id="120" name="AutoShape 8"/>
          <p:cNvSpPr>
            <a:spLocks noChangeArrowheads="1"/>
          </p:cNvSpPr>
          <p:nvPr/>
        </p:nvSpPr>
        <p:spPr bwMode="auto">
          <a:xfrm>
            <a:off x="6182566" y="6231095"/>
            <a:ext cx="1368027" cy="794155"/>
          </a:xfrm>
          <a:prstGeom prst="roundRect">
            <a:avLst>
              <a:gd name="adj" fmla="val 12495"/>
            </a:avLst>
          </a:prstGeom>
          <a:solidFill>
            <a:schemeClr val="bg1">
              <a:lumMod val="95000"/>
            </a:schemeClr>
          </a:solidFill>
          <a:effectLst>
            <a:glow rad="228600">
              <a:schemeClr val="accent5">
                <a:satMod val="175000"/>
                <a:alpha val="40000"/>
              </a:schemeClr>
            </a:glow>
            <a:outerShdw blurRad="50800" dist="38100" dir="18900000" algn="b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0" hangingPunct="0">
              <a:defRPr/>
            </a:pPr>
            <a:r>
              <a:rPr lang="en-GB" b="1" dirty="0">
                <a:solidFill>
                  <a:prstClr val="black"/>
                </a:solidFill>
                <a:latin typeface="Calibri"/>
              </a:rPr>
              <a:t>Interactive</a:t>
            </a:r>
          </a:p>
          <a:p>
            <a:pPr algn="ctr" eaLnBrk="0" hangingPunct="0">
              <a:defRPr/>
            </a:pPr>
            <a:r>
              <a:rPr lang="en-GB" b="1" dirty="0">
                <a:solidFill>
                  <a:prstClr val="black"/>
                </a:solidFill>
                <a:latin typeface="Calibri"/>
              </a:rPr>
              <a:t>analysis</a:t>
            </a:r>
          </a:p>
        </p:txBody>
      </p:sp>
      <p:pic>
        <p:nvPicPr>
          <p:cNvPr id="15" name="Picture 14"/>
          <p:cNvPicPr>
            <a:picLocks noChangeAspect="1"/>
          </p:cNvPicPr>
          <p:nvPr/>
        </p:nvPicPr>
        <p:blipFill>
          <a:blip r:embed="rId3"/>
          <a:stretch>
            <a:fillRect/>
          </a:stretch>
        </p:blipFill>
        <p:spPr>
          <a:xfrm>
            <a:off x="1514475" y="2974975"/>
            <a:ext cx="1545595" cy="819165"/>
          </a:xfrm>
          <a:prstGeom prst="rect">
            <a:avLst/>
          </a:prstGeom>
        </p:spPr>
      </p:pic>
      <p:sp>
        <p:nvSpPr>
          <p:cNvPr id="57" name="AutoShape 53"/>
          <p:cNvSpPr>
            <a:spLocks noChangeArrowheads="1"/>
          </p:cNvSpPr>
          <p:nvPr/>
        </p:nvSpPr>
        <p:spPr bwMode="auto">
          <a:xfrm>
            <a:off x="2463799" y="3505200"/>
            <a:ext cx="1531939" cy="849313"/>
          </a:xfrm>
          <a:prstGeom prst="roundRect">
            <a:avLst>
              <a:gd name="adj" fmla="val 12495"/>
            </a:avLst>
          </a:prstGeom>
          <a:solidFill>
            <a:schemeClr val="bg1">
              <a:lumMod val="95000"/>
            </a:schemeClr>
          </a:solidFill>
          <a:effectLst>
            <a:glow rad="228600">
              <a:schemeClr val="accent5">
                <a:satMod val="175000"/>
                <a:alpha val="40000"/>
              </a:schemeClr>
            </a:glow>
            <a:outerShdw blurRad="50800" dist="38100" dir="18900000" algn="b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0" hangingPunct="0">
              <a:defRPr/>
            </a:pPr>
            <a:r>
              <a:rPr lang="en-GB" b="1" dirty="0">
                <a:solidFill>
                  <a:prstClr val="black"/>
                </a:solidFill>
                <a:latin typeface="Calibri"/>
              </a:rPr>
              <a:t>Event</a:t>
            </a:r>
          </a:p>
          <a:p>
            <a:pPr algn="ctr" eaLnBrk="0" hangingPunct="0">
              <a:defRPr/>
            </a:pPr>
            <a:r>
              <a:rPr lang="en-GB" b="1" dirty="0">
                <a:solidFill>
                  <a:prstClr val="black"/>
                </a:solidFill>
                <a:latin typeface="Calibri"/>
              </a:rPr>
              <a:t>reprocessing</a:t>
            </a:r>
          </a:p>
        </p:txBody>
      </p:sp>
      <p:pic>
        <p:nvPicPr>
          <p:cNvPr id="121" name="Picture 120"/>
          <p:cNvPicPr>
            <a:picLocks noChangeAspect="1"/>
          </p:cNvPicPr>
          <p:nvPr/>
        </p:nvPicPr>
        <p:blipFill>
          <a:blip r:embed="rId3"/>
          <a:stretch>
            <a:fillRect/>
          </a:stretch>
        </p:blipFill>
        <p:spPr>
          <a:xfrm>
            <a:off x="7211305" y="1985948"/>
            <a:ext cx="1827152" cy="968390"/>
          </a:xfrm>
          <a:prstGeom prst="rect">
            <a:avLst/>
          </a:prstGeom>
        </p:spPr>
      </p:pic>
      <p:pic>
        <p:nvPicPr>
          <p:cNvPr id="17" name="Picture 16"/>
          <p:cNvPicPr>
            <a:picLocks noChangeAspect="1"/>
          </p:cNvPicPr>
          <p:nvPr/>
        </p:nvPicPr>
        <p:blipFill rotWithShape="1">
          <a:blip r:embed="rId4"/>
          <a:srcRect l="40893" t="10023" r="29874" b="13033"/>
          <a:stretch/>
        </p:blipFill>
        <p:spPr>
          <a:xfrm>
            <a:off x="4827588" y="5003205"/>
            <a:ext cx="382082" cy="1508526"/>
          </a:xfrm>
          <a:prstGeom prst="rect">
            <a:avLst/>
          </a:prstGeom>
        </p:spPr>
      </p:pic>
      <p:pic>
        <p:nvPicPr>
          <p:cNvPr id="18" name="Picture 17"/>
          <p:cNvPicPr>
            <a:picLocks noChangeAspect="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Lst>
          </a:blip>
          <a:stretch>
            <a:fillRect/>
          </a:stretch>
        </p:blipFill>
        <p:spPr>
          <a:xfrm>
            <a:off x="5469016" y="5363333"/>
            <a:ext cx="1247706" cy="1091743"/>
          </a:xfrm>
          <a:prstGeom prst="rect">
            <a:avLst/>
          </a:prstGeom>
        </p:spPr>
      </p:pic>
      <p:pic>
        <p:nvPicPr>
          <p:cNvPr id="122" name="Picture 121"/>
          <p:cNvPicPr>
            <a:picLocks noChangeAspect="1"/>
          </p:cNvPicPr>
          <p:nvPr/>
        </p:nvPicPr>
        <p:blipFill>
          <a:blip r:embed="rId5">
            <a:extLst>
              <a:ext uri="{BEBA8EAE-BF5A-486C-A8C5-ECC9F3942E4B}">
                <a14:imgProps xmlns:a14="http://schemas.microsoft.com/office/drawing/2010/main">
                  <a14:imgLayer r:embed="rId7">
                    <a14:imgEffect>
                      <a14:backgroundRemoval t="10000" b="90000" l="10000" r="90000"/>
                    </a14:imgEffect>
                  </a14:imgLayer>
                </a14:imgProps>
              </a:ext>
            </a:extLst>
          </a:blip>
          <a:stretch>
            <a:fillRect/>
          </a:stretch>
        </p:blipFill>
        <p:spPr>
          <a:xfrm>
            <a:off x="7201462" y="5247928"/>
            <a:ext cx="1247706" cy="1091743"/>
          </a:xfrm>
          <a:prstGeom prst="rect">
            <a:avLst/>
          </a:prstGeom>
        </p:spPr>
      </p:pic>
      <p:grpSp>
        <p:nvGrpSpPr>
          <p:cNvPr id="5" name="Group 115"/>
          <p:cNvGrpSpPr>
            <a:grpSpLocks/>
          </p:cNvGrpSpPr>
          <p:nvPr/>
        </p:nvGrpSpPr>
        <p:grpSpPr bwMode="auto">
          <a:xfrm>
            <a:off x="7702582" y="5516586"/>
            <a:ext cx="1441450" cy="1341438"/>
            <a:chOff x="5266" y="3492"/>
            <a:chExt cx="984" cy="845"/>
          </a:xfrm>
          <a:solidFill>
            <a:schemeClr val="bg1"/>
          </a:solidFill>
        </p:grpSpPr>
        <p:grpSp>
          <p:nvGrpSpPr>
            <p:cNvPr id="11" name="Group 116"/>
            <p:cNvGrpSpPr>
              <a:grpSpLocks/>
            </p:cNvGrpSpPr>
            <p:nvPr/>
          </p:nvGrpSpPr>
          <p:grpSpPr bwMode="auto">
            <a:xfrm>
              <a:off x="5264" y="3586"/>
              <a:ext cx="759" cy="755"/>
              <a:chOff x="3832" y="3376"/>
              <a:chExt cx="915" cy="899"/>
            </a:xfrm>
            <a:grpFill/>
          </p:grpSpPr>
          <p:pic>
            <p:nvPicPr>
              <p:cNvPr id="100" name="Picture 117" descr="people_scale"/>
              <p:cNvPicPr>
                <a:picLocks noChangeAspect="1" noChangeArrowheads="1"/>
              </p:cNvPicPr>
              <p:nvPr/>
            </p:nvPicPr>
            <p:blipFill>
              <a:blip r:embed="rId8" cstate="print"/>
              <a:srcRect/>
              <a:stretch>
                <a:fillRect/>
              </a:stretch>
            </p:blipFill>
            <p:spPr bwMode="auto">
              <a:xfrm>
                <a:off x="4280" y="3856"/>
                <a:ext cx="237" cy="163"/>
              </a:xfrm>
              <a:prstGeom prst="rect">
                <a:avLst/>
              </a:prstGeom>
              <a:grpFill/>
              <a:ln w="9525">
                <a:noFill/>
                <a:miter lim="800000"/>
                <a:headEnd/>
                <a:tailEnd/>
              </a:ln>
            </p:spPr>
          </p:pic>
          <p:pic>
            <p:nvPicPr>
              <p:cNvPr id="101" name="Picture 118" descr="people_scale"/>
              <p:cNvPicPr>
                <a:picLocks noChangeAspect="1" noChangeArrowheads="1"/>
              </p:cNvPicPr>
              <p:nvPr/>
            </p:nvPicPr>
            <p:blipFill>
              <a:blip r:embed="rId8" cstate="print"/>
              <a:srcRect/>
              <a:stretch>
                <a:fillRect/>
              </a:stretch>
            </p:blipFill>
            <p:spPr bwMode="auto">
              <a:xfrm>
                <a:off x="4176" y="3376"/>
                <a:ext cx="307" cy="211"/>
              </a:xfrm>
              <a:prstGeom prst="rect">
                <a:avLst/>
              </a:prstGeom>
              <a:grpFill/>
              <a:ln w="9525">
                <a:noFill/>
                <a:miter lim="800000"/>
                <a:headEnd/>
                <a:tailEnd/>
              </a:ln>
            </p:spPr>
          </p:pic>
          <p:pic>
            <p:nvPicPr>
              <p:cNvPr id="102" name="Picture 119" descr="people_scale"/>
              <p:cNvPicPr>
                <a:picLocks noChangeAspect="1" noChangeArrowheads="1"/>
              </p:cNvPicPr>
              <p:nvPr/>
            </p:nvPicPr>
            <p:blipFill>
              <a:blip r:embed="rId8" cstate="print"/>
              <a:srcRect/>
              <a:stretch>
                <a:fillRect/>
              </a:stretch>
            </p:blipFill>
            <p:spPr bwMode="auto">
              <a:xfrm>
                <a:off x="4272" y="3472"/>
                <a:ext cx="307" cy="211"/>
              </a:xfrm>
              <a:prstGeom prst="rect">
                <a:avLst/>
              </a:prstGeom>
              <a:grpFill/>
              <a:ln w="9525">
                <a:noFill/>
                <a:miter lim="800000"/>
                <a:headEnd/>
                <a:tailEnd/>
              </a:ln>
            </p:spPr>
          </p:pic>
          <p:pic>
            <p:nvPicPr>
              <p:cNvPr id="103" name="Picture 120" descr="people_scale"/>
              <p:cNvPicPr>
                <a:picLocks noChangeAspect="1" noChangeArrowheads="1"/>
              </p:cNvPicPr>
              <p:nvPr/>
            </p:nvPicPr>
            <p:blipFill>
              <a:blip r:embed="rId8" cstate="print"/>
              <a:srcRect/>
              <a:stretch>
                <a:fillRect/>
              </a:stretch>
            </p:blipFill>
            <p:spPr bwMode="auto">
              <a:xfrm>
                <a:off x="4368" y="3568"/>
                <a:ext cx="307" cy="211"/>
              </a:xfrm>
              <a:prstGeom prst="rect">
                <a:avLst/>
              </a:prstGeom>
              <a:grpFill/>
              <a:ln w="9525">
                <a:noFill/>
                <a:miter lim="800000"/>
                <a:headEnd/>
                <a:tailEnd/>
              </a:ln>
            </p:spPr>
          </p:pic>
          <p:pic>
            <p:nvPicPr>
              <p:cNvPr id="104" name="Picture 121" descr="people_scale"/>
              <p:cNvPicPr>
                <a:picLocks noChangeAspect="1" noChangeArrowheads="1"/>
              </p:cNvPicPr>
              <p:nvPr/>
            </p:nvPicPr>
            <p:blipFill>
              <a:blip r:embed="rId8" cstate="print"/>
              <a:srcRect/>
              <a:stretch>
                <a:fillRect/>
              </a:stretch>
            </p:blipFill>
            <p:spPr bwMode="auto">
              <a:xfrm>
                <a:off x="4304" y="3856"/>
                <a:ext cx="307" cy="211"/>
              </a:xfrm>
              <a:prstGeom prst="rect">
                <a:avLst/>
              </a:prstGeom>
              <a:grpFill/>
              <a:ln w="9525">
                <a:noFill/>
                <a:miter lim="800000"/>
                <a:headEnd/>
                <a:tailEnd/>
              </a:ln>
            </p:spPr>
          </p:pic>
          <p:pic>
            <p:nvPicPr>
              <p:cNvPr id="105" name="Picture 122" descr="people_scale"/>
              <p:cNvPicPr>
                <a:picLocks noChangeAspect="1" noChangeArrowheads="1"/>
              </p:cNvPicPr>
              <p:nvPr/>
            </p:nvPicPr>
            <p:blipFill>
              <a:blip r:embed="rId8" cstate="print"/>
              <a:srcRect/>
              <a:stretch>
                <a:fillRect/>
              </a:stretch>
            </p:blipFill>
            <p:spPr bwMode="auto">
              <a:xfrm>
                <a:off x="4040" y="3640"/>
                <a:ext cx="307" cy="211"/>
              </a:xfrm>
              <a:prstGeom prst="rect">
                <a:avLst/>
              </a:prstGeom>
              <a:grpFill/>
              <a:ln w="9525">
                <a:noFill/>
                <a:miter lim="800000"/>
                <a:headEnd/>
                <a:tailEnd/>
              </a:ln>
            </p:spPr>
          </p:pic>
          <p:pic>
            <p:nvPicPr>
              <p:cNvPr id="106" name="Picture 123" descr="people_scale"/>
              <p:cNvPicPr>
                <a:picLocks noChangeAspect="1" noChangeArrowheads="1"/>
              </p:cNvPicPr>
              <p:nvPr/>
            </p:nvPicPr>
            <p:blipFill>
              <a:blip r:embed="rId8" cstate="print"/>
              <a:srcRect/>
              <a:stretch>
                <a:fillRect/>
              </a:stretch>
            </p:blipFill>
            <p:spPr bwMode="auto">
              <a:xfrm>
                <a:off x="4088" y="3760"/>
                <a:ext cx="307" cy="211"/>
              </a:xfrm>
              <a:prstGeom prst="rect">
                <a:avLst/>
              </a:prstGeom>
              <a:grpFill/>
              <a:ln w="9525">
                <a:noFill/>
                <a:miter lim="800000"/>
                <a:headEnd/>
                <a:tailEnd/>
              </a:ln>
            </p:spPr>
          </p:pic>
          <p:pic>
            <p:nvPicPr>
              <p:cNvPr id="107" name="Picture 124" descr="people_scale"/>
              <p:cNvPicPr>
                <a:picLocks noChangeAspect="1" noChangeArrowheads="1"/>
              </p:cNvPicPr>
              <p:nvPr/>
            </p:nvPicPr>
            <p:blipFill>
              <a:blip r:embed="rId8" cstate="print"/>
              <a:srcRect/>
              <a:stretch>
                <a:fillRect/>
              </a:stretch>
            </p:blipFill>
            <p:spPr bwMode="auto">
              <a:xfrm>
                <a:off x="4400" y="3952"/>
                <a:ext cx="307" cy="211"/>
              </a:xfrm>
              <a:prstGeom prst="rect">
                <a:avLst/>
              </a:prstGeom>
              <a:grpFill/>
              <a:ln w="9525">
                <a:noFill/>
                <a:miter lim="800000"/>
                <a:headEnd/>
                <a:tailEnd/>
              </a:ln>
            </p:spPr>
          </p:pic>
          <p:pic>
            <p:nvPicPr>
              <p:cNvPr id="108" name="Picture 125" descr="people_scale"/>
              <p:cNvPicPr>
                <a:picLocks noChangeAspect="1" noChangeArrowheads="1"/>
              </p:cNvPicPr>
              <p:nvPr/>
            </p:nvPicPr>
            <p:blipFill>
              <a:blip r:embed="rId8" cstate="print"/>
              <a:srcRect/>
              <a:stretch>
                <a:fillRect/>
              </a:stretch>
            </p:blipFill>
            <p:spPr bwMode="auto">
              <a:xfrm>
                <a:off x="3864" y="3968"/>
                <a:ext cx="307" cy="211"/>
              </a:xfrm>
              <a:prstGeom prst="rect">
                <a:avLst/>
              </a:prstGeom>
              <a:grpFill/>
              <a:ln w="9525">
                <a:noFill/>
                <a:miter lim="800000"/>
                <a:headEnd/>
                <a:tailEnd/>
              </a:ln>
            </p:spPr>
          </p:pic>
          <p:pic>
            <p:nvPicPr>
              <p:cNvPr id="109" name="Picture 126" descr="people_scale"/>
              <p:cNvPicPr>
                <a:picLocks noChangeAspect="1" noChangeArrowheads="1"/>
              </p:cNvPicPr>
              <p:nvPr/>
            </p:nvPicPr>
            <p:blipFill>
              <a:blip r:embed="rId8" cstate="print"/>
              <a:srcRect/>
              <a:stretch>
                <a:fillRect/>
              </a:stretch>
            </p:blipFill>
            <p:spPr bwMode="auto">
              <a:xfrm>
                <a:off x="4440" y="3736"/>
                <a:ext cx="307" cy="211"/>
              </a:xfrm>
              <a:prstGeom prst="rect">
                <a:avLst/>
              </a:prstGeom>
              <a:grpFill/>
              <a:ln w="9525">
                <a:noFill/>
                <a:miter lim="800000"/>
                <a:headEnd/>
                <a:tailEnd/>
              </a:ln>
            </p:spPr>
          </p:pic>
          <p:pic>
            <p:nvPicPr>
              <p:cNvPr id="110" name="Picture 127" descr="people_scale"/>
              <p:cNvPicPr>
                <a:picLocks noChangeAspect="1" noChangeArrowheads="1"/>
              </p:cNvPicPr>
              <p:nvPr/>
            </p:nvPicPr>
            <p:blipFill>
              <a:blip r:embed="rId8" cstate="print"/>
              <a:srcRect/>
              <a:stretch>
                <a:fillRect/>
              </a:stretch>
            </p:blipFill>
            <p:spPr bwMode="auto">
              <a:xfrm>
                <a:off x="3848" y="3520"/>
                <a:ext cx="307" cy="211"/>
              </a:xfrm>
              <a:prstGeom prst="rect">
                <a:avLst/>
              </a:prstGeom>
              <a:grpFill/>
              <a:ln w="9525">
                <a:noFill/>
                <a:miter lim="800000"/>
                <a:headEnd/>
                <a:tailEnd/>
              </a:ln>
            </p:spPr>
          </p:pic>
          <p:pic>
            <p:nvPicPr>
              <p:cNvPr id="111" name="Picture 128" descr="people_scale"/>
              <p:cNvPicPr>
                <a:picLocks noChangeAspect="1" noChangeArrowheads="1"/>
              </p:cNvPicPr>
              <p:nvPr/>
            </p:nvPicPr>
            <p:blipFill>
              <a:blip r:embed="rId8" cstate="print"/>
              <a:srcRect/>
              <a:stretch>
                <a:fillRect/>
              </a:stretch>
            </p:blipFill>
            <p:spPr bwMode="auto">
              <a:xfrm>
                <a:off x="3832" y="3800"/>
                <a:ext cx="307" cy="211"/>
              </a:xfrm>
              <a:prstGeom prst="rect">
                <a:avLst/>
              </a:prstGeom>
              <a:grpFill/>
              <a:ln w="9525">
                <a:noFill/>
                <a:miter lim="800000"/>
                <a:headEnd/>
                <a:tailEnd/>
              </a:ln>
            </p:spPr>
          </p:pic>
          <p:pic>
            <p:nvPicPr>
              <p:cNvPr id="112" name="Picture 129" descr="people_scale"/>
              <p:cNvPicPr>
                <a:picLocks noChangeAspect="1" noChangeArrowheads="1"/>
              </p:cNvPicPr>
              <p:nvPr/>
            </p:nvPicPr>
            <p:blipFill>
              <a:blip r:embed="rId8" cstate="print"/>
              <a:srcRect/>
              <a:stretch>
                <a:fillRect/>
              </a:stretch>
            </p:blipFill>
            <p:spPr bwMode="auto">
              <a:xfrm>
                <a:off x="3960" y="4064"/>
                <a:ext cx="307" cy="211"/>
              </a:xfrm>
              <a:prstGeom prst="rect">
                <a:avLst/>
              </a:prstGeom>
              <a:grpFill/>
              <a:ln w="9525">
                <a:noFill/>
                <a:miter lim="800000"/>
                <a:headEnd/>
                <a:tailEnd/>
              </a:ln>
            </p:spPr>
          </p:pic>
          <p:pic>
            <p:nvPicPr>
              <p:cNvPr id="113" name="Picture 130" descr="people_scale"/>
              <p:cNvPicPr>
                <a:picLocks noChangeAspect="1" noChangeArrowheads="1"/>
              </p:cNvPicPr>
              <p:nvPr/>
            </p:nvPicPr>
            <p:blipFill>
              <a:blip r:embed="rId8" cstate="print"/>
              <a:srcRect/>
              <a:stretch>
                <a:fillRect/>
              </a:stretch>
            </p:blipFill>
            <p:spPr bwMode="auto">
              <a:xfrm>
                <a:off x="3888" y="3757"/>
                <a:ext cx="307" cy="211"/>
              </a:xfrm>
              <a:prstGeom prst="rect">
                <a:avLst/>
              </a:prstGeom>
              <a:grpFill/>
              <a:ln w="9525">
                <a:noFill/>
                <a:miter lim="800000"/>
                <a:headEnd/>
                <a:tailEnd/>
              </a:ln>
            </p:spPr>
          </p:pic>
          <p:pic>
            <p:nvPicPr>
              <p:cNvPr id="114" name="Picture 131" descr="people_scale"/>
              <p:cNvPicPr>
                <a:picLocks noChangeAspect="1" noChangeArrowheads="1"/>
              </p:cNvPicPr>
              <p:nvPr/>
            </p:nvPicPr>
            <p:blipFill>
              <a:blip r:embed="rId8" cstate="print"/>
              <a:srcRect/>
              <a:stretch>
                <a:fillRect/>
              </a:stretch>
            </p:blipFill>
            <p:spPr bwMode="auto">
              <a:xfrm>
                <a:off x="4000" y="3621"/>
                <a:ext cx="307" cy="211"/>
              </a:xfrm>
              <a:prstGeom prst="rect">
                <a:avLst/>
              </a:prstGeom>
              <a:grpFill/>
              <a:ln w="9525">
                <a:noFill/>
                <a:miter lim="800000"/>
                <a:headEnd/>
                <a:tailEnd/>
              </a:ln>
            </p:spPr>
          </p:pic>
          <p:pic>
            <p:nvPicPr>
              <p:cNvPr id="115" name="Picture 132" descr="people_scale"/>
              <p:cNvPicPr>
                <a:picLocks noChangeAspect="1" noChangeArrowheads="1"/>
              </p:cNvPicPr>
              <p:nvPr/>
            </p:nvPicPr>
            <p:blipFill>
              <a:blip r:embed="rId8" cstate="print"/>
              <a:srcRect/>
              <a:stretch>
                <a:fillRect/>
              </a:stretch>
            </p:blipFill>
            <p:spPr bwMode="auto">
              <a:xfrm>
                <a:off x="4184" y="3856"/>
                <a:ext cx="307" cy="211"/>
              </a:xfrm>
              <a:prstGeom prst="rect">
                <a:avLst/>
              </a:prstGeom>
              <a:grpFill/>
              <a:ln w="9525">
                <a:noFill/>
                <a:miter lim="800000"/>
                <a:headEnd/>
                <a:tailEnd/>
              </a:ln>
            </p:spPr>
          </p:pic>
          <p:pic>
            <p:nvPicPr>
              <p:cNvPr id="116" name="Picture 133" descr="people_scale"/>
              <p:cNvPicPr>
                <a:picLocks noChangeAspect="1" noChangeArrowheads="1"/>
              </p:cNvPicPr>
              <p:nvPr/>
            </p:nvPicPr>
            <p:blipFill>
              <a:blip r:embed="rId8" cstate="print"/>
              <a:srcRect/>
              <a:stretch>
                <a:fillRect/>
              </a:stretch>
            </p:blipFill>
            <p:spPr bwMode="auto">
              <a:xfrm>
                <a:off x="4424" y="3976"/>
                <a:ext cx="307" cy="211"/>
              </a:xfrm>
              <a:prstGeom prst="rect">
                <a:avLst/>
              </a:prstGeom>
              <a:grpFill/>
              <a:ln w="9525">
                <a:noFill/>
                <a:miter lim="800000"/>
                <a:headEnd/>
                <a:tailEnd/>
              </a:ln>
            </p:spPr>
          </p:pic>
        </p:grpSp>
        <p:grpSp>
          <p:nvGrpSpPr>
            <p:cNvPr id="13" name="Group 134"/>
            <p:cNvGrpSpPr>
              <a:grpSpLocks/>
            </p:cNvGrpSpPr>
            <p:nvPr/>
          </p:nvGrpSpPr>
          <p:grpSpPr bwMode="auto">
            <a:xfrm>
              <a:off x="5855" y="3492"/>
              <a:ext cx="395" cy="556"/>
              <a:chOff x="256" y="1424"/>
              <a:chExt cx="520" cy="728"/>
            </a:xfrm>
            <a:grpFill/>
          </p:grpSpPr>
          <p:sp>
            <p:nvSpPr>
              <p:cNvPr id="98" name="AutoShape 135"/>
              <p:cNvSpPr>
                <a:spLocks noChangeArrowheads="1"/>
              </p:cNvSpPr>
              <p:nvPr/>
            </p:nvSpPr>
            <p:spPr bwMode="auto">
              <a:xfrm>
                <a:off x="320" y="1856"/>
                <a:ext cx="456" cy="296"/>
              </a:xfrm>
              <a:prstGeom prst="curvedUpArrow">
                <a:avLst>
                  <a:gd name="adj1" fmla="val 30811"/>
                  <a:gd name="adj2" fmla="val 61622"/>
                  <a:gd name="adj3" fmla="val 33333"/>
                </a:avLst>
              </a:prstGeom>
              <a:grpFill/>
              <a:ln w="9525">
                <a:solidFill>
                  <a:schemeClr val="tx1"/>
                </a:solidFill>
                <a:miter lim="800000"/>
                <a:headEnd/>
                <a:tailEnd/>
              </a:ln>
            </p:spPr>
            <p:txBody>
              <a:bodyPr wrap="none" anchor="ctr"/>
              <a:lstStyle/>
              <a:p>
                <a:pPr>
                  <a:defRPr/>
                </a:pPr>
                <a:endParaRPr lang="en-GB">
                  <a:solidFill>
                    <a:prstClr val="black"/>
                  </a:solidFill>
                  <a:latin typeface="Calibri"/>
                </a:endParaRPr>
              </a:p>
            </p:txBody>
          </p:sp>
          <p:sp>
            <p:nvSpPr>
              <p:cNvPr id="99" name="AutoShape 136"/>
              <p:cNvSpPr>
                <a:spLocks noChangeArrowheads="1"/>
              </p:cNvSpPr>
              <p:nvPr/>
            </p:nvSpPr>
            <p:spPr bwMode="auto">
              <a:xfrm flipH="1">
                <a:off x="256" y="1424"/>
                <a:ext cx="488" cy="328"/>
              </a:xfrm>
              <a:prstGeom prst="curvedDownArrow">
                <a:avLst>
                  <a:gd name="adj1" fmla="val 29756"/>
                  <a:gd name="adj2" fmla="val 59512"/>
                  <a:gd name="adj3" fmla="val 33333"/>
                </a:avLst>
              </a:prstGeom>
              <a:grpFill/>
              <a:ln w="9525">
                <a:solidFill>
                  <a:schemeClr val="tx1"/>
                </a:solidFill>
                <a:miter lim="800000"/>
                <a:headEnd/>
                <a:tailEnd/>
              </a:ln>
            </p:spPr>
            <p:txBody>
              <a:bodyPr wrap="none" anchor="ctr"/>
              <a:lstStyle/>
              <a:p>
                <a:pPr>
                  <a:defRPr/>
                </a:pPr>
                <a:endParaRPr lang="en-GB">
                  <a:solidFill>
                    <a:prstClr val="black"/>
                  </a:solidFill>
                  <a:latin typeface="Calibri"/>
                </a:endParaRPr>
              </a:p>
            </p:txBody>
          </p:sp>
        </p:grpSp>
      </p:grpSp>
    </p:spTree>
    <p:extLst>
      <p:ext uri="{BB962C8B-B14F-4D97-AF65-F5344CB8AC3E}">
        <p14:creationId xmlns:p14="http://schemas.microsoft.com/office/powerpoint/2010/main" val="148206852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7384"/>
            <a:ext cx="8229600" cy="1143000"/>
          </a:xfrm>
        </p:spPr>
        <p:txBody>
          <a:bodyPr/>
          <a:lstStyle/>
          <a:p>
            <a:r>
              <a:rPr lang="en-US" dirty="0" smtClean="0"/>
              <a:t>About CERN </a:t>
            </a:r>
            <a:endParaRPr lang="en-US" dirty="0"/>
          </a:p>
        </p:txBody>
      </p:sp>
      <p:sp>
        <p:nvSpPr>
          <p:cNvPr id="3" name="Content Placeholder 2"/>
          <p:cNvSpPr>
            <a:spLocks noGrp="1"/>
          </p:cNvSpPr>
          <p:nvPr>
            <p:ph idx="1"/>
          </p:nvPr>
        </p:nvSpPr>
        <p:spPr>
          <a:xfrm>
            <a:off x="117847" y="2912790"/>
            <a:ext cx="8634569" cy="3284809"/>
          </a:xfrm>
        </p:spPr>
        <p:txBody>
          <a:bodyPr>
            <a:normAutofit fontScale="85000" lnSpcReduction="20000"/>
          </a:bodyPr>
          <a:lstStyle/>
          <a:p>
            <a:r>
              <a:rPr lang="en-US" sz="2400" dirty="0" smtClean="0">
                <a:latin typeface="Arial Rounded MT Bold"/>
                <a:cs typeface="Arial Rounded MT Bold"/>
              </a:rPr>
              <a:t>CERN is the European Organization for Nuclear Research in Geneva</a:t>
            </a:r>
          </a:p>
          <a:p>
            <a:pPr lvl="1"/>
            <a:r>
              <a:rPr lang="en-US" sz="2000" dirty="0" smtClean="0">
                <a:latin typeface="Arial Rounded MT Bold"/>
                <a:cs typeface="Arial Rounded MT Bold"/>
              </a:rPr>
              <a:t>Particle accelerators and other infrastructure for high energy physics (HEP) research</a:t>
            </a:r>
          </a:p>
          <a:p>
            <a:pPr lvl="1"/>
            <a:r>
              <a:rPr lang="en-US" sz="2000" dirty="0" smtClean="0">
                <a:latin typeface="Arial Rounded MT Bold"/>
                <a:cs typeface="Arial Rounded MT Bold"/>
              </a:rPr>
              <a:t>Worldwide community</a:t>
            </a:r>
          </a:p>
          <a:p>
            <a:pPr lvl="2"/>
            <a:r>
              <a:rPr lang="en-US" sz="2000" dirty="0" smtClean="0">
                <a:latin typeface="Arial Rounded MT Bold"/>
                <a:cs typeface="Arial Rounded MT Bold"/>
              </a:rPr>
              <a:t>20 member states (+ 3 incoming members)</a:t>
            </a:r>
          </a:p>
          <a:p>
            <a:pPr lvl="2"/>
            <a:r>
              <a:rPr lang="en-US" sz="2000" dirty="0" smtClean="0">
                <a:latin typeface="Arial Rounded MT Bold"/>
                <a:cs typeface="Arial Rounded MT Bold"/>
              </a:rPr>
              <a:t>Observers: Turkey, Russia, Japan, USA, India</a:t>
            </a:r>
          </a:p>
          <a:p>
            <a:pPr lvl="2"/>
            <a:r>
              <a:rPr lang="en-US" sz="2000" dirty="0" smtClean="0">
                <a:latin typeface="Arial Rounded MT Bold"/>
                <a:cs typeface="Arial Rounded MT Bold"/>
              </a:rPr>
              <a:t>About 2300 staff</a:t>
            </a:r>
          </a:p>
          <a:p>
            <a:pPr lvl="2"/>
            <a:r>
              <a:rPr lang="en-US" sz="2000" dirty="0" smtClean="0">
                <a:latin typeface="Arial Rounded MT Bold"/>
                <a:cs typeface="Arial Rounded MT Bold"/>
              </a:rPr>
              <a:t>&gt;10’000 </a:t>
            </a:r>
            <a:r>
              <a:rPr lang="en-US" sz="2000" dirty="0">
                <a:latin typeface="Arial Rounded MT Bold"/>
                <a:cs typeface="Arial Rounded MT Bold"/>
              </a:rPr>
              <a:t>users (about </a:t>
            </a:r>
            <a:r>
              <a:rPr lang="en-US" sz="2000" dirty="0" smtClean="0">
                <a:latin typeface="Arial Rounded MT Bold"/>
                <a:cs typeface="Arial Rounded MT Bold"/>
              </a:rPr>
              <a:t>5’000 </a:t>
            </a:r>
            <a:r>
              <a:rPr lang="en-US" sz="2000" dirty="0">
                <a:latin typeface="Arial Rounded MT Bold"/>
                <a:cs typeface="Arial Rounded MT Bold"/>
              </a:rPr>
              <a:t>on-site</a:t>
            </a:r>
            <a:r>
              <a:rPr lang="en-US" sz="2000" dirty="0" smtClean="0">
                <a:latin typeface="Arial Rounded MT Bold"/>
                <a:cs typeface="Arial Rounded MT Bold"/>
              </a:rPr>
              <a:t>)</a:t>
            </a:r>
          </a:p>
          <a:p>
            <a:pPr lvl="2"/>
            <a:r>
              <a:rPr lang="en-US" sz="2000" dirty="0">
                <a:latin typeface="Arial Rounded MT Bold"/>
                <a:cs typeface="Arial Rounded MT Bold"/>
              </a:rPr>
              <a:t> Budget (</a:t>
            </a:r>
            <a:r>
              <a:rPr lang="en-US" sz="2000" dirty="0" smtClean="0">
                <a:latin typeface="Arial Rounded MT Bold"/>
                <a:cs typeface="Arial Rounded MT Bold"/>
              </a:rPr>
              <a:t>2012) ~1000 MCHF</a:t>
            </a:r>
          </a:p>
          <a:p>
            <a:pPr lvl="2"/>
            <a:endParaRPr lang="en-US" sz="2000" dirty="0" smtClean="0">
              <a:latin typeface="Arial Rounded MT Bold"/>
              <a:cs typeface="Arial Rounded MT Bold"/>
            </a:endParaRPr>
          </a:p>
          <a:p>
            <a:r>
              <a:rPr lang="en-US" sz="2400" dirty="0" smtClean="0">
                <a:latin typeface="Arial Rounded MT Bold"/>
                <a:cs typeface="Arial Rounded MT Bold"/>
              </a:rPr>
              <a:t>Birthplace of the World Wide Web</a:t>
            </a:r>
          </a:p>
        </p:txBody>
      </p:sp>
      <p:pic>
        <p:nvPicPr>
          <p:cNvPr id="11" name="Picture 3"/>
          <p:cNvPicPr>
            <a:picLocks noChangeAspect="1" noChangeArrowheads="1"/>
          </p:cNvPicPr>
          <p:nvPr/>
        </p:nvPicPr>
        <p:blipFill>
          <a:blip r:embed="rId2" cstate="print"/>
          <a:srcRect/>
          <a:stretch>
            <a:fillRect/>
          </a:stretch>
        </p:blipFill>
        <p:spPr bwMode="auto">
          <a:xfrm>
            <a:off x="432301" y="994254"/>
            <a:ext cx="2446366" cy="1605905"/>
          </a:xfrm>
          <a:prstGeom prst="rect">
            <a:avLst/>
          </a:prstGeom>
          <a:noFill/>
          <a:ln w="9525">
            <a:noFill/>
            <a:miter lim="800000"/>
            <a:headEnd/>
            <a:tailEnd/>
          </a:ln>
          <a:effectLst>
            <a:outerShdw blurRad="50800" dist="38100" dir="2700000" algn="tl" rotWithShape="0">
              <a:srgbClr val="000000">
                <a:alpha val="43000"/>
              </a:srgbClr>
            </a:outerShdw>
          </a:effectLst>
        </p:spPr>
      </p:pic>
      <p:pic>
        <p:nvPicPr>
          <p:cNvPr id="1026" name="Picture 2" descr="http://t3.gstatic.com/images?q=tbn:ANd9GcTcUMuuNLyffitYN0LbmMUxzpt0XQlPq7YWqD55xrQGpXENv6SjZ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0838" y="4864992"/>
            <a:ext cx="1821650" cy="115629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0807031_01-A4-at-144-dpi.jpg"/>
          <p:cNvPicPr>
            <a:picLocks noChangeAspect="1"/>
          </p:cNvPicPr>
          <p:nvPr/>
        </p:nvPicPr>
        <p:blipFill>
          <a:blip r:embed="rId4">
            <a:lum bright="-2000" contrast="2000"/>
          </a:blip>
          <a:stretch>
            <a:fillRect/>
          </a:stretch>
        </p:blipFill>
        <p:spPr>
          <a:xfrm>
            <a:off x="5260280" y="0"/>
            <a:ext cx="3883720" cy="2912790"/>
          </a:xfrm>
          <a:prstGeom prst="rect">
            <a:avLst/>
          </a:prstGeom>
        </p:spPr>
      </p:pic>
      <p:sp>
        <p:nvSpPr>
          <p:cNvPr id="5" name="Footer Placeholder 4"/>
          <p:cNvSpPr>
            <a:spLocks noGrp="1"/>
          </p:cNvSpPr>
          <p:nvPr>
            <p:ph type="ftr" sz="quarter" idx="3"/>
          </p:nvPr>
        </p:nvSpPr>
        <p:spPr/>
        <p:txBody>
          <a:bodyPr/>
          <a:lstStyle/>
          <a:p>
            <a:r>
              <a:rPr lang="en-US" smtClean="0"/>
              <a:t>Ian.Bird@cern.ch </a:t>
            </a:r>
            <a:endParaRPr lang="en-US" dirty="0"/>
          </a:p>
        </p:txBody>
      </p:sp>
      <p:sp>
        <p:nvSpPr>
          <p:cNvPr id="8" name="Slide Number Placeholder 7"/>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11288102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1-10-21 at 09.13.32 AM.pn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23680" y="838200"/>
            <a:ext cx="8520320" cy="5225008"/>
          </a:xfrm>
          <a:prstGeom prst="rect">
            <a:avLst/>
          </a:prstGeom>
        </p:spPr>
      </p:pic>
      <p:sp>
        <p:nvSpPr>
          <p:cNvPr id="9" name="TextBox 8"/>
          <p:cNvSpPr txBox="1"/>
          <p:nvPr/>
        </p:nvSpPr>
        <p:spPr>
          <a:xfrm>
            <a:off x="1295400" y="6324600"/>
            <a:ext cx="1043876" cy="369332"/>
          </a:xfrm>
          <a:prstGeom prst="rect">
            <a:avLst/>
          </a:prstGeom>
          <a:noFill/>
        </p:spPr>
        <p:txBody>
          <a:bodyPr wrap="none" rtlCol="0">
            <a:spAutoFit/>
          </a:bodyPr>
          <a:lstStyle/>
          <a:p>
            <a:pPr marL="285750" indent="-285750" fontAlgn="base">
              <a:spcBef>
                <a:spcPct val="0"/>
              </a:spcBef>
              <a:spcAft>
                <a:spcPct val="0"/>
              </a:spcAft>
              <a:buClr>
                <a:srgbClr val="48D810"/>
              </a:buClr>
              <a:buSzPct val="300000"/>
              <a:buFont typeface="Arial"/>
              <a:buChar char="•"/>
            </a:pPr>
            <a:r>
              <a:rPr lang="en-US" dirty="0">
                <a:solidFill>
                  <a:prstClr val="white"/>
                </a:solidFill>
                <a:latin typeface="Arial" charset="0"/>
                <a:ea typeface="ＭＳ Ｐゴシック" charset="0"/>
              </a:rPr>
              <a:t>Tier 0</a:t>
            </a:r>
          </a:p>
        </p:txBody>
      </p:sp>
      <p:sp>
        <p:nvSpPr>
          <p:cNvPr id="10" name="TextBox 9"/>
          <p:cNvSpPr txBox="1"/>
          <p:nvPr/>
        </p:nvSpPr>
        <p:spPr>
          <a:xfrm>
            <a:off x="2514600" y="6324600"/>
            <a:ext cx="1018227" cy="369332"/>
          </a:xfrm>
          <a:prstGeom prst="rect">
            <a:avLst/>
          </a:prstGeom>
          <a:noFill/>
        </p:spPr>
        <p:txBody>
          <a:bodyPr wrap="none" rtlCol="0">
            <a:spAutoFit/>
          </a:bodyPr>
          <a:lstStyle/>
          <a:p>
            <a:pPr marL="285750" indent="-285750" fontAlgn="base">
              <a:spcBef>
                <a:spcPct val="0"/>
              </a:spcBef>
              <a:spcAft>
                <a:spcPct val="0"/>
              </a:spcAft>
              <a:buClr>
                <a:srgbClr val="FEFE00"/>
              </a:buClr>
              <a:buSzPct val="300000"/>
              <a:buFont typeface="Arial"/>
              <a:buChar char="•"/>
            </a:pPr>
            <a:r>
              <a:rPr lang="en-US" dirty="0">
                <a:solidFill>
                  <a:srgbClr val="FFFFFF"/>
                </a:solidFill>
                <a:latin typeface="Arial" charset="0"/>
                <a:ea typeface="ＭＳ Ｐゴシック" charset="0"/>
              </a:rPr>
              <a:t>Tier 1</a:t>
            </a:r>
          </a:p>
        </p:txBody>
      </p:sp>
      <p:sp>
        <p:nvSpPr>
          <p:cNvPr id="11" name="TextBox 10"/>
          <p:cNvSpPr txBox="1"/>
          <p:nvPr/>
        </p:nvSpPr>
        <p:spPr>
          <a:xfrm>
            <a:off x="3886200" y="6324600"/>
            <a:ext cx="1043876" cy="369332"/>
          </a:xfrm>
          <a:prstGeom prst="rect">
            <a:avLst/>
          </a:prstGeom>
          <a:noFill/>
        </p:spPr>
        <p:txBody>
          <a:bodyPr wrap="none" rtlCol="0">
            <a:spAutoFit/>
          </a:bodyPr>
          <a:lstStyle/>
          <a:p>
            <a:pPr marL="285750" indent="-285750" fontAlgn="base">
              <a:spcBef>
                <a:spcPct val="0"/>
              </a:spcBef>
              <a:spcAft>
                <a:spcPct val="0"/>
              </a:spcAft>
              <a:buClr>
                <a:srgbClr val="6DB0FF"/>
              </a:buClr>
              <a:buSzPct val="300000"/>
              <a:buFont typeface="Arial"/>
              <a:buChar char="•"/>
            </a:pPr>
            <a:r>
              <a:rPr lang="en-US" dirty="0">
                <a:solidFill>
                  <a:srgbClr val="FFFFFF"/>
                </a:solidFill>
                <a:latin typeface="Arial" charset="0"/>
                <a:ea typeface="ＭＳ Ｐゴシック" charset="0"/>
              </a:rPr>
              <a:t>Tier 2</a:t>
            </a:r>
          </a:p>
        </p:txBody>
      </p:sp>
      <p:sp>
        <p:nvSpPr>
          <p:cNvPr id="12" name="Title 11"/>
          <p:cNvSpPr>
            <a:spLocks noGrp="1"/>
          </p:cNvSpPr>
          <p:nvPr>
            <p:ph type="title"/>
          </p:nvPr>
        </p:nvSpPr>
        <p:spPr>
          <a:xfrm>
            <a:off x="871538" y="91297"/>
            <a:ext cx="7815262" cy="762000"/>
          </a:xfrm>
        </p:spPr>
        <p:txBody>
          <a:bodyPr/>
          <a:lstStyle/>
          <a:p>
            <a:r>
              <a:rPr lang="en-US" dirty="0" smtClean="0">
                <a:solidFill>
                  <a:srgbClr val="FFFFFF"/>
                </a:solidFill>
              </a:rPr>
              <a:t>WLCG: A global collaboration…</a:t>
            </a:r>
            <a:endParaRPr lang="en-US" dirty="0">
              <a:solidFill>
                <a:srgbClr val="FFFFFF"/>
              </a:solidFill>
            </a:endParaRPr>
          </a:p>
        </p:txBody>
      </p:sp>
      <p:pic>
        <p:nvPicPr>
          <p:cNvPr id="14" name="Picture 13" descr="Screen Shot 2011-10-21 at 09.31.25 AM.pn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25736" y="838200"/>
            <a:ext cx="8418263" cy="5222803"/>
          </a:xfrm>
          <a:prstGeom prst="rect">
            <a:avLst/>
          </a:prstGeom>
        </p:spPr>
      </p:pic>
      <p:sp>
        <p:nvSpPr>
          <p:cNvPr id="13" name="Content Placeholder 2"/>
          <p:cNvSpPr>
            <a:spLocks noGrp="1"/>
          </p:cNvSpPr>
          <p:nvPr>
            <p:ph idx="4294967295"/>
          </p:nvPr>
        </p:nvSpPr>
        <p:spPr>
          <a:xfrm>
            <a:off x="6048375" y="5638800"/>
            <a:ext cx="3095625" cy="1079500"/>
          </a:xfrm>
        </p:spPr>
        <p:style>
          <a:lnRef idx="1">
            <a:schemeClr val="accent2"/>
          </a:lnRef>
          <a:fillRef idx="2">
            <a:schemeClr val="accent2"/>
          </a:fillRef>
          <a:effectRef idx="1">
            <a:schemeClr val="accent2"/>
          </a:effectRef>
          <a:fontRef idx="minor">
            <a:schemeClr val="dk1"/>
          </a:fontRef>
        </p:style>
        <p:txBody>
          <a:bodyPr>
            <a:normAutofit fontScale="77500" lnSpcReduction="20000"/>
          </a:bodyPr>
          <a:lstStyle/>
          <a:p>
            <a:r>
              <a:rPr lang="en-GB" dirty="0">
                <a:solidFill>
                  <a:schemeClr val="tx1"/>
                </a:solidFill>
              </a:rPr>
              <a:t>~</a:t>
            </a:r>
            <a:r>
              <a:rPr lang="en-GB" dirty="0" smtClean="0">
                <a:solidFill>
                  <a:schemeClr val="tx1"/>
                </a:solidFill>
              </a:rPr>
              <a:t>150 sites</a:t>
            </a:r>
          </a:p>
          <a:p>
            <a:r>
              <a:rPr lang="en-GB" dirty="0">
                <a:solidFill>
                  <a:schemeClr val="tx1"/>
                </a:solidFill>
              </a:rPr>
              <a:t>&gt;</a:t>
            </a:r>
            <a:r>
              <a:rPr lang="en-GB" dirty="0" smtClean="0">
                <a:solidFill>
                  <a:schemeClr val="tx1"/>
                </a:solidFill>
              </a:rPr>
              <a:t>250k CPU cores</a:t>
            </a:r>
          </a:p>
          <a:p>
            <a:r>
              <a:rPr lang="en-GB" dirty="0">
                <a:solidFill>
                  <a:schemeClr val="tx1"/>
                </a:solidFill>
              </a:rPr>
              <a:t>&gt;</a:t>
            </a:r>
            <a:r>
              <a:rPr lang="en-GB" dirty="0" smtClean="0">
                <a:solidFill>
                  <a:schemeClr val="tx1"/>
                </a:solidFill>
              </a:rPr>
              <a:t>150 PB disk</a:t>
            </a:r>
            <a:endParaRPr lang="en-GB" dirty="0">
              <a:solidFill>
                <a:schemeClr val="tx1"/>
              </a:solidFill>
            </a:endParaRPr>
          </a:p>
        </p:txBody>
      </p:sp>
      <p:sp>
        <p:nvSpPr>
          <p:cNvPr id="15" name="TextBox 14"/>
          <p:cNvSpPr txBox="1"/>
          <p:nvPr/>
        </p:nvSpPr>
        <p:spPr>
          <a:xfrm>
            <a:off x="35260" y="4103700"/>
            <a:ext cx="2520279" cy="1754327"/>
          </a:xfrm>
          <a:prstGeom prst="rect">
            <a:avLst/>
          </a:prstGeom>
          <a:solidFill>
            <a:srgbClr val="000000">
              <a:lumMod val="85000"/>
              <a:lumOff val="15000"/>
            </a:srgbClr>
          </a:solidFill>
          <a:scene3d>
            <a:camera prst="orthographicFront"/>
            <a:lightRig rig="threePt" dir="t"/>
          </a:scene3d>
          <a:sp3d>
            <a:bevelT/>
          </a:sp3d>
        </p:spPr>
        <p:txBody>
          <a:bodyPr wrap="square">
            <a:spAutoFit/>
          </a:bodyPr>
          <a:lstStyle/>
          <a:p>
            <a:pPr defTabSz="457200" fontAlgn="base">
              <a:spcBef>
                <a:spcPct val="0"/>
              </a:spcBef>
              <a:spcAft>
                <a:spcPct val="0"/>
              </a:spcAft>
            </a:pPr>
            <a:r>
              <a:rPr lang="en-US" sz="1200" b="1" dirty="0">
                <a:solidFill>
                  <a:srgbClr val="00FF00"/>
                </a:solidFill>
                <a:latin typeface="Arial" pitchFamily="34" charset="0"/>
              </a:rPr>
              <a:t>Tier-0 (CERN):</a:t>
            </a:r>
            <a:endParaRPr lang="en-US" sz="1200" b="1" dirty="0">
              <a:solidFill>
                <a:srgbClr val="EAEAEA"/>
              </a:solidFill>
              <a:latin typeface="Arial" pitchFamily="34" charset="0"/>
            </a:endParaRPr>
          </a:p>
          <a:p>
            <a:pPr marL="171450" indent="-171450" defTabSz="457200" fontAlgn="base">
              <a:spcBef>
                <a:spcPct val="0"/>
              </a:spcBef>
              <a:spcAft>
                <a:spcPct val="0"/>
              </a:spcAft>
              <a:buFont typeface="Arial"/>
              <a:buChar char="•"/>
            </a:pPr>
            <a:r>
              <a:rPr lang="en-US" sz="1200" dirty="0">
                <a:solidFill>
                  <a:srgbClr val="EAEAEA"/>
                </a:solidFill>
                <a:latin typeface="Arial" pitchFamily="34" charset="0"/>
              </a:rPr>
              <a:t>Data </a:t>
            </a:r>
            <a:r>
              <a:rPr lang="en-US" sz="1200" dirty="0" smtClean="0">
                <a:solidFill>
                  <a:srgbClr val="EAEAEA"/>
                </a:solidFill>
                <a:latin typeface="Arial" pitchFamily="34" charset="0"/>
              </a:rPr>
              <a:t>recording</a:t>
            </a:r>
          </a:p>
          <a:p>
            <a:pPr marL="171450" indent="-171450" defTabSz="457200" fontAlgn="base">
              <a:spcBef>
                <a:spcPct val="0"/>
              </a:spcBef>
              <a:spcAft>
                <a:spcPct val="0"/>
              </a:spcAft>
              <a:buFont typeface="Arial"/>
              <a:buChar char="•"/>
            </a:pPr>
            <a:r>
              <a:rPr lang="en-US" sz="1200" dirty="0" smtClean="0">
                <a:solidFill>
                  <a:srgbClr val="EAEAEA"/>
                </a:solidFill>
                <a:latin typeface="Arial" pitchFamily="34" charset="0"/>
              </a:rPr>
              <a:t>Initial </a:t>
            </a:r>
            <a:r>
              <a:rPr lang="en-US" sz="1200" dirty="0">
                <a:solidFill>
                  <a:srgbClr val="EAEAEA"/>
                </a:solidFill>
                <a:latin typeface="Arial" pitchFamily="34" charset="0"/>
              </a:rPr>
              <a:t>data </a:t>
            </a:r>
            <a:r>
              <a:rPr lang="en-US" sz="1200" dirty="0" smtClean="0">
                <a:solidFill>
                  <a:srgbClr val="EAEAEA"/>
                </a:solidFill>
                <a:latin typeface="Arial" pitchFamily="34" charset="0"/>
              </a:rPr>
              <a:t>reconstruction</a:t>
            </a:r>
          </a:p>
          <a:p>
            <a:pPr marL="171450" indent="-171450" defTabSz="457200" fontAlgn="base">
              <a:spcBef>
                <a:spcPct val="0"/>
              </a:spcBef>
              <a:spcAft>
                <a:spcPct val="0"/>
              </a:spcAft>
              <a:buFont typeface="Arial"/>
              <a:buChar char="•"/>
            </a:pPr>
            <a:r>
              <a:rPr lang="en-US" sz="1200" dirty="0" smtClean="0">
                <a:solidFill>
                  <a:srgbClr val="EAEAEA"/>
                </a:solidFill>
                <a:latin typeface="Arial" pitchFamily="34" charset="0"/>
              </a:rPr>
              <a:t>Data </a:t>
            </a:r>
            <a:r>
              <a:rPr lang="en-US" sz="1200" dirty="0">
                <a:solidFill>
                  <a:srgbClr val="EAEAEA"/>
                </a:solidFill>
                <a:latin typeface="Arial" pitchFamily="34" charset="0"/>
              </a:rPr>
              <a:t>distribution</a:t>
            </a:r>
          </a:p>
          <a:p>
            <a:pPr marL="179388" lvl="1" indent="-96838" defTabSz="457200" fontAlgn="base">
              <a:spcBef>
                <a:spcPct val="0"/>
              </a:spcBef>
              <a:spcAft>
                <a:spcPct val="0"/>
              </a:spcAft>
              <a:buFont typeface="Arial" pitchFamily="34" charset="0"/>
              <a:buChar char="•"/>
            </a:pPr>
            <a:endParaRPr lang="en-US" sz="1200" dirty="0">
              <a:solidFill>
                <a:srgbClr val="FFFF00"/>
              </a:solidFill>
              <a:latin typeface="Arial" pitchFamily="34" charset="0"/>
            </a:endParaRPr>
          </a:p>
          <a:p>
            <a:pPr defTabSz="457200" fontAlgn="base">
              <a:spcBef>
                <a:spcPct val="0"/>
              </a:spcBef>
              <a:spcAft>
                <a:spcPct val="0"/>
              </a:spcAft>
            </a:pPr>
            <a:r>
              <a:rPr lang="en-US" sz="1200" b="1" dirty="0">
                <a:solidFill>
                  <a:srgbClr val="FFFF00"/>
                </a:solidFill>
                <a:latin typeface="Arial" pitchFamily="34" charset="0"/>
              </a:rPr>
              <a:t>Tier-1 (11 </a:t>
            </a:r>
            <a:r>
              <a:rPr lang="en-US" sz="1200" b="1" dirty="0" err="1">
                <a:solidFill>
                  <a:srgbClr val="FFFF00"/>
                </a:solidFill>
                <a:latin typeface="Arial" pitchFamily="34" charset="0"/>
              </a:rPr>
              <a:t>centres</a:t>
            </a:r>
            <a:r>
              <a:rPr lang="en-US" sz="1200" b="1" dirty="0">
                <a:solidFill>
                  <a:srgbClr val="FFFF00"/>
                </a:solidFill>
                <a:latin typeface="Arial" pitchFamily="34" charset="0"/>
              </a:rPr>
              <a:t>):</a:t>
            </a:r>
          </a:p>
          <a:p>
            <a:pPr marL="171450" indent="-171450" defTabSz="457200" fontAlgn="base">
              <a:spcBef>
                <a:spcPct val="0"/>
              </a:spcBef>
              <a:spcAft>
                <a:spcPct val="0"/>
              </a:spcAft>
              <a:buFont typeface="Arial"/>
              <a:buChar char="•"/>
            </a:pPr>
            <a:r>
              <a:rPr lang="en-US" sz="1200" dirty="0" smtClean="0">
                <a:solidFill>
                  <a:srgbClr val="EAEAEA"/>
                </a:solidFill>
                <a:latin typeface="Arial" pitchFamily="34" charset="0"/>
              </a:rPr>
              <a:t>Permanent storage</a:t>
            </a:r>
          </a:p>
          <a:p>
            <a:pPr marL="171450" indent="-171450" defTabSz="457200" fontAlgn="base">
              <a:spcBef>
                <a:spcPct val="0"/>
              </a:spcBef>
              <a:spcAft>
                <a:spcPct val="0"/>
              </a:spcAft>
              <a:buFont typeface="Arial"/>
              <a:buChar char="•"/>
            </a:pPr>
            <a:r>
              <a:rPr lang="en-US" sz="1200" dirty="0" smtClean="0">
                <a:solidFill>
                  <a:srgbClr val="EAEAEA"/>
                </a:solidFill>
                <a:latin typeface="Arial" pitchFamily="34" charset="0"/>
              </a:rPr>
              <a:t>Re</a:t>
            </a:r>
            <a:r>
              <a:rPr lang="en-US" sz="1200" dirty="0">
                <a:solidFill>
                  <a:srgbClr val="EAEAEA"/>
                </a:solidFill>
                <a:latin typeface="Arial" pitchFamily="34" charset="0"/>
              </a:rPr>
              <a:t>-</a:t>
            </a:r>
            <a:r>
              <a:rPr lang="en-US" sz="1200" dirty="0" smtClean="0">
                <a:solidFill>
                  <a:srgbClr val="EAEAEA"/>
                </a:solidFill>
                <a:latin typeface="Arial" pitchFamily="34" charset="0"/>
              </a:rPr>
              <a:t>processing</a:t>
            </a:r>
          </a:p>
          <a:p>
            <a:pPr marL="171450" indent="-171450" defTabSz="457200" fontAlgn="base">
              <a:spcBef>
                <a:spcPct val="0"/>
              </a:spcBef>
              <a:spcAft>
                <a:spcPct val="0"/>
              </a:spcAft>
              <a:buFont typeface="Arial"/>
              <a:buChar char="•"/>
            </a:pPr>
            <a:r>
              <a:rPr lang="en-US" sz="1200" dirty="0" smtClean="0">
                <a:solidFill>
                  <a:srgbClr val="EAEAEA"/>
                </a:solidFill>
                <a:latin typeface="Arial" pitchFamily="34" charset="0"/>
              </a:rPr>
              <a:t>Analysis</a:t>
            </a:r>
            <a:endParaRPr lang="en-US" sz="1200" dirty="0">
              <a:solidFill>
                <a:srgbClr val="EAEAEA"/>
              </a:solidFill>
              <a:latin typeface="Arial" pitchFamily="34" charset="0"/>
            </a:endParaRPr>
          </a:p>
        </p:txBody>
      </p:sp>
      <p:sp>
        <p:nvSpPr>
          <p:cNvPr id="16" name="TextBox 15"/>
          <p:cNvSpPr txBox="1"/>
          <p:nvPr/>
        </p:nvSpPr>
        <p:spPr>
          <a:xfrm>
            <a:off x="3532827" y="5211696"/>
            <a:ext cx="2304256" cy="646331"/>
          </a:xfrm>
          <a:prstGeom prst="rect">
            <a:avLst/>
          </a:prstGeom>
          <a:solidFill>
            <a:srgbClr val="000000">
              <a:lumMod val="85000"/>
              <a:lumOff val="15000"/>
            </a:srgbClr>
          </a:solidFill>
          <a:scene3d>
            <a:camera prst="orthographicFront"/>
            <a:lightRig rig="threePt" dir="t"/>
          </a:scene3d>
          <a:sp3d>
            <a:bevelT/>
          </a:sp3d>
        </p:spPr>
        <p:txBody>
          <a:bodyPr wrap="square">
            <a:spAutoFit/>
          </a:bodyPr>
          <a:lstStyle/>
          <a:p>
            <a:pPr defTabSz="457200" fontAlgn="base">
              <a:spcBef>
                <a:spcPct val="0"/>
              </a:spcBef>
              <a:spcAft>
                <a:spcPct val="0"/>
              </a:spcAft>
            </a:pPr>
            <a:r>
              <a:rPr lang="en-US" sz="1200" b="1" dirty="0" smtClean="0">
                <a:solidFill>
                  <a:srgbClr val="003366">
                    <a:lumMod val="60000"/>
                    <a:lumOff val="40000"/>
                  </a:srgbClr>
                </a:solidFill>
                <a:latin typeface="Arial" pitchFamily="34" charset="0"/>
              </a:rPr>
              <a:t>Tier</a:t>
            </a:r>
            <a:r>
              <a:rPr lang="en-US" sz="1200" b="1" dirty="0">
                <a:solidFill>
                  <a:srgbClr val="003366">
                    <a:lumMod val="60000"/>
                    <a:lumOff val="40000"/>
                  </a:srgbClr>
                </a:solidFill>
                <a:latin typeface="Arial" pitchFamily="34" charset="0"/>
              </a:rPr>
              <a:t>-2  (~</a:t>
            </a:r>
            <a:r>
              <a:rPr lang="en-US" sz="1200" b="1" dirty="0" smtClean="0">
                <a:solidFill>
                  <a:srgbClr val="003366">
                    <a:lumMod val="60000"/>
                    <a:lumOff val="40000"/>
                  </a:srgbClr>
                </a:solidFill>
                <a:latin typeface="Arial" pitchFamily="34" charset="0"/>
              </a:rPr>
              <a:t>140 </a:t>
            </a:r>
            <a:r>
              <a:rPr lang="en-US" sz="1200" b="1" dirty="0" err="1">
                <a:solidFill>
                  <a:srgbClr val="003366">
                    <a:lumMod val="60000"/>
                    <a:lumOff val="40000"/>
                  </a:srgbClr>
                </a:solidFill>
                <a:latin typeface="Arial" pitchFamily="34" charset="0"/>
              </a:rPr>
              <a:t>centres</a:t>
            </a:r>
            <a:r>
              <a:rPr lang="en-US" sz="1200" b="1" dirty="0">
                <a:solidFill>
                  <a:srgbClr val="003366">
                    <a:lumMod val="60000"/>
                    <a:lumOff val="40000"/>
                  </a:srgbClr>
                </a:solidFill>
                <a:latin typeface="Arial" pitchFamily="34" charset="0"/>
              </a:rPr>
              <a:t>)</a:t>
            </a:r>
            <a:r>
              <a:rPr lang="en-US" sz="1200" b="1" dirty="0" smtClean="0">
                <a:solidFill>
                  <a:srgbClr val="003366">
                    <a:lumMod val="60000"/>
                    <a:lumOff val="40000"/>
                  </a:srgbClr>
                </a:solidFill>
                <a:latin typeface="Arial" pitchFamily="34" charset="0"/>
              </a:rPr>
              <a:t>:</a:t>
            </a:r>
          </a:p>
          <a:p>
            <a:pPr marL="171450" indent="-171450" defTabSz="457200" fontAlgn="base">
              <a:spcBef>
                <a:spcPct val="0"/>
              </a:spcBef>
              <a:spcAft>
                <a:spcPct val="0"/>
              </a:spcAft>
              <a:buFont typeface="Arial"/>
              <a:buChar char="•"/>
            </a:pPr>
            <a:r>
              <a:rPr lang="en-US" sz="1200" dirty="0" smtClean="0">
                <a:solidFill>
                  <a:srgbClr val="EAEAEA"/>
                </a:solidFill>
                <a:latin typeface="Arial" pitchFamily="34" charset="0"/>
              </a:rPr>
              <a:t>Simulation</a:t>
            </a:r>
            <a:endParaRPr lang="en-US" sz="1200" dirty="0">
              <a:solidFill>
                <a:srgbClr val="EAEAEA"/>
              </a:solidFill>
              <a:latin typeface="Arial" pitchFamily="34" charset="0"/>
            </a:endParaRPr>
          </a:p>
          <a:p>
            <a:pPr marL="171450" indent="-171450" defTabSz="457200" fontAlgn="base">
              <a:spcBef>
                <a:spcPct val="0"/>
              </a:spcBef>
              <a:spcAft>
                <a:spcPct val="0"/>
              </a:spcAft>
              <a:buFont typeface="Arial"/>
              <a:buChar char="•"/>
            </a:pPr>
            <a:r>
              <a:rPr lang="en-US" sz="1200" dirty="0" smtClean="0">
                <a:solidFill>
                  <a:srgbClr val="EAEAEA"/>
                </a:solidFill>
                <a:latin typeface="Arial" pitchFamily="34" charset="0"/>
              </a:rPr>
              <a:t>End</a:t>
            </a:r>
            <a:r>
              <a:rPr lang="en-US" sz="1200" dirty="0">
                <a:solidFill>
                  <a:srgbClr val="EAEAEA"/>
                </a:solidFill>
                <a:latin typeface="Arial" pitchFamily="34" charset="0"/>
              </a:rPr>
              <a:t>-user analysis</a:t>
            </a:r>
          </a:p>
        </p:txBody>
      </p:sp>
    </p:spTree>
    <p:extLst>
      <p:ext uri="{BB962C8B-B14F-4D97-AF65-F5344CB8AC3E}">
        <p14:creationId xmlns:p14="http://schemas.microsoft.com/office/powerpoint/2010/main" val="7953087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Grid-LayerSMALL"/>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691680" y="908720"/>
            <a:ext cx="5544616" cy="5302792"/>
          </a:xfrm>
          <a:prstGeom prst="rect">
            <a:avLst/>
          </a:prstGeom>
          <a:noFill/>
        </p:spPr>
      </p:pic>
      <p:sp>
        <p:nvSpPr>
          <p:cNvPr id="2" name="Title 1"/>
          <p:cNvSpPr>
            <a:spLocks noGrp="1"/>
          </p:cNvSpPr>
          <p:nvPr>
            <p:ph type="title"/>
          </p:nvPr>
        </p:nvSpPr>
        <p:spPr/>
        <p:txBody>
          <a:bodyPr/>
          <a:lstStyle/>
          <a:p>
            <a:r>
              <a:rPr lang="en-US" dirty="0" smtClean="0"/>
              <a:t>e-Infrastructure: Grids</a:t>
            </a:r>
            <a:endParaRPr lang="en-GB" dirty="0"/>
          </a:p>
        </p:txBody>
      </p:sp>
      <p:grpSp>
        <p:nvGrpSpPr>
          <p:cNvPr id="13" name="Group 12"/>
          <p:cNvGrpSpPr/>
          <p:nvPr/>
        </p:nvGrpSpPr>
        <p:grpSpPr>
          <a:xfrm>
            <a:off x="381000" y="2590800"/>
            <a:ext cx="1146175" cy="1628775"/>
            <a:chOff x="381000" y="2590800"/>
            <a:chExt cx="1146175" cy="1628775"/>
          </a:xfrm>
        </p:grpSpPr>
        <p:pic>
          <p:nvPicPr>
            <p:cNvPr id="6" name="Picture 4" descr="tglogo-small"/>
            <p:cNvPicPr>
              <a:picLocks noChangeAspect="1" noChangeArrowheads="1"/>
            </p:cNvPicPr>
            <p:nvPr/>
          </p:nvPicPr>
          <p:blipFill>
            <a:blip r:embed="rId4" cstate="print"/>
            <a:srcRect/>
            <a:stretch>
              <a:fillRect/>
            </a:stretch>
          </p:blipFill>
          <p:spPr bwMode="auto">
            <a:xfrm>
              <a:off x="609600" y="2590800"/>
              <a:ext cx="596900" cy="747713"/>
            </a:xfrm>
            <a:prstGeom prst="rect">
              <a:avLst/>
            </a:prstGeom>
            <a:solidFill>
              <a:schemeClr val="bg1"/>
            </a:solidFill>
          </p:spPr>
        </p:pic>
        <p:pic>
          <p:nvPicPr>
            <p:cNvPr id="7" name="Picture 5" descr="deisa_logo_web"/>
            <p:cNvPicPr>
              <a:picLocks noChangeAspect="1" noChangeArrowheads="1"/>
            </p:cNvPicPr>
            <p:nvPr/>
          </p:nvPicPr>
          <p:blipFill>
            <a:blip r:embed="rId5" cstate="print"/>
            <a:srcRect/>
            <a:stretch>
              <a:fillRect/>
            </a:stretch>
          </p:blipFill>
          <p:spPr bwMode="auto">
            <a:xfrm>
              <a:off x="381000" y="3581400"/>
              <a:ext cx="1146175" cy="638175"/>
            </a:xfrm>
            <a:prstGeom prst="rect">
              <a:avLst/>
            </a:prstGeom>
            <a:noFill/>
          </p:spPr>
        </p:pic>
      </p:grpSp>
      <p:grpSp>
        <p:nvGrpSpPr>
          <p:cNvPr id="12" name="Group 11"/>
          <p:cNvGrpSpPr/>
          <p:nvPr/>
        </p:nvGrpSpPr>
        <p:grpSpPr>
          <a:xfrm>
            <a:off x="7486650" y="2590800"/>
            <a:ext cx="1657350" cy="1609725"/>
            <a:chOff x="7486650" y="2590800"/>
            <a:chExt cx="1657350" cy="1609725"/>
          </a:xfrm>
        </p:grpSpPr>
        <p:pic>
          <p:nvPicPr>
            <p:cNvPr id="8" name="Picture 7" descr="Open Science Grid">
              <a:hlinkClick r:id="rId6"/>
            </p:cNvPr>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7486650" y="3429000"/>
              <a:ext cx="1657350" cy="771525"/>
            </a:xfrm>
            <a:prstGeom prst="rect">
              <a:avLst/>
            </a:prstGeom>
            <a:noFill/>
          </p:spPr>
        </p:pic>
        <p:pic>
          <p:nvPicPr>
            <p:cNvPr id="9" name="Picture 5"/>
            <p:cNvPicPr>
              <a:picLocks noChangeAspect="1" noChangeArrowheads="1"/>
            </p:cNvPicPr>
            <p:nvPr/>
          </p:nvPicPr>
          <p:blipFill>
            <a:blip r:embed="rId8" cstate="print"/>
            <a:srcRect/>
            <a:stretch>
              <a:fillRect/>
            </a:stretch>
          </p:blipFill>
          <p:spPr bwMode="auto">
            <a:xfrm>
              <a:off x="7543800" y="2590800"/>
              <a:ext cx="962025" cy="742950"/>
            </a:xfrm>
            <a:prstGeom prst="rect">
              <a:avLst/>
            </a:prstGeom>
            <a:noFill/>
            <a:ln w="9525">
              <a:noFill/>
              <a:miter lim="800000"/>
              <a:headEnd/>
              <a:tailEnd/>
            </a:ln>
          </p:spPr>
        </p:pic>
      </p:grpSp>
      <p:grpSp>
        <p:nvGrpSpPr>
          <p:cNvPr id="11" name="Group 10"/>
          <p:cNvGrpSpPr/>
          <p:nvPr/>
        </p:nvGrpSpPr>
        <p:grpSpPr>
          <a:xfrm>
            <a:off x="6477000" y="5257800"/>
            <a:ext cx="1900238" cy="896461"/>
            <a:chOff x="6477000" y="5257800"/>
            <a:chExt cx="1900238" cy="896461"/>
          </a:xfrm>
        </p:grpSpPr>
        <p:pic>
          <p:nvPicPr>
            <p:cNvPr id="5" name="Picture 18" descr="geant_logo"/>
            <p:cNvPicPr>
              <a:picLocks noChangeAspect="1" noChangeArrowheads="1"/>
            </p:cNvPicPr>
            <p:nvPr/>
          </p:nvPicPr>
          <p:blipFill>
            <a:blip r:embed="rId9" cstate="screen"/>
            <a:srcRect/>
            <a:stretch>
              <a:fillRect/>
            </a:stretch>
          </p:blipFill>
          <p:spPr bwMode="auto">
            <a:xfrm>
              <a:off x="6477000" y="5486400"/>
              <a:ext cx="971550" cy="379412"/>
            </a:xfrm>
            <a:prstGeom prst="rect">
              <a:avLst/>
            </a:prstGeom>
            <a:noFill/>
          </p:spPr>
        </p:pic>
        <p:pic>
          <p:nvPicPr>
            <p:cNvPr id="1154051" name="Picture 3"/>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7620000" y="5257800"/>
              <a:ext cx="757238" cy="896461"/>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Ian.Bird@cern.ch </a:t>
            </a:r>
            <a:endParaRPr lang="en-US" dirty="0">
              <a:solidFill>
                <a:prstClr val="black">
                  <a:tint val="75000"/>
                </a:prstClr>
              </a:solidFill>
              <a:latin typeface="Calibri"/>
            </a:endParaRPr>
          </a:p>
        </p:txBody>
      </p:sp>
      <p:sp>
        <p:nvSpPr>
          <p:cNvPr id="10" name="Slide Number Placeholder 9"/>
          <p:cNvSpPr>
            <a:spLocks noGrp="1"/>
          </p:cNvSpPr>
          <p:nvPr>
            <p:ph type="sldNum" sz="quarter" idx="12"/>
          </p:nvPr>
        </p:nvSpPr>
        <p:spPr/>
        <p:txBody>
          <a:bodyPr/>
          <a:lstStyle/>
          <a:p>
            <a:fld id="{8FA168C2-9F18-4032-8801-50E4CEA0EAFB}" type="slidenum">
              <a:rPr lang="en-US" smtClean="0">
                <a:solidFill>
                  <a:prstClr val="black">
                    <a:tint val="75000"/>
                  </a:prstClr>
                </a:solidFill>
                <a:latin typeface="Calibri"/>
              </a:rPr>
              <a:pPr/>
              <a:t>21</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0798090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1"/>
          </p:nvPr>
        </p:nvSpPr>
        <p:spPr>
          <a:xfrm>
            <a:off x="323528" y="4941168"/>
            <a:ext cx="4752528" cy="1656184"/>
          </a:xfrm>
        </p:spPr>
        <p:txBody>
          <a:bodyPr>
            <a:normAutofit fontScale="92500" lnSpcReduction="20000"/>
          </a:bodyPr>
          <a:lstStyle/>
          <a:p>
            <a:r>
              <a:rPr lang="en-US" dirty="0" smtClean="0"/>
              <a:t>Relies on </a:t>
            </a:r>
          </a:p>
          <a:p>
            <a:pPr lvl="1"/>
            <a:r>
              <a:rPr lang="en-US" dirty="0" smtClean="0"/>
              <a:t>OPN, GEANT, US-</a:t>
            </a:r>
            <a:r>
              <a:rPr lang="en-US" dirty="0" err="1" smtClean="0"/>
              <a:t>LHCNet</a:t>
            </a:r>
            <a:endParaRPr lang="en-US" dirty="0" smtClean="0"/>
          </a:p>
          <a:p>
            <a:pPr lvl="1"/>
            <a:r>
              <a:rPr lang="en-US" dirty="0" smtClean="0"/>
              <a:t>NRENs &amp; other national &amp; international providers</a:t>
            </a:r>
            <a:endParaRPr lang="en-US" dirty="0"/>
          </a:p>
        </p:txBody>
      </p:sp>
      <p:sp>
        <p:nvSpPr>
          <p:cNvPr id="3" name="Footer Placeholder 2"/>
          <p:cNvSpPr>
            <a:spLocks noGrp="1"/>
          </p:cNvSpPr>
          <p:nvPr>
            <p:ph type="ftr" sz="quarter" idx="11"/>
          </p:nvPr>
        </p:nvSpPr>
        <p:spPr/>
        <p:txBody>
          <a:bodyPr/>
          <a:lstStyle/>
          <a:p>
            <a:pPr>
              <a:defRPr/>
            </a:pPr>
            <a:r>
              <a:rPr lang="en-GB" smtClean="0">
                <a:solidFill>
                  <a:prstClr val="black">
                    <a:tint val="75000"/>
                  </a:prstClr>
                </a:solidFill>
                <a:latin typeface="Calibri"/>
              </a:rPr>
              <a:t>Ian.Bird@cern.ch </a:t>
            </a:r>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pPr>
              <a:defRPr/>
            </a:pPr>
            <a:fld id="{9A0926FF-1421-463B-9348-245BC621DF0F}" type="slidenum">
              <a:rPr lang="en-GB" smtClean="0">
                <a:solidFill>
                  <a:prstClr val="black">
                    <a:tint val="75000"/>
                  </a:prstClr>
                </a:solidFill>
                <a:latin typeface="Calibri"/>
              </a:rPr>
              <a:pPr>
                <a:defRPr/>
              </a:pPr>
              <a:t>22</a:t>
            </a:fld>
            <a:endParaRPr lang="en-GB">
              <a:solidFill>
                <a:prstClr val="black">
                  <a:tint val="75000"/>
                </a:prstClr>
              </a:solidFill>
              <a:latin typeface="Calibri"/>
            </a:endParaRPr>
          </a:p>
        </p:txBody>
      </p:sp>
      <p:sp>
        <p:nvSpPr>
          <p:cNvPr id="5" name="Title 4"/>
          <p:cNvSpPr>
            <a:spLocks noGrp="1"/>
          </p:cNvSpPr>
          <p:nvPr>
            <p:ph type="title"/>
          </p:nvPr>
        </p:nvSpPr>
        <p:spPr>
          <a:xfrm>
            <a:off x="428224" y="0"/>
            <a:ext cx="4026024" cy="762000"/>
          </a:xfrm>
        </p:spPr>
        <p:txBody>
          <a:bodyPr>
            <a:normAutofit fontScale="90000"/>
          </a:bodyPr>
          <a:lstStyle/>
          <a:p>
            <a:r>
              <a:rPr lang="en-US" dirty="0" smtClean="0"/>
              <a:t>LHC Networking</a:t>
            </a:r>
            <a:endParaRPr lang="en-US" dirty="0"/>
          </a:p>
        </p:txBody>
      </p:sp>
      <p:pic>
        <p:nvPicPr>
          <p:cNvPr id="7" name="Picture 6" descr="map-lhcopn"/>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bwMode="auto">
          <a:xfrm>
            <a:off x="323528" y="692696"/>
            <a:ext cx="4644008" cy="4299087"/>
          </a:xfrm>
          <a:prstGeom prst="rect">
            <a:avLst/>
          </a:prstGeom>
          <a:noFill/>
          <a:ln w="9525">
            <a:noFill/>
            <a:miter lim="800000"/>
            <a:headEnd/>
            <a:tailEnd/>
          </a:ln>
        </p:spPr>
      </p:pic>
      <p:pic>
        <p:nvPicPr>
          <p:cNvPr id="8" name="Picture 3"/>
          <p:cNvPicPr>
            <a:picLocks noChangeAspect="1" noChangeArrowheads="1"/>
          </p:cNvPicPr>
          <p:nvPr/>
        </p:nvPicPr>
        <p:blipFill>
          <a:blip r:embed="rId3" cstate="screen">
            <a:lum bright="-26000" contrast="46000"/>
            <a:extLst>
              <a:ext uri="{28A0092B-C50C-407E-A947-70E740481C1C}">
                <a14:useLocalDpi xmlns:a14="http://schemas.microsoft.com/office/drawing/2010/main"/>
              </a:ext>
            </a:extLst>
          </a:blip>
          <a:srcRect l="1692" t="1579" r="3077" b="789"/>
          <a:stretch>
            <a:fillRect/>
          </a:stretch>
        </p:blipFill>
        <p:spPr bwMode="auto">
          <a:xfrm>
            <a:off x="5022075" y="0"/>
            <a:ext cx="4114046" cy="3631255"/>
          </a:xfrm>
          <a:prstGeom prst="rect">
            <a:avLst/>
          </a:prstGeom>
          <a:noFill/>
          <a:ln w="9525">
            <a:noFill/>
            <a:miter lim="800000"/>
            <a:headEnd/>
            <a:tailEnd/>
          </a:ln>
        </p:spPr>
      </p:pic>
      <p:pic>
        <p:nvPicPr>
          <p:cNvPr id="9" name="Picture 5" descr="C:\Users\Harvey\AppData\Local\Temp\Tier1 pathsBasic.png"/>
          <p:cNvPicPr>
            <a:picLocks noChangeAspect="1" noChangeArrowheads="1"/>
          </p:cNvPicPr>
          <p:nvPr/>
        </p:nvPicPr>
        <p:blipFill>
          <a:blip r:embed="rId4" cstate="screen">
            <a:extLst>
              <a:ext uri="{28A0092B-C50C-407E-A947-70E740481C1C}">
                <a14:useLocalDpi xmlns:a14="http://schemas.microsoft.com/office/drawing/2010/main"/>
              </a:ext>
            </a:extLst>
          </a:blip>
          <a:srcRect b="12112"/>
          <a:stretch>
            <a:fillRect/>
          </a:stretch>
        </p:blipFill>
        <p:spPr bwMode="auto">
          <a:xfrm>
            <a:off x="5004048" y="3645023"/>
            <a:ext cx="4139952" cy="2989965"/>
          </a:xfrm>
          <a:prstGeom prst="rect">
            <a:avLst/>
          </a:prstGeom>
          <a:noFill/>
        </p:spPr>
      </p:pic>
      <p:pic>
        <p:nvPicPr>
          <p:cNvPr id="2" name="Picture 1"/>
          <p:cNvPicPr>
            <a:picLocks noChangeAspect="1"/>
          </p:cNvPicPr>
          <p:nvPr/>
        </p:nvPicPr>
        <p:blipFill>
          <a:blip r:embed="rId5"/>
          <a:stretch>
            <a:fillRect/>
          </a:stretch>
        </p:blipFill>
        <p:spPr>
          <a:xfrm>
            <a:off x="8319" y="392545"/>
            <a:ext cx="7242226" cy="5884310"/>
          </a:xfrm>
          <a:prstGeom prst="rect">
            <a:avLst/>
          </a:prstGeom>
        </p:spPr>
      </p:pic>
    </p:spTree>
    <p:extLst>
      <p:ext uri="{BB962C8B-B14F-4D97-AF65-F5344CB8AC3E}">
        <p14:creationId xmlns:p14="http://schemas.microsoft.com/office/powerpoint/2010/main" val="33585270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Ian.Bird@cern.ch </a:t>
            </a:r>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8FA168C2-9F18-4032-8801-50E4CEA0EAFB}" type="slidenum">
              <a:rPr lang="en-US" smtClean="0">
                <a:solidFill>
                  <a:prstClr val="black">
                    <a:tint val="75000"/>
                  </a:prstClr>
                </a:solidFill>
                <a:latin typeface="Calibri"/>
              </a:rPr>
              <a:pPr/>
              <a:t>23</a:t>
            </a:fld>
            <a:endParaRPr lang="en-US" dirty="0">
              <a:solidFill>
                <a:prstClr val="black">
                  <a:tint val="75000"/>
                </a:prstClr>
              </a:solidFill>
              <a:latin typeface="Calibri"/>
            </a:endParaRPr>
          </a:p>
        </p:txBody>
      </p:sp>
      <p:sp>
        <p:nvSpPr>
          <p:cNvPr id="5" name="Title 4"/>
          <p:cNvSpPr>
            <a:spLocks noGrp="1"/>
          </p:cNvSpPr>
          <p:nvPr>
            <p:ph type="title"/>
          </p:nvPr>
        </p:nvSpPr>
        <p:spPr/>
        <p:txBody>
          <a:bodyPr/>
          <a:lstStyle/>
          <a:p>
            <a:r>
              <a:rPr lang="en-GB" dirty="0" smtClean="0"/>
              <a:t>From testing to data:</a:t>
            </a:r>
            <a:endParaRPr lang="en-GB" dirty="0"/>
          </a:p>
        </p:txBody>
      </p:sp>
      <p:sp>
        <p:nvSpPr>
          <p:cNvPr id="6" name="TextBox 5"/>
          <p:cNvSpPr txBox="1"/>
          <p:nvPr/>
        </p:nvSpPr>
        <p:spPr>
          <a:xfrm>
            <a:off x="1071538" y="928670"/>
            <a:ext cx="3643338" cy="33855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defTabSz="457200"/>
            <a:r>
              <a:rPr lang="en-GB" sz="1600" dirty="0" smtClean="0">
                <a:solidFill>
                  <a:prstClr val="black"/>
                </a:solidFill>
                <a:latin typeface="Calibri"/>
              </a:rPr>
              <a:t>Independent Experiment Data Challenges</a:t>
            </a:r>
          </a:p>
        </p:txBody>
      </p:sp>
      <p:sp>
        <p:nvSpPr>
          <p:cNvPr id="7" name="TextBox 6"/>
          <p:cNvSpPr txBox="1"/>
          <p:nvPr/>
        </p:nvSpPr>
        <p:spPr>
          <a:xfrm>
            <a:off x="1071538" y="1643050"/>
            <a:ext cx="3643338" cy="1631216"/>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defTabSz="457200"/>
            <a:r>
              <a:rPr lang="en-GB" sz="1600" dirty="0" smtClean="0">
                <a:solidFill>
                  <a:prstClr val="black"/>
                </a:solidFill>
                <a:latin typeface="Calibri"/>
              </a:rPr>
              <a:t>Service Challenges proposed in 2004</a:t>
            </a:r>
          </a:p>
          <a:p>
            <a:pPr defTabSz="457200"/>
            <a:r>
              <a:rPr lang="en-GB" sz="1200" dirty="0" smtClean="0">
                <a:solidFill>
                  <a:prstClr val="black"/>
                </a:solidFill>
                <a:latin typeface="Calibri"/>
              </a:rPr>
              <a:t>To demonstrate service aspects:</a:t>
            </a:r>
          </a:p>
          <a:p>
            <a:pPr lvl="1" defTabSz="457200">
              <a:buFontTx/>
              <a:buChar char="-"/>
            </a:pPr>
            <a:r>
              <a:rPr lang="en-GB" sz="1200" dirty="0" smtClean="0">
                <a:solidFill>
                  <a:prstClr val="black"/>
                </a:solidFill>
                <a:latin typeface="Calibri"/>
              </a:rPr>
              <a:t>Data transfers for weeks on end</a:t>
            </a:r>
          </a:p>
          <a:p>
            <a:pPr lvl="1" defTabSz="457200">
              <a:buFontTx/>
              <a:buChar char="-"/>
            </a:pPr>
            <a:r>
              <a:rPr lang="en-GB" sz="1200" dirty="0" smtClean="0">
                <a:solidFill>
                  <a:prstClr val="black"/>
                </a:solidFill>
                <a:latin typeface="Calibri"/>
              </a:rPr>
              <a:t>Data management</a:t>
            </a:r>
          </a:p>
          <a:p>
            <a:pPr lvl="1" defTabSz="457200">
              <a:buFontTx/>
              <a:buChar char="-"/>
            </a:pPr>
            <a:r>
              <a:rPr lang="en-GB" sz="1200" dirty="0" smtClean="0">
                <a:solidFill>
                  <a:prstClr val="black"/>
                </a:solidFill>
                <a:latin typeface="Calibri"/>
              </a:rPr>
              <a:t>Scaling of job workloads</a:t>
            </a:r>
          </a:p>
          <a:p>
            <a:pPr lvl="1" defTabSz="457200">
              <a:buFontTx/>
              <a:buChar char="-"/>
            </a:pPr>
            <a:r>
              <a:rPr lang="en-GB" sz="1200" dirty="0" smtClean="0">
                <a:solidFill>
                  <a:prstClr val="black"/>
                </a:solidFill>
                <a:latin typeface="Calibri"/>
              </a:rPr>
              <a:t>Security incidents (“fire drills”)</a:t>
            </a:r>
          </a:p>
          <a:p>
            <a:pPr lvl="1" defTabSz="457200">
              <a:buFontTx/>
              <a:buChar char="-"/>
            </a:pPr>
            <a:r>
              <a:rPr lang="en-GB" sz="1200" dirty="0" smtClean="0">
                <a:solidFill>
                  <a:prstClr val="black"/>
                </a:solidFill>
                <a:latin typeface="Calibri"/>
              </a:rPr>
              <a:t>Interoperability</a:t>
            </a:r>
          </a:p>
          <a:p>
            <a:pPr lvl="1" defTabSz="457200">
              <a:buFontTx/>
              <a:buChar char="-"/>
            </a:pPr>
            <a:r>
              <a:rPr lang="en-GB" sz="1200" dirty="0" smtClean="0">
                <a:solidFill>
                  <a:prstClr val="black"/>
                </a:solidFill>
                <a:latin typeface="Calibri"/>
              </a:rPr>
              <a:t>Support processes</a:t>
            </a:r>
            <a:endParaRPr lang="en-GB" sz="1200" dirty="0">
              <a:solidFill>
                <a:prstClr val="black"/>
              </a:solidFill>
              <a:latin typeface="Calibri"/>
            </a:endParaRPr>
          </a:p>
        </p:txBody>
      </p:sp>
      <p:sp>
        <p:nvSpPr>
          <p:cNvPr id="8" name="Striped Right Arrow 7"/>
          <p:cNvSpPr/>
          <p:nvPr/>
        </p:nvSpPr>
        <p:spPr>
          <a:xfrm rot="5400000">
            <a:off x="3143239" y="3357563"/>
            <a:ext cx="5715041" cy="857255"/>
          </a:xfrm>
          <a:prstGeom prst="stripedRightArrow">
            <a:avLst>
              <a:gd name="adj1" fmla="val 50000"/>
              <a:gd name="adj2" fmla="val 41059"/>
            </a:avLst>
          </a:prstGeom>
        </p:spPr>
        <p:style>
          <a:lnRef idx="0">
            <a:schemeClr val="accent6"/>
          </a:lnRef>
          <a:fillRef idx="3">
            <a:schemeClr val="accent6"/>
          </a:fillRef>
          <a:effectRef idx="3">
            <a:schemeClr val="accent6"/>
          </a:effectRef>
          <a:fontRef idx="minor">
            <a:schemeClr val="lt1"/>
          </a:fontRef>
        </p:style>
        <p:txBody>
          <a:bodyPr rtlCol="0" anchor="ctr"/>
          <a:lstStyle/>
          <a:p>
            <a:pPr algn="ctr" defTabSz="457200"/>
            <a:endParaRPr lang="en-GB">
              <a:solidFill>
                <a:prstClr val="white"/>
              </a:solidFill>
              <a:latin typeface="Calibri"/>
            </a:endParaRPr>
          </a:p>
        </p:txBody>
      </p:sp>
      <p:sp>
        <p:nvSpPr>
          <p:cNvPr id="9" name="TextBox 8"/>
          <p:cNvSpPr txBox="1"/>
          <p:nvPr/>
        </p:nvSpPr>
        <p:spPr>
          <a:xfrm>
            <a:off x="5072066" y="1071546"/>
            <a:ext cx="652743"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defTabSz="457200"/>
            <a:r>
              <a:rPr lang="en-GB" dirty="0" smtClean="0">
                <a:solidFill>
                  <a:prstClr val="black"/>
                </a:solidFill>
                <a:latin typeface="Calibri"/>
              </a:rPr>
              <a:t>2004</a:t>
            </a:r>
            <a:endParaRPr lang="en-GB" dirty="0">
              <a:solidFill>
                <a:prstClr val="black"/>
              </a:solidFill>
              <a:latin typeface="Calibri"/>
            </a:endParaRPr>
          </a:p>
        </p:txBody>
      </p:sp>
      <p:sp>
        <p:nvSpPr>
          <p:cNvPr id="10" name="TextBox 9"/>
          <p:cNvSpPr txBox="1"/>
          <p:nvPr/>
        </p:nvSpPr>
        <p:spPr>
          <a:xfrm>
            <a:off x="5072066" y="1928802"/>
            <a:ext cx="652743"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defTabSz="457200"/>
            <a:r>
              <a:rPr lang="en-GB" dirty="0" smtClean="0">
                <a:solidFill>
                  <a:prstClr val="black"/>
                </a:solidFill>
                <a:latin typeface="Calibri"/>
              </a:rPr>
              <a:t>2005</a:t>
            </a:r>
            <a:endParaRPr lang="en-GB" dirty="0">
              <a:solidFill>
                <a:prstClr val="black"/>
              </a:solidFill>
              <a:latin typeface="Calibri"/>
            </a:endParaRPr>
          </a:p>
        </p:txBody>
      </p:sp>
      <p:sp>
        <p:nvSpPr>
          <p:cNvPr id="11" name="TextBox 10"/>
          <p:cNvSpPr txBox="1"/>
          <p:nvPr/>
        </p:nvSpPr>
        <p:spPr>
          <a:xfrm>
            <a:off x="5072066" y="2857496"/>
            <a:ext cx="652743"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defTabSz="457200"/>
            <a:r>
              <a:rPr lang="en-GB" dirty="0" smtClean="0">
                <a:solidFill>
                  <a:prstClr val="black"/>
                </a:solidFill>
                <a:latin typeface="Calibri"/>
              </a:rPr>
              <a:t>2006</a:t>
            </a:r>
            <a:endParaRPr lang="en-GB" dirty="0">
              <a:solidFill>
                <a:prstClr val="black"/>
              </a:solidFill>
              <a:latin typeface="Calibri"/>
            </a:endParaRPr>
          </a:p>
        </p:txBody>
      </p:sp>
      <p:sp>
        <p:nvSpPr>
          <p:cNvPr id="12" name="TextBox 11"/>
          <p:cNvSpPr txBox="1"/>
          <p:nvPr/>
        </p:nvSpPr>
        <p:spPr>
          <a:xfrm>
            <a:off x="5072066" y="3714752"/>
            <a:ext cx="652743"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defTabSz="457200"/>
            <a:r>
              <a:rPr lang="en-GB" dirty="0" smtClean="0">
                <a:solidFill>
                  <a:prstClr val="black"/>
                </a:solidFill>
                <a:latin typeface="Calibri"/>
              </a:rPr>
              <a:t>2007</a:t>
            </a:r>
            <a:endParaRPr lang="en-GB" dirty="0">
              <a:solidFill>
                <a:prstClr val="black"/>
              </a:solidFill>
              <a:latin typeface="Calibri"/>
            </a:endParaRPr>
          </a:p>
        </p:txBody>
      </p:sp>
      <p:sp>
        <p:nvSpPr>
          <p:cNvPr id="13" name="TextBox 12"/>
          <p:cNvSpPr txBox="1"/>
          <p:nvPr/>
        </p:nvSpPr>
        <p:spPr>
          <a:xfrm>
            <a:off x="5072066" y="4500570"/>
            <a:ext cx="652743"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defTabSz="457200"/>
            <a:r>
              <a:rPr lang="en-GB" dirty="0" smtClean="0">
                <a:solidFill>
                  <a:prstClr val="black"/>
                </a:solidFill>
                <a:latin typeface="Calibri"/>
              </a:rPr>
              <a:t>2008</a:t>
            </a:r>
            <a:endParaRPr lang="en-GB" dirty="0">
              <a:solidFill>
                <a:prstClr val="black"/>
              </a:solidFill>
              <a:latin typeface="Calibri"/>
            </a:endParaRPr>
          </a:p>
        </p:txBody>
      </p:sp>
      <p:sp>
        <p:nvSpPr>
          <p:cNvPr id="14" name="TextBox 13"/>
          <p:cNvSpPr txBox="1"/>
          <p:nvPr/>
        </p:nvSpPr>
        <p:spPr>
          <a:xfrm>
            <a:off x="5072066" y="5357826"/>
            <a:ext cx="652743"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defTabSz="457200"/>
            <a:r>
              <a:rPr lang="en-GB" dirty="0" smtClean="0">
                <a:solidFill>
                  <a:prstClr val="black"/>
                </a:solidFill>
                <a:latin typeface="Calibri"/>
              </a:rPr>
              <a:t>2009</a:t>
            </a:r>
            <a:endParaRPr lang="en-GB" dirty="0">
              <a:solidFill>
                <a:prstClr val="black"/>
              </a:solidFill>
              <a:latin typeface="Calibri"/>
            </a:endParaRPr>
          </a:p>
        </p:txBody>
      </p:sp>
      <p:sp>
        <p:nvSpPr>
          <p:cNvPr id="15" name="TextBox 14"/>
          <p:cNvSpPr txBox="1"/>
          <p:nvPr/>
        </p:nvSpPr>
        <p:spPr>
          <a:xfrm>
            <a:off x="5072066" y="6215082"/>
            <a:ext cx="652743"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defTabSz="457200"/>
            <a:r>
              <a:rPr lang="en-GB" dirty="0" smtClean="0">
                <a:solidFill>
                  <a:prstClr val="black"/>
                </a:solidFill>
                <a:latin typeface="Calibri"/>
              </a:rPr>
              <a:t>2010</a:t>
            </a:r>
            <a:endParaRPr lang="en-GB" dirty="0">
              <a:solidFill>
                <a:prstClr val="black"/>
              </a:solidFill>
              <a:latin typeface="Calibri"/>
            </a:endParaRPr>
          </a:p>
        </p:txBody>
      </p:sp>
      <p:sp>
        <p:nvSpPr>
          <p:cNvPr id="17" name="TextBox 16"/>
          <p:cNvSpPr txBox="1"/>
          <p:nvPr/>
        </p:nvSpPr>
        <p:spPr>
          <a:xfrm>
            <a:off x="6215074" y="1500174"/>
            <a:ext cx="1881221" cy="307777"/>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pPr defTabSz="457200"/>
            <a:r>
              <a:rPr lang="en-GB" sz="1400" dirty="0" smtClean="0">
                <a:solidFill>
                  <a:prstClr val="black"/>
                </a:solidFill>
                <a:latin typeface="Calibri"/>
              </a:rPr>
              <a:t>SC1 Basic transfer rates</a:t>
            </a:r>
            <a:endParaRPr lang="en-GB" sz="1400" dirty="0">
              <a:solidFill>
                <a:prstClr val="black"/>
              </a:solidFill>
              <a:latin typeface="Calibri"/>
            </a:endParaRPr>
          </a:p>
        </p:txBody>
      </p:sp>
      <p:sp>
        <p:nvSpPr>
          <p:cNvPr id="18" name="TextBox 17"/>
          <p:cNvSpPr txBox="1"/>
          <p:nvPr/>
        </p:nvSpPr>
        <p:spPr>
          <a:xfrm>
            <a:off x="6215074" y="2000240"/>
            <a:ext cx="1881221" cy="307777"/>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pPr defTabSz="457200"/>
            <a:r>
              <a:rPr lang="en-GB" sz="1400" dirty="0" smtClean="0">
                <a:solidFill>
                  <a:prstClr val="black"/>
                </a:solidFill>
                <a:latin typeface="Calibri"/>
              </a:rPr>
              <a:t>SC2 Basic transfer rates</a:t>
            </a:r>
            <a:endParaRPr lang="en-GB" sz="1400" dirty="0">
              <a:solidFill>
                <a:prstClr val="black"/>
              </a:solidFill>
              <a:latin typeface="Calibri"/>
            </a:endParaRPr>
          </a:p>
        </p:txBody>
      </p:sp>
      <p:sp>
        <p:nvSpPr>
          <p:cNvPr id="19" name="TextBox 18"/>
          <p:cNvSpPr txBox="1"/>
          <p:nvPr/>
        </p:nvSpPr>
        <p:spPr>
          <a:xfrm>
            <a:off x="6215074" y="2500306"/>
            <a:ext cx="2714644" cy="52322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defTabSz="457200"/>
            <a:r>
              <a:rPr lang="en-GB" sz="1400" dirty="0" smtClean="0">
                <a:solidFill>
                  <a:prstClr val="black"/>
                </a:solidFill>
                <a:latin typeface="Calibri"/>
              </a:rPr>
              <a:t>SC3 Sustained rates, data management, service reliability</a:t>
            </a:r>
            <a:endParaRPr lang="en-GB" sz="1400" dirty="0">
              <a:solidFill>
                <a:prstClr val="black"/>
              </a:solidFill>
              <a:latin typeface="Calibri"/>
            </a:endParaRPr>
          </a:p>
        </p:txBody>
      </p:sp>
      <p:sp>
        <p:nvSpPr>
          <p:cNvPr id="20" name="TextBox 19"/>
          <p:cNvSpPr txBox="1"/>
          <p:nvPr/>
        </p:nvSpPr>
        <p:spPr>
          <a:xfrm>
            <a:off x="6215074" y="3214686"/>
            <a:ext cx="2714644" cy="52322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defTabSz="457200"/>
            <a:r>
              <a:rPr lang="en-GB" sz="1400" dirty="0" smtClean="0">
                <a:solidFill>
                  <a:prstClr val="black"/>
                </a:solidFill>
                <a:latin typeface="Calibri"/>
              </a:rPr>
              <a:t>SC4 Nominal LHC rates, disk</a:t>
            </a:r>
            <a:r>
              <a:rPr lang="en-GB" sz="1400" dirty="0" smtClean="0">
                <a:solidFill>
                  <a:prstClr val="black"/>
                </a:solidFill>
                <a:latin typeface="Calibri"/>
                <a:sym typeface="Wingdings" pitchFamily="2" charset="2"/>
              </a:rPr>
              <a:t> tape tests</a:t>
            </a:r>
            <a:r>
              <a:rPr lang="en-GB" sz="1400" dirty="0" smtClean="0">
                <a:solidFill>
                  <a:prstClr val="black"/>
                </a:solidFill>
                <a:latin typeface="Calibri"/>
              </a:rPr>
              <a:t>, all Tier 1s, some Tier 2s</a:t>
            </a:r>
            <a:endParaRPr lang="en-GB" sz="1400" dirty="0">
              <a:solidFill>
                <a:prstClr val="black"/>
              </a:solidFill>
              <a:latin typeface="Calibri"/>
            </a:endParaRPr>
          </a:p>
        </p:txBody>
      </p:sp>
      <p:sp>
        <p:nvSpPr>
          <p:cNvPr id="21" name="TextBox 20"/>
          <p:cNvSpPr txBox="1"/>
          <p:nvPr/>
        </p:nvSpPr>
        <p:spPr>
          <a:xfrm>
            <a:off x="6215074" y="4572008"/>
            <a:ext cx="2714644" cy="738664"/>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defTabSz="457200"/>
            <a:r>
              <a:rPr lang="en-GB" sz="1400" dirty="0" smtClean="0">
                <a:solidFill>
                  <a:prstClr val="black"/>
                </a:solidFill>
                <a:latin typeface="Calibri"/>
              </a:rPr>
              <a:t>CCRC’08 Readiness challenge, all experiments,  ~full computing models</a:t>
            </a:r>
            <a:endParaRPr lang="en-GB" sz="1400" dirty="0">
              <a:solidFill>
                <a:prstClr val="black"/>
              </a:solidFill>
              <a:latin typeface="Calibri"/>
            </a:endParaRPr>
          </a:p>
        </p:txBody>
      </p:sp>
      <p:sp>
        <p:nvSpPr>
          <p:cNvPr id="22" name="TextBox 21"/>
          <p:cNvSpPr txBox="1"/>
          <p:nvPr/>
        </p:nvSpPr>
        <p:spPr>
          <a:xfrm>
            <a:off x="6215074" y="5429264"/>
            <a:ext cx="2714644" cy="738664"/>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defTabSz="457200"/>
            <a:r>
              <a:rPr lang="en-GB" sz="1400" dirty="0" smtClean="0">
                <a:solidFill>
                  <a:prstClr val="black"/>
                </a:solidFill>
                <a:latin typeface="Calibri"/>
              </a:rPr>
              <a:t>STEP’09 Scale challenge, all experiments,  full computing models, tape recall + analysis</a:t>
            </a:r>
            <a:endParaRPr lang="en-GB" sz="1400" dirty="0">
              <a:solidFill>
                <a:prstClr val="black"/>
              </a:solidFill>
              <a:latin typeface="Calibri"/>
            </a:endParaRPr>
          </a:p>
        </p:txBody>
      </p:sp>
      <p:sp>
        <p:nvSpPr>
          <p:cNvPr id="23" name="TextBox 22"/>
          <p:cNvSpPr txBox="1"/>
          <p:nvPr/>
        </p:nvSpPr>
        <p:spPr>
          <a:xfrm>
            <a:off x="857224" y="3929066"/>
            <a:ext cx="3429024" cy="2339102"/>
          </a:xfrm>
          <a:prstGeom prst="rect">
            <a:avLst/>
          </a:prstGeom>
          <a:scene3d>
            <a:camera prst="orthographicFront"/>
            <a:lightRig rig="threePt" dir="t"/>
          </a:scene3d>
          <a:sp3d>
            <a:bevelT/>
          </a:sp3d>
        </p:spPr>
        <p:style>
          <a:lnRef idx="1">
            <a:schemeClr val="accent2"/>
          </a:lnRef>
          <a:fillRef idx="2">
            <a:schemeClr val="accent2"/>
          </a:fillRef>
          <a:effectRef idx="1">
            <a:schemeClr val="accent2"/>
          </a:effectRef>
          <a:fontRef idx="minor">
            <a:schemeClr val="dk1"/>
          </a:fontRef>
        </p:style>
        <p:txBody>
          <a:bodyPr wrap="square" rtlCol="0">
            <a:spAutoFit/>
          </a:bodyPr>
          <a:lstStyle/>
          <a:p>
            <a:pPr defTabSz="457200">
              <a:buFont typeface="Arial" pitchFamily="34" charset="0"/>
              <a:buChar char="•"/>
            </a:pPr>
            <a:r>
              <a:rPr lang="en-GB" sz="1600" dirty="0" smtClean="0">
                <a:solidFill>
                  <a:prstClr val="black"/>
                </a:solidFill>
                <a:latin typeface="Calibri"/>
              </a:rPr>
              <a:t> Focus on real and continuous production use of the service over several years (simulations since 2003, cosmic ray data, etc.)</a:t>
            </a:r>
          </a:p>
          <a:p>
            <a:pPr defTabSz="457200">
              <a:buFont typeface="Arial" pitchFamily="34" charset="0"/>
              <a:buChar char="•"/>
            </a:pPr>
            <a:r>
              <a:rPr lang="en-GB" sz="1600" dirty="0" smtClean="0">
                <a:solidFill>
                  <a:prstClr val="black"/>
                </a:solidFill>
                <a:latin typeface="Calibri"/>
              </a:rPr>
              <a:t> Data and Service challenges to exercise all aspects of the service – not just for data transfers, but workloads, support structures etc.</a:t>
            </a:r>
          </a:p>
          <a:p>
            <a:pPr defTabSz="457200"/>
            <a:endParaRPr lang="en-GB" dirty="0">
              <a:solidFill>
                <a:prstClr val="black"/>
              </a:solidFill>
              <a:latin typeface="Calibri"/>
            </a:endParaRPr>
          </a:p>
        </p:txBody>
      </p:sp>
      <p:cxnSp>
        <p:nvCxnSpPr>
          <p:cNvPr id="25" name="Straight Arrow Connector 24"/>
          <p:cNvCxnSpPr>
            <a:stCxn id="6" idx="3"/>
          </p:cNvCxnSpPr>
          <p:nvPr/>
        </p:nvCxnSpPr>
        <p:spPr>
          <a:xfrm flipV="1">
            <a:off x="4714876" y="928671"/>
            <a:ext cx="1000132" cy="169276"/>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27" name="Straight Arrow Connector 26"/>
          <p:cNvCxnSpPr>
            <a:stCxn id="7" idx="3"/>
          </p:cNvCxnSpPr>
          <p:nvPr/>
        </p:nvCxnSpPr>
        <p:spPr>
          <a:xfrm flipV="1">
            <a:off x="4714876" y="1571612"/>
            <a:ext cx="1000132" cy="887046"/>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29" name="TextBox 28"/>
          <p:cNvSpPr txBox="1"/>
          <p:nvPr/>
        </p:nvSpPr>
        <p:spPr>
          <a:xfrm>
            <a:off x="6215074" y="642918"/>
            <a:ext cx="2786082" cy="73866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defTabSz="457200"/>
            <a:r>
              <a:rPr lang="en-GB" sz="1400" dirty="0" smtClean="0">
                <a:solidFill>
                  <a:prstClr val="black"/>
                </a:solidFill>
                <a:latin typeface="Calibri"/>
              </a:rPr>
              <a:t>e.g. DC04 (ALICE, CMS, </a:t>
            </a:r>
            <a:r>
              <a:rPr lang="en-GB" sz="1400" dirty="0" err="1" smtClean="0">
                <a:solidFill>
                  <a:prstClr val="black"/>
                </a:solidFill>
                <a:latin typeface="Calibri"/>
              </a:rPr>
              <a:t>LHCb</a:t>
            </a:r>
            <a:r>
              <a:rPr lang="en-GB" sz="1400" dirty="0" smtClean="0">
                <a:solidFill>
                  <a:prstClr val="black"/>
                </a:solidFill>
                <a:latin typeface="Calibri"/>
              </a:rPr>
              <a:t>)/DC2 (ATLAS) in 2004 saw first full chain of computing models on grids</a:t>
            </a:r>
            <a:endParaRPr lang="en-GB" sz="1400" dirty="0">
              <a:solidFill>
                <a:prstClr val="black"/>
              </a:solidFill>
              <a:latin typeface="Calibri"/>
            </a:endParaRPr>
          </a:p>
        </p:txBody>
      </p:sp>
    </p:spTree>
    <p:extLst>
      <p:ext uri="{BB962C8B-B14F-4D97-AF65-F5344CB8AC3E}">
        <p14:creationId xmlns:p14="http://schemas.microsoft.com/office/powerpoint/2010/main" val="10935839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1"/>
          </p:nvPr>
        </p:nvPicPr>
        <p:blipFill rotWithShape="1">
          <a:blip r:embed="rId2" cstate="screen">
            <a:extLst>
              <a:ext uri="{28A0092B-C50C-407E-A947-70E740481C1C}">
                <a14:useLocalDpi xmlns:a14="http://schemas.microsoft.com/office/drawing/2010/main"/>
              </a:ext>
            </a:extLst>
          </a:blip>
          <a:srcRect l="-210" r="462"/>
          <a:stretch/>
        </p:blipFill>
        <p:spPr>
          <a:xfrm>
            <a:off x="683568" y="836712"/>
            <a:ext cx="8274564" cy="4275520"/>
          </a:xfrm>
        </p:spPr>
      </p:pic>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Ian.Bird@cern.ch </a:t>
            </a:r>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8FA168C2-9F18-4032-8801-50E4CEA0EAFB}" type="slidenum">
              <a:rPr lang="en-US" smtClean="0">
                <a:solidFill>
                  <a:prstClr val="black">
                    <a:tint val="75000"/>
                  </a:prstClr>
                </a:solidFill>
                <a:latin typeface="Calibri"/>
              </a:rPr>
              <a:pPr/>
              <a:t>24</a:t>
            </a:fld>
            <a:endParaRPr lang="en-US" dirty="0">
              <a:solidFill>
                <a:prstClr val="black">
                  <a:tint val="75000"/>
                </a:prstClr>
              </a:solidFill>
              <a:latin typeface="Calibri"/>
            </a:endParaRPr>
          </a:p>
        </p:txBody>
      </p:sp>
      <p:sp>
        <p:nvSpPr>
          <p:cNvPr id="5" name="Title 4"/>
          <p:cNvSpPr>
            <a:spLocks noGrp="1"/>
          </p:cNvSpPr>
          <p:nvPr>
            <p:ph type="title"/>
          </p:nvPr>
        </p:nvSpPr>
        <p:spPr>
          <a:xfrm>
            <a:off x="899592" y="0"/>
            <a:ext cx="7924800" cy="762000"/>
          </a:xfrm>
        </p:spPr>
        <p:txBody>
          <a:bodyPr/>
          <a:lstStyle/>
          <a:p>
            <a:r>
              <a:rPr lang="en-GB" dirty="0" smtClean="0"/>
              <a:t>Castor data written 2010-12</a:t>
            </a:r>
            <a:endParaRPr lang="en-GB" dirty="0"/>
          </a:p>
        </p:txBody>
      </p:sp>
      <p:sp>
        <p:nvSpPr>
          <p:cNvPr id="8" name="Content Placeholder 1"/>
          <p:cNvSpPr txBox="1">
            <a:spLocks/>
          </p:cNvSpPr>
          <p:nvPr/>
        </p:nvSpPr>
        <p:spPr>
          <a:xfrm>
            <a:off x="1403648" y="1196752"/>
            <a:ext cx="3045550" cy="974439"/>
          </a:xfrm>
          <a:prstGeom prst="rect">
            <a:avLst/>
          </a:prstGeom>
        </p:spPr>
        <p:style>
          <a:lnRef idx="1">
            <a:schemeClr val="accent4"/>
          </a:lnRef>
          <a:fillRef idx="2">
            <a:schemeClr val="accent4"/>
          </a:fillRef>
          <a:effectRef idx="1">
            <a:schemeClr val="accent4"/>
          </a:effectRef>
          <a:fontRef idx="minor">
            <a:schemeClr val="dk1"/>
          </a:fontRef>
        </p:style>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lang="en-US" sz="3200" kern="1200" dirty="0" smtClean="0">
                <a:solidFill>
                  <a:srgbClr val="FFFF00"/>
                </a:solidFill>
                <a:latin typeface="+mn-lt"/>
                <a:ea typeface="+mn-ea"/>
                <a:cs typeface="+mn-cs"/>
              </a:defRPr>
            </a:lvl1pPr>
            <a:lvl2pPr marL="742950" indent="-285750" algn="l" defTabSz="457200" rtl="0" eaLnBrk="1" latinLnBrk="0" hangingPunct="1">
              <a:spcBef>
                <a:spcPct val="20000"/>
              </a:spcBef>
              <a:buFont typeface="Arial"/>
              <a:buChar char="–"/>
              <a:defRPr lang="en-US" sz="2800" kern="1200" dirty="0" smtClean="0">
                <a:solidFill>
                  <a:srgbClr val="3366FF"/>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dk1"/>
                </a:solidFill>
                <a:latin typeface="+mn-lt"/>
                <a:ea typeface="+mn-ea"/>
                <a:cs typeface="+mn-cs"/>
              </a:defRPr>
            </a:lvl9pPr>
          </a:lstStyle>
          <a:p>
            <a:pPr marL="0" indent="0">
              <a:buFont typeface="Arial"/>
              <a:buNone/>
            </a:pPr>
            <a:r>
              <a:rPr sz="1800" b="1" u="sng">
                <a:solidFill>
                  <a:prstClr val="black"/>
                </a:solidFill>
                <a:latin typeface="Calibri"/>
              </a:rPr>
              <a:t>2010-2012 Data written: </a:t>
            </a:r>
          </a:p>
          <a:p>
            <a:pPr marL="0" indent="0">
              <a:buFont typeface="Arial"/>
              <a:buNone/>
            </a:pPr>
            <a:r>
              <a:rPr sz="1800" b="1">
                <a:solidFill>
                  <a:prstClr val="black"/>
                </a:solidFill>
                <a:latin typeface="Calibri"/>
              </a:rPr>
              <a:t>Total ~19 PB in 2012</a:t>
            </a:r>
            <a:endParaRPr sz="1800">
              <a:solidFill>
                <a:prstClr val="black"/>
              </a:solidFill>
              <a:latin typeface="Calibri"/>
            </a:endParaRPr>
          </a:p>
          <a:p>
            <a:pPr marL="0" indent="0">
              <a:buFont typeface="Arial"/>
              <a:buNone/>
            </a:pPr>
            <a:r>
              <a:rPr sz="1800" b="1">
                <a:solidFill>
                  <a:prstClr val="black"/>
                </a:solidFill>
                <a:latin typeface="Calibri"/>
              </a:rPr>
              <a:t>Close to 4 PB/month now</a:t>
            </a:r>
            <a:endParaRPr sz="1800">
              <a:solidFill>
                <a:prstClr val="black"/>
              </a:solidFill>
              <a:latin typeface="Calibri"/>
            </a:endParaRPr>
          </a:p>
        </p:txBody>
      </p:sp>
      <p:sp>
        <p:nvSpPr>
          <p:cNvPr id="10" name="Content Placeholder 1"/>
          <p:cNvSpPr txBox="1">
            <a:spLocks/>
          </p:cNvSpPr>
          <p:nvPr/>
        </p:nvSpPr>
        <p:spPr>
          <a:xfrm>
            <a:off x="1475656" y="5661248"/>
            <a:ext cx="3045550" cy="974439"/>
          </a:xfrm>
          <a:prstGeom prst="rect">
            <a:avLst/>
          </a:prstGeom>
        </p:spPr>
        <p:style>
          <a:lnRef idx="1">
            <a:schemeClr val="accent4"/>
          </a:lnRef>
          <a:fillRef idx="2">
            <a:schemeClr val="accent4"/>
          </a:fillRef>
          <a:effectRef idx="1">
            <a:schemeClr val="accent4"/>
          </a:effectRef>
          <a:fontRef idx="minor">
            <a:schemeClr val="dk1"/>
          </a:fontRef>
        </p:style>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lang="en-US" sz="3200" kern="1200" dirty="0" smtClean="0">
                <a:solidFill>
                  <a:srgbClr val="FFFF00"/>
                </a:solidFill>
                <a:latin typeface="+mn-lt"/>
                <a:ea typeface="+mn-ea"/>
                <a:cs typeface="+mn-cs"/>
              </a:defRPr>
            </a:lvl1pPr>
            <a:lvl2pPr marL="742950" indent="-285750" algn="l" defTabSz="457200" rtl="0" eaLnBrk="1" latinLnBrk="0" hangingPunct="1">
              <a:spcBef>
                <a:spcPct val="20000"/>
              </a:spcBef>
              <a:buFont typeface="Arial"/>
              <a:buChar char="–"/>
              <a:defRPr lang="en-US" sz="2800" kern="1200" dirty="0" smtClean="0">
                <a:solidFill>
                  <a:srgbClr val="3366FF"/>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dk1"/>
                </a:solidFill>
                <a:latin typeface="+mn-lt"/>
                <a:ea typeface="+mn-ea"/>
                <a:cs typeface="+mn-cs"/>
              </a:defRPr>
            </a:lvl9pPr>
          </a:lstStyle>
          <a:p>
            <a:pPr marL="0" indent="0">
              <a:buFont typeface="Arial"/>
              <a:buNone/>
            </a:pPr>
            <a:r>
              <a:rPr sz="1800">
                <a:solidFill>
                  <a:prstClr val="black"/>
                </a:solidFill>
                <a:latin typeface="Calibri"/>
              </a:rPr>
              <a:t>Data rates in Castor increased</a:t>
            </a:r>
          </a:p>
          <a:p>
            <a:pPr marL="0" indent="0">
              <a:buFont typeface="Arial"/>
              <a:buNone/>
            </a:pPr>
            <a:r>
              <a:rPr sz="1800">
                <a:solidFill>
                  <a:prstClr val="black"/>
                </a:solidFill>
                <a:latin typeface="Calibri"/>
              </a:rPr>
              <a:t> 3-4 GB/s input</a:t>
            </a:r>
          </a:p>
          <a:p>
            <a:pPr marL="0" indent="0">
              <a:buFont typeface="Arial"/>
              <a:buNone/>
            </a:pPr>
            <a:r>
              <a:rPr sz="1800">
                <a:solidFill>
                  <a:prstClr val="black"/>
                </a:solidFill>
                <a:latin typeface="Calibri"/>
              </a:rPr>
              <a:t>~15 GB/s output</a:t>
            </a:r>
            <a:endParaRPr sz="1800">
              <a:solidFill>
                <a:prstClr val="black"/>
              </a:solidFill>
              <a:latin typeface="Calibri"/>
            </a:endParaRPr>
          </a:p>
        </p:txBody>
      </p:sp>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33436" y="5157192"/>
            <a:ext cx="4585692" cy="1700808"/>
          </a:xfrm>
          <a:prstGeom prst="rect">
            <a:avLst/>
          </a:prstGeom>
        </p:spPr>
      </p:pic>
      <p:cxnSp>
        <p:nvCxnSpPr>
          <p:cNvPr id="9" name="Straight Connector 8"/>
          <p:cNvCxnSpPr/>
          <p:nvPr/>
        </p:nvCxnSpPr>
        <p:spPr>
          <a:xfrm flipV="1">
            <a:off x="2083597" y="3283115"/>
            <a:ext cx="1121141" cy="9921"/>
          </a:xfrm>
          <a:prstGeom prst="line">
            <a:avLst/>
          </a:prstGeom>
        </p:spPr>
        <p:style>
          <a:lnRef idx="3">
            <a:schemeClr val="accent2"/>
          </a:lnRef>
          <a:fillRef idx="0">
            <a:schemeClr val="accent2"/>
          </a:fillRef>
          <a:effectRef idx="2">
            <a:schemeClr val="accent2"/>
          </a:effectRef>
          <a:fontRef idx="minor">
            <a:schemeClr val="tx1"/>
          </a:fontRef>
        </p:style>
      </p:cxnSp>
      <p:cxnSp>
        <p:nvCxnSpPr>
          <p:cNvPr id="11" name="Straight Connector 10"/>
          <p:cNvCxnSpPr/>
          <p:nvPr/>
        </p:nvCxnSpPr>
        <p:spPr>
          <a:xfrm>
            <a:off x="4449198" y="3282747"/>
            <a:ext cx="1411162" cy="9921"/>
          </a:xfrm>
          <a:prstGeom prst="line">
            <a:avLst/>
          </a:prstGeom>
        </p:spPr>
        <p:style>
          <a:lnRef idx="3">
            <a:schemeClr val="accent2"/>
          </a:lnRef>
          <a:fillRef idx="0">
            <a:schemeClr val="accent2"/>
          </a:fillRef>
          <a:effectRef idx="2">
            <a:schemeClr val="accent2"/>
          </a:effectRef>
          <a:fontRef idx="minor">
            <a:schemeClr val="tx1"/>
          </a:fontRef>
        </p:style>
      </p:cxnSp>
      <p:cxnSp>
        <p:nvCxnSpPr>
          <p:cNvPr id="12" name="Straight Connector 11"/>
          <p:cNvCxnSpPr/>
          <p:nvPr/>
        </p:nvCxnSpPr>
        <p:spPr>
          <a:xfrm flipV="1">
            <a:off x="7122583" y="2152783"/>
            <a:ext cx="1110824" cy="18408"/>
          </a:xfrm>
          <a:prstGeom prst="line">
            <a:avLst/>
          </a:prstGeom>
        </p:spPr>
        <p:style>
          <a:lnRef idx="3">
            <a:schemeClr val="accent2"/>
          </a:lnRef>
          <a:fillRef idx="0">
            <a:schemeClr val="accent2"/>
          </a:fillRef>
          <a:effectRef idx="2">
            <a:schemeClr val="accent2"/>
          </a:effectRef>
          <a:fontRef idx="minor">
            <a:schemeClr val="tx1"/>
          </a:fontRef>
        </p:style>
      </p:cxnSp>
      <p:sp>
        <p:nvSpPr>
          <p:cNvPr id="13" name="TextBox 12"/>
          <p:cNvSpPr txBox="1"/>
          <p:nvPr/>
        </p:nvSpPr>
        <p:spPr>
          <a:xfrm>
            <a:off x="1612652" y="2443653"/>
            <a:ext cx="1462247"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pPr defTabSz="457200"/>
            <a:r>
              <a:rPr lang="en-GB" dirty="0" smtClean="0">
                <a:solidFill>
                  <a:prstClr val="black"/>
                </a:solidFill>
                <a:latin typeface="Calibri"/>
              </a:rPr>
              <a:t>15 PB in 2010</a:t>
            </a:r>
            <a:endParaRPr lang="en-GB" dirty="0">
              <a:solidFill>
                <a:prstClr val="black"/>
              </a:solidFill>
              <a:latin typeface="Calibri"/>
            </a:endParaRPr>
          </a:p>
        </p:txBody>
      </p:sp>
      <p:sp>
        <p:nvSpPr>
          <p:cNvPr id="14" name="TextBox 13"/>
          <p:cNvSpPr txBox="1"/>
          <p:nvPr/>
        </p:nvSpPr>
        <p:spPr>
          <a:xfrm>
            <a:off x="4055661" y="2443653"/>
            <a:ext cx="1462247"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pPr defTabSz="457200"/>
            <a:r>
              <a:rPr lang="en-GB" dirty="0" smtClean="0">
                <a:solidFill>
                  <a:prstClr val="black"/>
                </a:solidFill>
                <a:latin typeface="Calibri"/>
              </a:rPr>
              <a:t>23 PB in 2011</a:t>
            </a:r>
            <a:endParaRPr lang="en-GB" dirty="0">
              <a:solidFill>
                <a:prstClr val="black"/>
              </a:solidFill>
              <a:latin typeface="Calibri"/>
            </a:endParaRPr>
          </a:p>
        </p:txBody>
      </p:sp>
      <p:sp>
        <p:nvSpPr>
          <p:cNvPr id="15" name="TextBox 14"/>
          <p:cNvSpPr txBox="1"/>
          <p:nvPr/>
        </p:nvSpPr>
        <p:spPr>
          <a:xfrm>
            <a:off x="5939261" y="1669841"/>
            <a:ext cx="1685077"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pPr defTabSz="457200"/>
            <a:r>
              <a:rPr lang="en-GB" dirty="0" smtClean="0">
                <a:solidFill>
                  <a:prstClr val="black"/>
                </a:solidFill>
                <a:latin typeface="Calibri"/>
              </a:rPr>
              <a:t>&gt;30 PB in 2012?</a:t>
            </a:r>
            <a:endParaRPr lang="en-GB" dirty="0">
              <a:solidFill>
                <a:prstClr val="black"/>
              </a:solidFill>
              <a:latin typeface="Calibri"/>
            </a:endParaRPr>
          </a:p>
        </p:txBody>
      </p:sp>
      <p:cxnSp>
        <p:nvCxnSpPr>
          <p:cNvPr id="16" name="Straight Connector 15"/>
          <p:cNvCxnSpPr/>
          <p:nvPr/>
        </p:nvCxnSpPr>
        <p:spPr>
          <a:xfrm>
            <a:off x="3204738" y="2628319"/>
            <a:ext cx="445614"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17" name="Straight Connector 16"/>
          <p:cNvCxnSpPr/>
          <p:nvPr/>
        </p:nvCxnSpPr>
        <p:spPr>
          <a:xfrm>
            <a:off x="5938622" y="2628319"/>
            <a:ext cx="459949"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18" name="Straight Connector 17"/>
          <p:cNvCxnSpPr/>
          <p:nvPr/>
        </p:nvCxnSpPr>
        <p:spPr>
          <a:xfrm flipV="1">
            <a:off x="7289480" y="1341765"/>
            <a:ext cx="326555" cy="9922"/>
          </a:xfrm>
          <a:prstGeom prst="line">
            <a:avLst/>
          </a:prstGeom>
        </p:spPr>
        <p:style>
          <a:lnRef idx="3">
            <a:schemeClr val="accent3"/>
          </a:lnRef>
          <a:fillRef idx="0">
            <a:schemeClr val="accent3"/>
          </a:fillRef>
          <a:effectRef idx="2">
            <a:schemeClr val="accent3"/>
          </a:effectRef>
          <a:fontRef idx="minor">
            <a:schemeClr val="tx1"/>
          </a:fontRef>
        </p:style>
      </p:cxnSp>
      <p:cxnSp>
        <p:nvCxnSpPr>
          <p:cNvPr id="19" name="Straight Connector 18"/>
          <p:cNvCxnSpPr/>
          <p:nvPr/>
        </p:nvCxnSpPr>
        <p:spPr>
          <a:xfrm flipV="1">
            <a:off x="7289480" y="1077476"/>
            <a:ext cx="326555" cy="1"/>
          </a:xfrm>
          <a:prstGeom prst="line">
            <a:avLst/>
          </a:prstGeom>
        </p:spPr>
        <p:style>
          <a:lnRef idx="3">
            <a:schemeClr val="accent2"/>
          </a:lnRef>
          <a:fillRef idx="0">
            <a:schemeClr val="accent2"/>
          </a:fillRef>
          <a:effectRef idx="2">
            <a:schemeClr val="accent2"/>
          </a:effectRef>
          <a:fontRef idx="minor">
            <a:schemeClr val="tx1"/>
          </a:fontRef>
        </p:style>
      </p:cxnSp>
      <p:sp>
        <p:nvSpPr>
          <p:cNvPr id="20" name="TextBox 19"/>
          <p:cNvSpPr txBox="1"/>
          <p:nvPr/>
        </p:nvSpPr>
        <p:spPr>
          <a:xfrm>
            <a:off x="7624338" y="888975"/>
            <a:ext cx="980832"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defTabSz="457200"/>
            <a:r>
              <a:rPr lang="en-GB" sz="1400" dirty="0" smtClean="0">
                <a:solidFill>
                  <a:prstClr val="black"/>
                </a:solidFill>
                <a:latin typeface="Calibri"/>
              </a:rPr>
              <a:t>p-p data</a:t>
            </a:r>
            <a:endParaRPr lang="en-GB" sz="1400" dirty="0">
              <a:solidFill>
                <a:prstClr val="black"/>
              </a:solidFill>
              <a:latin typeface="Calibri"/>
            </a:endParaRPr>
          </a:p>
        </p:txBody>
      </p:sp>
      <p:sp>
        <p:nvSpPr>
          <p:cNvPr id="21" name="TextBox 20"/>
          <p:cNvSpPr txBox="1"/>
          <p:nvPr/>
        </p:nvSpPr>
        <p:spPr>
          <a:xfrm>
            <a:off x="7624338" y="1197798"/>
            <a:ext cx="980832" cy="307777"/>
          </a:xfrm>
          <a:prstGeom prst="rect">
            <a:avLst/>
          </a:prstGeom>
          <a:ln>
            <a:noFill/>
          </a:ln>
        </p:spPr>
        <p:style>
          <a:lnRef idx="2">
            <a:schemeClr val="dk1"/>
          </a:lnRef>
          <a:fillRef idx="1">
            <a:schemeClr val="lt1"/>
          </a:fillRef>
          <a:effectRef idx="0">
            <a:schemeClr val="dk1"/>
          </a:effectRef>
          <a:fontRef idx="minor">
            <a:schemeClr val="dk1"/>
          </a:fontRef>
        </p:style>
        <p:txBody>
          <a:bodyPr wrap="none" rtlCol="0">
            <a:spAutoFit/>
          </a:bodyPr>
          <a:lstStyle/>
          <a:p>
            <a:pPr defTabSz="457200"/>
            <a:r>
              <a:rPr lang="en-GB" sz="1400" dirty="0" err="1" smtClean="0">
                <a:solidFill>
                  <a:prstClr val="black"/>
                </a:solidFill>
                <a:latin typeface="Calibri"/>
              </a:rPr>
              <a:t>Pb-Pb</a:t>
            </a:r>
            <a:r>
              <a:rPr lang="en-GB" sz="1400" dirty="0" smtClean="0">
                <a:solidFill>
                  <a:prstClr val="black"/>
                </a:solidFill>
                <a:latin typeface="Calibri"/>
              </a:rPr>
              <a:t> data</a:t>
            </a:r>
            <a:endParaRPr lang="en-GB" sz="1400" dirty="0">
              <a:solidFill>
                <a:prstClr val="black"/>
              </a:solidFill>
              <a:latin typeface="Calibri"/>
            </a:endParaRPr>
          </a:p>
        </p:txBody>
      </p:sp>
    </p:spTree>
    <p:extLst>
      <p:ext uri="{BB962C8B-B14F-4D97-AF65-F5344CB8AC3E}">
        <p14:creationId xmlns:p14="http://schemas.microsoft.com/office/powerpoint/2010/main" val="13809038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Ian.Bird@cern.ch </a:t>
            </a:r>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8FA168C2-9F18-4032-8801-50E4CEA0EAFB}" type="slidenum">
              <a:rPr lang="en-US" smtClean="0">
                <a:solidFill>
                  <a:prstClr val="black">
                    <a:tint val="75000"/>
                  </a:prstClr>
                </a:solidFill>
                <a:latin typeface="Calibri"/>
              </a:rPr>
              <a:pPr/>
              <a:t>25</a:t>
            </a:fld>
            <a:endParaRPr lang="en-US" dirty="0">
              <a:solidFill>
                <a:prstClr val="black">
                  <a:tint val="75000"/>
                </a:prstClr>
              </a:solidFill>
              <a:latin typeface="Calibri"/>
            </a:endParaRPr>
          </a:p>
        </p:txBody>
      </p:sp>
      <p:sp>
        <p:nvSpPr>
          <p:cNvPr id="5" name="Title 4"/>
          <p:cNvSpPr>
            <a:spLocks noGrp="1"/>
          </p:cNvSpPr>
          <p:nvPr>
            <p:ph type="title"/>
          </p:nvPr>
        </p:nvSpPr>
        <p:spPr/>
        <p:txBody>
          <a:bodyPr/>
          <a:lstStyle/>
          <a:p>
            <a:r>
              <a:rPr lang="en-GB" dirty="0" smtClean="0"/>
              <a:t>CERN has ~100 PB archive</a:t>
            </a:r>
            <a:endParaRPr lang="en-GB" dirty="0"/>
          </a:p>
        </p:txBody>
      </p:sp>
      <p:pic>
        <p:nvPicPr>
          <p:cNvPr id="6" name="Picture 5"/>
          <p:cNvPicPr>
            <a:picLocks noChangeAspect="1"/>
          </p:cNvPicPr>
          <p:nvPr/>
        </p:nvPicPr>
        <p:blipFill>
          <a:blip r:embed="rId2"/>
          <a:stretch>
            <a:fillRect/>
          </a:stretch>
        </p:blipFill>
        <p:spPr>
          <a:xfrm>
            <a:off x="683568" y="741295"/>
            <a:ext cx="8128000" cy="6096000"/>
          </a:xfrm>
          <a:prstGeom prst="rect">
            <a:avLst/>
          </a:prstGeom>
        </p:spPr>
      </p:pic>
    </p:spTree>
    <p:extLst>
      <p:ext uri="{BB962C8B-B14F-4D97-AF65-F5344CB8AC3E}">
        <p14:creationId xmlns:p14="http://schemas.microsoft.com/office/powerpoint/2010/main" val="332323136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chart (2).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3023743"/>
            <a:ext cx="4955421" cy="3834257"/>
          </a:xfrm>
          <a:prstGeom prst="rect">
            <a:avLst/>
          </a:prstGeom>
        </p:spPr>
      </p:pic>
      <p:sp>
        <p:nvSpPr>
          <p:cNvPr id="3" name="Title 2"/>
          <p:cNvSpPr>
            <a:spLocks noGrp="1"/>
          </p:cNvSpPr>
          <p:nvPr>
            <p:ph type="title"/>
          </p:nvPr>
        </p:nvSpPr>
        <p:spPr/>
        <p:txBody>
          <a:bodyPr/>
          <a:lstStyle/>
          <a:p>
            <a:r>
              <a:rPr lang="en-GB" dirty="0" smtClean="0"/>
              <a:t>Data transfers</a:t>
            </a:r>
            <a:endParaRPr lang="en-GB" dirty="0"/>
          </a:p>
        </p:txBody>
      </p:sp>
      <p:pic>
        <p:nvPicPr>
          <p:cNvPr id="4" name="Picture 3" descr="Screen Shot 2012-06-12 at 11.18.19.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188412" y="696165"/>
            <a:ext cx="4121052" cy="3153229"/>
          </a:xfrm>
          <a:prstGeom prst="rect">
            <a:avLst/>
          </a:prstGeom>
        </p:spPr>
      </p:pic>
      <p:pic>
        <p:nvPicPr>
          <p:cNvPr id="5" name="Picture 4" descr="chart (1).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 y="696165"/>
            <a:ext cx="5188412" cy="2224532"/>
          </a:xfrm>
          <a:prstGeom prst="rect">
            <a:avLst/>
          </a:prstGeom>
        </p:spPr>
      </p:pic>
      <p:sp>
        <p:nvSpPr>
          <p:cNvPr id="7" name="TextBox 6"/>
          <p:cNvSpPr txBox="1"/>
          <p:nvPr/>
        </p:nvSpPr>
        <p:spPr>
          <a:xfrm>
            <a:off x="983878" y="762000"/>
            <a:ext cx="3331787"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pPr defTabSz="457200"/>
            <a:r>
              <a:rPr lang="en-GB" dirty="0">
                <a:solidFill>
                  <a:prstClr val="black"/>
                </a:solidFill>
                <a:latin typeface="Calibri"/>
              </a:rPr>
              <a:t>Global transfers &gt; 10 GB/s (1 day)</a:t>
            </a:r>
          </a:p>
        </p:txBody>
      </p:sp>
      <p:sp>
        <p:nvSpPr>
          <p:cNvPr id="9" name="TextBox 8"/>
          <p:cNvSpPr txBox="1"/>
          <p:nvPr/>
        </p:nvSpPr>
        <p:spPr>
          <a:xfrm>
            <a:off x="5910265" y="577334"/>
            <a:ext cx="2784236"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pPr defTabSz="457200"/>
            <a:r>
              <a:rPr lang="en-GB" dirty="0">
                <a:solidFill>
                  <a:prstClr val="black"/>
                </a:solidFill>
                <a:latin typeface="Calibri"/>
              </a:rPr>
              <a:t>Global transfers (May-June)</a:t>
            </a:r>
          </a:p>
        </p:txBody>
      </p:sp>
      <p:sp>
        <p:nvSpPr>
          <p:cNvPr id="10" name="TextBox 9"/>
          <p:cNvSpPr txBox="1"/>
          <p:nvPr/>
        </p:nvSpPr>
        <p:spPr>
          <a:xfrm>
            <a:off x="1101572" y="3131657"/>
            <a:ext cx="3699337"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pPr defTabSz="457200"/>
            <a:r>
              <a:rPr lang="en-GB" dirty="0">
                <a:solidFill>
                  <a:prstClr val="black"/>
                </a:solidFill>
                <a:latin typeface="Calibri"/>
              </a:rPr>
              <a:t>CERN </a:t>
            </a:r>
            <a:r>
              <a:rPr lang="en-GB" dirty="0">
                <a:solidFill>
                  <a:prstClr val="black"/>
                </a:solidFill>
                <a:latin typeface="Calibri"/>
                <a:sym typeface="Wingdings"/>
              </a:rPr>
              <a:t></a:t>
            </a:r>
            <a:r>
              <a:rPr lang="en-GB" dirty="0">
                <a:solidFill>
                  <a:prstClr val="black"/>
                </a:solidFill>
                <a:latin typeface="Calibri"/>
              </a:rPr>
              <a:t> Tier 1s (with LHC on</a:t>
            </a:r>
            <a:r>
              <a:rPr lang="en-GB" dirty="0" smtClean="0">
                <a:solidFill>
                  <a:prstClr val="black"/>
                </a:solidFill>
                <a:latin typeface="Calibri"/>
              </a:rPr>
              <a:t>): 2 GB/s</a:t>
            </a:r>
            <a:endParaRPr lang="en-GB" dirty="0">
              <a:solidFill>
                <a:prstClr val="black"/>
              </a:solidFill>
              <a:latin typeface="Calibri"/>
            </a:endParaRPr>
          </a:p>
        </p:txBody>
      </p:sp>
      <p:graphicFrame>
        <p:nvGraphicFramePr>
          <p:cNvPr id="2" name="Diagram 1"/>
          <p:cNvGraphicFramePr/>
          <p:nvPr>
            <p:extLst>
              <p:ext uri="{D42A27DB-BD31-4B8C-83A1-F6EECF244321}">
                <p14:modId xmlns:p14="http://schemas.microsoft.com/office/powerpoint/2010/main" val="3891711979"/>
              </p:ext>
            </p:extLst>
          </p:nvPr>
        </p:nvGraphicFramePr>
        <p:xfrm>
          <a:off x="4917239" y="4114800"/>
          <a:ext cx="4191000" cy="2032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8664958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1).jpe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838776"/>
            <a:ext cx="3434146" cy="2272430"/>
          </a:xfrm>
          <a:prstGeom prst="rect">
            <a:avLst/>
          </a:prstGeom>
        </p:spPr>
      </p:pic>
      <p:pic>
        <p:nvPicPr>
          <p:cNvPr id="7" name="Picture 6" descr="chart (2).jpe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34146" y="1904838"/>
            <a:ext cx="3334312" cy="2206368"/>
          </a:xfrm>
          <a:prstGeom prst="rect">
            <a:avLst/>
          </a:prstGeom>
        </p:spPr>
      </p:pic>
      <p:pic>
        <p:nvPicPr>
          <p:cNvPr id="9" name="Picture 8" descr="chart (4).jpe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34145" y="-1"/>
            <a:ext cx="3334312" cy="2206369"/>
          </a:xfrm>
          <a:prstGeom prst="rect">
            <a:avLst/>
          </a:prstGeom>
        </p:spPr>
      </p:pic>
      <p:pic>
        <p:nvPicPr>
          <p:cNvPr id="10" name="Picture 9" descr="chart (5).jpe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0"/>
            <a:ext cx="3434145" cy="2272429"/>
          </a:xfrm>
          <a:prstGeom prst="rect">
            <a:avLst/>
          </a:prstGeom>
        </p:spPr>
      </p:pic>
      <p:pic>
        <p:nvPicPr>
          <p:cNvPr id="11" name="Picture 10" descr="Screen Shot 2012-08-17 at 10.46.07.pn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498063" y="4521719"/>
            <a:ext cx="4645937" cy="2336281"/>
          </a:xfrm>
          <a:prstGeom prst="rect">
            <a:avLst/>
          </a:prstGeom>
        </p:spPr>
      </p:pic>
      <p:sp>
        <p:nvSpPr>
          <p:cNvPr id="6" name="TextBox 5"/>
          <p:cNvSpPr txBox="1"/>
          <p:nvPr/>
        </p:nvSpPr>
        <p:spPr>
          <a:xfrm>
            <a:off x="0" y="4521719"/>
            <a:ext cx="4532010" cy="2308324"/>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pPr defTabSz="457200"/>
            <a:r>
              <a:rPr lang="en-GB" dirty="0" smtClean="0">
                <a:solidFill>
                  <a:prstClr val="black"/>
                </a:solidFill>
                <a:latin typeface="Calibri"/>
              </a:rPr>
              <a:t>Last month:</a:t>
            </a:r>
          </a:p>
          <a:p>
            <a:pPr defTabSz="457200"/>
            <a:r>
              <a:rPr lang="en-GB" dirty="0" smtClean="0">
                <a:solidFill>
                  <a:prstClr val="black"/>
                </a:solidFill>
                <a:latin typeface="Calibri"/>
              </a:rPr>
              <a:t>4 PB, 2.6M files exported from CERN to Tier 1s</a:t>
            </a:r>
          </a:p>
          <a:p>
            <a:pPr defTabSz="457200"/>
            <a:r>
              <a:rPr lang="en-GB" dirty="0" smtClean="0">
                <a:solidFill>
                  <a:prstClr val="black"/>
                </a:solidFill>
                <a:latin typeface="Calibri"/>
              </a:rPr>
              <a:t>20 PB,  33M files moved worldwide</a:t>
            </a:r>
          </a:p>
          <a:p>
            <a:pPr defTabSz="457200"/>
            <a:r>
              <a:rPr lang="en-GB" dirty="0" smtClean="0">
                <a:solidFill>
                  <a:prstClr val="black"/>
                </a:solidFill>
                <a:latin typeface="Calibri"/>
              </a:rPr>
              <a:t>  </a:t>
            </a:r>
            <a:endParaRPr lang="en-GB" dirty="0">
              <a:solidFill>
                <a:prstClr val="black"/>
              </a:solidFill>
              <a:latin typeface="Calibri"/>
            </a:endParaRPr>
          </a:p>
          <a:p>
            <a:pPr defTabSz="457200"/>
            <a:r>
              <a:rPr lang="en-GB" dirty="0" smtClean="0">
                <a:solidFill>
                  <a:prstClr val="black"/>
                </a:solidFill>
                <a:latin typeface="Calibri"/>
              </a:rPr>
              <a:t>Data movement inside Tier 0:</a:t>
            </a:r>
          </a:p>
          <a:p>
            <a:pPr marL="285750" indent="-285750" defTabSz="457200">
              <a:buFontTx/>
              <a:buChar char="-"/>
            </a:pPr>
            <a:r>
              <a:rPr lang="en-GB" dirty="0" smtClean="0">
                <a:solidFill>
                  <a:prstClr val="black"/>
                </a:solidFill>
                <a:latin typeface="Calibri"/>
              </a:rPr>
              <a:t>Data in: 4.3 GB/s (peak 13 GB/s)</a:t>
            </a:r>
          </a:p>
          <a:p>
            <a:pPr marL="285750" indent="-285750" defTabSz="457200">
              <a:buFontTx/>
              <a:buChar char="-"/>
            </a:pPr>
            <a:r>
              <a:rPr lang="en-GB" dirty="0" smtClean="0">
                <a:solidFill>
                  <a:prstClr val="black"/>
                </a:solidFill>
                <a:latin typeface="Calibri"/>
              </a:rPr>
              <a:t>Data out: 11.5 GB/s (peak 25 GB/s)</a:t>
            </a:r>
          </a:p>
          <a:p>
            <a:pPr marL="285750" indent="-285750" defTabSz="457200">
              <a:buFontTx/>
              <a:buChar char="-"/>
            </a:pPr>
            <a:r>
              <a:rPr lang="en-GB" dirty="0" smtClean="0">
                <a:solidFill>
                  <a:prstClr val="black"/>
                </a:solidFill>
                <a:latin typeface="Calibri"/>
              </a:rPr>
              <a:t>~1.5 PB/day data movement at CERN</a:t>
            </a:r>
            <a:endParaRPr lang="en-GB" dirty="0">
              <a:solidFill>
                <a:prstClr val="black"/>
              </a:solidFill>
              <a:latin typeface="Calibri"/>
            </a:endParaRPr>
          </a:p>
        </p:txBody>
      </p:sp>
      <p:sp>
        <p:nvSpPr>
          <p:cNvPr id="4" name="TextBox 3"/>
          <p:cNvSpPr txBox="1"/>
          <p:nvPr/>
        </p:nvSpPr>
        <p:spPr>
          <a:xfrm>
            <a:off x="6887634" y="481414"/>
            <a:ext cx="2256366" cy="120032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pPr defTabSz="457200"/>
            <a:r>
              <a:rPr lang="en-GB" b="1" dirty="0" smtClean="0">
                <a:solidFill>
                  <a:prstClr val="white"/>
                </a:solidFill>
                <a:latin typeface="Arial Rounded MT Bold"/>
                <a:cs typeface="Arial Rounded MT Bold"/>
              </a:rPr>
              <a:t>Data Transfers </a:t>
            </a:r>
          </a:p>
          <a:p>
            <a:pPr defTabSz="457200"/>
            <a:endParaRPr lang="en-GB" dirty="0">
              <a:solidFill>
                <a:prstClr val="white"/>
              </a:solidFill>
              <a:latin typeface="Calibri"/>
            </a:endParaRPr>
          </a:p>
          <a:p>
            <a:pPr defTabSz="457200"/>
            <a:r>
              <a:rPr lang="en-GB" dirty="0" smtClean="0">
                <a:solidFill>
                  <a:prstClr val="white"/>
                </a:solidFill>
                <a:latin typeface="Calibri"/>
              </a:rPr>
              <a:t>A key technology for LHC</a:t>
            </a:r>
            <a:endParaRPr lang="en-GB" dirty="0">
              <a:solidFill>
                <a:prstClr val="white"/>
              </a:solidFill>
              <a:latin typeface="Calibri"/>
            </a:endParaRPr>
          </a:p>
        </p:txBody>
      </p:sp>
      <p:sp>
        <p:nvSpPr>
          <p:cNvPr id="8" name="TextBox 7"/>
          <p:cNvSpPr txBox="1"/>
          <p:nvPr/>
        </p:nvSpPr>
        <p:spPr>
          <a:xfrm>
            <a:off x="635018" y="2206368"/>
            <a:ext cx="2297098"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pPr defTabSz="457200"/>
            <a:r>
              <a:rPr lang="en-GB" dirty="0" smtClean="0">
                <a:solidFill>
                  <a:prstClr val="black"/>
                </a:solidFill>
                <a:latin typeface="Calibri"/>
              </a:rPr>
              <a:t>Worldwide data traffic</a:t>
            </a:r>
            <a:endParaRPr lang="en-GB" dirty="0">
              <a:solidFill>
                <a:prstClr val="black"/>
              </a:solidFill>
              <a:latin typeface="Calibri"/>
            </a:endParaRPr>
          </a:p>
        </p:txBody>
      </p:sp>
      <p:sp>
        <p:nvSpPr>
          <p:cNvPr id="12" name="TextBox 11"/>
          <p:cNvSpPr txBox="1"/>
          <p:nvPr/>
        </p:nvSpPr>
        <p:spPr>
          <a:xfrm>
            <a:off x="3712664" y="2185894"/>
            <a:ext cx="2946202"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pPr defTabSz="457200"/>
            <a:r>
              <a:rPr lang="en-GB" dirty="0" smtClean="0">
                <a:solidFill>
                  <a:prstClr val="black"/>
                </a:solidFill>
                <a:latin typeface="Calibri"/>
              </a:rPr>
              <a:t>Export from CERN data traffic</a:t>
            </a:r>
            <a:endParaRPr lang="en-GB" dirty="0">
              <a:solidFill>
                <a:prstClr val="black"/>
              </a:solidFill>
              <a:latin typeface="Calibri"/>
            </a:endParaRPr>
          </a:p>
        </p:txBody>
      </p:sp>
      <p:sp>
        <p:nvSpPr>
          <p:cNvPr id="13" name="TextBox 12"/>
          <p:cNvSpPr txBox="1"/>
          <p:nvPr/>
        </p:nvSpPr>
        <p:spPr>
          <a:xfrm>
            <a:off x="5373970" y="4337053"/>
            <a:ext cx="337506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pPr defTabSz="457200"/>
            <a:r>
              <a:rPr lang="en-GB" dirty="0" smtClean="0">
                <a:solidFill>
                  <a:prstClr val="black"/>
                </a:solidFill>
                <a:latin typeface="Calibri"/>
              </a:rPr>
              <a:t>Total data movement inside CERN</a:t>
            </a:r>
            <a:endParaRPr lang="en-GB" dirty="0">
              <a:solidFill>
                <a:prstClr val="black"/>
              </a:solidFill>
              <a:latin typeface="Calibri"/>
            </a:endParaRPr>
          </a:p>
        </p:txBody>
      </p:sp>
      <p:sp>
        <p:nvSpPr>
          <p:cNvPr id="2" name="Footer Placeholder 1"/>
          <p:cNvSpPr>
            <a:spLocks noGrp="1"/>
          </p:cNvSpPr>
          <p:nvPr>
            <p:ph type="ftr" sz="quarter" idx="11"/>
          </p:nvPr>
        </p:nvSpPr>
        <p:spPr/>
        <p:txBody>
          <a:bodyPr/>
          <a:lstStyle/>
          <a:p>
            <a:r>
              <a:rPr lang="en-GB" smtClean="0">
                <a:solidFill>
                  <a:prstClr val="black">
                    <a:tint val="75000"/>
                  </a:prstClr>
                </a:solidFill>
                <a:latin typeface="Calibri"/>
              </a:rPr>
              <a:t>Ian.Bird@cern.ch </a:t>
            </a:r>
            <a:endParaRPr lang="en-GB">
              <a:solidFill>
                <a:prstClr val="black">
                  <a:tint val="75000"/>
                </a:prstClr>
              </a:solidFill>
              <a:latin typeface="Calibri"/>
            </a:endParaRPr>
          </a:p>
        </p:txBody>
      </p:sp>
      <p:sp>
        <p:nvSpPr>
          <p:cNvPr id="3" name="Slide Number Placeholder 2"/>
          <p:cNvSpPr>
            <a:spLocks noGrp="1"/>
          </p:cNvSpPr>
          <p:nvPr>
            <p:ph type="sldNum" sz="quarter" idx="12"/>
          </p:nvPr>
        </p:nvSpPr>
        <p:spPr/>
        <p:txBody>
          <a:bodyPr/>
          <a:lstStyle/>
          <a:p>
            <a:fld id="{19634964-C4FC-214D-AF52-B05415D7C2E6}" type="slidenum">
              <a:rPr lang="en-GB" smtClean="0">
                <a:solidFill>
                  <a:prstClr val="black">
                    <a:tint val="75000"/>
                  </a:prstClr>
                </a:solidFill>
                <a:latin typeface="Calibri"/>
              </a:rPr>
              <a:pPr/>
              <a:t>27</a:t>
            </a:fld>
            <a:endParaRPr lang="en-GB">
              <a:solidFill>
                <a:prstClr val="black">
                  <a:tint val="75000"/>
                </a:prstClr>
              </a:solidFill>
              <a:latin typeface="Calibri"/>
            </a:endParaRPr>
          </a:p>
        </p:txBody>
      </p:sp>
    </p:spTree>
    <p:extLst>
      <p:ext uri="{BB962C8B-B14F-4D97-AF65-F5344CB8AC3E}">
        <p14:creationId xmlns:p14="http://schemas.microsoft.com/office/powerpoint/2010/main" val="328744158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3434679" y="3943967"/>
            <a:ext cx="5725594" cy="2914033"/>
          </a:xfrm>
          <a:prstGeom prst="rect">
            <a:avLst/>
          </a:prstGeom>
        </p:spPr>
      </p:pic>
      <p:sp>
        <p:nvSpPr>
          <p:cNvPr id="3" name="Title 2"/>
          <p:cNvSpPr>
            <a:spLocks noGrp="1"/>
          </p:cNvSpPr>
          <p:nvPr>
            <p:ph type="title"/>
          </p:nvPr>
        </p:nvSpPr>
        <p:spPr/>
        <p:txBody>
          <a:bodyPr/>
          <a:lstStyle/>
          <a:p>
            <a:r>
              <a:rPr lang="en-US" dirty="0" smtClean="0"/>
              <a:t>Processing on the grid</a:t>
            </a:r>
            <a:endParaRPr lang="en-US" dirty="0"/>
          </a:p>
        </p:txBody>
      </p:sp>
      <p:sp>
        <p:nvSpPr>
          <p:cNvPr id="14" name="TextBox 13"/>
          <p:cNvSpPr txBox="1"/>
          <p:nvPr/>
        </p:nvSpPr>
        <p:spPr>
          <a:xfrm>
            <a:off x="5506966" y="4117962"/>
            <a:ext cx="2270285" cy="523220"/>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n-US" sz="1400" dirty="0">
                <a:solidFill>
                  <a:prstClr val="black"/>
                </a:solidFill>
                <a:latin typeface="Calibri"/>
              </a:rPr>
              <a:t>10</a:t>
            </a:r>
            <a:r>
              <a:rPr lang="en-US" sz="1400" baseline="30000" dirty="0">
                <a:solidFill>
                  <a:prstClr val="black"/>
                </a:solidFill>
                <a:latin typeface="Calibri"/>
              </a:rPr>
              <a:t>9</a:t>
            </a:r>
            <a:r>
              <a:rPr lang="en-US" sz="1400" dirty="0">
                <a:solidFill>
                  <a:prstClr val="black"/>
                </a:solidFill>
                <a:latin typeface="Calibri"/>
              </a:rPr>
              <a:t> HEPSPEC-hours/month</a:t>
            </a:r>
          </a:p>
          <a:p>
            <a:r>
              <a:rPr lang="en-US" sz="1400" dirty="0">
                <a:solidFill>
                  <a:prstClr val="black"/>
                </a:solidFill>
                <a:latin typeface="Calibri"/>
              </a:rPr>
              <a:t>(~150 k CPU continuous use)</a:t>
            </a:r>
          </a:p>
        </p:txBody>
      </p:sp>
      <p:cxnSp>
        <p:nvCxnSpPr>
          <p:cNvPr id="19" name="Straight Arrow Connector 18"/>
          <p:cNvCxnSpPr/>
          <p:nvPr/>
        </p:nvCxnSpPr>
        <p:spPr>
          <a:xfrm flipH="1" flipV="1">
            <a:off x="4161939" y="4117962"/>
            <a:ext cx="1345027" cy="17602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1560" y="764704"/>
            <a:ext cx="5976664" cy="3139979"/>
          </a:xfrm>
          <a:prstGeom prst="rect">
            <a:avLst/>
          </a:prstGeom>
        </p:spPr>
      </p:pic>
      <p:sp>
        <p:nvSpPr>
          <p:cNvPr id="18" name="TextBox 17"/>
          <p:cNvSpPr txBox="1"/>
          <p:nvPr/>
        </p:nvSpPr>
        <p:spPr>
          <a:xfrm>
            <a:off x="2627784" y="1268760"/>
            <a:ext cx="1239179" cy="307777"/>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n-US" sz="1400" dirty="0">
                <a:solidFill>
                  <a:prstClr val="black"/>
                </a:solidFill>
                <a:latin typeface="Calibri"/>
              </a:rPr>
              <a:t>1.5M jobs/day</a:t>
            </a:r>
          </a:p>
        </p:txBody>
      </p:sp>
      <p:cxnSp>
        <p:nvCxnSpPr>
          <p:cNvPr id="5" name="Straight Connector 4"/>
          <p:cNvCxnSpPr/>
          <p:nvPr/>
        </p:nvCxnSpPr>
        <p:spPr>
          <a:xfrm>
            <a:off x="3563888" y="1556792"/>
            <a:ext cx="2160240" cy="0"/>
          </a:xfrm>
          <a:prstGeom prst="line">
            <a:avLst/>
          </a:prstGeom>
        </p:spPr>
        <p:style>
          <a:lnRef idx="3">
            <a:schemeClr val="accent2"/>
          </a:lnRef>
          <a:fillRef idx="0">
            <a:schemeClr val="accent2"/>
          </a:fillRef>
          <a:effectRef idx="2">
            <a:schemeClr val="accent2"/>
          </a:effectRef>
          <a:fontRef idx="minor">
            <a:schemeClr val="tx1"/>
          </a:fontRef>
        </p:style>
      </p:cxnSp>
      <p:sp>
        <p:nvSpPr>
          <p:cNvPr id="7" name="TextBox 6"/>
          <p:cNvSpPr txBox="1"/>
          <p:nvPr/>
        </p:nvSpPr>
        <p:spPr>
          <a:xfrm>
            <a:off x="6767736" y="764704"/>
            <a:ext cx="2376264" cy="120032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dirty="0">
                <a:solidFill>
                  <a:prstClr val="black"/>
                </a:solidFill>
                <a:latin typeface="Calibri"/>
              </a:rPr>
              <a:t>Usage continues to grow…</a:t>
            </a:r>
          </a:p>
          <a:p>
            <a:pPr marL="285750" indent="-285750">
              <a:buFontTx/>
              <a:buChar char="-"/>
            </a:pPr>
            <a:r>
              <a:rPr lang="en-US" dirty="0">
                <a:solidFill>
                  <a:prstClr val="black"/>
                </a:solidFill>
                <a:latin typeface="Calibri"/>
              </a:rPr>
              <a:t># jobs/day</a:t>
            </a:r>
          </a:p>
          <a:p>
            <a:pPr marL="285750" indent="-285750">
              <a:buFontTx/>
              <a:buChar char="-"/>
            </a:pPr>
            <a:r>
              <a:rPr lang="en-US" dirty="0">
                <a:solidFill>
                  <a:prstClr val="black"/>
                </a:solidFill>
                <a:latin typeface="Calibri"/>
              </a:rPr>
              <a:t>CPU usage</a:t>
            </a:r>
          </a:p>
        </p:txBody>
      </p:sp>
      <p:sp>
        <p:nvSpPr>
          <p:cNvPr id="4" name="TextBox 3"/>
          <p:cNvSpPr txBox="1"/>
          <p:nvPr/>
        </p:nvSpPr>
        <p:spPr>
          <a:xfrm>
            <a:off x="6674955" y="2600699"/>
            <a:ext cx="2362435" cy="646331"/>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defTabSz="457200"/>
            <a:r>
              <a:rPr lang="en-GB" dirty="0" smtClean="0">
                <a:solidFill>
                  <a:prstClr val="black"/>
                </a:solidFill>
                <a:latin typeface="Calibri"/>
              </a:rPr>
              <a:t>~ 150,000 years of CPU delivered each year</a:t>
            </a:r>
            <a:endParaRPr lang="en-GB" dirty="0">
              <a:solidFill>
                <a:prstClr val="black"/>
              </a:solidFill>
              <a:latin typeface="Calibri"/>
            </a:endParaRPr>
          </a:p>
        </p:txBody>
      </p:sp>
      <p:sp>
        <p:nvSpPr>
          <p:cNvPr id="6" name="TextBox 5"/>
          <p:cNvSpPr txBox="1"/>
          <p:nvPr/>
        </p:nvSpPr>
        <p:spPr>
          <a:xfrm>
            <a:off x="683568" y="5085184"/>
            <a:ext cx="2775119" cy="646331"/>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pPr defTabSz="457200"/>
            <a:r>
              <a:rPr lang="en-GB" b="1" dirty="0" smtClean="0">
                <a:solidFill>
                  <a:prstClr val="black"/>
                </a:solidFill>
                <a:latin typeface="Calibri"/>
              </a:rPr>
              <a:t>This is close to full capacity</a:t>
            </a:r>
          </a:p>
          <a:p>
            <a:pPr defTabSz="457200"/>
            <a:r>
              <a:rPr lang="en-GB" b="1" dirty="0" smtClean="0">
                <a:solidFill>
                  <a:prstClr val="black"/>
                </a:solidFill>
                <a:latin typeface="Calibri"/>
              </a:rPr>
              <a:t>We always need more!</a:t>
            </a:r>
            <a:endParaRPr lang="en-GB" b="1" dirty="0">
              <a:solidFill>
                <a:prstClr val="black"/>
              </a:solidFill>
              <a:latin typeface="Calibri"/>
            </a:endParaRPr>
          </a:p>
        </p:txBody>
      </p:sp>
      <p:pic>
        <p:nvPicPr>
          <p:cNvPr id="12" name="Picture 11"/>
          <p:cNvPicPr>
            <a:picLocks noChangeAspect="1"/>
          </p:cNvPicPr>
          <p:nvPr/>
        </p:nvPicPr>
        <p:blipFill>
          <a:blip r:embed="rId4"/>
          <a:stretch>
            <a:fillRect/>
          </a:stretch>
        </p:blipFill>
        <p:spPr>
          <a:xfrm>
            <a:off x="3587256" y="2052424"/>
            <a:ext cx="3109853" cy="1576292"/>
          </a:xfrm>
          <a:prstGeom prst="rect">
            <a:avLst/>
          </a:prstGeom>
        </p:spPr>
      </p:pic>
      <p:cxnSp>
        <p:nvCxnSpPr>
          <p:cNvPr id="13" name="Straight Connector 12"/>
          <p:cNvCxnSpPr/>
          <p:nvPr/>
        </p:nvCxnSpPr>
        <p:spPr>
          <a:xfrm>
            <a:off x="4161939" y="2329375"/>
            <a:ext cx="208629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4815417" y="2030017"/>
            <a:ext cx="910158"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defTabSz="457200"/>
            <a:r>
              <a:rPr lang="en-GB" sz="1000" dirty="0" smtClean="0">
                <a:solidFill>
                  <a:prstClr val="black"/>
                </a:solidFill>
                <a:latin typeface="Calibri"/>
              </a:rPr>
              <a:t>2 M jobs/day</a:t>
            </a:r>
            <a:endParaRPr lang="en-GB" sz="1000" dirty="0">
              <a:solidFill>
                <a:prstClr val="black"/>
              </a:solidFill>
              <a:latin typeface="Calibri"/>
            </a:endParaRPr>
          </a:p>
        </p:txBody>
      </p:sp>
      <p:pic>
        <p:nvPicPr>
          <p:cNvPr id="16" name="Picture 15"/>
          <p:cNvPicPr>
            <a:picLocks noChangeAspect="1"/>
          </p:cNvPicPr>
          <p:nvPr/>
        </p:nvPicPr>
        <p:blipFill>
          <a:blip r:embed="rId5"/>
          <a:stretch>
            <a:fillRect/>
          </a:stretch>
        </p:blipFill>
        <p:spPr>
          <a:xfrm>
            <a:off x="5734288" y="4779949"/>
            <a:ext cx="3370235" cy="1903131"/>
          </a:xfrm>
          <a:prstGeom prst="rect">
            <a:avLst/>
          </a:prstGeom>
        </p:spPr>
      </p:pic>
    </p:spTree>
    <p:extLst>
      <p:ext uri="{BB962C8B-B14F-4D97-AF65-F5344CB8AC3E}">
        <p14:creationId xmlns:p14="http://schemas.microsoft.com/office/powerpoint/2010/main" val="15990915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211960" y="908720"/>
            <a:ext cx="4711824" cy="2010543"/>
          </a:xfrm>
        </p:spPr>
        <p:style>
          <a:lnRef idx="1">
            <a:schemeClr val="accent5"/>
          </a:lnRef>
          <a:fillRef idx="2">
            <a:schemeClr val="accent5"/>
          </a:fillRef>
          <a:effectRef idx="1">
            <a:schemeClr val="accent5"/>
          </a:effectRef>
          <a:fontRef idx="minor">
            <a:schemeClr val="dk1"/>
          </a:fontRef>
        </p:style>
        <p:txBody>
          <a:bodyPr>
            <a:normAutofit fontScale="85000" lnSpcReduction="20000"/>
          </a:bodyPr>
          <a:lstStyle/>
          <a:p>
            <a:r>
              <a:rPr lang="en-GB" dirty="0" smtClean="0">
                <a:solidFill>
                  <a:schemeClr val="tx1"/>
                </a:solidFill>
              </a:rPr>
              <a:t>The grid really works</a:t>
            </a:r>
          </a:p>
          <a:p>
            <a:r>
              <a:rPr lang="en-GB" dirty="0" smtClean="0">
                <a:solidFill>
                  <a:schemeClr val="tx1"/>
                </a:solidFill>
              </a:rPr>
              <a:t>All sites, large and small can contribute</a:t>
            </a:r>
          </a:p>
          <a:p>
            <a:pPr lvl="1"/>
            <a:r>
              <a:rPr lang="en-GB" dirty="0" smtClean="0"/>
              <a:t>And their contributions are needed!</a:t>
            </a:r>
          </a:p>
        </p:txBody>
      </p:sp>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Ian.Bird@cern.ch </a:t>
            </a:r>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8FA168C2-9F18-4032-8801-50E4CEA0EAFB}" type="slidenum">
              <a:rPr lang="en-US" smtClean="0">
                <a:solidFill>
                  <a:prstClr val="black">
                    <a:tint val="75000"/>
                  </a:prstClr>
                </a:solidFill>
                <a:latin typeface="Calibri"/>
              </a:rPr>
              <a:pPr/>
              <a:t>29</a:t>
            </a:fld>
            <a:endParaRPr lang="en-US" dirty="0">
              <a:solidFill>
                <a:prstClr val="black">
                  <a:tint val="75000"/>
                </a:prstClr>
              </a:solidFill>
              <a:latin typeface="Calibri"/>
            </a:endParaRPr>
          </a:p>
        </p:txBody>
      </p:sp>
      <p:sp>
        <p:nvSpPr>
          <p:cNvPr id="5" name="Title 4"/>
          <p:cNvSpPr>
            <a:spLocks noGrp="1"/>
          </p:cNvSpPr>
          <p:nvPr>
            <p:ph type="title"/>
          </p:nvPr>
        </p:nvSpPr>
        <p:spPr>
          <a:xfrm>
            <a:off x="4283968" y="0"/>
            <a:ext cx="4402832" cy="762000"/>
          </a:xfrm>
        </p:spPr>
        <p:txBody>
          <a:bodyPr>
            <a:noAutofit/>
          </a:bodyPr>
          <a:lstStyle/>
          <a:p>
            <a:r>
              <a:rPr lang="en-GB" sz="3200" dirty="0" smtClean="0"/>
              <a:t>CPU – around the Tiers </a:t>
            </a:r>
            <a:endParaRPr lang="en-GB" sz="3200" dirty="0"/>
          </a:p>
        </p:txBody>
      </p:sp>
      <p:pic>
        <p:nvPicPr>
          <p:cNvPr id="6" name="Picture 5"/>
          <p:cNvPicPr>
            <a:picLocks noChangeAspect="1"/>
          </p:cNvPicPr>
          <p:nvPr/>
        </p:nvPicPr>
        <p:blipFill>
          <a:blip r:embed="rId3"/>
          <a:stretch>
            <a:fillRect/>
          </a:stretch>
        </p:blipFill>
        <p:spPr>
          <a:xfrm>
            <a:off x="0" y="943"/>
            <a:ext cx="4067944" cy="3248502"/>
          </a:xfrm>
          <a:prstGeom prst="rect">
            <a:avLst/>
          </a:prstGeom>
        </p:spPr>
      </p:pic>
      <p:pic>
        <p:nvPicPr>
          <p:cNvPr id="7" name="Picture 6"/>
          <p:cNvPicPr>
            <a:picLocks noChangeAspect="1"/>
          </p:cNvPicPr>
          <p:nvPr/>
        </p:nvPicPr>
        <p:blipFill>
          <a:blip r:embed="rId4"/>
          <a:stretch>
            <a:fillRect/>
          </a:stretch>
        </p:blipFill>
        <p:spPr>
          <a:xfrm>
            <a:off x="2267744" y="3134201"/>
            <a:ext cx="6876256" cy="3723798"/>
          </a:xfrm>
          <a:prstGeom prst="rect">
            <a:avLst/>
          </a:prstGeom>
        </p:spPr>
      </p:pic>
      <p:cxnSp>
        <p:nvCxnSpPr>
          <p:cNvPr id="19" name="Straight Arrow Connector 18"/>
          <p:cNvCxnSpPr/>
          <p:nvPr/>
        </p:nvCxnSpPr>
        <p:spPr>
          <a:xfrm>
            <a:off x="971600" y="2348880"/>
            <a:ext cx="1656184" cy="144016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5093614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p:nvPr>
        </p:nvSpPr>
        <p:spPr/>
        <p:txBody>
          <a:bodyPr/>
          <a:lstStyle/>
          <a:p>
            <a:r>
              <a:rPr lang="en-GB" smtClean="0"/>
              <a:t>The Mission of CERN</a:t>
            </a:r>
            <a:endParaRPr lang="en-GB" dirty="0"/>
          </a:p>
        </p:txBody>
      </p:sp>
      <p:sp>
        <p:nvSpPr>
          <p:cNvPr id="37892" name="Rectangle 1028"/>
          <p:cNvSpPr>
            <a:spLocks noGrp="1" noChangeArrowheads="1"/>
          </p:cNvSpPr>
          <p:nvPr>
            <p:ph type="body" sz="quarter" idx="4294967295"/>
          </p:nvPr>
        </p:nvSpPr>
        <p:spPr>
          <a:xfrm>
            <a:off x="171215" y="1376339"/>
            <a:ext cx="5503385" cy="5105622"/>
          </a:xfrm>
          <a:prstGeom prst="rect">
            <a:avLst/>
          </a:prstGeom>
        </p:spPr>
        <p:txBody>
          <a:bodyPr>
            <a:noAutofit/>
          </a:bodyPr>
          <a:lstStyle/>
          <a:p>
            <a:r>
              <a:rPr lang="en-GB" sz="2000" dirty="0" smtClean="0">
                <a:solidFill>
                  <a:srgbClr val="FF0000"/>
                </a:solidFill>
              </a:rPr>
              <a:t>Push forward </a:t>
            </a:r>
            <a:r>
              <a:rPr lang="en-GB" sz="2000" dirty="0" smtClean="0">
                <a:solidFill>
                  <a:schemeClr val="bg1"/>
                </a:solidFill>
              </a:rPr>
              <a:t>the frontiers of knowledge</a:t>
            </a:r>
          </a:p>
          <a:p>
            <a:pPr lvl="1"/>
            <a:r>
              <a:rPr lang="en-GB" sz="1800" dirty="0" smtClean="0">
                <a:solidFill>
                  <a:schemeClr val="bg1"/>
                </a:solidFill>
              </a:rPr>
              <a:t>The secrets of the Big Bang</a:t>
            </a:r>
          </a:p>
          <a:p>
            <a:pPr lvl="1"/>
            <a:r>
              <a:rPr lang="en-GB" sz="1800" dirty="0" smtClean="0">
                <a:solidFill>
                  <a:schemeClr val="bg1"/>
                </a:solidFill>
              </a:rPr>
              <a:t>Origin of mass</a:t>
            </a:r>
          </a:p>
          <a:p>
            <a:pPr marL="0" indent="0">
              <a:buNone/>
            </a:pPr>
            <a:endParaRPr lang="en-GB" sz="2000" dirty="0" smtClean="0"/>
          </a:p>
          <a:p>
            <a:r>
              <a:rPr lang="en-GB" sz="2000" dirty="0" smtClean="0">
                <a:solidFill>
                  <a:srgbClr val="FF0000"/>
                </a:solidFill>
              </a:rPr>
              <a:t>Develop</a:t>
            </a:r>
            <a:r>
              <a:rPr lang="en-GB" sz="2000" dirty="0" smtClean="0"/>
              <a:t> </a:t>
            </a:r>
            <a:r>
              <a:rPr lang="en-GB" sz="2000" dirty="0" smtClean="0">
                <a:solidFill>
                  <a:srgbClr val="EAEAEA"/>
                </a:solidFill>
              </a:rPr>
              <a:t>new technologies for accelerators and detectors</a:t>
            </a:r>
          </a:p>
          <a:p>
            <a:pPr lvl="1"/>
            <a:r>
              <a:rPr lang="en-GB" sz="1800" dirty="0" smtClean="0">
                <a:solidFill>
                  <a:srgbClr val="EAEAEA"/>
                </a:solidFill>
              </a:rPr>
              <a:t>Information technology - the Web and the Grid</a:t>
            </a:r>
          </a:p>
          <a:p>
            <a:pPr lvl="1"/>
            <a:r>
              <a:rPr lang="en-GB" sz="1800" dirty="0" smtClean="0">
                <a:solidFill>
                  <a:srgbClr val="EAEAEA"/>
                </a:solidFill>
              </a:rPr>
              <a:t>Medicine - diagnosis and therapy</a:t>
            </a:r>
          </a:p>
          <a:p>
            <a:endParaRPr lang="en-GB" sz="2000" dirty="0" smtClean="0"/>
          </a:p>
          <a:p>
            <a:r>
              <a:rPr lang="en-GB" sz="2000" dirty="0" smtClean="0">
                <a:solidFill>
                  <a:srgbClr val="FF0000"/>
                </a:solidFill>
              </a:rPr>
              <a:t>Train</a:t>
            </a:r>
            <a:r>
              <a:rPr lang="en-GB" sz="2000" dirty="0" smtClean="0"/>
              <a:t> </a:t>
            </a:r>
            <a:r>
              <a:rPr lang="en-GB" sz="2000" dirty="0" smtClean="0">
                <a:solidFill>
                  <a:srgbClr val="EAEAEA"/>
                </a:solidFill>
              </a:rPr>
              <a:t>scientists and engineers of tomorrow</a:t>
            </a:r>
          </a:p>
          <a:p>
            <a:pPr marL="454914" lvl="1" indent="0">
              <a:buNone/>
            </a:pPr>
            <a:endParaRPr lang="en-GB" sz="1800" dirty="0" smtClean="0"/>
          </a:p>
          <a:p>
            <a:pPr lvl="1"/>
            <a:endParaRPr lang="en-GB" sz="1800" dirty="0" smtClean="0"/>
          </a:p>
          <a:p>
            <a:r>
              <a:rPr lang="en-GB" sz="2000" dirty="0" smtClean="0">
                <a:solidFill>
                  <a:srgbClr val="FF0000"/>
                </a:solidFill>
              </a:rPr>
              <a:t>Unite</a:t>
            </a:r>
            <a:r>
              <a:rPr lang="en-GB" sz="2000" dirty="0" smtClean="0"/>
              <a:t> </a:t>
            </a:r>
            <a:r>
              <a:rPr lang="en-GB" sz="2000" dirty="0" smtClean="0">
                <a:solidFill>
                  <a:srgbClr val="EAEAEA"/>
                </a:solidFill>
              </a:rPr>
              <a:t>people from different countries and cultures</a:t>
            </a:r>
            <a:endParaRPr lang="en-GB" sz="2000" dirty="0">
              <a:solidFill>
                <a:srgbClr val="EAEAEA"/>
              </a:solidFill>
            </a:endParaRPr>
          </a:p>
        </p:txBody>
      </p:sp>
      <p:pic>
        <p:nvPicPr>
          <p:cNvPr id="37894" name="Picture 1030" descr="einstein-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618413" y="990600"/>
            <a:ext cx="1217612"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6" name="Picture 1032" descr="PET_Alzheime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159625" y="2838450"/>
            <a:ext cx="1828800" cy="13716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7" name="Picture 1033" descr="Grid_globe_V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483225" y="2819400"/>
            <a:ext cx="1600200" cy="1349375"/>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8" name="Picture 1034" descr="Picture 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867400" y="4425950"/>
            <a:ext cx="1447800" cy="1058863"/>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3" name="Picture 1039" descr="Picture 1"/>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53200" y="5638800"/>
            <a:ext cx="2057400" cy="1109663"/>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4" name="Picture 1040" descr="Picture 3"/>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423150" y="4427538"/>
            <a:ext cx="1568450" cy="1058862"/>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5" name="Picture 1041" descr="Picture 2"/>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6234888" y="1411287"/>
            <a:ext cx="1265238" cy="1255713"/>
          </a:xfrm>
          <a:prstGeom prst="rect">
            <a:avLst/>
          </a:prstGeom>
          <a:noFill/>
          <a:ln w="9525">
            <a:noFill/>
            <a:miter lim="800000"/>
            <a:headEnd/>
            <a:tailEnd/>
          </a:ln>
          <a:effectLst>
            <a:outerShdw blurRad="63500" dist="38099" dir="2700000" algn="ctr" rotWithShape="0">
              <a:srgbClr val="000000">
                <a:alpha val="74997"/>
              </a:srgbClr>
            </a:outerShdw>
          </a:effectLst>
        </p:spPr>
      </p:pic>
      <p:grpSp>
        <p:nvGrpSpPr>
          <p:cNvPr id="22" name="Group 21"/>
          <p:cNvGrpSpPr/>
          <p:nvPr/>
        </p:nvGrpSpPr>
        <p:grpSpPr>
          <a:xfrm>
            <a:off x="6052390" y="46651"/>
            <a:ext cx="1216630" cy="1206278"/>
            <a:chOff x="6767935" y="2596347"/>
            <a:chExt cx="3837729" cy="3805073"/>
          </a:xfrm>
        </p:grpSpPr>
        <p:sp>
          <p:nvSpPr>
            <p:cNvPr id="23" name="Isosceles Triangle 22"/>
            <p:cNvSpPr/>
            <p:nvPr/>
          </p:nvSpPr>
          <p:spPr>
            <a:xfrm>
              <a:off x="6767935" y="2782667"/>
              <a:ext cx="3837729" cy="2812090"/>
            </a:xfrm>
            <a:prstGeom prst="triangle">
              <a:avLst/>
            </a:prstGeom>
            <a:gradFill flip="none" rotWithShape="1">
              <a:gsLst>
                <a:gs pos="32000">
                  <a:schemeClr val="tx1">
                    <a:lumMod val="95000"/>
                  </a:schemeClr>
                </a:gs>
                <a:gs pos="0">
                  <a:srgbClr val="BEA23C"/>
                </a:gs>
                <a:gs pos="100000">
                  <a:srgbClr val="B09C36"/>
                </a:gs>
              </a:gsLst>
              <a:path path="circle">
                <a:fillToRect l="100000" t="100000"/>
              </a:path>
              <a:tileRect r="-100000" b="-100000"/>
            </a:gradFill>
            <a:ln>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sz="600">
                <a:solidFill>
                  <a:srgbClr val="EAEAEA"/>
                </a:solidFill>
                <a:latin typeface="Helvetica"/>
              </a:endParaRPr>
            </a:p>
          </p:txBody>
        </p:sp>
        <p:sp>
          <p:nvSpPr>
            <p:cNvPr id="24" name="TextBox 23"/>
            <p:cNvSpPr txBox="1"/>
            <p:nvPr/>
          </p:nvSpPr>
          <p:spPr>
            <a:xfrm rot="18336876">
              <a:off x="6098929" y="3516630"/>
              <a:ext cx="2665787" cy="825221"/>
            </a:xfrm>
            <a:prstGeom prst="rect">
              <a:avLst/>
            </a:prstGeom>
            <a:noFill/>
          </p:spPr>
          <p:txBody>
            <a:bodyPr wrap="none" rtlCol="0">
              <a:spAutoFit/>
            </a:bodyPr>
            <a:lstStyle/>
            <a:p>
              <a:pPr algn="ctr" defTabSz="457200"/>
              <a:r>
                <a:rPr lang="en-GB" sz="1100" b="1" dirty="0" smtClean="0">
                  <a:solidFill>
                    <a:srgbClr val="FFFF00"/>
                  </a:solidFill>
                  <a:latin typeface="Helvetica"/>
                </a:rPr>
                <a:t>Innovation</a:t>
              </a:r>
              <a:endParaRPr lang="en-GB" sz="1100" b="1" dirty="0">
                <a:solidFill>
                  <a:srgbClr val="FFFF00"/>
                </a:solidFill>
                <a:latin typeface="Helvetica"/>
              </a:endParaRPr>
            </a:p>
          </p:txBody>
        </p:sp>
        <p:sp>
          <p:nvSpPr>
            <p:cNvPr id="25" name="TextBox 24"/>
            <p:cNvSpPr txBox="1"/>
            <p:nvPr/>
          </p:nvSpPr>
          <p:spPr>
            <a:xfrm rot="3348209">
              <a:off x="8658508" y="3496137"/>
              <a:ext cx="2524204" cy="825221"/>
            </a:xfrm>
            <a:prstGeom prst="rect">
              <a:avLst/>
            </a:prstGeom>
            <a:noFill/>
          </p:spPr>
          <p:txBody>
            <a:bodyPr wrap="none" rtlCol="0">
              <a:spAutoFit/>
            </a:bodyPr>
            <a:lstStyle/>
            <a:p>
              <a:pPr defTabSz="457200"/>
              <a:r>
                <a:rPr lang="en-GB" sz="1100" b="1" dirty="0" smtClean="0">
                  <a:solidFill>
                    <a:srgbClr val="FFFF00"/>
                  </a:solidFill>
                  <a:latin typeface="Helvetica"/>
                </a:rPr>
                <a:t>Education</a:t>
              </a:r>
              <a:endParaRPr lang="en-GB" sz="1100" b="1" dirty="0">
                <a:solidFill>
                  <a:srgbClr val="FFFF00"/>
                </a:solidFill>
                <a:latin typeface="Helvetica"/>
              </a:endParaRPr>
            </a:p>
          </p:txBody>
        </p:sp>
        <p:sp>
          <p:nvSpPr>
            <p:cNvPr id="26" name="TextBox 25"/>
            <p:cNvSpPr txBox="1"/>
            <p:nvPr/>
          </p:nvSpPr>
          <p:spPr>
            <a:xfrm>
              <a:off x="7524005" y="5576200"/>
              <a:ext cx="2332058" cy="825220"/>
            </a:xfrm>
            <a:prstGeom prst="rect">
              <a:avLst/>
            </a:prstGeom>
            <a:noFill/>
          </p:spPr>
          <p:txBody>
            <a:bodyPr wrap="none" rtlCol="0">
              <a:spAutoFit/>
            </a:bodyPr>
            <a:lstStyle/>
            <a:p>
              <a:pPr defTabSz="457200"/>
              <a:r>
                <a:rPr lang="en-GB" sz="1100" b="1" dirty="0" smtClean="0">
                  <a:solidFill>
                    <a:srgbClr val="FFFF00"/>
                  </a:solidFill>
                  <a:latin typeface="Helvetica"/>
                </a:rPr>
                <a:t>Research</a:t>
              </a:r>
              <a:endParaRPr lang="en-GB" sz="1100" b="1" dirty="0">
                <a:solidFill>
                  <a:srgbClr val="FFFF00"/>
                </a:solidFill>
                <a:latin typeface="Helvetica"/>
              </a:endParaRPr>
            </a:p>
          </p:txBody>
        </p:sp>
        <p:sp>
          <p:nvSpPr>
            <p:cNvPr id="27" name="TextBox 26"/>
            <p:cNvSpPr txBox="1"/>
            <p:nvPr/>
          </p:nvSpPr>
          <p:spPr>
            <a:xfrm>
              <a:off x="7482843" y="4094449"/>
              <a:ext cx="2407909" cy="1067932"/>
            </a:xfrm>
            <a:prstGeom prst="rect">
              <a:avLst/>
            </a:prstGeom>
            <a:noFill/>
          </p:spPr>
          <p:txBody>
            <a:bodyPr wrap="none" rtlCol="0">
              <a:spAutoFit/>
            </a:bodyPr>
            <a:lstStyle/>
            <a:p>
              <a:pPr algn="ctr" defTabSz="457200"/>
              <a:r>
                <a:rPr lang="en-GB" sz="1600" b="1" dirty="0" smtClean="0">
                  <a:solidFill>
                    <a:srgbClr val="EAEAEA"/>
                  </a:solidFill>
                  <a:latin typeface="Arial" pitchFamily="34" charset="0"/>
                  <a:ea typeface="Verdana" pitchFamily="34" charset="0"/>
                  <a:cs typeface="Arial" pitchFamily="34" charset="0"/>
                </a:rPr>
                <a:t>CERN</a:t>
              </a:r>
              <a:endParaRPr lang="en-GB" sz="1600" b="1" dirty="0">
                <a:solidFill>
                  <a:srgbClr val="EAEAEA"/>
                </a:solidFill>
                <a:latin typeface="Arial" pitchFamily="34" charset="0"/>
                <a:ea typeface="Verdana" pitchFamily="34" charset="0"/>
                <a:cs typeface="Arial" pitchFamily="34" charset="0"/>
              </a:endParaRPr>
            </a:p>
          </p:txBody>
        </p:sp>
        <p:sp>
          <p:nvSpPr>
            <p:cNvPr id="28" name="TextBox 27"/>
            <p:cNvSpPr txBox="1"/>
            <p:nvPr/>
          </p:nvSpPr>
          <p:spPr>
            <a:xfrm>
              <a:off x="7015116" y="4946630"/>
              <a:ext cx="3343363" cy="776677"/>
            </a:xfrm>
            <a:prstGeom prst="rect">
              <a:avLst/>
            </a:prstGeom>
            <a:noFill/>
          </p:spPr>
          <p:txBody>
            <a:bodyPr wrap="none" rtlCol="0">
              <a:spAutoFit/>
            </a:bodyPr>
            <a:lstStyle/>
            <a:p>
              <a:pPr algn="ctr" defTabSz="457200"/>
              <a:r>
                <a:rPr lang="en-GB" sz="1000" b="1" dirty="0">
                  <a:solidFill>
                    <a:srgbClr val="EAEAEA"/>
                  </a:solidFill>
                  <a:latin typeface="Arial" pitchFamily="34" charset="0"/>
                  <a:ea typeface="Verdana" pitchFamily="34" charset="0"/>
                  <a:cs typeface="Arial" pitchFamily="34" charset="0"/>
                </a:rPr>
                <a:t>u</a:t>
              </a:r>
              <a:r>
                <a:rPr lang="en-GB" sz="1000" b="1" dirty="0" smtClean="0">
                  <a:solidFill>
                    <a:srgbClr val="EAEAEA"/>
                  </a:solidFill>
                  <a:latin typeface="Arial" pitchFamily="34" charset="0"/>
                  <a:ea typeface="Verdana" pitchFamily="34" charset="0"/>
                  <a:cs typeface="Arial" pitchFamily="34" charset="0"/>
                </a:rPr>
                <a:t>niting people</a:t>
              </a:r>
              <a:endParaRPr lang="en-GB" sz="1000" b="1" dirty="0">
                <a:solidFill>
                  <a:srgbClr val="EAEAEA"/>
                </a:solidFill>
                <a:latin typeface="Arial" pitchFamily="34" charset="0"/>
                <a:ea typeface="Verdana" pitchFamily="34" charset="0"/>
                <a:cs typeface="Arial" pitchFamily="34" charset="0"/>
              </a:endParaRPr>
            </a:p>
          </p:txBody>
        </p:sp>
      </p:grpSp>
    </p:spTree>
    <p:extLst>
      <p:ext uri="{BB962C8B-B14F-4D97-AF65-F5344CB8AC3E}">
        <p14:creationId xmlns:p14="http://schemas.microsoft.com/office/powerpoint/2010/main" val="269503420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892">
                                            <p:txEl>
                                              <p:pRg st="0" end="0"/>
                                            </p:txEl>
                                          </p:spTgt>
                                        </p:tgtEl>
                                        <p:attrNameLst>
                                          <p:attrName>style.visibility</p:attrName>
                                        </p:attrNameLst>
                                      </p:cBhvr>
                                      <p:to>
                                        <p:strVal val="visible"/>
                                      </p:to>
                                    </p:set>
                                    <p:animEffect transition="in" filter="fade">
                                      <p:cBhvr>
                                        <p:cTn id="7" dur="1000"/>
                                        <p:tgtEl>
                                          <p:spTgt spid="3789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7892">
                                            <p:txEl>
                                              <p:pRg st="1" end="1"/>
                                            </p:txEl>
                                          </p:spTgt>
                                        </p:tgtEl>
                                        <p:attrNameLst>
                                          <p:attrName>style.visibility</p:attrName>
                                        </p:attrNameLst>
                                      </p:cBhvr>
                                      <p:to>
                                        <p:strVal val="visible"/>
                                      </p:to>
                                    </p:set>
                                    <p:animEffect transition="in" filter="fade">
                                      <p:cBhvr>
                                        <p:cTn id="10" dur="1000"/>
                                        <p:tgtEl>
                                          <p:spTgt spid="3789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7892">
                                            <p:txEl>
                                              <p:pRg st="2" end="2"/>
                                            </p:txEl>
                                          </p:spTgt>
                                        </p:tgtEl>
                                        <p:attrNameLst>
                                          <p:attrName>style.visibility</p:attrName>
                                        </p:attrNameLst>
                                      </p:cBhvr>
                                      <p:to>
                                        <p:strVal val="visible"/>
                                      </p:to>
                                    </p:set>
                                    <p:animEffect transition="in" filter="fade">
                                      <p:cBhvr>
                                        <p:cTn id="13" dur="1000"/>
                                        <p:tgtEl>
                                          <p:spTgt spid="37892">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7905"/>
                                        </p:tgtEl>
                                        <p:attrNameLst>
                                          <p:attrName>style.visibility</p:attrName>
                                        </p:attrNameLst>
                                      </p:cBhvr>
                                      <p:to>
                                        <p:strVal val="visible"/>
                                      </p:to>
                                    </p:set>
                                    <p:animEffect transition="in" filter="fade">
                                      <p:cBhvr>
                                        <p:cTn id="16" dur="1000"/>
                                        <p:tgtEl>
                                          <p:spTgt spid="37905"/>
                                        </p:tgtEl>
                                      </p:cBhvr>
                                    </p:animEffect>
                                  </p:childTnLst>
                                </p:cTn>
                              </p:par>
                              <p:par>
                                <p:cTn id="17" presetID="10" presetClass="entr" presetSubtype="0" fill="hold" nodeType="withEffect">
                                  <p:stCondLst>
                                    <p:cond delay="0"/>
                                  </p:stCondLst>
                                  <p:childTnLst>
                                    <p:set>
                                      <p:cBhvr>
                                        <p:cTn id="18" dur="1" fill="hold">
                                          <p:stCondLst>
                                            <p:cond delay="0"/>
                                          </p:stCondLst>
                                        </p:cTn>
                                        <p:tgtEl>
                                          <p:spTgt spid="37894"/>
                                        </p:tgtEl>
                                        <p:attrNameLst>
                                          <p:attrName>style.visibility</p:attrName>
                                        </p:attrNameLst>
                                      </p:cBhvr>
                                      <p:to>
                                        <p:strVal val="visible"/>
                                      </p:to>
                                    </p:set>
                                    <p:animEffect transition="in" filter="fade">
                                      <p:cBhvr>
                                        <p:cTn id="19" dur="1000"/>
                                        <p:tgtEl>
                                          <p:spTgt spid="3789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7892">
                                            <p:txEl>
                                              <p:pRg st="4" end="4"/>
                                            </p:txEl>
                                          </p:spTgt>
                                        </p:tgtEl>
                                        <p:attrNameLst>
                                          <p:attrName>style.visibility</p:attrName>
                                        </p:attrNameLst>
                                      </p:cBhvr>
                                      <p:to>
                                        <p:strVal val="visible"/>
                                      </p:to>
                                    </p:set>
                                    <p:animEffect transition="in" filter="fade">
                                      <p:cBhvr>
                                        <p:cTn id="24" dur="1000"/>
                                        <p:tgtEl>
                                          <p:spTgt spid="37892">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7892">
                                            <p:txEl>
                                              <p:pRg st="5" end="5"/>
                                            </p:txEl>
                                          </p:spTgt>
                                        </p:tgtEl>
                                        <p:attrNameLst>
                                          <p:attrName>style.visibility</p:attrName>
                                        </p:attrNameLst>
                                      </p:cBhvr>
                                      <p:to>
                                        <p:strVal val="visible"/>
                                      </p:to>
                                    </p:set>
                                    <p:animEffect transition="in" filter="fade">
                                      <p:cBhvr>
                                        <p:cTn id="27" dur="1000"/>
                                        <p:tgtEl>
                                          <p:spTgt spid="37892">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7892">
                                            <p:txEl>
                                              <p:pRg st="6" end="6"/>
                                            </p:txEl>
                                          </p:spTgt>
                                        </p:tgtEl>
                                        <p:attrNameLst>
                                          <p:attrName>style.visibility</p:attrName>
                                        </p:attrNameLst>
                                      </p:cBhvr>
                                      <p:to>
                                        <p:strVal val="visible"/>
                                      </p:to>
                                    </p:set>
                                    <p:animEffect transition="in" filter="fade">
                                      <p:cBhvr>
                                        <p:cTn id="30" dur="1000"/>
                                        <p:tgtEl>
                                          <p:spTgt spid="37892">
                                            <p:txEl>
                                              <p:pRg st="6" end="6"/>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7897"/>
                                        </p:tgtEl>
                                        <p:attrNameLst>
                                          <p:attrName>style.visibility</p:attrName>
                                        </p:attrNameLst>
                                      </p:cBhvr>
                                      <p:to>
                                        <p:strVal val="visible"/>
                                      </p:to>
                                    </p:set>
                                    <p:animEffect transition="in" filter="fade">
                                      <p:cBhvr>
                                        <p:cTn id="33" dur="1000"/>
                                        <p:tgtEl>
                                          <p:spTgt spid="37897"/>
                                        </p:tgtEl>
                                      </p:cBhvr>
                                    </p:animEffect>
                                  </p:childTnLst>
                                </p:cTn>
                              </p:par>
                              <p:par>
                                <p:cTn id="34" presetID="10" presetClass="entr" presetSubtype="0" fill="hold" nodeType="withEffect">
                                  <p:stCondLst>
                                    <p:cond delay="0"/>
                                  </p:stCondLst>
                                  <p:childTnLst>
                                    <p:set>
                                      <p:cBhvr>
                                        <p:cTn id="35" dur="1" fill="hold">
                                          <p:stCondLst>
                                            <p:cond delay="0"/>
                                          </p:stCondLst>
                                        </p:cTn>
                                        <p:tgtEl>
                                          <p:spTgt spid="37896"/>
                                        </p:tgtEl>
                                        <p:attrNameLst>
                                          <p:attrName>style.visibility</p:attrName>
                                        </p:attrNameLst>
                                      </p:cBhvr>
                                      <p:to>
                                        <p:strVal val="visible"/>
                                      </p:to>
                                    </p:set>
                                    <p:animEffect transition="in" filter="fade">
                                      <p:cBhvr>
                                        <p:cTn id="36" dur="1000"/>
                                        <p:tgtEl>
                                          <p:spTgt spid="37896"/>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7892">
                                            <p:txEl>
                                              <p:pRg st="8" end="8"/>
                                            </p:txEl>
                                          </p:spTgt>
                                        </p:tgtEl>
                                        <p:attrNameLst>
                                          <p:attrName>style.visibility</p:attrName>
                                        </p:attrNameLst>
                                      </p:cBhvr>
                                      <p:to>
                                        <p:strVal val="visible"/>
                                      </p:to>
                                    </p:set>
                                    <p:animEffect transition="in" filter="fade">
                                      <p:cBhvr>
                                        <p:cTn id="41" dur="1000"/>
                                        <p:tgtEl>
                                          <p:spTgt spid="37892">
                                            <p:txEl>
                                              <p:pRg st="8" end="8"/>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37898"/>
                                        </p:tgtEl>
                                        <p:attrNameLst>
                                          <p:attrName>style.visibility</p:attrName>
                                        </p:attrNameLst>
                                      </p:cBhvr>
                                      <p:to>
                                        <p:strVal val="visible"/>
                                      </p:to>
                                    </p:set>
                                    <p:animEffect transition="in" filter="fade">
                                      <p:cBhvr>
                                        <p:cTn id="44" dur="1000"/>
                                        <p:tgtEl>
                                          <p:spTgt spid="37898"/>
                                        </p:tgtEl>
                                      </p:cBhvr>
                                    </p:animEffect>
                                  </p:childTnLst>
                                </p:cTn>
                              </p:par>
                              <p:par>
                                <p:cTn id="45" presetID="10" presetClass="entr" presetSubtype="0" fill="hold" nodeType="withEffect">
                                  <p:stCondLst>
                                    <p:cond delay="0"/>
                                  </p:stCondLst>
                                  <p:childTnLst>
                                    <p:set>
                                      <p:cBhvr>
                                        <p:cTn id="46" dur="1" fill="hold">
                                          <p:stCondLst>
                                            <p:cond delay="0"/>
                                          </p:stCondLst>
                                        </p:cTn>
                                        <p:tgtEl>
                                          <p:spTgt spid="37904"/>
                                        </p:tgtEl>
                                        <p:attrNameLst>
                                          <p:attrName>style.visibility</p:attrName>
                                        </p:attrNameLst>
                                      </p:cBhvr>
                                      <p:to>
                                        <p:strVal val="visible"/>
                                      </p:to>
                                    </p:set>
                                    <p:animEffect transition="in" filter="fade">
                                      <p:cBhvr>
                                        <p:cTn id="47" dur="1000"/>
                                        <p:tgtEl>
                                          <p:spTgt spid="3790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7892">
                                            <p:txEl>
                                              <p:pRg st="11" end="11"/>
                                            </p:txEl>
                                          </p:spTgt>
                                        </p:tgtEl>
                                        <p:attrNameLst>
                                          <p:attrName>style.visibility</p:attrName>
                                        </p:attrNameLst>
                                      </p:cBhvr>
                                      <p:to>
                                        <p:strVal val="visible"/>
                                      </p:to>
                                    </p:set>
                                    <p:animEffect transition="in" filter="fade">
                                      <p:cBhvr>
                                        <p:cTn id="52" dur="1000"/>
                                        <p:tgtEl>
                                          <p:spTgt spid="37892">
                                            <p:txEl>
                                              <p:pRg st="11" end="11"/>
                                            </p:txEl>
                                          </p:spTgt>
                                        </p:tgtEl>
                                      </p:cBhvr>
                                    </p:animEffect>
                                  </p:childTnLst>
                                </p:cTn>
                              </p:par>
                              <p:par>
                                <p:cTn id="53" presetID="10" presetClass="entr" presetSubtype="0" fill="hold" nodeType="withEffect">
                                  <p:stCondLst>
                                    <p:cond delay="0"/>
                                  </p:stCondLst>
                                  <p:childTnLst>
                                    <p:set>
                                      <p:cBhvr>
                                        <p:cTn id="54" dur="1" fill="hold">
                                          <p:stCondLst>
                                            <p:cond delay="0"/>
                                          </p:stCondLst>
                                        </p:cTn>
                                        <p:tgtEl>
                                          <p:spTgt spid="37903"/>
                                        </p:tgtEl>
                                        <p:attrNameLst>
                                          <p:attrName>style.visibility</p:attrName>
                                        </p:attrNameLst>
                                      </p:cBhvr>
                                      <p:to>
                                        <p:strVal val="visible"/>
                                      </p:to>
                                    </p:set>
                                    <p:animEffect transition="in" filter="fade">
                                      <p:cBhvr>
                                        <p:cTn id="55" dur="1000"/>
                                        <p:tgtEl>
                                          <p:spTgt spid="379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build="p"/>
    </p:bldLst>
  </p:timing>
</p:sld>
</file>

<file path=ppt/slides/slide30.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pic>
        <p:nvPicPr>
          <p:cNvPr id="6" name="Content Placeholder 5"/>
          <p:cNvPicPr>
            <a:picLocks noGrp="1" noChangeAspect="1"/>
          </p:cNvPicPr>
          <p:nvPr>
            <p:ph sz="half" idx="1"/>
          </p:nvPr>
        </p:nvPicPr>
        <p:blipFill>
          <a:blip r:embed="rId2" cstate="screen">
            <a:extLst>
              <a:ext uri="{28A0092B-C50C-407E-A947-70E740481C1C}">
                <a14:useLocalDpi xmlns:a14="http://schemas.microsoft.com/office/drawing/2010/main"/>
              </a:ext>
            </a:extLst>
          </a:blip>
          <a:srcRect t="4997" b="4997"/>
          <a:stretch>
            <a:fillRect/>
          </a:stretch>
        </p:blipFill>
        <p:spPr>
          <a:xfrm>
            <a:off x="-12700" y="38100"/>
            <a:ext cx="5410200" cy="3363956"/>
          </a:xfrm>
        </p:spPr>
      </p:pic>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Ian.Bird@cern.ch </a:t>
            </a:r>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8FA168C2-9F18-4032-8801-50E4CEA0EAFB}" type="slidenum">
              <a:rPr lang="en-US" smtClean="0">
                <a:solidFill>
                  <a:prstClr val="black">
                    <a:tint val="75000"/>
                  </a:prstClr>
                </a:solidFill>
                <a:latin typeface="Calibri"/>
              </a:rPr>
              <a:pPr/>
              <a:t>30</a:t>
            </a:fld>
            <a:endParaRPr lang="en-US" dirty="0">
              <a:solidFill>
                <a:prstClr val="black">
                  <a:tint val="75000"/>
                </a:prstClr>
              </a:solidFill>
              <a:latin typeface="Calibri"/>
            </a:endParaRPr>
          </a:p>
        </p:txBody>
      </p:sp>
      <p:pic>
        <p:nvPicPr>
          <p:cNvPr id="7" name="Picture 6"/>
          <p:cNvPicPr>
            <a:picLocks noChangeAspect="1"/>
          </p:cNvPicPr>
          <p:nvPr/>
        </p:nvPicPr>
        <p:blipFill>
          <a:blip r:embed="rId3"/>
          <a:stretch>
            <a:fillRect/>
          </a:stretch>
        </p:blipFill>
        <p:spPr>
          <a:xfrm>
            <a:off x="5282652" y="1"/>
            <a:ext cx="3861347" cy="3048000"/>
          </a:xfrm>
          <a:prstGeom prst="rect">
            <a:avLst/>
          </a:prstGeom>
        </p:spPr>
      </p:pic>
      <p:pic>
        <p:nvPicPr>
          <p:cNvPr id="8" name="Picture 7"/>
          <p:cNvPicPr>
            <a:picLocks noChangeAspect="1"/>
          </p:cNvPicPr>
          <p:nvPr/>
        </p:nvPicPr>
        <p:blipFill>
          <a:blip r:embed="rId4"/>
          <a:stretch>
            <a:fillRect/>
          </a:stretch>
        </p:blipFill>
        <p:spPr>
          <a:xfrm>
            <a:off x="5159178" y="3505200"/>
            <a:ext cx="3984822" cy="3352800"/>
          </a:xfrm>
          <a:prstGeom prst="rect">
            <a:avLst/>
          </a:prstGeom>
        </p:spPr>
      </p:pic>
      <p:pic>
        <p:nvPicPr>
          <p:cNvPr id="9" name="Picture 8" descr="run204769_evt71902630_VP1Base.png"/>
          <p:cNvPicPr preferRelativeResize="0">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701" y="3509126"/>
            <a:ext cx="5168900" cy="3348873"/>
          </a:xfrm>
          <a:prstGeom prst="rect">
            <a:avLst/>
          </a:prstGeom>
          <a:ln>
            <a:solidFill>
              <a:srgbClr val="FFFF00"/>
            </a:solidFill>
          </a:ln>
        </p:spPr>
      </p:pic>
      <p:sp>
        <p:nvSpPr>
          <p:cNvPr id="10" name="Rectangle 9"/>
          <p:cNvSpPr/>
          <p:nvPr/>
        </p:nvSpPr>
        <p:spPr>
          <a:xfrm rot="19438482">
            <a:off x="84443" y="2802769"/>
            <a:ext cx="8727576" cy="1200329"/>
          </a:xfrm>
          <a:prstGeom prst="rect">
            <a:avLst/>
          </a:prstGeom>
          <a:solidFill>
            <a:schemeClr val="bg1"/>
          </a:solidFill>
          <a:ln>
            <a:solidFill>
              <a:srgbClr val="FF0000"/>
            </a:solidFill>
          </a:ln>
        </p:spPr>
        <p:txBody>
          <a:bodyPr wrap="square">
            <a:spAutoFit/>
          </a:bodyPr>
          <a:lstStyle/>
          <a:p>
            <a:pPr lvl="1" algn="ctr" defTabSz="457200"/>
            <a:r>
              <a:rPr lang="en-US" sz="3600" dirty="0" smtClean="0">
                <a:solidFill>
                  <a:prstClr val="black"/>
                </a:solidFill>
                <a:latin typeface="Calibri"/>
              </a:rPr>
              <a:t>Grid computing enables the rapid delivery of physics results</a:t>
            </a:r>
          </a:p>
        </p:txBody>
      </p:sp>
      <p:pic>
        <p:nvPicPr>
          <p:cNvPr id="11" name="Picture 10" descr="Screen Shot 2012-08-14 at 10.54.22.pn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430398" y="3214073"/>
            <a:ext cx="3713601" cy="3643927"/>
          </a:xfrm>
          <a:prstGeom prst="rect">
            <a:avLst/>
          </a:prstGeom>
          <a:ln>
            <a:solidFill>
              <a:srgbClr val="FF0000"/>
            </a:solidFill>
          </a:ln>
          <a:effectLst>
            <a:innerShdw blurRad="63500" dist="50800" dir="18900000">
              <a:prstClr val="black">
                <a:alpha val="50000"/>
              </a:prstClr>
            </a:innerShdw>
          </a:effectLst>
        </p:spPr>
      </p:pic>
    </p:spTree>
    <p:extLst>
      <p:ext uri="{BB962C8B-B14F-4D97-AF65-F5344CB8AC3E}">
        <p14:creationId xmlns:p14="http://schemas.microsoft.com/office/powerpoint/2010/main" val="426300906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1.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Ian.Bird@cern.ch </a:t>
            </a:r>
            <a:endParaRPr lang="en-US" dirty="0">
              <a:solidFill>
                <a:prstClr val="black">
                  <a:tint val="75000"/>
                </a:prstClr>
              </a:solidFill>
              <a:latin typeface="Calibri"/>
            </a:endParaRPr>
          </a:p>
        </p:txBody>
      </p:sp>
      <p:sp>
        <p:nvSpPr>
          <p:cNvPr id="2" name="Content Placeholder 1"/>
          <p:cNvSpPr>
            <a:spLocks noGrp="1"/>
          </p:cNvSpPr>
          <p:nvPr>
            <p:ph sz="quarter" idx="13"/>
          </p:nvPr>
        </p:nvSpPr>
        <p:spPr>
          <a:xfrm>
            <a:off x="2514600" y="1524000"/>
            <a:ext cx="5791200" cy="4267200"/>
          </a:xfrm>
        </p:spPr>
        <p:txBody>
          <a:bodyPr>
            <a:noAutofit/>
          </a:bodyPr>
          <a:lstStyle/>
          <a:p>
            <a:r>
              <a:rPr lang="en-US" sz="2400" dirty="0" smtClean="0"/>
              <a:t>WLCG has been leveraged on both sides of the Atlantic, to benefit the wider scientific community</a:t>
            </a:r>
          </a:p>
          <a:p>
            <a:pPr lvl="1"/>
            <a:r>
              <a:rPr lang="en-US" sz="2000" dirty="0" smtClean="0"/>
              <a:t>Europe:</a:t>
            </a:r>
          </a:p>
          <a:p>
            <a:pPr lvl="2"/>
            <a:r>
              <a:rPr lang="en-US" sz="1800" dirty="0" smtClean="0"/>
              <a:t>Enabling Grids for E-</a:t>
            </a:r>
            <a:r>
              <a:rPr lang="en-US" sz="1800" dirty="0" err="1" smtClean="0"/>
              <a:t>sciencE</a:t>
            </a:r>
            <a:r>
              <a:rPr lang="en-US" sz="1800" dirty="0" smtClean="0"/>
              <a:t> </a:t>
            </a:r>
            <a:br>
              <a:rPr lang="en-US" sz="1800" dirty="0" smtClean="0"/>
            </a:br>
            <a:r>
              <a:rPr lang="en-US" sz="1800" dirty="0" smtClean="0"/>
              <a:t>(EGEE) 2004-2010</a:t>
            </a:r>
          </a:p>
          <a:p>
            <a:pPr lvl="2"/>
            <a:r>
              <a:rPr lang="en-US" sz="1800" dirty="0" smtClean="0"/>
              <a:t>European Grid Infrastructure </a:t>
            </a:r>
            <a:br>
              <a:rPr lang="en-US" sz="1800" dirty="0" smtClean="0"/>
            </a:br>
            <a:r>
              <a:rPr lang="en-US" sz="1800" dirty="0" smtClean="0"/>
              <a:t>(EGI)  2010--</a:t>
            </a:r>
            <a:endParaRPr lang="en-US" sz="1800" dirty="0" smtClean="0">
              <a:sym typeface="Wingdings" pitchFamily="2" charset="2"/>
            </a:endParaRPr>
          </a:p>
          <a:p>
            <a:pPr lvl="1"/>
            <a:r>
              <a:rPr lang="en-US" sz="2000" dirty="0" smtClean="0">
                <a:sym typeface="Wingdings" pitchFamily="2" charset="2"/>
              </a:rPr>
              <a:t>USA:</a:t>
            </a:r>
          </a:p>
          <a:p>
            <a:pPr lvl="2"/>
            <a:r>
              <a:rPr lang="en-US" sz="1800" dirty="0" smtClean="0">
                <a:sym typeface="Wingdings" pitchFamily="2" charset="2"/>
              </a:rPr>
              <a:t>Open Science Grid (OSG) </a:t>
            </a:r>
            <a:br>
              <a:rPr lang="en-US" sz="1800" dirty="0" smtClean="0">
                <a:sym typeface="Wingdings" pitchFamily="2" charset="2"/>
              </a:rPr>
            </a:br>
            <a:r>
              <a:rPr lang="en-US" sz="1800" dirty="0" smtClean="0">
                <a:sym typeface="Wingdings" pitchFamily="2" charset="2"/>
              </a:rPr>
              <a:t>2006-2012 </a:t>
            </a:r>
            <a:r>
              <a:rPr lang="en-US" sz="1800" dirty="0">
                <a:sym typeface="Wingdings" pitchFamily="2" charset="2"/>
              </a:rPr>
              <a:t> </a:t>
            </a:r>
            <a:r>
              <a:rPr lang="en-US" sz="1800" dirty="0" smtClean="0">
                <a:sym typeface="Wingdings" pitchFamily="2" charset="2"/>
              </a:rPr>
              <a:t>(+ extension?)</a:t>
            </a:r>
          </a:p>
          <a:p>
            <a:pPr lvl="2"/>
            <a:endParaRPr lang="en-US" sz="1600" dirty="0" smtClean="0">
              <a:sym typeface="Wingdings" pitchFamily="2" charset="2"/>
            </a:endParaRPr>
          </a:p>
          <a:p>
            <a:r>
              <a:rPr lang="en-US" sz="2400" dirty="0" smtClean="0">
                <a:sym typeface="Wingdings" pitchFamily="2" charset="2"/>
              </a:rPr>
              <a:t>Many scientific applications </a:t>
            </a:r>
            <a:endParaRPr lang="en-US" sz="2400" dirty="0">
              <a:sym typeface="Wingdings" pitchFamily="2" charset="2"/>
            </a:endParaRPr>
          </a:p>
        </p:txBody>
      </p:sp>
      <p:sp>
        <p:nvSpPr>
          <p:cNvPr id="4" name="Slide Number Placeholder 3"/>
          <p:cNvSpPr>
            <a:spLocks noGrp="1"/>
          </p:cNvSpPr>
          <p:nvPr>
            <p:ph type="sldNum" sz="quarter" idx="17"/>
          </p:nvPr>
        </p:nvSpPr>
        <p:spPr/>
        <p:txBody>
          <a:bodyPr/>
          <a:lstStyle/>
          <a:p>
            <a:fld id="{8FA168C2-9F18-4032-8801-50E4CEA0EAFB}" type="slidenum">
              <a:rPr lang="en-US" smtClean="0">
                <a:solidFill>
                  <a:prstClr val="black">
                    <a:tint val="75000"/>
                  </a:prstClr>
                </a:solidFill>
                <a:latin typeface="Calibri"/>
              </a:rPr>
              <a:pPr/>
              <a:t>31</a:t>
            </a:fld>
            <a:endParaRPr lang="en-US" dirty="0">
              <a:solidFill>
                <a:prstClr val="black">
                  <a:tint val="75000"/>
                </a:prstClr>
              </a:solidFill>
              <a:latin typeface="Calibri"/>
            </a:endParaRPr>
          </a:p>
        </p:txBody>
      </p:sp>
      <p:sp>
        <p:nvSpPr>
          <p:cNvPr id="5" name="Title 4"/>
          <p:cNvSpPr>
            <a:spLocks noGrp="1"/>
          </p:cNvSpPr>
          <p:nvPr>
            <p:ph type="title" idx="4294967295"/>
          </p:nvPr>
        </p:nvSpPr>
        <p:spPr>
          <a:xfrm>
            <a:off x="1212273" y="228600"/>
            <a:ext cx="7924800" cy="762000"/>
          </a:xfrm>
        </p:spPr>
        <p:txBody>
          <a:bodyPr>
            <a:normAutofit fontScale="90000"/>
          </a:bodyPr>
          <a:lstStyle/>
          <a:p>
            <a:r>
              <a:rPr lang="en-US" dirty="0" smtClean="0">
                <a:solidFill>
                  <a:srgbClr val="FFFF00"/>
                </a:solidFill>
              </a:rPr>
              <a:t>Impact of the LHC Computing Grid</a:t>
            </a:r>
            <a:endParaRPr lang="en-GB" dirty="0">
              <a:solidFill>
                <a:srgbClr val="FFFF00"/>
              </a:solidFill>
            </a:endParaRPr>
          </a:p>
        </p:txBody>
      </p:sp>
      <p:sp>
        <p:nvSpPr>
          <p:cNvPr id="6" name="Text Box 4"/>
          <p:cNvSpPr txBox="1">
            <a:spLocks noChangeArrowheads="1"/>
          </p:cNvSpPr>
          <p:nvPr/>
        </p:nvSpPr>
        <p:spPr bwMode="auto">
          <a:xfrm>
            <a:off x="6781799" y="3072348"/>
            <a:ext cx="2263775" cy="3785652"/>
          </a:xfrm>
          <a:prstGeom prst="rect">
            <a:avLst/>
          </a:prstGeom>
          <a:ln>
            <a:solidFill>
              <a:schemeClr val="accent1">
                <a:lumMod val="20000"/>
                <a:lumOff val="80000"/>
              </a:schemeClr>
            </a:solidFill>
            <a:headEnd/>
            <a:tailEnd/>
          </a:ln>
        </p:spPr>
        <p:style>
          <a:lnRef idx="1">
            <a:schemeClr val="dk1"/>
          </a:lnRef>
          <a:fillRef idx="3">
            <a:schemeClr val="dk1"/>
          </a:fillRef>
          <a:effectRef idx="2">
            <a:schemeClr val="dk1"/>
          </a:effectRef>
          <a:fontRef idx="minor">
            <a:schemeClr val="lt1"/>
          </a:fontRef>
        </p:style>
        <p:txBody>
          <a:bodyPr wrap="square" lIns="0">
            <a:spAutoFit/>
          </a:bodyPr>
          <a:lstStyle/>
          <a:p>
            <a:pPr lvl="1" defTabSz="457200" fontAlgn="base">
              <a:spcBef>
                <a:spcPct val="0"/>
              </a:spcBef>
              <a:spcAft>
                <a:spcPct val="0"/>
              </a:spcAft>
            </a:pPr>
            <a:r>
              <a:rPr lang="en-US" sz="1600" b="1" dirty="0">
                <a:solidFill>
                  <a:srgbClr val="FF0000"/>
                </a:solidFill>
                <a:latin typeface="Arial" charset="0"/>
              </a:rPr>
              <a:t>Archeology</a:t>
            </a:r>
          </a:p>
          <a:p>
            <a:pPr lvl="1" defTabSz="457200" fontAlgn="base">
              <a:spcBef>
                <a:spcPct val="0"/>
              </a:spcBef>
              <a:spcAft>
                <a:spcPct val="0"/>
              </a:spcAft>
            </a:pPr>
            <a:r>
              <a:rPr lang="en-US" sz="1600" b="1" dirty="0">
                <a:solidFill>
                  <a:srgbClr val="FF0000"/>
                </a:solidFill>
                <a:latin typeface="Arial" charset="0"/>
              </a:rPr>
              <a:t>Astronomy</a:t>
            </a:r>
          </a:p>
          <a:p>
            <a:pPr lvl="1" defTabSz="457200" fontAlgn="base">
              <a:spcBef>
                <a:spcPct val="0"/>
              </a:spcBef>
              <a:spcAft>
                <a:spcPct val="0"/>
              </a:spcAft>
            </a:pPr>
            <a:r>
              <a:rPr lang="en-GB" sz="1600" b="1" dirty="0">
                <a:solidFill>
                  <a:srgbClr val="FF0000"/>
                </a:solidFill>
                <a:latin typeface="Arial" charset="0"/>
              </a:rPr>
              <a:t>Astrophysics</a:t>
            </a:r>
          </a:p>
          <a:p>
            <a:pPr lvl="1" defTabSz="457200" fontAlgn="base">
              <a:spcBef>
                <a:spcPct val="0"/>
              </a:spcBef>
              <a:spcAft>
                <a:spcPct val="0"/>
              </a:spcAft>
            </a:pPr>
            <a:r>
              <a:rPr lang="en-US" sz="1600" b="1" dirty="0">
                <a:solidFill>
                  <a:srgbClr val="FF0000"/>
                </a:solidFill>
                <a:latin typeface="Arial" charset="0"/>
              </a:rPr>
              <a:t>Civil Protection</a:t>
            </a:r>
            <a:endParaRPr lang="en-GB" sz="1600" b="1" dirty="0">
              <a:solidFill>
                <a:srgbClr val="FF0000"/>
              </a:solidFill>
              <a:latin typeface="Arial" charset="0"/>
            </a:endParaRPr>
          </a:p>
          <a:p>
            <a:pPr lvl="1" defTabSz="457200" fontAlgn="base">
              <a:spcBef>
                <a:spcPct val="0"/>
              </a:spcBef>
              <a:spcAft>
                <a:spcPct val="0"/>
              </a:spcAft>
            </a:pPr>
            <a:r>
              <a:rPr lang="en-GB" sz="1600" b="1" dirty="0">
                <a:solidFill>
                  <a:srgbClr val="FF0000"/>
                </a:solidFill>
                <a:latin typeface="Arial" charset="0"/>
              </a:rPr>
              <a:t>Comp. Chemistry</a:t>
            </a:r>
          </a:p>
          <a:p>
            <a:pPr lvl="1" defTabSz="457200" fontAlgn="base">
              <a:spcBef>
                <a:spcPct val="0"/>
              </a:spcBef>
              <a:spcAft>
                <a:spcPct val="0"/>
              </a:spcAft>
            </a:pPr>
            <a:r>
              <a:rPr lang="en-GB" sz="1600" b="1" dirty="0">
                <a:solidFill>
                  <a:srgbClr val="FF0000"/>
                </a:solidFill>
                <a:latin typeface="Arial" charset="0"/>
              </a:rPr>
              <a:t>Earth Sciences</a:t>
            </a:r>
          </a:p>
          <a:p>
            <a:pPr lvl="1" defTabSz="457200" fontAlgn="base">
              <a:spcBef>
                <a:spcPct val="0"/>
              </a:spcBef>
              <a:spcAft>
                <a:spcPct val="0"/>
              </a:spcAft>
            </a:pPr>
            <a:r>
              <a:rPr lang="en-GB" sz="1600" b="1" dirty="0">
                <a:solidFill>
                  <a:srgbClr val="FF0000"/>
                </a:solidFill>
                <a:latin typeface="Arial" charset="0"/>
              </a:rPr>
              <a:t>Finance</a:t>
            </a:r>
          </a:p>
          <a:p>
            <a:pPr lvl="1" defTabSz="457200" fontAlgn="base">
              <a:spcBef>
                <a:spcPct val="0"/>
              </a:spcBef>
              <a:spcAft>
                <a:spcPct val="0"/>
              </a:spcAft>
            </a:pPr>
            <a:r>
              <a:rPr lang="en-GB" sz="1600" b="1" dirty="0">
                <a:solidFill>
                  <a:srgbClr val="FF0000"/>
                </a:solidFill>
                <a:latin typeface="Arial" charset="0"/>
              </a:rPr>
              <a:t>Fusion</a:t>
            </a:r>
          </a:p>
          <a:p>
            <a:pPr lvl="1" defTabSz="457200" fontAlgn="base">
              <a:spcBef>
                <a:spcPct val="0"/>
              </a:spcBef>
              <a:spcAft>
                <a:spcPct val="0"/>
              </a:spcAft>
            </a:pPr>
            <a:r>
              <a:rPr lang="en-GB" sz="1600" b="1" dirty="0">
                <a:solidFill>
                  <a:srgbClr val="FF0000"/>
                </a:solidFill>
                <a:latin typeface="Arial" charset="0"/>
              </a:rPr>
              <a:t>Geophysics</a:t>
            </a:r>
          </a:p>
          <a:p>
            <a:pPr lvl="1" defTabSz="457200" fontAlgn="base">
              <a:spcBef>
                <a:spcPct val="0"/>
              </a:spcBef>
              <a:spcAft>
                <a:spcPct val="0"/>
              </a:spcAft>
            </a:pPr>
            <a:r>
              <a:rPr lang="en-US" sz="1600" b="1" dirty="0">
                <a:solidFill>
                  <a:srgbClr val="FF0000"/>
                </a:solidFill>
                <a:latin typeface="Arial" charset="0"/>
              </a:rPr>
              <a:t>High Energy Physics</a:t>
            </a:r>
          </a:p>
          <a:p>
            <a:pPr lvl="1" defTabSz="457200" fontAlgn="base">
              <a:spcBef>
                <a:spcPct val="0"/>
              </a:spcBef>
              <a:spcAft>
                <a:spcPct val="0"/>
              </a:spcAft>
            </a:pPr>
            <a:r>
              <a:rPr lang="en-GB" sz="1600" b="1" dirty="0">
                <a:solidFill>
                  <a:srgbClr val="FF0000"/>
                </a:solidFill>
                <a:latin typeface="Arial" charset="0"/>
              </a:rPr>
              <a:t>Life Sciences</a:t>
            </a:r>
          </a:p>
          <a:p>
            <a:pPr lvl="1" defTabSz="457200" fontAlgn="base">
              <a:spcBef>
                <a:spcPct val="0"/>
              </a:spcBef>
              <a:spcAft>
                <a:spcPct val="0"/>
              </a:spcAft>
            </a:pPr>
            <a:r>
              <a:rPr lang="en-GB" sz="1600" b="1" dirty="0">
                <a:solidFill>
                  <a:srgbClr val="FF0000"/>
                </a:solidFill>
                <a:latin typeface="Arial" charset="0"/>
              </a:rPr>
              <a:t>Multimedia</a:t>
            </a:r>
          </a:p>
          <a:p>
            <a:pPr lvl="1" defTabSz="457200" fontAlgn="base">
              <a:spcBef>
                <a:spcPct val="0"/>
              </a:spcBef>
              <a:spcAft>
                <a:spcPct val="0"/>
              </a:spcAft>
            </a:pPr>
            <a:r>
              <a:rPr lang="en-GB" sz="1600" b="1" dirty="0">
                <a:solidFill>
                  <a:srgbClr val="FF0000"/>
                </a:solidFill>
                <a:latin typeface="Arial" charset="0"/>
              </a:rPr>
              <a:t>Material Sciences</a:t>
            </a:r>
          </a:p>
          <a:p>
            <a:pPr lvl="1" defTabSz="457200" fontAlgn="base">
              <a:spcBef>
                <a:spcPct val="0"/>
              </a:spcBef>
              <a:spcAft>
                <a:spcPct val="0"/>
              </a:spcAft>
            </a:pPr>
            <a:r>
              <a:rPr lang="en-GB" sz="1600" b="1" dirty="0">
                <a:solidFill>
                  <a:srgbClr val="FF0000"/>
                </a:solidFill>
                <a:latin typeface="Arial" charset="0"/>
              </a:rPr>
              <a:t>…</a:t>
            </a:r>
            <a:endParaRPr lang="en-US" sz="1600" b="1" dirty="0">
              <a:solidFill>
                <a:srgbClr val="FF0000"/>
              </a:solidFill>
              <a:latin typeface="Arial" charset="0"/>
            </a:endParaRPr>
          </a:p>
        </p:txBody>
      </p:sp>
    </p:spTree>
    <p:extLst>
      <p:ext uri="{BB962C8B-B14F-4D97-AF65-F5344CB8AC3E}">
        <p14:creationId xmlns:p14="http://schemas.microsoft.com/office/powerpoint/2010/main" val="119738146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GB" dirty="0" smtClean="0"/>
              <a:t>WLCG – a 10 year program of development and implementation</a:t>
            </a:r>
          </a:p>
          <a:p>
            <a:r>
              <a:rPr lang="en-GB" dirty="0" smtClean="0"/>
              <a:t>Today the WLCG grid has delivered on its promise and LHC is producing unprecedented physics output</a:t>
            </a:r>
          </a:p>
          <a:p>
            <a:r>
              <a:rPr lang="en-GB" dirty="0" smtClean="0"/>
              <a:t>BUT: challenges </a:t>
            </a:r>
            <a:r>
              <a:rPr lang="en-GB" dirty="0" smtClean="0"/>
              <a:t>remain:</a:t>
            </a:r>
            <a:endParaRPr lang="en-GB" dirty="0" smtClean="0"/>
          </a:p>
          <a:p>
            <a:pPr lvl="1"/>
            <a:r>
              <a:rPr lang="en-GB" dirty="0" smtClean="0"/>
              <a:t>We have a &gt;20 year program for the LHC and experiments</a:t>
            </a:r>
          </a:p>
          <a:p>
            <a:pPr lvl="1"/>
            <a:r>
              <a:rPr lang="en-GB" dirty="0" smtClean="0"/>
              <a:t>Technology evolves: grids, clouds, CDN’s </a:t>
            </a:r>
            <a:r>
              <a:rPr lang="en-GB" dirty="0" err="1" smtClean="0"/>
              <a:t>etc</a:t>
            </a:r>
            <a:endParaRPr lang="en-GB" dirty="0" smtClean="0"/>
          </a:p>
          <a:p>
            <a:pPr lvl="1"/>
            <a:r>
              <a:rPr lang="en-GB" dirty="0" smtClean="0"/>
              <a:t>Physics hunger for resources continues to </a:t>
            </a:r>
            <a:r>
              <a:rPr lang="en-GB" dirty="0" smtClean="0"/>
              <a:t>increase</a:t>
            </a:r>
            <a:endParaRPr lang="en-GB" dirty="0"/>
          </a:p>
        </p:txBody>
      </p:sp>
      <p:sp>
        <p:nvSpPr>
          <p:cNvPr id="3" name="Title 2"/>
          <p:cNvSpPr>
            <a:spLocks noGrp="1"/>
          </p:cNvSpPr>
          <p:nvPr>
            <p:ph type="title"/>
          </p:nvPr>
        </p:nvSpPr>
        <p:spPr/>
        <p:txBody>
          <a:bodyPr/>
          <a:lstStyle/>
          <a:p>
            <a:r>
              <a:rPr lang="en-GB" dirty="0" smtClean="0"/>
              <a:t>Growth and evolution</a:t>
            </a:r>
            <a:endParaRPr lang="en-GB"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latin typeface="Calibri"/>
              </a:rPr>
              <a:t>Ian.Bird@cern.ch </a:t>
            </a:r>
            <a:endParaRPr lang="en-US" dirty="0">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8FA168C2-9F18-4032-8801-50E4CEA0EAFB}" type="slidenum">
              <a:rPr lang="en-US" smtClean="0">
                <a:solidFill>
                  <a:prstClr val="black">
                    <a:tint val="75000"/>
                  </a:prstClr>
                </a:solidFill>
                <a:latin typeface="Calibri"/>
              </a:rPr>
              <a:pPr/>
              <a:t>32</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185203653"/>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62813" y="8583"/>
            <a:ext cx="8824479" cy="762000"/>
          </a:xfrm>
        </p:spPr>
        <p:txBody>
          <a:bodyPr>
            <a:normAutofit/>
          </a:bodyPr>
          <a:lstStyle/>
          <a:p>
            <a:r>
              <a:rPr lang="en-GB" dirty="0" smtClean="0">
                <a:solidFill>
                  <a:srgbClr val="FFFFFF"/>
                </a:solidFill>
              </a:rPr>
              <a:t>Evolution of capacity: CERN &amp; WLCG</a:t>
            </a:r>
            <a:endParaRPr lang="en-GB" dirty="0">
              <a:solidFill>
                <a:srgbClr val="FFFFFF"/>
              </a:solidFill>
            </a:endParaRPr>
          </a:p>
        </p:txBody>
      </p:sp>
      <p:sp>
        <p:nvSpPr>
          <p:cNvPr id="3" name="Footer Placeholder 2"/>
          <p:cNvSpPr>
            <a:spLocks noGrp="1"/>
          </p:cNvSpPr>
          <p:nvPr>
            <p:ph type="ftr" sz="quarter" idx="4294967295"/>
          </p:nvPr>
        </p:nvSpPr>
        <p:spPr>
          <a:xfrm>
            <a:off x="6248400" y="6356350"/>
            <a:ext cx="2895600" cy="365125"/>
          </a:xfrm>
        </p:spPr>
        <p:txBody>
          <a:bodyPr/>
          <a:lstStyle/>
          <a:p>
            <a:r>
              <a:rPr lang="en-US" smtClean="0"/>
              <a:t>Ian.Bird@cern.ch </a:t>
            </a:r>
            <a:endParaRPr lang="en-US" dirty="0"/>
          </a:p>
        </p:txBody>
      </p:sp>
      <p:sp>
        <p:nvSpPr>
          <p:cNvPr id="4" name="Slide Number Placeholder 3"/>
          <p:cNvSpPr>
            <a:spLocks noGrp="1"/>
          </p:cNvSpPr>
          <p:nvPr>
            <p:ph type="sldNum" sz="quarter" idx="4294967295"/>
          </p:nvPr>
        </p:nvSpPr>
        <p:spPr>
          <a:xfrm>
            <a:off x="7010400" y="6356350"/>
            <a:ext cx="2133600" cy="365125"/>
          </a:xfrm>
        </p:spPr>
        <p:txBody>
          <a:bodyPr/>
          <a:lstStyle/>
          <a:p>
            <a:fld id="{8FA168C2-9F18-4032-8801-50E4CEA0EAFB}" type="slidenum">
              <a:rPr lang="en-US" smtClean="0"/>
              <a:pPr/>
              <a:t>33</a:t>
            </a:fld>
            <a:endParaRPr lang="en-US" dirty="0"/>
          </a:p>
        </p:txBody>
      </p:sp>
      <p:pic>
        <p:nvPicPr>
          <p:cNvPr id="9" name="Picture 8"/>
          <p:cNvPicPr>
            <a:picLocks noChangeAspect="1"/>
          </p:cNvPicPr>
          <p:nvPr/>
        </p:nvPicPr>
        <p:blipFill>
          <a:blip r:embed="rId2"/>
          <a:stretch>
            <a:fillRect/>
          </a:stretch>
        </p:blipFill>
        <p:spPr>
          <a:xfrm>
            <a:off x="6685" y="3593808"/>
            <a:ext cx="4565315" cy="2663100"/>
          </a:xfrm>
          <a:prstGeom prst="rect">
            <a:avLst/>
          </a:prstGeom>
        </p:spPr>
      </p:pic>
      <p:pic>
        <p:nvPicPr>
          <p:cNvPr id="11" name="Picture 10"/>
          <p:cNvPicPr>
            <a:picLocks noChangeAspect="1"/>
          </p:cNvPicPr>
          <p:nvPr/>
        </p:nvPicPr>
        <p:blipFill>
          <a:blip r:embed="rId3"/>
          <a:stretch>
            <a:fillRect/>
          </a:stretch>
        </p:blipFill>
        <p:spPr>
          <a:xfrm>
            <a:off x="4572000" y="3597500"/>
            <a:ext cx="4572000" cy="2672107"/>
          </a:xfrm>
          <a:prstGeom prst="rect">
            <a:avLst/>
          </a:prstGeom>
        </p:spPr>
      </p:pic>
      <p:pic>
        <p:nvPicPr>
          <p:cNvPr id="13" name="Picture 12"/>
          <p:cNvPicPr>
            <a:picLocks noChangeAspect="1"/>
          </p:cNvPicPr>
          <p:nvPr/>
        </p:nvPicPr>
        <p:blipFill>
          <a:blip r:embed="rId4"/>
          <a:stretch>
            <a:fillRect/>
          </a:stretch>
        </p:blipFill>
        <p:spPr>
          <a:xfrm>
            <a:off x="13208" y="764704"/>
            <a:ext cx="4749800" cy="2743200"/>
          </a:xfrm>
          <a:prstGeom prst="rect">
            <a:avLst/>
          </a:prstGeom>
        </p:spPr>
      </p:pic>
      <p:sp>
        <p:nvSpPr>
          <p:cNvPr id="2" name="TextBox 1"/>
          <p:cNvSpPr txBox="1"/>
          <p:nvPr/>
        </p:nvSpPr>
        <p:spPr>
          <a:xfrm>
            <a:off x="5277937" y="1165990"/>
            <a:ext cx="3865161" cy="1477328"/>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pPr defTabSz="457200"/>
            <a:r>
              <a:rPr lang="en-GB" dirty="0" smtClean="0">
                <a:solidFill>
                  <a:srgbClr val="000000"/>
                </a:solidFill>
                <a:latin typeface="Helvetica"/>
              </a:rPr>
              <a:t>Modest growth until 2014</a:t>
            </a:r>
          </a:p>
          <a:p>
            <a:pPr defTabSz="457200"/>
            <a:endParaRPr lang="en-GB" dirty="0">
              <a:solidFill>
                <a:srgbClr val="000000"/>
              </a:solidFill>
              <a:latin typeface="Helvetica"/>
            </a:endParaRPr>
          </a:p>
          <a:p>
            <a:pPr defTabSz="457200"/>
            <a:r>
              <a:rPr lang="en-GB" smtClean="0">
                <a:solidFill>
                  <a:srgbClr val="000000"/>
                </a:solidFill>
                <a:latin typeface="Helvetica"/>
              </a:rPr>
              <a:t>Anticipate x2 (?) </a:t>
            </a:r>
            <a:r>
              <a:rPr lang="en-GB" dirty="0" smtClean="0">
                <a:solidFill>
                  <a:srgbClr val="000000"/>
                </a:solidFill>
                <a:latin typeface="Helvetica"/>
              </a:rPr>
              <a:t>requirement &gt;2015</a:t>
            </a:r>
          </a:p>
          <a:p>
            <a:pPr defTabSz="457200"/>
            <a:endParaRPr lang="en-GB" dirty="0">
              <a:solidFill>
                <a:srgbClr val="000000"/>
              </a:solidFill>
              <a:latin typeface="Helvetica"/>
            </a:endParaRPr>
          </a:p>
          <a:p>
            <a:pPr defTabSz="457200"/>
            <a:r>
              <a:rPr lang="en-GB" dirty="0" smtClean="0">
                <a:solidFill>
                  <a:srgbClr val="000000"/>
                </a:solidFill>
                <a:latin typeface="Helvetica"/>
              </a:rPr>
              <a:t>Anticipate x10-100 after 2018 ???</a:t>
            </a:r>
            <a:endParaRPr lang="en-GB" dirty="0">
              <a:solidFill>
                <a:srgbClr val="000000"/>
              </a:solidFill>
              <a:latin typeface="Helvetica"/>
            </a:endParaRPr>
          </a:p>
        </p:txBody>
      </p:sp>
      <p:sp>
        <p:nvSpPr>
          <p:cNvPr id="18" name="TextBox 17"/>
          <p:cNvSpPr txBox="1"/>
          <p:nvPr/>
        </p:nvSpPr>
        <p:spPr>
          <a:xfrm>
            <a:off x="2057400" y="6211669"/>
            <a:ext cx="2286000" cy="646331"/>
          </a:xfrm>
          <a:prstGeom prst="rect">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p>
            <a:pPr>
              <a:defRPr/>
            </a:pPr>
            <a:r>
              <a:rPr lang="en-GB" kern="0" dirty="0" smtClean="0">
                <a:solidFill>
                  <a:sysClr val="windowText" lastClr="000000"/>
                </a:solidFill>
                <a:latin typeface="Calibri"/>
              </a:rPr>
              <a:t>What we thought was needed at LHC start</a:t>
            </a:r>
            <a:endParaRPr lang="en-GB" kern="0" dirty="0">
              <a:solidFill>
                <a:sysClr val="windowText" lastClr="000000"/>
              </a:solidFill>
              <a:latin typeface="Calibri"/>
            </a:endParaRPr>
          </a:p>
        </p:txBody>
      </p:sp>
      <p:cxnSp>
        <p:nvCxnSpPr>
          <p:cNvPr id="19" name="Straight Arrow Connector 18"/>
          <p:cNvCxnSpPr/>
          <p:nvPr/>
        </p:nvCxnSpPr>
        <p:spPr>
          <a:xfrm flipH="1" flipV="1">
            <a:off x="990600" y="5562600"/>
            <a:ext cx="2209800" cy="609600"/>
          </a:xfrm>
          <a:prstGeom prst="straightConnector1">
            <a:avLst/>
          </a:prstGeom>
          <a:noFill/>
          <a:ln w="25400" cap="flat" cmpd="sng" algn="ctr">
            <a:solidFill>
              <a:srgbClr val="4F81BD"/>
            </a:solidFill>
            <a:prstDash val="solid"/>
            <a:tailEnd type="arrow"/>
          </a:ln>
          <a:effectLst>
            <a:outerShdw blurRad="40000" dist="20000" dir="5400000" rotWithShape="0">
              <a:srgbClr val="000000">
                <a:alpha val="38000"/>
              </a:srgbClr>
            </a:outerShdw>
          </a:effectLst>
        </p:spPr>
      </p:cxnSp>
      <p:cxnSp>
        <p:nvCxnSpPr>
          <p:cNvPr id="20" name="Straight Arrow Connector 19"/>
          <p:cNvCxnSpPr>
            <a:stCxn id="18" idx="0"/>
          </p:cNvCxnSpPr>
          <p:nvPr/>
        </p:nvCxnSpPr>
        <p:spPr>
          <a:xfrm flipV="1">
            <a:off x="3200400" y="5562600"/>
            <a:ext cx="2057400" cy="649069"/>
          </a:xfrm>
          <a:prstGeom prst="straightConnector1">
            <a:avLst/>
          </a:prstGeom>
          <a:noFill/>
          <a:ln w="25400" cap="flat" cmpd="sng" algn="ctr">
            <a:solidFill>
              <a:srgbClr val="4F81BD"/>
            </a:solidFill>
            <a:prstDash val="solid"/>
            <a:tailEnd type="arrow"/>
          </a:ln>
          <a:effectLst>
            <a:outerShdw blurRad="40000" dist="20000" dir="5400000" rotWithShape="0">
              <a:srgbClr val="000000">
                <a:alpha val="38000"/>
              </a:srgbClr>
            </a:outerShdw>
          </a:effectLst>
        </p:spPr>
      </p:cxnSp>
      <p:sp>
        <p:nvSpPr>
          <p:cNvPr id="21" name="TextBox 20"/>
          <p:cNvSpPr txBox="1"/>
          <p:nvPr/>
        </p:nvSpPr>
        <p:spPr>
          <a:xfrm>
            <a:off x="4876800" y="6220276"/>
            <a:ext cx="2286000" cy="646331"/>
          </a:xfrm>
          <a:prstGeom prst="rect">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p>
            <a:pPr>
              <a:defRPr/>
            </a:pPr>
            <a:r>
              <a:rPr lang="en-GB" kern="0" dirty="0" smtClean="0">
                <a:solidFill>
                  <a:sysClr val="windowText" lastClr="000000"/>
                </a:solidFill>
                <a:latin typeface="Calibri"/>
              </a:rPr>
              <a:t>What we actually used at LHC start!</a:t>
            </a:r>
            <a:endParaRPr lang="en-GB" kern="0" dirty="0">
              <a:solidFill>
                <a:sysClr val="windowText" lastClr="000000"/>
              </a:solidFill>
              <a:latin typeface="Calibri"/>
            </a:endParaRPr>
          </a:p>
        </p:txBody>
      </p:sp>
      <p:cxnSp>
        <p:nvCxnSpPr>
          <p:cNvPr id="22" name="Straight Arrow Connector 21"/>
          <p:cNvCxnSpPr/>
          <p:nvPr/>
        </p:nvCxnSpPr>
        <p:spPr>
          <a:xfrm flipH="1" flipV="1">
            <a:off x="2286000" y="4724400"/>
            <a:ext cx="3733800" cy="1456408"/>
          </a:xfrm>
          <a:prstGeom prst="straightConnector1">
            <a:avLst/>
          </a:prstGeom>
          <a:noFill/>
          <a:ln w="25400" cap="flat" cmpd="sng" algn="ctr">
            <a:solidFill>
              <a:srgbClr val="FF0000"/>
            </a:solidFill>
            <a:prstDash val="solid"/>
            <a:tailEnd type="arrow"/>
          </a:ln>
          <a:effectLst>
            <a:outerShdw blurRad="40000" dist="20000" dir="5400000" rotWithShape="0">
              <a:srgbClr val="000000">
                <a:alpha val="38000"/>
              </a:srgbClr>
            </a:outerShdw>
          </a:effectLst>
        </p:spPr>
      </p:cxnSp>
      <p:cxnSp>
        <p:nvCxnSpPr>
          <p:cNvPr id="23" name="Straight Arrow Connector 22"/>
          <p:cNvCxnSpPr>
            <a:stCxn id="21" idx="0"/>
          </p:cNvCxnSpPr>
          <p:nvPr/>
        </p:nvCxnSpPr>
        <p:spPr>
          <a:xfrm flipV="1">
            <a:off x="6019800" y="4876800"/>
            <a:ext cx="685800" cy="1343476"/>
          </a:xfrm>
          <a:prstGeom prst="straightConnector1">
            <a:avLst/>
          </a:prstGeom>
          <a:noFill/>
          <a:ln w="25400" cap="flat" cmpd="sng" algn="ctr">
            <a:solidFill>
              <a:srgbClr val="FF0000"/>
            </a:solidFill>
            <a:prstDash val="solid"/>
            <a:tailEnd type="arrow"/>
          </a:ln>
          <a:effectLst>
            <a:outerShdw blurRad="40000" dist="20000" dir="5400000" rotWithShape="0">
              <a:srgbClr val="000000">
                <a:alpha val="38000"/>
              </a:srgbClr>
            </a:outerShdw>
          </a:effectLst>
        </p:spPr>
      </p:cxnSp>
    </p:spTree>
    <p:extLst>
      <p:ext uri="{BB962C8B-B14F-4D97-AF65-F5344CB8AC3E}">
        <p14:creationId xmlns:p14="http://schemas.microsoft.com/office/powerpoint/2010/main" val="13190878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600" dirty="0" smtClean="0"/>
              <a:t>Computing model evolution</a:t>
            </a:r>
            <a:endParaRPr lang="en-GB" sz="3600" dirty="0"/>
          </a:p>
        </p:txBody>
      </p:sp>
      <p:pic>
        <p:nvPicPr>
          <p:cNvPr id="3074"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83568" y="1592334"/>
            <a:ext cx="3240360" cy="3636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73749" y="1593555"/>
            <a:ext cx="3239273" cy="3635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851920" y="1700808"/>
            <a:ext cx="2016224" cy="646331"/>
          </a:xfrm>
          <a:prstGeom prst="rect">
            <a:avLst/>
          </a:prstGeom>
          <a:noFill/>
        </p:spPr>
        <p:txBody>
          <a:bodyPr wrap="square" rtlCol="0">
            <a:spAutoFit/>
          </a:bodyPr>
          <a:lstStyle/>
          <a:p>
            <a:r>
              <a:rPr lang="en-US" dirty="0" smtClean="0">
                <a:solidFill>
                  <a:srgbClr val="FFFF00"/>
                </a:solidFill>
                <a:latin typeface="Calibri"/>
              </a:rPr>
              <a:t>Evolution of computing models</a:t>
            </a:r>
            <a:endParaRPr lang="en-GB" dirty="0">
              <a:solidFill>
                <a:srgbClr val="FFFF00"/>
              </a:solidFill>
              <a:latin typeface="Calibri"/>
            </a:endParaRPr>
          </a:p>
        </p:txBody>
      </p:sp>
      <p:sp>
        <p:nvSpPr>
          <p:cNvPr id="9" name="Right Arrow 8"/>
          <p:cNvSpPr/>
          <p:nvPr/>
        </p:nvSpPr>
        <p:spPr>
          <a:xfrm>
            <a:off x="4139952" y="2996952"/>
            <a:ext cx="1296144" cy="484632"/>
          </a:xfrm>
          <a:prstGeom prst="rightArrow">
            <a:avLst/>
          </a:prstGeom>
          <a:solidFill>
            <a:schemeClr val="bg2">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a:endParaRPr>
          </a:p>
        </p:txBody>
      </p:sp>
      <p:sp>
        <p:nvSpPr>
          <p:cNvPr id="2" name="TextBox 1"/>
          <p:cNvSpPr txBox="1"/>
          <p:nvPr/>
        </p:nvSpPr>
        <p:spPr>
          <a:xfrm>
            <a:off x="1475656" y="5805264"/>
            <a:ext cx="1095172" cy="369332"/>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n-US" dirty="0" smtClean="0">
                <a:solidFill>
                  <a:prstClr val="black"/>
                </a:solidFill>
                <a:latin typeface="Calibri"/>
              </a:rPr>
              <a:t>Hierarchy</a:t>
            </a:r>
            <a:endParaRPr lang="en-US" dirty="0">
              <a:solidFill>
                <a:prstClr val="black"/>
              </a:solidFill>
              <a:latin typeface="Calibri"/>
            </a:endParaRPr>
          </a:p>
        </p:txBody>
      </p:sp>
      <p:sp>
        <p:nvSpPr>
          <p:cNvPr id="10" name="TextBox 9"/>
          <p:cNvSpPr txBox="1"/>
          <p:nvPr/>
        </p:nvSpPr>
        <p:spPr>
          <a:xfrm>
            <a:off x="7164288" y="5805264"/>
            <a:ext cx="708435" cy="369332"/>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n-US" dirty="0" smtClean="0">
                <a:solidFill>
                  <a:prstClr val="black"/>
                </a:solidFill>
                <a:latin typeface="Calibri"/>
              </a:rPr>
              <a:t>Mesh</a:t>
            </a:r>
            <a:endParaRPr lang="en-US" dirty="0">
              <a:solidFill>
                <a:prstClr val="black"/>
              </a:solidFill>
              <a:latin typeface="Calibri"/>
            </a:endParaRPr>
          </a:p>
        </p:txBody>
      </p:sp>
    </p:spTree>
    <p:extLst>
      <p:ext uri="{BB962C8B-B14F-4D97-AF65-F5344CB8AC3E}">
        <p14:creationId xmlns:p14="http://schemas.microsoft.com/office/powerpoint/2010/main" val="8402378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611560" y="1052737"/>
            <a:ext cx="8354318" cy="5400600"/>
            <a:chOff x="250825" y="558800"/>
            <a:chExt cx="8642350" cy="5472113"/>
          </a:xfrm>
        </p:grpSpPr>
        <p:sp>
          <p:nvSpPr>
            <p:cNvPr id="4" name="Rectangle 3"/>
            <p:cNvSpPr/>
            <p:nvPr/>
          </p:nvSpPr>
          <p:spPr bwMode="auto">
            <a:xfrm>
              <a:off x="250825" y="558800"/>
              <a:ext cx="2808288" cy="5472113"/>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GB" dirty="0">
                <a:solidFill>
                  <a:prstClr val="white"/>
                </a:solidFill>
                <a:latin typeface="Calibri"/>
              </a:endParaRPr>
            </a:p>
          </p:txBody>
        </p:sp>
        <p:sp>
          <p:nvSpPr>
            <p:cNvPr id="5" name="Rectangle 4"/>
            <p:cNvSpPr/>
            <p:nvPr/>
          </p:nvSpPr>
          <p:spPr bwMode="auto">
            <a:xfrm>
              <a:off x="6084888" y="558800"/>
              <a:ext cx="2808287" cy="3376613"/>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GB">
                <a:solidFill>
                  <a:prstClr val="white"/>
                </a:solidFill>
                <a:latin typeface="Calibri"/>
              </a:endParaRPr>
            </a:p>
          </p:txBody>
        </p:sp>
        <p:sp>
          <p:nvSpPr>
            <p:cNvPr id="6" name="Rectangle 5"/>
            <p:cNvSpPr/>
            <p:nvPr/>
          </p:nvSpPr>
          <p:spPr bwMode="auto">
            <a:xfrm>
              <a:off x="3165475" y="558800"/>
              <a:ext cx="2801938" cy="2581275"/>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GB">
                <a:solidFill>
                  <a:prstClr val="white"/>
                </a:solidFill>
                <a:latin typeface="Calibri"/>
              </a:endParaRPr>
            </a:p>
          </p:txBody>
        </p:sp>
        <p:sp>
          <p:nvSpPr>
            <p:cNvPr id="7" name="Rectangle 6"/>
            <p:cNvSpPr/>
            <p:nvPr/>
          </p:nvSpPr>
          <p:spPr bwMode="auto">
            <a:xfrm>
              <a:off x="3165475" y="3441700"/>
              <a:ext cx="2801938" cy="2581275"/>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GB">
                <a:solidFill>
                  <a:prstClr val="white"/>
                </a:solidFill>
                <a:latin typeface="Calibri"/>
              </a:endParaRPr>
            </a:p>
          </p:txBody>
        </p:sp>
        <p:sp>
          <p:nvSpPr>
            <p:cNvPr id="2055" name="TextBox 7"/>
            <p:cNvSpPr txBox="1">
              <a:spLocks noChangeArrowheads="1"/>
            </p:cNvSpPr>
            <p:nvPr/>
          </p:nvSpPr>
          <p:spPr bwMode="auto">
            <a:xfrm>
              <a:off x="322951" y="663576"/>
              <a:ext cx="2749464" cy="36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u="sng" smtClean="0">
                  <a:solidFill>
                    <a:prstClr val="black"/>
                  </a:solidFill>
                  <a:cs typeface="Arial" charset="0"/>
                </a:rPr>
                <a:t>Data Management Services</a:t>
              </a:r>
            </a:p>
          </p:txBody>
        </p:sp>
        <p:sp>
          <p:nvSpPr>
            <p:cNvPr id="2056" name="TextBox 8"/>
            <p:cNvSpPr txBox="1">
              <a:spLocks noChangeArrowheads="1"/>
            </p:cNvSpPr>
            <p:nvPr/>
          </p:nvSpPr>
          <p:spPr bwMode="auto">
            <a:xfrm>
              <a:off x="6228450" y="674489"/>
              <a:ext cx="2630951" cy="36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u="sng" smtClean="0">
                  <a:solidFill>
                    <a:prstClr val="black"/>
                  </a:solidFill>
                  <a:cs typeface="Arial" charset="0"/>
                </a:rPr>
                <a:t>Job Management Services</a:t>
              </a:r>
            </a:p>
          </p:txBody>
        </p:sp>
        <p:sp>
          <p:nvSpPr>
            <p:cNvPr id="2057" name="TextBox 9"/>
            <p:cNvSpPr txBox="1">
              <a:spLocks noChangeArrowheads="1"/>
            </p:cNvSpPr>
            <p:nvPr/>
          </p:nvSpPr>
          <p:spPr bwMode="auto">
            <a:xfrm>
              <a:off x="3347667" y="674489"/>
              <a:ext cx="1756404" cy="36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u="sng" smtClean="0">
                  <a:solidFill>
                    <a:prstClr val="black"/>
                  </a:solidFill>
                  <a:cs typeface="Arial" charset="0"/>
                </a:rPr>
                <a:t>Security Services</a:t>
              </a:r>
            </a:p>
          </p:txBody>
        </p:sp>
        <p:sp>
          <p:nvSpPr>
            <p:cNvPr id="2058" name="TextBox 10"/>
            <p:cNvSpPr txBox="1">
              <a:spLocks noChangeArrowheads="1"/>
            </p:cNvSpPr>
            <p:nvPr/>
          </p:nvSpPr>
          <p:spPr bwMode="auto">
            <a:xfrm>
              <a:off x="3403152" y="3559094"/>
              <a:ext cx="2113611" cy="36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u="sng" smtClean="0">
                  <a:solidFill>
                    <a:prstClr val="black"/>
                  </a:solidFill>
                  <a:cs typeface="Arial" charset="0"/>
                </a:rPr>
                <a:t>Information Services</a:t>
              </a:r>
            </a:p>
          </p:txBody>
        </p:sp>
        <p:sp>
          <p:nvSpPr>
            <p:cNvPr id="12" name="Left-Right Arrow 11"/>
            <p:cNvSpPr/>
            <p:nvPr/>
          </p:nvSpPr>
          <p:spPr bwMode="auto">
            <a:xfrm>
              <a:off x="2916238" y="1790700"/>
              <a:ext cx="487362" cy="2159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latin typeface="Calibri"/>
              </a:endParaRPr>
            </a:p>
          </p:txBody>
        </p:sp>
        <p:sp>
          <p:nvSpPr>
            <p:cNvPr id="14" name="Left-Right Arrow 13"/>
            <p:cNvSpPr/>
            <p:nvPr/>
          </p:nvSpPr>
          <p:spPr bwMode="auto">
            <a:xfrm>
              <a:off x="5716588" y="1790700"/>
              <a:ext cx="487362" cy="2159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latin typeface="Calibri"/>
              </a:endParaRPr>
            </a:p>
          </p:txBody>
        </p:sp>
        <p:sp>
          <p:nvSpPr>
            <p:cNvPr id="15" name="Left-Right Arrow 14"/>
            <p:cNvSpPr/>
            <p:nvPr/>
          </p:nvSpPr>
          <p:spPr bwMode="auto">
            <a:xfrm>
              <a:off x="2921000" y="4889500"/>
              <a:ext cx="487363" cy="2159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latin typeface="Calibri"/>
              </a:endParaRPr>
            </a:p>
          </p:txBody>
        </p:sp>
        <p:sp>
          <p:nvSpPr>
            <p:cNvPr id="16" name="Left-Right Arrow 15"/>
            <p:cNvSpPr/>
            <p:nvPr/>
          </p:nvSpPr>
          <p:spPr bwMode="auto">
            <a:xfrm>
              <a:off x="5772150" y="3511550"/>
              <a:ext cx="487363" cy="2159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latin typeface="Calibri"/>
              </a:endParaRPr>
            </a:p>
          </p:txBody>
        </p:sp>
        <p:sp>
          <p:nvSpPr>
            <p:cNvPr id="17" name="Up-Down Arrow 16"/>
            <p:cNvSpPr/>
            <p:nvPr/>
          </p:nvSpPr>
          <p:spPr bwMode="auto">
            <a:xfrm>
              <a:off x="4464050" y="2997200"/>
              <a:ext cx="215900" cy="57467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latin typeface="Calibri"/>
              </a:endParaRPr>
            </a:p>
          </p:txBody>
        </p:sp>
        <p:sp>
          <p:nvSpPr>
            <p:cNvPr id="2064" name="TextBox 17"/>
            <p:cNvSpPr txBox="1">
              <a:spLocks noChangeArrowheads="1"/>
            </p:cNvSpPr>
            <p:nvPr/>
          </p:nvSpPr>
          <p:spPr bwMode="auto">
            <a:xfrm>
              <a:off x="3343025" y="1106345"/>
              <a:ext cx="1212562" cy="738597"/>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sz="1400" smtClean="0">
                  <a:solidFill>
                    <a:prstClr val="black"/>
                  </a:solidFill>
                  <a:cs typeface="Arial" charset="0"/>
                </a:rPr>
                <a:t>Certificate Management Service</a:t>
              </a:r>
            </a:p>
          </p:txBody>
        </p:sp>
        <p:sp>
          <p:nvSpPr>
            <p:cNvPr id="2065" name="TextBox 18"/>
            <p:cNvSpPr txBox="1">
              <a:spLocks noChangeArrowheads="1"/>
            </p:cNvSpPr>
            <p:nvPr/>
          </p:nvSpPr>
          <p:spPr bwMode="auto">
            <a:xfrm>
              <a:off x="4661804" y="1106345"/>
              <a:ext cx="1205441" cy="738597"/>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sz="1400" smtClean="0">
                  <a:solidFill>
                    <a:prstClr val="black"/>
                  </a:solidFill>
                  <a:cs typeface="Arial" charset="0"/>
                </a:rPr>
                <a:t>VO Membership Service</a:t>
              </a:r>
            </a:p>
          </p:txBody>
        </p:sp>
        <p:sp>
          <p:nvSpPr>
            <p:cNvPr id="2066" name="TextBox 19"/>
            <p:cNvSpPr txBox="1">
              <a:spLocks noChangeArrowheads="1"/>
            </p:cNvSpPr>
            <p:nvPr/>
          </p:nvSpPr>
          <p:spPr bwMode="auto">
            <a:xfrm>
              <a:off x="3358589" y="2111680"/>
              <a:ext cx="2424736" cy="307749"/>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sz="1400" smtClean="0">
                  <a:solidFill>
                    <a:prstClr val="black"/>
                  </a:solidFill>
                  <a:cs typeface="Arial" charset="0"/>
                </a:rPr>
                <a:t>Authentication Service</a:t>
              </a:r>
            </a:p>
          </p:txBody>
        </p:sp>
        <p:sp>
          <p:nvSpPr>
            <p:cNvPr id="2067" name="TextBox 20"/>
            <p:cNvSpPr txBox="1">
              <a:spLocks noChangeArrowheads="1"/>
            </p:cNvSpPr>
            <p:nvPr/>
          </p:nvSpPr>
          <p:spPr bwMode="auto">
            <a:xfrm>
              <a:off x="3338775" y="2575709"/>
              <a:ext cx="2433628" cy="307749"/>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sz="1400" smtClean="0">
                  <a:solidFill>
                    <a:prstClr val="black"/>
                  </a:solidFill>
                  <a:cs typeface="Arial" charset="0"/>
                </a:rPr>
                <a:t>Authorization Service</a:t>
              </a:r>
            </a:p>
          </p:txBody>
        </p:sp>
        <p:sp>
          <p:nvSpPr>
            <p:cNvPr id="2068" name="TextBox 21"/>
            <p:cNvSpPr txBox="1">
              <a:spLocks noChangeArrowheads="1"/>
            </p:cNvSpPr>
            <p:nvPr/>
          </p:nvSpPr>
          <p:spPr bwMode="auto">
            <a:xfrm>
              <a:off x="3244788" y="3974238"/>
              <a:ext cx="1610187" cy="307749"/>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sz="1400" smtClean="0">
                  <a:solidFill>
                    <a:prstClr val="black"/>
                  </a:solidFill>
                  <a:cs typeface="Arial" charset="0"/>
                </a:rPr>
                <a:t>Information System</a:t>
              </a:r>
            </a:p>
          </p:txBody>
        </p:sp>
        <p:sp>
          <p:nvSpPr>
            <p:cNvPr id="2069" name="TextBox 22"/>
            <p:cNvSpPr txBox="1">
              <a:spLocks noChangeArrowheads="1"/>
            </p:cNvSpPr>
            <p:nvPr/>
          </p:nvSpPr>
          <p:spPr bwMode="auto">
            <a:xfrm>
              <a:off x="4909242" y="3974689"/>
              <a:ext cx="998873" cy="523173"/>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sz="1400" smtClean="0">
                  <a:solidFill>
                    <a:prstClr val="black"/>
                  </a:solidFill>
                  <a:cs typeface="Arial" charset="0"/>
                </a:rPr>
                <a:t>Messaging Service</a:t>
              </a:r>
            </a:p>
          </p:txBody>
        </p:sp>
        <p:sp>
          <p:nvSpPr>
            <p:cNvPr id="2070" name="TextBox 23"/>
            <p:cNvSpPr txBox="1">
              <a:spLocks noChangeArrowheads="1"/>
            </p:cNvSpPr>
            <p:nvPr/>
          </p:nvSpPr>
          <p:spPr bwMode="auto">
            <a:xfrm>
              <a:off x="4420340" y="4587833"/>
              <a:ext cx="1416719" cy="523173"/>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sz="1400" smtClean="0">
                  <a:solidFill>
                    <a:prstClr val="black"/>
                  </a:solidFill>
                  <a:cs typeface="Arial" charset="0"/>
                </a:rPr>
                <a:t>Site Availability Monitor</a:t>
              </a:r>
            </a:p>
          </p:txBody>
        </p:sp>
        <p:sp>
          <p:nvSpPr>
            <p:cNvPr id="2071" name="TextBox 24"/>
            <p:cNvSpPr txBox="1">
              <a:spLocks noChangeArrowheads="1"/>
            </p:cNvSpPr>
            <p:nvPr/>
          </p:nvSpPr>
          <p:spPr bwMode="auto">
            <a:xfrm>
              <a:off x="3274609" y="4365884"/>
              <a:ext cx="1009311" cy="523173"/>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sz="1400" smtClean="0">
                  <a:solidFill>
                    <a:prstClr val="black"/>
                  </a:solidFill>
                  <a:cs typeface="Arial" charset="0"/>
                </a:rPr>
                <a:t>Accounting Service</a:t>
              </a:r>
            </a:p>
          </p:txBody>
        </p:sp>
        <p:sp>
          <p:nvSpPr>
            <p:cNvPr id="2072" name="TextBox 25"/>
            <p:cNvSpPr txBox="1">
              <a:spLocks noChangeArrowheads="1"/>
            </p:cNvSpPr>
            <p:nvPr/>
          </p:nvSpPr>
          <p:spPr bwMode="auto">
            <a:xfrm>
              <a:off x="3338775" y="5300554"/>
              <a:ext cx="2466449" cy="523173"/>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sz="1400" smtClean="0">
                  <a:solidFill>
                    <a:prstClr val="black"/>
                  </a:solidFill>
                  <a:cs typeface="Arial" charset="0"/>
                </a:rPr>
                <a:t>Monitoring tools: experiment dashboards; site monitoring</a:t>
              </a:r>
            </a:p>
          </p:txBody>
        </p:sp>
        <p:sp>
          <p:nvSpPr>
            <p:cNvPr id="2073" name="TextBox 26"/>
            <p:cNvSpPr txBox="1">
              <a:spLocks noChangeArrowheads="1"/>
            </p:cNvSpPr>
            <p:nvPr/>
          </p:nvSpPr>
          <p:spPr bwMode="auto">
            <a:xfrm>
              <a:off x="394864" y="1244832"/>
              <a:ext cx="1385026" cy="307749"/>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sz="1400" smtClean="0">
                  <a:solidFill>
                    <a:prstClr val="black"/>
                  </a:solidFill>
                  <a:cs typeface="Arial" charset="0"/>
                </a:rPr>
                <a:t>Storage Element</a:t>
              </a:r>
            </a:p>
          </p:txBody>
        </p:sp>
        <p:sp>
          <p:nvSpPr>
            <p:cNvPr id="2074" name="TextBox 27"/>
            <p:cNvSpPr txBox="1">
              <a:spLocks noChangeArrowheads="1"/>
            </p:cNvSpPr>
            <p:nvPr/>
          </p:nvSpPr>
          <p:spPr bwMode="auto">
            <a:xfrm>
              <a:off x="418703" y="1741996"/>
              <a:ext cx="1776157" cy="307749"/>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sz="1400" smtClean="0">
                  <a:solidFill>
                    <a:prstClr val="black"/>
                  </a:solidFill>
                  <a:cs typeface="Arial" charset="0"/>
                </a:rPr>
                <a:t>File Catalogue Service</a:t>
              </a:r>
            </a:p>
          </p:txBody>
        </p:sp>
        <p:sp>
          <p:nvSpPr>
            <p:cNvPr id="2075" name="TextBox 28"/>
            <p:cNvSpPr txBox="1">
              <a:spLocks noChangeArrowheads="1"/>
            </p:cNvSpPr>
            <p:nvPr/>
          </p:nvSpPr>
          <p:spPr bwMode="auto">
            <a:xfrm>
              <a:off x="399530" y="2845880"/>
              <a:ext cx="1632376" cy="307749"/>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sz="1400" smtClean="0">
                  <a:solidFill>
                    <a:prstClr val="black"/>
                  </a:solidFill>
                  <a:cs typeface="Arial" charset="0"/>
                </a:rPr>
                <a:t>File Transfer Service</a:t>
              </a:r>
            </a:p>
          </p:txBody>
        </p:sp>
        <p:sp>
          <p:nvSpPr>
            <p:cNvPr id="2076" name="TextBox 29"/>
            <p:cNvSpPr txBox="1">
              <a:spLocks noChangeArrowheads="1"/>
            </p:cNvSpPr>
            <p:nvPr/>
          </p:nvSpPr>
          <p:spPr bwMode="auto">
            <a:xfrm>
              <a:off x="399530" y="2307267"/>
              <a:ext cx="1673997" cy="307749"/>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sz="1400" smtClean="0">
                  <a:solidFill>
                    <a:prstClr val="black"/>
                  </a:solidFill>
                  <a:cs typeface="Arial" charset="0"/>
                </a:rPr>
                <a:t>Grid file access tools</a:t>
              </a:r>
            </a:p>
          </p:txBody>
        </p:sp>
        <p:sp>
          <p:nvSpPr>
            <p:cNvPr id="2077" name="TextBox 30"/>
            <p:cNvSpPr txBox="1">
              <a:spLocks noChangeArrowheads="1"/>
            </p:cNvSpPr>
            <p:nvPr/>
          </p:nvSpPr>
          <p:spPr bwMode="auto">
            <a:xfrm>
              <a:off x="399680" y="3303212"/>
              <a:ext cx="1313456" cy="307749"/>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sz="1400" smtClean="0">
                  <a:solidFill>
                    <a:prstClr val="black"/>
                  </a:solidFill>
                  <a:cs typeface="Arial" charset="0"/>
                </a:rPr>
                <a:t>GridFTP service</a:t>
              </a:r>
            </a:p>
          </p:txBody>
        </p:sp>
        <p:sp>
          <p:nvSpPr>
            <p:cNvPr id="2078" name="TextBox 31"/>
            <p:cNvSpPr txBox="1">
              <a:spLocks noChangeArrowheads="1"/>
            </p:cNvSpPr>
            <p:nvPr/>
          </p:nvSpPr>
          <p:spPr bwMode="auto">
            <a:xfrm>
              <a:off x="361834" y="3728039"/>
              <a:ext cx="1711693" cy="523173"/>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sz="1400" smtClean="0">
                  <a:solidFill>
                    <a:prstClr val="black"/>
                  </a:solidFill>
                  <a:cs typeface="Arial" charset="0"/>
                </a:rPr>
                <a:t>Database and DB Replication Services</a:t>
              </a:r>
            </a:p>
          </p:txBody>
        </p:sp>
        <p:sp>
          <p:nvSpPr>
            <p:cNvPr id="2079" name="TextBox 32"/>
            <p:cNvSpPr txBox="1">
              <a:spLocks noChangeArrowheads="1"/>
            </p:cNvSpPr>
            <p:nvPr/>
          </p:nvSpPr>
          <p:spPr bwMode="auto">
            <a:xfrm>
              <a:off x="376982" y="4385012"/>
              <a:ext cx="2537385" cy="307749"/>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sz="1400" smtClean="0">
                  <a:solidFill>
                    <a:prstClr val="black"/>
                  </a:solidFill>
                  <a:cs typeface="Arial" charset="0"/>
                </a:rPr>
                <a:t>POOL Object Persistency Service</a:t>
              </a:r>
            </a:p>
          </p:txBody>
        </p:sp>
        <p:sp>
          <p:nvSpPr>
            <p:cNvPr id="2080" name="TextBox 33"/>
            <p:cNvSpPr txBox="1">
              <a:spLocks noChangeArrowheads="1"/>
            </p:cNvSpPr>
            <p:nvPr/>
          </p:nvSpPr>
          <p:spPr bwMode="auto">
            <a:xfrm>
              <a:off x="6260005" y="1225772"/>
              <a:ext cx="1502192" cy="307749"/>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sz="1400" smtClean="0">
                  <a:solidFill>
                    <a:prstClr val="black"/>
                  </a:solidFill>
                  <a:cs typeface="Arial" charset="0"/>
                </a:rPr>
                <a:t>Compute Element</a:t>
              </a:r>
            </a:p>
          </p:txBody>
        </p:sp>
        <p:sp>
          <p:nvSpPr>
            <p:cNvPr id="2081" name="TextBox 34"/>
            <p:cNvSpPr txBox="1">
              <a:spLocks noChangeArrowheads="1"/>
            </p:cNvSpPr>
            <p:nvPr/>
          </p:nvSpPr>
          <p:spPr bwMode="auto">
            <a:xfrm>
              <a:off x="6260005" y="1636658"/>
              <a:ext cx="2057014" cy="523173"/>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sz="1400" smtClean="0">
                  <a:solidFill>
                    <a:prstClr val="black"/>
                  </a:solidFill>
                  <a:cs typeface="Arial" charset="0"/>
                </a:rPr>
                <a:t>Workload Management Service</a:t>
              </a:r>
            </a:p>
          </p:txBody>
        </p:sp>
        <p:sp>
          <p:nvSpPr>
            <p:cNvPr id="2082" name="TextBox 35"/>
            <p:cNvSpPr txBox="1">
              <a:spLocks noChangeArrowheads="1"/>
            </p:cNvSpPr>
            <p:nvPr/>
          </p:nvSpPr>
          <p:spPr bwMode="auto">
            <a:xfrm>
              <a:off x="6260005" y="2265555"/>
              <a:ext cx="1439409" cy="307749"/>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sz="1400" smtClean="0">
                  <a:solidFill>
                    <a:prstClr val="black"/>
                  </a:solidFill>
                  <a:cs typeface="Arial" charset="0"/>
                </a:rPr>
                <a:t>VO Agent Service</a:t>
              </a:r>
            </a:p>
          </p:txBody>
        </p:sp>
        <p:sp>
          <p:nvSpPr>
            <p:cNvPr id="2083" name="TextBox 36"/>
            <p:cNvSpPr txBox="1">
              <a:spLocks noChangeArrowheads="1"/>
            </p:cNvSpPr>
            <p:nvPr/>
          </p:nvSpPr>
          <p:spPr bwMode="auto">
            <a:xfrm>
              <a:off x="6260006" y="2729584"/>
              <a:ext cx="2057013" cy="523173"/>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r>
                <a:rPr lang="en-GB" sz="1400" smtClean="0">
                  <a:solidFill>
                    <a:prstClr val="black"/>
                  </a:solidFill>
                  <a:cs typeface="Arial" charset="0"/>
                </a:rPr>
                <a:t>Application Software Install Service</a:t>
              </a:r>
            </a:p>
          </p:txBody>
        </p:sp>
      </p:grpSp>
      <p:sp>
        <p:nvSpPr>
          <p:cNvPr id="3" name="Title 2"/>
          <p:cNvSpPr>
            <a:spLocks noGrp="1"/>
          </p:cNvSpPr>
          <p:nvPr>
            <p:ph type="title"/>
          </p:nvPr>
        </p:nvSpPr>
        <p:spPr/>
        <p:txBody>
          <a:bodyPr/>
          <a:lstStyle/>
          <a:p>
            <a:r>
              <a:rPr lang="en-US" dirty="0" smtClean="0"/>
              <a:t>Original Grid Services</a:t>
            </a:r>
            <a:endParaRPr lang="en-US" dirty="0"/>
          </a:p>
        </p:txBody>
      </p:sp>
      <p:sp>
        <p:nvSpPr>
          <p:cNvPr id="8" name="TextBox 7"/>
          <p:cNvSpPr txBox="1"/>
          <p:nvPr/>
        </p:nvSpPr>
        <p:spPr>
          <a:xfrm>
            <a:off x="6300192" y="4653136"/>
            <a:ext cx="2592288" cy="1754327"/>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dirty="0" smtClean="0">
                <a:solidFill>
                  <a:prstClr val="black"/>
                </a:solidFill>
                <a:latin typeface="Calibri"/>
              </a:rPr>
              <a:t>Experiments invested considerable effort into integrating their software with grid services; and hiding complexity from users</a:t>
            </a:r>
            <a:endParaRPr lang="en-US" dirty="0">
              <a:solidFill>
                <a:prstClr val="black"/>
              </a:solidFill>
              <a:latin typeface="Calibri"/>
            </a:endParaRPr>
          </a:p>
        </p:txBody>
      </p:sp>
      <p:sp>
        <p:nvSpPr>
          <p:cNvPr id="9" name="TextBox 8"/>
          <p:cNvSpPr txBox="1"/>
          <p:nvPr/>
        </p:nvSpPr>
        <p:spPr>
          <a:xfrm rot="19353744">
            <a:off x="1600200" y="3581400"/>
            <a:ext cx="7036337" cy="461665"/>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n-GB" sz="2400" b="1" dirty="0" smtClean="0">
                <a:solidFill>
                  <a:prstClr val="black"/>
                </a:solidFill>
                <a:latin typeface="Chalkboard"/>
                <a:cs typeface="Chalkboard"/>
              </a:rPr>
              <a:t>More complex than (eventually) really needed</a:t>
            </a:r>
            <a:endParaRPr lang="en-GB" sz="2400" b="1" dirty="0">
              <a:solidFill>
                <a:prstClr val="black"/>
              </a:solidFill>
              <a:latin typeface="Chalkboard"/>
              <a:cs typeface="Chalkboard"/>
            </a:endParaRPr>
          </a:p>
        </p:txBody>
      </p:sp>
    </p:spTree>
    <p:extLst>
      <p:ext uri="{BB962C8B-B14F-4D97-AF65-F5344CB8AC3E}">
        <p14:creationId xmlns:p14="http://schemas.microsoft.com/office/powerpoint/2010/main" val="2067829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85800" y="914400"/>
            <a:ext cx="8382000" cy="5610944"/>
          </a:xfrm>
        </p:spPr>
        <p:txBody>
          <a:bodyPr>
            <a:normAutofit fontScale="77500" lnSpcReduction="20000"/>
          </a:bodyPr>
          <a:lstStyle/>
          <a:p>
            <a:pPr marL="0" indent="0">
              <a:buNone/>
            </a:pPr>
            <a:r>
              <a:rPr lang="en-US" sz="3400" b="1" dirty="0" smtClean="0"/>
              <a:t>WLCG is an ongoing (and successful) operation, but:</a:t>
            </a:r>
          </a:p>
          <a:p>
            <a:r>
              <a:rPr lang="en-US" dirty="0" smtClean="0"/>
              <a:t>Computing models have evolved</a:t>
            </a:r>
          </a:p>
          <a:p>
            <a:r>
              <a:rPr lang="en-US" dirty="0" smtClean="0"/>
              <a:t>Far better understanding of needs now than 10 years ago </a:t>
            </a:r>
          </a:p>
          <a:p>
            <a:pPr lvl="1"/>
            <a:r>
              <a:rPr lang="en-US" dirty="0" smtClean="0">
                <a:solidFill>
                  <a:srgbClr val="800000"/>
                </a:solidFill>
              </a:rPr>
              <a:t>Significant experience with data now</a:t>
            </a:r>
          </a:p>
          <a:p>
            <a:r>
              <a:rPr lang="en-US" dirty="0" smtClean="0"/>
              <a:t>Experiments have developed </a:t>
            </a:r>
            <a:r>
              <a:rPr lang="en-US" dirty="0" smtClean="0"/>
              <a:t>workarounds </a:t>
            </a:r>
            <a:r>
              <a:rPr lang="en-US" dirty="0" smtClean="0"/>
              <a:t>to manage weaknesses in middleware</a:t>
            </a:r>
          </a:p>
          <a:p>
            <a:r>
              <a:rPr lang="en-US" dirty="0" smtClean="0"/>
              <a:t>Pilot jobs and central task queues (almost) ubiquitous</a:t>
            </a:r>
          </a:p>
          <a:p>
            <a:r>
              <a:rPr lang="en-US" dirty="0" smtClean="0"/>
              <a:t>Operational effort often too high; lots of services were not designed for redundancy, fail-over, etc.</a:t>
            </a:r>
          </a:p>
          <a:p>
            <a:r>
              <a:rPr lang="en-US" dirty="0" smtClean="0"/>
              <a:t>Technology evolves rapidly, rest of world also does (large scale) distributed computing – don</a:t>
            </a:r>
            <a:r>
              <a:rPr lang="fr-FR" dirty="0" smtClean="0"/>
              <a:t>’</a:t>
            </a:r>
            <a:r>
              <a:rPr lang="en-US" dirty="0" smtClean="0"/>
              <a:t>t need entirely home grown solutions</a:t>
            </a:r>
          </a:p>
          <a:p>
            <a:r>
              <a:rPr lang="en-US" dirty="0" smtClean="0"/>
              <a:t>Must be concerned about long term support and where it will come from</a:t>
            </a:r>
            <a:endParaRPr lang="en-US" dirty="0"/>
          </a:p>
        </p:txBody>
      </p:sp>
      <p:sp>
        <p:nvSpPr>
          <p:cNvPr id="3" name="Title 2"/>
          <p:cNvSpPr>
            <a:spLocks noGrp="1"/>
          </p:cNvSpPr>
          <p:nvPr>
            <p:ph type="title"/>
          </p:nvPr>
        </p:nvSpPr>
        <p:spPr/>
        <p:txBody>
          <a:bodyPr/>
          <a:lstStyle/>
          <a:p>
            <a:r>
              <a:rPr lang="en-US" dirty="0" smtClean="0"/>
              <a:t>Consolidation &amp; evolution</a:t>
            </a:r>
            <a:endParaRPr lang="en-US" dirty="0"/>
          </a:p>
        </p:txBody>
      </p:sp>
    </p:spTree>
    <p:extLst>
      <p:ext uri="{BB962C8B-B14F-4D97-AF65-F5344CB8AC3E}">
        <p14:creationId xmlns:p14="http://schemas.microsoft.com/office/powerpoint/2010/main" val="425382611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85800" y="914400"/>
            <a:ext cx="8382000" cy="5486400"/>
          </a:xfrm>
        </p:spPr>
        <p:txBody>
          <a:bodyPr>
            <a:normAutofit fontScale="85000" lnSpcReduction="20000"/>
          </a:bodyPr>
          <a:lstStyle/>
          <a:p>
            <a:r>
              <a:rPr lang="en-US" dirty="0">
                <a:sym typeface="Wingdings"/>
              </a:rPr>
              <a:t>We have a grid because:</a:t>
            </a:r>
          </a:p>
          <a:p>
            <a:pPr lvl="1"/>
            <a:r>
              <a:rPr lang="en-US" dirty="0">
                <a:solidFill>
                  <a:srgbClr val="800000"/>
                </a:solidFill>
                <a:sym typeface="Wingdings"/>
              </a:rPr>
              <a:t>We need to </a:t>
            </a:r>
            <a:r>
              <a:rPr lang="en-US" i="1" u="sng" dirty="0">
                <a:solidFill>
                  <a:srgbClr val="800000"/>
                </a:solidFill>
                <a:sym typeface="Wingdings"/>
              </a:rPr>
              <a:t>collaborate</a:t>
            </a:r>
            <a:r>
              <a:rPr lang="en-US" dirty="0">
                <a:solidFill>
                  <a:srgbClr val="800000"/>
                </a:solidFill>
                <a:sym typeface="Wingdings"/>
              </a:rPr>
              <a:t> and </a:t>
            </a:r>
            <a:r>
              <a:rPr lang="en-US" i="1" u="sng" dirty="0">
                <a:solidFill>
                  <a:srgbClr val="800000"/>
                </a:solidFill>
                <a:sym typeface="Wingdings"/>
              </a:rPr>
              <a:t>share</a:t>
            </a:r>
            <a:r>
              <a:rPr lang="en-US" dirty="0">
                <a:solidFill>
                  <a:srgbClr val="800000"/>
                </a:solidFill>
                <a:sym typeface="Wingdings"/>
              </a:rPr>
              <a:t> resources</a:t>
            </a:r>
          </a:p>
          <a:p>
            <a:pPr lvl="1"/>
            <a:r>
              <a:rPr lang="en-US" dirty="0">
                <a:solidFill>
                  <a:srgbClr val="800000"/>
                </a:solidFill>
                <a:sym typeface="Wingdings"/>
              </a:rPr>
              <a:t>Thus we will always have a “grid” </a:t>
            </a:r>
          </a:p>
          <a:p>
            <a:pPr lvl="1"/>
            <a:r>
              <a:rPr lang="en-US" dirty="0">
                <a:solidFill>
                  <a:srgbClr val="800000"/>
                </a:solidFill>
                <a:sym typeface="Wingdings"/>
              </a:rPr>
              <a:t>Our network of trust is of enormous value for us and for (e-)science in general</a:t>
            </a:r>
          </a:p>
          <a:p>
            <a:r>
              <a:rPr lang="en-US" dirty="0">
                <a:sym typeface="Wingdings"/>
              </a:rPr>
              <a:t>We also need distributed data management</a:t>
            </a:r>
          </a:p>
          <a:p>
            <a:pPr lvl="1"/>
            <a:r>
              <a:rPr lang="en-US" dirty="0">
                <a:solidFill>
                  <a:srgbClr val="800000"/>
                </a:solidFill>
                <a:sym typeface="Wingdings"/>
              </a:rPr>
              <a:t>That supports very high data rates and throughputs</a:t>
            </a:r>
          </a:p>
          <a:p>
            <a:pPr lvl="1"/>
            <a:r>
              <a:rPr lang="en-US" dirty="0">
                <a:solidFill>
                  <a:srgbClr val="800000"/>
                </a:solidFill>
                <a:sym typeface="Wingdings"/>
              </a:rPr>
              <a:t>We will continually work on these tools </a:t>
            </a:r>
          </a:p>
          <a:p>
            <a:r>
              <a:rPr lang="en-US" dirty="0">
                <a:sym typeface="Wingdings"/>
              </a:rPr>
              <a:t>How much can come from open source community (or …)?</a:t>
            </a:r>
          </a:p>
          <a:p>
            <a:pPr lvl="1"/>
            <a:r>
              <a:rPr lang="en-US" dirty="0">
                <a:solidFill>
                  <a:srgbClr val="800000"/>
                </a:solidFill>
                <a:sym typeface="Wingdings"/>
              </a:rPr>
              <a:t>We should determine what we can actually take from the open </a:t>
            </a:r>
            <a:r>
              <a:rPr lang="en-US" dirty="0" smtClean="0">
                <a:solidFill>
                  <a:srgbClr val="800000"/>
                </a:solidFill>
                <a:sym typeface="Wingdings"/>
              </a:rPr>
              <a:t>source (or commercial) </a:t>
            </a:r>
            <a:r>
              <a:rPr lang="en-US" dirty="0">
                <a:solidFill>
                  <a:srgbClr val="800000"/>
                </a:solidFill>
                <a:sym typeface="Wingdings"/>
              </a:rPr>
              <a:t>world</a:t>
            </a:r>
          </a:p>
          <a:p>
            <a:pPr lvl="1"/>
            <a:r>
              <a:rPr lang="en-US" dirty="0">
                <a:solidFill>
                  <a:srgbClr val="800000"/>
                </a:solidFill>
                <a:sym typeface="Wingdings"/>
              </a:rPr>
              <a:t>Focus our (shrinking) efforts on the areas that we must develop ourselves </a:t>
            </a:r>
          </a:p>
          <a:p>
            <a:pPr lvl="2"/>
            <a:r>
              <a:rPr lang="en-US" sz="2800" dirty="0">
                <a:solidFill>
                  <a:srgbClr val="800000"/>
                </a:solidFill>
                <a:sym typeface="Wingdings"/>
              </a:rPr>
              <a:t>But continue to question </a:t>
            </a:r>
            <a:r>
              <a:rPr lang="en-US" sz="2800" dirty="0" smtClean="0">
                <a:solidFill>
                  <a:srgbClr val="800000"/>
                </a:solidFill>
                <a:sym typeface="Wingdings"/>
              </a:rPr>
              <a:t>when/why </a:t>
            </a:r>
            <a:r>
              <a:rPr lang="en-US" sz="2800" dirty="0">
                <a:solidFill>
                  <a:srgbClr val="800000"/>
                </a:solidFill>
                <a:sym typeface="Wingdings"/>
              </a:rPr>
              <a:t>we need to do </a:t>
            </a:r>
            <a:r>
              <a:rPr lang="en-US" sz="2800" dirty="0" smtClean="0">
                <a:solidFill>
                  <a:srgbClr val="800000"/>
                </a:solidFill>
                <a:sym typeface="Wingdings"/>
              </a:rPr>
              <a:t>that</a:t>
            </a:r>
            <a:endParaRPr lang="en-US" sz="2800" dirty="0">
              <a:solidFill>
                <a:srgbClr val="800000"/>
              </a:solidFill>
              <a:sym typeface="Wingdings"/>
            </a:endParaRPr>
          </a:p>
        </p:txBody>
      </p:sp>
      <p:sp>
        <p:nvSpPr>
          <p:cNvPr id="5" name="Title 4"/>
          <p:cNvSpPr>
            <a:spLocks noGrp="1"/>
          </p:cNvSpPr>
          <p:nvPr>
            <p:ph type="title"/>
          </p:nvPr>
        </p:nvSpPr>
        <p:spPr/>
        <p:txBody>
          <a:bodyPr/>
          <a:lstStyle/>
          <a:p>
            <a:r>
              <a:rPr lang="en-GB" dirty="0" smtClean="0"/>
              <a:t>WLCG will remain a Grid</a:t>
            </a:r>
            <a:endParaRPr lang="en-GB" dirty="0"/>
          </a:p>
        </p:txBody>
      </p:sp>
    </p:spTree>
    <p:extLst>
      <p:ext uri="{BB962C8B-B14F-4D97-AF65-F5344CB8AC3E}">
        <p14:creationId xmlns:p14="http://schemas.microsoft.com/office/powerpoint/2010/main" val="2443936469"/>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11866" y="152400"/>
            <a:ext cx="8274934" cy="762000"/>
          </a:xfrm>
        </p:spPr>
        <p:txBody>
          <a:bodyPr/>
          <a:lstStyle/>
          <a:p>
            <a:r>
              <a:rPr lang="en-GB" dirty="0" smtClean="0"/>
              <a:t>The promise of cloud technology …</a:t>
            </a:r>
            <a:endParaRPr lang="en-GB" dirty="0"/>
          </a:p>
        </p:txBody>
      </p:sp>
      <p:sp>
        <p:nvSpPr>
          <p:cNvPr id="6" name="Content Placeholder 5"/>
          <p:cNvSpPr>
            <a:spLocks noGrp="1"/>
          </p:cNvSpPr>
          <p:nvPr>
            <p:ph idx="1"/>
          </p:nvPr>
        </p:nvSpPr>
        <p:spPr>
          <a:xfrm>
            <a:off x="549155" y="1123771"/>
            <a:ext cx="8137645" cy="5203610"/>
          </a:xfrm>
        </p:spPr>
        <p:txBody>
          <a:bodyPr/>
          <a:lstStyle/>
          <a:p>
            <a:r>
              <a:rPr lang="en-GB" dirty="0" smtClean="0">
                <a:solidFill>
                  <a:srgbClr val="CCFFCC"/>
                </a:solidFill>
              </a:rPr>
              <a:t>Use of technology</a:t>
            </a:r>
          </a:p>
          <a:p>
            <a:pPr lvl="1"/>
            <a:r>
              <a:rPr lang="en-GB" dirty="0" smtClean="0">
                <a:solidFill>
                  <a:srgbClr val="FFFF00"/>
                </a:solidFill>
              </a:rPr>
              <a:t>Virtualisation</a:t>
            </a:r>
          </a:p>
          <a:p>
            <a:pPr lvl="1"/>
            <a:r>
              <a:rPr lang="en-GB" dirty="0" smtClean="0">
                <a:solidFill>
                  <a:srgbClr val="FFFF00"/>
                </a:solidFill>
              </a:rPr>
              <a:t>New “standard” interfaces (well, maybe one day)</a:t>
            </a:r>
          </a:p>
          <a:p>
            <a:r>
              <a:rPr lang="en-GB" dirty="0" smtClean="0">
                <a:solidFill>
                  <a:srgbClr val="CCFFCC"/>
                </a:solidFill>
              </a:rPr>
              <a:t>Services</a:t>
            </a:r>
          </a:p>
          <a:p>
            <a:pPr lvl="1"/>
            <a:r>
              <a:rPr lang="en-GB" dirty="0" smtClean="0">
                <a:solidFill>
                  <a:srgbClr val="FFFF00"/>
                </a:solidFill>
              </a:rPr>
              <a:t>Academic clouds</a:t>
            </a:r>
          </a:p>
          <a:p>
            <a:pPr lvl="2"/>
            <a:r>
              <a:rPr lang="en-GB" dirty="0" smtClean="0">
                <a:solidFill>
                  <a:schemeClr val="bg1"/>
                </a:solidFill>
              </a:rPr>
              <a:t>Grid </a:t>
            </a:r>
            <a:r>
              <a:rPr lang="en-GB" dirty="0" smtClean="0">
                <a:solidFill>
                  <a:schemeClr val="bg1"/>
                </a:solidFill>
                <a:sym typeface="Wingdings"/>
              </a:rPr>
              <a:t> cloud? (or grids &amp; clouds co-exist)</a:t>
            </a:r>
          </a:p>
          <a:p>
            <a:pPr lvl="1"/>
            <a:r>
              <a:rPr lang="en-GB" dirty="0" smtClean="0">
                <a:solidFill>
                  <a:srgbClr val="FFFF00"/>
                </a:solidFill>
                <a:sym typeface="Wingdings"/>
              </a:rPr>
              <a:t>Commercial clouds</a:t>
            </a:r>
          </a:p>
          <a:p>
            <a:pPr lvl="2"/>
            <a:r>
              <a:rPr lang="en-GB" dirty="0" smtClean="0">
                <a:solidFill>
                  <a:srgbClr val="EAEAEA"/>
                </a:solidFill>
                <a:sym typeface="Wingdings"/>
              </a:rPr>
              <a:t>Outsourcing of services</a:t>
            </a:r>
          </a:p>
          <a:p>
            <a:pPr lvl="2"/>
            <a:r>
              <a:rPr lang="en-GB" dirty="0" smtClean="0">
                <a:solidFill>
                  <a:srgbClr val="EAEAEA"/>
                </a:solidFill>
                <a:sym typeface="Wingdings"/>
              </a:rPr>
              <a:t>Use for data processing, storage, analysis</a:t>
            </a:r>
          </a:p>
          <a:p>
            <a:pPr lvl="1"/>
            <a:endParaRPr lang="en-GB" dirty="0">
              <a:solidFill>
                <a:srgbClr val="CCFFCC"/>
              </a:solidFill>
              <a:sym typeface="Wingdings"/>
            </a:endParaRPr>
          </a:p>
          <a:p>
            <a:r>
              <a:rPr lang="en-GB" dirty="0" smtClean="0">
                <a:solidFill>
                  <a:srgbClr val="CCFFCC"/>
                </a:solidFill>
                <a:sym typeface="Wingdings"/>
              </a:rPr>
              <a:t>New types of services, new ways of providing services</a:t>
            </a:r>
            <a:endParaRPr lang="en-GB" dirty="0">
              <a:solidFill>
                <a:srgbClr val="CCFFCC"/>
              </a:solidFill>
            </a:endParaRPr>
          </a:p>
        </p:txBody>
      </p:sp>
    </p:spTree>
    <p:extLst>
      <p:ext uri="{BB962C8B-B14F-4D97-AF65-F5344CB8AC3E}">
        <p14:creationId xmlns:p14="http://schemas.microsoft.com/office/powerpoint/2010/main" val="1253987344"/>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700" y="38100"/>
            <a:ext cx="9105900" cy="6769100"/>
          </a:xfrm>
          <a:prstGeom prst="rect">
            <a:avLst/>
          </a:prstGeom>
        </p:spPr>
      </p:pic>
      <p:sp>
        <p:nvSpPr>
          <p:cNvPr id="3" name="Footer Placeholder 2"/>
          <p:cNvSpPr>
            <a:spLocks noGrp="1"/>
          </p:cNvSpPr>
          <p:nvPr>
            <p:ph type="ftr" sz="quarter" idx="11"/>
          </p:nvPr>
        </p:nvSpPr>
        <p:spPr/>
        <p:txBody>
          <a:bodyPr/>
          <a:lstStyle/>
          <a:p>
            <a:r>
              <a:rPr lang="en-GB" smtClean="0">
                <a:solidFill>
                  <a:prstClr val="black">
                    <a:tint val="75000"/>
                  </a:prstClr>
                </a:solidFill>
                <a:latin typeface="Calibri"/>
              </a:rPr>
              <a:t>Ian.Bird@cern.ch </a:t>
            </a:r>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8BAF8FCA-8948-AE4E-8E65-6DD345B12AE8}" type="slidenum">
              <a:rPr lang="en-GB" smtClean="0">
                <a:solidFill>
                  <a:prstClr val="black">
                    <a:tint val="75000"/>
                  </a:prstClr>
                </a:solidFill>
                <a:latin typeface="Calibri"/>
              </a:rPr>
              <a:pPr/>
              <a:t>39</a:t>
            </a:fld>
            <a:endParaRPr lang="en-GB">
              <a:solidFill>
                <a:prstClr val="black">
                  <a:tint val="75000"/>
                </a:prstClr>
              </a:solidFill>
              <a:latin typeface="Calibri"/>
            </a:endParaRPr>
          </a:p>
        </p:txBody>
      </p:sp>
    </p:spTree>
    <p:extLst>
      <p:ext uri="{BB962C8B-B14F-4D97-AF65-F5344CB8AC3E}">
        <p14:creationId xmlns:p14="http://schemas.microsoft.com/office/powerpoint/2010/main" val="256573693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 y="152400"/>
            <a:ext cx="8130480" cy="584775"/>
          </a:xfrm>
          <a:prstGeom prst="rect">
            <a:avLst/>
          </a:prstGeom>
          <a:noFill/>
        </p:spPr>
        <p:txBody>
          <a:bodyPr wrap="square" rtlCol="0">
            <a:spAutoFit/>
          </a:bodyPr>
          <a:lstStyle/>
          <a:p>
            <a:pPr fontAlgn="base">
              <a:spcBef>
                <a:spcPct val="0"/>
              </a:spcBef>
              <a:spcAft>
                <a:spcPct val="0"/>
              </a:spcAft>
            </a:pPr>
            <a:r>
              <a:rPr lang="en-GB" sz="3200" dirty="0">
                <a:solidFill>
                  <a:srgbClr val="FFFFFF"/>
                </a:solidFill>
                <a:effectLst>
                  <a:outerShdw blurRad="38100" dist="38100" dir="2700000">
                    <a:srgbClr val="000000"/>
                  </a:outerShdw>
                </a:effectLst>
                <a:latin typeface="Helvetica"/>
                <a:ea typeface="ＭＳ Ｐゴシック" charset="-128"/>
              </a:rPr>
              <a:t>  Science </a:t>
            </a:r>
            <a:r>
              <a:rPr lang="en-GB" sz="3200" dirty="0" smtClean="0">
                <a:solidFill>
                  <a:srgbClr val="FFFFFF"/>
                </a:solidFill>
                <a:effectLst>
                  <a:outerShdw blurRad="38100" dist="38100" dir="2700000">
                    <a:srgbClr val="000000"/>
                  </a:outerShdw>
                </a:effectLst>
                <a:latin typeface="Helvetica"/>
                <a:ea typeface="ＭＳ Ｐゴシック" charset="-128"/>
              </a:rPr>
              <a:t>is </a:t>
            </a:r>
            <a:r>
              <a:rPr lang="en-GB" sz="3200" dirty="0">
                <a:solidFill>
                  <a:srgbClr val="FFFFFF"/>
                </a:solidFill>
                <a:effectLst>
                  <a:outerShdw blurRad="38100" dist="38100" dir="2700000">
                    <a:srgbClr val="000000"/>
                  </a:outerShdw>
                </a:effectLst>
                <a:latin typeface="Helvetica"/>
                <a:ea typeface="ＭＳ Ｐゴシック" charset="-128"/>
              </a:rPr>
              <a:t>more and more global</a:t>
            </a:r>
          </a:p>
        </p:txBody>
      </p:sp>
      <p:pic>
        <p:nvPicPr>
          <p:cNvPr id="1026" name="Picture 2" descr="G:\Workspaces\d\Directorate\General\Resources for presentations\Images\World_users_by_Inst_2012b.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7697"/>
          <a:stretch/>
        </p:blipFill>
        <p:spPr bwMode="auto">
          <a:xfrm>
            <a:off x="683568" y="476672"/>
            <a:ext cx="8348503" cy="6192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438662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Ian.Bird@cern.ch </a:t>
            </a:r>
            <a:endParaRPr lang="en-US" dirty="0">
              <a:solidFill>
                <a:prstClr val="black">
                  <a:tint val="75000"/>
                </a:prstClr>
              </a:solidFill>
              <a:latin typeface="Calibri"/>
            </a:endParaRPr>
          </a:p>
        </p:txBody>
      </p:sp>
      <p:sp>
        <p:nvSpPr>
          <p:cNvPr id="6" name="Text Placeholder 5"/>
          <p:cNvSpPr>
            <a:spLocks noGrp="1"/>
          </p:cNvSpPr>
          <p:nvPr>
            <p:ph type="body" sz="quarter" idx="12"/>
          </p:nvPr>
        </p:nvSpPr>
        <p:spPr/>
        <p:txBody>
          <a:bodyPr/>
          <a:lstStyle/>
          <a:p>
            <a:r>
              <a:rPr lang="en-GB" sz="3600" dirty="0" smtClean="0">
                <a:solidFill>
                  <a:srgbClr val="FFFF00"/>
                </a:solidFill>
              </a:rPr>
              <a:t>Conclusions</a:t>
            </a:r>
            <a:endParaRPr lang="en-GB" dirty="0">
              <a:solidFill>
                <a:srgbClr val="FFFF00"/>
              </a:solidFill>
            </a:endParaRPr>
          </a:p>
        </p:txBody>
      </p:sp>
      <p:sp>
        <p:nvSpPr>
          <p:cNvPr id="7" name="Content Placeholder 6"/>
          <p:cNvSpPr>
            <a:spLocks noGrp="1"/>
          </p:cNvSpPr>
          <p:nvPr>
            <p:ph sz="quarter" idx="13"/>
          </p:nvPr>
        </p:nvSpPr>
        <p:spPr>
          <a:xfrm>
            <a:off x="3124199" y="1676400"/>
            <a:ext cx="5788891" cy="4267200"/>
          </a:xfrm>
        </p:spPr>
        <p:txBody>
          <a:bodyPr>
            <a:normAutofit fontScale="85000" lnSpcReduction="20000"/>
          </a:bodyPr>
          <a:lstStyle/>
          <a:p>
            <a:r>
              <a:rPr lang="en-GB" dirty="0" smtClean="0"/>
              <a:t>First years of LHC data – WLCG has helped deliver physics rapidly</a:t>
            </a:r>
          </a:p>
          <a:p>
            <a:r>
              <a:rPr lang="en-GB" dirty="0" smtClean="0"/>
              <a:t>Just the start of a &gt;20 year exploration of new physics</a:t>
            </a:r>
          </a:p>
          <a:p>
            <a:r>
              <a:rPr lang="en-GB" dirty="0" smtClean="0"/>
              <a:t>Entering a phase of consolidation and evolution </a:t>
            </a:r>
          </a:p>
          <a:p>
            <a:pPr lvl="1"/>
            <a:r>
              <a:rPr lang="en-GB" dirty="0" smtClean="0"/>
              <a:t>LS1: opportunity for disruptive changes and scale testing of new technologies</a:t>
            </a:r>
          </a:p>
          <a:p>
            <a:r>
              <a:rPr lang="en-GB" dirty="0" smtClean="0"/>
              <a:t>Challenges for computing – scale &amp; complexity – will continue to increase dramatically</a:t>
            </a:r>
            <a:endParaRPr lang="en-GB" dirty="0"/>
          </a:p>
        </p:txBody>
      </p:sp>
      <p:sp>
        <p:nvSpPr>
          <p:cNvPr id="4" name="Slide Number Placeholder 3"/>
          <p:cNvSpPr>
            <a:spLocks noGrp="1"/>
          </p:cNvSpPr>
          <p:nvPr>
            <p:ph type="sldNum" sz="quarter" idx="17"/>
          </p:nvPr>
        </p:nvSpPr>
        <p:spPr/>
        <p:txBody>
          <a:bodyPr/>
          <a:lstStyle/>
          <a:p>
            <a:fld id="{8FA168C2-9F18-4032-8801-50E4CEA0EAFB}" type="slidenum">
              <a:rPr lang="en-US" smtClean="0">
                <a:solidFill>
                  <a:prstClr val="black">
                    <a:tint val="75000"/>
                  </a:prstClr>
                </a:solidFill>
                <a:latin typeface="Calibri"/>
              </a:rPr>
              <a:pPr/>
              <a:t>40</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7476375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CERN Organisation</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Several Departments</a:t>
            </a:r>
          </a:p>
          <a:p>
            <a:pPr lvl="1"/>
            <a:r>
              <a:rPr lang="en-GB" dirty="0" smtClean="0"/>
              <a:t>Accelerator sector </a:t>
            </a:r>
          </a:p>
          <a:p>
            <a:pPr lvl="1"/>
            <a:r>
              <a:rPr lang="en-GB" dirty="0" smtClean="0"/>
              <a:t>Research Sector: Physics Department, IT Dept.</a:t>
            </a:r>
          </a:p>
          <a:p>
            <a:pPr lvl="1"/>
            <a:r>
              <a:rPr lang="en-GB" dirty="0" smtClean="0"/>
              <a:t>Administration</a:t>
            </a:r>
          </a:p>
          <a:p>
            <a:pPr lvl="1"/>
            <a:endParaRPr lang="en-GB" dirty="0"/>
          </a:p>
          <a:p>
            <a:r>
              <a:rPr lang="en-GB" dirty="0" smtClean="0"/>
              <a:t>Experiments are hosted </a:t>
            </a:r>
          </a:p>
          <a:p>
            <a:pPr lvl="1"/>
            <a:r>
              <a:rPr lang="en-GB" dirty="0" smtClean="0"/>
              <a:t>Collaborations formed by </a:t>
            </a:r>
            <a:r>
              <a:rPr lang="en-GB" dirty="0" err="1" smtClean="0"/>
              <a:t>MoU</a:t>
            </a:r>
            <a:r>
              <a:rPr lang="en-GB" dirty="0" smtClean="0"/>
              <a:t> </a:t>
            </a:r>
          </a:p>
          <a:p>
            <a:pPr lvl="1"/>
            <a:r>
              <a:rPr lang="en-GB" dirty="0" smtClean="0"/>
              <a:t>Collaborations have their own (elected) management</a:t>
            </a:r>
          </a:p>
          <a:p>
            <a:pPr lvl="1"/>
            <a:r>
              <a:rPr lang="en-GB" dirty="0" smtClean="0"/>
              <a:t>CERN is host lab and also member of the collaborations </a:t>
            </a:r>
          </a:p>
          <a:p>
            <a:pPr lvl="1"/>
            <a:r>
              <a:rPr lang="en-GB" dirty="0" smtClean="0"/>
              <a:t>WLCG is also constructed like the physics experiments </a:t>
            </a:r>
          </a:p>
        </p:txBody>
      </p:sp>
      <p:sp>
        <p:nvSpPr>
          <p:cNvPr id="5" name="Footer Placeholder 4"/>
          <p:cNvSpPr>
            <a:spLocks noGrp="1"/>
          </p:cNvSpPr>
          <p:nvPr>
            <p:ph type="ftr" sz="quarter" idx="3"/>
          </p:nvPr>
        </p:nvSpPr>
        <p:spPr/>
        <p:txBody>
          <a:body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6" name="Slide Number Placeholder 5"/>
          <p:cNvSpPr>
            <a:spLocks noGrp="1"/>
          </p:cNvSpPr>
          <p:nvPr>
            <p:ph type="sldNum" sz="quarter" idx="4"/>
          </p:nvPr>
        </p:nvSpPr>
        <p:spPr/>
        <p:txBody>
          <a:bodyPr/>
          <a:lstStyle/>
          <a:p>
            <a:fld id="{17918391-D411-FE40-AAD7-861AE5233E0E}" type="slidenum">
              <a:rPr lang="en-US" smtClean="0">
                <a:solidFill>
                  <a:srgbClr val="0C377B">
                    <a:tint val="75000"/>
                  </a:srgbClr>
                </a:solidFill>
                <a:latin typeface="Arial"/>
              </a:rPr>
              <a:pPr/>
              <a:t>5</a:t>
            </a:fld>
            <a:endParaRPr lang="en-US" dirty="0">
              <a:solidFill>
                <a:srgbClr val="0C377B">
                  <a:tint val="75000"/>
                </a:srgbClr>
              </a:solidFill>
              <a:latin typeface="Arial"/>
            </a:endParaRPr>
          </a:p>
        </p:txBody>
      </p:sp>
    </p:spTree>
    <p:extLst>
      <p:ext uri="{BB962C8B-B14F-4D97-AF65-F5344CB8AC3E}">
        <p14:creationId xmlns:p14="http://schemas.microsoft.com/office/powerpoint/2010/main" val="83488950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IT </a:t>
            </a:r>
            <a:r>
              <a:rPr lang="en-US" dirty="0" err="1" smtClean="0"/>
              <a:t>Organisation</a:t>
            </a:r>
            <a:r>
              <a:rPr lang="en-US" dirty="0" smtClean="0"/>
              <a:t> 2013</a:t>
            </a:r>
            <a:endParaRPr lang="en-GB" dirty="0"/>
          </a:p>
        </p:txBody>
      </p:sp>
      <p:sp>
        <p:nvSpPr>
          <p:cNvPr id="5" name="Footer Placeholder 4"/>
          <p:cNvSpPr>
            <a:spLocks noGrp="1"/>
          </p:cNvSpPr>
          <p:nvPr>
            <p:ph type="ftr" sz="quarter" idx="3"/>
          </p:nvPr>
        </p:nvSpPr>
        <p:spPr/>
        <p:txBody>
          <a:body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6" name="Slide Number Placeholder 5"/>
          <p:cNvSpPr>
            <a:spLocks noGrp="1"/>
          </p:cNvSpPr>
          <p:nvPr>
            <p:ph type="sldNum" sz="quarter" idx="4"/>
          </p:nvPr>
        </p:nvSpPr>
        <p:spPr/>
        <p:txBody>
          <a:bodyPr/>
          <a:lstStyle/>
          <a:p>
            <a:fld id="{17918391-D411-FE40-AAD7-861AE5233E0E}" type="slidenum">
              <a:rPr lang="en-US" smtClean="0">
                <a:solidFill>
                  <a:srgbClr val="0C377B">
                    <a:tint val="75000"/>
                  </a:srgbClr>
                </a:solidFill>
                <a:latin typeface="Arial"/>
              </a:rPr>
              <a:pPr/>
              <a:t>6</a:t>
            </a:fld>
            <a:endParaRPr lang="en-US" dirty="0">
              <a:solidFill>
                <a:srgbClr val="0C377B">
                  <a:tint val="75000"/>
                </a:srgbClr>
              </a:solidFill>
              <a:latin typeface="Arial"/>
            </a:endParaRPr>
          </a:p>
        </p:txBody>
      </p:sp>
      <p:grpSp>
        <p:nvGrpSpPr>
          <p:cNvPr id="10" name="Group 9"/>
          <p:cNvGrpSpPr/>
          <p:nvPr/>
        </p:nvGrpSpPr>
        <p:grpSpPr>
          <a:xfrm>
            <a:off x="1100518" y="1124744"/>
            <a:ext cx="7215898" cy="5153384"/>
            <a:chOff x="1357289" y="1071568"/>
            <a:chExt cx="7643867" cy="5572142"/>
          </a:xfrm>
        </p:grpSpPr>
        <p:sp>
          <p:nvSpPr>
            <p:cNvPr id="11" name="Oval 10"/>
            <p:cNvSpPr>
              <a:spLocks noChangeArrowheads="1"/>
            </p:cNvSpPr>
            <p:nvPr/>
          </p:nvSpPr>
          <p:spPr bwMode="auto">
            <a:xfrm>
              <a:off x="3000365" y="1071568"/>
              <a:ext cx="3643338" cy="3214688"/>
            </a:xfrm>
            <a:prstGeom prst="ellipse">
              <a:avLst/>
            </a:prstGeom>
            <a:solidFill>
              <a:schemeClr val="accent1">
                <a:alpha val="48000"/>
              </a:schemeClr>
            </a:solidFill>
            <a:ln w="22225" algn="ctr">
              <a:solidFill>
                <a:srgbClr val="385D8A"/>
              </a:solidFill>
              <a:prstDash val="sysDot"/>
              <a:round/>
              <a:headEnd/>
              <a:tailEnd/>
            </a:ln>
          </p:spPr>
          <p:txBody>
            <a:bodyPr anchor="ctr"/>
            <a:lstStyle/>
            <a:p>
              <a:pPr algn="ctr">
                <a:defRPr/>
              </a:pPr>
              <a:endParaRPr lang="en-GB" sz="1600" dirty="0">
                <a:solidFill>
                  <a:srgbClr val="FFFFFF"/>
                </a:solidFill>
                <a:latin typeface="Arial"/>
              </a:endParaRPr>
            </a:p>
          </p:txBody>
        </p:sp>
        <p:sp>
          <p:nvSpPr>
            <p:cNvPr id="12" name="Line 95"/>
            <p:cNvSpPr>
              <a:spLocks noChangeShapeType="1"/>
            </p:cNvSpPr>
            <p:nvPr/>
          </p:nvSpPr>
          <p:spPr bwMode="auto">
            <a:xfrm>
              <a:off x="4784883" y="1875258"/>
              <a:ext cx="0" cy="2432971"/>
            </a:xfrm>
            <a:prstGeom prst="line">
              <a:avLst/>
            </a:prstGeom>
            <a:noFill/>
            <a:ln w="9525">
              <a:solidFill>
                <a:schemeClr val="accent1"/>
              </a:solidFill>
              <a:round/>
              <a:headEnd/>
              <a:tailEnd/>
            </a:ln>
          </p:spPr>
          <p:txBody>
            <a:bodyPr/>
            <a:lstStyle/>
            <a:p>
              <a:endParaRPr lang="en-GB" sz="1600">
                <a:solidFill>
                  <a:srgbClr val="0C377B"/>
                </a:solidFill>
                <a:latin typeface="Arial"/>
              </a:endParaRPr>
            </a:p>
          </p:txBody>
        </p:sp>
        <p:sp>
          <p:nvSpPr>
            <p:cNvPr id="13" name="Line 89"/>
            <p:cNvSpPr>
              <a:spLocks noChangeShapeType="1"/>
            </p:cNvSpPr>
            <p:nvPr/>
          </p:nvSpPr>
          <p:spPr bwMode="auto">
            <a:xfrm flipH="1">
              <a:off x="4308236" y="2643182"/>
              <a:ext cx="978143" cy="9067"/>
            </a:xfrm>
            <a:prstGeom prst="line">
              <a:avLst/>
            </a:prstGeom>
            <a:noFill/>
            <a:ln w="9525">
              <a:solidFill>
                <a:schemeClr val="accent1"/>
              </a:solidFill>
              <a:round/>
              <a:headEnd/>
              <a:tailEnd/>
            </a:ln>
          </p:spPr>
          <p:txBody>
            <a:bodyPr/>
            <a:lstStyle/>
            <a:p>
              <a:endParaRPr lang="en-GB" sz="1600">
                <a:solidFill>
                  <a:srgbClr val="0C377B"/>
                </a:solidFill>
                <a:latin typeface="Arial"/>
              </a:endParaRPr>
            </a:p>
          </p:txBody>
        </p:sp>
        <p:sp>
          <p:nvSpPr>
            <p:cNvPr id="14" name="Line 88"/>
            <p:cNvSpPr>
              <a:spLocks noChangeShapeType="1"/>
            </p:cNvSpPr>
            <p:nvPr/>
          </p:nvSpPr>
          <p:spPr bwMode="auto">
            <a:xfrm flipH="1">
              <a:off x="4286247" y="3429000"/>
              <a:ext cx="1000132" cy="0"/>
            </a:xfrm>
            <a:prstGeom prst="line">
              <a:avLst/>
            </a:prstGeom>
            <a:noFill/>
            <a:ln w="9525">
              <a:solidFill>
                <a:schemeClr val="accent1"/>
              </a:solidFill>
              <a:round/>
              <a:headEnd/>
              <a:tailEnd/>
            </a:ln>
          </p:spPr>
          <p:txBody>
            <a:bodyPr/>
            <a:lstStyle/>
            <a:p>
              <a:endParaRPr lang="en-GB" sz="1600">
                <a:solidFill>
                  <a:srgbClr val="0C377B"/>
                </a:solidFill>
                <a:latin typeface="Arial"/>
              </a:endParaRPr>
            </a:p>
          </p:txBody>
        </p:sp>
        <p:sp>
          <p:nvSpPr>
            <p:cNvPr id="15" name="Text Box 13"/>
            <p:cNvSpPr txBox="1">
              <a:spLocks noChangeArrowheads="1"/>
            </p:cNvSpPr>
            <p:nvPr/>
          </p:nvSpPr>
          <p:spPr bwMode="auto">
            <a:xfrm>
              <a:off x="3739834" y="1443049"/>
              <a:ext cx="2110886" cy="599015"/>
            </a:xfrm>
            <a:prstGeom prst="rect">
              <a:avLst/>
            </a:prstGeom>
            <a:solidFill>
              <a:schemeClr val="bg1"/>
            </a:solidFill>
            <a:ln w="9525">
              <a:solidFill>
                <a:schemeClr val="tx2"/>
              </a:solidFill>
              <a:miter lim="800000"/>
              <a:headEnd/>
              <a:tailEnd/>
            </a:ln>
          </p:spPr>
          <p:txBody>
            <a:bodyPr>
              <a:spAutoFit/>
            </a:bodyPr>
            <a:lstStyle/>
            <a:p>
              <a:pPr algn="ctr">
                <a:spcBef>
                  <a:spcPct val="50000"/>
                </a:spcBef>
              </a:pPr>
              <a:r>
                <a:rPr lang="en-GB" sz="1200" b="1" dirty="0">
                  <a:solidFill>
                    <a:srgbClr val="0C377B"/>
                  </a:solidFill>
                  <a:latin typeface="Arial"/>
                </a:rPr>
                <a:t>Department Head</a:t>
              </a:r>
            </a:p>
            <a:p>
              <a:pPr algn="ctr">
                <a:spcBef>
                  <a:spcPct val="50000"/>
                </a:spcBef>
              </a:pPr>
              <a:r>
                <a:rPr lang="en-GB" sz="1200" dirty="0">
                  <a:solidFill>
                    <a:srgbClr val="0C377B"/>
                  </a:solidFill>
                  <a:latin typeface="Arial"/>
                </a:rPr>
                <a:t>Fr</a:t>
              </a:r>
              <a:r>
                <a:rPr lang="en-GB" sz="1200" dirty="0">
                  <a:solidFill>
                    <a:srgbClr val="0C377B"/>
                  </a:solidFill>
                  <a:latin typeface="Arial"/>
                  <a:cs typeface="Arial" charset="0"/>
                </a:rPr>
                <a:t>édéric Hemmer</a:t>
              </a:r>
              <a:endParaRPr lang="en-US" sz="1200" dirty="0">
                <a:solidFill>
                  <a:srgbClr val="0C377B"/>
                </a:solidFill>
                <a:latin typeface="Arial"/>
              </a:endParaRPr>
            </a:p>
          </p:txBody>
        </p:sp>
        <p:sp>
          <p:nvSpPr>
            <p:cNvPr id="16" name="Line 99"/>
            <p:cNvSpPr>
              <a:spLocks noChangeShapeType="1"/>
            </p:cNvSpPr>
            <p:nvPr/>
          </p:nvSpPr>
          <p:spPr bwMode="auto">
            <a:xfrm>
              <a:off x="1861756" y="4293924"/>
              <a:ext cx="0" cy="453678"/>
            </a:xfrm>
            <a:prstGeom prst="line">
              <a:avLst/>
            </a:prstGeom>
            <a:noFill/>
            <a:ln w="9525">
              <a:solidFill>
                <a:schemeClr val="accent1"/>
              </a:solidFill>
              <a:round/>
              <a:headEnd/>
              <a:tailEnd/>
            </a:ln>
          </p:spPr>
          <p:txBody>
            <a:bodyPr/>
            <a:lstStyle/>
            <a:p>
              <a:endParaRPr lang="en-GB" sz="1600">
                <a:solidFill>
                  <a:srgbClr val="0C377B"/>
                </a:solidFill>
                <a:latin typeface="Arial"/>
              </a:endParaRPr>
            </a:p>
          </p:txBody>
        </p:sp>
        <p:sp>
          <p:nvSpPr>
            <p:cNvPr id="17" name="Text Box 53"/>
            <p:cNvSpPr txBox="1">
              <a:spLocks noChangeAspect="1" noChangeArrowheads="1"/>
            </p:cNvSpPr>
            <p:nvPr/>
          </p:nvSpPr>
          <p:spPr bwMode="auto">
            <a:xfrm>
              <a:off x="1357289" y="4647414"/>
              <a:ext cx="1083895" cy="778551"/>
            </a:xfrm>
            <a:prstGeom prst="rect">
              <a:avLst/>
            </a:prstGeom>
            <a:solidFill>
              <a:schemeClr val="bg1"/>
            </a:solidFill>
            <a:ln w="9525">
              <a:solidFill>
                <a:schemeClr val="tx2"/>
              </a:solidFill>
              <a:miter lim="800000"/>
              <a:headEnd/>
              <a:tailEnd/>
            </a:ln>
          </p:spPr>
          <p:txBody>
            <a:bodyPr lIns="46800" rIns="46800" anchor="ctr"/>
            <a:lstStyle/>
            <a:p>
              <a:pPr algn="ctr"/>
              <a:r>
                <a:rPr lang="en-GB" sz="900" b="1" dirty="0">
                  <a:solidFill>
                    <a:srgbClr val="0C377B"/>
                  </a:solidFill>
                  <a:latin typeface="Arial"/>
                </a:rPr>
                <a:t>Communication Systems</a:t>
              </a:r>
              <a:br>
                <a:rPr lang="en-GB" sz="900" b="1" dirty="0">
                  <a:solidFill>
                    <a:srgbClr val="0C377B"/>
                  </a:solidFill>
                  <a:latin typeface="Arial"/>
                </a:rPr>
              </a:br>
              <a:r>
                <a:rPr lang="en-GB" sz="900" dirty="0">
                  <a:solidFill>
                    <a:srgbClr val="0C377B"/>
                  </a:solidFill>
                  <a:latin typeface="Arial"/>
                </a:rPr>
                <a:t>(CS)</a:t>
              </a:r>
              <a:br>
                <a:rPr lang="en-GB" sz="900" dirty="0">
                  <a:solidFill>
                    <a:srgbClr val="0C377B"/>
                  </a:solidFill>
                  <a:latin typeface="Arial"/>
                </a:rPr>
              </a:br>
              <a:r>
                <a:rPr lang="en-GB" sz="900" dirty="0">
                  <a:solidFill>
                    <a:srgbClr val="0C377B"/>
                  </a:solidFill>
                  <a:latin typeface="Arial"/>
                </a:rPr>
                <a:t>Jean-Michel Jouanigot</a:t>
              </a:r>
              <a:endParaRPr lang="en-US" sz="900" dirty="0">
                <a:solidFill>
                  <a:srgbClr val="0C377B"/>
                </a:solidFill>
                <a:latin typeface="Arial"/>
              </a:endParaRPr>
            </a:p>
          </p:txBody>
        </p:sp>
        <p:sp>
          <p:nvSpPr>
            <p:cNvPr id="18" name="Line 100"/>
            <p:cNvSpPr>
              <a:spLocks noChangeShapeType="1"/>
            </p:cNvSpPr>
            <p:nvPr/>
          </p:nvSpPr>
          <p:spPr bwMode="auto">
            <a:xfrm>
              <a:off x="3324033" y="4293924"/>
              <a:ext cx="0" cy="453678"/>
            </a:xfrm>
            <a:prstGeom prst="line">
              <a:avLst/>
            </a:prstGeom>
            <a:noFill/>
            <a:ln w="9525">
              <a:solidFill>
                <a:schemeClr val="accent1"/>
              </a:solidFill>
              <a:round/>
              <a:headEnd/>
              <a:tailEnd/>
            </a:ln>
          </p:spPr>
          <p:txBody>
            <a:bodyPr/>
            <a:lstStyle/>
            <a:p>
              <a:endParaRPr lang="en-GB" sz="1600">
                <a:solidFill>
                  <a:srgbClr val="0C377B"/>
                </a:solidFill>
                <a:latin typeface="Arial"/>
              </a:endParaRPr>
            </a:p>
          </p:txBody>
        </p:sp>
        <p:sp>
          <p:nvSpPr>
            <p:cNvPr id="19" name="Text Box 59"/>
            <p:cNvSpPr txBox="1">
              <a:spLocks noChangeAspect="1" noChangeArrowheads="1"/>
            </p:cNvSpPr>
            <p:nvPr/>
          </p:nvSpPr>
          <p:spPr bwMode="auto">
            <a:xfrm>
              <a:off x="8014320" y="5709360"/>
              <a:ext cx="986836" cy="934350"/>
            </a:xfrm>
            <a:prstGeom prst="rect">
              <a:avLst/>
            </a:prstGeom>
            <a:solidFill>
              <a:schemeClr val="bg1"/>
            </a:solidFill>
            <a:ln w="9525">
              <a:solidFill>
                <a:schemeClr val="tx2"/>
              </a:solidFill>
              <a:miter lim="800000"/>
              <a:headEnd/>
              <a:tailEnd/>
            </a:ln>
          </p:spPr>
          <p:txBody>
            <a:bodyPr lIns="46800" rIns="46800" anchor="ctr"/>
            <a:lstStyle/>
            <a:p>
              <a:pPr algn="ctr">
                <a:spcBef>
                  <a:spcPct val="50000"/>
                </a:spcBef>
              </a:pPr>
              <a:r>
                <a:rPr lang="en-US" sz="900" b="1" dirty="0">
                  <a:solidFill>
                    <a:srgbClr val="0C377B"/>
                  </a:solidFill>
                  <a:latin typeface="Arial"/>
                </a:rPr>
                <a:t>Departmental Infrastructure</a:t>
              </a:r>
              <a:r>
                <a:rPr lang="en-US" sz="900" dirty="0">
                  <a:solidFill>
                    <a:srgbClr val="0C377B"/>
                  </a:solidFill>
                  <a:latin typeface="Arial"/>
                </a:rPr>
                <a:t/>
              </a:r>
              <a:br>
                <a:rPr lang="en-US" sz="900" dirty="0">
                  <a:solidFill>
                    <a:srgbClr val="0C377B"/>
                  </a:solidFill>
                  <a:latin typeface="Arial"/>
                </a:rPr>
              </a:br>
              <a:r>
                <a:rPr lang="en-US" sz="900" dirty="0">
                  <a:solidFill>
                    <a:srgbClr val="0C377B"/>
                  </a:solidFill>
                  <a:latin typeface="Arial"/>
                </a:rPr>
                <a:t>(DI)</a:t>
              </a:r>
              <a:br>
                <a:rPr lang="en-US" sz="900" dirty="0">
                  <a:solidFill>
                    <a:srgbClr val="0C377B"/>
                  </a:solidFill>
                  <a:latin typeface="Arial"/>
                </a:rPr>
              </a:br>
              <a:r>
                <a:rPr lang="it-IT" sz="900" dirty="0" smtClean="0">
                  <a:solidFill>
                    <a:srgbClr val="0C377B"/>
                  </a:solidFill>
                  <a:latin typeface="Arial"/>
                </a:rPr>
                <a:t>Christian Isnard</a:t>
              </a:r>
              <a:endParaRPr lang="en-US" sz="900" dirty="0" smtClean="0">
                <a:solidFill>
                  <a:srgbClr val="0C377B"/>
                </a:solidFill>
                <a:latin typeface="Arial"/>
              </a:endParaRPr>
            </a:p>
          </p:txBody>
        </p:sp>
        <p:sp>
          <p:nvSpPr>
            <p:cNvPr id="20" name="Line 101"/>
            <p:cNvSpPr>
              <a:spLocks noChangeShapeType="1"/>
            </p:cNvSpPr>
            <p:nvPr/>
          </p:nvSpPr>
          <p:spPr bwMode="auto">
            <a:xfrm>
              <a:off x="4784883" y="4311091"/>
              <a:ext cx="0" cy="389275"/>
            </a:xfrm>
            <a:prstGeom prst="line">
              <a:avLst/>
            </a:prstGeom>
            <a:noFill/>
            <a:ln w="9525">
              <a:solidFill>
                <a:schemeClr val="accent1"/>
              </a:solidFill>
              <a:round/>
              <a:headEnd/>
              <a:tailEnd/>
            </a:ln>
          </p:spPr>
          <p:txBody>
            <a:bodyPr/>
            <a:lstStyle/>
            <a:p>
              <a:endParaRPr lang="en-GB" sz="1600">
                <a:solidFill>
                  <a:srgbClr val="0C377B"/>
                </a:solidFill>
                <a:latin typeface="Arial"/>
              </a:endParaRPr>
            </a:p>
          </p:txBody>
        </p:sp>
        <p:sp>
          <p:nvSpPr>
            <p:cNvPr id="21" name="Text Box 60"/>
            <p:cNvSpPr txBox="1">
              <a:spLocks noChangeAspect="1" noChangeArrowheads="1"/>
            </p:cNvSpPr>
            <p:nvPr/>
          </p:nvSpPr>
          <p:spPr bwMode="auto">
            <a:xfrm>
              <a:off x="4287306" y="4647414"/>
              <a:ext cx="986835" cy="778551"/>
            </a:xfrm>
            <a:prstGeom prst="rect">
              <a:avLst/>
            </a:prstGeom>
            <a:solidFill>
              <a:schemeClr val="bg1"/>
            </a:solidFill>
            <a:ln w="9525">
              <a:solidFill>
                <a:schemeClr val="tx2"/>
              </a:solidFill>
              <a:miter lim="800000"/>
              <a:headEnd/>
              <a:tailEnd/>
            </a:ln>
          </p:spPr>
          <p:txBody>
            <a:bodyPr lIns="46800" rIns="46800" anchor="ctr"/>
            <a:lstStyle/>
            <a:p>
              <a:pPr algn="ctr">
                <a:spcBef>
                  <a:spcPct val="50000"/>
                </a:spcBef>
              </a:pPr>
              <a:r>
                <a:rPr lang="en-GB" sz="900" b="1" dirty="0">
                  <a:solidFill>
                    <a:srgbClr val="0C377B"/>
                  </a:solidFill>
                  <a:latin typeface="Arial"/>
                </a:rPr>
                <a:t>Database Services</a:t>
              </a:r>
              <a:r>
                <a:rPr lang="en-GB" sz="900" dirty="0">
                  <a:solidFill>
                    <a:srgbClr val="0C377B"/>
                  </a:solidFill>
                  <a:latin typeface="Arial"/>
                </a:rPr>
                <a:t/>
              </a:r>
              <a:br>
                <a:rPr lang="en-GB" sz="900" dirty="0">
                  <a:solidFill>
                    <a:srgbClr val="0C377B"/>
                  </a:solidFill>
                  <a:latin typeface="Arial"/>
                </a:rPr>
              </a:br>
              <a:r>
                <a:rPr lang="en-GB" sz="900" dirty="0">
                  <a:solidFill>
                    <a:srgbClr val="0C377B"/>
                  </a:solidFill>
                  <a:latin typeface="Arial"/>
                </a:rPr>
                <a:t>(DB)</a:t>
              </a:r>
              <a:br>
                <a:rPr lang="en-GB" sz="900" dirty="0">
                  <a:solidFill>
                    <a:srgbClr val="0C377B"/>
                  </a:solidFill>
                  <a:latin typeface="Arial"/>
                </a:rPr>
              </a:br>
              <a:r>
                <a:rPr lang="en-GB" sz="900" dirty="0">
                  <a:solidFill>
                    <a:srgbClr val="0C377B"/>
                  </a:solidFill>
                  <a:latin typeface="Arial"/>
                </a:rPr>
                <a:t>Tony Cass</a:t>
              </a:r>
              <a:endParaRPr lang="en-US" sz="900" dirty="0">
                <a:solidFill>
                  <a:srgbClr val="0C377B"/>
                </a:solidFill>
                <a:latin typeface="Arial"/>
              </a:endParaRPr>
            </a:p>
          </p:txBody>
        </p:sp>
        <p:sp>
          <p:nvSpPr>
            <p:cNvPr id="22" name="Line 102"/>
            <p:cNvSpPr>
              <a:spLocks noChangeShapeType="1"/>
            </p:cNvSpPr>
            <p:nvPr/>
          </p:nvSpPr>
          <p:spPr bwMode="auto">
            <a:xfrm>
              <a:off x="6245733" y="4293924"/>
              <a:ext cx="0" cy="453678"/>
            </a:xfrm>
            <a:prstGeom prst="line">
              <a:avLst/>
            </a:prstGeom>
            <a:noFill/>
            <a:ln w="9525">
              <a:solidFill>
                <a:schemeClr val="accent1"/>
              </a:solidFill>
              <a:round/>
              <a:headEnd/>
              <a:tailEnd/>
            </a:ln>
          </p:spPr>
          <p:txBody>
            <a:bodyPr/>
            <a:lstStyle/>
            <a:p>
              <a:endParaRPr lang="en-GB" sz="1600">
                <a:solidFill>
                  <a:srgbClr val="0C377B"/>
                </a:solidFill>
                <a:latin typeface="Arial"/>
              </a:endParaRPr>
            </a:p>
          </p:txBody>
        </p:sp>
        <p:sp>
          <p:nvSpPr>
            <p:cNvPr id="23" name="Text Box 63"/>
            <p:cNvSpPr txBox="1">
              <a:spLocks noChangeAspect="1" noChangeArrowheads="1"/>
            </p:cNvSpPr>
            <p:nvPr/>
          </p:nvSpPr>
          <p:spPr bwMode="auto">
            <a:xfrm>
              <a:off x="5752315" y="4647414"/>
              <a:ext cx="986836" cy="778551"/>
            </a:xfrm>
            <a:prstGeom prst="rect">
              <a:avLst/>
            </a:prstGeom>
            <a:solidFill>
              <a:schemeClr val="bg1"/>
            </a:solidFill>
            <a:ln w="9525">
              <a:solidFill>
                <a:schemeClr val="tx2"/>
              </a:solidFill>
              <a:miter lim="800000"/>
              <a:headEnd/>
              <a:tailEnd/>
            </a:ln>
          </p:spPr>
          <p:txBody>
            <a:bodyPr lIns="46800" rIns="46800" anchor="ctr"/>
            <a:lstStyle/>
            <a:p>
              <a:pPr algn="ctr"/>
              <a:r>
                <a:rPr lang="en-US" sz="900" b="1" dirty="0">
                  <a:solidFill>
                    <a:srgbClr val="0C377B"/>
                  </a:solidFill>
                  <a:latin typeface="Arial"/>
                </a:rPr>
                <a:t>Experiment Support</a:t>
              </a:r>
            </a:p>
            <a:p>
              <a:pPr algn="ctr"/>
              <a:r>
                <a:rPr lang="en-US" sz="900" dirty="0">
                  <a:solidFill>
                    <a:srgbClr val="0C377B"/>
                  </a:solidFill>
                  <a:latin typeface="Arial"/>
                </a:rPr>
                <a:t>(ES)</a:t>
              </a:r>
            </a:p>
            <a:p>
              <a:pPr algn="ctr"/>
              <a:r>
                <a:rPr lang="en-US" sz="900" dirty="0">
                  <a:solidFill>
                    <a:srgbClr val="0C377B"/>
                  </a:solidFill>
                  <a:latin typeface="Arial"/>
                </a:rPr>
                <a:t>Jamie Shiers</a:t>
              </a:r>
            </a:p>
          </p:txBody>
        </p:sp>
        <p:sp>
          <p:nvSpPr>
            <p:cNvPr id="24" name="Line 94"/>
            <p:cNvSpPr>
              <a:spLocks noChangeShapeType="1"/>
            </p:cNvSpPr>
            <p:nvPr/>
          </p:nvSpPr>
          <p:spPr bwMode="auto">
            <a:xfrm>
              <a:off x="2581134" y="4293924"/>
              <a:ext cx="0" cy="1492700"/>
            </a:xfrm>
            <a:prstGeom prst="line">
              <a:avLst/>
            </a:prstGeom>
            <a:noFill/>
            <a:ln w="9525">
              <a:solidFill>
                <a:schemeClr val="accent1"/>
              </a:solidFill>
              <a:round/>
              <a:headEnd/>
              <a:tailEnd/>
            </a:ln>
          </p:spPr>
          <p:txBody>
            <a:bodyPr/>
            <a:lstStyle/>
            <a:p>
              <a:endParaRPr lang="en-GB" sz="1600">
                <a:solidFill>
                  <a:srgbClr val="0C377B"/>
                </a:solidFill>
                <a:latin typeface="Arial"/>
              </a:endParaRPr>
            </a:p>
          </p:txBody>
        </p:sp>
        <p:sp>
          <p:nvSpPr>
            <p:cNvPr id="25" name="Text Box 66"/>
            <p:cNvSpPr txBox="1">
              <a:spLocks noChangeAspect="1" noChangeArrowheads="1"/>
            </p:cNvSpPr>
            <p:nvPr/>
          </p:nvSpPr>
          <p:spPr bwMode="auto">
            <a:xfrm>
              <a:off x="2089101" y="5750837"/>
              <a:ext cx="986836" cy="892873"/>
            </a:xfrm>
            <a:prstGeom prst="rect">
              <a:avLst/>
            </a:prstGeom>
            <a:solidFill>
              <a:schemeClr val="bg1"/>
            </a:solidFill>
            <a:ln w="9525">
              <a:solidFill>
                <a:schemeClr val="tx2"/>
              </a:solidFill>
              <a:miter lim="800000"/>
              <a:headEnd/>
              <a:tailEnd/>
            </a:ln>
          </p:spPr>
          <p:txBody>
            <a:bodyPr lIns="46800" rIns="46800" anchor="ctr"/>
            <a:lstStyle/>
            <a:p>
              <a:pPr algn="ctr">
                <a:spcBef>
                  <a:spcPct val="50000"/>
                </a:spcBef>
              </a:pPr>
              <a:r>
                <a:rPr lang="en-US" sz="900" b="1" dirty="0">
                  <a:solidFill>
                    <a:srgbClr val="0C377B"/>
                  </a:solidFill>
                  <a:latin typeface="Arial"/>
                </a:rPr>
                <a:t>Computing Facilities</a:t>
              </a:r>
              <a:br>
                <a:rPr lang="en-US" sz="900" b="1" dirty="0">
                  <a:solidFill>
                    <a:srgbClr val="0C377B"/>
                  </a:solidFill>
                  <a:latin typeface="Arial"/>
                </a:rPr>
              </a:br>
              <a:r>
                <a:rPr lang="en-US" sz="900" dirty="0">
                  <a:solidFill>
                    <a:srgbClr val="0C377B"/>
                  </a:solidFill>
                  <a:latin typeface="Arial"/>
                </a:rPr>
                <a:t>(CF)</a:t>
              </a:r>
              <a:br>
                <a:rPr lang="en-US" sz="900" dirty="0">
                  <a:solidFill>
                    <a:srgbClr val="0C377B"/>
                  </a:solidFill>
                  <a:latin typeface="Arial"/>
                </a:rPr>
              </a:br>
              <a:r>
                <a:rPr lang="en-US" sz="900" dirty="0">
                  <a:solidFill>
                    <a:srgbClr val="0C377B"/>
                  </a:solidFill>
                  <a:latin typeface="Arial"/>
                </a:rPr>
                <a:t>Wayne Salter</a:t>
              </a:r>
            </a:p>
          </p:txBody>
        </p:sp>
        <p:sp>
          <p:nvSpPr>
            <p:cNvPr id="26" name="Line 96"/>
            <p:cNvSpPr>
              <a:spLocks noChangeShapeType="1"/>
            </p:cNvSpPr>
            <p:nvPr/>
          </p:nvSpPr>
          <p:spPr bwMode="auto">
            <a:xfrm>
              <a:off x="5512535" y="4293924"/>
              <a:ext cx="0" cy="1492700"/>
            </a:xfrm>
            <a:prstGeom prst="line">
              <a:avLst/>
            </a:prstGeom>
            <a:noFill/>
            <a:ln w="9525">
              <a:solidFill>
                <a:schemeClr val="accent1"/>
              </a:solidFill>
              <a:round/>
              <a:headEnd/>
              <a:tailEnd/>
            </a:ln>
          </p:spPr>
          <p:txBody>
            <a:bodyPr/>
            <a:lstStyle/>
            <a:p>
              <a:endParaRPr lang="en-GB" sz="1600">
                <a:solidFill>
                  <a:srgbClr val="0C377B"/>
                </a:solidFill>
                <a:latin typeface="Arial"/>
              </a:endParaRPr>
            </a:p>
          </p:txBody>
        </p:sp>
        <p:sp>
          <p:nvSpPr>
            <p:cNvPr id="27" name="Line 97"/>
            <p:cNvSpPr>
              <a:spLocks noChangeShapeType="1"/>
            </p:cNvSpPr>
            <p:nvPr/>
          </p:nvSpPr>
          <p:spPr bwMode="auto">
            <a:xfrm>
              <a:off x="6980316" y="4293924"/>
              <a:ext cx="0" cy="1492700"/>
            </a:xfrm>
            <a:prstGeom prst="line">
              <a:avLst/>
            </a:prstGeom>
            <a:noFill/>
            <a:ln w="9525">
              <a:solidFill>
                <a:schemeClr val="accent1"/>
              </a:solidFill>
              <a:round/>
              <a:headEnd/>
              <a:tailEnd/>
            </a:ln>
          </p:spPr>
          <p:txBody>
            <a:bodyPr/>
            <a:lstStyle/>
            <a:p>
              <a:endParaRPr lang="en-GB" sz="1600">
                <a:solidFill>
                  <a:srgbClr val="0C377B"/>
                </a:solidFill>
                <a:latin typeface="Arial"/>
              </a:endParaRPr>
            </a:p>
          </p:txBody>
        </p:sp>
        <p:sp>
          <p:nvSpPr>
            <p:cNvPr id="28" name="Text Box 69"/>
            <p:cNvSpPr txBox="1">
              <a:spLocks noChangeAspect="1" noChangeArrowheads="1"/>
            </p:cNvSpPr>
            <p:nvPr/>
          </p:nvSpPr>
          <p:spPr bwMode="auto">
            <a:xfrm>
              <a:off x="5017734" y="5742277"/>
              <a:ext cx="986836" cy="901433"/>
            </a:xfrm>
            <a:prstGeom prst="rect">
              <a:avLst/>
            </a:prstGeom>
            <a:solidFill>
              <a:schemeClr val="bg1"/>
            </a:solidFill>
            <a:ln w="9525">
              <a:solidFill>
                <a:schemeClr val="tx2"/>
              </a:solidFill>
              <a:miter lim="800000"/>
              <a:headEnd/>
              <a:tailEnd/>
            </a:ln>
          </p:spPr>
          <p:txBody>
            <a:bodyPr lIns="46800" rIns="46800" anchor="ctr"/>
            <a:lstStyle/>
            <a:p>
              <a:pPr algn="ctr"/>
              <a:r>
                <a:rPr lang="en-GB" sz="900" b="1" dirty="0" smtClean="0">
                  <a:solidFill>
                    <a:srgbClr val="0C377B"/>
                  </a:solidFill>
                  <a:latin typeface="Arial"/>
                </a:rPr>
                <a:t>Operating Systems &amp; Infrastructure</a:t>
              </a:r>
              <a:br>
                <a:rPr lang="en-GB" sz="900" b="1" dirty="0" smtClean="0">
                  <a:solidFill>
                    <a:srgbClr val="0C377B"/>
                  </a:solidFill>
                  <a:latin typeface="Arial"/>
                </a:rPr>
              </a:br>
              <a:r>
                <a:rPr lang="en-GB" sz="900" b="1" dirty="0" smtClean="0">
                  <a:solidFill>
                    <a:srgbClr val="0C377B"/>
                  </a:solidFill>
                  <a:latin typeface="Arial"/>
                </a:rPr>
                <a:t>Services</a:t>
              </a:r>
              <a:endParaRPr lang="en-GB" sz="900" b="1" dirty="0">
                <a:solidFill>
                  <a:srgbClr val="0C377B"/>
                </a:solidFill>
                <a:latin typeface="Arial"/>
              </a:endParaRPr>
            </a:p>
            <a:p>
              <a:pPr algn="ctr"/>
              <a:r>
                <a:rPr lang="en-GB" sz="900" dirty="0">
                  <a:solidFill>
                    <a:srgbClr val="0C377B"/>
                  </a:solidFill>
                  <a:latin typeface="Arial"/>
                </a:rPr>
                <a:t>(OIS)</a:t>
              </a:r>
            </a:p>
            <a:p>
              <a:pPr algn="ctr"/>
              <a:r>
                <a:rPr lang="en-GB" sz="900" dirty="0" smtClean="0">
                  <a:solidFill>
                    <a:srgbClr val="0C377B"/>
                  </a:solidFill>
                  <a:latin typeface="Arial"/>
                </a:rPr>
                <a:t>Tim Bell</a:t>
              </a:r>
              <a:endParaRPr lang="en-US" sz="900" dirty="0">
                <a:solidFill>
                  <a:srgbClr val="0C377B"/>
                </a:solidFill>
                <a:latin typeface="Arial"/>
              </a:endParaRPr>
            </a:p>
          </p:txBody>
        </p:sp>
        <p:sp>
          <p:nvSpPr>
            <p:cNvPr id="29" name="Text Box 77"/>
            <p:cNvSpPr txBox="1">
              <a:spLocks noChangeArrowheads="1"/>
            </p:cNvSpPr>
            <p:nvPr/>
          </p:nvSpPr>
          <p:spPr bwMode="auto">
            <a:xfrm>
              <a:off x="3400073" y="3143248"/>
              <a:ext cx="1100489" cy="585345"/>
            </a:xfrm>
            <a:prstGeom prst="rect">
              <a:avLst/>
            </a:prstGeom>
            <a:solidFill>
              <a:schemeClr val="bg1"/>
            </a:solidFill>
            <a:ln w="9525">
              <a:solidFill>
                <a:schemeClr val="tx2"/>
              </a:solidFill>
              <a:miter lim="800000"/>
              <a:headEnd/>
              <a:tailEnd/>
            </a:ln>
          </p:spPr>
          <p:txBody>
            <a:bodyPr lIns="46800" rIns="46800" anchor="ctr"/>
            <a:lstStyle/>
            <a:p>
              <a:pPr algn="ctr">
                <a:spcBef>
                  <a:spcPct val="50000"/>
                </a:spcBef>
              </a:pPr>
              <a:r>
                <a:rPr lang="it-IT" sz="1050" b="1" dirty="0">
                  <a:solidFill>
                    <a:srgbClr val="0C377B"/>
                  </a:solidFill>
                  <a:latin typeface="Arial"/>
                </a:rPr>
                <a:t>EU Projects</a:t>
              </a:r>
              <a:r>
                <a:rPr lang="it-IT" sz="1050" dirty="0">
                  <a:solidFill>
                    <a:srgbClr val="0C377B"/>
                  </a:solidFill>
                  <a:latin typeface="Arial"/>
                </a:rPr>
                <a:t/>
              </a:r>
              <a:br>
                <a:rPr lang="it-IT" sz="1050" dirty="0">
                  <a:solidFill>
                    <a:srgbClr val="0C377B"/>
                  </a:solidFill>
                  <a:latin typeface="Arial"/>
                </a:rPr>
              </a:br>
              <a:r>
                <a:rPr lang="it-IT" sz="1050" dirty="0">
                  <a:solidFill>
                    <a:srgbClr val="0C377B"/>
                  </a:solidFill>
                  <a:latin typeface="Arial"/>
                </a:rPr>
                <a:t/>
              </a:r>
              <a:br>
                <a:rPr lang="it-IT" sz="1050" dirty="0">
                  <a:solidFill>
                    <a:srgbClr val="0C377B"/>
                  </a:solidFill>
                  <a:latin typeface="Arial"/>
                </a:rPr>
              </a:br>
              <a:r>
                <a:rPr lang="it-IT" sz="1050" dirty="0">
                  <a:solidFill>
                    <a:srgbClr val="0C377B"/>
                  </a:solidFill>
                  <a:latin typeface="Arial"/>
                </a:rPr>
                <a:t>Bob Jones</a:t>
              </a:r>
              <a:endParaRPr lang="en-US" sz="1050" dirty="0">
                <a:solidFill>
                  <a:srgbClr val="0C377B"/>
                </a:solidFill>
                <a:latin typeface="Arial"/>
              </a:endParaRPr>
            </a:p>
          </p:txBody>
        </p:sp>
        <p:sp>
          <p:nvSpPr>
            <p:cNvPr id="30" name="Text Box 78"/>
            <p:cNvSpPr txBox="1">
              <a:spLocks noChangeArrowheads="1"/>
            </p:cNvSpPr>
            <p:nvPr/>
          </p:nvSpPr>
          <p:spPr bwMode="auto">
            <a:xfrm>
              <a:off x="3400073" y="2357430"/>
              <a:ext cx="1100489" cy="585345"/>
            </a:xfrm>
            <a:prstGeom prst="rect">
              <a:avLst/>
            </a:prstGeom>
            <a:solidFill>
              <a:schemeClr val="bg1"/>
            </a:solidFill>
            <a:ln w="9525">
              <a:solidFill>
                <a:schemeClr val="tx2"/>
              </a:solidFill>
              <a:miter lim="800000"/>
              <a:headEnd/>
              <a:tailEnd/>
            </a:ln>
          </p:spPr>
          <p:txBody>
            <a:bodyPr lIns="46800" rIns="46800" anchor="ctr"/>
            <a:lstStyle/>
            <a:p>
              <a:pPr algn="ctr">
                <a:spcBef>
                  <a:spcPct val="50000"/>
                </a:spcBef>
              </a:pPr>
              <a:r>
                <a:rPr lang="it-IT" sz="1050" b="1" dirty="0">
                  <a:solidFill>
                    <a:srgbClr val="0C377B"/>
                  </a:solidFill>
                  <a:latin typeface="Arial"/>
                </a:rPr>
                <a:t>Deputy Head</a:t>
              </a:r>
            </a:p>
            <a:p>
              <a:pPr algn="ctr">
                <a:spcBef>
                  <a:spcPct val="50000"/>
                </a:spcBef>
              </a:pPr>
              <a:r>
                <a:rPr lang="it-IT" sz="1050" dirty="0">
                  <a:solidFill>
                    <a:srgbClr val="0C377B"/>
                  </a:solidFill>
                  <a:latin typeface="Arial"/>
                </a:rPr>
                <a:t>David Foster</a:t>
              </a:r>
              <a:endParaRPr lang="en-US" sz="1050" dirty="0">
                <a:solidFill>
                  <a:srgbClr val="0C377B"/>
                </a:solidFill>
                <a:latin typeface="Arial"/>
              </a:endParaRPr>
            </a:p>
          </p:txBody>
        </p:sp>
        <p:sp>
          <p:nvSpPr>
            <p:cNvPr id="31" name="Text Box 79"/>
            <p:cNvSpPr txBox="1">
              <a:spLocks noChangeArrowheads="1"/>
            </p:cNvSpPr>
            <p:nvPr/>
          </p:nvSpPr>
          <p:spPr bwMode="auto">
            <a:xfrm>
              <a:off x="5072066" y="2357430"/>
              <a:ext cx="1100489" cy="585345"/>
            </a:xfrm>
            <a:prstGeom prst="rect">
              <a:avLst/>
            </a:prstGeom>
            <a:solidFill>
              <a:schemeClr val="bg1"/>
            </a:solidFill>
            <a:ln w="9525">
              <a:solidFill>
                <a:schemeClr val="tx2"/>
              </a:solidFill>
              <a:miter lim="800000"/>
              <a:headEnd/>
              <a:tailEnd/>
            </a:ln>
          </p:spPr>
          <p:txBody>
            <a:bodyPr lIns="46800" rIns="46800" anchor="ctr"/>
            <a:lstStyle/>
            <a:p>
              <a:pPr algn="ctr">
                <a:spcBef>
                  <a:spcPct val="50000"/>
                </a:spcBef>
              </a:pPr>
              <a:r>
                <a:rPr lang="it-IT" sz="1050" b="1" dirty="0">
                  <a:solidFill>
                    <a:srgbClr val="0C377B"/>
                  </a:solidFill>
                  <a:latin typeface="Arial"/>
                </a:rPr>
                <a:t>Planning Officer</a:t>
              </a:r>
            </a:p>
            <a:p>
              <a:pPr algn="ctr">
                <a:spcBef>
                  <a:spcPct val="50000"/>
                </a:spcBef>
              </a:pPr>
              <a:r>
                <a:rPr lang="it-IT" sz="1050" dirty="0" smtClean="0">
                  <a:solidFill>
                    <a:srgbClr val="0C377B"/>
                  </a:solidFill>
                  <a:latin typeface="Arial"/>
                </a:rPr>
                <a:t>Christian Isnard</a:t>
              </a:r>
              <a:endParaRPr lang="en-US" sz="1050" dirty="0">
                <a:solidFill>
                  <a:srgbClr val="0C377B"/>
                </a:solidFill>
                <a:latin typeface="Arial"/>
              </a:endParaRPr>
            </a:p>
          </p:txBody>
        </p:sp>
        <p:sp>
          <p:nvSpPr>
            <p:cNvPr id="32" name="Text Box 80"/>
            <p:cNvSpPr txBox="1">
              <a:spLocks noChangeArrowheads="1"/>
            </p:cNvSpPr>
            <p:nvPr/>
          </p:nvSpPr>
          <p:spPr bwMode="auto">
            <a:xfrm>
              <a:off x="5072066" y="3143248"/>
              <a:ext cx="1100489" cy="585345"/>
            </a:xfrm>
            <a:prstGeom prst="rect">
              <a:avLst/>
            </a:prstGeom>
            <a:solidFill>
              <a:schemeClr val="bg1"/>
            </a:solidFill>
            <a:ln w="9525">
              <a:solidFill>
                <a:schemeClr val="tx2"/>
              </a:solidFill>
              <a:miter lim="800000"/>
              <a:headEnd/>
              <a:tailEnd/>
            </a:ln>
          </p:spPr>
          <p:txBody>
            <a:bodyPr lIns="46800" rIns="46800" anchor="ctr"/>
            <a:lstStyle/>
            <a:p>
              <a:pPr algn="ctr">
                <a:spcBef>
                  <a:spcPct val="50000"/>
                </a:spcBef>
              </a:pPr>
              <a:r>
                <a:rPr lang="it-IT" sz="1050" b="1" dirty="0" smtClean="0">
                  <a:solidFill>
                    <a:srgbClr val="0C377B"/>
                  </a:solidFill>
                  <a:latin typeface="Arial"/>
                </a:rPr>
                <a:t>WLCG</a:t>
              </a:r>
              <a:endParaRPr lang="it-IT" sz="1050" b="1" dirty="0">
                <a:solidFill>
                  <a:srgbClr val="0C377B"/>
                </a:solidFill>
                <a:latin typeface="Arial"/>
              </a:endParaRPr>
            </a:p>
            <a:p>
              <a:pPr algn="ctr">
                <a:spcBef>
                  <a:spcPct val="50000"/>
                </a:spcBef>
              </a:pPr>
              <a:r>
                <a:rPr lang="it-IT" sz="1050" dirty="0">
                  <a:solidFill>
                    <a:srgbClr val="0C377B"/>
                  </a:solidFill>
                  <a:latin typeface="Arial"/>
                </a:rPr>
                <a:t>Ian Bird</a:t>
              </a:r>
              <a:endParaRPr lang="en-US" sz="1050" dirty="0">
                <a:solidFill>
                  <a:srgbClr val="0C377B"/>
                </a:solidFill>
                <a:latin typeface="Arial"/>
              </a:endParaRPr>
            </a:p>
          </p:txBody>
        </p:sp>
        <p:sp>
          <p:nvSpPr>
            <p:cNvPr id="33" name="Line 107"/>
            <p:cNvSpPr>
              <a:spLocks noChangeShapeType="1"/>
            </p:cNvSpPr>
            <p:nvPr/>
          </p:nvSpPr>
          <p:spPr bwMode="auto">
            <a:xfrm>
              <a:off x="4036440" y="4293924"/>
              <a:ext cx="0" cy="1492700"/>
            </a:xfrm>
            <a:prstGeom prst="line">
              <a:avLst/>
            </a:prstGeom>
            <a:noFill/>
            <a:ln w="9525">
              <a:solidFill>
                <a:schemeClr val="accent1"/>
              </a:solidFill>
              <a:round/>
              <a:headEnd/>
              <a:tailEnd/>
            </a:ln>
          </p:spPr>
          <p:txBody>
            <a:bodyPr/>
            <a:lstStyle/>
            <a:p>
              <a:endParaRPr lang="en-GB" sz="1600">
                <a:solidFill>
                  <a:srgbClr val="0C377B"/>
                </a:solidFill>
                <a:latin typeface="Arial"/>
              </a:endParaRPr>
            </a:p>
          </p:txBody>
        </p:sp>
        <p:sp>
          <p:nvSpPr>
            <p:cNvPr id="34" name="Text Box 108"/>
            <p:cNvSpPr txBox="1">
              <a:spLocks noChangeAspect="1" noChangeArrowheads="1"/>
            </p:cNvSpPr>
            <p:nvPr/>
          </p:nvSpPr>
          <p:spPr bwMode="auto">
            <a:xfrm>
              <a:off x="3544407" y="5750837"/>
              <a:ext cx="986836" cy="892873"/>
            </a:xfrm>
            <a:prstGeom prst="rect">
              <a:avLst/>
            </a:prstGeom>
            <a:solidFill>
              <a:schemeClr val="bg1"/>
            </a:solidFill>
            <a:ln w="9525">
              <a:solidFill>
                <a:schemeClr val="tx2"/>
              </a:solidFill>
              <a:miter lim="800000"/>
              <a:headEnd/>
              <a:tailEnd/>
            </a:ln>
          </p:spPr>
          <p:txBody>
            <a:bodyPr lIns="46800" rIns="46800" anchor="ctr"/>
            <a:lstStyle/>
            <a:p>
              <a:pPr algn="ctr">
                <a:spcBef>
                  <a:spcPct val="50000"/>
                </a:spcBef>
              </a:pPr>
              <a:r>
                <a:rPr lang="en-GB" sz="900" b="1" dirty="0">
                  <a:solidFill>
                    <a:srgbClr val="0C377B"/>
                  </a:solidFill>
                  <a:latin typeface="Arial"/>
                </a:rPr>
                <a:t>Data &amp; Storage Services </a:t>
              </a:r>
              <a:r>
                <a:rPr lang="en-GB" sz="900" dirty="0">
                  <a:solidFill>
                    <a:srgbClr val="0C377B"/>
                  </a:solidFill>
                  <a:latin typeface="Arial"/>
                </a:rPr>
                <a:t/>
              </a:r>
              <a:br>
                <a:rPr lang="en-GB" sz="900" dirty="0">
                  <a:solidFill>
                    <a:srgbClr val="0C377B"/>
                  </a:solidFill>
                  <a:latin typeface="Arial"/>
                </a:rPr>
              </a:br>
              <a:r>
                <a:rPr lang="en-GB" sz="900" dirty="0">
                  <a:solidFill>
                    <a:srgbClr val="0C377B"/>
                  </a:solidFill>
                  <a:latin typeface="Arial"/>
                </a:rPr>
                <a:t>(DSS)</a:t>
              </a:r>
              <a:br>
                <a:rPr lang="en-GB" sz="900" dirty="0">
                  <a:solidFill>
                    <a:srgbClr val="0C377B"/>
                  </a:solidFill>
                  <a:latin typeface="Arial"/>
                </a:rPr>
              </a:br>
              <a:r>
                <a:rPr lang="en-GB" sz="900" dirty="0">
                  <a:solidFill>
                    <a:srgbClr val="0C377B"/>
                  </a:solidFill>
                  <a:latin typeface="Arial"/>
                </a:rPr>
                <a:t>Alberto Pace</a:t>
              </a:r>
              <a:endParaRPr lang="en-US" sz="900" dirty="0">
                <a:solidFill>
                  <a:srgbClr val="0C377B"/>
                </a:solidFill>
                <a:latin typeface="Arial"/>
              </a:endParaRPr>
            </a:p>
          </p:txBody>
        </p:sp>
        <p:sp>
          <p:nvSpPr>
            <p:cNvPr id="35" name="Line 102"/>
            <p:cNvSpPr>
              <a:spLocks noChangeShapeType="1"/>
            </p:cNvSpPr>
            <p:nvPr/>
          </p:nvSpPr>
          <p:spPr bwMode="auto">
            <a:xfrm>
              <a:off x="7705196" y="4293924"/>
              <a:ext cx="0" cy="422192"/>
            </a:xfrm>
            <a:prstGeom prst="line">
              <a:avLst/>
            </a:prstGeom>
            <a:noFill/>
            <a:ln w="9525">
              <a:solidFill>
                <a:schemeClr val="accent1"/>
              </a:solidFill>
              <a:round/>
              <a:headEnd/>
              <a:tailEnd/>
            </a:ln>
          </p:spPr>
          <p:txBody>
            <a:bodyPr/>
            <a:lstStyle/>
            <a:p>
              <a:endParaRPr lang="en-GB" sz="1600">
                <a:solidFill>
                  <a:srgbClr val="0C377B"/>
                </a:solidFill>
                <a:latin typeface="Arial"/>
              </a:endParaRPr>
            </a:p>
          </p:txBody>
        </p:sp>
        <p:sp>
          <p:nvSpPr>
            <p:cNvPr id="36" name="Text Box 63"/>
            <p:cNvSpPr txBox="1">
              <a:spLocks noChangeAspect="1" noChangeArrowheads="1"/>
            </p:cNvSpPr>
            <p:nvPr/>
          </p:nvSpPr>
          <p:spPr bwMode="auto">
            <a:xfrm>
              <a:off x="7217322" y="4647414"/>
              <a:ext cx="986836" cy="778551"/>
            </a:xfrm>
            <a:prstGeom prst="rect">
              <a:avLst/>
            </a:prstGeom>
            <a:solidFill>
              <a:schemeClr val="bg1"/>
            </a:solidFill>
            <a:ln w="9525">
              <a:solidFill>
                <a:schemeClr val="tx2"/>
              </a:solidFill>
              <a:miter lim="800000"/>
              <a:headEnd/>
              <a:tailEnd/>
            </a:ln>
          </p:spPr>
          <p:txBody>
            <a:bodyPr lIns="46800" rIns="46800" anchor="ctr"/>
            <a:lstStyle/>
            <a:p>
              <a:pPr algn="ctr">
                <a:spcBef>
                  <a:spcPct val="50000"/>
                </a:spcBef>
              </a:pPr>
              <a:r>
                <a:rPr lang="fr-FR" sz="900" b="1" dirty="0" smtClean="0">
                  <a:solidFill>
                    <a:srgbClr val="0C377B"/>
                  </a:solidFill>
                  <a:latin typeface="Arial"/>
                </a:rPr>
                <a:t>Collaboration </a:t>
              </a:r>
              <a:r>
                <a:rPr lang="fr-FR" sz="900" b="1" dirty="0">
                  <a:solidFill>
                    <a:srgbClr val="0C377B"/>
                  </a:solidFill>
                  <a:latin typeface="Arial"/>
                </a:rPr>
                <a:t/>
              </a:r>
              <a:br>
                <a:rPr lang="fr-FR" sz="900" b="1" dirty="0">
                  <a:solidFill>
                    <a:srgbClr val="0C377B"/>
                  </a:solidFill>
                  <a:latin typeface="Arial"/>
                </a:rPr>
              </a:br>
              <a:r>
                <a:rPr lang="fr-FR" sz="900" b="1" dirty="0">
                  <a:solidFill>
                    <a:srgbClr val="0C377B"/>
                  </a:solidFill>
                  <a:latin typeface="Arial"/>
                </a:rPr>
                <a:t>&amp; </a:t>
              </a:r>
              <a:r>
                <a:rPr lang="fr-FR" sz="900" b="1" dirty="0" smtClean="0">
                  <a:solidFill>
                    <a:srgbClr val="0C377B"/>
                  </a:solidFill>
                  <a:latin typeface="Arial"/>
                </a:rPr>
                <a:t>Information</a:t>
              </a:r>
              <a:br>
                <a:rPr lang="fr-FR" sz="900" b="1" dirty="0" smtClean="0">
                  <a:solidFill>
                    <a:srgbClr val="0C377B"/>
                  </a:solidFill>
                  <a:latin typeface="Arial"/>
                </a:rPr>
              </a:br>
              <a:r>
                <a:rPr lang="fr-FR" sz="900" b="1" dirty="0" smtClean="0">
                  <a:solidFill>
                    <a:srgbClr val="0C377B"/>
                  </a:solidFill>
                  <a:latin typeface="Arial"/>
                </a:rPr>
                <a:t>Services</a:t>
              </a:r>
              <a:r>
                <a:rPr lang="fr-FR" sz="900" dirty="0" smtClean="0">
                  <a:solidFill>
                    <a:srgbClr val="0C377B"/>
                  </a:solidFill>
                  <a:latin typeface="Arial"/>
                </a:rPr>
                <a:t> </a:t>
              </a:r>
              <a:r>
                <a:rPr lang="fr-FR" sz="900" dirty="0">
                  <a:solidFill>
                    <a:srgbClr val="0C377B"/>
                  </a:solidFill>
                  <a:latin typeface="Arial"/>
                </a:rPr>
                <a:t/>
              </a:r>
              <a:br>
                <a:rPr lang="fr-FR" sz="900" dirty="0">
                  <a:solidFill>
                    <a:srgbClr val="0C377B"/>
                  </a:solidFill>
                  <a:latin typeface="Arial"/>
                </a:rPr>
              </a:br>
              <a:r>
                <a:rPr lang="fr-FR" sz="900" dirty="0" smtClean="0">
                  <a:solidFill>
                    <a:srgbClr val="0C377B"/>
                  </a:solidFill>
                  <a:latin typeface="Arial"/>
                </a:rPr>
                <a:t>(CIS)</a:t>
              </a:r>
              <a:r>
                <a:rPr lang="fr-FR" sz="900" dirty="0">
                  <a:solidFill>
                    <a:srgbClr val="0C377B"/>
                  </a:solidFill>
                  <a:latin typeface="Arial"/>
                </a:rPr>
                <a:t/>
              </a:r>
              <a:br>
                <a:rPr lang="fr-FR" sz="900" dirty="0">
                  <a:solidFill>
                    <a:srgbClr val="0C377B"/>
                  </a:solidFill>
                  <a:latin typeface="Arial"/>
                </a:rPr>
              </a:br>
              <a:r>
                <a:rPr lang="fr-FR" sz="900" dirty="0">
                  <a:solidFill>
                    <a:srgbClr val="0C377B"/>
                  </a:solidFill>
                  <a:latin typeface="Arial"/>
                </a:rPr>
                <a:t>Tim Smith</a:t>
              </a:r>
              <a:endParaRPr lang="en-US" sz="900" dirty="0">
                <a:solidFill>
                  <a:srgbClr val="0C377B"/>
                </a:solidFill>
                <a:latin typeface="Arial"/>
              </a:endParaRPr>
            </a:p>
          </p:txBody>
        </p:sp>
        <p:cxnSp>
          <p:nvCxnSpPr>
            <p:cNvPr id="37" name="AutoShape 50"/>
            <p:cNvCxnSpPr>
              <a:cxnSpLocks noChangeShapeType="1"/>
            </p:cNvCxnSpPr>
            <p:nvPr/>
          </p:nvCxnSpPr>
          <p:spPr bwMode="auto">
            <a:xfrm flipV="1">
              <a:off x="1861756" y="4293924"/>
              <a:ext cx="6630742" cy="2"/>
            </a:xfrm>
            <a:prstGeom prst="straightConnector1">
              <a:avLst/>
            </a:prstGeom>
            <a:noFill/>
            <a:ln w="9525">
              <a:solidFill>
                <a:schemeClr val="accent1"/>
              </a:solidFill>
              <a:round/>
              <a:headEnd/>
              <a:tailEnd/>
            </a:ln>
          </p:spPr>
        </p:cxnSp>
        <p:sp>
          <p:nvSpPr>
            <p:cNvPr id="38" name="Line 97"/>
            <p:cNvSpPr>
              <a:spLocks noChangeShapeType="1"/>
            </p:cNvSpPr>
            <p:nvPr/>
          </p:nvSpPr>
          <p:spPr bwMode="auto">
            <a:xfrm>
              <a:off x="8492498" y="4293917"/>
              <a:ext cx="0" cy="1426865"/>
            </a:xfrm>
            <a:prstGeom prst="line">
              <a:avLst/>
            </a:prstGeom>
            <a:noFill/>
            <a:ln w="9525">
              <a:solidFill>
                <a:schemeClr val="accent1"/>
              </a:solidFill>
              <a:round/>
              <a:headEnd/>
              <a:tailEnd/>
            </a:ln>
          </p:spPr>
          <p:txBody>
            <a:bodyPr/>
            <a:lstStyle/>
            <a:p>
              <a:endParaRPr lang="en-GB" sz="1600">
                <a:solidFill>
                  <a:srgbClr val="0C377B"/>
                </a:solidFill>
                <a:latin typeface="Arial"/>
              </a:endParaRPr>
            </a:p>
          </p:txBody>
        </p:sp>
        <p:sp>
          <p:nvSpPr>
            <p:cNvPr id="39" name="Text Box 69"/>
            <p:cNvSpPr txBox="1">
              <a:spLocks noChangeAspect="1" noChangeArrowheads="1"/>
            </p:cNvSpPr>
            <p:nvPr/>
          </p:nvSpPr>
          <p:spPr bwMode="auto">
            <a:xfrm>
              <a:off x="2851391" y="4656012"/>
              <a:ext cx="986835" cy="778551"/>
            </a:xfrm>
            <a:prstGeom prst="rect">
              <a:avLst/>
            </a:prstGeom>
            <a:solidFill>
              <a:schemeClr val="bg1"/>
            </a:solidFill>
            <a:ln w="9525">
              <a:solidFill>
                <a:schemeClr val="tx2"/>
              </a:solidFill>
              <a:miter lim="800000"/>
              <a:headEnd/>
              <a:tailEnd/>
            </a:ln>
          </p:spPr>
          <p:txBody>
            <a:bodyPr lIns="46800" rIns="46800" anchor="ctr"/>
            <a:lstStyle/>
            <a:p>
              <a:pPr algn="ctr"/>
              <a:r>
                <a:rPr lang="en-GB" sz="900" b="1" dirty="0">
                  <a:solidFill>
                    <a:srgbClr val="0C377B"/>
                  </a:solidFill>
                  <a:latin typeface="Arial"/>
                </a:rPr>
                <a:t>Platform &amp; Engineering Services</a:t>
              </a:r>
            </a:p>
            <a:p>
              <a:pPr algn="ctr"/>
              <a:r>
                <a:rPr lang="en-GB" sz="900" dirty="0">
                  <a:solidFill>
                    <a:srgbClr val="0C377B"/>
                  </a:solidFill>
                  <a:latin typeface="Arial"/>
                </a:rPr>
                <a:t>(PES)</a:t>
              </a:r>
            </a:p>
            <a:p>
              <a:pPr algn="ctr"/>
              <a:r>
                <a:rPr lang="en-GB" sz="900" dirty="0">
                  <a:solidFill>
                    <a:srgbClr val="0C377B"/>
                  </a:solidFill>
                  <a:latin typeface="Arial"/>
                </a:rPr>
                <a:t>Helge Meinhard</a:t>
              </a:r>
              <a:endParaRPr lang="en-US" sz="900" dirty="0">
                <a:solidFill>
                  <a:srgbClr val="0C377B"/>
                </a:solidFill>
                <a:latin typeface="Arial"/>
              </a:endParaRPr>
            </a:p>
          </p:txBody>
        </p:sp>
        <p:sp>
          <p:nvSpPr>
            <p:cNvPr id="40" name="Text Box 68"/>
            <p:cNvSpPr txBox="1">
              <a:spLocks noChangeAspect="1" noChangeArrowheads="1"/>
            </p:cNvSpPr>
            <p:nvPr/>
          </p:nvSpPr>
          <p:spPr bwMode="auto">
            <a:xfrm>
              <a:off x="6516027" y="5742277"/>
              <a:ext cx="986836" cy="901433"/>
            </a:xfrm>
            <a:prstGeom prst="rect">
              <a:avLst/>
            </a:prstGeom>
            <a:solidFill>
              <a:schemeClr val="bg1"/>
            </a:solidFill>
            <a:ln w="9525">
              <a:solidFill>
                <a:schemeClr val="tx2"/>
              </a:solidFill>
              <a:miter lim="800000"/>
              <a:headEnd/>
              <a:tailEnd/>
            </a:ln>
          </p:spPr>
          <p:txBody>
            <a:bodyPr lIns="46800" rIns="46800" anchor="ctr"/>
            <a:lstStyle/>
            <a:p>
              <a:pPr algn="ctr"/>
              <a:r>
                <a:rPr lang="en-GB" sz="900" b="1" dirty="0">
                  <a:solidFill>
                    <a:srgbClr val="0C377B"/>
                  </a:solidFill>
                  <a:latin typeface="Arial"/>
                </a:rPr>
                <a:t>Grid Technology</a:t>
              </a:r>
            </a:p>
            <a:p>
              <a:pPr algn="ctr"/>
              <a:r>
                <a:rPr lang="en-GB" sz="900" dirty="0">
                  <a:solidFill>
                    <a:srgbClr val="0C377B"/>
                  </a:solidFill>
                  <a:latin typeface="Arial"/>
                </a:rPr>
                <a:t>(GT)</a:t>
              </a:r>
            </a:p>
            <a:p>
              <a:pPr algn="ctr"/>
              <a:r>
                <a:rPr lang="en-US" sz="900" dirty="0">
                  <a:solidFill>
                    <a:srgbClr val="0C377B"/>
                  </a:solidFill>
                  <a:latin typeface="Arial"/>
                </a:rPr>
                <a:t>Markus Schulz</a:t>
              </a:r>
            </a:p>
          </p:txBody>
        </p:sp>
        <p:sp>
          <p:nvSpPr>
            <p:cNvPr id="41" name="Text Box 13"/>
            <p:cNvSpPr txBox="1">
              <a:spLocks noChangeArrowheads="1"/>
            </p:cNvSpPr>
            <p:nvPr/>
          </p:nvSpPr>
          <p:spPr bwMode="auto">
            <a:xfrm>
              <a:off x="6857982" y="1228718"/>
              <a:ext cx="1600200" cy="1198030"/>
            </a:xfrm>
            <a:prstGeom prst="rect">
              <a:avLst/>
            </a:prstGeom>
            <a:solidFill>
              <a:schemeClr val="bg1"/>
            </a:solidFill>
            <a:ln w="9525">
              <a:solidFill>
                <a:srgbClr val="3861AA"/>
              </a:solidFill>
              <a:miter lim="800000"/>
              <a:headEnd/>
              <a:tailEnd/>
            </a:ln>
          </p:spPr>
          <p:txBody>
            <a:bodyPr>
              <a:spAutoFit/>
            </a:bodyPr>
            <a:lstStyle/>
            <a:p>
              <a:pPr algn="ctr">
                <a:spcBef>
                  <a:spcPct val="50000"/>
                </a:spcBef>
              </a:pPr>
              <a:r>
                <a:rPr lang="en-GB" sz="1200" b="1" dirty="0">
                  <a:solidFill>
                    <a:srgbClr val="0C377B"/>
                  </a:solidFill>
                  <a:latin typeface="Arial"/>
                </a:rPr>
                <a:t>Director of Research</a:t>
              </a:r>
              <a:br>
                <a:rPr lang="en-GB" sz="1200" b="1" dirty="0">
                  <a:solidFill>
                    <a:srgbClr val="0C377B"/>
                  </a:solidFill>
                  <a:latin typeface="Arial"/>
                </a:rPr>
              </a:br>
              <a:r>
                <a:rPr lang="en-GB" sz="1200" b="1" dirty="0">
                  <a:solidFill>
                    <a:srgbClr val="0C377B"/>
                  </a:solidFill>
                  <a:latin typeface="Arial"/>
                </a:rPr>
                <a:t>and</a:t>
              </a:r>
              <a:br>
                <a:rPr lang="en-GB" sz="1200" b="1" dirty="0">
                  <a:solidFill>
                    <a:srgbClr val="0C377B"/>
                  </a:solidFill>
                  <a:latin typeface="Arial"/>
                </a:rPr>
              </a:br>
              <a:r>
                <a:rPr lang="en-GB" sz="1200" b="1" dirty="0">
                  <a:solidFill>
                    <a:srgbClr val="0C377B"/>
                  </a:solidFill>
                  <a:latin typeface="Arial"/>
                </a:rPr>
                <a:t>Computing</a:t>
              </a:r>
            </a:p>
            <a:p>
              <a:pPr algn="ctr">
                <a:spcBef>
                  <a:spcPct val="50000"/>
                </a:spcBef>
              </a:pPr>
              <a:r>
                <a:rPr lang="en-GB" sz="1200" dirty="0">
                  <a:solidFill>
                    <a:srgbClr val="0C377B"/>
                  </a:solidFill>
                  <a:latin typeface="Arial"/>
                </a:rPr>
                <a:t>Sergio Bertolucci</a:t>
              </a:r>
              <a:endParaRPr lang="en-US" sz="1200" dirty="0">
                <a:solidFill>
                  <a:srgbClr val="0C377B"/>
                </a:solidFill>
                <a:latin typeface="Arial"/>
              </a:endParaRPr>
            </a:p>
          </p:txBody>
        </p:sp>
        <p:cxnSp>
          <p:nvCxnSpPr>
            <p:cNvPr id="42" name="AutoShape 50"/>
            <p:cNvCxnSpPr>
              <a:cxnSpLocks noChangeShapeType="1"/>
              <a:stCxn id="41" idx="1"/>
              <a:endCxn id="15" idx="3"/>
            </p:cNvCxnSpPr>
            <p:nvPr/>
          </p:nvCxnSpPr>
          <p:spPr bwMode="auto">
            <a:xfrm rot="10800000">
              <a:off x="5850721" y="1742556"/>
              <a:ext cx="1007261" cy="85177"/>
            </a:xfrm>
            <a:prstGeom prst="bentConnector3">
              <a:avLst>
                <a:gd name="adj1" fmla="val 50000"/>
              </a:avLst>
            </a:prstGeom>
            <a:noFill/>
            <a:ln w="9525">
              <a:solidFill>
                <a:srgbClr val="3861AA"/>
              </a:solidFill>
              <a:miter lim="800000"/>
              <a:headEnd/>
              <a:tailEnd/>
            </a:ln>
          </p:spPr>
        </p:cxnSp>
        <p:sp>
          <p:nvSpPr>
            <p:cNvPr id="43" name="Text Box 78"/>
            <p:cNvSpPr txBox="1">
              <a:spLocks noChangeArrowheads="1"/>
            </p:cNvSpPr>
            <p:nvPr/>
          </p:nvSpPr>
          <p:spPr bwMode="auto">
            <a:xfrm>
              <a:off x="1449562" y="1449881"/>
              <a:ext cx="1233313" cy="631825"/>
            </a:xfrm>
            <a:prstGeom prst="rect">
              <a:avLst/>
            </a:prstGeom>
            <a:solidFill>
              <a:schemeClr val="bg1"/>
            </a:solidFill>
            <a:ln w="9525">
              <a:solidFill>
                <a:schemeClr val="tx2"/>
              </a:solidFill>
              <a:miter lim="800000"/>
              <a:headEnd/>
              <a:tailEnd/>
            </a:ln>
          </p:spPr>
          <p:txBody>
            <a:bodyPr lIns="46800" rIns="46800" anchor="ctr"/>
            <a:lstStyle/>
            <a:p>
              <a:pPr algn="ctr">
                <a:spcBef>
                  <a:spcPct val="50000"/>
                </a:spcBef>
              </a:pPr>
              <a:r>
                <a:rPr lang="it-IT" sz="1050" b="1" dirty="0">
                  <a:solidFill>
                    <a:srgbClr val="0C377B"/>
                  </a:solidFill>
                  <a:latin typeface="Arial"/>
                </a:rPr>
                <a:t>CERN </a:t>
              </a:r>
              <a:r>
                <a:rPr lang="it-IT" sz="1050" b="1" dirty="0" smtClean="0">
                  <a:solidFill>
                    <a:srgbClr val="0C377B"/>
                  </a:solidFill>
                  <a:latin typeface="Arial"/>
                </a:rPr>
                <a:t>openlab</a:t>
              </a:r>
              <a:br>
                <a:rPr lang="it-IT" sz="1050" b="1" dirty="0" smtClean="0">
                  <a:solidFill>
                    <a:srgbClr val="0C377B"/>
                  </a:solidFill>
                  <a:latin typeface="Arial"/>
                </a:rPr>
              </a:br>
              <a:r>
                <a:rPr lang="it-IT" sz="1050" dirty="0" smtClean="0">
                  <a:solidFill>
                    <a:srgbClr val="0C377B"/>
                  </a:solidFill>
                  <a:latin typeface="Arial"/>
                </a:rPr>
                <a:t>Bob Jones</a:t>
              </a:r>
              <a:endParaRPr lang="it-IT" sz="1050" dirty="0">
                <a:solidFill>
                  <a:srgbClr val="0C377B"/>
                </a:solidFill>
                <a:latin typeface="Arial"/>
              </a:endParaRPr>
            </a:p>
          </p:txBody>
        </p:sp>
        <p:sp>
          <p:nvSpPr>
            <p:cNvPr id="44" name="Text Box 78"/>
            <p:cNvSpPr txBox="1">
              <a:spLocks noChangeArrowheads="1"/>
            </p:cNvSpPr>
            <p:nvPr/>
          </p:nvSpPr>
          <p:spPr bwMode="auto">
            <a:xfrm>
              <a:off x="1449562" y="2386505"/>
              <a:ext cx="1233312" cy="705237"/>
            </a:xfrm>
            <a:prstGeom prst="rect">
              <a:avLst/>
            </a:prstGeom>
            <a:solidFill>
              <a:schemeClr val="bg1"/>
            </a:solidFill>
            <a:ln w="9525">
              <a:solidFill>
                <a:schemeClr val="tx2"/>
              </a:solidFill>
              <a:miter lim="800000"/>
              <a:headEnd/>
              <a:tailEnd/>
            </a:ln>
          </p:spPr>
          <p:txBody>
            <a:bodyPr lIns="46800" rIns="46800" anchor="ctr"/>
            <a:lstStyle/>
            <a:p>
              <a:pPr algn="ctr">
                <a:spcBef>
                  <a:spcPct val="50000"/>
                </a:spcBef>
              </a:pPr>
              <a:r>
                <a:rPr lang="it-IT" sz="1050" b="1" dirty="0">
                  <a:solidFill>
                    <a:srgbClr val="0C377B"/>
                  </a:solidFill>
                  <a:latin typeface="Arial"/>
                </a:rPr>
                <a:t>CERN School of </a:t>
              </a:r>
              <a:r>
                <a:rPr lang="it-IT" sz="1050" b="1" dirty="0" smtClean="0">
                  <a:solidFill>
                    <a:srgbClr val="0C377B"/>
                  </a:solidFill>
                  <a:latin typeface="Arial"/>
                </a:rPr>
                <a:t>Computing</a:t>
              </a:r>
              <a:r>
                <a:rPr lang="en-US" sz="1050" dirty="0" smtClean="0">
                  <a:solidFill>
                    <a:srgbClr val="0C377B"/>
                  </a:solidFill>
                  <a:latin typeface="Arial"/>
                </a:rPr>
                <a:t/>
              </a:r>
              <a:br>
                <a:rPr lang="en-US" sz="1050" dirty="0" smtClean="0">
                  <a:solidFill>
                    <a:srgbClr val="0C377B"/>
                  </a:solidFill>
                  <a:latin typeface="Arial"/>
                </a:rPr>
              </a:br>
              <a:r>
                <a:rPr lang="en-US" sz="1050" dirty="0" smtClean="0">
                  <a:solidFill>
                    <a:srgbClr val="0C377B"/>
                  </a:solidFill>
                  <a:latin typeface="Arial"/>
                </a:rPr>
                <a:t>François Fluckiger</a:t>
              </a:r>
              <a:endParaRPr lang="it-IT" sz="1050" b="1" dirty="0" smtClean="0">
                <a:solidFill>
                  <a:srgbClr val="0C377B"/>
                </a:solidFill>
                <a:latin typeface="Arial"/>
              </a:endParaRPr>
            </a:p>
          </p:txBody>
        </p:sp>
        <p:cxnSp>
          <p:nvCxnSpPr>
            <p:cNvPr id="45" name="AutoShape 88"/>
            <p:cNvCxnSpPr>
              <a:cxnSpLocks noChangeShapeType="1"/>
            </p:cNvCxnSpPr>
            <p:nvPr/>
          </p:nvCxnSpPr>
          <p:spPr bwMode="auto">
            <a:xfrm>
              <a:off x="2690690" y="1765794"/>
              <a:ext cx="1588" cy="936625"/>
            </a:xfrm>
            <a:prstGeom prst="bentConnector3">
              <a:avLst>
                <a:gd name="adj1" fmla="val 15400005"/>
              </a:avLst>
            </a:prstGeom>
            <a:noFill/>
            <a:ln w="9525">
              <a:solidFill>
                <a:srgbClr val="3861AA"/>
              </a:solidFill>
              <a:miter lim="800000"/>
              <a:headEnd/>
              <a:tailEnd/>
            </a:ln>
          </p:spPr>
        </p:cxnSp>
        <p:sp>
          <p:nvSpPr>
            <p:cNvPr id="46" name="Text Box 78"/>
            <p:cNvSpPr txBox="1">
              <a:spLocks noChangeArrowheads="1"/>
            </p:cNvSpPr>
            <p:nvPr/>
          </p:nvSpPr>
          <p:spPr bwMode="auto">
            <a:xfrm>
              <a:off x="1449562" y="3265981"/>
              <a:ext cx="1252363" cy="631825"/>
            </a:xfrm>
            <a:prstGeom prst="rect">
              <a:avLst/>
            </a:prstGeom>
            <a:solidFill>
              <a:schemeClr val="bg1"/>
            </a:solidFill>
            <a:ln w="9525">
              <a:solidFill>
                <a:schemeClr val="tx2"/>
              </a:solidFill>
              <a:miter lim="800000"/>
              <a:headEnd/>
              <a:tailEnd/>
            </a:ln>
          </p:spPr>
          <p:txBody>
            <a:bodyPr lIns="46800" rIns="46800" anchor="ctr"/>
            <a:lstStyle/>
            <a:p>
              <a:pPr algn="ctr">
                <a:spcBef>
                  <a:spcPct val="50000"/>
                </a:spcBef>
              </a:pPr>
              <a:r>
                <a:rPr lang="it-IT" sz="1050" b="1" dirty="0">
                  <a:solidFill>
                    <a:srgbClr val="0C377B"/>
                  </a:solidFill>
                  <a:latin typeface="Arial"/>
                </a:rPr>
                <a:t>Computer </a:t>
              </a:r>
              <a:r>
                <a:rPr lang="it-IT" sz="1050" b="1" dirty="0" smtClean="0">
                  <a:solidFill>
                    <a:srgbClr val="0C377B"/>
                  </a:solidFill>
                  <a:latin typeface="Arial"/>
                </a:rPr>
                <a:t>Security</a:t>
              </a:r>
              <a:br>
                <a:rPr lang="it-IT" sz="1050" b="1" dirty="0" smtClean="0">
                  <a:solidFill>
                    <a:srgbClr val="0C377B"/>
                  </a:solidFill>
                  <a:latin typeface="Arial"/>
                </a:rPr>
              </a:br>
              <a:r>
                <a:rPr lang="it-IT" sz="1050" dirty="0" smtClean="0">
                  <a:solidFill>
                    <a:srgbClr val="0C377B"/>
                  </a:solidFill>
                  <a:latin typeface="Arial"/>
                </a:rPr>
                <a:t>Stefan Lüders</a:t>
              </a:r>
              <a:endParaRPr lang="en-US" sz="1050" dirty="0" smtClean="0">
                <a:solidFill>
                  <a:srgbClr val="0C377B"/>
                </a:solidFill>
                <a:latin typeface="Arial"/>
              </a:endParaRPr>
            </a:p>
          </p:txBody>
        </p:sp>
        <p:cxnSp>
          <p:nvCxnSpPr>
            <p:cNvPr id="47" name="AutoShape 88"/>
            <p:cNvCxnSpPr>
              <a:cxnSpLocks noChangeShapeType="1"/>
            </p:cNvCxnSpPr>
            <p:nvPr/>
          </p:nvCxnSpPr>
          <p:spPr bwMode="auto">
            <a:xfrm>
              <a:off x="2690064" y="2703633"/>
              <a:ext cx="1588" cy="936625"/>
            </a:xfrm>
            <a:prstGeom prst="bentConnector3">
              <a:avLst>
                <a:gd name="adj1" fmla="val 15400005"/>
              </a:avLst>
            </a:prstGeom>
            <a:noFill/>
            <a:ln w="9525">
              <a:solidFill>
                <a:srgbClr val="3861AA"/>
              </a:solidFill>
              <a:miter lim="800000"/>
              <a:headEnd/>
              <a:tailEnd/>
            </a:ln>
          </p:spPr>
        </p:cxnSp>
        <p:cxnSp>
          <p:nvCxnSpPr>
            <p:cNvPr id="48" name="Straight Connector 47"/>
            <p:cNvCxnSpPr>
              <a:stCxn id="43" idx="3"/>
              <a:endCxn id="15" idx="1"/>
            </p:cNvCxnSpPr>
            <p:nvPr/>
          </p:nvCxnSpPr>
          <p:spPr>
            <a:xfrm flipV="1">
              <a:off x="2682876" y="1742556"/>
              <a:ext cx="1056959" cy="23237"/>
            </a:xfrm>
            <a:prstGeom prst="line">
              <a:avLst/>
            </a:prstGeom>
          </p:spPr>
          <p:style>
            <a:lnRef idx="1">
              <a:schemeClr val="accent1"/>
            </a:lnRef>
            <a:fillRef idx="0">
              <a:schemeClr val="accent1"/>
            </a:fillRef>
            <a:effectRef idx="0">
              <a:schemeClr val="accent1"/>
            </a:effectRef>
            <a:fontRef idx="minor">
              <a:schemeClr val="tx1"/>
            </a:fontRef>
          </p:style>
        </p:cxnSp>
        <p:sp>
          <p:nvSpPr>
            <p:cNvPr id="49" name="TextBox 48"/>
            <p:cNvSpPr txBox="1">
              <a:spLocks noChangeArrowheads="1"/>
            </p:cNvSpPr>
            <p:nvPr/>
          </p:nvSpPr>
          <p:spPr bwMode="auto">
            <a:xfrm>
              <a:off x="4286248" y="3714752"/>
              <a:ext cx="1062037" cy="507831"/>
            </a:xfrm>
            <a:prstGeom prst="rect">
              <a:avLst/>
            </a:prstGeom>
            <a:noFill/>
            <a:ln w="9525">
              <a:noFill/>
              <a:miter lim="800000"/>
              <a:headEnd/>
              <a:tailEnd/>
            </a:ln>
          </p:spPr>
          <p:txBody>
            <a:bodyPr>
              <a:spAutoFit/>
            </a:bodyPr>
            <a:lstStyle/>
            <a:p>
              <a:pPr algn="ctr"/>
              <a:r>
                <a:rPr lang="en-GB" sz="900" b="1" dirty="0">
                  <a:solidFill>
                    <a:srgbClr val="0C377B"/>
                  </a:solidFill>
                  <a:latin typeface="Arial"/>
                </a:rPr>
                <a:t>Department Heads Office (DHO)</a:t>
              </a:r>
            </a:p>
          </p:txBody>
        </p:sp>
      </p:grpSp>
    </p:spTree>
    <p:extLst>
      <p:ext uri="{BB962C8B-B14F-4D97-AF65-F5344CB8AC3E}">
        <p14:creationId xmlns:p14="http://schemas.microsoft.com/office/powerpoint/2010/main" val="57413583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903123" y="1524001"/>
            <a:ext cx="3240878" cy="4547071"/>
          </a:xfrm>
          <a:prstGeom prst="rect">
            <a:avLst/>
          </a:prstGeom>
          <a:noFill/>
          <a:ln w="9525">
            <a:noFill/>
            <a:miter lim="800000"/>
            <a:headEnd/>
            <a:tailEnd/>
          </a:ln>
          <a:effectLst/>
        </p:spPr>
      </p:pic>
      <p:sp>
        <p:nvSpPr>
          <p:cNvPr id="9" name="Title 8"/>
          <p:cNvSpPr>
            <a:spLocks noGrp="1"/>
          </p:cNvSpPr>
          <p:nvPr>
            <p:ph type="title"/>
          </p:nvPr>
        </p:nvSpPr>
        <p:spPr/>
        <p:txBody>
          <a:bodyPr/>
          <a:lstStyle/>
          <a:p>
            <a:r>
              <a:rPr lang="en-GB" dirty="0" smtClean="0"/>
              <a:t>CERN openlab in a nutshell</a:t>
            </a:r>
            <a:endParaRPr lang="en-US" dirty="0"/>
          </a:p>
        </p:txBody>
      </p:sp>
      <p:sp>
        <p:nvSpPr>
          <p:cNvPr id="10" name="Content Placeholder 9"/>
          <p:cNvSpPr>
            <a:spLocks noGrp="1"/>
          </p:cNvSpPr>
          <p:nvPr>
            <p:ph idx="1"/>
          </p:nvPr>
        </p:nvSpPr>
        <p:spPr>
          <a:xfrm>
            <a:off x="228600" y="1676400"/>
            <a:ext cx="5715001" cy="4724400"/>
          </a:xfrm>
        </p:spPr>
        <p:txBody>
          <a:bodyPr/>
          <a:lstStyle/>
          <a:p>
            <a:pPr eaLnBrk="0" hangingPunct="0">
              <a:buFont typeface="Arial" pitchFamily="34" charset="0"/>
              <a:buChar char="•"/>
              <a:defRPr/>
            </a:pPr>
            <a:r>
              <a:rPr lang="en-GB" sz="2000" dirty="0" smtClean="0">
                <a:solidFill>
                  <a:srgbClr val="376092"/>
                </a:solidFill>
              </a:rPr>
              <a:t>A science – industry partnership to drive R&amp;D and innovation with over a decade of success</a:t>
            </a:r>
            <a:br>
              <a:rPr lang="en-GB" sz="2000" dirty="0" smtClean="0">
                <a:solidFill>
                  <a:srgbClr val="376092"/>
                </a:solidFill>
              </a:rPr>
            </a:br>
            <a:endParaRPr lang="en-GB" sz="2000" dirty="0" smtClean="0">
              <a:solidFill>
                <a:srgbClr val="376092"/>
              </a:solidFill>
            </a:endParaRPr>
          </a:p>
          <a:p>
            <a:pPr eaLnBrk="0" hangingPunct="0">
              <a:buFont typeface="Arial" pitchFamily="34" charset="0"/>
              <a:buChar char="•"/>
              <a:defRPr/>
            </a:pPr>
            <a:r>
              <a:rPr lang="en-GB" sz="2000" dirty="0" smtClean="0">
                <a:solidFill>
                  <a:srgbClr val="376092"/>
                </a:solidFill>
              </a:rPr>
              <a:t>Evaluate state-of-the-art technologies in a challenging environment and improve them</a:t>
            </a:r>
            <a:br>
              <a:rPr lang="en-GB" sz="2000" dirty="0" smtClean="0">
                <a:solidFill>
                  <a:srgbClr val="376092"/>
                </a:solidFill>
              </a:rPr>
            </a:br>
            <a:endParaRPr lang="en-GB" sz="2000" dirty="0" smtClean="0">
              <a:solidFill>
                <a:srgbClr val="376092"/>
              </a:solidFill>
            </a:endParaRPr>
          </a:p>
          <a:p>
            <a:pPr eaLnBrk="0" hangingPunct="0">
              <a:buFont typeface="Arial" pitchFamily="34" charset="0"/>
              <a:buChar char="•"/>
              <a:defRPr/>
            </a:pPr>
            <a:r>
              <a:rPr lang="en-GB" sz="2000" dirty="0" smtClean="0">
                <a:solidFill>
                  <a:srgbClr val="376092"/>
                </a:solidFill>
              </a:rPr>
              <a:t>Test in a research environment today what will be used in many business sectors tomorrow</a:t>
            </a:r>
            <a:br>
              <a:rPr lang="en-GB" sz="2000" dirty="0" smtClean="0">
                <a:solidFill>
                  <a:srgbClr val="376092"/>
                </a:solidFill>
              </a:rPr>
            </a:br>
            <a:endParaRPr lang="en-GB" sz="2000" dirty="0" smtClean="0">
              <a:solidFill>
                <a:srgbClr val="376092"/>
              </a:solidFill>
            </a:endParaRPr>
          </a:p>
          <a:p>
            <a:pPr eaLnBrk="0" hangingPunct="0">
              <a:buFont typeface="Arial" pitchFamily="34" charset="0"/>
              <a:buChar char="•"/>
              <a:defRPr/>
            </a:pPr>
            <a:r>
              <a:rPr lang="en-GB" sz="2000" dirty="0" smtClean="0">
                <a:solidFill>
                  <a:srgbClr val="376092"/>
                </a:solidFill>
              </a:rPr>
              <a:t>Train next generation of engineers/employees</a:t>
            </a:r>
          </a:p>
          <a:p>
            <a:pPr eaLnBrk="0" hangingPunct="0">
              <a:buFont typeface="Arial" pitchFamily="34" charset="0"/>
              <a:buChar char="•"/>
              <a:defRPr/>
            </a:pPr>
            <a:endParaRPr lang="en-GB" sz="2000" dirty="0" smtClean="0">
              <a:solidFill>
                <a:srgbClr val="376092"/>
              </a:solidFill>
            </a:endParaRPr>
          </a:p>
          <a:p>
            <a:pPr eaLnBrk="0" hangingPunct="0">
              <a:buFont typeface="Arial" pitchFamily="34" charset="0"/>
              <a:buChar char="•"/>
              <a:defRPr/>
            </a:pPr>
            <a:r>
              <a:rPr lang="en-GB" sz="2000" dirty="0" smtClean="0">
                <a:solidFill>
                  <a:srgbClr val="376092"/>
                </a:solidFill>
              </a:rPr>
              <a:t>Disseminate results and </a:t>
            </a:r>
            <a:r>
              <a:rPr lang="en-GB" sz="2000" dirty="0">
                <a:solidFill>
                  <a:srgbClr val="376092"/>
                </a:solidFill>
              </a:rPr>
              <a:t>o</a:t>
            </a:r>
            <a:r>
              <a:rPr lang="en-GB" sz="2000" dirty="0" smtClean="0">
                <a:solidFill>
                  <a:srgbClr val="376092"/>
                </a:solidFill>
              </a:rPr>
              <a:t>utreach to new audiences</a:t>
            </a:r>
          </a:p>
        </p:txBody>
      </p:sp>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77202" y="5562603"/>
            <a:ext cx="544423" cy="544423"/>
          </a:xfrm>
          <a:prstGeom prst="rect">
            <a:avLst/>
          </a:prstGeom>
        </p:spPr>
      </p:pic>
      <p:sp>
        <p:nvSpPr>
          <p:cNvPr id="6" name="TextBox 5"/>
          <p:cNvSpPr txBox="1"/>
          <p:nvPr/>
        </p:nvSpPr>
        <p:spPr>
          <a:xfrm>
            <a:off x="7740354" y="5229200"/>
            <a:ext cx="1263487" cy="215444"/>
          </a:xfrm>
          <a:prstGeom prst="rect">
            <a:avLst/>
          </a:prstGeom>
          <a:noFill/>
        </p:spPr>
        <p:txBody>
          <a:bodyPr wrap="none" rtlCol="0">
            <a:spAutoFit/>
          </a:bodyPr>
          <a:lstStyle/>
          <a:p>
            <a:pPr fontAlgn="base">
              <a:spcBef>
                <a:spcPct val="0"/>
              </a:spcBef>
              <a:spcAft>
                <a:spcPct val="0"/>
              </a:spcAft>
            </a:pPr>
            <a:r>
              <a:rPr lang="en-US" sz="800" cap="all" dirty="0">
                <a:solidFill>
                  <a:srgbClr val="15539C"/>
                </a:solidFill>
                <a:latin typeface="Arial" pitchFamily="34" charset="0"/>
              </a:rPr>
              <a:t>Contributor (2012)</a:t>
            </a:r>
            <a:endParaRPr lang="en-GB" sz="800" cap="all" dirty="0">
              <a:solidFill>
                <a:srgbClr val="15539C"/>
              </a:solidFill>
              <a:latin typeface="Arial" pitchFamily="34" charset="0"/>
            </a:endParaRPr>
          </a:p>
        </p:txBody>
      </p:sp>
      <p:sp>
        <p:nvSpPr>
          <p:cNvPr id="2" name="Footer Placeholder 1"/>
          <p:cNvSpPr>
            <a:spLocks noGrp="1"/>
          </p:cNvSpPr>
          <p:nvPr>
            <p:ph type="ftr" sz="quarter" idx="10"/>
          </p:nvPr>
        </p:nvSpPr>
        <p:spPr/>
        <p:txBody>
          <a:bodyPr/>
          <a:lstStyle/>
          <a:p>
            <a:r>
              <a:rPr lang="en-US" smtClean="0">
                <a:latin typeface="Franklin Gothic Demi"/>
              </a:rPr>
              <a:t>Ian.Bird@cern.ch </a:t>
            </a:r>
            <a:endParaRPr lang="en-GB" dirty="0">
              <a:latin typeface="Franklin Gothic Demi"/>
            </a:endParaRPr>
          </a:p>
        </p:txBody>
      </p:sp>
      <p:sp>
        <p:nvSpPr>
          <p:cNvPr id="3" name="Slide Number Placeholder 2"/>
          <p:cNvSpPr>
            <a:spLocks noGrp="1"/>
          </p:cNvSpPr>
          <p:nvPr>
            <p:ph type="sldNum" sz="quarter" idx="11"/>
          </p:nvPr>
        </p:nvSpPr>
        <p:spPr/>
        <p:txBody>
          <a:bodyPr/>
          <a:lstStyle/>
          <a:p>
            <a:pPr>
              <a:defRPr/>
            </a:pPr>
            <a:fld id="{3BF50220-DD9C-47A5-93EE-42AF7A75DF71}" type="slidenum">
              <a:rPr lang="en-GB" smtClean="0">
                <a:latin typeface="Franklin Gothic Demi"/>
              </a:rPr>
              <a:pPr>
                <a:defRPr/>
              </a:pPr>
              <a:t>7</a:t>
            </a:fld>
            <a:endParaRPr lang="en-GB">
              <a:latin typeface="Franklin Gothic Demi"/>
            </a:endParaRPr>
          </a:p>
        </p:txBody>
      </p:sp>
    </p:spTree>
    <p:extLst>
      <p:ext uri="{BB962C8B-B14F-4D97-AF65-F5344CB8AC3E}">
        <p14:creationId xmlns:p14="http://schemas.microsoft.com/office/powerpoint/2010/main" val="422898590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sz="3200" dirty="0"/>
              <a:t>The CERN Data Centre in Numbers</a:t>
            </a:r>
            <a:endParaRPr lang="en-US" sz="3200" dirty="0"/>
          </a:p>
        </p:txBody>
      </p:sp>
      <p:sp>
        <p:nvSpPr>
          <p:cNvPr id="3" name="Content Placeholder 2"/>
          <p:cNvSpPr>
            <a:spLocks noGrp="1"/>
          </p:cNvSpPr>
          <p:nvPr>
            <p:ph idx="1"/>
          </p:nvPr>
        </p:nvSpPr>
        <p:spPr>
          <a:xfrm>
            <a:off x="1285852" y="1000108"/>
            <a:ext cx="7705748" cy="5629292"/>
          </a:xfrm>
        </p:spPr>
        <p:txBody>
          <a:bodyPr/>
          <a:lstStyle/>
          <a:p>
            <a:r>
              <a:rPr lang="en-GB" sz="1800" dirty="0"/>
              <a:t>Data Centre Operations (Tier 0)</a:t>
            </a:r>
          </a:p>
          <a:p>
            <a:pPr lvl="1">
              <a:buClrTx/>
            </a:pPr>
            <a:r>
              <a:rPr lang="en-GB" sz="1600" dirty="0"/>
              <a:t>24x7 operator support and System Administration services to support 24x7 operation of all IT services.</a:t>
            </a:r>
          </a:p>
          <a:p>
            <a:pPr lvl="1">
              <a:buClrTx/>
            </a:pPr>
            <a:r>
              <a:rPr lang="en-GB" sz="1600" dirty="0"/>
              <a:t>Hardware installation &amp; retirement</a:t>
            </a:r>
          </a:p>
          <a:p>
            <a:pPr lvl="2"/>
            <a:r>
              <a:rPr lang="en-GB" sz="1200" dirty="0"/>
              <a:t>~7,000 hardware movements/year; ~1800 disk failures/year</a:t>
            </a:r>
          </a:p>
          <a:p>
            <a:pPr lvl="1">
              <a:buClrTx/>
            </a:pPr>
            <a:r>
              <a:rPr lang="en-GB" sz="1600" dirty="0"/>
              <a:t>Management and Automation framework for large scale Linux clusters</a:t>
            </a:r>
            <a:endParaRPr lang="en-GB" sz="2200" dirty="0"/>
          </a:p>
          <a:p>
            <a:pPr lvl="1"/>
            <a:endParaRPr lang="en-GB" sz="1800" dirty="0"/>
          </a:p>
          <a:p>
            <a:pPr>
              <a:buNone/>
            </a:pPr>
            <a:endParaRPr lang="en-GB" sz="2200" dirty="0"/>
          </a:p>
        </p:txBody>
      </p:sp>
      <p:graphicFrame>
        <p:nvGraphicFramePr>
          <p:cNvPr id="8" name="Chart 7"/>
          <p:cNvGraphicFramePr/>
          <p:nvPr/>
        </p:nvGraphicFramePr>
        <p:xfrm>
          <a:off x="1295400" y="4191000"/>
          <a:ext cx="2636366" cy="225246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p:nvPr/>
        </p:nvGraphicFramePr>
        <p:xfrm>
          <a:off x="3810000" y="4191000"/>
          <a:ext cx="2673350" cy="196215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274143689"/>
              </p:ext>
            </p:extLst>
          </p:nvPr>
        </p:nvGraphicFramePr>
        <p:xfrm>
          <a:off x="6553200" y="3886200"/>
          <a:ext cx="2327920" cy="2063245"/>
        </p:xfrm>
        <a:graphic>
          <a:graphicData uri="http://schemas.openxmlformats.org/drawingml/2006/table">
            <a:tbl>
              <a:tblPr bandRow="1">
                <a:tableStyleId>{5C22544A-7EE6-4342-B048-85BDC9FD1C3A}</a:tableStyleId>
              </a:tblPr>
              <a:tblGrid>
                <a:gridCol w="1392477"/>
                <a:gridCol w="935443"/>
              </a:tblGrid>
              <a:tr h="578358">
                <a:tc>
                  <a:txBody>
                    <a:bodyPr/>
                    <a:lstStyle/>
                    <a:p>
                      <a:pPr marL="0" marR="0" algn="l">
                        <a:lnSpc>
                          <a:spcPct val="115000"/>
                        </a:lnSpc>
                        <a:spcBef>
                          <a:spcPts val="0"/>
                        </a:spcBef>
                        <a:spcAft>
                          <a:spcPts val="1000"/>
                        </a:spcAft>
                      </a:pPr>
                      <a:r>
                        <a:rPr lang="en-US" sz="1100" b="1" dirty="0" smtClean="0">
                          <a:solidFill>
                            <a:schemeClr val="tx1"/>
                          </a:solidFill>
                          <a:latin typeface="Calibri"/>
                          <a:ea typeface="Calibri"/>
                          <a:cs typeface="Times New Roman"/>
                        </a:rPr>
                        <a:t>High Speed Routers</a:t>
                      </a:r>
                      <a:r>
                        <a:rPr lang="en-US" sz="1100" b="1" dirty="0">
                          <a:solidFill>
                            <a:schemeClr val="tx1"/>
                          </a:solidFill>
                          <a:latin typeface="Calibri"/>
                          <a:ea typeface="Calibri"/>
                          <a:cs typeface="Times New Roman"/>
                        </a:rPr>
                        <a:t/>
                      </a:r>
                      <a:br>
                        <a:rPr lang="en-US" sz="1100" b="1" dirty="0">
                          <a:solidFill>
                            <a:schemeClr val="tx1"/>
                          </a:solidFill>
                          <a:latin typeface="Calibri"/>
                          <a:ea typeface="Calibri"/>
                          <a:cs typeface="Times New Roman"/>
                        </a:rPr>
                      </a:br>
                      <a:r>
                        <a:rPr lang="en-US" sz="1100" b="1" dirty="0" smtClean="0">
                          <a:solidFill>
                            <a:schemeClr val="tx1"/>
                          </a:solidFill>
                          <a:latin typeface="Calibri"/>
                          <a:ea typeface="Calibri"/>
                          <a:cs typeface="Times New Roman"/>
                        </a:rPr>
                        <a:t>(640</a:t>
                      </a:r>
                      <a:r>
                        <a:rPr lang="en-US" sz="1100" b="1" baseline="0" dirty="0" smtClean="0">
                          <a:solidFill>
                            <a:schemeClr val="tx1"/>
                          </a:solidFill>
                          <a:latin typeface="Calibri"/>
                          <a:ea typeface="Calibri"/>
                          <a:cs typeface="Times New Roman"/>
                        </a:rPr>
                        <a:t> Mbps → 10 Tbps)</a:t>
                      </a:r>
                      <a:endParaRPr lang="en-US" sz="1100" b="1" dirty="0" smtClean="0">
                        <a:solidFill>
                          <a:schemeClr val="tx1"/>
                        </a:solidFill>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solidFill>
                            <a:schemeClr val="tx1"/>
                          </a:solidFill>
                          <a:latin typeface="Calibri"/>
                          <a:ea typeface="Calibri"/>
                          <a:cs typeface="Times New Roman"/>
                        </a:rPr>
                        <a:t>25</a:t>
                      </a:r>
                      <a:endParaRPr lang="en-US" sz="1100" b="1" dirty="0">
                        <a:solidFill>
                          <a:schemeClr val="tx1"/>
                        </a:solidFill>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smtClean="0">
                          <a:solidFill>
                            <a:schemeClr val="tx1"/>
                          </a:solidFill>
                          <a:latin typeface="Calibri"/>
                          <a:ea typeface="Calibri"/>
                          <a:cs typeface="Times New Roman"/>
                        </a:rPr>
                        <a:t>Ethernet Switches</a:t>
                      </a:r>
                      <a:endParaRPr lang="en-US" sz="1100" b="1" dirty="0">
                        <a:solidFill>
                          <a:schemeClr val="tx1"/>
                        </a:solidFill>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solidFill>
                            <a:schemeClr val="tx1"/>
                          </a:solidFill>
                          <a:latin typeface="Calibri"/>
                          <a:ea typeface="Calibri"/>
                          <a:cs typeface="Times New Roman"/>
                        </a:rPr>
                        <a:t>500</a:t>
                      </a:r>
                      <a:endParaRPr lang="en-US" sz="1100" b="1" dirty="0">
                        <a:solidFill>
                          <a:schemeClr val="tx1"/>
                        </a:solidFill>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smtClean="0">
                          <a:solidFill>
                            <a:schemeClr val="tx1"/>
                          </a:solidFill>
                          <a:latin typeface="Calibri"/>
                          <a:ea typeface="Calibri"/>
                          <a:cs typeface="Times New Roman"/>
                        </a:rPr>
                        <a:t>10 </a:t>
                      </a:r>
                      <a:r>
                        <a:rPr lang="en-US" sz="1100" b="1" dirty="0" err="1" smtClean="0">
                          <a:solidFill>
                            <a:schemeClr val="tx1"/>
                          </a:solidFill>
                          <a:latin typeface="Calibri"/>
                          <a:ea typeface="Calibri"/>
                          <a:cs typeface="Times New Roman"/>
                        </a:rPr>
                        <a:t>Gbps</a:t>
                      </a:r>
                      <a:r>
                        <a:rPr lang="en-US" sz="1100" b="1" dirty="0" smtClean="0">
                          <a:solidFill>
                            <a:schemeClr val="tx1"/>
                          </a:solidFill>
                          <a:latin typeface="Calibri"/>
                          <a:ea typeface="Calibri"/>
                          <a:cs typeface="Times New Roman"/>
                        </a:rPr>
                        <a:t>/100Gbps ports</a:t>
                      </a:r>
                      <a:endParaRPr lang="en-US" sz="1100" b="1" dirty="0">
                        <a:solidFill>
                          <a:schemeClr val="tx1"/>
                        </a:solidFill>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solidFill>
                            <a:schemeClr val="tx1"/>
                          </a:solidFill>
                          <a:latin typeface="Calibri"/>
                          <a:ea typeface="Calibri"/>
                          <a:cs typeface="Calibri"/>
                        </a:rPr>
                        <a:t>1200/50</a:t>
                      </a:r>
                      <a:endParaRPr lang="en-US" sz="1100" b="1" dirty="0">
                        <a:solidFill>
                          <a:schemeClr val="tx1"/>
                        </a:solidFill>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smtClean="0">
                          <a:solidFill>
                            <a:schemeClr val="tx1"/>
                          </a:solidFill>
                          <a:latin typeface="Calibri"/>
                          <a:ea typeface="Calibri"/>
                          <a:cs typeface="Times New Roman"/>
                        </a:rPr>
                        <a:t>Switching Capacity</a:t>
                      </a:r>
                      <a:endParaRPr lang="en-US" sz="1100" b="1" dirty="0">
                        <a:solidFill>
                          <a:schemeClr val="tx1"/>
                        </a:solidFill>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baseline="0" dirty="0" smtClean="0">
                          <a:solidFill>
                            <a:schemeClr val="tx1"/>
                          </a:solidFill>
                          <a:latin typeface="Calibri"/>
                          <a:ea typeface="Calibri"/>
                          <a:cs typeface="Times New Roman"/>
                        </a:rPr>
                        <a:t>6 </a:t>
                      </a:r>
                      <a:r>
                        <a:rPr lang="en-US" sz="1100" b="1" baseline="0" dirty="0" err="1" smtClean="0">
                          <a:solidFill>
                            <a:schemeClr val="tx1"/>
                          </a:solidFill>
                          <a:latin typeface="Calibri"/>
                          <a:ea typeface="Calibri"/>
                          <a:cs typeface="Times New Roman"/>
                        </a:rPr>
                        <a:t>Tbps</a:t>
                      </a:r>
                      <a:endParaRPr lang="en-US" sz="1100" b="1" dirty="0">
                        <a:solidFill>
                          <a:schemeClr val="tx1"/>
                        </a:solidFill>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smtClean="0">
                          <a:latin typeface="Calibri"/>
                          <a:ea typeface="Calibri"/>
                          <a:cs typeface="Times New Roman"/>
                        </a:rPr>
                        <a:t>1 Gbps ports</a:t>
                      </a:r>
                      <a:endParaRPr lang="en-US" sz="1100" b="1"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GB" sz="1100" b="1" dirty="0" smtClean="0"/>
                        <a:t>16,041</a:t>
                      </a:r>
                      <a:endParaRPr lang="en-US" sz="1100" b="1"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smtClean="0">
                          <a:latin typeface="Calibri"/>
                          <a:ea typeface="Calibri"/>
                          <a:cs typeface="Times New Roman"/>
                        </a:rPr>
                        <a:t>10 Gbps ports</a:t>
                      </a:r>
                      <a:endParaRPr lang="en-US" sz="1100" b="1"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GB" sz="1100" b="1" dirty="0" smtClean="0"/>
                        <a:t>1,884</a:t>
                      </a:r>
                      <a:endParaRPr lang="en-US" sz="1100" b="1" dirty="0">
                        <a:latin typeface="Calibri"/>
                        <a:ea typeface="Calibri"/>
                        <a:cs typeface="Times New Roman"/>
                      </a:endParaRPr>
                    </a:p>
                  </a:txBody>
                  <a:tcPr marL="36195" marR="36195" marT="0" marB="0" anchor="ct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608008543"/>
              </p:ext>
            </p:extLst>
          </p:nvPr>
        </p:nvGraphicFramePr>
        <p:xfrm>
          <a:off x="1524000" y="2743203"/>
          <a:ext cx="2327920" cy="1374145"/>
        </p:xfrm>
        <a:graphic>
          <a:graphicData uri="http://schemas.openxmlformats.org/drawingml/2006/table">
            <a:tbl>
              <a:tblPr bandRow="1">
                <a:tableStyleId>{5C22544A-7EE6-4342-B048-85BDC9FD1C3A}</a:tableStyleId>
              </a:tblPr>
              <a:tblGrid>
                <a:gridCol w="1392477"/>
                <a:gridCol w="935443"/>
              </a:tblGrid>
              <a:tr h="274829">
                <a:tc>
                  <a:txBody>
                    <a:bodyPr/>
                    <a:lstStyle/>
                    <a:p>
                      <a:pPr marL="0" marR="0">
                        <a:lnSpc>
                          <a:spcPct val="115000"/>
                        </a:lnSpc>
                        <a:spcBef>
                          <a:spcPts val="0"/>
                        </a:spcBef>
                        <a:spcAft>
                          <a:spcPts val="1000"/>
                        </a:spcAft>
                      </a:pPr>
                      <a:r>
                        <a:rPr lang="en-US" sz="1100" b="1" dirty="0" smtClean="0">
                          <a:latin typeface="Calibri"/>
                          <a:ea typeface="Calibri"/>
                          <a:cs typeface="Times New Roman"/>
                        </a:rPr>
                        <a:t>Racks</a:t>
                      </a:r>
                      <a:endParaRPr lang="en-US" sz="1100" b="1"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Calibri"/>
                          <a:ea typeface="Calibri"/>
                          <a:cs typeface="Times New Roman"/>
                        </a:rPr>
                        <a:t>828</a:t>
                      </a:r>
                      <a:endParaRPr lang="en-US" sz="1100" b="1"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a:latin typeface="Calibri"/>
                          <a:ea typeface="Calibri"/>
                          <a:cs typeface="Times New Roman"/>
                        </a:rPr>
                        <a:t>Servers</a:t>
                      </a:r>
                      <a:endParaRPr lang="en-US" sz="1100"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mn-lt"/>
                          <a:ea typeface="Calibri"/>
                          <a:cs typeface="Times New Roman"/>
                        </a:rPr>
                        <a:t>8,750</a:t>
                      </a:r>
                      <a:endParaRPr lang="en-US" sz="1100"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a:latin typeface="Calibri"/>
                          <a:ea typeface="Calibri"/>
                          <a:cs typeface="Times New Roman"/>
                        </a:rPr>
                        <a:t>Processors</a:t>
                      </a:r>
                      <a:endParaRPr lang="en-US" sz="1100"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mn-lt"/>
                          <a:ea typeface="Calibri"/>
                          <a:cs typeface="Times New Roman"/>
                        </a:rPr>
                        <a:t>15,694</a:t>
                      </a:r>
                      <a:endParaRPr lang="en-US" sz="1100"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a:latin typeface="Calibri"/>
                          <a:ea typeface="Calibri"/>
                          <a:cs typeface="Times New Roman"/>
                        </a:rPr>
                        <a:t>Cores</a:t>
                      </a:r>
                      <a:endParaRPr lang="en-US" sz="110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solidFill>
                            <a:srgbClr val="000000"/>
                          </a:solidFill>
                          <a:latin typeface="+mn-lt"/>
                          <a:ea typeface="Calibri"/>
                          <a:cs typeface="Calibri"/>
                        </a:rPr>
                        <a:t>68,443</a:t>
                      </a:r>
                      <a:endParaRPr lang="en-US" sz="1100"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a:latin typeface="Calibri"/>
                          <a:ea typeface="Calibri"/>
                          <a:cs typeface="Times New Roman"/>
                        </a:rPr>
                        <a:t>HEPSpec06</a:t>
                      </a:r>
                      <a:endParaRPr lang="en-US" sz="1100"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mn-lt"/>
                          <a:ea typeface="Calibri"/>
                          <a:cs typeface="Times New Roman"/>
                        </a:rPr>
                        <a:t>482,507</a:t>
                      </a:r>
                      <a:endParaRPr lang="en-US" sz="1100" dirty="0">
                        <a:latin typeface="Calibri"/>
                        <a:ea typeface="Calibri"/>
                        <a:cs typeface="Times New Roman"/>
                      </a:endParaRPr>
                    </a:p>
                  </a:txBody>
                  <a:tcPr marL="36195" marR="36195" marT="0" marB="0" anchor="ct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200698428"/>
              </p:ext>
            </p:extLst>
          </p:nvPr>
        </p:nvGraphicFramePr>
        <p:xfrm>
          <a:off x="4038600" y="2740655"/>
          <a:ext cx="2327920" cy="1374145"/>
        </p:xfrm>
        <a:graphic>
          <a:graphicData uri="http://schemas.openxmlformats.org/drawingml/2006/table">
            <a:tbl>
              <a:tblPr bandRow="1">
                <a:tableStyleId>{5C22544A-7EE6-4342-B048-85BDC9FD1C3A}</a:tableStyleId>
              </a:tblPr>
              <a:tblGrid>
                <a:gridCol w="1447800"/>
                <a:gridCol w="880120"/>
              </a:tblGrid>
              <a:tr h="274829">
                <a:tc>
                  <a:txBody>
                    <a:bodyPr/>
                    <a:lstStyle/>
                    <a:p>
                      <a:pPr marL="0" marR="0">
                        <a:lnSpc>
                          <a:spcPct val="115000"/>
                        </a:lnSpc>
                        <a:spcBef>
                          <a:spcPts val="0"/>
                        </a:spcBef>
                        <a:spcAft>
                          <a:spcPts val="1000"/>
                        </a:spcAft>
                      </a:pPr>
                      <a:r>
                        <a:rPr lang="en-US" sz="1100" b="1" dirty="0">
                          <a:latin typeface="Calibri"/>
                          <a:ea typeface="Calibri"/>
                          <a:cs typeface="Times New Roman"/>
                        </a:rPr>
                        <a:t>Disks</a:t>
                      </a:r>
                      <a:endParaRPr lang="en-US" sz="1100"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mn-lt"/>
                          <a:ea typeface="Calibri"/>
                          <a:cs typeface="Times New Roman"/>
                        </a:rPr>
                        <a:t>67,320</a:t>
                      </a:r>
                      <a:endParaRPr lang="en-US" sz="1100"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a:latin typeface="Calibri"/>
                          <a:ea typeface="Calibri"/>
                          <a:cs typeface="Times New Roman"/>
                        </a:rPr>
                        <a:t>Raw disk capacity (</a:t>
                      </a:r>
                      <a:r>
                        <a:rPr lang="en-US" sz="1100" b="1" dirty="0" err="1" smtClean="0">
                          <a:latin typeface="Calibri"/>
                          <a:ea typeface="Calibri"/>
                          <a:cs typeface="Times New Roman"/>
                        </a:rPr>
                        <a:t>TiB</a:t>
                      </a:r>
                      <a:r>
                        <a:rPr lang="en-US" sz="1100" b="1" dirty="0">
                          <a:latin typeface="Calibri"/>
                          <a:ea typeface="Calibri"/>
                          <a:cs typeface="Times New Roman"/>
                        </a:rPr>
                        <a:t>)</a:t>
                      </a:r>
                      <a:endParaRPr lang="en-US" sz="1100"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mn-lt"/>
                          <a:ea typeface="Calibri"/>
                          <a:cs typeface="Times New Roman"/>
                        </a:rPr>
                        <a:t>97,096</a:t>
                      </a:r>
                      <a:endParaRPr lang="en-US" sz="1100"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a:latin typeface="Calibri"/>
                          <a:ea typeface="Calibri"/>
                          <a:cs typeface="Times New Roman"/>
                        </a:rPr>
                        <a:t>Memory modules</a:t>
                      </a:r>
                      <a:endParaRPr lang="en-US" sz="1100"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mn-lt"/>
                          <a:ea typeface="Calibri"/>
                          <a:cs typeface="Times New Roman"/>
                        </a:rPr>
                        <a:t>52,377</a:t>
                      </a:r>
                      <a:endParaRPr lang="en-US" sz="1100"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smtClean="0">
                          <a:latin typeface="Calibri"/>
                          <a:ea typeface="Calibri"/>
                          <a:cs typeface="Times New Roman"/>
                        </a:rPr>
                        <a:t>Memory capacity (</a:t>
                      </a:r>
                      <a:r>
                        <a:rPr lang="en-US" sz="1100" b="1" dirty="0" err="1" smtClean="0">
                          <a:latin typeface="Calibri"/>
                          <a:ea typeface="Calibri"/>
                          <a:cs typeface="Times New Roman"/>
                        </a:rPr>
                        <a:t>TiB</a:t>
                      </a:r>
                      <a:r>
                        <a:rPr lang="en-US" sz="1100" b="1" dirty="0" smtClean="0">
                          <a:latin typeface="Calibri"/>
                          <a:ea typeface="Calibri"/>
                          <a:cs typeface="Times New Roman"/>
                        </a:rPr>
                        <a:t>)</a:t>
                      </a:r>
                      <a:endParaRPr lang="en-US" sz="1100" b="1"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mn-lt"/>
                          <a:ea typeface="Calibri"/>
                          <a:cs typeface="Times New Roman"/>
                        </a:rPr>
                        <a:t>205</a:t>
                      </a:r>
                      <a:endParaRPr lang="en-US" sz="1100" b="1"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a:latin typeface="Calibri"/>
                          <a:ea typeface="Calibri"/>
                          <a:cs typeface="Times New Roman"/>
                        </a:rPr>
                        <a:t>RAID controllers</a:t>
                      </a:r>
                      <a:endParaRPr lang="en-US" sz="1100"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mn-lt"/>
                          <a:ea typeface="Calibri"/>
                          <a:cs typeface="Times New Roman"/>
                        </a:rPr>
                        <a:t>3,749</a:t>
                      </a:r>
                      <a:endParaRPr lang="en-US" sz="1100" dirty="0">
                        <a:latin typeface="Calibri"/>
                        <a:ea typeface="Calibri"/>
                        <a:cs typeface="Times New Roman"/>
                      </a:endParaRPr>
                    </a:p>
                  </a:txBody>
                  <a:tcPr marL="36195" marR="36195" marT="0" marB="0" anchor="ctr"/>
                </a:tc>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2161209065"/>
              </p:ext>
            </p:extLst>
          </p:nvPr>
        </p:nvGraphicFramePr>
        <p:xfrm>
          <a:off x="6553200" y="2743200"/>
          <a:ext cx="2327920" cy="1099316"/>
        </p:xfrm>
        <a:graphic>
          <a:graphicData uri="http://schemas.openxmlformats.org/drawingml/2006/table">
            <a:tbl>
              <a:tblPr bandRow="1">
                <a:tableStyleId>{5C22544A-7EE6-4342-B048-85BDC9FD1C3A}</a:tableStyleId>
              </a:tblPr>
              <a:tblGrid>
                <a:gridCol w="1392477"/>
                <a:gridCol w="935443"/>
              </a:tblGrid>
              <a:tr h="274829">
                <a:tc>
                  <a:txBody>
                    <a:bodyPr/>
                    <a:lstStyle/>
                    <a:p>
                      <a:pPr marL="0" marR="0">
                        <a:lnSpc>
                          <a:spcPct val="115000"/>
                        </a:lnSpc>
                        <a:spcBef>
                          <a:spcPts val="0"/>
                        </a:spcBef>
                        <a:spcAft>
                          <a:spcPts val="1000"/>
                        </a:spcAft>
                      </a:pPr>
                      <a:r>
                        <a:rPr lang="en-US" sz="1100" b="1" dirty="0" smtClean="0">
                          <a:latin typeface="Calibri"/>
                          <a:ea typeface="Calibri"/>
                          <a:cs typeface="Times New Roman"/>
                        </a:rPr>
                        <a:t>Tape Drives</a:t>
                      </a:r>
                      <a:endParaRPr lang="en-US" sz="1100" b="1"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Calibri"/>
                          <a:ea typeface="Calibri"/>
                          <a:cs typeface="Times New Roman"/>
                        </a:rPr>
                        <a:t>160</a:t>
                      </a:r>
                      <a:endParaRPr lang="en-US" sz="1100" b="1"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smtClean="0">
                          <a:latin typeface="Calibri"/>
                          <a:ea typeface="Calibri"/>
                          <a:cs typeface="Times New Roman"/>
                        </a:rPr>
                        <a:t>Tape Cartridges</a:t>
                      </a:r>
                      <a:endParaRPr lang="en-US" sz="1100" b="1"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Calibri"/>
                          <a:ea typeface="Calibri"/>
                          <a:cs typeface="Times New Roman"/>
                        </a:rPr>
                        <a:t>45000</a:t>
                      </a:r>
                      <a:endParaRPr lang="en-US" sz="1100" b="1"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smtClean="0">
                          <a:latin typeface="Calibri"/>
                          <a:ea typeface="Calibri"/>
                          <a:cs typeface="Times New Roman"/>
                        </a:rPr>
                        <a:t>Tape slots</a:t>
                      </a:r>
                      <a:endParaRPr lang="en-US" sz="1100" b="1"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Calibri"/>
                          <a:ea typeface="Calibri"/>
                          <a:cs typeface="Times New Roman"/>
                        </a:rPr>
                        <a:t>56000</a:t>
                      </a:r>
                      <a:endParaRPr lang="en-US" sz="1100" b="1"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smtClean="0">
                          <a:latin typeface="Calibri"/>
                          <a:ea typeface="Calibri"/>
                          <a:cs typeface="Times New Roman"/>
                        </a:rPr>
                        <a:t>Data on Tape (</a:t>
                      </a:r>
                      <a:r>
                        <a:rPr lang="en-US" sz="1100" b="1" dirty="0" err="1" smtClean="0">
                          <a:latin typeface="Calibri"/>
                          <a:ea typeface="Calibri"/>
                          <a:cs typeface="Times New Roman"/>
                        </a:rPr>
                        <a:t>PiB</a:t>
                      </a:r>
                      <a:r>
                        <a:rPr lang="en-US" sz="1100" b="1" dirty="0" smtClean="0">
                          <a:latin typeface="Calibri"/>
                          <a:ea typeface="Calibri"/>
                          <a:cs typeface="Times New Roman"/>
                        </a:rPr>
                        <a:t>)</a:t>
                      </a:r>
                      <a:endParaRPr lang="en-US" sz="1100" b="1"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Calibri"/>
                          <a:ea typeface="Calibri"/>
                          <a:cs typeface="Times New Roman"/>
                        </a:rPr>
                        <a:t>65</a:t>
                      </a:r>
                      <a:endParaRPr lang="en-US" sz="1100" b="1" dirty="0">
                        <a:latin typeface="Calibri"/>
                        <a:ea typeface="Calibri"/>
                        <a:cs typeface="Times New Roman"/>
                      </a:endParaRPr>
                    </a:p>
                  </a:txBody>
                  <a:tcPr marL="36195" marR="36195" marT="0" marB="0" anchor="ctr"/>
                </a:tc>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547534020"/>
              </p:ext>
            </p:extLst>
          </p:nvPr>
        </p:nvGraphicFramePr>
        <p:xfrm>
          <a:off x="6324600" y="6003542"/>
          <a:ext cx="2556520" cy="549658"/>
        </p:xfrm>
        <a:graphic>
          <a:graphicData uri="http://schemas.openxmlformats.org/drawingml/2006/table">
            <a:tbl>
              <a:tblPr bandRow="1">
                <a:tableStyleId>{5C22544A-7EE6-4342-B048-85BDC9FD1C3A}</a:tableStyleId>
              </a:tblPr>
              <a:tblGrid>
                <a:gridCol w="1757338"/>
                <a:gridCol w="799182"/>
              </a:tblGrid>
              <a:tr h="274829">
                <a:tc>
                  <a:txBody>
                    <a:bodyPr/>
                    <a:lstStyle/>
                    <a:p>
                      <a:pPr marL="0" marR="0">
                        <a:lnSpc>
                          <a:spcPct val="115000"/>
                        </a:lnSpc>
                        <a:spcBef>
                          <a:spcPts val="0"/>
                        </a:spcBef>
                        <a:spcAft>
                          <a:spcPts val="1000"/>
                        </a:spcAft>
                      </a:pPr>
                      <a:r>
                        <a:rPr lang="en-US" sz="1100" b="1" dirty="0" smtClean="0">
                          <a:latin typeface="Calibri"/>
                          <a:ea typeface="Calibri"/>
                          <a:cs typeface="Times New Roman"/>
                        </a:rPr>
                        <a:t>IT Power Consumption</a:t>
                      </a:r>
                      <a:endParaRPr lang="en-US" sz="1100" b="1"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Calibri"/>
                          <a:ea typeface="Calibri"/>
                          <a:cs typeface="Times New Roman"/>
                        </a:rPr>
                        <a:t>2456 KW</a:t>
                      </a:r>
                      <a:endParaRPr lang="en-US" sz="1100" b="1" dirty="0">
                        <a:latin typeface="Calibri"/>
                        <a:ea typeface="Calibri"/>
                        <a:cs typeface="Times New Roman"/>
                      </a:endParaRPr>
                    </a:p>
                  </a:txBody>
                  <a:tcPr marL="36195" marR="36195" marT="0" marB="0" anchor="ctr"/>
                </a:tc>
              </a:tr>
              <a:tr h="274829">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en-US" sz="1100" b="1" dirty="0" smtClean="0">
                          <a:latin typeface="Calibri"/>
                          <a:ea typeface="Calibri"/>
                          <a:cs typeface="Times New Roman"/>
                        </a:rPr>
                        <a:t>Total</a:t>
                      </a:r>
                      <a:r>
                        <a:rPr lang="en-US" sz="1100" b="1" baseline="0" dirty="0" smtClean="0">
                          <a:latin typeface="Calibri"/>
                          <a:ea typeface="Calibri"/>
                          <a:cs typeface="Times New Roman"/>
                        </a:rPr>
                        <a:t> </a:t>
                      </a:r>
                      <a:r>
                        <a:rPr lang="en-US" sz="1100" b="1" dirty="0" smtClean="0">
                          <a:latin typeface="+mn-lt"/>
                          <a:ea typeface="Calibri"/>
                          <a:cs typeface="Times New Roman"/>
                        </a:rPr>
                        <a:t>Power Consumption</a:t>
                      </a:r>
                    </a:p>
                  </a:txBody>
                  <a:tcPr marL="36195" marR="36195" marT="0" marB="0" anchor="ctr"/>
                </a:tc>
                <a:tc>
                  <a:txBody>
                    <a:bodyPr/>
                    <a:lstStyle/>
                    <a:p>
                      <a:pPr marL="0" marR="0" algn="r">
                        <a:lnSpc>
                          <a:spcPct val="115000"/>
                        </a:lnSpc>
                        <a:spcBef>
                          <a:spcPts val="0"/>
                        </a:spcBef>
                        <a:spcAft>
                          <a:spcPts val="1000"/>
                        </a:spcAft>
                      </a:pPr>
                      <a:r>
                        <a:rPr lang="en-US" sz="1100" b="1" dirty="0" smtClean="0">
                          <a:latin typeface="Calibri"/>
                          <a:ea typeface="Calibri"/>
                          <a:cs typeface="Times New Roman"/>
                        </a:rPr>
                        <a:t>3890 KW</a:t>
                      </a:r>
                      <a:endParaRPr lang="en-US" sz="1100" b="1" dirty="0">
                        <a:latin typeface="Calibri"/>
                        <a:ea typeface="Calibri"/>
                        <a:cs typeface="Times New Roman"/>
                      </a:endParaRPr>
                    </a:p>
                  </a:txBody>
                  <a:tcPr marL="36195" marR="36195" marT="0" marB="0" anchor="ctr"/>
                </a:tc>
              </a:tr>
            </a:tbl>
          </a:graphicData>
        </a:graphic>
      </p:graphicFrame>
      <p:sp>
        <p:nvSpPr>
          <p:cNvPr id="23" name="Footer Placeholder 22"/>
          <p:cNvSpPr>
            <a:spLocks noGrp="1"/>
          </p:cNvSpPr>
          <p:nvPr>
            <p:ph type="ftr" sz="quarter" idx="11"/>
          </p:nvPr>
        </p:nvSpPr>
        <p:spPr/>
        <p:txBody>
          <a:bodyPr/>
          <a:lstStyle/>
          <a:p>
            <a:r>
              <a:rPr lang="en-US" smtClean="0">
                <a:latin typeface="Calibri"/>
              </a:rPr>
              <a:t>Ian.Bird@cern.ch </a:t>
            </a:r>
            <a:endParaRPr lang="en-GB" dirty="0">
              <a:latin typeface="Calibri"/>
            </a:endParaRPr>
          </a:p>
        </p:txBody>
      </p:sp>
      <p:sp>
        <p:nvSpPr>
          <p:cNvPr id="2" name="Slide Number Placeholder 1"/>
          <p:cNvSpPr>
            <a:spLocks noGrp="1"/>
          </p:cNvSpPr>
          <p:nvPr>
            <p:ph type="sldNum" sz="quarter" idx="12"/>
          </p:nvPr>
        </p:nvSpPr>
        <p:spPr/>
        <p:txBody>
          <a:bodyPr/>
          <a:lstStyle/>
          <a:p>
            <a:fld id="{22C406CC-7824-435D-914E-09617D0B4A11}" type="slidenum">
              <a:rPr lang="en-GB" smtClean="0">
                <a:latin typeface="Calibri"/>
              </a:rPr>
              <a:pPr/>
              <a:t>8</a:t>
            </a:fld>
            <a:endParaRPr lang="en-GB">
              <a:latin typeface="Calibri"/>
            </a:endParaRPr>
          </a:p>
        </p:txBody>
      </p:sp>
    </p:spTree>
    <p:extLst>
      <p:ext uri="{BB962C8B-B14F-4D97-AF65-F5344CB8AC3E}">
        <p14:creationId xmlns:p14="http://schemas.microsoft.com/office/powerpoint/2010/main" val="313422194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Scaling CERN </a:t>
            </a:r>
            <a:r>
              <a:rPr lang="en-US" sz="3200" dirty="0"/>
              <a:t>Data Center(s) to anticipated Physics needs</a:t>
            </a:r>
            <a:endParaRPr lang="en-GB" sz="3200" dirty="0"/>
          </a:p>
        </p:txBody>
      </p:sp>
      <p:sp>
        <p:nvSpPr>
          <p:cNvPr id="5" name="Footer Placeholder 4"/>
          <p:cNvSpPr>
            <a:spLocks noGrp="1"/>
          </p:cNvSpPr>
          <p:nvPr>
            <p:ph type="ftr" sz="quarter" idx="3"/>
          </p:nvPr>
        </p:nvSpPr>
        <p:spPr>
          <a:xfrm>
            <a:off x="4495800" y="6356350"/>
            <a:ext cx="3582556" cy="365125"/>
          </a:xfrm>
        </p:spPr>
        <p:txBody>
          <a:bodyPr/>
          <a:lstStyle/>
          <a:p>
            <a:r>
              <a:rPr lang="en-US" smtClean="0">
                <a:solidFill>
                  <a:srgbClr val="0C377B">
                    <a:tint val="75000"/>
                  </a:srgbClr>
                </a:solidFill>
                <a:latin typeface="Arial"/>
              </a:rPr>
              <a:t>Ian.Bird@cern.ch </a:t>
            </a:r>
            <a:endParaRPr lang="en-US" dirty="0">
              <a:solidFill>
                <a:srgbClr val="0C377B">
                  <a:tint val="75000"/>
                </a:srgbClr>
              </a:solidFill>
              <a:latin typeface="Arial"/>
            </a:endParaRPr>
          </a:p>
        </p:txBody>
      </p:sp>
      <p:sp>
        <p:nvSpPr>
          <p:cNvPr id="8" name="Content Placeholder 2"/>
          <p:cNvSpPr>
            <a:spLocks noGrp="1"/>
          </p:cNvSpPr>
          <p:nvPr>
            <p:ph idx="1"/>
          </p:nvPr>
        </p:nvSpPr>
        <p:spPr>
          <a:xfrm>
            <a:off x="539552" y="1484785"/>
            <a:ext cx="5191125" cy="1080120"/>
          </a:xfrm>
        </p:spPr>
        <p:txBody>
          <a:bodyPr>
            <a:noAutofit/>
          </a:bodyPr>
          <a:lstStyle/>
          <a:p>
            <a:pPr>
              <a:buNone/>
            </a:pPr>
            <a:r>
              <a:rPr lang="en-US" sz="1600" dirty="0"/>
              <a:t>CERN Data Center dates back to the 70’s</a:t>
            </a:r>
          </a:p>
          <a:p>
            <a:r>
              <a:rPr lang="en-US" sz="1400" kern="0" dirty="0" smtClean="0"/>
              <a:t>Upgraded in 2005 to support LHC (2.9 MW)</a:t>
            </a:r>
          </a:p>
          <a:p>
            <a:r>
              <a:rPr lang="en-US" sz="1400" kern="0" dirty="0" smtClean="0"/>
              <a:t>Still optimizing the </a:t>
            </a:r>
            <a:r>
              <a:rPr lang="en-US" sz="1400" kern="0" dirty="0"/>
              <a:t>current facility (cooling automation, temperatures, infrastructure)</a:t>
            </a:r>
          </a:p>
          <a:p>
            <a:pPr lvl="1">
              <a:buNone/>
            </a:pPr>
            <a:endParaRPr lang="en-US" sz="1200" dirty="0"/>
          </a:p>
        </p:txBody>
      </p:sp>
      <p:sp>
        <p:nvSpPr>
          <p:cNvPr id="12" name="Content Placeholder 2"/>
          <p:cNvSpPr txBox="1">
            <a:spLocks/>
          </p:cNvSpPr>
          <p:nvPr/>
        </p:nvSpPr>
        <p:spPr>
          <a:xfrm>
            <a:off x="529044" y="3861048"/>
            <a:ext cx="5191125" cy="961712"/>
          </a:xfrm>
          <a:prstGeom prst="rect">
            <a:avLst/>
          </a:prstGeom>
        </p:spPr>
        <p:txBody>
          <a:bodyPr vert="horz">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Lucida Grande"/>
              <a:buChar char="-"/>
              <a:defRPr kumimoji="0" sz="2600" u="none"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Clr>
                <a:srgbClr val="DDDDDD"/>
              </a:buClr>
              <a:buFont typeface="Arial"/>
              <a:buNone/>
            </a:pPr>
            <a:r>
              <a:rPr lang="en-US" sz="1600" dirty="0">
                <a:solidFill>
                  <a:srgbClr val="0C377B"/>
                </a:solidFill>
                <a:latin typeface="Arial"/>
              </a:rPr>
              <a:t>Exploitation of 100 KW of remote facility down town</a:t>
            </a:r>
          </a:p>
          <a:p>
            <a:pPr>
              <a:buClr>
                <a:srgbClr val="DDDDDD"/>
              </a:buClr>
            </a:pPr>
            <a:r>
              <a:rPr lang="en-US" sz="1400" kern="0" dirty="0">
                <a:solidFill>
                  <a:srgbClr val="0C377B"/>
                </a:solidFill>
                <a:latin typeface="Arial"/>
              </a:rPr>
              <a:t>Understanding costs, remote dynamic management, ensure business </a:t>
            </a:r>
            <a:r>
              <a:rPr lang="en-US" sz="1400" kern="0" dirty="0" smtClean="0">
                <a:solidFill>
                  <a:srgbClr val="0C377B"/>
                </a:solidFill>
                <a:latin typeface="Arial"/>
              </a:rPr>
              <a:t>continuity</a:t>
            </a:r>
            <a:endParaRPr lang="en-US" sz="1400" kern="0" dirty="0">
              <a:solidFill>
                <a:srgbClr val="0C377B"/>
              </a:solidFill>
              <a:latin typeface="Arial"/>
            </a:endParaRPr>
          </a:p>
        </p:txBody>
      </p:sp>
      <p:sp>
        <p:nvSpPr>
          <p:cNvPr id="13" name="Content Placeholder 2"/>
          <p:cNvSpPr txBox="1">
            <a:spLocks/>
          </p:cNvSpPr>
          <p:nvPr/>
        </p:nvSpPr>
        <p:spPr>
          <a:xfrm>
            <a:off x="4031940" y="5085184"/>
            <a:ext cx="4536504" cy="1235053"/>
          </a:xfrm>
          <a:prstGeom prst="rect">
            <a:avLst/>
          </a:prstGeom>
        </p:spPr>
        <p:txBody>
          <a:bodyPr vert="horz">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Lucida Grande"/>
              <a:buChar char="-"/>
              <a:defRPr kumimoji="0" sz="2600" u="none"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Clr>
                <a:srgbClr val="DDDDDD"/>
              </a:buClr>
              <a:buFont typeface="Arial"/>
              <a:buNone/>
            </a:pPr>
            <a:r>
              <a:rPr lang="en-US" sz="1600" dirty="0">
                <a:solidFill>
                  <a:srgbClr val="0C377B"/>
                </a:solidFill>
                <a:latin typeface="Arial"/>
              </a:rPr>
              <a:t>Exploitation of a remote Data center in Hungary</a:t>
            </a:r>
          </a:p>
          <a:p>
            <a:pPr>
              <a:buClr>
                <a:srgbClr val="DDDDDD"/>
              </a:buClr>
            </a:pPr>
            <a:r>
              <a:rPr lang="pt-BR" sz="1400" kern="0" dirty="0">
                <a:solidFill>
                  <a:srgbClr val="0C377B"/>
                </a:solidFill>
                <a:latin typeface="Arial"/>
              </a:rPr>
              <a:t>Max. 2.7 MW (N+1 redundancy</a:t>
            </a:r>
            <a:r>
              <a:rPr lang="pt-BR" sz="1400" kern="0" dirty="0" smtClean="0">
                <a:solidFill>
                  <a:srgbClr val="0C377B"/>
                </a:solidFill>
                <a:latin typeface="Arial"/>
              </a:rPr>
              <a:t>)</a:t>
            </a:r>
          </a:p>
          <a:p>
            <a:pPr lvl="1">
              <a:buClr>
                <a:srgbClr val="DDDDDD"/>
              </a:buClr>
            </a:pPr>
            <a:r>
              <a:rPr lang="pt-BR" sz="1200" kern="0" dirty="0">
                <a:solidFill>
                  <a:srgbClr val="0C377B"/>
                </a:solidFill>
                <a:latin typeface="Arial"/>
              </a:rPr>
              <a:t>Business continuity</a:t>
            </a:r>
          </a:p>
          <a:p>
            <a:pPr>
              <a:buClr>
                <a:srgbClr val="DDDDDD"/>
              </a:buClr>
            </a:pPr>
            <a:r>
              <a:rPr lang="pt-BR" sz="1400" kern="0" dirty="0">
                <a:solidFill>
                  <a:srgbClr val="0C377B"/>
                </a:solidFill>
                <a:latin typeface="Arial"/>
              </a:rPr>
              <a:t>100 Gbps </a:t>
            </a:r>
            <a:r>
              <a:rPr lang="pt-BR" sz="1400" kern="0" dirty="0" smtClean="0">
                <a:solidFill>
                  <a:srgbClr val="0C377B"/>
                </a:solidFill>
                <a:latin typeface="Arial"/>
              </a:rPr>
              <a:t>connections</a:t>
            </a:r>
            <a:endParaRPr lang="pt-BR" sz="1400" kern="0" dirty="0">
              <a:solidFill>
                <a:srgbClr val="0C377B"/>
              </a:solidFill>
              <a:latin typeface="Arial"/>
            </a:endParaRPr>
          </a:p>
        </p:txBody>
      </p:sp>
      <p:sp>
        <p:nvSpPr>
          <p:cNvPr id="14" name="Content Placeholder 2"/>
          <p:cNvSpPr txBox="1">
            <a:spLocks/>
          </p:cNvSpPr>
          <p:nvPr/>
        </p:nvSpPr>
        <p:spPr>
          <a:xfrm>
            <a:off x="4031940" y="2708920"/>
            <a:ext cx="5108612" cy="720080"/>
          </a:xfrm>
          <a:prstGeom prst="rect">
            <a:avLst/>
          </a:prstGeom>
        </p:spPr>
        <p:txBody>
          <a:bodyPr vert="horz">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Lucida Grande"/>
              <a:buChar char="-"/>
              <a:defRPr kumimoji="0" sz="2600" u="none"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buClr>
                <a:srgbClr val="DDDDDD"/>
              </a:buClr>
              <a:buFont typeface="Arial"/>
              <a:buNone/>
            </a:pPr>
            <a:r>
              <a:rPr lang="en-US" sz="1600" dirty="0">
                <a:solidFill>
                  <a:srgbClr val="0C377B"/>
                </a:solidFill>
                <a:latin typeface="Arial"/>
              </a:rPr>
              <a:t>Renovation of the “barn” for accommodating 450 KW of “critical” IT loads (increasing 513 total to 3.5 MW)</a:t>
            </a:r>
          </a:p>
        </p:txBody>
      </p:sp>
      <p:pic>
        <p:nvPicPr>
          <p:cNvPr id="15" name="Picture 2" descr="http://it-dep.web.cern.ch/it-dep/communications/images/computer-centre_s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0192" y="1340768"/>
            <a:ext cx="2009574" cy="1096131"/>
          </a:xfrm>
          <a:prstGeom prst="rect">
            <a:avLst/>
          </a:prstGeom>
          <a:noFill/>
        </p:spPr>
      </p:pic>
      <p:pic>
        <p:nvPicPr>
          <p:cNvPr id="16" name="Picture 2" descr="2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76121" y="2636912"/>
            <a:ext cx="1811703" cy="1296144"/>
          </a:xfrm>
          <a:prstGeom prst="rect">
            <a:avLst/>
          </a:prstGeom>
          <a:noFill/>
          <a:ln w="9525">
            <a:noFill/>
            <a:miter lim="800000"/>
            <a:headEnd/>
            <a:tailEnd/>
          </a:ln>
        </p:spPr>
      </p:pic>
      <p:pic>
        <p:nvPicPr>
          <p:cNvPr id="17" name="Picture 2" descr="C:\Local Data\Pictures\SafeHost\S730541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99655" y="3778137"/>
            <a:ext cx="1410647" cy="1057985"/>
          </a:xfrm>
          <a:prstGeom prst="rect">
            <a:avLst/>
          </a:prstGeom>
          <a:noFill/>
        </p:spPr>
      </p:pic>
      <p:pic>
        <p:nvPicPr>
          <p:cNvPr id="18" name="Picture 2" descr="\\cern.ch\dfs\Departments\IT\Management\dho\Projects\New Computer Centre\Contractual Matters\2012-09-25 - Wigner - Status\Visuals\8.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71600" y="4974941"/>
            <a:ext cx="2088231" cy="1334379"/>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4"/>
          </p:nvPr>
        </p:nvSpPr>
        <p:spPr/>
        <p:txBody>
          <a:bodyPr/>
          <a:lstStyle/>
          <a:p>
            <a:fld id="{17918391-D411-FE40-AAD7-861AE5233E0E}" type="slidenum">
              <a:rPr lang="en-US" smtClean="0">
                <a:solidFill>
                  <a:srgbClr val="0C377B">
                    <a:tint val="75000"/>
                  </a:srgbClr>
                </a:solidFill>
                <a:latin typeface="Arial"/>
              </a:rPr>
              <a:pPr/>
              <a:t>9</a:t>
            </a:fld>
            <a:endParaRPr lang="en-US" dirty="0">
              <a:solidFill>
                <a:srgbClr val="0C377B">
                  <a:tint val="75000"/>
                </a:srgbClr>
              </a:solidFill>
              <a:latin typeface="Arial"/>
            </a:endParaRPr>
          </a:p>
        </p:txBody>
      </p:sp>
    </p:spTree>
    <p:extLst>
      <p:ext uri="{BB962C8B-B14F-4D97-AF65-F5344CB8AC3E}">
        <p14:creationId xmlns:p14="http://schemas.microsoft.com/office/powerpoint/2010/main" val="4260827954"/>
      </p:ext>
    </p:extLst>
  </p:cSld>
  <p:clrMapOvr>
    <a:masterClrMapping/>
  </p:clrMapOvr>
  <p:timing>
    <p:tnLst>
      <p:par>
        <p:cTn xmlns:p14="http://schemas.microsoft.com/office/powerpoint/2010/main" id="1" dur="indefinite" restart="never" nodeType="tmRoot"/>
      </p:par>
    </p:tnLst>
  </p:timing>
</p:sld>
</file>

<file path=ppt/theme/_rels/theme5.xml.rels><?xml version="1.0" encoding="UTF-8" standalone="yes"?>
<Relationships xmlns="http://schemas.openxmlformats.org/package/2006/relationships"><Relationship Id="rId1" Type="http://schemas.openxmlformats.org/officeDocument/2006/relationships/image" Target="../media/image29.jpeg"/></Relationships>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2_Dept_Meeting_2008_fin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CERNPresentation2(4-3)">
  <a:themeElements>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Dept_Meeting_2008_fin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Bold Stripes">
  <a:themeElements>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Bold Stripes">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lnDef>
  </a:objectDefaults>
  <a:extraClrSchemeLst>
    <a:extraClrScheme>
      <a:clrScheme name="Bold Strip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Bold Strip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Bold Strip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WLCG-n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IntroducingPowerPoint2007">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53000"/>
                <a:satMod val="200000"/>
              </a:schemeClr>
              <a:schemeClr val="phClr">
                <a:tint val="78000"/>
                <a:satMod val="230000"/>
              </a:schemeClr>
            </a:duotone>
          </a:blip>
          <a:tile tx="0" ty="0" sx="90000" sy="90000" flip="none" algn="t"/>
        </a:blip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1_WLCG-n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_CERNPresentation2(4-3)">
  <a:themeElements>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Franklin Gothic Demi"/>
        <a:ea typeface=""/>
        <a:cs typeface=""/>
      </a:majorFont>
      <a:minorFont>
        <a:latin typeface="Franklin Gothic Dem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CERNCorporate4-3.potx</Template>
  <TotalTime>321</TotalTime>
  <Words>2990</Words>
  <Application>Microsoft Macintosh PowerPoint</Application>
  <PresentationFormat>On-screen Show (4:3)</PresentationFormat>
  <Paragraphs>590</Paragraphs>
  <Slides>40</Slides>
  <Notes>14</Notes>
  <HiddenSlides>3</HiddenSlides>
  <MMClips>0</MMClips>
  <ScaleCrop>false</ScaleCrop>
  <HeadingPairs>
    <vt:vector size="4" baseType="variant">
      <vt:variant>
        <vt:lpstr>Theme</vt:lpstr>
      </vt:variant>
      <vt:variant>
        <vt:i4>11</vt:i4>
      </vt:variant>
      <vt:variant>
        <vt:lpstr>Slide Titles</vt:lpstr>
      </vt:variant>
      <vt:variant>
        <vt:i4>40</vt:i4>
      </vt:variant>
    </vt:vector>
  </HeadingPairs>
  <TitlesOfParts>
    <vt:vector size="51" baseType="lpstr">
      <vt:lpstr>CERNCorporate4-3</vt:lpstr>
      <vt:lpstr>1_Dept_Meeting_2008_final</vt:lpstr>
      <vt:lpstr>Bold Stripes</vt:lpstr>
      <vt:lpstr>WLCG-new</vt:lpstr>
      <vt:lpstr>IntroducingPowerPoint2007</vt:lpstr>
      <vt:lpstr>Office Theme</vt:lpstr>
      <vt:lpstr>1_WLCG-new</vt:lpstr>
      <vt:lpstr>1_CERNPresentation2(4-3)</vt:lpstr>
      <vt:lpstr>3_Default Design</vt:lpstr>
      <vt:lpstr>2_Dept_Meeting_2008_final</vt:lpstr>
      <vt:lpstr>CERNPresentation2(4-3)</vt:lpstr>
      <vt:lpstr>PowerPoint Presentation</vt:lpstr>
      <vt:lpstr>About CERN </vt:lpstr>
      <vt:lpstr>The Mission of CERN</vt:lpstr>
      <vt:lpstr>PowerPoint Presentation</vt:lpstr>
      <vt:lpstr>CERN Organisation</vt:lpstr>
      <vt:lpstr>IT Organisation 2013</vt:lpstr>
      <vt:lpstr>CERN openlab in a nutshell</vt:lpstr>
      <vt:lpstr>The CERN Data Centre in Numbers</vt:lpstr>
      <vt:lpstr>Scaling CERN Data Center(s) to anticipated Physics needs</vt:lpstr>
      <vt:lpstr>Overview of computing </vt:lpstr>
      <vt:lpstr>Some history of scale…</vt:lpstr>
      <vt:lpstr>Fundamental questions…</vt:lpstr>
      <vt:lpstr>PowerPoint Presentation</vt:lpstr>
      <vt:lpstr>PowerPoint Presentation</vt:lpstr>
      <vt:lpstr>PowerPoint Presentation</vt:lpstr>
      <vt:lpstr>What is this data?</vt:lpstr>
      <vt:lpstr>Data and Algorithms</vt:lpstr>
      <vt:lpstr>PowerPoint Presentation</vt:lpstr>
      <vt:lpstr>Data Handling and Computation for Physics Analysis</vt:lpstr>
      <vt:lpstr>WLCG: A global collaboration…</vt:lpstr>
      <vt:lpstr>e-Infrastructure: Grids</vt:lpstr>
      <vt:lpstr>LHC Networking</vt:lpstr>
      <vt:lpstr>From testing to data:</vt:lpstr>
      <vt:lpstr>Castor data written 2010-12</vt:lpstr>
      <vt:lpstr>CERN has ~100 PB archive</vt:lpstr>
      <vt:lpstr>Data transfers</vt:lpstr>
      <vt:lpstr>PowerPoint Presentation</vt:lpstr>
      <vt:lpstr>Processing on the grid</vt:lpstr>
      <vt:lpstr>CPU – around the Tiers </vt:lpstr>
      <vt:lpstr>PowerPoint Presentation</vt:lpstr>
      <vt:lpstr>Impact of the LHC Computing Grid</vt:lpstr>
      <vt:lpstr>Growth and evolution</vt:lpstr>
      <vt:lpstr>Evolution of capacity: CERN &amp; WLCG</vt:lpstr>
      <vt:lpstr>Computing model evolution</vt:lpstr>
      <vt:lpstr>Original Grid Services</vt:lpstr>
      <vt:lpstr>Consolidation &amp; evolution</vt:lpstr>
      <vt:lpstr>WLCG will remain a Grid</vt:lpstr>
      <vt:lpstr>The promise of cloud technology …</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Ian Bird</cp:lastModifiedBy>
  <cp:revision>27</cp:revision>
  <dcterms:created xsi:type="dcterms:W3CDTF">2012-11-30T11:04:26Z</dcterms:created>
  <dcterms:modified xsi:type="dcterms:W3CDTF">2013-09-02T10:05:47Z</dcterms:modified>
</cp:coreProperties>
</file>