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6" r:id="rId1"/>
  </p:sldMasterIdLst>
  <p:notesMasterIdLst>
    <p:notesMasterId r:id="rId40"/>
  </p:notesMasterIdLst>
  <p:handoutMasterIdLst>
    <p:handoutMasterId r:id="rId41"/>
  </p:handoutMasterIdLst>
  <p:sldIdLst>
    <p:sldId id="256" r:id="rId2"/>
    <p:sldId id="274" r:id="rId3"/>
    <p:sldId id="289" r:id="rId4"/>
    <p:sldId id="290" r:id="rId5"/>
    <p:sldId id="260" r:id="rId6"/>
    <p:sldId id="278" r:id="rId7"/>
    <p:sldId id="291" r:id="rId8"/>
    <p:sldId id="292" r:id="rId9"/>
    <p:sldId id="309" r:id="rId10"/>
    <p:sldId id="310" r:id="rId11"/>
    <p:sldId id="312" r:id="rId12"/>
    <p:sldId id="313" r:id="rId13"/>
    <p:sldId id="314" r:id="rId14"/>
    <p:sldId id="311" r:id="rId15"/>
    <p:sldId id="293" r:id="rId16"/>
    <p:sldId id="308" r:id="rId17"/>
    <p:sldId id="315" r:id="rId18"/>
    <p:sldId id="316" r:id="rId19"/>
    <p:sldId id="317" r:id="rId20"/>
    <p:sldId id="299" r:id="rId21"/>
    <p:sldId id="320" r:id="rId22"/>
    <p:sldId id="279" r:id="rId23"/>
    <p:sldId id="268" r:id="rId24"/>
    <p:sldId id="319" r:id="rId25"/>
    <p:sldId id="280" r:id="rId26"/>
    <p:sldId id="322" r:id="rId27"/>
    <p:sldId id="321" r:id="rId28"/>
    <p:sldId id="287" r:id="rId29"/>
    <p:sldId id="333" r:id="rId30"/>
    <p:sldId id="334" r:id="rId31"/>
    <p:sldId id="281" r:id="rId32"/>
    <p:sldId id="336" r:id="rId33"/>
    <p:sldId id="337" r:id="rId34"/>
    <p:sldId id="338" r:id="rId35"/>
    <p:sldId id="339" r:id="rId36"/>
    <p:sldId id="340" r:id="rId37"/>
    <p:sldId id="342" r:id="rId38"/>
    <p:sldId id="341"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68B163"/>
    <a:srgbClr val="DEFF8F"/>
    <a:srgbClr val="B0020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144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J:\ITS_upgrade\simulations\SIwave\its_bus_v8\drop_voltage_v1.dc"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AVDD</c:v>
          </c:tx>
          <c:spPr>
            <a:ln>
              <a:solidFill>
                <a:srgbClr val="00B0F0"/>
              </a:solidFill>
            </a:ln>
          </c:spPr>
          <c:marker>
            <c:symbol val="diamond"/>
            <c:size val="3"/>
            <c:spPr>
              <a:solidFill>
                <a:srgbClr val="7030A0"/>
              </a:solidFill>
            </c:spPr>
          </c:marker>
          <c:yVal>
            <c:numRef>
              <c:f>drop_voltage_v1!$C$6:$C$77</c:f>
              <c:numCache>
                <c:formatCode>0.00E+00</c:formatCode>
                <c:ptCount val="72"/>
                <c:pt idx="0">
                  <c:v>1.786541593423</c:v>
                </c:pt>
                <c:pt idx="1">
                  <c:v>1.780583838118</c:v>
                </c:pt>
                <c:pt idx="2">
                  <c:v>1.774708429394</c:v>
                </c:pt>
                <c:pt idx="3">
                  <c:v>1.76891725039</c:v>
                </c:pt>
                <c:pt idx="4">
                  <c:v>1.763210699722</c:v>
                </c:pt>
                <c:pt idx="5">
                  <c:v>1.757588518029</c:v>
                </c:pt>
                <c:pt idx="6">
                  <c:v>1.752049599099</c:v>
                </c:pt>
                <c:pt idx="7">
                  <c:v>1.746576935431</c:v>
                </c:pt>
                <c:pt idx="8">
                  <c:v>1.743747789508</c:v>
                </c:pt>
                <c:pt idx="9">
                  <c:v>1.738448687877</c:v>
                </c:pt>
                <c:pt idx="10">
                  <c:v>1.733246284329</c:v>
                </c:pt>
                <c:pt idx="11">
                  <c:v>1.72812766279</c:v>
                </c:pt>
                <c:pt idx="12">
                  <c:v>1.723093899575</c:v>
                </c:pt>
                <c:pt idx="13">
                  <c:v>1.718143860787</c:v>
                </c:pt>
                <c:pt idx="14">
                  <c:v>1.713277433437</c:v>
                </c:pt>
                <c:pt idx="15">
                  <c:v>1.708479814712</c:v>
                </c:pt>
                <c:pt idx="16">
                  <c:v>1.706006077135</c:v>
                </c:pt>
                <c:pt idx="17">
                  <c:v>1.70138331992</c:v>
                </c:pt>
                <c:pt idx="18">
                  <c:v>1.696854527392</c:v>
                </c:pt>
                <c:pt idx="19">
                  <c:v>1.692410370147</c:v>
                </c:pt>
                <c:pt idx="20">
                  <c:v>1.688050552618</c:v>
                </c:pt>
                <c:pt idx="21">
                  <c:v>1.683775037807</c:v>
                </c:pt>
                <c:pt idx="22">
                  <c:v>1.679582865918</c:v>
                </c:pt>
                <c:pt idx="23">
                  <c:v>1.67546132337</c:v>
                </c:pt>
                <c:pt idx="24">
                  <c:v>1.673340843738</c:v>
                </c:pt>
                <c:pt idx="25">
                  <c:v>1.669393803737</c:v>
                </c:pt>
                <c:pt idx="26">
                  <c:v>1.665534670715</c:v>
                </c:pt>
                <c:pt idx="27">
                  <c:v>1.661762781344</c:v>
                </c:pt>
                <c:pt idx="28">
                  <c:v>1.65807687241</c:v>
                </c:pt>
                <c:pt idx="29">
                  <c:v>1.654473407196</c:v>
                </c:pt>
                <c:pt idx="30">
                  <c:v>1.650951654906</c:v>
                </c:pt>
                <c:pt idx="31">
                  <c:v>1.647504080522</c:v>
                </c:pt>
                <c:pt idx="32">
                  <c:v>1.645736353064</c:v>
                </c:pt>
                <c:pt idx="33">
                  <c:v>1.642458277985</c:v>
                </c:pt>
                <c:pt idx="34">
                  <c:v>1.639278919899</c:v>
                </c:pt>
                <c:pt idx="35">
                  <c:v>1.636174645333</c:v>
                </c:pt>
                <c:pt idx="36">
                  <c:v>1.633159924594</c:v>
                </c:pt>
                <c:pt idx="37">
                  <c:v>1.630226961592</c:v>
                </c:pt>
                <c:pt idx="38">
                  <c:v>1.627376627965</c:v>
                </c:pt>
                <c:pt idx="39">
                  <c:v>1.6246000418</c:v>
                </c:pt>
                <c:pt idx="40">
                  <c:v>1.623184484567</c:v>
                </c:pt>
                <c:pt idx="41">
                  <c:v>1.620581932642</c:v>
                </c:pt>
                <c:pt idx="42">
                  <c:v>1.618068811973</c:v>
                </c:pt>
                <c:pt idx="43">
                  <c:v>1.615639062552</c:v>
                </c:pt>
                <c:pt idx="44">
                  <c:v>1.613290056638</c:v>
                </c:pt>
                <c:pt idx="45">
                  <c:v>1.611027195373</c:v>
                </c:pt>
                <c:pt idx="46">
                  <c:v>1.608847877887</c:v>
                </c:pt>
                <c:pt idx="47">
                  <c:v>1.606744366161</c:v>
                </c:pt>
                <c:pt idx="48">
                  <c:v>1.60568475973</c:v>
                </c:pt>
                <c:pt idx="49">
                  <c:v>1.603754127595</c:v>
                </c:pt>
                <c:pt idx="50">
                  <c:v>1.601911147718</c:v>
                </c:pt>
                <c:pt idx="51">
                  <c:v>1.600152040633</c:v>
                </c:pt>
                <c:pt idx="52">
                  <c:v>1.598476964189</c:v>
                </c:pt>
                <c:pt idx="53">
                  <c:v>1.596885308213</c:v>
                </c:pt>
                <c:pt idx="54">
                  <c:v>1.595377613733</c:v>
                </c:pt>
                <c:pt idx="55">
                  <c:v>1.593947118739</c:v>
                </c:pt>
                <c:pt idx="56">
                  <c:v>1.593240947313</c:v>
                </c:pt>
                <c:pt idx="57">
                  <c:v>1.591982475267</c:v>
                </c:pt>
                <c:pt idx="58">
                  <c:v>1.590809591875</c:v>
                </c:pt>
                <c:pt idx="59">
                  <c:v>1.589720553824</c:v>
                </c:pt>
                <c:pt idx="60">
                  <c:v>1.588715301577</c:v>
                </c:pt>
                <c:pt idx="61">
                  <c:v>1.58779343395</c:v>
                </c:pt>
                <c:pt idx="62">
                  <c:v>1.586954820385</c:v>
                </c:pt>
                <c:pt idx="63">
                  <c:v>1.586198001287</c:v>
                </c:pt>
                <c:pt idx="64">
                  <c:v>1.585844781004</c:v>
                </c:pt>
                <c:pt idx="65">
                  <c:v>1.585258443062</c:v>
                </c:pt>
                <c:pt idx="66">
                  <c:v>1.584756005755</c:v>
                </c:pt>
                <c:pt idx="67">
                  <c:v>1.58433729884</c:v>
                </c:pt>
                <c:pt idx="68">
                  <c:v>1.584002305218</c:v>
                </c:pt>
                <c:pt idx="69">
                  <c:v>1.583750631576</c:v>
                </c:pt>
                <c:pt idx="70">
                  <c:v>1.583582830719</c:v>
                </c:pt>
                <c:pt idx="71">
                  <c:v>1.583497316959</c:v>
                </c:pt>
              </c:numCache>
            </c:numRef>
          </c:yVal>
          <c:smooth val="1"/>
        </c:ser>
        <c:ser>
          <c:idx val="1"/>
          <c:order val="1"/>
          <c:tx>
            <c:v>DVDD</c:v>
          </c:tx>
          <c:spPr>
            <a:ln>
              <a:solidFill>
                <a:srgbClr val="FF0000"/>
              </a:solidFill>
            </a:ln>
          </c:spPr>
          <c:marker>
            <c:symbol val="square"/>
            <c:size val="3"/>
            <c:spPr>
              <a:solidFill>
                <a:srgbClr val="7030A0"/>
              </a:solidFill>
            </c:spPr>
          </c:marker>
          <c:yVal>
            <c:numRef>
              <c:f>drop_voltage_v1!$C$78:$C$149</c:f>
              <c:numCache>
                <c:formatCode>0.00E+00</c:formatCode>
                <c:ptCount val="72"/>
                <c:pt idx="0">
                  <c:v>1.789336588131</c:v>
                </c:pt>
                <c:pt idx="1">
                  <c:v>1.785015372523</c:v>
                </c:pt>
                <c:pt idx="2">
                  <c:v>1.780765092542</c:v>
                </c:pt>
                <c:pt idx="3">
                  <c:v>1.77659798933</c:v>
                </c:pt>
                <c:pt idx="4">
                  <c:v>1.772732891175</c:v>
                </c:pt>
                <c:pt idx="5">
                  <c:v>1.769070233784</c:v>
                </c:pt>
                <c:pt idx="6">
                  <c:v>1.765478216721</c:v>
                </c:pt>
                <c:pt idx="7">
                  <c:v>1.761928159472</c:v>
                </c:pt>
                <c:pt idx="8">
                  <c:v>1.760094634286</c:v>
                </c:pt>
                <c:pt idx="9">
                  <c:v>1.756652473533</c:v>
                </c:pt>
                <c:pt idx="10">
                  <c:v>1.753269067907</c:v>
                </c:pt>
                <c:pt idx="11">
                  <c:v>1.749976005298</c:v>
                </c:pt>
                <c:pt idx="12">
                  <c:v>1.746889030103</c:v>
                </c:pt>
                <c:pt idx="13">
                  <c:v>1.743912212664</c:v>
                </c:pt>
                <c:pt idx="14">
                  <c:v>1.740994018179</c:v>
                </c:pt>
                <c:pt idx="15">
                  <c:v>1.738120225836</c:v>
                </c:pt>
                <c:pt idx="16">
                  <c:v>1.736639464452</c:v>
                </c:pt>
                <c:pt idx="17">
                  <c:v>1.73386427589</c:v>
                </c:pt>
                <c:pt idx="18">
                  <c:v>1.731144867643</c:v>
                </c:pt>
                <c:pt idx="19">
                  <c:v>1.728507521816</c:v>
                </c:pt>
                <c:pt idx="20">
                  <c:v>1.726017344637</c:v>
                </c:pt>
                <c:pt idx="21">
                  <c:v>1.723613134303</c:v>
                </c:pt>
                <c:pt idx="22">
                  <c:v>1.721264038692</c:v>
                </c:pt>
                <c:pt idx="23">
                  <c:v>1.718957344477</c:v>
                </c:pt>
                <c:pt idx="24">
                  <c:v>1.71777237133</c:v>
                </c:pt>
                <c:pt idx="25">
                  <c:v>1.715561429529</c:v>
                </c:pt>
                <c:pt idx="26">
                  <c:v>1.713400183444</c:v>
                </c:pt>
                <c:pt idx="27">
                  <c:v>1.711314842407</c:v>
                </c:pt>
                <c:pt idx="28">
                  <c:v>1.709338357451</c:v>
                </c:pt>
                <c:pt idx="29">
                  <c:v>1.707430746142</c:v>
                </c:pt>
                <c:pt idx="30">
                  <c:v>1.70557359149</c:v>
                </c:pt>
                <c:pt idx="31">
                  <c:v>1.703756545864</c:v>
                </c:pt>
                <c:pt idx="32">
                  <c:v>1.702827712096</c:v>
                </c:pt>
                <c:pt idx="33">
                  <c:v>1.701101424324</c:v>
                </c:pt>
                <c:pt idx="34">
                  <c:v>1.699421440661</c:v>
                </c:pt>
                <c:pt idx="35">
                  <c:v>1.697808125584</c:v>
                </c:pt>
                <c:pt idx="36">
                  <c:v>1.696277363645</c:v>
                </c:pt>
                <c:pt idx="37">
                  <c:v>1.694806547017</c:v>
                </c:pt>
                <c:pt idx="38">
                  <c:v>1.693381126652</c:v>
                </c:pt>
                <c:pt idx="39">
                  <c:v>1.691993961241</c:v>
                </c:pt>
                <c:pt idx="40">
                  <c:v>1.691290104301</c:v>
                </c:pt>
                <c:pt idx="41">
                  <c:v>1.68999197492</c:v>
                </c:pt>
                <c:pt idx="42">
                  <c:v>1.688734517927</c:v>
                </c:pt>
                <c:pt idx="43">
                  <c:v>1.687536024337</c:v>
                </c:pt>
                <c:pt idx="44">
                  <c:v>1.686401935541</c:v>
                </c:pt>
                <c:pt idx="45">
                  <c:v>1.685320330536</c:v>
                </c:pt>
                <c:pt idx="46">
                  <c:v>1.684281023796</c:v>
                </c:pt>
                <c:pt idx="47">
                  <c:v>1.683278208945</c:v>
                </c:pt>
                <c:pt idx="48">
                  <c:v>1.682775060355</c:v>
                </c:pt>
                <c:pt idx="49">
                  <c:v>1.681858626551</c:v>
                </c:pt>
                <c:pt idx="50">
                  <c:v>1.680980742854</c:v>
                </c:pt>
                <c:pt idx="51">
                  <c:v>1.680154104304</c:v>
                </c:pt>
                <c:pt idx="52">
                  <c:v>1.67937896164</c:v>
                </c:pt>
                <c:pt idx="53">
                  <c:v>1.678649857721</c:v>
                </c:pt>
                <c:pt idx="54">
                  <c:v>1.677960368166</c:v>
                </c:pt>
                <c:pt idx="55">
                  <c:v>1.677306154152</c:v>
                </c:pt>
                <c:pt idx="56">
                  <c:v>1.676985158568</c:v>
                </c:pt>
                <c:pt idx="57">
                  <c:v>1.676414843914</c:v>
                </c:pt>
                <c:pt idx="58">
                  <c:v>1.675879893233</c:v>
                </c:pt>
                <c:pt idx="59">
                  <c:v>1.675389591466</c:v>
                </c:pt>
                <c:pt idx="60">
                  <c:v>1.674942298059</c:v>
                </c:pt>
                <c:pt idx="61">
                  <c:v>1.674536132444</c:v>
                </c:pt>
                <c:pt idx="62">
                  <c:v>1.674167794977</c:v>
                </c:pt>
                <c:pt idx="63">
                  <c:v>1.673832735408</c:v>
                </c:pt>
                <c:pt idx="64">
                  <c:v>1.673678683488</c:v>
                </c:pt>
                <c:pt idx="65">
                  <c:v>1.673424669853</c:v>
                </c:pt>
                <c:pt idx="66">
                  <c:v>1.673205834096</c:v>
                </c:pt>
                <c:pt idx="67">
                  <c:v>1.673026271983</c:v>
                </c:pt>
                <c:pt idx="68">
                  <c:v>1.672887197852</c:v>
                </c:pt>
                <c:pt idx="69">
                  <c:v>1.672786211291</c:v>
                </c:pt>
                <c:pt idx="70">
                  <c:v>1.672720015459</c:v>
                </c:pt>
                <c:pt idx="71">
                  <c:v>1.672681418109</c:v>
                </c:pt>
              </c:numCache>
            </c:numRef>
          </c:yVal>
          <c:smooth val="1"/>
        </c:ser>
        <c:dLbls>
          <c:showLegendKey val="0"/>
          <c:showVal val="0"/>
          <c:showCatName val="0"/>
          <c:showSerName val="0"/>
          <c:showPercent val="0"/>
          <c:showBubbleSize val="0"/>
        </c:dLbls>
        <c:axId val="2119011768"/>
        <c:axId val="2118254552"/>
      </c:scatterChart>
      <c:valAx>
        <c:axId val="2119011768"/>
        <c:scaling>
          <c:orientation val="minMax"/>
        </c:scaling>
        <c:delete val="0"/>
        <c:axPos val="b"/>
        <c:majorGridlines/>
        <c:minorGridlines/>
        <c:title>
          <c:tx>
            <c:rich>
              <a:bodyPr/>
              <a:lstStyle/>
              <a:p>
                <a:pPr>
                  <a:defRPr/>
                </a:pPr>
                <a:r>
                  <a:rPr lang="fr-FR" sz="1000" b="0" dirty="0">
                    <a:latin typeface="Arial" pitchFamily="34" charset="0"/>
                    <a:cs typeface="Arial" pitchFamily="34" charset="0"/>
                  </a:rPr>
                  <a:t>Chips</a:t>
                </a:r>
                <a:r>
                  <a:rPr lang="fr-FR" sz="1000" b="0" baseline="0" dirty="0">
                    <a:latin typeface="Arial" pitchFamily="34" charset="0"/>
                    <a:cs typeface="Arial" pitchFamily="34" charset="0"/>
                  </a:rPr>
                  <a:t> interconnections</a:t>
                </a:r>
                <a:endParaRPr lang="fr-FR" sz="1000" b="0" dirty="0">
                  <a:latin typeface="Arial" pitchFamily="34" charset="0"/>
                  <a:cs typeface="Arial" pitchFamily="34" charset="0"/>
                </a:endParaRPr>
              </a:p>
            </c:rich>
          </c:tx>
          <c:layout/>
          <c:overlay val="0"/>
        </c:title>
        <c:numFmt formatCode="General" sourceLinked="1"/>
        <c:majorTickMark val="out"/>
        <c:minorTickMark val="none"/>
        <c:tickLblPos val="nextTo"/>
        <c:crossAx val="2118254552"/>
        <c:crosses val="autoZero"/>
        <c:crossBetween val="midCat"/>
      </c:valAx>
      <c:valAx>
        <c:axId val="2118254552"/>
        <c:scaling>
          <c:orientation val="minMax"/>
        </c:scaling>
        <c:delete val="0"/>
        <c:axPos val="l"/>
        <c:majorGridlines/>
        <c:minorGridlines/>
        <c:title>
          <c:tx>
            <c:rich>
              <a:bodyPr/>
              <a:lstStyle/>
              <a:p>
                <a:pPr>
                  <a:defRPr sz="1400">
                    <a:latin typeface="Arial" pitchFamily="34" charset="0"/>
                    <a:cs typeface="Arial" pitchFamily="34" charset="0"/>
                  </a:defRPr>
                </a:pPr>
                <a:r>
                  <a:rPr lang="fr-FR" sz="1000" b="0" dirty="0" smtClean="0">
                    <a:latin typeface="Arial" pitchFamily="34" charset="0"/>
                    <a:cs typeface="Arial" pitchFamily="34" charset="0"/>
                  </a:rPr>
                  <a:t>Input </a:t>
                </a:r>
                <a:r>
                  <a:rPr lang="fr-FR" sz="1000" b="0" dirty="0">
                    <a:latin typeface="Arial" pitchFamily="34" charset="0"/>
                    <a:cs typeface="Arial" pitchFamily="34" charset="0"/>
                  </a:rPr>
                  <a:t>voltage (V)</a:t>
                </a:r>
              </a:p>
            </c:rich>
          </c:tx>
          <c:layout>
            <c:manualLayout>
              <c:xMode val="edge"/>
              <c:yMode val="edge"/>
              <c:x val="0.0137585991244528"/>
              <c:y val="0.383080148518021"/>
            </c:manualLayout>
          </c:layout>
          <c:overlay val="0"/>
        </c:title>
        <c:numFmt formatCode="General" sourceLinked="0"/>
        <c:majorTickMark val="out"/>
        <c:minorTickMark val="none"/>
        <c:tickLblPos val="nextTo"/>
        <c:crossAx val="2119011768"/>
        <c:crosses val="autoZero"/>
        <c:crossBetween val="midCat"/>
      </c:valAx>
    </c:plotArea>
    <c:legend>
      <c:legendPos val="r"/>
      <c:layout/>
      <c:overlay val="0"/>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0569BA-0F60-DC47-8036-FAA80DBDB218}" type="doc">
      <dgm:prSet loTypeId="urn:microsoft.com/office/officeart/2005/8/layout/StepDownProcess" loCatId="" qsTypeId="urn:microsoft.com/office/officeart/2005/8/quickstyle/simple1" qsCatId="simple" csTypeId="urn:microsoft.com/office/officeart/2005/8/colors/accent4_5" csCatId="accent4" phldr="1"/>
      <dgm:spPr/>
      <dgm:t>
        <a:bodyPr/>
        <a:lstStyle/>
        <a:p>
          <a:endParaRPr lang="en-US"/>
        </a:p>
      </dgm:t>
    </dgm:pt>
    <dgm:pt modelId="{DAAC1E84-1DD1-2149-8398-DFC569C89137}">
      <dgm:prSet phldrT="[Text]"/>
      <dgm:spPr/>
      <dgm:t>
        <a:bodyPr/>
        <a:lstStyle/>
        <a:p>
          <a:r>
            <a:rPr lang="en-US" dirty="0" err="1" smtClean="0"/>
            <a:t>A.Wafers</a:t>
          </a:r>
          <a:r>
            <a:rPr lang="en-US" dirty="0" smtClean="0"/>
            <a:t> </a:t>
          </a:r>
          <a:r>
            <a:rPr lang="en-US" dirty="0" smtClean="0"/>
            <a:t>from foundry</a:t>
          </a:r>
          <a:endParaRPr lang="en-US" dirty="0"/>
        </a:p>
      </dgm:t>
    </dgm:pt>
    <dgm:pt modelId="{5DC70EB6-C2F5-A547-9ECA-B7B61489E9AB}" type="parTrans" cxnId="{269568C7-10BE-2E4D-861C-F13A62379F08}">
      <dgm:prSet/>
      <dgm:spPr/>
      <dgm:t>
        <a:bodyPr/>
        <a:lstStyle/>
        <a:p>
          <a:endParaRPr lang="en-US"/>
        </a:p>
      </dgm:t>
    </dgm:pt>
    <dgm:pt modelId="{F7A22920-D8D9-7946-8A14-1B7D4495F149}" type="sibTrans" cxnId="{269568C7-10BE-2E4D-861C-F13A62379F08}">
      <dgm:prSet/>
      <dgm:spPr/>
      <dgm:t>
        <a:bodyPr/>
        <a:lstStyle/>
        <a:p>
          <a:endParaRPr lang="en-US"/>
        </a:p>
      </dgm:t>
    </dgm:pt>
    <dgm:pt modelId="{825BB6CE-C96D-8B4D-8AA8-93CB682C2F83}">
      <dgm:prSet phldrT="[Text]" custT="1"/>
      <dgm:spPr/>
      <dgm:t>
        <a:bodyPr/>
        <a:lstStyle/>
        <a:p>
          <a:r>
            <a:rPr lang="en-US" sz="1600" dirty="0" smtClean="0"/>
            <a:t>Test of </a:t>
          </a:r>
          <a:r>
            <a:rPr lang="en-US" sz="1600" dirty="0" smtClean="0"/>
            <a:t>chips on subset of wafers</a:t>
          </a:r>
          <a:endParaRPr lang="en-US" sz="1600" dirty="0"/>
        </a:p>
      </dgm:t>
    </dgm:pt>
    <dgm:pt modelId="{8CA76247-8F2C-6942-959D-6DB8D3B6188B}" type="parTrans" cxnId="{F5187405-34D1-0B48-A981-4C020E10F04F}">
      <dgm:prSet/>
      <dgm:spPr/>
      <dgm:t>
        <a:bodyPr/>
        <a:lstStyle/>
        <a:p>
          <a:endParaRPr lang="en-US"/>
        </a:p>
      </dgm:t>
    </dgm:pt>
    <dgm:pt modelId="{F133319D-F7B6-C64C-A5A1-70C3E78725F6}" type="sibTrans" cxnId="{F5187405-34D1-0B48-A981-4C020E10F04F}">
      <dgm:prSet/>
      <dgm:spPr/>
      <dgm:t>
        <a:bodyPr/>
        <a:lstStyle/>
        <a:p>
          <a:endParaRPr lang="en-US"/>
        </a:p>
      </dgm:t>
    </dgm:pt>
    <dgm:pt modelId="{DD4A7CC0-FFF0-1148-A591-1527120CB206}">
      <dgm:prSet phldrT="[Text]"/>
      <dgm:spPr/>
      <dgm:t>
        <a:bodyPr/>
        <a:lstStyle/>
        <a:p>
          <a:r>
            <a:rPr lang="en-US" dirty="0" smtClean="0"/>
            <a:t>B. Post</a:t>
          </a:r>
          <a:r>
            <a:rPr lang="en-US" dirty="0" smtClean="0"/>
            <a:t>-processing (</a:t>
          </a:r>
          <a:r>
            <a:rPr lang="en-US" dirty="0" err="1" smtClean="0"/>
            <a:t>metallisation</a:t>
          </a:r>
          <a:r>
            <a:rPr lang="en-US" dirty="0" smtClean="0"/>
            <a:t>, bumping?)</a:t>
          </a:r>
          <a:endParaRPr lang="en-US" dirty="0"/>
        </a:p>
      </dgm:t>
    </dgm:pt>
    <dgm:pt modelId="{A9DB8811-BFAF-AE46-BC98-BA64A75816A7}" type="parTrans" cxnId="{BF412693-CD08-254E-A1EB-7E8A8AC2D5FE}">
      <dgm:prSet/>
      <dgm:spPr/>
      <dgm:t>
        <a:bodyPr/>
        <a:lstStyle/>
        <a:p>
          <a:endParaRPr lang="en-US"/>
        </a:p>
      </dgm:t>
    </dgm:pt>
    <dgm:pt modelId="{F8F0B2DA-4FF6-C445-BA86-194C623DC851}" type="sibTrans" cxnId="{BF412693-CD08-254E-A1EB-7E8A8AC2D5FE}">
      <dgm:prSet/>
      <dgm:spPr/>
      <dgm:t>
        <a:bodyPr/>
        <a:lstStyle/>
        <a:p>
          <a:endParaRPr lang="en-US"/>
        </a:p>
      </dgm:t>
    </dgm:pt>
    <dgm:pt modelId="{9425BBFC-43A2-AA42-AA63-146E320DB3BA}">
      <dgm:prSet phldrT="[Text]" custT="1"/>
      <dgm:spPr/>
      <dgm:t>
        <a:bodyPr/>
        <a:lstStyle/>
        <a:p>
          <a:r>
            <a:rPr lang="en-US" sz="1600" dirty="0" smtClean="0"/>
            <a:t>Test of (few) chips on </a:t>
          </a:r>
          <a:r>
            <a:rPr lang="en-US" sz="1600" dirty="0" smtClean="0"/>
            <a:t>subset of wafers, Visual inspection! </a:t>
          </a:r>
          <a:endParaRPr lang="en-US" sz="1600" dirty="0"/>
        </a:p>
      </dgm:t>
    </dgm:pt>
    <dgm:pt modelId="{539147F1-A6A3-2043-9416-ECC5F0D7F6A8}" type="parTrans" cxnId="{CFC34FB7-F518-9343-AC9C-F9E83EE1681B}">
      <dgm:prSet/>
      <dgm:spPr/>
      <dgm:t>
        <a:bodyPr/>
        <a:lstStyle/>
        <a:p>
          <a:endParaRPr lang="en-US"/>
        </a:p>
      </dgm:t>
    </dgm:pt>
    <dgm:pt modelId="{3A01750C-85D5-0049-8CE8-B85EC4A7186B}" type="sibTrans" cxnId="{CFC34FB7-F518-9343-AC9C-F9E83EE1681B}">
      <dgm:prSet/>
      <dgm:spPr/>
      <dgm:t>
        <a:bodyPr/>
        <a:lstStyle/>
        <a:p>
          <a:endParaRPr lang="en-US"/>
        </a:p>
      </dgm:t>
    </dgm:pt>
    <dgm:pt modelId="{278F8C9E-1752-494A-B887-D6FF47D3D8A3}">
      <dgm:prSet phldrT="[Text]"/>
      <dgm:spPr/>
      <dgm:t>
        <a:bodyPr/>
        <a:lstStyle/>
        <a:p>
          <a:r>
            <a:rPr lang="en-US" dirty="0" smtClean="0"/>
            <a:t>C. Dicing </a:t>
          </a:r>
          <a:r>
            <a:rPr lang="en-US" dirty="0" smtClean="0"/>
            <a:t>and Thinning</a:t>
          </a:r>
          <a:endParaRPr lang="en-US" dirty="0"/>
        </a:p>
      </dgm:t>
    </dgm:pt>
    <dgm:pt modelId="{025A2073-E45A-E640-8701-652F84E688F1}" type="parTrans" cxnId="{2D1E1249-D911-0F4A-931A-69E4C03A0EB2}">
      <dgm:prSet/>
      <dgm:spPr/>
      <dgm:t>
        <a:bodyPr/>
        <a:lstStyle/>
        <a:p>
          <a:endParaRPr lang="en-US"/>
        </a:p>
      </dgm:t>
    </dgm:pt>
    <dgm:pt modelId="{BA39B7D8-44DF-1F4E-A100-442B26DEF8EF}" type="sibTrans" cxnId="{2D1E1249-D911-0F4A-931A-69E4C03A0EB2}">
      <dgm:prSet/>
      <dgm:spPr/>
      <dgm:t>
        <a:bodyPr/>
        <a:lstStyle/>
        <a:p>
          <a:endParaRPr lang="en-US"/>
        </a:p>
      </dgm:t>
    </dgm:pt>
    <dgm:pt modelId="{9AC7EF80-47FC-E34E-BB98-1A4E779529EF}">
      <dgm:prSet phldrT="[Text]" custT="1"/>
      <dgm:spPr/>
      <dgm:t>
        <a:bodyPr/>
        <a:lstStyle/>
        <a:p>
          <a:r>
            <a:rPr lang="en-US" sz="1600" dirty="0" smtClean="0"/>
            <a:t>Test </a:t>
          </a:r>
          <a:r>
            <a:rPr lang="en-US" sz="1600" dirty="0" smtClean="0"/>
            <a:t>and inspection of </a:t>
          </a:r>
          <a:r>
            <a:rPr lang="en-US" sz="1600" dirty="0" smtClean="0"/>
            <a:t>individual chips</a:t>
          </a:r>
          <a:endParaRPr lang="en-US" sz="1600" dirty="0"/>
        </a:p>
      </dgm:t>
    </dgm:pt>
    <dgm:pt modelId="{28A0E1F7-7C22-D441-9153-690D25EF6A47}" type="parTrans" cxnId="{B6ACE49C-CD19-CD4D-A619-B52379A160CF}">
      <dgm:prSet/>
      <dgm:spPr/>
      <dgm:t>
        <a:bodyPr/>
        <a:lstStyle/>
        <a:p>
          <a:endParaRPr lang="en-US"/>
        </a:p>
      </dgm:t>
    </dgm:pt>
    <dgm:pt modelId="{CDF45BF2-BCE2-F644-BE4D-3F1112DCD3B2}" type="sibTrans" cxnId="{B6ACE49C-CD19-CD4D-A619-B52379A160CF}">
      <dgm:prSet/>
      <dgm:spPr/>
      <dgm:t>
        <a:bodyPr/>
        <a:lstStyle/>
        <a:p>
          <a:endParaRPr lang="en-US"/>
        </a:p>
      </dgm:t>
    </dgm:pt>
    <dgm:pt modelId="{53426359-A7C2-B849-949C-835BFD6A87C3}" type="pres">
      <dgm:prSet presAssocID="{050569BA-0F60-DC47-8036-FAA80DBDB218}" presName="rootnode" presStyleCnt="0">
        <dgm:presLayoutVars>
          <dgm:chMax/>
          <dgm:chPref/>
          <dgm:dir/>
          <dgm:animLvl val="lvl"/>
        </dgm:presLayoutVars>
      </dgm:prSet>
      <dgm:spPr/>
      <dgm:t>
        <a:bodyPr/>
        <a:lstStyle/>
        <a:p>
          <a:endParaRPr lang="en-US"/>
        </a:p>
      </dgm:t>
    </dgm:pt>
    <dgm:pt modelId="{1F597B24-138B-4C4F-818B-10CE26B0186A}" type="pres">
      <dgm:prSet presAssocID="{DAAC1E84-1DD1-2149-8398-DFC569C89137}" presName="composite" presStyleCnt="0"/>
      <dgm:spPr/>
    </dgm:pt>
    <dgm:pt modelId="{0B0A24CF-5F86-2D4A-8017-1395CC894D31}" type="pres">
      <dgm:prSet presAssocID="{DAAC1E84-1DD1-2149-8398-DFC569C89137}" presName="bentUpArrow1" presStyleLbl="alignImgPlace1" presStyleIdx="0" presStyleCnt="2"/>
      <dgm:spPr/>
    </dgm:pt>
    <dgm:pt modelId="{264E75E7-42F4-1548-84EC-86B7D7B40D5C}" type="pres">
      <dgm:prSet presAssocID="{DAAC1E84-1DD1-2149-8398-DFC569C89137}" presName="ParentText" presStyleLbl="node1" presStyleIdx="0" presStyleCnt="3">
        <dgm:presLayoutVars>
          <dgm:chMax val="1"/>
          <dgm:chPref val="1"/>
          <dgm:bulletEnabled val="1"/>
        </dgm:presLayoutVars>
      </dgm:prSet>
      <dgm:spPr/>
      <dgm:t>
        <a:bodyPr/>
        <a:lstStyle/>
        <a:p>
          <a:endParaRPr lang="en-US"/>
        </a:p>
      </dgm:t>
    </dgm:pt>
    <dgm:pt modelId="{85ADD23B-4C87-3743-BE0E-89C62F8C2481}" type="pres">
      <dgm:prSet presAssocID="{DAAC1E84-1DD1-2149-8398-DFC569C89137}" presName="ChildText" presStyleLbl="revTx" presStyleIdx="0" presStyleCnt="3" custScaleX="207255" custLinFactNeighborX="62521">
        <dgm:presLayoutVars>
          <dgm:chMax val="0"/>
          <dgm:chPref val="0"/>
          <dgm:bulletEnabled val="1"/>
        </dgm:presLayoutVars>
      </dgm:prSet>
      <dgm:spPr/>
      <dgm:t>
        <a:bodyPr/>
        <a:lstStyle/>
        <a:p>
          <a:endParaRPr lang="en-US"/>
        </a:p>
      </dgm:t>
    </dgm:pt>
    <dgm:pt modelId="{9E81593A-B735-CC4C-A577-58FDBF66B7B7}" type="pres">
      <dgm:prSet presAssocID="{F7A22920-D8D9-7946-8A14-1B7D4495F149}" presName="sibTrans" presStyleCnt="0"/>
      <dgm:spPr/>
    </dgm:pt>
    <dgm:pt modelId="{6AFD0C42-A598-7A40-BCC2-E65AB885304D}" type="pres">
      <dgm:prSet presAssocID="{DD4A7CC0-FFF0-1148-A591-1527120CB206}" presName="composite" presStyleCnt="0"/>
      <dgm:spPr/>
    </dgm:pt>
    <dgm:pt modelId="{82623BF9-ADC7-FE4D-B8FE-5F64B55E5303}" type="pres">
      <dgm:prSet presAssocID="{DD4A7CC0-FFF0-1148-A591-1527120CB206}" presName="bentUpArrow1" presStyleLbl="alignImgPlace1" presStyleIdx="1" presStyleCnt="2"/>
      <dgm:spPr/>
    </dgm:pt>
    <dgm:pt modelId="{5104A304-2B47-FA4C-B42C-6F006E4E6742}" type="pres">
      <dgm:prSet presAssocID="{DD4A7CC0-FFF0-1148-A591-1527120CB206}" presName="ParentText" presStyleLbl="node1" presStyleIdx="1" presStyleCnt="3" custLinFactNeighborX="-28054">
        <dgm:presLayoutVars>
          <dgm:chMax val="1"/>
          <dgm:chPref val="1"/>
          <dgm:bulletEnabled val="1"/>
        </dgm:presLayoutVars>
      </dgm:prSet>
      <dgm:spPr/>
      <dgm:t>
        <a:bodyPr/>
        <a:lstStyle/>
        <a:p>
          <a:endParaRPr lang="en-US"/>
        </a:p>
      </dgm:t>
    </dgm:pt>
    <dgm:pt modelId="{0D35EC97-813C-EA44-8030-49350E7CD16D}" type="pres">
      <dgm:prSet presAssocID="{DD4A7CC0-FFF0-1148-A591-1527120CB206}" presName="ChildText" presStyleLbl="revTx" presStyleIdx="1" presStyleCnt="3" custScaleX="268852" custLinFactNeighborX="51229">
        <dgm:presLayoutVars>
          <dgm:chMax val="0"/>
          <dgm:chPref val="0"/>
          <dgm:bulletEnabled val="1"/>
        </dgm:presLayoutVars>
      </dgm:prSet>
      <dgm:spPr/>
      <dgm:t>
        <a:bodyPr/>
        <a:lstStyle/>
        <a:p>
          <a:endParaRPr lang="en-US"/>
        </a:p>
      </dgm:t>
    </dgm:pt>
    <dgm:pt modelId="{C2E3662B-4E4D-264A-89E8-D5E14A677A62}" type="pres">
      <dgm:prSet presAssocID="{F8F0B2DA-4FF6-C445-BA86-194C623DC851}" presName="sibTrans" presStyleCnt="0"/>
      <dgm:spPr/>
    </dgm:pt>
    <dgm:pt modelId="{600FA8E4-09AD-BC44-B034-2F8B96AE795E}" type="pres">
      <dgm:prSet presAssocID="{278F8C9E-1752-494A-B887-D6FF47D3D8A3}" presName="composite" presStyleCnt="0"/>
      <dgm:spPr/>
    </dgm:pt>
    <dgm:pt modelId="{332ED804-4449-2242-ADDE-FE4D10B053A7}" type="pres">
      <dgm:prSet presAssocID="{278F8C9E-1752-494A-B887-D6FF47D3D8A3}" presName="ParentText" presStyleLbl="node1" presStyleIdx="2" presStyleCnt="3" custLinFactNeighborX="-39923">
        <dgm:presLayoutVars>
          <dgm:chMax val="1"/>
          <dgm:chPref val="1"/>
          <dgm:bulletEnabled val="1"/>
        </dgm:presLayoutVars>
      </dgm:prSet>
      <dgm:spPr/>
      <dgm:t>
        <a:bodyPr/>
        <a:lstStyle/>
        <a:p>
          <a:endParaRPr lang="en-US"/>
        </a:p>
      </dgm:t>
    </dgm:pt>
    <dgm:pt modelId="{E61676E9-746E-8647-A49D-747B56866EF8}" type="pres">
      <dgm:prSet presAssocID="{278F8C9E-1752-494A-B887-D6FF47D3D8A3}" presName="FinalChildText" presStyleLbl="revTx" presStyleIdx="2" presStyleCnt="3" custScaleX="227339" custLinFactNeighborX="14840">
        <dgm:presLayoutVars>
          <dgm:chMax val="0"/>
          <dgm:chPref val="0"/>
          <dgm:bulletEnabled val="1"/>
        </dgm:presLayoutVars>
      </dgm:prSet>
      <dgm:spPr/>
      <dgm:t>
        <a:bodyPr/>
        <a:lstStyle/>
        <a:p>
          <a:endParaRPr lang="en-US"/>
        </a:p>
      </dgm:t>
    </dgm:pt>
  </dgm:ptLst>
  <dgm:cxnLst>
    <dgm:cxn modelId="{BF412693-CD08-254E-A1EB-7E8A8AC2D5FE}" srcId="{050569BA-0F60-DC47-8036-FAA80DBDB218}" destId="{DD4A7CC0-FFF0-1148-A591-1527120CB206}" srcOrd="1" destOrd="0" parTransId="{A9DB8811-BFAF-AE46-BC98-BA64A75816A7}" sibTransId="{F8F0B2DA-4FF6-C445-BA86-194C623DC851}"/>
    <dgm:cxn modelId="{B6ACE49C-CD19-CD4D-A619-B52379A160CF}" srcId="{278F8C9E-1752-494A-B887-D6FF47D3D8A3}" destId="{9AC7EF80-47FC-E34E-BB98-1A4E779529EF}" srcOrd="0" destOrd="0" parTransId="{28A0E1F7-7C22-D441-9153-690D25EF6A47}" sibTransId="{CDF45BF2-BCE2-F644-BE4D-3F1112DCD3B2}"/>
    <dgm:cxn modelId="{EC3FEA05-5020-1F41-81D0-B31395B3969F}" type="presOf" srcId="{9AC7EF80-47FC-E34E-BB98-1A4E779529EF}" destId="{E61676E9-746E-8647-A49D-747B56866EF8}" srcOrd="0" destOrd="0" presId="urn:microsoft.com/office/officeart/2005/8/layout/StepDownProcess"/>
    <dgm:cxn modelId="{CFC34FB7-F518-9343-AC9C-F9E83EE1681B}" srcId="{DD4A7CC0-FFF0-1148-A591-1527120CB206}" destId="{9425BBFC-43A2-AA42-AA63-146E320DB3BA}" srcOrd="0" destOrd="0" parTransId="{539147F1-A6A3-2043-9416-ECC5F0D7F6A8}" sibTransId="{3A01750C-85D5-0049-8CE8-B85EC4A7186B}"/>
    <dgm:cxn modelId="{2D1E1249-D911-0F4A-931A-69E4C03A0EB2}" srcId="{050569BA-0F60-DC47-8036-FAA80DBDB218}" destId="{278F8C9E-1752-494A-B887-D6FF47D3D8A3}" srcOrd="2" destOrd="0" parTransId="{025A2073-E45A-E640-8701-652F84E688F1}" sibTransId="{BA39B7D8-44DF-1F4E-A100-442B26DEF8EF}"/>
    <dgm:cxn modelId="{F5187405-34D1-0B48-A981-4C020E10F04F}" srcId="{DAAC1E84-1DD1-2149-8398-DFC569C89137}" destId="{825BB6CE-C96D-8B4D-8AA8-93CB682C2F83}" srcOrd="0" destOrd="0" parTransId="{8CA76247-8F2C-6942-959D-6DB8D3B6188B}" sibTransId="{F133319D-F7B6-C64C-A5A1-70C3E78725F6}"/>
    <dgm:cxn modelId="{2E2AB642-0A97-E74D-8CCF-37E29EC4B5CF}" type="presOf" srcId="{DD4A7CC0-FFF0-1148-A591-1527120CB206}" destId="{5104A304-2B47-FA4C-B42C-6F006E4E6742}" srcOrd="0" destOrd="0" presId="urn:microsoft.com/office/officeart/2005/8/layout/StepDownProcess"/>
    <dgm:cxn modelId="{9DF526F3-87F7-4644-B6B5-9A5939946C98}" type="presOf" srcId="{278F8C9E-1752-494A-B887-D6FF47D3D8A3}" destId="{332ED804-4449-2242-ADDE-FE4D10B053A7}" srcOrd="0" destOrd="0" presId="urn:microsoft.com/office/officeart/2005/8/layout/StepDownProcess"/>
    <dgm:cxn modelId="{269568C7-10BE-2E4D-861C-F13A62379F08}" srcId="{050569BA-0F60-DC47-8036-FAA80DBDB218}" destId="{DAAC1E84-1DD1-2149-8398-DFC569C89137}" srcOrd="0" destOrd="0" parTransId="{5DC70EB6-C2F5-A547-9ECA-B7B61489E9AB}" sibTransId="{F7A22920-D8D9-7946-8A14-1B7D4495F149}"/>
    <dgm:cxn modelId="{9FDCCE63-3A36-D241-9B52-640CD1416523}" type="presOf" srcId="{825BB6CE-C96D-8B4D-8AA8-93CB682C2F83}" destId="{85ADD23B-4C87-3743-BE0E-89C62F8C2481}" srcOrd="0" destOrd="0" presId="urn:microsoft.com/office/officeart/2005/8/layout/StepDownProcess"/>
    <dgm:cxn modelId="{E2910FFC-E122-FE42-B87B-AFB0B598C3C8}" type="presOf" srcId="{DAAC1E84-1DD1-2149-8398-DFC569C89137}" destId="{264E75E7-42F4-1548-84EC-86B7D7B40D5C}" srcOrd="0" destOrd="0" presId="urn:microsoft.com/office/officeart/2005/8/layout/StepDownProcess"/>
    <dgm:cxn modelId="{6615B302-7714-5A45-9575-0D9BF96FC3B2}" type="presOf" srcId="{9425BBFC-43A2-AA42-AA63-146E320DB3BA}" destId="{0D35EC97-813C-EA44-8030-49350E7CD16D}" srcOrd="0" destOrd="0" presId="urn:microsoft.com/office/officeart/2005/8/layout/StepDownProcess"/>
    <dgm:cxn modelId="{D422A1ED-0EE4-0548-AB2E-5F80570CDC30}" type="presOf" srcId="{050569BA-0F60-DC47-8036-FAA80DBDB218}" destId="{53426359-A7C2-B849-949C-835BFD6A87C3}" srcOrd="0" destOrd="0" presId="urn:microsoft.com/office/officeart/2005/8/layout/StepDownProcess"/>
    <dgm:cxn modelId="{686DFBB5-B25A-D94D-A214-B6D9E73BDEF0}" type="presParOf" srcId="{53426359-A7C2-B849-949C-835BFD6A87C3}" destId="{1F597B24-138B-4C4F-818B-10CE26B0186A}" srcOrd="0" destOrd="0" presId="urn:microsoft.com/office/officeart/2005/8/layout/StepDownProcess"/>
    <dgm:cxn modelId="{EEAB1C2F-F28F-664B-9870-52FE31FD546E}" type="presParOf" srcId="{1F597B24-138B-4C4F-818B-10CE26B0186A}" destId="{0B0A24CF-5F86-2D4A-8017-1395CC894D31}" srcOrd="0" destOrd="0" presId="urn:microsoft.com/office/officeart/2005/8/layout/StepDownProcess"/>
    <dgm:cxn modelId="{DB0BA196-037E-AE40-AF2D-1340C287C434}" type="presParOf" srcId="{1F597B24-138B-4C4F-818B-10CE26B0186A}" destId="{264E75E7-42F4-1548-84EC-86B7D7B40D5C}" srcOrd="1" destOrd="0" presId="urn:microsoft.com/office/officeart/2005/8/layout/StepDownProcess"/>
    <dgm:cxn modelId="{6CF7FD8A-00E0-9F4E-94F4-285ECB2EC2F2}" type="presParOf" srcId="{1F597B24-138B-4C4F-818B-10CE26B0186A}" destId="{85ADD23B-4C87-3743-BE0E-89C62F8C2481}" srcOrd="2" destOrd="0" presId="urn:microsoft.com/office/officeart/2005/8/layout/StepDownProcess"/>
    <dgm:cxn modelId="{33C7D6FE-DC59-5746-9F29-DE95929862DF}" type="presParOf" srcId="{53426359-A7C2-B849-949C-835BFD6A87C3}" destId="{9E81593A-B735-CC4C-A577-58FDBF66B7B7}" srcOrd="1" destOrd="0" presId="urn:microsoft.com/office/officeart/2005/8/layout/StepDownProcess"/>
    <dgm:cxn modelId="{064E47B2-F05D-5B44-8220-0D1A5C63DE4E}" type="presParOf" srcId="{53426359-A7C2-B849-949C-835BFD6A87C3}" destId="{6AFD0C42-A598-7A40-BCC2-E65AB885304D}" srcOrd="2" destOrd="0" presId="urn:microsoft.com/office/officeart/2005/8/layout/StepDownProcess"/>
    <dgm:cxn modelId="{B5BDBA0A-277E-A542-8B15-4003DC8DA8BC}" type="presParOf" srcId="{6AFD0C42-A598-7A40-BCC2-E65AB885304D}" destId="{82623BF9-ADC7-FE4D-B8FE-5F64B55E5303}" srcOrd="0" destOrd="0" presId="urn:microsoft.com/office/officeart/2005/8/layout/StepDownProcess"/>
    <dgm:cxn modelId="{E4C81386-6C6E-8E46-800B-915D66B9E6BC}" type="presParOf" srcId="{6AFD0C42-A598-7A40-BCC2-E65AB885304D}" destId="{5104A304-2B47-FA4C-B42C-6F006E4E6742}" srcOrd="1" destOrd="0" presId="urn:microsoft.com/office/officeart/2005/8/layout/StepDownProcess"/>
    <dgm:cxn modelId="{7B0A7E93-A0DA-B44B-8A59-4DD93334AE47}" type="presParOf" srcId="{6AFD0C42-A598-7A40-BCC2-E65AB885304D}" destId="{0D35EC97-813C-EA44-8030-49350E7CD16D}" srcOrd="2" destOrd="0" presId="urn:microsoft.com/office/officeart/2005/8/layout/StepDownProcess"/>
    <dgm:cxn modelId="{789E0CBC-C6F2-DD4A-B58C-871036663AC2}" type="presParOf" srcId="{53426359-A7C2-B849-949C-835BFD6A87C3}" destId="{C2E3662B-4E4D-264A-89E8-D5E14A677A62}" srcOrd="3" destOrd="0" presId="urn:microsoft.com/office/officeart/2005/8/layout/StepDownProcess"/>
    <dgm:cxn modelId="{63316E42-C5AB-8C44-872A-10BEAC094CEF}" type="presParOf" srcId="{53426359-A7C2-B849-949C-835BFD6A87C3}" destId="{600FA8E4-09AD-BC44-B034-2F8B96AE795E}" srcOrd="4" destOrd="0" presId="urn:microsoft.com/office/officeart/2005/8/layout/StepDownProcess"/>
    <dgm:cxn modelId="{27DC188D-9C68-1049-BFF4-D6F67E94D139}" type="presParOf" srcId="{600FA8E4-09AD-BC44-B034-2F8B96AE795E}" destId="{332ED804-4449-2242-ADDE-FE4D10B053A7}" srcOrd="0" destOrd="0" presId="urn:microsoft.com/office/officeart/2005/8/layout/StepDownProcess"/>
    <dgm:cxn modelId="{87759EE7-0086-A74C-8FA4-D5D9210BFD08}" type="presParOf" srcId="{600FA8E4-09AD-BC44-B034-2F8B96AE795E}" destId="{E61676E9-746E-8647-A49D-747B56866EF8}"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0A24CF-5F86-2D4A-8017-1395CC894D31}">
      <dsp:nvSpPr>
        <dsp:cNvPr id="0" name=""/>
        <dsp:cNvSpPr/>
      </dsp:nvSpPr>
      <dsp:spPr>
        <a:xfrm rot="5400000">
          <a:off x="1091250" y="1053796"/>
          <a:ext cx="931991" cy="1061039"/>
        </a:xfrm>
        <a:prstGeom prst="bentUpArrow">
          <a:avLst>
            <a:gd name="adj1" fmla="val 32840"/>
            <a:gd name="adj2" fmla="val 25000"/>
            <a:gd name="adj3" fmla="val 35780"/>
          </a:avLst>
        </a:prstGeom>
        <a:solidFill>
          <a:schemeClr val="accent4">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4E75E7-42F4-1548-84EC-86B7D7B40D5C}">
      <dsp:nvSpPr>
        <dsp:cNvPr id="0" name=""/>
        <dsp:cNvSpPr/>
      </dsp:nvSpPr>
      <dsp:spPr>
        <a:xfrm>
          <a:off x="844329" y="20664"/>
          <a:ext cx="1568925" cy="1098196"/>
        </a:xfrm>
        <a:prstGeom prst="roundRect">
          <a:avLst>
            <a:gd name="adj" fmla="val 16670"/>
          </a:avLst>
        </a:prstGeom>
        <a:solidFill>
          <a:schemeClr val="accent4">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err="1" smtClean="0"/>
            <a:t>A.Wafers</a:t>
          </a:r>
          <a:r>
            <a:rPr lang="en-US" sz="1500" kern="1200" dirty="0" smtClean="0"/>
            <a:t> </a:t>
          </a:r>
          <a:r>
            <a:rPr lang="en-US" sz="1500" kern="1200" dirty="0" smtClean="0"/>
            <a:t>from foundry</a:t>
          </a:r>
          <a:endParaRPr lang="en-US" sz="1500" kern="1200" dirty="0"/>
        </a:p>
      </dsp:txBody>
      <dsp:txXfrm>
        <a:off x="897948" y="74283"/>
        <a:ext cx="1461687" cy="990958"/>
      </dsp:txXfrm>
    </dsp:sp>
    <dsp:sp modelId="{85ADD23B-4C87-3743-BE0E-89C62F8C2481}">
      <dsp:nvSpPr>
        <dsp:cNvPr id="0" name=""/>
        <dsp:cNvSpPr/>
      </dsp:nvSpPr>
      <dsp:spPr>
        <a:xfrm>
          <a:off x="2514737" y="125402"/>
          <a:ext cx="2364959" cy="887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Test of </a:t>
          </a:r>
          <a:r>
            <a:rPr lang="en-US" sz="1600" kern="1200" dirty="0" smtClean="0"/>
            <a:t>chips on subset of wafers</a:t>
          </a:r>
          <a:endParaRPr lang="en-US" sz="1600" kern="1200" dirty="0"/>
        </a:p>
      </dsp:txBody>
      <dsp:txXfrm>
        <a:off x="2514737" y="125402"/>
        <a:ext cx="2364959" cy="887611"/>
      </dsp:txXfrm>
    </dsp:sp>
    <dsp:sp modelId="{82623BF9-ADC7-FE4D-B8FE-5F64B55E5303}">
      <dsp:nvSpPr>
        <dsp:cNvPr id="0" name=""/>
        <dsp:cNvSpPr/>
      </dsp:nvSpPr>
      <dsp:spPr>
        <a:xfrm rot="5400000">
          <a:off x="2685785" y="2287433"/>
          <a:ext cx="931991" cy="1061039"/>
        </a:xfrm>
        <a:prstGeom prst="bentUpArrow">
          <a:avLst>
            <a:gd name="adj1" fmla="val 32840"/>
            <a:gd name="adj2" fmla="val 25000"/>
            <a:gd name="adj3" fmla="val 35780"/>
          </a:avLst>
        </a:prstGeom>
        <a:solidFill>
          <a:schemeClr val="accent4">
            <a:tint val="50000"/>
            <a:hueOff val="-5711"/>
            <a:satOff val="-103"/>
            <a:lumOff val="166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104A304-2B47-FA4C-B42C-6F006E4E6742}">
      <dsp:nvSpPr>
        <dsp:cNvPr id="0" name=""/>
        <dsp:cNvSpPr/>
      </dsp:nvSpPr>
      <dsp:spPr>
        <a:xfrm>
          <a:off x="1998718" y="1254302"/>
          <a:ext cx="1568925" cy="1098196"/>
        </a:xfrm>
        <a:prstGeom prst="roundRect">
          <a:avLst>
            <a:gd name="adj" fmla="val 16670"/>
          </a:avLst>
        </a:prstGeom>
        <a:solidFill>
          <a:schemeClr val="accent4">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B. Post</a:t>
          </a:r>
          <a:r>
            <a:rPr lang="en-US" sz="1500" kern="1200" dirty="0" smtClean="0"/>
            <a:t>-processing (</a:t>
          </a:r>
          <a:r>
            <a:rPr lang="en-US" sz="1500" kern="1200" dirty="0" err="1" smtClean="0"/>
            <a:t>metallisation</a:t>
          </a:r>
          <a:r>
            <a:rPr lang="en-US" sz="1500" kern="1200" dirty="0" smtClean="0"/>
            <a:t>, bumping?)</a:t>
          </a:r>
          <a:endParaRPr lang="en-US" sz="1500" kern="1200" dirty="0"/>
        </a:p>
      </dsp:txBody>
      <dsp:txXfrm>
        <a:off x="2052337" y="1307921"/>
        <a:ext cx="1461687" cy="990958"/>
      </dsp:txXfrm>
    </dsp:sp>
    <dsp:sp modelId="{0D35EC97-813C-EA44-8030-49350E7CD16D}">
      <dsp:nvSpPr>
        <dsp:cNvPr id="0" name=""/>
        <dsp:cNvSpPr/>
      </dsp:nvSpPr>
      <dsp:spPr>
        <a:xfrm>
          <a:off x="3628983" y="1359040"/>
          <a:ext cx="3067834" cy="887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Test of (few) chips on </a:t>
          </a:r>
          <a:r>
            <a:rPr lang="en-US" sz="1600" kern="1200" dirty="0" smtClean="0"/>
            <a:t>subset of wafers, Visual inspection! </a:t>
          </a:r>
          <a:endParaRPr lang="en-US" sz="1600" kern="1200" dirty="0"/>
        </a:p>
      </dsp:txBody>
      <dsp:txXfrm>
        <a:off x="3628983" y="1359040"/>
        <a:ext cx="3067834" cy="887611"/>
      </dsp:txXfrm>
    </dsp:sp>
    <dsp:sp modelId="{332ED804-4449-2242-ADDE-FE4D10B053A7}">
      <dsp:nvSpPr>
        <dsp:cNvPr id="0" name=""/>
        <dsp:cNvSpPr/>
      </dsp:nvSpPr>
      <dsp:spPr>
        <a:xfrm>
          <a:off x="3407037" y="2487939"/>
          <a:ext cx="1568925" cy="1098196"/>
        </a:xfrm>
        <a:prstGeom prst="roundRect">
          <a:avLst>
            <a:gd name="adj" fmla="val 16670"/>
          </a:avLst>
        </a:prstGeom>
        <a:solidFill>
          <a:schemeClr val="accent4">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C. Dicing </a:t>
          </a:r>
          <a:r>
            <a:rPr lang="en-US" sz="1500" kern="1200" dirty="0" smtClean="0"/>
            <a:t>and Thinning</a:t>
          </a:r>
          <a:endParaRPr lang="en-US" sz="1500" kern="1200" dirty="0"/>
        </a:p>
      </dsp:txBody>
      <dsp:txXfrm>
        <a:off x="3460656" y="2541558"/>
        <a:ext cx="1461687" cy="990958"/>
      </dsp:txXfrm>
    </dsp:sp>
    <dsp:sp modelId="{E61676E9-746E-8647-A49D-747B56866EF8}">
      <dsp:nvSpPr>
        <dsp:cNvPr id="0" name=""/>
        <dsp:cNvSpPr/>
      </dsp:nvSpPr>
      <dsp:spPr>
        <a:xfrm>
          <a:off x="5045138" y="2592677"/>
          <a:ext cx="2594135" cy="887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Test </a:t>
          </a:r>
          <a:r>
            <a:rPr lang="en-US" sz="1600" kern="1200" dirty="0" smtClean="0"/>
            <a:t>and inspection of </a:t>
          </a:r>
          <a:r>
            <a:rPr lang="en-US" sz="1600" kern="1200" dirty="0" smtClean="0"/>
            <a:t>individual chips</a:t>
          </a:r>
          <a:endParaRPr lang="en-US" sz="1600" kern="1200" dirty="0"/>
        </a:p>
      </dsp:txBody>
      <dsp:txXfrm>
        <a:off x="5045138" y="2592677"/>
        <a:ext cx="2594135" cy="887611"/>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EAFFA6A-7215-A04E-BB86-B2CC8404B5DD}" type="datetimeFigureOut">
              <a:rPr lang="en-US" smtClean="0"/>
              <a:t>4/5/13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3BE891-C342-0143-B218-52E04874F6D3}" type="slidenum">
              <a:rPr lang="en-US" smtClean="0"/>
              <a:t>‹#›</a:t>
            </a:fld>
            <a:endParaRPr lang="en-US"/>
          </a:p>
        </p:txBody>
      </p:sp>
    </p:spTree>
    <p:extLst>
      <p:ext uri="{BB962C8B-B14F-4D97-AF65-F5344CB8AC3E}">
        <p14:creationId xmlns:p14="http://schemas.microsoft.com/office/powerpoint/2010/main" val="4717610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40661-6566-214E-A317-268CC7073C59}" type="datetimeFigureOut">
              <a:rPr lang="en-US" smtClean="0"/>
              <a:t>4/5/13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133ABE-5F83-CC4D-81F0-EF41FE2081B8}" type="slidenum">
              <a:rPr lang="en-US" smtClean="0"/>
              <a:t>‹#›</a:t>
            </a:fld>
            <a:endParaRPr lang="en-US"/>
          </a:p>
        </p:txBody>
      </p:sp>
    </p:spTree>
    <p:extLst>
      <p:ext uri="{BB962C8B-B14F-4D97-AF65-F5344CB8AC3E}">
        <p14:creationId xmlns:p14="http://schemas.microsoft.com/office/powerpoint/2010/main" val="8119052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Titre 6"/>
          <p:cNvSpPr>
            <a:spLocks noGrp="1"/>
          </p:cNvSpPr>
          <p:nvPr>
            <p:ph type="title" hasCustomPrompt="1"/>
          </p:nvPr>
        </p:nvSpPr>
        <p:spPr>
          <a:xfrm>
            <a:off x="596368" y="3188772"/>
            <a:ext cx="8229600" cy="1143000"/>
          </a:xfrm>
        </p:spPr>
        <p:txBody>
          <a:bodyPr>
            <a:normAutofit/>
          </a:bodyPr>
          <a:lstStyle>
            <a:lvl1pPr algn="l">
              <a:defRPr sz="3500" b="1"/>
            </a:lvl1pPr>
          </a:lstStyle>
          <a:p>
            <a:r>
              <a:rPr lang="fr-CH" dirty="0" smtClean="0"/>
              <a:t>YOUR TITLE</a:t>
            </a:r>
            <a:br>
              <a:rPr lang="fr-CH" dirty="0" smtClean="0"/>
            </a:br>
            <a:r>
              <a:rPr lang="fr-CH" dirty="0" smtClean="0"/>
              <a:t>HERE</a:t>
            </a:r>
            <a:endParaRPr lang="fr-FR" dirty="0"/>
          </a:p>
        </p:txBody>
      </p:sp>
    </p:spTree>
    <p:extLst>
      <p:ext uri="{BB962C8B-B14F-4D97-AF65-F5344CB8AC3E}">
        <p14:creationId xmlns:p14="http://schemas.microsoft.com/office/powerpoint/2010/main" val="2885855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7"/>
            <a:ext cx="7211567" cy="612409"/>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219343"/>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634257" y="2027238"/>
            <a:ext cx="7794315" cy="4000500"/>
          </a:xfrm>
        </p:spPr>
        <p:txBody>
          <a:bodyPr lIns="108000" tIns="0" rIns="108000" bIns="0">
            <a:noAutofit/>
          </a:bodyPr>
          <a:lstStyle>
            <a:lvl1pPr marL="0" indent="0">
              <a:lnSpc>
                <a:spcPct val="150000"/>
              </a:lnSpc>
              <a:buNone/>
              <a:defRPr sz="1300" baseline="0"/>
            </a:lvl1pPr>
          </a:lstStyle>
          <a:p>
            <a:pPr lvl="0"/>
            <a:r>
              <a:rPr lang="fr-FR" dirty="0" err="1" smtClean="0"/>
              <a:t>Your</a:t>
            </a:r>
            <a:r>
              <a:rPr lang="fr-FR" dirty="0" smtClean="0"/>
              <a:t> </a:t>
            </a:r>
            <a:r>
              <a:rPr lang="fr-FR" dirty="0" err="1" smtClean="0"/>
              <a:t>text</a:t>
            </a:r>
            <a:r>
              <a:rPr lang="fr-FR" dirty="0" smtClean="0"/>
              <a:t> </a:t>
            </a:r>
            <a:r>
              <a:rPr lang="fr-FR" dirty="0" err="1" smtClean="0"/>
              <a:t>here</a:t>
            </a:r>
            <a:endParaRPr lang="fr-FR" dirty="0"/>
          </a:p>
        </p:txBody>
      </p:sp>
      <p:sp>
        <p:nvSpPr>
          <p:cNvPr id="28" name="Espace réservé du pied de page 4"/>
          <p:cNvSpPr>
            <a:spLocks noGrp="1"/>
          </p:cNvSpPr>
          <p:nvPr>
            <p:ph type="ftr" sz="quarter" idx="3"/>
          </p:nvPr>
        </p:nvSpPr>
        <p:spPr>
          <a:xfrm>
            <a:off x="3202482" y="6356350"/>
            <a:ext cx="5078218" cy="365125"/>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smtClean="0"/>
              <a:t>P. Riedler/CERN - Seoul, April 5-6, 2013</a:t>
            </a:r>
            <a:endParaRPr lang="en-US"/>
          </a:p>
        </p:txBody>
      </p:sp>
      <p:sp>
        <p:nvSpPr>
          <p:cNvPr id="29" name="Espace réservé du numéro de diapositive 5"/>
          <p:cNvSpPr>
            <a:spLocks noGrp="1"/>
          </p:cNvSpPr>
          <p:nvPr>
            <p:ph type="sldNum" sz="quarter" idx="4"/>
          </p:nvPr>
        </p:nvSpPr>
        <p:spPr>
          <a:xfrm>
            <a:off x="8202418"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070F1EA-D356-4F46-B5A4-84E3001D93AB}" type="slidenum">
              <a:rPr lang="en-US" smtClean="0"/>
              <a:t>‹#›</a:t>
            </a:fld>
            <a:endParaRPr lang="en-US"/>
          </a:p>
        </p:txBody>
      </p:sp>
    </p:spTree>
    <p:extLst>
      <p:ext uri="{BB962C8B-B14F-4D97-AF65-F5344CB8AC3E}">
        <p14:creationId xmlns:p14="http://schemas.microsoft.com/office/powerpoint/2010/main" val="386283797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ALICE ITS Upgrade Asian Workshop</a:t>
            </a:r>
            <a:endParaRPr lang="en-US"/>
          </a:p>
        </p:txBody>
      </p:sp>
      <p:sp>
        <p:nvSpPr>
          <p:cNvPr id="5" name="Footer Placeholder 4"/>
          <p:cNvSpPr>
            <a:spLocks noGrp="1"/>
          </p:cNvSpPr>
          <p:nvPr>
            <p:ph type="ftr" sz="quarter" idx="11"/>
          </p:nvPr>
        </p:nvSpPr>
        <p:spPr/>
        <p:txBody>
          <a:bodyPr/>
          <a:lstStyle/>
          <a:p>
            <a:r>
              <a:rPr lang="en-US" smtClean="0"/>
              <a:t>P. Riedler/CERN - Seoul, April 5-6, 2013</a:t>
            </a:r>
            <a:endParaRPr lang="en-US"/>
          </a:p>
        </p:txBody>
      </p:sp>
      <p:sp>
        <p:nvSpPr>
          <p:cNvPr id="6" name="Slide Number Placeholder 5"/>
          <p:cNvSpPr>
            <a:spLocks noGrp="1"/>
          </p:cNvSpPr>
          <p:nvPr>
            <p:ph type="sldNum" sz="quarter" idx="12"/>
          </p:nvPr>
        </p:nvSpPr>
        <p:spPr/>
        <p:txBody>
          <a:bodyPr/>
          <a:lstStyle/>
          <a:p>
            <a:fld id="{6070F1EA-D356-4F46-B5A4-84E3001D93AB}" type="slidenum">
              <a:rPr lang="en-US" smtClean="0"/>
              <a:t>‹#›</a:t>
            </a:fld>
            <a:endParaRPr lang="en-US"/>
          </a:p>
        </p:txBody>
      </p:sp>
    </p:spTree>
    <p:extLst>
      <p:ext uri="{BB962C8B-B14F-4D97-AF65-F5344CB8AC3E}">
        <p14:creationId xmlns:p14="http://schemas.microsoft.com/office/powerpoint/2010/main" val="366409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ALICE ITS Upgrade Asian Workshop</a:t>
            </a:r>
            <a:endParaRPr lang="en-US"/>
          </a:p>
        </p:txBody>
      </p:sp>
      <p:sp>
        <p:nvSpPr>
          <p:cNvPr id="5" name="Footer Placeholder 4"/>
          <p:cNvSpPr>
            <a:spLocks noGrp="1"/>
          </p:cNvSpPr>
          <p:nvPr>
            <p:ph type="ftr" sz="quarter" idx="11"/>
          </p:nvPr>
        </p:nvSpPr>
        <p:spPr/>
        <p:txBody>
          <a:bodyPr/>
          <a:lstStyle/>
          <a:p>
            <a:r>
              <a:rPr lang="en-US" smtClean="0"/>
              <a:t>P. Riedler/CERN - Seoul, April 5-6, 2013</a:t>
            </a:r>
            <a:endParaRPr lang="en-US"/>
          </a:p>
        </p:txBody>
      </p:sp>
      <p:sp>
        <p:nvSpPr>
          <p:cNvPr id="6" name="Slide Number Placeholder 5"/>
          <p:cNvSpPr>
            <a:spLocks noGrp="1"/>
          </p:cNvSpPr>
          <p:nvPr>
            <p:ph type="sldNum" sz="quarter" idx="12"/>
          </p:nvPr>
        </p:nvSpPr>
        <p:spPr/>
        <p:txBody>
          <a:bodyPr/>
          <a:lstStyle/>
          <a:p>
            <a:fld id="{6070F1EA-D356-4F46-B5A4-84E3001D93AB}" type="slidenum">
              <a:rPr lang="en-US" smtClean="0"/>
              <a:t>‹#›</a:t>
            </a:fld>
            <a:endParaRPr lang="en-US"/>
          </a:p>
        </p:txBody>
      </p:sp>
    </p:spTree>
    <p:extLst>
      <p:ext uri="{BB962C8B-B14F-4D97-AF65-F5344CB8AC3E}">
        <p14:creationId xmlns:p14="http://schemas.microsoft.com/office/powerpoint/2010/main" val="21845727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H" dirty="0" smtClean="0"/>
              <a:t>Cliquez et modifiez le titre</a:t>
            </a:r>
            <a:endParaRPr lang="fr-FR"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2"/>
          </p:nvPr>
        </p:nvSpPr>
        <p:spPr>
          <a:xfrm>
            <a:off x="457200" y="6356350"/>
            <a:ext cx="2710628"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ALICE ITS Upgrade Asian Workshop</a:t>
            </a:r>
            <a:endParaRPr lang="en-US" dirty="0"/>
          </a:p>
        </p:txBody>
      </p:sp>
      <p:sp>
        <p:nvSpPr>
          <p:cNvPr id="5" name="Espace réservé du pied de page 4"/>
          <p:cNvSpPr>
            <a:spLocks noGrp="1"/>
          </p:cNvSpPr>
          <p:nvPr>
            <p:ph type="ftr" sz="quarter" idx="3"/>
          </p:nvPr>
        </p:nvSpPr>
        <p:spPr>
          <a:xfrm>
            <a:off x="3299376" y="6356350"/>
            <a:ext cx="31384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P. Riedler/CERN - Seoul, April 5-6, 2013</a:t>
            </a:r>
            <a:endParaRPr lang="en-US"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70F1EA-D356-4F46-B5A4-84E3001D93AB}" type="slidenum">
              <a:rPr lang="en-US" smtClean="0"/>
              <a:t>‹#›</a:t>
            </a:fld>
            <a:endParaRPr lang="en-US"/>
          </a:p>
        </p:txBody>
      </p:sp>
    </p:spTree>
    <p:extLst>
      <p:ext uri="{BB962C8B-B14F-4D97-AF65-F5344CB8AC3E}">
        <p14:creationId xmlns:p14="http://schemas.microsoft.com/office/powerpoint/2010/main" val="269472305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gif"/></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4" Type="http://schemas.openxmlformats.org/officeDocument/2006/relationships/image" Target="../media/image18.jpg"/><Relationship Id="rId1" Type="http://schemas.openxmlformats.org/officeDocument/2006/relationships/slideLayout" Target="../slideLayouts/slideLayout2.xml"/><Relationship Id="rId2" Type="http://schemas.openxmlformats.org/officeDocument/2006/relationships/image" Target="../media/image16.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categoryDisplay.py?categId=3308"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emf"/></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4" Type="http://schemas.openxmlformats.org/officeDocument/2006/relationships/image" Target="../media/image24.jpg"/><Relationship Id="rId5"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g"/><Relationship Id="rId3" Type="http://schemas.openxmlformats.org/officeDocument/2006/relationships/image" Target="../media/image3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eg"/><Relationship Id="rId3" Type="http://schemas.microsoft.com/office/2007/relationships/hdphoto" Target="../media/hdphoto1.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4" Type="http://schemas.microsoft.com/office/2007/relationships/hdphoto" Target="../media/hdphoto2.wdp"/><Relationship Id="rId5" Type="http://schemas.openxmlformats.org/officeDocument/2006/relationships/image" Target="../media/image34.jp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jp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 Id="rId3" Type="http://schemas.openxmlformats.org/officeDocument/2006/relationships/image" Target="../media/image3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34.xml.rels><?xml version="1.0" encoding="UTF-8" standalone="yes"?>
<Relationships xmlns="http://schemas.openxmlformats.org/package/2006/relationships"><Relationship Id="rId3" Type="http://schemas.openxmlformats.org/officeDocument/2006/relationships/image" Target="../media/image41.gif"/><Relationship Id="rId4" Type="http://schemas.openxmlformats.org/officeDocument/2006/relationships/image" Target="../media/image42.emf"/><Relationship Id="rId1" Type="http://schemas.openxmlformats.org/officeDocument/2006/relationships/slideLayout" Target="../slideLayouts/slideLayout2.xml"/><Relationship Id="rId2" Type="http://schemas.openxmlformats.org/officeDocument/2006/relationships/image" Target="../media/image40.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 Id="rId3" Type="http://schemas.openxmlformats.org/officeDocument/2006/relationships/image" Target="../media/image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3600" dirty="0" smtClean="0"/>
              <a:t>ALICE ITS Upgrade – </a:t>
            </a:r>
            <a:br>
              <a:rPr lang="en-US" sz="3600" dirty="0" smtClean="0"/>
            </a:br>
            <a:r>
              <a:rPr lang="en-US" sz="3600" dirty="0" smtClean="0"/>
              <a:t>Module development and construction</a:t>
            </a:r>
            <a:endParaRPr lang="en-US" sz="3600" dirty="0"/>
          </a:p>
        </p:txBody>
      </p:sp>
      <p:sp>
        <p:nvSpPr>
          <p:cNvPr id="3" name="Subtitle 2"/>
          <p:cNvSpPr>
            <a:spLocks noGrp="1"/>
          </p:cNvSpPr>
          <p:nvPr>
            <p:ph type="subTitle" idx="1"/>
          </p:nvPr>
        </p:nvSpPr>
        <p:spPr/>
        <p:txBody>
          <a:bodyPr>
            <a:normAutofit/>
          </a:bodyPr>
          <a:lstStyle/>
          <a:p>
            <a:r>
              <a:rPr lang="en-US" sz="2000" dirty="0" smtClean="0"/>
              <a:t>P. Riedler/CERN-PH</a:t>
            </a:r>
            <a:endParaRPr lang="en-US" sz="2000" dirty="0"/>
          </a:p>
        </p:txBody>
      </p:sp>
      <p:sp>
        <p:nvSpPr>
          <p:cNvPr id="5" name="Slide Number Placeholder 4"/>
          <p:cNvSpPr>
            <a:spLocks noGrp="1"/>
          </p:cNvSpPr>
          <p:nvPr>
            <p:ph type="sldNum" sz="quarter" idx="12"/>
          </p:nvPr>
        </p:nvSpPr>
        <p:spPr/>
        <p:txBody>
          <a:bodyPr/>
          <a:lstStyle/>
          <a:p>
            <a:fld id="{6070F1EA-D356-4F46-B5A4-84E3001D93AB}" type="slidenum">
              <a:rPr lang="en-US" smtClean="0"/>
              <a:t>1</a:t>
            </a:fld>
            <a:endParaRPr lang="en-US"/>
          </a:p>
        </p:txBody>
      </p:sp>
      <p:sp>
        <p:nvSpPr>
          <p:cNvPr id="6" name="Date Placeholder 5"/>
          <p:cNvSpPr>
            <a:spLocks noGrp="1"/>
          </p:cNvSpPr>
          <p:nvPr>
            <p:ph type="dt" sz="half" idx="10"/>
          </p:nvPr>
        </p:nvSpPr>
        <p:spPr>
          <a:xfrm>
            <a:off x="457200" y="6356350"/>
            <a:ext cx="2667000" cy="365125"/>
          </a:xfrm>
        </p:spPr>
        <p:txBody>
          <a:bodyPr/>
          <a:lstStyle/>
          <a:p>
            <a:r>
              <a:rPr lang="en-US" smtClean="0"/>
              <a:t>ALICE ITS Upgrade Asian Workshop</a:t>
            </a:r>
            <a:endParaRPr lang="en-US"/>
          </a:p>
        </p:txBody>
      </p:sp>
      <p:sp>
        <p:nvSpPr>
          <p:cNvPr id="7" name="Footer Placeholder 6"/>
          <p:cNvSpPr>
            <a:spLocks noGrp="1"/>
          </p:cNvSpPr>
          <p:nvPr>
            <p:ph type="ftr" sz="quarter" idx="11"/>
          </p:nvPr>
        </p:nvSpPr>
        <p:spPr/>
        <p:txBody>
          <a:bodyPr/>
          <a:lstStyle/>
          <a:p>
            <a:r>
              <a:rPr lang="en-US" smtClean="0"/>
              <a:t>P. Riedler/CERN - Seoul, April 5-6, 2013</a:t>
            </a:r>
            <a:endParaRPr lang="en-US"/>
          </a:p>
        </p:txBody>
      </p:sp>
    </p:spTree>
    <p:extLst>
      <p:ext uri="{BB962C8B-B14F-4D97-AF65-F5344CB8AC3E}">
        <p14:creationId xmlns:p14="http://schemas.microsoft.com/office/powerpoint/2010/main" val="127280783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Chip Verification &amp; Testing </a:t>
            </a:r>
            <a:endParaRPr lang="en-US" dirty="0"/>
          </a:p>
        </p:txBody>
      </p:sp>
      <p:sp>
        <p:nvSpPr>
          <p:cNvPr id="4" name="Content Placeholder 3"/>
          <p:cNvSpPr>
            <a:spLocks noGrp="1"/>
          </p:cNvSpPr>
          <p:nvPr>
            <p:ph sz="quarter" idx="11"/>
          </p:nvPr>
        </p:nvSpPr>
        <p:spPr>
          <a:xfrm>
            <a:off x="634257" y="2027238"/>
            <a:ext cx="7794315" cy="4000500"/>
          </a:xfrm>
        </p:spPr>
        <p:txBody>
          <a:bodyPr/>
          <a:lstStyle/>
          <a:p>
            <a:pPr marL="0" lvl="1" indent="0">
              <a:buNone/>
            </a:pPr>
            <a:r>
              <a:rPr lang="en-US" sz="1800" u="sng" dirty="0" smtClean="0">
                <a:solidFill>
                  <a:srgbClr val="800000"/>
                </a:solidFill>
              </a:rPr>
              <a:t>A. Wafers returned from foundry:</a:t>
            </a:r>
          </a:p>
          <a:p>
            <a:pPr marL="0" lvl="1" indent="0">
              <a:buNone/>
            </a:pPr>
            <a:endParaRPr lang="en-US" sz="1800" u="sng" dirty="0">
              <a:solidFill>
                <a:srgbClr val="141313"/>
              </a:solidFill>
            </a:endParaRPr>
          </a:p>
          <a:p>
            <a:pPr marL="285750" lvl="1"/>
            <a:r>
              <a:rPr lang="en-US" sz="1800" dirty="0" smtClean="0">
                <a:solidFill>
                  <a:srgbClr val="141313"/>
                </a:solidFill>
              </a:rPr>
              <a:t>Select sub-set of the wafers from </a:t>
            </a:r>
            <a:r>
              <a:rPr lang="en-US" sz="1800" dirty="0" smtClean="0">
                <a:solidFill>
                  <a:srgbClr val="141313"/>
                </a:solidFill>
              </a:rPr>
              <a:t>the </a:t>
            </a:r>
            <a:r>
              <a:rPr lang="en-US" sz="1800" dirty="0" smtClean="0">
                <a:solidFill>
                  <a:srgbClr val="141313"/>
                </a:solidFill>
              </a:rPr>
              <a:t>production quantity and thin and dice them </a:t>
            </a:r>
          </a:p>
          <a:p>
            <a:pPr marL="685800" lvl="2"/>
            <a:r>
              <a:rPr lang="en-US" sz="1600" dirty="0" smtClean="0">
                <a:solidFill>
                  <a:srgbClr val="141313"/>
                </a:solidFill>
              </a:rPr>
              <a:t>select 10-25% of the production wafers </a:t>
            </a:r>
            <a:r>
              <a:rPr lang="en-US" sz="1600" dirty="0" smtClean="0">
                <a:solidFill>
                  <a:srgbClr val="141313"/>
                </a:solidFill>
              </a:rPr>
              <a:t>throughout the production</a:t>
            </a:r>
            <a:endParaRPr lang="en-US" sz="1600" dirty="0" smtClean="0">
              <a:solidFill>
                <a:srgbClr val="141313"/>
              </a:solidFill>
            </a:endParaRPr>
          </a:p>
          <a:p>
            <a:pPr marL="685800" lvl="2"/>
            <a:r>
              <a:rPr lang="en-US" sz="1600" dirty="0" smtClean="0">
                <a:solidFill>
                  <a:srgbClr val="141313"/>
                </a:solidFill>
              </a:rPr>
              <a:t>Monitoring of the production quality and in case of problems intervene</a:t>
            </a:r>
            <a:endParaRPr lang="en-US" sz="1600" dirty="0" smtClean="0">
              <a:solidFill>
                <a:srgbClr val="141313"/>
              </a:solidFill>
            </a:endParaRPr>
          </a:p>
          <a:p>
            <a:pPr marL="285750" lvl="1"/>
            <a:endParaRPr lang="en-US" sz="1800" dirty="0" smtClean="0">
              <a:solidFill>
                <a:srgbClr val="141313"/>
              </a:solidFill>
            </a:endParaRPr>
          </a:p>
          <a:p>
            <a:pPr marL="285750" lvl="1"/>
            <a:r>
              <a:rPr lang="en-US" sz="1800" dirty="0" smtClean="0">
                <a:solidFill>
                  <a:srgbClr val="141313"/>
                </a:solidFill>
              </a:rPr>
              <a:t>Test these chips using the characterization test system to monitor any problems in the production</a:t>
            </a:r>
            <a:endParaRPr lang="en-US" sz="1800" dirty="0" smtClean="0">
              <a:solidFill>
                <a:srgbClr val="141313"/>
              </a:solidFill>
            </a:endParaRPr>
          </a:p>
          <a:p>
            <a:pPr marL="285750" lvl="1">
              <a:buFont typeface="Wingdings" charset="2"/>
              <a:buChar char="§"/>
            </a:pPr>
            <a:endParaRPr lang="en-US" sz="1800" dirty="0"/>
          </a:p>
          <a:p>
            <a:pPr marL="285750" lvl="1">
              <a:buFont typeface="Wingdings" charset="2"/>
              <a:buChar char="§"/>
            </a:pPr>
            <a:endParaRPr lang="en-US" sz="1800" dirty="0"/>
          </a:p>
          <a:p>
            <a:pPr marL="0" lvl="1" indent="0">
              <a:buNone/>
            </a:pPr>
            <a:endParaRPr lang="en-US" sz="1800" b="1" dirty="0" smtClean="0"/>
          </a:p>
          <a:p>
            <a:pPr marL="0" lvl="1" indent="0">
              <a:buNone/>
            </a:pPr>
            <a:endParaRPr lang="en-US" sz="1800" b="1" dirty="0" smtClean="0"/>
          </a:p>
          <a:p>
            <a:pPr marL="285750" lvl="1">
              <a:buFont typeface="Wingdings" charset="2"/>
              <a:buChar char="§"/>
            </a:pPr>
            <a:endParaRPr lang="en-US" sz="1800" dirty="0"/>
          </a:p>
          <a:p>
            <a:pPr marL="285750" lvl="1">
              <a:buFont typeface="Wingdings" charset="2"/>
              <a:buChar char="§"/>
            </a:pPr>
            <a:endParaRPr lang="en-US" sz="1800" dirty="0" smtClean="0"/>
          </a:p>
          <a:p>
            <a:pPr marL="285750" lvl="1">
              <a:buFont typeface="Wingdings" charset="2"/>
              <a:buChar char="§"/>
            </a:pPr>
            <a:endParaRPr lang="en-US" sz="18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10</a:t>
            </a:fld>
            <a:endParaRPr lang="en-US"/>
          </a:p>
        </p:txBody>
      </p:sp>
    </p:spTree>
    <p:extLst>
      <p:ext uri="{BB962C8B-B14F-4D97-AF65-F5344CB8AC3E}">
        <p14:creationId xmlns:p14="http://schemas.microsoft.com/office/powerpoint/2010/main" val="292713138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Chip Verification &amp; Testing </a:t>
            </a:r>
            <a:endParaRPr lang="en-US" dirty="0"/>
          </a:p>
        </p:txBody>
      </p:sp>
      <p:sp>
        <p:nvSpPr>
          <p:cNvPr id="4" name="Content Placeholder 3"/>
          <p:cNvSpPr>
            <a:spLocks noGrp="1"/>
          </p:cNvSpPr>
          <p:nvPr>
            <p:ph sz="quarter" idx="11"/>
          </p:nvPr>
        </p:nvSpPr>
        <p:spPr>
          <a:xfrm>
            <a:off x="634257" y="2027238"/>
            <a:ext cx="7794315" cy="4000500"/>
          </a:xfrm>
        </p:spPr>
        <p:txBody>
          <a:bodyPr/>
          <a:lstStyle/>
          <a:p>
            <a:pPr marL="0" lvl="1" indent="0">
              <a:buNone/>
            </a:pPr>
            <a:r>
              <a:rPr lang="en-US" sz="1800" u="sng" dirty="0" smtClean="0">
                <a:solidFill>
                  <a:srgbClr val="800000"/>
                </a:solidFill>
              </a:rPr>
              <a:t>Parameters to be tested:</a:t>
            </a:r>
          </a:p>
          <a:p>
            <a:pPr marL="285750" lvl="1">
              <a:buFont typeface="Wingdings" charset="2"/>
              <a:buChar char="§"/>
            </a:pPr>
            <a:r>
              <a:rPr lang="en-US" sz="1800" dirty="0" smtClean="0"/>
              <a:t>Basic electrical test - on sub-set of chips, verification of functionality</a:t>
            </a:r>
          </a:p>
          <a:p>
            <a:pPr marL="285750" lvl="1">
              <a:buFont typeface="Wingdings" charset="2"/>
              <a:buChar char="§"/>
            </a:pPr>
            <a:r>
              <a:rPr lang="en-US" sz="1800" dirty="0" smtClean="0"/>
              <a:t>Visual inspection: contact pad integrity; any other damage – all </a:t>
            </a:r>
            <a:r>
              <a:rPr lang="en-US" sz="1800" dirty="0" smtClean="0"/>
              <a:t>wafers!!</a:t>
            </a:r>
            <a:endParaRPr lang="en-US" sz="1800" dirty="0" smtClean="0"/>
          </a:p>
          <a:p>
            <a:pPr marL="285750" lvl="1">
              <a:buFont typeface="Wingdings" charset="2"/>
              <a:buChar char="§"/>
            </a:pPr>
            <a:endParaRPr lang="en-US" sz="1800" dirty="0" smtClean="0"/>
          </a:p>
          <a:p>
            <a:pPr marL="285750" lvl="1">
              <a:buFont typeface="Wingdings" charset="2"/>
              <a:buChar char="§"/>
            </a:pPr>
            <a:endParaRPr lang="en-US" sz="1800" dirty="0" smtClean="0"/>
          </a:p>
          <a:p>
            <a:pPr marL="285750" lvl="1">
              <a:buFont typeface="Wingdings" charset="2"/>
              <a:buChar char="§"/>
            </a:pPr>
            <a:endParaRPr lang="en-US" sz="1800" dirty="0" smtClean="0"/>
          </a:p>
          <a:p>
            <a:pPr marL="285750" lvl="1">
              <a:buFont typeface="Wingdings" charset="2"/>
              <a:buChar char="§"/>
            </a:pPr>
            <a:endParaRPr lang="en-US" sz="1800" dirty="0"/>
          </a:p>
          <a:p>
            <a:pPr marL="285750" lvl="1">
              <a:buFont typeface="Wingdings" charset="2"/>
              <a:buChar char="§"/>
            </a:pPr>
            <a:endParaRPr lang="en-US" sz="1800" dirty="0"/>
          </a:p>
          <a:p>
            <a:pPr marL="0" lvl="1" indent="0">
              <a:buNone/>
            </a:pPr>
            <a:r>
              <a:rPr lang="en-US" sz="1800" u="sng" dirty="0" smtClean="0">
                <a:solidFill>
                  <a:srgbClr val="800000"/>
                </a:solidFill>
              </a:rPr>
              <a:t>Test system (automatized):</a:t>
            </a:r>
            <a:endParaRPr lang="en-US" sz="1800" dirty="0" smtClean="0"/>
          </a:p>
          <a:p>
            <a:pPr marL="285750" lvl="1">
              <a:buFont typeface="Wingdings" charset="2"/>
              <a:buChar char="§"/>
            </a:pPr>
            <a:r>
              <a:rPr lang="en-US" sz="1800" dirty="0" smtClean="0"/>
              <a:t>Visual </a:t>
            </a:r>
            <a:r>
              <a:rPr lang="en-US" sz="1800" dirty="0" smtClean="0"/>
              <a:t>inspection system</a:t>
            </a:r>
          </a:p>
          <a:p>
            <a:pPr marL="285750" lvl="1">
              <a:buFont typeface="Wingdings" charset="2"/>
              <a:buChar char="§"/>
            </a:pPr>
            <a:r>
              <a:rPr lang="en-US" sz="1800" dirty="0" smtClean="0"/>
              <a:t>Electrical tests done with characterization system on small set of chips</a:t>
            </a:r>
            <a:endParaRPr lang="en-US" sz="1800" dirty="0" smtClean="0"/>
          </a:p>
          <a:p>
            <a:pPr marL="285750" lvl="1">
              <a:buFont typeface="Wingdings" charset="2"/>
              <a:buChar char="§"/>
            </a:pPr>
            <a:r>
              <a:rPr lang="en-US" sz="1800" dirty="0" smtClean="0"/>
              <a:t>System located in a clean environment (class to be defined)</a:t>
            </a:r>
          </a:p>
          <a:p>
            <a:pPr marL="0" lvl="1" indent="0">
              <a:buNone/>
            </a:pPr>
            <a:endParaRPr lang="en-US" sz="1800" b="1" dirty="0" smtClean="0"/>
          </a:p>
          <a:p>
            <a:pPr marL="0" lvl="1" indent="0">
              <a:buNone/>
            </a:pPr>
            <a:endParaRPr lang="en-US" sz="1800" b="1" dirty="0" smtClean="0"/>
          </a:p>
          <a:p>
            <a:pPr marL="285750" lvl="1">
              <a:buFont typeface="Wingdings" charset="2"/>
              <a:buChar char="§"/>
            </a:pPr>
            <a:endParaRPr lang="en-US" sz="1800" dirty="0"/>
          </a:p>
          <a:p>
            <a:pPr marL="285750" lvl="1">
              <a:buFont typeface="Wingdings" charset="2"/>
              <a:buChar char="§"/>
            </a:pPr>
            <a:endParaRPr lang="en-US" sz="1800" dirty="0" smtClean="0"/>
          </a:p>
          <a:p>
            <a:pPr marL="285750" lvl="1">
              <a:buFont typeface="Wingdings" charset="2"/>
              <a:buChar char="§"/>
            </a:pPr>
            <a:endParaRPr lang="en-US" sz="18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7" name="TextBox 6"/>
          <p:cNvSpPr txBox="1"/>
          <p:nvPr/>
        </p:nvSpPr>
        <p:spPr>
          <a:xfrm>
            <a:off x="634257" y="1405471"/>
            <a:ext cx="6577867" cy="369332"/>
          </a:xfrm>
          <a:prstGeom prst="rect">
            <a:avLst/>
          </a:prstGeom>
          <a:noFill/>
          <a:ln>
            <a:noFill/>
          </a:ln>
        </p:spPr>
        <p:txBody>
          <a:bodyPr wrap="none" rtlCol="0">
            <a:spAutoFit/>
          </a:bodyPr>
          <a:lstStyle/>
          <a:p>
            <a:r>
              <a:rPr lang="en-US" u="sng" dirty="0" smtClean="0">
                <a:solidFill>
                  <a:srgbClr val="800000"/>
                </a:solidFill>
              </a:rPr>
              <a:t>B.</a:t>
            </a:r>
            <a:r>
              <a:rPr lang="en-US" u="sng" dirty="0" smtClean="0">
                <a:solidFill>
                  <a:srgbClr val="800000"/>
                </a:solidFill>
              </a:rPr>
              <a:t> </a:t>
            </a:r>
            <a:r>
              <a:rPr lang="en-US" u="sng" dirty="0" smtClean="0">
                <a:solidFill>
                  <a:srgbClr val="800000"/>
                </a:solidFill>
              </a:rPr>
              <a:t>Wafers back from post-processing (</a:t>
            </a:r>
            <a:r>
              <a:rPr lang="en-US" u="sng" dirty="0" err="1" smtClean="0">
                <a:solidFill>
                  <a:srgbClr val="800000"/>
                </a:solidFill>
              </a:rPr>
              <a:t>metallisation</a:t>
            </a:r>
            <a:r>
              <a:rPr lang="en-US" u="sng" dirty="0" smtClean="0">
                <a:solidFill>
                  <a:srgbClr val="800000"/>
                </a:solidFill>
              </a:rPr>
              <a:t>, </a:t>
            </a:r>
            <a:r>
              <a:rPr lang="en-US" u="sng" dirty="0" smtClean="0">
                <a:solidFill>
                  <a:srgbClr val="800000"/>
                </a:solidFill>
              </a:rPr>
              <a:t>bumping)</a:t>
            </a:r>
            <a:endParaRPr lang="en-US" u="sng" dirty="0">
              <a:solidFill>
                <a:srgbClr val="800000"/>
              </a:solidFill>
            </a:endParaRP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3236" t="28163" r="13343" b="19700"/>
          <a:stretch/>
        </p:blipFill>
        <p:spPr>
          <a:xfrm>
            <a:off x="2947959" y="3126291"/>
            <a:ext cx="2828265" cy="1414132"/>
          </a:xfrm>
          <a:prstGeom prst="rect">
            <a:avLst/>
          </a:prstGeom>
        </p:spPr>
      </p:pic>
      <p:sp>
        <p:nvSpPr>
          <p:cNvPr id="13" name="Slide Number Placeholder 12"/>
          <p:cNvSpPr>
            <a:spLocks noGrp="1"/>
          </p:cNvSpPr>
          <p:nvPr>
            <p:ph type="sldNum" sz="quarter" idx="4"/>
          </p:nvPr>
        </p:nvSpPr>
        <p:spPr/>
        <p:txBody>
          <a:bodyPr/>
          <a:lstStyle/>
          <a:p>
            <a:fld id="{6070F1EA-D356-4F46-B5A4-84E3001D93AB}" type="slidenum">
              <a:rPr lang="en-US" smtClean="0"/>
              <a:t>11</a:t>
            </a:fld>
            <a:endParaRPr lang="en-US"/>
          </a:p>
        </p:txBody>
      </p:sp>
    </p:spTree>
    <p:extLst>
      <p:ext uri="{BB962C8B-B14F-4D97-AF65-F5344CB8AC3E}">
        <p14:creationId xmlns:p14="http://schemas.microsoft.com/office/powerpoint/2010/main" val="172146650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Chip Verification &amp; Testing </a:t>
            </a:r>
            <a:endParaRPr lang="en-US" dirty="0"/>
          </a:p>
        </p:txBody>
      </p:sp>
      <p:sp>
        <p:nvSpPr>
          <p:cNvPr id="4" name="Content Placeholder 3"/>
          <p:cNvSpPr>
            <a:spLocks noGrp="1"/>
          </p:cNvSpPr>
          <p:nvPr>
            <p:ph sz="quarter" idx="11"/>
          </p:nvPr>
        </p:nvSpPr>
        <p:spPr>
          <a:xfrm>
            <a:off x="634257" y="2027238"/>
            <a:ext cx="7794315" cy="4000500"/>
          </a:xfrm>
        </p:spPr>
        <p:txBody>
          <a:bodyPr/>
          <a:lstStyle/>
          <a:p>
            <a:pPr marL="0" lvl="1" indent="0">
              <a:buNone/>
            </a:pPr>
            <a:r>
              <a:rPr lang="en-US" sz="1800" u="sng" dirty="0" smtClean="0">
                <a:solidFill>
                  <a:srgbClr val="800000"/>
                </a:solidFill>
              </a:rPr>
              <a:t>Parameters to be tested:</a:t>
            </a:r>
          </a:p>
          <a:p>
            <a:pPr marL="285750" lvl="1">
              <a:buFont typeface="Wingdings" charset="2"/>
              <a:buChar char="§"/>
            </a:pPr>
            <a:r>
              <a:rPr lang="en-US" sz="1800" dirty="0" smtClean="0"/>
              <a:t>Basic electrical test – on all chips, full verification of functionality</a:t>
            </a:r>
          </a:p>
          <a:p>
            <a:pPr marL="285750" lvl="1">
              <a:buFont typeface="Wingdings" charset="2"/>
              <a:buChar char="§"/>
            </a:pPr>
            <a:r>
              <a:rPr lang="en-US" sz="1800" dirty="0" smtClean="0"/>
              <a:t>Visual inspection: contact pads; any other damage – on all chips</a:t>
            </a:r>
          </a:p>
          <a:p>
            <a:pPr marL="285750" lvl="1">
              <a:buFont typeface="Wingdings" charset="2"/>
              <a:buChar char="§"/>
            </a:pPr>
            <a:r>
              <a:rPr lang="en-US" sz="1800" i="1" u="sng" dirty="0" smtClean="0"/>
              <a:t>Final selection of good chips for modules</a:t>
            </a:r>
          </a:p>
          <a:p>
            <a:pPr marL="285750" lvl="1">
              <a:buFont typeface="Wingdings" charset="2"/>
              <a:buChar char="§"/>
            </a:pPr>
            <a:endParaRPr lang="en-US" sz="1800" dirty="0" smtClean="0"/>
          </a:p>
          <a:p>
            <a:pPr marL="285750" lvl="1">
              <a:buFont typeface="Wingdings" charset="2"/>
              <a:buChar char="§"/>
            </a:pPr>
            <a:endParaRPr lang="en-US" sz="1800" dirty="0"/>
          </a:p>
          <a:p>
            <a:pPr marL="0" lvl="1" indent="0">
              <a:buNone/>
            </a:pPr>
            <a:r>
              <a:rPr lang="en-US" sz="1800" u="sng" dirty="0" smtClean="0">
                <a:solidFill>
                  <a:srgbClr val="800000"/>
                </a:solidFill>
              </a:rPr>
              <a:t>Test system </a:t>
            </a:r>
            <a:r>
              <a:rPr lang="en-US" sz="1800" u="sng" dirty="0" smtClean="0">
                <a:solidFill>
                  <a:srgbClr val="800000"/>
                </a:solidFill>
              </a:rPr>
              <a:t>(automatized)</a:t>
            </a:r>
            <a:r>
              <a:rPr lang="en-US" sz="1800" u="sng" dirty="0" smtClean="0">
                <a:solidFill>
                  <a:srgbClr val="800000"/>
                </a:solidFill>
              </a:rPr>
              <a:t>:</a:t>
            </a:r>
            <a:endParaRPr lang="en-US" sz="1800" dirty="0" smtClean="0"/>
          </a:p>
          <a:p>
            <a:pPr marL="285750" lvl="1">
              <a:buFont typeface="Wingdings" charset="2"/>
              <a:buChar char="§"/>
            </a:pPr>
            <a:r>
              <a:rPr lang="en-US" sz="1800" dirty="0" smtClean="0"/>
              <a:t>Contact by needle bed or </a:t>
            </a:r>
            <a:r>
              <a:rPr lang="en-US" sz="1800" dirty="0" smtClean="0"/>
              <a:t>BGA </a:t>
            </a:r>
            <a:r>
              <a:rPr lang="en-US" sz="1800" dirty="0" smtClean="0"/>
              <a:t>type test box ?</a:t>
            </a:r>
          </a:p>
          <a:p>
            <a:pPr marL="285750" lvl="1">
              <a:buFont typeface="Wingdings" charset="2"/>
              <a:buChar char="§"/>
            </a:pPr>
            <a:r>
              <a:rPr lang="en-US" sz="1800" dirty="0" smtClean="0"/>
              <a:t>Visual inspection system</a:t>
            </a:r>
          </a:p>
          <a:p>
            <a:pPr marL="285750" lvl="1">
              <a:buFont typeface="Wingdings" charset="2"/>
              <a:buChar char="§"/>
            </a:pPr>
            <a:r>
              <a:rPr lang="en-US" sz="1800" dirty="0" smtClean="0"/>
              <a:t>Test </a:t>
            </a:r>
            <a:r>
              <a:rPr lang="en-US" sz="1800" dirty="0" smtClean="0"/>
              <a:t>system (readout system)</a:t>
            </a:r>
            <a:endParaRPr lang="en-US" sz="1800" dirty="0" smtClean="0"/>
          </a:p>
          <a:p>
            <a:pPr marL="285750" lvl="1">
              <a:buFont typeface="Wingdings" charset="2"/>
              <a:buChar char="§"/>
            </a:pPr>
            <a:r>
              <a:rPr lang="en-US" sz="1800" dirty="0" smtClean="0"/>
              <a:t>System located in a clean environment (class to be defined)</a:t>
            </a:r>
          </a:p>
          <a:p>
            <a:pPr marL="0" lvl="1" indent="0">
              <a:buNone/>
            </a:pPr>
            <a:endParaRPr lang="en-US" sz="1800" b="1" dirty="0" smtClean="0"/>
          </a:p>
          <a:p>
            <a:pPr marL="0" lvl="1" indent="0">
              <a:buNone/>
            </a:pPr>
            <a:endParaRPr lang="en-US" sz="1800" b="1" dirty="0" smtClean="0"/>
          </a:p>
          <a:p>
            <a:pPr marL="285750" lvl="1">
              <a:buFont typeface="Wingdings" charset="2"/>
              <a:buChar char="§"/>
            </a:pPr>
            <a:endParaRPr lang="en-US" sz="1800" dirty="0"/>
          </a:p>
          <a:p>
            <a:pPr marL="285750" lvl="1">
              <a:buFont typeface="Wingdings" charset="2"/>
              <a:buChar char="§"/>
            </a:pPr>
            <a:endParaRPr lang="en-US" sz="1800" dirty="0" smtClean="0"/>
          </a:p>
          <a:p>
            <a:pPr marL="285750" lvl="1">
              <a:buFont typeface="Wingdings" charset="2"/>
              <a:buChar char="§"/>
            </a:pPr>
            <a:endParaRPr lang="en-US" sz="18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12</a:t>
            </a:fld>
            <a:endParaRPr lang="en-US"/>
          </a:p>
        </p:txBody>
      </p:sp>
      <p:sp>
        <p:nvSpPr>
          <p:cNvPr id="7" name="TextBox 6"/>
          <p:cNvSpPr txBox="1"/>
          <p:nvPr/>
        </p:nvSpPr>
        <p:spPr>
          <a:xfrm>
            <a:off x="634257" y="1405471"/>
            <a:ext cx="4543431" cy="369332"/>
          </a:xfrm>
          <a:prstGeom prst="rect">
            <a:avLst/>
          </a:prstGeom>
          <a:noFill/>
          <a:ln>
            <a:noFill/>
          </a:ln>
        </p:spPr>
        <p:txBody>
          <a:bodyPr wrap="none" rtlCol="0">
            <a:spAutoFit/>
          </a:bodyPr>
          <a:lstStyle/>
          <a:p>
            <a:r>
              <a:rPr lang="en-US" u="sng" dirty="0" smtClean="0">
                <a:solidFill>
                  <a:srgbClr val="800000"/>
                </a:solidFill>
              </a:rPr>
              <a:t>3. Testing of chips after dicing and thinning</a:t>
            </a:r>
            <a:endParaRPr lang="en-US" u="sng" dirty="0">
              <a:solidFill>
                <a:srgbClr val="800000"/>
              </a:solidFill>
            </a:endParaRPr>
          </a:p>
        </p:txBody>
      </p:sp>
      <p:pic>
        <p:nvPicPr>
          <p:cNvPr id="8" name="Picture 7" descr="1980-01-01 00.01.1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5600" y="2997199"/>
            <a:ext cx="2438400" cy="1828800"/>
          </a:xfrm>
          <a:prstGeom prst="rect">
            <a:avLst/>
          </a:prstGeom>
        </p:spPr>
      </p:pic>
    </p:spTree>
    <p:extLst>
      <p:ext uri="{BB962C8B-B14F-4D97-AF65-F5344CB8AC3E}">
        <p14:creationId xmlns:p14="http://schemas.microsoft.com/office/powerpoint/2010/main" val="20706333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Chip Verification &amp; Test – General points</a:t>
            </a:r>
            <a:endParaRPr lang="en-US" dirty="0"/>
          </a:p>
        </p:txBody>
      </p:sp>
      <p:sp>
        <p:nvSpPr>
          <p:cNvPr id="4" name="Content Placeholder 3"/>
          <p:cNvSpPr>
            <a:spLocks noGrp="1"/>
          </p:cNvSpPr>
          <p:nvPr>
            <p:ph sz="quarter" idx="11"/>
          </p:nvPr>
        </p:nvSpPr>
        <p:spPr>
          <a:xfrm>
            <a:off x="634257" y="1761067"/>
            <a:ext cx="7794315" cy="4266671"/>
          </a:xfrm>
        </p:spPr>
        <p:txBody>
          <a:bodyPr/>
          <a:lstStyle/>
          <a:p>
            <a:pPr marL="285750" indent="-285750">
              <a:buFont typeface="Arial"/>
              <a:buChar char="•"/>
            </a:pPr>
            <a:r>
              <a:rPr lang="en-US" sz="1800" dirty="0" smtClean="0"/>
              <a:t>Each chip should be tested according to a </a:t>
            </a:r>
            <a:r>
              <a:rPr lang="en-US" sz="1800" b="1" dirty="0" smtClean="0"/>
              <a:t>defined test-procedure following a protocol</a:t>
            </a:r>
          </a:p>
          <a:p>
            <a:pPr marL="285750" indent="-285750">
              <a:buFont typeface="Arial"/>
              <a:buChar char="•"/>
            </a:pPr>
            <a:r>
              <a:rPr lang="en-US" sz="1800" dirty="0" smtClean="0"/>
              <a:t>The results of each test should be recorded and stored in a </a:t>
            </a:r>
            <a:r>
              <a:rPr lang="en-US" sz="1800" b="1" dirty="0" smtClean="0"/>
              <a:t>commonly accessible data-base</a:t>
            </a:r>
          </a:p>
          <a:p>
            <a:pPr marL="285750" indent="-285750">
              <a:buFont typeface="Arial"/>
              <a:buChar char="•"/>
            </a:pPr>
            <a:r>
              <a:rPr lang="en-US" sz="1800" dirty="0" smtClean="0"/>
              <a:t>At every test instance the new results have to be added to the previous test-results (create chip history)</a:t>
            </a:r>
          </a:p>
          <a:p>
            <a:pPr marL="285750" indent="-285750">
              <a:buFont typeface="Arial"/>
              <a:buChar char="•"/>
            </a:pPr>
            <a:r>
              <a:rPr lang="en-US" sz="1800" dirty="0" smtClean="0"/>
              <a:t>According to the test-results the chips will </a:t>
            </a:r>
            <a:r>
              <a:rPr lang="en-US" sz="1800" b="1" dirty="0" smtClean="0"/>
              <a:t>be classified</a:t>
            </a:r>
            <a:r>
              <a:rPr lang="en-US" sz="1800" dirty="0" smtClean="0"/>
              <a:t>. Only good chips will be used for module mounting</a:t>
            </a:r>
          </a:p>
          <a:p>
            <a:pPr marL="285750" indent="-285750">
              <a:buFont typeface="Arial"/>
              <a:buChar char="•"/>
            </a:pPr>
            <a:r>
              <a:rPr lang="en-US" sz="1800" dirty="0" smtClean="0"/>
              <a:t>Every tested chip should </a:t>
            </a:r>
            <a:r>
              <a:rPr lang="en-US" sz="1800" b="1" dirty="0" smtClean="0"/>
              <a:t>be trace-able</a:t>
            </a:r>
            <a:r>
              <a:rPr lang="en-US" sz="1800" dirty="0" smtClean="0"/>
              <a:t>, either/or electrically or visual (ID on chip and/or marking)</a:t>
            </a:r>
            <a:endParaRPr lang="en-US" sz="18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13</a:t>
            </a:fld>
            <a:endParaRPr lang="en-US"/>
          </a:p>
        </p:txBody>
      </p:sp>
    </p:spTree>
    <p:extLst>
      <p:ext uri="{BB962C8B-B14F-4D97-AF65-F5344CB8AC3E}">
        <p14:creationId xmlns:p14="http://schemas.microsoft.com/office/powerpoint/2010/main" val="287512692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2. Chip Verification &amp; Test – next steps</a:t>
            </a:r>
            <a:endParaRPr lang="en-US" dirty="0">
              <a:solidFill>
                <a:srgbClr val="800000"/>
              </a:solidFill>
            </a:endParaRPr>
          </a:p>
        </p:txBody>
      </p:sp>
      <p:sp>
        <p:nvSpPr>
          <p:cNvPr id="4" name="Content Placeholder 3"/>
          <p:cNvSpPr>
            <a:spLocks noGrp="1"/>
          </p:cNvSpPr>
          <p:nvPr>
            <p:ph sz="quarter" idx="11"/>
          </p:nvPr>
        </p:nvSpPr>
        <p:spPr>
          <a:xfrm>
            <a:off x="634257" y="1693333"/>
            <a:ext cx="7794315" cy="4334405"/>
          </a:xfrm>
        </p:spPr>
        <p:txBody>
          <a:bodyPr/>
          <a:lstStyle/>
          <a:p>
            <a:pPr marL="285750" indent="-285750">
              <a:buFont typeface="Wingdings" charset="2"/>
              <a:buChar char="§"/>
            </a:pPr>
            <a:r>
              <a:rPr lang="en-US" sz="1800" dirty="0" smtClean="0"/>
              <a:t>Define first </a:t>
            </a:r>
            <a:r>
              <a:rPr lang="en-US" sz="1800" b="1" dirty="0" smtClean="0"/>
              <a:t>test procedure </a:t>
            </a:r>
            <a:r>
              <a:rPr lang="en-US" sz="1800" dirty="0" smtClean="0"/>
              <a:t>(based on current knowledge) – electrical tests, visual inspection</a:t>
            </a:r>
          </a:p>
          <a:p>
            <a:pPr marL="285750" indent="-285750">
              <a:buFont typeface="Wingdings" charset="2"/>
              <a:buChar char="§"/>
            </a:pPr>
            <a:r>
              <a:rPr lang="en-US" sz="1800" dirty="0" smtClean="0"/>
              <a:t>Start to work on </a:t>
            </a:r>
            <a:r>
              <a:rPr lang="en-US" sz="1800" b="1" dirty="0" smtClean="0"/>
              <a:t>test environment preparation</a:t>
            </a:r>
            <a:r>
              <a:rPr lang="en-US" sz="1800" dirty="0" smtClean="0"/>
              <a:t>:</a:t>
            </a:r>
          </a:p>
          <a:p>
            <a:pPr marL="1028700" lvl="1">
              <a:buFont typeface="Wingdings" charset="2"/>
              <a:buChar char="§"/>
            </a:pPr>
            <a:r>
              <a:rPr lang="en-US" sz="1800" dirty="0" smtClean="0"/>
              <a:t>Chip contacting</a:t>
            </a:r>
            <a:r>
              <a:rPr lang="en-US" sz="1800" dirty="0" smtClean="0"/>
              <a:t> </a:t>
            </a:r>
            <a:r>
              <a:rPr lang="en-US" sz="1800" dirty="0" smtClean="0"/>
              <a:t>(including mechanical tooling, probe-</a:t>
            </a:r>
            <a:r>
              <a:rPr lang="en-US" sz="1800" dirty="0" smtClean="0"/>
              <a:t>card or needle bed, </a:t>
            </a:r>
            <a:r>
              <a:rPr lang="en-US" sz="1800" dirty="0" smtClean="0"/>
              <a:t>…)</a:t>
            </a:r>
          </a:p>
          <a:p>
            <a:pPr marL="1028700" lvl="1">
              <a:buFont typeface="Wingdings" charset="2"/>
              <a:buChar char="§"/>
            </a:pPr>
            <a:r>
              <a:rPr lang="en-US" sz="1800" dirty="0" smtClean="0"/>
              <a:t>Visual inspection system</a:t>
            </a:r>
          </a:p>
          <a:p>
            <a:pPr marL="1028700" lvl="1">
              <a:buFont typeface="Wingdings" charset="2"/>
              <a:buChar char="§"/>
            </a:pPr>
            <a:r>
              <a:rPr lang="en-US" sz="1800" dirty="0" smtClean="0"/>
              <a:t>Define test areas (clean room)</a:t>
            </a:r>
          </a:p>
          <a:p>
            <a:pPr>
              <a:buFont typeface="Wingdings" charset="2"/>
              <a:buChar char="§"/>
            </a:pPr>
            <a:r>
              <a:rPr lang="en-US" sz="1800" dirty="0" smtClean="0"/>
              <a:t> </a:t>
            </a:r>
            <a:r>
              <a:rPr lang="en-US" sz="1800" b="1" dirty="0" err="1" smtClean="0"/>
              <a:t>Automatisation</a:t>
            </a:r>
            <a:r>
              <a:rPr lang="en-US" sz="1800" b="1" dirty="0" smtClean="0"/>
              <a:t> </a:t>
            </a:r>
            <a:r>
              <a:rPr lang="en-US" sz="1800" b="1" dirty="0"/>
              <a:t>of test-</a:t>
            </a:r>
            <a:r>
              <a:rPr lang="en-US" sz="1800" b="1" dirty="0" smtClean="0"/>
              <a:t>system</a:t>
            </a:r>
            <a:r>
              <a:rPr lang="en-US" sz="1800" dirty="0" smtClean="0"/>
              <a:t>: movements, pattern </a:t>
            </a:r>
            <a:r>
              <a:rPr lang="en-US" sz="1800" dirty="0" smtClean="0"/>
              <a:t>recognition</a:t>
            </a:r>
            <a:endParaRPr lang="en-US" sz="1800" dirty="0"/>
          </a:p>
          <a:p>
            <a:pPr>
              <a:buFont typeface="Wingdings" charset="2"/>
              <a:buChar char="§"/>
            </a:pPr>
            <a:r>
              <a:rPr lang="en-US" sz="1800" dirty="0" smtClean="0"/>
              <a:t> Define </a:t>
            </a:r>
            <a:r>
              <a:rPr lang="en-US" sz="1800" b="1" dirty="0" smtClean="0"/>
              <a:t>database</a:t>
            </a:r>
            <a:r>
              <a:rPr lang="en-US" sz="1800" dirty="0" smtClean="0"/>
              <a:t> for test-results</a:t>
            </a:r>
          </a:p>
          <a:p>
            <a:pPr>
              <a:buFont typeface="Wingdings" charset="2"/>
              <a:buChar char="§"/>
            </a:pPr>
            <a:r>
              <a:rPr lang="en-US" sz="1800" dirty="0" smtClean="0"/>
              <a:t> </a:t>
            </a:r>
            <a:r>
              <a:rPr lang="en-US" sz="1800" b="1" dirty="0" smtClean="0"/>
              <a:t>Component tracking</a:t>
            </a:r>
            <a:r>
              <a:rPr lang="en-US" sz="1800" dirty="0" smtClean="0"/>
              <a:t> – investigate technical options</a:t>
            </a:r>
            <a:endParaRPr lang="en-US" sz="200" dirty="0" smtClean="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14</a:t>
            </a:fld>
            <a:endParaRPr lang="en-US"/>
          </a:p>
        </p:txBody>
      </p:sp>
    </p:spTree>
    <p:extLst>
      <p:ext uri="{BB962C8B-B14F-4D97-AF65-F5344CB8AC3E}">
        <p14:creationId xmlns:p14="http://schemas.microsoft.com/office/powerpoint/2010/main" val="392778721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731" y="410102"/>
            <a:ext cx="8229600" cy="1143000"/>
          </a:xfrm>
        </p:spPr>
        <p:txBody>
          <a:bodyPr>
            <a:normAutofit/>
          </a:bodyPr>
          <a:lstStyle/>
          <a:p>
            <a:pPr algn="l"/>
            <a:r>
              <a:rPr lang="en-US" sz="2300" b="1" dirty="0" smtClean="0"/>
              <a:t>Inner Barrel Layers</a:t>
            </a:r>
            <a:endParaRPr lang="en-US" sz="2300" b="1" dirty="0"/>
          </a:p>
        </p:txBody>
      </p:sp>
      <p:sp>
        <p:nvSpPr>
          <p:cNvPr id="3" name="Content Placeholder 2"/>
          <p:cNvSpPr>
            <a:spLocks noGrp="1"/>
          </p:cNvSpPr>
          <p:nvPr>
            <p:ph sz="quarter" idx="1"/>
          </p:nvPr>
        </p:nvSpPr>
        <p:spPr>
          <a:xfrm>
            <a:off x="5066632" y="1858211"/>
            <a:ext cx="3890210" cy="3010156"/>
          </a:xfrm>
        </p:spPr>
        <p:txBody>
          <a:bodyPr>
            <a:normAutofit/>
          </a:bodyPr>
          <a:lstStyle/>
          <a:p>
            <a:r>
              <a:rPr lang="en-US" sz="1800" dirty="0" smtClean="0"/>
              <a:t>3 innermost layers at r= 22, 28 and 36 mm</a:t>
            </a:r>
          </a:p>
          <a:p>
            <a:r>
              <a:rPr lang="en-US" sz="1800" dirty="0" smtClean="0"/>
              <a:t>Same z-length: 27 cm</a:t>
            </a:r>
          </a:p>
          <a:p>
            <a:r>
              <a:rPr lang="en-US" sz="1800" dirty="0" smtClean="0"/>
              <a:t>Assumed chip size: 15 mm x 30 mm &gt;&gt; 9 chips/module</a:t>
            </a:r>
          </a:p>
          <a:p>
            <a:r>
              <a:rPr lang="en-US" sz="1800" dirty="0" smtClean="0"/>
              <a:t>X/X</a:t>
            </a:r>
            <a:r>
              <a:rPr lang="en-US" sz="1800" baseline="-25000" dirty="0" smtClean="0"/>
              <a:t>0</a:t>
            </a:r>
            <a:r>
              <a:rPr lang="en-US" sz="1800" dirty="0" smtClean="0"/>
              <a:t>≤ 0.3%</a:t>
            </a:r>
            <a:endParaRPr lang="en-US" sz="1800" dirty="0"/>
          </a:p>
        </p:txBody>
      </p:sp>
      <p:pic>
        <p:nvPicPr>
          <p:cNvPr id="4"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172" y="1420150"/>
            <a:ext cx="4085582" cy="2895894"/>
          </a:xfrm>
          <a:prstGeom prst="rect">
            <a:avLst/>
          </a:prstGeom>
        </p:spPr>
      </p:pic>
      <p:grpSp>
        <p:nvGrpSpPr>
          <p:cNvPr id="9" name="Group 8"/>
          <p:cNvGrpSpPr/>
          <p:nvPr/>
        </p:nvGrpSpPr>
        <p:grpSpPr>
          <a:xfrm>
            <a:off x="4200525" y="3970191"/>
            <a:ext cx="5145776" cy="2438864"/>
            <a:chOff x="3811066" y="4342717"/>
            <a:chExt cx="5145776" cy="2438864"/>
          </a:xfrm>
        </p:grpSpPr>
        <p:pic>
          <p:nvPicPr>
            <p:cNvPr id="5" name="Picture 4"/>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11066" y="4342717"/>
              <a:ext cx="5145776" cy="2438864"/>
            </a:xfrm>
            <a:prstGeom prst="rect">
              <a:avLst/>
            </a:prstGeom>
          </p:spPr>
        </p:pic>
        <p:sp>
          <p:nvSpPr>
            <p:cNvPr id="6" name="TextBox 5"/>
            <p:cNvSpPr txBox="1"/>
            <p:nvPr/>
          </p:nvSpPr>
          <p:spPr>
            <a:xfrm>
              <a:off x="4307840" y="6071759"/>
              <a:ext cx="1678990" cy="307777"/>
            </a:xfrm>
            <a:prstGeom prst="rect">
              <a:avLst/>
            </a:prstGeom>
            <a:solidFill>
              <a:srgbClr val="FFFFFF"/>
            </a:solidFill>
          </p:spPr>
          <p:txBody>
            <a:bodyPr wrap="none" rtlCol="0">
              <a:spAutoFit/>
            </a:bodyPr>
            <a:lstStyle/>
            <a:p>
              <a:r>
                <a:rPr lang="en-US" sz="1400" dirty="0" smtClean="0"/>
                <a:t>BGA type connection</a:t>
              </a:r>
              <a:endParaRPr lang="en-US" sz="1400" dirty="0"/>
            </a:p>
          </p:txBody>
        </p:sp>
      </p:grpSp>
      <p:graphicFrame>
        <p:nvGraphicFramePr>
          <p:cNvPr id="8" name="Table 7"/>
          <p:cNvGraphicFramePr>
            <a:graphicFrameLocks noGrp="1"/>
          </p:cNvGraphicFramePr>
          <p:nvPr>
            <p:extLst>
              <p:ext uri="{D42A27DB-BD31-4B8C-83A1-F6EECF244321}">
                <p14:modId xmlns:p14="http://schemas.microsoft.com/office/powerpoint/2010/main" val="2304295429"/>
              </p:ext>
            </p:extLst>
          </p:nvPr>
        </p:nvGraphicFramePr>
        <p:xfrm>
          <a:off x="454020" y="4478908"/>
          <a:ext cx="3085044" cy="1676400"/>
        </p:xfrm>
        <a:graphic>
          <a:graphicData uri="http://schemas.openxmlformats.org/drawingml/2006/table">
            <a:tbl>
              <a:tblPr firstRow="1" bandRow="1">
                <a:tableStyleId>{10A1B5D5-9B99-4C35-A422-299274C87663}</a:tableStyleId>
              </a:tblPr>
              <a:tblGrid>
                <a:gridCol w="1028348"/>
                <a:gridCol w="1028348"/>
                <a:gridCol w="1028348"/>
              </a:tblGrid>
              <a:tr h="297597">
                <a:tc>
                  <a:txBody>
                    <a:bodyPr/>
                    <a:lstStyle/>
                    <a:p>
                      <a:endParaRPr lang="en-US" sz="1600" dirty="0"/>
                    </a:p>
                  </a:txBody>
                  <a:tcPr/>
                </a:tc>
                <a:tc>
                  <a:txBody>
                    <a:bodyPr/>
                    <a:lstStyle/>
                    <a:p>
                      <a:pPr algn="ctr"/>
                      <a:r>
                        <a:rPr lang="en-US" sz="1600" dirty="0" smtClean="0"/>
                        <a:t>Modules</a:t>
                      </a:r>
                      <a:endParaRPr lang="en-US" sz="1600" dirty="0"/>
                    </a:p>
                  </a:txBody>
                  <a:tcPr/>
                </a:tc>
                <a:tc>
                  <a:txBody>
                    <a:bodyPr/>
                    <a:lstStyle/>
                    <a:p>
                      <a:pPr algn="ctr"/>
                      <a:r>
                        <a:rPr lang="en-US" sz="1600" dirty="0" smtClean="0"/>
                        <a:t>Chips</a:t>
                      </a:r>
                      <a:endParaRPr lang="en-US" sz="1600" dirty="0"/>
                    </a:p>
                  </a:txBody>
                  <a:tcPr/>
                </a:tc>
              </a:tr>
              <a:tr h="297597">
                <a:tc>
                  <a:txBody>
                    <a:bodyPr/>
                    <a:lstStyle/>
                    <a:p>
                      <a:r>
                        <a:rPr lang="en-US" sz="1600" dirty="0" smtClean="0"/>
                        <a:t>Layer 1</a:t>
                      </a:r>
                      <a:endParaRPr lang="en-US" sz="1600" dirty="0"/>
                    </a:p>
                  </a:txBody>
                  <a:tcPr/>
                </a:tc>
                <a:tc>
                  <a:txBody>
                    <a:bodyPr/>
                    <a:lstStyle/>
                    <a:p>
                      <a:pPr algn="ctr"/>
                      <a:r>
                        <a:rPr lang="en-US" sz="1600" dirty="0" smtClean="0"/>
                        <a:t>12</a:t>
                      </a:r>
                      <a:endParaRPr lang="en-US" sz="1600" dirty="0"/>
                    </a:p>
                  </a:txBody>
                  <a:tcPr/>
                </a:tc>
                <a:tc>
                  <a:txBody>
                    <a:bodyPr/>
                    <a:lstStyle/>
                    <a:p>
                      <a:pPr algn="ctr"/>
                      <a:r>
                        <a:rPr lang="en-US" sz="1600" dirty="0" smtClean="0"/>
                        <a:t>108</a:t>
                      </a:r>
                      <a:endParaRPr lang="en-US" sz="1600" dirty="0"/>
                    </a:p>
                  </a:txBody>
                  <a:tcPr/>
                </a:tc>
              </a:tr>
              <a:tr h="297597">
                <a:tc>
                  <a:txBody>
                    <a:bodyPr/>
                    <a:lstStyle/>
                    <a:p>
                      <a:r>
                        <a:rPr lang="en-US" sz="1600" dirty="0" smtClean="0"/>
                        <a:t>Layer 2</a:t>
                      </a:r>
                      <a:endParaRPr lang="en-US" sz="1600" dirty="0"/>
                    </a:p>
                  </a:txBody>
                  <a:tcPr/>
                </a:tc>
                <a:tc>
                  <a:txBody>
                    <a:bodyPr/>
                    <a:lstStyle/>
                    <a:p>
                      <a:pPr algn="ctr"/>
                      <a:r>
                        <a:rPr lang="en-US" sz="1600" dirty="0" smtClean="0"/>
                        <a:t>16</a:t>
                      </a:r>
                      <a:endParaRPr lang="en-US" sz="1600" dirty="0"/>
                    </a:p>
                  </a:txBody>
                  <a:tcPr/>
                </a:tc>
                <a:tc>
                  <a:txBody>
                    <a:bodyPr/>
                    <a:lstStyle/>
                    <a:p>
                      <a:pPr algn="ctr"/>
                      <a:r>
                        <a:rPr lang="en-US" sz="1600" dirty="0" smtClean="0"/>
                        <a:t>144</a:t>
                      </a:r>
                      <a:endParaRPr lang="en-US" sz="1600" dirty="0"/>
                    </a:p>
                  </a:txBody>
                  <a:tcPr/>
                </a:tc>
              </a:tr>
              <a:tr h="297597">
                <a:tc>
                  <a:txBody>
                    <a:bodyPr/>
                    <a:lstStyle/>
                    <a:p>
                      <a:r>
                        <a:rPr lang="en-US" sz="1600" dirty="0" smtClean="0"/>
                        <a:t>Layer 3</a:t>
                      </a:r>
                      <a:endParaRPr lang="en-US" sz="1600" dirty="0"/>
                    </a:p>
                  </a:txBody>
                  <a:tcPr/>
                </a:tc>
                <a:tc>
                  <a:txBody>
                    <a:bodyPr/>
                    <a:lstStyle/>
                    <a:p>
                      <a:pPr algn="ctr"/>
                      <a:r>
                        <a:rPr lang="en-US" sz="1600" dirty="0" smtClean="0"/>
                        <a:t>20</a:t>
                      </a:r>
                      <a:endParaRPr lang="en-US" sz="1600" dirty="0"/>
                    </a:p>
                  </a:txBody>
                  <a:tcPr/>
                </a:tc>
                <a:tc>
                  <a:txBody>
                    <a:bodyPr/>
                    <a:lstStyle/>
                    <a:p>
                      <a:pPr algn="ctr"/>
                      <a:r>
                        <a:rPr lang="en-US" sz="1600" dirty="0" smtClean="0"/>
                        <a:t>180</a:t>
                      </a:r>
                      <a:endParaRPr lang="en-US" sz="1600" dirty="0"/>
                    </a:p>
                  </a:txBody>
                  <a:tcPr/>
                </a:tc>
              </a:tr>
              <a:tr h="297597">
                <a:tc>
                  <a:txBody>
                    <a:bodyPr/>
                    <a:lstStyle/>
                    <a:p>
                      <a:r>
                        <a:rPr lang="en-US" sz="1600" b="1" dirty="0" smtClean="0">
                          <a:solidFill>
                            <a:schemeClr val="bg1"/>
                          </a:solidFill>
                        </a:rPr>
                        <a:t>Total</a:t>
                      </a:r>
                      <a:endParaRPr lang="en-US" sz="1600" b="1" dirty="0">
                        <a:solidFill>
                          <a:schemeClr val="bg1"/>
                        </a:solidFill>
                      </a:endParaRPr>
                    </a:p>
                  </a:txBody>
                  <a:tcPr>
                    <a:solidFill>
                      <a:schemeClr val="accent6"/>
                    </a:solidFill>
                  </a:tcPr>
                </a:tc>
                <a:tc>
                  <a:txBody>
                    <a:bodyPr/>
                    <a:lstStyle/>
                    <a:p>
                      <a:pPr algn="ctr"/>
                      <a:r>
                        <a:rPr lang="en-US" sz="1600" b="1" dirty="0" smtClean="0">
                          <a:solidFill>
                            <a:srgbClr val="FFFFFF"/>
                          </a:solidFill>
                        </a:rPr>
                        <a:t>48</a:t>
                      </a:r>
                      <a:endParaRPr lang="en-US" sz="1600" b="1" dirty="0">
                        <a:solidFill>
                          <a:srgbClr val="FFFFFF"/>
                        </a:solidFill>
                      </a:endParaRPr>
                    </a:p>
                  </a:txBody>
                  <a:tcPr>
                    <a:solidFill>
                      <a:schemeClr val="accent6"/>
                    </a:solidFill>
                  </a:tcPr>
                </a:tc>
                <a:tc>
                  <a:txBody>
                    <a:bodyPr/>
                    <a:lstStyle/>
                    <a:p>
                      <a:pPr algn="ctr"/>
                      <a:r>
                        <a:rPr lang="en-US" sz="1600" b="1" dirty="0" smtClean="0">
                          <a:solidFill>
                            <a:srgbClr val="FFFFFF"/>
                          </a:solidFill>
                        </a:rPr>
                        <a:t>432</a:t>
                      </a:r>
                      <a:endParaRPr lang="en-US" sz="1600" b="1" dirty="0">
                        <a:solidFill>
                          <a:srgbClr val="FFFFFF"/>
                        </a:solidFill>
                      </a:endParaRPr>
                    </a:p>
                  </a:txBody>
                  <a:tcPr>
                    <a:solidFill>
                      <a:schemeClr val="accent6"/>
                    </a:solidFill>
                  </a:tcPr>
                </a:tc>
              </a:tr>
            </a:tbl>
          </a:graphicData>
        </a:graphic>
      </p:graphicFrame>
      <p:sp>
        <p:nvSpPr>
          <p:cNvPr id="7" name="Date Placeholder 6"/>
          <p:cNvSpPr>
            <a:spLocks noGrp="1"/>
          </p:cNvSpPr>
          <p:nvPr>
            <p:ph type="dt" sz="half" idx="10"/>
          </p:nvPr>
        </p:nvSpPr>
        <p:spPr/>
        <p:txBody>
          <a:bodyPr/>
          <a:lstStyle/>
          <a:p>
            <a:r>
              <a:rPr lang="en-US" smtClean="0"/>
              <a:t>ALICE ITS Upgrade Asian Workshop</a:t>
            </a:r>
            <a:endParaRPr lang="en-US"/>
          </a:p>
        </p:txBody>
      </p:sp>
      <p:sp>
        <p:nvSpPr>
          <p:cNvPr id="10" name="Footer Placeholder 9"/>
          <p:cNvSpPr>
            <a:spLocks noGrp="1"/>
          </p:cNvSpPr>
          <p:nvPr>
            <p:ph type="ftr" sz="quarter" idx="11"/>
          </p:nvPr>
        </p:nvSpPr>
        <p:spPr/>
        <p:txBody>
          <a:bodyPr/>
          <a:lstStyle/>
          <a:p>
            <a:r>
              <a:rPr lang="en-US" smtClean="0"/>
              <a:t>P. Riedler/CERN - Seoul, April 5-6, 2013</a:t>
            </a:r>
            <a:endParaRPr lang="en-US"/>
          </a:p>
        </p:txBody>
      </p:sp>
      <p:sp>
        <p:nvSpPr>
          <p:cNvPr id="11" name="Slide Number Placeholder 10"/>
          <p:cNvSpPr>
            <a:spLocks noGrp="1"/>
          </p:cNvSpPr>
          <p:nvPr>
            <p:ph type="sldNum" sz="quarter" idx="12"/>
          </p:nvPr>
        </p:nvSpPr>
        <p:spPr/>
        <p:txBody>
          <a:bodyPr/>
          <a:lstStyle/>
          <a:p>
            <a:fld id="{6070F1EA-D356-4F46-B5A4-84E3001D93AB}" type="slidenum">
              <a:rPr lang="en-US" smtClean="0"/>
              <a:t>15</a:t>
            </a:fld>
            <a:endParaRPr lang="en-US"/>
          </a:p>
        </p:txBody>
      </p:sp>
    </p:spTree>
    <p:extLst>
      <p:ext uri="{BB962C8B-B14F-4D97-AF65-F5344CB8AC3E}">
        <p14:creationId xmlns:p14="http://schemas.microsoft.com/office/powerpoint/2010/main" val="226678237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448" y="523409"/>
            <a:ext cx="8229600" cy="1143000"/>
          </a:xfrm>
        </p:spPr>
        <p:txBody>
          <a:bodyPr>
            <a:normAutofit/>
          </a:bodyPr>
          <a:lstStyle/>
          <a:p>
            <a:pPr algn="l"/>
            <a:r>
              <a:rPr lang="en-US" sz="2300" b="1" dirty="0" smtClean="0"/>
              <a:t>Middle and Outer Barrel Layers</a:t>
            </a:r>
            <a:endParaRPr lang="en-US" sz="2300" b="1" dirty="0"/>
          </a:p>
        </p:txBody>
      </p:sp>
      <p:sp>
        <p:nvSpPr>
          <p:cNvPr id="3" name="Content Placeholder 2"/>
          <p:cNvSpPr>
            <a:spLocks noGrp="1"/>
          </p:cNvSpPr>
          <p:nvPr>
            <p:ph sz="quarter" idx="1"/>
          </p:nvPr>
        </p:nvSpPr>
        <p:spPr>
          <a:xfrm>
            <a:off x="3470428" y="1460709"/>
            <a:ext cx="5107800" cy="3010156"/>
          </a:xfrm>
        </p:spPr>
        <p:txBody>
          <a:bodyPr>
            <a:normAutofit/>
          </a:bodyPr>
          <a:lstStyle/>
          <a:p>
            <a:r>
              <a:rPr lang="en-US" sz="1800" dirty="0" smtClean="0"/>
              <a:t>4 outermost layers at r= 48, 52, 96 and 102 mm</a:t>
            </a:r>
          </a:p>
          <a:p>
            <a:r>
              <a:rPr lang="en-US" sz="1800" dirty="0" smtClean="0"/>
              <a:t>84 cm &lt; z-length &lt; 150 cm</a:t>
            </a:r>
          </a:p>
          <a:p>
            <a:r>
              <a:rPr lang="en-US" sz="1800" dirty="0" smtClean="0"/>
              <a:t>Double chip rows per module</a:t>
            </a:r>
          </a:p>
          <a:p>
            <a:r>
              <a:rPr lang="en-US" sz="1800" dirty="0" smtClean="0"/>
              <a:t>X/X</a:t>
            </a:r>
            <a:r>
              <a:rPr lang="en-US" sz="1800" baseline="-25000" dirty="0" smtClean="0"/>
              <a:t>0</a:t>
            </a:r>
            <a:r>
              <a:rPr lang="en-US" sz="1800" dirty="0" smtClean="0"/>
              <a:t>≤ 0.8%</a:t>
            </a:r>
            <a:endParaRPr lang="en-US" sz="1800" dirty="0"/>
          </a:p>
        </p:txBody>
      </p:sp>
      <p:pic>
        <p:nvPicPr>
          <p:cNvPr id="8" name="Picture 2"/>
          <p:cNvPicPr>
            <a:picLocks noChangeAspect="1" noChangeArrowheads="1"/>
          </p:cNvPicPr>
          <p:nvPr/>
        </p:nvPicPr>
        <p:blipFill rotWithShape="1">
          <a:blip r:embed="rId2" cstate="print">
            <a:clrChange>
              <a:clrFrom>
                <a:srgbClr val="FFFFFF"/>
              </a:clrFrom>
              <a:clrTo>
                <a:srgbClr val="FFFFFF">
                  <a:alpha val="0"/>
                </a:srgbClr>
              </a:clrTo>
            </a:clrChange>
          </a:blip>
          <a:srcRect l="23637" t="21409" r="32842" b="2212"/>
          <a:stretch/>
        </p:blipFill>
        <p:spPr bwMode="auto">
          <a:xfrm>
            <a:off x="227934" y="1704502"/>
            <a:ext cx="3262604" cy="3220776"/>
          </a:xfrm>
          <a:prstGeom prst="snip2DiagRect">
            <a:avLst>
              <a:gd name="adj1" fmla="val 34965"/>
              <a:gd name="adj2" fmla="val 25595"/>
            </a:avLst>
          </a:prstGeom>
          <a:noFill/>
          <a:ln w="9525">
            <a:noFill/>
            <a:miter lim="800000"/>
            <a:headEnd/>
            <a:tailEnd/>
          </a:ln>
        </p:spPr>
      </p:pic>
      <p:graphicFrame>
        <p:nvGraphicFramePr>
          <p:cNvPr id="9" name="Table 8"/>
          <p:cNvGraphicFramePr>
            <a:graphicFrameLocks noGrp="1"/>
          </p:cNvGraphicFramePr>
          <p:nvPr>
            <p:extLst>
              <p:ext uri="{D42A27DB-BD31-4B8C-83A1-F6EECF244321}">
                <p14:modId xmlns:p14="http://schemas.microsoft.com/office/powerpoint/2010/main" val="2769678421"/>
              </p:ext>
            </p:extLst>
          </p:nvPr>
        </p:nvGraphicFramePr>
        <p:xfrm>
          <a:off x="5553354" y="3022890"/>
          <a:ext cx="3418143" cy="2225040"/>
        </p:xfrm>
        <a:graphic>
          <a:graphicData uri="http://schemas.openxmlformats.org/drawingml/2006/table">
            <a:tbl>
              <a:tblPr firstRow="1" bandRow="1">
                <a:tableStyleId>{10A1B5D5-9B99-4C35-A422-299274C87663}</a:tableStyleId>
              </a:tblPr>
              <a:tblGrid>
                <a:gridCol w="1139381"/>
                <a:gridCol w="1139381"/>
                <a:gridCol w="1139381"/>
              </a:tblGrid>
              <a:tr h="370840">
                <a:tc>
                  <a:txBody>
                    <a:bodyPr/>
                    <a:lstStyle/>
                    <a:p>
                      <a:endParaRPr lang="en-US" sz="1600" dirty="0"/>
                    </a:p>
                  </a:txBody>
                  <a:tcPr/>
                </a:tc>
                <a:tc>
                  <a:txBody>
                    <a:bodyPr/>
                    <a:lstStyle/>
                    <a:p>
                      <a:pPr algn="ctr"/>
                      <a:r>
                        <a:rPr lang="en-US" sz="1600" dirty="0" smtClean="0"/>
                        <a:t>Modules</a:t>
                      </a:r>
                      <a:endParaRPr lang="en-US" sz="1600" dirty="0"/>
                    </a:p>
                  </a:txBody>
                  <a:tcPr/>
                </a:tc>
                <a:tc>
                  <a:txBody>
                    <a:bodyPr/>
                    <a:lstStyle/>
                    <a:p>
                      <a:pPr algn="ctr"/>
                      <a:r>
                        <a:rPr lang="en-US" sz="1600" dirty="0" smtClean="0"/>
                        <a:t>Chips</a:t>
                      </a:r>
                      <a:endParaRPr lang="en-US" sz="1600" dirty="0"/>
                    </a:p>
                  </a:txBody>
                  <a:tcPr/>
                </a:tc>
              </a:tr>
              <a:tr h="370840">
                <a:tc>
                  <a:txBody>
                    <a:bodyPr/>
                    <a:lstStyle/>
                    <a:p>
                      <a:r>
                        <a:rPr lang="en-US" sz="1600" dirty="0" smtClean="0"/>
                        <a:t>Layer 4</a:t>
                      </a:r>
                      <a:endParaRPr lang="en-US" sz="1600" dirty="0"/>
                    </a:p>
                  </a:txBody>
                  <a:tcPr/>
                </a:tc>
                <a:tc>
                  <a:txBody>
                    <a:bodyPr/>
                    <a:lstStyle/>
                    <a:p>
                      <a:pPr algn="ctr"/>
                      <a:r>
                        <a:rPr lang="en-US" sz="1600" dirty="0" smtClean="0"/>
                        <a:t>48</a:t>
                      </a:r>
                      <a:endParaRPr lang="en-US" sz="1600" dirty="0"/>
                    </a:p>
                  </a:txBody>
                  <a:tcPr/>
                </a:tc>
                <a:tc>
                  <a:txBody>
                    <a:bodyPr/>
                    <a:lstStyle/>
                    <a:p>
                      <a:pPr algn="ctr"/>
                      <a:r>
                        <a:rPr lang="en-US" sz="1600" dirty="0" smtClean="0"/>
                        <a:t>2688</a:t>
                      </a:r>
                      <a:endParaRPr lang="en-US" sz="1600" dirty="0"/>
                    </a:p>
                  </a:txBody>
                  <a:tcPr/>
                </a:tc>
              </a:tr>
              <a:tr h="370840">
                <a:tc>
                  <a:txBody>
                    <a:bodyPr/>
                    <a:lstStyle/>
                    <a:p>
                      <a:r>
                        <a:rPr lang="en-US" sz="1600" dirty="0" smtClean="0"/>
                        <a:t>Layer 5</a:t>
                      </a:r>
                      <a:endParaRPr lang="en-US" sz="1600" dirty="0"/>
                    </a:p>
                  </a:txBody>
                  <a:tcPr/>
                </a:tc>
                <a:tc>
                  <a:txBody>
                    <a:bodyPr/>
                    <a:lstStyle/>
                    <a:p>
                      <a:pPr algn="ctr"/>
                      <a:r>
                        <a:rPr lang="en-US" sz="1600" dirty="0" smtClean="0"/>
                        <a:t>52</a:t>
                      </a:r>
                      <a:endParaRPr lang="en-US" sz="1600" dirty="0"/>
                    </a:p>
                  </a:txBody>
                  <a:tcPr/>
                </a:tc>
                <a:tc>
                  <a:txBody>
                    <a:bodyPr/>
                    <a:lstStyle/>
                    <a:p>
                      <a:pPr algn="ctr"/>
                      <a:r>
                        <a:rPr lang="en-US" sz="1600" dirty="0" smtClean="0"/>
                        <a:t>2912</a:t>
                      </a:r>
                      <a:endParaRPr lang="en-US" sz="1600" dirty="0"/>
                    </a:p>
                  </a:txBody>
                  <a:tcPr/>
                </a:tc>
              </a:tr>
              <a:tr h="370840">
                <a:tc>
                  <a:txBody>
                    <a:bodyPr/>
                    <a:lstStyle/>
                    <a:p>
                      <a:r>
                        <a:rPr lang="en-US" sz="1600" dirty="0" smtClean="0"/>
                        <a:t>Layer 6</a:t>
                      </a:r>
                      <a:endParaRPr lang="en-US" sz="1600" dirty="0"/>
                    </a:p>
                  </a:txBody>
                  <a:tcPr/>
                </a:tc>
                <a:tc>
                  <a:txBody>
                    <a:bodyPr/>
                    <a:lstStyle/>
                    <a:p>
                      <a:pPr algn="ctr"/>
                      <a:r>
                        <a:rPr lang="en-US" sz="1600" dirty="0" smtClean="0"/>
                        <a:t>96</a:t>
                      </a:r>
                      <a:endParaRPr lang="en-US" sz="1600" dirty="0"/>
                    </a:p>
                  </a:txBody>
                  <a:tcPr/>
                </a:tc>
                <a:tc>
                  <a:txBody>
                    <a:bodyPr/>
                    <a:lstStyle/>
                    <a:p>
                      <a:pPr algn="ctr"/>
                      <a:r>
                        <a:rPr lang="en-US" sz="1600" dirty="0" smtClean="0"/>
                        <a:t>9600</a:t>
                      </a:r>
                      <a:endParaRPr lang="en-US" sz="1600" dirty="0"/>
                    </a:p>
                  </a:txBody>
                  <a:tcPr/>
                </a:tc>
              </a:tr>
              <a:tr h="370840">
                <a:tc>
                  <a:txBody>
                    <a:bodyPr/>
                    <a:lstStyle/>
                    <a:p>
                      <a:r>
                        <a:rPr lang="en-US" sz="1600" dirty="0" smtClean="0"/>
                        <a:t>Layer 7</a:t>
                      </a:r>
                      <a:endParaRPr lang="en-US" sz="1600" dirty="0"/>
                    </a:p>
                  </a:txBody>
                  <a:tcPr/>
                </a:tc>
                <a:tc>
                  <a:txBody>
                    <a:bodyPr/>
                    <a:lstStyle/>
                    <a:p>
                      <a:pPr algn="ctr"/>
                      <a:r>
                        <a:rPr lang="en-US" sz="1600" dirty="0" smtClean="0"/>
                        <a:t>102</a:t>
                      </a:r>
                      <a:endParaRPr lang="en-US" sz="1600" dirty="0"/>
                    </a:p>
                  </a:txBody>
                  <a:tcPr/>
                </a:tc>
                <a:tc>
                  <a:txBody>
                    <a:bodyPr/>
                    <a:lstStyle/>
                    <a:p>
                      <a:pPr algn="ctr"/>
                      <a:r>
                        <a:rPr lang="en-US" sz="1600" dirty="0" smtClean="0"/>
                        <a:t>10200</a:t>
                      </a:r>
                      <a:endParaRPr lang="en-US" sz="1600" dirty="0"/>
                    </a:p>
                  </a:txBody>
                  <a:tcPr/>
                </a:tc>
              </a:tr>
              <a:tr h="370840">
                <a:tc>
                  <a:txBody>
                    <a:bodyPr/>
                    <a:lstStyle/>
                    <a:p>
                      <a:r>
                        <a:rPr lang="en-US" sz="1600" b="1" dirty="0" smtClean="0">
                          <a:solidFill>
                            <a:schemeClr val="bg1"/>
                          </a:solidFill>
                        </a:rPr>
                        <a:t>Total</a:t>
                      </a:r>
                      <a:endParaRPr lang="en-US" sz="1600" b="1" dirty="0">
                        <a:solidFill>
                          <a:schemeClr val="bg1"/>
                        </a:solidFill>
                      </a:endParaRPr>
                    </a:p>
                  </a:txBody>
                  <a:tcPr>
                    <a:solidFill>
                      <a:schemeClr val="accent6"/>
                    </a:solidFill>
                  </a:tcPr>
                </a:tc>
                <a:tc>
                  <a:txBody>
                    <a:bodyPr/>
                    <a:lstStyle/>
                    <a:p>
                      <a:pPr algn="ctr"/>
                      <a:r>
                        <a:rPr lang="en-US" sz="1600" b="1" dirty="0" smtClean="0">
                          <a:solidFill>
                            <a:srgbClr val="FFFFFF"/>
                          </a:solidFill>
                        </a:rPr>
                        <a:t>298</a:t>
                      </a:r>
                      <a:endParaRPr lang="en-US" sz="1600" b="1" dirty="0">
                        <a:solidFill>
                          <a:srgbClr val="FFFFFF"/>
                        </a:solidFill>
                      </a:endParaRPr>
                    </a:p>
                  </a:txBody>
                  <a:tcPr>
                    <a:solidFill>
                      <a:schemeClr val="accent6"/>
                    </a:solidFill>
                  </a:tcPr>
                </a:tc>
                <a:tc>
                  <a:txBody>
                    <a:bodyPr/>
                    <a:lstStyle/>
                    <a:p>
                      <a:pPr algn="ctr"/>
                      <a:r>
                        <a:rPr lang="en-US" sz="1600" b="1" dirty="0" smtClean="0">
                          <a:solidFill>
                            <a:srgbClr val="FFFFFF"/>
                          </a:solidFill>
                        </a:rPr>
                        <a:t>25400</a:t>
                      </a:r>
                      <a:endParaRPr lang="en-US" sz="1600" b="1" dirty="0">
                        <a:solidFill>
                          <a:srgbClr val="FFFFFF"/>
                        </a:solidFill>
                      </a:endParaRPr>
                    </a:p>
                  </a:txBody>
                  <a:tcPr>
                    <a:solidFill>
                      <a:schemeClr val="accent6"/>
                    </a:solidFill>
                  </a:tcPr>
                </a:tc>
              </a:tr>
            </a:tbl>
          </a:graphicData>
        </a:graphic>
      </p:graphicFrame>
      <p:grpSp>
        <p:nvGrpSpPr>
          <p:cNvPr id="62" name="Group 61"/>
          <p:cNvGrpSpPr/>
          <p:nvPr/>
        </p:nvGrpSpPr>
        <p:grpSpPr>
          <a:xfrm>
            <a:off x="448002" y="5043177"/>
            <a:ext cx="8330227" cy="1293917"/>
            <a:chOff x="358001" y="2792275"/>
            <a:chExt cx="8330227" cy="1293917"/>
          </a:xfrm>
        </p:grpSpPr>
        <p:sp>
          <p:nvSpPr>
            <p:cNvPr id="37" name="Rectangle 36"/>
            <p:cNvSpPr/>
            <p:nvPr/>
          </p:nvSpPr>
          <p:spPr>
            <a:xfrm>
              <a:off x="448002" y="3273041"/>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38" name="Rectangle 37"/>
            <p:cNvSpPr/>
            <p:nvPr/>
          </p:nvSpPr>
          <p:spPr>
            <a:xfrm>
              <a:off x="1330430" y="3273041"/>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39" name="Rectangle 38"/>
            <p:cNvSpPr/>
            <p:nvPr/>
          </p:nvSpPr>
          <p:spPr>
            <a:xfrm>
              <a:off x="2214430" y="3273041"/>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40" name="Rectangle 39"/>
            <p:cNvSpPr/>
            <p:nvPr/>
          </p:nvSpPr>
          <p:spPr>
            <a:xfrm>
              <a:off x="3098430" y="3273041"/>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41" name="Rectangle 40"/>
            <p:cNvSpPr/>
            <p:nvPr/>
          </p:nvSpPr>
          <p:spPr>
            <a:xfrm>
              <a:off x="3980858" y="3273041"/>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42" name="Rectangle 41"/>
            <p:cNvSpPr/>
            <p:nvPr/>
          </p:nvSpPr>
          <p:spPr>
            <a:xfrm>
              <a:off x="4864858" y="3273041"/>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43" name="Rectangle 42"/>
            <p:cNvSpPr/>
            <p:nvPr/>
          </p:nvSpPr>
          <p:spPr>
            <a:xfrm>
              <a:off x="5751258" y="3273041"/>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44" name="Rectangle 43"/>
            <p:cNvSpPr/>
            <p:nvPr/>
          </p:nvSpPr>
          <p:spPr>
            <a:xfrm>
              <a:off x="6633686" y="3273041"/>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45" name="Rectangle 44"/>
            <p:cNvSpPr/>
            <p:nvPr/>
          </p:nvSpPr>
          <p:spPr>
            <a:xfrm>
              <a:off x="7517686" y="3273041"/>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46" name="Rectangle 45"/>
            <p:cNvSpPr/>
            <p:nvPr/>
          </p:nvSpPr>
          <p:spPr>
            <a:xfrm>
              <a:off x="3645840" y="3230047"/>
              <a:ext cx="1310036" cy="452999"/>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00"/>
                  </a:solidFill>
                </a:rPr>
                <a:t>……..</a:t>
              </a:r>
              <a:endParaRPr lang="en-US" sz="1400" dirty="0">
                <a:solidFill>
                  <a:srgbClr val="000000"/>
                </a:solidFill>
              </a:endParaRPr>
            </a:p>
          </p:txBody>
        </p:sp>
        <p:sp>
          <p:nvSpPr>
            <p:cNvPr id="47" name="Rectangle 46"/>
            <p:cNvSpPr/>
            <p:nvPr/>
          </p:nvSpPr>
          <p:spPr>
            <a:xfrm>
              <a:off x="448002" y="3633194"/>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48" name="Rectangle 47"/>
            <p:cNvSpPr/>
            <p:nvPr/>
          </p:nvSpPr>
          <p:spPr>
            <a:xfrm>
              <a:off x="1330430" y="3633194"/>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49" name="Rectangle 48"/>
            <p:cNvSpPr/>
            <p:nvPr/>
          </p:nvSpPr>
          <p:spPr>
            <a:xfrm>
              <a:off x="2214430" y="3633194"/>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50" name="Rectangle 49"/>
            <p:cNvSpPr/>
            <p:nvPr/>
          </p:nvSpPr>
          <p:spPr>
            <a:xfrm>
              <a:off x="3098430" y="3633194"/>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51" name="Rectangle 50"/>
            <p:cNvSpPr/>
            <p:nvPr/>
          </p:nvSpPr>
          <p:spPr>
            <a:xfrm>
              <a:off x="3980858" y="3633194"/>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52" name="Rectangle 51"/>
            <p:cNvSpPr/>
            <p:nvPr/>
          </p:nvSpPr>
          <p:spPr>
            <a:xfrm>
              <a:off x="4864858" y="3633194"/>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53" name="Rectangle 52"/>
            <p:cNvSpPr/>
            <p:nvPr/>
          </p:nvSpPr>
          <p:spPr>
            <a:xfrm>
              <a:off x="5751258" y="3633194"/>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54" name="Rectangle 53"/>
            <p:cNvSpPr/>
            <p:nvPr/>
          </p:nvSpPr>
          <p:spPr>
            <a:xfrm>
              <a:off x="6633686" y="3633194"/>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sp>
          <p:nvSpPr>
            <p:cNvPr id="55" name="Rectangle 54"/>
            <p:cNvSpPr/>
            <p:nvPr/>
          </p:nvSpPr>
          <p:spPr>
            <a:xfrm>
              <a:off x="7517686" y="3633194"/>
              <a:ext cx="864000" cy="360000"/>
            </a:xfrm>
            <a:prstGeom prst="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Chip</a:t>
              </a:r>
              <a:endParaRPr lang="en-US" sz="1400" dirty="0">
                <a:solidFill>
                  <a:schemeClr val="tx1"/>
                </a:solidFill>
              </a:endParaRPr>
            </a:p>
          </p:txBody>
        </p:sp>
        <p:cxnSp>
          <p:nvCxnSpPr>
            <p:cNvPr id="56" name="Straight Connector 55"/>
            <p:cNvCxnSpPr/>
            <p:nvPr/>
          </p:nvCxnSpPr>
          <p:spPr>
            <a:xfrm rot="5400000" flipH="1" flipV="1">
              <a:off x="8357279" y="3955245"/>
              <a:ext cx="155355" cy="10654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7" name="Rectangle 56"/>
            <p:cNvSpPr/>
            <p:nvPr/>
          </p:nvSpPr>
          <p:spPr>
            <a:xfrm>
              <a:off x="3645840" y="3590200"/>
              <a:ext cx="1310036" cy="452999"/>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rgbClr val="000000"/>
                  </a:solidFill>
                </a:rPr>
                <a:t>……..</a:t>
              </a:r>
              <a:endParaRPr lang="en-US" sz="1400" dirty="0">
                <a:solidFill>
                  <a:srgbClr val="000000"/>
                </a:solidFill>
              </a:endParaRPr>
            </a:p>
          </p:txBody>
        </p:sp>
        <p:sp>
          <p:nvSpPr>
            <p:cNvPr id="58" name="Rectangle 57"/>
            <p:cNvSpPr/>
            <p:nvPr/>
          </p:nvSpPr>
          <p:spPr>
            <a:xfrm>
              <a:off x="448002" y="3353049"/>
              <a:ext cx="8240226" cy="577787"/>
            </a:xfrm>
            <a:prstGeom prst="rect">
              <a:avLst/>
            </a:prstGeom>
            <a:solidFill>
              <a:schemeClr val="accent6">
                <a:lumMod val="40000"/>
                <a:lumOff val="60000"/>
                <a:alpha val="38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59" name="Right Bracket 58"/>
            <p:cNvSpPr/>
            <p:nvPr/>
          </p:nvSpPr>
          <p:spPr>
            <a:xfrm rot="16200000">
              <a:off x="4338115" y="-880061"/>
              <a:ext cx="169998" cy="8130226"/>
            </a:xfrm>
            <a:prstGeom prst="rightBracket">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400"/>
            </a:p>
          </p:txBody>
        </p:sp>
        <p:sp>
          <p:nvSpPr>
            <p:cNvPr id="60" name="TextBox 59"/>
            <p:cNvSpPr txBox="1"/>
            <p:nvPr/>
          </p:nvSpPr>
          <p:spPr>
            <a:xfrm>
              <a:off x="2546096" y="2792275"/>
              <a:ext cx="184666" cy="307777"/>
            </a:xfrm>
            <a:prstGeom prst="rect">
              <a:avLst/>
            </a:prstGeom>
            <a:noFill/>
          </p:spPr>
          <p:txBody>
            <a:bodyPr wrap="none" rtlCol="0">
              <a:spAutoFit/>
            </a:bodyPr>
            <a:lstStyle/>
            <a:p>
              <a:endParaRPr lang="en-US" sz="1400" dirty="0"/>
            </a:p>
          </p:txBody>
        </p:sp>
        <p:sp>
          <p:nvSpPr>
            <p:cNvPr id="61" name="Punched Tape 60"/>
            <p:cNvSpPr/>
            <p:nvPr/>
          </p:nvSpPr>
          <p:spPr>
            <a:xfrm rot="16200000">
              <a:off x="3943728" y="3549825"/>
              <a:ext cx="690244" cy="166431"/>
            </a:xfrm>
            <a:prstGeom prst="flowChartPunchedTape">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3" name="Left Brace 62"/>
          <p:cNvSpPr/>
          <p:nvPr/>
        </p:nvSpPr>
        <p:spPr>
          <a:xfrm>
            <a:off x="5149216" y="3454698"/>
            <a:ext cx="303707" cy="62125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4" name="Left Brace 63"/>
          <p:cNvSpPr/>
          <p:nvPr/>
        </p:nvSpPr>
        <p:spPr>
          <a:xfrm>
            <a:off x="5149216" y="4228356"/>
            <a:ext cx="303707" cy="62125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5" name="TextBox 64"/>
          <p:cNvSpPr txBox="1"/>
          <p:nvPr/>
        </p:nvSpPr>
        <p:spPr>
          <a:xfrm>
            <a:off x="4030643" y="3601369"/>
            <a:ext cx="1015234" cy="369332"/>
          </a:xfrm>
          <a:prstGeom prst="rect">
            <a:avLst/>
          </a:prstGeom>
          <a:noFill/>
        </p:spPr>
        <p:txBody>
          <a:bodyPr wrap="none" rtlCol="0">
            <a:spAutoFit/>
          </a:bodyPr>
          <a:lstStyle/>
          <a:p>
            <a:r>
              <a:rPr lang="en-US" dirty="0" smtClean="0"/>
              <a:t>Z=84 cm</a:t>
            </a:r>
            <a:endParaRPr lang="en-US" dirty="0"/>
          </a:p>
        </p:txBody>
      </p:sp>
      <p:sp>
        <p:nvSpPr>
          <p:cNvPr id="66" name="TextBox 65"/>
          <p:cNvSpPr txBox="1"/>
          <p:nvPr/>
        </p:nvSpPr>
        <p:spPr>
          <a:xfrm>
            <a:off x="4044993" y="4333621"/>
            <a:ext cx="1142598" cy="369332"/>
          </a:xfrm>
          <a:prstGeom prst="rect">
            <a:avLst/>
          </a:prstGeom>
          <a:noFill/>
        </p:spPr>
        <p:txBody>
          <a:bodyPr wrap="none" rtlCol="0">
            <a:spAutoFit/>
          </a:bodyPr>
          <a:lstStyle/>
          <a:p>
            <a:r>
              <a:rPr lang="en-US" dirty="0" smtClean="0"/>
              <a:t>Z=150 cm</a:t>
            </a:r>
            <a:endParaRPr lang="en-US" dirty="0"/>
          </a:p>
        </p:txBody>
      </p:sp>
      <p:sp>
        <p:nvSpPr>
          <p:cNvPr id="4" name="Date Placeholder 3"/>
          <p:cNvSpPr>
            <a:spLocks noGrp="1"/>
          </p:cNvSpPr>
          <p:nvPr>
            <p:ph type="dt" sz="half" idx="10"/>
          </p:nvPr>
        </p:nvSpPr>
        <p:spPr/>
        <p:txBody>
          <a:bodyPr/>
          <a:lstStyle/>
          <a:p>
            <a:r>
              <a:rPr lang="en-US" smtClean="0"/>
              <a:t>ALICE ITS Upgrade Asian Workshop</a:t>
            </a:r>
            <a:endParaRPr lang="en-US"/>
          </a:p>
        </p:txBody>
      </p:sp>
      <p:sp>
        <p:nvSpPr>
          <p:cNvPr id="5" name="Footer Placeholder 4"/>
          <p:cNvSpPr>
            <a:spLocks noGrp="1"/>
          </p:cNvSpPr>
          <p:nvPr>
            <p:ph type="ftr" sz="quarter" idx="11"/>
          </p:nvPr>
        </p:nvSpPr>
        <p:spPr/>
        <p:txBody>
          <a:bodyPr/>
          <a:lstStyle/>
          <a:p>
            <a:r>
              <a:rPr lang="en-US" smtClean="0"/>
              <a:t>P. Riedler/CERN - Seoul, April 5-6, 2013</a:t>
            </a:r>
            <a:endParaRPr lang="en-US"/>
          </a:p>
        </p:txBody>
      </p:sp>
      <p:sp>
        <p:nvSpPr>
          <p:cNvPr id="6" name="Slide Number Placeholder 5"/>
          <p:cNvSpPr>
            <a:spLocks noGrp="1"/>
          </p:cNvSpPr>
          <p:nvPr>
            <p:ph type="sldNum" sz="quarter" idx="12"/>
          </p:nvPr>
        </p:nvSpPr>
        <p:spPr/>
        <p:txBody>
          <a:bodyPr/>
          <a:lstStyle/>
          <a:p>
            <a:fld id="{6070F1EA-D356-4F46-B5A4-84E3001D93AB}" type="slidenum">
              <a:rPr lang="en-US" smtClean="0"/>
              <a:t>16</a:t>
            </a:fld>
            <a:endParaRPr lang="en-US"/>
          </a:p>
        </p:txBody>
      </p:sp>
    </p:spTree>
    <p:extLst>
      <p:ext uri="{BB962C8B-B14F-4D97-AF65-F5344CB8AC3E}">
        <p14:creationId xmlns:p14="http://schemas.microsoft.com/office/powerpoint/2010/main" val="51044920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Flip-chip Mounting on Module</a:t>
            </a:r>
            <a:endParaRPr lang="en-US"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17</a:t>
            </a:fld>
            <a:endParaRPr lang="en-US"/>
          </a:p>
        </p:txBody>
      </p:sp>
      <p:sp>
        <p:nvSpPr>
          <p:cNvPr id="7" name="Content Placeholder 4"/>
          <p:cNvSpPr>
            <a:spLocks noGrp="1"/>
          </p:cNvSpPr>
          <p:nvPr>
            <p:ph idx="4294967295"/>
          </p:nvPr>
        </p:nvSpPr>
        <p:spPr>
          <a:xfrm>
            <a:off x="401981" y="2175391"/>
            <a:ext cx="4220820" cy="4901217"/>
          </a:xfrm>
          <a:prstGeom prst="rect">
            <a:avLst/>
          </a:prstGeom>
        </p:spPr>
        <p:txBody>
          <a:bodyPr>
            <a:normAutofit/>
          </a:bodyPr>
          <a:lstStyle/>
          <a:p>
            <a:r>
              <a:rPr lang="en-US" sz="1800" b="1" dirty="0" smtClean="0"/>
              <a:t>Present pixel detectors use Aluminum wedge wire bonding</a:t>
            </a:r>
          </a:p>
          <a:p>
            <a:pPr lvl="1"/>
            <a:r>
              <a:rPr lang="en-US" sz="1600" dirty="0" smtClean="0"/>
              <a:t>Typical pad sizes: ~ 80 µm x 80 µm</a:t>
            </a:r>
          </a:p>
          <a:p>
            <a:pPr lvl="1"/>
            <a:r>
              <a:rPr lang="en-US" sz="1600" dirty="0" smtClean="0"/>
              <a:t>Al wire diameter: 25 µm</a:t>
            </a:r>
          </a:p>
          <a:p>
            <a:pPr lvl="1"/>
            <a:r>
              <a:rPr lang="en-US" sz="1600" dirty="0" smtClean="0"/>
              <a:t>Mostly no encapsulation is used</a:t>
            </a:r>
          </a:p>
          <a:p>
            <a:pPr lvl="1"/>
            <a:r>
              <a:rPr lang="en-US" sz="1600" dirty="0" smtClean="0"/>
              <a:t>All detectors operated in magnetic field</a:t>
            </a:r>
          </a:p>
          <a:p>
            <a:pPr lvl="1"/>
            <a:endParaRPr lang="en-US" sz="1600" dirty="0" smtClean="0"/>
          </a:p>
          <a:p>
            <a:r>
              <a:rPr lang="en-US" sz="1800" b="1" dirty="0" smtClean="0"/>
              <a:t>Example:</a:t>
            </a:r>
            <a:r>
              <a:rPr lang="en-US" sz="1800" dirty="0" smtClean="0"/>
              <a:t> present ALICE pixel detector with modules of 14 cm active area along z &gt;&gt; ~ 1000 wire bonds</a:t>
            </a:r>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4978928" y="1752066"/>
            <a:ext cx="4048731" cy="3283636"/>
          </a:xfrm>
          <a:prstGeom prst="rect">
            <a:avLst/>
          </a:prstGeom>
        </p:spPr>
      </p:pic>
      <p:pic>
        <p:nvPicPr>
          <p:cNvPr id="10" name="Picture 9" descr="its-2006-006.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6759" y="4120685"/>
            <a:ext cx="3185659" cy="2532598"/>
          </a:xfrm>
          <a:prstGeom prst="rect">
            <a:avLst/>
          </a:prstGeom>
        </p:spPr>
      </p:pic>
    </p:spTree>
    <p:extLst>
      <p:ext uri="{BB962C8B-B14F-4D97-AF65-F5344CB8AC3E}">
        <p14:creationId xmlns:p14="http://schemas.microsoft.com/office/powerpoint/2010/main" val="264528717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Flip-chip Mounting on Module</a:t>
            </a:r>
            <a:endParaRPr lang="en-US"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18</a:t>
            </a:fld>
            <a:endParaRPr lang="en-US"/>
          </a:p>
        </p:txBody>
      </p:sp>
      <p:sp>
        <p:nvSpPr>
          <p:cNvPr id="9" name="Content Placeholder 2"/>
          <p:cNvSpPr>
            <a:spLocks noGrp="1"/>
          </p:cNvSpPr>
          <p:nvPr>
            <p:ph idx="4294967295"/>
          </p:nvPr>
        </p:nvSpPr>
        <p:spPr>
          <a:xfrm>
            <a:off x="663466" y="1447803"/>
            <a:ext cx="4704401" cy="4648006"/>
          </a:xfrm>
          <a:prstGeom prst="rect">
            <a:avLst/>
          </a:prstGeom>
        </p:spPr>
        <p:txBody>
          <a:bodyPr>
            <a:normAutofit/>
          </a:bodyPr>
          <a:lstStyle/>
          <a:p>
            <a:r>
              <a:rPr lang="en-US" sz="1800" b="1" dirty="0" smtClean="0"/>
              <a:t>Wedge wire bonding </a:t>
            </a:r>
            <a:r>
              <a:rPr lang="en-US" sz="1800" dirty="0" smtClean="0"/>
              <a:t>is one option for the interconnection between ASIC and the module PCB</a:t>
            </a:r>
          </a:p>
          <a:p>
            <a:endParaRPr lang="en-US" sz="1800" dirty="0" smtClean="0"/>
          </a:p>
          <a:p>
            <a:r>
              <a:rPr lang="en-US" sz="1800" b="1" dirty="0" smtClean="0"/>
              <a:t>Alternatives are under study to:</a:t>
            </a:r>
          </a:p>
          <a:p>
            <a:pPr lvl="1"/>
            <a:r>
              <a:rPr lang="en-US" sz="1600" dirty="0" smtClean="0"/>
              <a:t>Reduce the insensitive area at the end-of-column</a:t>
            </a:r>
          </a:p>
          <a:p>
            <a:pPr lvl="1"/>
            <a:r>
              <a:rPr lang="en-US" sz="1600" dirty="0" smtClean="0"/>
              <a:t>To build highly compact modules </a:t>
            </a:r>
          </a:p>
          <a:p>
            <a:pPr lvl="1"/>
            <a:r>
              <a:rPr lang="en-US" sz="1600" dirty="0" smtClean="0"/>
              <a:t>To have a robust and high quality electrical connection</a:t>
            </a:r>
            <a:endParaRPr lang="en-US" sz="1600" dirty="0"/>
          </a:p>
        </p:txBody>
      </p:sp>
      <p:pic>
        <p:nvPicPr>
          <p:cNvPr id="11" name="Picture 10" descr="screenshot.tiff"/>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l="56069"/>
          <a:stretch>
            <a:fillRect/>
          </a:stretch>
        </p:blipFill>
        <p:spPr>
          <a:xfrm>
            <a:off x="5044760" y="270917"/>
            <a:ext cx="4011976" cy="4289600"/>
          </a:xfrm>
          <a:prstGeom prst="rect">
            <a:avLst/>
          </a:prstGeom>
        </p:spPr>
      </p:pic>
      <p:sp>
        <p:nvSpPr>
          <p:cNvPr id="4" name="Rectangle 3"/>
          <p:cNvSpPr/>
          <p:nvPr/>
        </p:nvSpPr>
        <p:spPr>
          <a:xfrm>
            <a:off x="718922" y="2590803"/>
            <a:ext cx="4615076" cy="185118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schematic.jpg"/>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62918" y="4821391"/>
            <a:ext cx="3981082" cy="1483784"/>
          </a:xfrm>
          <a:prstGeom prst="rect">
            <a:avLst/>
          </a:prstGeom>
        </p:spPr>
      </p:pic>
      <p:pic>
        <p:nvPicPr>
          <p:cNvPr id="13" name="Picture 12" descr="ball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5946" y="4679048"/>
            <a:ext cx="3897987" cy="2112057"/>
          </a:xfrm>
          <a:prstGeom prst="rect">
            <a:avLst/>
          </a:prstGeom>
        </p:spPr>
      </p:pic>
    </p:spTree>
    <p:extLst>
      <p:ext uri="{BB962C8B-B14F-4D97-AF65-F5344CB8AC3E}">
        <p14:creationId xmlns:p14="http://schemas.microsoft.com/office/powerpoint/2010/main" val="305270154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Techniques under Study</a:t>
            </a:r>
            <a:endParaRPr lang="en-US" dirty="0"/>
          </a:p>
        </p:txBody>
      </p:sp>
      <p:sp>
        <p:nvSpPr>
          <p:cNvPr id="8" name="Content Placeholder 7"/>
          <p:cNvSpPr>
            <a:spLocks noGrp="1"/>
          </p:cNvSpPr>
          <p:nvPr>
            <p:ph sz="quarter" idx="11"/>
          </p:nvPr>
        </p:nvSpPr>
        <p:spPr>
          <a:xfrm>
            <a:off x="634257" y="1320808"/>
            <a:ext cx="7794315" cy="4300538"/>
          </a:xfrm>
        </p:spPr>
        <p:txBody>
          <a:bodyPr/>
          <a:lstStyle/>
          <a:p>
            <a:r>
              <a:rPr lang="en-US" sz="1800" dirty="0" smtClean="0"/>
              <a:t>2 main techniques: Au-stud bonding and Laser soldering</a:t>
            </a:r>
            <a:endParaRPr lang="en-US" sz="1800" dirty="0"/>
          </a:p>
        </p:txBody>
      </p:sp>
      <p:sp>
        <p:nvSpPr>
          <p:cNvPr id="4" name="Footer Placeholder 3"/>
          <p:cNvSpPr>
            <a:spLocks noGrp="1"/>
          </p:cNvSpPr>
          <p:nvPr>
            <p:ph type="ftr" sz="quarter" idx="3"/>
          </p:nvPr>
        </p:nvSpPr>
        <p:spPr/>
        <p:txBody>
          <a:bodyPr/>
          <a:lstStyle/>
          <a:p>
            <a:r>
              <a:rPr lang="en-US" smtClean="0"/>
              <a:t>P. Riedler/CERN - Seoul, April 5-6, 2013</a:t>
            </a:r>
            <a:endParaRPr lang="en-US"/>
          </a:p>
        </p:txBody>
      </p:sp>
      <p:sp>
        <p:nvSpPr>
          <p:cNvPr id="5" name="Slide Number Placeholder 4"/>
          <p:cNvSpPr>
            <a:spLocks noGrp="1"/>
          </p:cNvSpPr>
          <p:nvPr>
            <p:ph type="sldNum" sz="quarter" idx="4"/>
          </p:nvPr>
        </p:nvSpPr>
        <p:spPr/>
        <p:txBody>
          <a:bodyPr/>
          <a:lstStyle/>
          <a:p>
            <a:fld id="{6070F1EA-D356-4F46-B5A4-84E3001D93AB}" type="slidenum">
              <a:rPr lang="en-US" smtClean="0"/>
              <a:t>19</a:t>
            </a:fld>
            <a:endParaRPr lang="en-US"/>
          </a:p>
        </p:txBody>
      </p:sp>
      <p:pic>
        <p:nvPicPr>
          <p:cNvPr id="9" name="Picture 8" descr="screenshot_59.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41102" y="1841785"/>
            <a:ext cx="3161316" cy="2307790"/>
          </a:xfrm>
          <a:prstGeom prst="rect">
            <a:avLst/>
          </a:prstGeom>
        </p:spPr>
      </p:pic>
      <p:grpSp>
        <p:nvGrpSpPr>
          <p:cNvPr id="10" name="Group 9"/>
          <p:cNvGrpSpPr/>
          <p:nvPr/>
        </p:nvGrpSpPr>
        <p:grpSpPr>
          <a:xfrm>
            <a:off x="500180" y="1366423"/>
            <a:ext cx="3429000" cy="3429000"/>
            <a:chOff x="4572000" y="899962"/>
            <a:chExt cx="3429000" cy="3429000"/>
          </a:xfrm>
        </p:grpSpPr>
        <p:pic>
          <p:nvPicPr>
            <p:cNvPr id="11" name="Picture 10"/>
            <p:cNvPicPr>
              <a:picLocks noChangeAspect="1"/>
            </p:cNvPicPr>
            <p:nvPr/>
          </p:nvPicPr>
          <p:blipFill>
            <a:blip r:embed="rId3">
              <a:clrChange>
                <a:clrFrom>
                  <a:srgbClr val="FFFFFF"/>
                </a:clrFrom>
                <a:clrTo>
                  <a:srgbClr val="FFFFFF">
                    <a:alpha val="0"/>
                  </a:srgbClr>
                </a:clrTo>
              </a:clrChange>
            </a:blip>
            <a:stretch>
              <a:fillRect/>
            </a:stretch>
          </p:blipFill>
          <p:spPr>
            <a:xfrm>
              <a:off x="4572000" y="899962"/>
              <a:ext cx="3429000" cy="3429000"/>
            </a:xfrm>
            <a:prstGeom prst="rect">
              <a:avLst/>
            </a:prstGeom>
          </p:spPr>
        </p:pic>
        <p:sp>
          <p:nvSpPr>
            <p:cNvPr id="12" name="TextBox 11"/>
            <p:cNvSpPr txBox="1"/>
            <p:nvPr/>
          </p:nvSpPr>
          <p:spPr>
            <a:xfrm>
              <a:off x="5931494" y="3078100"/>
              <a:ext cx="1855922" cy="276999"/>
            </a:xfrm>
            <a:prstGeom prst="rect">
              <a:avLst/>
            </a:prstGeom>
            <a:noFill/>
          </p:spPr>
          <p:txBody>
            <a:bodyPr wrap="none" rtlCol="0">
              <a:spAutoFit/>
            </a:bodyPr>
            <a:lstStyle/>
            <a:p>
              <a:r>
                <a:rPr lang="en-US" sz="1200" dirty="0" err="1" smtClean="0">
                  <a:solidFill>
                    <a:schemeClr val="bg1"/>
                  </a:solidFill>
                </a:rPr>
                <a:t>www.electronicsarena.co.uk</a:t>
              </a:r>
              <a:endParaRPr lang="en-US" sz="1200" dirty="0">
                <a:solidFill>
                  <a:schemeClr val="bg1"/>
                </a:solidFill>
              </a:endParaRPr>
            </a:p>
          </p:txBody>
        </p:sp>
      </p:grpSp>
      <p:graphicFrame>
        <p:nvGraphicFramePr>
          <p:cNvPr id="13" name="Table 12"/>
          <p:cNvGraphicFramePr>
            <a:graphicFrameLocks noGrp="1"/>
          </p:cNvGraphicFramePr>
          <p:nvPr>
            <p:extLst>
              <p:ext uri="{D42A27DB-BD31-4B8C-83A1-F6EECF244321}">
                <p14:modId xmlns:p14="http://schemas.microsoft.com/office/powerpoint/2010/main" val="700320758"/>
              </p:ext>
            </p:extLst>
          </p:nvPr>
        </p:nvGraphicFramePr>
        <p:xfrm>
          <a:off x="678524" y="4284114"/>
          <a:ext cx="7750048" cy="2285999"/>
        </p:xfrm>
        <a:graphic>
          <a:graphicData uri="http://schemas.openxmlformats.org/drawingml/2006/table">
            <a:tbl>
              <a:tblPr firstRow="1" bandRow="1">
                <a:tableStyleId>{10A1B5D5-9B99-4C35-A422-299274C87663}</a:tableStyleId>
              </a:tblPr>
              <a:tblGrid>
                <a:gridCol w="1886198"/>
                <a:gridCol w="1257464"/>
                <a:gridCol w="1745053"/>
                <a:gridCol w="2861333"/>
              </a:tblGrid>
              <a:tr h="212189">
                <a:tc>
                  <a:txBody>
                    <a:bodyPr/>
                    <a:lstStyle/>
                    <a:p>
                      <a:endParaRPr lang="en-US" dirty="0"/>
                    </a:p>
                  </a:txBody>
                  <a:tcPr/>
                </a:tc>
                <a:tc>
                  <a:txBody>
                    <a:bodyPr/>
                    <a:lstStyle/>
                    <a:p>
                      <a:pPr algn="ctr"/>
                      <a:r>
                        <a:rPr lang="en-US" dirty="0" smtClean="0"/>
                        <a:t>Material</a:t>
                      </a:r>
                      <a:endParaRPr lang="en-US" dirty="0"/>
                    </a:p>
                  </a:txBody>
                  <a:tcPr/>
                </a:tc>
                <a:tc>
                  <a:txBody>
                    <a:bodyPr/>
                    <a:lstStyle/>
                    <a:p>
                      <a:pPr algn="ctr"/>
                      <a:r>
                        <a:rPr lang="en-US" dirty="0" smtClean="0"/>
                        <a:t>Ball diameter</a:t>
                      </a:r>
                      <a:endParaRPr lang="en-US" dirty="0"/>
                    </a:p>
                  </a:txBody>
                  <a:tcPr/>
                </a:tc>
                <a:tc>
                  <a:txBody>
                    <a:bodyPr/>
                    <a:lstStyle/>
                    <a:p>
                      <a:pPr algn="ctr"/>
                      <a:r>
                        <a:rPr lang="en-US" dirty="0" smtClean="0"/>
                        <a:t>Temperature</a:t>
                      </a:r>
                      <a:endParaRPr lang="en-US" dirty="0"/>
                    </a:p>
                  </a:txBody>
                  <a:tcPr/>
                </a:tc>
              </a:tr>
              <a:tr h="371331">
                <a:tc>
                  <a:txBody>
                    <a:bodyPr/>
                    <a:lstStyle/>
                    <a:p>
                      <a:r>
                        <a:rPr lang="en-US" dirty="0" smtClean="0"/>
                        <a:t>BGA</a:t>
                      </a:r>
                      <a:r>
                        <a:rPr lang="en-US" baseline="0" dirty="0" smtClean="0"/>
                        <a:t> ball soldering</a:t>
                      </a:r>
                      <a:endParaRPr lang="en-US" dirty="0"/>
                    </a:p>
                  </a:txBody>
                  <a:tcPr/>
                </a:tc>
                <a:tc>
                  <a:txBody>
                    <a:bodyPr/>
                    <a:lstStyle/>
                    <a:p>
                      <a:pPr algn="ctr"/>
                      <a:r>
                        <a:rPr lang="en-US" dirty="0" err="1" smtClean="0"/>
                        <a:t>Sn</a:t>
                      </a:r>
                      <a:r>
                        <a:rPr lang="en-US" dirty="0" smtClean="0"/>
                        <a:t>-Ag</a:t>
                      </a:r>
                      <a:endParaRPr lang="en-US" dirty="0"/>
                    </a:p>
                  </a:txBody>
                  <a:tcPr/>
                </a:tc>
                <a:tc>
                  <a:txBody>
                    <a:bodyPr/>
                    <a:lstStyle/>
                    <a:p>
                      <a:pPr algn="ctr"/>
                      <a:r>
                        <a:rPr lang="en-US" dirty="0" smtClean="0"/>
                        <a:t>100-300</a:t>
                      </a:r>
                      <a:endParaRPr lang="en-US" dirty="0"/>
                    </a:p>
                  </a:txBody>
                  <a:tcPr/>
                </a:tc>
                <a:tc>
                  <a:txBody>
                    <a:bodyPr/>
                    <a:lstStyle/>
                    <a:p>
                      <a:pPr algn="ctr"/>
                      <a:r>
                        <a:rPr lang="en-US" dirty="0" smtClean="0"/>
                        <a:t>220 °C</a:t>
                      </a:r>
                      <a:endParaRPr lang="en-US" dirty="0"/>
                    </a:p>
                  </a:txBody>
                  <a:tcPr/>
                </a:tc>
              </a:tr>
              <a:tr h="530473">
                <a:tc>
                  <a:txBody>
                    <a:bodyPr/>
                    <a:lstStyle/>
                    <a:p>
                      <a:r>
                        <a:rPr lang="en-US" dirty="0" smtClean="0"/>
                        <a:t>Laser</a:t>
                      </a:r>
                      <a:r>
                        <a:rPr lang="en-US" baseline="0" dirty="0" smtClean="0"/>
                        <a:t> soldering</a:t>
                      </a:r>
                      <a:endParaRPr lang="en-US" dirty="0"/>
                    </a:p>
                  </a:txBody>
                  <a:tcPr/>
                </a:tc>
                <a:tc>
                  <a:txBody>
                    <a:bodyPr/>
                    <a:lstStyle/>
                    <a:p>
                      <a:pPr algn="ctr"/>
                      <a:r>
                        <a:rPr lang="en-US" dirty="0" err="1" smtClean="0"/>
                        <a:t>Sn</a:t>
                      </a:r>
                      <a:r>
                        <a:rPr lang="en-US" dirty="0" smtClean="0"/>
                        <a:t>-Ag</a:t>
                      </a:r>
                      <a:endParaRPr lang="en-US" dirty="0"/>
                    </a:p>
                  </a:txBody>
                  <a:tcPr/>
                </a:tc>
                <a:tc>
                  <a:txBody>
                    <a:bodyPr/>
                    <a:lstStyle/>
                    <a:p>
                      <a:pPr algn="ctr"/>
                      <a:r>
                        <a:rPr lang="en-US" dirty="0" smtClean="0"/>
                        <a:t>100-300</a:t>
                      </a:r>
                      <a:endParaRPr lang="en-US" dirty="0"/>
                    </a:p>
                  </a:txBody>
                  <a:tcPr/>
                </a:tc>
                <a:tc>
                  <a:txBody>
                    <a:bodyPr/>
                    <a:lstStyle/>
                    <a:p>
                      <a:pPr algn="ctr"/>
                      <a:r>
                        <a:rPr lang="en-US" dirty="0" smtClean="0"/>
                        <a:t>280 °C </a:t>
                      </a:r>
                    </a:p>
                    <a:p>
                      <a:pPr algn="ctr"/>
                      <a:r>
                        <a:rPr lang="en-US" dirty="0" smtClean="0"/>
                        <a:t>(localized on</a:t>
                      </a:r>
                      <a:r>
                        <a:rPr lang="en-US" baseline="0" dirty="0" smtClean="0"/>
                        <a:t> solder spot only)</a:t>
                      </a:r>
                      <a:endParaRPr lang="en-US" dirty="0"/>
                    </a:p>
                  </a:txBody>
                  <a:tcPr/>
                </a:tc>
              </a:tr>
              <a:tr h="212189">
                <a:tc>
                  <a:txBody>
                    <a:bodyPr/>
                    <a:lstStyle/>
                    <a:p>
                      <a:r>
                        <a:rPr lang="en-US" dirty="0" smtClean="0"/>
                        <a:t>Au stud bonding</a:t>
                      </a:r>
                      <a:endParaRPr lang="en-US" dirty="0"/>
                    </a:p>
                  </a:txBody>
                  <a:tcPr/>
                </a:tc>
                <a:tc>
                  <a:txBody>
                    <a:bodyPr/>
                    <a:lstStyle/>
                    <a:p>
                      <a:pPr algn="ctr"/>
                      <a:r>
                        <a:rPr lang="en-US" dirty="0" smtClean="0"/>
                        <a:t>Au</a:t>
                      </a:r>
                      <a:endParaRPr lang="en-US" dirty="0"/>
                    </a:p>
                  </a:txBody>
                  <a:tcPr/>
                </a:tc>
                <a:tc>
                  <a:txBody>
                    <a:bodyPr/>
                    <a:lstStyle/>
                    <a:p>
                      <a:pPr algn="ctr"/>
                      <a:r>
                        <a:rPr lang="en-US" dirty="0" smtClean="0"/>
                        <a:t>80</a:t>
                      </a:r>
                      <a:endParaRPr lang="en-US" dirty="0"/>
                    </a:p>
                  </a:txBody>
                  <a:tcPr/>
                </a:tc>
                <a:tc>
                  <a:txBody>
                    <a:bodyPr/>
                    <a:lstStyle/>
                    <a:p>
                      <a:pPr algn="ctr"/>
                      <a:r>
                        <a:rPr lang="en-US" dirty="0" smtClean="0"/>
                        <a:t>80°C</a:t>
                      </a:r>
                      <a:endParaRPr lang="en-US" dirty="0"/>
                    </a:p>
                  </a:txBody>
                  <a:tcPr/>
                </a:tc>
              </a:tr>
            </a:tbl>
          </a:graphicData>
        </a:graphic>
      </p:graphicFrame>
      <p:cxnSp>
        <p:nvCxnSpPr>
          <p:cNvPr id="15" name="Straight Arrow Connector 14"/>
          <p:cNvCxnSpPr/>
          <p:nvPr/>
        </p:nvCxnSpPr>
        <p:spPr>
          <a:xfrm flipH="1">
            <a:off x="2810933" y="1841785"/>
            <a:ext cx="660400" cy="6135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5235838" y="1755143"/>
            <a:ext cx="792431" cy="7679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51207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ITS Working Group 3 – Work Package 4</a:t>
            </a:r>
            <a:endParaRPr lang="en-US" dirty="0"/>
          </a:p>
        </p:txBody>
      </p:sp>
      <p:sp>
        <p:nvSpPr>
          <p:cNvPr id="4" name="Content Placeholder 3"/>
          <p:cNvSpPr>
            <a:spLocks noGrp="1"/>
          </p:cNvSpPr>
          <p:nvPr>
            <p:ph sz="quarter" idx="11"/>
          </p:nvPr>
        </p:nvSpPr>
        <p:spPr>
          <a:xfrm>
            <a:off x="634257" y="1667645"/>
            <a:ext cx="7794315" cy="4360093"/>
          </a:xfrm>
        </p:spPr>
        <p:txBody>
          <a:bodyPr/>
          <a:lstStyle/>
          <a:p>
            <a:pPr marL="285750" indent="-285750">
              <a:buFont typeface="Wingdings" charset="2"/>
              <a:buChar char="§"/>
            </a:pPr>
            <a:r>
              <a:rPr lang="en-US" sz="1800" dirty="0" smtClean="0"/>
              <a:t>Activities are part of Working Group 3: Study </a:t>
            </a:r>
            <a:r>
              <a:rPr lang="en-US" sz="1800" dirty="0"/>
              <a:t>and implementation of the silicon detector </a:t>
            </a:r>
            <a:r>
              <a:rPr lang="en-US" sz="1800" dirty="0" smtClean="0"/>
              <a:t>technologies for the ALICE ITS upgrade  </a:t>
            </a:r>
            <a:endParaRPr lang="en-US" sz="1800" dirty="0"/>
          </a:p>
          <a:p>
            <a:pPr marL="285750" indent="-285750">
              <a:buFont typeface="Wingdings" charset="2"/>
              <a:buChar char="§"/>
            </a:pPr>
            <a:r>
              <a:rPr lang="en-US" sz="1800" dirty="0" smtClean="0"/>
              <a:t>Bi</a:t>
            </a:r>
            <a:r>
              <a:rPr lang="en-US" sz="1800" dirty="0"/>
              <a:t>-weekly meetings since January </a:t>
            </a:r>
            <a:r>
              <a:rPr lang="en-US" sz="1800" dirty="0" smtClean="0"/>
              <a:t>2011, WG3 </a:t>
            </a:r>
            <a:r>
              <a:rPr lang="en-US" sz="1800" dirty="0" err="1" smtClean="0"/>
              <a:t>Indico</a:t>
            </a:r>
            <a:r>
              <a:rPr lang="en-US" sz="1800" dirty="0"/>
              <a:t> page: </a:t>
            </a:r>
            <a:endParaRPr lang="en-US" sz="1800" dirty="0" smtClean="0"/>
          </a:p>
          <a:p>
            <a:pPr lvl="1" indent="0">
              <a:buNone/>
            </a:pPr>
            <a:r>
              <a:rPr lang="en-US" sz="1800" dirty="0" smtClean="0">
                <a:hlinkClick r:id="rId2"/>
              </a:rPr>
              <a:t>https</a:t>
            </a:r>
            <a:r>
              <a:rPr lang="en-US" sz="1800" dirty="0">
                <a:hlinkClick r:id="rId2"/>
              </a:rPr>
              <a:t>://indico.cern.ch/categoryDisplay.py?categId=</a:t>
            </a:r>
            <a:r>
              <a:rPr lang="en-US" sz="1800" dirty="0" smtClean="0">
                <a:hlinkClick r:id="rId2"/>
              </a:rPr>
              <a:t>3308</a:t>
            </a:r>
            <a:endParaRPr lang="en-US" sz="1800" dirty="0" smtClean="0"/>
          </a:p>
          <a:p>
            <a:endParaRPr lang="en-US" sz="1800" u="sng" dirty="0" smtClean="0">
              <a:solidFill>
                <a:srgbClr val="800000"/>
              </a:solidFill>
            </a:endParaRPr>
          </a:p>
          <a:p>
            <a:r>
              <a:rPr lang="en-US" sz="1800" u="sng" dirty="0" smtClean="0">
                <a:solidFill>
                  <a:srgbClr val="800000"/>
                </a:solidFill>
              </a:rPr>
              <a:t>Work package 4 - key topics:</a:t>
            </a:r>
          </a:p>
          <a:p>
            <a:pPr marL="285750" indent="-285750">
              <a:buFont typeface="Wingdings" charset="2"/>
              <a:buChar char="§"/>
            </a:pPr>
            <a:r>
              <a:rPr lang="en-US" sz="1800" dirty="0" smtClean="0"/>
              <a:t>Wafer thinning, dicing and post-processing</a:t>
            </a:r>
          </a:p>
          <a:p>
            <a:pPr marL="285750" indent="-285750">
              <a:buFont typeface="Wingdings" charset="2"/>
              <a:buChar char="§"/>
            </a:pPr>
            <a:r>
              <a:rPr lang="en-US" sz="1800" dirty="0" smtClean="0"/>
              <a:t>Chip testing and verification</a:t>
            </a:r>
          </a:p>
          <a:p>
            <a:pPr marL="285750" indent="-285750">
              <a:buFont typeface="Wingdings" charset="2"/>
              <a:buChar char="§"/>
            </a:pPr>
            <a:r>
              <a:rPr lang="en-US" sz="1800" dirty="0" smtClean="0"/>
              <a:t>Flip chip mounting on module flex cable</a:t>
            </a:r>
          </a:p>
          <a:p>
            <a:pPr marL="285750" indent="-285750">
              <a:buFont typeface="Wingdings" charset="2"/>
              <a:buChar char="§"/>
            </a:pPr>
            <a:r>
              <a:rPr lang="en-US" sz="1800" dirty="0" smtClean="0"/>
              <a:t>Design and production of the module flex</a:t>
            </a:r>
          </a:p>
          <a:p>
            <a:pPr marL="285750" indent="-285750">
              <a:buFont typeface="Wingdings" charset="2"/>
              <a:buChar char="§"/>
            </a:pPr>
            <a:endParaRPr lang="en-US" sz="1800" dirty="0" smtClean="0"/>
          </a:p>
          <a:p>
            <a:endParaRPr lang="en-US" sz="300" dirty="0" smtClean="0"/>
          </a:p>
          <a:p>
            <a:pPr marL="285750" indent="-285750">
              <a:buFont typeface="Wingdings" charset="2"/>
              <a:buChar char="§"/>
            </a:pPr>
            <a:endParaRPr lang="en-US" sz="1800" dirty="0"/>
          </a:p>
        </p:txBody>
      </p:sp>
      <p:sp>
        <p:nvSpPr>
          <p:cNvPr id="5" name="Slide Number Placeholder 4"/>
          <p:cNvSpPr>
            <a:spLocks noGrp="1"/>
          </p:cNvSpPr>
          <p:nvPr>
            <p:ph type="sldNum" sz="quarter" idx="4"/>
          </p:nvPr>
        </p:nvSpPr>
        <p:spPr/>
        <p:txBody>
          <a:bodyPr/>
          <a:lstStyle/>
          <a:p>
            <a:fld id="{6070F1EA-D356-4F46-B5A4-84E3001D93AB}" type="slidenum">
              <a:rPr lang="en-US" smtClean="0"/>
              <a:t>2</a:t>
            </a:fld>
            <a:endParaRPr lang="en-US"/>
          </a:p>
        </p:txBody>
      </p:sp>
      <p:sp>
        <p:nvSpPr>
          <p:cNvPr id="6" name="Footer Placeholder 5"/>
          <p:cNvSpPr>
            <a:spLocks noGrp="1"/>
          </p:cNvSpPr>
          <p:nvPr>
            <p:ph type="ftr" sz="quarter" idx="3"/>
          </p:nvPr>
        </p:nvSpPr>
        <p:spPr/>
        <p:txBody>
          <a:bodyPr/>
          <a:lstStyle/>
          <a:p>
            <a:r>
              <a:rPr lang="en-US" smtClean="0"/>
              <a:t>P. Riedler/CERN - Seoul, April 5-6, 2013</a:t>
            </a:r>
            <a:endParaRPr lang="en-US"/>
          </a:p>
        </p:txBody>
      </p:sp>
      <p:sp>
        <p:nvSpPr>
          <p:cNvPr id="3" name="TextBox 2"/>
          <p:cNvSpPr txBox="1"/>
          <p:nvPr/>
        </p:nvSpPr>
        <p:spPr>
          <a:xfrm rot="1237762">
            <a:off x="5726458" y="4741356"/>
            <a:ext cx="3060907" cy="646331"/>
          </a:xfrm>
          <a:prstGeom prst="rect">
            <a:avLst/>
          </a:prstGeom>
          <a:noFill/>
          <a:ln>
            <a:solidFill>
              <a:srgbClr val="000000"/>
            </a:solidFill>
          </a:ln>
        </p:spPr>
        <p:txBody>
          <a:bodyPr wrap="none" rtlCol="0">
            <a:spAutoFit/>
          </a:bodyPr>
          <a:lstStyle/>
          <a:p>
            <a:pPr algn="ctr"/>
            <a:r>
              <a:rPr lang="en-US" i="1" dirty="0" smtClean="0"/>
              <a:t>Starting from March 2013</a:t>
            </a:r>
          </a:p>
          <a:p>
            <a:pPr algn="ctr"/>
            <a:r>
              <a:rPr lang="en-US" i="1" dirty="0" smtClean="0"/>
              <a:t>INDICO: WG3 section WP4</a:t>
            </a:r>
            <a:endParaRPr lang="en-US" i="1" dirty="0"/>
          </a:p>
        </p:txBody>
      </p:sp>
      <p:sp>
        <p:nvSpPr>
          <p:cNvPr id="7" name="Rectangle 6"/>
          <p:cNvSpPr/>
          <p:nvPr/>
        </p:nvSpPr>
        <p:spPr>
          <a:xfrm>
            <a:off x="474133" y="3691467"/>
            <a:ext cx="8483600" cy="264795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915244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664" y="456330"/>
            <a:ext cx="8229600" cy="1143000"/>
          </a:xfrm>
        </p:spPr>
        <p:txBody>
          <a:bodyPr>
            <a:normAutofit/>
          </a:bodyPr>
          <a:lstStyle/>
          <a:p>
            <a:pPr algn="l"/>
            <a:r>
              <a:rPr lang="en-US" sz="2400" b="1" dirty="0" smtClean="0"/>
              <a:t>Laser Soldering</a:t>
            </a:r>
            <a:endParaRPr lang="en-US" sz="2400" b="1" dirty="0"/>
          </a:p>
        </p:txBody>
      </p:sp>
      <p:sp>
        <p:nvSpPr>
          <p:cNvPr id="4" name="Text Placeholder 2"/>
          <p:cNvSpPr txBox="1">
            <a:spLocks/>
          </p:cNvSpPr>
          <p:nvPr/>
        </p:nvSpPr>
        <p:spPr>
          <a:xfrm>
            <a:off x="554261" y="1465183"/>
            <a:ext cx="8241645" cy="1487169"/>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457200" indent="-457200" algn="l">
              <a:buFont typeface="Arial" pitchFamily="34" charset="0"/>
              <a:buChar char="•"/>
            </a:pPr>
            <a:r>
              <a:rPr lang="en-US" sz="1800" dirty="0" smtClean="0">
                <a:solidFill>
                  <a:schemeClr val="tx1"/>
                </a:solidFill>
                <a:latin typeface="Arial" pitchFamily="34" charset="0"/>
                <a:cs typeface="Arial" pitchFamily="34" charset="0"/>
              </a:rPr>
              <a:t>Short temperature step (500 </a:t>
            </a:r>
            <a:r>
              <a:rPr lang="en-US" sz="1800" dirty="0" err="1" smtClean="0">
                <a:solidFill>
                  <a:schemeClr val="tx1"/>
                </a:solidFill>
                <a:latin typeface="Arial" pitchFamily="34" charset="0"/>
                <a:cs typeface="Arial" pitchFamily="34" charset="0"/>
              </a:rPr>
              <a:t>ms</a:t>
            </a:r>
            <a:r>
              <a:rPr lang="en-US" sz="1800" dirty="0" smtClean="0">
                <a:solidFill>
                  <a:schemeClr val="tx1"/>
                </a:solidFill>
                <a:latin typeface="Arial" pitchFamily="34" charset="0"/>
                <a:cs typeface="Arial" pitchFamily="34" charset="0"/>
              </a:rPr>
              <a:t>, 280°C)</a:t>
            </a:r>
          </a:p>
          <a:p>
            <a:pPr marL="457200" indent="-457200" algn="l">
              <a:buFont typeface="Arial" pitchFamily="34" charset="0"/>
              <a:buChar char="•"/>
            </a:pPr>
            <a:r>
              <a:rPr lang="en-US" sz="1800" dirty="0" smtClean="0">
                <a:solidFill>
                  <a:schemeClr val="tx1"/>
                </a:solidFill>
                <a:latin typeface="Arial" pitchFamily="34" charset="0"/>
                <a:cs typeface="Arial" pitchFamily="34" charset="0"/>
              </a:rPr>
              <a:t>Localized thermal impact</a:t>
            </a:r>
          </a:p>
          <a:p>
            <a:pPr marL="457200" indent="-457200" algn="l">
              <a:buFont typeface="Arial" pitchFamily="34" charset="0"/>
              <a:buChar char="•"/>
            </a:pPr>
            <a:r>
              <a:rPr lang="en-US" sz="1800" dirty="0" smtClean="0">
                <a:solidFill>
                  <a:schemeClr val="tx1"/>
                </a:solidFill>
                <a:latin typeface="Arial" pitchFamily="34" charset="0"/>
                <a:cs typeface="Arial" pitchFamily="34" charset="0"/>
              </a:rPr>
              <a:t>Localized mechanical deformations</a:t>
            </a:r>
          </a:p>
        </p:txBody>
      </p:sp>
      <p:grpSp>
        <p:nvGrpSpPr>
          <p:cNvPr id="42" name="Group 41"/>
          <p:cNvGrpSpPr/>
          <p:nvPr/>
        </p:nvGrpSpPr>
        <p:grpSpPr>
          <a:xfrm>
            <a:off x="430086" y="3286873"/>
            <a:ext cx="4996939" cy="2241391"/>
            <a:chOff x="411738" y="3365677"/>
            <a:chExt cx="3960040" cy="1415188"/>
          </a:xfrm>
        </p:grpSpPr>
        <p:sp>
          <p:nvSpPr>
            <p:cNvPr id="14" name="Rectangle 13"/>
            <p:cNvSpPr/>
            <p:nvPr/>
          </p:nvSpPr>
          <p:spPr>
            <a:xfrm>
              <a:off x="771778" y="4672857"/>
              <a:ext cx="3600000" cy="72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672078" y="4744865"/>
              <a:ext cx="1800000" cy="36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p:cNvSpPr/>
            <p:nvPr/>
          </p:nvSpPr>
          <p:spPr>
            <a:xfrm>
              <a:off x="1851898" y="4600859"/>
              <a:ext cx="144016" cy="143996"/>
            </a:xfrm>
            <a:prstGeom prst="ellipse">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p:cNvSpPr/>
            <p:nvPr/>
          </p:nvSpPr>
          <p:spPr>
            <a:xfrm>
              <a:off x="2148314" y="4600869"/>
              <a:ext cx="144016" cy="143996"/>
            </a:xfrm>
            <a:prstGeom prst="ellipse">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p:cNvSpPr/>
            <p:nvPr/>
          </p:nvSpPr>
          <p:spPr>
            <a:xfrm>
              <a:off x="2427962" y="4600869"/>
              <a:ext cx="144016" cy="143996"/>
            </a:xfrm>
            <a:prstGeom prst="ellipse">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p:cNvSpPr/>
            <p:nvPr/>
          </p:nvSpPr>
          <p:spPr>
            <a:xfrm>
              <a:off x="2730219" y="4600859"/>
              <a:ext cx="144016" cy="143996"/>
            </a:xfrm>
            <a:prstGeom prst="ellipse">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p:cNvSpPr/>
            <p:nvPr/>
          </p:nvSpPr>
          <p:spPr>
            <a:xfrm>
              <a:off x="3040030" y="4600869"/>
              <a:ext cx="144016" cy="143996"/>
            </a:xfrm>
            <a:prstGeom prst="ellipse">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owchart: Manual Operation 29"/>
            <p:cNvSpPr/>
            <p:nvPr/>
          </p:nvSpPr>
          <p:spPr>
            <a:xfrm rot="10800000">
              <a:off x="1811702" y="3844761"/>
              <a:ext cx="220216" cy="731127"/>
            </a:xfrm>
            <a:prstGeom prst="flowChartManualOperation">
              <a:avLst/>
            </a:prstGeom>
            <a:solidFill>
              <a:srgbClr val="FF0000">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p:cNvSpPr/>
            <p:nvPr/>
          </p:nvSpPr>
          <p:spPr>
            <a:xfrm>
              <a:off x="1775698" y="3365677"/>
              <a:ext cx="296416" cy="504055"/>
            </a:xfrm>
            <a:prstGeom prst="rect">
              <a:avLst/>
            </a:prstGeom>
            <a:solidFill>
              <a:schemeClr val="tx1">
                <a:lumMod val="75000"/>
                <a:lumOff val="2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extBox 25"/>
            <p:cNvSpPr txBox="1"/>
            <p:nvPr/>
          </p:nvSpPr>
          <p:spPr>
            <a:xfrm>
              <a:off x="411738" y="3844761"/>
              <a:ext cx="1593720" cy="276999"/>
            </a:xfrm>
            <a:prstGeom prst="rect">
              <a:avLst/>
            </a:prstGeom>
            <a:noFill/>
          </p:spPr>
          <p:txBody>
            <a:bodyPr wrap="square" rtlCol="0">
              <a:spAutoFit/>
            </a:bodyPr>
            <a:lstStyle/>
            <a:p>
              <a:pPr algn="ctr"/>
              <a:r>
                <a:rPr lang="en-GB" sz="1200" dirty="0" smtClean="0">
                  <a:latin typeface="Arial" pitchFamily="34" charset="0"/>
                  <a:cs typeface="Arial" pitchFamily="34" charset="0"/>
                </a:rPr>
                <a:t>Laser Soldering</a:t>
              </a:r>
              <a:endParaRPr lang="fr-FR" sz="1200" dirty="0">
                <a:latin typeface="Arial" pitchFamily="34" charset="0"/>
                <a:cs typeface="Arial" pitchFamily="34" charset="0"/>
              </a:endParaRPr>
            </a:p>
          </p:txBody>
        </p:sp>
      </p:grpSp>
      <p:sp>
        <p:nvSpPr>
          <p:cNvPr id="44" name="Date Placeholder 43"/>
          <p:cNvSpPr>
            <a:spLocks noGrp="1"/>
          </p:cNvSpPr>
          <p:nvPr>
            <p:ph type="dt" sz="half" idx="10"/>
          </p:nvPr>
        </p:nvSpPr>
        <p:spPr/>
        <p:txBody>
          <a:bodyPr/>
          <a:lstStyle/>
          <a:p>
            <a:r>
              <a:rPr lang="en-US" smtClean="0"/>
              <a:t>ALICE ITS Upgrade Asian Workshop</a:t>
            </a:r>
            <a:endParaRPr lang="en-US" dirty="0"/>
          </a:p>
        </p:txBody>
      </p:sp>
      <p:sp>
        <p:nvSpPr>
          <p:cNvPr id="45" name="Footer Placeholder 44"/>
          <p:cNvSpPr>
            <a:spLocks noGrp="1"/>
          </p:cNvSpPr>
          <p:nvPr>
            <p:ph type="ftr" sz="quarter" idx="11"/>
          </p:nvPr>
        </p:nvSpPr>
        <p:spPr/>
        <p:txBody>
          <a:bodyPr/>
          <a:lstStyle/>
          <a:p>
            <a:r>
              <a:rPr lang="en-US" smtClean="0"/>
              <a:t>P. Riedler/CERN - Seoul, April 5-6, 2013</a:t>
            </a:r>
            <a:endParaRPr lang="en-US" dirty="0"/>
          </a:p>
        </p:txBody>
      </p:sp>
      <p:sp>
        <p:nvSpPr>
          <p:cNvPr id="46" name="Slide Number Placeholder 45"/>
          <p:cNvSpPr>
            <a:spLocks noGrp="1"/>
          </p:cNvSpPr>
          <p:nvPr>
            <p:ph type="sldNum" sz="quarter" idx="12"/>
          </p:nvPr>
        </p:nvSpPr>
        <p:spPr/>
        <p:txBody>
          <a:bodyPr>
            <a:normAutofit/>
          </a:bodyPr>
          <a:lstStyle/>
          <a:p>
            <a:fld id="{6070F1EA-D356-4F46-B5A4-84E3001D93AB}" type="slidenum">
              <a:rPr lang="en-US" smtClean="0"/>
              <a:t>20</a:t>
            </a:fld>
            <a:endParaRPr lang="en-US"/>
          </a:p>
        </p:txBody>
      </p:sp>
      <p:pic>
        <p:nvPicPr>
          <p:cNvPr id="27" name="Picture 26"/>
          <p:cNvPicPr>
            <a:picLocks noChangeAspect="1"/>
          </p:cNvPicPr>
          <p:nvPr/>
        </p:nvPicPr>
        <p:blipFill>
          <a:blip r:embed="rId2"/>
          <a:stretch>
            <a:fillRect/>
          </a:stretch>
        </p:blipFill>
        <p:spPr>
          <a:xfrm>
            <a:off x="5836401" y="2427230"/>
            <a:ext cx="2914304" cy="3820976"/>
          </a:xfrm>
          <a:prstGeom prst="rect">
            <a:avLst/>
          </a:prstGeom>
        </p:spPr>
      </p:pic>
      <p:sp>
        <p:nvSpPr>
          <p:cNvPr id="6" name="Rectangle 5"/>
          <p:cNvSpPr/>
          <p:nvPr/>
        </p:nvSpPr>
        <p:spPr>
          <a:xfrm>
            <a:off x="3355639" y="3561036"/>
            <a:ext cx="2225294" cy="584776"/>
          </a:xfrm>
          <a:prstGeom prst="rect">
            <a:avLst/>
          </a:prstGeom>
        </p:spPr>
        <p:txBody>
          <a:bodyPr wrap="square">
            <a:spAutoFit/>
          </a:bodyPr>
          <a:lstStyle/>
          <a:p>
            <a:r>
              <a:rPr lang="en-US" sz="1600" dirty="0">
                <a:latin typeface="Arial" pitchFamily="34" charset="0"/>
                <a:cs typeface="Arial" pitchFamily="34" charset="0"/>
              </a:rPr>
              <a:t>Laser power used 45 W (laser max. 250W)</a:t>
            </a:r>
          </a:p>
        </p:txBody>
      </p:sp>
    </p:spTree>
    <p:extLst>
      <p:ext uri="{BB962C8B-B14F-4D97-AF65-F5344CB8AC3E}">
        <p14:creationId xmlns:p14="http://schemas.microsoft.com/office/powerpoint/2010/main" val="181968474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Laser soldering</a:t>
            </a:r>
            <a:endParaRPr lang="en-US" dirty="0"/>
          </a:p>
        </p:txBody>
      </p:sp>
      <p:sp>
        <p:nvSpPr>
          <p:cNvPr id="9" name="Content Placeholder 8"/>
          <p:cNvSpPr>
            <a:spLocks noGrp="1"/>
          </p:cNvSpPr>
          <p:nvPr>
            <p:ph sz="quarter" idx="11"/>
          </p:nvPr>
        </p:nvSpPr>
        <p:spPr>
          <a:xfrm>
            <a:off x="634257" y="1676400"/>
            <a:ext cx="7794315" cy="4351338"/>
          </a:xfrm>
        </p:spPr>
        <p:txBody>
          <a:bodyPr/>
          <a:lstStyle/>
          <a:p>
            <a:r>
              <a:rPr lang="en-US" sz="1600" dirty="0" smtClean="0"/>
              <a:t>First validation of the technique by soldering </a:t>
            </a:r>
            <a:r>
              <a:rPr lang="en-US" sz="1600" dirty="0" err="1" smtClean="0"/>
              <a:t>kapton-kapton</a:t>
            </a:r>
            <a:r>
              <a:rPr lang="en-US" sz="1600" dirty="0" smtClean="0"/>
              <a:t> assemblies</a:t>
            </a:r>
            <a:endParaRPr lang="en-US" sz="16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21</a:t>
            </a:fld>
            <a:endParaRPr lang="en-US"/>
          </a:p>
        </p:txBody>
      </p:sp>
      <p:sp>
        <p:nvSpPr>
          <p:cNvPr id="4" name="Date Placeholder 3"/>
          <p:cNvSpPr>
            <a:spLocks noGrp="1"/>
          </p:cNvSpPr>
          <p:nvPr>
            <p:ph type="dt" sz="half" idx="4294967295"/>
          </p:nvPr>
        </p:nvSpPr>
        <p:spPr>
          <a:xfrm>
            <a:off x="0" y="6356350"/>
            <a:ext cx="2133600" cy="365125"/>
          </a:xfrm>
        </p:spPr>
        <p:txBody>
          <a:bodyPr/>
          <a:lstStyle/>
          <a:p>
            <a:r>
              <a:rPr lang="en-US" smtClean="0"/>
              <a:t>ALICE ITS Upgrade Asian Workshop</a:t>
            </a:r>
            <a:endParaRPr lang="en-US"/>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6933" y="2485975"/>
            <a:ext cx="2143114" cy="1714491"/>
          </a:xfrm>
          <a:prstGeom prst="rect">
            <a:avLst/>
          </a:prstGeom>
        </p:spPr>
      </p:pic>
      <p:pic>
        <p:nvPicPr>
          <p:cNvPr id="11" name="Picture 10"/>
          <p:cNvPicPr/>
          <p:nvPr/>
        </p:nvPicPr>
        <p:blipFill>
          <a:blip r:embed="rId3">
            <a:extLst>
              <a:ext uri="{28A0092B-C50C-407E-A947-70E740481C1C}">
                <a14:useLocalDpi xmlns:a14="http://schemas.microsoft.com/office/drawing/2010/main" val="0"/>
              </a:ext>
            </a:extLst>
          </a:blip>
          <a:stretch>
            <a:fillRect/>
          </a:stretch>
        </p:blipFill>
        <p:spPr>
          <a:xfrm>
            <a:off x="3918762" y="2192866"/>
            <a:ext cx="3240000" cy="2160000"/>
          </a:xfrm>
          <a:prstGeom prst="rect">
            <a:avLst/>
          </a:prstGeom>
        </p:spPr>
      </p:pic>
      <p:pic>
        <p:nvPicPr>
          <p:cNvPr id="12" name="Picture 11"/>
          <p:cNvPicPr/>
          <p:nvPr/>
        </p:nvPicPr>
        <p:blipFill>
          <a:blip r:embed="rId4">
            <a:extLst>
              <a:ext uri="{28A0092B-C50C-407E-A947-70E740481C1C}">
                <a14:useLocalDpi xmlns:a14="http://schemas.microsoft.com/office/drawing/2010/main" val="0"/>
              </a:ext>
            </a:extLst>
          </a:blip>
          <a:stretch>
            <a:fillRect/>
          </a:stretch>
        </p:blipFill>
        <p:spPr>
          <a:xfrm>
            <a:off x="5706491" y="3867738"/>
            <a:ext cx="3240000" cy="2160000"/>
          </a:xfrm>
          <a:prstGeom prst="rect">
            <a:avLst/>
          </a:prstGeom>
        </p:spPr>
      </p:pic>
      <p:pic>
        <p:nvPicPr>
          <p:cNvPr id="13" name="Picture 12"/>
          <p:cNvPicPr>
            <a:picLocks noChangeAspect="1"/>
          </p:cNvPicPr>
          <p:nvPr/>
        </p:nvPicPr>
        <p:blipFill>
          <a:blip r:embed="rId5"/>
          <a:stretch>
            <a:fillRect/>
          </a:stretch>
        </p:blipFill>
        <p:spPr>
          <a:xfrm>
            <a:off x="80143" y="4647565"/>
            <a:ext cx="5458619" cy="1708785"/>
          </a:xfrm>
          <a:prstGeom prst="rect">
            <a:avLst/>
          </a:prstGeom>
        </p:spPr>
      </p:pic>
    </p:spTree>
    <p:extLst>
      <p:ext uri="{BB962C8B-B14F-4D97-AF65-F5344CB8AC3E}">
        <p14:creationId xmlns:p14="http://schemas.microsoft.com/office/powerpoint/2010/main" val="118705969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Flip chip mounting on module</a:t>
            </a:r>
            <a:endParaRPr lang="en-US" dirty="0"/>
          </a:p>
        </p:txBody>
      </p:sp>
      <p:grpSp>
        <p:nvGrpSpPr>
          <p:cNvPr id="12" name="Group 11"/>
          <p:cNvGrpSpPr/>
          <p:nvPr/>
        </p:nvGrpSpPr>
        <p:grpSpPr>
          <a:xfrm>
            <a:off x="5301763" y="2321390"/>
            <a:ext cx="3208133" cy="1740013"/>
            <a:chOff x="5624538" y="4791219"/>
            <a:chExt cx="3208133" cy="1740013"/>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46964" t="35153" r="4174" b="31720"/>
            <a:stretch/>
          </p:blipFill>
          <p:spPr>
            <a:xfrm>
              <a:off x="5624538" y="4791219"/>
              <a:ext cx="3208133" cy="1740013"/>
            </a:xfrm>
            <a:prstGeom prst="rect">
              <a:avLst/>
            </a:prstGeom>
          </p:spPr>
        </p:pic>
        <p:sp>
          <p:nvSpPr>
            <p:cNvPr id="5" name="TextBox 4"/>
            <p:cNvSpPr txBox="1"/>
            <p:nvPr/>
          </p:nvSpPr>
          <p:spPr>
            <a:xfrm>
              <a:off x="5739999" y="4799466"/>
              <a:ext cx="1202360" cy="307777"/>
            </a:xfrm>
            <a:prstGeom prst="rect">
              <a:avLst/>
            </a:prstGeom>
            <a:noFill/>
          </p:spPr>
          <p:txBody>
            <a:bodyPr wrap="none" rtlCol="0">
              <a:spAutoFit/>
            </a:bodyPr>
            <a:lstStyle/>
            <a:p>
              <a:r>
                <a:rPr lang="en-US" sz="1400" dirty="0" smtClean="0">
                  <a:solidFill>
                    <a:srgbClr val="FFFFFF"/>
                  </a:solidFill>
                </a:rPr>
                <a:t>Ball </a:t>
              </a:r>
              <a:r>
                <a:rPr lang="en-US" sz="1400" dirty="0" err="1" smtClean="0">
                  <a:solidFill>
                    <a:srgbClr val="FFFFFF"/>
                  </a:solidFill>
                </a:rPr>
                <a:t>Ø</a:t>
              </a:r>
              <a:r>
                <a:rPr lang="en-US" sz="1400" dirty="0" smtClean="0">
                  <a:solidFill>
                    <a:srgbClr val="FFFFFF"/>
                  </a:solidFill>
                </a:rPr>
                <a:t> 300 um</a:t>
              </a:r>
              <a:endParaRPr lang="en-US" sz="1400" dirty="0">
                <a:solidFill>
                  <a:srgbClr val="FFFFFF"/>
                </a:solidFill>
              </a:endParaRPr>
            </a:p>
          </p:txBody>
        </p:sp>
        <p:sp>
          <p:nvSpPr>
            <p:cNvPr id="6" name="TextBox 5"/>
            <p:cNvSpPr txBox="1"/>
            <p:nvPr/>
          </p:nvSpPr>
          <p:spPr>
            <a:xfrm>
              <a:off x="7631822" y="4799466"/>
              <a:ext cx="1199029" cy="307777"/>
            </a:xfrm>
            <a:prstGeom prst="rect">
              <a:avLst/>
            </a:prstGeom>
            <a:noFill/>
          </p:spPr>
          <p:txBody>
            <a:bodyPr wrap="none" rtlCol="0">
              <a:spAutoFit/>
            </a:bodyPr>
            <a:lstStyle/>
            <a:p>
              <a:r>
                <a:rPr lang="en-US" sz="1400" dirty="0" smtClean="0">
                  <a:solidFill>
                    <a:srgbClr val="FFFFFF"/>
                  </a:solidFill>
                </a:rPr>
                <a:t>Ball </a:t>
              </a:r>
              <a:r>
                <a:rPr lang="en-US" sz="1400" dirty="0" err="1" smtClean="0">
                  <a:solidFill>
                    <a:srgbClr val="FFFFFF"/>
                  </a:solidFill>
                </a:rPr>
                <a:t>Ø</a:t>
              </a:r>
              <a:r>
                <a:rPr lang="en-US" sz="1400" dirty="0" smtClean="0">
                  <a:solidFill>
                    <a:srgbClr val="FFFFFF"/>
                  </a:solidFill>
                </a:rPr>
                <a:t> 350 um</a:t>
              </a:r>
              <a:endParaRPr lang="en-US" sz="1400" dirty="0">
                <a:solidFill>
                  <a:srgbClr val="FFFFFF"/>
                </a:solidFill>
              </a:endParaRPr>
            </a:p>
          </p:txBody>
        </p:sp>
        <p:sp>
          <p:nvSpPr>
            <p:cNvPr id="7" name="TextBox 6"/>
            <p:cNvSpPr txBox="1"/>
            <p:nvPr/>
          </p:nvSpPr>
          <p:spPr>
            <a:xfrm>
              <a:off x="6787382" y="6217868"/>
              <a:ext cx="904039" cy="307777"/>
            </a:xfrm>
            <a:prstGeom prst="rect">
              <a:avLst/>
            </a:prstGeom>
            <a:noFill/>
          </p:spPr>
          <p:txBody>
            <a:bodyPr wrap="none" rtlCol="0">
              <a:spAutoFit/>
            </a:bodyPr>
            <a:lstStyle/>
            <a:p>
              <a:r>
                <a:rPr lang="en-US" sz="1400" dirty="0" smtClean="0">
                  <a:solidFill>
                    <a:srgbClr val="FFFFFF"/>
                  </a:solidFill>
                </a:rPr>
                <a:t>Polyimide</a:t>
              </a:r>
              <a:endParaRPr lang="en-US" sz="1400" dirty="0">
                <a:solidFill>
                  <a:srgbClr val="FFFFFF"/>
                </a:solidFill>
              </a:endParaRPr>
            </a:p>
          </p:txBody>
        </p:sp>
        <p:sp>
          <p:nvSpPr>
            <p:cNvPr id="8" name="TextBox 7"/>
            <p:cNvSpPr txBox="1"/>
            <p:nvPr/>
          </p:nvSpPr>
          <p:spPr>
            <a:xfrm>
              <a:off x="5624538" y="6122881"/>
              <a:ext cx="1197977" cy="307777"/>
            </a:xfrm>
            <a:prstGeom prst="rect">
              <a:avLst/>
            </a:prstGeom>
            <a:noFill/>
          </p:spPr>
          <p:txBody>
            <a:bodyPr wrap="none" rtlCol="0">
              <a:spAutoFit/>
            </a:bodyPr>
            <a:lstStyle/>
            <a:p>
              <a:r>
                <a:rPr lang="en-US" sz="1400" dirty="0" smtClean="0">
                  <a:solidFill>
                    <a:srgbClr val="FFFFFF"/>
                  </a:solidFill>
                </a:rPr>
                <a:t>Pad on Si chip</a:t>
              </a:r>
              <a:endParaRPr lang="en-US" sz="1400" dirty="0">
                <a:solidFill>
                  <a:srgbClr val="FFFFFF"/>
                </a:solidFill>
              </a:endParaRPr>
            </a:p>
          </p:txBody>
        </p:sp>
        <p:cxnSp>
          <p:nvCxnSpPr>
            <p:cNvPr id="10" name="Straight Arrow Connector 9"/>
            <p:cNvCxnSpPr>
              <a:stCxn id="8" idx="0"/>
            </p:cNvCxnSpPr>
            <p:nvPr/>
          </p:nvCxnSpPr>
          <p:spPr>
            <a:xfrm flipV="1">
              <a:off x="6223527" y="5772555"/>
              <a:ext cx="209231" cy="350326"/>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grpSp>
      <p:pic>
        <p:nvPicPr>
          <p:cNvPr id="13" name="Picture 2" descr="K:\ITS_proto\Alignement_tool\dummy_chip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2482"/>
          <a:stretch/>
        </p:blipFill>
        <p:spPr bwMode="auto">
          <a:xfrm>
            <a:off x="5900752" y="4298175"/>
            <a:ext cx="2483692" cy="178766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5293369" y="6156999"/>
            <a:ext cx="3627503" cy="307777"/>
          </a:xfrm>
          <a:prstGeom prst="rect">
            <a:avLst/>
          </a:prstGeom>
          <a:solidFill>
            <a:schemeClr val="bg1"/>
          </a:solidFill>
        </p:spPr>
        <p:txBody>
          <a:bodyPr wrap="none" rtlCol="0">
            <a:spAutoFit/>
          </a:bodyPr>
          <a:lstStyle/>
          <a:p>
            <a:r>
              <a:rPr lang="en-US" sz="1400" dirty="0" smtClean="0"/>
              <a:t>Test chips thinned to 50 um (Al/Ni/Au pads)</a:t>
            </a:r>
            <a:endParaRPr lang="en-US" sz="1400" dirty="0"/>
          </a:p>
        </p:txBody>
      </p:sp>
      <p:pic>
        <p:nvPicPr>
          <p:cNvPr id="9" name="Picture 8" descr="Cern3.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084" y="2713215"/>
            <a:ext cx="4226560" cy="3169920"/>
          </a:xfrm>
          <a:prstGeom prst="rect">
            <a:avLst/>
          </a:prstGeom>
        </p:spPr>
      </p:pic>
      <p:sp>
        <p:nvSpPr>
          <p:cNvPr id="16" name="TextBox 15"/>
          <p:cNvSpPr txBox="1"/>
          <p:nvPr/>
        </p:nvSpPr>
        <p:spPr>
          <a:xfrm>
            <a:off x="695084" y="1546904"/>
            <a:ext cx="6865982" cy="584776"/>
          </a:xfrm>
          <a:prstGeom prst="rect">
            <a:avLst/>
          </a:prstGeom>
          <a:noFill/>
        </p:spPr>
        <p:txBody>
          <a:bodyPr wrap="none" rtlCol="0">
            <a:spAutoFit/>
          </a:bodyPr>
          <a:lstStyle/>
          <a:p>
            <a:pPr marL="285750" indent="-285750">
              <a:buFont typeface="Wingdings" charset="2"/>
              <a:buChar char="§"/>
            </a:pPr>
            <a:r>
              <a:rPr lang="en-US" sz="1600" dirty="0"/>
              <a:t>S</a:t>
            </a:r>
            <a:r>
              <a:rPr lang="en-US" sz="1600" dirty="0" smtClean="0"/>
              <a:t>older 50 um silicon die to polyimide foil representing the module PCB</a:t>
            </a:r>
          </a:p>
          <a:p>
            <a:pPr marL="285750" indent="-285750">
              <a:buFont typeface="Wingdings" charset="2"/>
              <a:buChar char="§"/>
            </a:pPr>
            <a:r>
              <a:rPr lang="en-US" sz="1600" dirty="0" smtClean="0"/>
              <a:t>Tests ongoing with different solder ball sizes</a:t>
            </a:r>
            <a:endParaRPr lang="en-US" sz="1600" dirty="0"/>
          </a:p>
        </p:txBody>
      </p:sp>
      <p:sp>
        <p:nvSpPr>
          <p:cNvPr id="17" name="Slide Number Placeholder 16"/>
          <p:cNvSpPr>
            <a:spLocks noGrp="1"/>
          </p:cNvSpPr>
          <p:nvPr>
            <p:ph type="sldNum" sz="quarter" idx="4"/>
          </p:nvPr>
        </p:nvSpPr>
        <p:spPr/>
        <p:txBody>
          <a:bodyPr/>
          <a:lstStyle/>
          <a:p>
            <a:fld id="{6070F1EA-D356-4F46-B5A4-84E3001D93AB}" type="slidenum">
              <a:rPr lang="en-US" smtClean="0"/>
              <a:t>22</a:t>
            </a:fld>
            <a:endParaRPr lang="en-US"/>
          </a:p>
        </p:txBody>
      </p:sp>
      <p:sp>
        <p:nvSpPr>
          <p:cNvPr id="18" name="Footer Placeholder 17"/>
          <p:cNvSpPr>
            <a:spLocks noGrp="1"/>
          </p:cNvSpPr>
          <p:nvPr>
            <p:ph type="ftr" sz="quarter" idx="3"/>
          </p:nvPr>
        </p:nvSpPr>
        <p:spPr/>
        <p:txBody>
          <a:bodyPr/>
          <a:lstStyle/>
          <a:p>
            <a:r>
              <a:rPr lang="en-US" smtClean="0"/>
              <a:t>P. Riedler/CERN - Seoul, April 5-6, 2013</a:t>
            </a:r>
            <a:endParaRPr lang="en-US"/>
          </a:p>
        </p:txBody>
      </p:sp>
    </p:spTree>
    <p:extLst>
      <p:ext uri="{BB962C8B-B14F-4D97-AF65-F5344CB8AC3E}">
        <p14:creationId xmlns:p14="http://schemas.microsoft.com/office/powerpoint/2010/main" val="366036542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 stud bonding</a:t>
            </a:r>
            <a:endParaRPr lang="en-US" dirty="0"/>
          </a:p>
        </p:txBody>
      </p:sp>
      <p:sp>
        <p:nvSpPr>
          <p:cNvPr id="4" name="Content Placeholder 3"/>
          <p:cNvSpPr>
            <a:spLocks noGrp="1"/>
          </p:cNvSpPr>
          <p:nvPr>
            <p:ph sz="quarter" idx="11"/>
          </p:nvPr>
        </p:nvSpPr>
        <p:spPr>
          <a:xfrm>
            <a:off x="634257" y="1488758"/>
            <a:ext cx="8316703" cy="1579562"/>
          </a:xfrm>
        </p:spPr>
        <p:txBody>
          <a:bodyPr/>
          <a:lstStyle/>
          <a:p>
            <a:pPr marL="285750" indent="-285750">
              <a:buFont typeface="Wingdings" charset="2"/>
              <a:buChar char="§"/>
            </a:pPr>
            <a:r>
              <a:rPr lang="en-US" dirty="0"/>
              <a:t>First dummy module produced using silicon chips (50 um) and a </a:t>
            </a:r>
            <a:r>
              <a:rPr lang="en-US" dirty="0" smtClean="0"/>
              <a:t>polyimide PCB </a:t>
            </a:r>
            <a:r>
              <a:rPr lang="en-US" dirty="0"/>
              <a:t>(27 cm long, 9 chips</a:t>
            </a:r>
            <a:r>
              <a:rPr lang="en-US" dirty="0" smtClean="0"/>
              <a:t>)</a:t>
            </a:r>
            <a:endParaRPr lang="en-US" dirty="0"/>
          </a:p>
          <a:p>
            <a:pPr marL="285750" indent="-285750">
              <a:buFont typeface="Wingdings" charset="2"/>
              <a:buChar char="§"/>
            </a:pPr>
            <a:r>
              <a:rPr lang="en-US" dirty="0" smtClean="0"/>
              <a:t>Au stud bonding using 80 </a:t>
            </a:r>
            <a:r>
              <a:rPr lang="en-US" dirty="0"/>
              <a:t>um diameter </a:t>
            </a:r>
            <a:r>
              <a:rPr lang="en-US" dirty="0" smtClean="0"/>
              <a:t>stud </a:t>
            </a:r>
            <a:r>
              <a:rPr lang="en-US" dirty="0"/>
              <a:t>on </a:t>
            </a:r>
            <a:r>
              <a:rPr lang="en-US" dirty="0" smtClean="0"/>
              <a:t>chip (100 contacts per chip, 400 um diameter pads)</a:t>
            </a:r>
            <a:endParaRPr lang="en-US" dirty="0"/>
          </a:p>
          <a:p>
            <a:pPr marL="285750" indent="-285750">
              <a:buFont typeface="Wingdings" charset="2"/>
              <a:buChar char="§"/>
            </a:pPr>
            <a:r>
              <a:rPr lang="en-US" dirty="0" smtClean="0"/>
              <a:t>Bus connected using conductive glue drop (glue polymerized at 80°C)</a:t>
            </a:r>
          </a:p>
          <a:p>
            <a:pPr marL="285750" indent="-285750">
              <a:buFont typeface="Wingdings" charset="2"/>
              <a:buChar char="§"/>
            </a:pPr>
            <a:r>
              <a:rPr lang="en-US" dirty="0" smtClean="0"/>
              <a:t>Further optimization of the bus layout and study of the polymerization temperature needed</a:t>
            </a:r>
            <a:endParaRPr lang="en-US" dirty="0"/>
          </a:p>
        </p:txBody>
      </p:sp>
      <p:pic>
        <p:nvPicPr>
          <p:cNvPr id="5" name="Picture 4" descr="IMG_208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2899761"/>
            <a:ext cx="8686800" cy="2764896"/>
          </a:xfrm>
          <a:prstGeom prst="rect">
            <a:avLst/>
          </a:prstGeom>
        </p:spPr>
      </p:pic>
      <p:pic>
        <p:nvPicPr>
          <p:cNvPr id="6" name="Content Placeholder 3" descr="_ALICE Silicon Tracker-X-00000ECD-3.jpg"/>
          <p:cNvPicPr>
            <a:picLocks noChangeAspect="1"/>
          </p:cNvPicPr>
          <p:nvPr/>
        </p:nvPicPr>
        <p:blipFill rotWithShape="1">
          <a:blip r:embed="rId3">
            <a:extLst>
              <a:ext uri="{28A0092B-C50C-407E-A947-70E740481C1C}">
                <a14:useLocalDpi xmlns:a14="http://schemas.microsoft.com/office/drawing/2010/main" val="0"/>
              </a:ext>
            </a:extLst>
          </a:blip>
          <a:srcRect l="24874" t="34583" r="24874" b="30866"/>
          <a:stretch/>
        </p:blipFill>
        <p:spPr>
          <a:xfrm>
            <a:off x="1333264" y="5214403"/>
            <a:ext cx="6512560" cy="1237488"/>
          </a:xfrm>
          <a:prstGeom prst="rect">
            <a:avLst/>
          </a:prstGeom>
        </p:spPr>
      </p:pic>
      <p:sp>
        <p:nvSpPr>
          <p:cNvPr id="7" name="TextBox 6"/>
          <p:cNvSpPr txBox="1"/>
          <p:nvPr/>
        </p:nvSpPr>
        <p:spPr>
          <a:xfrm>
            <a:off x="3550131" y="5243888"/>
            <a:ext cx="2340504" cy="307777"/>
          </a:xfrm>
          <a:prstGeom prst="rect">
            <a:avLst/>
          </a:prstGeom>
          <a:noFill/>
        </p:spPr>
        <p:txBody>
          <a:bodyPr wrap="none" rtlCol="0">
            <a:spAutoFit/>
          </a:bodyPr>
          <a:lstStyle/>
          <a:p>
            <a:r>
              <a:rPr lang="en-US" sz="1400" dirty="0" smtClean="0">
                <a:solidFill>
                  <a:schemeClr val="bg1"/>
                </a:solidFill>
              </a:rPr>
              <a:t>Radiography of the module</a:t>
            </a:r>
            <a:endParaRPr lang="en-US" sz="1400" dirty="0">
              <a:solidFill>
                <a:schemeClr val="bg1"/>
              </a:solidFill>
            </a:endParaRPr>
          </a:p>
        </p:txBody>
      </p:sp>
      <p:sp>
        <p:nvSpPr>
          <p:cNvPr id="9" name="Slide Number Placeholder 8"/>
          <p:cNvSpPr>
            <a:spLocks noGrp="1"/>
          </p:cNvSpPr>
          <p:nvPr>
            <p:ph type="sldNum" sz="quarter" idx="4"/>
          </p:nvPr>
        </p:nvSpPr>
        <p:spPr/>
        <p:txBody>
          <a:bodyPr/>
          <a:lstStyle/>
          <a:p>
            <a:fld id="{6070F1EA-D356-4F46-B5A4-84E3001D93AB}" type="slidenum">
              <a:rPr lang="en-US" smtClean="0"/>
              <a:t>23</a:t>
            </a:fld>
            <a:endParaRPr lang="en-US"/>
          </a:p>
        </p:txBody>
      </p:sp>
      <p:sp>
        <p:nvSpPr>
          <p:cNvPr id="10" name="Footer Placeholder 9"/>
          <p:cNvSpPr>
            <a:spLocks noGrp="1"/>
          </p:cNvSpPr>
          <p:nvPr>
            <p:ph type="ftr" sz="quarter" idx="3"/>
          </p:nvPr>
        </p:nvSpPr>
        <p:spPr/>
        <p:txBody>
          <a:bodyPr/>
          <a:lstStyle/>
          <a:p>
            <a:r>
              <a:rPr lang="en-US" smtClean="0"/>
              <a:t>P. Riedler/CERN - Seoul, April 5-6, 2013</a:t>
            </a:r>
            <a:endParaRPr lang="en-US"/>
          </a:p>
        </p:txBody>
      </p:sp>
    </p:spTree>
    <p:extLst>
      <p:ext uri="{BB962C8B-B14F-4D97-AF65-F5344CB8AC3E}">
        <p14:creationId xmlns:p14="http://schemas.microsoft.com/office/powerpoint/2010/main" val="100112242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Flip chip mounting on module</a:t>
            </a:r>
            <a:endParaRPr lang="en-US" dirty="0"/>
          </a:p>
        </p:txBody>
      </p:sp>
      <p:sp>
        <p:nvSpPr>
          <p:cNvPr id="4" name="Content Placeholder 3"/>
          <p:cNvSpPr>
            <a:spLocks noGrp="1"/>
          </p:cNvSpPr>
          <p:nvPr>
            <p:ph sz="quarter" idx="11"/>
          </p:nvPr>
        </p:nvSpPr>
        <p:spPr>
          <a:xfrm>
            <a:off x="634257" y="1614547"/>
            <a:ext cx="7794315" cy="4266671"/>
          </a:xfrm>
        </p:spPr>
        <p:txBody>
          <a:bodyPr/>
          <a:lstStyle/>
          <a:p>
            <a:pPr marL="285750" indent="-285750">
              <a:buFont typeface="Wingdings" charset="2"/>
              <a:buChar char="§"/>
            </a:pPr>
            <a:r>
              <a:rPr lang="en-US" sz="1600" dirty="0" smtClean="0"/>
              <a:t>Flip chip mounting on module presents a novel approach in building pixel detector modules for experiments.</a:t>
            </a:r>
          </a:p>
          <a:p>
            <a:pPr marL="285750" indent="-285750">
              <a:buFont typeface="Wingdings" charset="2"/>
              <a:buChar char="§"/>
            </a:pPr>
            <a:r>
              <a:rPr lang="en-US" sz="1600" dirty="0" smtClean="0"/>
              <a:t>Laser soldering will require to </a:t>
            </a:r>
            <a:r>
              <a:rPr lang="en-US" sz="1600" b="1" dirty="0" smtClean="0"/>
              <a:t>post-process the wafers</a:t>
            </a:r>
            <a:r>
              <a:rPr lang="en-US" sz="1600" dirty="0" smtClean="0"/>
              <a:t> to make the pads </a:t>
            </a:r>
            <a:r>
              <a:rPr lang="en-US" sz="1600" dirty="0" err="1" smtClean="0"/>
              <a:t>solderable</a:t>
            </a:r>
            <a:r>
              <a:rPr lang="en-US" sz="1600" dirty="0" smtClean="0"/>
              <a:t>: Ni/Au finish (including seed layer)</a:t>
            </a:r>
          </a:p>
          <a:p>
            <a:pPr marL="285750" indent="-285750">
              <a:buFont typeface="Wingdings" charset="2"/>
              <a:buChar char="§"/>
            </a:pPr>
            <a:endParaRPr lang="en-US" sz="1600" dirty="0" smtClean="0"/>
          </a:p>
          <a:p>
            <a:pPr marL="285750" indent="-285750">
              <a:buFont typeface="Wingdings" charset="2"/>
              <a:buChar char="§"/>
            </a:pPr>
            <a:endParaRPr lang="en-US" sz="16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24</a:t>
            </a:fld>
            <a:endParaRPr lang="en-US"/>
          </a:p>
        </p:txBody>
      </p:sp>
      <p:pic>
        <p:nvPicPr>
          <p:cNvPr id="7" name="Picture 2" descr="K:\ITS_proto\Alignement_tool\dummy_chips.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2482"/>
          <a:stretch/>
        </p:blipFill>
        <p:spPr bwMode="auto">
          <a:xfrm>
            <a:off x="1014534" y="3571875"/>
            <a:ext cx="4375896" cy="31496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271024" y="4148666"/>
            <a:ext cx="1574800" cy="830997"/>
          </a:xfrm>
          <a:prstGeom prst="rect">
            <a:avLst/>
          </a:prstGeom>
          <a:noFill/>
        </p:spPr>
        <p:txBody>
          <a:bodyPr wrap="square" rtlCol="0">
            <a:spAutoFit/>
          </a:bodyPr>
          <a:lstStyle/>
          <a:p>
            <a:r>
              <a:rPr lang="en-US" sz="1600" dirty="0" smtClean="0"/>
              <a:t>Test chips with Al pads with </a:t>
            </a:r>
            <a:r>
              <a:rPr lang="en-US" sz="1600" dirty="0"/>
              <a:t>N</a:t>
            </a:r>
            <a:r>
              <a:rPr lang="en-US" sz="1600" dirty="0" smtClean="0"/>
              <a:t>i/Au finish</a:t>
            </a:r>
            <a:endParaRPr lang="en-US" sz="1600" dirty="0"/>
          </a:p>
        </p:txBody>
      </p:sp>
      <p:cxnSp>
        <p:nvCxnSpPr>
          <p:cNvPr id="10" name="Straight Arrow Connector 9"/>
          <p:cNvCxnSpPr/>
          <p:nvPr/>
        </p:nvCxnSpPr>
        <p:spPr>
          <a:xfrm flipH="1">
            <a:off x="4555064" y="4487333"/>
            <a:ext cx="1608666" cy="406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006976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Flip chip mounting on modules</a:t>
            </a:r>
            <a:endParaRPr lang="en-US" dirty="0"/>
          </a:p>
        </p:txBody>
      </p:sp>
      <p:sp>
        <p:nvSpPr>
          <p:cNvPr id="146" name="Content Placeholder 145"/>
          <p:cNvSpPr>
            <a:spLocks noGrp="1"/>
          </p:cNvSpPr>
          <p:nvPr>
            <p:ph sz="quarter" idx="11"/>
          </p:nvPr>
        </p:nvSpPr>
        <p:spPr>
          <a:xfrm>
            <a:off x="661446" y="1442870"/>
            <a:ext cx="7853688" cy="2285661"/>
          </a:xfrm>
        </p:spPr>
        <p:txBody>
          <a:bodyPr/>
          <a:lstStyle/>
          <a:p>
            <a:pPr marL="285750" indent="-285750">
              <a:buFont typeface="Wingdings" charset="2"/>
              <a:buChar char="§"/>
            </a:pPr>
            <a:r>
              <a:rPr lang="en-US" sz="1600" dirty="0" smtClean="0"/>
              <a:t>Impact of pads distributed over the chip surface on the chip performance needs to be studied</a:t>
            </a:r>
          </a:p>
          <a:p>
            <a:pPr marL="285750" indent="-285750">
              <a:buFont typeface="Wingdings" charset="2"/>
              <a:buChar char="§"/>
            </a:pPr>
            <a:r>
              <a:rPr lang="en-US" sz="1600" dirty="0" smtClean="0"/>
              <a:t>One </a:t>
            </a:r>
            <a:r>
              <a:rPr lang="en-US" sz="1600" dirty="0"/>
              <a:t>Explorer1 chip will have pads for VDD and GND distributed over the matrix (pad diameter: 300 um</a:t>
            </a:r>
            <a:r>
              <a:rPr lang="en-US" sz="1600" dirty="0" smtClean="0"/>
              <a:t>), submission March 2013</a:t>
            </a:r>
            <a:endParaRPr lang="en-US" sz="1600" dirty="0"/>
          </a:p>
        </p:txBody>
      </p:sp>
      <p:sp>
        <p:nvSpPr>
          <p:cNvPr id="5" name="Rectangle 4"/>
          <p:cNvSpPr/>
          <p:nvPr/>
        </p:nvSpPr>
        <p:spPr>
          <a:xfrm>
            <a:off x="1429373" y="3015686"/>
            <a:ext cx="6226059" cy="3473725"/>
          </a:xfrm>
          <a:prstGeom prst="rect">
            <a:avLst/>
          </a:prstGeom>
          <a:solidFill>
            <a:srgbClr val="68B163"/>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solidFill>
                <a:prstClr val="white"/>
              </a:solidFill>
              <a:latin typeface="Calibri"/>
            </a:endParaRPr>
          </a:p>
        </p:txBody>
      </p:sp>
      <p:sp>
        <p:nvSpPr>
          <p:cNvPr id="6" name="Rectangle 5"/>
          <p:cNvSpPr/>
          <p:nvPr/>
        </p:nvSpPr>
        <p:spPr>
          <a:xfrm>
            <a:off x="2636153" y="3517033"/>
            <a:ext cx="3159149" cy="1686623"/>
          </a:xfrm>
          <a:prstGeom prst="rect">
            <a:avLst/>
          </a:prstGeom>
          <a:solidFill>
            <a:srgbClr val="BFBFB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nvGrpSpPr>
          <p:cNvPr id="7" name="Group 6"/>
          <p:cNvGrpSpPr/>
          <p:nvPr/>
        </p:nvGrpSpPr>
        <p:grpSpPr>
          <a:xfrm>
            <a:off x="2997416" y="3739524"/>
            <a:ext cx="2398778" cy="251199"/>
            <a:chOff x="3207527" y="2948083"/>
            <a:chExt cx="2893051" cy="324475"/>
          </a:xfrm>
        </p:grpSpPr>
        <p:sp>
          <p:nvSpPr>
            <p:cNvPr id="140" name="Oval 139"/>
            <p:cNvSpPr/>
            <p:nvPr/>
          </p:nvSpPr>
          <p:spPr>
            <a:xfrm>
              <a:off x="3207527"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41" name="Oval 140"/>
            <p:cNvSpPr/>
            <p:nvPr/>
          </p:nvSpPr>
          <p:spPr>
            <a:xfrm>
              <a:off x="3713829"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42" name="Oval 141"/>
            <p:cNvSpPr/>
            <p:nvPr/>
          </p:nvSpPr>
          <p:spPr>
            <a:xfrm>
              <a:off x="4220131"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43" name="Oval 142"/>
            <p:cNvSpPr/>
            <p:nvPr/>
          </p:nvSpPr>
          <p:spPr>
            <a:xfrm>
              <a:off x="4726433"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44" name="Oval 143"/>
            <p:cNvSpPr/>
            <p:nvPr/>
          </p:nvSpPr>
          <p:spPr>
            <a:xfrm>
              <a:off x="5232735"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45" name="Oval 144"/>
            <p:cNvSpPr/>
            <p:nvPr/>
          </p:nvSpPr>
          <p:spPr>
            <a:xfrm>
              <a:off x="5739036"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grpSp>
        <p:nvGrpSpPr>
          <p:cNvPr id="8" name="Group 7"/>
          <p:cNvGrpSpPr/>
          <p:nvPr/>
        </p:nvGrpSpPr>
        <p:grpSpPr>
          <a:xfrm>
            <a:off x="2985426" y="4144602"/>
            <a:ext cx="2398778" cy="251199"/>
            <a:chOff x="3207527" y="2948083"/>
            <a:chExt cx="2893051" cy="324475"/>
          </a:xfrm>
        </p:grpSpPr>
        <p:sp>
          <p:nvSpPr>
            <p:cNvPr id="134" name="Oval 133"/>
            <p:cNvSpPr/>
            <p:nvPr/>
          </p:nvSpPr>
          <p:spPr>
            <a:xfrm>
              <a:off x="3207527"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5" name="Oval 134"/>
            <p:cNvSpPr/>
            <p:nvPr/>
          </p:nvSpPr>
          <p:spPr>
            <a:xfrm>
              <a:off x="3713829"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6" name="Oval 135"/>
            <p:cNvSpPr/>
            <p:nvPr/>
          </p:nvSpPr>
          <p:spPr>
            <a:xfrm>
              <a:off x="4220131"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7" name="Oval 136"/>
            <p:cNvSpPr/>
            <p:nvPr/>
          </p:nvSpPr>
          <p:spPr>
            <a:xfrm>
              <a:off x="4726433"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8" name="Oval 137"/>
            <p:cNvSpPr/>
            <p:nvPr/>
          </p:nvSpPr>
          <p:spPr>
            <a:xfrm>
              <a:off x="5232735"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9" name="Oval 138"/>
            <p:cNvSpPr/>
            <p:nvPr/>
          </p:nvSpPr>
          <p:spPr>
            <a:xfrm>
              <a:off x="5739036" y="2948083"/>
              <a:ext cx="361542" cy="324475"/>
            </a:xfrm>
            <a:prstGeom prst="ellipse">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grpSp>
        <p:nvGrpSpPr>
          <p:cNvPr id="9" name="Group 8"/>
          <p:cNvGrpSpPr/>
          <p:nvPr/>
        </p:nvGrpSpPr>
        <p:grpSpPr>
          <a:xfrm>
            <a:off x="2682274" y="5059228"/>
            <a:ext cx="3072802" cy="100478"/>
            <a:chOff x="2957229" y="4652748"/>
            <a:chExt cx="3705958" cy="129788"/>
          </a:xfrm>
        </p:grpSpPr>
        <p:sp>
          <p:nvSpPr>
            <p:cNvPr id="110" name="Rectangle 109"/>
            <p:cNvSpPr/>
            <p:nvPr/>
          </p:nvSpPr>
          <p:spPr>
            <a:xfrm>
              <a:off x="2957229"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11" name="Rectangle 110"/>
            <p:cNvSpPr/>
            <p:nvPr/>
          </p:nvSpPr>
          <p:spPr>
            <a:xfrm>
              <a:off x="3113118"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12" name="Rectangle 111"/>
            <p:cNvSpPr/>
            <p:nvPr/>
          </p:nvSpPr>
          <p:spPr>
            <a:xfrm>
              <a:off x="3269007"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13" name="Rectangle 112"/>
            <p:cNvSpPr/>
            <p:nvPr/>
          </p:nvSpPr>
          <p:spPr>
            <a:xfrm>
              <a:off x="3424896"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14" name="Rectangle 113"/>
            <p:cNvSpPr/>
            <p:nvPr/>
          </p:nvSpPr>
          <p:spPr>
            <a:xfrm>
              <a:off x="3580785"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15" name="Rectangle 114"/>
            <p:cNvSpPr/>
            <p:nvPr/>
          </p:nvSpPr>
          <p:spPr>
            <a:xfrm>
              <a:off x="3736674"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16" name="Rectangle 115"/>
            <p:cNvSpPr/>
            <p:nvPr/>
          </p:nvSpPr>
          <p:spPr>
            <a:xfrm>
              <a:off x="3892563"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17" name="Rectangle 116"/>
            <p:cNvSpPr/>
            <p:nvPr/>
          </p:nvSpPr>
          <p:spPr>
            <a:xfrm>
              <a:off x="4048452"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18" name="Rectangle 117"/>
            <p:cNvSpPr/>
            <p:nvPr/>
          </p:nvSpPr>
          <p:spPr>
            <a:xfrm>
              <a:off x="4204341"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19" name="Rectangle 118"/>
            <p:cNvSpPr/>
            <p:nvPr/>
          </p:nvSpPr>
          <p:spPr>
            <a:xfrm>
              <a:off x="4360230"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0" name="Rectangle 119"/>
            <p:cNvSpPr/>
            <p:nvPr/>
          </p:nvSpPr>
          <p:spPr>
            <a:xfrm>
              <a:off x="4516119"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1" name="Rectangle 120"/>
            <p:cNvSpPr/>
            <p:nvPr/>
          </p:nvSpPr>
          <p:spPr>
            <a:xfrm>
              <a:off x="4672008"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2" name="Rectangle 121"/>
            <p:cNvSpPr/>
            <p:nvPr/>
          </p:nvSpPr>
          <p:spPr>
            <a:xfrm>
              <a:off x="4827897"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3" name="Rectangle 122"/>
            <p:cNvSpPr/>
            <p:nvPr/>
          </p:nvSpPr>
          <p:spPr>
            <a:xfrm>
              <a:off x="4983786"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4" name="Rectangle 123"/>
            <p:cNvSpPr/>
            <p:nvPr/>
          </p:nvSpPr>
          <p:spPr>
            <a:xfrm>
              <a:off x="5139675"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5" name="Rectangle 124"/>
            <p:cNvSpPr/>
            <p:nvPr/>
          </p:nvSpPr>
          <p:spPr>
            <a:xfrm>
              <a:off x="5295564"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6" name="Rectangle 125"/>
            <p:cNvSpPr/>
            <p:nvPr/>
          </p:nvSpPr>
          <p:spPr>
            <a:xfrm>
              <a:off x="5451453"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7" name="Rectangle 126"/>
            <p:cNvSpPr/>
            <p:nvPr/>
          </p:nvSpPr>
          <p:spPr>
            <a:xfrm>
              <a:off x="5607342"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8" name="Rectangle 127"/>
            <p:cNvSpPr/>
            <p:nvPr/>
          </p:nvSpPr>
          <p:spPr>
            <a:xfrm>
              <a:off x="5763231"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9" name="Rectangle 128"/>
            <p:cNvSpPr/>
            <p:nvPr/>
          </p:nvSpPr>
          <p:spPr>
            <a:xfrm>
              <a:off x="5919120"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0" name="Rectangle 129"/>
            <p:cNvSpPr/>
            <p:nvPr/>
          </p:nvSpPr>
          <p:spPr>
            <a:xfrm>
              <a:off x="6075009"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1" name="Rectangle 130"/>
            <p:cNvSpPr/>
            <p:nvPr/>
          </p:nvSpPr>
          <p:spPr>
            <a:xfrm>
              <a:off x="6230898"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2" name="Rectangle 131"/>
            <p:cNvSpPr/>
            <p:nvPr/>
          </p:nvSpPr>
          <p:spPr>
            <a:xfrm>
              <a:off x="6386787"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3" name="Rectangle 132"/>
            <p:cNvSpPr/>
            <p:nvPr/>
          </p:nvSpPr>
          <p:spPr>
            <a:xfrm>
              <a:off x="6542673" y="4652748"/>
              <a:ext cx="120514" cy="12978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pic>
        <p:nvPicPr>
          <p:cNvPr id="10" name="Picture 9" descr="screenshot_69.jpg"/>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2629365" y="3519994"/>
            <a:ext cx="3165937" cy="1565611"/>
          </a:xfrm>
          <a:prstGeom prst="rect">
            <a:avLst/>
          </a:prstGeom>
        </p:spPr>
      </p:pic>
      <p:sp>
        <p:nvSpPr>
          <p:cNvPr id="11" name="Rectangle 10"/>
          <p:cNvSpPr/>
          <p:nvPr/>
        </p:nvSpPr>
        <p:spPr>
          <a:xfrm>
            <a:off x="2831823" y="3645791"/>
            <a:ext cx="3804813" cy="1160374"/>
          </a:xfrm>
          <a:prstGeom prst="rect">
            <a:avLst/>
          </a:prstGeom>
          <a:solidFill>
            <a:schemeClr val="accent6">
              <a:lumMod val="75000"/>
              <a:alpha val="5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Rectangle 11"/>
          <p:cNvSpPr/>
          <p:nvPr/>
        </p:nvSpPr>
        <p:spPr>
          <a:xfrm>
            <a:off x="2837867" y="3710384"/>
            <a:ext cx="3804813" cy="312643"/>
          </a:xfrm>
          <a:prstGeom prst="rect">
            <a:avLst/>
          </a:prstGeom>
          <a:solidFill>
            <a:schemeClr val="accent6">
              <a:lumMod val="40000"/>
              <a:lumOff val="60000"/>
              <a:alpha val="5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3" name="Oval 12"/>
          <p:cNvSpPr/>
          <p:nvPr/>
        </p:nvSpPr>
        <p:spPr>
          <a:xfrm>
            <a:off x="3051138" y="3781161"/>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4" name="Rectangle 13"/>
          <p:cNvSpPr/>
          <p:nvPr/>
        </p:nvSpPr>
        <p:spPr>
          <a:xfrm>
            <a:off x="2834588" y="4111868"/>
            <a:ext cx="3804813" cy="312643"/>
          </a:xfrm>
          <a:prstGeom prst="rect">
            <a:avLst/>
          </a:prstGeom>
          <a:solidFill>
            <a:schemeClr val="accent6">
              <a:lumMod val="40000"/>
              <a:lumOff val="60000"/>
              <a:alpha val="5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nvGrpSpPr>
          <p:cNvPr id="15" name="Group 14"/>
          <p:cNvGrpSpPr/>
          <p:nvPr/>
        </p:nvGrpSpPr>
        <p:grpSpPr>
          <a:xfrm>
            <a:off x="2679383" y="5363818"/>
            <a:ext cx="3072802" cy="100478"/>
            <a:chOff x="2957229" y="4652748"/>
            <a:chExt cx="3705958" cy="129788"/>
          </a:xfrm>
          <a:solidFill>
            <a:schemeClr val="accent6">
              <a:lumMod val="40000"/>
              <a:lumOff val="60000"/>
            </a:schemeClr>
          </a:solidFill>
        </p:grpSpPr>
        <p:sp>
          <p:nvSpPr>
            <p:cNvPr id="86" name="Rectangle 85"/>
            <p:cNvSpPr/>
            <p:nvPr/>
          </p:nvSpPr>
          <p:spPr>
            <a:xfrm>
              <a:off x="2957229"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87" name="Rectangle 86"/>
            <p:cNvSpPr/>
            <p:nvPr/>
          </p:nvSpPr>
          <p:spPr>
            <a:xfrm>
              <a:off x="3113118"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88" name="Rectangle 87"/>
            <p:cNvSpPr/>
            <p:nvPr/>
          </p:nvSpPr>
          <p:spPr>
            <a:xfrm>
              <a:off x="3269007"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89" name="Rectangle 88"/>
            <p:cNvSpPr/>
            <p:nvPr/>
          </p:nvSpPr>
          <p:spPr>
            <a:xfrm>
              <a:off x="3424896"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0" name="Rectangle 89"/>
            <p:cNvSpPr/>
            <p:nvPr/>
          </p:nvSpPr>
          <p:spPr>
            <a:xfrm>
              <a:off x="3580785"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1" name="Rectangle 90"/>
            <p:cNvSpPr/>
            <p:nvPr/>
          </p:nvSpPr>
          <p:spPr>
            <a:xfrm>
              <a:off x="3736674"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2" name="Rectangle 91"/>
            <p:cNvSpPr/>
            <p:nvPr/>
          </p:nvSpPr>
          <p:spPr>
            <a:xfrm>
              <a:off x="3892563"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3" name="Rectangle 92"/>
            <p:cNvSpPr/>
            <p:nvPr/>
          </p:nvSpPr>
          <p:spPr>
            <a:xfrm>
              <a:off x="4048452"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4" name="Rectangle 93"/>
            <p:cNvSpPr/>
            <p:nvPr/>
          </p:nvSpPr>
          <p:spPr>
            <a:xfrm>
              <a:off x="4204341"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5" name="Rectangle 94"/>
            <p:cNvSpPr/>
            <p:nvPr/>
          </p:nvSpPr>
          <p:spPr>
            <a:xfrm>
              <a:off x="4360230"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6" name="Rectangle 95"/>
            <p:cNvSpPr/>
            <p:nvPr/>
          </p:nvSpPr>
          <p:spPr>
            <a:xfrm>
              <a:off x="4516119"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7" name="Rectangle 96"/>
            <p:cNvSpPr/>
            <p:nvPr/>
          </p:nvSpPr>
          <p:spPr>
            <a:xfrm>
              <a:off x="4672008"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8" name="Rectangle 97"/>
            <p:cNvSpPr/>
            <p:nvPr/>
          </p:nvSpPr>
          <p:spPr>
            <a:xfrm>
              <a:off x="4827897"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99" name="Rectangle 98"/>
            <p:cNvSpPr/>
            <p:nvPr/>
          </p:nvSpPr>
          <p:spPr>
            <a:xfrm>
              <a:off x="4983786"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0" name="Rectangle 99"/>
            <p:cNvSpPr/>
            <p:nvPr/>
          </p:nvSpPr>
          <p:spPr>
            <a:xfrm>
              <a:off x="5139675"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1" name="Rectangle 100"/>
            <p:cNvSpPr/>
            <p:nvPr/>
          </p:nvSpPr>
          <p:spPr>
            <a:xfrm>
              <a:off x="5295564"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2" name="Rectangle 101"/>
            <p:cNvSpPr/>
            <p:nvPr/>
          </p:nvSpPr>
          <p:spPr>
            <a:xfrm>
              <a:off x="5451453"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3" name="Rectangle 102"/>
            <p:cNvSpPr/>
            <p:nvPr/>
          </p:nvSpPr>
          <p:spPr>
            <a:xfrm>
              <a:off x="5607342"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4" name="Rectangle 103"/>
            <p:cNvSpPr/>
            <p:nvPr/>
          </p:nvSpPr>
          <p:spPr>
            <a:xfrm>
              <a:off x="5763231"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5" name="Rectangle 104"/>
            <p:cNvSpPr/>
            <p:nvPr/>
          </p:nvSpPr>
          <p:spPr>
            <a:xfrm>
              <a:off x="5919120"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6" name="Rectangle 105"/>
            <p:cNvSpPr/>
            <p:nvPr/>
          </p:nvSpPr>
          <p:spPr>
            <a:xfrm>
              <a:off x="6075009"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7" name="Rectangle 106"/>
            <p:cNvSpPr/>
            <p:nvPr/>
          </p:nvSpPr>
          <p:spPr>
            <a:xfrm>
              <a:off x="6230898"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8" name="Rectangle 107"/>
            <p:cNvSpPr/>
            <p:nvPr/>
          </p:nvSpPr>
          <p:spPr>
            <a:xfrm>
              <a:off x="6386787"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9" name="Rectangle 108"/>
            <p:cNvSpPr/>
            <p:nvPr/>
          </p:nvSpPr>
          <p:spPr>
            <a:xfrm>
              <a:off x="6542673" y="4652748"/>
              <a:ext cx="120514" cy="12978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grpSp>
      <p:sp>
        <p:nvSpPr>
          <p:cNvPr id="16" name="Arc 15"/>
          <p:cNvSpPr/>
          <p:nvPr/>
        </p:nvSpPr>
        <p:spPr>
          <a:xfrm>
            <a:off x="5581491" y="5108583"/>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17" name="Arc 16"/>
          <p:cNvSpPr/>
          <p:nvPr/>
        </p:nvSpPr>
        <p:spPr>
          <a:xfrm>
            <a:off x="5452406" y="5108583"/>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18" name="Arc 17"/>
          <p:cNvSpPr/>
          <p:nvPr/>
        </p:nvSpPr>
        <p:spPr>
          <a:xfrm>
            <a:off x="5323153" y="5104557"/>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19" name="Arc 18"/>
          <p:cNvSpPr/>
          <p:nvPr/>
        </p:nvSpPr>
        <p:spPr>
          <a:xfrm>
            <a:off x="5179941" y="5108583"/>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20" name="Arc 19"/>
          <p:cNvSpPr/>
          <p:nvPr/>
        </p:nvSpPr>
        <p:spPr>
          <a:xfrm>
            <a:off x="5053576" y="5108583"/>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21" name="Arc 20"/>
          <p:cNvSpPr/>
          <p:nvPr/>
        </p:nvSpPr>
        <p:spPr>
          <a:xfrm>
            <a:off x="4924321" y="5108583"/>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22" name="Arc 21"/>
          <p:cNvSpPr/>
          <p:nvPr/>
        </p:nvSpPr>
        <p:spPr>
          <a:xfrm>
            <a:off x="4795065" y="5108583"/>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grpSp>
        <p:nvGrpSpPr>
          <p:cNvPr id="23" name="Group 22"/>
          <p:cNvGrpSpPr/>
          <p:nvPr/>
        </p:nvGrpSpPr>
        <p:grpSpPr>
          <a:xfrm>
            <a:off x="4014452" y="5114881"/>
            <a:ext cx="871152" cy="308615"/>
            <a:chOff x="5611415" y="4863699"/>
            <a:chExt cx="1050654" cy="398639"/>
          </a:xfrm>
        </p:grpSpPr>
        <p:sp>
          <p:nvSpPr>
            <p:cNvPr id="80" name="Arc 79"/>
            <p:cNvSpPr/>
            <p:nvPr/>
          </p:nvSpPr>
          <p:spPr>
            <a:xfrm>
              <a:off x="6404203"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81" name="Arc 80"/>
            <p:cNvSpPr/>
            <p:nvPr/>
          </p:nvSpPr>
          <p:spPr>
            <a:xfrm>
              <a:off x="6248317" y="48636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82" name="Arc 81"/>
            <p:cNvSpPr/>
            <p:nvPr/>
          </p:nvSpPr>
          <p:spPr>
            <a:xfrm>
              <a:off x="6075596"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83" name="Arc 82"/>
            <p:cNvSpPr/>
            <p:nvPr/>
          </p:nvSpPr>
          <p:spPr>
            <a:xfrm>
              <a:off x="5923193"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84" name="Arc 83"/>
            <p:cNvSpPr/>
            <p:nvPr/>
          </p:nvSpPr>
          <p:spPr>
            <a:xfrm>
              <a:off x="5767304"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85" name="Arc 84"/>
            <p:cNvSpPr/>
            <p:nvPr/>
          </p:nvSpPr>
          <p:spPr>
            <a:xfrm>
              <a:off x="5611415"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grpSp>
      <p:grpSp>
        <p:nvGrpSpPr>
          <p:cNvPr id="24" name="Group 23"/>
          <p:cNvGrpSpPr/>
          <p:nvPr/>
        </p:nvGrpSpPr>
        <p:grpSpPr>
          <a:xfrm>
            <a:off x="3233839" y="5118027"/>
            <a:ext cx="871152" cy="308615"/>
            <a:chOff x="5611415" y="4863699"/>
            <a:chExt cx="1050654" cy="398639"/>
          </a:xfrm>
        </p:grpSpPr>
        <p:sp>
          <p:nvSpPr>
            <p:cNvPr id="74" name="Arc 73"/>
            <p:cNvSpPr/>
            <p:nvPr/>
          </p:nvSpPr>
          <p:spPr>
            <a:xfrm>
              <a:off x="6404203"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75" name="Arc 74"/>
            <p:cNvSpPr/>
            <p:nvPr/>
          </p:nvSpPr>
          <p:spPr>
            <a:xfrm>
              <a:off x="6248317" y="48636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76" name="Arc 75"/>
            <p:cNvSpPr/>
            <p:nvPr/>
          </p:nvSpPr>
          <p:spPr>
            <a:xfrm>
              <a:off x="6075596"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77" name="Arc 76"/>
            <p:cNvSpPr/>
            <p:nvPr/>
          </p:nvSpPr>
          <p:spPr>
            <a:xfrm>
              <a:off x="5923193"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78" name="Arc 77"/>
            <p:cNvSpPr/>
            <p:nvPr/>
          </p:nvSpPr>
          <p:spPr>
            <a:xfrm>
              <a:off x="5767304"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79" name="Arc 78"/>
            <p:cNvSpPr/>
            <p:nvPr/>
          </p:nvSpPr>
          <p:spPr>
            <a:xfrm>
              <a:off x="5611415" y="4868899"/>
              <a:ext cx="257866" cy="393439"/>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grpSp>
      <p:sp>
        <p:nvSpPr>
          <p:cNvPr id="25" name="Arc 24"/>
          <p:cNvSpPr/>
          <p:nvPr/>
        </p:nvSpPr>
        <p:spPr>
          <a:xfrm>
            <a:off x="3117445" y="5122052"/>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26" name="Arc 25"/>
          <p:cNvSpPr/>
          <p:nvPr/>
        </p:nvSpPr>
        <p:spPr>
          <a:xfrm>
            <a:off x="2997416" y="5122052"/>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27" name="Arc 26"/>
          <p:cNvSpPr/>
          <p:nvPr/>
        </p:nvSpPr>
        <p:spPr>
          <a:xfrm>
            <a:off x="2878521" y="5122052"/>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28" name="Arc 27"/>
          <p:cNvSpPr/>
          <p:nvPr/>
        </p:nvSpPr>
        <p:spPr>
          <a:xfrm>
            <a:off x="2730962" y="5122052"/>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29" name="Arc 28"/>
          <p:cNvSpPr/>
          <p:nvPr/>
        </p:nvSpPr>
        <p:spPr>
          <a:xfrm>
            <a:off x="2605895" y="5114881"/>
            <a:ext cx="213810" cy="304590"/>
          </a:xfrm>
          <a:prstGeom prst="arc">
            <a:avLst>
              <a:gd name="adj1" fmla="val 16200000"/>
              <a:gd name="adj2" fmla="val 4870689"/>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prstClr val="black"/>
              </a:solidFill>
              <a:latin typeface="Calibri"/>
            </a:endParaRPr>
          </a:p>
        </p:txBody>
      </p:sp>
      <p:sp>
        <p:nvSpPr>
          <p:cNvPr id="30" name="TextBox 29"/>
          <p:cNvSpPr txBox="1"/>
          <p:nvPr/>
        </p:nvSpPr>
        <p:spPr>
          <a:xfrm>
            <a:off x="6133932" y="4137424"/>
            <a:ext cx="420750" cy="238272"/>
          </a:xfrm>
          <a:prstGeom prst="rect">
            <a:avLst/>
          </a:prstGeom>
          <a:noFill/>
        </p:spPr>
        <p:txBody>
          <a:bodyPr wrap="none" rtlCol="0">
            <a:spAutoFit/>
          </a:bodyPr>
          <a:lstStyle/>
          <a:p>
            <a:r>
              <a:rPr lang="en-US" sz="1400" dirty="0">
                <a:solidFill>
                  <a:prstClr val="black"/>
                </a:solidFill>
                <a:latin typeface="Calibri"/>
              </a:rPr>
              <a:t>VDD</a:t>
            </a:r>
          </a:p>
        </p:txBody>
      </p:sp>
      <p:sp>
        <p:nvSpPr>
          <p:cNvPr id="31" name="TextBox 30"/>
          <p:cNvSpPr txBox="1"/>
          <p:nvPr/>
        </p:nvSpPr>
        <p:spPr>
          <a:xfrm>
            <a:off x="6133932" y="3752451"/>
            <a:ext cx="434705" cy="238272"/>
          </a:xfrm>
          <a:prstGeom prst="rect">
            <a:avLst/>
          </a:prstGeom>
          <a:noFill/>
        </p:spPr>
        <p:txBody>
          <a:bodyPr wrap="none" rtlCol="0">
            <a:spAutoFit/>
          </a:bodyPr>
          <a:lstStyle/>
          <a:p>
            <a:r>
              <a:rPr lang="en-US" sz="1400" dirty="0">
                <a:solidFill>
                  <a:prstClr val="black"/>
                </a:solidFill>
                <a:latin typeface="Calibri"/>
              </a:rPr>
              <a:t>GND</a:t>
            </a:r>
          </a:p>
        </p:txBody>
      </p:sp>
      <p:sp>
        <p:nvSpPr>
          <p:cNvPr id="32" name="Oval 31"/>
          <p:cNvSpPr/>
          <p:nvPr/>
        </p:nvSpPr>
        <p:spPr>
          <a:xfrm>
            <a:off x="3037434" y="4188186"/>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3" name="Oval 32"/>
          <p:cNvSpPr/>
          <p:nvPr/>
        </p:nvSpPr>
        <p:spPr>
          <a:xfrm>
            <a:off x="3454917" y="3781161"/>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4" name="Oval 33"/>
          <p:cNvSpPr/>
          <p:nvPr/>
        </p:nvSpPr>
        <p:spPr>
          <a:xfrm>
            <a:off x="3441213" y="4188186"/>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5" name="Oval 34"/>
          <p:cNvSpPr/>
          <p:nvPr/>
        </p:nvSpPr>
        <p:spPr>
          <a:xfrm>
            <a:off x="3902670" y="3781161"/>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6" name="Oval 35"/>
          <p:cNvSpPr/>
          <p:nvPr/>
        </p:nvSpPr>
        <p:spPr>
          <a:xfrm>
            <a:off x="3888965" y="4188186"/>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7" name="Oval 36"/>
          <p:cNvSpPr/>
          <p:nvPr/>
        </p:nvSpPr>
        <p:spPr>
          <a:xfrm>
            <a:off x="4306448" y="3781161"/>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8" name="Oval 37"/>
          <p:cNvSpPr/>
          <p:nvPr/>
        </p:nvSpPr>
        <p:spPr>
          <a:xfrm>
            <a:off x="4292744" y="4188186"/>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39" name="Oval 38"/>
          <p:cNvSpPr/>
          <p:nvPr/>
        </p:nvSpPr>
        <p:spPr>
          <a:xfrm>
            <a:off x="4735240" y="3781161"/>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40" name="Oval 39"/>
          <p:cNvSpPr/>
          <p:nvPr/>
        </p:nvSpPr>
        <p:spPr>
          <a:xfrm>
            <a:off x="4721536" y="4188186"/>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41" name="Oval 40"/>
          <p:cNvSpPr/>
          <p:nvPr/>
        </p:nvSpPr>
        <p:spPr>
          <a:xfrm>
            <a:off x="5139019" y="3781161"/>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42" name="Oval 41"/>
          <p:cNvSpPr/>
          <p:nvPr/>
        </p:nvSpPr>
        <p:spPr>
          <a:xfrm>
            <a:off x="5125314" y="4188186"/>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43" name="TextBox 42"/>
          <p:cNvSpPr txBox="1"/>
          <p:nvPr/>
        </p:nvSpPr>
        <p:spPr>
          <a:xfrm rot="16200000">
            <a:off x="2341621" y="4284154"/>
            <a:ext cx="763308" cy="280713"/>
          </a:xfrm>
          <a:prstGeom prst="rect">
            <a:avLst/>
          </a:prstGeom>
          <a:noFill/>
        </p:spPr>
        <p:txBody>
          <a:bodyPr wrap="none" rtlCol="0">
            <a:spAutoFit/>
          </a:bodyPr>
          <a:lstStyle/>
          <a:p>
            <a:r>
              <a:rPr lang="en-US" sz="1600" dirty="0">
                <a:solidFill>
                  <a:prstClr val="black"/>
                </a:solidFill>
                <a:latin typeface="Calibri"/>
              </a:rPr>
              <a:t>Explorer1</a:t>
            </a:r>
          </a:p>
        </p:txBody>
      </p:sp>
      <p:sp>
        <p:nvSpPr>
          <p:cNvPr id="44" name="TextBox 43"/>
          <p:cNvSpPr txBox="1"/>
          <p:nvPr/>
        </p:nvSpPr>
        <p:spPr>
          <a:xfrm>
            <a:off x="1614275" y="2985926"/>
            <a:ext cx="424260" cy="262099"/>
          </a:xfrm>
          <a:prstGeom prst="rect">
            <a:avLst/>
          </a:prstGeom>
          <a:noFill/>
        </p:spPr>
        <p:txBody>
          <a:bodyPr wrap="none" rtlCol="0">
            <a:spAutoFit/>
          </a:bodyPr>
          <a:lstStyle/>
          <a:p>
            <a:r>
              <a:rPr lang="en-US" sz="1600" dirty="0">
                <a:solidFill>
                  <a:prstClr val="black"/>
                </a:solidFill>
                <a:latin typeface="Calibri"/>
              </a:rPr>
              <a:t>PCB</a:t>
            </a:r>
          </a:p>
        </p:txBody>
      </p:sp>
      <p:sp>
        <p:nvSpPr>
          <p:cNvPr id="45" name="TextBox 44"/>
          <p:cNvSpPr txBox="1"/>
          <p:nvPr/>
        </p:nvSpPr>
        <p:spPr>
          <a:xfrm>
            <a:off x="1823718" y="5181238"/>
            <a:ext cx="759200" cy="214445"/>
          </a:xfrm>
          <a:prstGeom prst="rect">
            <a:avLst/>
          </a:prstGeom>
          <a:noFill/>
        </p:spPr>
        <p:txBody>
          <a:bodyPr wrap="none" rtlCol="0">
            <a:spAutoFit/>
          </a:bodyPr>
          <a:lstStyle/>
          <a:p>
            <a:r>
              <a:rPr lang="en-US" sz="1200" dirty="0">
                <a:solidFill>
                  <a:prstClr val="black"/>
                </a:solidFill>
                <a:latin typeface="Calibri"/>
              </a:rPr>
              <a:t>Wire bonds</a:t>
            </a:r>
          </a:p>
        </p:txBody>
      </p:sp>
      <p:sp>
        <p:nvSpPr>
          <p:cNvPr id="46" name="TextBox 45"/>
          <p:cNvSpPr txBox="1"/>
          <p:nvPr/>
        </p:nvSpPr>
        <p:spPr>
          <a:xfrm>
            <a:off x="5773824" y="3431638"/>
            <a:ext cx="1101172" cy="238272"/>
          </a:xfrm>
          <a:prstGeom prst="rect">
            <a:avLst/>
          </a:prstGeom>
          <a:noFill/>
        </p:spPr>
        <p:txBody>
          <a:bodyPr wrap="none" rtlCol="0">
            <a:spAutoFit/>
          </a:bodyPr>
          <a:lstStyle/>
          <a:p>
            <a:r>
              <a:rPr lang="en-US" sz="1400" dirty="0">
                <a:solidFill>
                  <a:prstClr val="black"/>
                </a:solidFill>
                <a:latin typeface="Calibri"/>
              </a:rPr>
              <a:t>Bus (VDD/GND)</a:t>
            </a:r>
          </a:p>
        </p:txBody>
      </p:sp>
      <p:cxnSp>
        <p:nvCxnSpPr>
          <p:cNvPr id="47" name="Straight Connector 46"/>
          <p:cNvCxnSpPr>
            <a:stCxn id="108" idx="2"/>
          </p:cNvCxnSpPr>
          <p:nvPr/>
        </p:nvCxnSpPr>
        <p:spPr>
          <a:xfrm>
            <a:off x="5572969" y="5464296"/>
            <a:ext cx="0" cy="148455"/>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6717536" y="4424511"/>
            <a:ext cx="295817" cy="0"/>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7020204" y="4426402"/>
            <a:ext cx="0" cy="1175141"/>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50" name="Rectangle 49"/>
          <p:cNvSpPr/>
          <p:nvPr/>
        </p:nvSpPr>
        <p:spPr>
          <a:xfrm>
            <a:off x="6572020" y="4093933"/>
            <a:ext cx="149043" cy="39706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cxnSp>
        <p:nvCxnSpPr>
          <p:cNvPr id="51" name="Straight Connector 50"/>
          <p:cNvCxnSpPr/>
          <p:nvPr/>
        </p:nvCxnSpPr>
        <p:spPr>
          <a:xfrm flipH="1">
            <a:off x="5452407" y="5612751"/>
            <a:ext cx="681525" cy="0"/>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5707018" y="5453088"/>
            <a:ext cx="0" cy="148455"/>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5452406" y="5453088"/>
            <a:ext cx="0" cy="148455"/>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H="1">
            <a:off x="6338679" y="5612751"/>
            <a:ext cx="681525" cy="0"/>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55" name="Rectangle 54"/>
          <p:cNvSpPr/>
          <p:nvPr/>
        </p:nvSpPr>
        <p:spPr>
          <a:xfrm>
            <a:off x="5995149" y="5601543"/>
            <a:ext cx="184477" cy="22652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56" name="TextBox 55"/>
          <p:cNvSpPr txBox="1"/>
          <p:nvPr/>
        </p:nvSpPr>
        <p:spPr>
          <a:xfrm>
            <a:off x="5982802" y="5318053"/>
            <a:ext cx="420750" cy="238272"/>
          </a:xfrm>
          <a:prstGeom prst="rect">
            <a:avLst/>
          </a:prstGeom>
          <a:noFill/>
        </p:spPr>
        <p:txBody>
          <a:bodyPr wrap="none" rtlCol="0">
            <a:spAutoFit/>
          </a:bodyPr>
          <a:lstStyle/>
          <a:p>
            <a:r>
              <a:rPr lang="en-US" sz="1400" dirty="0">
                <a:solidFill>
                  <a:prstClr val="black"/>
                </a:solidFill>
                <a:latin typeface="Calibri"/>
              </a:rPr>
              <a:t>VDD</a:t>
            </a:r>
          </a:p>
        </p:txBody>
      </p:sp>
      <p:sp>
        <p:nvSpPr>
          <p:cNvPr id="57" name="Rectangle 56"/>
          <p:cNvSpPr/>
          <p:nvPr/>
        </p:nvSpPr>
        <p:spPr>
          <a:xfrm>
            <a:off x="6213750" y="5601543"/>
            <a:ext cx="184477" cy="22652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cxnSp>
        <p:nvCxnSpPr>
          <p:cNvPr id="58" name="Straight Connector 57"/>
          <p:cNvCxnSpPr/>
          <p:nvPr/>
        </p:nvCxnSpPr>
        <p:spPr>
          <a:xfrm>
            <a:off x="6695990" y="3875023"/>
            <a:ext cx="441024" cy="0"/>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7137014" y="3884087"/>
            <a:ext cx="0" cy="2109052"/>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60" name="Rectangle 59"/>
          <p:cNvSpPr/>
          <p:nvPr/>
        </p:nvSpPr>
        <p:spPr>
          <a:xfrm>
            <a:off x="6568637" y="3645791"/>
            <a:ext cx="149043" cy="39706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cxnSp>
        <p:nvCxnSpPr>
          <p:cNvPr id="61" name="Straight Connector 60"/>
          <p:cNvCxnSpPr/>
          <p:nvPr/>
        </p:nvCxnSpPr>
        <p:spPr>
          <a:xfrm flipH="1">
            <a:off x="6874995" y="5993139"/>
            <a:ext cx="271571" cy="0"/>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62" name="Rectangle 61"/>
          <p:cNvSpPr/>
          <p:nvPr/>
        </p:nvSpPr>
        <p:spPr>
          <a:xfrm>
            <a:off x="6874995" y="5981930"/>
            <a:ext cx="184477" cy="22652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63" name="TextBox 62"/>
          <p:cNvSpPr txBox="1"/>
          <p:nvPr/>
        </p:nvSpPr>
        <p:spPr>
          <a:xfrm>
            <a:off x="6646059" y="5743658"/>
            <a:ext cx="434705" cy="238272"/>
          </a:xfrm>
          <a:prstGeom prst="rect">
            <a:avLst/>
          </a:prstGeom>
          <a:noFill/>
        </p:spPr>
        <p:txBody>
          <a:bodyPr wrap="none" rtlCol="0">
            <a:spAutoFit/>
          </a:bodyPr>
          <a:lstStyle/>
          <a:p>
            <a:r>
              <a:rPr lang="en-US" sz="1400" dirty="0">
                <a:solidFill>
                  <a:prstClr val="black"/>
                </a:solidFill>
                <a:latin typeface="Calibri"/>
              </a:rPr>
              <a:t>GND</a:t>
            </a:r>
          </a:p>
        </p:txBody>
      </p:sp>
      <p:cxnSp>
        <p:nvCxnSpPr>
          <p:cNvPr id="64" name="Straight Connector 63"/>
          <p:cNvCxnSpPr/>
          <p:nvPr/>
        </p:nvCxnSpPr>
        <p:spPr>
          <a:xfrm>
            <a:off x="5323387" y="5464296"/>
            <a:ext cx="13704" cy="528842"/>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H="1">
            <a:off x="5053576" y="5993139"/>
            <a:ext cx="1610751" cy="0"/>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6646059" y="5985961"/>
            <a:ext cx="184477" cy="22652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cxnSp>
        <p:nvCxnSpPr>
          <p:cNvPr id="67" name="Straight Connector 66"/>
          <p:cNvCxnSpPr/>
          <p:nvPr/>
        </p:nvCxnSpPr>
        <p:spPr>
          <a:xfrm>
            <a:off x="5180282" y="5464296"/>
            <a:ext cx="13704" cy="528842"/>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5046724" y="5453088"/>
            <a:ext cx="13704" cy="528842"/>
          </a:xfrm>
          <a:prstGeom prst="line">
            <a:avLst/>
          </a:prstGeom>
          <a:ln>
            <a:solidFill>
              <a:schemeClr val="accent6">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3956609" y="3124754"/>
            <a:ext cx="450489" cy="214445"/>
          </a:xfrm>
          <a:prstGeom prst="rect">
            <a:avLst/>
          </a:prstGeom>
          <a:noFill/>
        </p:spPr>
        <p:txBody>
          <a:bodyPr wrap="none" rtlCol="0">
            <a:spAutoFit/>
          </a:bodyPr>
          <a:lstStyle/>
          <a:p>
            <a:r>
              <a:rPr lang="en-US" sz="1200" dirty="0" smtClean="0"/>
              <a:t>4 mm</a:t>
            </a:r>
            <a:endParaRPr lang="en-US" sz="1200" dirty="0"/>
          </a:p>
        </p:txBody>
      </p:sp>
      <p:sp>
        <p:nvSpPr>
          <p:cNvPr id="70" name="TextBox 69"/>
          <p:cNvSpPr txBox="1"/>
          <p:nvPr/>
        </p:nvSpPr>
        <p:spPr>
          <a:xfrm rot="16200000">
            <a:off x="2122710" y="4207340"/>
            <a:ext cx="511075" cy="229674"/>
          </a:xfrm>
          <a:prstGeom prst="rect">
            <a:avLst/>
          </a:prstGeom>
          <a:noFill/>
        </p:spPr>
        <p:txBody>
          <a:bodyPr wrap="none" rtlCol="0">
            <a:spAutoFit/>
          </a:bodyPr>
          <a:lstStyle/>
          <a:p>
            <a:r>
              <a:rPr lang="en-US" sz="1200" dirty="0" smtClean="0"/>
              <a:t>2.2 mm</a:t>
            </a:r>
            <a:endParaRPr lang="en-US" sz="1200" dirty="0"/>
          </a:p>
        </p:txBody>
      </p:sp>
      <p:cxnSp>
        <p:nvCxnSpPr>
          <p:cNvPr id="71" name="Straight Arrow Connector 70"/>
          <p:cNvCxnSpPr/>
          <p:nvPr/>
        </p:nvCxnSpPr>
        <p:spPr>
          <a:xfrm>
            <a:off x="2493084" y="3517033"/>
            <a:ext cx="0" cy="1686623"/>
          </a:xfrm>
          <a:prstGeom prst="straightConnector1">
            <a:avLst/>
          </a:prstGeom>
          <a:ln w="9525"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flipH="1">
            <a:off x="2626064" y="3362771"/>
            <a:ext cx="3153402" cy="0"/>
          </a:xfrm>
          <a:prstGeom prst="straightConnector1">
            <a:avLst/>
          </a:prstGeom>
          <a:ln w="9525"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73" name="Oval 72"/>
          <p:cNvSpPr/>
          <p:nvPr/>
        </p:nvSpPr>
        <p:spPr>
          <a:xfrm>
            <a:off x="5136672" y="4577110"/>
            <a:ext cx="198073" cy="165978"/>
          </a:xfrm>
          <a:prstGeom prst="ellipse">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147" name="Slide Number Placeholder 146"/>
          <p:cNvSpPr>
            <a:spLocks noGrp="1"/>
          </p:cNvSpPr>
          <p:nvPr>
            <p:ph type="sldNum" sz="quarter" idx="4"/>
          </p:nvPr>
        </p:nvSpPr>
        <p:spPr/>
        <p:txBody>
          <a:bodyPr/>
          <a:lstStyle/>
          <a:p>
            <a:fld id="{6070F1EA-D356-4F46-B5A4-84E3001D93AB}" type="slidenum">
              <a:rPr lang="en-US" smtClean="0"/>
              <a:t>25</a:t>
            </a:fld>
            <a:endParaRPr lang="en-US"/>
          </a:p>
        </p:txBody>
      </p:sp>
      <p:sp>
        <p:nvSpPr>
          <p:cNvPr id="148" name="Footer Placeholder 147"/>
          <p:cNvSpPr>
            <a:spLocks noGrp="1"/>
          </p:cNvSpPr>
          <p:nvPr>
            <p:ph type="ftr" sz="quarter" idx="3"/>
          </p:nvPr>
        </p:nvSpPr>
        <p:spPr/>
        <p:txBody>
          <a:bodyPr/>
          <a:lstStyle/>
          <a:p>
            <a:r>
              <a:rPr lang="en-US" smtClean="0"/>
              <a:t>P. Riedler/CERN - Seoul, April 5-6, 2013</a:t>
            </a:r>
            <a:endParaRPr lang="en-US"/>
          </a:p>
        </p:txBody>
      </p:sp>
    </p:spTree>
    <p:extLst>
      <p:ext uri="{BB962C8B-B14F-4D97-AF65-F5344CB8AC3E}">
        <p14:creationId xmlns:p14="http://schemas.microsoft.com/office/powerpoint/2010/main" val="333579617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Autofit/>
          </a:bodyPr>
          <a:lstStyle/>
          <a:p>
            <a:pPr marL="0" indent="0">
              <a:buNone/>
            </a:pPr>
            <a:r>
              <a:rPr lang="en-US" sz="2000" dirty="0" smtClean="0"/>
              <a:t>The assembly of the large number of fragile components requires special considerations:</a:t>
            </a:r>
          </a:p>
          <a:p>
            <a:endParaRPr lang="en-US" sz="2000" dirty="0"/>
          </a:p>
          <a:p>
            <a:r>
              <a:rPr lang="en-US" sz="2000" b="1" dirty="0" smtClean="0"/>
              <a:t>Handling of thin components</a:t>
            </a:r>
            <a:r>
              <a:rPr lang="en-US" sz="2000" dirty="0" smtClean="0"/>
              <a:t>: tools, transportation, storage</a:t>
            </a:r>
          </a:p>
          <a:p>
            <a:r>
              <a:rPr lang="en-US" sz="2000" b="1" dirty="0" smtClean="0"/>
              <a:t>Temperature steps in the assembly process to be kept as low as possible</a:t>
            </a:r>
            <a:r>
              <a:rPr lang="en-US" sz="2000" dirty="0" smtClean="0"/>
              <a:t> together with best possible </a:t>
            </a:r>
            <a:r>
              <a:rPr lang="en-US" sz="2000" b="1" dirty="0" smtClean="0"/>
              <a:t>matching of thermal expansion coefficients </a:t>
            </a:r>
            <a:r>
              <a:rPr lang="en-US" sz="2000" dirty="0" smtClean="0"/>
              <a:t>of different materials</a:t>
            </a:r>
          </a:p>
          <a:p>
            <a:r>
              <a:rPr lang="en-US" sz="2000" b="1" dirty="0" smtClean="0"/>
              <a:t>Re-workability </a:t>
            </a:r>
            <a:r>
              <a:rPr lang="en-US" sz="2000" dirty="0" smtClean="0"/>
              <a:t>of individual chips to be maintained for as late as possible in the process</a:t>
            </a:r>
          </a:p>
          <a:p>
            <a:r>
              <a:rPr lang="en-US" sz="2000" dirty="0" smtClean="0"/>
              <a:t>Traceability of components (database, labeling, etc.)</a:t>
            </a:r>
          </a:p>
          <a:p>
            <a:endParaRPr lang="en-US" sz="2000" dirty="0"/>
          </a:p>
        </p:txBody>
      </p:sp>
      <p:sp>
        <p:nvSpPr>
          <p:cNvPr id="4" name="Title 1"/>
          <p:cNvSpPr>
            <a:spLocks noGrp="1"/>
          </p:cNvSpPr>
          <p:nvPr>
            <p:ph type="title"/>
          </p:nvPr>
        </p:nvSpPr>
        <p:spPr>
          <a:xfrm>
            <a:off x="634257" y="850257"/>
            <a:ext cx="7211567" cy="612409"/>
          </a:xfrm>
        </p:spPr>
        <p:txBody>
          <a:bodyPr>
            <a:noAutofit/>
          </a:bodyPr>
          <a:lstStyle/>
          <a:p>
            <a:pPr algn="l"/>
            <a:r>
              <a:rPr lang="en-US" sz="2400" b="1" dirty="0" smtClean="0"/>
              <a:t>3. Flip chip mounting on modules</a:t>
            </a:r>
            <a:endParaRPr lang="en-US" sz="2400" b="1" dirty="0"/>
          </a:p>
        </p:txBody>
      </p:sp>
    </p:spTree>
    <p:extLst>
      <p:ext uri="{BB962C8B-B14F-4D97-AF65-F5344CB8AC3E}">
        <p14:creationId xmlns:p14="http://schemas.microsoft.com/office/powerpoint/2010/main" val="187887011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Flip chip mounting on module – next steps</a:t>
            </a:r>
            <a:endParaRPr lang="en-US" dirty="0">
              <a:solidFill>
                <a:srgbClr val="800000"/>
              </a:solidFill>
            </a:endParaRPr>
          </a:p>
        </p:txBody>
      </p:sp>
      <p:sp>
        <p:nvSpPr>
          <p:cNvPr id="4" name="Content Placeholder 3"/>
          <p:cNvSpPr>
            <a:spLocks noGrp="1"/>
          </p:cNvSpPr>
          <p:nvPr>
            <p:ph sz="quarter" idx="11"/>
          </p:nvPr>
        </p:nvSpPr>
        <p:spPr>
          <a:xfrm>
            <a:off x="502305" y="1479987"/>
            <a:ext cx="8272638" cy="4432286"/>
          </a:xfrm>
        </p:spPr>
        <p:txBody>
          <a:bodyPr/>
          <a:lstStyle/>
          <a:p>
            <a:r>
              <a:rPr lang="en-US" sz="1800" b="1" dirty="0" smtClean="0"/>
              <a:t>Development phase:</a:t>
            </a:r>
          </a:p>
          <a:p>
            <a:pPr marL="285750" indent="-285750">
              <a:buFont typeface="Wingdings" charset="2"/>
              <a:buChar char="§"/>
            </a:pPr>
            <a:r>
              <a:rPr lang="en-US" sz="1800" dirty="0" smtClean="0"/>
              <a:t>Validate and select </a:t>
            </a:r>
            <a:r>
              <a:rPr lang="en-US" sz="1800" dirty="0" smtClean="0"/>
              <a:t>laser </a:t>
            </a:r>
            <a:r>
              <a:rPr lang="en-US" sz="1800" dirty="0" smtClean="0"/>
              <a:t>soldering or Au stud bonding as </a:t>
            </a:r>
            <a:r>
              <a:rPr lang="en-US" sz="1800" dirty="0" smtClean="0"/>
              <a:t>an adequate technique (mechanically, electrically by tests of prototypes, material budget, ..)</a:t>
            </a:r>
          </a:p>
          <a:p>
            <a:pPr marL="285750" indent="-285750">
              <a:buFont typeface="Wingdings" charset="2"/>
              <a:buChar char="§"/>
            </a:pPr>
            <a:r>
              <a:rPr lang="en-US" sz="1800" dirty="0" smtClean="0"/>
              <a:t>Study different ball sizes and deposition techniques</a:t>
            </a:r>
          </a:p>
          <a:p>
            <a:pPr marL="285750" indent="-285750">
              <a:buFont typeface="Wingdings" charset="2"/>
              <a:buChar char="§"/>
            </a:pPr>
            <a:r>
              <a:rPr lang="en-US" sz="1800" dirty="0" smtClean="0"/>
              <a:t>Pre-prototype an IB module</a:t>
            </a:r>
            <a:endParaRPr lang="en-US" sz="1800" dirty="0"/>
          </a:p>
          <a:p>
            <a:r>
              <a:rPr lang="en-US" sz="1800" b="1" dirty="0" smtClean="0"/>
              <a:t>Production phase:</a:t>
            </a:r>
          </a:p>
          <a:p>
            <a:pPr marL="285750" indent="-285750">
              <a:buFont typeface="Wingdings" charset="2"/>
              <a:buChar char="§"/>
            </a:pPr>
            <a:r>
              <a:rPr lang="en-US" sz="1800" dirty="0" smtClean="0"/>
              <a:t>Prepare mechanical setup for module construction</a:t>
            </a:r>
          </a:p>
          <a:p>
            <a:pPr marL="285750" indent="-285750">
              <a:buFont typeface="Wingdings" charset="2"/>
              <a:buChar char="§"/>
            </a:pPr>
            <a:r>
              <a:rPr lang="en-US" sz="1800" dirty="0" smtClean="0"/>
              <a:t>Automatize and develop metrology and inspection system for large scale production</a:t>
            </a:r>
          </a:p>
          <a:p>
            <a:pPr marL="285750" indent="-285750">
              <a:buFont typeface="Wingdings" charset="2"/>
              <a:buChar char="§"/>
            </a:pPr>
            <a:r>
              <a:rPr lang="en-US" sz="1800" dirty="0" smtClean="0"/>
              <a:t>Develop QA procedure for the production assembly</a:t>
            </a:r>
            <a:endParaRPr lang="en-US" sz="18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27</a:t>
            </a:fld>
            <a:endParaRPr lang="en-US"/>
          </a:p>
        </p:txBody>
      </p:sp>
    </p:spTree>
    <p:extLst>
      <p:ext uri="{BB962C8B-B14F-4D97-AF65-F5344CB8AC3E}">
        <p14:creationId xmlns:p14="http://schemas.microsoft.com/office/powerpoint/2010/main" val="139934103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PCB design – inner layer modules</a:t>
            </a:r>
            <a:endParaRPr lang="en-US" dirty="0"/>
          </a:p>
        </p:txBody>
      </p:sp>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5925" b="10535"/>
          <a:stretch/>
        </p:blipFill>
        <p:spPr bwMode="auto">
          <a:xfrm>
            <a:off x="215516" y="1587144"/>
            <a:ext cx="8712968" cy="4362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778" b="82667" l="5598" r="100000"/>
                    </a14:imgEffect>
                  </a14:imgLayer>
                </a14:imgProps>
              </a:ext>
              <a:ext uri="{28A0092B-C50C-407E-A947-70E740481C1C}">
                <a14:useLocalDpi xmlns:a14="http://schemas.microsoft.com/office/drawing/2010/main" val="0"/>
              </a:ext>
            </a:extLst>
          </a:blip>
          <a:srcRect l="5434" b="17515"/>
          <a:stretch/>
        </p:blipFill>
        <p:spPr bwMode="auto">
          <a:xfrm>
            <a:off x="4139952" y="3032956"/>
            <a:ext cx="4664524" cy="2769880"/>
          </a:xfrm>
          <a:prstGeom prst="rect">
            <a:avLst/>
          </a:prstGeom>
          <a:noFill/>
          <a:ln>
            <a:noFill/>
          </a:ln>
          <a:effectLst/>
        </p:spPr>
      </p:pic>
      <p:sp>
        <p:nvSpPr>
          <p:cNvPr id="9" name="TextBox 8"/>
          <p:cNvSpPr txBox="1"/>
          <p:nvPr/>
        </p:nvSpPr>
        <p:spPr>
          <a:xfrm>
            <a:off x="431540" y="4988205"/>
            <a:ext cx="1267693" cy="276999"/>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200" b="1" dirty="0" smtClean="0">
                <a:latin typeface="Arial" pitchFamily="34" charset="0"/>
                <a:cs typeface="Arial" pitchFamily="34" charset="0"/>
              </a:rPr>
              <a:t>CHIP 1</a:t>
            </a:r>
            <a:endParaRPr lang="fr-FR" sz="1200" b="1" dirty="0">
              <a:latin typeface="Arial" pitchFamily="34" charset="0"/>
              <a:cs typeface="Arial" pitchFamily="34" charset="0"/>
            </a:endParaRPr>
          </a:p>
        </p:txBody>
      </p:sp>
      <p:sp>
        <p:nvSpPr>
          <p:cNvPr id="10" name="TextBox 9"/>
          <p:cNvSpPr txBox="1"/>
          <p:nvPr/>
        </p:nvSpPr>
        <p:spPr>
          <a:xfrm>
            <a:off x="1288083" y="4581128"/>
            <a:ext cx="1267693" cy="276999"/>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200" b="1" dirty="0" smtClean="0">
                <a:latin typeface="Arial" pitchFamily="34" charset="0"/>
                <a:cs typeface="Arial" pitchFamily="34" charset="0"/>
              </a:rPr>
              <a:t>CHIP 2</a:t>
            </a:r>
            <a:endParaRPr lang="fr-FR" sz="1200" b="1" dirty="0">
              <a:latin typeface="Arial" pitchFamily="34" charset="0"/>
              <a:cs typeface="Arial" pitchFamily="34" charset="0"/>
            </a:endParaRPr>
          </a:p>
        </p:txBody>
      </p:sp>
      <p:sp>
        <p:nvSpPr>
          <p:cNvPr id="15" name="TextBox 14"/>
          <p:cNvSpPr txBox="1"/>
          <p:nvPr/>
        </p:nvSpPr>
        <p:spPr>
          <a:xfrm>
            <a:off x="2159732" y="4160113"/>
            <a:ext cx="1267693" cy="276999"/>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200" b="1" dirty="0" smtClean="0">
                <a:latin typeface="Arial" pitchFamily="34" charset="0"/>
                <a:cs typeface="Arial" pitchFamily="34" charset="0"/>
              </a:rPr>
              <a:t>CHIP 3</a:t>
            </a:r>
            <a:endParaRPr lang="fr-FR" sz="1200" b="1" dirty="0">
              <a:latin typeface="Arial" pitchFamily="34" charset="0"/>
              <a:cs typeface="Arial" pitchFamily="34" charset="0"/>
            </a:endParaRPr>
          </a:p>
        </p:txBody>
      </p:sp>
      <p:sp>
        <p:nvSpPr>
          <p:cNvPr id="16" name="TextBox 15"/>
          <p:cNvSpPr txBox="1"/>
          <p:nvPr/>
        </p:nvSpPr>
        <p:spPr>
          <a:xfrm>
            <a:off x="3023828" y="3717032"/>
            <a:ext cx="1267693" cy="276999"/>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200" b="1" dirty="0" smtClean="0">
                <a:latin typeface="Arial" pitchFamily="34" charset="0"/>
                <a:cs typeface="Arial" pitchFamily="34" charset="0"/>
              </a:rPr>
              <a:t>CHIP 4</a:t>
            </a:r>
            <a:endParaRPr lang="fr-FR" sz="1200" b="1" dirty="0">
              <a:latin typeface="Arial" pitchFamily="34" charset="0"/>
              <a:cs typeface="Arial" pitchFamily="34" charset="0"/>
            </a:endParaRPr>
          </a:p>
        </p:txBody>
      </p:sp>
      <p:sp>
        <p:nvSpPr>
          <p:cNvPr id="17" name="TextBox 16"/>
          <p:cNvSpPr txBox="1"/>
          <p:nvPr/>
        </p:nvSpPr>
        <p:spPr>
          <a:xfrm>
            <a:off x="3820719" y="3332021"/>
            <a:ext cx="1267693" cy="276999"/>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200" b="1" dirty="0" smtClean="0">
                <a:latin typeface="Arial" pitchFamily="34" charset="0"/>
                <a:cs typeface="Arial" pitchFamily="34" charset="0"/>
              </a:rPr>
              <a:t>CHIP 5</a:t>
            </a:r>
            <a:endParaRPr lang="fr-FR" sz="1200" b="1" dirty="0">
              <a:latin typeface="Arial" pitchFamily="34" charset="0"/>
              <a:cs typeface="Arial" pitchFamily="34" charset="0"/>
            </a:endParaRPr>
          </a:p>
        </p:txBody>
      </p:sp>
      <p:sp>
        <p:nvSpPr>
          <p:cNvPr id="18" name="TextBox 17"/>
          <p:cNvSpPr txBox="1"/>
          <p:nvPr/>
        </p:nvSpPr>
        <p:spPr>
          <a:xfrm>
            <a:off x="4708463" y="2888940"/>
            <a:ext cx="1267693" cy="276999"/>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200" b="1" dirty="0" smtClean="0">
                <a:latin typeface="Arial" pitchFamily="34" charset="0"/>
                <a:cs typeface="Arial" pitchFamily="34" charset="0"/>
              </a:rPr>
              <a:t>CHIP 6</a:t>
            </a:r>
            <a:endParaRPr lang="fr-FR" sz="1200" b="1" dirty="0">
              <a:latin typeface="Arial" pitchFamily="34" charset="0"/>
              <a:cs typeface="Arial" pitchFamily="34" charset="0"/>
            </a:endParaRPr>
          </a:p>
        </p:txBody>
      </p:sp>
      <p:sp>
        <p:nvSpPr>
          <p:cNvPr id="19" name="TextBox 18"/>
          <p:cNvSpPr txBox="1"/>
          <p:nvPr/>
        </p:nvSpPr>
        <p:spPr>
          <a:xfrm>
            <a:off x="5572559" y="2456892"/>
            <a:ext cx="1267693" cy="276999"/>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200" b="1" dirty="0" smtClean="0">
                <a:latin typeface="Arial" pitchFamily="34" charset="0"/>
                <a:cs typeface="Arial" pitchFamily="34" charset="0"/>
              </a:rPr>
              <a:t>CHIP 7</a:t>
            </a:r>
            <a:endParaRPr lang="fr-FR" sz="1200" b="1" dirty="0">
              <a:latin typeface="Arial" pitchFamily="34" charset="0"/>
              <a:cs typeface="Arial" pitchFamily="34" charset="0"/>
            </a:endParaRPr>
          </a:p>
        </p:txBody>
      </p:sp>
      <p:sp>
        <p:nvSpPr>
          <p:cNvPr id="20" name="TextBox 19"/>
          <p:cNvSpPr txBox="1"/>
          <p:nvPr/>
        </p:nvSpPr>
        <p:spPr>
          <a:xfrm>
            <a:off x="6422469" y="2024844"/>
            <a:ext cx="1267693" cy="276999"/>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200" b="1" dirty="0" smtClean="0">
                <a:latin typeface="Arial" pitchFamily="34" charset="0"/>
                <a:cs typeface="Arial" pitchFamily="34" charset="0"/>
              </a:rPr>
              <a:t>CHIP 8</a:t>
            </a:r>
            <a:endParaRPr lang="fr-FR" sz="1200" b="1" dirty="0">
              <a:latin typeface="Arial" pitchFamily="34" charset="0"/>
              <a:cs typeface="Arial" pitchFamily="34" charset="0"/>
            </a:endParaRPr>
          </a:p>
        </p:txBody>
      </p:sp>
      <p:sp>
        <p:nvSpPr>
          <p:cNvPr id="21" name="TextBox 20"/>
          <p:cNvSpPr txBox="1"/>
          <p:nvPr/>
        </p:nvSpPr>
        <p:spPr>
          <a:xfrm>
            <a:off x="7300751" y="1592796"/>
            <a:ext cx="1267693" cy="276999"/>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200" b="1" dirty="0" smtClean="0">
                <a:latin typeface="Arial" pitchFamily="34" charset="0"/>
                <a:cs typeface="Arial" pitchFamily="34" charset="0"/>
              </a:rPr>
              <a:t>CHIP 9</a:t>
            </a:r>
            <a:endParaRPr lang="fr-FR" sz="1200" b="1" dirty="0">
              <a:latin typeface="Arial" pitchFamily="34" charset="0"/>
              <a:cs typeface="Arial" pitchFamily="34" charset="0"/>
            </a:endParaRPr>
          </a:p>
        </p:txBody>
      </p:sp>
      <p:sp>
        <p:nvSpPr>
          <p:cNvPr id="24" name="TextBox 23"/>
          <p:cNvSpPr txBox="1"/>
          <p:nvPr/>
        </p:nvSpPr>
        <p:spPr>
          <a:xfrm>
            <a:off x="5292080" y="5445224"/>
            <a:ext cx="1267693" cy="246221"/>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000" b="1" dirty="0" smtClean="0">
                <a:latin typeface="Arial" pitchFamily="34" charset="0"/>
                <a:cs typeface="Arial" pitchFamily="34" charset="0"/>
              </a:rPr>
              <a:t>DGND</a:t>
            </a:r>
            <a:endParaRPr lang="fr-FR" sz="1000" b="1" dirty="0">
              <a:latin typeface="Arial" pitchFamily="34" charset="0"/>
              <a:cs typeface="Arial" pitchFamily="34" charset="0"/>
            </a:endParaRPr>
          </a:p>
        </p:txBody>
      </p:sp>
      <p:sp>
        <p:nvSpPr>
          <p:cNvPr id="25" name="TextBox 24"/>
          <p:cNvSpPr txBox="1"/>
          <p:nvPr/>
        </p:nvSpPr>
        <p:spPr>
          <a:xfrm>
            <a:off x="4528443" y="4833156"/>
            <a:ext cx="1267693" cy="246221"/>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000" b="1" dirty="0" smtClean="0">
                <a:latin typeface="Arial" pitchFamily="34" charset="0"/>
                <a:cs typeface="Arial" pitchFamily="34" charset="0"/>
              </a:rPr>
              <a:t>DVDD</a:t>
            </a:r>
            <a:endParaRPr lang="fr-FR" sz="1000" b="1" dirty="0">
              <a:latin typeface="Arial" pitchFamily="34" charset="0"/>
              <a:cs typeface="Arial" pitchFamily="34" charset="0"/>
            </a:endParaRPr>
          </a:p>
        </p:txBody>
      </p:sp>
      <p:sp>
        <p:nvSpPr>
          <p:cNvPr id="26" name="TextBox 25"/>
          <p:cNvSpPr txBox="1"/>
          <p:nvPr/>
        </p:nvSpPr>
        <p:spPr>
          <a:xfrm>
            <a:off x="4139952" y="4545124"/>
            <a:ext cx="1267693" cy="246221"/>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000" b="1" dirty="0" smtClean="0">
                <a:latin typeface="Arial" pitchFamily="34" charset="0"/>
                <a:cs typeface="Arial" pitchFamily="34" charset="0"/>
              </a:rPr>
              <a:t>AVDD</a:t>
            </a:r>
            <a:endParaRPr lang="fr-FR" sz="1000" b="1" dirty="0">
              <a:latin typeface="Arial" pitchFamily="34" charset="0"/>
              <a:cs typeface="Arial" pitchFamily="34" charset="0"/>
            </a:endParaRPr>
          </a:p>
        </p:txBody>
      </p:sp>
      <p:sp>
        <p:nvSpPr>
          <p:cNvPr id="27" name="TextBox 26"/>
          <p:cNvSpPr txBox="1"/>
          <p:nvPr/>
        </p:nvSpPr>
        <p:spPr>
          <a:xfrm>
            <a:off x="3491880" y="5373216"/>
            <a:ext cx="1267693" cy="246221"/>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000" b="1" dirty="0" smtClean="0">
                <a:latin typeface="Arial" pitchFamily="34" charset="0"/>
                <a:cs typeface="Arial" pitchFamily="34" charset="0"/>
              </a:rPr>
              <a:t>AGND</a:t>
            </a:r>
            <a:endParaRPr lang="fr-FR" sz="1000" b="1" dirty="0">
              <a:latin typeface="Arial" pitchFamily="34" charset="0"/>
              <a:cs typeface="Arial" pitchFamily="34" charset="0"/>
            </a:endParaRPr>
          </a:p>
        </p:txBody>
      </p:sp>
      <p:sp>
        <p:nvSpPr>
          <p:cNvPr id="28" name="Bent-Up Arrow 27"/>
          <p:cNvSpPr/>
          <p:nvPr/>
        </p:nvSpPr>
        <p:spPr>
          <a:xfrm>
            <a:off x="4283968" y="5013176"/>
            <a:ext cx="306034" cy="390237"/>
          </a:xfrm>
          <a:prstGeom prst="bentUpArrow">
            <a:avLst/>
          </a:prstGeom>
          <a:solidFill>
            <a:schemeClr val="tx1"/>
          </a:solidFill>
          <a:ln>
            <a:noFill/>
          </a:ln>
          <a:scene3d>
            <a:camera prst="orthographicFront">
              <a:rot lat="1662000" lon="19374000" rev="39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TextBox 28"/>
          <p:cNvSpPr txBox="1"/>
          <p:nvPr/>
        </p:nvSpPr>
        <p:spPr>
          <a:xfrm>
            <a:off x="6328643" y="4586935"/>
            <a:ext cx="1267693" cy="246221"/>
          </a:xfrm>
          <a:prstGeom prst="rect">
            <a:avLst/>
          </a:prstGeom>
          <a:noFill/>
          <a:scene3d>
            <a:camera prst="isometricOffAxis1Right">
              <a:rot lat="1662027" lon="19371805" rev="391504"/>
            </a:camera>
            <a:lightRig rig="threePt" dir="t"/>
          </a:scene3d>
          <a:sp3d/>
        </p:spPr>
        <p:txBody>
          <a:bodyPr wrap="square" rtlCol="0">
            <a:spAutoFit/>
          </a:bodyPr>
          <a:lstStyle/>
          <a:p>
            <a:pPr algn="ctr"/>
            <a:r>
              <a:rPr lang="en-GB" sz="1000" b="1" dirty="0" smtClean="0">
                <a:latin typeface="Arial" pitchFamily="34" charset="0"/>
                <a:cs typeface="Arial" pitchFamily="34" charset="0"/>
              </a:rPr>
              <a:t>SIGNALS</a:t>
            </a:r>
            <a:endParaRPr lang="fr-FR" sz="1000" b="1" dirty="0">
              <a:latin typeface="Arial" pitchFamily="34" charset="0"/>
              <a:cs typeface="Arial" pitchFamily="34" charset="0"/>
            </a:endParaRPr>
          </a:p>
        </p:txBody>
      </p:sp>
      <p:pic>
        <p:nvPicPr>
          <p:cNvPr id="51" name="Picture 50" descr="Untitled.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512" y="2529610"/>
            <a:ext cx="4434281" cy="718659"/>
          </a:xfrm>
          <a:prstGeom prst="rect">
            <a:avLst/>
          </a:prstGeom>
        </p:spPr>
      </p:pic>
      <p:sp>
        <p:nvSpPr>
          <p:cNvPr id="52" name="TextBox 51"/>
          <p:cNvSpPr txBox="1"/>
          <p:nvPr/>
        </p:nvSpPr>
        <p:spPr>
          <a:xfrm>
            <a:off x="431540" y="1587144"/>
            <a:ext cx="6765093" cy="584776"/>
          </a:xfrm>
          <a:prstGeom prst="rect">
            <a:avLst/>
          </a:prstGeom>
          <a:noFill/>
        </p:spPr>
        <p:txBody>
          <a:bodyPr wrap="none" rtlCol="0">
            <a:spAutoFit/>
          </a:bodyPr>
          <a:lstStyle/>
          <a:p>
            <a:r>
              <a:rPr lang="en-US" sz="1600" dirty="0" smtClean="0"/>
              <a:t>First design studies and simulation of an inner layer bus (9 chips, 27 cm)</a:t>
            </a:r>
          </a:p>
          <a:p>
            <a:endParaRPr lang="en-US" sz="1600" dirty="0"/>
          </a:p>
        </p:txBody>
      </p:sp>
      <p:sp>
        <p:nvSpPr>
          <p:cNvPr id="53" name="Slide Number Placeholder 52"/>
          <p:cNvSpPr>
            <a:spLocks noGrp="1"/>
          </p:cNvSpPr>
          <p:nvPr>
            <p:ph type="sldNum" sz="quarter" idx="4"/>
          </p:nvPr>
        </p:nvSpPr>
        <p:spPr/>
        <p:txBody>
          <a:bodyPr/>
          <a:lstStyle/>
          <a:p>
            <a:fld id="{6070F1EA-D356-4F46-B5A4-84E3001D93AB}" type="slidenum">
              <a:rPr lang="en-US" smtClean="0"/>
              <a:t>28</a:t>
            </a:fld>
            <a:endParaRPr lang="en-US"/>
          </a:p>
        </p:txBody>
      </p:sp>
      <p:sp>
        <p:nvSpPr>
          <p:cNvPr id="54" name="Footer Placeholder 53"/>
          <p:cNvSpPr>
            <a:spLocks noGrp="1"/>
          </p:cNvSpPr>
          <p:nvPr>
            <p:ph type="ftr" sz="quarter" idx="3"/>
          </p:nvPr>
        </p:nvSpPr>
        <p:spPr/>
        <p:txBody>
          <a:bodyPr/>
          <a:lstStyle/>
          <a:p>
            <a:r>
              <a:rPr lang="en-US" smtClean="0"/>
              <a:t>P. Riedler/CERN - Seoul, April 5-6, 2013</a:t>
            </a:r>
            <a:endParaRPr lang="en-US"/>
          </a:p>
        </p:txBody>
      </p:sp>
    </p:spTree>
    <p:extLst>
      <p:ext uri="{BB962C8B-B14F-4D97-AF65-F5344CB8AC3E}">
        <p14:creationId xmlns:p14="http://schemas.microsoft.com/office/powerpoint/2010/main" val="398026185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29</a:t>
            </a:fld>
            <a:endParaRPr lang="en-US"/>
          </a:p>
        </p:txBody>
      </p:sp>
      <p:sp>
        <p:nvSpPr>
          <p:cNvPr id="7" name="Title 1"/>
          <p:cNvSpPr>
            <a:spLocks noGrp="1"/>
          </p:cNvSpPr>
          <p:nvPr>
            <p:ph type="title"/>
          </p:nvPr>
        </p:nvSpPr>
        <p:spPr/>
        <p:txBody>
          <a:bodyPr/>
          <a:lstStyle/>
          <a:p>
            <a:r>
              <a:rPr lang="en-US" dirty="0" smtClean="0"/>
              <a:t>4. PCB design – inner layer modules</a:t>
            </a:r>
            <a:endParaRPr lang="en-US" dirty="0"/>
          </a:p>
        </p:txBody>
      </p:sp>
      <p:sp>
        <p:nvSpPr>
          <p:cNvPr id="8" name="Rectangle 7"/>
          <p:cNvSpPr/>
          <p:nvPr/>
        </p:nvSpPr>
        <p:spPr>
          <a:xfrm>
            <a:off x="723943" y="2942472"/>
            <a:ext cx="3024336" cy="151216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smtClean="0"/>
              <a:t>ITS_CHIP</a:t>
            </a:r>
            <a:endParaRPr lang="fr-FR" dirty="0"/>
          </a:p>
        </p:txBody>
      </p:sp>
      <p:cxnSp>
        <p:nvCxnSpPr>
          <p:cNvPr id="9" name="Straight Arrow Connector 8"/>
          <p:cNvCxnSpPr/>
          <p:nvPr/>
        </p:nvCxnSpPr>
        <p:spPr>
          <a:xfrm flipV="1">
            <a:off x="903963" y="4454640"/>
            <a:ext cx="0" cy="432048"/>
          </a:xfrm>
          <a:prstGeom prst="straightConnector1">
            <a:avLst/>
          </a:prstGeom>
          <a:ln w="254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191995" y="4454640"/>
            <a:ext cx="0" cy="432048"/>
          </a:xfrm>
          <a:prstGeom prst="straightConnector1">
            <a:avLst/>
          </a:prstGeom>
          <a:ln w="25400">
            <a:solidFill>
              <a:schemeClr val="tx1"/>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480027" y="4446212"/>
            <a:ext cx="0" cy="432048"/>
          </a:xfrm>
          <a:prstGeom prst="straightConnector1">
            <a:avLst/>
          </a:prstGeom>
          <a:ln w="25400">
            <a:solidFill>
              <a:schemeClr val="tx1"/>
            </a:solidFill>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2064278" y="4454640"/>
            <a:ext cx="0" cy="432048"/>
          </a:xfrm>
          <a:prstGeom prst="straightConnector1">
            <a:avLst/>
          </a:prstGeom>
          <a:ln w="25400">
            <a:solidFill>
              <a:srgbClr val="FFC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352310" y="4454640"/>
            <a:ext cx="0" cy="432048"/>
          </a:xfrm>
          <a:prstGeom prst="straightConnector1">
            <a:avLst/>
          </a:prstGeom>
          <a:ln w="254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712350" y="4454640"/>
            <a:ext cx="0" cy="432048"/>
          </a:xfrm>
          <a:prstGeom prst="straightConnector1">
            <a:avLst/>
          </a:prstGeom>
          <a:ln w="25400">
            <a:solidFill>
              <a:srgbClr val="7030A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3000382" y="4454640"/>
            <a:ext cx="0" cy="432048"/>
          </a:xfrm>
          <a:prstGeom prst="straightConnector1">
            <a:avLst/>
          </a:prstGeom>
          <a:ln w="25400">
            <a:solidFill>
              <a:srgbClr val="92D050"/>
            </a:solidFill>
            <a:tailEnd type="triangle" w="med"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16200000">
            <a:off x="1827349" y="5007418"/>
            <a:ext cx="468052" cy="226591"/>
          </a:xfrm>
          <a:prstGeom prst="rect">
            <a:avLst/>
          </a:prstGeom>
          <a:solidFill>
            <a:srgbClr val="FFC000"/>
          </a:solidFill>
        </p:spPr>
        <p:txBody>
          <a:bodyPr wrap="square" lIns="36000" tIns="36000" rIns="36000" bIns="36000" rtlCol="0">
            <a:spAutoFit/>
          </a:bodyPr>
          <a:lstStyle/>
          <a:p>
            <a:pPr algn="ctr"/>
            <a:r>
              <a:rPr lang="en-GB" sz="1000" b="1" dirty="0" smtClean="0">
                <a:latin typeface="Arial" pitchFamily="34" charset="0"/>
                <a:cs typeface="Arial" pitchFamily="34" charset="0"/>
              </a:rPr>
              <a:t>DGND</a:t>
            </a:r>
            <a:endParaRPr lang="fr-FR" sz="1000" b="1" dirty="0">
              <a:latin typeface="Arial" pitchFamily="34" charset="0"/>
              <a:cs typeface="Arial" pitchFamily="34" charset="0"/>
            </a:endParaRPr>
          </a:p>
        </p:txBody>
      </p:sp>
      <p:sp>
        <p:nvSpPr>
          <p:cNvPr id="17" name="TextBox 16"/>
          <p:cNvSpPr txBox="1"/>
          <p:nvPr/>
        </p:nvSpPr>
        <p:spPr>
          <a:xfrm rot="16200000">
            <a:off x="2113000" y="5007419"/>
            <a:ext cx="468052" cy="226591"/>
          </a:xfrm>
          <a:prstGeom prst="rect">
            <a:avLst/>
          </a:prstGeom>
          <a:solidFill>
            <a:srgbClr val="FF0000"/>
          </a:solidFill>
        </p:spPr>
        <p:txBody>
          <a:bodyPr wrap="square" lIns="36000" tIns="36000" rIns="36000" bIns="36000" rtlCol="0">
            <a:spAutoFit/>
          </a:bodyPr>
          <a:lstStyle/>
          <a:p>
            <a:pPr algn="ctr"/>
            <a:r>
              <a:rPr lang="en-GB" sz="1000" b="1" dirty="0" smtClean="0">
                <a:latin typeface="Arial" pitchFamily="34" charset="0"/>
                <a:cs typeface="Arial" pitchFamily="34" charset="0"/>
              </a:rPr>
              <a:t>DVDD</a:t>
            </a:r>
            <a:endParaRPr lang="fr-FR" sz="1000" b="1" dirty="0">
              <a:latin typeface="Arial" pitchFamily="34" charset="0"/>
              <a:cs typeface="Arial" pitchFamily="34" charset="0"/>
            </a:endParaRPr>
          </a:p>
        </p:txBody>
      </p:sp>
      <p:sp>
        <p:nvSpPr>
          <p:cNvPr id="18" name="TextBox 17"/>
          <p:cNvSpPr txBox="1"/>
          <p:nvPr/>
        </p:nvSpPr>
        <p:spPr>
          <a:xfrm rot="16200000">
            <a:off x="2478324" y="5007417"/>
            <a:ext cx="468052" cy="226591"/>
          </a:xfrm>
          <a:prstGeom prst="rect">
            <a:avLst/>
          </a:prstGeom>
          <a:solidFill>
            <a:srgbClr val="7030A0"/>
          </a:solidFill>
        </p:spPr>
        <p:txBody>
          <a:bodyPr wrap="square" lIns="36000" tIns="36000" rIns="36000" bIns="36000" rtlCol="0">
            <a:spAutoFit/>
          </a:bodyPr>
          <a:lstStyle/>
          <a:p>
            <a:pPr algn="ctr"/>
            <a:r>
              <a:rPr lang="en-GB" sz="1000" b="1" dirty="0" smtClean="0">
                <a:latin typeface="Arial" pitchFamily="34" charset="0"/>
                <a:cs typeface="Arial" pitchFamily="34" charset="0"/>
              </a:rPr>
              <a:t>AGND</a:t>
            </a:r>
            <a:endParaRPr lang="fr-FR" sz="1000" b="1" dirty="0">
              <a:latin typeface="Arial" pitchFamily="34" charset="0"/>
              <a:cs typeface="Arial" pitchFamily="34" charset="0"/>
            </a:endParaRPr>
          </a:p>
        </p:txBody>
      </p:sp>
      <p:sp>
        <p:nvSpPr>
          <p:cNvPr id="19" name="TextBox 18"/>
          <p:cNvSpPr txBox="1"/>
          <p:nvPr/>
        </p:nvSpPr>
        <p:spPr>
          <a:xfrm rot="16200000">
            <a:off x="2766356" y="4998990"/>
            <a:ext cx="468052" cy="226591"/>
          </a:xfrm>
          <a:prstGeom prst="rect">
            <a:avLst/>
          </a:prstGeom>
          <a:solidFill>
            <a:srgbClr val="92D050"/>
          </a:solidFill>
        </p:spPr>
        <p:txBody>
          <a:bodyPr wrap="square" lIns="36000" tIns="36000" rIns="36000" bIns="36000" rtlCol="0">
            <a:spAutoFit/>
          </a:bodyPr>
          <a:lstStyle/>
          <a:p>
            <a:pPr algn="ctr"/>
            <a:r>
              <a:rPr lang="en-GB" sz="1000" b="1" dirty="0" smtClean="0">
                <a:latin typeface="Arial" pitchFamily="34" charset="0"/>
                <a:cs typeface="Arial" pitchFamily="34" charset="0"/>
              </a:rPr>
              <a:t>AVDD</a:t>
            </a:r>
            <a:endParaRPr lang="fr-FR" sz="1000" b="1" dirty="0">
              <a:latin typeface="Arial" pitchFamily="34" charset="0"/>
              <a:cs typeface="Arial" pitchFamily="34" charset="0"/>
            </a:endParaRPr>
          </a:p>
        </p:txBody>
      </p:sp>
      <p:sp>
        <p:nvSpPr>
          <p:cNvPr id="20" name="TextBox 19"/>
          <p:cNvSpPr txBox="1"/>
          <p:nvPr/>
        </p:nvSpPr>
        <p:spPr>
          <a:xfrm rot="16200000">
            <a:off x="675221" y="5007419"/>
            <a:ext cx="468052" cy="226591"/>
          </a:xfrm>
          <a:prstGeom prst="rect">
            <a:avLst/>
          </a:prstGeom>
          <a:solidFill>
            <a:schemeClr val="bg1"/>
          </a:solidFill>
        </p:spPr>
        <p:txBody>
          <a:bodyPr wrap="square" lIns="36000" tIns="36000" rIns="36000" bIns="36000" rtlCol="0">
            <a:spAutoFit/>
          </a:bodyPr>
          <a:lstStyle/>
          <a:p>
            <a:pPr algn="r"/>
            <a:r>
              <a:rPr lang="en-GB" sz="1000" b="1" dirty="0" smtClean="0">
                <a:latin typeface="Arial" pitchFamily="34" charset="0"/>
                <a:cs typeface="Arial" pitchFamily="34" charset="0"/>
              </a:rPr>
              <a:t>CLK</a:t>
            </a:r>
            <a:endParaRPr lang="fr-FR" sz="1000" b="1" dirty="0">
              <a:latin typeface="Arial" pitchFamily="34" charset="0"/>
              <a:cs typeface="Arial" pitchFamily="34" charset="0"/>
            </a:endParaRPr>
          </a:p>
        </p:txBody>
      </p:sp>
      <p:sp>
        <p:nvSpPr>
          <p:cNvPr id="21" name="TextBox 20"/>
          <p:cNvSpPr txBox="1"/>
          <p:nvPr/>
        </p:nvSpPr>
        <p:spPr>
          <a:xfrm rot="16200000">
            <a:off x="687939" y="5277448"/>
            <a:ext cx="1008111" cy="226591"/>
          </a:xfrm>
          <a:prstGeom prst="rect">
            <a:avLst/>
          </a:prstGeom>
          <a:solidFill>
            <a:schemeClr val="bg1"/>
          </a:solidFill>
        </p:spPr>
        <p:txBody>
          <a:bodyPr wrap="square" lIns="36000" tIns="36000" rIns="36000" bIns="36000" rtlCol="0">
            <a:spAutoFit/>
          </a:bodyPr>
          <a:lstStyle/>
          <a:p>
            <a:pPr algn="r"/>
            <a:r>
              <a:rPr lang="en-GB" sz="1000" b="1" dirty="0" smtClean="0">
                <a:latin typeface="Arial" pitchFamily="34" charset="0"/>
                <a:cs typeface="Arial" pitchFamily="34" charset="0"/>
              </a:rPr>
              <a:t>DATA IN / OUT</a:t>
            </a:r>
            <a:endParaRPr lang="fr-FR" sz="1000" b="1" dirty="0">
              <a:latin typeface="Arial" pitchFamily="34" charset="0"/>
              <a:cs typeface="Arial" pitchFamily="34" charset="0"/>
            </a:endParaRPr>
          </a:p>
        </p:txBody>
      </p:sp>
      <p:sp>
        <p:nvSpPr>
          <p:cNvPr id="22" name="TextBox 21"/>
          <p:cNvSpPr txBox="1"/>
          <p:nvPr/>
        </p:nvSpPr>
        <p:spPr>
          <a:xfrm rot="16200000">
            <a:off x="1012546" y="5232443"/>
            <a:ext cx="934961" cy="226591"/>
          </a:xfrm>
          <a:prstGeom prst="rect">
            <a:avLst/>
          </a:prstGeom>
          <a:solidFill>
            <a:schemeClr val="bg1"/>
          </a:solidFill>
        </p:spPr>
        <p:txBody>
          <a:bodyPr wrap="square" lIns="36000" tIns="36000" rIns="36000" bIns="36000" rtlCol="0">
            <a:spAutoFit/>
          </a:bodyPr>
          <a:lstStyle/>
          <a:p>
            <a:pPr algn="r"/>
            <a:r>
              <a:rPr lang="en-GB" sz="1000" b="1" dirty="0" smtClean="0">
                <a:latin typeface="Arial" pitchFamily="34" charset="0"/>
                <a:cs typeface="Arial" pitchFamily="34" charset="0"/>
              </a:rPr>
              <a:t>DATA OUT</a:t>
            </a:r>
            <a:endParaRPr lang="fr-FR" sz="1000" b="1" dirty="0">
              <a:latin typeface="Arial" pitchFamily="34" charset="0"/>
              <a:cs typeface="Arial" pitchFamily="34" charset="0"/>
            </a:endParaRPr>
          </a:p>
        </p:txBody>
      </p:sp>
      <p:graphicFrame>
        <p:nvGraphicFramePr>
          <p:cNvPr id="23" name="Table 22"/>
          <p:cNvGraphicFramePr>
            <a:graphicFrameLocks noGrp="1"/>
          </p:cNvGraphicFramePr>
          <p:nvPr>
            <p:extLst>
              <p:ext uri="{D42A27DB-BD31-4B8C-83A1-F6EECF244321}">
                <p14:modId xmlns:p14="http://schemas.microsoft.com/office/powerpoint/2010/main" val="1793094911"/>
              </p:ext>
            </p:extLst>
          </p:nvPr>
        </p:nvGraphicFramePr>
        <p:xfrm>
          <a:off x="4277771" y="2572860"/>
          <a:ext cx="4344815" cy="2521895"/>
        </p:xfrm>
        <a:graphic>
          <a:graphicData uri="http://schemas.openxmlformats.org/drawingml/2006/table">
            <a:tbl>
              <a:tblPr firstRow="1" bandRow="1">
                <a:tableStyleId>{073A0DAA-6AF3-43AB-8588-CEC1D06C72B9}</a:tableStyleId>
              </a:tblPr>
              <a:tblGrid>
                <a:gridCol w="1248472"/>
                <a:gridCol w="864096"/>
                <a:gridCol w="1044116"/>
                <a:gridCol w="1188131"/>
              </a:tblGrid>
              <a:tr h="304463">
                <a:tc>
                  <a:txBody>
                    <a:bodyPr/>
                    <a:lstStyle/>
                    <a:p>
                      <a:pPr algn="ctr"/>
                      <a:r>
                        <a:rPr lang="en-GB" sz="1200" dirty="0" smtClean="0">
                          <a:latin typeface="Arial" pitchFamily="34" charset="0"/>
                          <a:cs typeface="Arial" pitchFamily="34" charset="0"/>
                        </a:rPr>
                        <a:t>Signal name</a:t>
                      </a:r>
                      <a:endParaRPr lang="fr-FR"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fr-FR"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smtClean="0">
                          <a:latin typeface="Arial" pitchFamily="34" charset="0"/>
                          <a:cs typeface="Arial" pitchFamily="34" charset="0"/>
                        </a:rPr>
                        <a:t>PINS /</a:t>
                      </a:r>
                      <a:r>
                        <a:rPr lang="en-GB" sz="1200" baseline="0" dirty="0" smtClean="0">
                          <a:latin typeface="Arial" pitchFamily="34" charset="0"/>
                          <a:cs typeface="Arial" pitchFamily="34" charset="0"/>
                        </a:rPr>
                        <a:t> CHIP</a:t>
                      </a:r>
                      <a:endParaRPr lang="fr-FR" sz="12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7179">
                <a:tc>
                  <a:txBody>
                    <a:bodyPr/>
                    <a:lstStyle/>
                    <a:p>
                      <a:r>
                        <a:rPr lang="en-GB" sz="1200" dirty="0" smtClean="0">
                          <a:latin typeface="Arial" pitchFamily="34" charset="0"/>
                          <a:cs typeface="Arial" pitchFamily="34" charset="0"/>
                        </a:rPr>
                        <a:t>CLK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IN</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M-LVDS</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2</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7179">
                <a:tc>
                  <a:txBody>
                    <a:bodyPr/>
                    <a:lstStyle/>
                    <a:p>
                      <a:r>
                        <a:rPr lang="en-GB" sz="1200" dirty="0" smtClean="0">
                          <a:latin typeface="Arial" pitchFamily="34" charset="0"/>
                          <a:cs typeface="Arial" pitchFamily="34" charset="0"/>
                        </a:rPr>
                        <a:t>DATA</a:t>
                      </a:r>
                      <a:r>
                        <a:rPr lang="en-GB" sz="1200" baseline="0" dirty="0" smtClean="0">
                          <a:latin typeface="Arial" pitchFamily="34" charset="0"/>
                          <a:cs typeface="Arial" pitchFamily="34" charset="0"/>
                        </a:rPr>
                        <a:t> IN/OUT</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IN / OUT</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M-LVDS</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2</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7179">
                <a:tc>
                  <a:txBody>
                    <a:bodyPr/>
                    <a:lstStyle/>
                    <a:p>
                      <a:r>
                        <a:rPr lang="en-GB" sz="1200" dirty="0" smtClean="0">
                          <a:latin typeface="Arial" pitchFamily="34" charset="0"/>
                          <a:cs typeface="Arial" pitchFamily="34" charset="0"/>
                        </a:rPr>
                        <a:t>DATA OUT</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OUT</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LVDS 1Gb/s</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2</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7179">
                <a:tc>
                  <a:txBody>
                    <a:bodyPr/>
                    <a:lstStyle/>
                    <a:p>
                      <a:r>
                        <a:rPr lang="en-GB" sz="1200" dirty="0" smtClean="0">
                          <a:latin typeface="Arial" pitchFamily="34" charset="0"/>
                          <a:cs typeface="Arial" pitchFamily="34" charset="0"/>
                        </a:rPr>
                        <a:t>DGND</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8</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7179">
                <a:tc>
                  <a:txBody>
                    <a:bodyPr/>
                    <a:lstStyle/>
                    <a:p>
                      <a:r>
                        <a:rPr lang="en-GB" sz="1200" dirty="0" smtClean="0">
                          <a:latin typeface="Arial" pitchFamily="34" charset="0"/>
                          <a:cs typeface="Arial" pitchFamily="34" charset="0"/>
                        </a:rPr>
                        <a:t>DVDD</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8</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7179">
                <a:tc>
                  <a:txBody>
                    <a:bodyPr/>
                    <a:lstStyle/>
                    <a:p>
                      <a:r>
                        <a:rPr lang="en-GB" sz="1200" dirty="0" smtClean="0">
                          <a:latin typeface="Arial" pitchFamily="34" charset="0"/>
                          <a:cs typeface="Arial" pitchFamily="34" charset="0"/>
                        </a:rPr>
                        <a:t>AGND</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8</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7179">
                <a:tc>
                  <a:txBody>
                    <a:bodyPr/>
                    <a:lstStyle/>
                    <a:p>
                      <a:r>
                        <a:rPr lang="en-GB" sz="1200" dirty="0" smtClean="0">
                          <a:latin typeface="Arial" pitchFamily="34" charset="0"/>
                          <a:cs typeface="Arial" pitchFamily="34" charset="0"/>
                        </a:rPr>
                        <a:t>AVDD</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smtClean="0">
                          <a:latin typeface="Arial" pitchFamily="34" charset="0"/>
                          <a:cs typeface="Arial" pitchFamily="34" charset="0"/>
                        </a:rPr>
                        <a:t>8</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77179">
                <a:tc>
                  <a:txBody>
                    <a:bodyPr/>
                    <a:lstStyle/>
                    <a:p>
                      <a:r>
                        <a:rPr lang="en-GB" sz="1200" dirty="0" smtClean="0">
                          <a:latin typeface="Arial" pitchFamily="34" charset="0"/>
                          <a:cs typeface="Arial" pitchFamily="34" charset="0"/>
                        </a:rPr>
                        <a:t>NC</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smtClean="0">
                          <a:latin typeface="Arial" pitchFamily="34" charset="0"/>
                          <a:cs typeface="Arial" pitchFamily="34" charset="0"/>
                        </a:rPr>
                        <a:t>12</a:t>
                      </a:r>
                      <a:endParaRPr lang="fr-FR"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cxnSp>
        <p:nvCxnSpPr>
          <p:cNvPr id="24" name="Straight Arrow Connector 23"/>
          <p:cNvCxnSpPr/>
          <p:nvPr/>
        </p:nvCxnSpPr>
        <p:spPr>
          <a:xfrm flipV="1">
            <a:off x="3424243" y="4454640"/>
            <a:ext cx="0" cy="432048"/>
          </a:xfrm>
          <a:prstGeom prst="straightConnector1">
            <a:avLst/>
          </a:prstGeom>
          <a:ln w="25400">
            <a:solidFill>
              <a:schemeClr val="tx1"/>
            </a:solidFill>
            <a:tailEnd type="none" w="med" len="lg"/>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rot="16200000">
            <a:off x="3190217" y="5007420"/>
            <a:ext cx="468052" cy="226591"/>
          </a:xfrm>
          <a:prstGeom prst="rect">
            <a:avLst/>
          </a:prstGeom>
          <a:solidFill>
            <a:schemeClr val="bg1"/>
          </a:solidFill>
        </p:spPr>
        <p:txBody>
          <a:bodyPr wrap="square" lIns="36000" tIns="36000" rIns="36000" bIns="36000" rtlCol="0">
            <a:spAutoFit/>
          </a:bodyPr>
          <a:lstStyle/>
          <a:p>
            <a:pPr algn="r"/>
            <a:r>
              <a:rPr lang="en-GB" sz="1000" b="1" dirty="0" smtClean="0">
                <a:latin typeface="Arial" pitchFamily="34" charset="0"/>
                <a:cs typeface="Arial" pitchFamily="34" charset="0"/>
              </a:rPr>
              <a:t>NC</a:t>
            </a:r>
            <a:endParaRPr lang="fr-FR" sz="1000" b="1" dirty="0">
              <a:latin typeface="Arial" pitchFamily="34" charset="0"/>
              <a:cs typeface="Arial" pitchFamily="34" charset="0"/>
            </a:endParaRPr>
          </a:p>
        </p:txBody>
      </p:sp>
    </p:spTree>
    <p:extLst>
      <p:ext uri="{BB962C8B-B14F-4D97-AF65-F5344CB8AC3E}">
        <p14:creationId xmlns:p14="http://schemas.microsoft.com/office/powerpoint/2010/main" val="403208333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Thinning and Dicing</a:t>
            </a:r>
            <a:endParaRPr lang="en-US" dirty="0"/>
          </a:p>
        </p:txBody>
      </p:sp>
      <p:graphicFrame>
        <p:nvGraphicFramePr>
          <p:cNvPr id="7" name="Content Placeholder 6"/>
          <p:cNvGraphicFramePr>
            <a:graphicFrameLocks noGrp="1"/>
          </p:cNvGraphicFramePr>
          <p:nvPr>
            <p:ph sz="quarter" idx="10"/>
            <p:extLst>
              <p:ext uri="{D42A27DB-BD31-4B8C-83A1-F6EECF244321}">
                <p14:modId xmlns:p14="http://schemas.microsoft.com/office/powerpoint/2010/main" val="2317566249"/>
              </p:ext>
            </p:extLst>
          </p:nvPr>
        </p:nvGraphicFramePr>
        <p:xfrm>
          <a:off x="2051128" y="3251198"/>
          <a:ext cx="4667993" cy="1014096"/>
        </p:xfrm>
        <a:graphic>
          <a:graphicData uri="http://schemas.openxmlformats.org/drawingml/2006/table">
            <a:tbl>
              <a:tblPr bandRow="1">
                <a:tableStyleId>{93296810-A885-4BE3-A3E7-6D5BEEA58F35}</a:tableStyleId>
              </a:tblPr>
              <a:tblGrid>
                <a:gridCol w="3318618"/>
                <a:gridCol w="1349375"/>
              </a:tblGrid>
              <a:tr h="507048">
                <a:tc>
                  <a:txBody>
                    <a:bodyPr/>
                    <a:lstStyle/>
                    <a:p>
                      <a:r>
                        <a:rPr lang="en-US" dirty="0" smtClean="0"/>
                        <a:t>Total material budget per layer</a:t>
                      </a:r>
                      <a:endParaRPr lang="en-US" dirty="0"/>
                    </a:p>
                  </a:txBody>
                  <a:tcPr/>
                </a:tc>
                <a:tc>
                  <a:txBody>
                    <a:bodyPr/>
                    <a:lstStyle/>
                    <a:p>
                      <a:r>
                        <a:rPr lang="en-US" dirty="0" smtClean="0"/>
                        <a:t>0.3% X</a:t>
                      </a:r>
                      <a:r>
                        <a:rPr lang="en-US" baseline="-25000" dirty="0" smtClean="0"/>
                        <a:t>0</a:t>
                      </a:r>
                      <a:endParaRPr lang="en-US" baseline="-25000" dirty="0"/>
                    </a:p>
                  </a:txBody>
                  <a:tcPr/>
                </a:tc>
              </a:tr>
              <a:tr h="507048">
                <a:tc>
                  <a:txBody>
                    <a:bodyPr/>
                    <a:lstStyle/>
                    <a:p>
                      <a:r>
                        <a:rPr lang="en-US" dirty="0" smtClean="0"/>
                        <a:t>Silicon (50 um)</a:t>
                      </a:r>
                      <a:endParaRPr lang="en-US" dirty="0"/>
                    </a:p>
                  </a:txBody>
                  <a:tcPr/>
                </a:tc>
                <a:tc>
                  <a:txBody>
                    <a:bodyPr/>
                    <a:lstStyle/>
                    <a:p>
                      <a:r>
                        <a:rPr lang="en-US" dirty="0" smtClean="0"/>
                        <a:t>0.054 % X</a:t>
                      </a:r>
                      <a:r>
                        <a:rPr lang="en-US" baseline="-25000" dirty="0" smtClean="0"/>
                        <a:t>0</a:t>
                      </a:r>
                      <a:endParaRPr lang="en-US" baseline="-25000" dirty="0"/>
                    </a:p>
                  </a:txBody>
                  <a:tcPr/>
                </a:tc>
              </a:tr>
            </a:tbl>
          </a:graphicData>
        </a:graphic>
      </p:graphicFrame>
      <p:sp>
        <p:nvSpPr>
          <p:cNvPr id="4" name="Content Placeholder 3"/>
          <p:cNvSpPr>
            <a:spLocks noGrp="1"/>
          </p:cNvSpPr>
          <p:nvPr>
            <p:ph sz="quarter" idx="11"/>
          </p:nvPr>
        </p:nvSpPr>
        <p:spPr>
          <a:xfrm>
            <a:off x="618382" y="1322209"/>
            <a:ext cx="7794315" cy="4000500"/>
          </a:xfrm>
        </p:spPr>
        <p:txBody>
          <a:bodyPr/>
          <a:lstStyle/>
          <a:p>
            <a:r>
              <a:rPr lang="en-US" sz="1600" b="1" dirty="0" smtClean="0">
                <a:solidFill>
                  <a:srgbClr val="800000"/>
                </a:solidFill>
              </a:rPr>
              <a:t>Thinning – requirements and specifications:</a:t>
            </a:r>
          </a:p>
          <a:p>
            <a:pPr marL="285750" indent="-285750">
              <a:buFont typeface="Wingdings" charset="2"/>
              <a:buChar char="§"/>
            </a:pPr>
            <a:r>
              <a:rPr lang="en-US" sz="1600" dirty="0" smtClean="0"/>
              <a:t>Std. wafer thickness 8”: 725 um, thinning routinely in MPW runs to 300-400 um</a:t>
            </a:r>
          </a:p>
          <a:p>
            <a:pPr marL="285750" indent="-285750">
              <a:buFont typeface="Wingdings" charset="2"/>
              <a:buChar char="§"/>
            </a:pPr>
            <a:r>
              <a:rPr lang="en-US" sz="1600" dirty="0" smtClean="0"/>
              <a:t>Target thickness for the ALICE ITS upgrade driven by the material budget limitations AND feasibility (example from STAR): </a:t>
            </a:r>
            <a:r>
              <a:rPr lang="en-US" sz="1600" b="1" dirty="0" smtClean="0"/>
              <a:t>50 um ± 5 um</a:t>
            </a:r>
          </a:p>
          <a:p>
            <a:endParaRPr lang="en-US" sz="1600" dirty="0"/>
          </a:p>
        </p:txBody>
      </p:sp>
      <p:sp>
        <p:nvSpPr>
          <p:cNvPr id="5" name="Footer Placeholder 4"/>
          <p:cNvSpPr>
            <a:spLocks noGrp="1"/>
          </p:cNvSpPr>
          <p:nvPr>
            <p:ph type="ftr" sz="quarter" idx="3"/>
          </p:nvPr>
        </p:nvSpPr>
        <p:spPr/>
        <p:txBody>
          <a:bodyPr/>
          <a:lstStyle/>
          <a:p>
            <a:r>
              <a:rPr lang="en-US" smtClean="0"/>
              <a:t>P. Riedler/CERN - Seoul, April 5-6, 2013</a:t>
            </a:r>
            <a:endParaRPr lang="en-US" dirty="0"/>
          </a:p>
        </p:txBody>
      </p:sp>
      <p:sp>
        <p:nvSpPr>
          <p:cNvPr id="6" name="Slide Number Placeholder 5"/>
          <p:cNvSpPr>
            <a:spLocks noGrp="1"/>
          </p:cNvSpPr>
          <p:nvPr>
            <p:ph type="sldNum" sz="quarter" idx="4"/>
          </p:nvPr>
        </p:nvSpPr>
        <p:spPr/>
        <p:txBody>
          <a:bodyPr/>
          <a:lstStyle/>
          <a:p>
            <a:fld id="{6070F1EA-D356-4F46-B5A4-84E3001D93AB}" type="slidenum">
              <a:rPr lang="en-US" smtClean="0"/>
              <a:t>3</a:t>
            </a:fld>
            <a:endParaRPr lang="en-US"/>
          </a:p>
        </p:txBody>
      </p:sp>
      <p:pic>
        <p:nvPicPr>
          <p:cNvPr id="9" name="Picture 2"/>
          <p:cNvPicPr>
            <a:picLocks noChangeAspect="1" noChangeArrowheads="1"/>
          </p:cNvPicPr>
          <p:nvPr/>
        </p:nvPicPr>
        <p:blipFill>
          <a:blip r:embed="rId2" cstate="email"/>
          <a:srcRect/>
          <a:stretch>
            <a:fillRect/>
          </a:stretch>
        </p:blipFill>
        <p:spPr bwMode="auto">
          <a:xfrm>
            <a:off x="0" y="4925834"/>
            <a:ext cx="9144000" cy="1369715"/>
          </a:xfrm>
          <a:prstGeom prst="rect">
            <a:avLst/>
          </a:prstGeom>
          <a:noFill/>
          <a:ln w="9525">
            <a:noFill/>
            <a:miter lim="800000"/>
            <a:headEnd/>
            <a:tailEnd/>
          </a:ln>
          <a:effectLst/>
        </p:spPr>
      </p:pic>
    </p:spTree>
    <p:extLst>
      <p:ext uri="{BB962C8B-B14F-4D97-AF65-F5344CB8AC3E}">
        <p14:creationId xmlns:p14="http://schemas.microsoft.com/office/powerpoint/2010/main" val="61637947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30</a:t>
            </a:fld>
            <a:endParaRPr lang="en-US"/>
          </a:p>
        </p:txBody>
      </p:sp>
      <p:sp>
        <p:nvSpPr>
          <p:cNvPr id="7" name="Title 1"/>
          <p:cNvSpPr>
            <a:spLocks noGrp="1"/>
          </p:cNvSpPr>
          <p:nvPr>
            <p:ph type="title"/>
          </p:nvPr>
        </p:nvSpPr>
        <p:spPr/>
        <p:txBody>
          <a:bodyPr/>
          <a:lstStyle/>
          <a:p>
            <a:r>
              <a:rPr lang="en-US" dirty="0" smtClean="0"/>
              <a:t>4. PCB design – inner layer modules</a:t>
            </a:r>
            <a:endParaRPr lang="en-US" dirty="0"/>
          </a:p>
        </p:txBody>
      </p:sp>
      <p:sp>
        <p:nvSpPr>
          <p:cNvPr id="26" name="TextBox 25"/>
          <p:cNvSpPr txBox="1"/>
          <p:nvPr/>
        </p:nvSpPr>
        <p:spPr>
          <a:xfrm>
            <a:off x="4572000" y="4329100"/>
            <a:ext cx="4320480" cy="246221"/>
          </a:xfrm>
          <a:prstGeom prst="rect">
            <a:avLst/>
          </a:prstGeom>
          <a:solidFill>
            <a:schemeClr val="bg1"/>
          </a:solidFill>
        </p:spPr>
        <p:txBody>
          <a:bodyPr wrap="square" rtlCol="0">
            <a:spAutoFit/>
          </a:bodyPr>
          <a:lstStyle/>
          <a:p>
            <a:r>
              <a:rPr lang="en-GB" sz="1000" b="1" dirty="0" smtClean="0">
                <a:latin typeface="Arial" pitchFamily="34" charset="0"/>
                <a:cs typeface="Arial" pitchFamily="34" charset="0"/>
              </a:rPr>
              <a:t>Tab 1:</a:t>
            </a:r>
            <a:endParaRPr lang="fr-FR" sz="1000" dirty="0">
              <a:latin typeface="Arial" pitchFamily="34" charset="0"/>
              <a:cs typeface="Arial" pitchFamily="34" charset="0"/>
            </a:endParaRPr>
          </a:p>
        </p:txBody>
      </p:sp>
      <p:sp>
        <p:nvSpPr>
          <p:cNvPr id="27" name="TextBox 26"/>
          <p:cNvSpPr txBox="1"/>
          <p:nvPr/>
        </p:nvSpPr>
        <p:spPr>
          <a:xfrm>
            <a:off x="1871340" y="5394504"/>
            <a:ext cx="4320480" cy="323165"/>
          </a:xfrm>
          <a:prstGeom prst="rect">
            <a:avLst/>
          </a:prstGeom>
          <a:solidFill>
            <a:schemeClr val="bg1"/>
          </a:solidFill>
        </p:spPr>
        <p:txBody>
          <a:bodyPr wrap="square" rtlCol="0">
            <a:spAutoFit/>
          </a:bodyPr>
          <a:lstStyle/>
          <a:p>
            <a:pPr algn="ctr"/>
            <a:r>
              <a:rPr lang="en-GB" sz="1000" b="1" dirty="0" smtClean="0">
                <a:latin typeface="Arial" pitchFamily="34" charset="0"/>
                <a:cs typeface="Arial" pitchFamily="34" charset="0"/>
              </a:rPr>
              <a:t>Fig 2: </a:t>
            </a:r>
            <a:r>
              <a:rPr lang="en-GB" sz="1000" dirty="0" smtClean="0">
                <a:latin typeface="Arial" pitchFamily="34" charset="0"/>
                <a:cs typeface="Arial" pitchFamily="34" charset="0"/>
              </a:rPr>
              <a:t>ITS silicon chip, bottom view</a:t>
            </a:r>
          </a:p>
          <a:p>
            <a:pPr algn="ctr"/>
            <a:r>
              <a:rPr lang="en-GB" sz="500" dirty="0" smtClean="0">
                <a:latin typeface="Arial" pitchFamily="34" charset="0"/>
                <a:cs typeface="Arial" pitchFamily="34" charset="0"/>
              </a:rPr>
              <a:t>ITS_CHIP_V3_3 (ITS_15_30_HOLE_02MM_V2)</a:t>
            </a:r>
            <a:endParaRPr lang="fr-FR" sz="500" dirty="0">
              <a:latin typeface="Arial" pitchFamily="34" charset="0"/>
              <a:cs typeface="Arial" pitchFamily="34" charset="0"/>
            </a:endParaRPr>
          </a:p>
        </p:txBody>
      </p:sp>
      <p:cxnSp>
        <p:nvCxnSpPr>
          <p:cNvPr id="28" name="Straight Arrow Connector 27"/>
          <p:cNvCxnSpPr/>
          <p:nvPr/>
        </p:nvCxnSpPr>
        <p:spPr>
          <a:xfrm>
            <a:off x="791580" y="1974124"/>
            <a:ext cx="6480000" cy="0"/>
          </a:xfrm>
          <a:prstGeom prst="straightConnector1">
            <a:avLst/>
          </a:prstGeom>
          <a:ln w="19050">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11560" y="2154324"/>
            <a:ext cx="0" cy="3240000"/>
          </a:xfrm>
          <a:prstGeom prst="straightConnector1">
            <a:avLst/>
          </a:prstGeom>
          <a:ln w="19050">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527524" y="1794104"/>
            <a:ext cx="1008112" cy="338554"/>
          </a:xfrm>
          <a:prstGeom prst="rect">
            <a:avLst/>
          </a:prstGeom>
          <a:solidFill>
            <a:schemeClr val="bg1"/>
          </a:solidFill>
        </p:spPr>
        <p:txBody>
          <a:bodyPr wrap="square" rtlCol="0">
            <a:spAutoFit/>
          </a:bodyPr>
          <a:lstStyle/>
          <a:p>
            <a:pPr algn="ctr"/>
            <a:r>
              <a:rPr lang="en-GB" sz="1600" dirty="0" smtClean="0">
                <a:latin typeface="Arial" pitchFamily="34" charset="0"/>
                <a:cs typeface="Arial" pitchFamily="34" charset="0"/>
              </a:rPr>
              <a:t>30 mm</a:t>
            </a:r>
            <a:endParaRPr lang="fr-FR" sz="1600" dirty="0">
              <a:latin typeface="Arial" pitchFamily="34" charset="0"/>
              <a:cs typeface="Arial" pitchFamily="34" charset="0"/>
            </a:endParaRPr>
          </a:p>
        </p:txBody>
      </p:sp>
      <p:sp>
        <p:nvSpPr>
          <p:cNvPr id="31" name="Rectangle 30"/>
          <p:cNvSpPr/>
          <p:nvPr/>
        </p:nvSpPr>
        <p:spPr>
          <a:xfrm>
            <a:off x="791580" y="2154324"/>
            <a:ext cx="6480000" cy="324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fr-FR"/>
          </a:p>
        </p:txBody>
      </p:sp>
      <p:sp>
        <p:nvSpPr>
          <p:cNvPr id="32" name="TextBox 31"/>
          <p:cNvSpPr txBox="1"/>
          <p:nvPr/>
        </p:nvSpPr>
        <p:spPr>
          <a:xfrm rot="16200000">
            <a:off x="96761" y="3605047"/>
            <a:ext cx="1008112" cy="338554"/>
          </a:xfrm>
          <a:prstGeom prst="rect">
            <a:avLst/>
          </a:prstGeom>
          <a:solidFill>
            <a:schemeClr val="bg1"/>
          </a:solidFill>
        </p:spPr>
        <p:txBody>
          <a:bodyPr wrap="square" rtlCol="0">
            <a:spAutoFit/>
          </a:bodyPr>
          <a:lstStyle/>
          <a:p>
            <a:pPr algn="ctr"/>
            <a:r>
              <a:rPr lang="en-GB" sz="1600" dirty="0" smtClean="0">
                <a:latin typeface="Arial" pitchFamily="34" charset="0"/>
                <a:cs typeface="Arial" pitchFamily="34" charset="0"/>
              </a:rPr>
              <a:t>15 mm</a:t>
            </a:r>
            <a:endParaRPr lang="fr-FR" sz="1600" dirty="0">
              <a:latin typeface="Arial" pitchFamily="34" charset="0"/>
              <a:cs typeface="Arial" pitchFamily="34" charset="0"/>
            </a:endParaRPr>
          </a:p>
        </p:txBody>
      </p:sp>
      <p:cxnSp>
        <p:nvCxnSpPr>
          <p:cNvPr id="33" name="Straight Arrow Connector 32"/>
          <p:cNvCxnSpPr/>
          <p:nvPr/>
        </p:nvCxnSpPr>
        <p:spPr>
          <a:xfrm>
            <a:off x="7416316" y="4668992"/>
            <a:ext cx="0" cy="476844"/>
          </a:xfrm>
          <a:prstGeom prst="straightConnector1">
            <a:avLst/>
          </a:prstGeom>
          <a:ln w="19050">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192426" y="5563781"/>
            <a:ext cx="863850" cy="0"/>
          </a:xfrm>
          <a:prstGeom prst="straightConnector1">
            <a:avLst/>
          </a:prstGeom>
          <a:ln w="19050">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964620" y="5100992"/>
            <a:ext cx="6134580" cy="88044"/>
            <a:chOff x="921420" y="4833156"/>
            <a:chExt cx="6134580" cy="88044"/>
          </a:xfrm>
        </p:grpSpPr>
        <p:sp>
          <p:nvSpPr>
            <p:cNvPr id="36" name="Oval 35"/>
            <p:cNvSpPr/>
            <p:nvPr/>
          </p:nvSpPr>
          <p:spPr>
            <a:xfrm>
              <a:off x="921420" y="4833156"/>
              <a:ext cx="86400" cy="864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7" name="Oval 36"/>
            <p:cNvSpPr/>
            <p:nvPr/>
          </p:nvSpPr>
          <p:spPr>
            <a:xfrm>
              <a:off x="1785420" y="4833156"/>
              <a:ext cx="86400" cy="864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8" name="Oval 37"/>
            <p:cNvSpPr/>
            <p:nvPr/>
          </p:nvSpPr>
          <p:spPr>
            <a:xfrm>
              <a:off x="2649420" y="4833156"/>
              <a:ext cx="86400" cy="864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39" name="Oval 38"/>
            <p:cNvSpPr/>
            <p:nvPr/>
          </p:nvSpPr>
          <p:spPr>
            <a:xfrm>
              <a:off x="3513420" y="4833156"/>
              <a:ext cx="86400" cy="864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40" name="Oval 39"/>
            <p:cNvSpPr/>
            <p:nvPr/>
          </p:nvSpPr>
          <p:spPr>
            <a:xfrm>
              <a:off x="4377420" y="4833156"/>
              <a:ext cx="86400" cy="864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41" name="Oval 40"/>
            <p:cNvSpPr/>
            <p:nvPr/>
          </p:nvSpPr>
          <p:spPr>
            <a:xfrm>
              <a:off x="5241420" y="4833156"/>
              <a:ext cx="86400" cy="864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42" name="Oval 41"/>
            <p:cNvSpPr/>
            <p:nvPr/>
          </p:nvSpPr>
          <p:spPr>
            <a:xfrm>
              <a:off x="6105420" y="4833156"/>
              <a:ext cx="86400" cy="864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43" name="Oval 42"/>
            <p:cNvSpPr/>
            <p:nvPr/>
          </p:nvSpPr>
          <p:spPr>
            <a:xfrm>
              <a:off x="6969600" y="4834800"/>
              <a:ext cx="86400" cy="864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grpSp>
      <p:grpSp>
        <p:nvGrpSpPr>
          <p:cNvPr id="44" name="Group 43"/>
          <p:cNvGrpSpPr/>
          <p:nvPr/>
        </p:nvGrpSpPr>
        <p:grpSpPr>
          <a:xfrm>
            <a:off x="964620" y="4625792"/>
            <a:ext cx="6134580" cy="88044"/>
            <a:chOff x="921420" y="4833156"/>
            <a:chExt cx="6134580" cy="88044"/>
          </a:xfrm>
        </p:grpSpPr>
        <p:sp>
          <p:nvSpPr>
            <p:cNvPr id="45" name="Oval 44"/>
            <p:cNvSpPr/>
            <p:nvPr/>
          </p:nvSpPr>
          <p:spPr>
            <a:xfrm>
              <a:off x="921420" y="4833156"/>
              <a:ext cx="86400" cy="86400"/>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46" name="Oval 45"/>
            <p:cNvSpPr/>
            <p:nvPr/>
          </p:nvSpPr>
          <p:spPr>
            <a:xfrm>
              <a:off x="1785420" y="4833156"/>
              <a:ext cx="86400" cy="86400"/>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47" name="Oval 46"/>
            <p:cNvSpPr/>
            <p:nvPr/>
          </p:nvSpPr>
          <p:spPr>
            <a:xfrm>
              <a:off x="2649420" y="4833156"/>
              <a:ext cx="86400" cy="86400"/>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48" name="Oval 47"/>
            <p:cNvSpPr/>
            <p:nvPr/>
          </p:nvSpPr>
          <p:spPr>
            <a:xfrm>
              <a:off x="3513420" y="4833156"/>
              <a:ext cx="86400" cy="86400"/>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49" name="Oval 48"/>
            <p:cNvSpPr/>
            <p:nvPr/>
          </p:nvSpPr>
          <p:spPr>
            <a:xfrm>
              <a:off x="4377420" y="4833156"/>
              <a:ext cx="86400" cy="86400"/>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50" name="Oval 49"/>
            <p:cNvSpPr/>
            <p:nvPr/>
          </p:nvSpPr>
          <p:spPr>
            <a:xfrm>
              <a:off x="5241420" y="4833156"/>
              <a:ext cx="86400" cy="86400"/>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51" name="Oval 50"/>
            <p:cNvSpPr/>
            <p:nvPr/>
          </p:nvSpPr>
          <p:spPr>
            <a:xfrm>
              <a:off x="6105420" y="4833156"/>
              <a:ext cx="86400" cy="86400"/>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sp>
          <p:nvSpPr>
            <p:cNvPr id="52" name="Oval 51"/>
            <p:cNvSpPr/>
            <p:nvPr/>
          </p:nvSpPr>
          <p:spPr>
            <a:xfrm>
              <a:off x="6969600" y="4834800"/>
              <a:ext cx="86400" cy="86400"/>
            </a:xfrm>
            <a:prstGeom prst="ellips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fr-FR"/>
            </a:p>
          </p:txBody>
        </p:sp>
      </p:grpSp>
      <p:grpSp>
        <p:nvGrpSpPr>
          <p:cNvPr id="53" name="Group 52"/>
          <p:cNvGrpSpPr/>
          <p:nvPr/>
        </p:nvGrpSpPr>
        <p:grpSpPr>
          <a:xfrm>
            <a:off x="964290" y="4150592"/>
            <a:ext cx="6134580" cy="88044"/>
            <a:chOff x="921420" y="4833156"/>
            <a:chExt cx="6134580" cy="88044"/>
          </a:xfrm>
        </p:grpSpPr>
        <p:sp>
          <p:nvSpPr>
            <p:cNvPr id="54" name="Oval 53"/>
            <p:cNvSpPr/>
            <p:nvPr/>
          </p:nvSpPr>
          <p:spPr>
            <a:xfrm>
              <a:off x="921420" y="4833156"/>
              <a:ext cx="86400" cy="864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55" name="Oval 54"/>
            <p:cNvSpPr/>
            <p:nvPr/>
          </p:nvSpPr>
          <p:spPr>
            <a:xfrm>
              <a:off x="1785420" y="4833156"/>
              <a:ext cx="86400" cy="864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56" name="Oval 55"/>
            <p:cNvSpPr/>
            <p:nvPr/>
          </p:nvSpPr>
          <p:spPr>
            <a:xfrm>
              <a:off x="2649420" y="4833156"/>
              <a:ext cx="86400" cy="864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57" name="Oval 56"/>
            <p:cNvSpPr/>
            <p:nvPr/>
          </p:nvSpPr>
          <p:spPr>
            <a:xfrm>
              <a:off x="3513420" y="4833156"/>
              <a:ext cx="86400" cy="864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58" name="Oval 57"/>
            <p:cNvSpPr/>
            <p:nvPr/>
          </p:nvSpPr>
          <p:spPr>
            <a:xfrm>
              <a:off x="4377420" y="4833156"/>
              <a:ext cx="86400" cy="864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59" name="Oval 58"/>
            <p:cNvSpPr/>
            <p:nvPr/>
          </p:nvSpPr>
          <p:spPr>
            <a:xfrm>
              <a:off x="5241420" y="4833156"/>
              <a:ext cx="86400" cy="864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60" name="Oval 59"/>
            <p:cNvSpPr/>
            <p:nvPr/>
          </p:nvSpPr>
          <p:spPr>
            <a:xfrm>
              <a:off x="6105420" y="4833156"/>
              <a:ext cx="86400" cy="864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61" name="Oval 60"/>
            <p:cNvSpPr/>
            <p:nvPr/>
          </p:nvSpPr>
          <p:spPr>
            <a:xfrm>
              <a:off x="6969600" y="4834800"/>
              <a:ext cx="86400" cy="864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grpSp>
      <p:grpSp>
        <p:nvGrpSpPr>
          <p:cNvPr id="62" name="Group 61"/>
          <p:cNvGrpSpPr/>
          <p:nvPr/>
        </p:nvGrpSpPr>
        <p:grpSpPr>
          <a:xfrm>
            <a:off x="964290" y="3675392"/>
            <a:ext cx="6134580" cy="88044"/>
            <a:chOff x="921420" y="4833156"/>
            <a:chExt cx="6134580" cy="88044"/>
          </a:xfrm>
        </p:grpSpPr>
        <p:sp>
          <p:nvSpPr>
            <p:cNvPr id="63" name="Oval 62"/>
            <p:cNvSpPr/>
            <p:nvPr/>
          </p:nvSpPr>
          <p:spPr>
            <a:xfrm>
              <a:off x="921420" y="4833156"/>
              <a:ext cx="86400" cy="86400"/>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64" name="Oval 63"/>
            <p:cNvSpPr/>
            <p:nvPr/>
          </p:nvSpPr>
          <p:spPr>
            <a:xfrm>
              <a:off x="1785420" y="4833156"/>
              <a:ext cx="86400" cy="86400"/>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65" name="Oval 64"/>
            <p:cNvSpPr/>
            <p:nvPr/>
          </p:nvSpPr>
          <p:spPr>
            <a:xfrm>
              <a:off x="2649420" y="4833156"/>
              <a:ext cx="86400" cy="86400"/>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66" name="Oval 65"/>
            <p:cNvSpPr/>
            <p:nvPr/>
          </p:nvSpPr>
          <p:spPr>
            <a:xfrm>
              <a:off x="3513420" y="4833156"/>
              <a:ext cx="86400" cy="86400"/>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67" name="Oval 66"/>
            <p:cNvSpPr/>
            <p:nvPr/>
          </p:nvSpPr>
          <p:spPr>
            <a:xfrm>
              <a:off x="4377420" y="4833156"/>
              <a:ext cx="86400" cy="86400"/>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68" name="Oval 67"/>
            <p:cNvSpPr/>
            <p:nvPr/>
          </p:nvSpPr>
          <p:spPr>
            <a:xfrm>
              <a:off x="5241420" y="4833156"/>
              <a:ext cx="86400" cy="86400"/>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69" name="Oval 68"/>
            <p:cNvSpPr/>
            <p:nvPr/>
          </p:nvSpPr>
          <p:spPr>
            <a:xfrm>
              <a:off x="6105420" y="4833156"/>
              <a:ext cx="86400" cy="86400"/>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70" name="Oval 69"/>
            <p:cNvSpPr/>
            <p:nvPr/>
          </p:nvSpPr>
          <p:spPr>
            <a:xfrm>
              <a:off x="6969600" y="4834800"/>
              <a:ext cx="86400" cy="86400"/>
            </a:xfrm>
            <a:prstGeom prst="ellipse">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grpSp>
      <p:grpSp>
        <p:nvGrpSpPr>
          <p:cNvPr id="71" name="Group 70"/>
          <p:cNvGrpSpPr/>
          <p:nvPr/>
        </p:nvGrpSpPr>
        <p:grpSpPr>
          <a:xfrm>
            <a:off x="963121" y="2303732"/>
            <a:ext cx="6128414" cy="86400"/>
            <a:chOff x="927862" y="5049180"/>
            <a:chExt cx="6128414" cy="86400"/>
          </a:xfrm>
        </p:grpSpPr>
        <p:sp>
          <p:nvSpPr>
            <p:cNvPr id="72" name="Oval 71"/>
            <p:cNvSpPr/>
            <p:nvPr/>
          </p:nvSpPr>
          <p:spPr>
            <a:xfrm>
              <a:off x="927862"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73" name="Oval 72"/>
            <p:cNvSpPr/>
            <p:nvPr/>
          </p:nvSpPr>
          <p:spPr>
            <a:xfrm>
              <a:off x="1144800"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74" name="Oval 73"/>
            <p:cNvSpPr/>
            <p:nvPr/>
          </p:nvSpPr>
          <p:spPr>
            <a:xfrm>
              <a:off x="1576800"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75" name="Oval 74"/>
            <p:cNvSpPr/>
            <p:nvPr/>
          </p:nvSpPr>
          <p:spPr>
            <a:xfrm>
              <a:off x="1792800"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76" name="Oval 75"/>
            <p:cNvSpPr/>
            <p:nvPr/>
          </p:nvSpPr>
          <p:spPr>
            <a:xfrm>
              <a:off x="2224800"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77" name="Oval 76"/>
            <p:cNvSpPr/>
            <p:nvPr/>
          </p:nvSpPr>
          <p:spPr>
            <a:xfrm>
              <a:off x="2440800"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78" name="Oval 77"/>
            <p:cNvSpPr/>
            <p:nvPr/>
          </p:nvSpPr>
          <p:spPr>
            <a:xfrm>
              <a:off x="2872800"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79" name="Oval 78"/>
            <p:cNvSpPr/>
            <p:nvPr/>
          </p:nvSpPr>
          <p:spPr>
            <a:xfrm>
              <a:off x="3088800"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0" name="Oval 79"/>
            <p:cNvSpPr/>
            <p:nvPr/>
          </p:nvSpPr>
          <p:spPr>
            <a:xfrm>
              <a:off x="3844800"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1" name="Oval 80"/>
            <p:cNvSpPr/>
            <p:nvPr/>
          </p:nvSpPr>
          <p:spPr>
            <a:xfrm>
              <a:off x="4060800"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2" name="Oval 81"/>
            <p:cNvSpPr/>
            <p:nvPr/>
          </p:nvSpPr>
          <p:spPr>
            <a:xfrm>
              <a:off x="4808938"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3" name="Oval 82"/>
            <p:cNvSpPr/>
            <p:nvPr/>
          </p:nvSpPr>
          <p:spPr>
            <a:xfrm>
              <a:off x="5025876"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4" name="Oval 83"/>
            <p:cNvSpPr/>
            <p:nvPr/>
          </p:nvSpPr>
          <p:spPr>
            <a:xfrm>
              <a:off x="5457876"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5" name="Oval 84"/>
            <p:cNvSpPr/>
            <p:nvPr/>
          </p:nvSpPr>
          <p:spPr>
            <a:xfrm>
              <a:off x="5673876"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6" name="Oval 85"/>
            <p:cNvSpPr/>
            <p:nvPr/>
          </p:nvSpPr>
          <p:spPr>
            <a:xfrm>
              <a:off x="6105876"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7" name="Oval 86"/>
            <p:cNvSpPr/>
            <p:nvPr/>
          </p:nvSpPr>
          <p:spPr>
            <a:xfrm>
              <a:off x="6321876"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8" name="Oval 87"/>
            <p:cNvSpPr/>
            <p:nvPr/>
          </p:nvSpPr>
          <p:spPr>
            <a:xfrm>
              <a:off x="6753876"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9" name="Oval 88"/>
            <p:cNvSpPr/>
            <p:nvPr/>
          </p:nvSpPr>
          <p:spPr>
            <a:xfrm>
              <a:off x="6969876" y="5049180"/>
              <a:ext cx="86400" cy="86400"/>
            </a:xfrm>
            <a:prstGeom prst="ellipse">
              <a:avLst/>
            </a:prstGeom>
            <a:solidFill>
              <a:srgbClr val="FFFF00"/>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grpSp>
      <p:cxnSp>
        <p:nvCxnSpPr>
          <p:cNvPr id="90" name="Straight Connector 89"/>
          <p:cNvCxnSpPr>
            <a:stCxn id="43" idx="4"/>
          </p:cNvCxnSpPr>
          <p:nvPr/>
        </p:nvCxnSpPr>
        <p:spPr>
          <a:xfrm flipH="1">
            <a:off x="7055670" y="5189036"/>
            <a:ext cx="330" cy="3747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6194105" y="5189036"/>
            <a:ext cx="330" cy="3747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7102182" y="5145836"/>
            <a:ext cx="3141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7103416" y="4673942"/>
            <a:ext cx="3141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7103416" y="3718592"/>
            <a:ext cx="3141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7091535" y="2346932"/>
            <a:ext cx="3141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flipH="1">
            <a:off x="7416316" y="2346932"/>
            <a:ext cx="1234" cy="1373304"/>
          </a:xfrm>
          <a:prstGeom prst="straightConnector1">
            <a:avLst/>
          </a:prstGeom>
          <a:ln w="19050">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7048335" y="2395596"/>
            <a:ext cx="0" cy="118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6190539" y="2395596"/>
            <a:ext cx="0" cy="118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5758048" y="2395596"/>
            <a:ext cx="0" cy="118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4887397" y="2395596"/>
            <a:ext cx="0" cy="118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4139259" y="2406172"/>
            <a:ext cx="0" cy="118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5751170" y="2478180"/>
            <a:ext cx="432000" cy="0"/>
          </a:xfrm>
          <a:prstGeom prst="straightConnector1">
            <a:avLst/>
          </a:prstGeom>
          <a:ln w="19050">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6828483" y="2478180"/>
            <a:ext cx="216000" cy="0"/>
          </a:xfrm>
          <a:prstGeom prst="straightConnector1">
            <a:avLst/>
          </a:prstGeom>
          <a:ln w="19050">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a:off x="4139259" y="2478179"/>
            <a:ext cx="748138" cy="1"/>
          </a:xfrm>
          <a:prstGeom prst="straightConnector1">
            <a:avLst/>
          </a:prstGeom>
          <a:ln w="19050">
            <a:solidFill>
              <a:schemeClr val="tx1"/>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7344308" y="2838220"/>
            <a:ext cx="738052"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6 mm</a:t>
            </a:r>
            <a:endParaRPr lang="fr-FR" sz="1000" b="1" dirty="0">
              <a:latin typeface="Arial" pitchFamily="34" charset="0"/>
              <a:cs typeface="Arial" pitchFamily="34" charset="0"/>
            </a:endParaRPr>
          </a:p>
        </p:txBody>
      </p:sp>
      <p:sp>
        <p:nvSpPr>
          <p:cNvPr id="106" name="TextBox 105"/>
          <p:cNvSpPr txBox="1"/>
          <p:nvPr/>
        </p:nvSpPr>
        <p:spPr>
          <a:xfrm>
            <a:off x="7326336" y="4784303"/>
            <a:ext cx="738052"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2.2 mm</a:t>
            </a:r>
            <a:endParaRPr lang="fr-FR" sz="1000" b="1" dirty="0">
              <a:latin typeface="Arial" pitchFamily="34" charset="0"/>
              <a:cs typeface="Arial" pitchFamily="34" charset="0"/>
            </a:endParaRPr>
          </a:p>
        </p:txBody>
      </p:sp>
      <p:sp>
        <p:nvSpPr>
          <p:cNvPr id="107" name="TextBox 106"/>
          <p:cNvSpPr txBox="1"/>
          <p:nvPr/>
        </p:nvSpPr>
        <p:spPr>
          <a:xfrm>
            <a:off x="6247309" y="5580331"/>
            <a:ext cx="738052"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4 mm</a:t>
            </a:r>
            <a:endParaRPr lang="fr-FR" sz="1000" b="1" dirty="0">
              <a:latin typeface="Arial" pitchFamily="34" charset="0"/>
              <a:cs typeface="Arial" pitchFamily="34" charset="0"/>
            </a:endParaRPr>
          </a:p>
        </p:txBody>
      </p:sp>
      <p:sp>
        <p:nvSpPr>
          <p:cNvPr id="108" name="TextBox 107"/>
          <p:cNvSpPr txBox="1"/>
          <p:nvPr/>
        </p:nvSpPr>
        <p:spPr>
          <a:xfrm>
            <a:off x="4391980" y="2483987"/>
            <a:ext cx="738052"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3.5 mm</a:t>
            </a:r>
            <a:endParaRPr lang="fr-FR" sz="1000" b="1" dirty="0">
              <a:latin typeface="Arial" pitchFamily="34" charset="0"/>
              <a:cs typeface="Arial" pitchFamily="34" charset="0"/>
            </a:endParaRPr>
          </a:p>
        </p:txBody>
      </p:sp>
      <p:sp>
        <p:nvSpPr>
          <p:cNvPr id="109" name="TextBox 108"/>
          <p:cNvSpPr txBox="1"/>
          <p:nvPr/>
        </p:nvSpPr>
        <p:spPr>
          <a:xfrm>
            <a:off x="5598144" y="2478180"/>
            <a:ext cx="738052"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2 mm</a:t>
            </a:r>
            <a:endParaRPr lang="fr-FR" sz="1000" b="1" dirty="0">
              <a:latin typeface="Arial" pitchFamily="34" charset="0"/>
              <a:cs typeface="Arial" pitchFamily="34" charset="0"/>
            </a:endParaRPr>
          </a:p>
        </p:txBody>
      </p:sp>
      <p:sp>
        <p:nvSpPr>
          <p:cNvPr id="110" name="TextBox 109"/>
          <p:cNvSpPr txBox="1"/>
          <p:nvPr/>
        </p:nvSpPr>
        <p:spPr>
          <a:xfrm>
            <a:off x="6570252" y="2483987"/>
            <a:ext cx="738052"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1 mm</a:t>
            </a:r>
            <a:endParaRPr lang="fr-FR" sz="1000" b="1" dirty="0">
              <a:latin typeface="Arial" pitchFamily="34" charset="0"/>
              <a:cs typeface="Arial" pitchFamily="34" charset="0"/>
            </a:endParaRPr>
          </a:p>
        </p:txBody>
      </p:sp>
      <p:sp>
        <p:nvSpPr>
          <p:cNvPr id="111" name="TextBox 110"/>
          <p:cNvSpPr txBox="1"/>
          <p:nvPr/>
        </p:nvSpPr>
        <p:spPr>
          <a:xfrm>
            <a:off x="8064388" y="5021081"/>
            <a:ext cx="738052" cy="307777"/>
          </a:xfrm>
          <a:prstGeom prst="rect">
            <a:avLst/>
          </a:prstGeom>
          <a:solidFill>
            <a:srgbClr val="92D050"/>
          </a:solidFill>
        </p:spPr>
        <p:txBody>
          <a:bodyPr wrap="square" rtlCol="0">
            <a:spAutoFit/>
          </a:bodyPr>
          <a:lstStyle/>
          <a:p>
            <a:pPr algn="ctr"/>
            <a:r>
              <a:rPr lang="en-GB" sz="1400" b="1" dirty="0" smtClean="0">
                <a:latin typeface="Arial" pitchFamily="34" charset="0"/>
                <a:cs typeface="Arial" pitchFamily="34" charset="0"/>
              </a:rPr>
              <a:t>AVDD</a:t>
            </a:r>
            <a:endParaRPr lang="fr-FR" sz="1400" b="1" dirty="0">
              <a:latin typeface="Arial" pitchFamily="34" charset="0"/>
              <a:cs typeface="Arial" pitchFamily="34" charset="0"/>
            </a:endParaRPr>
          </a:p>
        </p:txBody>
      </p:sp>
      <p:sp>
        <p:nvSpPr>
          <p:cNvPr id="112" name="TextBox 111"/>
          <p:cNvSpPr txBox="1"/>
          <p:nvPr/>
        </p:nvSpPr>
        <p:spPr>
          <a:xfrm>
            <a:off x="8064173" y="4520053"/>
            <a:ext cx="738052" cy="307777"/>
          </a:xfrm>
          <a:prstGeom prst="rect">
            <a:avLst/>
          </a:prstGeom>
          <a:solidFill>
            <a:srgbClr val="7030A0"/>
          </a:solidFill>
        </p:spPr>
        <p:txBody>
          <a:bodyPr wrap="square" rtlCol="0">
            <a:spAutoFit/>
          </a:bodyPr>
          <a:lstStyle/>
          <a:p>
            <a:pPr algn="ctr"/>
            <a:r>
              <a:rPr lang="en-GB" sz="1400" b="1" dirty="0" smtClean="0">
                <a:latin typeface="Arial" pitchFamily="34" charset="0"/>
                <a:cs typeface="Arial" pitchFamily="34" charset="0"/>
              </a:rPr>
              <a:t>AGND</a:t>
            </a:r>
            <a:endParaRPr lang="fr-FR" sz="1400" b="1" dirty="0">
              <a:latin typeface="Arial" pitchFamily="34" charset="0"/>
              <a:cs typeface="Arial" pitchFamily="34" charset="0"/>
            </a:endParaRPr>
          </a:p>
        </p:txBody>
      </p:sp>
      <p:sp>
        <p:nvSpPr>
          <p:cNvPr id="113" name="TextBox 112"/>
          <p:cNvSpPr txBox="1"/>
          <p:nvPr/>
        </p:nvSpPr>
        <p:spPr>
          <a:xfrm>
            <a:off x="8063740" y="4039903"/>
            <a:ext cx="738052" cy="307777"/>
          </a:xfrm>
          <a:prstGeom prst="rect">
            <a:avLst/>
          </a:prstGeom>
          <a:solidFill>
            <a:srgbClr val="FF0000"/>
          </a:solidFill>
        </p:spPr>
        <p:txBody>
          <a:bodyPr wrap="square" rtlCol="0">
            <a:spAutoFit/>
          </a:bodyPr>
          <a:lstStyle/>
          <a:p>
            <a:pPr algn="ctr"/>
            <a:r>
              <a:rPr lang="en-GB" sz="1400" b="1" dirty="0" smtClean="0">
                <a:latin typeface="Arial" pitchFamily="34" charset="0"/>
                <a:cs typeface="Arial" pitchFamily="34" charset="0"/>
              </a:rPr>
              <a:t>DVDD</a:t>
            </a:r>
            <a:endParaRPr lang="fr-FR" sz="1400" b="1" dirty="0">
              <a:latin typeface="Arial" pitchFamily="34" charset="0"/>
              <a:cs typeface="Arial" pitchFamily="34" charset="0"/>
            </a:endParaRPr>
          </a:p>
        </p:txBody>
      </p:sp>
      <p:sp>
        <p:nvSpPr>
          <p:cNvPr id="114" name="TextBox 113"/>
          <p:cNvSpPr txBox="1"/>
          <p:nvPr/>
        </p:nvSpPr>
        <p:spPr>
          <a:xfrm>
            <a:off x="8063740" y="3566347"/>
            <a:ext cx="738052" cy="307777"/>
          </a:xfrm>
          <a:prstGeom prst="rect">
            <a:avLst/>
          </a:prstGeom>
          <a:solidFill>
            <a:srgbClr val="FFC000"/>
          </a:solidFill>
        </p:spPr>
        <p:txBody>
          <a:bodyPr wrap="square" rtlCol="0">
            <a:spAutoFit/>
          </a:bodyPr>
          <a:lstStyle/>
          <a:p>
            <a:pPr algn="ctr"/>
            <a:r>
              <a:rPr lang="en-GB" sz="1400" b="1" dirty="0" smtClean="0">
                <a:latin typeface="Arial" pitchFamily="34" charset="0"/>
                <a:cs typeface="Arial" pitchFamily="34" charset="0"/>
              </a:rPr>
              <a:t>DGND</a:t>
            </a:r>
            <a:endParaRPr lang="fr-FR" sz="1400" b="1" dirty="0">
              <a:latin typeface="Arial" pitchFamily="34" charset="0"/>
              <a:cs typeface="Arial" pitchFamily="34" charset="0"/>
            </a:endParaRPr>
          </a:p>
        </p:txBody>
      </p:sp>
      <p:cxnSp>
        <p:nvCxnSpPr>
          <p:cNvPr id="115" name="Straight Arrow Connector 114"/>
          <p:cNvCxnSpPr>
            <a:stCxn id="114" idx="1"/>
          </p:cNvCxnSpPr>
          <p:nvPr/>
        </p:nvCxnSpPr>
        <p:spPr>
          <a:xfrm flipH="1">
            <a:off x="7596356" y="3720236"/>
            <a:ext cx="467384" cy="0"/>
          </a:xfrm>
          <a:prstGeom prst="straightConnector1">
            <a:avLst/>
          </a:prstGeom>
          <a:ln w="50800">
            <a:solidFill>
              <a:srgbClr val="FFC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113" idx="1"/>
          </p:cNvCxnSpPr>
          <p:nvPr/>
        </p:nvCxnSpPr>
        <p:spPr>
          <a:xfrm flipH="1">
            <a:off x="7596356" y="4193792"/>
            <a:ext cx="467384" cy="1644"/>
          </a:xfrm>
          <a:prstGeom prst="straightConnector1">
            <a:avLst/>
          </a:prstGeom>
          <a:ln w="50800">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flipH="1">
            <a:off x="7596336" y="4673942"/>
            <a:ext cx="467384" cy="0"/>
          </a:xfrm>
          <a:prstGeom prst="straightConnector1">
            <a:avLst/>
          </a:prstGeom>
          <a:ln w="50800">
            <a:solidFill>
              <a:srgbClr val="7030A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flipH="1">
            <a:off x="7596336" y="5174969"/>
            <a:ext cx="467384" cy="0"/>
          </a:xfrm>
          <a:prstGeom prst="straightConnector1">
            <a:avLst/>
          </a:prstGeom>
          <a:ln w="50800">
            <a:solidFill>
              <a:srgbClr val="92D050"/>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V="1">
            <a:off x="6840252" y="2395596"/>
            <a:ext cx="0" cy="118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223628" y="2787363"/>
            <a:ext cx="738052" cy="246221"/>
          </a:xfrm>
          <a:prstGeom prst="rect">
            <a:avLst/>
          </a:prstGeom>
          <a:noFill/>
        </p:spPr>
        <p:txBody>
          <a:bodyPr wrap="square" lIns="36000" rIns="36000" rtlCol="0">
            <a:spAutoFit/>
          </a:bodyPr>
          <a:lstStyle/>
          <a:p>
            <a:pPr algn="ctr"/>
            <a:r>
              <a:rPr lang="fr-FR" sz="1000" b="1" dirty="0" smtClean="0">
                <a:latin typeface="Arial" pitchFamily="34" charset="0"/>
                <a:cs typeface="Arial" pitchFamily="34" charset="0"/>
              </a:rPr>
              <a:t>Ø</a:t>
            </a:r>
            <a:r>
              <a:rPr lang="fr-FR" sz="1000" dirty="0" smtClean="0"/>
              <a:t> </a:t>
            </a:r>
            <a:r>
              <a:rPr lang="en-GB" sz="1000" b="1" dirty="0" smtClean="0">
                <a:latin typeface="Arial" pitchFamily="34" charset="0"/>
                <a:cs typeface="Arial" pitchFamily="34" charset="0"/>
              </a:rPr>
              <a:t>0.2 mm</a:t>
            </a:r>
            <a:endParaRPr lang="fr-FR" sz="1000" b="1" dirty="0">
              <a:latin typeface="Arial" pitchFamily="34" charset="0"/>
              <a:cs typeface="Arial" pitchFamily="34" charset="0"/>
            </a:endParaRPr>
          </a:p>
        </p:txBody>
      </p:sp>
      <p:cxnSp>
        <p:nvCxnSpPr>
          <p:cNvPr id="121" name="Straight Arrow Connector 120"/>
          <p:cNvCxnSpPr>
            <a:stCxn id="120" idx="0"/>
          </p:cNvCxnSpPr>
          <p:nvPr/>
        </p:nvCxnSpPr>
        <p:spPr>
          <a:xfrm flipV="1">
            <a:off x="1592654" y="2390133"/>
            <a:ext cx="259641" cy="397230"/>
          </a:xfrm>
          <a:prstGeom prst="straightConnector1">
            <a:avLst/>
          </a:prstGeom>
          <a:ln w="19050">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122" name="Up Arrow Callout 121"/>
          <p:cNvSpPr/>
          <p:nvPr/>
        </p:nvSpPr>
        <p:spPr>
          <a:xfrm>
            <a:off x="3658118" y="2456371"/>
            <a:ext cx="746923" cy="386571"/>
          </a:xfrm>
          <a:prstGeom prst="upArrowCallout">
            <a:avLst>
              <a:gd name="adj1" fmla="val 9397"/>
              <a:gd name="adj2" fmla="val 10084"/>
              <a:gd name="adj3" fmla="val 14962"/>
              <a:gd name="adj4" fmla="val 6497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itchFamily="34" charset="0"/>
                <a:cs typeface="Arial" pitchFamily="34" charset="0"/>
              </a:rPr>
              <a:t>DATA OUT</a:t>
            </a:r>
            <a:endParaRPr lang="fr-FR" sz="900" dirty="0">
              <a:solidFill>
                <a:schemeClr val="tx1"/>
              </a:solidFill>
              <a:latin typeface="Arial" pitchFamily="34" charset="0"/>
              <a:cs typeface="Arial" pitchFamily="34" charset="0"/>
            </a:endParaRPr>
          </a:p>
        </p:txBody>
      </p:sp>
      <p:sp>
        <p:nvSpPr>
          <p:cNvPr id="123" name="Up Arrow Callout 122"/>
          <p:cNvSpPr/>
          <p:nvPr/>
        </p:nvSpPr>
        <p:spPr>
          <a:xfrm>
            <a:off x="2692290" y="2456371"/>
            <a:ext cx="746923" cy="386571"/>
          </a:xfrm>
          <a:prstGeom prst="upArrowCallout">
            <a:avLst>
              <a:gd name="adj1" fmla="val 9397"/>
              <a:gd name="adj2" fmla="val 10084"/>
              <a:gd name="adj3" fmla="val 14962"/>
              <a:gd name="adj4" fmla="val 6497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itchFamily="34" charset="0"/>
                <a:cs typeface="Arial" pitchFamily="34" charset="0"/>
              </a:rPr>
              <a:t>DATA IN/OUT</a:t>
            </a:r>
            <a:endParaRPr lang="fr-FR" sz="900" dirty="0">
              <a:solidFill>
                <a:schemeClr val="tx1"/>
              </a:solidFill>
              <a:latin typeface="Arial" pitchFamily="34" charset="0"/>
              <a:cs typeface="Arial" pitchFamily="34" charset="0"/>
            </a:endParaRPr>
          </a:p>
        </p:txBody>
      </p:sp>
      <p:sp>
        <p:nvSpPr>
          <p:cNvPr id="124" name="Up Arrow Callout 123"/>
          <p:cNvSpPr/>
          <p:nvPr/>
        </p:nvSpPr>
        <p:spPr>
          <a:xfrm>
            <a:off x="2241712" y="2456370"/>
            <a:ext cx="314064" cy="386571"/>
          </a:xfrm>
          <a:prstGeom prst="upArrowCallout">
            <a:avLst>
              <a:gd name="adj1" fmla="val 9397"/>
              <a:gd name="adj2" fmla="val 10084"/>
              <a:gd name="adj3" fmla="val 14962"/>
              <a:gd name="adj4" fmla="val 6497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sz="900" dirty="0" smtClean="0">
                <a:solidFill>
                  <a:schemeClr val="tx1"/>
                </a:solidFill>
                <a:latin typeface="Arial" pitchFamily="34" charset="0"/>
                <a:cs typeface="Arial" pitchFamily="34" charset="0"/>
              </a:rPr>
              <a:t>CLK</a:t>
            </a:r>
            <a:endParaRPr lang="fr-FR" sz="900" dirty="0">
              <a:solidFill>
                <a:schemeClr val="tx1"/>
              </a:solidFill>
              <a:latin typeface="Arial" pitchFamily="34" charset="0"/>
              <a:cs typeface="Arial" pitchFamily="34" charset="0"/>
            </a:endParaRPr>
          </a:p>
        </p:txBody>
      </p:sp>
      <p:cxnSp>
        <p:nvCxnSpPr>
          <p:cNvPr id="125" name="Straight Connector 124"/>
          <p:cNvCxnSpPr/>
          <p:nvPr/>
        </p:nvCxnSpPr>
        <p:spPr>
          <a:xfrm>
            <a:off x="7103416" y="4193791"/>
            <a:ext cx="3141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a:off x="7417550" y="3738320"/>
            <a:ext cx="0" cy="476844"/>
          </a:xfrm>
          <a:prstGeom prst="straightConnector1">
            <a:avLst/>
          </a:prstGeom>
          <a:ln w="19050">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p:nvPr/>
        </p:nvCxnSpPr>
        <p:spPr>
          <a:xfrm>
            <a:off x="7417550" y="4193791"/>
            <a:ext cx="0" cy="476844"/>
          </a:xfrm>
          <a:prstGeom prst="straightConnector1">
            <a:avLst/>
          </a:prstGeom>
          <a:ln w="19050">
            <a:solidFill>
              <a:schemeClr val="tx1"/>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128" name="TextBox 127"/>
          <p:cNvSpPr txBox="1"/>
          <p:nvPr/>
        </p:nvSpPr>
        <p:spPr>
          <a:xfrm>
            <a:off x="7326336" y="4309102"/>
            <a:ext cx="738052"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2.2 mm</a:t>
            </a:r>
            <a:endParaRPr lang="fr-FR" sz="1000" b="1" dirty="0">
              <a:latin typeface="Arial" pitchFamily="34" charset="0"/>
              <a:cs typeface="Arial" pitchFamily="34" charset="0"/>
            </a:endParaRPr>
          </a:p>
        </p:txBody>
      </p:sp>
      <p:sp>
        <p:nvSpPr>
          <p:cNvPr id="129" name="TextBox 128"/>
          <p:cNvSpPr txBox="1"/>
          <p:nvPr/>
        </p:nvSpPr>
        <p:spPr>
          <a:xfrm>
            <a:off x="7344308" y="3853631"/>
            <a:ext cx="738052"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2.2 mm</a:t>
            </a:r>
            <a:endParaRPr lang="fr-FR" sz="1000" b="1" dirty="0">
              <a:latin typeface="Arial" pitchFamily="34" charset="0"/>
              <a:cs typeface="Arial" pitchFamily="34" charset="0"/>
            </a:endParaRPr>
          </a:p>
        </p:txBody>
      </p:sp>
      <p:sp>
        <p:nvSpPr>
          <p:cNvPr id="2" name="TextBox 1"/>
          <p:cNvSpPr txBox="1"/>
          <p:nvPr/>
        </p:nvSpPr>
        <p:spPr>
          <a:xfrm>
            <a:off x="2140620" y="1372640"/>
            <a:ext cx="4560000" cy="369332"/>
          </a:xfrm>
          <a:prstGeom prst="rect">
            <a:avLst/>
          </a:prstGeom>
          <a:noFill/>
        </p:spPr>
        <p:txBody>
          <a:bodyPr wrap="none" rtlCol="0">
            <a:spAutoFit/>
          </a:bodyPr>
          <a:lstStyle/>
          <a:p>
            <a:r>
              <a:rPr lang="en-US" dirty="0" smtClean="0"/>
              <a:t>Contact pads distributed over chip surface:</a:t>
            </a:r>
            <a:endParaRPr lang="en-US" dirty="0"/>
          </a:p>
        </p:txBody>
      </p:sp>
    </p:spTree>
    <p:extLst>
      <p:ext uri="{BB962C8B-B14F-4D97-AF65-F5344CB8AC3E}">
        <p14:creationId xmlns:p14="http://schemas.microsoft.com/office/powerpoint/2010/main" val="61687694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Inner layer module</a:t>
            </a:r>
            <a:endParaRPr lang="en-US" dirty="0"/>
          </a:p>
        </p:txBody>
      </p:sp>
      <p:grpSp>
        <p:nvGrpSpPr>
          <p:cNvPr id="13" name="Group 12"/>
          <p:cNvGrpSpPr/>
          <p:nvPr/>
        </p:nvGrpSpPr>
        <p:grpSpPr>
          <a:xfrm>
            <a:off x="4421274" y="3482094"/>
            <a:ext cx="4329105" cy="2889645"/>
            <a:chOff x="778308" y="1709966"/>
            <a:chExt cx="7647372" cy="5040560"/>
          </a:xfrm>
        </p:grpSpPr>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81" t="11455" r="5065" b="9491"/>
            <a:stretch/>
          </p:blipFill>
          <p:spPr bwMode="auto">
            <a:xfrm>
              <a:off x="778308" y="1709966"/>
              <a:ext cx="7647372"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a:off x="2963073" y="3131903"/>
              <a:ext cx="460698" cy="43760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6298366" y="3048891"/>
              <a:ext cx="807216" cy="52062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a:off x="6236243" y="4230213"/>
              <a:ext cx="869339" cy="598588"/>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5457440" y="4981201"/>
              <a:ext cx="1710266" cy="6416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5" y="1340035"/>
            <a:ext cx="8928992" cy="2114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2067" y="3815231"/>
            <a:ext cx="4171524" cy="1738333"/>
          </a:xfrm>
          <a:prstGeom prst="rect">
            <a:avLst/>
          </a:prstGeom>
          <a:ln w="12700">
            <a:solidFill>
              <a:schemeClr val="tx1"/>
            </a:solidFill>
          </a:ln>
        </p:spPr>
      </p:pic>
      <p:sp>
        <p:nvSpPr>
          <p:cNvPr id="18" name="Rectangle 17"/>
          <p:cNvSpPr/>
          <p:nvPr/>
        </p:nvSpPr>
        <p:spPr>
          <a:xfrm>
            <a:off x="971600" y="2204132"/>
            <a:ext cx="1152128" cy="5760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9" name="Straight Connector 18"/>
          <p:cNvCxnSpPr/>
          <p:nvPr/>
        </p:nvCxnSpPr>
        <p:spPr>
          <a:xfrm flipH="1">
            <a:off x="323528" y="2780196"/>
            <a:ext cx="648072" cy="10350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123728" y="2780196"/>
            <a:ext cx="2379863" cy="10350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32067" y="5571649"/>
            <a:ext cx="3508357" cy="1015663"/>
          </a:xfrm>
          <a:prstGeom prst="rect">
            <a:avLst/>
          </a:prstGeom>
          <a:noFill/>
        </p:spPr>
        <p:txBody>
          <a:bodyPr wrap="square" rtlCol="0">
            <a:spAutoFit/>
          </a:bodyPr>
          <a:lstStyle/>
          <a:p>
            <a:r>
              <a:rPr lang="en-GB" sz="1200" dirty="0" smtClean="0">
                <a:latin typeface="Arial" pitchFamily="34" charset="0"/>
                <a:cs typeface="Arial" pitchFamily="34" charset="0"/>
              </a:rPr>
              <a:t>Green : top layer with daisy chain connection</a:t>
            </a:r>
          </a:p>
          <a:p>
            <a:r>
              <a:rPr lang="en-GB" sz="1200" dirty="0" smtClean="0">
                <a:latin typeface="Arial" pitchFamily="34" charset="0"/>
                <a:cs typeface="Arial" pitchFamily="34" charset="0"/>
              </a:rPr>
              <a:t>Red    : bottom layer </a:t>
            </a:r>
          </a:p>
          <a:p>
            <a:r>
              <a:rPr lang="en-GB" sz="1200" dirty="0" smtClean="0">
                <a:latin typeface="Arial" pitchFamily="34" charset="0"/>
                <a:cs typeface="Arial" pitchFamily="34" charset="0"/>
              </a:rPr>
              <a:t>Hole diameter : 400 um</a:t>
            </a:r>
          </a:p>
          <a:p>
            <a:r>
              <a:rPr lang="en-GB" sz="1200" dirty="0" smtClean="0">
                <a:latin typeface="Arial" pitchFamily="34" charset="0"/>
                <a:cs typeface="Arial" pitchFamily="34" charset="0"/>
              </a:rPr>
              <a:t>Line width : 200 um</a:t>
            </a:r>
          </a:p>
          <a:p>
            <a:r>
              <a:rPr lang="en-GB" sz="1200" dirty="0" smtClean="0">
                <a:latin typeface="Arial" pitchFamily="34" charset="0"/>
                <a:cs typeface="Arial" pitchFamily="34" charset="0"/>
              </a:rPr>
              <a:t>Line spacing : 200 um</a:t>
            </a:r>
            <a:endParaRPr lang="fr-FR" sz="1200" dirty="0">
              <a:latin typeface="Arial" pitchFamily="34" charset="0"/>
              <a:cs typeface="Arial" pitchFamily="34" charset="0"/>
            </a:endParaRPr>
          </a:p>
        </p:txBody>
      </p:sp>
      <p:sp>
        <p:nvSpPr>
          <p:cNvPr id="23" name="TextBox 22"/>
          <p:cNvSpPr txBox="1"/>
          <p:nvPr/>
        </p:nvSpPr>
        <p:spPr>
          <a:xfrm>
            <a:off x="634257" y="1186146"/>
            <a:ext cx="5942803" cy="307777"/>
          </a:xfrm>
          <a:prstGeom prst="rect">
            <a:avLst/>
          </a:prstGeom>
          <a:solidFill>
            <a:srgbClr val="FFFFFF"/>
          </a:solidFill>
        </p:spPr>
        <p:txBody>
          <a:bodyPr wrap="none" rtlCol="0">
            <a:spAutoFit/>
          </a:bodyPr>
          <a:lstStyle/>
          <a:p>
            <a:r>
              <a:rPr lang="en-US" sz="1400" dirty="0" smtClean="0"/>
              <a:t>Preparing to build one inner layer module using silicon dummy test chips </a:t>
            </a:r>
            <a:endParaRPr lang="en-US" sz="1400" dirty="0"/>
          </a:p>
        </p:txBody>
      </p:sp>
      <p:sp>
        <p:nvSpPr>
          <p:cNvPr id="24" name="TextBox 23"/>
          <p:cNvSpPr txBox="1"/>
          <p:nvPr/>
        </p:nvSpPr>
        <p:spPr>
          <a:xfrm>
            <a:off x="5319104" y="3927928"/>
            <a:ext cx="569387" cy="307777"/>
          </a:xfrm>
          <a:prstGeom prst="rect">
            <a:avLst/>
          </a:prstGeom>
          <a:noFill/>
        </p:spPr>
        <p:txBody>
          <a:bodyPr wrap="none" rtlCol="0">
            <a:spAutoFit/>
          </a:bodyPr>
          <a:lstStyle/>
          <a:p>
            <a:r>
              <a:rPr lang="en-US" sz="1400" dirty="0" smtClean="0"/>
              <a:t>Laser</a:t>
            </a:r>
            <a:endParaRPr lang="en-US" sz="1400" dirty="0"/>
          </a:p>
        </p:txBody>
      </p:sp>
      <p:sp>
        <p:nvSpPr>
          <p:cNvPr id="25" name="TextBox 24"/>
          <p:cNvSpPr txBox="1"/>
          <p:nvPr/>
        </p:nvSpPr>
        <p:spPr>
          <a:xfrm>
            <a:off x="8003084" y="4008906"/>
            <a:ext cx="1111803" cy="307777"/>
          </a:xfrm>
          <a:prstGeom prst="rect">
            <a:avLst/>
          </a:prstGeom>
          <a:noFill/>
        </p:spPr>
        <p:txBody>
          <a:bodyPr wrap="none" rtlCol="0">
            <a:spAutoFit/>
          </a:bodyPr>
          <a:lstStyle/>
          <a:p>
            <a:r>
              <a:rPr lang="en-US" sz="1400" dirty="0" smtClean="0"/>
              <a:t>Vacuum tool</a:t>
            </a:r>
            <a:endParaRPr lang="en-US" sz="1400" dirty="0"/>
          </a:p>
        </p:txBody>
      </p:sp>
      <p:sp>
        <p:nvSpPr>
          <p:cNvPr id="26" name="TextBox 25"/>
          <p:cNvSpPr txBox="1"/>
          <p:nvPr/>
        </p:nvSpPr>
        <p:spPr>
          <a:xfrm>
            <a:off x="8003084" y="4773009"/>
            <a:ext cx="915635" cy="307777"/>
          </a:xfrm>
          <a:prstGeom prst="rect">
            <a:avLst/>
          </a:prstGeom>
          <a:noFill/>
        </p:spPr>
        <p:txBody>
          <a:bodyPr wrap="none" rtlCol="0">
            <a:spAutoFit/>
          </a:bodyPr>
          <a:lstStyle/>
          <a:p>
            <a:r>
              <a:rPr lang="en-US" sz="1400" dirty="0" smtClean="0"/>
              <a:t>Chip tray</a:t>
            </a:r>
            <a:endParaRPr lang="en-US" sz="1400" dirty="0"/>
          </a:p>
        </p:txBody>
      </p:sp>
      <p:sp>
        <p:nvSpPr>
          <p:cNvPr id="27" name="TextBox 26"/>
          <p:cNvSpPr txBox="1"/>
          <p:nvPr/>
        </p:nvSpPr>
        <p:spPr>
          <a:xfrm>
            <a:off x="8015859" y="5207330"/>
            <a:ext cx="877163" cy="307777"/>
          </a:xfrm>
          <a:prstGeom prst="rect">
            <a:avLst/>
          </a:prstGeom>
          <a:noFill/>
        </p:spPr>
        <p:txBody>
          <a:bodyPr wrap="none" rtlCol="0">
            <a:spAutoFit/>
          </a:bodyPr>
          <a:lstStyle/>
          <a:p>
            <a:r>
              <a:rPr lang="en-US" sz="1400" dirty="0" smtClean="0"/>
              <a:t>Bus cable</a:t>
            </a:r>
            <a:endParaRPr lang="en-US" sz="1400" dirty="0"/>
          </a:p>
        </p:txBody>
      </p:sp>
      <p:sp>
        <p:nvSpPr>
          <p:cNvPr id="7" name="Slide Number Placeholder 6"/>
          <p:cNvSpPr>
            <a:spLocks noGrp="1"/>
          </p:cNvSpPr>
          <p:nvPr>
            <p:ph type="sldNum" sz="quarter" idx="4"/>
          </p:nvPr>
        </p:nvSpPr>
        <p:spPr/>
        <p:txBody>
          <a:bodyPr/>
          <a:lstStyle/>
          <a:p>
            <a:fld id="{6070F1EA-D356-4F46-B5A4-84E3001D93AB}" type="slidenum">
              <a:rPr lang="en-US" smtClean="0"/>
              <a:t>31</a:t>
            </a:fld>
            <a:endParaRPr lang="en-US"/>
          </a:p>
        </p:txBody>
      </p:sp>
      <p:sp>
        <p:nvSpPr>
          <p:cNvPr id="10" name="Footer Placeholder 9"/>
          <p:cNvSpPr>
            <a:spLocks noGrp="1"/>
          </p:cNvSpPr>
          <p:nvPr>
            <p:ph type="ftr" sz="quarter" idx="3"/>
          </p:nvPr>
        </p:nvSpPr>
        <p:spPr/>
        <p:txBody>
          <a:bodyPr/>
          <a:lstStyle/>
          <a:p>
            <a:r>
              <a:rPr lang="en-US" smtClean="0"/>
              <a:t>P. Riedler/CERN - Seoul, April 5-6, 2013</a:t>
            </a:r>
            <a:endParaRPr lang="en-US"/>
          </a:p>
        </p:txBody>
      </p:sp>
    </p:spTree>
    <p:extLst>
      <p:ext uri="{BB962C8B-B14F-4D97-AF65-F5344CB8AC3E}">
        <p14:creationId xmlns:p14="http://schemas.microsoft.com/office/powerpoint/2010/main" val="225081179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studies</a:t>
            </a:r>
            <a:endParaRPr lang="en-US"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32</a:t>
            </a:fld>
            <a:endParaRPr lang="en-US"/>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42745" r="624" b="47608"/>
          <a:stretch/>
        </p:blipFill>
        <p:spPr bwMode="auto">
          <a:xfrm>
            <a:off x="192351" y="1742444"/>
            <a:ext cx="8820980" cy="572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2460603" y="2318508"/>
            <a:ext cx="4320480" cy="246221"/>
          </a:xfrm>
          <a:prstGeom prst="rect">
            <a:avLst/>
          </a:prstGeom>
          <a:solidFill>
            <a:schemeClr val="bg1"/>
          </a:solidFill>
        </p:spPr>
        <p:txBody>
          <a:bodyPr wrap="square" rtlCol="0">
            <a:spAutoFit/>
          </a:bodyPr>
          <a:lstStyle/>
          <a:p>
            <a:pPr algn="ctr"/>
            <a:r>
              <a:rPr lang="en-GB" sz="1000" dirty="0" smtClean="0">
                <a:latin typeface="Arial" pitchFamily="34" charset="0"/>
                <a:cs typeface="Arial" pitchFamily="34" charset="0"/>
              </a:rPr>
              <a:t> AVDD &amp; DVDD DC Voltage drop</a:t>
            </a:r>
          </a:p>
        </p:txBody>
      </p:sp>
      <p:pic>
        <p:nvPicPr>
          <p:cNvPr id="13"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4051" t="23229" b="15271"/>
          <a:stretch/>
        </p:blipFill>
        <p:spPr bwMode="auto">
          <a:xfrm>
            <a:off x="333962" y="3183038"/>
            <a:ext cx="6822513" cy="2497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1647863" y="5737785"/>
            <a:ext cx="4320480" cy="246221"/>
          </a:xfrm>
          <a:prstGeom prst="rect">
            <a:avLst/>
          </a:prstGeom>
          <a:solidFill>
            <a:schemeClr val="bg1"/>
          </a:solidFill>
        </p:spPr>
        <p:txBody>
          <a:bodyPr wrap="square" rtlCol="0">
            <a:spAutoFit/>
          </a:bodyPr>
          <a:lstStyle/>
          <a:p>
            <a:pPr algn="ctr"/>
            <a:r>
              <a:rPr lang="en-GB" sz="1000" dirty="0" smtClean="0">
                <a:latin typeface="Arial" pitchFamily="34" charset="0"/>
                <a:cs typeface="Arial" pitchFamily="34" charset="0"/>
              </a:rPr>
              <a:t> </a:t>
            </a:r>
            <a:r>
              <a:rPr lang="en-GB" sz="1000" dirty="0">
                <a:latin typeface="Arial" pitchFamily="34" charset="0"/>
                <a:cs typeface="Arial" pitchFamily="34" charset="0"/>
              </a:rPr>
              <a:t>Power plane, AVDD &amp; DVDD</a:t>
            </a:r>
            <a:endParaRPr lang="en-GB" sz="1000" dirty="0" smtClean="0">
              <a:latin typeface="Arial" pitchFamily="34" charset="0"/>
              <a:cs typeface="Arial" pitchFamily="34" charset="0"/>
            </a:endParaRPr>
          </a:p>
        </p:txBody>
      </p:sp>
      <p:sp>
        <p:nvSpPr>
          <p:cNvPr id="15" name="TextBox 14"/>
          <p:cNvSpPr txBox="1"/>
          <p:nvPr/>
        </p:nvSpPr>
        <p:spPr>
          <a:xfrm>
            <a:off x="7474600" y="3776259"/>
            <a:ext cx="1571840" cy="584775"/>
          </a:xfrm>
          <a:prstGeom prst="rect">
            <a:avLst/>
          </a:prstGeom>
          <a:noFill/>
        </p:spPr>
        <p:txBody>
          <a:bodyPr wrap="square" rtlCol="0">
            <a:spAutoFit/>
          </a:bodyPr>
          <a:lstStyle/>
          <a:p>
            <a:pPr algn="ctr"/>
            <a:r>
              <a:rPr lang="en-GB" sz="1600" dirty="0" smtClean="0">
                <a:latin typeface="Arial" pitchFamily="34" charset="0"/>
                <a:cs typeface="Arial" pitchFamily="34" charset="0"/>
              </a:rPr>
              <a:t>Current sinks 39 mA</a:t>
            </a:r>
            <a:endParaRPr lang="fr-FR" sz="1600" dirty="0">
              <a:latin typeface="Arial" pitchFamily="34" charset="0"/>
              <a:cs typeface="Arial" pitchFamily="34" charset="0"/>
            </a:endParaRPr>
          </a:p>
        </p:txBody>
      </p:sp>
      <p:sp>
        <p:nvSpPr>
          <p:cNvPr id="16" name="TextBox 15"/>
          <p:cNvSpPr txBox="1"/>
          <p:nvPr/>
        </p:nvSpPr>
        <p:spPr>
          <a:xfrm>
            <a:off x="1359830" y="2844484"/>
            <a:ext cx="2385387" cy="338554"/>
          </a:xfrm>
          <a:prstGeom prst="rect">
            <a:avLst/>
          </a:prstGeom>
          <a:noFill/>
        </p:spPr>
        <p:txBody>
          <a:bodyPr wrap="square" rtlCol="0">
            <a:spAutoFit/>
          </a:bodyPr>
          <a:lstStyle/>
          <a:p>
            <a:pPr algn="ctr"/>
            <a:r>
              <a:rPr lang="en-GB" sz="1600" dirty="0" smtClean="0">
                <a:latin typeface="Arial" pitchFamily="34" charset="0"/>
                <a:cs typeface="Arial" pitchFamily="34" charset="0"/>
              </a:rPr>
              <a:t>Voltage sources 1.8V</a:t>
            </a:r>
            <a:endParaRPr lang="fr-FR" sz="1600" dirty="0">
              <a:latin typeface="Arial" pitchFamily="34" charset="0"/>
              <a:cs typeface="Arial" pitchFamily="34" charset="0"/>
            </a:endParaRPr>
          </a:p>
        </p:txBody>
      </p:sp>
      <p:cxnSp>
        <p:nvCxnSpPr>
          <p:cNvPr id="17" name="Straight Arrow Connector 16"/>
          <p:cNvCxnSpPr/>
          <p:nvPr/>
        </p:nvCxnSpPr>
        <p:spPr>
          <a:xfrm flipH="1">
            <a:off x="956234" y="3183038"/>
            <a:ext cx="763637" cy="409025"/>
          </a:xfrm>
          <a:prstGeom prst="straightConnector1">
            <a:avLst/>
          </a:prstGeom>
          <a:ln w="1905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999792" y="3183038"/>
            <a:ext cx="720079" cy="1021093"/>
          </a:xfrm>
          <a:prstGeom prst="straightConnector1">
            <a:avLst/>
          </a:prstGeom>
          <a:ln w="1905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1"/>
          </p:cNvCxnSpPr>
          <p:nvPr/>
        </p:nvCxnSpPr>
        <p:spPr>
          <a:xfrm flipH="1" flipV="1">
            <a:off x="6904448" y="3592066"/>
            <a:ext cx="570152" cy="476581"/>
          </a:xfrm>
          <a:prstGeom prst="straightConnector1">
            <a:avLst/>
          </a:prstGeom>
          <a:ln w="1905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5" idx="1"/>
          </p:cNvCxnSpPr>
          <p:nvPr/>
        </p:nvCxnSpPr>
        <p:spPr>
          <a:xfrm flipH="1">
            <a:off x="6904448" y="4068647"/>
            <a:ext cx="570152" cy="243496"/>
          </a:xfrm>
          <a:prstGeom prst="straightConnector1">
            <a:avLst/>
          </a:prstGeom>
          <a:ln w="1905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71699" y="3448047"/>
            <a:ext cx="838985"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AVDD</a:t>
            </a:r>
            <a:endParaRPr lang="fr-FR" sz="1000" b="1" dirty="0">
              <a:latin typeface="Arial" pitchFamily="34" charset="0"/>
              <a:cs typeface="Arial" pitchFamily="34" charset="0"/>
            </a:endParaRPr>
          </a:p>
        </p:txBody>
      </p:sp>
      <p:sp>
        <p:nvSpPr>
          <p:cNvPr id="22" name="TextBox 21"/>
          <p:cNvSpPr txBox="1"/>
          <p:nvPr/>
        </p:nvSpPr>
        <p:spPr>
          <a:xfrm>
            <a:off x="171699" y="4065922"/>
            <a:ext cx="838985"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DVDD</a:t>
            </a:r>
            <a:endParaRPr lang="fr-FR" sz="1000" b="1" dirty="0">
              <a:latin typeface="Arial" pitchFamily="34" charset="0"/>
              <a:cs typeface="Arial" pitchFamily="34" charset="0"/>
            </a:endParaRPr>
          </a:p>
        </p:txBody>
      </p:sp>
      <p:grpSp>
        <p:nvGrpSpPr>
          <p:cNvPr id="23" name="Group 22"/>
          <p:cNvGrpSpPr/>
          <p:nvPr/>
        </p:nvGrpSpPr>
        <p:grpSpPr>
          <a:xfrm>
            <a:off x="3576727" y="1382404"/>
            <a:ext cx="2088232" cy="288032"/>
            <a:chOff x="1943708" y="620688"/>
            <a:chExt cx="2088232" cy="288032"/>
          </a:xfrm>
        </p:grpSpPr>
        <p:sp>
          <p:nvSpPr>
            <p:cNvPr id="24" name="Rectangle 23"/>
            <p:cNvSpPr/>
            <p:nvPr/>
          </p:nvSpPr>
          <p:spPr>
            <a:xfrm>
              <a:off x="2015716" y="800708"/>
              <a:ext cx="324036" cy="1080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TextBox 24"/>
            <p:cNvSpPr txBox="1"/>
            <p:nvPr/>
          </p:nvSpPr>
          <p:spPr>
            <a:xfrm>
              <a:off x="1943708" y="620688"/>
              <a:ext cx="468052" cy="215444"/>
            </a:xfrm>
            <a:prstGeom prst="rect">
              <a:avLst/>
            </a:prstGeom>
            <a:noFill/>
          </p:spPr>
          <p:txBody>
            <a:bodyPr wrap="square" rtlCol="0">
              <a:spAutoFit/>
            </a:bodyPr>
            <a:lstStyle/>
            <a:p>
              <a:pPr algn="ctr"/>
              <a:r>
                <a:rPr lang="en-GB" sz="800" dirty="0" smtClean="0"/>
                <a:t>1.8v</a:t>
              </a:r>
              <a:endParaRPr lang="fr-FR" sz="800" dirty="0"/>
            </a:p>
          </p:txBody>
        </p:sp>
        <p:sp>
          <p:nvSpPr>
            <p:cNvPr id="26" name="Rectangle 25"/>
            <p:cNvSpPr/>
            <p:nvPr/>
          </p:nvSpPr>
          <p:spPr>
            <a:xfrm>
              <a:off x="2339752" y="800708"/>
              <a:ext cx="324036" cy="10801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TextBox 26"/>
            <p:cNvSpPr txBox="1"/>
            <p:nvPr/>
          </p:nvSpPr>
          <p:spPr>
            <a:xfrm>
              <a:off x="2267744" y="620688"/>
              <a:ext cx="468052" cy="215444"/>
            </a:xfrm>
            <a:prstGeom prst="rect">
              <a:avLst/>
            </a:prstGeom>
            <a:noFill/>
          </p:spPr>
          <p:txBody>
            <a:bodyPr wrap="square" rtlCol="0">
              <a:spAutoFit/>
            </a:bodyPr>
            <a:lstStyle/>
            <a:p>
              <a:pPr algn="ctr"/>
              <a:r>
                <a:rPr lang="en-GB" sz="800" dirty="0" smtClean="0"/>
                <a:t>1.78v</a:t>
              </a:r>
              <a:endParaRPr lang="fr-FR" sz="800" dirty="0"/>
            </a:p>
          </p:txBody>
        </p:sp>
        <p:sp>
          <p:nvSpPr>
            <p:cNvPr id="28" name="Rectangle 27"/>
            <p:cNvSpPr/>
            <p:nvPr/>
          </p:nvSpPr>
          <p:spPr>
            <a:xfrm>
              <a:off x="2663788" y="800708"/>
              <a:ext cx="324036" cy="10801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TextBox 28"/>
            <p:cNvSpPr txBox="1"/>
            <p:nvPr/>
          </p:nvSpPr>
          <p:spPr>
            <a:xfrm>
              <a:off x="2591780" y="620688"/>
              <a:ext cx="468052" cy="215444"/>
            </a:xfrm>
            <a:prstGeom prst="rect">
              <a:avLst/>
            </a:prstGeom>
            <a:noFill/>
          </p:spPr>
          <p:txBody>
            <a:bodyPr wrap="square" rtlCol="0">
              <a:spAutoFit/>
            </a:bodyPr>
            <a:lstStyle/>
            <a:p>
              <a:pPr algn="ctr"/>
              <a:r>
                <a:rPr lang="en-GB" sz="800" dirty="0" smtClean="0"/>
                <a:t>1.77v</a:t>
              </a:r>
              <a:endParaRPr lang="fr-FR" sz="800" dirty="0"/>
            </a:p>
          </p:txBody>
        </p:sp>
        <p:sp>
          <p:nvSpPr>
            <p:cNvPr id="30" name="Rectangle 29"/>
            <p:cNvSpPr/>
            <p:nvPr/>
          </p:nvSpPr>
          <p:spPr>
            <a:xfrm>
              <a:off x="2987824" y="800708"/>
              <a:ext cx="324036" cy="108012"/>
            </a:xfrm>
            <a:prstGeom prst="rect">
              <a:avLst/>
            </a:prstGeom>
            <a:solidFill>
              <a:srgbClr val="2CFA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TextBox 30"/>
            <p:cNvSpPr txBox="1"/>
            <p:nvPr/>
          </p:nvSpPr>
          <p:spPr>
            <a:xfrm>
              <a:off x="2915816" y="620688"/>
              <a:ext cx="468052" cy="215444"/>
            </a:xfrm>
            <a:prstGeom prst="rect">
              <a:avLst/>
            </a:prstGeom>
            <a:noFill/>
          </p:spPr>
          <p:txBody>
            <a:bodyPr wrap="square" rtlCol="0">
              <a:spAutoFit/>
            </a:bodyPr>
            <a:lstStyle/>
            <a:p>
              <a:pPr algn="ctr"/>
              <a:r>
                <a:rPr lang="en-GB" sz="800" dirty="0" smtClean="0"/>
                <a:t>1.75v</a:t>
              </a:r>
              <a:endParaRPr lang="fr-FR" sz="800" dirty="0"/>
            </a:p>
          </p:txBody>
        </p:sp>
        <p:sp>
          <p:nvSpPr>
            <p:cNvPr id="32" name="Rectangle 31"/>
            <p:cNvSpPr/>
            <p:nvPr/>
          </p:nvSpPr>
          <p:spPr>
            <a:xfrm>
              <a:off x="3311860" y="800708"/>
              <a:ext cx="324036" cy="108012"/>
            </a:xfrm>
            <a:prstGeom prst="rect">
              <a:avLst/>
            </a:prstGeom>
            <a:solidFill>
              <a:srgbClr val="C1F4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TextBox 32"/>
            <p:cNvSpPr txBox="1"/>
            <p:nvPr/>
          </p:nvSpPr>
          <p:spPr>
            <a:xfrm>
              <a:off x="3239852" y="620688"/>
              <a:ext cx="468052" cy="215444"/>
            </a:xfrm>
            <a:prstGeom prst="rect">
              <a:avLst/>
            </a:prstGeom>
            <a:noFill/>
          </p:spPr>
          <p:txBody>
            <a:bodyPr wrap="square" rtlCol="0">
              <a:spAutoFit/>
            </a:bodyPr>
            <a:lstStyle/>
            <a:p>
              <a:pPr algn="ctr"/>
              <a:r>
                <a:rPr lang="en-GB" sz="800" dirty="0" smtClean="0"/>
                <a:t>1.72v</a:t>
              </a:r>
              <a:endParaRPr lang="fr-FR" sz="800" dirty="0"/>
            </a:p>
          </p:txBody>
        </p:sp>
        <p:sp>
          <p:nvSpPr>
            <p:cNvPr id="34" name="Rectangle 33"/>
            <p:cNvSpPr/>
            <p:nvPr/>
          </p:nvSpPr>
          <p:spPr>
            <a:xfrm>
              <a:off x="3635896" y="800708"/>
              <a:ext cx="324036" cy="108012"/>
            </a:xfrm>
            <a:prstGeom prst="rect">
              <a:avLst/>
            </a:prstGeom>
            <a:solidFill>
              <a:srgbClr val="164C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TextBox 34"/>
            <p:cNvSpPr txBox="1"/>
            <p:nvPr/>
          </p:nvSpPr>
          <p:spPr>
            <a:xfrm>
              <a:off x="3563888" y="620688"/>
              <a:ext cx="468052" cy="215444"/>
            </a:xfrm>
            <a:prstGeom prst="rect">
              <a:avLst/>
            </a:prstGeom>
            <a:noFill/>
          </p:spPr>
          <p:txBody>
            <a:bodyPr wrap="square" rtlCol="0">
              <a:spAutoFit/>
            </a:bodyPr>
            <a:lstStyle/>
            <a:p>
              <a:pPr algn="ctr"/>
              <a:r>
                <a:rPr lang="en-GB" sz="800" dirty="0" smtClean="0"/>
                <a:t>1.69v</a:t>
              </a:r>
              <a:endParaRPr lang="fr-FR" sz="800" dirty="0"/>
            </a:p>
          </p:txBody>
        </p:sp>
      </p:grpSp>
      <p:sp>
        <p:nvSpPr>
          <p:cNvPr id="49" name="TextBox 48"/>
          <p:cNvSpPr txBox="1"/>
          <p:nvPr/>
        </p:nvSpPr>
        <p:spPr>
          <a:xfrm>
            <a:off x="7474600" y="5984006"/>
            <a:ext cx="1342191" cy="261610"/>
          </a:xfrm>
          <a:prstGeom prst="rect">
            <a:avLst/>
          </a:prstGeom>
          <a:noFill/>
        </p:spPr>
        <p:txBody>
          <a:bodyPr wrap="none" rtlCol="0">
            <a:spAutoFit/>
          </a:bodyPr>
          <a:lstStyle/>
          <a:p>
            <a:r>
              <a:rPr lang="en-US" sz="1100" dirty="0" smtClean="0"/>
              <a:t>A. </a:t>
            </a:r>
            <a:r>
              <a:rPr lang="en-US" sz="1100" dirty="0" err="1" smtClean="0"/>
              <a:t>Junique</a:t>
            </a:r>
            <a:r>
              <a:rPr lang="en-US" sz="1100" dirty="0" smtClean="0"/>
              <a:t>, CERN</a:t>
            </a:r>
            <a:endParaRPr lang="en-US" sz="1100" dirty="0"/>
          </a:p>
        </p:txBody>
      </p:sp>
    </p:spTree>
    <p:extLst>
      <p:ext uri="{BB962C8B-B14F-4D97-AF65-F5344CB8AC3E}">
        <p14:creationId xmlns:p14="http://schemas.microsoft.com/office/powerpoint/2010/main" val="419049860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studies</a:t>
            </a:r>
            <a:endParaRPr lang="en-US"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33</a:t>
            </a:fld>
            <a:endParaRPr lang="en-US"/>
          </a:p>
        </p:txBody>
      </p:sp>
      <p:sp>
        <p:nvSpPr>
          <p:cNvPr id="49" name="TextBox 48"/>
          <p:cNvSpPr txBox="1"/>
          <p:nvPr/>
        </p:nvSpPr>
        <p:spPr>
          <a:xfrm>
            <a:off x="7474600" y="5984006"/>
            <a:ext cx="1342191" cy="261610"/>
          </a:xfrm>
          <a:prstGeom prst="rect">
            <a:avLst/>
          </a:prstGeom>
          <a:noFill/>
        </p:spPr>
        <p:txBody>
          <a:bodyPr wrap="none" rtlCol="0">
            <a:spAutoFit/>
          </a:bodyPr>
          <a:lstStyle/>
          <a:p>
            <a:r>
              <a:rPr lang="en-US" sz="1100" dirty="0" smtClean="0"/>
              <a:t>A. </a:t>
            </a:r>
            <a:r>
              <a:rPr lang="en-US" sz="1100" dirty="0" err="1" smtClean="0"/>
              <a:t>Junique</a:t>
            </a:r>
            <a:r>
              <a:rPr lang="en-US" sz="1100" dirty="0" smtClean="0"/>
              <a:t>, CERN</a:t>
            </a:r>
            <a:endParaRPr lang="en-US" sz="1100" dirty="0"/>
          </a:p>
        </p:txBody>
      </p:sp>
      <p:grpSp>
        <p:nvGrpSpPr>
          <p:cNvPr id="36" name="Group 35"/>
          <p:cNvGrpSpPr/>
          <p:nvPr/>
        </p:nvGrpSpPr>
        <p:grpSpPr>
          <a:xfrm>
            <a:off x="1403648" y="1211010"/>
            <a:ext cx="6480721" cy="5400600"/>
            <a:chOff x="251519" y="656692"/>
            <a:chExt cx="6480721" cy="5400600"/>
          </a:xfrm>
        </p:grpSpPr>
        <p:graphicFrame>
          <p:nvGraphicFramePr>
            <p:cNvPr id="37" name="Chart 36"/>
            <p:cNvGraphicFramePr>
              <a:graphicFrameLocks/>
            </p:cNvGraphicFramePr>
            <p:nvPr>
              <p:extLst>
                <p:ext uri="{D42A27DB-BD31-4B8C-83A1-F6EECF244321}">
                  <p14:modId xmlns:p14="http://schemas.microsoft.com/office/powerpoint/2010/main" val="3124054918"/>
                </p:ext>
              </p:extLst>
            </p:nvPr>
          </p:nvGraphicFramePr>
          <p:xfrm>
            <a:off x="251519" y="656692"/>
            <a:ext cx="6480721" cy="5400600"/>
          </p:xfrm>
          <a:graphic>
            <a:graphicData uri="http://schemas.openxmlformats.org/drawingml/2006/chart">
              <c:chart xmlns:c="http://schemas.openxmlformats.org/drawingml/2006/chart" xmlns:r="http://schemas.openxmlformats.org/officeDocument/2006/relationships" r:id="rId2"/>
            </a:graphicData>
          </a:graphic>
        </p:graphicFrame>
        <p:sp>
          <p:nvSpPr>
            <p:cNvPr id="38" name="Rectangle 37"/>
            <p:cNvSpPr/>
            <p:nvPr/>
          </p:nvSpPr>
          <p:spPr>
            <a:xfrm>
              <a:off x="935596" y="872716"/>
              <a:ext cx="504056" cy="1008131"/>
            </a:xfrm>
            <a:prstGeom prst="rect">
              <a:avLst/>
            </a:prstGeom>
            <a:solidFill>
              <a:srgbClr val="00B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39" name="Rectangle 38"/>
            <p:cNvSpPr/>
            <p:nvPr/>
          </p:nvSpPr>
          <p:spPr>
            <a:xfrm>
              <a:off x="1475656" y="1376781"/>
              <a:ext cx="432048" cy="1260177"/>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40" name="Rectangle 39"/>
            <p:cNvSpPr/>
            <p:nvPr/>
          </p:nvSpPr>
          <p:spPr>
            <a:xfrm>
              <a:off x="1979712" y="1948084"/>
              <a:ext cx="396044" cy="1440156"/>
            </a:xfrm>
            <a:prstGeom prst="rect">
              <a:avLst/>
            </a:prstGeom>
            <a:solidFill>
              <a:srgbClr val="00B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41" name="Rectangle 40"/>
            <p:cNvSpPr/>
            <p:nvPr/>
          </p:nvSpPr>
          <p:spPr>
            <a:xfrm>
              <a:off x="2460446" y="2249631"/>
              <a:ext cx="419366" cy="1620189"/>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42" name="Rectangle 41"/>
            <p:cNvSpPr/>
            <p:nvPr/>
          </p:nvSpPr>
          <p:spPr>
            <a:xfrm>
              <a:off x="2951820" y="2558388"/>
              <a:ext cx="396044" cy="1620189"/>
            </a:xfrm>
            <a:prstGeom prst="rect">
              <a:avLst/>
            </a:prstGeom>
            <a:solidFill>
              <a:srgbClr val="00B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43" name="Rectangle 42"/>
            <p:cNvSpPr/>
            <p:nvPr/>
          </p:nvSpPr>
          <p:spPr>
            <a:xfrm>
              <a:off x="3419872" y="2733690"/>
              <a:ext cx="468052" cy="1800168"/>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44" name="Rectangle 43"/>
            <p:cNvSpPr/>
            <p:nvPr/>
          </p:nvSpPr>
          <p:spPr>
            <a:xfrm>
              <a:off x="3959932" y="2923677"/>
              <a:ext cx="396044" cy="1828475"/>
            </a:xfrm>
            <a:prstGeom prst="rect">
              <a:avLst/>
            </a:prstGeom>
            <a:solidFill>
              <a:srgbClr val="00B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45" name="Rectangle 44"/>
            <p:cNvSpPr/>
            <p:nvPr/>
          </p:nvSpPr>
          <p:spPr>
            <a:xfrm>
              <a:off x="4427984" y="3031358"/>
              <a:ext cx="428240" cy="1899584"/>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46" name="Rectangle 45"/>
            <p:cNvSpPr/>
            <p:nvPr/>
          </p:nvSpPr>
          <p:spPr>
            <a:xfrm>
              <a:off x="4902370" y="3102466"/>
              <a:ext cx="425714" cy="1828475"/>
            </a:xfrm>
            <a:prstGeom prst="rect">
              <a:avLst/>
            </a:prstGeom>
            <a:solidFill>
              <a:srgbClr val="00B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fr-FR"/>
            </a:p>
          </p:txBody>
        </p:sp>
        <p:sp>
          <p:nvSpPr>
            <p:cNvPr id="47" name="TextBox 46"/>
            <p:cNvSpPr txBox="1"/>
            <p:nvPr/>
          </p:nvSpPr>
          <p:spPr>
            <a:xfrm>
              <a:off x="870700" y="1664804"/>
              <a:ext cx="633847"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Chip1</a:t>
              </a:r>
              <a:endParaRPr lang="fr-FR" sz="1000" b="1" dirty="0">
                <a:latin typeface="Arial" pitchFamily="34" charset="0"/>
                <a:cs typeface="Arial" pitchFamily="34" charset="0"/>
              </a:endParaRPr>
            </a:p>
          </p:txBody>
        </p:sp>
        <p:sp>
          <p:nvSpPr>
            <p:cNvPr id="48" name="TextBox 47"/>
            <p:cNvSpPr txBox="1"/>
            <p:nvPr/>
          </p:nvSpPr>
          <p:spPr>
            <a:xfrm>
              <a:off x="1403648" y="2420888"/>
              <a:ext cx="576064"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Chip2</a:t>
              </a:r>
              <a:endParaRPr lang="fr-FR" sz="1000" b="1" dirty="0">
                <a:latin typeface="Arial" pitchFamily="34" charset="0"/>
                <a:cs typeface="Arial" pitchFamily="34" charset="0"/>
              </a:endParaRPr>
            </a:p>
          </p:txBody>
        </p:sp>
        <p:sp>
          <p:nvSpPr>
            <p:cNvPr id="50" name="TextBox 49"/>
            <p:cNvSpPr txBox="1"/>
            <p:nvPr/>
          </p:nvSpPr>
          <p:spPr>
            <a:xfrm>
              <a:off x="1907704" y="3182779"/>
              <a:ext cx="576064"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Chip3</a:t>
              </a:r>
              <a:endParaRPr lang="fr-FR" sz="1000" b="1" dirty="0">
                <a:latin typeface="Arial" pitchFamily="34" charset="0"/>
                <a:cs typeface="Arial" pitchFamily="34" charset="0"/>
              </a:endParaRPr>
            </a:p>
          </p:txBody>
        </p:sp>
        <p:sp>
          <p:nvSpPr>
            <p:cNvPr id="51" name="TextBox 50"/>
            <p:cNvSpPr txBox="1"/>
            <p:nvPr/>
          </p:nvSpPr>
          <p:spPr>
            <a:xfrm>
              <a:off x="2375756" y="3650831"/>
              <a:ext cx="576064"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Chip4</a:t>
              </a:r>
              <a:endParaRPr lang="fr-FR" sz="1000" b="1" dirty="0">
                <a:latin typeface="Arial" pitchFamily="34" charset="0"/>
                <a:cs typeface="Arial" pitchFamily="34" charset="0"/>
              </a:endParaRPr>
            </a:p>
          </p:txBody>
        </p:sp>
        <p:sp>
          <p:nvSpPr>
            <p:cNvPr id="52" name="TextBox 51"/>
            <p:cNvSpPr txBox="1"/>
            <p:nvPr/>
          </p:nvSpPr>
          <p:spPr>
            <a:xfrm>
              <a:off x="2879812" y="3429000"/>
              <a:ext cx="576064"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Chip5</a:t>
              </a:r>
              <a:endParaRPr lang="fr-FR" sz="1000" b="1" dirty="0">
                <a:latin typeface="Arial" pitchFamily="34" charset="0"/>
                <a:cs typeface="Arial" pitchFamily="34" charset="0"/>
              </a:endParaRPr>
            </a:p>
          </p:txBody>
        </p:sp>
        <p:sp>
          <p:nvSpPr>
            <p:cNvPr id="53" name="TextBox 52"/>
            <p:cNvSpPr txBox="1"/>
            <p:nvPr/>
          </p:nvSpPr>
          <p:spPr>
            <a:xfrm>
              <a:off x="3347864" y="3650830"/>
              <a:ext cx="576064"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Chip6</a:t>
              </a:r>
              <a:endParaRPr lang="fr-FR" sz="1000" b="1" dirty="0">
                <a:latin typeface="Arial" pitchFamily="34" charset="0"/>
                <a:cs typeface="Arial" pitchFamily="34" charset="0"/>
              </a:endParaRPr>
            </a:p>
          </p:txBody>
        </p:sp>
        <p:sp>
          <p:nvSpPr>
            <p:cNvPr id="54" name="TextBox 53"/>
            <p:cNvSpPr txBox="1"/>
            <p:nvPr/>
          </p:nvSpPr>
          <p:spPr>
            <a:xfrm>
              <a:off x="3851920" y="3830851"/>
              <a:ext cx="576064"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Chip7</a:t>
              </a:r>
              <a:endParaRPr lang="fr-FR" sz="1000" b="1" dirty="0">
                <a:latin typeface="Arial" pitchFamily="34" charset="0"/>
                <a:cs typeface="Arial" pitchFamily="34" charset="0"/>
              </a:endParaRPr>
            </a:p>
          </p:txBody>
        </p:sp>
        <p:sp>
          <p:nvSpPr>
            <p:cNvPr id="55" name="TextBox 54"/>
            <p:cNvSpPr txBox="1"/>
            <p:nvPr/>
          </p:nvSpPr>
          <p:spPr>
            <a:xfrm>
              <a:off x="4355976" y="3981150"/>
              <a:ext cx="576064"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Chip8</a:t>
              </a:r>
              <a:endParaRPr lang="fr-FR" sz="1000" b="1" dirty="0">
                <a:latin typeface="Arial" pitchFamily="34" charset="0"/>
                <a:cs typeface="Arial" pitchFamily="34" charset="0"/>
              </a:endParaRPr>
            </a:p>
          </p:txBody>
        </p:sp>
        <p:sp>
          <p:nvSpPr>
            <p:cNvPr id="56" name="TextBox 55"/>
            <p:cNvSpPr txBox="1"/>
            <p:nvPr/>
          </p:nvSpPr>
          <p:spPr>
            <a:xfrm>
              <a:off x="4824028" y="4110692"/>
              <a:ext cx="576064" cy="246221"/>
            </a:xfrm>
            <a:prstGeom prst="rect">
              <a:avLst/>
            </a:prstGeom>
            <a:noFill/>
          </p:spPr>
          <p:txBody>
            <a:bodyPr wrap="square" rtlCol="0">
              <a:spAutoFit/>
            </a:bodyPr>
            <a:lstStyle/>
            <a:p>
              <a:pPr algn="ctr"/>
              <a:r>
                <a:rPr lang="en-GB" sz="1000" b="1" dirty="0" smtClean="0">
                  <a:latin typeface="Arial" pitchFamily="34" charset="0"/>
                  <a:cs typeface="Arial" pitchFamily="34" charset="0"/>
                </a:rPr>
                <a:t>Chip9</a:t>
              </a:r>
              <a:endParaRPr lang="fr-FR" sz="1000" b="1" dirty="0">
                <a:latin typeface="Arial" pitchFamily="34" charset="0"/>
                <a:cs typeface="Arial" pitchFamily="34" charset="0"/>
              </a:endParaRPr>
            </a:p>
          </p:txBody>
        </p:sp>
      </p:grpSp>
    </p:spTree>
    <p:extLst>
      <p:ext uri="{BB962C8B-B14F-4D97-AF65-F5344CB8AC3E}">
        <p14:creationId xmlns:p14="http://schemas.microsoft.com/office/powerpoint/2010/main" val="269508654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Decoupling capacitors for the IB module</a:t>
            </a:r>
            <a:endParaRPr lang="en-US" dirty="0"/>
          </a:p>
        </p:txBody>
      </p:sp>
      <p:sp>
        <p:nvSpPr>
          <p:cNvPr id="4" name="Content Placeholder 3"/>
          <p:cNvSpPr>
            <a:spLocks noGrp="1"/>
          </p:cNvSpPr>
          <p:nvPr>
            <p:ph sz="quarter" idx="11"/>
          </p:nvPr>
        </p:nvSpPr>
        <p:spPr>
          <a:xfrm>
            <a:off x="634257" y="1676852"/>
            <a:ext cx="7794315" cy="4350886"/>
          </a:xfrm>
        </p:spPr>
        <p:txBody>
          <a:bodyPr/>
          <a:lstStyle/>
          <a:p>
            <a:r>
              <a:rPr lang="en-US" sz="1600" dirty="0" smtClean="0"/>
              <a:t>Investigating low mass decoupling capacitors (Silicon):</a:t>
            </a:r>
            <a:endParaRPr lang="en-US" sz="16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34</a:t>
            </a:fld>
            <a:endParaRPr lang="en-US"/>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r="32506"/>
          <a:stretch/>
        </p:blipFill>
        <p:spPr>
          <a:xfrm>
            <a:off x="895130" y="2208763"/>
            <a:ext cx="2307352" cy="2734898"/>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3822626746"/>
              </p:ext>
            </p:extLst>
          </p:nvPr>
        </p:nvGraphicFramePr>
        <p:xfrm>
          <a:off x="918878" y="5088698"/>
          <a:ext cx="4176464" cy="1656184"/>
        </p:xfrm>
        <a:graphic>
          <a:graphicData uri="http://schemas.openxmlformats.org/drawingml/2006/table">
            <a:tbl>
              <a:tblPr>
                <a:tableStyleId>{5940675A-B579-460E-94D1-54222C63F5DA}</a:tableStyleId>
              </a:tblPr>
              <a:tblGrid>
                <a:gridCol w="1440160"/>
                <a:gridCol w="1512168"/>
                <a:gridCol w="1224136"/>
              </a:tblGrid>
              <a:tr h="383387">
                <a:tc>
                  <a:txBody>
                    <a:bodyPr/>
                    <a:lstStyle/>
                    <a:p>
                      <a:pPr algn="ctr"/>
                      <a:r>
                        <a:rPr lang="fr-FR" sz="1200" b="1" dirty="0">
                          <a:solidFill>
                            <a:schemeClr val="bg1"/>
                          </a:solidFill>
                          <a:latin typeface="Arial" pitchFamily="34" charset="0"/>
                          <a:cs typeface="Arial" pitchFamily="34" charset="0"/>
                        </a:rPr>
                        <a:t>Capacitance value</a:t>
                      </a:r>
                    </a:p>
                  </a:txBody>
                  <a:tcPr marL="12448" marR="12448" marT="12448" marB="12448" anchor="ctr">
                    <a:solidFill>
                      <a:schemeClr val="tx1"/>
                    </a:solidFill>
                  </a:tcPr>
                </a:tc>
                <a:tc>
                  <a:txBody>
                    <a:bodyPr/>
                    <a:lstStyle/>
                    <a:p>
                      <a:pPr algn="ctr"/>
                      <a:r>
                        <a:rPr lang="fr-FR" sz="1200" b="1" dirty="0" smtClean="0">
                          <a:solidFill>
                            <a:schemeClr val="bg1"/>
                          </a:solidFill>
                          <a:latin typeface="Arial" pitchFamily="34" charset="0"/>
                          <a:cs typeface="Arial" pitchFamily="34" charset="0"/>
                        </a:rPr>
                        <a:t>Size (L x I) mm</a:t>
                      </a:r>
                      <a:endParaRPr lang="fr-FR" sz="1200" b="1" dirty="0">
                        <a:solidFill>
                          <a:schemeClr val="bg1"/>
                        </a:solidFill>
                        <a:latin typeface="Arial" pitchFamily="34" charset="0"/>
                        <a:cs typeface="Arial" pitchFamily="34" charset="0"/>
                      </a:endParaRPr>
                    </a:p>
                  </a:txBody>
                  <a:tcPr marL="12448" marR="12448" marT="12448" marB="12448" anchor="ctr">
                    <a:solidFill>
                      <a:schemeClr val="tx1"/>
                    </a:solidFill>
                  </a:tcPr>
                </a:tc>
                <a:tc>
                  <a:txBody>
                    <a:bodyPr/>
                    <a:lstStyle/>
                    <a:p>
                      <a:pPr algn="ctr"/>
                      <a:r>
                        <a:rPr lang="fr-FR" sz="1200" b="1" dirty="0">
                          <a:solidFill>
                            <a:schemeClr val="bg1"/>
                          </a:solidFill>
                          <a:latin typeface="Arial" pitchFamily="34" charset="0"/>
                          <a:cs typeface="Arial" pitchFamily="34" charset="0"/>
                        </a:rPr>
                        <a:t>Die </a:t>
                      </a:r>
                      <a:r>
                        <a:rPr lang="fr-FR" sz="1200" b="1" dirty="0" err="1">
                          <a:solidFill>
                            <a:schemeClr val="bg1"/>
                          </a:solidFill>
                          <a:latin typeface="Arial" pitchFamily="34" charset="0"/>
                          <a:cs typeface="Arial" pitchFamily="34" charset="0"/>
                        </a:rPr>
                        <a:t>thickness</a:t>
                      </a:r>
                      <a:endParaRPr lang="fr-FR" sz="1200" b="1" dirty="0">
                        <a:solidFill>
                          <a:schemeClr val="bg1"/>
                        </a:solidFill>
                        <a:latin typeface="Arial" pitchFamily="34" charset="0"/>
                        <a:cs typeface="Arial" pitchFamily="34" charset="0"/>
                      </a:endParaRPr>
                    </a:p>
                  </a:txBody>
                  <a:tcPr marL="12448" marR="12448" marT="12448" marB="12448" anchor="ctr">
                    <a:solidFill>
                      <a:schemeClr val="tx1"/>
                    </a:solidFill>
                  </a:tcPr>
                </a:tc>
              </a:tr>
              <a:tr h="264685">
                <a:tc>
                  <a:txBody>
                    <a:bodyPr/>
                    <a:lstStyle/>
                    <a:p>
                      <a:pPr algn="ctr"/>
                      <a:r>
                        <a:rPr lang="fr-FR" sz="1200" dirty="0"/>
                        <a:t>10pF &gt; 10nF</a:t>
                      </a:r>
                    </a:p>
                  </a:txBody>
                  <a:tcPr marL="12448" marR="12448" marT="12448" marB="12448" anchor="ctr"/>
                </a:tc>
                <a:tc>
                  <a:txBody>
                    <a:bodyPr/>
                    <a:lstStyle/>
                    <a:p>
                      <a:pPr algn="ctr"/>
                      <a:r>
                        <a:rPr lang="en-GB" sz="1200" dirty="0" smtClean="0"/>
                        <a:t>0.8</a:t>
                      </a:r>
                      <a:r>
                        <a:rPr lang="en-GB" sz="1200" baseline="0" dirty="0" smtClean="0"/>
                        <a:t> x 0.6 (0201)</a:t>
                      </a:r>
                      <a:endParaRPr lang="fr-FR" sz="1200" dirty="0"/>
                    </a:p>
                  </a:txBody>
                  <a:tcPr marL="12448" marR="12448" marT="12448" marB="12448" anchor="ctr"/>
                </a:tc>
                <a:tc>
                  <a:txBody>
                    <a:bodyPr/>
                    <a:lstStyle/>
                    <a:p>
                      <a:pPr algn="ctr"/>
                      <a:r>
                        <a:rPr lang="fr-FR" sz="1200"/>
                        <a:t>100µm</a:t>
                      </a:r>
                    </a:p>
                  </a:txBody>
                  <a:tcPr marL="12448" marR="12448" marT="12448" marB="12448" anchor="ctr"/>
                </a:tc>
              </a:tr>
              <a:tr h="252028">
                <a:tc>
                  <a:txBody>
                    <a:bodyPr/>
                    <a:lstStyle/>
                    <a:p>
                      <a:pPr algn="ctr"/>
                      <a:r>
                        <a:rPr lang="fr-FR" sz="1200" dirty="0"/>
                        <a:t>10pF &gt; 100nF</a:t>
                      </a:r>
                    </a:p>
                  </a:txBody>
                  <a:tcPr marL="12448" marR="12448" marT="12448" marB="12448" anchor="ctr"/>
                </a:tc>
                <a:tc>
                  <a:txBody>
                    <a:bodyPr/>
                    <a:lstStyle/>
                    <a:p>
                      <a:pPr algn="ctr"/>
                      <a:r>
                        <a:rPr lang="fr-FR" sz="1200" dirty="0" smtClean="0"/>
                        <a:t>1.2 x 0.7 (0402)</a:t>
                      </a:r>
                      <a:endParaRPr lang="fr-FR" sz="1200" dirty="0"/>
                    </a:p>
                  </a:txBody>
                  <a:tcPr marL="12448" marR="12448" marT="12448" marB="12448" anchor="ctr"/>
                </a:tc>
                <a:tc>
                  <a:txBody>
                    <a:bodyPr/>
                    <a:lstStyle/>
                    <a:p>
                      <a:pPr algn="ctr"/>
                      <a:r>
                        <a:rPr lang="fr-FR" sz="1200"/>
                        <a:t>100µm</a:t>
                      </a:r>
                    </a:p>
                  </a:txBody>
                  <a:tcPr marL="12448" marR="12448" marT="12448" marB="12448" anchor="ctr"/>
                </a:tc>
              </a:tr>
              <a:tr h="252028">
                <a:tc>
                  <a:txBody>
                    <a:bodyPr/>
                    <a:lstStyle/>
                    <a:p>
                      <a:pPr algn="ctr"/>
                      <a:r>
                        <a:rPr lang="fr-FR" sz="1200" dirty="0"/>
                        <a:t>10pF &gt; 100nF</a:t>
                      </a:r>
                    </a:p>
                  </a:txBody>
                  <a:tcPr marL="12448" marR="12448" marT="12448" marB="12448" anchor="ctr"/>
                </a:tc>
                <a:tc>
                  <a:txBody>
                    <a:bodyPr/>
                    <a:lstStyle/>
                    <a:p>
                      <a:pPr algn="ctr"/>
                      <a:r>
                        <a:rPr lang="fr-FR" sz="1200" dirty="0" smtClean="0"/>
                        <a:t>1.8 x 1.1 (0603)</a:t>
                      </a:r>
                      <a:endParaRPr lang="fr-FR" sz="1200" dirty="0"/>
                    </a:p>
                  </a:txBody>
                  <a:tcPr marL="12448" marR="12448" marT="12448" marB="12448" anchor="ctr"/>
                </a:tc>
                <a:tc>
                  <a:txBody>
                    <a:bodyPr/>
                    <a:lstStyle/>
                    <a:p>
                      <a:pPr algn="ctr"/>
                      <a:r>
                        <a:rPr lang="fr-FR" sz="1200"/>
                        <a:t>100µm</a:t>
                      </a:r>
                    </a:p>
                  </a:txBody>
                  <a:tcPr marL="12448" marR="12448" marT="12448" marB="12448" anchor="ctr"/>
                </a:tc>
              </a:tr>
              <a:tr h="252028">
                <a:tc>
                  <a:txBody>
                    <a:bodyPr/>
                    <a:lstStyle/>
                    <a:p>
                      <a:pPr algn="ctr"/>
                      <a:r>
                        <a:rPr lang="fr-FR" sz="1200" dirty="0"/>
                        <a:t>10pF &gt;100nF</a:t>
                      </a:r>
                    </a:p>
                  </a:txBody>
                  <a:tcPr marL="12448" marR="12448" marT="12448" marB="12448" anchor="ctr"/>
                </a:tc>
                <a:tc>
                  <a:txBody>
                    <a:bodyPr/>
                    <a:lstStyle/>
                    <a:p>
                      <a:pPr algn="ctr"/>
                      <a:r>
                        <a:rPr lang="fr-FR" sz="1200" dirty="0" smtClean="0"/>
                        <a:t>2.2 x 1.4 (0805)</a:t>
                      </a:r>
                      <a:endParaRPr lang="fr-FR" sz="1200" dirty="0"/>
                    </a:p>
                  </a:txBody>
                  <a:tcPr marL="12448" marR="12448" marT="12448" marB="12448" anchor="ctr"/>
                </a:tc>
                <a:tc>
                  <a:txBody>
                    <a:bodyPr/>
                    <a:lstStyle/>
                    <a:p>
                      <a:pPr algn="ctr"/>
                      <a:r>
                        <a:rPr lang="fr-FR" sz="1200"/>
                        <a:t>100µm</a:t>
                      </a:r>
                    </a:p>
                  </a:txBody>
                  <a:tcPr marL="12448" marR="12448" marT="12448" marB="12448" anchor="ctr"/>
                </a:tc>
              </a:tr>
              <a:tr h="252028">
                <a:tc>
                  <a:txBody>
                    <a:bodyPr/>
                    <a:lstStyle/>
                    <a:p>
                      <a:pPr algn="ctr"/>
                      <a:r>
                        <a:rPr lang="fr-FR" sz="1200" dirty="0"/>
                        <a:t>10pF &gt; 1µF</a:t>
                      </a:r>
                    </a:p>
                  </a:txBody>
                  <a:tcPr marL="12448" marR="12448" marT="12448" marB="12448" anchor="ctr"/>
                </a:tc>
                <a:tc>
                  <a:txBody>
                    <a:bodyPr/>
                    <a:lstStyle/>
                    <a:p>
                      <a:pPr algn="ctr"/>
                      <a:r>
                        <a:rPr lang="fr-FR" sz="1200" dirty="0" smtClean="0"/>
                        <a:t>3.4 x 1.8 (1206)</a:t>
                      </a:r>
                      <a:endParaRPr lang="fr-FR" sz="1200" dirty="0"/>
                    </a:p>
                  </a:txBody>
                  <a:tcPr marL="12448" marR="12448" marT="12448" marB="12448" anchor="ctr"/>
                </a:tc>
                <a:tc>
                  <a:txBody>
                    <a:bodyPr/>
                    <a:lstStyle/>
                    <a:p>
                      <a:pPr algn="ctr"/>
                      <a:r>
                        <a:rPr lang="fr-FR" sz="1200" dirty="0"/>
                        <a:t>100µm</a:t>
                      </a:r>
                    </a:p>
                  </a:txBody>
                  <a:tcPr marL="12448" marR="12448" marT="12448" marB="12448" anchor="ctr"/>
                </a:tc>
              </a:tr>
            </a:tbl>
          </a:graphicData>
        </a:graphic>
      </p:graphicFrame>
      <p:pic>
        <p:nvPicPr>
          <p:cNvPr id="9" name="Picture 2" descr="Dimensions boitier c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6822" y="5165725"/>
            <a:ext cx="2571750" cy="11906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6863" y="2133253"/>
            <a:ext cx="4630560" cy="28353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4549101" y="4155499"/>
            <a:ext cx="4572000" cy="584776"/>
          </a:xfrm>
          <a:prstGeom prst="rect">
            <a:avLst/>
          </a:prstGeom>
        </p:spPr>
        <p:txBody>
          <a:bodyPr>
            <a:spAutoFit/>
          </a:bodyPr>
          <a:lstStyle/>
          <a:p>
            <a:r>
              <a:rPr lang="en-GB" sz="1600" dirty="0" smtClean="0">
                <a:latin typeface="Arial" pitchFamily="34" charset="0"/>
                <a:cs typeface="Arial" pitchFamily="34" charset="0"/>
              </a:rPr>
              <a:t>Simulation of the impedance </a:t>
            </a:r>
            <a:r>
              <a:rPr lang="en-GB" sz="1600" dirty="0">
                <a:latin typeface="Arial" pitchFamily="34" charset="0"/>
                <a:cs typeface="Arial" pitchFamily="34" charset="0"/>
              </a:rPr>
              <a:t>of the DVDD as seen from the chip9 </a:t>
            </a:r>
            <a:r>
              <a:rPr lang="en-GB" sz="1600" dirty="0" smtClean="0">
                <a:latin typeface="Arial" pitchFamily="34" charset="0"/>
                <a:cs typeface="Arial" pitchFamily="34" charset="0"/>
              </a:rPr>
              <a:t>w/o </a:t>
            </a:r>
            <a:r>
              <a:rPr lang="en-GB" sz="1600" dirty="0">
                <a:latin typeface="Arial" pitchFamily="34" charset="0"/>
                <a:cs typeface="Arial" pitchFamily="34" charset="0"/>
              </a:rPr>
              <a:t>decoupling capacitor</a:t>
            </a:r>
            <a:endParaRPr lang="fr-FR" sz="1600" dirty="0">
              <a:latin typeface="Arial" pitchFamily="34" charset="0"/>
              <a:cs typeface="Arial" pitchFamily="34" charset="0"/>
            </a:endParaRPr>
          </a:p>
        </p:txBody>
      </p:sp>
    </p:spTree>
    <p:extLst>
      <p:ext uri="{BB962C8B-B14F-4D97-AF65-F5344CB8AC3E}">
        <p14:creationId xmlns:p14="http://schemas.microsoft.com/office/powerpoint/2010/main" val="227512541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4. PCB design inner layer modules – next steps</a:t>
            </a:r>
            <a:endParaRPr lang="en-US" dirty="0">
              <a:solidFill>
                <a:srgbClr val="800000"/>
              </a:solidFill>
            </a:endParaRPr>
          </a:p>
        </p:txBody>
      </p:sp>
      <p:sp>
        <p:nvSpPr>
          <p:cNvPr id="4" name="Content Placeholder 3"/>
          <p:cNvSpPr>
            <a:spLocks noGrp="1"/>
          </p:cNvSpPr>
          <p:nvPr>
            <p:ph sz="quarter" idx="11"/>
          </p:nvPr>
        </p:nvSpPr>
        <p:spPr/>
        <p:txBody>
          <a:bodyPr/>
          <a:lstStyle/>
          <a:p>
            <a:r>
              <a:rPr lang="en-US" sz="1600" b="1" dirty="0" smtClean="0"/>
              <a:t>First design study ongoing for the inner barrel modules, however many items on the to-do list:</a:t>
            </a:r>
          </a:p>
          <a:p>
            <a:pPr marL="285750" indent="-285750">
              <a:buFont typeface="Wingdings" charset="2"/>
              <a:buChar char="§"/>
            </a:pPr>
            <a:r>
              <a:rPr lang="en-US" sz="1600" dirty="0" smtClean="0"/>
              <a:t>Testing of prototype PCBs </a:t>
            </a:r>
          </a:p>
          <a:p>
            <a:pPr marL="285750" indent="-285750">
              <a:buFont typeface="Wingdings" charset="2"/>
              <a:buChar char="§"/>
            </a:pPr>
            <a:r>
              <a:rPr lang="en-US" sz="1600" dirty="0" err="1" smtClean="0"/>
              <a:t>Optimisation</a:t>
            </a:r>
            <a:r>
              <a:rPr lang="en-US" sz="1600" dirty="0" smtClean="0"/>
              <a:t> of the layer stack-up and production of Aluminum-polyimide PCBs</a:t>
            </a:r>
          </a:p>
          <a:p>
            <a:pPr marL="285750" indent="-285750">
              <a:buFont typeface="Wingdings" charset="2"/>
              <a:buChar char="§"/>
            </a:pPr>
            <a:r>
              <a:rPr lang="en-US" sz="1600" dirty="0" smtClean="0"/>
              <a:t>Qualification of passive components</a:t>
            </a:r>
          </a:p>
          <a:p>
            <a:pPr marL="285750" indent="-285750">
              <a:buFont typeface="Wingdings" charset="2"/>
              <a:buChar char="§"/>
            </a:pPr>
            <a:r>
              <a:rPr lang="en-US" sz="1600" dirty="0" smtClean="0"/>
              <a:t>Development of production test and QA procedure</a:t>
            </a:r>
          </a:p>
          <a:p>
            <a:pPr marL="285750" indent="-285750">
              <a:buFont typeface="Wingdings" charset="2"/>
              <a:buChar char="§"/>
            </a:pPr>
            <a:endParaRPr lang="en-US" sz="1600" dirty="0" smtClean="0"/>
          </a:p>
          <a:p>
            <a:pPr marL="285750" indent="-285750">
              <a:buFont typeface="Wingdings" charset="2"/>
              <a:buChar char="§"/>
            </a:pPr>
            <a:r>
              <a:rPr lang="en-US" sz="1600" dirty="0" smtClean="0"/>
              <a:t>Similar effort for the outer layer needs to be started NOW!</a:t>
            </a:r>
          </a:p>
          <a:p>
            <a:pPr marL="285750" indent="-285750">
              <a:buFont typeface="Wingdings" charset="2"/>
              <a:buChar char="§"/>
            </a:pPr>
            <a:endParaRPr lang="en-US" sz="1600" dirty="0" smtClean="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35</a:t>
            </a:fld>
            <a:endParaRPr lang="en-US"/>
          </a:p>
        </p:txBody>
      </p:sp>
    </p:spTree>
    <p:extLst>
      <p:ext uri="{BB962C8B-B14F-4D97-AF65-F5344CB8AC3E}">
        <p14:creationId xmlns:p14="http://schemas.microsoft.com/office/powerpoint/2010/main" val="401477293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4" name="Content Placeholder 3"/>
          <p:cNvSpPr>
            <a:spLocks noGrp="1"/>
          </p:cNvSpPr>
          <p:nvPr>
            <p:ph sz="quarter" idx="11"/>
          </p:nvPr>
        </p:nvSpPr>
        <p:spPr>
          <a:xfrm>
            <a:off x="634257" y="1741973"/>
            <a:ext cx="7794315" cy="4285765"/>
          </a:xfrm>
        </p:spPr>
        <p:txBody>
          <a:bodyPr/>
          <a:lstStyle/>
          <a:p>
            <a:pPr marL="285750" indent="-285750">
              <a:buFont typeface="Wingdings" charset="2"/>
              <a:buChar char="§"/>
            </a:pPr>
            <a:r>
              <a:rPr lang="en-US" sz="1600" dirty="0" smtClean="0"/>
              <a:t>Many areas in the field of module development and construction are requiring immediate efforts to conclude the development phase and to prepare for the production.</a:t>
            </a:r>
          </a:p>
          <a:p>
            <a:endParaRPr lang="en-US" sz="1600" dirty="0" smtClean="0"/>
          </a:p>
          <a:p>
            <a:pPr marL="285750" indent="-285750">
              <a:buFont typeface="Wingdings" charset="2"/>
              <a:buChar char="§"/>
            </a:pPr>
            <a:r>
              <a:rPr lang="en-US" sz="1600" dirty="0" smtClean="0"/>
              <a:t>This presentation gave an overview of the developments done in context with the module development, i.e. thinning and dicing, chip test and verification, flip chip assembly of module and development of a module PCB for the inner barrel.</a:t>
            </a:r>
          </a:p>
          <a:p>
            <a:pPr marL="285750" indent="-285750">
              <a:buFont typeface="Wingdings" charset="2"/>
              <a:buChar char="§"/>
            </a:pPr>
            <a:endParaRPr lang="en-US" sz="1600" dirty="0" smtClean="0"/>
          </a:p>
          <a:p>
            <a:pPr marL="285750" indent="-285750">
              <a:buFont typeface="Wingdings" charset="2"/>
              <a:buChar char="§"/>
            </a:pPr>
            <a:r>
              <a:rPr lang="en-US" sz="1600" dirty="0" smtClean="0"/>
              <a:t>The large number of components will require specific efforts to automatize process steps and to log test data as well as tracking components.</a:t>
            </a:r>
            <a:endParaRPr lang="en-US" sz="16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36</a:t>
            </a:fld>
            <a:endParaRPr lang="en-US"/>
          </a:p>
        </p:txBody>
      </p:sp>
    </p:spTree>
    <p:extLst>
      <p:ext uri="{BB962C8B-B14F-4D97-AF65-F5344CB8AC3E}">
        <p14:creationId xmlns:p14="http://schemas.microsoft.com/office/powerpoint/2010/main" val="32923656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list</a:t>
            </a:r>
            <a:endParaRPr lang="en-US" dirty="0"/>
          </a:p>
        </p:txBody>
      </p:sp>
      <p:sp>
        <p:nvSpPr>
          <p:cNvPr id="4" name="Content Placeholder 3"/>
          <p:cNvSpPr>
            <a:spLocks noGrp="1"/>
          </p:cNvSpPr>
          <p:nvPr>
            <p:ph sz="quarter" idx="11"/>
          </p:nvPr>
        </p:nvSpPr>
        <p:spPr/>
        <p:txBody>
          <a:bodyPr/>
          <a:lstStyle/>
          <a:p>
            <a:r>
              <a:rPr lang="en-US" b="1" dirty="0" smtClean="0"/>
              <a:t>Wafer thinning and dicing:</a:t>
            </a:r>
          </a:p>
          <a:p>
            <a:pPr marL="285750" indent="-285750">
              <a:buFont typeface="Wingdings" charset="2"/>
              <a:buChar char="§"/>
            </a:pPr>
            <a:r>
              <a:rPr lang="en-US" sz="1400" dirty="0"/>
              <a:t>QA procedures: metrology measurements (edge quality, flatness, ..) – will become part of the large production testing</a:t>
            </a:r>
            <a:r>
              <a:rPr lang="en-US" sz="1400" dirty="0" smtClean="0"/>
              <a:t>!</a:t>
            </a:r>
          </a:p>
          <a:p>
            <a:pPr marL="285750" indent="-285750">
              <a:buFont typeface="Wingdings" charset="2"/>
              <a:buChar char="§"/>
            </a:pPr>
            <a:endParaRPr lang="en-US" sz="1400" dirty="0"/>
          </a:p>
          <a:p>
            <a:r>
              <a:rPr lang="en-US" sz="1400" b="1" dirty="0" smtClean="0"/>
              <a:t>Chip testing and verification:</a:t>
            </a:r>
          </a:p>
          <a:p>
            <a:pPr marL="285750" indent="-285750">
              <a:buFont typeface="Wingdings" charset="2"/>
              <a:buChar char="§"/>
            </a:pPr>
            <a:r>
              <a:rPr lang="en-US" sz="1400" dirty="0"/>
              <a:t>Start to work on </a:t>
            </a:r>
            <a:r>
              <a:rPr lang="en-US" sz="1400" b="1" dirty="0"/>
              <a:t>test environment preparation</a:t>
            </a:r>
            <a:r>
              <a:rPr lang="en-US" sz="1400" dirty="0"/>
              <a:t>:</a:t>
            </a:r>
          </a:p>
          <a:p>
            <a:pPr marL="1028700" lvl="1">
              <a:buFont typeface="Wingdings" charset="2"/>
              <a:buChar char="§"/>
            </a:pPr>
            <a:r>
              <a:rPr lang="en-US" sz="1400" dirty="0"/>
              <a:t>Probing (including mechanical tooling, probe-card design, …)</a:t>
            </a:r>
          </a:p>
          <a:p>
            <a:pPr marL="1028700" lvl="1">
              <a:buFont typeface="Wingdings" charset="2"/>
              <a:buChar char="§"/>
            </a:pPr>
            <a:r>
              <a:rPr lang="en-US" sz="1400" dirty="0"/>
              <a:t>Visual inspection system</a:t>
            </a:r>
          </a:p>
          <a:p>
            <a:pPr marL="1028700" lvl="1">
              <a:buFont typeface="Wingdings" charset="2"/>
              <a:buChar char="§"/>
            </a:pPr>
            <a:r>
              <a:rPr lang="en-US" sz="1400" dirty="0"/>
              <a:t>Define test areas (clean room)</a:t>
            </a:r>
          </a:p>
          <a:p>
            <a:pPr>
              <a:buFont typeface="Wingdings" charset="2"/>
              <a:buChar char="§"/>
            </a:pPr>
            <a:r>
              <a:rPr lang="en-US" sz="1400" dirty="0"/>
              <a:t> </a:t>
            </a:r>
            <a:r>
              <a:rPr lang="en-US" sz="1400" b="1" dirty="0" err="1"/>
              <a:t>Automatisation</a:t>
            </a:r>
            <a:r>
              <a:rPr lang="en-US" sz="1400" b="1" dirty="0"/>
              <a:t> of test-system</a:t>
            </a:r>
            <a:r>
              <a:rPr lang="en-US" sz="1400" dirty="0"/>
              <a:t>: movements, pattern recognition?</a:t>
            </a:r>
          </a:p>
          <a:p>
            <a:pPr>
              <a:buFont typeface="Wingdings" charset="2"/>
              <a:buChar char="§"/>
            </a:pPr>
            <a:r>
              <a:rPr lang="en-US" sz="1400" dirty="0"/>
              <a:t> Define </a:t>
            </a:r>
            <a:r>
              <a:rPr lang="en-US" sz="1400" b="1" dirty="0"/>
              <a:t>database</a:t>
            </a:r>
            <a:r>
              <a:rPr lang="en-US" sz="1400" dirty="0"/>
              <a:t> for test-results</a:t>
            </a:r>
          </a:p>
          <a:p>
            <a:pPr>
              <a:buFont typeface="Wingdings" charset="2"/>
              <a:buChar char="§"/>
            </a:pPr>
            <a:r>
              <a:rPr lang="en-US" sz="1400" dirty="0"/>
              <a:t> </a:t>
            </a:r>
            <a:r>
              <a:rPr lang="en-US" sz="1400" b="1" dirty="0"/>
              <a:t>Component tracking</a:t>
            </a:r>
            <a:r>
              <a:rPr lang="en-US" sz="1400" dirty="0"/>
              <a:t> – investigate technical options</a:t>
            </a:r>
            <a:endParaRPr lang="en-US" sz="100" dirty="0"/>
          </a:p>
          <a:p>
            <a:pPr marL="285750" indent="-285750">
              <a:buFont typeface="Wingdings" charset="2"/>
              <a:buChar char="§"/>
            </a:pPr>
            <a:endParaRPr lang="en-US" sz="1400" dirty="0"/>
          </a:p>
          <a:p>
            <a:endParaRPr lang="en-US"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37</a:t>
            </a:fld>
            <a:endParaRPr lang="en-US"/>
          </a:p>
        </p:txBody>
      </p:sp>
    </p:spTree>
    <p:extLst>
      <p:ext uri="{BB962C8B-B14F-4D97-AF65-F5344CB8AC3E}">
        <p14:creationId xmlns:p14="http://schemas.microsoft.com/office/powerpoint/2010/main" val="28011821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list</a:t>
            </a:r>
            <a:endParaRPr lang="en-US" dirty="0"/>
          </a:p>
        </p:txBody>
      </p:sp>
      <p:sp>
        <p:nvSpPr>
          <p:cNvPr id="4" name="Content Placeholder 3"/>
          <p:cNvSpPr>
            <a:spLocks noGrp="1"/>
          </p:cNvSpPr>
          <p:nvPr>
            <p:ph sz="quarter" idx="11"/>
          </p:nvPr>
        </p:nvSpPr>
        <p:spPr/>
        <p:txBody>
          <a:bodyPr/>
          <a:lstStyle/>
          <a:p>
            <a:r>
              <a:rPr lang="en-US" sz="1400" b="1" dirty="0" smtClean="0"/>
              <a:t>Flip chip mounting on module:</a:t>
            </a:r>
          </a:p>
          <a:p>
            <a:pPr marL="285750" indent="-285750">
              <a:buFont typeface="Wingdings" charset="2"/>
              <a:buChar char="§"/>
            </a:pPr>
            <a:r>
              <a:rPr lang="en-US" sz="1400" dirty="0" smtClean="0"/>
              <a:t>Prepare </a:t>
            </a:r>
            <a:r>
              <a:rPr lang="en-US" sz="1400" dirty="0"/>
              <a:t>mechanical setup for module construction</a:t>
            </a:r>
          </a:p>
          <a:p>
            <a:pPr marL="285750" indent="-285750">
              <a:buFont typeface="Wingdings" charset="2"/>
              <a:buChar char="§"/>
            </a:pPr>
            <a:r>
              <a:rPr lang="en-US" sz="1400" dirty="0"/>
              <a:t>Automatize and develop metrology and inspection system for large scale production</a:t>
            </a:r>
          </a:p>
          <a:p>
            <a:pPr marL="285750" indent="-285750">
              <a:buFont typeface="Wingdings" charset="2"/>
              <a:buChar char="§"/>
            </a:pPr>
            <a:r>
              <a:rPr lang="en-US" sz="1400" dirty="0"/>
              <a:t>Develop QA procedure for the production assembly</a:t>
            </a:r>
          </a:p>
          <a:p>
            <a:pPr marL="285750" indent="-285750">
              <a:buFont typeface="Wingdings" charset="2"/>
              <a:buChar char="§"/>
            </a:pPr>
            <a:endParaRPr lang="en-US" sz="1400" dirty="0" smtClean="0"/>
          </a:p>
          <a:p>
            <a:r>
              <a:rPr lang="en-US" sz="1400" b="1" dirty="0" smtClean="0"/>
              <a:t>Flex PCB:</a:t>
            </a:r>
            <a:endParaRPr lang="en-US" sz="1400" b="1" dirty="0"/>
          </a:p>
          <a:p>
            <a:pPr marL="285750" indent="-285750">
              <a:buFont typeface="Wingdings" charset="2"/>
              <a:buChar char="§"/>
            </a:pPr>
            <a:r>
              <a:rPr lang="en-US" sz="1400" dirty="0" err="1" smtClean="0"/>
              <a:t>Optimisation</a:t>
            </a:r>
            <a:r>
              <a:rPr lang="en-US" sz="1400" dirty="0" smtClean="0"/>
              <a:t> </a:t>
            </a:r>
            <a:r>
              <a:rPr lang="en-US" sz="1400" dirty="0"/>
              <a:t>of the layer stack-up and production of Aluminum-polyimide PCBs</a:t>
            </a:r>
          </a:p>
          <a:p>
            <a:pPr marL="285750" indent="-285750">
              <a:buFont typeface="Wingdings" charset="2"/>
              <a:buChar char="§"/>
            </a:pPr>
            <a:r>
              <a:rPr lang="en-US" sz="1400" dirty="0"/>
              <a:t>Qualification of passive components</a:t>
            </a:r>
          </a:p>
          <a:p>
            <a:pPr marL="285750" indent="-285750">
              <a:buFont typeface="Wingdings" charset="2"/>
              <a:buChar char="§"/>
            </a:pPr>
            <a:r>
              <a:rPr lang="en-US" sz="1400" dirty="0"/>
              <a:t>Development of production test and QA </a:t>
            </a:r>
            <a:r>
              <a:rPr lang="en-US" sz="1400" dirty="0" smtClean="0"/>
              <a:t>procedure</a:t>
            </a:r>
            <a:endParaRPr lang="en-US" sz="1400" dirty="0"/>
          </a:p>
          <a:p>
            <a:pPr marL="285750" indent="-285750">
              <a:buFont typeface="Wingdings" charset="2"/>
              <a:buChar char="§"/>
            </a:pPr>
            <a:r>
              <a:rPr lang="en-US" sz="1400" dirty="0" smtClean="0"/>
              <a:t>Work on outer layer flex PCB </a:t>
            </a:r>
            <a:r>
              <a:rPr lang="en-US" sz="1400" dirty="0"/>
              <a:t>needs to be </a:t>
            </a:r>
            <a:r>
              <a:rPr lang="en-US" sz="1400" dirty="0" smtClean="0"/>
              <a:t>started</a:t>
            </a:r>
            <a:endParaRPr lang="en-US" sz="1400" dirty="0"/>
          </a:p>
          <a:p>
            <a:endParaRPr lang="en-US"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38</a:t>
            </a:fld>
            <a:endParaRPr lang="en-US"/>
          </a:p>
        </p:txBody>
      </p:sp>
    </p:spTree>
    <p:extLst>
      <p:ext uri="{BB962C8B-B14F-4D97-AF65-F5344CB8AC3E}">
        <p14:creationId xmlns:p14="http://schemas.microsoft.com/office/powerpoint/2010/main" val="2035114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Thinning and Dicing</a:t>
            </a:r>
            <a:endParaRPr lang="en-US" dirty="0"/>
          </a:p>
        </p:txBody>
      </p:sp>
      <p:sp>
        <p:nvSpPr>
          <p:cNvPr id="4" name="Content Placeholder 3"/>
          <p:cNvSpPr>
            <a:spLocks noGrp="1"/>
          </p:cNvSpPr>
          <p:nvPr>
            <p:ph sz="quarter" idx="11"/>
          </p:nvPr>
        </p:nvSpPr>
        <p:spPr>
          <a:xfrm>
            <a:off x="634257" y="1634600"/>
            <a:ext cx="7794315" cy="4000500"/>
          </a:xfrm>
        </p:spPr>
        <p:txBody>
          <a:bodyPr/>
          <a:lstStyle/>
          <a:p>
            <a:pPr marL="285750" indent="-285750">
              <a:buFont typeface="Wingdings" charset="2"/>
              <a:buChar char="§"/>
            </a:pPr>
            <a:r>
              <a:rPr lang="en-US" sz="1500" dirty="0" smtClean="0"/>
              <a:t>Thinning and dicing of blanks, test wafers and CMOS wafers carried out with commercial wafer service supplier (Rockwood, France)</a:t>
            </a:r>
          </a:p>
          <a:p>
            <a:pPr marL="285750" indent="-285750">
              <a:buFont typeface="Wingdings" charset="2"/>
              <a:buChar char="§"/>
            </a:pPr>
            <a:r>
              <a:rPr lang="en-US" sz="1500" dirty="0" smtClean="0"/>
              <a:t>Process used so far: pre-dice wafers, then back-grind</a:t>
            </a:r>
          </a:p>
          <a:p>
            <a:pPr marL="285750" indent="-285750">
              <a:buFont typeface="Wingdings" charset="2"/>
              <a:buChar char="§"/>
            </a:pPr>
            <a:r>
              <a:rPr lang="en-US" sz="1500" dirty="0" smtClean="0"/>
              <a:t>Assumed die size: </a:t>
            </a:r>
            <a:r>
              <a:rPr lang="en-US" sz="1500" b="1" dirty="0" smtClean="0"/>
              <a:t>15 mm x 30 mm</a:t>
            </a:r>
            <a:endParaRPr lang="en-US" sz="1500" dirty="0"/>
          </a:p>
          <a:p>
            <a:pPr marL="285750" indent="-285750">
              <a:buFont typeface="Wingdings" charset="2"/>
              <a:buChar char="§"/>
            </a:pPr>
            <a:r>
              <a:rPr lang="en-US" sz="1500" dirty="0" smtClean="0"/>
              <a:t>Wafers thinned and diced since beginning of 2012:</a:t>
            </a:r>
            <a:endParaRPr lang="en-US" sz="15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058212475"/>
              </p:ext>
            </p:extLst>
          </p:nvPr>
        </p:nvGraphicFramePr>
        <p:xfrm>
          <a:off x="243140" y="3777111"/>
          <a:ext cx="8678610" cy="2542202"/>
        </p:xfrm>
        <a:graphic>
          <a:graphicData uri="http://schemas.openxmlformats.org/drawingml/2006/table">
            <a:tbl>
              <a:tblPr firstRow="1" bandRow="1">
                <a:tableStyleId>{93296810-A885-4BE3-A3E7-6D5BEEA58F35}</a:tableStyleId>
              </a:tblPr>
              <a:tblGrid>
                <a:gridCol w="1863768"/>
                <a:gridCol w="752109"/>
                <a:gridCol w="1430841"/>
                <a:gridCol w="2568933"/>
                <a:gridCol w="2062959"/>
              </a:tblGrid>
              <a:tr h="507770">
                <a:tc>
                  <a:txBody>
                    <a:bodyPr/>
                    <a:lstStyle/>
                    <a:p>
                      <a:endParaRPr lang="en-US" sz="1200" dirty="0"/>
                    </a:p>
                  </a:txBody>
                  <a:tcPr/>
                </a:tc>
                <a:tc>
                  <a:txBody>
                    <a:bodyPr/>
                    <a:lstStyle/>
                    <a:p>
                      <a:pPr algn="ctr"/>
                      <a:r>
                        <a:rPr lang="en-US" sz="1200" dirty="0" smtClean="0"/>
                        <a:t># of wafers</a:t>
                      </a:r>
                      <a:endParaRPr lang="en-US" sz="1200" dirty="0"/>
                    </a:p>
                  </a:txBody>
                  <a:tcPr/>
                </a:tc>
                <a:tc>
                  <a:txBody>
                    <a:bodyPr/>
                    <a:lstStyle/>
                    <a:p>
                      <a:pPr algn="ctr"/>
                      <a:r>
                        <a:rPr lang="en-US" sz="1200" dirty="0" smtClean="0"/>
                        <a:t>Die size</a:t>
                      </a:r>
                      <a:endParaRPr lang="en-US" sz="1200" dirty="0"/>
                    </a:p>
                  </a:txBody>
                  <a:tcPr/>
                </a:tc>
                <a:tc>
                  <a:txBody>
                    <a:bodyPr/>
                    <a:lstStyle/>
                    <a:p>
                      <a:endParaRPr lang="en-US" sz="1200" dirty="0"/>
                    </a:p>
                  </a:txBody>
                  <a:tcPr/>
                </a:tc>
                <a:tc>
                  <a:txBody>
                    <a:bodyPr/>
                    <a:lstStyle/>
                    <a:p>
                      <a:r>
                        <a:rPr lang="en-US" sz="1200" dirty="0" smtClean="0"/>
                        <a:t>Yield </a:t>
                      </a:r>
                    </a:p>
                    <a:p>
                      <a:r>
                        <a:rPr lang="en-US" sz="1200" dirty="0" smtClean="0"/>
                        <a:t>(#</a:t>
                      </a:r>
                      <a:r>
                        <a:rPr lang="en-US" sz="1200" baseline="0" dirty="0" smtClean="0"/>
                        <a:t> chips/# chips expected)</a:t>
                      </a:r>
                      <a:endParaRPr lang="en-US" sz="1200" dirty="0"/>
                    </a:p>
                  </a:txBody>
                  <a:tcPr/>
                </a:tc>
              </a:tr>
              <a:tr h="362693">
                <a:tc>
                  <a:txBody>
                    <a:bodyPr/>
                    <a:lstStyle/>
                    <a:p>
                      <a:r>
                        <a:rPr lang="en-US" sz="1200" dirty="0" smtClean="0"/>
                        <a:t>Blank wafers</a:t>
                      </a:r>
                      <a:endParaRPr lang="en-US" sz="1200" dirty="0"/>
                    </a:p>
                  </a:txBody>
                  <a:tcPr/>
                </a:tc>
                <a:tc>
                  <a:txBody>
                    <a:bodyPr/>
                    <a:lstStyle/>
                    <a:p>
                      <a:pPr algn="ctr"/>
                      <a:r>
                        <a:rPr lang="en-US" sz="1200" dirty="0" smtClean="0"/>
                        <a:t>13</a:t>
                      </a:r>
                      <a:endParaRPr lang="en-US" sz="1200" dirty="0"/>
                    </a:p>
                  </a:txBody>
                  <a:tcPr/>
                </a:tc>
                <a:tc>
                  <a:txBody>
                    <a:bodyPr/>
                    <a:lstStyle/>
                    <a:p>
                      <a:pPr algn="ctr"/>
                      <a:r>
                        <a:rPr lang="en-US" sz="1200" dirty="0" smtClean="0"/>
                        <a:t>Various die sizes </a:t>
                      </a:r>
                      <a:endParaRPr lang="en-US" sz="1200" dirty="0"/>
                    </a:p>
                  </a:txBody>
                  <a:tcPr/>
                </a:tc>
                <a:tc>
                  <a:txBody>
                    <a:bodyPr/>
                    <a:lstStyle/>
                    <a:p>
                      <a:r>
                        <a:rPr lang="en-US" sz="1200" dirty="0" smtClean="0"/>
                        <a:t>Mechanical  and</a:t>
                      </a:r>
                      <a:r>
                        <a:rPr lang="en-US" sz="1200" baseline="0" dirty="0" smtClean="0"/>
                        <a:t> assembly tests</a:t>
                      </a:r>
                      <a:endParaRPr lang="en-US" sz="1200" dirty="0"/>
                    </a:p>
                  </a:txBody>
                  <a:tcPr/>
                </a:tc>
                <a:tc>
                  <a:txBody>
                    <a:bodyPr/>
                    <a:lstStyle/>
                    <a:p>
                      <a:r>
                        <a:rPr lang="en-US" sz="1200" dirty="0" smtClean="0"/>
                        <a:t>-</a:t>
                      </a:r>
                      <a:endParaRPr lang="en-US" sz="1200" dirty="0"/>
                    </a:p>
                  </a:txBody>
                  <a:tcPr/>
                </a:tc>
              </a:tr>
              <a:tr h="362693">
                <a:tc>
                  <a:txBody>
                    <a:bodyPr/>
                    <a:lstStyle/>
                    <a:p>
                      <a:r>
                        <a:rPr lang="en-US" sz="1200" dirty="0" smtClean="0"/>
                        <a:t>Blank wafers</a:t>
                      </a:r>
                      <a:endParaRPr lang="en-US" sz="1200" dirty="0"/>
                    </a:p>
                  </a:txBody>
                  <a:tcPr/>
                </a:tc>
                <a:tc>
                  <a:txBody>
                    <a:bodyPr/>
                    <a:lstStyle/>
                    <a:p>
                      <a:pPr algn="ctr"/>
                      <a:r>
                        <a:rPr lang="en-US" sz="1200" dirty="0" smtClean="0"/>
                        <a:t>5</a:t>
                      </a:r>
                      <a:endParaRPr lang="en-US" sz="1200" dirty="0"/>
                    </a:p>
                  </a:txBody>
                  <a:tcPr/>
                </a:tc>
                <a:tc>
                  <a:txBody>
                    <a:bodyPr/>
                    <a:lstStyle/>
                    <a:p>
                      <a:pPr algn="ctr"/>
                      <a:r>
                        <a:rPr lang="en-US" sz="1200" dirty="0" smtClean="0"/>
                        <a:t>15</a:t>
                      </a:r>
                      <a:r>
                        <a:rPr lang="en-US" sz="1200" baseline="0" dirty="0" smtClean="0"/>
                        <a:t> mm x 30 mm</a:t>
                      </a:r>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Mechanical  and</a:t>
                      </a:r>
                      <a:r>
                        <a:rPr lang="en-US" sz="1200" baseline="0" dirty="0" smtClean="0"/>
                        <a:t> assembly tests</a:t>
                      </a:r>
                      <a:endParaRPr lang="en-US" sz="12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96% (263/275)</a:t>
                      </a:r>
                    </a:p>
                  </a:txBody>
                  <a:tcPr/>
                </a:tc>
              </a:tr>
              <a:tr h="294184">
                <a:tc>
                  <a:txBody>
                    <a:bodyPr/>
                    <a:lstStyle/>
                    <a:p>
                      <a:r>
                        <a:rPr lang="en-US" sz="1200" dirty="0" smtClean="0"/>
                        <a:t>Al pattern wafers</a:t>
                      </a:r>
                      <a:endParaRPr lang="en-US" sz="1200" dirty="0"/>
                    </a:p>
                  </a:txBody>
                  <a:tcPr/>
                </a:tc>
                <a:tc>
                  <a:txBody>
                    <a:bodyPr/>
                    <a:lstStyle/>
                    <a:p>
                      <a:pPr algn="ctr"/>
                      <a:r>
                        <a:rPr lang="en-US" sz="1200" dirty="0" smtClean="0"/>
                        <a:t>5</a:t>
                      </a:r>
                      <a:endParaRPr lang="en-US" sz="1200" dirty="0"/>
                    </a:p>
                  </a:txBody>
                  <a:tcPr/>
                </a:tc>
                <a:tc>
                  <a:txBody>
                    <a:bodyPr/>
                    <a:lstStyle/>
                    <a:p>
                      <a:pPr algn="ctr"/>
                      <a:r>
                        <a:rPr lang="en-US" sz="1200" dirty="0" smtClean="0"/>
                        <a:t>15 mm x 30 mm</a:t>
                      </a:r>
                      <a:endParaRPr lang="en-US" sz="1200" dirty="0"/>
                    </a:p>
                  </a:txBody>
                  <a:tcPr/>
                </a:tc>
                <a:tc>
                  <a:txBody>
                    <a:bodyPr/>
                    <a:lstStyle/>
                    <a:p>
                      <a:r>
                        <a:rPr lang="en-US" sz="1200" dirty="0" smtClean="0"/>
                        <a:t>Interconnection</a:t>
                      </a:r>
                      <a:r>
                        <a:rPr lang="en-US" sz="1200" baseline="0" dirty="0" smtClean="0"/>
                        <a:t> tests</a:t>
                      </a:r>
                      <a:endParaRPr lang="en-US" sz="1200" dirty="0"/>
                    </a:p>
                  </a:txBody>
                  <a:tcPr/>
                </a:tc>
                <a:tc>
                  <a:txBody>
                    <a:bodyPr/>
                    <a:lstStyle/>
                    <a:p>
                      <a:r>
                        <a:rPr lang="en-US" sz="1200" dirty="0" smtClean="0"/>
                        <a:t>89% (244/275)</a:t>
                      </a:r>
                      <a:endParaRPr lang="en-US" sz="1200" dirty="0"/>
                    </a:p>
                  </a:txBody>
                  <a:tcPr/>
                </a:tc>
              </a:tr>
              <a:tr h="294184">
                <a:tc>
                  <a:txBody>
                    <a:bodyPr/>
                    <a:lstStyle/>
                    <a:p>
                      <a:r>
                        <a:rPr lang="en-US" sz="1200" dirty="0" smtClean="0"/>
                        <a:t>Ni/Au pattern wafers</a:t>
                      </a:r>
                      <a:endParaRPr lang="en-US" sz="1200" dirty="0"/>
                    </a:p>
                  </a:txBody>
                  <a:tcPr/>
                </a:tc>
                <a:tc>
                  <a:txBody>
                    <a:bodyPr/>
                    <a:lstStyle/>
                    <a:p>
                      <a:pPr algn="ctr"/>
                      <a:r>
                        <a:rPr lang="en-US" sz="1200" dirty="0" smtClean="0"/>
                        <a:t>5</a:t>
                      </a:r>
                      <a:endParaRPr lang="en-US" sz="1200" dirty="0"/>
                    </a:p>
                  </a:txBody>
                  <a:tcPr/>
                </a:tc>
                <a:tc>
                  <a:txBody>
                    <a:bodyPr/>
                    <a:lstStyle/>
                    <a:p>
                      <a:pPr algn="ctr"/>
                      <a:r>
                        <a:rPr lang="en-US" sz="1200" dirty="0" smtClean="0"/>
                        <a:t>15 mm x 30 mm</a:t>
                      </a:r>
                      <a:endParaRPr lang="en-US" sz="1200" dirty="0"/>
                    </a:p>
                  </a:txBody>
                  <a:tcPr/>
                </a:tc>
                <a:tc>
                  <a:txBody>
                    <a:bodyPr/>
                    <a:lstStyle/>
                    <a:p>
                      <a:r>
                        <a:rPr lang="en-US" sz="1200" dirty="0" smtClean="0"/>
                        <a:t>Interconnection tests</a:t>
                      </a:r>
                      <a:endParaRPr lang="en-US" sz="1200" dirty="0"/>
                    </a:p>
                  </a:txBody>
                  <a:tcPr/>
                </a:tc>
                <a:tc>
                  <a:txBody>
                    <a:bodyPr/>
                    <a:lstStyle/>
                    <a:p>
                      <a:r>
                        <a:rPr lang="en-US" sz="1200" dirty="0" smtClean="0"/>
                        <a:t>77% (211/275)*</a:t>
                      </a:r>
                      <a:endParaRPr lang="en-US" sz="1200" dirty="0"/>
                    </a:p>
                  </a:txBody>
                  <a:tcPr/>
                </a:tc>
              </a:tr>
              <a:tr h="294184">
                <a:tc>
                  <a:txBody>
                    <a:bodyPr/>
                    <a:lstStyle/>
                    <a:p>
                      <a:r>
                        <a:rPr lang="en-US" sz="1200" dirty="0" smtClean="0"/>
                        <a:t>MIMOSA20 wafers</a:t>
                      </a:r>
                      <a:endParaRPr lang="en-US" sz="1200" dirty="0"/>
                    </a:p>
                  </a:txBody>
                  <a:tcPr/>
                </a:tc>
                <a:tc>
                  <a:txBody>
                    <a:bodyPr/>
                    <a:lstStyle/>
                    <a:p>
                      <a:pPr algn="ctr"/>
                      <a:r>
                        <a:rPr lang="en-US" sz="1200" dirty="0" smtClean="0"/>
                        <a:t>2</a:t>
                      </a:r>
                      <a:endParaRPr lang="en-US" sz="1200" dirty="0"/>
                    </a:p>
                  </a:txBody>
                  <a:tcPr/>
                </a:tc>
                <a:tc>
                  <a:txBody>
                    <a:bodyPr/>
                    <a:lstStyle/>
                    <a:p>
                      <a:pPr algn="ctr"/>
                      <a:r>
                        <a:rPr lang="en-US" sz="1200" dirty="0" smtClean="0"/>
                        <a:t>10 mm x 20 mm</a:t>
                      </a:r>
                      <a:endParaRPr lang="en-US" sz="1200" dirty="0"/>
                    </a:p>
                  </a:txBody>
                  <a:tcPr/>
                </a:tc>
                <a:tc>
                  <a:txBody>
                    <a:bodyPr/>
                    <a:lstStyle/>
                    <a:p>
                      <a:r>
                        <a:rPr lang="en-US" sz="1200" dirty="0" smtClean="0"/>
                        <a:t>Real CMOS wafers</a:t>
                      </a:r>
                      <a:endParaRPr lang="en-US" sz="1200" dirty="0"/>
                    </a:p>
                  </a:txBody>
                  <a:tcPr/>
                </a:tc>
                <a:tc>
                  <a:txBody>
                    <a:bodyPr/>
                    <a:lstStyle/>
                    <a:p>
                      <a:r>
                        <a:rPr lang="en-US" sz="1200" dirty="0" smtClean="0"/>
                        <a:t>100% (216/216)</a:t>
                      </a:r>
                      <a:endParaRPr lang="en-US" sz="1200" dirty="0"/>
                    </a:p>
                  </a:txBody>
                  <a:tcPr/>
                </a:tc>
              </a:tr>
              <a:tr h="294184">
                <a:tc>
                  <a:txBody>
                    <a:bodyPr/>
                    <a:lstStyle/>
                    <a:p>
                      <a:r>
                        <a:rPr lang="en-US" sz="1200" dirty="0" smtClean="0"/>
                        <a:t>Total</a:t>
                      </a:r>
                      <a:endParaRPr lang="en-US" sz="1200" b="1" dirty="0"/>
                    </a:p>
                  </a:txBody>
                  <a:tcPr/>
                </a:tc>
                <a:tc>
                  <a:txBody>
                    <a:bodyPr/>
                    <a:lstStyle/>
                    <a:p>
                      <a:pPr algn="ctr"/>
                      <a:r>
                        <a:rPr lang="en-US" sz="1200" dirty="0" smtClean="0"/>
                        <a:t>30</a:t>
                      </a:r>
                      <a:endParaRPr lang="en-US" sz="1200" dirty="0"/>
                    </a:p>
                  </a:txBody>
                  <a:tcPr/>
                </a:tc>
                <a:tc>
                  <a:txBody>
                    <a:bodyPr/>
                    <a:lstStyle/>
                    <a:p>
                      <a:pPr algn="ctr"/>
                      <a:endParaRPr lang="en-US" sz="1200" dirty="0"/>
                    </a:p>
                  </a:txBody>
                  <a:tcPr/>
                </a:tc>
                <a:tc>
                  <a:txBody>
                    <a:bodyPr/>
                    <a:lstStyle/>
                    <a:p>
                      <a:endParaRPr lang="en-US" sz="1200" dirty="0"/>
                    </a:p>
                  </a:txBody>
                  <a:tcPr/>
                </a:tc>
                <a:tc>
                  <a:txBody>
                    <a:bodyPr/>
                    <a:lstStyle/>
                    <a:p>
                      <a:r>
                        <a:rPr lang="en-US" sz="1200" dirty="0" smtClean="0"/>
                        <a:t>91%</a:t>
                      </a:r>
                      <a:endParaRPr lang="en-US" sz="1200" dirty="0"/>
                    </a:p>
                  </a:txBody>
                  <a:tcPr/>
                </a:tc>
              </a:tr>
            </a:tbl>
          </a:graphicData>
        </a:graphic>
      </p:graphicFrame>
    </p:spTree>
    <p:extLst>
      <p:ext uri="{BB962C8B-B14F-4D97-AF65-F5344CB8AC3E}">
        <p14:creationId xmlns:p14="http://schemas.microsoft.com/office/powerpoint/2010/main" val="231236771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Thinning and Dicing</a:t>
            </a:r>
            <a:endParaRPr lang="en-US" dirty="0"/>
          </a:p>
        </p:txBody>
      </p:sp>
      <p:sp>
        <p:nvSpPr>
          <p:cNvPr id="4" name="Content Placeholder 3"/>
          <p:cNvSpPr>
            <a:spLocks noGrp="1"/>
          </p:cNvSpPr>
          <p:nvPr>
            <p:ph sz="quarter" idx="11"/>
          </p:nvPr>
        </p:nvSpPr>
        <p:spPr>
          <a:xfrm>
            <a:off x="634257" y="1582896"/>
            <a:ext cx="7737583" cy="1891823"/>
          </a:xfrm>
        </p:spPr>
        <p:txBody>
          <a:bodyPr/>
          <a:lstStyle/>
          <a:p>
            <a:r>
              <a:rPr lang="en-US" sz="1600" dirty="0" smtClean="0"/>
              <a:t>Thinning </a:t>
            </a:r>
            <a:r>
              <a:rPr lang="en-US" sz="1600" dirty="0"/>
              <a:t>of </a:t>
            </a:r>
            <a:r>
              <a:rPr lang="en-US" sz="1600" dirty="0" smtClean="0"/>
              <a:t>blank wafers, </a:t>
            </a:r>
            <a:r>
              <a:rPr lang="en-US" sz="1600" dirty="0"/>
              <a:t>patterned </a:t>
            </a:r>
            <a:r>
              <a:rPr lang="en-US" sz="1600" dirty="0" smtClean="0"/>
              <a:t>wafers (Al and Al/Ni/Au), real CMOS wafer</a:t>
            </a:r>
          </a:p>
        </p:txBody>
      </p:sp>
      <p:pic>
        <p:nvPicPr>
          <p:cNvPr id="24" name="Picture 23" descr="IMG_1343.jpg"/>
          <p:cNvPicPr>
            <a:picLocks noChangeAspect="1"/>
          </p:cNvPicPr>
          <p:nvPr/>
        </p:nvPicPr>
        <p:blipFill>
          <a:blip r:embed="rId2"/>
          <a:stretch>
            <a:fillRect/>
          </a:stretch>
        </p:blipFill>
        <p:spPr>
          <a:xfrm>
            <a:off x="6018109" y="3834072"/>
            <a:ext cx="2262591" cy="2333905"/>
          </a:xfrm>
          <a:prstGeom prst="rect">
            <a:avLst/>
          </a:prstGeom>
        </p:spPr>
      </p:pic>
      <p:pic>
        <p:nvPicPr>
          <p:cNvPr id="27" name="Picture 26" descr="IMG_1890.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07908" y="2342776"/>
            <a:ext cx="2778892" cy="1491296"/>
          </a:xfrm>
          <a:prstGeom prst="rect">
            <a:avLst/>
          </a:prstGeom>
        </p:spPr>
      </p:pic>
      <p:pic>
        <p:nvPicPr>
          <p:cNvPr id="6" name="Picture 5" descr="IMG_203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963" y="2143125"/>
            <a:ext cx="5331270" cy="3981998"/>
          </a:xfrm>
          <a:prstGeom prst="rect">
            <a:avLst/>
          </a:prstGeom>
        </p:spPr>
      </p:pic>
      <p:sp>
        <p:nvSpPr>
          <p:cNvPr id="7" name="Slide Number Placeholder 6"/>
          <p:cNvSpPr>
            <a:spLocks noGrp="1"/>
          </p:cNvSpPr>
          <p:nvPr>
            <p:ph type="sldNum" sz="quarter" idx="4"/>
          </p:nvPr>
        </p:nvSpPr>
        <p:spPr/>
        <p:txBody>
          <a:bodyPr/>
          <a:lstStyle/>
          <a:p>
            <a:fld id="{6070F1EA-D356-4F46-B5A4-84E3001D93AB}" type="slidenum">
              <a:rPr lang="en-US" smtClean="0"/>
              <a:t>5</a:t>
            </a:fld>
            <a:endParaRPr lang="en-US"/>
          </a:p>
        </p:txBody>
      </p:sp>
      <p:sp>
        <p:nvSpPr>
          <p:cNvPr id="8" name="Footer Placeholder 7"/>
          <p:cNvSpPr>
            <a:spLocks noGrp="1"/>
          </p:cNvSpPr>
          <p:nvPr>
            <p:ph type="ftr" sz="quarter" idx="3"/>
          </p:nvPr>
        </p:nvSpPr>
        <p:spPr/>
        <p:txBody>
          <a:bodyPr/>
          <a:lstStyle/>
          <a:p>
            <a:r>
              <a:rPr lang="en-US" smtClean="0"/>
              <a:t>P. Riedler/CERN - Seoul, April 5-6, 2013</a:t>
            </a:r>
            <a:endParaRPr lang="en-US"/>
          </a:p>
        </p:txBody>
      </p:sp>
    </p:spTree>
    <p:extLst>
      <p:ext uri="{BB962C8B-B14F-4D97-AF65-F5344CB8AC3E}">
        <p14:creationId xmlns:p14="http://schemas.microsoft.com/office/powerpoint/2010/main" val="340772211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Thinning and Dicing</a:t>
            </a:r>
            <a:endParaRPr lang="en-US" dirty="0"/>
          </a:p>
        </p:txBody>
      </p:sp>
      <p:sp>
        <p:nvSpPr>
          <p:cNvPr id="8" name="Content Placeholder 7"/>
          <p:cNvSpPr>
            <a:spLocks noGrp="1"/>
          </p:cNvSpPr>
          <p:nvPr>
            <p:ph sz="quarter" idx="11"/>
          </p:nvPr>
        </p:nvSpPr>
        <p:spPr>
          <a:xfrm>
            <a:off x="644417" y="1499625"/>
            <a:ext cx="7794315" cy="690034"/>
          </a:xfrm>
        </p:spPr>
        <p:txBody>
          <a:bodyPr/>
          <a:lstStyle/>
          <a:p>
            <a:r>
              <a:rPr lang="en-US" sz="1400" dirty="0"/>
              <a:t>Optical metrology: IR measurement of the thickness on each die (108/wafer, MIMOSA20)</a:t>
            </a:r>
          </a:p>
          <a:p>
            <a:endParaRPr lang="en-US" dirty="0"/>
          </a:p>
        </p:txBody>
      </p:sp>
      <p:pic>
        <p:nvPicPr>
          <p:cNvPr id="4" name="Picture 3" descr="dicing_mimosa20.pdf"/>
          <p:cNvPicPr>
            <a:picLocks noChangeAspect="1"/>
          </p:cNvPicPr>
          <p:nvPr/>
        </p:nvPicPr>
        <p:blipFill rotWithShape="1">
          <a:blip r:embed="rId2">
            <a:extLst>
              <a:ext uri="{28A0092B-C50C-407E-A947-70E740481C1C}">
                <a14:useLocalDpi xmlns:a14="http://schemas.microsoft.com/office/drawing/2010/main" val="0"/>
              </a:ext>
            </a:extLst>
          </a:blip>
          <a:srcRect l="9015" t="7290" r="11882" b="17368"/>
          <a:stretch/>
        </p:blipFill>
        <p:spPr>
          <a:xfrm>
            <a:off x="5458689" y="2037259"/>
            <a:ext cx="2965517" cy="1995955"/>
          </a:xfrm>
          <a:prstGeom prst="rect">
            <a:avLst/>
          </a:prstGeom>
        </p:spPr>
      </p:pic>
      <p:pic>
        <p:nvPicPr>
          <p:cNvPr id="5" name="Picture 4" descr="Graph0.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648" y="2575711"/>
            <a:ext cx="4673045" cy="400744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76040292"/>
              </p:ext>
            </p:extLst>
          </p:nvPr>
        </p:nvGraphicFramePr>
        <p:xfrm>
          <a:off x="2949411" y="3347475"/>
          <a:ext cx="1955800" cy="1162050"/>
        </p:xfrm>
        <a:graphic>
          <a:graphicData uri="http://schemas.openxmlformats.org/drawingml/2006/table">
            <a:tbl>
              <a:tblPr/>
              <a:tblGrid>
                <a:gridCol w="977900"/>
                <a:gridCol w="977900"/>
              </a:tblGrid>
              <a:tr h="190500">
                <a:tc>
                  <a:txBody>
                    <a:bodyPr/>
                    <a:lstStyle/>
                    <a:p>
                      <a:pPr algn="ctr" fontAlgn="b"/>
                      <a:r>
                        <a:rPr lang="en-US" sz="800" b="0" i="0" u="none" strike="noStrike">
                          <a:effectLst/>
                          <a:latin typeface="Verdana Ref"/>
                        </a:rPr>
                        <a:t>Avg</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effectLst/>
                          <a:latin typeface="Verdana Ref"/>
                        </a:rPr>
                        <a:t>40.39</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ctr" fontAlgn="b"/>
                      <a:r>
                        <a:rPr lang="en-US" sz="800" b="0" i="0" u="none" strike="noStrike">
                          <a:effectLst/>
                          <a:latin typeface="Verdana Ref"/>
                        </a:rPr>
                        <a:t>Median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effectLst/>
                          <a:latin typeface="Verdana Ref"/>
                        </a:rPr>
                        <a:t>40.40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ctr" fontAlgn="b"/>
                      <a:r>
                        <a:rPr lang="en-US" sz="800" b="0" i="0" u="none" strike="noStrike">
                          <a:effectLst/>
                          <a:latin typeface="Verdana Ref"/>
                        </a:rPr>
                        <a:t>Min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effectLst/>
                          <a:latin typeface="Verdana Ref"/>
                        </a:rPr>
                        <a:t>38.10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ctr" fontAlgn="b"/>
                      <a:r>
                        <a:rPr lang="en-US" sz="800" b="0" i="0" u="none" strike="noStrike">
                          <a:effectLst/>
                          <a:latin typeface="Verdana Ref"/>
                        </a:rPr>
                        <a:t>Max</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effectLst/>
                          <a:latin typeface="Verdana Ref"/>
                        </a:rPr>
                        <a:t>43.16</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ctr" fontAlgn="b"/>
                      <a:r>
                        <a:rPr lang="en-US" sz="800" b="0" i="0" u="none" strike="noStrike">
                          <a:effectLst/>
                          <a:latin typeface="Verdana Ref"/>
                        </a:rPr>
                        <a:t>Quartile 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effectLst/>
                          <a:latin typeface="Verdana Ref"/>
                        </a:rPr>
                        <a:t>39.68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ctr" fontAlgn="b"/>
                      <a:r>
                        <a:rPr lang="en-US" sz="800" b="0" i="0" u="none" strike="noStrike">
                          <a:effectLst/>
                          <a:latin typeface="Verdana Ref"/>
                        </a:rPr>
                        <a:t>Quartile 3</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effectLst/>
                          <a:latin typeface="Verdana Ref"/>
                        </a:rPr>
                        <a:t>41.17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1925">
                <a:tc>
                  <a:txBody>
                    <a:bodyPr/>
                    <a:lstStyle/>
                    <a:p>
                      <a:pPr algn="ctr" fontAlgn="b"/>
                      <a:r>
                        <a:rPr lang="en-US" sz="800" b="0" i="0" u="none" strike="noStrike">
                          <a:effectLst/>
                          <a:latin typeface="Verdana Ref"/>
                        </a:rPr>
                        <a:t>TTV</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effectLst/>
                          <a:latin typeface="Verdana Ref"/>
                        </a:rPr>
                        <a:t>5.06</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5515109" y="4323030"/>
            <a:ext cx="3490752" cy="1569660"/>
          </a:xfrm>
          <a:prstGeom prst="rect">
            <a:avLst/>
          </a:prstGeom>
          <a:noFill/>
        </p:spPr>
        <p:txBody>
          <a:bodyPr wrap="square" rtlCol="0">
            <a:spAutoFit/>
          </a:bodyPr>
          <a:lstStyle/>
          <a:p>
            <a:pPr algn="just"/>
            <a:r>
              <a:rPr lang="en-US" sz="1200" dirty="0" smtClean="0"/>
              <a:t>IR measurement does not take into account metal and inter-metal layers o</a:t>
            </a:r>
            <a:r>
              <a:rPr lang="en-US" sz="1200" dirty="0"/>
              <a:t>f</a:t>
            </a:r>
            <a:r>
              <a:rPr lang="en-US" sz="1200" dirty="0" smtClean="0"/>
              <a:t> the chip</a:t>
            </a:r>
          </a:p>
          <a:p>
            <a:pPr algn="just"/>
            <a:endParaRPr lang="en-US" sz="1200" dirty="0"/>
          </a:p>
          <a:p>
            <a:pPr algn="just"/>
            <a:r>
              <a:rPr lang="en-US" sz="1200" dirty="0" smtClean="0"/>
              <a:t>MIMOSA20: 6 metal layers (~ 10 um offset)</a:t>
            </a:r>
          </a:p>
          <a:p>
            <a:pPr algn="just"/>
            <a:endParaRPr lang="en-US" sz="1200" dirty="0"/>
          </a:p>
          <a:p>
            <a:pPr algn="just"/>
            <a:r>
              <a:rPr lang="en-US" sz="1200" dirty="0" smtClean="0"/>
              <a:t>Median: 40.4 um &gt;&gt; 50.4 um</a:t>
            </a:r>
          </a:p>
          <a:p>
            <a:pPr algn="just"/>
            <a:r>
              <a:rPr lang="en-US" sz="1200" dirty="0" smtClean="0"/>
              <a:t>Min: 38.1 um &gt;&gt; 48.1 um</a:t>
            </a:r>
          </a:p>
          <a:p>
            <a:pPr algn="just"/>
            <a:r>
              <a:rPr lang="en-US" sz="1200" dirty="0" smtClean="0"/>
              <a:t>Max: 43.2 um &gt;&gt; 53.2 um</a:t>
            </a:r>
            <a:endParaRPr lang="en-US" sz="1200" dirty="0"/>
          </a:p>
        </p:txBody>
      </p:sp>
      <p:cxnSp>
        <p:nvCxnSpPr>
          <p:cNvPr id="9" name="Straight Arrow Connector 8"/>
          <p:cNvCxnSpPr/>
          <p:nvPr/>
        </p:nvCxnSpPr>
        <p:spPr>
          <a:xfrm flipH="1">
            <a:off x="2507126" y="4857192"/>
            <a:ext cx="2951563" cy="9417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Slide Number Placeholder 10"/>
          <p:cNvSpPr>
            <a:spLocks noGrp="1"/>
          </p:cNvSpPr>
          <p:nvPr>
            <p:ph type="sldNum" sz="quarter" idx="4"/>
          </p:nvPr>
        </p:nvSpPr>
        <p:spPr/>
        <p:txBody>
          <a:bodyPr/>
          <a:lstStyle/>
          <a:p>
            <a:fld id="{6070F1EA-D356-4F46-B5A4-84E3001D93AB}" type="slidenum">
              <a:rPr lang="en-US" smtClean="0"/>
              <a:t>6</a:t>
            </a:fld>
            <a:endParaRPr lang="en-US"/>
          </a:p>
        </p:txBody>
      </p:sp>
      <p:sp>
        <p:nvSpPr>
          <p:cNvPr id="12" name="Footer Placeholder 11"/>
          <p:cNvSpPr>
            <a:spLocks noGrp="1"/>
          </p:cNvSpPr>
          <p:nvPr>
            <p:ph type="ftr" sz="quarter" idx="3"/>
          </p:nvPr>
        </p:nvSpPr>
        <p:spPr/>
        <p:txBody>
          <a:bodyPr/>
          <a:lstStyle/>
          <a:p>
            <a:r>
              <a:rPr lang="en-US" smtClean="0"/>
              <a:t>P. Riedler/CERN - Seoul, April 5-6, 2013</a:t>
            </a:r>
            <a:endParaRPr lang="en-US"/>
          </a:p>
        </p:txBody>
      </p:sp>
    </p:spTree>
    <p:extLst>
      <p:ext uri="{BB962C8B-B14F-4D97-AF65-F5344CB8AC3E}">
        <p14:creationId xmlns:p14="http://schemas.microsoft.com/office/powerpoint/2010/main" val="128991172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1. Thinning and Dicing – next steps</a:t>
            </a:r>
            <a:endParaRPr lang="en-US" dirty="0">
              <a:solidFill>
                <a:srgbClr val="800000"/>
              </a:solidFill>
            </a:endParaRPr>
          </a:p>
        </p:txBody>
      </p:sp>
      <p:sp>
        <p:nvSpPr>
          <p:cNvPr id="4" name="Content Placeholder 3"/>
          <p:cNvSpPr>
            <a:spLocks noGrp="1"/>
          </p:cNvSpPr>
          <p:nvPr>
            <p:ph sz="quarter" idx="11"/>
          </p:nvPr>
        </p:nvSpPr>
        <p:spPr>
          <a:xfrm>
            <a:off x="634257" y="1432987"/>
            <a:ext cx="7794315" cy="4408488"/>
          </a:xfrm>
        </p:spPr>
        <p:txBody>
          <a:bodyPr/>
          <a:lstStyle/>
          <a:p>
            <a:pPr marL="285750" indent="-285750">
              <a:buFont typeface="Wingdings" charset="2"/>
              <a:buChar char="§"/>
            </a:pPr>
            <a:r>
              <a:rPr lang="en-US" sz="1600" b="1" dirty="0"/>
              <a:t>D</a:t>
            </a:r>
            <a:r>
              <a:rPr lang="en-US" sz="1600" b="1" dirty="0" smtClean="0"/>
              <a:t>icing of engineering run wafers</a:t>
            </a:r>
            <a:r>
              <a:rPr lang="en-US" sz="1600" dirty="0" smtClean="0"/>
              <a:t> (23 dies per reticle) at full thickness (prototype  chip tests) – June 2013</a:t>
            </a:r>
          </a:p>
          <a:p>
            <a:pPr marL="285750" indent="-285750">
              <a:buFont typeface="Wingdings" charset="2"/>
              <a:buChar char="§"/>
            </a:pPr>
            <a:r>
              <a:rPr lang="en-US" sz="1600" b="1" dirty="0" smtClean="0"/>
              <a:t>Dicing and thinning of at least 1 engineering run wafer </a:t>
            </a:r>
            <a:r>
              <a:rPr lang="en-US" sz="1600" dirty="0" smtClean="0"/>
              <a:t>– provide prototype chips with final thickness – summer 2013</a:t>
            </a:r>
          </a:p>
          <a:p>
            <a:pPr marL="285750" indent="-285750">
              <a:buFont typeface="Wingdings" charset="2"/>
              <a:buChar char="§"/>
            </a:pPr>
            <a:r>
              <a:rPr lang="en-US" sz="1600" b="1" dirty="0" smtClean="0"/>
              <a:t>Study to </a:t>
            </a:r>
            <a:r>
              <a:rPr lang="en-US" sz="1600" b="1" dirty="0"/>
              <a:t>o</a:t>
            </a:r>
            <a:r>
              <a:rPr lang="en-US" sz="1600" b="1" dirty="0" smtClean="0"/>
              <a:t>ptimize dicing quality:</a:t>
            </a:r>
          </a:p>
          <a:p>
            <a:pPr marL="1028700" lvl="1">
              <a:buFont typeface="Wingdings" charset="2"/>
              <a:buChar char="§"/>
            </a:pPr>
            <a:r>
              <a:rPr lang="en-US" sz="1600" dirty="0" smtClean="0"/>
              <a:t>Investigate alternative dicing techniques to reduce edge damage (brittle) and eventually reduce dicing street width: laser dicing, stealth dicing, eventually plasma dicing</a:t>
            </a:r>
          </a:p>
          <a:p>
            <a:pPr marL="1028700" lvl="1">
              <a:buFont typeface="Wingdings" charset="2"/>
              <a:buChar char="§"/>
            </a:pPr>
            <a:r>
              <a:rPr lang="en-US" sz="1600" dirty="0" smtClean="0"/>
              <a:t>First discussions with Rockwood to carry out tests using different dicing techniques</a:t>
            </a:r>
          </a:p>
          <a:p>
            <a:pPr>
              <a:buFont typeface="Wingdings" charset="2"/>
              <a:buChar char="§"/>
            </a:pPr>
            <a:r>
              <a:rPr lang="en-US" sz="1600" b="1" dirty="0" smtClean="0"/>
              <a:t> QA procedures: </a:t>
            </a:r>
            <a:r>
              <a:rPr lang="en-US" sz="1600" dirty="0" smtClean="0"/>
              <a:t>metrology measurements (edge quality, flatness, ..) </a:t>
            </a:r>
            <a:r>
              <a:rPr lang="en-US" sz="1600" dirty="0" smtClean="0"/>
              <a:t>– will become part of the large production testing!</a:t>
            </a:r>
            <a:endParaRPr lang="en-US" sz="1600" dirty="0" smtClean="0"/>
          </a:p>
          <a:p>
            <a:pPr>
              <a:buFont typeface="Wingdings" charset="2"/>
              <a:buChar char="§"/>
            </a:pPr>
            <a:r>
              <a:rPr lang="en-US" sz="1600" b="1" dirty="0" smtClean="0"/>
              <a:t> Tuning </a:t>
            </a:r>
            <a:r>
              <a:rPr lang="en-US" sz="1600" b="1" dirty="0"/>
              <a:t>of process procedures</a:t>
            </a:r>
            <a:r>
              <a:rPr lang="en-US" sz="1600" dirty="0"/>
              <a:t> with Rockwood (wafer QA sheet with thickness measurement</a:t>
            </a:r>
            <a:r>
              <a:rPr lang="en-US" sz="1600" dirty="0" smtClean="0"/>
              <a:t>, loss analysis, </a:t>
            </a:r>
            <a:r>
              <a:rPr lang="en-US" sz="1600" dirty="0"/>
              <a:t>…) – </a:t>
            </a:r>
            <a:r>
              <a:rPr lang="en-US" sz="1600" dirty="0" smtClean="0"/>
              <a:t>ongoing</a:t>
            </a:r>
            <a:endParaRPr lang="en-US" sz="1600" dirty="0"/>
          </a:p>
        </p:txBody>
      </p:sp>
      <p:sp>
        <p:nvSpPr>
          <p:cNvPr id="5" name="Footer Placeholder 4"/>
          <p:cNvSpPr>
            <a:spLocks noGrp="1"/>
          </p:cNvSpPr>
          <p:nvPr>
            <p:ph type="ftr" sz="quarter" idx="3"/>
          </p:nvPr>
        </p:nvSpPr>
        <p:spPr/>
        <p:txBody>
          <a:bodyPr/>
          <a:lstStyle/>
          <a:p>
            <a:r>
              <a:rPr lang="en-US" smtClean="0"/>
              <a:t>P. Riedler/CERN - Seoul, April 5-6, 2013</a:t>
            </a:r>
            <a:endParaRPr lang="en-US" dirty="0"/>
          </a:p>
        </p:txBody>
      </p:sp>
      <p:sp>
        <p:nvSpPr>
          <p:cNvPr id="6" name="Slide Number Placeholder 5"/>
          <p:cNvSpPr>
            <a:spLocks noGrp="1"/>
          </p:cNvSpPr>
          <p:nvPr>
            <p:ph type="sldNum" sz="quarter" idx="4"/>
          </p:nvPr>
        </p:nvSpPr>
        <p:spPr/>
        <p:txBody>
          <a:bodyPr/>
          <a:lstStyle/>
          <a:p>
            <a:fld id="{6070F1EA-D356-4F46-B5A4-84E3001D93AB}" type="slidenum">
              <a:rPr lang="en-US" smtClean="0"/>
              <a:t>7</a:t>
            </a:fld>
            <a:endParaRPr lang="en-US"/>
          </a:p>
        </p:txBody>
      </p:sp>
    </p:spTree>
    <p:extLst>
      <p:ext uri="{BB962C8B-B14F-4D97-AF65-F5344CB8AC3E}">
        <p14:creationId xmlns:p14="http://schemas.microsoft.com/office/powerpoint/2010/main" val="35243715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Chip Verification &amp; Testing</a:t>
            </a:r>
            <a:endParaRPr lang="en-US" dirty="0"/>
          </a:p>
        </p:txBody>
      </p:sp>
      <p:sp>
        <p:nvSpPr>
          <p:cNvPr id="4" name="Content Placeholder 3"/>
          <p:cNvSpPr>
            <a:spLocks noGrp="1"/>
          </p:cNvSpPr>
          <p:nvPr>
            <p:ph sz="quarter" idx="11"/>
          </p:nvPr>
        </p:nvSpPr>
        <p:spPr>
          <a:xfrm>
            <a:off x="634257" y="1659467"/>
            <a:ext cx="7794315" cy="4368271"/>
          </a:xfrm>
        </p:spPr>
        <p:txBody>
          <a:bodyPr/>
          <a:lstStyle/>
          <a:p>
            <a:r>
              <a:rPr lang="en-US" sz="1600" dirty="0" smtClean="0"/>
              <a:t>Assume chip size of 15 mm x 30 mm</a:t>
            </a:r>
            <a:endParaRPr lang="en-US" sz="1600" dirty="0"/>
          </a:p>
          <a:p>
            <a:endParaRPr lang="en-US" sz="16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8</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951365109"/>
              </p:ext>
            </p:extLst>
          </p:nvPr>
        </p:nvGraphicFramePr>
        <p:xfrm>
          <a:off x="786654" y="2345322"/>
          <a:ext cx="3418143" cy="1854200"/>
        </p:xfrm>
        <a:graphic>
          <a:graphicData uri="http://schemas.openxmlformats.org/drawingml/2006/table">
            <a:tbl>
              <a:tblPr firstRow="1" bandRow="1">
                <a:tableStyleId>{10A1B5D5-9B99-4C35-A422-299274C87663}</a:tableStyleId>
              </a:tblPr>
              <a:tblGrid>
                <a:gridCol w="1139381"/>
                <a:gridCol w="1139381"/>
                <a:gridCol w="1139381"/>
              </a:tblGrid>
              <a:tr h="370840">
                <a:tc>
                  <a:txBody>
                    <a:bodyPr/>
                    <a:lstStyle/>
                    <a:p>
                      <a:endParaRPr lang="en-US" dirty="0"/>
                    </a:p>
                  </a:txBody>
                  <a:tcPr/>
                </a:tc>
                <a:tc>
                  <a:txBody>
                    <a:bodyPr/>
                    <a:lstStyle/>
                    <a:p>
                      <a:pPr algn="ctr"/>
                      <a:r>
                        <a:rPr lang="en-US" dirty="0" smtClean="0"/>
                        <a:t>Modules</a:t>
                      </a:r>
                      <a:endParaRPr lang="en-US" dirty="0"/>
                    </a:p>
                  </a:txBody>
                  <a:tcPr/>
                </a:tc>
                <a:tc>
                  <a:txBody>
                    <a:bodyPr/>
                    <a:lstStyle/>
                    <a:p>
                      <a:pPr algn="ctr"/>
                      <a:r>
                        <a:rPr lang="en-US" dirty="0" smtClean="0"/>
                        <a:t>Chips</a:t>
                      </a:r>
                      <a:endParaRPr lang="en-US" dirty="0"/>
                    </a:p>
                  </a:txBody>
                  <a:tcPr/>
                </a:tc>
              </a:tr>
              <a:tr h="370840">
                <a:tc>
                  <a:txBody>
                    <a:bodyPr/>
                    <a:lstStyle/>
                    <a:p>
                      <a:r>
                        <a:rPr lang="en-US" dirty="0" smtClean="0"/>
                        <a:t>Layer 1</a:t>
                      </a:r>
                      <a:endParaRPr lang="en-US" dirty="0"/>
                    </a:p>
                  </a:txBody>
                  <a:tcPr/>
                </a:tc>
                <a:tc>
                  <a:txBody>
                    <a:bodyPr/>
                    <a:lstStyle/>
                    <a:p>
                      <a:pPr algn="ctr"/>
                      <a:r>
                        <a:rPr lang="en-US" dirty="0" smtClean="0"/>
                        <a:t>12</a:t>
                      </a:r>
                      <a:endParaRPr lang="en-US" dirty="0"/>
                    </a:p>
                  </a:txBody>
                  <a:tcPr/>
                </a:tc>
                <a:tc>
                  <a:txBody>
                    <a:bodyPr/>
                    <a:lstStyle/>
                    <a:p>
                      <a:pPr algn="ctr"/>
                      <a:r>
                        <a:rPr lang="en-US" dirty="0" smtClean="0"/>
                        <a:t>108</a:t>
                      </a:r>
                      <a:endParaRPr lang="en-US" dirty="0"/>
                    </a:p>
                  </a:txBody>
                  <a:tcPr/>
                </a:tc>
              </a:tr>
              <a:tr h="370840">
                <a:tc>
                  <a:txBody>
                    <a:bodyPr/>
                    <a:lstStyle/>
                    <a:p>
                      <a:r>
                        <a:rPr lang="en-US" dirty="0" smtClean="0"/>
                        <a:t>Layer 2</a:t>
                      </a:r>
                      <a:endParaRPr lang="en-US" dirty="0"/>
                    </a:p>
                  </a:txBody>
                  <a:tcPr/>
                </a:tc>
                <a:tc>
                  <a:txBody>
                    <a:bodyPr/>
                    <a:lstStyle/>
                    <a:p>
                      <a:pPr algn="ctr"/>
                      <a:r>
                        <a:rPr lang="en-US" dirty="0" smtClean="0"/>
                        <a:t>16</a:t>
                      </a:r>
                      <a:endParaRPr lang="en-US" dirty="0"/>
                    </a:p>
                  </a:txBody>
                  <a:tcPr/>
                </a:tc>
                <a:tc>
                  <a:txBody>
                    <a:bodyPr/>
                    <a:lstStyle/>
                    <a:p>
                      <a:pPr algn="ctr"/>
                      <a:r>
                        <a:rPr lang="en-US" dirty="0" smtClean="0"/>
                        <a:t>144</a:t>
                      </a:r>
                      <a:endParaRPr lang="en-US" dirty="0"/>
                    </a:p>
                  </a:txBody>
                  <a:tcPr/>
                </a:tc>
              </a:tr>
              <a:tr h="370840">
                <a:tc>
                  <a:txBody>
                    <a:bodyPr/>
                    <a:lstStyle/>
                    <a:p>
                      <a:r>
                        <a:rPr lang="en-US" dirty="0" smtClean="0"/>
                        <a:t>Layer 3</a:t>
                      </a:r>
                      <a:endParaRPr lang="en-US" dirty="0"/>
                    </a:p>
                  </a:txBody>
                  <a:tcPr/>
                </a:tc>
                <a:tc>
                  <a:txBody>
                    <a:bodyPr/>
                    <a:lstStyle/>
                    <a:p>
                      <a:pPr algn="ctr"/>
                      <a:r>
                        <a:rPr lang="en-US" dirty="0" smtClean="0"/>
                        <a:t>20</a:t>
                      </a:r>
                      <a:endParaRPr lang="en-US" dirty="0"/>
                    </a:p>
                  </a:txBody>
                  <a:tcPr/>
                </a:tc>
                <a:tc>
                  <a:txBody>
                    <a:bodyPr/>
                    <a:lstStyle/>
                    <a:p>
                      <a:pPr algn="ctr"/>
                      <a:r>
                        <a:rPr lang="en-US" dirty="0" smtClean="0"/>
                        <a:t>180</a:t>
                      </a:r>
                      <a:endParaRPr lang="en-US" dirty="0"/>
                    </a:p>
                  </a:txBody>
                  <a:tcPr/>
                </a:tc>
              </a:tr>
              <a:tr h="370840">
                <a:tc>
                  <a:txBody>
                    <a:bodyPr/>
                    <a:lstStyle/>
                    <a:p>
                      <a:r>
                        <a:rPr lang="en-US" b="1" dirty="0" smtClean="0">
                          <a:solidFill>
                            <a:schemeClr val="bg1"/>
                          </a:solidFill>
                        </a:rPr>
                        <a:t>Total</a:t>
                      </a:r>
                      <a:endParaRPr lang="en-US" b="1" dirty="0">
                        <a:solidFill>
                          <a:schemeClr val="bg1"/>
                        </a:solidFill>
                      </a:endParaRPr>
                    </a:p>
                  </a:txBody>
                  <a:tcPr>
                    <a:solidFill>
                      <a:schemeClr val="accent6"/>
                    </a:solidFill>
                  </a:tcPr>
                </a:tc>
                <a:tc>
                  <a:txBody>
                    <a:bodyPr/>
                    <a:lstStyle/>
                    <a:p>
                      <a:pPr algn="ctr"/>
                      <a:r>
                        <a:rPr lang="en-US" b="1" dirty="0" smtClean="0">
                          <a:solidFill>
                            <a:srgbClr val="FFFFFF"/>
                          </a:solidFill>
                        </a:rPr>
                        <a:t>48</a:t>
                      </a:r>
                      <a:endParaRPr lang="en-US" b="1" dirty="0">
                        <a:solidFill>
                          <a:srgbClr val="FFFFFF"/>
                        </a:solidFill>
                      </a:endParaRPr>
                    </a:p>
                  </a:txBody>
                  <a:tcPr>
                    <a:solidFill>
                      <a:schemeClr val="accent6"/>
                    </a:solidFill>
                  </a:tcPr>
                </a:tc>
                <a:tc>
                  <a:txBody>
                    <a:bodyPr/>
                    <a:lstStyle/>
                    <a:p>
                      <a:pPr algn="ctr"/>
                      <a:r>
                        <a:rPr lang="en-US" b="1" dirty="0" smtClean="0">
                          <a:solidFill>
                            <a:srgbClr val="FFFFFF"/>
                          </a:solidFill>
                        </a:rPr>
                        <a:t>432</a:t>
                      </a:r>
                      <a:endParaRPr lang="en-US" b="1" dirty="0">
                        <a:solidFill>
                          <a:srgbClr val="FFFFFF"/>
                        </a:solidFill>
                      </a:endParaRPr>
                    </a:p>
                  </a:txBody>
                  <a:tcPr>
                    <a:solidFill>
                      <a:schemeClr val="accent6"/>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99272803"/>
              </p:ext>
            </p:extLst>
          </p:nvPr>
        </p:nvGraphicFramePr>
        <p:xfrm>
          <a:off x="5014954" y="1906750"/>
          <a:ext cx="3418143" cy="2225040"/>
        </p:xfrm>
        <a:graphic>
          <a:graphicData uri="http://schemas.openxmlformats.org/drawingml/2006/table">
            <a:tbl>
              <a:tblPr firstRow="1" bandRow="1">
                <a:tableStyleId>{10A1B5D5-9B99-4C35-A422-299274C87663}</a:tableStyleId>
              </a:tblPr>
              <a:tblGrid>
                <a:gridCol w="1139381"/>
                <a:gridCol w="1139381"/>
                <a:gridCol w="1139381"/>
              </a:tblGrid>
              <a:tr h="370840">
                <a:tc>
                  <a:txBody>
                    <a:bodyPr/>
                    <a:lstStyle/>
                    <a:p>
                      <a:endParaRPr lang="en-US" dirty="0"/>
                    </a:p>
                  </a:txBody>
                  <a:tcPr/>
                </a:tc>
                <a:tc>
                  <a:txBody>
                    <a:bodyPr/>
                    <a:lstStyle/>
                    <a:p>
                      <a:pPr algn="ctr"/>
                      <a:r>
                        <a:rPr lang="en-US" dirty="0" smtClean="0"/>
                        <a:t>Modules</a:t>
                      </a:r>
                      <a:endParaRPr lang="en-US" dirty="0"/>
                    </a:p>
                  </a:txBody>
                  <a:tcPr/>
                </a:tc>
                <a:tc>
                  <a:txBody>
                    <a:bodyPr/>
                    <a:lstStyle/>
                    <a:p>
                      <a:pPr algn="ctr"/>
                      <a:r>
                        <a:rPr lang="en-US" dirty="0" smtClean="0"/>
                        <a:t>Chips</a:t>
                      </a:r>
                      <a:endParaRPr lang="en-US" dirty="0"/>
                    </a:p>
                  </a:txBody>
                  <a:tcPr/>
                </a:tc>
              </a:tr>
              <a:tr h="370840">
                <a:tc>
                  <a:txBody>
                    <a:bodyPr/>
                    <a:lstStyle/>
                    <a:p>
                      <a:r>
                        <a:rPr lang="en-US" dirty="0" smtClean="0"/>
                        <a:t>Layer 4</a:t>
                      </a:r>
                      <a:endParaRPr lang="en-US" dirty="0"/>
                    </a:p>
                  </a:txBody>
                  <a:tcPr/>
                </a:tc>
                <a:tc>
                  <a:txBody>
                    <a:bodyPr/>
                    <a:lstStyle/>
                    <a:p>
                      <a:pPr algn="ctr"/>
                      <a:r>
                        <a:rPr lang="en-US" dirty="0" smtClean="0"/>
                        <a:t>48</a:t>
                      </a:r>
                      <a:endParaRPr lang="en-US" dirty="0"/>
                    </a:p>
                  </a:txBody>
                  <a:tcPr/>
                </a:tc>
                <a:tc>
                  <a:txBody>
                    <a:bodyPr/>
                    <a:lstStyle/>
                    <a:p>
                      <a:pPr algn="ctr"/>
                      <a:r>
                        <a:rPr lang="en-US" dirty="0" smtClean="0"/>
                        <a:t>2688</a:t>
                      </a:r>
                      <a:endParaRPr lang="en-US" dirty="0"/>
                    </a:p>
                  </a:txBody>
                  <a:tcPr/>
                </a:tc>
              </a:tr>
              <a:tr h="370840">
                <a:tc>
                  <a:txBody>
                    <a:bodyPr/>
                    <a:lstStyle/>
                    <a:p>
                      <a:r>
                        <a:rPr lang="en-US" dirty="0" smtClean="0"/>
                        <a:t>Layer 5</a:t>
                      </a:r>
                      <a:endParaRPr lang="en-US" dirty="0"/>
                    </a:p>
                  </a:txBody>
                  <a:tcPr/>
                </a:tc>
                <a:tc>
                  <a:txBody>
                    <a:bodyPr/>
                    <a:lstStyle/>
                    <a:p>
                      <a:pPr algn="ctr"/>
                      <a:r>
                        <a:rPr lang="en-US" dirty="0" smtClean="0"/>
                        <a:t>52</a:t>
                      </a:r>
                      <a:endParaRPr lang="en-US" dirty="0"/>
                    </a:p>
                  </a:txBody>
                  <a:tcPr/>
                </a:tc>
                <a:tc>
                  <a:txBody>
                    <a:bodyPr/>
                    <a:lstStyle/>
                    <a:p>
                      <a:pPr algn="ctr"/>
                      <a:r>
                        <a:rPr lang="en-US" dirty="0" smtClean="0"/>
                        <a:t>2912</a:t>
                      </a:r>
                      <a:endParaRPr lang="en-US" dirty="0"/>
                    </a:p>
                  </a:txBody>
                  <a:tcPr/>
                </a:tc>
              </a:tr>
              <a:tr h="370840">
                <a:tc>
                  <a:txBody>
                    <a:bodyPr/>
                    <a:lstStyle/>
                    <a:p>
                      <a:r>
                        <a:rPr lang="en-US" dirty="0" smtClean="0"/>
                        <a:t>Layer 6</a:t>
                      </a:r>
                      <a:endParaRPr lang="en-US" dirty="0"/>
                    </a:p>
                  </a:txBody>
                  <a:tcPr/>
                </a:tc>
                <a:tc>
                  <a:txBody>
                    <a:bodyPr/>
                    <a:lstStyle/>
                    <a:p>
                      <a:pPr algn="ctr"/>
                      <a:r>
                        <a:rPr lang="en-US" dirty="0" smtClean="0"/>
                        <a:t>96</a:t>
                      </a:r>
                      <a:endParaRPr lang="en-US" dirty="0"/>
                    </a:p>
                  </a:txBody>
                  <a:tcPr/>
                </a:tc>
                <a:tc>
                  <a:txBody>
                    <a:bodyPr/>
                    <a:lstStyle/>
                    <a:p>
                      <a:pPr algn="ctr"/>
                      <a:r>
                        <a:rPr lang="en-US" dirty="0" smtClean="0"/>
                        <a:t>9600</a:t>
                      </a:r>
                      <a:endParaRPr lang="en-US" dirty="0"/>
                    </a:p>
                  </a:txBody>
                  <a:tcPr/>
                </a:tc>
              </a:tr>
              <a:tr h="370840">
                <a:tc>
                  <a:txBody>
                    <a:bodyPr/>
                    <a:lstStyle/>
                    <a:p>
                      <a:r>
                        <a:rPr lang="en-US" dirty="0" smtClean="0"/>
                        <a:t>Layer 7</a:t>
                      </a:r>
                      <a:endParaRPr lang="en-US" dirty="0"/>
                    </a:p>
                  </a:txBody>
                  <a:tcPr/>
                </a:tc>
                <a:tc>
                  <a:txBody>
                    <a:bodyPr/>
                    <a:lstStyle/>
                    <a:p>
                      <a:pPr algn="ctr"/>
                      <a:r>
                        <a:rPr lang="en-US" dirty="0" smtClean="0"/>
                        <a:t>102</a:t>
                      </a:r>
                      <a:endParaRPr lang="en-US" dirty="0"/>
                    </a:p>
                  </a:txBody>
                  <a:tcPr/>
                </a:tc>
                <a:tc>
                  <a:txBody>
                    <a:bodyPr/>
                    <a:lstStyle/>
                    <a:p>
                      <a:pPr algn="ctr"/>
                      <a:r>
                        <a:rPr lang="en-US" dirty="0" smtClean="0"/>
                        <a:t>10200</a:t>
                      </a:r>
                      <a:endParaRPr lang="en-US" dirty="0"/>
                    </a:p>
                  </a:txBody>
                  <a:tcPr/>
                </a:tc>
              </a:tr>
              <a:tr h="370840">
                <a:tc>
                  <a:txBody>
                    <a:bodyPr/>
                    <a:lstStyle/>
                    <a:p>
                      <a:r>
                        <a:rPr lang="en-US" b="1" dirty="0" smtClean="0">
                          <a:solidFill>
                            <a:schemeClr val="bg1"/>
                          </a:solidFill>
                        </a:rPr>
                        <a:t>Total</a:t>
                      </a:r>
                      <a:endParaRPr lang="en-US" b="1" dirty="0">
                        <a:solidFill>
                          <a:schemeClr val="bg1"/>
                        </a:solidFill>
                      </a:endParaRPr>
                    </a:p>
                  </a:txBody>
                  <a:tcPr>
                    <a:solidFill>
                      <a:schemeClr val="accent6"/>
                    </a:solidFill>
                  </a:tcPr>
                </a:tc>
                <a:tc>
                  <a:txBody>
                    <a:bodyPr/>
                    <a:lstStyle/>
                    <a:p>
                      <a:pPr algn="ctr"/>
                      <a:r>
                        <a:rPr lang="en-US" b="1" dirty="0" smtClean="0">
                          <a:solidFill>
                            <a:srgbClr val="FFFFFF"/>
                          </a:solidFill>
                        </a:rPr>
                        <a:t>298</a:t>
                      </a:r>
                      <a:endParaRPr lang="en-US" b="1" dirty="0">
                        <a:solidFill>
                          <a:srgbClr val="FFFFFF"/>
                        </a:solidFill>
                      </a:endParaRPr>
                    </a:p>
                  </a:txBody>
                  <a:tcPr>
                    <a:solidFill>
                      <a:schemeClr val="accent6"/>
                    </a:solidFill>
                  </a:tcPr>
                </a:tc>
                <a:tc>
                  <a:txBody>
                    <a:bodyPr/>
                    <a:lstStyle/>
                    <a:p>
                      <a:pPr algn="ctr"/>
                      <a:r>
                        <a:rPr lang="en-US" b="1" dirty="0" smtClean="0">
                          <a:solidFill>
                            <a:srgbClr val="FFFFFF"/>
                          </a:solidFill>
                        </a:rPr>
                        <a:t>25400</a:t>
                      </a:r>
                      <a:endParaRPr lang="en-US" b="1" dirty="0">
                        <a:solidFill>
                          <a:srgbClr val="FFFFFF"/>
                        </a:solidFill>
                      </a:endParaRPr>
                    </a:p>
                  </a:txBody>
                  <a:tcPr>
                    <a:solidFill>
                      <a:schemeClr val="accent6"/>
                    </a:solidFill>
                  </a:tcPr>
                </a:tc>
              </a:tr>
            </a:tbl>
          </a:graphicData>
        </a:graphic>
      </p:graphicFrame>
      <p:sp>
        <p:nvSpPr>
          <p:cNvPr id="9" name="TextBox 8"/>
          <p:cNvSpPr txBox="1"/>
          <p:nvPr/>
        </p:nvSpPr>
        <p:spPr>
          <a:xfrm>
            <a:off x="3251202" y="4690536"/>
            <a:ext cx="2270273" cy="369332"/>
          </a:xfrm>
          <a:prstGeom prst="rect">
            <a:avLst/>
          </a:prstGeom>
          <a:noFill/>
          <a:ln>
            <a:solidFill>
              <a:srgbClr val="000000"/>
            </a:solidFill>
          </a:ln>
        </p:spPr>
        <p:txBody>
          <a:bodyPr wrap="none" rtlCol="0">
            <a:spAutoFit/>
          </a:bodyPr>
          <a:lstStyle/>
          <a:p>
            <a:r>
              <a:rPr lang="en-US" dirty="0" smtClean="0">
                <a:solidFill>
                  <a:srgbClr val="800000"/>
                </a:solidFill>
              </a:rPr>
              <a:t>~ 26 000 good chips</a:t>
            </a:r>
            <a:endParaRPr lang="en-US" dirty="0">
              <a:solidFill>
                <a:srgbClr val="800000"/>
              </a:solidFill>
            </a:endParaRPr>
          </a:p>
        </p:txBody>
      </p:sp>
      <p:sp>
        <p:nvSpPr>
          <p:cNvPr id="10" name="TextBox 9"/>
          <p:cNvSpPr txBox="1"/>
          <p:nvPr/>
        </p:nvSpPr>
        <p:spPr>
          <a:xfrm>
            <a:off x="718922" y="5198544"/>
            <a:ext cx="4185761" cy="1200329"/>
          </a:xfrm>
          <a:prstGeom prst="rect">
            <a:avLst/>
          </a:prstGeom>
          <a:noFill/>
        </p:spPr>
        <p:txBody>
          <a:bodyPr wrap="none" rtlCol="0">
            <a:spAutoFit/>
          </a:bodyPr>
          <a:lstStyle/>
          <a:p>
            <a:r>
              <a:rPr lang="en-US" u="sng" dirty="0" smtClean="0"/>
              <a:t>Yield factors (assumptions):</a:t>
            </a:r>
          </a:p>
          <a:p>
            <a:pPr marL="285750" indent="-285750">
              <a:buFont typeface="Wingdings" charset="2"/>
              <a:buChar char="§"/>
            </a:pPr>
            <a:r>
              <a:rPr lang="en-US" dirty="0" smtClean="0"/>
              <a:t>Wafer yield: </a:t>
            </a:r>
            <a:r>
              <a:rPr lang="en-US" dirty="0" smtClean="0"/>
              <a:t>0.6</a:t>
            </a:r>
            <a:endParaRPr lang="en-US" dirty="0" smtClean="0"/>
          </a:p>
          <a:p>
            <a:pPr marL="285750" indent="-285750">
              <a:buFont typeface="Wingdings" charset="2"/>
              <a:buChar char="§"/>
            </a:pPr>
            <a:r>
              <a:rPr lang="en-US" dirty="0" smtClean="0"/>
              <a:t>Thinning and dicing: 0.9</a:t>
            </a:r>
          </a:p>
          <a:p>
            <a:pPr marL="285750" indent="-285750">
              <a:buFont typeface="Wingdings" charset="2"/>
              <a:buChar char="§"/>
            </a:pPr>
            <a:r>
              <a:rPr lang="en-US" dirty="0" smtClean="0"/>
              <a:t>Post processing (</a:t>
            </a:r>
            <a:r>
              <a:rPr lang="en-US" dirty="0" err="1" smtClean="0"/>
              <a:t>metallisation</a:t>
            </a:r>
            <a:r>
              <a:rPr lang="en-US" dirty="0" smtClean="0"/>
              <a:t>): </a:t>
            </a:r>
            <a:r>
              <a:rPr lang="en-US" dirty="0" smtClean="0"/>
              <a:t>0.95</a:t>
            </a:r>
            <a:endParaRPr lang="en-US" dirty="0" smtClean="0"/>
          </a:p>
        </p:txBody>
      </p:sp>
      <p:sp>
        <p:nvSpPr>
          <p:cNvPr id="11" name="Left Brace 10"/>
          <p:cNvSpPr/>
          <p:nvPr/>
        </p:nvSpPr>
        <p:spPr>
          <a:xfrm rot="16200000">
            <a:off x="4237200" y="3132645"/>
            <a:ext cx="287867" cy="2658586"/>
          </a:xfrm>
          <a:prstGeom prst="leftBrace">
            <a:avLst>
              <a:gd name="adj1" fmla="val 49510"/>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TextBox 11"/>
          <p:cNvSpPr txBox="1"/>
          <p:nvPr/>
        </p:nvSpPr>
        <p:spPr>
          <a:xfrm>
            <a:off x="4962706" y="5691199"/>
            <a:ext cx="698065" cy="369332"/>
          </a:xfrm>
          <a:prstGeom prst="rect">
            <a:avLst/>
          </a:prstGeom>
          <a:noFill/>
          <a:ln>
            <a:noFill/>
          </a:ln>
        </p:spPr>
        <p:txBody>
          <a:bodyPr wrap="none" rtlCol="0">
            <a:spAutoFit/>
          </a:bodyPr>
          <a:lstStyle/>
          <a:p>
            <a:r>
              <a:rPr lang="en-US" dirty="0" smtClean="0">
                <a:sym typeface="Wingdings"/>
              </a:rPr>
              <a:t> </a:t>
            </a:r>
            <a:r>
              <a:rPr lang="en-US" dirty="0" smtClean="0"/>
              <a:t>0.52</a:t>
            </a:r>
            <a:endParaRPr lang="en-US" dirty="0"/>
          </a:p>
        </p:txBody>
      </p:sp>
      <p:sp>
        <p:nvSpPr>
          <p:cNvPr id="13" name="TextBox 12"/>
          <p:cNvSpPr txBox="1"/>
          <p:nvPr/>
        </p:nvSpPr>
        <p:spPr>
          <a:xfrm>
            <a:off x="6063376" y="5691199"/>
            <a:ext cx="2623424" cy="369332"/>
          </a:xfrm>
          <a:prstGeom prst="rect">
            <a:avLst/>
          </a:prstGeom>
          <a:noFill/>
          <a:ln>
            <a:solidFill>
              <a:srgbClr val="000000"/>
            </a:solidFill>
          </a:ln>
        </p:spPr>
        <p:txBody>
          <a:bodyPr wrap="square" rtlCol="0">
            <a:spAutoFit/>
          </a:bodyPr>
          <a:lstStyle/>
          <a:p>
            <a:r>
              <a:rPr lang="en-US" dirty="0" smtClean="0">
                <a:solidFill>
                  <a:srgbClr val="800000"/>
                </a:solidFill>
                <a:latin typeface="Wingdings"/>
                <a:ea typeface="Wingdings"/>
                <a:cs typeface="Wingdings"/>
                <a:sym typeface="Wingdings"/>
              </a:rPr>
              <a:t></a:t>
            </a:r>
            <a:r>
              <a:rPr lang="en-US" dirty="0">
                <a:solidFill>
                  <a:srgbClr val="800000"/>
                </a:solidFill>
                <a:sym typeface="Wingdings"/>
              </a:rPr>
              <a:t> </a:t>
            </a:r>
            <a:r>
              <a:rPr lang="en-US" dirty="0" smtClean="0">
                <a:solidFill>
                  <a:srgbClr val="800000"/>
                </a:solidFill>
                <a:sym typeface="Wingdings"/>
              </a:rPr>
              <a:t>Test ~ </a:t>
            </a:r>
            <a:r>
              <a:rPr lang="en-US" dirty="0">
                <a:solidFill>
                  <a:srgbClr val="800000"/>
                </a:solidFill>
                <a:sym typeface="Wingdings"/>
              </a:rPr>
              <a:t>5</a:t>
            </a:r>
            <a:r>
              <a:rPr lang="en-US" dirty="0" smtClean="0">
                <a:solidFill>
                  <a:srgbClr val="800000"/>
                </a:solidFill>
                <a:sym typeface="Wingdings"/>
              </a:rPr>
              <a:t>0 </a:t>
            </a:r>
            <a:r>
              <a:rPr lang="en-US" dirty="0" smtClean="0">
                <a:solidFill>
                  <a:srgbClr val="800000"/>
                </a:solidFill>
                <a:sym typeface="Wingdings"/>
              </a:rPr>
              <a:t>000 chips</a:t>
            </a:r>
            <a:endParaRPr lang="en-US" dirty="0">
              <a:solidFill>
                <a:srgbClr val="800000"/>
              </a:solidFill>
            </a:endParaRPr>
          </a:p>
        </p:txBody>
      </p:sp>
      <p:sp>
        <p:nvSpPr>
          <p:cNvPr id="14" name="Right Brace 13"/>
          <p:cNvSpPr/>
          <p:nvPr/>
        </p:nvSpPr>
        <p:spPr>
          <a:xfrm>
            <a:off x="4764901" y="5317088"/>
            <a:ext cx="254000" cy="114951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70873548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Chip Verification &amp; Testing</a:t>
            </a:r>
            <a:endParaRPr lang="en-US" dirty="0"/>
          </a:p>
        </p:txBody>
      </p:sp>
      <p:sp>
        <p:nvSpPr>
          <p:cNvPr id="4" name="Content Placeholder 3"/>
          <p:cNvSpPr>
            <a:spLocks noGrp="1"/>
          </p:cNvSpPr>
          <p:nvPr>
            <p:ph sz="quarter" idx="11"/>
          </p:nvPr>
        </p:nvSpPr>
        <p:spPr>
          <a:xfrm>
            <a:off x="634257" y="1693333"/>
            <a:ext cx="7794315" cy="4334405"/>
          </a:xfrm>
        </p:spPr>
        <p:txBody>
          <a:bodyPr/>
          <a:lstStyle/>
          <a:p>
            <a:r>
              <a:rPr lang="en-US" sz="1600" dirty="0" smtClean="0"/>
              <a:t>The chips will have to be tested at several instances: </a:t>
            </a:r>
          </a:p>
          <a:p>
            <a:endParaRPr lang="en-US" sz="1600" dirty="0"/>
          </a:p>
        </p:txBody>
      </p:sp>
      <p:sp>
        <p:nvSpPr>
          <p:cNvPr id="5" name="Footer Placeholder 4"/>
          <p:cNvSpPr>
            <a:spLocks noGrp="1"/>
          </p:cNvSpPr>
          <p:nvPr>
            <p:ph type="ftr" sz="quarter" idx="3"/>
          </p:nvPr>
        </p:nvSpPr>
        <p:spPr/>
        <p:txBody>
          <a:bodyPr/>
          <a:lstStyle/>
          <a:p>
            <a:r>
              <a:rPr lang="en-US" smtClean="0"/>
              <a:t>P. Riedler/CERN - Seoul, April 5-6, 2013</a:t>
            </a:r>
            <a:endParaRPr lang="en-US"/>
          </a:p>
        </p:txBody>
      </p:sp>
      <p:sp>
        <p:nvSpPr>
          <p:cNvPr id="6" name="Slide Number Placeholder 5"/>
          <p:cNvSpPr>
            <a:spLocks noGrp="1"/>
          </p:cNvSpPr>
          <p:nvPr>
            <p:ph type="sldNum" sz="quarter" idx="4"/>
          </p:nvPr>
        </p:nvSpPr>
        <p:spPr/>
        <p:txBody>
          <a:bodyPr/>
          <a:lstStyle/>
          <a:p>
            <a:fld id="{6070F1EA-D356-4F46-B5A4-84E3001D93AB}" type="slidenum">
              <a:rPr lang="en-US" smtClean="0"/>
              <a:t>9</a:t>
            </a:fld>
            <a:endParaRPr lang="en-US"/>
          </a:p>
        </p:txBody>
      </p:sp>
      <p:graphicFrame>
        <p:nvGraphicFramePr>
          <p:cNvPr id="9" name="Diagram 8"/>
          <p:cNvGraphicFramePr/>
          <p:nvPr>
            <p:extLst>
              <p:ext uri="{D42A27DB-BD31-4B8C-83A1-F6EECF244321}">
                <p14:modId xmlns:p14="http://schemas.microsoft.com/office/powerpoint/2010/main" val="3093584635"/>
              </p:ext>
            </p:extLst>
          </p:nvPr>
        </p:nvGraphicFramePr>
        <p:xfrm>
          <a:off x="575732" y="2539468"/>
          <a:ext cx="8314266" cy="36068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6079068" y="5873695"/>
            <a:ext cx="1006105" cy="338554"/>
          </a:xfrm>
          <a:prstGeom prst="rect">
            <a:avLst/>
          </a:prstGeom>
          <a:noFill/>
          <a:ln>
            <a:solidFill>
              <a:srgbClr val="141313"/>
            </a:solidFill>
          </a:ln>
        </p:spPr>
        <p:txBody>
          <a:bodyPr wrap="none" rtlCol="0">
            <a:spAutoFit/>
          </a:bodyPr>
          <a:lstStyle/>
          <a:p>
            <a:r>
              <a:rPr lang="en-US" sz="1600" dirty="0" smtClean="0"/>
              <a:t>X </a:t>
            </a:r>
            <a:r>
              <a:rPr lang="en-US" sz="1600" dirty="0"/>
              <a:t>5</a:t>
            </a:r>
            <a:r>
              <a:rPr lang="en-US" sz="1600" dirty="0" smtClean="0"/>
              <a:t>0 </a:t>
            </a:r>
            <a:r>
              <a:rPr lang="en-US" sz="1600" dirty="0" smtClean="0"/>
              <a:t>000</a:t>
            </a:r>
            <a:endParaRPr lang="en-US" sz="1600" dirty="0"/>
          </a:p>
        </p:txBody>
      </p:sp>
      <p:sp>
        <p:nvSpPr>
          <p:cNvPr id="13" name="Right Brace 12"/>
          <p:cNvSpPr/>
          <p:nvPr/>
        </p:nvSpPr>
        <p:spPr>
          <a:xfrm rot="18611492">
            <a:off x="6479006" y="2091693"/>
            <a:ext cx="373812" cy="333028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TextBox 13"/>
          <p:cNvSpPr txBox="1"/>
          <p:nvPr/>
        </p:nvSpPr>
        <p:spPr>
          <a:xfrm>
            <a:off x="6948179" y="3251205"/>
            <a:ext cx="1608659" cy="369332"/>
          </a:xfrm>
          <a:prstGeom prst="rect">
            <a:avLst/>
          </a:prstGeom>
          <a:noFill/>
          <a:ln>
            <a:solidFill>
              <a:srgbClr val="141313"/>
            </a:solidFill>
          </a:ln>
        </p:spPr>
        <p:txBody>
          <a:bodyPr wrap="none" rtlCol="0">
            <a:spAutoFit/>
          </a:bodyPr>
          <a:lstStyle/>
          <a:p>
            <a:r>
              <a:rPr lang="en-US" dirty="0" smtClean="0"/>
              <a:t>Mass testing !</a:t>
            </a:r>
          </a:p>
        </p:txBody>
      </p:sp>
    </p:spTree>
    <p:extLst>
      <p:ext uri="{BB962C8B-B14F-4D97-AF65-F5344CB8AC3E}">
        <p14:creationId xmlns:p14="http://schemas.microsoft.com/office/powerpoint/2010/main" val="24215676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LICE_template">
  <a:themeElements>
    <a:clrScheme name="ALICE COLORS 1">
      <a:dk1>
        <a:srgbClr val="141313"/>
      </a:dk1>
      <a:lt1>
        <a:srgbClr val="FFFFFE"/>
      </a:lt1>
      <a:dk2>
        <a:srgbClr val="141313"/>
      </a:dk2>
      <a:lt2>
        <a:srgbClr val="FFFFFE"/>
      </a:lt2>
      <a:accent1>
        <a:srgbClr val="CD0920"/>
      </a:accent1>
      <a:accent2>
        <a:srgbClr val="DE6224"/>
      </a:accent2>
      <a:accent3>
        <a:srgbClr val="AA3639"/>
      </a:accent3>
      <a:accent4>
        <a:srgbClr val="1D262B"/>
      </a:accent4>
      <a:accent5>
        <a:srgbClr val="777877"/>
      </a:accent5>
      <a:accent6>
        <a:srgbClr val="777877"/>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ALICE_template.thmx</Template>
  <TotalTime>6313</TotalTime>
  <Words>3269</Words>
  <Application>Microsoft Macintosh PowerPoint</Application>
  <PresentationFormat>On-screen Show (4:3)</PresentationFormat>
  <Paragraphs>605</Paragraphs>
  <Slides>38</Slides>
  <Notes>0</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ALICE_template</vt:lpstr>
      <vt:lpstr>ALICE ITS Upgrade –  Module development and construction</vt:lpstr>
      <vt:lpstr>ALICE ITS Working Group 3 – Work Package 4</vt:lpstr>
      <vt:lpstr>1. Thinning and Dicing</vt:lpstr>
      <vt:lpstr>1. Thinning and Dicing</vt:lpstr>
      <vt:lpstr>1. Thinning and Dicing</vt:lpstr>
      <vt:lpstr>1. Thinning and Dicing</vt:lpstr>
      <vt:lpstr>1. Thinning and Dicing – next steps</vt:lpstr>
      <vt:lpstr>2. Chip Verification &amp; Testing</vt:lpstr>
      <vt:lpstr>2. Chip Verification &amp; Testing</vt:lpstr>
      <vt:lpstr>2. Chip Verification &amp; Testing </vt:lpstr>
      <vt:lpstr>2. Chip Verification &amp; Testing </vt:lpstr>
      <vt:lpstr>2. Chip Verification &amp; Testing </vt:lpstr>
      <vt:lpstr>2. Chip Verification &amp; Test – General points</vt:lpstr>
      <vt:lpstr>2. Chip Verification &amp; Test – next steps</vt:lpstr>
      <vt:lpstr>Inner Barrel Layers</vt:lpstr>
      <vt:lpstr>Middle and Outer Barrel Layers</vt:lpstr>
      <vt:lpstr>3. Flip-chip Mounting on Module</vt:lpstr>
      <vt:lpstr>3. Flip-chip Mounting on Module</vt:lpstr>
      <vt:lpstr>Techniques under Study</vt:lpstr>
      <vt:lpstr>Laser Soldering</vt:lpstr>
      <vt:lpstr>Laser soldering</vt:lpstr>
      <vt:lpstr>3. Flip chip mounting on module</vt:lpstr>
      <vt:lpstr>Au stud bonding</vt:lpstr>
      <vt:lpstr>3. Flip chip mounting on module</vt:lpstr>
      <vt:lpstr>3. Flip chip mounting on modules</vt:lpstr>
      <vt:lpstr>3. Flip chip mounting on modules</vt:lpstr>
      <vt:lpstr>Flip chip mounting on module – next steps</vt:lpstr>
      <vt:lpstr>4. PCB design – inner layer modules</vt:lpstr>
      <vt:lpstr>4. PCB design – inner layer modules</vt:lpstr>
      <vt:lpstr>4. PCB design – inner layer modules</vt:lpstr>
      <vt:lpstr>Inner layer module</vt:lpstr>
      <vt:lpstr>Simulation studies</vt:lpstr>
      <vt:lpstr>Simulation studies</vt:lpstr>
      <vt:lpstr>Decoupling capacitors for the IB module</vt:lpstr>
      <vt:lpstr>4. PCB design inner layer modules – next steps</vt:lpstr>
      <vt:lpstr>Conclusion</vt:lpstr>
      <vt:lpstr>Task list</vt:lpstr>
      <vt:lpstr>Task list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WG3 Activities</dc:title>
  <dc:creator>Microsoft Office User</dc:creator>
  <cp:lastModifiedBy>Petra Riedler</cp:lastModifiedBy>
  <cp:revision>180</cp:revision>
  <cp:lastPrinted>2013-03-13T08:04:17Z</cp:lastPrinted>
  <dcterms:created xsi:type="dcterms:W3CDTF">2013-01-16T14:30:55Z</dcterms:created>
  <dcterms:modified xsi:type="dcterms:W3CDTF">2013-04-05T16:03:19Z</dcterms:modified>
</cp:coreProperties>
</file>