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313" r:id="rId2"/>
    <p:sldId id="662" r:id="rId3"/>
    <p:sldId id="688" r:id="rId4"/>
    <p:sldId id="689" r:id="rId5"/>
    <p:sldId id="677" r:id="rId6"/>
    <p:sldId id="673" r:id="rId7"/>
    <p:sldId id="661" r:id="rId8"/>
    <p:sldId id="632" r:id="rId9"/>
    <p:sldId id="619" r:id="rId10"/>
    <p:sldId id="634" r:id="rId11"/>
    <p:sldId id="683" r:id="rId12"/>
    <p:sldId id="633" r:id="rId13"/>
    <p:sldId id="567" r:id="rId14"/>
    <p:sldId id="631" r:id="rId15"/>
    <p:sldId id="568" r:id="rId16"/>
    <p:sldId id="663" r:id="rId17"/>
    <p:sldId id="637" r:id="rId18"/>
    <p:sldId id="656" r:id="rId19"/>
    <p:sldId id="664" r:id="rId20"/>
    <p:sldId id="644" r:id="rId21"/>
    <p:sldId id="657" r:id="rId22"/>
    <p:sldId id="658" r:id="rId23"/>
    <p:sldId id="679" r:id="rId24"/>
    <p:sldId id="660" r:id="rId25"/>
    <p:sldId id="666" r:id="rId26"/>
    <p:sldId id="687" r:id="rId27"/>
    <p:sldId id="686" r:id="rId28"/>
    <p:sldId id="690" r:id="rId29"/>
    <p:sldId id="691" r:id="rId30"/>
    <p:sldId id="692" r:id="rId31"/>
    <p:sldId id="693" r:id="rId32"/>
    <p:sldId id="694" r:id="rId33"/>
    <p:sldId id="695" r:id="rId34"/>
    <p:sldId id="696" r:id="rId35"/>
    <p:sldId id="697" r:id="rId36"/>
    <p:sldId id="698" r:id="rId37"/>
    <p:sldId id="699" r:id="rId38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ot chilingarian" initials="a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4" autoAdjust="0"/>
    <p:restoredTop sz="89757" autoAdjust="0"/>
  </p:normalViewPr>
  <p:slideViewPr>
    <p:cSldViewPr>
      <p:cViewPr varScale="1">
        <p:scale>
          <a:sx n="103" d="100"/>
          <a:sy n="103" d="100"/>
        </p:scale>
        <p:origin x="-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commentAuthors" Target="commentAuthors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A1C7594-6E0D-4E06-BC7A-DD140B9BFCAB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1EC642F-F972-4D1A-8E5A-6AA8CC7328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5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(9/2/13 13:43) -----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C642F-F972-4D1A-8E5A-6AA8CC7328F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02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3038F50-739A-4A23-B979-AC33F4707267}" type="slidenum">
              <a:rPr lang="en-US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8</a:t>
            </a:fld>
            <a:endParaRPr lang="en-US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992189" y="768350"/>
            <a:ext cx="5114925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endParaRPr lang="en-US">
              <a:ea typeface="MS Gothic" charset="0"/>
              <a:cs typeface="MS Gothic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body"/>
          </p:nvPr>
        </p:nvSpPr>
        <p:spPr>
          <a:xfrm>
            <a:off x="709613" y="4860925"/>
            <a:ext cx="5675312" cy="4700589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C642F-F972-4D1A-8E5A-6AA8CC7328F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06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597567A-3031-4AEB-8898-3DEF3827B39C}" type="slidenum">
              <a:rPr lang="en-US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12</a:t>
            </a:fld>
            <a:endParaRPr lang="en-US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32D84B12-230E-4BD8-BB02-98E7E0E564D7}" type="slidenum">
              <a:rPr lang="en-US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13</a:t>
            </a:fld>
            <a:endParaRPr lang="en-US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C642F-F972-4D1A-8E5A-6AA8CC7328F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12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BE748F7-F63A-4DE6-B668-71CF446DAB7D}" type="slidenum">
              <a:rPr lang="en-US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25</a:t>
            </a:fld>
            <a:endParaRPr lang="en-US" smtClean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hyperlink" Target="mailto:chili@aragats.am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46.jpeg"/><Relationship Id="rId9" Type="http://schemas.openxmlformats.org/officeDocument/2006/relationships/image" Target="../media/image47.jpeg"/><Relationship Id="rId10" Type="http://schemas.openxmlformats.org/officeDocument/2006/relationships/image" Target="../media/image48.jpeg"/><Relationship Id="rId11" Type="http://schemas.openxmlformats.org/officeDocument/2006/relationships/image" Target="../media/image49.jpe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jpeg"/><Relationship Id="rId3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54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jpg"/><Relationship Id="rId5" Type="http://schemas.openxmlformats.org/officeDocument/2006/relationships/image" Target="../media/image58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emf"/><Relationship Id="rId6" Type="http://schemas.openxmlformats.org/officeDocument/2006/relationships/image" Target="../media/image6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jpeg"/><Relationship Id="rId3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Excel_97_-_2004_Worksheet1.xls"/><Relationship Id="rId6" Type="http://schemas.openxmlformats.org/officeDocument/2006/relationships/image" Target="../media/image13.emf"/><Relationship Id="rId7" Type="http://schemas.openxmlformats.org/officeDocument/2006/relationships/image" Target="../media/image14.jpeg"/><Relationship Id="rId8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ke_Jun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279467" cy="69596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381000"/>
            <a:ext cx="8839200" cy="106680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New source of high-energy gamma radiation in atmosphere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1054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Ashot Chilingarian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Artem Alikhanyan National Laboratory (Yerevan Physics Institute)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i="1" u="sng" dirty="0" smtClean="0">
                <a:hlinkClick r:id="rId4"/>
              </a:rPr>
              <a:t>chili@aragats.am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Thunderstorm Ground Enhancements TGEs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213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00FF"/>
                </a:solidFill>
              </a:rPr>
              <a:t>The boost of the secondary cosmic ray flux observed during thunderstorms, so-called Thunderstorm Ground Enhancements (TGEs, Chilingarian et al., 2010, 2011), is the manifestation of high-energy processes in the terrestrial atmosphere (Dwyer et al., </a:t>
            </a:r>
            <a:r>
              <a:rPr lang="en-US" sz="2800" b="1" dirty="0" smtClean="0">
                <a:solidFill>
                  <a:srgbClr val="0000FF"/>
                </a:solidFill>
              </a:rPr>
              <a:t>2012)</a:t>
            </a:r>
            <a:r>
              <a:rPr lang="en-US" sz="2800" b="1" dirty="0">
                <a:solidFill>
                  <a:srgbClr val="0000FF"/>
                </a:solidFill>
              </a:rPr>
              <a:t>. Origin of TGE is the strong electrical field in the thundercloud, giving rise to rather complicated physical phenomena, including at least 6 physical processes:</a:t>
            </a:r>
          </a:p>
          <a:p>
            <a:pPr lvl="0"/>
            <a:r>
              <a:rPr lang="en-US" sz="3600" dirty="0" smtClean="0"/>
              <a:t>Relativistic </a:t>
            </a:r>
            <a:r>
              <a:rPr lang="en-US" sz="3600" dirty="0"/>
              <a:t>Runaway Electron Avalanches (RREA, Wilson, 1925, Gurevich et al., 1992, Babich et al., 1998, Dwyer, 2003, </a:t>
            </a:r>
            <a:r>
              <a:rPr lang="en-US" sz="3600" dirty="0" err="1"/>
              <a:t>Khaerdinov</a:t>
            </a:r>
            <a:r>
              <a:rPr lang="en-US" sz="3600" dirty="0"/>
              <a:t> et al., 2005, Chilingarian et al., 2010); </a:t>
            </a:r>
          </a:p>
          <a:p>
            <a:pPr lvl="0"/>
            <a:r>
              <a:rPr lang="en-US" sz="3600" b="1" dirty="0">
                <a:solidFill>
                  <a:srgbClr val="008000"/>
                </a:solidFill>
              </a:rPr>
              <a:t>Modification of the secondary Cosmic ray (CR - electrons, muons, protons and charged mesons) energy spectra (MOS, Dorman et al., 2005, </a:t>
            </a:r>
            <a:r>
              <a:rPr lang="en-US" sz="3600" b="1" dirty="0" err="1">
                <a:solidFill>
                  <a:srgbClr val="008000"/>
                </a:solidFill>
              </a:rPr>
              <a:t>Muraki</a:t>
            </a:r>
            <a:r>
              <a:rPr lang="en-US" sz="3600" b="1" dirty="0">
                <a:solidFill>
                  <a:srgbClr val="008000"/>
                </a:solidFill>
              </a:rPr>
              <a:t> et al., 2004, Chilingarian </a:t>
            </a:r>
            <a:r>
              <a:rPr lang="en-US" sz="3600" b="1" dirty="0" err="1">
                <a:solidFill>
                  <a:srgbClr val="008000"/>
                </a:solidFill>
              </a:rPr>
              <a:t>Mailyan</a:t>
            </a:r>
            <a:r>
              <a:rPr lang="en-US" sz="3600" b="1" dirty="0">
                <a:solidFill>
                  <a:srgbClr val="008000"/>
                </a:solidFill>
              </a:rPr>
              <a:t> and </a:t>
            </a:r>
            <a:r>
              <a:rPr lang="en-US" sz="3600" b="1" dirty="0" err="1">
                <a:solidFill>
                  <a:srgbClr val="008000"/>
                </a:solidFill>
              </a:rPr>
              <a:t>Vanyan</a:t>
            </a:r>
            <a:r>
              <a:rPr lang="en-US" sz="3600" b="1" dirty="0">
                <a:solidFill>
                  <a:srgbClr val="008000"/>
                </a:solidFill>
              </a:rPr>
              <a:t>,, 2012);</a:t>
            </a:r>
          </a:p>
          <a:p>
            <a:pPr lvl="0"/>
            <a:r>
              <a:rPr lang="en-US" sz="3600" dirty="0"/>
              <a:t>Photonuclear reactions of the RREA gamma rays (Chilingarian et al., 2012a and 2012b, Tsuchiya et al., 2012, Babich et al., 2013); </a:t>
            </a:r>
          </a:p>
          <a:p>
            <a:pPr lvl="0"/>
            <a:r>
              <a:rPr lang="en-US" sz="3600" b="1" dirty="0">
                <a:solidFill>
                  <a:srgbClr val="008000"/>
                </a:solidFill>
              </a:rPr>
              <a:t>Attenuation of the cosmic ray muon flux (</a:t>
            </a:r>
            <a:r>
              <a:rPr lang="en-US" sz="3600" b="1" dirty="0" err="1">
                <a:solidFill>
                  <a:srgbClr val="008000"/>
                </a:solidFill>
              </a:rPr>
              <a:t>Lidvansky</a:t>
            </a:r>
            <a:r>
              <a:rPr lang="en-US" sz="3600" b="1" dirty="0">
                <a:solidFill>
                  <a:srgbClr val="008000"/>
                </a:solidFill>
              </a:rPr>
              <a:t> and </a:t>
            </a:r>
            <a:r>
              <a:rPr lang="en-US" sz="3600" b="1" dirty="0" err="1">
                <a:solidFill>
                  <a:srgbClr val="008000"/>
                </a:solidFill>
              </a:rPr>
              <a:t>Khaerdinov</a:t>
            </a:r>
            <a:r>
              <a:rPr lang="en-US" sz="3600" b="1" dirty="0">
                <a:solidFill>
                  <a:srgbClr val="008000"/>
                </a:solidFill>
              </a:rPr>
              <a:t>, 2009, Chilingarian et al., 2010);</a:t>
            </a:r>
          </a:p>
          <a:p>
            <a:pPr lvl="0"/>
            <a:r>
              <a:rPr lang="en-US" sz="3600" dirty="0"/>
              <a:t>Roentgen and gamma radiation from the lightning (Dwyer et al., 2012b);</a:t>
            </a:r>
          </a:p>
          <a:p>
            <a:pPr lvl="0"/>
            <a:r>
              <a:rPr lang="en-US" sz="3600" b="1" dirty="0">
                <a:solidFill>
                  <a:srgbClr val="008000"/>
                </a:solidFill>
              </a:rPr>
              <a:t>Prolonged (2-3 hours and more) enhancement of the low energy (1-2 MeV) cosmic ray flux (</a:t>
            </a:r>
            <a:r>
              <a:rPr lang="en-US" sz="3600" b="1" dirty="0" err="1">
                <a:solidFill>
                  <a:srgbClr val="008000"/>
                </a:solidFill>
              </a:rPr>
              <a:t>Germanenko</a:t>
            </a:r>
            <a:r>
              <a:rPr lang="en-US" sz="3600" b="1" dirty="0">
                <a:solidFill>
                  <a:srgbClr val="008000"/>
                </a:solidFill>
              </a:rPr>
              <a:t> et al., 2011).</a:t>
            </a:r>
          </a:p>
          <a:p>
            <a:pPr marL="514350" indent="-514350">
              <a:buFont typeface="+mj-lt"/>
              <a:buAutoNum type="arabicPeriod"/>
            </a:pPr>
            <a:endParaRPr lang="en-US" sz="3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78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RREA – </a:t>
            </a:r>
            <a:r>
              <a:rPr lang="en-US" sz="4000" b="1" dirty="0" err="1" smtClean="0">
                <a:solidFill>
                  <a:srgbClr val="FF0000"/>
                </a:solidFill>
              </a:rPr>
              <a:t>Bete</a:t>
            </a:r>
            <a:r>
              <a:rPr lang="en-US" sz="4000" b="1" dirty="0" smtClean="0">
                <a:solidFill>
                  <a:srgbClr val="FF0000"/>
                </a:solidFill>
              </a:rPr>
              <a:t>-Bloch equation + electron acceleration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642" y="1524000"/>
            <a:ext cx="9144000" cy="5096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752600"/>
            <a:ext cx="2133600" cy="178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6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igure1-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61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5572125" y="76200"/>
            <a:ext cx="3571875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Huge TGE  of 19 September, 2009 </a:t>
            </a:r>
            <a:r>
              <a:rPr lang="en-US" b="1" dirty="0" smtClean="0">
                <a:solidFill>
                  <a:srgbClr val="FF0000"/>
                </a:solidFill>
              </a:rPr>
              <a:t>was detected </a:t>
            </a:r>
            <a:r>
              <a:rPr lang="en-US" b="1" dirty="0">
                <a:solidFill>
                  <a:srgbClr val="FF0000"/>
                </a:solidFill>
              </a:rPr>
              <a:t>by all </a:t>
            </a:r>
            <a:r>
              <a:rPr lang="en-US" b="1" dirty="0" smtClean="0">
                <a:solidFill>
                  <a:srgbClr val="FF0000"/>
                </a:solidFill>
              </a:rPr>
              <a:t>ASEC monitors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ASNT consists of 5 cm and 60 cm thick scintillators (4 modules each 1 </a:t>
            </a:r>
            <a:r>
              <a:rPr lang="en-US" b="1" dirty="0" err="1" smtClean="0">
                <a:solidFill>
                  <a:srgbClr val="FF0000"/>
                </a:solidFill>
              </a:rPr>
              <a:t>m.sq</a:t>
            </a:r>
            <a:r>
              <a:rPr lang="en-US" b="1" dirty="0" smtClean="0">
                <a:solidFill>
                  <a:srgbClr val="FF0000"/>
                </a:solidFill>
              </a:rPr>
              <a:t>. area;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ASNT (11) – electrons E ~ 30 MeV  -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667000"/>
            <a:ext cx="3498636" cy="3602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38800" y="6096000"/>
            <a:ext cx="3505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A. Chilingarian, </a:t>
            </a:r>
            <a:r>
              <a:rPr lang="en-US" sz="1100" b="1" dirty="0" err="1" smtClean="0"/>
              <a:t>A.Daryan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K.Arakelyan</a:t>
            </a:r>
            <a:r>
              <a:rPr lang="en-US" sz="1100" b="1" dirty="0" smtClean="0"/>
              <a:t>, et al.,  Ground-based observations of thunderstorm-correlated fluxes of high-energy electrons, gamma rays, and neutrons, </a:t>
            </a:r>
            <a:r>
              <a:rPr lang="en-US" sz="1100" b="1" dirty="0" err="1" smtClean="0"/>
              <a:t>Phys.Rev</a:t>
            </a:r>
            <a:r>
              <a:rPr lang="en-US" sz="1100" b="1" dirty="0" smtClean="0"/>
              <a:t>. D., 82, 043009, 2010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4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ig3-ne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5640388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562601" y="0"/>
            <a:ext cx="3581400" cy="4555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First RRE avalanches detection. </a:t>
            </a:r>
            <a:r>
              <a:rPr lang="en-US" sz="2000" b="1" dirty="0">
                <a:solidFill>
                  <a:srgbClr val="FF0000"/>
                </a:solidFill>
              </a:rPr>
              <a:t>N</a:t>
            </a:r>
            <a:r>
              <a:rPr lang="en-US" sz="2000" b="1" dirty="0" smtClean="0">
                <a:solidFill>
                  <a:srgbClr val="FF0000"/>
                </a:solidFill>
              </a:rPr>
              <a:t>ew type of particle showers – Extensive </a:t>
            </a:r>
            <a:r>
              <a:rPr lang="en-US" sz="2000" b="1" dirty="0">
                <a:solidFill>
                  <a:srgbClr val="FF0000"/>
                </a:solidFill>
              </a:rPr>
              <a:t>C</a:t>
            </a:r>
            <a:r>
              <a:rPr lang="en-US" sz="2000" b="1" dirty="0" smtClean="0">
                <a:solidFill>
                  <a:srgbClr val="FF0000"/>
                </a:solidFill>
              </a:rPr>
              <a:t>loud Showers (ECS);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50 MeV electrons comes from thunderclouds!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MAKET detect </a:t>
            </a:r>
            <a:r>
              <a:rPr lang="en-US" sz="1600" b="1" dirty="0">
                <a:solidFill>
                  <a:srgbClr val="FF0000"/>
                </a:solidFill>
              </a:rPr>
              <a:t>short coherent  bursts of </a:t>
            </a:r>
            <a:r>
              <a:rPr lang="en-US" sz="1600" b="1" dirty="0" smtClean="0">
                <a:solidFill>
                  <a:srgbClr val="FF0000"/>
                </a:solidFill>
              </a:rPr>
              <a:t>electrons/gamma rays  </a:t>
            </a:r>
            <a:r>
              <a:rPr lang="en-US" sz="1600" b="1" dirty="0">
                <a:solidFill>
                  <a:srgbClr val="FF0000"/>
                </a:solidFill>
              </a:rPr>
              <a:t>(within 1 µsec);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ECS counts 7 times more than EAS!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ECSs have smaller </a:t>
            </a:r>
            <a:r>
              <a:rPr lang="en-US" sz="1600" b="1" dirty="0">
                <a:solidFill>
                  <a:srgbClr val="FF0000"/>
                </a:solidFill>
              </a:rPr>
              <a:t>densities – can be </a:t>
            </a:r>
            <a:r>
              <a:rPr lang="en-US" sz="1600" b="1" dirty="0" smtClean="0">
                <a:solidFill>
                  <a:srgbClr val="FF0000"/>
                </a:solidFill>
              </a:rPr>
              <a:t>distinguished </a:t>
            </a:r>
            <a:r>
              <a:rPr lang="en-US" sz="1600" b="1" dirty="0">
                <a:solidFill>
                  <a:srgbClr val="FF0000"/>
                </a:solidFill>
              </a:rPr>
              <a:t>from </a:t>
            </a:r>
            <a:r>
              <a:rPr lang="en-US" sz="1600" b="1" dirty="0" smtClean="0">
                <a:solidFill>
                  <a:srgbClr val="FF0000"/>
                </a:solidFill>
              </a:rPr>
              <a:t>CR EAS.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 smtClean="0"/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 smtClean="0"/>
          </a:p>
          <a:p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RREA_EAS_classificatio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86400" y="3077737"/>
            <a:ext cx="3726166" cy="378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6629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1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Spectra of Extensive Air Showers (EAS) and Extensive </a:t>
            </a:r>
            <a:r>
              <a:rPr lang="en-US" b="1" dirty="0">
                <a:solidFill>
                  <a:srgbClr val="FF0000"/>
                </a:solidFill>
              </a:rPr>
              <a:t>Cloud Showers (ECS) </a:t>
            </a:r>
            <a:endParaRPr lang="en-US" dirty="0"/>
          </a:p>
        </p:txBody>
      </p:sp>
      <p:pic>
        <p:nvPicPr>
          <p:cNvPr id="2" name="Picture 1" descr="spec_ces_eas_with_cut_det5-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11162"/>
            <a:ext cx="5404104" cy="5212080"/>
          </a:xfrm>
          <a:prstGeom prst="rect">
            <a:avLst/>
          </a:prstGeom>
        </p:spPr>
      </p:pic>
      <p:pic>
        <p:nvPicPr>
          <p:cNvPr id="5" name="Picture 4" descr="MAKET AN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42" y="1447800"/>
            <a:ext cx="3743158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8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>
          <a:xfrm>
            <a:off x="500063" y="0"/>
            <a:ext cx="8223250" cy="914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Extensive </a:t>
            </a:r>
            <a:r>
              <a:rPr lang="en-US" sz="3200" b="1" dirty="0">
                <a:solidFill>
                  <a:srgbClr val="FF0000"/>
                </a:solidFill>
              </a:rPr>
              <a:t>Cloud Showers (ECS</a:t>
            </a:r>
            <a:r>
              <a:rPr lang="en-US" sz="3200" b="1" dirty="0" smtClean="0">
                <a:solidFill>
                  <a:srgbClr val="FF0000"/>
                </a:solidFill>
              </a:rPr>
              <a:t>) extended more than Extensive Air Showers (EAS)  </a:t>
            </a:r>
          </a:p>
        </p:txBody>
      </p:sp>
      <p:pic>
        <p:nvPicPr>
          <p:cNvPr id="6" name="Picture 5" descr="Fig-ECS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88922"/>
            <a:ext cx="5715000" cy="546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RREA - MOS processes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5257800" cy="44174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774" y="2362200"/>
            <a:ext cx="4671502" cy="447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37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Detection of TGE neutrons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4OctoberSEVAN_AN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9" y="1555610"/>
            <a:ext cx="9144000" cy="53023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9544" y="2209800"/>
            <a:ext cx="2125579" cy="227056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2832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Muon flux depletion simultaneously with electron flux enhancement</a:t>
            </a:r>
            <a:endParaRPr lang="en-US" sz="32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447800"/>
            <a:ext cx="4218444" cy="541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8" y="1447799"/>
            <a:ext cx="4638842" cy="541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48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Long duration low energy TGE tails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19JuneSTAND_CUBEupp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7874"/>
            <a:ext cx="9144000" cy="462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4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a typeface="MS PGothic"/>
                <a:cs typeface="MS PGothic"/>
              </a:rPr>
              <a:t>CTR Wilson</a:t>
            </a:r>
            <a:r>
              <a:rPr lang="en-US" sz="4000" b="1" dirty="0">
                <a:solidFill>
                  <a:srgbClr val="FF0000"/>
                </a:solidFill>
                <a:ea typeface="MS PGothic"/>
                <a:cs typeface="MS PGothic"/>
              </a:rPr>
              <a:t>,</a:t>
            </a:r>
            <a:r>
              <a:rPr lang="en-US" sz="4000" b="1" dirty="0" smtClean="0">
                <a:solidFill>
                  <a:srgbClr val="FF0000"/>
                </a:solidFill>
                <a:ea typeface="MS PGothic"/>
                <a:cs typeface="MS PGothic"/>
              </a:rPr>
              <a:t> 1924: prediction of high-energy phenomena in thunderclouds</a:t>
            </a:r>
          </a:p>
        </p:txBody>
      </p:sp>
      <p:pic>
        <p:nvPicPr>
          <p:cNvPr id="4099" name="Picture 2" descr="D:\Pictures, etc\My Pictures\March_2011_England\2011_03_10\IMG_25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4138" y="1597025"/>
            <a:ext cx="2735262" cy="3646488"/>
          </a:xfrm>
          <a:noFill/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3352800" y="1219200"/>
            <a:ext cx="5791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2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Cosmic rays – Atmospheric electricity</a:t>
            </a:r>
          </a:p>
          <a:p>
            <a:r>
              <a:rPr lang="en-US" sz="2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Particle detectors</a:t>
            </a:r>
          </a:p>
          <a:p>
            <a:endParaRPr lang="en-US" b="1" dirty="0">
              <a:ln>
                <a:prstDash val="solid"/>
              </a:ln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en-US" b="1" dirty="0" smtClean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“</a:t>
            </a:r>
            <a:r>
              <a:rPr lang="en-US" b="1" dirty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 a field of 20 kV/cm  the energy supplied to </a:t>
            </a:r>
            <a:r>
              <a:rPr lang="en-US" b="1" dirty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sym typeface="Symbol" pitchFamily="18" charset="2"/>
              </a:rPr>
              <a:t>-particle will exceed the average loss; so that particle will be continuously accelerated until some accident occurs”</a:t>
            </a:r>
            <a:r>
              <a:rPr lang="en-US" b="1" dirty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</a:p>
          <a:p>
            <a:r>
              <a:rPr lang="en-US" b="1" dirty="0">
                <a:ln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“There is, as well known, some evidence of the existence of penetrating radiation in the atmosphere; possibly some portion of it may originate in the electrical fields of thunderclouds.”</a:t>
            </a: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3214688" y="6027738"/>
            <a:ext cx="59293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solidFill>
                  <a:schemeClr val="tx1"/>
                </a:solidFill>
              </a:rPr>
              <a:t>C. T. R. Wilson, the acceleration of </a:t>
            </a:r>
            <a:r>
              <a:rPr lang="en-US" sz="1200" b="1">
                <a:solidFill>
                  <a:schemeClr val="tx1"/>
                </a:solidFill>
                <a:sym typeface="Symbol" pitchFamily="18" charset="2"/>
              </a:rPr>
              <a:t>-particle in strong electrical fields of thunderclouds, </a:t>
            </a:r>
            <a:r>
              <a:rPr lang="en-US" sz="1200" b="1">
                <a:solidFill>
                  <a:schemeClr val="tx1"/>
                </a:solidFill>
              </a:rPr>
              <a:t>Proc. Cambridge Philos. Soc. 22, 534, (1925).</a:t>
            </a:r>
          </a:p>
          <a:p>
            <a:r>
              <a:rPr lang="en-US" sz="1200" b="1">
                <a:solidFill>
                  <a:srgbClr val="0070C0"/>
                </a:solidFill>
              </a:rPr>
              <a:t>E.R.Williams, Origin and context of C.R.T. Wilson’s ideas on electron runaway in thunderclouds, JGR, 115, A00E50, 2010.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3276600" y="4343400"/>
            <a:ext cx="55006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Despite numerous negative results by </a:t>
            </a:r>
            <a:r>
              <a:rPr lang="en-US" b="1" dirty="0" err="1">
                <a:solidFill>
                  <a:srgbClr val="0070C0"/>
                </a:solidFill>
              </a:rPr>
              <a:t>Bazil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Schonland</a:t>
            </a:r>
            <a:r>
              <a:rPr lang="en-US" b="1" dirty="0">
                <a:solidFill>
                  <a:srgbClr val="0070C0"/>
                </a:solidFill>
              </a:rPr>
              <a:t>, Edward </a:t>
            </a:r>
            <a:r>
              <a:rPr lang="en-US" b="1" dirty="0" err="1">
                <a:solidFill>
                  <a:srgbClr val="0070C0"/>
                </a:solidFill>
              </a:rPr>
              <a:t>Halliday</a:t>
            </a:r>
            <a:r>
              <a:rPr lang="en-US" b="1" dirty="0">
                <a:solidFill>
                  <a:srgbClr val="0070C0"/>
                </a:solidFill>
              </a:rPr>
              <a:t> and others in searching of energetic particles from thunderclouds  (as a result of using inadequate equipment) Wilson supported the idea till his last publication in 1956. </a:t>
            </a:r>
          </a:p>
        </p:txBody>
      </p:sp>
    </p:spTree>
    <p:extLst>
      <p:ext uri="{BB962C8B-B14F-4D97-AF65-F5344CB8AC3E}">
        <p14:creationId xmlns:p14="http://schemas.microsoft.com/office/powerpoint/2010/main" val="14631535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Four Main 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atterns of Surface Electrical Field Disturbances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4 even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4130"/>
            <a:ext cx="9144000" cy="4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1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5_June-16-22_100field_ra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0000"/>
            <a:ext cx="9144000" cy="460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Charge reside on rain droplets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6_19June2013_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0000"/>
            <a:ext cx="9144000" cy="460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6294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One second time series of EFM-100 and 3 cm outdoor scintillator – correlation of electric field and TGE flux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Picture 3" descr="19June_field-flu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2895599" cy="2544617"/>
          </a:xfrm>
          <a:prstGeom prst="rect">
            <a:avLst/>
          </a:prstGeom>
        </p:spPr>
      </p:pic>
      <p:pic>
        <p:nvPicPr>
          <p:cNvPr id="5" name="Picture 4" descr="8Oct2012_field-flu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67887"/>
            <a:ext cx="3124200" cy="274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634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-104692"/>
            <a:ext cx="2819400" cy="69626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-256953"/>
            <a:ext cx="5029200" cy="71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539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OCt2010_2hoursla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3999"/>
            <a:ext cx="4572000" cy="2304000"/>
          </a:xfrm>
          <a:prstGeom prst="rect">
            <a:avLst/>
          </a:prstGeom>
        </p:spPr>
      </p:pic>
      <p:pic>
        <p:nvPicPr>
          <p:cNvPr id="5" name="Picture 4" descr="4OCt_2010another2hoursla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4553999"/>
            <a:ext cx="4572002" cy="2304001"/>
          </a:xfrm>
          <a:prstGeom prst="rect">
            <a:avLst/>
          </a:prstGeom>
        </p:spPr>
      </p:pic>
      <p:pic>
        <p:nvPicPr>
          <p:cNvPr id="6" name="Picture 5" descr="4)ct_earli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9999"/>
            <a:ext cx="4572000" cy="2304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October 4, 2010 – super storm- lightning is not cause of </a:t>
            </a:r>
            <a:r>
              <a:rPr lang="en-US" b="1" dirty="0">
                <a:solidFill>
                  <a:srgbClr val="FF0000"/>
                </a:solidFill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LE!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4OCt2010_pea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49998"/>
            <a:ext cx="4572000" cy="230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91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3250" cy="92868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What we know about TGEs?</a:t>
            </a:r>
          </a:p>
        </p:txBody>
      </p:sp>
      <p:sp>
        <p:nvSpPr>
          <p:cNvPr id="38915" name="Content Placeholder 3"/>
          <p:cNvSpPr>
            <a:spLocks noGrp="1"/>
          </p:cNvSpPr>
          <p:nvPr>
            <p:ph idx="1"/>
          </p:nvPr>
        </p:nvSpPr>
        <p:spPr>
          <a:xfrm>
            <a:off x="428625" y="928688"/>
            <a:ext cx="8223250" cy="5929312"/>
          </a:xfrm>
        </p:spPr>
        <p:txBody>
          <a:bodyPr>
            <a:normAutofit lnSpcReduction="10000"/>
          </a:bodyPr>
          <a:lstStyle/>
          <a:p>
            <a:endParaRPr lang="en-US" sz="1400" b="1" dirty="0" smtClean="0"/>
          </a:p>
          <a:p>
            <a:r>
              <a:rPr lang="en-US" sz="2000" b="1" dirty="0" smtClean="0"/>
              <a:t>Lower dipole in </a:t>
            </a:r>
            <a:r>
              <a:rPr lang="en-US" sz="2000" b="1" dirty="0"/>
              <a:t>thunderclouds transfer effectively field energy to electrons; electrons generate gamma rays and gamma </a:t>
            </a:r>
            <a:r>
              <a:rPr lang="en-US" sz="2000" b="1" dirty="0" smtClean="0"/>
              <a:t>rates by photo-nuclear reactions  </a:t>
            </a:r>
            <a:r>
              <a:rPr lang="en-US" sz="2000" b="1" dirty="0"/>
              <a:t>born neutrons detected on earth’s surface; </a:t>
            </a:r>
            <a:endParaRPr lang="en-US" sz="2000" b="1" dirty="0" smtClean="0"/>
          </a:p>
          <a:p>
            <a:r>
              <a:rPr lang="en-US" sz="2000" b="1" dirty="0">
                <a:solidFill>
                  <a:srgbClr val="FF0000"/>
                </a:solidFill>
              </a:rPr>
              <a:t>Origin of TGE </a:t>
            </a:r>
            <a:r>
              <a:rPr lang="en-US" sz="2000" b="1" dirty="0" smtClean="0">
                <a:solidFill>
                  <a:srgbClr val="FF0000"/>
                </a:solidFill>
              </a:rPr>
              <a:t>is mainly  </a:t>
            </a:r>
            <a:r>
              <a:rPr lang="en-US" sz="2000" b="1" dirty="0">
                <a:solidFill>
                  <a:srgbClr val="FF0000"/>
                </a:solidFill>
              </a:rPr>
              <a:t>mixture of 2 processes </a:t>
            </a:r>
            <a:r>
              <a:rPr lang="en-US" sz="2000" b="1" dirty="0" smtClean="0">
                <a:solidFill>
                  <a:srgbClr val="FF0000"/>
                </a:solidFill>
              </a:rPr>
              <a:t>RREA </a:t>
            </a:r>
            <a:r>
              <a:rPr lang="en-US" sz="2000" b="1" dirty="0">
                <a:solidFill>
                  <a:srgbClr val="FF0000"/>
                </a:solidFill>
              </a:rPr>
              <a:t>(1 -40 MeV, enhancement up to 10 times above </a:t>
            </a:r>
            <a:r>
              <a:rPr lang="en-US" sz="2000" b="1" dirty="0" smtClean="0">
                <a:solidFill>
                  <a:srgbClr val="FF0000"/>
                </a:solidFill>
              </a:rPr>
              <a:t>CR flux) </a:t>
            </a:r>
            <a:r>
              <a:rPr lang="en-US" sz="2000" b="1" dirty="0">
                <a:solidFill>
                  <a:srgbClr val="FF0000"/>
                </a:solidFill>
              </a:rPr>
              <a:t>and modification of CR energy spectra MOS (1- 100 MeV </a:t>
            </a:r>
            <a:r>
              <a:rPr lang="en-US" sz="2000" b="1" dirty="0" smtClean="0">
                <a:solidFill>
                  <a:srgbClr val="FF0000"/>
                </a:solidFill>
              </a:rPr>
              <a:t>enhancement only few % </a:t>
            </a:r>
            <a:r>
              <a:rPr lang="en-US" sz="2000" b="1" dirty="0">
                <a:solidFill>
                  <a:srgbClr val="FF0000"/>
                </a:solidFill>
              </a:rPr>
              <a:t>of </a:t>
            </a:r>
            <a:r>
              <a:rPr lang="en-US" sz="2000" b="1" dirty="0" smtClean="0">
                <a:solidFill>
                  <a:srgbClr val="FF0000"/>
                </a:solidFill>
              </a:rPr>
              <a:t>CR flux).</a:t>
            </a:r>
            <a:endParaRPr lang="en-US" sz="2000" b="1" dirty="0" smtClean="0"/>
          </a:p>
          <a:p>
            <a:r>
              <a:rPr lang="en-US" sz="2000" b="1" dirty="0" smtClean="0">
                <a:solidFill>
                  <a:srgbClr val="0000FF"/>
                </a:solidFill>
              </a:rPr>
              <a:t>RREA generates </a:t>
            </a:r>
            <a:r>
              <a:rPr lang="en-US" sz="2000" b="1" dirty="0">
                <a:solidFill>
                  <a:srgbClr val="0000FF"/>
                </a:solidFill>
              </a:rPr>
              <a:t>particle bursts with duration less than 1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μsec</a:t>
            </a:r>
            <a:r>
              <a:rPr lang="en-US" sz="2000" b="1" dirty="0" smtClean="0">
                <a:solidFill>
                  <a:srgbClr val="0000FF"/>
                </a:solidFill>
              </a:rPr>
              <a:t> (ECS – “downward” TGFs)</a:t>
            </a:r>
            <a:r>
              <a:rPr lang="en-US" sz="2000" b="1" dirty="0">
                <a:solidFill>
                  <a:srgbClr val="0000FF"/>
                </a:solidFill>
              </a:rPr>
              <a:t>; overall duration of TGE is ~ 10 minutes, during 10 minutes </a:t>
            </a:r>
            <a:r>
              <a:rPr lang="en-US" sz="2000" b="1" dirty="0" smtClean="0">
                <a:solidFill>
                  <a:srgbClr val="0000FF"/>
                </a:solidFill>
              </a:rPr>
              <a:t>large </a:t>
            </a:r>
            <a:r>
              <a:rPr lang="en-US" sz="2000" b="1" dirty="0">
                <a:solidFill>
                  <a:srgbClr val="0000FF"/>
                </a:solidFill>
              </a:rPr>
              <a:t>amount </a:t>
            </a:r>
            <a:r>
              <a:rPr lang="en-US" sz="2000" b="1" dirty="0" smtClean="0">
                <a:solidFill>
                  <a:srgbClr val="0000FF"/>
                </a:solidFill>
              </a:rPr>
              <a:t>of </a:t>
            </a:r>
            <a:r>
              <a:rPr lang="en-US" sz="2000" b="1" dirty="0" err="1" smtClean="0">
                <a:solidFill>
                  <a:srgbClr val="0000FF"/>
                </a:solidFill>
              </a:rPr>
              <a:t>ECSes</a:t>
            </a:r>
            <a:r>
              <a:rPr lang="en-US" sz="2000" b="1" dirty="0" smtClean="0">
                <a:solidFill>
                  <a:srgbClr val="0000FF"/>
                </a:solidFill>
              </a:rPr>
              <a:t> occurs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2000" b="1" dirty="0" smtClean="0"/>
              <a:t>Largest TGE events allows to estimate energy spectra: energy spectra of electrons are exponential, of gamma rays - power law in overall; 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Simultaneously with boost of electrons and gamma rays high </a:t>
            </a:r>
            <a:r>
              <a:rPr lang="en-US" sz="2000" b="1" dirty="0">
                <a:solidFill>
                  <a:srgbClr val="0000FF"/>
                </a:solidFill>
              </a:rPr>
              <a:t>energy muon </a:t>
            </a:r>
            <a:r>
              <a:rPr lang="en-US" sz="2000" b="1" dirty="0" smtClean="0">
                <a:solidFill>
                  <a:srgbClr val="0000FF"/>
                </a:solidFill>
              </a:rPr>
              <a:t>flux attenuates;</a:t>
            </a:r>
          </a:p>
          <a:p>
            <a:r>
              <a:rPr lang="en-US" sz="2000" b="1" dirty="0" smtClean="0"/>
              <a:t>TGEs usually occurs during negative near surface electrical field varied from -10 to -30 kV/m; TGE flux correlate with strength of electric field and – with spectral index of gamma ray energy spectra;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During TGEs only IC- lightning can occur; CG- lightning are suppressed </a:t>
            </a:r>
            <a:r>
              <a:rPr lang="en-US" sz="2000" b="1" dirty="0" smtClean="0">
                <a:solidFill>
                  <a:srgbClr val="FF0000"/>
                </a:solidFill>
              </a:rPr>
              <a:t>– LCPR stops lightning leader.</a:t>
            </a:r>
          </a:p>
        </p:txBody>
      </p:sp>
    </p:spTree>
    <p:extLst>
      <p:ext uri="{BB962C8B-B14F-4D97-AF65-F5344CB8AC3E}">
        <p14:creationId xmlns:p14="http://schemas.microsoft.com/office/powerpoint/2010/main" val="106712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8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5976"/>
            <a:ext cx="9144000" cy="9846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Tray of Geiger counters installed on Aragats in 2012;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Energy threshold 1.5 – 2 MeV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1430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15641"/>
            <a:ext cx="3886200" cy="2770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915640"/>
            <a:ext cx="3886200" cy="2770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4386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shot\Desktop\bg_A6666_pictures\Ani_make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750" y="1371600"/>
            <a:ext cx="6753576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52400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onitoring of fluxes, fields, meteorological conditions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34200" y="27432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Boltek</a:t>
            </a:r>
            <a:r>
              <a:rPr lang="en-US" b="1" dirty="0" smtClean="0">
                <a:solidFill>
                  <a:srgbClr val="FF0000"/>
                </a:solidFill>
              </a:rPr>
              <a:t> EFM 100  electrical mill and Lightning tracer; Davis instr. weather station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MAKET_Roof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815" y="0"/>
            <a:ext cx="3717471" cy="247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30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Cube  Detector </a:t>
            </a:r>
            <a:r>
              <a:rPr lang="en-US" sz="3600" dirty="0">
                <a:solidFill>
                  <a:srgbClr val="FF0000"/>
                </a:solidFill>
              </a:rPr>
              <a:t>for detection of Neutral particle 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pic>
        <p:nvPicPr>
          <p:cNvPr id="13315" name="Picture 2" descr="C:\Documents and Settings\Ashot\Desktop\assem3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1014413"/>
            <a:ext cx="3887788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Documents and Settings\Ashot\Desktop\assem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4500" y="990600"/>
            <a:ext cx="4889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Documents and Settings\Ashot\Desktop\Stand_August26_long\Stand_photos\small-DSC011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5050"/>
            <a:ext cx="3948113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8955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55" y="304800"/>
            <a:ext cx="75438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Terrestrial Gamma flashes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(TGFS) – since 1994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9187992" cy="5181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0" y="76200"/>
            <a:ext cx="2603500" cy="1104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3310128"/>
            <a:ext cx="2743200" cy="354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4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3250" cy="1071563"/>
          </a:xfrm>
        </p:spPr>
        <p:txBody>
          <a:bodyPr/>
          <a:lstStyle/>
          <a:p>
            <a:r>
              <a:rPr lang="en-US" dirty="0" smtClean="0"/>
              <a:t>STAND multilayered Detector</a:t>
            </a:r>
          </a:p>
        </p:txBody>
      </p:sp>
      <p:pic>
        <p:nvPicPr>
          <p:cNvPr id="14339" name="Picture 2" descr="C:\Documents and Settings\Ashot\Desktop\Stand_August26_long\Stand_photos\1cmScintillatorDet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5950" y="3924300"/>
            <a:ext cx="72580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Documents and Settings\Ashot\Desktop\Stand_August26_long\Stand_photos\DSC010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38"/>
            <a:ext cx="4678363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rag_nai_int_190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393" y="838200"/>
            <a:ext cx="3233607" cy="323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925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NaI</a:t>
            </a:r>
            <a:r>
              <a:rPr lang="en-US" sz="3200" b="1" dirty="0" smtClean="0">
                <a:solidFill>
                  <a:srgbClr val="FF0000"/>
                </a:solidFill>
              </a:rPr>
              <a:t> network 5 detectors 12.5 x 12.5 x 25 each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Picture 7" descr="Macintosh HD:Users:ashotchilingarian:Documents:CURRENT-PAPERS:2013_drafts:HGG_ECS:PRD_submission:revision:New_Figures:Na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39624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cintosh HD:Users:ashotchilingarian:Desktop:Fig12_Int.vs.gamm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2400"/>
            <a:ext cx="5486400" cy="289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Fig4_07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533400"/>
            <a:ext cx="3124200" cy="3124200"/>
          </a:xfrm>
          <a:prstGeom prst="rect">
            <a:avLst/>
          </a:prstGeom>
        </p:spPr>
      </p:pic>
      <p:pic>
        <p:nvPicPr>
          <p:cNvPr id="4" name="Picture 3" descr="Fig8_190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677" y="3733800"/>
            <a:ext cx="3098523" cy="309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6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MOS process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2667000" cy="22368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717" y="3886200"/>
            <a:ext cx="3795959" cy="2882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05078"/>
            <a:ext cx="3581400" cy="2963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65" y="3124200"/>
            <a:ext cx="2895600" cy="1739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27" y="4889500"/>
            <a:ext cx="28194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6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EAS cannot provide RREA with additional seed electrons to enhance ECSs 7 times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A V Gurevich, et al., 2013</a:t>
            </a:r>
            <a:r>
              <a:rPr lang="en-US" b="1" dirty="0">
                <a:latin typeface="Times New Roman"/>
                <a:cs typeface="Times New Roman"/>
              </a:rPr>
              <a:t>, Cosmic rays and thunderstorms at the Tien-Shan mountain </a:t>
            </a:r>
            <a:r>
              <a:rPr lang="en-US" b="1" dirty="0" smtClean="0">
                <a:latin typeface="Times New Roman"/>
                <a:cs typeface="Times New Roman"/>
              </a:rPr>
              <a:t>station, </a:t>
            </a:r>
            <a:r>
              <a:rPr lang="en-US" dirty="0" smtClean="0">
                <a:latin typeface="Times New Roman"/>
                <a:cs typeface="Times New Roman"/>
              </a:rPr>
              <a:t>Journal </a:t>
            </a:r>
            <a:r>
              <a:rPr lang="en-US" dirty="0">
                <a:latin typeface="Times New Roman"/>
                <a:cs typeface="Times New Roman"/>
              </a:rPr>
              <a:t>of Physics: Conference Series </a:t>
            </a:r>
            <a:r>
              <a:rPr lang="en-US" b="1" dirty="0">
                <a:latin typeface="Times New Roman"/>
                <a:cs typeface="Times New Roman"/>
              </a:rPr>
              <a:t>409 </a:t>
            </a:r>
            <a:r>
              <a:rPr lang="en-US" dirty="0">
                <a:latin typeface="Times New Roman"/>
                <a:cs typeface="Times New Roman"/>
              </a:rPr>
              <a:t>(2013</a:t>
            </a:r>
            <a:r>
              <a:rPr lang="en-US" dirty="0" smtClean="0">
                <a:latin typeface="Times New Roman"/>
                <a:cs typeface="Times New Roman"/>
              </a:rPr>
              <a:t>):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“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At the extensive atmospheric showers (EAS) the number of CR </a:t>
            </a:r>
            <a:r>
              <a:rPr lang="en-US" b="1" dirty="0" err="1">
                <a:solidFill>
                  <a:srgbClr val="008000"/>
                </a:solidFill>
                <a:latin typeface="Times New Roman"/>
                <a:cs typeface="Times New Roman"/>
              </a:rPr>
              <a:t>secondaries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 is growing strongly. As they serve the seed electrons for the RB that naturally leads to a strong amplification of RB avalanche -RB EAS effect. This effect being generated by the energetic CR particles of 10</a:t>
            </a:r>
            <a:r>
              <a:rPr lang="en-US" b="1" baseline="30000" dirty="0">
                <a:solidFill>
                  <a:srgbClr val="008000"/>
                </a:solidFill>
                <a:latin typeface="Times New Roman"/>
                <a:cs typeface="Times New Roman"/>
              </a:rPr>
              <a:t>15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 eV and 10</a:t>
            </a:r>
            <a:r>
              <a:rPr lang="en-US" b="1" baseline="30000" dirty="0">
                <a:solidFill>
                  <a:srgbClr val="008000"/>
                </a:solidFill>
                <a:latin typeface="Times New Roman"/>
                <a:cs typeface="Times New Roman"/>
              </a:rPr>
              <a:t>13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 eV has been observed in [2] and [6]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.”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[</a:t>
            </a:r>
            <a:r>
              <a:rPr lang="en-US" dirty="0">
                <a:latin typeface="Times New Roman"/>
                <a:cs typeface="Times New Roman"/>
              </a:rPr>
              <a:t>2]  Gurevich A V, </a:t>
            </a:r>
            <a:r>
              <a:rPr lang="en-US" dirty="0" err="1">
                <a:latin typeface="Times New Roman"/>
                <a:cs typeface="Times New Roman"/>
              </a:rPr>
              <a:t>Mitko</a:t>
            </a:r>
            <a:r>
              <a:rPr lang="en-US" dirty="0">
                <a:latin typeface="Times New Roman"/>
                <a:cs typeface="Times New Roman"/>
              </a:rPr>
              <a:t> G G, et al. 2009 </a:t>
            </a:r>
            <a:r>
              <a:rPr lang="en-US" i="1" dirty="0" err="1">
                <a:latin typeface="Times New Roman"/>
                <a:cs typeface="Times New Roman"/>
              </a:rPr>
              <a:t>Phys</a:t>
            </a:r>
            <a:r>
              <a:rPr lang="en-US" i="1" dirty="0">
                <a:latin typeface="Times New Roman"/>
                <a:cs typeface="Times New Roman"/>
              </a:rPr>
              <a:t> </a:t>
            </a:r>
            <a:r>
              <a:rPr lang="en-US" i="1" dirty="0" err="1">
                <a:latin typeface="Times New Roman"/>
                <a:cs typeface="Times New Roman"/>
              </a:rPr>
              <a:t>Lett</a:t>
            </a:r>
            <a:r>
              <a:rPr lang="en-US" i="1" dirty="0">
                <a:latin typeface="Times New Roman"/>
                <a:cs typeface="Times New Roman"/>
              </a:rPr>
              <a:t>. A </a:t>
            </a:r>
            <a:r>
              <a:rPr lang="en-US" b="1" dirty="0">
                <a:latin typeface="Times New Roman"/>
                <a:cs typeface="Times New Roman"/>
              </a:rPr>
              <a:t>373 </a:t>
            </a:r>
            <a:r>
              <a:rPr lang="en-US" dirty="0">
                <a:latin typeface="Times New Roman"/>
                <a:cs typeface="Times New Roman"/>
              </a:rPr>
              <a:t>3550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[</a:t>
            </a:r>
            <a:r>
              <a:rPr lang="en-US" dirty="0">
                <a:latin typeface="Times New Roman"/>
                <a:cs typeface="Times New Roman"/>
              </a:rPr>
              <a:t>6]  </a:t>
            </a:r>
            <a:r>
              <a:rPr lang="en-US" dirty="0" err="1">
                <a:latin typeface="Times New Roman"/>
                <a:cs typeface="Times New Roman"/>
              </a:rPr>
              <a:t>Chilingaryan</a:t>
            </a:r>
            <a:r>
              <a:rPr lang="en-US" dirty="0">
                <a:latin typeface="Times New Roman"/>
                <a:cs typeface="Times New Roman"/>
              </a:rPr>
              <a:t> A, et al. 2011 </a:t>
            </a:r>
            <a:r>
              <a:rPr lang="en-US" i="1" dirty="0" err="1">
                <a:latin typeface="Times New Roman"/>
                <a:cs typeface="Times New Roman"/>
              </a:rPr>
              <a:t>Phys</a:t>
            </a:r>
            <a:r>
              <a:rPr lang="en-US" i="1" dirty="0">
                <a:latin typeface="Times New Roman"/>
                <a:cs typeface="Times New Roman"/>
              </a:rPr>
              <a:t> Rev. D </a:t>
            </a:r>
            <a:r>
              <a:rPr lang="en-US" b="1" dirty="0">
                <a:latin typeface="Times New Roman"/>
                <a:cs typeface="Times New Roman"/>
              </a:rPr>
              <a:t>83 </a:t>
            </a:r>
            <a:r>
              <a:rPr lang="en-US" dirty="0">
                <a:latin typeface="Times New Roman"/>
                <a:cs typeface="Times New Roman"/>
              </a:rPr>
              <a:t>062001 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Mean EAS number was rather constant and equal ~10;</a:t>
            </a: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	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ECS number peaks on ~ 80; there are absolutely no correlation between EAS and ECS! And only nearby Supernovae, or super powerful solar flare can enhance EAS number.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62484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03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TGE –– no lightning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occurrences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16-october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874520"/>
            <a:ext cx="8449056" cy="4983480"/>
          </a:xfrm>
          <a:prstGeom prst="rect">
            <a:avLst/>
          </a:prstGeom>
        </p:spPr>
      </p:pic>
      <p:pic>
        <p:nvPicPr>
          <p:cNvPr id="4" name="Picture 3" descr="Fig5_19Sep_ante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2647"/>
            <a:ext cx="9144000" cy="526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TGE are detected at large negative near-surface electrical field; at the same time CG- are suppressed.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73731" name="Picture 3" descr="C:\Documents and Settings\Ashot\Desktop\4-OCTOBE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5085" y="1311275"/>
            <a:ext cx="9189085" cy="554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7822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TGF  - TGE(ECS) relation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The </a:t>
            </a:r>
            <a:r>
              <a:rPr lang="en-US" sz="2400" b="1" dirty="0"/>
              <a:t>generation mechanisms of the space TGFs and </a:t>
            </a:r>
            <a:r>
              <a:rPr lang="en-US" sz="2400" b="1" dirty="0" smtClean="0"/>
              <a:t>downward TGFs (</a:t>
            </a:r>
            <a:r>
              <a:rPr lang="en-US" sz="2400" b="1" dirty="0" err="1" smtClean="0"/>
              <a:t>ECSes</a:t>
            </a:r>
            <a:r>
              <a:rPr lang="en-US" sz="2400" b="1" dirty="0" smtClean="0"/>
              <a:t>) share some common features: runaway </a:t>
            </a:r>
            <a:r>
              <a:rPr lang="en-US" sz="2400" b="1" dirty="0"/>
              <a:t>electron </a:t>
            </a:r>
            <a:r>
              <a:rPr lang="en-US" sz="2400" b="1" dirty="0" smtClean="0"/>
              <a:t>avalanches</a:t>
            </a:r>
            <a:r>
              <a:rPr lang="en-US" sz="2400" b="1" i="1" dirty="0"/>
              <a:t> </a:t>
            </a:r>
            <a:r>
              <a:rPr lang="en-US" sz="2400" b="1" i="1" dirty="0" smtClean="0"/>
              <a:t>in lower dipole and in upper dipole. </a:t>
            </a:r>
            <a:r>
              <a:rPr lang="en-US" sz="2400" b="1" dirty="0"/>
              <a:t>TGEs happen in series – </a:t>
            </a:r>
            <a:r>
              <a:rPr lang="en-US" sz="2400" b="1" dirty="0" smtClean="0"/>
              <a:t> hundreds of Extensive Cloud Showers  </a:t>
            </a:r>
            <a:r>
              <a:rPr lang="en-US" sz="2400" b="1" dirty="0"/>
              <a:t>in a </a:t>
            </a:r>
            <a:r>
              <a:rPr lang="en-US" sz="2400" b="1" dirty="0" smtClean="0"/>
              <a:t>second. TGFs represent few RREA cascade lasting milliseconds.</a:t>
            </a:r>
          </a:p>
          <a:p>
            <a:pPr lvl="0"/>
            <a:r>
              <a:rPr lang="en-US" sz="2400" b="1" dirty="0" err="1" smtClean="0">
                <a:solidFill>
                  <a:srgbClr val="0000FF"/>
                </a:solidFill>
              </a:rPr>
              <a:t>ECSes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>
                <a:solidFill>
                  <a:srgbClr val="0000FF"/>
                </a:solidFill>
              </a:rPr>
              <a:t>are very rare events (detected at Aragats about once a year); </a:t>
            </a:r>
            <a:r>
              <a:rPr lang="en-US" sz="2400" b="1" dirty="0" smtClean="0">
                <a:solidFill>
                  <a:srgbClr val="0000FF"/>
                </a:solidFill>
              </a:rPr>
              <a:t>number </a:t>
            </a:r>
            <a:r>
              <a:rPr lang="en-US" sz="2400" b="1" dirty="0">
                <a:solidFill>
                  <a:srgbClr val="0000FF"/>
                </a:solidFill>
              </a:rPr>
              <a:t>of detected TGFs </a:t>
            </a:r>
            <a:r>
              <a:rPr lang="en-US" sz="2400" b="1" dirty="0" smtClean="0">
                <a:solidFill>
                  <a:srgbClr val="0000FF"/>
                </a:solidFill>
              </a:rPr>
              <a:t>detected by RHESSY, FERMI LAT and GBM is </a:t>
            </a:r>
            <a:r>
              <a:rPr lang="en-US" sz="2400" b="1" dirty="0">
                <a:solidFill>
                  <a:srgbClr val="0000FF"/>
                </a:solidFill>
              </a:rPr>
              <a:t>much larger </a:t>
            </a:r>
            <a:r>
              <a:rPr lang="en-US" sz="2400" b="1" dirty="0" smtClean="0">
                <a:solidFill>
                  <a:srgbClr val="0000FF"/>
                </a:solidFill>
              </a:rPr>
              <a:t>- reaching </a:t>
            </a:r>
            <a:r>
              <a:rPr lang="en-US" sz="2400" b="1" dirty="0">
                <a:solidFill>
                  <a:srgbClr val="0000FF"/>
                </a:solidFill>
              </a:rPr>
              <a:t>hundreds per year. </a:t>
            </a:r>
            <a:r>
              <a:rPr lang="en-US" sz="2400" b="1" dirty="0" smtClean="0">
                <a:solidFill>
                  <a:srgbClr val="0000FF"/>
                </a:solidFill>
              </a:rPr>
              <a:t>Nonetheless</a:t>
            </a:r>
            <a:r>
              <a:rPr lang="en-US" sz="2400" b="1" dirty="0">
                <a:solidFill>
                  <a:srgbClr val="0000FF"/>
                </a:solidFill>
              </a:rPr>
              <a:t>, because of closeness of the particle beam, the number of detected TGEs in </a:t>
            </a:r>
            <a:r>
              <a:rPr lang="en-US" sz="2400" b="1" dirty="0" smtClean="0">
                <a:solidFill>
                  <a:srgbClr val="0000FF"/>
                </a:solidFill>
              </a:rPr>
              <a:t>3 </a:t>
            </a:r>
            <a:r>
              <a:rPr lang="en-US" sz="2400" b="1" dirty="0">
                <a:solidFill>
                  <a:srgbClr val="0000FF"/>
                </a:solidFill>
              </a:rPr>
              <a:t>series of detection is </a:t>
            </a:r>
            <a:r>
              <a:rPr lang="en-US" sz="2400" b="1" dirty="0" smtClean="0">
                <a:solidFill>
                  <a:srgbClr val="0000FF"/>
                </a:solidFill>
              </a:rPr>
              <a:t> comparable with number of yearly detected  TGFs ~500.</a:t>
            </a:r>
          </a:p>
          <a:p>
            <a:pPr lvl="0"/>
            <a:r>
              <a:rPr lang="en-US" sz="2400" b="1" dirty="0" smtClean="0">
                <a:solidFill>
                  <a:srgbClr val="FF0000"/>
                </a:solidFill>
              </a:rPr>
              <a:t>Recently FERMI confirms that </a:t>
            </a:r>
            <a:r>
              <a:rPr lang="en-US" sz="2400" b="1" dirty="0" err="1" smtClean="0">
                <a:solidFill>
                  <a:srgbClr val="FF0000"/>
                </a:solidFill>
              </a:rPr>
              <a:t>sferics</a:t>
            </a:r>
            <a:r>
              <a:rPr lang="en-US" sz="2400" b="1" dirty="0" smtClean="0">
                <a:solidFill>
                  <a:srgbClr val="FF0000"/>
                </a:solidFill>
              </a:rPr>
              <a:t> detected in correlation with TGFs are due to TGF itself and not lightning!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33780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Relations between Lightning- radio signals  – particle fluxes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fontScale="70000" lnSpcReduction="20000"/>
          </a:bodyPr>
          <a:lstStyle/>
          <a:p>
            <a:endParaRPr lang="en-US" b="1" dirty="0" smtClean="0"/>
          </a:p>
          <a:p>
            <a:r>
              <a:rPr lang="en-US" sz="3400" b="1" dirty="0" smtClean="0"/>
              <a:t>Particle fluxes start before lightning flashes;</a:t>
            </a:r>
          </a:p>
          <a:p>
            <a:r>
              <a:rPr lang="en-US" sz="3400" b="1" dirty="0" smtClean="0">
                <a:solidFill>
                  <a:srgbClr val="0000FF"/>
                </a:solidFill>
              </a:rPr>
              <a:t>Lightning flashes are numerous and strong without any relation to particle fluxes;</a:t>
            </a:r>
          </a:p>
          <a:p>
            <a:r>
              <a:rPr lang="en-US" sz="3400" b="1" dirty="0" smtClean="0"/>
              <a:t>For initiation of TGE we need electric field, rain droplets and maybe definite relations of other meteorological parameters (humidity-temperature)</a:t>
            </a:r>
          </a:p>
          <a:p>
            <a:r>
              <a:rPr lang="en-US" sz="3400" b="1" dirty="0" smtClean="0">
                <a:solidFill>
                  <a:srgbClr val="0000FF"/>
                </a:solidFill>
              </a:rPr>
              <a:t>Development of LPCR may accompanied by HF radio emission – coherent discharges of stretched HM with CR (RREA) electrons;</a:t>
            </a:r>
          </a:p>
          <a:p>
            <a:r>
              <a:rPr lang="en-US" sz="3400" b="1" dirty="0" smtClean="0"/>
              <a:t>For TGE we do not need additional seed electrons, do lightning provide  seed electrons to TGF</a:t>
            </a:r>
            <a:r>
              <a:rPr lang="en-US" sz="3400" b="1" dirty="0"/>
              <a:t>?</a:t>
            </a:r>
            <a:endParaRPr lang="en-US" sz="3400" b="1" dirty="0" smtClean="0"/>
          </a:p>
          <a:p>
            <a:r>
              <a:rPr lang="en-US" sz="3400" b="1" dirty="0">
                <a:solidFill>
                  <a:srgbClr val="0000FF"/>
                </a:solidFill>
              </a:rPr>
              <a:t>P</a:t>
            </a:r>
            <a:r>
              <a:rPr lang="en-US" sz="3400" b="1" dirty="0" smtClean="0">
                <a:solidFill>
                  <a:srgbClr val="0000FF"/>
                </a:solidFill>
              </a:rPr>
              <a:t>article fluxes and lightnings are alternative processes – both are initiated by strong electric fields in thunderclouds</a:t>
            </a:r>
            <a:endParaRPr lang="en-US" sz="3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7" y="0"/>
            <a:ext cx="9144000" cy="5143500"/>
          </a:xfrm>
          <a:prstGeom prst="rect">
            <a:avLst/>
          </a:prstGeom>
        </p:spPr>
      </p:pic>
      <p:pic>
        <p:nvPicPr>
          <p:cNvPr id="4" name="Picture 3" descr="MAKET_Roof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8" y="5105400"/>
            <a:ext cx="2628900" cy="1752600"/>
          </a:xfrm>
          <a:prstGeom prst="rect">
            <a:avLst/>
          </a:prstGeom>
        </p:spPr>
      </p:pic>
      <p:pic>
        <p:nvPicPr>
          <p:cNvPr id="5" name="Picture 5" descr="C:\Documents and Settings\Ashot\Desktop\Stand_August26_long\Stand_photos\small-DSC011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5121426"/>
            <a:ext cx="2362200" cy="177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shot\Desktop\Stand_August26_long\Stand_photos\DSC010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5105401"/>
            <a:ext cx="243858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aI_net_Pictur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5105400"/>
            <a:ext cx="26289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96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Aragats - meteorology 2011-2012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Field_Lightning_rain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3174"/>
            <a:ext cx="9144000" cy="4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9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TGE/TGF - most </a:t>
            </a:r>
            <a:r>
              <a:rPr lang="en-US" b="1" dirty="0">
                <a:solidFill>
                  <a:srgbClr val="FF0000"/>
                </a:solidFill>
              </a:rPr>
              <a:t>energetic natural </a:t>
            </a:r>
            <a:r>
              <a:rPr lang="en-US" b="1" dirty="0" smtClean="0">
                <a:solidFill>
                  <a:srgbClr val="FF0000"/>
                </a:solidFill>
              </a:rPr>
              <a:t>electron-photon phenomena </a:t>
            </a:r>
            <a:r>
              <a:rPr lang="en-US" b="1" dirty="0">
                <a:solidFill>
                  <a:srgbClr val="FF0000"/>
                </a:solidFill>
              </a:rPr>
              <a:t>on Earth 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Fig4_TGE_mod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648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9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223"/>
            <a:ext cx="8229600" cy="9445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Vocabulary of  abbreviations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GLE – Ground Level Enhancement solar modulation of surface flux;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TGF – Terrestrial Gamma Flashes – atmospheric modulation of space flux;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TGE – Thunderstorm Ground Enhancement – atmospheric modulation of the surface flux;</a:t>
            </a:r>
          </a:p>
          <a:p>
            <a:r>
              <a:rPr lang="en-US" dirty="0">
                <a:solidFill>
                  <a:srgbClr val="0000FF"/>
                </a:solidFill>
              </a:rPr>
              <a:t>TLE - Transient Luminous </a:t>
            </a:r>
            <a:r>
              <a:rPr lang="en-US" dirty="0" smtClean="0">
                <a:solidFill>
                  <a:srgbClr val="0000FF"/>
                </a:solidFill>
              </a:rPr>
              <a:t>Events;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RREA – Relativistic Runaway Electron Avalanches – “electromagnetic” and “short” version of EAS!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MOS – </a:t>
            </a:r>
            <a:r>
              <a:rPr lang="en-US" dirty="0" err="1" smtClean="0">
                <a:solidFill>
                  <a:srgbClr val="0000FF"/>
                </a:solidFill>
              </a:rPr>
              <a:t>MOdification</a:t>
            </a:r>
            <a:r>
              <a:rPr lang="en-US" dirty="0" smtClean="0">
                <a:solidFill>
                  <a:srgbClr val="0000FF"/>
                </a:solidFill>
              </a:rPr>
              <a:t> of Energy Spectra</a:t>
            </a:r>
            <a:r>
              <a:rPr lang="en-US" dirty="0">
                <a:solidFill>
                  <a:srgbClr val="0000FF"/>
                </a:solidFill>
              </a:rPr>
              <a:t>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EAS – Extensive Air Shower;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ECS – Extensive shower spectra;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LPCR – Lower positive charge region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RFD - Relativistic </a:t>
            </a:r>
            <a:r>
              <a:rPr lang="en-US" dirty="0">
                <a:solidFill>
                  <a:srgbClr val="0000FF"/>
                </a:solidFill>
              </a:rPr>
              <a:t>feed- back discharges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8000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17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"/>
          <p:cNvSpPr txBox="1">
            <a:spLocks noChangeArrowheads="1"/>
          </p:cNvSpPr>
          <p:nvPr/>
        </p:nvSpPr>
        <p:spPr bwMode="auto">
          <a:xfrm>
            <a:off x="214313" y="285750"/>
            <a:ext cx="86868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Aragats Space Environmental Center (ASEC)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aims to detect the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Solar Modulation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effects: Ground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Level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Enhancements,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Forbush decreases,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Geomagnetic effects; At quit Sun (2007-2011) ASEC  measure hundreds of Thunderstorm ground enhancements (TGEs) 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28625" y="1922463"/>
            <a:ext cx="8202613" cy="4935537"/>
            <a:chOff x="160" y="1018"/>
            <a:chExt cx="5167" cy="310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60" y="1018"/>
              <a:ext cx="5167" cy="3109"/>
              <a:chOff x="160" y="1018"/>
              <a:chExt cx="5167" cy="3109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160" y="1018"/>
                <a:ext cx="5167" cy="3109"/>
                <a:chOff x="160" y="1018"/>
                <a:chExt cx="5167" cy="3109"/>
              </a:xfrm>
            </p:grpSpPr>
            <p:graphicFrame>
              <p:nvGraphicFramePr>
                <p:cNvPr id="1026" name="Object 5"/>
                <p:cNvGraphicFramePr>
                  <a:graphicFrameLocks noChangeAspect="1"/>
                </p:cNvGraphicFramePr>
                <p:nvPr/>
              </p:nvGraphicFramePr>
              <p:xfrm>
                <a:off x="160" y="1018"/>
                <a:ext cx="5168" cy="31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130" name="Worksheet" r:id="rId5" imgW="5229225" imgH="3057525" progId="Excel.Sheet.8">
                        <p:embed/>
                      </p:oleObj>
                    </mc:Choice>
                    <mc:Fallback>
                      <p:oleObj name="Worksheet" r:id="rId5" imgW="5229225" imgH="3057525" progId="Excel.Shee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0" y="1018"/>
                              <a:ext cx="5168" cy="31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blipFill dpi="0" rotWithShape="0">
                                    <a:blip/>
                                    <a:srcRect/>
                                    <a:stretch>
                                      <a:fillRect/>
                                    </a:stretch>
                                  </a:blip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pic>
              <p:nvPicPr>
                <p:cNvPr id="1035" name="Picture 6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912" y="2448"/>
                  <a:ext cx="763" cy="849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</p:grpSp>
          <p:pic>
            <p:nvPicPr>
              <p:cNvPr id="1034" name="Picture 7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640" y="1153"/>
                <a:ext cx="664" cy="69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</p:grpSp>
        <p:sp>
          <p:nvSpPr>
            <p:cNvPr id="1031" name="Text Box 8"/>
            <p:cNvSpPr txBox="1">
              <a:spLocks noChangeArrowheads="1"/>
            </p:cNvSpPr>
            <p:nvPr/>
          </p:nvSpPr>
          <p:spPr bwMode="auto">
            <a:xfrm>
              <a:off x="1104" y="2592"/>
              <a:ext cx="823" cy="36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Aft>
                  <a:spcPts val="100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100" b="1">
                  <a:solidFill>
                    <a:srgbClr val="00FF00"/>
                  </a:solidFill>
                  <a:latin typeface="Calibri" pitchFamily="34" charset="0"/>
                </a:rPr>
                <a:t>X20</a:t>
              </a:r>
            </a:p>
          </p:txBody>
        </p:sp>
        <p:sp>
          <p:nvSpPr>
            <p:cNvPr id="1032" name="Text Box 9"/>
            <p:cNvSpPr txBox="1">
              <a:spLocks noChangeArrowheads="1"/>
            </p:cNvSpPr>
            <p:nvPr/>
          </p:nvSpPr>
          <p:spPr bwMode="auto">
            <a:xfrm>
              <a:off x="2976" y="1391"/>
              <a:ext cx="940" cy="2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Aft>
                  <a:spcPts val="100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100" b="1">
                  <a:solidFill>
                    <a:srgbClr val="00FF00"/>
                  </a:solidFill>
                  <a:latin typeface="Calibri" pitchFamily="34" charset="0"/>
                </a:rPr>
                <a:t>M3.2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01712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y11STAND_#_3com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Histo10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908" y="108080"/>
            <a:ext cx="2911876" cy="2558920"/>
          </a:xfrm>
          <a:prstGeom prst="rect">
            <a:avLst/>
          </a:prstGeom>
        </p:spPr>
      </p:pic>
      <p:pic>
        <p:nvPicPr>
          <p:cNvPr id="4" name="Picture 3" descr="histo11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908" y="3499083"/>
            <a:ext cx="1895645" cy="1665870"/>
          </a:xfrm>
          <a:prstGeom prst="rect">
            <a:avLst/>
          </a:prstGeom>
        </p:spPr>
      </p:pic>
      <p:pic>
        <p:nvPicPr>
          <p:cNvPr id="5" name="Picture 4" descr="Histo10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747" y="3494940"/>
            <a:ext cx="1900360" cy="16700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46626" y="366633"/>
            <a:ext cx="24484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 </a:t>
            </a:r>
            <a:r>
              <a:rPr lang="en-US" dirty="0"/>
              <a:t>3 cm thick</a:t>
            </a:r>
          </a:p>
          <a:p>
            <a:r>
              <a:rPr lang="en-US" dirty="0"/>
              <a:t>plastic </a:t>
            </a:r>
            <a:r>
              <a:rPr lang="en-US" dirty="0" smtClean="0"/>
              <a:t>scintillator 1000.</a:t>
            </a:r>
            <a:endParaRPr lang="en-US" dirty="0"/>
          </a:p>
          <a:p>
            <a:r>
              <a:rPr lang="en-US" dirty="0"/>
              <a:t>Enhancement </a:t>
            </a:r>
            <a:r>
              <a:rPr lang="en-US" dirty="0" smtClean="0"/>
              <a:t>~60%</a:t>
            </a:r>
            <a:r>
              <a:rPr lang="en-US" dirty="0"/>
              <a:t>,</a:t>
            </a:r>
          </a:p>
          <a:p>
            <a:r>
              <a:rPr lang="en-US" dirty="0"/>
              <a:t>corresponding to </a:t>
            </a:r>
            <a:r>
              <a:rPr lang="en-US" dirty="0" smtClean="0"/>
              <a:t>~45σ</a:t>
            </a:r>
            <a:r>
              <a:rPr lang="en-US" dirty="0"/>
              <a:t>.</a:t>
            </a:r>
          </a:p>
          <a:p>
            <a:r>
              <a:rPr lang="en-US" dirty="0"/>
              <a:t>Mean and variance were estimated by time series at 21-24 UT, 10 May 2012.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46627" y="3494940"/>
            <a:ext cx="24484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Combinations 1100 and 1110 Enhancement ~33% and 10%</a:t>
            </a:r>
            <a:r>
              <a:rPr lang="en-US" dirty="0"/>
              <a:t>,</a:t>
            </a:r>
          </a:p>
          <a:p>
            <a:r>
              <a:rPr lang="en-US" dirty="0" smtClean="0"/>
              <a:t>Corresponding to </a:t>
            </a:r>
            <a:r>
              <a:rPr lang="en-US" dirty="0"/>
              <a:t>20σ </a:t>
            </a:r>
            <a:r>
              <a:rPr lang="en-US" dirty="0" smtClean="0"/>
              <a:t>and 5σ.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269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sOiQWoKRWwFWoQIZXIo3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Cnb91vnnHch8OAeYb8k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tapDXHCxynEtTgcytiDz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pi2CvJgiqPQj8cMv4NLP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CFUj2qHQGLLyL6BlbSgg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A80MXdPO3MAGmIcHQAA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19206</TotalTime>
  <Words>1651</Words>
  <Application>Microsoft Macintosh PowerPoint</Application>
  <PresentationFormat>On-screen Show (4:3)</PresentationFormat>
  <Paragraphs>119</Paragraphs>
  <Slides>37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Worksheet</vt:lpstr>
      <vt:lpstr>New source of high-energy gamma radiation in atmosphere </vt:lpstr>
      <vt:lpstr>CTR Wilson, 1924: prediction of high-energy phenomena in thunderclouds</vt:lpstr>
      <vt:lpstr>Terrestrial Gamma flashes  (TGFS) – since 1994</vt:lpstr>
      <vt:lpstr>PowerPoint Presentation</vt:lpstr>
      <vt:lpstr>Aragats - meteorology 2011-2012</vt:lpstr>
      <vt:lpstr>TGE/TGF - most energetic natural electron-photon phenomena on Earth  </vt:lpstr>
      <vt:lpstr>Vocabulary of  abbreviations </vt:lpstr>
      <vt:lpstr>PowerPoint Presentation</vt:lpstr>
      <vt:lpstr>PowerPoint Presentation</vt:lpstr>
      <vt:lpstr>Thunderstorm Ground Enhancements TGEs</vt:lpstr>
      <vt:lpstr>RREA – Bete-Bloch equation + electron acceleration</vt:lpstr>
      <vt:lpstr>PowerPoint Presentation</vt:lpstr>
      <vt:lpstr>PowerPoint Presentation</vt:lpstr>
      <vt:lpstr>Spectra of Extensive Air Showers (EAS) and Extensive Cloud Showers (ECS) </vt:lpstr>
      <vt:lpstr>Extensive Cloud Showers (ECS) extended more than Extensive Air Showers (EAS)  </vt:lpstr>
      <vt:lpstr>RREA - MOS processes</vt:lpstr>
      <vt:lpstr>Detection of TGE neutrons</vt:lpstr>
      <vt:lpstr>Muon flux depletion simultaneously with electron flux enhancement</vt:lpstr>
      <vt:lpstr>Long duration low energy TGE tails</vt:lpstr>
      <vt:lpstr>Four Main Patterns of Surface Electrical Field Disturbances</vt:lpstr>
      <vt:lpstr>Charge reside on rain droplets</vt:lpstr>
      <vt:lpstr>One second time series of EFM-100 and 3 cm outdoor scintillator – correlation of electric field and TGE flux</vt:lpstr>
      <vt:lpstr>PowerPoint Presentation</vt:lpstr>
      <vt:lpstr>October 4, 2010 – super storm- lightning is not cause of GLE!</vt:lpstr>
      <vt:lpstr>What we know about TGEs?</vt:lpstr>
      <vt:lpstr>Miscellaneous slides</vt:lpstr>
      <vt:lpstr>Tray of Geiger counters installed on Aragats in 2012; Energy threshold 1.5 – 2 MeV</vt:lpstr>
      <vt:lpstr>Monitoring of fluxes, fields, meteorological conditions</vt:lpstr>
      <vt:lpstr>Cube  Detector for detection of Neutral particle </vt:lpstr>
      <vt:lpstr>STAND multilayered Detector</vt:lpstr>
      <vt:lpstr>NaI network 5 detectors 12.5 x 12.5 x 25 each</vt:lpstr>
      <vt:lpstr>MOS process</vt:lpstr>
      <vt:lpstr>EAS cannot provide RREA with additional seed electrons to enhance ECSs 7 times</vt:lpstr>
      <vt:lpstr>TGE –– no lightning occurrences</vt:lpstr>
      <vt:lpstr>TGE are detected at large negative near-surface electrical field; at the same time CG- are suppressed.</vt:lpstr>
      <vt:lpstr>TGF  - TGE(ECS) relation</vt:lpstr>
      <vt:lpstr>Relations between Lightning- radio signals  – particle fluxes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electrical field in the thundercloud and types of lightning</dc:title>
  <dc:creator/>
  <cp:lastModifiedBy>ashot chilingarian</cp:lastModifiedBy>
  <cp:revision>379</cp:revision>
  <cp:lastPrinted>2013-03-21T06:15:34Z</cp:lastPrinted>
  <dcterms:created xsi:type="dcterms:W3CDTF">2006-08-16T00:00:00Z</dcterms:created>
  <dcterms:modified xsi:type="dcterms:W3CDTF">2013-09-22T12:34:37Z</dcterms:modified>
</cp:coreProperties>
</file>