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6" r:id="rId4"/>
    <p:sldId id="264" r:id="rId5"/>
    <p:sldId id="262" r:id="rId6"/>
    <p:sldId id="258" r:id="rId7"/>
    <p:sldId id="267" r:id="rId8"/>
    <p:sldId id="260" r:id="rId9"/>
    <p:sldId id="261" r:id="rId10"/>
    <p:sldId id="265" r:id="rId11"/>
    <p:sldId id="270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3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25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7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4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13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83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67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4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5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8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5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1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65E7E-FF68-4DF2-94EB-B79C1C38753D}" type="datetimeFigureOut">
              <a:rPr lang="ru-RU" smtClean="0"/>
              <a:pPr/>
              <a:t>25.09.2013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14BDF-7DC5-441E-9E62-2E232F2074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20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smalyshevsky@sfedu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5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8.jpe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1.wmf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image" Target="../media/image22.wmf"/><Relationship Id="rId10" Type="http://schemas.openxmlformats.org/officeDocument/2006/relationships/image" Target="../media/image20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1.bin"/><Relationship Id="rId14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0470" y="1052736"/>
            <a:ext cx="8229600" cy="3960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ON  ELECTROMAGNETIC  RADIATION  IN THE  ATMOSPHERE OF THE EXCESS</a:t>
            </a:r>
            <a:b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NEGATIVE CHARGE IN THE NUCLEAR-ELECTROMAGNETIC  CASCADE</a:t>
            </a:r>
          </a:p>
          <a:p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and </a:t>
            </a:r>
            <a:r>
              <a:rPr lang="en-US" sz="2800" b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related topics</a:t>
            </a:r>
            <a:r>
              <a:rPr lang="ru-RU" sz="2800" b="1" dirty="0" smtClean="0">
                <a:effectLst/>
                <a:latin typeface="Arial" pitchFamily="34" charset="0"/>
                <a:cs typeface="Arial" pitchFamily="34" charset="0"/>
              </a:rPr>
              <a:t>)</a:t>
            </a: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1800" b="1" dirty="0" smtClean="0">
                <a:effectLst/>
              </a:rPr>
              <a:t>V.S. </a:t>
            </a:r>
            <a:r>
              <a:rPr lang="ru-RU" sz="1800" b="1" dirty="0" err="1" smtClean="0">
                <a:effectLst/>
              </a:rPr>
              <a:t>Malyshevsky</a:t>
            </a:r>
            <a:r>
              <a:rPr lang="ru-RU" sz="1800" b="1" dirty="0" smtClean="0">
                <a:effectLst/>
              </a:rPr>
              <a:t>, G.V. </a:t>
            </a:r>
            <a:r>
              <a:rPr lang="ru-RU" sz="1800" b="1" dirty="0" err="1" smtClean="0">
                <a:effectLst/>
              </a:rPr>
              <a:t>Fomin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err="1" smtClean="0">
                <a:effectLst/>
              </a:rPr>
              <a:t>Southern</a:t>
            </a:r>
            <a:r>
              <a:rPr lang="ru-RU" sz="1800" dirty="0" smtClean="0">
                <a:effectLst/>
              </a:rPr>
              <a:t> </a:t>
            </a:r>
            <a:r>
              <a:rPr lang="ru-RU" sz="1800" dirty="0" err="1" smtClean="0">
                <a:effectLst/>
              </a:rPr>
              <a:t>Federal</a:t>
            </a:r>
            <a:r>
              <a:rPr lang="ru-RU" sz="1800" dirty="0" smtClean="0">
                <a:effectLst/>
              </a:rPr>
              <a:t> </a:t>
            </a:r>
            <a:r>
              <a:rPr lang="ru-RU" sz="1800" dirty="0" err="1" smtClean="0">
                <a:effectLst/>
              </a:rPr>
              <a:t>University</a:t>
            </a:r>
            <a:r>
              <a:rPr lang="ru-RU" sz="1800" dirty="0" smtClean="0">
                <a:effectLst/>
              </a:rPr>
              <a:t>, 344090, </a:t>
            </a:r>
            <a:r>
              <a:rPr lang="ru-RU" sz="1800" dirty="0" err="1" smtClean="0">
                <a:effectLst/>
              </a:rPr>
              <a:t>Rostov-on-Don</a:t>
            </a:r>
            <a:r>
              <a:rPr lang="ru-RU" sz="1800" dirty="0" smtClean="0">
                <a:effectLst/>
              </a:rPr>
              <a:t>, </a:t>
            </a:r>
            <a:r>
              <a:rPr lang="ru-RU" sz="1800" dirty="0" err="1" smtClean="0">
                <a:effectLst/>
              </a:rPr>
              <a:t>Russia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en-US" sz="1800" dirty="0" smtClean="0">
                <a:effectLst/>
              </a:rPr>
              <a:t>E-mail address:  </a:t>
            </a:r>
            <a:r>
              <a:rPr lang="en-US" sz="1800" dirty="0" smtClean="0">
                <a:effectLst/>
                <a:hlinkClick r:id="rId2"/>
              </a:rPr>
              <a:t>vsmalyshevsky@sfedu.ru</a:t>
            </a:r>
            <a:r>
              <a:rPr lang="en-US" sz="1800" dirty="0" smtClean="0">
                <a:effectLst/>
              </a:rPr>
              <a:t>   </a:t>
            </a: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886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523854"/>
            <a:ext cx="4647431" cy="2569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802607" y="606367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/>
              <a:t>Klaus Werner, </a:t>
            </a:r>
            <a:r>
              <a:rPr lang="en-US" sz="1200" dirty="0" err="1" smtClean="0"/>
              <a:t>Krijn</a:t>
            </a:r>
            <a:r>
              <a:rPr lang="en-US" sz="1200" dirty="0" smtClean="0"/>
              <a:t> D. de </a:t>
            </a:r>
            <a:r>
              <a:rPr lang="en-US" sz="1200" dirty="0" err="1" smtClean="0"/>
              <a:t>Vries</a:t>
            </a:r>
            <a:r>
              <a:rPr lang="en-US" sz="1200" dirty="0" smtClean="0"/>
              <a:t> , Olaf </a:t>
            </a:r>
            <a:r>
              <a:rPr lang="en-US" sz="1200" dirty="0" err="1" smtClean="0"/>
              <a:t>Scholten</a:t>
            </a:r>
            <a:endParaRPr lang="ru-RU" sz="1200" dirty="0" smtClean="0"/>
          </a:p>
          <a:p>
            <a:pPr algn="ctr"/>
            <a:r>
              <a:rPr lang="fr-FR" sz="1200" dirty="0" smtClean="0"/>
              <a:t>Astroparticle Physics</a:t>
            </a:r>
            <a:r>
              <a:rPr lang="fr-FR" sz="1200" b="1" dirty="0" smtClean="0"/>
              <a:t> 37 </a:t>
            </a:r>
            <a:r>
              <a:rPr lang="fr-FR" sz="1200" dirty="0" smtClean="0"/>
              <a:t>(2012) 5–16</a:t>
            </a:r>
            <a:endParaRPr lang="ru-RU" sz="1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380312" y="476672"/>
            <a:ext cx="72008" cy="5472608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80312" y="2276872"/>
            <a:ext cx="1296144" cy="30963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6516216" y="2060848"/>
            <a:ext cx="165618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25127" y="620688"/>
            <a:ext cx="4907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Point-like approximation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398363"/>
              </p:ext>
            </p:extLst>
          </p:nvPr>
        </p:nvGraphicFramePr>
        <p:xfrm>
          <a:off x="1979712" y="1952005"/>
          <a:ext cx="331787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4" imgW="1828800" imgH="215640" progId="Equation.DSMT4">
                  <p:embed/>
                </p:oleObj>
              </mc:Choice>
              <mc:Fallback>
                <p:oleObj name="Equation" r:id="rId4" imgW="182880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952005"/>
                        <a:ext cx="3317875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235528"/>
              </p:ext>
            </p:extLst>
          </p:nvPr>
        </p:nvGraphicFramePr>
        <p:xfrm>
          <a:off x="1144686" y="2277368"/>
          <a:ext cx="544353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6" imgW="3060360" imgH="482400" progId="Equation.DSMT4">
                  <p:embed/>
                </p:oleObj>
              </mc:Choice>
              <mc:Fallback>
                <p:oleObj name="Equation" r:id="rId6" imgW="3060360" imgH="4824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686" y="2277368"/>
                        <a:ext cx="5443538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092280" y="206084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Z(t)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6516216" y="1844824"/>
            <a:ext cx="1656184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8316416" y="1916832"/>
            <a:ext cx="8384" cy="56768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44208" y="134076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8388424" y="1988840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  <a:endParaRPr lang="ru-RU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7524328" y="3717032"/>
          <a:ext cx="399429" cy="514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8" imgW="139680" imgH="177480" progId="Equation.DSMT4">
                  <p:embed/>
                </p:oleObj>
              </mc:Choice>
              <mc:Fallback>
                <p:oleObj name="Equation" r:id="rId8" imgW="13968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3717032"/>
                        <a:ext cx="399429" cy="5142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 flipV="1">
            <a:off x="7452320" y="3573016"/>
            <a:ext cx="432048" cy="144016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187624" y="1383159"/>
            <a:ext cx="5182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err="1"/>
              <a:t>Аматуни</a:t>
            </a:r>
            <a:r>
              <a:rPr lang="ru-RU" sz="1200" dirty="0"/>
              <a:t> А.Ц., Гарибян Г.М., </a:t>
            </a:r>
            <a:r>
              <a:rPr lang="ru-RU" sz="1200" dirty="0" err="1"/>
              <a:t>Элбакян</a:t>
            </a:r>
            <a:r>
              <a:rPr lang="ru-RU" sz="1200" dirty="0"/>
              <a:t> С.С. </a:t>
            </a:r>
            <a:r>
              <a:rPr lang="ru-RU" sz="1200" dirty="0" smtClean="0"/>
              <a:t>Известия </a:t>
            </a:r>
            <a:r>
              <a:rPr lang="ru-RU" sz="1200" dirty="0"/>
              <a:t>Академии наук Армянской ССР. </a:t>
            </a:r>
            <a:r>
              <a:rPr lang="ru-RU" sz="1200" dirty="0" smtClean="0"/>
              <a:t>1963</a:t>
            </a:r>
            <a:r>
              <a:rPr lang="ru-RU" sz="1200" dirty="0"/>
              <a:t>. Т. </a:t>
            </a:r>
            <a:r>
              <a:rPr lang="en-US" sz="1200" dirty="0"/>
              <a:t>XVI</a:t>
            </a:r>
            <a:r>
              <a:rPr lang="ru-RU" sz="1200" dirty="0"/>
              <a:t>. №6. С. 101-112.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1409"/>
              </p:ext>
            </p:extLst>
          </p:nvPr>
        </p:nvGraphicFramePr>
        <p:xfrm>
          <a:off x="2250430" y="3104133"/>
          <a:ext cx="304165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10" imgW="1676160" imgH="215640" progId="Equation.DSMT4">
                  <p:embed/>
                </p:oleObj>
              </mc:Choice>
              <mc:Fallback>
                <p:oleObj name="Equation" r:id="rId10" imgW="1676160" imgH="2156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0430" y="3104133"/>
                        <a:ext cx="3041650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122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лава\Desktop\Graph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5149" r="10061"/>
          <a:stretch/>
        </p:blipFill>
        <p:spPr bwMode="auto">
          <a:xfrm>
            <a:off x="2015716" y="3010799"/>
            <a:ext cx="3921632" cy="308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7380312" y="476672"/>
            <a:ext cx="72008" cy="5472608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7380312" y="2276872"/>
            <a:ext cx="1296144" cy="30963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6516216" y="2060848"/>
            <a:ext cx="165618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092280" y="206084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Z(t)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516216" y="1844824"/>
            <a:ext cx="1656184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8316416" y="1916832"/>
            <a:ext cx="8384" cy="56768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44208" y="134076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1988840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  <a:endParaRPr lang="ru-RU" dirty="0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7524328" y="3717032"/>
          <a:ext cx="399429" cy="514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3" name="Equation" r:id="rId4" imgW="139680" imgH="177480" progId="Equation.DSMT4">
                  <p:embed/>
                </p:oleObj>
              </mc:Choice>
              <mc:Fallback>
                <p:oleObj name="Equation" r:id="rId4" imgW="13968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3717032"/>
                        <a:ext cx="399429" cy="5142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Прямая со стрелкой 11"/>
          <p:cNvCxnSpPr/>
          <p:nvPr/>
        </p:nvCxnSpPr>
        <p:spPr>
          <a:xfrm flipV="1">
            <a:off x="7452320" y="3573016"/>
            <a:ext cx="432048" cy="144016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99792" y="4806687"/>
            <a:ext cx="936104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71800" y="487869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</a:t>
            </a:r>
            <a:r>
              <a:rPr lang="en-US" dirty="0" smtClean="0"/>
              <a:t>~</a:t>
            </a:r>
            <a:r>
              <a:rPr lang="ru-RU" dirty="0" smtClean="0"/>
              <a:t>10</a:t>
            </a:r>
            <a:r>
              <a:rPr lang="en-US" dirty="0" smtClean="0"/>
              <a:t> km</a:t>
            </a:r>
            <a:endParaRPr lang="ru-RU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042489"/>
              </p:ext>
            </p:extLst>
          </p:nvPr>
        </p:nvGraphicFramePr>
        <p:xfrm>
          <a:off x="2469393" y="1937325"/>
          <a:ext cx="3038711" cy="555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4" name="Equation" r:id="rId6" imgW="1333500" imgH="241300" progId="Equation.DSMT4">
                  <p:embed/>
                </p:oleObj>
              </mc:Choice>
              <mc:Fallback>
                <p:oleObj name="Equation" r:id="rId6" imgW="1333500" imgH="2413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9393" y="1937325"/>
                        <a:ext cx="3038711" cy="5555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1825127" y="620688"/>
            <a:ext cx="4907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Point-like approximation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247330"/>
              </p:ext>
            </p:extLst>
          </p:nvPr>
        </p:nvGraphicFramePr>
        <p:xfrm>
          <a:off x="3052132" y="2467223"/>
          <a:ext cx="1807900" cy="52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name="Equation" r:id="rId8" imgW="787320" imgH="228600" progId="Equation.DSMT4">
                  <p:embed/>
                </p:oleObj>
              </mc:Choice>
              <mc:Fallback>
                <p:oleObj name="Equation" r:id="rId8" imgW="787320" imgH="228600" progId="Equation.DSMT4">
                  <p:embed/>
                  <p:pic>
                    <p:nvPicPr>
                      <p:cNvPr id="0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2132" y="2467223"/>
                        <a:ext cx="1807900" cy="52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187624" y="1383159"/>
            <a:ext cx="5182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err="1"/>
              <a:t>Аматуни</a:t>
            </a:r>
            <a:r>
              <a:rPr lang="ru-RU" sz="1200" dirty="0"/>
              <a:t> А.Ц., Гарибян Г.М., </a:t>
            </a:r>
            <a:r>
              <a:rPr lang="ru-RU" sz="1200" dirty="0" err="1"/>
              <a:t>Элбакян</a:t>
            </a:r>
            <a:r>
              <a:rPr lang="ru-RU" sz="1200" dirty="0"/>
              <a:t> С.С. </a:t>
            </a:r>
            <a:r>
              <a:rPr lang="ru-RU" sz="1200" dirty="0" smtClean="0"/>
              <a:t>Известия </a:t>
            </a:r>
            <a:r>
              <a:rPr lang="ru-RU" sz="1200" dirty="0"/>
              <a:t>Академии наук Армянской ССР. </a:t>
            </a:r>
            <a:r>
              <a:rPr lang="ru-RU" sz="1200" dirty="0" smtClean="0"/>
              <a:t>1963</a:t>
            </a:r>
            <a:r>
              <a:rPr lang="ru-RU" sz="1200" dirty="0"/>
              <a:t>. Т. </a:t>
            </a:r>
            <a:r>
              <a:rPr lang="en-US" sz="1200" dirty="0"/>
              <a:t>XVI</a:t>
            </a:r>
            <a:r>
              <a:rPr lang="ru-RU" sz="1200" dirty="0"/>
              <a:t>. №6. С. 101-112.</a:t>
            </a:r>
          </a:p>
        </p:txBody>
      </p:sp>
    </p:spTree>
    <p:extLst>
      <p:ext uri="{BB962C8B-B14F-4D97-AF65-F5344CB8AC3E}">
        <p14:creationId xmlns:p14="http://schemas.microsoft.com/office/powerpoint/2010/main" val="100599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>
            <a:off x="7380312" y="476672"/>
            <a:ext cx="72008" cy="5472608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7380312" y="2276872"/>
            <a:ext cx="1296144" cy="309634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516216" y="2060848"/>
            <a:ext cx="165618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620688"/>
            <a:ext cx="7253781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Condition of the Point-like </a:t>
            </a:r>
            <a:r>
              <a:rPr lang="en-US" sz="3200" b="1" dirty="0" smtClean="0">
                <a:solidFill>
                  <a:schemeClr val="tx2"/>
                </a:solidFill>
              </a:rPr>
              <a:t>approximation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7524750" y="3716338"/>
          <a:ext cx="39846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" name="Equation" r:id="rId3" imgW="139680" imgH="177480" progId="Equation.DSMT4">
                  <p:embed/>
                </p:oleObj>
              </mc:Choice>
              <mc:Fallback>
                <p:oleObj name="Equation" r:id="rId3" imgW="139680" imgH="17748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3716338"/>
                        <a:ext cx="398463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V="1">
            <a:off x="7452320" y="3573016"/>
            <a:ext cx="432048" cy="144016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092280" y="206084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Z(t)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466875"/>
              </p:ext>
            </p:extLst>
          </p:nvPr>
        </p:nvGraphicFramePr>
        <p:xfrm>
          <a:off x="3889375" y="1913012"/>
          <a:ext cx="2097088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3" name="Equation" r:id="rId5" imgW="1155600" imgH="393480" progId="Equation.DSMT4">
                  <p:embed/>
                </p:oleObj>
              </mc:Choice>
              <mc:Fallback>
                <p:oleObj name="Equation" r:id="rId5" imgW="115560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75" y="1913012"/>
                        <a:ext cx="2097088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588887"/>
              </p:ext>
            </p:extLst>
          </p:nvPr>
        </p:nvGraphicFramePr>
        <p:xfrm>
          <a:off x="3805238" y="2561084"/>
          <a:ext cx="2097087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4" name="Equation" r:id="rId7" imgW="1155600" imgH="393480" progId="Equation.DSMT4">
                  <p:embed/>
                </p:oleObj>
              </mc:Choice>
              <mc:Fallback>
                <p:oleObj name="Equation" r:id="rId7" imgW="115560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238" y="2561084"/>
                        <a:ext cx="2097087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6516216" y="1844824"/>
            <a:ext cx="1656184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8316416" y="1916832"/>
            <a:ext cx="8384" cy="56768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388424" y="1916832"/>
          <a:ext cx="432048" cy="609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5" name="Equation" r:id="rId9" imgW="164880" imgH="228600" progId="Equation.DSMT4">
                  <p:embed/>
                </p:oleObj>
              </mc:Choice>
              <mc:Fallback>
                <p:oleObj name="Equation" r:id="rId9" imgW="164880" imgH="2286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424" y="1916832"/>
                        <a:ext cx="432048" cy="6090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732240" y="1340768"/>
          <a:ext cx="46454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" name="Equation" r:id="rId11" imgW="190440" imgH="228600" progId="Equation.DSMT4">
                  <p:embed/>
                </p:oleObj>
              </mc:Choice>
              <mc:Fallback>
                <p:oleObj name="Equation" r:id="rId11" imgW="19044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1340768"/>
                        <a:ext cx="464549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187624" y="2092786"/>
            <a:ext cx="25250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Longitudinal "point"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2740858"/>
            <a:ext cx="22620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Transverse "point"</a:t>
            </a:r>
            <a:endParaRPr lang="ru-RU" sz="2000" dirty="0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123728" y="5074890"/>
          <a:ext cx="398463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7" name="Equation" r:id="rId13" imgW="139680" imgH="177480" progId="Equation.DSMT4">
                  <p:embed/>
                </p:oleObj>
              </mc:Choice>
              <mc:Fallback>
                <p:oleObj name="Equation" r:id="rId13" imgW="139680" imgH="177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074890"/>
                        <a:ext cx="398463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619672" y="5085184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If     = 45</a:t>
            </a:r>
            <a:r>
              <a:rPr lang="en-US" sz="3200" b="1" baseline="30000" dirty="0" smtClean="0">
                <a:solidFill>
                  <a:schemeClr val="tx2"/>
                </a:solidFill>
              </a:rPr>
              <a:t>o</a:t>
            </a:r>
            <a:r>
              <a:rPr lang="en-US" sz="3200" b="1" dirty="0" smtClean="0">
                <a:solidFill>
                  <a:schemeClr val="tx2"/>
                </a:solidFill>
              </a:rPr>
              <a:t>   </a:t>
            </a:r>
            <a:r>
              <a:rPr lang="en-US" sz="3200" b="1" baseline="30000" dirty="0" smtClean="0">
                <a:solidFill>
                  <a:schemeClr val="tx2"/>
                </a:solidFill>
              </a:rPr>
              <a:t> 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3851920" y="5157192"/>
          <a:ext cx="504057" cy="4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8" name="Equation" r:id="rId14" imgW="152280" imgH="139680" progId="Equation.DSMT4">
                  <p:embed/>
                </p:oleObj>
              </mc:Choice>
              <mc:Fallback>
                <p:oleObj name="Equation" r:id="rId14" imgW="152280" imgH="1396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5157192"/>
                        <a:ext cx="504057" cy="462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851920" y="5076473"/>
            <a:ext cx="3262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     &lt;&lt; 200 MHz   </a:t>
            </a:r>
            <a:r>
              <a:rPr lang="en-US" sz="3200" b="1" baseline="30000" dirty="0" smtClean="0">
                <a:solidFill>
                  <a:schemeClr val="tx2"/>
                </a:solidFill>
              </a:rPr>
              <a:t> 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158258"/>
              </p:ext>
            </p:extLst>
          </p:nvPr>
        </p:nvGraphicFramePr>
        <p:xfrm>
          <a:off x="3197373" y="3573016"/>
          <a:ext cx="216261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9" name="Equation" r:id="rId16" imgW="787320" imgH="419040" progId="Equation.DSMT4">
                  <p:embed/>
                </p:oleObj>
              </mc:Choice>
              <mc:Fallback>
                <p:oleObj name="Equation" r:id="rId16" imgW="787320" imgH="419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7373" y="3573016"/>
                        <a:ext cx="2162619" cy="11521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687423" y="5929992"/>
            <a:ext cx="5182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err="1"/>
              <a:t>Аматуни</a:t>
            </a:r>
            <a:r>
              <a:rPr lang="ru-RU" sz="1200" dirty="0"/>
              <a:t> А.Ц., Гарибян Г.М., </a:t>
            </a:r>
            <a:r>
              <a:rPr lang="ru-RU" sz="1200" dirty="0" err="1"/>
              <a:t>Элбакян</a:t>
            </a:r>
            <a:r>
              <a:rPr lang="ru-RU" sz="1200" dirty="0"/>
              <a:t> С.С. </a:t>
            </a:r>
            <a:r>
              <a:rPr lang="ru-RU" sz="1200" dirty="0" smtClean="0"/>
              <a:t>Известия </a:t>
            </a:r>
            <a:r>
              <a:rPr lang="ru-RU" sz="1200" dirty="0"/>
              <a:t>Академии наук Армянской ССР. </a:t>
            </a:r>
            <a:r>
              <a:rPr lang="ru-RU" sz="1200" dirty="0" smtClean="0"/>
              <a:t>1963</a:t>
            </a:r>
            <a:r>
              <a:rPr lang="ru-RU" sz="1200" dirty="0"/>
              <a:t>. Т. </a:t>
            </a:r>
            <a:r>
              <a:rPr lang="en-US" sz="1200" dirty="0"/>
              <a:t>XVI</a:t>
            </a:r>
            <a:r>
              <a:rPr lang="ru-RU" sz="1200" dirty="0"/>
              <a:t>. №6. С. 101-112.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87624" y="1383159"/>
            <a:ext cx="5182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err="1"/>
              <a:t>Аматуни</a:t>
            </a:r>
            <a:r>
              <a:rPr lang="ru-RU" sz="1200" dirty="0"/>
              <a:t> А.Ц., Гарибян Г.М., </a:t>
            </a:r>
            <a:r>
              <a:rPr lang="ru-RU" sz="1200" dirty="0" err="1"/>
              <a:t>Элбакян</a:t>
            </a:r>
            <a:r>
              <a:rPr lang="ru-RU" sz="1200" dirty="0"/>
              <a:t> С.С. </a:t>
            </a:r>
            <a:r>
              <a:rPr lang="ru-RU" sz="1200" dirty="0" smtClean="0"/>
              <a:t>Известия </a:t>
            </a:r>
            <a:r>
              <a:rPr lang="ru-RU" sz="1200" dirty="0"/>
              <a:t>Академии наук Армянской ССР. </a:t>
            </a:r>
            <a:r>
              <a:rPr lang="ru-RU" sz="1200" dirty="0" smtClean="0"/>
              <a:t>1963</a:t>
            </a:r>
            <a:r>
              <a:rPr lang="ru-RU" sz="1200" dirty="0"/>
              <a:t>. Т. </a:t>
            </a:r>
            <a:r>
              <a:rPr lang="en-US" sz="1200" dirty="0"/>
              <a:t>XVI</a:t>
            </a:r>
            <a:r>
              <a:rPr lang="ru-RU" sz="1200" dirty="0"/>
              <a:t>. №6. С. 101-112.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932457"/>
            <a:ext cx="58432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Thank you for your </a:t>
            </a:r>
            <a:r>
              <a:rPr lang="en-US" sz="3200" b="1" dirty="0" smtClean="0">
                <a:solidFill>
                  <a:srgbClr val="FF0000"/>
                </a:solidFill>
              </a:rPr>
              <a:t>attention 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73448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chemeClr val="tx2"/>
                </a:solidFill>
              </a:rPr>
              <a:t>Instead of the conclusion  for young  colleges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</a:p>
          <a:p>
            <a:pPr algn="ctr"/>
            <a:endParaRPr lang="en-US" sz="2800" b="1" i="1" dirty="0" smtClean="0">
              <a:solidFill>
                <a:schemeClr val="tx2"/>
              </a:solidFill>
            </a:endParaRPr>
          </a:p>
          <a:p>
            <a:pPr algn="ctr"/>
            <a:endParaRPr lang="en-US" sz="2800" b="1" i="1" dirty="0" smtClean="0">
              <a:solidFill>
                <a:schemeClr val="tx2"/>
              </a:solidFill>
            </a:endParaRPr>
          </a:p>
          <a:p>
            <a:pPr algn="ctr"/>
            <a:r>
              <a:rPr lang="en-US" sz="2800" b="1" i="1" dirty="0" smtClean="0">
                <a:solidFill>
                  <a:schemeClr val="tx2"/>
                </a:solidFill>
              </a:rPr>
              <a:t>If you start to solve some problem look carefully around previous results.</a:t>
            </a:r>
          </a:p>
          <a:p>
            <a:pPr algn="ctr"/>
            <a:r>
              <a:rPr lang="en-US" sz="2800" b="1" i="1" dirty="0" smtClean="0">
                <a:solidFill>
                  <a:schemeClr val="tx2"/>
                </a:solidFill>
              </a:rPr>
              <a:t>May by 20 or 30 years ago Armenian  physicist already have solve it.</a:t>
            </a:r>
          </a:p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    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55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980728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Arial" pitchFamily="34" charset="0"/>
                <a:cs typeface="Arial" pitchFamily="34" charset="0"/>
              </a:rPr>
              <a:t>G.A.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Askariyn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Sov</a:t>
            </a:r>
            <a:r>
              <a:rPr lang="en-US" dirty="0">
                <a:latin typeface="Arial" pitchFamily="34" charset="0"/>
                <a:cs typeface="Arial" pitchFamily="34" charset="0"/>
              </a:rPr>
              <a:t>. Phys. JETP, v.41, 616 (1961).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File:Protonshow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5399515" cy="4104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8775" y="1580097"/>
            <a:ext cx="6768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excess negative charge electron-photon shower and coherent radio emission from it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dirty="0"/>
              <a:t>L. </a:t>
            </a:r>
            <a:r>
              <a:rPr lang="en-US" sz="2000" dirty="0" err="1"/>
              <a:t>Desorgher</a:t>
            </a:r>
            <a:r>
              <a:rPr lang="en-US" sz="2000" dirty="0"/>
              <a:t>, E.O. </a:t>
            </a:r>
            <a:r>
              <a:rPr lang="en-US" sz="2000" dirty="0" err="1"/>
              <a:t>Fluckiger</a:t>
            </a:r>
            <a:r>
              <a:rPr lang="en-US" sz="2000" dirty="0"/>
              <a:t>, M. </a:t>
            </a:r>
            <a:r>
              <a:rPr lang="en-US" sz="2000" dirty="0" err="1"/>
              <a:t>Gurtner</a:t>
            </a:r>
            <a:r>
              <a:rPr lang="en-US" sz="2000" dirty="0"/>
              <a:t>, </a:t>
            </a:r>
            <a:r>
              <a:rPr lang="en-US" sz="2000" i="1" dirty="0"/>
              <a:t>et. al.,</a:t>
            </a:r>
            <a:r>
              <a:rPr lang="en-US" sz="2000" dirty="0"/>
              <a:t> </a:t>
            </a:r>
            <a:endParaRPr lang="ru-RU" sz="2000" dirty="0" smtClean="0"/>
          </a:p>
          <a:p>
            <a:pPr lvl="0" algn="ctr"/>
            <a:r>
              <a:rPr lang="en-US" sz="2000" dirty="0" smtClean="0"/>
              <a:t>Int</a:t>
            </a:r>
            <a:r>
              <a:rPr lang="en-US" sz="2000" dirty="0"/>
              <a:t>. J. Mod. Phys. A </a:t>
            </a:r>
            <a:r>
              <a:rPr lang="en-US" sz="2000" b="1" dirty="0"/>
              <a:t>20</a:t>
            </a:r>
            <a:r>
              <a:rPr lang="en-US" sz="2000" dirty="0"/>
              <a:t>, 6802 (2005).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556792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PLANETOCOSMICS: 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Geant4 </a:t>
            </a:r>
            <a:r>
              <a:rPr lang="ru-RU" sz="2400" b="1" dirty="0" smtClean="0"/>
              <a:t> </a:t>
            </a:r>
            <a:r>
              <a:rPr lang="en-US" sz="2400" b="1" dirty="0" smtClean="0"/>
              <a:t>application </a:t>
            </a:r>
            <a:r>
              <a:rPr lang="en-US" sz="2400" b="1" dirty="0"/>
              <a:t>for simulating the interaction of cosmic rays with the Earth, Mars and Mercury.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100" y="2925905"/>
            <a:ext cx="4883807" cy="365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564904"/>
            <a:ext cx="6696744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887" y="2852936"/>
            <a:ext cx="6166210" cy="34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2653" y="404664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dirty="0" err="1"/>
              <a:t>Tatsuhiko</a:t>
            </a:r>
            <a:r>
              <a:rPr lang="en-US" sz="2000" dirty="0"/>
              <a:t> Sato, Hiroshi Yasuda, </a:t>
            </a:r>
            <a:r>
              <a:rPr lang="en-US" sz="2000" i="1" dirty="0"/>
              <a:t> </a:t>
            </a:r>
            <a:r>
              <a:rPr lang="en-US" sz="2000" dirty="0"/>
              <a:t>Koji </a:t>
            </a:r>
            <a:r>
              <a:rPr lang="en-US" sz="2000" dirty="0" err="1"/>
              <a:t>Niita</a:t>
            </a:r>
            <a:r>
              <a:rPr lang="en-US" sz="2000" dirty="0"/>
              <a:t>, </a:t>
            </a:r>
            <a:r>
              <a:rPr lang="en-US" sz="2000" i="1" dirty="0"/>
              <a:t>et.al.,</a:t>
            </a:r>
            <a:r>
              <a:rPr lang="en-US" sz="2000" dirty="0"/>
              <a:t> </a:t>
            </a:r>
            <a:endParaRPr lang="ru-RU" sz="2000" dirty="0" smtClean="0"/>
          </a:p>
          <a:p>
            <a:pPr lvl="0" algn="ctr"/>
            <a:r>
              <a:rPr lang="en-US" sz="2000" dirty="0" smtClean="0"/>
              <a:t>Radiation </a:t>
            </a:r>
            <a:r>
              <a:rPr lang="en-US" sz="2000" dirty="0"/>
              <a:t>Research </a:t>
            </a:r>
            <a:r>
              <a:rPr lang="en-US" sz="2000" b="1" dirty="0"/>
              <a:t>170</a:t>
            </a:r>
            <a:r>
              <a:rPr lang="en-US" sz="2000" dirty="0"/>
              <a:t>, 244 (2008).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0115" y="1257783"/>
            <a:ext cx="67642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Development of PARMA: </a:t>
            </a:r>
            <a:endParaRPr lang="ru-RU" sz="2400" b="1" dirty="0" smtClean="0"/>
          </a:p>
          <a:p>
            <a:pPr algn="ctr"/>
            <a:r>
              <a:rPr lang="en-US" sz="2400" b="1" dirty="0" smtClean="0"/>
              <a:t>PHITS-based </a:t>
            </a:r>
            <a:r>
              <a:rPr lang="en-US" sz="2400" b="1" dirty="0"/>
              <a:t>analytical radiation model in the atmosphere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3373793" cy="13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2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лава\Desktop\Graph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6610" r="9837" b="5115"/>
          <a:stretch/>
        </p:blipFill>
        <p:spPr bwMode="auto">
          <a:xfrm>
            <a:off x="4572000" y="1826932"/>
            <a:ext cx="4032448" cy="35368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Слава\Desktop\RREPS\Аналитическик спектры\el&amp;po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" t="7112" r="9550" b="4118"/>
          <a:stretch/>
        </p:blipFill>
        <p:spPr bwMode="auto">
          <a:xfrm>
            <a:off x="611560" y="1826932"/>
            <a:ext cx="4117998" cy="36182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3820" y="620688"/>
            <a:ext cx="7210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The flux density of electrons and positrons</a:t>
            </a:r>
            <a:endParaRPr lang="ru-RU" sz="2800" b="1" dirty="0"/>
          </a:p>
        </p:txBody>
      </p:sp>
      <p:sp>
        <p:nvSpPr>
          <p:cNvPr id="6" name="Полилиния 5"/>
          <p:cNvSpPr/>
          <p:nvPr/>
        </p:nvSpPr>
        <p:spPr>
          <a:xfrm>
            <a:off x="5168900" y="2590800"/>
            <a:ext cx="3279775" cy="1427692"/>
          </a:xfrm>
          <a:custGeom>
            <a:avLst/>
            <a:gdLst>
              <a:gd name="connsiteX0" fmla="*/ 0 w 3279775"/>
              <a:gd name="connsiteY0" fmla="*/ 0 h 1427692"/>
              <a:gd name="connsiteX1" fmla="*/ 381000 w 3279775"/>
              <a:gd name="connsiteY1" fmla="*/ 88900 h 1427692"/>
              <a:gd name="connsiteX2" fmla="*/ 730250 w 3279775"/>
              <a:gd name="connsiteY2" fmla="*/ 152400 h 1427692"/>
              <a:gd name="connsiteX3" fmla="*/ 1130300 w 3279775"/>
              <a:gd name="connsiteY3" fmla="*/ 247650 h 1427692"/>
              <a:gd name="connsiteX4" fmla="*/ 1511300 w 3279775"/>
              <a:gd name="connsiteY4" fmla="*/ 361950 h 1427692"/>
              <a:gd name="connsiteX5" fmla="*/ 1936750 w 3279775"/>
              <a:gd name="connsiteY5" fmla="*/ 533400 h 1427692"/>
              <a:gd name="connsiteX6" fmla="*/ 2381250 w 3279775"/>
              <a:gd name="connsiteY6" fmla="*/ 768350 h 1427692"/>
              <a:gd name="connsiteX7" fmla="*/ 2717800 w 3279775"/>
              <a:gd name="connsiteY7" fmla="*/ 990600 h 1427692"/>
              <a:gd name="connsiteX8" fmla="*/ 2990850 w 3279775"/>
              <a:gd name="connsiteY8" fmla="*/ 1206500 h 1427692"/>
              <a:gd name="connsiteX9" fmla="*/ 3238500 w 3279775"/>
              <a:gd name="connsiteY9" fmla="*/ 1397000 h 1427692"/>
              <a:gd name="connsiteX10" fmla="*/ 3238500 w 3279775"/>
              <a:gd name="connsiteY10" fmla="*/ 1390650 h 1427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79775" h="1427692">
                <a:moveTo>
                  <a:pt x="0" y="0"/>
                </a:moveTo>
                <a:cubicBezTo>
                  <a:pt x="129646" y="31750"/>
                  <a:pt x="259292" y="63500"/>
                  <a:pt x="381000" y="88900"/>
                </a:cubicBezTo>
                <a:cubicBezTo>
                  <a:pt x="502708" y="114300"/>
                  <a:pt x="605367" y="125942"/>
                  <a:pt x="730250" y="152400"/>
                </a:cubicBezTo>
                <a:cubicBezTo>
                  <a:pt x="855133" y="178858"/>
                  <a:pt x="1000125" y="212725"/>
                  <a:pt x="1130300" y="247650"/>
                </a:cubicBezTo>
                <a:cubicBezTo>
                  <a:pt x="1260475" y="282575"/>
                  <a:pt x="1376892" y="314325"/>
                  <a:pt x="1511300" y="361950"/>
                </a:cubicBezTo>
                <a:cubicBezTo>
                  <a:pt x="1645708" y="409575"/>
                  <a:pt x="1791758" y="465667"/>
                  <a:pt x="1936750" y="533400"/>
                </a:cubicBezTo>
                <a:cubicBezTo>
                  <a:pt x="2081742" y="601133"/>
                  <a:pt x="2251075" y="692150"/>
                  <a:pt x="2381250" y="768350"/>
                </a:cubicBezTo>
                <a:cubicBezTo>
                  <a:pt x="2511425" y="844550"/>
                  <a:pt x="2616200" y="917575"/>
                  <a:pt x="2717800" y="990600"/>
                </a:cubicBezTo>
                <a:cubicBezTo>
                  <a:pt x="2819400" y="1063625"/>
                  <a:pt x="2904067" y="1138767"/>
                  <a:pt x="2990850" y="1206500"/>
                </a:cubicBezTo>
                <a:cubicBezTo>
                  <a:pt x="3077633" y="1274233"/>
                  <a:pt x="3197225" y="1366308"/>
                  <a:pt x="3238500" y="1397000"/>
                </a:cubicBezTo>
                <a:cubicBezTo>
                  <a:pt x="3279775" y="1427692"/>
                  <a:pt x="3259137" y="1409171"/>
                  <a:pt x="3238500" y="1390650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162550" y="3429000"/>
            <a:ext cx="3143250" cy="1473200"/>
          </a:xfrm>
          <a:custGeom>
            <a:avLst/>
            <a:gdLst>
              <a:gd name="connsiteX0" fmla="*/ 0 w 3143250"/>
              <a:gd name="connsiteY0" fmla="*/ 0 h 1473200"/>
              <a:gd name="connsiteX1" fmla="*/ 495300 w 3143250"/>
              <a:gd name="connsiteY1" fmla="*/ 120650 h 1473200"/>
              <a:gd name="connsiteX2" fmla="*/ 958850 w 3143250"/>
              <a:gd name="connsiteY2" fmla="*/ 234950 h 1473200"/>
              <a:gd name="connsiteX3" fmla="*/ 1339850 w 3143250"/>
              <a:gd name="connsiteY3" fmla="*/ 355600 h 1473200"/>
              <a:gd name="connsiteX4" fmla="*/ 1676400 w 3143250"/>
              <a:gd name="connsiteY4" fmla="*/ 488950 h 1473200"/>
              <a:gd name="connsiteX5" fmla="*/ 2032000 w 3143250"/>
              <a:gd name="connsiteY5" fmla="*/ 679450 h 1473200"/>
              <a:gd name="connsiteX6" fmla="*/ 2336800 w 3143250"/>
              <a:gd name="connsiteY6" fmla="*/ 882650 h 1473200"/>
              <a:gd name="connsiteX7" fmla="*/ 2692400 w 3143250"/>
              <a:gd name="connsiteY7" fmla="*/ 1130300 h 1473200"/>
              <a:gd name="connsiteX8" fmla="*/ 2978150 w 3143250"/>
              <a:gd name="connsiteY8" fmla="*/ 1352550 h 1473200"/>
              <a:gd name="connsiteX9" fmla="*/ 3143250 w 3143250"/>
              <a:gd name="connsiteY9" fmla="*/ 1473200 h 14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43250" h="1473200">
                <a:moveTo>
                  <a:pt x="0" y="0"/>
                </a:moveTo>
                <a:lnTo>
                  <a:pt x="495300" y="120650"/>
                </a:lnTo>
                <a:cubicBezTo>
                  <a:pt x="655108" y="159808"/>
                  <a:pt x="818092" y="195792"/>
                  <a:pt x="958850" y="234950"/>
                </a:cubicBezTo>
                <a:cubicBezTo>
                  <a:pt x="1099608" y="274108"/>
                  <a:pt x="1220258" y="313267"/>
                  <a:pt x="1339850" y="355600"/>
                </a:cubicBezTo>
                <a:cubicBezTo>
                  <a:pt x="1459442" y="397933"/>
                  <a:pt x="1561042" y="434975"/>
                  <a:pt x="1676400" y="488950"/>
                </a:cubicBezTo>
                <a:cubicBezTo>
                  <a:pt x="1791758" y="542925"/>
                  <a:pt x="1921933" y="613833"/>
                  <a:pt x="2032000" y="679450"/>
                </a:cubicBezTo>
                <a:cubicBezTo>
                  <a:pt x="2142067" y="745067"/>
                  <a:pt x="2226733" y="807508"/>
                  <a:pt x="2336800" y="882650"/>
                </a:cubicBezTo>
                <a:cubicBezTo>
                  <a:pt x="2446867" y="957792"/>
                  <a:pt x="2585508" y="1051983"/>
                  <a:pt x="2692400" y="1130300"/>
                </a:cubicBezTo>
                <a:cubicBezTo>
                  <a:pt x="2799292" y="1208617"/>
                  <a:pt x="2903008" y="1295400"/>
                  <a:pt x="2978150" y="1352550"/>
                </a:cubicBezTo>
                <a:cubicBezTo>
                  <a:pt x="3053292" y="1409700"/>
                  <a:pt x="3098271" y="1441450"/>
                  <a:pt x="3143250" y="1473200"/>
                </a:cubicBezTo>
              </a:path>
            </a:pathLst>
          </a:cu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268760"/>
            <a:ext cx="1063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PARMA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68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лава\Desktop\Graph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b="5059"/>
          <a:stretch/>
        </p:blipFill>
        <p:spPr bwMode="auto">
          <a:xfrm>
            <a:off x="1268588" y="1652449"/>
            <a:ext cx="6975821" cy="4800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лава\Desktop\Graph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5149" r="10061"/>
          <a:stretch/>
        </p:blipFill>
        <p:spPr bwMode="auto">
          <a:xfrm>
            <a:off x="5296678" y="3425322"/>
            <a:ext cx="2827991" cy="222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5616" y="620688"/>
            <a:ext cx="73003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The flux density of electrons and positrons </a:t>
            </a:r>
          </a:p>
          <a:p>
            <a:r>
              <a:rPr lang="en-US" sz="2800" b="1" dirty="0" smtClean="0"/>
              <a:t>depending on the depth of the atmosphere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492896"/>
            <a:ext cx="1063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PARMA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4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6347197" cy="4105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71600" y="819869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A realistic treatment of geomagnetic Cherenkov radiation from cosmic ray</a:t>
            </a:r>
            <a:r>
              <a:rPr lang="ru-RU" sz="2400" b="1" dirty="0" smtClean="0"/>
              <a:t> </a:t>
            </a:r>
            <a:r>
              <a:rPr lang="en-US" sz="2400" b="1" dirty="0" smtClean="0"/>
              <a:t>air showers</a:t>
            </a:r>
            <a:endParaRPr lang="ru-RU" sz="2400" b="1" dirty="0" smtClean="0"/>
          </a:p>
          <a:p>
            <a:pPr algn="ctr"/>
            <a:endParaRPr lang="en-US" sz="1200" b="1" dirty="0" smtClean="0"/>
          </a:p>
          <a:p>
            <a:pPr algn="ctr"/>
            <a:r>
              <a:rPr lang="en-US" dirty="0" smtClean="0"/>
              <a:t>Klaus Werner, </a:t>
            </a:r>
            <a:r>
              <a:rPr lang="en-US" dirty="0" err="1" smtClean="0"/>
              <a:t>Krijn</a:t>
            </a:r>
            <a:r>
              <a:rPr lang="en-US" dirty="0" smtClean="0"/>
              <a:t> D. de </a:t>
            </a:r>
            <a:r>
              <a:rPr lang="en-US" dirty="0" err="1" smtClean="0"/>
              <a:t>Vries</a:t>
            </a:r>
            <a:r>
              <a:rPr lang="en-US" dirty="0" smtClean="0"/>
              <a:t> , Olaf </a:t>
            </a:r>
            <a:r>
              <a:rPr lang="en-US" dirty="0" err="1" smtClean="0"/>
              <a:t>Scholten</a:t>
            </a:r>
            <a:endParaRPr lang="ru-RU" dirty="0" smtClean="0"/>
          </a:p>
          <a:p>
            <a:pPr algn="ctr"/>
            <a:r>
              <a:rPr lang="fr-FR" dirty="0" smtClean="0"/>
              <a:t>Astroparticle Physics</a:t>
            </a:r>
            <a:r>
              <a:rPr lang="fr-FR" b="1" dirty="0" smtClean="0"/>
              <a:t> 37 </a:t>
            </a:r>
            <a:r>
              <a:rPr lang="fr-FR" dirty="0" smtClean="0"/>
              <a:t>(2012) 5–16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636912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Whether we can use a macroscopic electrodynamics for the calculation of electromagnetic radiation from a shower ?</a:t>
            </a:r>
            <a:endParaRPr lang="ru-RU" sz="2000" b="1" dirty="0">
              <a:solidFill>
                <a:schemeClr val="tx2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195736" y="4437112"/>
            <a:ext cx="0" cy="1584176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1640" y="530120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km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987824" y="3429000"/>
            <a:ext cx="648072" cy="9361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75856" y="3645024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km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67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212976"/>
            <a:ext cx="828092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Monte Carlo simulations of radio pulses </a:t>
            </a:r>
            <a:r>
              <a:rPr lang="en-US" b="1" dirty="0" smtClean="0"/>
              <a:t>in atmospheric </a:t>
            </a:r>
            <a:r>
              <a:rPr lang="en-US" b="1" dirty="0"/>
              <a:t>showers using </a:t>
            </a:r>
            <a:r>
              <a:rPr lang="en-US" b="1" dirty="0" err="1" smtClean="0"/>
              <a:t>ZHAireS</a:t>
            </a:r>
            <a:endParaRPr lang="en-US" b="1" dirty="0" smtClean="0"/>
          </a:p>
          <a:p>
            <a:pPr algn="ctr"/>
            <a:r>
              <a:rPr lang="pt-BR" dirty="0" smtClean="0"/>
              <a:t>Jaime Alvarez-Muniz</a:t>
            </a:r>
            <a:r>
              <a:rPr lang="pt-BR" baseline="30000" dirty="0" smtClean="0"/>
              <a:t>1</a:t>
            </a:r>
            <a:r>
              <a:rPr lang="pt-BR" dirty="0" smtClean="0"/>
              <a:t>,  </a:t>
            </a:r>
            <a:r>
              <a:rPr lang="pt-BR" dirty="0"/>
              <a:t>Washington R. </a:t>
            </a:r>
            <a:r>
              <a:rPr lang="pt-BR" baseline="30000" dirty="0" smtClean="0"/>
              <a:t>2</a:t>
            </a:r>
            <a:r>
              <a:rPr lang="pt-BR" dirty="0" smtClean="0"/>
              <a:t>, Carvalho </a:t>
            </a:r>
            <a:r>
              <a:rPr lang="pt-BR" dirty="0"/>
              <a:t>Jr</a:t>
            </a:r>
            <a:r>
              <a:rPr lang="pt-BR" dirty="0" smtClean="0"/>
              <a:t>.,</a:t>
            </a:r>
            <a:r>
              <a:rPr lang="pt-BR" baseline="30000" dirty="0" smtClean="0"/>
              <a:t>1</a:t>
            </a:r>
            <a:r>
              <a:rPr lang="pt-BR" dirty="0" smtClean="0"/>
              <a:t>  </a:t>
            </a:r>
            <a:r>
              <a:rPr lang="en-US" dirty="0" smtClean="0"/>
              <a:t>Enrique Zas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</a:p>
          <a:p>
            <a:pPr algn="ctr"/>
            <a:r>
              <a:rPr lang="en-US" sz="1600" i="1" dirty="0" smtClean="0"/>
              <a:t>1 - </a:t>
            </a:r>
            <a:r>
              <a:rPr lang="en-US" sz="1600" i="1" dirty="0" err="1" smtClean="0"/>
              <a:t>Depto</a:t>
            </a:r>
            <a:r>
              <a:rPr lang="en-US" sz="1600" i="1" dirty="0"/>
              <a:t>. de </a:t>
            </a:r>
            <a:r>
              <a:rPr lang="en-US" sz="1600" i="1" dirty="0" err="1"/>
              <a:t>F´ısica</a:t>
            </a:r>
            <a:r>
              <a:rPr lang="en-US" sz="1600" i="1" dirty="0"/>
              <a:t> de </a:t>
            </a:r>
            <a:r>
              <a:rPr lang="en-US" sz="1600" i="1" dirty="0" err="1"/>
              <a:t>Part´ıculas</a:t>
            </a:r>
            <a:r>
              <a:rPr lang="en-US" sz="1600" i="1" dirty="0"/>
              <a:t> &amp; </a:t>
            </a:r>
            <a:r>
              <a:rPr lang="en-US" sz="1600" i="1" dirty="0" err="1"/>
              <a:t>Instituto</a:t>
            </a:r>
            <a:r>
              <a:rPr lang="en-US" sz="1600" i="1" dirty="0"/>
              <a:t> </a:t>
            </a:r>
            <a:r>
              <a:rPr lang="en-US" sz="1600" i="1" dirty="0" err="1"/>
              <a:t>Galego</a:t>
            </a:r>
            <a:r>
              <a:rPr lang="en-US" sz="1600" i="1" dirty="0"/>
              <a:t> de </a:t>
            </a:r>
            <a:r>
              <a:rPr lang="en-US" sz="1600" i="1" dirty="0" err="1"/>
              <a:t>F´ısica</a:t>
            </a:r>
            <a:r>
              <a:rPr lang="en-US" sz="1600" i="1" dirty="0"/>
              <a:t> de </a:t>
            </a:r>
            <a:r>
              <a:rPr lang="en-US" sz="1600" i="1" dirty="0" err="1"/>
              <a:t>Altas</a:t>
            </a:r>
            <a:r>
              <a:rPr lang="en-US" sz="1600" i="1" dirty="0"/>
              <a:t> </a:t>
            </a:r>
            <a:r>
              <a:rPr lang="en-US" sz="1600" i="1" dirty="0" err="1"/>
              <a:t>Enerx´ıas</a:t>
            </a:r>
            <a:r>
              <a:rPr lang="en-US" sz="1600" i="1" dirty="0"/>
              <a:t>,</a:t>
            </a:r>
          </a:p>
          <a:p>
            <a:pPr algn="ctr"/>
            <a:r>
              <a:rPr lang="pt-BR" sz="1600" i="1" dirty="0" smtClean="0"/>
              <a:t>2 - Universidade </a:t>
            </a:r>
            <a:r>
              <a:rPr lang="pt-BR" sz="1600" i="1" dirty="0"/>
              <a:t>de Santiago de Compostela, 15782 Santiago de Compostela, Spain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924944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arXiv:1107.1189v2 [astro-ph.HE] 16 Apr 2012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The EVA code: Macroscopic modeling of radio emission from air </a:t>
            </a:r>
            <a:r>
              <a:rPr lang="en-US" b="1" dirty="0" smtClean="0"/>
              <a:t>showers</a:t>
            </a:r>
          </a:p>
          <a:p>
            <a:pPr algn="ctr"/>
            <a:r>
              <a:rPr lang="nl-NL" dirty="0" smtClean="0"/>
              <a:t>Krijn D. De Vries</a:t>
            </a:r>
            <a:r>
              <a:rPr lang="nl-NL" baseline="30000" dirty="0" smtClean="0"/>
              <a:t>1</a:t>
            </a:r>
            <a:r>
              <a:rPr lang="nl-NL" dirty="0" smtClean="0"/>
              <a:t>, Olaf Scholten</a:t>
            </a:r>
            <a:r>
              <a:rPr lang="nl-NL" baseline="30000" dirty="0" smtClean="0"/>
              <a:t>2</a:t>
            </a:r>
            <a:r>
              <a:rPr lang="nl-NL" dirty="0" smtClean="0"/>
              <a:t>, Klaus Werner</a:t>
            </a:r>
            <a:r>
              <a:rPr lang="nl-NL" baseline="30000" dirty="0" smtClean="0"/>
              <a:t>3</a:t>
            </a:r>
            <a:r>
              <a:rPr lang="nl-NL" dirty="0" smtClean="0"/>
              <a:t>,</a:t>
            </a:r>
          </a:p>
          <a:p>
            <a:pPr algn="ctr"/>
            <a:r>
              <a:rPr lang="nl-NL" sz="1600" i="1" dirty="0" smtClean="0"/>
              <a:t>1  - Vrije </a:t>
            </a:r>
            <a:r>
              <a:rPr lang="nl-NL" sz="1600" i="1" dirty="0"/>
              <a:t>Universiteit Brussel (VUB), dienst ELEM, Pleinlaan 2, B-1050 Brussels, Belgium</a:t>
            </a:r>
          </a:p>
          <a:p>
            <a:pPr algn="ctr"/>
            <a:r>
              <a:rPr lang="nl-NL" sz="1600" i="1" dirty="0"/>
              <a:t>2 </a:t>
            </a:r>
            <a:r>
              <a:rPr lang="nl-NL" sz="1600" i="1" dirty="0" smtClean="0"/>
              <a:t> - Kernfysisch </a:t>
            </a:r>
            <a:r>
              <a:rPr lang="nl-NL" sz="1600" i="1" dirty="0"/>
              <a:t>Versneller Instituut, University of Groningen, 9747 AA, Groningen, The Netherlands</a:t>
            </a:r>
          </a:p>
          <a:p>
            <a:pPr algn="ctr"/>
            <a:r>
              <a:rPr lang="en-US" sz="1600" i="1" dirty="0"/>
              <a:t>3 </a:t>
            </a:r>
            <a:r>
              <a:rPr lang="en-US" sz="1600" i="1" dirty="0" smtClean="0"/>
              <a:t> - SUBATECH</a:t>
            </a:r>
            <a:r>
              <a:rPr lang="en-US" sz="1600" i="1" dirty="0"/>
              <a:t>, University of Nantes – IN2P3/CNRS– EMN, Nantes, France</a:t>
            </a:r>
            <a:endParaRPr lang="ru-RU" sz="16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718449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33-rd International Cosmic Ray Conference, Rio De Janeiro 2013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5103674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Радиоизлучение широких атмосферных ливней</a:t>
            </a:r>
          </a:p>
          <a:p>
            <a:pPr algn="ctr"/>
            <a:r>
              <a:rPr lang="ru-RU" b="1" dirty="0" smtClean="0"/>
              <a:t>как метод регистрации космических лучей</a:t>
            </a:r>
          </a:p>
          <a:p>
            <a:pPr algn="ctr"/>
            <a:r>
              <a:rPr lang="ru-RU" dirty="0" smtClean="0"/>
              <a:t>Н. Н. Калмыков, А. А. Константинов, Р. </a:t>
            </a:r>
            <a:r>
              <a:rPr lang="ru-RU" dirty="0" err="1" smtClean="0"/>
              <a:t>Энгель</a:t>
            </a:r>
            <a:endParaRPr lang="ru-RU" dirty="0" smtClean="0"/>
          </a:p>
          <a:p>
            <a:pPr algn="ctr"/>
            <a:r>
              <a:rPr lang="ru-RU" i="1" dirty="0" smtClean="0"/>
              <a:t>Научно-исследовательский институт ядерной физики Московского государственного</a:t>
            </a:r>
            <a:r>
              <a:rPr lang="en-US" i="1" dirty="0" smtClean="0"/>
              <a:t> </a:t>
            </a:r>
            <a:r>
              <a:rPr lang="ru-RU" i="1" dirty="0" smtClean="0"/>
              <a:t>университета, Россия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4797152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ЯДЕРНАЯ ФИЗИКА, 2010, том 73,№7, с. 1231–1242</a:t>
            </a:r>
            <a:endParaRPr lang="ru-RU" dirty="0"/>
          </a:p>
        </p:txBody>
      </p:sp>
      <p:sp>
        <p:nvSpPr>
          <p:cNvPr id="9" name="Минус 8"/>
          <p:cNvSpPr/>
          <p:nvPr/>
        </p:nvSpPr>
        <p:spPr>
          <a:xfrm>
            <a:off x="4139952" y="2564904"/>
            <a:ext cx="144016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4139952" y="4437112"/>
            <a:ext cx="1440160" cy="5040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4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6514" y="2204864"/>
            <a:ext cx="76594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Излучение переменного во времени заряда движущегося </a:t>
            </a:r>
          </a:p>
          <a:p>
            <a:pPr algn="ctr"/>
            <a:r>
              <a:rPr lang="ru-RU" sz="2000" b="1" dirty="0" smtClean="0"/>
              <a:t>в среде с постоянной скоростью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268760"/>
            <a:ext cx="61134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err="1"/>
              <a:t>Аматуни</a:t>
            </a:r>
            <a:r>
              <a:rPr lang="ru-RU" dirty="0"/>
              <a:t> А.Ц., Гарибян Г.М., </a:t>
            </a:r>
            <a:r>
              <a:rPr lang="ru-RU" dirty="0" err="1"/>
              <a:t>Элбакян</a:t>
            </a:r>
            <a:r>
              <a:rPr lang="ru-RU" dirty="0"/>
              <a:t> С.С. // </a:t>
            </a:r>
            <a:endParaRPr lang="ru-RU" dirty="0" smtClean="0"/>
          </a:p>
          <a:p>
            <a:pPr lvl="0" algn="ctr"/>
            <a:r>
              <a:rPr lang="ru-RU" dirty="0" smtClean="0"/>
              <a:t>Известия </a:t>
            </a:r>
            <a:r>
              <a:rPr lang="ru-RU" dirty="0"/>
              <a:t>Академии наук Армянской ССР. </a:t>
            </a:r>
            <a:endParaRPr lang="ru-RU" dirty="0" smtClean="0"/>
          </a:p>
          <a:p>
            <a:pPr lvl="0" algn="ctr"/>
            <a:r>
              <a:rPr lang="ru-RU" dirty="0" smtClean="0"/>
              <a:t>1963</a:t>
            </a:r>
            <a:r>
              <a:rPr lang="ru-RU" dirty="0"/>
              <a:t>. Т. </a:t>
            </a:r>
            <a:r>
              <a:rPr lang="en-US" dirty="0"/>
              <a:t>XVI</a:t>
            </a:r>
            <a:r>
              <a:rPr lang="ru-RU" dirty="0"/>
              <a:t>. №6. С. 101-112.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26854" y="2852936"/>
            <a:ext cx="61134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The radiation of a time-varying charge moving</a:t>
            </a:r>
          </a:p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in a medium with a constant speed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620688"/>
            <a:ext cx="4879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Justice must be restored !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972189" y="3573016"/>
            <a:ext cx="3629967" cy="298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96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656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Equation</vt:lpstr>
      <vt:lpstr>MathType 5.0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Слава</dc:creator>
  <cp:lastModifiedBy>Слава</cp:lastModifiedBy>
  <cp:revision>75</cp:revision>
  <dcterms:created xsi:type="dcterms:W3CDTF">2013-09-19T08:41:29Z</dcterms:created>
  <dcterms:modified xsi:type="dcterms:W3CDTF">2013-09-25T06:48:34Z</dcterms:modified>
</cp:coreProperties>
</file>