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283" r:id="rId3"/>
    <p:sldId id="275" r:id="rId4"/>
    <p:sldId id="279" r:id="rId5"/>
    <p:sldId id="280" r:id="rId6"/>
    <p:sldId id="270" r:id="rId7"/>
    <p:sldId id="277" r:id="rId8"/>
    <p:sldId id="265" r:id="rId9"/>
    <p:sldId id="269" r:id="rId10"/>
    <p:sldId id="267" r:id="rId11"/>
    <p:sldId id="271" r:id="rId12"/>
    <p:sldId id="273" r:id="rId13"/>
    <p:sldId id="276" r:id="rId14"/>
    <p:sldId id="278" r:id="rId15"/>
    <p:sldId id="281" r:id="rId16"/>
    <p:sldId id="282" r:id="rId17"/>
    <p:sldId id="284" r:id="rId18"/>
    <p:sldId id="263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2174" autoAdjust="0"/>
  </p:normalViewPr>
  <p:slideViewPr>
    <p:cSldViewPr>
      <p:cViewPr varScale="1">
        <p:scale>
          <a:sx n="70" d="100"/>
          <a:sy n="70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C89B3-9265-4F92-8C30-49808B1D6CC4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D6FA5-D9BE-4943-92D8-8C3247AADA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541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4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586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8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93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907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15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64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22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78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40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54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A013B-A208-49B1-91BD-A648B5542F1D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8C93B-C12A-4C9B-B525-0B61B4F64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85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844824"/>
            <a:ext cx="589366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600" b="1" dirty="0" smtClean="0"/>
          </a:p>
          <a:p>
            <a:pPr algn="ctr"/>
            <a:r>
              <a:rPr lang="en-US" sz="2600" b="1" dirty="0" smtClean="0"/>
              <a:t>Magnet powering for Hi-</a:t>
            </a:r>
            <a:r>
              <a:rPr lang="en-US" sz="2600" b="1" dirty="0" err="1" smtClean="0"/>
              <a:t>Lumi</a:t>
            </a:r>
            <a:r>
              <a:rPr lang="en-US" sz="2600" b="1" dirty="0" smtClean="0"/>
              <a:t> LHC</a:t>
            </a:r>
          </a:p>
          <a:p>
            <a:endParaRPr lang="en-US" sz="2400" dirty="0"/>
          </a:p>
          <a:p>
            <a:pPr algn="ctr"/>
            <a:r>
              <a:rPr lang="en-US" sz="2400" dirty="0"/>
              <a:t>4</a:t>
            </a:r>
            <a:r>
              <a:rPr lang="en-US" sz="2400" baseline="30000" dirty="0"/>
              <a:t>th</a:t>
            </a:r>
            <a:r>
              <a:rPr lang="en-US" sz="2400" dirty="0"/>
              <a:t> LHC Parameter and Layout Committee</a:t>
            </a:r>
          </a:p>
          <a:p>
            <a:pPr algn="ctr"/>
            <a:r>
              <a:rPr lang="en-US" sz="2400" dirty="0" smtClean="0"/>
              <a:t>26/03/2013</a:t>
            </a:r>
          </a:p>
          <a:p>
            <a:pPr algn="ctr"/>
            <a:endParaRPr lang="en-US" sz="2400" dirty="0"/>
          </a:p>
          <a:p>
            <a:pPr marL="457200" indent="-457200" algn="ctr">
              <a:buAutoNum type="alphaUcPeriod"/>
            </a:pPr>
            <a:r>
              <a:rPr lang="en-US" sz="2400" dirty="0" err="1" smtClean="0"/>
              <a:t>Ballarino</a:t>
            </a:r>
            <a:r>
              <a:rPr lang="en-US" sz="2400" dirty="0" smtClean="0"/>
              <a:t>, TE-MSC-SCD</a:t>
            </a:r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With input from:</a:t>
            </a:r>
          </a:p>
          <a:p>
            <a:pPr algn="ctr"/>
            <a:r>
              <a:rPr lang="en-US" sz="2400" dirty="0" smtClean="0"/>
              <a:t>J.P. Burnet, S. </a:t>
            </a:r>
            <a:r>
              <a:rPr lang="en-US" sz="2400" dirty="0" err="1" smtClean="0"/>
              <a:t>Fartouk</a:t>
            </a:r>
            <a:r>
              <a:rPr lang="en-US" sz="2400" dirty="0" smtClean="0"/>
              <a:t>, E. </a:t>
            </a:r>
            <a:r>
              <a:rPr lang="en-US" sz="2400" dirty="0" err="1" smtClean="0"/>
              <a:t>Todesco</a:t>
            </a:r>
            <a:r>
              <a:rPr lang="en-US" sz="2400" dirty="0" smtClean="0"/>
              <a:t>, G. </a:t>
            </a:r>
            <a:r>
              <a:rPr lang="en-US" sz="2400" dirty="0" err="1" smtClean="0"/>
              <a:t>Arduini</a:t>
            </a:r>
            <a:endParaRPr lang="en-US" sz="2400" dirty="0" smtClean="0"/>
          </a:p>
          <a:p>
            <a:pPr algn="ctr"/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" y="44624"/>
            <a:ext cx="4149834" cy="199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2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Line 67"/>
          <p:cNvSpPr>
            <a:spLocks noChangeShapeType="1"/>
          </p:cNvSpPr>
          <p:nvPr/>
        </p:nvSpPr>
        <p:spPr bwMode="auto">
          <a:xfrm flipH="1">
            <a:off x="6702632" y="378381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1" name="Line 67"/>
          <p:cNvSpPr>
            <a:spLocks noChangeShapeType="1"/>
          </p:cNvSpPr>
          <p:nvPr/>
        </p:nvSpPr>
        <p:spPr bwMode="auto">
          <a:xfrm flipH="1">
            <a:off x="6177752" y="3771624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136336" y="5953411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985096" y="1168686"/>
            <a:ext cx="7224" cy="1600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1975696" y="1168686"/>
            <a:ext cx="0" cy="1066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992320" y="2768886"/>
            <a:ext cx="0" cy="10668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985096" y="1168686"/>
            <a:ext cx="990600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3779912" y="1168686"/>
            <a:ext cx="990600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4956528" y="1168686"/>
            <a:ext cx="990600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>
            <a:off x="7508696" y="1168686"/>
            <a:ext cx="1106592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H="1">
            <a:off x="2585296" y="652054"/>
            <a:ext cx="13648" cy="200253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 flipV="1">
            <a:off x="3570960" y="1168686"/>
            <a:ext cx="690736" cy="1751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H="1">
            <a:off x="4780984" y="836712"/>
            <a:ext cx="464" cy="331974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>
            <a:off x="5099896" y="1168686"/>
            <a:ext cx="304800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5117408" y="1158240"/>
            <a:ext cx="2173408" cy="2795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1975696" y="2768886"/>
            <a:ext cx="0" cy="10668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>
            <a:off x="3575896" y="1930686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36"/>
          <p:cNvSpPr>
            <a:spLocks noChangeShapeType="1"/>
          </p:cNvSpPr>
          <p:nvPr/>
        </p:nvSpPr>
        <p:spPr bwMode="auto">
          <a:xfrm>
            <a:off x="2585296" y="652054"/>
            <a:ext cx="6043640" cy="957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30" name="Line 40"/>
          <p:cNvSpPr>
            <a:spLocks noChangeShapeType="1"/>
          </p:cNvSpPr>
          <p:nvPr/>
        </p:nvSpPr>
        <p:spPr bwMode="auto">
          <a:xfrm>
            <a:off x="7704920" y="2464086"/>
            <a:ext cx="0" cy="13716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31" name="Line 41"/>
          <p:cNvSpPr>
            <a:spLocks noChangeShapeType="1"/>
          </p:cNvSpPr>
          <p:nvPr/>
        </p:nvSpPr>
        <p:spPr bwMode="auto">
          <a:xfrm>
            <a:off x="1975696" y="2235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33" name="Line 43"/>
          <p:cNvSpPr>
            <a:spLocks noChangeShapeType="1"/>
          </p:cNvSpPr>
          <p:nvPr/>
        </p:nvSpPr>
        <p:spPr bwMode="auto">
          <a:xfrm flipH="1">
            <a:off x="3570960" y="1186198"/>
            <a:ext cx="0" cy="143028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42" name="Rectangle 59"/>
          <p:cNvSpPr>
            <a:spLocks noChangeArrowheads="1"/>
          </p:cNvSpPr>
          <p:nvPr/>
        </p:nvSpPr>
        <p:spPr bwMode="auto">
          <a:xfrm>
            <a:off x="289656" y="4252454"/>
            <a:ext cx="6671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Leads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44" name="Line 61"/>
          <p:cNvSpPr>
            <a:spLocks noChangeShapeType="1"/>
          </p:cNvSpPr>
          <p:nvPr/>
        </p:nvSpPr>
        <p:spPr bwMode="auto">
          <a:xfrm flipH="1">
            <a:off x="992320" y="3759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45" name="Line 62"/>
          <p:cNvSpPr>
            <a:spLocks noChangeShapeType="1"/>
          </p:cNvSpPr>
          <p:nvPr/>
        </p:nvSpPr>
        <p:spPr bwMode="auto">
          <a:xfrm flipH="1">
            <a:off x="1975696" y="3759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46" name="Line 63"/>
          <p:cNvSpPr>
            <a:spLocks noChangeShapeType="1"/>
          </p:cNvSpPr>
          <p:nvPr/>
        </p:nvSpPr>
        <p:spPr bwMode="auto">
          <a:xfrm flipH="1">
            <a:off x="2585296" y="3759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47" name="Line 64"/>
          <p:cNvSpPr>
            <a:spLocks noChangeShapeType="1"/>
          </p:cNvSpPr>
          <p:nvPr/>
        </p:nvSpPr>
        <p:spPr bwMode="auto">
          <a:xfrm flipH="1">
            <a:off x="3570960" y="3759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1" name="Line 70"/>
          <p:cNvSpPr>
            <a:spLocks noChangeShapeType="1"/>
          </p:cNvSpPr>
          <p:nvPr/>
        </p:nvSpPr>
        <p:spPr bwMode="auto">
          <a:xfrm flipH="1">
            <a:off x="1975696" y="2616486"/>
            <a:ext cx="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4" name="Line 73"/>
          <p:cNvSpPr>
            <a:spLocks noChangeShapeType="1"/>
          </p:cNvSpPr>
          <p:nvPr/>
        </p:nvSpPr>
        <p:spPr bwMode="auto">
          <a:xfrm flipH="1">
            <a:off x="8611520" y="661632"/>
            <a:ext cx="17416" cy="507054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7" name="Line 77"/>
          <p:cNvSpPr>
            <a:spLocks noChangeShapeType="1"/>
          </p:cNvSpPr>
          <p:nvPr/>
        </p:nvSpPr>
        <p:spPr bwMode="auto">
          <a:xfrm flipH="1">
            <a:off x="992320" y="4216686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8" name="Line 78"/>
          <p:cNvSpPr>
            <a:spLocks noChangeShapeType="1"/>
          </p:cNvSpPr>
          <p:nvPr/>
        </p:nvSpPr>
        <p:spPr bwMode="auto">
          <a:xfrm flipH="1">
            <a:off x="1975696" y="4216686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59" name="Line 79"/>
          <p:cNvSpPr>
            <a:spLocks noChangeShapeType="1"/>
          </p:cNvSpPr>
          <p:nvPr/>
        </p:nvSpPr>
        <p:spPr bwMode="auto">
          <a:xfrm flipH="1">
            <a:off x="2585296" y="4216686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75" name="Oval 97"/>
          <p:cNvSpPr>
            <a:spLocks noChangeArrowheads="1"/>
          </p:cNvSpPr>
          <p:nvPr/>
        </p:nvSpPr>
        <p:spPr bwMode="auto">
          <a:xfrm>
            <a:off x="1364936" y="5953411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87" name="Line 110"/>
          <p:cNvSpPr>
            <a:spLocks noChangeShapeType="1"/>
          </p:cNvSpPr>
          <p:nvPr/>
        </p:nvSpPr>
        <p:spPr bwMode="auto">
          <a:xfrm flipH="1">
            <a:off x="992320" y="5512086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89" name="Line 112"/>
          <p:cNvSpPr>
            <a:spLocks noChangeShapeType="1"/>
          </p:cNvSpPr>
          <p:nvPr/>
        </p:nvSpPr>
        <p:spPr bwMode="auto">
          <a:xfrm flipH="1">
            <a:off x="992320" y="4978686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98" name="Line 122"/>
          <p:cNvSpPr>
            <a:spLocks noChangeShapeType="1"/>
          </p:cNvSpPr>
          <p:nvPr/>
        </p:nvSpPr>
        <p:spPr bwMode="auto">
          <a:xfrm>
            <a:off x="1973136" y="4978686"/>
            <a:ext cx="0" cy="1170296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00" name="Line 124"/>
          <p:cNvSpPr>
            <a:spLocks noChangeShapeType="1"/>
          </p:cNvSpPr>
          <p:nvPr/>
        </p:nvSpPr>
        <p:spPr bwMode="auto">
          <a:xfrm flipV="1">
            <a:off x="1757048" y="6113748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" name="Line 129"/>
          <p:cNvSpPr>
            <a:spLocks noChangeShapeType="1"/>
          </p:cNvSpPr>
          <p:nvPr/>
        </p:nvSpPr>
        <p:spPr bwMode="auto">
          <a:xfrm flipV="1">
            <a:off x="666184" y="2092214"/>
            <a:ext cx="8229600" cy="0"/>
          </a:xfrm>
          <a:prstGeom prst="lin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05" name="Line 130"/>
          <p:cNvSpPr>
            <a:spLocks noChangeShapeType="1"/>
          </p:cNvSpPr>
          <p:nvPr/>
        </p:nvSpPr>
        <p:spPr bwMode="auto">
          <a:xfrm flipV="1">
            <a:off x="604096" y="4664552"/>
            <a:ext cx="8305800" cy="0"/>
          </a:xfrm>
          <a:prstGeom prst="lin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07" name="Rectangle 134"/>
          <p:cNvSpPr>
            <a:spLocks noChangeArrowheads="1"/>
          </p:cNvSpPr>
          <p:nvPr/>
        </p:nvSpPr>
        <p:spPr bwMode="auto">
          <a:xfrm>
            <a:off x="1137496" y="940086"/>
            <a:ext cx="685800" cy="457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Rectangle 136"/>
          <p:cNvSpPr>
            <a:spLocks noChangeArrowheads="1"/>
          </p:cNvSpPr>
          <p:nvPr/>
        </p:nvSpPr>
        <p:spPr bwMode="auto">
          <a:xfrm>
            <a:off x="5117408" y="940086"/>
            <a:ext cx="685800" cy="457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Rectangle 137"/>
          <p:cNvSpPr>
            <a:spLocks noChangeArrowheads="1"/>
          </p:cNvSpPr>
          <p:nvPr/>
        </p:nvSpPr>
        <p:spPr bwMode="auto">
          <a:xfrm>
            <a:off x="3749256" y="940086"/>
            <a:ext cx="685800" cy="457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Rectangle 138"/>
          <p:cNvSpPr>
            <a:spLocks noChangeArrowheads="1"/>
          </p:cNvSpPr>
          <p:nvPr/>
        </p:nvSpPr>
        <p:spPr bwMode="auto">
          <a:xfrm>
            <a:off x="6379272" y="940086"/>
            <a:ext cx="685800" cy="457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Rectangle 139"/>
          <p:cNvSpPr>
            <a:spLocks noChangeArrowheads="1"/>
          </p:cNvSpPr>
          <p:nvPr/>
        </p:nvSpPr>
        <p:spPr bwMode="auto">
          <a:xfrm>
            <a:off x="7709696" y="940086"/>
            <a:ext cx="685800" cy="4572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139952" y="3501310"/>
            <a:ext cx="565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Trim</a:t>
            </a:r>
          </a:p>
          <a:p>
            <a:r>
              <a:rPr lang="fr-CH" sz="1600" b="1" dirty="0" smtClean="0"/>
              <a:t>Q3</a:t>
            </a:r>
            <a:endParaRPr lang="en-GB" sz="16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2770125" y="4365104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17.3 kA</a:t>
            </a:r>
            <a:endParaRPr lang="en-GB" sz="1600" b="1" dirty="0"/>
          </a:p>
        </p:txBody>
      </p:sp>
      <p:sp>
        <p:nvSpPr>
          <p:cNvPr id="118" name="Line 38"/>
          <p:cNvSpPr>
            <a:spLocks noChangeShapeType="1"/>
          </p:cNvSpPr>
          <p:nvPr/>
        </p:nvSpPr>
        <p:spPr bwMode="auto">
          <a:xfrm>
            <a:off x="5005968" y="2540286"/>
            <a:ext cx="0" cy="12192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19" name="Line 64"/>
          <p:cNvSpPr>
            <a:spLocks noChangeShapeType="1"/>
          </p:cNvSpPr>
          <p:nvPr/>
        </p:nvSpPr>
        <p:spPr bwMode="auto">
          <a:xfrm flipH="1">
            <a:off x="5009736" y="375948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0" name="Line 81"/>
          <p:cNvSpPr>
            <a:spLocks noChangeShapeType="1"/>
          </p:cNvSpPr>
          <p:nvPr/>
        </p:nvSpPr>
        <p:spPr bwMode="auto">
          <a:xfrm flipH="1">
            <a:off x="5002840" y="4221088"/>
            <a:ext cx="0" cy="7620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5518885" y="3497132"/>
            <a:ext cx="565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Trim</a:t>
            </a:r>
          </a:p>
          <a:p>
            <a:r>
              <a:rPr lang="fr-CH" sz="1600" b="1" dirty="0" smtClean="0"/>
              <a:t>Q2b</a:t>
            </a:r>
            <a:endParaRPr lang="en-GB" sz="16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929606"/>
            <a:ext cx="8229600" cy="4111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D1                                  Q3              Q2b          Q2a             Q1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6" name="Line 73"/>
          <p:cNvSpPr>
            <a:spLocks noChangeShapeType="1"/>
          </p:cNvSpPr>
          <p:nvPr/>
        </p:nvSpPr>
        <p:spPr bwMode="auto">
          <a:xfrm>
            <a:off x="7508696" y="812328"/>
            <a:ext cx="0" cy="384424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7" name="Line 73"/>
          <p:cNvSpPr>
            <a:spLocks noChangeShapeType="1"/>
          </p:cNvSpPr>
          <p:nvPr/>
        </p:nvSpPr>
        <p:spPr bwMode="auto">
          <a:xfrm flipH="1">
            <a:off x="7296112" y="1158240"/>
            <a:ext cx="0" cy="686584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9" name="Line 40"/>
          <p:cNvSpPr>
            <a:spLocks noChangeShapeType="1"/>
          </p:cNvSpPr>
          <p:nvPr/>
        </p:nvSpPr>
        <p:spPr bwMode="auto">
          <a:xfrm>
            <a:off x="6704056" y="2464446"/>
            <a:ext cx="0" cy="13716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0" name="Line 40"/>
          <p:cNvSpPr>
            <a:spLocks noChangeShapeType="1"/>
          </p:cNvSpPr>
          <p:nvPr/>
        </p:nvSpPr>
        <p:spPr bwMode="auto">
          <a:xfrm flipH="1">
            <a:off x="6176904" y="2528145"/>
            <a:ext cx="9272" cy="1259997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2" name="Line 40"/>
          <p:cNvSpPr>
            <a:spLocks noChangeShapeType="1"/>
          </p:cNvSpPr>
          <p:nvPr/>
        </p:nvSpPr>
        <p:spPr bwMode="auto">
          <a:xfrm>
            <a:off x="3570960" y="2452254"/>
            <a:ext cx="0" cy="13716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3" name="Line 40"/>
          <p:cNvSpPr>
            <a:spLocks noChangeShapeType="1"/>
          </p:cNvSpPr>
          <p:nvPr/>
        </p:nvSpPr>
        <p:spPr bwMode="auto">
          <a:xfrm>
            <a:off x="2585296" y="2654586"/>
            <a:ext cx="2288" cy="1117038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4" name="Line 79"/>
          <p:cNvSpPr>
            <a:spLocks noChangeShapeType="1"/>
          </p:cNvSpPr>
          <p:nvPr/>
        </p:nvSpPr>
        <p:spPr bwMode="auto">
          <a:xfrm flipH="1">
            <a:off x="3570960" y="4210534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38" name="Line 67"/>
          <p:cNvSpPr>
            <a:spLocks noChangeShapeType="1"/>
          </p:cNvSpPr>
          <p:nvPr/>
        </p:nvSpPr>
        <p:spPr bwMode="auto">
          <a:xfrm flipH="1">
            <a:off x="7704920" y="3762046"/>
            <a:ext cx="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>
            <a:off x="6180560" y="4180446"/>
            <a:ext cx="0" cy="7620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4" name="Line 124"/>
          <p:cNvSpPr>
            <a:spLocks noChangeShapeType="1"/>
          </p:cNvSpPr>
          <p:nvPr/>
        </p:nvSpPr>
        <p:spPr bwMode="auto">
          <a:xfrm flipV="1">
            <a:off x="951376" y="6124662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" name="Line 110"/>
          <p:cNvSpPr>
            <a:spLocks noChangeShapeType="1"/>
          </p:cNvSpPr>
          <p:nvPr/>
        </p:nvSpPr>
        <p:spPr bwMode="auto">
          <a:xfrm flipH="1">
            <a:off x="2587584" y="5505934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6" name="Line 112"/>
          <p:cNvSpPr>
            <a:spLocks noChangeShapeType="1"/>
          </p:cNvSpPr>
          <p:nvPr/>
        </p:nvSpPr>
        <p:spPr bwMode="auto">
          <a:xfrm flipH="1">
            <a:off x="2587584" y="4972534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7" name="Line 122"/>
          <p:cNvSpPr>
            <a:spLocks noChangeShapeType="1"/>
          </p:cNvSpPr>
          <p:nvPr/>
        </p:nvSpPr>
        <p:spPr bwMode="auto">
          <a:xfrm>
            <a:off x="3568400" y="4972534"/>
            <a:ext cx="0" cy="1170296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48" name="Line 124"/>
          <p:cNvSpPr>
            <a:spLocks noChangeShapeType="1"/>
          </p:cNvSpPr>
          <p:nvPr/>
        </p:nvSpPr>
        <p:spPr bwMode="auto">
          <a:xfrm flipV="1">
            <a:off x="3352312" y="6107596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" name="Line 124"/>
          <p:cNvSpPr>
            <a:spLocks noChangeShapeType="1"/>
          </p:cNvSpPr>
          <p:nvPr/>
        </p:nvSpPr>
        <p:spPr bwMode="auto">
          <a:xfrm flipV="1">
            <a:off x="2546640" y="6118510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" name="Oval 149"/>
          <p:cNvSpPr>
            <a:spLocks noChangeArrowheads="1"/>
          </p:cNvSpPr>
          <p:nvPr/>
        </p:nvSpPr>
        <p:spPr bwMode="auto">
          <a:xfrm>
            <a:off x="2734224" y="5949582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1" name="Oval 97"/>
          <p:cNvSpPr>
            <a:spLocks noChangeArrowheads="1"/>
          </p:cNvSpPr>
          <p:nvPr/>
        </p:nvSpPr>
        <p:spPr bwMode="auto">
          <a:xfrm>
            <a:off x="2962824" y="5949582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2" name="Line 110"/>
          <p:cNvSpPr>
            <a:spLocks noChangeShapeType="1"/>
          </p:cNvSpPr>
          <p:nvPr/>
        </p:nvSpPr>
        <p:spPr bwMode="auto">
          <a:xfrm rot="5400000">
            <a:off x="3805208" y="5929864"/>
            <a:ext cx="0" cy="381456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3" name="Line 112"/>
          <p:cNvSpPr>
            <a:spLocks noChangeShapeType="1"/>
          </p:cNvSpPr>
          <p:nvPr/>
        </p:nvSpPr>
        <p:spPr bwMode="auto">
          <a:xfrm flipH="1">
            <a:off x="4009584" y="5281953"/>
            <a:ext cx="0" cy="86684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4" name="Line 122"/>
          <p:cNvSpPr>
            <a:spLocks noChangeShapeType="1"/>
          </p:cNvSpPr>
          <p:nvPr/>
        </p:nvSpPr>
        <p:spPr bwMode="auto">
          <a:xfrm flipH="1">
            <a:off x="4990400" y="4963289"/>
            <a:ext cx="13648" cy="353186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5" name="Line 124"/>
          <p:cNvSpPr>
            <a:spLocks noChangeShapeType="1"/>
          </p:cNvSpPr>
          <p:nvPr/>
        </p:nvSpPr>
        <p:spPr bwMode="auto">
          <a:xfrm flipV="1">
            <a:off x="4801608" y="5302673"/>
            <a:ext cx="218648" cy="793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" name="Line 124"/>
          <p:cNvSpPr>
            <a:spLocks noChangeShapeType="1"/>
          </p:cNvSpPr>
          <p:nvPr/>
        </p:nvSpPr>
        <p:spPr bwMode="auto">
          <a:xfrm flipV="1">
            <a:off x="3995936" y="5299939"/>
            <a:ext cx="218648" cy="793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" name="Oval 156"/>
          <p:cNvSpPr>
            <a:spLocks noChangeArrowheads="1"/>
          </p:cNvSpPr>
          <p:nvPr/>
        </p:nvSpPr>
        <p:spPr bwMode="auto">
          <a:xfrm>
            <a:off x="4183520" y="5131011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58" name="Oval 97"/>
          <p:cNvSpPr>
            <a:spLocks noChangeArrowheads="1"/>
          </p:cNvSpPr>
          <p:nvPr/>
        </p:nvSpPr>
        <p:spPr bwMode="auto">
          <a:xfrm>
            <a:off x="4412120" y="5131011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66" name="Line 110"/>
          <p:cNvSpPr>
            <a:spLocks noChangeShapeType="1"/>
          </p:cNvSpPr>
          <p:nvPr/>
        </p:nvSpPr>
        <p:spPr bwMode="auto">
          <a:xfrm rot="16200000" flipH="1">
            <a:off x="6097831" y="5133551"/>
            <a:ext cx="6210" cy="1905744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67" name="Line 112"/>
          <p:cNvSpPr>
            <a:spLocks noChangeShapeType="1"/>
          </p:cNvSpPr>
          <p:nvPr/>
        </p:nvSpPr>
        <p:spPr bwMode="auto">
          <a:xfrm flipH="1">
            <a:off x="5148064" y="5280024"/>
            <a:ext cx="13648" cy="822146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68" name="Line 122"/>
          <p:cNvSpPr>
            <a:spLocks noChangeShapeType="1"/>
          </p:cNvSpPr>
          <p:nvPr/>
        </p:nvSpPr>
        <p:spPr bwMode="auto">
          <a:xfrm>
            <a:off x="6168368" y="4951048"/>
            <a:ext cx="0" cy="34845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69" name="Line 124"/>
          <p:cNvSpPr>
            <a:spLocks noChangeShapeType="1"/>
          </p:cNvSpPr>
          <p:nvPr/>
        </p:nvSpPr>
        <p:spPr bwMode="auto">
          <a:xfrm flipV="1">
            <a:off x="5972960" y="5278326"/>
            <a:ext cx="218648" cy="793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" name="Line 124"/>
          <p:cNvSpPr>
            <a:spLocks noChangeShapeType="1"/>
          </p:cNvSpPr>
          <p:nvPr/>
        </p:nvSpPr>
        <p:spPr bwMode="auto">
          <a:xfrm flipV="1">
            <a:off x="5148064" y="5275592"/>
            <a:ext cx="218648" cy="7938"/>
          </a:xfrm>
          <a:prstGeom prst="lin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" name="Oval 170"/>
          <p:cNvSpPr>
            <a:spLocks noChangeArrowheads="1"/>
          </p:cNvSpPr>
          <p:nvPr/>
        </p:nvSpPr>
        <p:spPr bwMode="auto">
          <a:xfrm>
            <a:off x="5366712" y="5106664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2" name="Oval 97"/>
          <p:cNvSpPr>
            <a:spLocks noChangeArrowheads="1"/>
          </p:cNvSpPr>
          <p:nvPr/>
        </p:nvSpPr>
        <p:spPr bwMode="auto">
          <a:xfrm>
            <a:off x="5595312" y="5106664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2706864" y="3294864"/>
            <a:ext cx="798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Quads</a:t>
            </a:r>
          </a:p>
          <a:p>
            <a:r>
              <a:rPr lang="fr-CH" sz="1600" b="1" dirty="0" smtClean="0"/>
              <a:t>Q1</a:t>
            </a:r>
          </a:p>
          <a:p>
            <a:r>
              <a:rPr lang="fr-CH" sz="1600" b="1" dirty="0" smtClean="0"/>
              <a:t>and Q3</a:t>
            </a:r>
            <a:endParaRPr lang="en-GB" sz="1600" b="1" dirty="0"/>
          </a:p>
        </p:txBody>
      </p:sp>
      <p:sp>
        <p:nvSpPr>
          <p:cNvPr id="174" name="TextBox 173"/>
          <p:cNvSpPr txBox="1"/>
          <p:nvPr/>
        </p:nvSpPr>
        <p:spPr>
          <a:xfrm>
            <a:off x="1109040" y="3505078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Dipole</a:t>
            </a:r>
            <a:endParaRPr lang="en-GB" sz="1600" b="1" dirty="0"/>
          </a:p>
        </p:txBody>
      </p:sp>
      <p:sp>
        <p:nvSpPr>
          <p:cNvPr id="175" name="Rectangle 174"/>
          <p:cNvSpPr/>
          <p:nvPr/>
        </p:nvSpPr>
        <p:spPr>
          <a:xfrm>
            <a:off x="727801" y="4978686"/>
            <a:ext cx="1475007" cy="818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/>
          <p:cNvSpPr/>
          <p:nvPr/>
        </p:nvSpPr>
        <p:spPr>
          <a:xfrm>
            <a:off x="2343041" y="4990934"/>
            <a:ext cx="1475007" cy="818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TextBox 179"/>
          <p:cNvSpPr txBox="1"/>
          <p:nvPr/>
        </p:nvSpPr>
        <p:spPr>
          <a:xfrm>
            <a:off x="4211960" y="4383154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2</a:t>
            </a:r>
            <a:r>
              <a:rPr lang="en-GB" sz="1600" b="1" dirty="0" smtClean="0"/>
              <a:t> kA</a:t>
            </a:r>
            <a:endParaRPr lang="en-GB" sz="1600" b="1" dirty="0"/>
          </a:p>
        </p:txBody>
      </p:sp>
      <p:sp>
        <p:nvSpPr>
          <p:cNvPr id="185" name="TextBox 184"/>
          <p:cNvSpPr txBox="1"/>
          <p:nvPr/>
        </p:nvSpPr>
        <p:spPr>
          <a:xfrm>
            <a:off x="5439313" y="4365104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0.2 kA</a:t>
            </a:r>
            <a:endParaRPr lang="en-GB" sz="1600" b="1" dirty="0"/>
          </a:p>
        </p:txBody>
      </p:sp>
      <p:sp>
        <p:nvSpPr>
          <p:cNvPr id="188" name="Rectangle 59"/>
          <p:cNvSpPr>
            <a:spLocks noChangeArrowheads="1"/>
          </p:cNvSpPr>
          <p:nvPr/>
        </p:nvSpPr>
        <p:spPr bwMode="auto">
          <a:xfrm>
            <a:off x="217648" y="2862816"/>
            <a:ext cx="7825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SC Link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23" name="Line 19"/>
          <p:cNvSpPr>
            <a:spLocks noChangeShapeType="1"/>
          </p:cNvSpPr>
          <p:nvPr/>
        </p:nvSpPr>
        <p:spPr bwMode="auto">
          <a:xfrm>
            <a:off x="4596384" y="1841056"/>
            <a:ext cx="413351" cy="565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24" name="Line 27"/>
          <p:cNvSpPr>
            <a:spLocks noChangeShapeType="1"/>
          </p:cNvSpPr>
          <p:nvPr/>
        </p:nvSpPr>
        <p:spPr bwMode="auto">
          <a:xfrm flipH="1">
            <a:off x="5005082" y="1846714"/>
            <a:ext cx="0" cy="82942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89" name="Line 79"/>
          <p:cNvSpPr>
            <a:spLocks noChangeShapeType="1"/>
          </p:cNvSpPr>
          <p:nvPr/>
        </p:nvSpPr>
        <p:spPr bwMode="auto">
          <a:xfrm flipH="1">
            <a:off x="6705195" y="4192408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6775277" y="4365104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17.3 kA</a:t>
            </a:r>
            <a:endParaRPr lang="en-GB" sz="1600" b="1" dirty="0"/>
          </a:p>
        </p:txBody>
      </p:sp>
      <p:sp>
        <p:nvSpPr>
          <p:cNvPr id="193" name="Line 79"/>
          <p:cNvSpPr>
            <a:spLocks noChangeShapeType="1"/>
          </p:cNvSpPr>
          <p:nvPr/>
        </p:nvSpPr>
        <p:spPr bwMode="auto">
          <a:xfrm flipH="1">
            <a:off x="7690859" y="4186256"/>
            <a:ext cx="0" cy="762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4" name="Line 110"/>
          <p:cNvSpPr>
            <a:spLocks noChangeShapeType="1"/>
          </p:cNvSpPr>
          <p:nvPr/>
        </p:nvSpPr>
        <p:spPr bwMode="auto">
          <a:xfrm flipH="1">
            <a:off x="6707483" y="5481656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5" name="Line 112"/>
          <p:cNvSpPr>
            <a:spLocks noChangeShapeType="1"/>
          </p:cNvSpPr>
          <p:nvPr/>
        </p:nvSpPr>
        <p:spPr bwMode="auto">
          <a:xfrm flipH="1">
            <a:off x="6707483" y="4948256"/>
            <a:ext cx="0" cy="609600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6" name="Line 122"/>
          <p:cNvSpPr>
            <a:spLocks noChangeShapeType="1"/>
          </p:cNvSpPr>
          <p:nvPr/>
        </p:nvSpPr>
        <p:spPr bwMode="auto">
          <a:xfrm>
            <a:off x="7688299" y="4948256"/>
            <a:ext cx="0" cy="1170296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7" name="Line 124"/>
          <p:cNvSpPr>
            <a:spLocks noChangeShapeType="1"/>
          </p:cNvSpPr>
          <p:nvPr/>
        </p:nvSpPr>
        <p:spPr bwMode="auto">
          <a:xfrm flipV="1">
            <a:off x="7472211" y="6083318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" name="Line 124"/>
          <p:cNvSpPr>
            <a:spLocks noChangeShapeType="1"/>
          </p:cNvSpPr>
          <p:nvPr/>
        </p:nvSpPr>
        <p:spPr bwMode="auto">
          <a:xfrm flipV="1">
            <a:off x="6666539" y="6094232"/>
            <a:ext cx="218648" cy="7938"/>
          </a:xfrm>
          <a:prstGeom prst="line">
            <a:avLst/>
          </a:prstGeom>
          <a:noFill/>
          <a:ln w="76200">
            <a:solidFill>
              <a:srgbClr val="6600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" name="Oval 198"/>
          <p:cNvSpPr>
            <a:spLocks noChangeArrowheads="1"/>
          </p:cNvSpPr>
          <p:nvPr/>
        </p:nvSpPr>
        <p:spPr bwMode="auto">
          <a:xfrm>
            <a:off x="6854123" y="5925304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0" name="Oval 97"/>
          <p:cNvSpPr>
            <a:spLocks noChangeArrowheads="1"/>
          </p:cNvSpPr>
          <p:nvPr/>
        </p:nvSpPr>
        <p:spPr bwMode="auto">
          <a:xfrm>
            <a:off x="7082723" y="5925304"/>
            <a:ext cx="392112" cy="320675"/>
          </a:xfrm>
          <a:prstGeom prst="ellipse">
            <a:avLst/>
          </a:prstGeom>
          <a:noFill/>
          <a:ln w="38100" algn="ctr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4" name="Line 19"/>
          <p:cNvSpPr>
            <a:spLocks noChangeShapeType="1"/>
          </p:cNvSpPr>
          <p:nvPr/>
        </p:nvSpPr>
        <p:spPr bwMode="auto">
          <a:xfrm>
            <a:off x="4956529" y="1556792"/>
            <a:ext cx="1761263" cy="15976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5" name="Line 27"/>
          <p:cNvSpPr>
            <a:spLocks noChangeShapeType="1"/>
          </p:cNvSpPr>
          <p:nvPr/>
        </p:nvSpPr>
        <p:spPr bwMode="auto">
          <a:xfrm flipH="1">
            <a:off x="6186176" y="1670304"/>
            <a:ext cx="7360" cy="85784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6" name="Line 27"/>
          <p:cNvSpPr>
            <a:spLocks noChangeShapeType="1"/>
          </p:cNvSpPr>
          <p:nvPr/>
        </p:nvSpPr>
        <p:spPr bwMode="auto">
          <a:xfrm flipH="1">
            <a:off x="6703480" y="1556792"/>
            <a:ext cx="8283" cy="1030184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6492417" y="4978344"/>
            <a:ext cx="1475007" cy="818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TextBox 208"/>
          <p:cNvSpPr txBox="1"/>
          <p:nvPr/>
        </p:nvSpPr>
        <p:spPr>
          <a:xfrm>
            <a:off x="6732240" y="3294864"/>
            <a:ext cx="909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Quads</a:t>
            </a:r>
          </a:p>
          <a:p>
            <a:r>
              <a:rPr lang="fr-CH" sz="1600" b="1" dirty="0" smtClean="0"/>
              <a:t>Q2a</a:t>
            </a:r>
          </a:p>
          <a:p>
            <a:r>
              <a:rPr lang="fr-CH" sz="1600" b="1" dirty="0" smtClean="0"/>
              <a:t>and Q2b</a:t>
            </a:r>
            <a:endParaRPr lang="en-GB" sz="1600" b="1" dirty="0"/>
          </a:p>
        </p:txBody>
      </p:sp>
      <p:cxnSp>
        <p:nvCxnSpPr>
          <p:cNvPr id="210" name="Straight Connector 209"/>
          <p:cNvCxnSpPr/>
          <p:nvPr/>
        </p:nvCxnSpPr>
        <p:spPr>
          <a:xfrm flipH="1">
            <a:off x="1099160" y="5096048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H="1">
            <a:off x="1099160" y="5240064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H="1">
            <a:off x="1099160" y="5528096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H="1" flipV="1">
            <a:off x="1099160" y="5384080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flipH="1" flipV="1">
            <a:off x="1099160" y="5096048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H="1">
            <a:off x="1099160" y="5672112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1975832" y="4996744"/>
            <a:ext cx="1072" cy="315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1976904" y="5500800"/>
            <a:ext cx="0" cy="3143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2062560" y="5243832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982440" y="4996744"/>
            <a:ext cx="0" cy="818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 flipH="1">
            <a:off x="2675800" y="5096048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flipH="1">
            <a:off x="2675800" y="5240064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2675800" y="5528096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 flipH="1" flipV="1">
            <a:off x="2675800" y="5384080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flipH="1" flipV="1">
            <a:off x="2675800" y="5096048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 flipH="1">
            <a:off x="2675800" y="5672112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flipH="1">
            <a:off x="3552472" y="4996744"/>
            <a:ext cx="1072" cy="315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3553544" y="5500800"/>
            <a:ext cx="0" cy="3143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3639200" y="5243832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2566616" y="4996744"/>
            <a:ext cx="0" cy="818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 flipH="1">
            <a:off x="6806032" y="5096048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 flipH="1">
            <a:off x="6806032" y="5240064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 flipH="1">
            <a:off x="6806032" y="5528096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flipH="1" flipV="1">
            <a:off x="6806032" y="5384080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 flipH="1" flipV="1">
            <a:off x="6806032" y="5096048"/>
            <a:ext cx="576064" cy="14401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 flipH="1">
            <a:off x="6806032" y="5672112"/>
            <a:ext cx="8766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 flipH="1">
            <a:off x="7682704" y="4996744"/>
            <a:ext cx="1072" cy="315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7683776" y="5500800"/>
            <a:ext cx="0" cy="3143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7769432" y="5243832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6689312" y="4996744"/>
            <a:ext cx="0" cy="818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Isosceles Triangle 260"/>
          <p:cNvSpPr/>
          <p:nvPr/>
        </p:nvSpPr>
        <p:spPr>
          <a:xfrm rot="16200000">
            <a:off x="1362140" y="6351568"/>
            <a:ext cx="207316" cy="2570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 261"/>
          <p:cNvSpPr/>
          <p:nvPr/>
        </p:nvSpPr>
        <p:spPr>
          <a:xfrm rot="16200000">
            <a:off x="1198143" y="6450934"/>
            <a:ext cx="2471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3" name="Straight Connector 262"/>
          <p:cNvCxnSpPr/>
          <p:nvPr/>
        </p:nvCxnSpPr>
        <p:spPr>
          <a:xfrm flipH="1">
            <a:off x="978672" y="6473793"/>
            <a:ext cx="9970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 flipH="1">
            <a:off x="992320" y="5822501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H="1">
            <a:off x="1959488" y="5829261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Isosceles Triangle 265"/>
          <p:cNvSpPr/>
          <p:nvPr/>
        </p:nvSpPr>
        <p:spPr>
          <a:xfrm rot="16200000">
            <a:off x="2957404" y="6344211"/>
            <a:ext cx="207316" cy="2570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Rectangle 266"/>
          <p:cNvSpPr/>
          <p:nvPr/>
        </p:nvSpPr>
        <p:spPr>
          <a:xfrm rot="16200000">
            <a:off x="2793407" y="6443577"/>
            <a:ext cx="2471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8" name="Straight Connector 267"/>
          <p:cNvCxnSpPr/>
          <p:nvPr/>
        </p:nvCxnSpPr>
        <p:spPr>
          <a:xfrm flipH="1">
            <a:off x="2573936" y="6466436"/>
            <a:ext cx="9970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 flipH="1">
            <a:off x="2587584" y="5815144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3554752" y="5821904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Isosceles Triangle 270"/>
          <p:cNvSpPr/>
          <p:nvPr/>
        </p:nvSpPr>
        <p:spPr>
          <a:xfrm rot="16200000">
            <a:off x="7070220" y="6344211"/>
            <a:ext cx="207316" cy="2570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Rectangle 271"/>
          <p:cNvSpPr/>
          <p:nvPr/>
        </p:nvSpPr>
        <p:spPr>
          <a:xfrm rot="16200000">
            <a:off x="6906223" y="6443577"/>
            <a:ext cx="2471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3" name="Straight Connector 272"/>
          <p:cNvCxnSpPr/>
          <p:nvPr/>
        </p:nvCxnSpPr>
        <p:spPr>
          <a:xfrm flipH="1">
            <a:off x="6686752" y="6466436"/>
            <a:ext cx="9970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6700400" y="5815144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H="1">
            <a:off x="7667568" y="5821904"/>
            <a:ext cx="1" cy="657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Line 19"/>
          <p:cNvSpPr>
            <a:spLocks noChangeShapeType="1"/>
          </p:cNvSpPr>
          <p:nvPr/>
        </p:nvSpPr>
        <p:spPr bwMode="auto">
          <a:xfrm flipV="1">
            <a:off x="7303008" y="1827407"/>
            <a:ext cx="416728" cy="139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87" name="Line 27"/>
          <p:cNvSpPr>
            <a:spLocks noChangeShapeType="1"/>
          </p:cNvSpPr>
          <p:nvPr/>
        </p:nvSpPr>
        <p:spPr bwMode="auto">
          <a:xfrm flipH="1">
            <a:off x="7705769" y="1841056"/>
            <a:ext cx="16567" cy="74545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7" name="Line 36"/>
          <p:cNvSpPr>
            <a:spLocks noChangeShapeType="1"/>
          </p:cNvSpPr>
          <p:nvPr/>
        </p:nvSpPr>
        <p:spPr bwMode="auto">
          <a:xfrm>
            <a:off x="4770512" y="823610"/>
            <a:ext cx="2742424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9" name="Line 73"/>
          <p:cNvSpPr>
            <a:spLocks noChangeShapeType="1"/>
          </p:cNvSpPr>
          <p:nvPr/>
        </p:nvSpPr>
        <p:spPr bwMode="auto">
          <a:xfrm flipH="1">
            <a:off x="4596384" y="1196752"/>
            <a:ext cx="0" cy="64996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81" name="Line 73"/>
          <p:cNvSpPr>
            <a:spLocks noChangeShapeType="1"/>
          </p:cNvSpPr>
          <p:nvPr/>
        </p:nvSpPr>
        <p:spPr bwMode="auto">
          <a:xfrm flipH="1">
            <a:off x="4967472" y="1164336"/>
            <a:ext cx="0" cy="392456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82" name="Line 73"/>
          <p:cNvSpPr>
            <a:spLocks noChangeShapeType="1"/>
          </p:cNvSpPr>
          <p:nvPr/>
        </p:nvSpPr>
        <p:spPr bwMode="auto">
          <a:xfrm flipH="1">
            <a:off x="6179416" y="1186198"/>
            <a:ext cx="1144" cy="27420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086645" y="4368872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11 </a:t>
            </a:r>
            <a:r>
              <a:rPr lang="en-GB" sz="1600" b="1" dirty="0" smtClean="0"/>
              <a:t>kA</a:t>
            </a:r>
            <a:endParaRPr lang="en-GB" sz="1600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211960" y="5013176"/>
            <a:ext cx="6357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>
            <a:off x="5364088" y="5013176"/>
            <a:ext cx="6357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flipH="1">
            <a:off x="4172920" y="4869160"/>
            <a:ext cx="615104" cy="2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H="1">
            <a:off x="5364088" y="4869160"/>
            <a:ext cx="615104" cy="2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95936" y="49411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5148064" y="49411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92" name="TextBox 191"/>
          <p:cNvSpPr txBox="1"/>
          <p:nvPr/>
        </p:nvSpPr>
        <p:spPr>
          <a:xfrm>
            <a:off x="4716016" y="5229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203" name="TextBox 202"/>
          <p:cNvSpPr txBox="1"/>
          <p:nvPr/>
        </p:nvSpPr>
        <p:spPr>
          <a:xfrm>
            <a:off x="5928102" y="52199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4028770" y="5229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230" name="TextBox 229"/>
          <p:cNvSpPr txBox="1"/>
          <p:nvPr/>
        </p:nvSpPr>
        <p:spPr>
          <a:xfrm>
            <a:off x="4748850" y="494116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231" name="TextBox 230"/>
          <p:cNvSpPr txBox="1"/>
          <p:nvPr/>
        </p:nvSpPr>
        <p:spPr>
          <a:xfrm>
            <a:off x="5220072" y="5229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232" name="TextBox 231"/>
          <p:cNvSpPr txBox="1"/>
          <p:nvPr/>
        </p:nvSpPr>
        <p:spPr>
          <a:xfrm>
            <a:off x="5900978" y="486916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184" name="TextBox 183"/>
          <p:cNvSpPr txBox="1"/>
          <p:nvPr/>
        </p:nvSpPr>
        <p:spPr>
          <a:xfrm>
            <a:off x="85963" y="44623"/>
            <a:ext cx="4999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Powering layout 2 </a:t>
            </a:r>
            <a:r>
              <a:rPr lang="en-GB" sz="2400" dirty="0" smtClean="0"/>
              <a:t>–proposed baseline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271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903649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Powering layout 2 – proposed new baseline</a:t>
            </a:r>
          </a:p>
          <a:p>
            <a:endParaRPr lang="en-US" sz="2800" dirty="0"/>
          </a:p>
          <a:p>
            <a:r>
              <a:rPr lang="en-US" sz="2400" dirty="0" smtClean="0"/>
              <a:t>Two pairs of </a:t>
            </a:r>
            <a:r>
              <a:rPr lang="en-US" sz="2400" dirty="0" err="1" smtClean="0"/>
              <a:t>quadrupoles</a:t>
            </a:r>
            <a:r>
              <a:rPr lang="en-US" sz="2400" dirty="0" smtClean="0"/>
              <a:t> in series with trims</a:t>
            </a:r>
          </a:p>
          <a:p>
            <a:endParaRPr lang="en-US" sz="2400" dirty="0" smtClean="0"/>
          </a:p>
          <a:p>
            <a:r>
              <a:rPr lang="en-US" sz="2400" dirty="0" smtClean="0"/>
              <a:t>This layout assures:</a:t>
            </a:r>
          </a:p>
          <a:p>
            <a:endParaRPr lang="en-US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Full flexibility for the optics</a:t>
            </a:r>
          </a:p>
          <a:p>
            <a:endParaRPr lang="en-US" sz="900" dirty="0" smtClean="0"/>
          </a:p>
          <a:p>
            <a:pPr>
              <a:tabLst>
                <a:tab pos="450850" algn="l"/>
              </a:tabLst>
            </a:pPr>
            <a:r>
              <a:rPr lang="en-US" sz="2400" dirty="0" smtClean="0"/>
              <a:t>	When compared to Powering layout 1: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/>
              <a:t>Reduced </a:t>
            </a:r>
            <a:r>
              <a:rPr lang="en-US" sz="2400" dirty="0" smtClean="0"/>
              <a:t>constraints </a:t>
            </a:r>
            <a:r>
              <a:rPr lang="en-US" sz="2400" dirty="0"/>
              <a:t>for magnet </a:t>
            </a:r>
            <a:r>
              <a:rPr lang="en-US" sz="2400" dirty="0" smtClean="0"/>
              <a:t>protection;</a:t>
            </a:r>
            <a:endParaRPr lang="en-US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Reasonable compromise for cold powering system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(</a:t>
            </a:r>
            <a:r>
              <a:rPr lang="en-US" sz="2400" b="1" dirty="0" smtClean="0"/>
              <a:t>+</a:t>
            </a:r>
            <a:r>
              <a:rPr lang="en-US" sz="2400" dirty="0" smtClean="0"/>
              <a:t> 2</a:t>
            </a:r>
            <a:r>
              <a:rPr lang="en-US" sz="2400" dirty="0" smtClean="0">
                <a:sym typeface="Symbol"/>
              </a:rPr>
              <a:t>17.3 kA);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Preferred solution for the power converters</a:t>
            </a:r>
          </a:p>
          <a:p>
            <a:endParaRPr lang="en-US" sz="2800" dirty="0" smtClean="0"/>
          </a:p>
          <a:p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5510455"/>
            <a:ext cx="845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Final</a:t>
            </a:r>
            <a:r>
              <a:rPr lang="en-GB" sz="2400" dirty="0" smtClean="0"/>
              <a:t> </a:t>
            </a:r>
            <a:r>
              <a:rPr lang="en-GB" sz="2400" dirty="0" smtClean="0"/>
              <a:t>location of 2 kA trim - Q3 or Q1 – to be defined at later stage  </a:t>
            </a:r>
            <a:endParaRPr lang="en-GB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87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712"/>
            <a:ext cx="7790659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Corrector magnets </a:t>
            </a:r>
          </a:p>
          <a:p>
            <a:endParaRPr lang="en-US" sz="2800" dirty="0"/>
          </a:p>
          <a:p>
            <a:r>
              <a:rPr lang="en-US" sz="2800" dirty="0" smtClean="0"/>
              <a:t>Nine circuits of </a:t>
            </a:r>
            <a:r>
              <a:rPr lang="en-US" sz="2800" b="1" dirty="0" smtClean="0"/>
              <a:t>non-linear correctors </a:t>
            </a:r>
            <a:r>
              <a:rPr lang="en-US" sz="2800" dirty="0" smtClean="0"/>
              <a:t>(MQSX)</a:t>
            </a:r>
          </a:p>
          <a:p>
            <a:r>
              <a:rPr lang="en-US" sz="2800" dirty="0" smtClean="0"/>
              <a:t>9 PCs</a:t>
            </a:r>
          </a:p>
          <a:p>
            <a:r>
              <a:rPr lang="en-US" sz="2800" dirty="0" smtClean="0"/>
              <a:t>18 leads, 18 SC cables in the link</a:t>
            </a:r>
          </a:p>
          <a:p>
            <a:r>
              <a:rPr lang="en-US" sz="2800" dirty="0" smtClean="0"/>
              <a:t>Imax=100 A</a:t>
            </a:r>
          </a:p>
          <a:p>
            <a:endParaRPr lang="en-US" sz="2800" dirty="0"/>
          </a:p>
          <a:p>
            <a:r>
              <a:rPr lang="en-US" sz="2800" dirty="0" smtClean="0"/>
              <a:t>Three times two circuits of </a:t>
            </a:r>
            <a:r>
              <a:rPr lang="en-US" sz="2800" b="1" dirty="0" smtClean="0"/>
              <a:t>dipole correctors </a:t>
            </a:r>
            <a:r>
              <a:rPr lang="en-US" sz="2800" dirty="0" smtClean="0"/>
              <a:t>(MBCX)</a:t>
            </a:r>
          </a:p>
          <a:p>
            <a:r>
              <a:rPr lang="en-US" sz="2800" dirty="0" smtClean="0"/>
              <a:t>6 PCs</a:t>
            </a:r>
          </a:p>
          <a:p>
            <a:r>
              <a:rPr lang="en-US" sz="2800" dirty="0" smtClean="0"/>
              <a:t>12 leads, 12 SC cables in the link</a:t>
            </a:r>
          </a:p>
          <a:p>
            <a:r>
              <a:rPr lang="en-US" sz="2800" dirty="0" smtClean="0"/>
              <a:t>Imax=2400 A</a:t>
            </a:r>
            <a:endParaRPr lang="en-GB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551553"/>
              </p:ext>
            </p:extLst>
          </p:nvPr>
        </p:nvGraphicFramePr>
        <p:xfrm>
          <a:off x="251521" y="1882120"/>
          <a:ext cx="8496943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7"/>
                <a:gridCol w="1008112"/>
                <a:gridCol w="1296144"/>
                <a:gridCol w="576064"/>
                <a:gridCol w="2808312"/>
                <a:gridCol w="576064"/>
              </a:tblGrid>
              <a:tr h="640079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Magnet type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Magnet</a:t>
                      </a:r>
                    </a:p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 current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Powering</a:t>
                      </a:r>
                      <a:r>
                        <a:rPr lang="en-GB" sz="2200" baseline="0" dirty="0" smtClean="0">
                          <a:solidFill>
                            <a:schemeClr val="tx1"/>
                          </a:solidFill>
                        </a:rPr>
                        <a:t> equipment </a:t>
                      </a:r>
                    </a:p>
                    <a:p>
                      <a:pPr algn="ctr"/>
                      <a:r>
                        <a:rPr lang="en-GB" sz="2200" baseline="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Quadrupoles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MQXF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17.3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Trim on Q3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Trim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Trim on Q2b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Trim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0.24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Dipole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Non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linear Correctors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MQSX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Dipole Correctors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MBCX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73920" y="260647"/>
            <a:ext cx="54959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Maximum Operating  Current of</a:t>
            </a:r>
          </a:p>
          <a:p>
            <a:pPr algn="ctr"/>
            <a:r>
              <a:rPr lang="en-GB" sz="2800" b="1" dirty="0" smtClean="0"/>
              <a:t>Magnets and Powering </a:t>
            </a:r>
            <a:r>
              <a:rPr lang="en-GB" sz="2800" b="1" dirty="0" smtClean="0"/>
              <a:t>Equipment*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0462" y="5013176"/>
            <a:ext cx="698377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Powering layout 2 </a:t>
            </a:r>
            <a:r>
              <a:rPr lang="en-GB" dirty="0" smtClean="0"/>
              <a:t>–proposed </a:t>
            </a:r>
            <a:r>
              <a:rPr lang="en-GB" dirty="0" smtClean="0"/>
              <a:t>baseline</a:t>
            </a:r>
          </a:p>
          <a:p>
            <a:endParaRPr lang="en-GB" dirty="0"/>
          </a:p>
          <a:p>
            <a:r>
              <a:rPr lang="en-GB" sz="2200" dirty="0" smtClean="0"/>
              <a:t>* Current Leads, HTS cables in SC link and </a:t>
            </a:r>
            <a:r>
              <a:rPr lang="en-GB" sz="2200" dirty="0"/>
              <a:t>p</a:t>
            </a:r>
            <a:r>
              <a:rPr lang="en-GB" sz="2200" dirty="0" smtClean="0"/>
              <a:t>ower converters</a:t>
            </a:r>
            <a:endParaRPr lang="en-GB" sz="2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62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983495"/>
              </p:ext>
            </p:extLst>
          </p:nvPr>
        </p:nvGraphicFramePr>
        <p:xfrm>
          <a:off x="827584" y="2132856"/>
          <a:ext cx="2819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N. of leads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Rating (A)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7500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3052" y="3645024"/>
            <a:ext cx="15444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Itot</a:t>
            </a:r>
            <a:r>
              <a:rPr lang="en-GB" sz="2200" b="1" dirty="0" smtClean="0"/>
              <a:t> </a:t>
            </a:r>
            <a:r>
              <a:rPr lang="en-GB" sz="2200" b="1" dirty="0" smtClean="0">
                <a:sym typeface="Symbol"/>
              </a:rPr>
              <a:t> 40 kA</a:t>
            </a:r>
            <a:endParaRPr lang="en-GB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772816"/>
            <a:ext cx="7997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DFBX</a:t>
            </a:r>
            <a:endParaRPr lang="en-GB" sz="2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05070"/>
              </p:ext>
            </p:extLst>
          </p:nvPr>
        </p:nvGraphicFramePr>
        <p:xfrm>
          <a:off x="4962617" y="2137822"/>
          <a:ext cx="2819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N. of leads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Rating (A)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2400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13000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20000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05377" y="4725144"/>
            <a:ext cx="20189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Itot</a:t>
            </a:r>
            <a:r>
              <a:rPr lang="en-GB" sz="2200" b="1" dirty="0" smtClean="0"/>
              <a:t> </a:t>
            </a:r>
            <a:r>
              <a:rPr lang="en-GB" sz="2200" b="1" dirty="0" smtClean="0">
                <a:sym typeface="Symbol"/>
              </a:rPr>
              <a:t> 150 </a:t>
            </a:r>
            <a:r>
              <a:rPr lang="en-GB" sz="2200" b="1" dirty="0" smtClean="0">
                <a:sym typeface="Symbol"/>
              </a:rPr>
              <a:t>kA (!)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9992" y="1628800"/>
            <a:ext cx="43767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Hi-</a:t>
            </a:r>
            <a:r>
              <a:rPr lang="en-GB" sz="2200" b="1" dirty="0" err="1" smtClean="0"/>
              <a:t>Lumi</a:t>
            </a:r>
            <a:r>
              <a:rPr lang="en-GB" sz="2200" b="1" dirty="0" smtClean="0"/>
              <a:t> </a:t>
            </a:r>
            <a:r>
              <a:rPr lang="en-GB" sz="2200" b="1" dirty="0" smtClean="0"/>
              <a:t>DFB and SC Link HTS cables </a:t>
            </a:r>
            <a:endParaRPr lang="en-GB" sz="22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9767" y="665498"/>
            <a:ext cx="8923414" cy="3707587"/>
            <a:chOff x="76200" y="1018401"/>
            <a:chExt cx="8923414" cy="3707587"/>
          </a:xfrm>
        </p:grpSpPr>
        <p:cxnSp>
          <p:nvCxnSpPr>
            <p:cNvPr id="3" name="Straight Arrow Connector 2"/>
            <p:cNvCxnSpPr/>
            <p:nvPr/>
          </p:nvCxnSpPr>
          <p:spPr>
            <a:xfrm rot="5400000">
              <a:off x="6095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>
              <a:off x="6476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5400000">
              <a:off x="1447800" y="2819400"/>
              <a:ext cx="762000" cy="158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76200" y="1371600"/>
              <a:ext cx="8923414" cy="2819400"/>
              <a:chOff x="76200" y="1371600"/>
              <a:chExt cx="8923414" cy="28194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6200" y="1371600"/>
                <a:ext cx="8923414" cy="2819400"/>
                <a:chOff x="0" y="76200"/>
                <a:chExt cx="8923414" cy="281940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52400" y="76200"/>
                  <a:ext cx="8771014" cy="2819400"/>
                  <a:chOff x="152400" y="228600"/>
                  <a:chExt cx="8771014" cy="2819400"/>
                </a:xfrm>
              </p:grpSpPr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8437384" y="2136577"/>
                    <a:ext cx="48603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 smtClean="0"/>
                      <a:t>IP1</a:t>
                    </a:r>
                    <a:endParaRPr lang="en-US" b="1" dirty="0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6858000" y="2060377"/>
                    <a:ext cx="9906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6400800" y="20603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5943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4876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42672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3352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514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2514600" y="6125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1752600" y="2060377"/>
                    <a:ext cx="5334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6858000" y="1569423"/>
                    <a:ext cx="92204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Q3,Q2,Q1</a:t>
                    </a:r>
                    <a:endParaRPr lang="en-US" sz="1400" b="1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281752" y="1603177"/>
                    <a:ext cx="57624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DFBX</a:t>
                    </a:r>
                    <a:endParaRPr lang="en-US" sz="1400" b="1" dirty="0"/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5867400" y="1603177"/>
                    <a:ext cx="38985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D1</a:t>
                    </a:r>
                    <a:endParaRPr lang="en-US" sz="1400" b="1" dirty="0"/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4267200" y="1603177"/>
                    <a:ext cx="103214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/>
                      <a:t>Q4        D2</a:t>
                    </a:r>
                    <a:endParaRPr lang="en-US" sz="1400" b="1" dirty="0"/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285346" y="1615551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Q5</a:t>
                    </a:r>
                    <a:endParaRPr lang="en-US" sz="1400" b="1" dirty="0"/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505366" y="1636225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Q6</a:t>
                    </a:r>
                    <a:endParaRPr lang="en-US" sz="1400" b="1" dirty="0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80010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54102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152400" y="2060377"/>
                    <a:ext cx="14478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2362200" y="228600"/>
                    <a:ext cx="5565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DFBL</a:t>
                    </a:r>
                    <a:endParaRPr lang="en-US" sz="1400" b="1" dirty="0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752600" y="1603177"/>
                    <a:ext cx="58849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DFBA</a:t>
                    </a:r>
                    <a:endParaRPr lang="en-US" sz="1400" b="1" dirty="0"/>
                  </a:p>
                </p:txBody>
              </p: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629400" y="2819400"/>
                    <a:ext cx="1219200" cy="228600"/>
                    <a:chOff x="6629400" y="2819400"/>
                    <a:chExt cx="1219200" cy="228600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5400000">
                      <a:off x="6515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6629400" y="3048000"/>
                      <a:ext cx="12192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228600" y="2819400"/>
                    <a:ext cx="1828800" cy="228600"/>
                    <a:chOff x="228600" y="2819400"/>
                    <a:chExt cx="1828800" cy="228600"/>
                  </a:xfrm>
                </p:grpSpPr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rot="5400000">
                      <a:off x="1943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10800000">
                      <a:off x="228600" y="3048000"/>
                      <a:ext cx="18288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2667000" y="1371600"/>
                    <a:ext cx="2772957" cy="228600"/>
                    <a:chOff x="2667000" y="1371600"/>
                    <a:chExt cx="2772957" cy="228600"/>
                  </a:xfrm>
                </p:grpSpPr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rot="5400000">
                      <a:off x="2552700" y="14859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2667000" y="1600200"/>
                      <a:ext cx="2772957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228600" y="1600200"/>
                  <a:ext cx="122661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Q11, Q10…Q7</a:t>
                  </a:r>
                  <a:endParaRPr lang="en-US" sz="1400" b="1" dirty="0"/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 rot="10800000" flipV="1">
                  <a:off x="0" y="2272100"/>
                  <a:ext cx="152400" cy="13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6200" y="2133600"/>
                  <a:ext cx="421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IP 8</a:t>
                  </a:r>
                  <a:endParaRPr lang="en-US" sz="1200" b="1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848600" y="1811179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TAS</a:t>
                  </a:r>
                  <a:endParaRPr lang="en-US" sz="10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334000" y="1828800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TAN</a:t>
                  </a:r>
                  <a:endParaRPr lang="en-US" sz="1000" b="1" dirty="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1600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172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7056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1.9 K</a:t>
                </a:r>
                <a:endParaRPr lang="en-US" sz="1200" b="1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>
              <a:off x="1828800" y="47244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828800" y="4447401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</a:t>
              </a:r>
              <a:r>
                <a:rPr lang="en-US" sz="1200" dirty="0" smtClean="0"/>
                <a:t>12 m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7000" y="4419600"/>
              <a:ext cx="5068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14600" y="1293812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38400" y="1018401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3.6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477000" y="4724400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6674237" y="4676297"/>
            <a:ext cx="695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UJ 13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907704" y="443711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RR 13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294210" y="1373107"/>
            <a:ext cx="2345514" cy="646331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11 × 7500 A </a:t>
            </a:r>
          </a:p>
          <a:p>
            <a:r>
              <a:rPr lang="en-US" dirty="0" smtClean="0"/>
              <a:t>12 × 120   A       (MCBY)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5923525" y="1409833"/>
            <a:ext cx="2592288" cy="381642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717468" y="44624"/>
            <a:ext cx="5362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Powering of the Matching Sections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79512" y="4869160"/>
            <a:ext cx="532748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Operating currents in </a:t>
            </a:r>
            <a:r>
              <a:rPr lang="en-GB" sz="2200" dirty="0"/>
              <a:t>p</a:t>
            </a:r>
            <a:r>
              <a:rPr lang="en-GB" sz="2200" dirty="0" smtClean="0"/>
              <a:t>hase of being defined</a:t>
            </a:r>
          </a:p>
          <a:p>
            <a:r>
              <a:rPr lang="en-GB" sz="2200" dirty="0" smtClean="0"/>
              <a:t>D2, Q4, Q5, Q6 &gt; 7500 A ? Powering via DFBL</a:t>
            </a:r>
          </a:p>
          <a:p>
            <a:r>
              <a:rPr lang="en-GB" sz="2200" dirty="0" smtClean="0"/>
              <a:t>Q7 = ? Powering via DFBA</a:t>
            </a:r>
          </a:p>
          <a:p>
            <a:r>
              <a:rPr lang="en-GB" sz="2200" dirty="0" smtClean="0"/>
              <a:t>Implications of any change are huge</a:t>
            </a:r>
            <a:endParaRPr lang="en-GB" sz="2200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3991" y="-99392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Conclusions</a:t>
            </a:r>
            <a:endParaRPr lang="en-GB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79512" y="404664"/>
            <a:ext cx="885698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The proposed powering layout for the Hi-</a:t>
            </a:r>
            <a:r>
              <a:rPr lang="en-GB" sz="2400" dirty="0" err="1" smtClean="0"/>
              <a:t>Lumi</a:t>
            </a:r>
            <a:r>
              <a:rPr lang="en-GB" sz="2400" dirty="0" smtClean="0"/>
              <a:t> Triplets meets requirements from optics, magnet and powering systems</a:t>
            </a:r>
          </a:p>
          <a:p>
            <a:endParaRPr lang="en-GB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 With a baseline for the powering layout, we (WP6) can start the design of the SC-link system</a:t>
            </a:r>
          </a:p>
          <a:p>
            <a:endParaRPr lang="en-GB" sz="2400" dirty="0" smtClean="0"/>
          </a:p>
          <a:p>
            <a:pPr defTabSz="355600">
              <a:tabLst>
                <a:tab pos="355600" algn="l"/>
              </a:tabLst>
            </a:pPr>
            <a:r>
              <a:rPr lang="en-GB" sz="2400" dirty="0"/>
              <a:t>	</a:t>
            </a:r>
            <a:r>
              <a:rPr lang="en-GB" sz="2400" dirty="0" smtClean="0"/>
              <a:t>In the meantime, we developed a round MgB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superconducting 	wire (CERN/Columbus Superconductor), tested first short lengths 	of MgB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cables at up to 10 kA @ 4.2 K, and developed, assembled 	and 	commissioned in the SM-18 a novel test station incorporating 	a  20 m long SC-link cryostat – for the measurement of 	superconducting HTS lines operated up to 20 kA in He gas at 	variable temperatures</a:t>
            </a:r>
          </a:p>
          <a:p>
            <a:pPr defTabSz="355600">
              <a:tabLst>
                <a:tab pos="355600" algn="l"/>
              </a:tabLst>
            </a:pPr>
            <a:endParaRPr lang="en-GB" sz="2400" dirty="0"/>
          </a:p>
          <a:p>
            <a:pPr marL="342900" indent="-342900" defTabSz="355600"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GB" sz="2400" dirty="0" smtClean="0"/>
              <a:t>Changes in the MS – operating currents-  have  strong implications on the system (DFBA and DFBL) </a:t>
            </a:r>
          </a:p>
          <a:p>
            <a:r>
              <a:rPr lang="en-GB" sz="2400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4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" b="5219"/>
          <a:stretch/>
        </p:blipFill>
        <p:spPr>
          <a:xfrm>
            <a:off x="511342" y="811848"/>
            <a:ext cx="8121316" cy="518824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94310" y="68898"/>
            <a:ext cx="8229600" cy="914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SC-Link Test Station (SM-18)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9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79512" y="603189"/>
            <a:ext cx="8719544" cy="5953248"/>
            <a:chOff x="179512" y="603189"/>
            <a:chExt cx="8719544" cy="5953248"/>
          </a:xfrm>
        </p:grpSpPr>
        <p:sp>
          <p:nvSpPr>
            <p:cNvPr id="202" name="Line 67"/>
            <p:cNvSpPr>
              <a:spLocks noChangeShapeType="1"/>
            </p:cNvSpPr>
            <p:nvPr/>
          </p:nvSpPr>
          <p:spPr bwMode="auto">
            <a:xfrm flipH="1">
              <a:off x="6876256" y="3722759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1" name="Line 67"/>
            <p:cNvSpPr>
              <a:spLocks noChangeShapeType="1"/>
            </p:cNvSpPr>
            <p:nvPr/>
          </p:nvSpPr>
          <p:spPr bwMode="auto">
            <a:xfrm flipH="1">
              <a:off x="5899208" y="3722759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098200" y="590454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946960" y="1119821"/>
              <a:ext cx="7224" cy="1600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937560" y="1119821"/>
              <a:ext cx="0" cy="1066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954184" y="2720021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946960" y="1119821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3548759" y="1119821"/>
              <a:ext cx="1040657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918392" y="1119821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7493264" y="1119821"/>
              <a:ext cx="108388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>
              <a:off x="2547160" y="603189"/>
              <a:ext cx="13648" cy="20025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H="1">
              <a:off x="4904280" y="1119821"/>
              <a:ext cx="464" cy="3893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5061760" y="1119821"/>
              <a:ext cx="3048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6087937" y="1128577"/>
              <a:ext cx="1089999" cy="875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>
              <a:off x="4572000" y="603189"/>
              <a:ext cx="1" cy="5166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>
              <a:off x="1937560" y="2720021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>
              <a:off x="3537760" y="1881821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547160" y="603189"/>
              <a:ext cx="2042256" cy="957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8555968" y="2415221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>
              <a:off x="1937560" y="2186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3" name="Line 43"/>
            <p:cNvSpPr>
              <a:spLocks noChangeShapeType="1"/>
            </p:cNvSpPr>
            <p:nvPr/>
          </p:nvSpPr>
          <p:spPr bwMode="auto">
            <a:xfrm flipH="1">
              <a:off x="3532824" y="1096389"/>
              <a:ext cx="0" cy="1430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2" name="Rectangle 59"/>
            <p:cNvSpPr>
              <a:spLocks noChangeArrowheads="1"/>
            </p:cNvSpPr>
            <p:nvPr/>
          </p:nvSpPr>
          <p:spPr bwMode="auto">
            <a:xfrm>
              <a:off x="251520" y="4203589"/>
              <a:ext cx="66717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2"/>
                  </a:solidFill>
                </a:rPr>
                <a:t>Leads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44" name="Line 61"/>
            <p:cNvSpPr>
              <a:spLocks noChangeShapeType="1"/>
            </p:cNvSpPr>
            <p:nvPr/>
          </p:nvSpPr>
          <p:spPr bwMode="auto">
            <a:xfrm flipH="1">
              <a:off x="954184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5" name="Line 62"/>
            <p:cNvSpPr>
              <a:spLocks noChangeShapeType="1"/>
            </p:cNvSpPr>
            <p:nvPr/>
          </p:nvSpPr>
          <p:spPr bwMode="auto">
            <a:xfrm flipH="1">
              <a:off x="1937560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6" name="Line 63"/>
            <p:cNvSpPr>
              <a:spLocks noChangeShapeType="1"/>
            </p:cNvSpPr>
            <p:nvPr/>
          </p:nvSpPr>
          <p:spPr bwMode="auto">
            <a:xfrm flipH="1">
              <a:off x="2547160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7" name="Line 64"/>
            <p:cNvSpPr>
              <a:spLocks noChangeShapeType="1"/>
            </p:cNvSpPr>
            <p:nvPr/>
          </p:nvSpPr>
          <p:spPr bwMode="auto">
            <a:xfrm flipH="1">
              <a:off x="3532824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" name="Line 67"/>
            <p:cNvSpPr>
              <a:spLocks noChangeShapeType="1"/>
            </p:cNvSpPr>
            <p:nvPr/>
          </p:nvSpPr>
          <p:spPr bwMode="auto">
            <a:xfrm flipH="1">
              <a:off x="5206424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1" name="Line 70"/>
            <p:cNvSpPr>
              <a:spLocks noChangeShapeType="1"/>
            </p:cNvSpPr>
            <p:nvPr/>
          </p:nvSpPr>
          <p:spPr bwMode="auto">
            <a:xfrm flipH="1">
              <a:off x="1937560" y="2567621"/>
              <a:ext cx="0" cy="304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4" name="Line 73"/>
            <p:cNvSpPr>
              <a:spLocks noChangeShapeType="1"/>
            </p:cNvSpPr>
            <p:nvPr/>
          </p:nvSpPr>
          <p:spPr bwMode="auto">
            <a:xfrm>
              <a:off x="8554796" y="612767"/>
              <a:ext cx="11178" cy="52456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7" name="Line 77"/>
            <p:cNvSpPr>
              <a:spLocks noChangeShapeType="1"/>
            </p:cNvSpPr>
            <p:nvPr/>
          </p:nvSpPr>
          <p:spPr bwMode="auto">
            <a:xfrm flipH="1">
              <a:off x="954184" y="4167821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8" name="Line 78"/>
            <p:cNvSpPr>
              <a:spLocks noChangeShapeType="1"/>
            </p:cNvSpPr>
            <p:nvPr/>
          </p:nvSpPr>
          <p:spPr bwMode="auto">
            <a:xfrm flipH="1">
              <a:off x="1937560" y="4167821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9" name="Line 79"/>
            <p:cNvSpPr>
              <a:spLocks noChangeShapeType="1"/>
            </p:cNvSpPr>
            <p:nvPr/>
          </p:nvSpPr>
          <p:spPr bwMode="auto">
            <a:xfrm flipH="1">
              <a:off x="2547160" y="4167821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5" name="Oval 97"/>
            <p:cNvSpPr>
              <a:spLocks noChangeArrowheads="1"/>
            </p:cNvSpPr>
            <p:nvPr/>
          </p:nvSpPr>
          <p:spPr bwMode="auto">
            <a:xfrm>
              <a:off x="1326800" y="590454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7" name="Line 110"/>
            <p:cNvSpPr>
              <a:spLocks noChangeShapeType="1"/>
            </p:cNvSpPr>
            <p:nvPr/>
          </p:nvSpPr>
          <p:spPr bwMode="auto">
            <a:xfrm flipH="1">
              <a:off x="954184" y="546322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9" name="Line 112"/>
            <p:cNvSpPr>
              <a:spLocks noChangeShapeType="1"/>
            </p:cNvSpPr>
            <p:nvPr/>
          </p:nvSpPr>
          <p:spPr bwMode="auto">
            <a:xfrm flipH="1">
              <a:off x="954184" y="492982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98" name="Line 122"/>
            <p:cNvSpPr>
              <a:spLocks noChangeShapeType="1"/>
            </p:cNvSpPr>
            <p:nvPr/>
          </p:nvSpPr>
          <p:spPr bwMode="auto">
            <a:xfrm>
              <a:off x="1935000" y="4929821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0" name="Line 124"/>
            <p:cNvSpPr>
              <a:spLocks noChangeShapeType="1"/>
            </p:cNvSpPr>
            <p:nvPr/>
          </p:nvSpPr>
          <p:spPr bwMode="auto">
            <a:xfrm flipV="1">
              <a:off x="1718912" y="6064883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29"/>
            <p:cNvSpPr>
              <a:spLocks noChangeShapeType="1"/>
            </p:cNvSpPr>
            <p:nvPr/>
          </p:nvSpPr>
          <p:spPr bwMode="auto">
            <a:xfrm flipV="1">
              <a:off x="628048" y="2043349"/>
              <a:ext cx="82296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5" name="Line 130"/>
            <p:cNvSpPr>
              <a:spLocks noChangeShapeType="1"/>
            </p:cNvSpPr>
            <p:nvPr/>
          </p:nvSpPr>
          <p:spPr bwMode="auto">
            <a:xfrm flipV="1">
              <a:off x="565960" y="4777421"/>
              <a:ext cx="83058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7" name="Rectangle 134"/>
            <p:cNvSpPr>
              <a:spLocks noChangeArrowheads="1"/>
            </p:cNvSpPr>
            <p:nvPr/>
          </p:nvSpPr>
          <p:spPr bwMode="auto">
            <a:xfrm>
              <a:off x="1099360" y="891221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Rectangle 136"/>
            <p:cNvSpPr>
              <a:spLocks noChangeArrowheads="1"/>
            </p:cNvSpPr>
            <p:nvPr/>
          </p:nvSpPr>
          <p:spPr bwMode="auto">
            <a:xfrm>
              <a:off x="5079272" y="891221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137"/>
            <p:cNvSpPr>
              <a:spLocks noChangeArrowheads="1"/>
            </p:cNvSpPr>
            <p:nvPr/>
          </p:nvSpPr>
          <p:spPr bwMode="auto">
            <a:xfrm>
              <a:off x="3711120" y="891221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Rectangle 138"/>
            <p:cNvSpPr>
              <a:spLocks noChangeArrowheads="1"/>
            </p:cNvSpPr>
            <p:nvPr/>
          </p:nvSpPr>
          <p:spPr bwMode="auto">
            <a:xfrm>
              <a:off x="6341136" y="891221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Rectangle 139"/>
            <p:cNvSpPr>
              <a:spLocks noChangeArrowheads="1"/>
            </p:cNvSpPr>
            <p:nvPr/>
          </p:nvSpPr>
          <p:spPr bwMode="auto">
            <a:xfrm>
              <a:off x="7671560" y="891221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425117" y="3483509"/>
              <a:ext cx="5405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/>
                <a:t>Q2b</a:t>
              </a:r>
              <a:endParaRPr lang="en-GB" sz="16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540453" y="4450677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740736" y="424046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18" name="Line 38"/>
            <p:cNvSpPr>
              <a:spLocks noChangeShapeType="1"/>
            </p:cNvSpPr>
            <p:nvPr/>
          </p:nvSpPr>
          <p:spPr bwMode="auto">
            <a:xfrm>
              <a:off x="4211960" y="2491421"/>
              <a:ext cx="0" cy="1219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19" name="Line 64"/>
            <p:cNvSpPr>
              <a:spLocks noChangeShapeType="1"/>
            </p:cNvSpPr>
            <p:nvPr/>
          </p:nvSpPr>
          <p:spPr bwMode="auto">
            <a:xfrm flipH="1">
              <a:off x="4211960" y="371062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720069" y="3483509"/>
              <a:ext cx="4299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/>
                <a:t>Q1</a:t>
              </a:r>
              <a:endParaRPr lang="en-GB" sz="1600" b="1" dirty="0"/>
            </a:p>
          </p:txBody>
        </p:sp>
        <p:sp>
          <p:nvSpPr>
            <p:cNvPr id="4" name="Rectangle 2"/>
            <p:cNvSpPr txBox="1">
              <a:spLocks noChangeArrowheads="1"/>
            </p:cNvSpPr>
            <p:nvPr/>
          </p:nvSpPr>
          <p:spPr>
            <a:xfrm>
              <a:off x="669456" y="890621"/>
              <a:ext cx="8229600" cy="411162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      D1                                  Q3              Q2b          Q2a             Q1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6" name="Line 73"/>
            <p:cNvSpPr>
              <a:spLocks noChangeShapeType="1"/>
            </p:cNvSpPr>
            <p:nvPr/>
          </p:nvSpPr>
          <p:spPr bwMode="auto">
            <a:xfrm flipH="1">
              <a:off x="7532619" y="1096389"/>
              <a:ext cx="0" cy="419459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 flipH="1">
              <a:off x="7177936" y="1137333"/>
              <a:ext cx="0" cy="6499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8" name="Line 40"/>
            <p:cNvSpPr>
              <a:spLocks noChangeShapeType="1"/>
            </p:cNvSpPr>
            <p:nvPr/>
          </p:nvSpPr>
          <p:spPr bwMode="auto">
            <a:xfrm>
              <a:off x="7493264" y="2403389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9" name="Line 40"/>
            <p:cNvSpPr>
              <a:spLocks noChangeShapeType="1"/>
            </p:cNvSpPr>
            <p:nvPr/>
          </p:nvSpPr>
          <p:spPr bwMode="auto">
            <a:xfrm>
              <a:off x="6877680" y="2403389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0" name="Line 40"/>
            <p:cNvSpPr>
              <a:spLocks noChangeShapeType="1"/>
            </p:cNvSpPr>
            <p:nvPr/>
          </p:nvSpPr>
          <p:spPr bwMode="auto">
            <a:xfrm>
              <a:off x="5898360" y="2367678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1" name="Line 40"/>
            <p:cNvSpPr>
              <a:spLocks noChangeShapeType="1"/>
            </p:cNvSpPr>
            <p:nvPr/>
          </p:nvSpPr>
          <p:spPr bwMode="auto">
            <a:xfrm>
              <a:off x="5206424" y="2403389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2" name="Line 40"/>
            <p:cNvSpPr>
              <a:spLocks noChangeShapeType="1"/>
            </p:cNvSpPr>
            <p:nvPr/>
          </p:nvSpPr>
          <p:spPr bwMode="auto">
            <a:xfrm>
              <a:off x="3532824" y="2403389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>
              <a:off x="2542128" y="2567621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4" name="Line 79"/>
            <p:cNvSpPr>
              <a:spLocks noChangeShapeType="1"/>
            </p:cNvSpPr>
            <p:nvPr/>
          </p:nvSpPr>
          <p:spPr bwMode="auto">
            <a:xfrm flipH="1">
              <a:off x="3532824" y="4161669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7" name="Line 67"/>
            <p:cNvSpPr>
              <a:spLocks noChangeShapeType="1"/>
            </p:cNvSpPr>
            <p:nvPr/>
          </p:nvSpPr>
          <p:spPr bwMode="auto">
            <a:xfrm flipH="1">
              <a:off x="7493264" y="3699533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8" name="Line 67"/>
            <p:cNvSpPr>
              <a:spLocks noChangeShapeType="1"/>
            </p:cNvSpPr>
            <p:nvPr/>
          </p:nvSpPr>
          <p:spPr bwMode="auto">
            <a:xfrm flipH="1">
              <a:off x="8555968" y="3713181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4" name="Line 124"/>
            <p:cNvSpPr>
              <a:spLocks noChangeShapeType="1"/>
            </p:cNvSpPr>
            <p:nvPr/>
          </p:nvSpPr>
          <p:spPr bwMode="auto">
            <a:xfrm flipV="1">
              <a:off x="913240" y="6075797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10"/>
            <p:cNvSpPr>
              <a:spLocks noChangeShapeType="1"/>
            </p:cNvSpPr>
            <p:nvPr/>
          </p:nvSpPr>
          <p:spPr bwMode="auto">
            <a:xfrm flipH="1">
              <a:off x="2549448" y="5457069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6" name="Line 112"/>
            <p:cNvSpPr>
              <a:spLocks noChangeShapeType="1"/>
            </p:cNvSpPr>
            <p:nvPr/>
          </p:nvSpPr>
          <p:spPr bwMode="auto">
            <a:xfrm flipH="1">
              <a:off x="2549448" y="4923669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7" name="Line 122"/>
            <p:cNvSpPr>
              <a:spLocks noChangeShapeType="1"/>
            </p:cNvSpPr>
            <p:nvPr/>
          </p:nvSpPr>
          <p:spPr bwMode="auto">
            <a:xfrm>
              <a:off x="3530264" y="4923669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8" name="Line 124"/>
            <p:cNvSpPr>
              <a:spLocks noChangeShapeType="1"/>
            </p:cNvSpPr>
            <p:nvPr/>
          </p:nvSpPr>
          <p:spPr bwMode="auto">
            <a:xfrm flipV="1">
              <a:off x="3314176" y="6058731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124"/>
            <p:cNvSpPr>
              <a:spLocks noChangeShapeType="1"/>
            </p:cNvSpPr>
            <p:nvPr/>
          </p:nvSpPr>
          <p:spPr bwMode="auto">
            <a:xfrm flipV="1">
              <a:off x="2508504" y="6069645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Oval 149"/>
            <p:cNvSpPr>
              <a:spLocks noChangeArrowheads="1"/>
            </p:cNvSpPr>
            <p:nvPr/>
          </p:nvSpPr>
          <p:spPr bwMode="auto">
            <a:xfrm>
              <a:off x="2696088" y="5900717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51" name="Oval 97"/>
            <p:cNvSpPr>
              <a:spLocks noChangeArrowheads="1"/>
            </p:cNvSpPr>
            <p:nvPr/>
          </p:nvSpPr>
          <p:spPr bwMode="auto">
            <a:xfrm>
              <a:off x="2924688" y="5900717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799444" y="3475671"/>
              <a:ext cx="4764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/>
                <a:t> Q3</a:t>
              </a:r>
              <a:endParaRPr lang="en-GB" sz="1600" b="1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070904" y="3456213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Dipole</a:t>
              </a:r>
              <a:endParaRPr lang="en-GB" sz="1600" b="1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89665" y="4929821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304905" y="4942069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59"/>
            <p:cNvSpPr>
              <a:spLocks noChangeArrowheads="1"/>
            </p:cNvSpPr>
            <p:nvPr/>
          </p:nvSpPr>
          <p:spPr bwMode="auto">
            <a:xfrm>
              <a:off x="179512" y="2813951"/>
              <a:ext cx="7825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1"/>
                  </a:solidFill>
                </a:rPr>
                <a:t>SC Link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123" name="Line 19"/>
            <p:cNvSpPr>
              <a:spLocks noChangeShapeType="1"/>
            </p:cNvSpPr>
            <p:nvPr/>
          </p:nvSpPr>
          <p:spPr bwMode="auto">
            <a:xfrm>
              <a:off x="4226362" y="1531455"/>
              <a:ext cx="677917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4" name="Line 27"/>
            <p:cNvSpPr>
              <a:spLocks noChangeShapeType="1"/>
            </p:cNvSpPr>
            <p:nvPr/>
          </p:nvSpPr>
          <p:spPr bwMode="auto">
            <a:xfrm>
              <a:off x="4211960" y="1511891"/>
              <a:ext cx="0" cy="115804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5" name="Line 27"/>
            <p:cNvSpPr>
              <a:spLocks noChangeShapeType="1"/>
            </p:cNvSpPr>
            <p:nvPr/>
          </p:nvSpPr>
          <p:spPr bwMode="auto">
            <a:xfrm>
              <a:off x="5203864" y="1531455"/>
              <a:ext cx="2560" cy="939871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3" name="Line 27"/>
            <p:cNvSpPr>
              <a:spLocks noChangeShapeType="1"/>
            </p:cNvSpPr>
            <p:nvPr/>
          </p:nvSpPr>
          <p:spPr bwMode="auto">
            <a:xfrm flipH="1">
              <a:off x="6087935" y="1137333"/>
              <a:ext cx="1" cy="6261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89" name="Line 79"/>
            <p:cNvSpPr>
              <a:spLocks noChangeShapeType="1"/>
            </p:cNvSpPr>
            <p:nvPr/>
          </p:nvSpPr>
          <p:spPr bwMode="auto">
            <a:xfrm flipH="1">
              <a:off x="5897675" y="4143543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5870237" y="445369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6055197" y="422983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93" name="Line 79"/>
            <p:cNvSpPr>
              <a:spLocks noChangeShapeType="1"/>
            </p:cNvSpPr>
            <p:nvPr/>
          </p:nvSpPr>
          <p:spPr bwMode="auto">
            <a:xfrm flipH="1">
              <a:off x="6883339" y="4137391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4" name="Line 110"/>
            <p:cNvSpPr>
              <a:spLocks noChangeShapeType="1"/>
            </p:cNvSpPr>
            <p:nvPr/>
          </p:nvSpPr>
          <p:spPr bwMode="auto">
            <a:xfrm flipH="1">
              <a:off x="5899963" y="543279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5" name="Line 112"/>
            <p:cNvSpPr>
              <a:spLocks noChangeShapeType="1"/>
            </p:cNvSpPr>
            <p:nvPr/>
          </p:nvSpPr>
          <p:spPr bwMode="auto">
            <a:xfrm flipH="1">
              <a:off x="5899963" y="489939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6" name="Line 122"/>
            <p:cNvSpPr>
              <a:spLocks noChangeShapeType="1"/>
            </p:cNvSpPr>
            <p:nvPr/>
          </p:nvSpPr>
          <p:spPr bwMode="auto">
            <a:xfrm>
              <a:off x="6880779" y="4899391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7" name="Line 124"/>
            <p:cNvSpPr>
              <a:spLocks noChangeShapeType="1"/>
            </p:cNvSpPr>
            <p:nvPr/>
          </p:nvSpPr>
          <p:spPr bwMode="auto">
            <a:xfrm flipV="1">
              <a:off x="6664691" y="6034453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124"/>
            <p:cNvSpPr>
              <a:spLocks noChangeShapeType="1"/>
            </p:cNvSpPr>
            <p:nvPr/>
          </p:nvSpPr>
          <p:spPr bwMode="auto">
            <a:xfrm flipV="1">
              <a:off x="5859019" y="6045367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Oval 198"/>
            <p:cNvSpPr>
              <a:spLocks noChangeArrowheads="1"/>
            </p:cNvSpPr>
            <p:nvPr/>
          </p:nvSpPr>
          <p:spPr bwMode="auto">
            <a:xfrm>
              <a:off x="6046603" y="5876439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0" name="Oval 97"/>
            <p:cNvSpPr>
              <a:spLocks noChangeArrowheads="1"/>
            </p:cNvSpPr>
            <p:nvPr/>
          </p:nvSpPr>
          <p:spPr bwMode="auto">
            <a:xfrm>
              <a:off x="6275203" y="5876439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3" name="Line 19"/>
            <p:cNvSpPr>
              <a:spLocks noChangeShapeType="1"/>
            </p:cNvSpPr>
            <p:nvPr/>
          </p:nvSpPr>
          <p:spPr bwMode="auto">
            <a:xfrm>
              <a:off x="5203865" y="1531455"/>
              <a:ext cx="70522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4" name="Line 19"/>
            <p:cNvSpPr>
              <a:spLocks noChangeShapeType="1"/>
            </p:cNvSpPr>
            <p:nvPr/>
          </p:nvSpPr>
          <p:spPr bwMode="auto">
            <a:xfrm flipV="1">
              <a:off x="6893672" y="1764895"/>
              <a:ext cx="270616" cy="37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5" name="Line 27"/>
            <p:cNvSpPr>
              <a:spLocks noChangeShapeType="1"/>
            </p:cNvSpPr>
            <p:nvPr/>
          </p:nvSpPr>
          <p:spPr bwMode="auto">
            <a:xfrm flipH="1">
              <a:off x="5895440" y="1787295"/>
              <a:ext cx="2920" cy="6919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6" name="Line 27"/>
            <p:cNvSpPr>
              <a:spLocks noChangeShapeType="1"/>
            </p:cNvSpPr>
            <p:nvPr/>
          </p:nvSpPr>
          <p:spPr bwMode="auto">
            <a:xfrm flipH="1">
              <a:off x="6877105" y="1780469"/>
              <a:ext cx="16567" cy="74545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7" name="Line 19"/>
            <p:cNvSpPr>
              <a:spLocks noChangeShapeType="1"/>
            </p:cNvSpPr>
            <p:nvPr/>
          </p:nvSpPr>
          <p:spPr bwMode="auto">
            <a:xfrm flipV="1">
              <a:off x="5871458" y="1768662"/>
              <a:ext cx="243774" cy="60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5658217" y="4929479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129317" y="3483509"/>
              <a:ext cx="5309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/>
                <a:t>Q2a</a:t>
              </a:r>
            </a:p>
          </p:txBody>
        </p:sp>
        <p:sp>
          <p:nvSpPr>
            <p:cNvPr id="135" name="Line 79"/>
            <p:cNvSpPr>
              <a:spLocks noChangeShapeType="1"/>
            </p:cNvSpPr>
            <p:nvPr/>
          </p:nvSpPr>
          <p:spPr bwMode="auto">
            <a:xfrm flipH="1">
              <a:off x="4224075" y="4183741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211507" y="4466597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427984" y="424273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59" name="Line 79"/>
            <p:cNvSpPr>
              <a:spLocks noChangeShapeType="1"/>
            </p:cNvSpPr>
            <p:nvPr/>
          </p:nvSpPr>
          <p:spPr bwMode="auto">
            <a:xfrm flipH="1">
              <a:off x="5209739" y="4177589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0" name="Line 110"/>
            <p:cNvSpPr>
              <a:spLocks noChangeShapeType="1"/>
            </p:cNvSpPr>
            <p:nvPr/>
          </p:nvSpPr>
          <p:spPr bwMode="auto">
            <a:xfrm flipH="1">
              <a:off x="4226363" y="5472989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1" name="Line 112"/>
            <p:cNvSpPr>
              <a:spLocks noChangeShapeType="1"/>
            </p:cNvSpPr>
            <p:nvPr/>
          </p:nvSpPr>
          <p:spPr bwMode="auto">
            <a:xfrm flipH="1">
              <a:off x="4226363" y="4939589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2" name="Line 122"/>
            <p:cNvSpPr>
              <a:spLocks noChangeShapeType="1"/>
            </p:cNvSpPr>
            <p:nvPr/>
          </p:nvSpPr>
          <p:spPr bwMode="auto">
            <a:xfrm>
              <a:off x="5207179" y="4939589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3" name="Line 124"/>
            <p:cNvSpPr>
              <a:spLocks noChangeShapeType="1"/>
            </p:cNvSpPr>
            <p:nvPr/>
          </p:nvSpPr>
          <p:spPr bwMode="auto">
            <a:xfrm flipV="1">
              <a:off x="4991091" y="6074651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124"/>
            <p:cNvSpPr>
              <a:spLocks noChangeShapeType="1"/>
            </p:cNvSpPr>
            <p:nvPr/>
          </p:nvSpPr>
          <p:spPr bwMode="auto">
            <a:xfrm flipV="1">
              <a:off x="4185419" y="6085565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Oval 164"/>
            <p:cNvSpPr>
              <a:spLocks noChangeArrowheads="1"/>
            </p:cNvSpPr>
            <p:nvPr/>
          </p:nvSpPr>
          <p:spPr bwMode="auto">
            <a:xfrm>
              <a:off x="4373003" y="5916637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78" name="Oval 97"/>
            <p:cNvSpPr>
              <a:spLocks noChangeArrowheads="1"/>
            </p:cNvSpPr>
            <p:nvPr/>
          </p:nvSpPr>
          <p:spPr bwMode="auto">
            <a:xfrm>
              <a:off x="4601603" y="5916637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3970969" y="4930693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Line 79"/>
            <p:cNvSpPr>
              <a:spLocks noChangeShapeType="1"/>
            </p:cNvSpPr>
            <p:nvPr/>
          </p:nvSpPr>
          <p:spPr bwMode="auto">
            <a:xfrm flipH="1">
              <a:off x="7516683" y="4143543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7504115" y="445369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7742445" y="422983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90" name="Line 79"/>
            <p:cNvSpPr>
              <a:spLocks noChangeShapeType="1"/>
            </p:cNvSpPr>
            <p:nvPr/>
          </p:nvSpPr>
          <p:spPr bwMode="auto">
            <a:xfrm flipH="1">
              <a:off x="8543291" y="4164687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0" name="Line 110"/>
            <p:cNvSpPr>
              <a:spLocks noChangeShapeType="1"/>
            </p:cNvSpPr>
            <p:nvPr/>
          </p:nvSpPr>
          <p:spPr bwMode="auto">
            <a:xfrm flipH="1">
              <a:off x="7532619" y="543279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1" name="Line 112"/>
            <p:cNvSpPr>
              <a:spLocks noChangeShapeType="1"/>
            </p:cNvSpPr>
            <p:nvPr/>
          </p:nvSpPr>
          <p:spPr bwMode="auto">
            <a:xfrm flipH="1">
              <a:off x="7532619" y="4899391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2" name="Line 122"/>
            <p:cNvSpPr>
              <a:spLocks noChangeShapeType="1"/>
            </p:cNvSpPr>
            <p:nvPr/>
          </p:nvSpPr>
          <p:spPr bwMode="auto">
            <a:xfrm>
              <a:off x="8513435" y="4899391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3" name="Line 124"/>
            <p:cNvSpPr>
              <a:spLocks noChangeShapeType="1"/>
            </p:cNvSpPr>
            <p:nvPr/>
          </p:nvSpPr>
          <p:spPr bwMode="auto">
            <a:xfrm flipV="1">
              <a:off x="8297347" y="6034453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124"/>
            <p:cNvSpPr>
              <a:spLocks noChangeShapeType="1"/>
            </p:cNvSpPr>
            <p:nvPr/>
          </p:nvSpPr>
          <p:spPr bwMode="auto">
            <a:xfrm flipV="1">
              <a:off x="7491675" y="6045367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Oval 214"/>
            <p:cNvSpPr>
              <a:spLocks noChangeArrowheads="1"/>
            </p:cNvSpPr>
            <p:nvPr/>
          </p:nvSpPr>
          <p:spPr bwMode="auto">
            <a:xfrm>
              <a:off x="7679259" y="5876439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6" name="Oval 97"/>
            <p:cNvSpPr>
              <a:spLocks noChangeArrowheads="1"/>
            </p:cNvSpPr>
            <p:nvPr/>
          </p:nvSpPr>
          <p:spPr bwMode="auto">
            <a:xfrm>
              <a:off x="7907859" y="5876439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7290873" y="4929479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Line 27"/>
            <p:cNvSpPr>
              <a:spLocks noChangeShapeType="1"/>
            </p:cNvSpPr>
            <p:nvPr/>
          </p:nvSpPr>
          <p:spPr bwMode="auto">
            <a:xfrm>
              <a:off x="5881792" y="1126703"/>
              <a:ext cx="18170" cy="40475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cxnSp>
          <p:nvCxnSpPr>
            <p:cNvPr id="140" name="Straight Connector 139"/>
            <p:cNvCxnSpPr/>
            <p:nvPr/>
          </p:nvCxnSpPr>
          <p:spPr>
            <a:xfrm flipH="1">
              <a:off x="4338560" y="504047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4338560" y="518448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4338560" y="547252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H="1" flipV="1">
              <a:off x="4338560" y="532850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 flipV="1">
              <a:off x="4338560" y="5040472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H="1">
              <a:off x="4338560" y="5616536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H="1">
              <a:off x="5215232" y="4941168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16304" y="5445224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5301960" y="5188256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4225608" y="4941168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>
              <a:off x="6008392" y="504047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H="1">
              <a:off x="6008392" y="518448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H="1">
              <a:off x="6008392" y="547252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H="1" flipV="1">
              <a:off x="6008392" y="532850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 flipV="1">
              <a:off x="6008392" y="5040472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H="1">
              <a:off x="6008392" y="5616536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>
              <a:off x="6885064" y="4941168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6886136" y="5445224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971792" y="5188256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5899208" y="4941168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H="1">
              <a:off x="1053488" y="5014160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H="1">
              <a:off x="1053488" y="515817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H="1">
              <a:off x="1053488" y="544620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H="1" flipV="1">
              <a:off x="1053488" y="5302192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H="1" flipV="1">
              <a:off x="1053488" y="501416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H="1">
              <a:off x="1053488" y="5590224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H="1">
              <a:off x="1930160" y="4914856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1931232" y="5418912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2016888" y="5161944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940536" y="4914856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H="1">
              <a:off x="2651312" y="502780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flipH="1">
              <a:off x="2651312" y="517182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H="1">
              <a:off x="2651312" y="545985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flipH="1" flipV="1">
              <a:off x="2651312" y="531584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flipH="1" flipV="1">
              <a:off x="2651312" y="502780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>
              <a:off x="2651312" y="560387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H="1">
              <a:off x="3527984" y="4928504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3529056" y="5432560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3614712" y="5175592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2545896" y="4928504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>
              <a:off x="7650928" y="501792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7650928" y="516194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flipH="1">
              <a:off x="7650928" y="544997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 flipV="1">
              <a:off x="7650928" y="530596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flipH="1" flipV="1">
              <a:off x="7650928" y="501792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H="1">
              <a:off x="7650928" y="559399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flipH="1">
              <a:off x="8527600" y="4918624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8528672" y="5422680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8614328" y="5165712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7524328" y="4918624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Isosceles Triangle 245"/>
            <p:cNvSpPr/>
            <p:nvPr/>
          </p:nvSpPr>
          <p:spPr>
            <a:xfrm rot="16200000">
              <a:off x="1324004" y="6306856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 rot="16200000">
              <a:off x="1160007" y="6406222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8" name="Straight Connector 247"/>
            <p:cNvCxnSpPr/>
            <p:nvPr/>
          </p:nvCxnSpPr>
          <p:spPr>
            <a:xfrm flipH="1">
              <a:off x="940536" y="6429081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Line 73"/>
            <p:cNvSpPr>
              <a:spLocks noChangeShapeType="1"/>
            </p:cNvSpPr>
            <p:nvPr/>
          </p:nvSpPr>
          <p:spPr bwMode="auto">
            <a:xfrm flipH="1">
              <a:off x="7380312" y="620688"/>
              <a:ext cx="0" cy="11428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cxnSp>
          <p:nvCxnSpPr>
            <p:cNvPr id="251" name="Straight Connector 250"/>
            <p:cNvCxnSpPr>
              <a:stCxn id="54" idx="0"/>
              <a:endCxn id="250" idx="0"/>
            </p:cNvCxnSpPr>
            <p:nvPr/>
          </p:nvCxnSpPr>
          <p:spPr>
            <a:xfrm flipH="1">
              <a:off x="7380312" y="612767"/>
              <a:ext cx="1174484" cy="792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flipH="1">
              <a:off x="7527124" y="1515848"/>
              <a:ext cx="1050028" cy="576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Line 73"/>
            <p:cNvSpPr>
              <a:spLocks noChangeShapeType="1"/>
            </p:cNvSpPr>
            <p:nvPr/>
          </p:nvSpPr>
          <p:spPr bwMode="auto">
            <a:xfrm flipH="1">
              <a:off x="8563504" y="1509205"/>
              <a:ext cx="2470" cy="91168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58" name="Line 19"/>
            <p:cNvSpPr>
              <a:spLocks noChangeShapeType="1"/>
            </p:cNvSpPr>
            <p:nvPr/>
          </p:nvSpPr>
          <p:spPr bwMode="auto">
            <a:xfrm>
              <a:off x="7352562" y="1773422"/>
              <a:ext cx="140702" cy="138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59" name="Line 73"/>
            <p:cNvSpPr>
              <a:spLocks noChangeShapeType="1"/>
            </p:cNvSpPr>
            <p:nvPr/>
          </p:nvSpPr>
          <p:spPr bwMode="auto">
            <a:xfrm>
              <a:off x="7485854" y="1757141"/>
              <a:ext cx="15414" cy="71418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60" name="Isosceles Triangle 259"/>
            <p:cNvSpPr/>
            <p:nvPr/>
          </p:nvSpPr>
          <p:spPr>
            <a:xfrm rot="16200000">
              <a:off x="2911948" y="6310653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/>
            <p:cNvSpPr/>
            <p:nvPr/>
          </p:nvSpPr>
          <p:spPr>
            <a:xfrm rot="16200000">
              <a:off x="2747951" y="6410019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2" name="Straight Connector 261"/>
            <p:cNvCxnSpPr/>
            <p:nvPr/>
          </p:nvCxnSpPr>
          <p:spPr>
            <a:xfrm flipH="1">
              <a:off x="2528480" y="6432878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Isosceles Triangle 262"/>
            <p:cNvSpPr/>
            <p:nvPr/>
          </p:nvSpPr>
          <p:spPr>
            <a:xfrm rot="16200000">
              <a:off x="4606516" y="6310653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Rectangle 263"/>
            <p:cNvSpPr/>
            <p:nvPr/>
          </p:nvSpPr>
          <p:spPr>
            <a:xfrm rot="16200000">
              <a:off x="4442519" y="6410019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5" name="Straight Connector 264"/>
            <p:cNvCxnSpPr/>
            <p:nvPr/>
          </p:nvCxnSpPr>
          <p:spPr>
            <a:xfrm flipH="1">
              <a:off x="4223048" y="6432878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Isosceles Triangle 265"/>
            <p:cNvSpPr/>
            <p:nvPr/>
          </p:nvSpPr>
          <p:spPr>
            <a:xfrm rot="16200000">
              <a:off x="6262700" y="6310653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Rectangle 266"/>
            <p:cNvSpPr/>
            <p:nvPr/>
          </p:nvSpPr>
          <p:spPr>
            <a:xfrm rot="16200000">
              <a:off x="6098703" y="6410019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8" name="Straight Connector 267"/>
            <p:cNvCxnSpPr/>
            <p:nvPr/>
          </p:nvCxnSpPr>
          <p:spPr>
            <a:xfrm flipH="1">
              <a:off x="5879232" y="6432878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Isosceles Triangle 268"/>
            <p:cNvSpPr/>
            <p:nvPr/>
          </p:nvSpPr>
          <p:spPr>
            <a:xfrm rot="16200000">
              <a:off x="7918884" y="6310653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Rectangle 269"/>
            <p:cNvSpPr/>
            <p:nvPr/>
          </p:nvSpPr>
          <p:spPr>
            <a:xfrm rot="16200000">
              <a:off x="7754887" y="6410019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1" name="Straight Connector 270"/>
            <p:cNvCxnSpPr/>
            <p:nvPr/>
          </p:nvCxnSpPr>
          <p:spPr>
            <a:xfrm flipH="1">
              <a:off x="7535416" y="6432878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flipH="1">
              <a:off x="2542127" y="5795763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flipH="1">
              <a:off x="3522943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H="1">
              <a:off x="4211960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 flipH="1">
              <a:off x="5220071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flipH="1">
              <a:off x="7524327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H="1">
              <a:off x="5881792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H="1">
              <a:off x="6876255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 flipH="1">
              <a:off x="8501376" y="580526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954184" y="5777789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flipH="1">
              <a:off x="1921352" y="5784549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2" name="TextBox 251"/>
          <p:cNvSpPr txBox="1"/>
          <p:nvPr/>
        </p:nvSpPr>
        <p:spPr>
          <a:xfrm>
            <a:off x="942629" y="4242574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14.2 kA</a:t>
            </a:r>
            <a:endParaRPr lang="en-GB" sz="1600" b="1" dirty="0"/>
          </a:p>
        </p:txBody>
      </p:sp>
      <p:sp>
        <p:nvSpPr>
          <p:cNvPr id="253" name="TextBox 252"/>
          <p:cNvSpPr txBox="1"/>
          <p:nvPr/>
        </p:nvSpPr>
        <p:spPr>
          <a:xfrm>
            <a:off x="1158904" y="4444950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14.2 kA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9874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70" y="142278"/>
            <a:ext cx="1293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Outline</a:t>
            </a:r>
            <a:endParaRPr lang="en-GB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788863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Powering layout of the LHC Triplets</a:t>
            </a:r>
          </a:p>
          <a:p>
            <a:endParaRPr lang="en-GB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Proposed powering layout for the Hi-</a:t>
            </a:r>
            <a:r>
              <a:rPr lang="en-GB" sz="2800" dirty="0" err="1" smtClean="0"/>
              <a:t>Lumi</a:t>
            </a:r>
            <a:r>
              <a:rPr lang="en-GB" sz="2800" dirty="0" smtClean="0"/>
              <a:t> Triplets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Modifications in the Matching Sections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Conclusions </a:t>
            </a:r>
            <a:endParaRPr lang="en-GB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2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4386" y="1028481"/>
            <a:ext cx="8923414" cy="3707587"/>
            <a:chOff x="76200" y="1018401"/>
            <a:chExt cx="8923414" cy="3707587"/>
          </a:xfrm>
        </p:grpSpPr>
        <p:cxnSp>
          <p:nvCxnSpPr>
            <p:cNvPr id="3" name="Straight Arrow Connector 2"/>
            <p:cNvCxnSpPr/>
            <p:nvPr/>
          </p:nvCxnSpPr>
          <p:spPr>
            <a:xfrm rot="5400000">
              <a:off x="6095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>
              <a:off x="6476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5400000">
              <a:off x="1447800" y="2819400"/>
              <a:ext cx="762000" cy="158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76200" y="1371600"/>
              <a:ext cx="8923414" cy="2819400"/>
              <a:chOff x="76200" y="1371600"/>
              <a:chExt cx="8923414" cy="28194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6200" y="1371600"/>
                <a:ext cx="8923414" cy="2819400"/>
                <a:chOff x="0" y="76200"/>
                <a:chExt cx="8923414" cy="281940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52400" y="76200"/>
                  <a:ext cx="8771014" cy="2819400"/>
                  <a:chOff x="152400" y="228600"/>
                  <a:chExt cx="8771014" cy="2819400"/>
                </a:xfrm>
              </p:grpSpPr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8437384" y="2136577"/>
                    <a:ext cx="48603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 smtClean="0"/>
                      <a:t>IP1</a:t>
                    </a:r>
                    <a:endParaRPr lang="en-US" b="1" dirty="0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6858000" y="2060377"/>
                    <a:ext cx="9906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6400800" y="20603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5943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4876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42672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3352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514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2514600" y="6125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1752600" y="2060377"/>
                    <a:ext cx="5334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6858000" y="1569423"/>
                    <a:ext cx="92204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Q3,Q2,Q1</a:t>
                    </a:r>
                    <a:endParaRPr lang="en-US" sz="1400" b="1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281752" y="1603177"/>
                    <a:ext cx="57624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DFBX</a:t>
                    </a:r>
                    <a:endParaRPr lang="en-US" sz="1400" b="1" dirty="0"/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5867400" y="1603177"/>
                    <a:ext cx="38985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D1</a:t>
                    </a:r>
                    <a:endParaRPr lang="en-US" sz="1400" b="1" dirty="0"/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4267200" y="1603177"/>
                    <a:ext cx="103214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/>
                      <a:t>Q4        D2</a:t>
                    </a:r>
                    <a:endParaRPr lang="en-US" sz="1400" b="1" dirty="0"/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285346" y="1615551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Q5</a:t>
                    </a:r>
                    <a:endParaRPr lang="en-US" sz="1400" b="1" dirty="0"/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505366" y="1636225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Q6</a:t>
                    </a:r>
                    <a:endParaRPr lang="en-US" sz="1400" b="1" dirty="0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80010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54102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152400" y="2060377"/>
                    <a:ext cx="14478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2362200" y="228600"/>
                    <a:ext cx="5565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DFBL</a:t>
                    </a:r>
                    <a:endParaRPr lang="en-US" sz="1400" b="1" dirty="0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752600" y="1603177"/>
                    <a:ext cx="58849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DFBA</a:t>
                    </a:r>
                    <a:endParaRPr lang="en-US" sz="1400" b="1" dirty="0"/>
                  </a:p>
                </p:txBody>
              </p: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629400" y="2819400"/>
                    <a:ext cx="1219200" cy="228600"/>
                    <a:chOff x="6629400" y="2819400"/>
                    <a:chExt cx="1219200" cy="228600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5400000">
                      <a:off x="6515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6629400" y="3048000"/>
                      <a:ext cx="12192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228600" y="2819400"/>
                    <a:ext cx="1828800" cy="228600"/>
                    <a:chOff x="228600" y="2819400"/>
                    <a:chExt cx="1828800" cy="228600"/>
                  </a:xfrm>
                </p:grpSpPr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rot="5400000">
                      <a:off x="1943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10800000">
                      <a:off x="228600" y="3048000"/>
                      <a:ext cx="18288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2667000" y="1371600"/>
                    <a:ext cx="2772957" cy="228600"/>
                    <a:chOff x="2667000" y="1371600"/>
                    <a:chExt cx="2772957" cy="228600"/>
                  </a:xfrm>
                </p:grpSpPr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rot="5400000">
                      <a:off x="2552700" y="14859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2667000" y="1600200"/>
                      <a:ext cx="2772957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228600" y="1600200"/>
                  <a:ext cx="122661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Q11, Q10…Q7</a:t>
                  </a:r>
                  <a:endParaRPr lang="en-US" sz="1400" b="1" dirty="0"/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 rot="10800000" flipV="1">
                  <a:off x="0" y="2272100"/>
                  <a:ext cx="152400" cy="13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6200" y="2133600"/>
                  <a:ext cx="421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IP 8</a:t>
                  </a:r>
                  <a:endParaRPr lang="en-US" sz="1200" b="1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848600" y="1811179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TAS</a:t>
                  </a:r>
                  <a:endParaRPr lang="en-US" sz="10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334000" y="1828800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TAN</a:t>
                  </a:r>
                  <a:endParaRPr lang="en-US" sz="1000" b="1" dirty="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1600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172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7056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1.9 K</a:t>
                </a:r>
                <a:endParaRPr lang="en-US" sz="1200" b="1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>
              <a:off x="1828800" y="47244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828800" y="4447401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</a:t>
              </a:r>
              <a:r>
                <a:rPr lang="en-US" sz="1200" dirty="0" smtClean="0"/>
                <a:t>12 m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7000" y="4419600"/>
              <a:ext cx="5068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14600" y="1293812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38400" y="1018401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3.6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477000" y="4724400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6618856" y="5039280"/>
            <a:ext cx="695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UJ 13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896986" y="503928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RR 13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238829" y="1736090"/>
            <a:ext cx="2345514" cy="646331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11 × 7500 A </a:t>
            </a:r>
          </a:p>
          <a:p>
            <a:r>
              <a:rPr lang="en-US" dirty="0" smtClean="0"/>
              <a:t>12 × 120   A       (MCBY)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5868144" y="1772816"/>
            <a:ext cx="2592288" cy="381642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2494085" y="142278"/>
            <a:ext cx="3809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Powering of LHC Triplets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028156"/>
            <a:ext cx="42005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208003" y="5877272"/>
            <a:ext cx="11003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/>
              <a:t>F. </a:t>
            </a:r>
            <a:r>
              <a:rPr lang="en-GB" sz="1300" dirty="0" err="1" smtClean="0"/>
              <a:t>Bordy</a:t>
            </a:r>
            <a:r>
              <a:rPr lang="en-GB" sz="1300" dirty="0" smtClean="0"/>
              <a:t> et al.</a:t>
            </a:r>
            <a:endParaRPr lang="en-GB" sz="13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4017838"/>
            <a:ext cx="4281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 Nested</a:t>
            </a:r>
            <a:r>
              <a:rPr lang="en-US" dirty="0" smtClean="0"/>
              <a:t> </a:t>
            </a:r>
            <a:r>
              <a:rPr lang="en-US" b="1" dirty="0" smtClean="0"/>
              <a:t>circuits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One trim </a:t>
            </a:r>
            <a:r>
              <a:rPr lang="en-US" dirty="0" smtClean="0"/>
              <a:t>power converter (6 kA) on Q2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b="1" dirty="0" smtClean="0"/>
              <a:t>One trim </a:t>
            </a:r>
            <a:r>
              <a:rPr lang="en-US" dirty="0" smtClean="0"/>
              <a:t>power converter on Q1 (0.6 kA)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00685" y="710952"/>
            <a:ext cx="7183683" cy="2286000"/>
            <a:chOff x="990600" y="990600"/>
            <a:chExt cx="7183683" cy="22860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13978"/>
            <a:stretch>
              <a:fillRect/>
            </a:stretch>
          </p:blipFill>
          <p:spPr bwMode="auto">
            <a:xfrm>
              <a:off x="990600" y="990600"/>
              <a:ext cx="672465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934200" y="2667000"/>
              <a:ext cx="1240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Distances in m</a:t>
              </a:r>
              <a:endParaRPr lang="en-GB" sz="14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90097" y="120147"/>
            <a:ext cx="3809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Powering of LHC Triplets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8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D1</a:t>
            </a:r>
            <a:r>
              <a:rPr lang="en-GB" dirty="0" smtClean="0"/>
              <a:t> resistive magnet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Q1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70C0"/>
                </a:solidFill>
              </a:rPr>
              <a:t>Q2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0070C0"/>
                </a:solidFill>
              </a:rPr>
              <a:t>Q3</a:t>
            </a:r>
            <a:r>
              <a:rPr lang="en-GB" dirty="0" smtClean="0"/>
              <a:t>: four leads, each rated at </a:t>
            </a:r>
            <a:r>
              <a:rPr lang="en-GB" b="1" dirty="0" smtClean="0"/>
              <a:t>7500 A</a:t>
            </a:r>
            <a:r>
              <a:rPr lang="en-GB" dirty="0" smtClean="0"/>
              <a:t> DC 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Corrector magnets</a:t>
            </a:r>
            <a:r>
              <a:rPr lang="en-GB" dirty="0" smtClean="0"/>
              <a:t>:  </a:t>
            </a:r>
            <a:r>
              <a:rPr lang="en-GB" dirty="0" err="1" smtClean="0"/>
              <a:t>quadrupole</a:t>
            </a:r>
            <a:r>
              <a:rPr lang="en-GB" dirty="0" smtClean="0"/>
              <a:t>, </a:t>
            </a:r>
            <a:r>
              <a:rPr lang="en-GB" dirty="0" err="1" smtClean="0"/>
              <a:t>sextupole</a:t>
            </a:r>
            <a:r>
              <a:rPr lang="en-GB" dirty="0" smtClean="0"/>
              <a:t> and </a:t>
            </a:r>
            <a:r>
              <a:rPr lang="en-GB" dirty="0" err="1" smtClean="0"/>
              <a:t>octupole</a:t>
            </a:r>
            <a:r>
              <a:rPr lang="en-GB" dirty="0" smtClean="0"/>
              <a:t> (120 A/600 A)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171675"/>
              </p:ext>
            </p:extLst>
          </p:nvPr>
        </p:nvGraphicFramePr>
        <p:xfrm>
          <a:off x="2843808" y="2780928"/>
          <a:ext cx="2819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N. of leads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Rating (A)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7500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31840" y="4509120"/>
            <a:ext cx="2320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Itot</a:t>
            </a:r>
            <a:r>
              <a:rPr lang="en-GB" dirty="0" smtClean="0"/>
              <a:t> from DFBX </a:t>
            </a:r>
            <a:r>
              <a:rPr lang="en-GB" dirty="0" smtClean="0">
                <a:sym typeface="Symbol"/>
              </a:rPr>
              <a:t> 40 kA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75348" y="142278"/>
            <a:ext cx="3809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Powering of LHC Triplets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1920" y="2420888"/>
            <a:ext cx="68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DFBX</a:t>
            </a:r>
            <a:endParaRPr lang="en-GB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340768"/>
            <a:ext cx="872315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Baseline for powering the Hi-</a:t>
            </a:r>
            <a:r>
              <a:rPr lang="en-US" sz="2800" b="1" dirty="0" err="1" smtClean="0"/>
              <a:t>Lumi</a:t>
            </a:r>
            <a:r>
              <a:rPr lang="en-US" sz="2800" b="1" dirty="0" smtClean="0"/>
              <a:t> Triplets:</a:t>
            </a:r>
          </a:p>
          <a:p>
            <a:endParaRPr lang="en-US" sz="2800" dirty="0" smtClean="0"/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DFBX moved to the surface;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DFB and power converters in surface building;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SC link  transferring the current from the surface to the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tunnel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Cooling of DFB and SC link using new refrigerators</a:t>
            </a:r>
          </a:p>
          <a:p>
            <a:endParaRPr 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4386" y="1028481"/>
            <a:ext cx="8923414" cy="3707587"/>
            <a:chOff x="76200" y="1018401"/>
            <a:chExt cx="8923414" cy="3707587"/>
          </a:xfrm>
        </p:grpSpPr>
        <p:cxnSp>
          <p:nvCxnSpPr>
            <p:cNvPr id="3" name="Straight Arrow Connector 2"/>
            <p:cNvCxnSpPr/>
            <p:nvPr/>
          </p:nvCxnSpPr>
          <p:spPr>
            <a:xfrm rot="5400000">
              <a:off x="6095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>
              <a:off x="6476206" y="2819400"/>
              <a:ext cx="762794" cy="794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5400000">
              <a:off x="1447800" y="2819400"/>
              <a:ext cx="762000" cy="158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76200" y="1371600"/>
              <a:ext cx="8923414" cy="2819400"/>
              <a:chOff x="76200" y="1371600"/>
              <a:chExt cx="8923414" cy="28194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6200" y="1371600"/>
                <a:ext cx="8923414" cy="2819400"/>
                <a:chOff x="0" y="76200"/>
                <a:chExt cx="8923414" cy="281940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52400" y="76200"/>
                  <a:ext cx="8771014" cy="2819400"/>
                  <a:chOff x="152400" y="228600"/>
                  <a:chExt cx="8771014" cy="2819400"/>
                </a:xfrm>
              </p:grpSpPr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8437384" y="2136577"/>
                    <a:ext cx="48603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 smtClean="0"/>
                      <a:t>IP1</a:t>
                    </a:r>
                    <a:endParaRPr lang="en-US" b="1" dirty="0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6858000" y="2060377"/>
                    <a:ext cx="9906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6400800" y="20603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5943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4876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42672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33528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514600" y="2060377"/>
                    <a:ext cx="3810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2514600" y="612577"/>
                    <a:ext cx="3810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1752600" y="2060377"/>
                    <a:ext cx="533400" cy="685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6858000" y="1569423"/>
                    <a:ext cx="92204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Q3,Q2,Q1</a:t>
                    </a:r>
                    <a:endParaRPr lang="en-US" sz="1400" b="1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281752" y="1603177"/>
                    <a:ext cx="57624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DFBX</a:t>
                    </a:r>
                    <a:endParaRPr lang="en-US" sz="1400" b="1" dirty="0"/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5867400" y="1603177"/>
                    <a:ext cx="38985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D1</a:t>
                    </a:r>
                    <a:endParaRPr lang="en-US" sz="1400" b="1" dirty="0"/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4267200" y="1603177"/>
                    <a:ext cx="103214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/>
                      <a:t>Q4        D2</a:t>
                    </a:r>
                    <a:endParaRPr lang="en-US" sz="1400" b="1" dirty="0"/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285346" y="1615551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Q5</a:t>
                    </a:r>
                    <a:endParaRPr lang="en-US" sz="1400" b="1" dirty="0"/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505366" y="1636225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Q6</a:t>
                    </a:r>
                    <a:endParaRPr lang="en-US" sz="1400" b="1" dirty="0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80010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5410200" y="2212777"/>
                    <a:ext cx="152400" cy="3810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152400" y="2060377"/>
                    <a:ext cx="1447800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2362200" y="228600"/>
                    <a:ext cx="5565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DFBL</a:t>
                    </a:r>
                    <a:endParaRPr lang="en-US" sz="1400" b="1" dirty="0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752600" y="1603177"/>
                    <a:ext cx="58849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DFBA</a:t>
                    </a:r>
                    <a:endParaRPr lang="en-US" sz="1400" b="1" dirty="0"/>
                  </a:p>
                </p:txBody>
              </p: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629400" y="2819400"/>
                    <a:ext cx="1219200" cy="228600"/>
                    <a:chOff x="6629400" y="2819400"/>
                    <a:chExt cx="1219200" cy="228600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5400000">
                      <a:off x="6515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6629400" y="3048000"/>
                      <a:ext cx="12192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228600" y="2819400"/>
                    <a:ext cx="1828800" cy="228600"/>
                    <a:chOff x="228600" y="2819400"/>
                    <a:chExt cx="1828800" cy="228600"/>
                  </a:xfrm>
                </p:grpSpPr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rot="5400000">
                      <a:off x="1943100" y="29337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10800000">
                      <a:off x="228600" y="3048000"/>
                      <a:ext cx="18288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2667000" y="1371600"/>
                    <a:ext cx="2772957" cy="228600"/>
                    <a:chOff x="2667000" y="1371600"/>
                    <a:chExt cx="2772957" cy="228600"/>
                  </a:xfrm>
                </p:grpSpPr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rot="5400000">
                      <a:off x="2552700" y="1485900"/>
                      <a:ext cx="2286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2667000" y="1600200"/>
                      <a:ext cx="2772957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228600" y="1600200"/>
                  <a:ext cx="122661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Q11, Q10…Q7</a:t>
                  </a:r>
                  <a:endParaRPr lang="en-US" sz="1400" b="1" dirty="0"/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 rot="10800000" flipV="1">
                  <a:off x="0" y="2272100"/>
                  <a:ext cx="152400" cy="13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6200" y="2133600"/>
                  <a:ext cx="421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IP 8</a:t>
                  </a:r>
                  <a:endParaRPr lang="en-US" sz="1200" b="1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848600" y="1811179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TAS</a:t>
                  </a:r>
                  <a:endParaRPr lang="en-US" sz="10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334000" y="1828800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/>
                    <a:t>TAN</a:t>
                  </a:r>
                  <a:endParaRPr lang="en-US" sz="1000" b="1" dirty="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1600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1722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4.5 K</a:t>
                </a:r>
                <a:endParaRPr lang="en-US" sz="12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705600" y="2209800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1.9 K</a:t>
                </a:r>
                <a:endParaRPr lang="en-US" sz="1200" b="1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>
              <a:off x="1828800" y="4724400"/>
              <a:ext cx="5334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828800" y="4447401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</a:t>
              </a:r>
              <a:r>
                <a:rPr lang="en-US" sz="1200" dirty="0" smtClean="0"/>
                <a:t>12 m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77000" y="4419600"/>
              <a:ext cx="5068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14600" y="1293812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38400" y="1018401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ym typeface="Symbol"/>
                </a:rPr>
                <a:t>3.6</a:t>
              </a:r>
              <a:r>
                <a:rPr lang="en-US" sz="1200" dirty="0" smtClean="0"/>
                <a:t> m</a:t>
              </a:r>
              <a:endParaRPr lang="en-US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477000" y="4724400"/>
              <a:ext cx="457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6618856" y="5039280"/>
            <a:ext cx="695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UJ 13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896986" y="503928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RR 13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238829" y="1736090"/>
            <a:ext cx="2345514" cy="646331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11 × 7500 A </a:t>
            </a:r>
          </a:p>
          <a:p>
            <a:r>
              <a:rPr lang="en-US" dirty="0" smtClean="0"/>
              <a:t>12 × 120   A       (MCBY)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5868144" y="1772816"/>
            <a:ext cx="2592288" cy="381642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6" name="Group 65"/>
          <p:cNvGrpSpPr/>
          <p:nvPr/>
        </p:nvGrpSpPr>
        <p:grpSpPr>
          <a:xfrm>
            <a:off x="6401636" y="2910146"/>
            <a:ext cx="762652" cy="1290934"/>
            <a:chOff x="6401636" y="2910146"/>
            <a:chExt cx="762652" cy="1290934"/>
          </a:xfrm>
        </p:grpSpPr>
        <p:cxnSp>
          <p:nvCxnSpPr>
            <p:cNvPr id="58" name="Straight Connector 57"/>
            <p:cNvCxnSpPr>
              <a:stCxn id="35" idx="3"/>
            </p:cNvCxnSpPr>
            <p:nvPr/>
          </p:nvCxnSpPr>
          <p:spPr>
            <a:xfrm>
              <a:off x="6401636" y="2910146"/>
              <a:ext cx="762652" cy="129093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6426138" y="2943193"/>
              <a:ext cx="625918" cy="12571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1878534" y="142278"/>
            <a:ext cx="5040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Powering of LHC Hi-</a:t>
            </a:r>
            <a:r>
              <a:rPr lang="en-GB" sz="2800" b="1" dirty="0" err="1" smtClean="0"/>
              <a:t>Lumi</a:t>
            </a:r>
            <a:r>
              <a:rPr lang="en-GB" sz="2800" b="1" dirty="0" smtClean="0"/>
              <a:t> Triplets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8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93952" y="498158"/>
            <a:ext cx="8397354" cy="6085546"/>
            <a:chOff x="493952" y="498158"/>
            <a:chExt cx="8397354" cy="6085546"/>
          </a:xfrm>
        </p:grpSpPr>
        <p:sp>
          <p:nvSpPr>
            <p:cNvPr id="213" name="Line 124"/>
            <p:cNvSpPr>
              <a:spLocks noChangeShapeType="1"/>
            </p:cNvSpPr>
            <p:nvPr/>
          </p:nvSpPr>
          <p:spPr bwMode="auto">
            <a:xfrm>
              <a:off x="2267744" y="5963819"/>
              <a:ext cx="328976" cy="1488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026192" y="5799515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874952" y="1014790"/>
              <a:ext cx="7224" cy="1600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865552" y="1014790"/>
              <a:ext cx="0" cy="1066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882176" y="2614990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874952" y="1014790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3999152" y="1014790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5142152" y="1014790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6742352" y="1014790"/>
              <a:ext cx="168701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>
              <a:off x="2475152" y="498158"/>
              <a:ext cx="13648" cy="20025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V="1">
              <a:off x="3460816" y="1014790"/>
              <a:ext cx="690736" cy="1751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4788024" y="1014790"/>
              <a:ext cx="0" cy="1447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4989752" y="1014790"/>
              <a:ext cx="3048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H="1">
              <a:off x="5841600" y="1014790"/>
              <a:ext cx="9128" cy="131743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6132752" y="1014790"/>
              <a:ext cx="7620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>
              <a:off x="8429368" y="498158"/>
              <a:ext cx="12368" cy="50405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>
              <a:off x="1865552" y="2614990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>
              <a:off x="3465752" y="177679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475152" y="498158"/>
              <a:ext cx="5978952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>
              <a:off x="1865552" y="2081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33" name="Line 43"/>
            <p:cNvSpPr>
              <a:spLocks noChangeShapeType="1"/>
            </p:cNvSpPr>
            <p:nvPr/>
          </p:nvSpPr>
          <p:spPr bwMode="auto">
            <a:xfrm flipH="1">
              <a:off x="3460816" y="1032302"/>
              <a:ext cx="0" cy="1430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2" name="Rectangle 59"/>
            <p:cNvSpPr>
              <a:spLocks noChangeArrowheads="1"/>
            </p:cNvSpPr>
            <p:nvPr/>
          </p:nvSpPr>
          <p:spPr bwMode="auto">
            <a:xfrm>
              <a:off x="7793262" y="4098558"/>
              <a:ext cx="66717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2"/>
                  </a:solidFill>
                </a:rPr>
                <a:t>Leads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44" name="Line 61"/>
            <p:cNvSpPr>
              <a:spLocks noChangeShapeType="1"/>
            </p:cNvSpPr>
            <p:nvPr/>
          </p:nvSpPr>
          <p:spPr bwMode="auto">
            <a:xfrm flipH="1">
              <a:off x="882176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5" name="Line 62"/>
            <p:cNvSpPr>
              <a:spLocks noChangeShapeType="1"/>
            </p:cNvSpPr>
            <p:nvPr/>
          </p:nvSpPr>
          <p:spPr bwMode="auto">
            <a:xfrm flipH="1">
              <a:off x="1865552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6" name="Line 63"/>
            <p:cNvSpPr>
              <a:spLocks noChangeShapeType="1"/>
            </p:cNvSpPr>
            <p:nvPr/>
          </p:nvSpPr>
          <p:spPr bwMode="auto">
            <a:xfrm flipH="1">
              <a:off x="2475152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7" name="Line 64"/>
            <p:cNvSpPr>
              <a:spLocks noChangeShapeType="1"/>
            </p:cNvSpPr>
            <p:nvPr/>
          </p:nvSpPr>
          <p:spPr bwMode="auto">
            <a:xfrm flipH="1">
              <a:off x="3460816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8" name="Line 67"/>
            <p:cNvSpPr>
              <a:spLocks noChangeShapeType="1"/>
            </p:cNvSpPr>
            <p:nvPr/>
          </p:nvSpPr>
          <p:spPr bwMode="auto">
            <a:xfrm flipH="1">
              <a:off x="5837080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51" name="Line 70"/>
            <p:cNvSpPr>
              <a:spLocks noChangeShapeType="1"/>
            </p:cNvSpPr>
            <p:nvPr/>
          </p:nvSpPr>
          <p:spPr bwMode="auto">
            <a:xfrm flipH="1">
              <a:off x="1865552" y="2462590"/>
              <a:ext cx="0" cy="304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57" name="Line 77"/>
            <p:cNvSpPr>
              <a:spLocks noChangeShapeType="1"/>
            </p:cNvSpPr>
            <p:nvPr/>
          </p:nvSpPr>
          <p:spPr bwMode="auto">
            <a:xfrm flipH="1">
              <a:off x="882176" y="4062790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58" name="Line 78"/>
            <p:cNvSpPr>
              <a:spLocks noChangeShapeType="1"/>
            </p:cNvSpPr>
            <p:nvPr/>
          </p:nvSpPr>
          <p:spPr bwMode="auto">
            <a:xfrm flipH="1">
              <a:off x="1865552" y="4062790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59" name="Line 79"/>
            <p:cNvSpPr>
              <a:spLocks noChangeShapeType="1"/>
            </p:cNvSpPr>
            <p:nvPr/>
          </p:nvSpPr>
          <p:spPr bwMode="auto">
            <a:xfrm flipH="1">
              <a:off x="2475152" y="4062790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61" name="Line 83"/>
            <p:cNvSpPr>
              <a:spLocks noChangeShapeType="1"/>
            </p:cNvSpPr>
            <p:nvPr/>
          </p:nvSpPr>
          <p:spPr bwMode="auto">
            <a:xfrm flipH="1">
              <a:off x="5837080" y="4062790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75" name="Oval 97"/>
            <p:cNvSpPr>
              <a:spLocks noChangeArrowheads="1"/>
            </p:cNvSpPr>
            <p:nvPr/>
          </p:nvSpPr>
          <p:spPr bwMode="auto">
            <a:xfrm>
              <a:off x="1254792" y="5799515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87" name="Line 110"/>
            <p:cNvSpPr>
              <a:spLocks noChangeShapeType="1"/>
            </p:cNvSpPr>
            <p:nvPr/>
          </p:nvSpPr>
          <p:spPr bwMode="auto">
            <a:xfrm flipH="1">
              <a:off x="882176" y="5358190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89" name="Line 112"/>
            <p:cNvSpPr>
              <a:spLocks noChangeShapeType="1"/>
            </p:cNvSpPr>
            <p:nvPr/>
          </p:nvSpPr>
          <p:spPr bwMode="auto">
            <a:xfrm flipH="1">
              <a:off x="882176" y="4824790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98" name="Line 122"/>
            <p:cNvSpPr>
              <a:spLocks noChangeShapeType="1"/>
            </p:cNvSpPr>
            <p:nvPr/>
          </p:nvSpPr>
          <p:spPr bwMode="auto">
            <a:xfrm>
              <a:off x="1862992" y="4824790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00" name="Line 124"/>
            <p:cNvSpPr>
              <a:spLocks noChangeShapeType="1"/>
            </p:cNvSpPr>
            <p:nvPr/>
          </p:nvSpPr>
          <p:spPr bwMode="auto">
            <a:xfrm flipV="1">
              <a:off x="1646904" y="5959852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Line 129"/>
            <p:cNvSpPr>
              <a:spLocks noChangeShapeType="1"/>
            </p:cNvSpPr>
            <p:nvPr/>
          </p:nvSpPr>
          <p:spPr bwMode="auto">
            <a:xfrm flipV="1">
              <a:off x="556040" y="1938318"/>
              <a:ext cx="82296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05" name="Line 130"/>
            <p:cNvSpPr>
              <a:spLocks noChangeShapeType="1"/>
            </p:cNvSpPr>
            <p:nvPr/>
          </p:nvSpPr>
          <p:spPr bwMode="auto">
            <a:xfrm flipV="1">
              <a:off x="493952" y="4672390"/>
              <a:ext cx="83058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07" name="Rectangle 134"/>
            <p:cNvSpPr>
              <a:spLocks noChangeArrowheads="1"/>
            </p:cNvSpPr>
            <p:nvPr/>
          </p:nvSpPr>
          <p:spPr bwMode="auto">
            <a:xfrm>
              <a:off x="1027352" y="786190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8" name="Rectangle 136"/>
            <p:cNvSpPr>
              <a:spLocks noChangeArrowheads="1"/>
            </p:cNvSpPr>
            <p:nvPr/>
          </p:nvSpPr>
          <p:spPr bwMode="auto">
            <a:xfrm>
              <a:off x="5007264" y="786190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9" name="Rectangle 137"/>
            <p:cNvSpPr>
              <a:spLocks noChangeArrowheads="1"/>
            </p:cNvSpPr>
            <p:nvPr/>
          </p:nvSpPr>
          <p:spPr bwMode="auto">
            <a:xfrm>
              <a:off x="3639112" y="786190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0" name="Rectangle 138"/>
            <p:cNvSpPr>
              <a:spLocks noChangeArrowheads="1"/>
            </p:cNvSpPr>
            <p:nvPr/>
          </p:nvSpPr>
          <p:spPr bwMode="auto">
            <a:xfrm>
              <a:off x="6269128" y="786190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1" name="Rectangle 139"/>
            <p:cNvSpPr>
              <a:spLocks noChangeArrowheads="1"/>
            </p:cNvSpPr>
            <p:nvPr/>
          </p:nvSpPr>
          <p:spPr bwMode="auto">
            <a:xfrm>
              <a:off x="7599552" y="786190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71600" y="4367590"/>
              <a:ext cx="913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/>
                <a:t>11 </a:t>
              </a:r>
              <a:r>
                <a:rPr lang="en-GB" sz="1600" b="1" dirty="0" smtClean="0"/>
                <a:t>kA</a:t>
              </a:r>
              <a:endParaRPr lang="en-GB" sz="16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302861" y="3347414"/>
              <a:ext cx="565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Trim</a:t>
              </a:r>
            </a:p>
            <a:p>
              <a:r>
                <a:rPr lang="fr-CH" sz="1600" b="1" dirty="0" smtClean="0"/>
                <a:t>Q2b</a:t>
              </a:r>
              <a:endParaRPr lang="en-GB" sz="1600" b="1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815029" y="3349694"/>
              <a:ext cx="565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Trim</a:t>
              </a:r>
            </a:p>
            <a:p>
              <a:r>
                <a:rPr lang="en-GB" sz="1600" b="1" dirty="0" smtClean="0"/>
                <a:t>Q1</a:t>
              </a:r>
              <a:endParaRPr lang="en-GB" sz="16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598813" y="4372942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118" name="Line 38"/>
            <p:cNvSpPr>
              <a:spLocks noChangeShapeType="1"/>
            </p:cNvSpPr>
            <p:nvPr/>
          </p:nvSpPr>
          <p:spPr bwMode="auto">
            <a:xfrm>
              <a:off x="4788024" y="2386390"/>
              <a:ext cx="0" cy="1219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19" name="Line 64"/>
            <p:cNvSpPr>
              <a:spLocks noChangeShapeType="1"/>
            </p:cNvSpPr>
            <p:nvPr/>
          </p:nvSpPr>
          <p:spPr bwMode="auto">
            <a:xfrm flipH="1">
              <a:off x="4788024" y="3605590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20" name="Line 81"/>
            <p:cNvSpPr>
              <a:spLocks noChangeShapeType="1"/>
            </p:cNvSpPr>
            <p:nvPr/>
          </p:nvSpPr>
          <p:spPr bwMode="auto">
            <a:xfrm flipH="1">
              <a:off x="4788024" y="4062790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4" name="Rectangle 2"/>
            <p:cNvSpPr txBox="1">
              <a:spLocks noChangeArrowheads="1"/>
            </p:cNvSpPr>
            <p:nvPr/>
          </p:nvSpPr>
          <p:spPr>
            <a:xfrm>
              <a:off x="597448" y="762364"/>
              <a:ext cx="8229600" cy="411162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      D1                                  Q3              Q2b          Q2a             Q1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6" name="Line 73"/>
            <p:cNvSpPr>
              <a:spLocks noChangeShapeType="1"/>
            </p:cNvSpPr>
            <p:nvPr/>
          </p:nvSpPr>
          <p:spPr bwMode="auto">
            <a:xfrm flipH="1">
              <a:off x="7421256" y="1002214"/>
              <a:ext cx="0" cy="13079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28" name="Line 40"/>
            <p:cNvSpPr>
              <a:spLocks noChangeShapeType="1"/>
            </p:cNvSpPr>
            <p:nvPr/>
          </p:nvSpPr>
          <p:spPr bwMode="auto">
            <a:xfrm>
              <a:off x="7421256" y="2298358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1" name="Line 40"/>
            <p:cNvSpPr>
              <a:spLocks noChangeShapeType="1"/>
            </p:cNvSpPr>
            <p:nvPr/>
          </p:nvSpPr>
          <p:spPr bwMode="auto">
            <a:xfrm>
              <a:off x="5837080" y="2298358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2" name="Line 40"/>
            <p:cNvSpPr>
              <a:spLocks noChangeShapeType="1"/>
            </p:cNvSpPr>
            <p:nvPr/>
          </p:nvSpPr>
          <p:spPr bwMode="auto">
            <a:xfrm>
              <a:off x="3460816" y="2298358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>
              <a:off x="2470120" y="2462590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4" name="Line 79"/>
            <p:cNvSpPr>
              <a:spLocks noChangeShapeType="1"/>
            </p:cNvSpPr>
            <p:nvPr/>
          </p:nvSpPr>
          <p:spPr bwMode="auto">
            <a:xfrm flipH="1">
              <a:off x="3460816" y="4056638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37" name="Line 67"/>
            <p:cNvSpPr>
              <a:spLocks noChangeShapeType="1"/>
            </p:cNvSpPr>
            <p:nvPr/>
          </p:nvSpPr>
          <p:spPr bwMode="auto">
            <a:xfrm flipH="1">
              <a:off x="7421256" y="3594502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2" name="Line 81"/>
            <p:cNvSpPr>
              <a:spLocks noChangeShapeType="1"/>
            </p:cNvSpPr>
            <p:nvPr/>
          </p:nvSpPr>
          <p:spPr bwMode="auto">
            <a:xfrm flipH="1">
              <a:off x="7421256" y="4040198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4" name="Line 124"/>
            <p:cNvSpPr>
              <a:spLocks noChangeShapeType="1"/>
            </p:cNvSpPr>
            <p:nvPr/>
          </p:nvSpPr>
          <p:spPr bwMode="auto">
            <a:xfrm flipV="1">
              <a:off x="841232" y="5970766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5" name="Line 110"/>
            <p:cNvSpPr>
              <a:spLocks noChangeShapeType="1"/>
            </p:cNvSpPr>
            <p:nvPr/>
          </p:nvSpPr>
          <p:spPr bwMode="auto">
            <a:xfrm flipH="1">
              <a:off x="2477440" y="5352038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6" name="Line 112"/>
            <p:cNvSpPr>
              <a:spLocks noChangeShapeType="1"/>
            </p:cNvSpPr>
            <p:nvPr/>
          </p:nvSpPr>
          <p:spPr bwMode="auto">
            <a:xfrm flipH="1">
              <a:off x="2477440" y="4818638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7" name="Line 122"/>
            <p:cNvSpPr>
              <a:spLocks noChangeShapeType="1"/>
            </p:cNvSpPr>
            <p:nvPr/>
          </p:nvSpPr>
          <p:spPr bwMode="auto">
            <a:xfrm>
              <a:off x="3458256" y="4818638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48" name="Line 124"/>
            <p:cNvSpPr>
              <a:spLocks noChangeShapeType="1"/>
            </p:cNvSpPr>
            <p:nvPr/>
          </p:nvSpPr>
          <p:spPr bwMode="auto">
            <a:xfrm flipV="1">
              <a:off x="3242168" y="5953700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9" name="Line 124"/>
            <p:cNvSpPr>
              <a:spLocks noChangeShapeType="1"/>
            </p:cNvSpPr>
            <p:nvPr/>
          </p:nvSpPr>
          <p:spPr bwMode="auto">
            <a:xfrm flipV="1">
              <a:off x="2436496" y="5964614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0" name="Oval 149"/>
            <p:cNvSpPr>
              <a:spLocks noChangeArrowheads="1"/>
            </p:cNvSpPr>
            <p:nvPr/>
          </p:nvSpPr>
          <p:spPr bwMode="auto">
            <a:xfrm>
              <a:off x="2624080" y="579568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1" name="Oval 97"/>
            <p:cNvSpPr>
              <a:spLocks noChangeArrowheads="1"/>
            </p:cNvSpPr>
            <p:nvPr/>
          </p:nvSpPr>
          <p:spPr bwMode="auto">
            <a:xfrm>
              <a:off x="2852680" y="579568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2" name="Line 110"/>
            <p:cNvSpPr>
              <a:spLocks noChangeShapeType="1"/>
            </p:cNvSpPr>
            <p:nvPr/>
          </p:nvSpPr>
          <p:spPr bwMode="auto">
            <a:xfrm flipH="1">
              <a:off x="3817544" y="5089264"/>
              <a:ext cx="13648" cy="8894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4" name="Line 122"/>
            <p:cNvSpPr>
              <a:spLocks noChangeShapeType="1"/>
            </p:cNvSpPr>
            <p:nvPr/>
          </p:nvSpPr>
          <p:spPr bwMode="auto">
            <a:xfrm flipH="1">
              <a:off x="4784712" y="4738792"/>
              <a:ext cx="3312" cy="3864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6" name="Line 124"/>
            <p:cNvSpPr>
              <a:spLocks noChangeShapeType="1"/>
            </p:cNvSpPr>
            <p:nvPr/>
          </p:nvSpPr>
          <p:spPr bwMode="auto">
            <a:xfrm flipV="1">
              <a:off x="3817544" y="5087304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4018776" y="491837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58" name="Oval 97"/>
            <p:cNvSpPr>
              <a:spLocks noChangeArrowheads="1"/>
            </p:cNvSpPr>
            <p:nvPr/>
          </p:nvSpPr>
          <p:spPr bwMode="auto">
            <a:xfrm>
              <a:off x="4233728" y="491837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596720" y="3327956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Quads</a:t>
              </a:r>
              <a:endParaRPr lang="en-GB" sz="1600" b="1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998896" y="3351182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Dipole</a:t>
              </a:r>
              <a:endParaRPr lang="en-GB" sz="1600" b="1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17657" y="4824790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232897" y="4837038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5079273" y="4386590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0.2 kA</a:t>
              </a:r>
              <a:endParaRPr lang="en-GB" sz="1600" b="1" dirty="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588224" y="4386590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1</a:t>
              </a:r>
              <a:r>
                <a:rPr lang="en-GB" sz="1600" b="1" dirty="0" smtClean="0"/>
                <a:t> kA</a:t>
              </a:r>
              <a:endParaRPr lang="en-GB" sz="1600" b="1" dirty="0"/>
            </a:p>
          </p:txBody>
        </p:sp>
        <p:sp>
          <p:nvSpPr>
            <p:cNvPr id="186" name="Rectangle 59"/>
            <p:cNvSpPr>
              <a:spLocks noChangeArrowheads="1"/>
            </p:cNvSpPr>
            <p:nvPr/>
          </p:nvSpPr>
          <p:spPr bwMode="auto">
            <a:xfrm>
              <a:off x="7596336" y="4697849"/>
              <a:ext cx="129497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B050"/>
                  </a:solidFill>
                </a:rPr>
                <a:t>Equipment</a:t>
              </a:r>
              <a:endParaRPr lang="en-US" sz="1600" b="1" dirty="0">
                <a:solidFill>
                  <a:srgbClr val="00B050"/>
                </a:solidFill>
              </a:endParaRPr>
            </a:p>
            <a:p>
              <a:pPr algn="ctr"/>
              <a:r>
                <a:rPr lang="en-US" sz="1600" b="1" dirty="0" smtClean="0">
                  <a:solidFill>
                    <a:srgbClr val="00B050"/>
                  </a:solidFill>
                </a:rPr>
                <a:t>for energy</a:t>
              </a:r>
            </a:p>
            <a:p>
              <a:pPr algn="ctr"/>
              <a:r>
                <a:rPr lang="en-US" sz="1600" b="1" dirty="0" smtClean="0">
                  <a:solidFill>
                    <a:srgbClr val="00B050"/>
                  </a:solidFill>
                </a:rPr>
                <a:t> extraction</a:t>
              </a:r>
            </a:p>
            <a:p>
              <a:pPr algn="ctr"/>
              <a:r>
                <a:rPr lang="en-US" sz="1600" b="1" dirty="0" smtClean="0">
                  <a:solidFill>
                    <a:srgbClr val="00B050"/>
                  </a:solidFill>
                </a:rPr>
                <a:t> and fast  </a:t>
              </a:r>
            </a:p>
            <a:p>
              <a:pPr algn="ctr"/>
              <a:r>
                <a:rPr lang="en-US" sz="1600" b="1" dirty="0" smtClean="0">
                  <a:solidFill>
                    <a:srgbClr val="00B050"/>
                  </a:solidFill>
                </a:rPr>
                <a:t>de-excitation</a:t>
              </a:r>
            </a:p>
          </p:txBody>
        </p:sp>
        <p:sp>
          <p:nvSpPr>
            <p:cNvPr id="188" name="Rectangle 59"/>
            <p:cNvSpPr>
              <a:spLocks noChangeArrowheads="1"/>
            </p:cNvSpPr>
            <p:nvPr/>
          </p:nvSpPr>
          <p:spPr bwMode="auto">
            <a:xfrm>
              <a:off x="7599627" y="2823900"/>
              <a:ext cx="7825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1"/>
                  </a:solidFill>
                </a:rPr>
                <a:t>SC Link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981480" y="494215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981480" y="508616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981480" y="537420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H="1" flipV="1">
              <a:off x="981480" y="523018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H="1" flipV="1">
              <a:off x="942884" y="4983002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981480" y="5518216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H="1">
              <a:off x="1858152" y="4842848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1859224" y="5346904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1944880" y="5089936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868528" y="4842848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2592952" y="4938384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H="1">
              <a:off x="2592952" y="508240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flipH="1">
              <a:off x="2592952" y="5370432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H="1" flipV="1">
              <a:off x="2592952" y="522641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H="1" flipV="1">
              <a:off x="2592952" y="493838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H="1">
              <a:off x="2592952" y="551444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H="1">
              <a:off x="3469624" y="4839080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3470696" y="5343136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3570000" y="5085184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462584" y="4839080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Isosceles Triangle 264"/>
            <p:cNvSpPr/>
            <p:nvPr/>
          </p:nvSpPr>
          <p:spPr>
            <a:xfrm rot="16200000">
              <a:off x="1255764" y="6190315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Rectangle 265"/>
            <p:cNvSpPr/>
            <p:nvPr/>
          </p:nvSpPr>
          <p:spPr>
            <a:xfrm rot="16200000">
              <a:off x="1091767" y="6289681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7" name="Straight Connector 266"/>
            <p:cNvCxnSpPr/>
            <p:nvPr/>
          </p:nvCxnSpPr>
          <p:spPr>
            <a:xfrm flipH="1">
              <a:off x="872296" y="6312540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874283" y="5978704"/>
              <a:ext cx="0" cy="34687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>
              <a:stCxn id="98" idx="1"/>
            </p:cNvCxnSpPr>
            <p:nvPr/>
          </p:nvCxnSpPr>
          <p:spPr>
            <a:xfrm flipH="1">
              <a:off x="1853113" y="5995086"/>
              <a:ext cx="9880" cy="33049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Isosceles Triangle 269"/>
            <p:cNvSpPr/>
            <p:nvPr/>
          </p:nvSpPr>
          <p:spPr>
            <a:xfrm rot="16200000">
              <a:off x="2847260" y="6190315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Rectangle 270"/>
            <p:cNvSpPr/>
            <p:nvPr/>
          </p:nvSpPr>
          <p:spPr>
            <a:xfrm rot="16200000">
              <a:off x="2683263" y="6289681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2" name="Straight Connector 271"/>
            <p:cNvCxnSpPr/>
            <p:nvPr/>
          </p:nvCxnSpPr>
          <p:spPr>
            <a:xfrm flipH="1">
              <a:off x="2463792" y="6312540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flipH="1">
              <a:off x="2454266" y="5972552"/>
              <a:ext cx="4264" cy="3399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3463940" y="5963819"/>
              <a:ext cx="0" cy="36176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Line 110"/>
            <p:cNvSpPr>
              <a:spLocks noChangeShapeType="1"/>
            </p:cNvSpPr>
            <p:nvPr/>
          </p:nvSpPr>
          <p:spPr bwMode="auto">
            <a:xfrm flipH="1">
              <a:off x="6416912" y="5111624"/>
              <a:ext cx="0" cy="14720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05" name="Line 122"/>
            <p:cNvSpPr>
              <a:spLocks noChangeShapeType="1"/>
            </p:cNvSpPr>
            <p:nvPr/>
          </p:nvSpPr>
          <p:spPr bwMode="auto">
            <a:xfrm flipH="1">
              <a:off x="7425024" y="4725144"/>
              <a:ext cx="3312" cy="3864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06" name="Line 124"/>
            <p:cNvSpPr>
              <a:spLocks noChangeShapeType="1"/>
            </p:cNvSpPr>
            <p:nvPr/>
          </p:nvSpPr>
          <p:spPr bwMode="auto">
            <a:xfrm flipV="1">
              <a:off x="7208936" y="5090038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" name="Line 124"/>
            <p:cNvSpPr>
              <a:spLocks noChangeShapeType="1"/>
            </p:cNvSpPr>
            <p:nvPr/>
          </p:nvSpPr>
          <p:spPr bwMode="auto">
            <a:xfrm flipV="1">
              <a:off x="6403264" y="5087304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8" name="Oval 207"/>
            <p:cNvSpPr>
              <a:spLocks noChangeArrowheads="1"/>
            </p:cNvSpPr>
            <p:nvPr/>
          </p:nvSpPr>
          <p:spPr bwMode="auto">
            <a:xfrm>
              <a:off x="6604496" y="491837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09" name="Oval 97"/>
            <p:cNvSpPr>
              <a:spLocks noChangeArrowheads="1"/>
            </p:cNvSpPr>
            <p:nvPr/>
          </p:nvSpPr>
          <p:spPr bwMode="auto">
            <a:xfrm>
              <a:off x="6819448" y="4918376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1" name="Line 122"/>
            <p:cNvSpPr>
              <a:spLocks noChangeShapeType="1"/>
            </p:cNvSpPr>
            <p:nvPr/>
          </p:nvSpPr>
          <p:spPr bwMode="auto">
            <a:xfrm flipH="1">
              <a:off x="5837536" y="4738792"/>
              <a:ext cx="3312" cy="3864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2" name="Line 124"/>
            <p:cNvSpPr>
              <a:spLocks noChangeShapeType="1"/>
            </p:cNvSpPr>
            <p:nvPr/>
          </p:nvSpPr>
          <p:spPr bwMode="auto">
            <a:xfrm flipV="1">
              <a:off x="5621448" y="5103686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4" name="Oval 213"/>
            <p:cNvSpPr>
              <a:spLocks noChangeArrowheads="1"/>
            </p:cNvSpPr>
            <p:nvPr/>
          </p:nvSpPr>
          <p:spPr bwMode="auto">
            <a:xfrm>
              <a:off x="5094386" y="493202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5" name="Oval 97"/>
            <p:cNvSpPr>
              <a:spLocks noChangeArrowheads="1"/>
            </p:cNvSpPr>
            <p:nvPr/>
          </p:nvSpPr>
          <p:spPr bwMode="auto">
            <a:xfrm>
              <a:off x="5253123" y="493202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3995936" y="3356992"/>
              <a:ext cx="565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Trim</a:t>
              </a:r>
            </a:p>
            <a:p>
              <a:r>
                <a:rPr lang="fr-CH" sz="1600" b="1" dirty="0" smtClean="0"/>
                <a:t>Q3</a:t>
              </a:r>
              <a:endParaRPr lang="en-GB" sz="1600" b="1" dirty="0"/>
            </a:p>
          </p:txBody>
        </p:sp>
        <p:sp>
          <p:nvSpPr>
            <p:cNvPr id="217" name="Line 110"/>
            <p:cNvSpPr>
              <a:spLocks noChangeShapeType="1"/>
            </p:cNvSpPr>
            <p:nvPr/>
          </p:nvSpPr>
          <p:spPr bwMode="auto">
            <a:xfrm flipH="1">
              <a:off x="2267744" y="5974104"/>
              <a:ext cx="0" cy="60960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218" name="Line 124"/>
            <p:cNvSpPr>
              <a:spLocks noChangeShapeType="1"/>
            </p:cNvSpPr>
            <p:nvPr/>
          </p:nvSpPr>
          <p:spPr bwMode="auto">
            <a:xfrm>
              <a:off x="2267744" y="6570055"/>
              <a:ext cx="4149168" cy="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9" name="Line 124"/>
            <p:cNvSpPr>
              <a:spLocks noChangeShapeType="1"/>
            </p:cNvSpPr>
            <p:nvPr/>
          </p:nvSpPr>
          <p:spPr bwMode="auto">
            <a:xfrm flipV="1">
              <a:off x="3419872" y="5953700"/>
              <a:ext cx="404496" cy="1011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9" name="Line 122"/>
            <p:cNvSpPr>
              <a:spLocks noChangeShapeType="1"/>
            </p:cNvSpPr>
            <p:nvPr/>
          </p:nvSpPr>
          <p:spPr bwMode="auto">
            <a:xfrm flipH="1">
              <a:off x="4923464" y="4715264"/>
              <a:ext cx="3312" cy="3864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0" name="Line 124"/>
            <p:cNvSpPr>
              <a:spLocks noChangeShapeType="1"/>
            </p:cNvSpPr>
            <p:nvPr/>
          </p:nvSpPr>
          <p:spPr bwMode="auto">
            <a:xfrm flipV="1">
              <a:off x="4585648" y="5098832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3923928" y="4392400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 kA</a:t>
              </a:r>
              <a:endParaRPr lang="en-GB" sz="1600" b="1" dirty="0"/>
            </a:p>
          </p:txBody>
        </p:sp>
        <p:sp>
          <p:nvSpPr>
            <p:cNvPr id="163" name="Line 22"/>
            <p:cNvSpPr>
              <a:spLocks noChangeShapeType="1"/>
            </p:cNvSpPr>
            <p:nvPr/>
          </p:nvSpPr>
          <p:spPr bwMode="auto">
            <a:xfrm>
              <a:off x="4926776" y="1011792"/>
              <a:ext cx="0" cy="1447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4" name="Line 38"/>
            <p:cNvSpPr>
              <a:spLocks noChangeShapeType="1"/>
            </p:cNvSpPr>
            <p:nvPr/>
          </p:nvSpPr>
          <p:spPr bwMode="auto">
            <a:xfrm>
              <a:off x="4932040" y="2420888"/>
              <a:ext cx="0" cy="1219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5" name="Line 64"/>
            <p:cNvSpPr>
              <a:spLocks noChangeShapeType="1"/>
            </p:cNvSpPr>
            <p:nvPr/>
          </p:nvSpPr>
          <p:spPr bwMode="auto">
            <a:xfrm flipH="1">
              <a:off x="4932040" y="3645024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6" name="Line 81"/>
            <p:cNvSpPr>
              <a:spLocks noChangeShapeType="1"/>
            </p:cNvSpPr>
            <p:nvPr/>
          </p:nvSpPr>
          <p:spPr bwMode="auto">
            <a:xfrm flipH="1">
              <a:off x="4932040" y="4077072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7" name="Line 122"/>
            <p:cNvSpPr>
              <a:spLocks noChangeShapeType="1"/>
            </p:cNvSpPr>
            <p:nvPr/>
          </p:nvSpPr>
          <p:spPr bwMode="auto">
            <a:xfrm flipH="1">
              <a:off x="5837536" y="4725144"/>
              <a:ext cx="3312" cy="38648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 dirty="0"/>
            </a:p>
          </p:txBody>
        </p:sp>
        <p:sp>
          <p:nvSpPr>
            <p:cNvPr id="168" name="Line 124"/>
            <p:cNvSpPr>
              <a:spLocks noChangeShapeType="1"/>
            </p:cNvSpPr>
            <p:nvPr/>
          </p:nvSpPr>
          <p:spPr bwMode="auto">
            <a:xfrm flipV="1">
              <a:off x="4900976" y="5098832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69" name="Straight Arrow Connector 168"/>
          <p:cNvCxnSpPr/>
          <p:nvPr/>
        </p:nvCxnSpPr>
        <p:spPr>
          <a:xfrm>
            <a:off x="4065135" y="4832266"/>
            <a:ext cx="6357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flipH="1">
            <a:off x="4026095" y="4722664"/>
            <a:ext cx="615104" cy="2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3849111" y="476025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4499992" y="504829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3881945" y="504829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178" name="TextBox 177"/>
          <p:cNvSpPr txBox="1"/>
          <p:nvPr/>
        </p:nvSpPr>
        <p:spPr>
          <a:xfrm>
            <a:off x="4532826" y="476025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cxnSp>
        <p:nvCxnSpPr>
          <p:cNvPr id="179" name="Straight Arrow Connector 178"/>
          <p:cNvCxnSpPr/>
          <p:nvPr/>
        </p:nvCxnSpPr>
        <p:spPr>
          <a:xfrm>
            <a:off x="5117000" y="4874206"/>
            <a:ext cx="6357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/>
          <p:nvPr/>
        </p:nvCxnSpPr>
        <p:spPr>
          <a:xfrm flipH="1">
            <a:off x="5077960" y="4752196"/>
            <a:ext cx="615104" cy="2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4900976" y="48021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83" name="TextBox 182"/>
          <p:cNvSpPr txBox="1"/>
          <p:nvPr/>
        </p:nvSpPr>
        <p:spPr>
          <a:xfrm>
            <a:off x="5580112" y="50902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+</a:t>
            </a:r>
            <a:endParaRPr lang="en-GB" b="1" dirty="0"/>
          </a:p>
        </p:txBody>
      </p:sp>
      <p:sp>
        <p:nvSpPr>
          <p:cNvPr id="185" name="TextBox 184"/>
          <p:cNvSpPr txBox="1"/>
          <p:nvPr/>
        </p:nvSpPr>
        <p:spPr>
          <a:xfrm>
            <a:off x="4933810" y="509023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5612946" y="480219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5963" y="44624"/>
            <a:ext cx="6218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Powering layout 1 </a:t>
            </a:r>
            <a:r>
              <a:rPr lang="en-GB" sz="2400" dirty="0" smtClean="0"/>
              <a:t>– past proposal, not retained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36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692696"/>
            <a:ext cx="910850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Powering layout 1 </a:t>
            </a:r>
            <a:r>
              <a:rPr lang="en-US" sz="2600" dirty="0" smtClean="0"/>
              <a:t>– original baseline, not retained</a:t>
            </a:r>
          </a:p>
          <a:p>
            <a:endParaRPr lang="en-US" sz="2800" dirty="0"/>
          </a:p>
          <a:p>
            <a:pPr marL="182563" indent="-182563"/>
            <a:r>
              <a:rPr lang="en-US" sz="2600" dirty="0" smtClean="0"/>
              <a:t>	All </a:t>
            </a:r>
            <a:r>
              <a:rPr lang="en-US" sz="2600" dirty="0" err="1" smtClean="0"/>
              <a:t>quadrupoles</a:t>
            </a:r>
            <a:r>
              <a:rPr lang="en-US" sz="2600" dirty="0" smtClean="0"/>
              <a:t> in series with trims</a:t>
            </a:r>
          </a:p>
          <a:p>
            <a:pPr marL="182563" indent="-182563"/>
            <a:r>
              <a:rPr lang="en-US" sz="2600" dirty="0"/>
              <a:t>	</a:t>
            </a:r>
            <a:r>
              <a:rPr lang="en-US" sz="2600" dirty="0" smtClean="0"/>
              <a:t>Trims on Q3, Q1 and Q2b</a:t>
            </a:r>
          </a:p>
          <a:p>
            <a:pPr marL="182563" indent="-182563"/>
            <a:r>
              <a:rPr lang="en-US" sz="2600" dirty="0" smtClean="0">
                <a:sym typeface="Symbol"/>
              </a:rPr>
              <a:t>	 for fast discharge &lt; 7 s</a:t>
            </a:r>
          </a:p>
          <a:p>
            <a:endParaRPr lang="en-US" sz="2600" dirty="0" smtClean="0">
              <a:sym typeface="Symbol"/>
            </a:endParaRPr>
          </a:p>
          <a:p>
            <a:r>
              <a:rPr lang="en-US" sz="2600" b="1" dirty="0" smtClean="0">
                <a:sym typeface="Symbol"/>
              </a:rPr>
              <a:t>+</a:t>
            </a:r>
            <a:r>
              <a:rPr lang="en-US" sz="2600" dirty="0" smtClean="0">
                <a:sym typeface="Symbol"/>
              </a:rPr>
              <a:t> </a:t>
            </a:r>
            <a:r>
              <a:rPr lang="en-US" sz="2600" dirty="0" smtClean="0">
                <a:solidFill>
                  <a:srgbClr val="00B050"/>
                </a:solidFill>
                <a:sym typeface="Symbol"/>
              </a:rPr>
              <a:t>Least investment for powering equipment</a:t>
            </a:r>
          </a:p>
          <a:p>
            <a:endParaRPr lang="en-US" sz="900" dirty="0" smtClean="0">
              <a:sym typeface="Symbol"/>
            </a:endParaRPr>
          </a:p>
          <a:p>
            <a:pPr>
              <a:tabLst>
                <a:tab pos="182563" algn="l"/>
              </a:tabLst>
            </a:pPr>
            <a:r>
              <a:rPr lang="en-US" sz="2600" dirty="0" smtClean="0">
                <a:sym typeface="Symbol"/>
              </a:rPr>
              <a:t>- </a:t>
            </a:r>
            <a:r>
              <a:rPr lang="en-US" sz="2600" dirty="0" smtClean="0">
                <a:solidFill>
                  <a:schemeClr val="accent6"/>
                </a:solidFill>
                <a:sym typeface="Symbol"/>
              </a:rPr>
              <a:t>Quench of all </a:t>
            </a:r>
            <a:r>
              <a:rPr lang="en-US" sz="2600" dirty="0" err="1" smtClean="0">
                <a:solidFill>
                  <a:schemeClr val="accent6"/>
                </a:solidFill>
                <a:sym typeface="Symbol"/>
              </a:rPr>
              <a:t>quadrupoles</a:t>
            </a:r>
            <a:r>
              <a:rPr lang="en-US" sz="2600" dirty="0" smtClean="0">
                <a:solidFill>
                  <a:schemeClr val="accent6"/>
                </a:solidFill>
                <a:sym typeface="Symbol"/>
              </a:rPr>
              <a:t> if one magnet quenches -unless use 	of cold diodes installed in non-radiation area or specifically 	developed </a:t>
            </a:r>
            <a:r>
              <a:rPr lang="en-US" sz="2600" dirty="0" smtClean="0">
                <a:solidFill>
                  <a:schemeClr val="accent6"/>
                </a:solidFill>
                <a:sym typeface="Symbol"/>
              </a:rPr>
              <a:t>with </a:t>
            </a:r>
            <a:r>
              <a:rPr lang="en-US" sz="2600" dirty="0" smtClean="0">
                <a:solidFill>
                  <a:schemeClr val="accent6"/>
                </a:solidFill>
                <a:sym typeface="Symbol"/>
              </a:rPr>
              <a:t>radiation hard characteristics</a:t>
            </a:r>
          </a:p>
          <a:p>
            <a:pPr>
              <a:tabLst>
                <a:tab pos="269875" algn="l"/>
              </a:tabLst>
            </a:pPr>
            <a:endParaRPr lang="en-US" sz="900" dirty="0" smtClean="0">
              <a:sym typeface="Symbol"/>
            </a:endParaRPr>
          </a:p>
          <a:p>
            <a:pPr>
              <a:tabLst>
                <a:tab pos="269875" algn="l"/>
              </a:tabLst>
            </a:pPr>
            <a:r>
              <a:rPr lang="en-US" sz="2600" b="1" dirty="0" smtClean="0">
                <a:sym typeface="Symbol"/>
              </a:rPr>
              <a:t>-</a:t>
            </a:r>
            <a:r>
              <a:rPr lang="en-US" sz="2600" dirty="0" smtClean="0">
                <a:sym typeface="Symbol"/>
              </a:rPr>
              <a:t>  </a:t>
            </a:r>
            <a:r>
              <a:rPr lang="en-US" sz="2600" dirty="0" smtClean="0">
                <a:solidFill>
                  <a:schemeClr val="accent6"/>
                </a:solidFill>
                <a:sym typeface="Symbol"/>
              </a:rPr>
              <a:t>Feasible, but more complicated for power converters (regulation 	and diagnostic) </a:t>
            </a:r>
            <a:endParaRPr lang="en-GB" sz="2600" dirty="0">
              <a:solidFill>
                <a:schemeClr val="accent6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6525344"/>
            <a:ext cx="40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LHC Parameter and Layout Committee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0082" y="6525344"/>
            <a:ext cx="1258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3697</TotalTime>
  <Words>903</Words>
  <Application>Microsoft Office PowerPoint</Application>
  <PresentationFormat>On-screen Show (4:3)</PresentationFormat>
  <Paragraphs>342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Taylor</dc:creator>
  <cp:lastModifiedBy>Amalia Ballarino</cp:lastModifiedBy>
  <cp:revision>202</cp:revision>
  <cp:lastPrinted>2013-03-25T17:08:02Z</cp:lastPrinted>
  <dcterms:created xsi:type="dcterms:W3CDTF">2013-02-19T09:54:17Z</dcterms:created>
  <dcterms:modified xsi:type="dcterms:W3CDTF">2013-03-25T20:52:21Z</dcterms:modified>
</cp:coreProperties>
</file>