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2"/>
  </p:notesMasterIdLst>
  <p:handoutMasterIdLst>
    <p:handoutMasterId r:id="rId23"/>
  </p:handoutMasterIdLst>
  <p:sldIdLst>
    <p:sldId id="259" r:id="rId5"/>
    <p:sldId id="277" r:id="rId6"/>
    <p:sldId id="287" r:id="rId7"/>
    <p:sldId id="290" r:id="rId8"/>
    <p:sldId id="261" r:id="rId9"/>
    <p:sldId id="297" r:id="rId10"/>
    <p:sldId id="301" r:id="rId11"/>
    <p:sldId id="291" r:id="rId12"/>
    <p:sldId id="298" r:id="rId13"/>
    <p:sldId id="299" r:id="rId14"/>
    <p:sldId id="300" r:id="rId15"/>
    <p:sldId id="296" r:id="rId16"/>
    <p:sldId id="302" r:id="rId17"/>
    <p:sldId id="292" r:id="rId18"/>
    <p:sldId id="293" r:id="rId19"/>
    <p:sldId id="294" r:id="rId20"/>
    <p:sldId id="258"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84579"/>
    <a:srgbClr val="5BC1E6"/>
    <a:srgbClr val="0089B5"/>
    <a:srgbClr val="005872"/>
    <a:srgbClr val="9CB0D5"/>
    <a:srgbClr val="3861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0" autoAdjust="0"/>
    <p:restoredTop sz="94660"/>
  </p:normalViewPr>
  <p:slideViewPr>
    <p:cSldViewPr snapToGrid="0" snapToObjects="1">
      <p:cViewPr varScale="1">
        <p:scale>
          <a:sx n="100" d="100"/>
          <a:sy n="100" d="100"/>
        </p:scale>
        <p:origin x="-1672" y="-10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4C3C5E-5D8D-1541-A92F-447DA962E64F}" type="datetimeFigureOut">
              <a:rPr lang="en-US" smtClean="0"/>
              <a:t>25/03/2013</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5D57E47-628C-E84F-ABF8-E79F7EC969B5}" type="slidenum">
              <a:rPr lang="en-GB" smtClean="0"/>
              <a:t>‹#›</a:t>
            </a:fld>
            <a:endParaRPr lang="en-GB"/>
          </a:p>
        </p:txBody>
      </p:sp>
    </p:spTree>
    <p:extLst>
      <p:ext uri="{BB962C8B-B14F-4D97-AF65-F5344CB8AC3E}">
        <p14:creationId xmlns:p14="http://schemas.microsoft.com/office/powerpoint/2010/main" val="24233885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42C321-6AF1-834F-9382-B80FC6B0AA13}" type="datetimeFigureOut">
              <a:rPr lang="en-US" smtClean="0"/>
              <a:t>25/03/2013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C38C53-A987-C540-92C5-C4EB495C0472}" type="slidenum">
              <a:rPr lang="en-GB" smtClean="0"/>
              <a:t>‹#›</a:t>
            </a:fld>
            <a:endParaRPr lang="en-GB"/>
          </a:p>
        </p:txBody>
      </p:sp>
    </p:spTree>
    <p:extLst>
      <p:ext uri="{BB962C8B-B14F-4D97-AF65-F5344CB8AC3E}">
        <p14:creationId xmlns:p14="http://schemas.microsoft.com/office/powerpoint/2010/main" val="124630705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4287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54062CA-6528-AF42-B50D-9BB094C32ECF}" type="datetime1">
              <a:rPr lang="en-US" smtClean="0"/>
              <a:t>25/03/2013</a:t>
            </a:fld>
            <a:endParaRPr lang="en-US"/>
          </a:p>
        </p:txBody>
      </p:sp>
      <p:sp>
        <p:nvSpPr>
          <p:cNvPr id="5" name="Footer Placeholder 4"/>
          <p:cNvSpPr>
            <a:spLocks noGrp="1"/>
          </p:cNvSpPr>
          <p:nvPr>
            <p:ph type="ftr" sz="quarter" idx="11"/>
          </p:nvPr>
        </p:nvSpPr>
        <p:spPr/>
        <p:txBody>
          <a:bodyPr/>
          <a:lstStyle/>
          <a:p>
            <a:r>
              <a:rPr lang="tr-TR" smtClean="0"/>
              <a:t>S. Chemli - 2013-03-26</a:t>
            </a:r>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5785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2EDEE8C-CB69-474B-B0ED-72113AC5CDFF}" type="datetime1">
              <a:rPr lang="en-US" smtClean="0"/>
              <a:t>25/03/2013</a:t>
            </a:fld>
            <a:endParaRPr lang="en-US" dirty="0"/>
          </a:p>
        </p:txBody>
      </p:sp>
      <p:sp>
        <p:nvSpPr>
          <p:cNvPr id="4" name="Footer Placeholder 3"/>
          <p:cNvSpPr>
            <a:spLocks noGrp="1"/>
          </p:cNvSpPr>
          <p:nvPr>
            <p:ph type="ftr" sz="quarter" idx="11"/>
          </p:nvPr>
        </p:nvSpPr>
        <p:spPr/>
        <p:txBody>
          <a:bodyPr/>
          <a:lstStyle/>
          <a:p>
            <a:r>
              <a:rPr lang="tr-TR" smtClean="0"/>
              <a:t>S. Chemli - 2013-03-26</a:t>
            </a:r>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36381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52F3F0-F4B0-AC42-9282-7A01657D4E5C}" type="datetime1">
              <a:rPr lang="en-US" smtClean="0"/>
              <a:t>25/03/2013</a:t>
            </a:fld>
            <a:endParaRPr lang="en-US" dirty="0"/>
          </a:p>
        </p:txBody>
      </p:sp>
      <p:sp>
        <p:nvSpPr>
          <p:cNvPr id="6" name="Footer Placeholder 5"/>
          <p:cNvSpPr>
            <a:spLocks noGrp="1"/>
          </p:cNvSpPr>
          <p:nvPr>
            <p:ph type="ftr" sz="quarter" idx="11"/>
          </p:nvPr>
        </p:nvSpPr>
        <p:spPr/>
        <p:txBody>
          <a:bodyPr/>
          <a:lstStyle/>
          <a:p>
            <a:r>
              <a:rPr lang="tr-TR" smtClean="0"/>
              <a:t>S. Chemli - 2013-03-26</a:t>
            </a:r>
            <a:endParaRPr lang="en-US"/>
          </a:p>
        </p:txBody>
      </p:sp>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2914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8421A98-86A3-7443-8173-961F8BAB105D}" type="datetime1">
              <a:rPr lang="en-US" smtClean="0"/>
              <a:t>25/03/2013</a:t>
            </a:fld>
            <a:endParaRPr lang="en-US"/>
          </a:p>
        </p:txBody>
      </p:sp>
      <p:sp>
        <p:nvSpPr>
          <p:cNvPr id="4" name="Footer Placeholder 3"/>
          <p:cNvSpPr>
            <a:spLocks noGrp="1"/>
          </p:cNvSpPr>
          <p:nvPr>
            <p:ph type="ftr" sz="quarter" idx="11"/>
          </p:nvPr>
        </p:nvSpPr>
        <p:spPr/>
        <p:txBody>
          <a:bodyPr/>
          <a:lstStyle/>
          <a:p>
            <a:r>
              <a:rPr lang="tr-TR" smtClean="0"/>
              <a:t>S. Chemli - 2013-03-26</a:t>
            </a:r>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2779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14C377E-07AC-0C41-87D3-9C36EB09AD4B}" type="datetime1">
              <a:rPr lang="en-US" smtClean="0"/>
              <a:t>25/03/2013</a:t>
            </a:fld>
            <a:endParaRPr lang="en-US" dirty="0"/>
          </a:p>
        </p:txBody>
      </p:sp>
      <p:sp>
        <p:nvSpPr>
          <p:cNvPr id="4" name="Footer Placeholder 3"/>
          <p:cNvSpPr>
            <a:spLocks noGrp="1"/>
          </p:cNvSpPr>
          <p:nvPr>
            <p:ph type="ftr" sz="quarter" idx="11"/>
          </p:nvPr>
        </p:nvSpPr>
        <p:spPr/>
        <p:txBody>
          <a:bodyPr/>
          <a:lstStyle/>
          <a:p>
            <a:r>
              <a:rPr lang="tr-TR" smtClean="0"/>
              <a:t>S. Chemli - 2013-03-26</a:t>
            </a:r>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val="27857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41C478-5C81-2C4C-AC4E-12D778F8C827}" type="datetime1">
              <a:rPr lang="en-US" smtClean="0"/>
              <a:t>25/03/2013</a:t>
            </a:fld>
            <a:endParaRPr lang="en-US"/>
          </a:p>
        </p:txBody>
      </p:sp>
      <p:sp>
        <p:nvSpPr>
          <p:cNvPr id="3" name="Footer Placeholder 2"/>
          <p:cNvSpPr>
            <a:spLocks noGrp="1"/>
          </p:cNvSpPr>
          <p:nvPr>
            <p:ph type="ftr" sz="quarter" idx="11"/>
          </p:nvPr>
        </p:nvSpPr>
        <p:spPr/>
        <p:txBody>
          <a:bodyPr/>
          <a:lstStyle/>
          <a:p>
            <a:r>
              <a:rPr lang="tr-TR" smtClean="0"/>
              <a:t>S. Chemli - 2013-03-26</a:t>
            </a:r>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855" y="-1"/>
            <a:ext cx="9157855" cy="6977413"/>
          </a:xfrm>
          <a:prstGeom prst="rect">
            <a:avLst/>
          </a:prstGeom>
        </p:spPr>
      </p:pic>
    </p:spTree>
    <p:extLst>
      <p:ext uri="{BB962C8B-B14F-4D97-AF65-F5344CB8AC3E}">
        <p14:creationId xmlns:p14="http://schemas.microsoft.com/office/powerpoint/2010/main" val="31279853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eg"/><Relationship Id="rId11"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4EA6E02F-D94C-3646-8483-3A9BF662326A}" type="datetime1">
              <a:rPr lang="en-US" smtClean="0"/>
              <a:t>25/03/2013</a:t>
            </a:fld>
            <a:endParaRPr lang="en-US"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r>
              <a:rPr lang="tr-TR" smtClean="0"/>
              <a:t>S. Chemli - 2013-03-26</a:t>
            </a:r>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hf sldNum="0" hdr="0" dt="0"/>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 Id="rId3" Type="http://schemas.openxmlformats.org/officeDocument/2006/relationships/image" Target="../media/image6.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ccelerators-naming.Service@cern.ch"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HL-LHC </a:t>
            </a:r>
            <a:br>
              <a:rPr lang="en-US" dirty="0" smtClean="0"/>
            </a:br>
            <a:r>
              <a:rPr lang="en-US" dirty="0" smtClean="0"/>
              <a:t>Configuration Management</a:t>
            </a:r>
            <a:endParaRPr lang="en-US" dirty="0"/>
          </a:p>
        </p:txBody>
      </p:sp>
      <p:sp>
        <p:nvSpPr>
          <p:cNvPr id="3" name="Subtitle 2"/>
          <p:cNvSpPr>
            <a:spLocks noGrp="1"/>
          </p:cNvSpPr>
          <p:nvPr>
            <p:ph type="subTitle" idx="1"/>
          </p:nvPr>
        </p:nvSpPr>
        <p:spPr/>
        <p:txBody>
          <a:bodyPr/>
          <a:lstStyle/>
          <a:p>
            <a:endParaRPr lang="en-US" dirty="0" smtClean="0"/>
          </a:p>
          <a:p>
            <a:r>
              <a:rPr lang="en-US" dirty="0" smtClean="0"/>
              <a:t>Keywords : HW Baseline, Naming, Parameters, Layout DB, Change Control</a:t>
            </a:r>
            <a:endParaRPr lang="en-US" dirty="0"/>
          </a:p>
        </p:txBody>
      </p:sp>
      <p:sp>
        <p:nvSpPr>
          <p:cNvPr id="4" name="TextBox 3"/>
          <p:cNvSpPr txBox="1"/>
          <p:nvPr/>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(a sub-system of HL-LHC) is co-funded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99405524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Layout Drawings</a:t>
            </a:r>
            <a:endParaRPr lang="en-GB" sz="3600" dirty="0"/>
          </a:p>
        </p:txBody>
      </p:sp>
      <p:sp>
        <p:nvSpPr>
          <p:cNvPr id="3" name="Content Placeholder 2"/>
          <p:cNvSpPr>
            <a:spLocks noGrp="1"/>
          </p:cNvSpPr>
          <p:nvPr>
            <p:ph idx="1"/>
          </p:nvPr>
        </p:nvSpPr>
        <p:spPr>
          <a:xfrm>
            <a:off x="140678" y="1188719"/>
            <a:ext cx="8546122" cy="5349240"/>
          </a:xfrm>
        </p:spPr>
        <p:txBody>
          <a:bodyPr>
            <a:normAutofit/>
          </a:bodyPr>
          <a:lstStyle/>
          <a:p>
            <a:pPr marL="0" indent="0">
              <a:buNone/>
            </a:pPr>
            <a:r>
              <a:rPr lang="en-US" sz="2400" dirty="0" smtClean="0"/>
              <a:t>These are conceptual drawings LHCLSX and LHCLSXG, LHCLSS, LHCLSA and electrical drawings LHCLSD, cryogenic P&amp;ID LHCLSQR</a:t>
            </a:r>
          </a:p>
          <a:p>
            <a:pPr marL="0" indent="0">
              <a:buNone/>
            </a:pPr>
            <a:r>
              <a:rPr lang="en-US" sz="2400" dirty="0" smtClean="0"/>
              <a:t>These names are the ones of the current LHC machine.</a:t>
            </a:r>
            <a:endParaRPr lang="en-US" sz="2400" dirty="0"/>
          </a:p>
          <a:p>
            <a:pPr marL="0" indent="0">
              <a:buNone/>
            </a:pPr>
            <a:r>
              <a:rPr lang="en-US" sz="2400" dirty="0" smtClean="0"/>
              <a:t>Proposal : </a:t>
            </a:r>
          </a:p>
          <a:p>
            <a:r>
              <a:rPr lang="en-US" sz="2400" dirty="0" smtClean="0"/>
              <a:t>Use new names for the drawings with a lifetime up to LS3</a:t>
            </a:r>
          </a:p>
          <a:p>
            <a:pPr marL="0" indent="0">
              <a:buNone/>
            </a:pPr>
            <a:r>
              <a:rPr lang="en-US" sz="2400" dirty="0" smtClean="0"/>
              <a:t>Issue : </a:t>
            </a:r>
          </a:p>
          <a:p>
            <a:r>
              <a:rPr lang="en-US" sz="2400" dirty="0" smtClean="0"/>
              <a:t>Maintain several sets of drawings: LHC </a:t>
            </a:r>
            <a:r>
              <a:rPr lang="en-US" sz="2400" dirty="0" err="1" smtClean="0"/>
              <a:t>vs</a:t>
            </a:r>
            <a:r>
              <a:rPr lang="en-US" sz="2400" dirty="0" smtClean="0"/>
              <a:t> HL-LHC,  Multi-branching inside HL-LHC</a:t>
            </a:r>
          </a:p>
          <a:p>
            <a:r>
              <a:rPr lang="en-US" sz="2400" dirty="0" smtClean="0"/>
              <a:t>Maintain and modify by </a:t>
            </a:r>
            <a:r>
              <a:rPr lang="en-US" sz="2400" dirty="0" smtClean="0"/>
              <a:t>hand (trial and error), </a:t>
            </a:r>
            <a:r>
              <a:rPr lang="en-US" sz="2400" dirty="0" smtClean="0"/>
              <a:t>maintain and modify with a DB </a:t>
            </a:r>
            <a:r>
              <a:rPr lang="en-US" sz="2400" dirty="0" smtClean="0"/>
              <a:t>input (with approval and versioning)</a:t>
            </a:r>
            <a:endParaRPr lang="en-US" sz="2400" dirty="0" smtClean="0"/>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112944169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Functional Positions - Slots</a:t>
            </a:r>
            <a:endParaRPr lang="en-GB" sz="3600" dirty="0"/>
          </a:p>
        </p:txBody>
      </p:sp>
      <p:sp>
        <p:nvSpPr>
          <p:cNvPr id="3" name="Content Placeholder 2"/>
          <p:cNvSpPr>
            <a:spLocks noGrp="1"/>
          </p:cNvSpPr>
          <p:nvPr>
            <p:ph idx="1"/>
          </p:nvPr>
        </p:nvSpPr>
        <p:spPr>
          <a:xfrm>
            <a:off x="140678" y="1188719"/>
            <a:ext cx="8546122" cy="5349240"/>
          </a:xfrm>
        </p:spPr>
        <p:txBody>
          <a:bodyPr>
            <a:normAutofit/>
          </a:bodyPr>
          <a:lstStyle/>
          <a:p>
            <a:pPr marL="0" indent="0">
              <a:buNone/>
            </a:pPr>
            <a:r>
              <a:rPr lang="en-US" sz="2400" dirty="0"/>
              <a:t>Functional Positions, Types, and Regions are going to change heavily. Still some internal mechanisms in the Layout DB help in checking integrity </a:t>
            </a:r>
            <a:r>
              <a:rPr lang="en-US" sz="2400" dirty="0" smtClean="0"/>
              <a:t>of the data.</a:t>
            </a:r>
            <a:endParaRPr lang="en-US" sz="2400" dirty="0"/>
          </a:p>
          <a:p>
            <a:pPr marL="0" indent="0">
              <a:buNone/>
            </a:pPr>
            <a:r>
              <a:rPr lang="en-US" sz="2400" dirty="0" smtClean="0"/>
              <a:t>Proposal : </a:t>
            </a:r>
          </a:p>
          <a:p>
            <a:r>
              <a:rPr lang="en-US" sz="2400" dirty="0" smtClean="0"/>
              <a:t>Use the layout DB for defining configuration of assemblies, e.g. LQXDA, functional positions e.g. LQXDA.3R5, regions e.g. 4R5</a:t>
            </a:r>
          </a:p>
          <a:p>
            <a:r>
              <a:rPr lang="en-US" sz="2400" dirty="0" smtClean="0"/>
              <a:t>Introduce validity dates for all elements handled in the layout DB</a:t>
            </a:r>
          </a:p>
          <a:p>
            <a:pPr marL="0" indent="0">
              <a:buNone/>
            </a:pPr>
            <a:r>
              <a:rPr lang="en-US" sz="2400" dirty="0" smtClean="0"/>
              <a:t>Issue : </a:t>
            </a:r>
          </a:p>
          <a:p>
            <a:r>
              <a:rPr lang="en-US" sz="2400" dirty="0" smtClean="0"/>
              <a:t>Availability of such a modification is mid-LS1 or end-LS1</a:t>
            </a:r>
          </a:p>
          <a:p>
            <a:r>
              <a:rPr lang="en-US" sz="2400" dirty="0" smtClean="0"/>
              <a:t>Checking and re-</a:t>
            </a:r>
            <a:r>
              <a:rPr lang="en-US" sz="2400" dirty="0" smtClean="0"/>
              <a:t>checking </a:t>
            </a:r>
            <a:r>
              <a:rPr lang="en-US" sz="2400" dirty="0" smtClean="0"/>
              <a:t>coherence once data is updated</a:t>
            </a:r>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252263108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HW Baseline</a:t>
            </a:r>
            <a:endParaRPr lang="en-GB" sz="3600" dirty="0"/>
          </a:p>
        </p:txBody>
      </p:sp>
      <p:sp>
        <p:nvSpPr>
          <p:cNvPr id="3" name="Content Placeholder 2"/>
          <p:cNvSpPr>
            <a:spLocks noGrp="1"/>
          </p:cNvSpPr>
          <p:nvPr>
            <p:ph idx="1"/>
          </p:nvPr>
        </p:nvSpPr>
        <p:spPr>
          <a:xfrm>
            <a:off x="140678" y="1188719"/>
            <a:ext cx="8546122" cy="5349240"/>
          </a:xfrm>
        </p:spPr>
        <p:txBody>
          <a:bodyPr>
            <a:normAutofit fontScale="92500" lnSpcReduction="10000"/>
          </a:bodyPr>
          <a:lstStyle/>
          <a:p>
            <a:pPr marL="0" indent="0">
              <a:buNone/>
            </a:pPr>
            <a:r>
              <a:rPr lang="en-US" sz="2400" dirty="0" smtClean="0"/>
              <a:t>The HW Baseline is the place were long-term documents are stored. By long term documents, it is meant</a:t>
            </a:r>
          </a:p>
          <a:p>
            <a:pPr lvl="1"/>
            <a:r>
              <a:rPr lang="en-US" sz="1800" dirty="0" smtClean="0"/>
              <a:t>Procurement (Technical Specifications for MS, IT, PI)</a:t>
            </a:r>
          </a:p>
          <a:p>
            <a:pPr lvl="1"/>
            <a:r>
              <a:rPr lang="en-US" sz="1800" dirty="0" smtClean="0"/>
              <a:t>Engineering Specifications, Change Requests</a:t>
            </a:r>
          </a:p>
          <a:p>
            <a:pPr lvl="1"/>
            <a:r>
              <a:rPr lang="en-US" sz="1800" dirty="0" smtClean="0"/>
              <a:t>Manufacturing (Drawing folders, Assembly Procedures, Test Procedures, Installation Procedures, etc.)</a:t>
            </a:r>
          </a:p>
          <a:p>
            <a:pPr marL="0" indent="0">
              <a:buNone/>
            </a:pPr>
            <a:r>
              <a:rPr lang="en-US" sz="2400" dirty="0" smtClean="0"/>
              <a:t>Proposal : </a:t>
            </a:r>
          </a:p>
          <a:p>
            <a:r>
              <a:rPr lang="en-US" sz="2400" dirty="0" smtClean="0"/>
              <a:t>Rename nodes with a ‘Current Machine’ prefix</a:t>
            </a:r>
          </a:p>
          <a:p>
            <a:r>
              <a:rPr lang="en-US" sz="2400" dirty="0" smtClean="0"/>
              <a:t>Duplicate the nodes with ‘HL-LHC’ prefix</a:t>
            </a:r>
          </a:p>
          <a:p>
            <a:r>
              <a:rPr lang="en-US" sz="2400" dirty="0" smtClean="0"/>
              <a:t>This eases the attachment to the activity structure (see next slide)</a:t>
            </a:r>
          </a:p>
          <a:p>
            <a:pPr marL="0" indent="0">
              <a:buNone/>
            </a:pPr>
            <a:r>
              <a:rPr lang="en-US" sz="2400" dirty="0" smtClean="0"/>
              <a:t>Issue:</a:t>
            </a:r>
          </a:p>
          <a:p>
            <a:r>
              <a:rPr lang="en-US" sz="2400" dirty="0" smtClean="0"/>
              <a:t>The overall baseline becomes unreadable</a:t>
            </a:r>
          </a:p>
          <a:p>
            <a:r>
              <a:rPr lang="en-US" sz="2400" dirty="0" smtClean="0"/>
              <a:t>Re-work the baseline to suppress nodes at LS3</a:t>
            </a:r>
          </a:p>
          <a:p>
            <a:pPr marL="0" indent="0">
              <a:buNone/>
            </a:pPr>
            <a:endParaRPr lang="en-US" sz="2400" dirty="0" smtClean="0"/>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08046421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HW Baseline</a:t>
            </a:r>
            <a:endParaRPr lang="en-GB" sz="3600" dirty="0"/>
          </a:p>
        </p:txBody>
      </p:sp>
      <p:pic>
        <p:nvPicPr>
          <p:cNvPr id="4" name="Picture 3"/>
          <p:cNvPicPr>
            <a:picLocks noChangeAspect="1"/>
          </p:cNvPicPr>
          <p:nvPr/>
        </p:nvPicPr>
        <p:blipFill>
          <a:blip r:embed="rId2"/>
          <a:stretch>
            <a:fillRect/>
          </a:stretch>
        </p:blipFill>
        <p:spPr>
          <a:xfrm>
            <a:off x="3238500" y="1502833"/>
            <a:ext cx="5448300" cy="4699000"/>
          </a:xfrm>
          <a:prstGeom prst="rect">
            <a:avLst/>
          </a:prstGeom>
        </p:spPr>
      </p:pic>
      <p:sp>
        <p:nvSpPr>
          <p:cNvPr id="6" name="TextBox 5"/>
          <p:cNvSpPr txBox="1"/>
          <p:nvPr/>
        </p:nvSpPr>
        <p:spPr>
          <a:xfrm>
            <a:off x="254000" y="1390952"/>
            <a:ext cx="2781905" cy="1938992"/>
          </a:xfrm>
          <a:prstGeom prst="rect">
            <a:avLst/>
          </a:prstGeom>
          <a:noFill/>
        </p:spPr>
        <p:txBody>
          <a:bodyPr wrap="square" rtlCol="0">
            <a:spAutoFit/>
          </a:bodyPr>
          <a:lstStyle/>
          <a:p>
            <a:r>
              <a:rPr lang="en-GB" sz="2400" dirty="0">
                <a:solidFill>
                  <a:schemeClr val="tx1">
                    <a:lumMod val="75000"/>
                    <a:lumOff val="25000"/>
                  </a:schemeClr>
                </a:solidFill>
                <a:effectLst>
                  <a:outerShdw blurRad="63500" dist="63500" dir="2700000" algn="tl" rotWithShape="0">
                    <a:schemeClr val="bg1">
                      <a:lumMod val="75000"/>
                      <a:alpha val="50000"/>
                    </a:schemeClr>
                  </a:outerShdw>
                </a:effectLst>
              </a:rPr>
              <a:t>This is a sample of the HW Baseline with the first upgrade project</a:t>
            </a:r>
          </a:p>
          <a:p>
            <a:endParaRPr lang="en-GB" sz="2400" dirty="0">
              <a:solidFill>
                <a:schemeClr val="tx1">
                  <a:lumMod val="75000"/>
                  <a:lumOff val="25000"/>
                </a:schemeClr>
              </a:solidFill>
              <a:effectLst>
                <a:outerShdw blurRad="63500" dist="63500" dir="2700000" algn="tl" rotWithShape="0">
                  <a:schemeClr val="bg1">
                    <a:lumMod val="75000"/>
                    <a:alpha val="50000"/>
                  </a:schemeClr>
                </a:outerShdw>
              </a:effectLst>
            </a:endParaRPr>
          </a:p>
        </p:txBody>
      </p:sp>
      <p:sp>
        <p:nvSpPr>
          <p:cNvPr id="7" name="Footer Placeholder 6"/>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37764803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546123" cy="914400"/>
          </a:xfrm>
        </p:spPr>
        <p:txBody>
          <a:bodyPr/>
          <a:lstStyle/>
          <a:p>
            <a:r>
              <a:rPr lang="en-US" sz="3600" dirty="0" smtClean="0"/>
              <a:t>Activity and HW </a:t>
            </a:r>
            <a:r>
              <a:rPr lang="en-US" sz="3600" dirty="0"/>
              <a:t>B</a:t>
            </a:r>
            <a:r>
              <a:rPr lang="en-US" sz="3600" dirty="0" smtClean="0"/>
              <a:t>aseline/Parameters</a:t>
            </a:r>
            <a:endParaRPr lang="en-GB" sz="3600" dirty="0"/>
          </a:p>
        </p:txBody>
      </p:sp>
      <p:sp>
        <p:nvSpPr>
          <p:cNvPr id="8" name="Content Placeholder 2"/>
          <p:cNvSpPr>
            <a:spLocks noGrp="1"/>
          </p:cNvSpPr>
          <p:nvPr>
            <p:ph idx="1"/>
          </p:nvPr>
        </p:nvSpPr>
        <p:spPr>
          <a:xfrm>
            <a:off x="140677" y="1188719"/>
            <a:ext cx="8628185" cy="5349240"/>
          </a:xfrm>
        </p:spPr>
        <p:txBody>
          <a:bodyPr>
            <a:normAutofit/>
          </a:bodyPr>
          <a:lstStyle/>
          <a:p>
            <a:pPr marL="0" indent="0">
              <a:buNone/>
            </a:pPr>
            <a:r>
              <a:rPr lang="en-US" sz="2400" dirty="0" smtClean="0"/>
              <a:t>To be able to continue storing information on the official systems but be able to find HL data without navigating</a:t>
            </a:r>
            <a:endParaRPr lang="en-US" sz="2400" dirty="0"/>
          </a:p>
          <a:p>
            <a:pPr marL="0" indent="0">
              <a:buNone/>
            </a:pPr>
            <a:endParaRPr lang="en-US" sz="2400" dirty="0" smtClean="0"/>
          </a:p>
          <a:p>
            <a:pPr marL="0" indent="0">
              <a:buNone/>
            </a:pPr>
            <a:endParaRPr lang="en-US" sz="2400" dirty="0" smtClean="0"/>
          </a:p>
        </p:txBody>
      </p:sp>
      <p:pic>
        <p:nvPicPr>
          <p:cNvPr id="5122"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8128" y="2265985"/>
            <a:ext cx="8642838" cy="3411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291380" y="5984382"/>
            <a:ext cx="3495523" cy="369332"/>
          </a:xfrm>
          <a:prstGeom prst="rect">
            <a:avLst/>
          </a:prstGeom>
          <a:noFill/>
        </p:spPr>
        <p:txBody>
          <a:bodyPr wrap="square" rtlCol="0">
            <a:spAutoFit/>
          </a:bodyPr>
          <a:lstStyle/>
          <a:p>
            <a:r>
              <a:rPr lang="en-GB" dirty="0" smtClean="0"/>
              <a:t>From Isabel’s presentation to HLTC</a:t>
            </a:r>
            <a:endParaRPr lang="en-GB" dirty="0"/>
          </a:p>
        </p:txBody>
      </p:sp>
      <p:sp>
        <p:nvSpPr>
          <p:cNvPr id="3" name="Footer Placeholder 2"/>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259414775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546123" cy="914400"/>
          </a:xfrm>
        </p:spPr>
        <p:txBody>
          <a:bodyPr/>
          <a:lstStyle/>
          <a:p>
            <a:r>
              <a:rPr lang="en-US" sz="3600" dirty="0" smtClean="0"/>
              <a:t>Activity and </a:t>
            </a:r>
            <a:r>
              <a:rPr lang="en-US" sz="3600" dirty="0" smtClean="0"/>
              <a:t>HW Baseline/Parameters</a:t>
            </a:r>
            <a:endParaRPr lang="en-GB" sz="3600" dirty="0"/>
          </a:p>
        </p:txBody>
      </p:sp>
      <p:sp>
        <p:nvSpPr>
          <p:cNvPr id="8" name="Content Placeholder 2"/>
          <p:cNvSpPr>
            <a:spLocks noGrp="1"/>
          </p:cNvSpPr>
          <p:nvPr>
            <p:ph idx="1"/>
          </p:nvPr>
        </p:nvSpPr>
        <p:spPr>
          <a:xfrm>
            <a:off x="140677" y="1188719"/>
            <a:ext cx="4478215" cy="2890912"/>
          </a:xfrm>
        </p:spPr>
        <p:txBody>
          <a:bodyPr>
            <a:normAutofit fontScale="70000" lnSpcReduction="20000"/>
          </a:bodyPr>
          <a:lstStyle/>
          <a:p>
            <a:pPr marL="0" indent="0">
              <a:buNone/>
            </a:pPr>
            <a:r>
              <a:rPr lang="en-US" sz="2800" dirty="0"/>
              <a:t>Parameters will be a mirror </a:t>
            </a:r>
            <a:r>
              <a:rPr lang="en-US" sz="2800" dirty="0" smtClean="0"/>
              <a:t>of </a:t>
            </a:r>
            <a:r>
              <a:rPr lang="en-US" sz="2800" dirty="0"/>
              <a:t>the LHC equipment catalogue</a:t>
            </a:r>
          </a:p>
          <a:p>
            <a:pPr marL="0" indent="0">
              <a:buNone/>
            </a:pPr>
            <a:r>
              <a:rPr lang="en-US" sz="2800" dirty="0"/>
              <a:t>Documents will be updated automatically by any document introduced in the hardware Baseline with the same equipment code but you will be able to create documents that are not “compulsory” and that will have a normal EDMS numbering</a:t>
            </a:r>
          </a:p>
          <a:p>
            <a:pPr marL="0" indent="0">
              <a:buNone/>
            </a:pPr>
            <a:endParaRPr lang="en-US" sz="2400" dirty="0" smtClean="0"/>
          </a:p>
          <a:p>
            <a:pPr marL="0" indent="0">
              <a:buNone/>
            </a:pPr>
            <a:endParaRPr lang="en-US" sz="2400" dirty="0" smtClean="0"/>
          </a:p>
        </p:txBody>
      </p:sp>
      <p:pic>
        <p:nvPicPr>
          <p:cNvPr id="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2013" y="4927207"/>
            <a:ext cx="3667125" cy="7239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104" y="4173415"/>
            <a:ext cx="2476500" cy="173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962013" y="1188719"/>
            <a:ext cx="3938953" cy="33098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 name="Straight Arrow Connector 3"/>
          <p:cNvCxnSpPr/>
          <p:nvPr/>
        </p:nvCxnSpPr>
        <p:spPr>
          <a:xfrm flipH="1">
            <a:off x="2379786" y="3575538"/>
            <a:ext cx="2582228" cy="1464652"/>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
        <p:nvSpPr>
          <p:cNvPr id="5" name="TextBox 4"/>
          <p:cNvSpPr txBox="1"/>
          <p:nvPr/>
        </p:nvSpPr>
        <p:spPr>
          <a:xfrm>
            <a:off x="5533292" y="4923713"/>
            <a:ext cx="973015" cy="338554"/>
          </a:xfrm>
          <a:prstGeom prst="rect">
            <a:avLst/>
          </a:prstGeom>
          <a:noFill/>
        </p:spPr>
        <p:txBody>
          <a:bodyPr wrap="square" rtlCol="0">
            <a:spAutoFit/>
          </a:bodyPr>
          <a:lstStyle/>
          <a:p>
            <a:r>
              <a:rPr lang="en-US" sz="1600" dirty="0" smtClean="0"/>
              <a:t>MQXF</a:t>
            </a:r>
            <a:endParaRPr lang="en-GB" sz="1600" dirty="0"/>
          </a:p>
        </p:txBody>
      </p:sp>
      <p:cxnSp>
        <p:nvCxnSpPr>
          <p:cNvPr id="10" name="Curved Connector 9"/>
          <p:cNvCxnSpPr/>
          <p:nvPr/>
        </p:nvCxnSpPr>
        <p:spPr>
          <a:xfrm rot="10800000" flipV="1">
            <a:off x="2110155" y="5092989"/>
            <a:ext cx="2851859" cy="558117"/>
          </a:xfrm>
          <a:prstGeom prst="curvedConnector3">
            <a:avLst/>
          </a:prstGeom>
          <a:ln>
            <a:tailEnd type="arrow"/>
          </a:ln>
        </p:spPr>
        <p:style>
          <a:lnRef idx="3">
            <a:schemeClr val="accent1"/>
          </a:lnRef>
          <a:fillRef idx="0">
            <a:schemeClr val="accent1"/>
          </a:fillRef>
          <a:effectRef idx="2">
            <a:schemeClr val="accent1"/>
          </a:effectRef>
          <a:fontRef idx="minor">
            <a:schemeClr val="tx1"/>
          </a:fontRef>
        </p:style>
      </p:cxnSp>
      <p:sp>
        <p:nvSpPr>
          <p:cNvPr id="11" name="TextBox 10"/>
          <p:cNvSpPr txBox="1"/>
          <p:nvPr/>
        </p:nvSpPr>
        <p:spPr>
          <a:xfrm>
            <a:off x="3214251" y="5722299"/>
            <a:ext cx="3495523" cy="369332"/>
          </a:xfrm>
          <a:prstGeom prst="rect">
            <a:avLst/>
          </a:prstGeom>
          <a:noFill/>
        </p:spPr>
        <p:txBody>
          <a:bodyPr wrap="square" rtlCol="0">
            <a:spAutoFit/>
          </a:bodyPr>
          <a:lstStyle/>
          <a:p>
            <a:r>
              <a:rPr lang="en-GB" dirty="0" smtClean="0"/>
              <a:t>From Isabel’s presentation to HLTC</a:t>
            </a:r>
            <a:endParaRPr lang="en-GB" dirty="0"/>
          </a:p>
        </p:txBody>
      </p:sp>
      <p:sp>
        <p:nvSpPr>
          <p:cNvPr id="3" name="Footer Placeholder 2"/>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49289918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What’s next</a:t>
            </a:r>
            <a:endParaRPr lang="en-GB" sz="3600" dirty="0"/>
          </a:p>
        </p:txBody>
      </p:sp>
      <p:sp>
        <p:nvSpPr>
          <p:cNvPr id="3" name="Content Placeholder 2"/>
          <p:cNvSpPr>
            <a:spLocks noGrp="1"/>
          </p:cNvSpPr>
          <p:nvPr>
            <p:ph idx="1"/>
          </p:nvPr>
        </p:nvSpPr>
        <p:spPr>
          <a:xfrm>
            <a:off x="457200" y="1188719"/>
            <a:ext cx="8452338" cy="5349240"/>
          </a:xfrm>
        </p:spPr>
        <p:txBody>
          <a:bodyPr>
            <a:normAutofit/>
          </a:bodyPr>
          <a:lstStyle/>
          <a:p>
            <a:r>
              <a:rPr lang="en-US" sz="2400" dirty="0"/>
              <a:t>Getting an overview on the needed codes (Naming) : correctors, dipoles, cavities, </a:t>
            </a:r>
            <a:r>
              <a:rPr lang="en-US" sz="2400" dirty="0" smtClean="0"/>
              <a:t>DFB…, and work with all the link persons from the groups and the PE. Already started with MQXF for example. </a:t>
            </a:r>
            <a:endParaRPr lang="en-US" sz="2400" dirty="0"/>
          </a:p>
          <a:p>
            <a:r>
              <a:rPr lang="en-US" sz="2400" dirty="0"/>
              <a:t>Prepare the HW baseline by separating nodes where adequate</a:t>
            </a:r>
          </a:p>
          <a:p>
            <a:r>
              <a:rPr lang="en-US" sz="2400" dirty="0"/>
              <a:t>Prepare the set of drawings handling the conceptual </a:t>
            </a:r>
            <a:r>
              <a:rPr lang="en-US" sz="2400" dirty="0" smtClean="0"/>
              <a:t>layout. And define methodology with the layout DB.</a:t>
            </a:r>
            <a:endParaRPr lang="en-US" sz="2400" dirty="0"/>
          </a:p>
          <a:p>
            <a:r>
              <a:rPr lang="en-US" sz="2400" dirty="0"/>
              <a:t>Collect the parameters of the magnets approved by the PLC and insert in EDMS</a:t>
            </a:r>
          </a:p>
          <a:p>
            <a:endParaRPr lang="en-US" sz="2400" dirty="0"/>
          </a:p>
          <a:p>
            <a:pPr marL="0" indent="0">
              <a:buNone/>
            </a:pPr>
            <a:endParaRPr lang="en-GB" sz="2400" dirty="0"/>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400122496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3665569"/>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HL-LHC Configuration Management</a:t>
            </a:r>
            <a:endParaRPr lang="en-US" sz="3600" dirty="0"/>
          </a:p>
        </p:txBody>
      </p:sp>
      <p:sp>
        <p:nvSpPr>
          <p:cNvPr id="3" name="Content Placeholder 2"/>
          <p:cNvSpPr>
            <a:spLocks noGrp="1"/>
          </p:cNvSpPr>
          <p:nvPr>
            <p:ph idx="1"/>
          </p:nvPr>
        </p:nvSpPr>
        <p:spPr/>
        <p:txBody>
          <a:bodyPr>
            <a:normAutofit/>
          </a:bodyPr>
          <a:lstStyle/>
          <a:p>
            <a:pPr marL="0" indent="0">
              <a:buNone/>
            </a:pPr>
            <a:r>
              <a:rPr lang="en-US" sz="2400" dirty="0" smtClean="0"/>
              <a:t>This presentation addresses the configuration management of HL-LHC and places it in perspective of a future merge with LHC. Compatibilities, proposals and issues are presented.</a:t>
            </a:r>
          </a:p>
          <a:p>
            <a:pPr marL="0" indent="0">
              <a:buNone/>
            </a:pPr>
            <a:endParaRPr lang="en-US" sz="2400" dirty="0" smtClean="0"/>
          </a:p>
          <a:p>
            <a:pPr marL="0" indent="0">
              <a:buNone/>
            </a:pPr>
            <a:r>
              <a:rPr lang="en-US" sz="2400" dirty="0" smtClean="0"/>
              <a:t>It is structured as follows:</a:t>
            </a:r>
          </a:p>
          <a:p>
            <a:r>
              <a:rPr lang="en-US" sz="2400" dirty="0"/>
              <a:t>LHC Project and LHC Machine</a:t>
            </a:r>
          </a:p>
          <a:p>
            <a:r>
              <a:rPr lang="en-US" sz="2400" dirty="0"/>
              <a:t>Handling concurrently HL-LHC and LHC</a:t>
            </a:r>
          </a:p>
          <a:p>
            <a:r>
              <a:rPr lang="en-US" sz="2400" dirty="0"/>
              <a:t>Names, parameters, layout, slots, </a:t>
            </a:r>
            <a:r>
              <a:rPr lang="en-US" sz="2400"/>
              <a:t>HW </a:t>
            </a:r>
            <a:r>
              <a:rPr lang="en-US" sz="2400" smtClean="0"/>
              <a:t>Baseline</a:t>
            </a:r>
            <a:endParaRPr lang="en-US" sz="2400" dirty="0"/>
          </a:p>
          <a:p>
            <a:r>
              <a:rPr lang="en-US" sz="2400" dirty="0"/>
              <a:t>Activity and HW Baseline</a:t>
            </a:r>
            <a:r>
              <a:rPr lang="en-US" sz="2400" dirty="0" smtClean="0"/>
              <a:t>/Parameters</a:t>
            </a:r>
            <a:endParaRPr lang="en-US" sz="2400" dirty="0"/>
          </a:p>
          <a:p>
            <a:r>
              <a:rPr lang="en-US" sz="2400" dirty="0"/>
              <a:t>What’s next</a:t>
            </a:r>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294063427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LHC Project and LHC Machine</a:t>
            </a:r>
            <a:endParaRPr lang="en-GB" sz="3600" dirty="0"/>
          </a:p>
        </p:txBody>
      </p:sp>
      <p:sp>
        <p:nvSpPr>
          <p:cNvPr id="8" name="Content Placeholder 2"/>
          <p:cNvSpPr>
            <a:spLocks noGrp="1"/>
          </p:cNvSpPr>
          <p:nvPr>
            <p:ph idx="1"/>
          </p:nvPr>
        </p:nvSpPr>
        <p:spPr>
          <a:xfrm>
            <a:off x="457200" y="1188719"/>
            <a:ext cx="8229600" cy="5349240"/>
          </a:xfrm>
        </p:spPr>
        <p:txBody>
          <a:bodyPr>
            <a:normAutofit/>
          </a:bodyPr>
          <a:lstStyle/>
          <a:p>
            <a:pPr marL="0" indent="0">
              <a:buNone/>
            </a:pPr>
            <a:r>
              <a:rPr lang="en-US" sz="2400" dirty="0" smtClean="0"/>
              <a:t>LHC Project (prior to its installation) was handled through configuration management to allow</a:t>
            </a:r>
          </a:p>
          <a:p>
            <a:r>
              <a:rPr lang="en-US" sz="2400" dirty="0" smtClean="0"/>
              <a:t>A clear view on the state of the project – in a HW Baseline, LHC Equipment Catalog for Parameters, Layout DB for MAD/X</a:t>
            </a:r>
          </a:p>
          <a:p>
            <a:r>
              <a:rPr lang="en-US" sz="2400" dirty="0" smtClean="0"/>
              <a:t>A common view on the state of the project – Approval of parameters and documents (PLC, TCC, LTC, LMC, </a:t>
            </a:r>
            <a:r>
              <a:rPr lang="en-US" sz="2400" dirty="0" err="1" smtClean="0"/>
              <a:t>Maric</a:t>
            </a:r>
            <a:r>
              <a:rPr lang="en-US" sz="2400" dirty="0" smtClean="0"/>
              <a:t>,…)</a:t>
            </a:r>
            <a:endParaRPr lang="en-US" sz="2400" dirty="0"/>
          </a:p>
          <a:p>
            <a:pPr marL="0" indent="0">
              <a:buNone/>
            </a:pPr>
            <a:endParaRPr lang="en-US" sz="2400" dirty="0" smtClean="0"/>
          </a:p>
          <a:p>
            <a:pPr marL="0" indent="0">
              <a:buNone/>
            </a:pPr>
            <a:r>
              <a:rPr lang="en-US" sz="2400" dirty="0" smtClean="0"/>
              <a:t>LHC Machine (in operation) follows the same rules, with configuration management and change control (ECRs).</a:t>
            </a:r>
          </a:p>
          <a:p>
            <a:r>
              <a:rPr lang="en-US" sz="2400" dirty="0" smtClean="0"/>
              <a:t>Every step/stop is traced – changes from TS/LS to TS/LS</a:t>
            </a:r>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6450689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LHC Project and LHC Machine</a:t>
            </a:r>
            <a:endParaRPr lang="en-GB" sz="3600" dirty="0"/>
          </a:p>
        </p:txBody>
      </p:sp>
      <p:sp>
        <p:nvSpPr>
          <p:cNvPr id="8" name="Content Placeholder 2"/>
          <p:cNvSpPr>
            <a:spLocks noGrp="1"/>
          </p:cNvSpPr>
          <p:nvPr>
            <p:ph idx="1"/>
          </p:nvPr>
        </p:nvSpPr>
        <p:spPr>
          <a:xfrm>
            <a:off x="3997569" y="1124863"/>
            <a:ext cx="5057889" cy="1238255"/>
          </a:xfrm>
        </p:spPr>
        <p:txBody>
          <a:bodyPr>
            <a:normAutofit/>
          </a:bodyPr>
          <a:lstStyle/>
          <a:p>
            <a:pPr marL="0" indent="0">
              <a:buNone/>
            </a:pPr>
            <a:r>
              <a:rPr lang="en-US" sz="2400" dirty="0" smtClean="0"/>
              <a:t>Documents were stored in the Hardware Baseline</a:t>
            </a:r>
            <a:endParaRPr lang="en-US" sz="2400" dirty="0"/>
          </a:p>
          <a:p>
            <a:pPr marL="0" indent="0">
              <a:buNone/>
            </a:pPr>
            <a:endParaRPr lang="en-US" sz="2400" dirty="0" smtClean="0"/>
          </a:p>
          <a:p>
            <a:pPr marL="0" indent="0">
              <a:buNone/>
            </a:pPr>
            <a:endParaRPr lang="en-US" sz="2400" dirty="0" smtClean="0"/>
          </a:p>
        </p:txBody>
      </p:sp>
      <p:pic>
        <p:nvPicPr>
          <p:cNvPr id="3"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70293" y="1124863"/>
            <a:ext cx="3575538" cy="1317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1227" y="2569633"/>
            <a:ext cx="8365573" cy="394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5346095" y="2032000"/>
            <a:ext cx="3507619" cy="369332"/>
          </a:xfrm>
          <a:prstGeom prst="rect">
            <a:avLst/>
          </a:prstGeom>
          <a:noFill/>
        </p:spPr>
        <p:txBody>
          <a:bodyPr wrap="square" rtlCol="0">
            <a:spAutoFit/>
          </a:bodyPr>
          <a:lstStyle/>
          <a:p>
            <a:r>
              <a:rPr lang="en-GB" dirty="0" smtClean="0"/>
              <a:t>From Isabel’s presentation to HLTC</a:t>
            </a:r>
            <a:endParaRPr lang="en-GB" dirty="0"/>
          </a:p>
        </p:txBody>
      </p:sp>
      <p:sp>
        <p:nvSpPr>
          <p:cNvPr id="5" name="Footer Placeholder 4"/>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275484674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Handling concurrently HL-LHC and LHC</a:t>
            </a:r>
            <a:endParaRPr lang="en-GB" sz="3600" dirty="0"/>
          </a:p>
        </p:txBody>
      </p:sp>
      <p:sp>
        <p:nvSpPr>
          <p:cNvPr id="3" name="Content Placeholder 2"/>
          <p:cNvSpPr>
            <a:spLocks noGrp="1"/>
          </p:cNvSpPr>
          <p:nvPr>
            <p:ph idx="1"/>
          </p:nvPr>
        </p:nvSpPr>
        <p:spPr>
          <a:xfrm>
            <a:off x="140678" y="1188719"/>
            <a:ext cx="8546122" cy="5349240"/>
          </a:xfrm>
        </p:spPr>
        <p:txBody>
          <a:bodyPr>
            <a:normAutofit/>
          </a:bodyPr>
          <a:lstStyle/>
          <a:p>
            <a:pPr marL="0" indent="0">
              <a:buNone/>
            </a:pPr>
            <a:r>
              <a:rPr lang="en-US" sz="2400" dirty="0" smtClean="0"/>
              <a:t>Several aspects to consider:</a:t>
            </a:r>
          </a:p>
          <a:p>
            <a:r>
              <a:rPr lang="en-US" sz="2400" dirty="0" smtClean="0"/>
              <a:t>Names </a:t>
            </a:r>
          </a:p>
          <a:p>
            <a:r>
              <a:rPr lang="en-US" sz="2400" dirty="0" smtClean="0"/>
              <a:t>Parameters of magnets</a:t>
            </a:r>
          </a:p>
          <a:p>
            <a:r>
              <a:rPr lang="en-US" sz="2400" dirty="0" smtClean="0"/>
              <a:t>Layout drawings</a:t>
            </a:r>
          </a:p>
          <a:p>
            <a:r>
              <a:rPr lang="en-US" sz="2400" dirty="0" smtClean="0"/>
              <a:t>Functional positions - Slots</a:t>
            </a:r>
          </a:p>
          <a:p>
            <a:r>
              <a:rPr lang="en-US" sz="2400" dirty="0" smtClean="0"/>
              <a:t>HW Baseline</a:t>
            </a:r>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165325857"/>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mn-lt"/>
                <a:ea typeface="+mn-ea"/>
                <a:cs typeface="+mn-cs"/>
              </a:rPr>
              <a:t>Names</a:t>
            </a:r>
            <a:endParaRPr lang="en-GB" sz="3600" dirty="0">
              <a:latin typeface="+mn-lt"/>
              <a:ea typeface="+mn-ea"/>
              <a:cs typeface="+mn-cs"/>
            </a:endParaRPr>
          </a:p>
        </p:txBody>
      </p:sp>
      <p:sp>
        <p:nvSpPr>
          <p:cNvPr id="5" name="TextBox 4"/>
          <p:cNvSpPr txBox="1"/>
          <p:nvPr/>
        </p:nvSpPr>
        <p:spPr>
          <a:xfrm>
            <a:off x="133048" y="1463524"/>
            <a:ext cx="8553752" cy="461665"/>
          </a:xfrm>
          <a:prstGeom prst="rect">
            <a:avLst/>
          </a:prstGeom>
          <a:noFill/>
        </p:spPr>
        <p:txBody>
          <a:bodyPr wrap="square" rtlCol="0">
            <a:spAutoFit/>
          </a:bodyPr>
          <a:lstStyle/>
          <a:p>
            <a:r>
              <a:rPr lang="en-GB" sz="2400" dirty="0">
                <a:solidFill>
                  <a:schemeClr val="tx1">
                    <a:lumMod val="75000"/>
                    <a:lumOff val="25000"/>
                  </a:schemeClr>
                </a:solidFill>
                <a:effectLst>
                  <a:outerShdw blurRad="63500" dist="63500" dir="2700000" algn="tl" rotWithShape="0">
                    <a:schemeClr val="bg1">
                      <a:lumMod val="75000"/>
                      <a:alpha val="50000"/>
                    </a:schemeClr>
                  </a:outerShdw>
                </a:effectLst>
              </a:rPr>
              <a:t>The Naming portal now covers all accelerators</a:t>
            </a:r>
          </a:p>
        </p:txBody>
      </p:sp>
      <p:pic>
        <p:nvPicPr>
          <p:cNvPr id="7" name="Content Placeholder 6"/>
          <p:cNvPicPr>
            <a:picLocks noGrp="1" noChangeAspect="1"/>
          </p:cNvPicPr>
          <p:nvPr>
            <p:ph idx="1"/>
          </p:nvPr>
        </p:nvPicPr>
        <p:blipFill rotWithShape="1">
          <a:blip r:embed="rId2"/>
          <a:srcRect t="6231" b="3603"/>
          <a:stretch/>
        </p:blipFill>
        <p:spPr>
          <a:xfrm>
            <a:off x="1632843" y="2225524"/>
            <a:ext cx="6461276" cy="4080920"/>
          </a:xfrm>
        </p:spPr>
      </p:pic>
      <p:sp>
        <p:nvSpPr>
          <p:cNvPr id="8" name="Footer Placeholder 7"/>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350399551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mn-lt"/>
                <a:ea typeface="+mn-ea"/>
                <a:cs typeface="+mn-cs"/>
              </a:rPr>
              <a:t>Names</a:t>
            </a:r>
            <a:endParaRPr lang="en-GB" sz="2400" dirty="0">
              <a:latin typeface="+mn-lt"/>
              <a:ea typeface="+mn-ea"/>
              <a:cs typeface="+mn-cs"/>
            </a:endParaRPr>
          </a:p>
        </p:txBody>
      </p:sp>
      <p:sp>
        <p:nvSpPr>
          <p:cNvPr id="3" name="Content Placeholder 2"/>
          <p:cNvSpPr>
            <a:spLocks noGrp="1"/>
          </p:cNvSpPr>
          <p:nvPr>
            <p:ph idx="1"/>
          </p:nvPr>
        </p:nvSpPr>
        <p:spPr>
          <a:xfrm>
            <a:off x="140678" y="1188719"/>
            <a:ext cx="8546122" cy="5349240"/>
          </a:xfrm>
        </p:spPr>
        <p:txBody>
          <a:bodyPr>
            <a:normAutofit/>
          </a:bodyPr>
          <a:lstStyle/>
          <a:p>
            <a:pPr marL="0" indent="0">
              <a:buNone/>
            </a:pPr>
            <a:r>
              <a:rPr lang="en-US" sz="2400" dirty="0" smtClean="0"/>
              <a:t>Names have to be compatible with existing ones and properly declared in Naming, e.g. MQXF.</a:t>
            </a:r>
          </a:p>
          <a:p>
            <a:pPr marL="0" indent="0">
              <a:buNone/>
            </a:pPr>
            <a:r>
              <a:rPr lang="en-US" sz="2400" dirty="0" smtClean="0"/>
              <a:t>Proposal : </a:t>
            </a:r>
          </a:p>
          <a:p>
            <a:r>
              <a:rPr lang="en-US" sz="2400" dirty="0" smtClean="0"/>
              <a:t>Use </a:t>
            </a:r>
            <a:r>
              <a:rPr lang="en-US" sz="2400" dirty="0" smtClean="0">
                <a:hlinkClick r:id="rId2"/>
              </a:rPr>
              <a:t>Accelerators-naming.Service@cern.ch</a:t>
            </a:r>
            <a:r>
              <a:rPr lang="en-US" sz="2400" dirty="0"/>
              <a:t> </a:t>
            </a:r>
            <a:r>
              <a:rPr lang="en-US" sz="2400" dirty="0" smtClean="0"/>
              <a:t>address</a:t>
            </a:r>
          </a:p>
          <a:p>
            <a:r>
              <a:rPr lang="en-US" sz="2400" dirty="0" smtClean="0"/>
              <a:t>Get a reference person in the Magnets group with an overview of all the codes</a:t>
            </a:r>
          </a:p>
          <a:p>
            <a:pPr marL="0" indent="0">
              <a:buNone/>
            </a:pPr>
            <a:r>
              <a:rPr lang="en-US" sz="2400" dirty="0" smtClean="0"/>
              <a:t>Issue : </a:t>
            </a:r>
          </a:p>
          <a:p>
            <a:r>
              <a:rPr lang="en-US" sz="2400" dirty="0" smtClean="0"/>
              <a:t>Might be necessary to update to 8 characters for the equipment codes. QA-WG issue</a:t>
            </a:r>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20689235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521812" cy="914400"/>
          </a:xfrm>
        </p:spPr>
        <p:txBody>
          <a:bodyPr/>
          <a:lstStyle/>
          <a:p>
            <a:r>
              <a:rPr lang="en-US" sz="3600" dirty="0">
                <a:latin typeface="+mn-lt"/>
                <a:ea typeface="+mn-ea"/>
                <a:cs typeface="+mn-cs"/>
              </a:rPr>
              <a:t>Parameters</a:t>
            </a:r>
            <a:endParaRPr lang="en-GB" sz="2400" dirty="0">
              <a:latin typeface="+mn-lt"/>
              <a:ea typeface="+mn-ea"/>
              <a:cs typeface="+mn-cs"/>
            </a:endParaRPr>
          </a:p>
        </p:txBody>
      </p:sp>
      <p:pic>
        <p:nvPicPr>
          <p:cNvPr id="4"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53521" y="1618581"/>
            <a:ext cx="3366778" cy="30711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3305" y="1465023"/>
            <a:ext cx="3783612" cy="33375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ight Arrow 4"/>
          <p:cNvSpPr/>
          <p:nvPr/>
        </p:nvSpPr>
        <p:spPr>
          <a:xfrm>
            <a:off x="4032367" y="2649053"/>
            <a:ext cx="703384" cy="48475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TextBox 6"/>
          <p:cNvSpPr txBox="1"/>
          <p:nvPr/>
        </p:nvSpPr>
        <p:spPr>
          <a:xfrm>
            <a:off x="5367473" y="6105332"/>
            <a:ext cx="3495523" cy="369332"/>
          </a:xfrm>
          <a:prstGeom prst="rect">
            <a:avLst/>
          </a:prstGeom>
          <a:noFill/>
        </p:spPr>
        <p:txBody>
          <a:bodyPr wrap="square" rtlCol="0">
            <a:spAutoFit/>
          </a:bodyPr>
          <a:lstStyle/>
          <a:p>
            <a:r>
              <a:rPr lang="en-GB" dirty="0" smtClean="0"/>
              <a:t>From Isabel’s presentation to HLTC</a:t>
            </a:r>
            <a:endParaRPr lang="en-GB" dirty="0"/>
          </a:p>
        </p:txBody>
      </p:sp>
      <p:sp>
        <p:nvSpPr>
          <p:cNvPr id="6" name="Footer Placeholder 5"/>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73855846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t>Parameters</a:t>
            </a:r>
            <a:endParaRPr lang="en-GB" dirty="0"/>
          </a:p>
        </p:txBody>
      </p:sp>
      <p:sp>
        <p:nvSpPr>
          <p:cNvPr id="3" name="Content Placeholder 2"/>
          <p:cNvSpPr>
            <a:spLocks noGrp="1"/>
          </p:cNvSpPr>
          <p:nvPr>
            <p:ph idx="1"/>
          </p:nvPr>
        </p:nvSpPr>
        <p:spPr>
          <a:xfrm>
            <a:off x="140678" y="1188719"/>
            <a:ext cx="8546122" cy="5349240"/>
          </a:xfrm>
        </p:spPr>
        <p:txBody>
          <a:bodyPr>
            <a:normAutofit/>
          </a:bodyPr>
          <a:lstStyle/>
          <a:p>
            <a:pPr marL="0" indent="0">
              <a:buNone/>
            </a:pPr>
            <a:r>
              <a:rPr lang="en-US" sz="2400" smtClean="0"/>
              <a:t>As </a:t>
            </a:r>
            <a:r>
              <a:rPr lang="en-US" sz="2400" dirty="0" smtClean="0"/>
              <a:t>a reminder, the equipment catalogue </a:t>
            </a:r>
            <a:r>
              <a:rPr lang="en-US" sz="2400" dirty="0"/>
              <a:t>is fully integrated into the </a:t>
            </a:r>
            <a:r>
              <a:rPr lang="en-US" sz="2400" dirty="0" smtClean="0"/>
              <a:t>Layout </a:t>
            </a:r>
            <a:r>
              <a:rPr lang="en-US" sz="2400" dirty="0"/>
              <a:t>and actively used today by operations, MAD generation files, ELQA campaigns, HWC tests</a:t>
            </a:r>
          </a:p>
          <a:p>
            <a:pPr marL="0" indent="0">
              <a:buNone/>
            </a:pPr>
            <a:r>
              <a:rPr lang="en-US" sz="2400" dirty="0" smtClean="0"/>
              <a:t>Proposal : </a:t>
            </a:r>
          </a:p>
          <a:p>
            <a:r>
              <a:rPr lang="en-US" sz="2400" dirty="0" smtClean="0"/>
              <a:t>Use the LHC equipment catalogue</a:t>
            </a:r>
          </a:p>
          <a:p>
            <a:pPr marL="0" indent="0">
              <a:buNone/>
            </a:pPr>
            <a:r>
              <a:rPr lang="en-US" sz="2400" dirty="0" smtClean="0"/>
              <a:t>Issue :</a:t>
            </a:r>
          </a:p>
          <a:p>
            <a:r>
              <a:rPr lang="en-US" sz="2400" dirty="0" smtClean="0"/>
              <a:t>Approve the parameters </a:t>
            </a:r>
          </a:p>
          <a:p>
            <a:pPr marL="0" indent="0">
              <a:buNone/>
            </a:pPr>
            <a:endParaRPr lang="en-US" sz="2400" dirty="0" smtClean="0"/>
          </a:p>
        </p:txBody>
      </p:sp>
      <p:sp>
        <p:nvSpPr>
          <p:cNvPr id="4" name="Footer Placeholder 3"/>
          <p:cNvSpPr>
            <a:spLocks noGrp="1"/>
          </p:cNvSpPr>
          <p:nvPr>
            <p:ph type="ftr" sz="quarter" idx="11"/>
          </p:nvPr>
        </p:nvSpPr>
        <p:spPr/>
        <p:txBody>
          <a:bodyPr/>
          <a:lstStyle/>
          <a:p>
            <a:r>
              <a:rPr lang="tr-TR" smtClean="0"/>
              <a:t>S. Chemli - 2013-03-26</a:t>
            </a:r>
            <a:endParaRPr lang="en-US"/>
          </a:p>
        </p:txBody>
      </p:sp>
    </p:spTree>
    <p:extLst>
      <p:ext uri="{BB962C8B-B14F-4D97-AF65-F5344CB8AC3E}">
        <p14:creationId xmlns:p14="http://schemas.microsoft.com/office/powerpoint/2010/main" val="123616370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3D553D58-F42B-43B9-BDA1-90638D0CBA0D}">
  <ds:schemaRefs>
    <ds:schemaRef ds:uri="http://schemas.microsoft.com/office/2006/documentManagement/types"/>
    <ds:schemaRef ds:uri="http://www.w3.org/XML/1998/namespace"/>
    <ds:schemaRef ds:uri="http://schemas.openxmlformats.org/package/2006/metadata/core-properties"/>
    <ds:schemaRef ds:uri="http://purl.org/dc/terms/"/>
    <ds:schemaRef ds:uri="http://purl.org/dc/dcmitype/"/>
    <ds:schemaRef ds:uri="http://schemas.microsoft.com/office/2006/metadata/properties"/>
    <ds:schemaRef ds:uri="http://schemas.microsoft.com/office/infopath/2007/PartnerControls"/>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5343</TotalTime>
  <Words>1020</Words>
  <Application>Microsoft Macintosh PowerPoint</Application>
  <PresentationFormat>On-screen Show (4:3)</PresentationFormat>
  <Paragraphs>105</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HiLumiLHC_PresentationTemplate</vt:lpstr>
      <vt:lpstr>HL-LHC  Configuration Management</vt:lpstr>
      <vt:lpstr>HL-LHC Configuration Management</vt:lpstr>
      <vt:lpstr>LHC Project and LHC Machine</vt:lpstr>
      <vt:lpstr>LHC Project and LHC Machine</vt:lpstr>
      <vt:lpstr>Handling concurrently HL-LHC and LHC</vt:lpstr>
      <vt:lpstr>Names</vt:lpstr>
      <vt:lpstr>Names</vt:lpstr>
      <vt:lpstr>Parameters</vt:lpstr>
      <vt:lpstr>Parameters</vt:lpstr>
      <vt:lpstr>Layout Drawings</vt:lpstr>
      <vt:lpstr>Functional Positions - Slots</vt:lpstr>
      <vt:lpstr>HW Baseline</vt:lpstr>
      <vt:lpstr>HW Baseline</vt:lpstr>
      <vt:lpstr>Activity and HW Baseline/Parameters</vt:lpstr>
      <vt:lpstr>Activity and HW Baseline/Parameters</vt:lpstr>
      <vt:lpstr>What’s next</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keywords>EDMS 1259984</cp:keywords>
  <cp:lastModifiedBy>Samy CHEMLI</cp:lastModifiedBy>
  <cp:revision>97</cp:revision>
  <dcterms:created xsi:type="dcterms:W3CDTF">2011-12-13T14:40:13Z</dcterms:created>
  <dcterms:modified xsi:type="dcterms:W3CDTF">2013-03-25T17:14:23Z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