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76" r:id="rId2"/>
    <p:sldId id="349" r:id="rId3"/>
    <p:sldId id="378" r:id="rId4"/>
    <p:sldId id="379" r:id="rId5"/>
    <p:sldId id="380" r:id="rId6"/>
    <p:sldId id="383" r:id="rId7"/>
    <p:sldId id="369" r:id="rId8"/>
    <p:sldId id="371" r:id="rId9"/>
    <p:sldId id="374" r:id="rId10"/>
    <p:sldId id="375" r:id="rId11"/>
    <p:sldId id="372" r:id="rId12"/>
    <p:sldId id="373" r:id="rId13"/>
    <p:sldId id="381" r:id="rId14"/>
    <p:sldId id="346" r:id="rId15"/>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4835" autoAdjust="0"/>
    <p:restoredTop sz="94660"/>
  </p:normalViewPr>
  <p:slideViewPr>
    <p:cSldViewPr>
      <p:cViewPr>
        <p:scale>
          <a:sx n="130" d="100"/>
          <a:sy n="130" d="100"/>
        </p:scale>
        <p:origin x="-99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n-US"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76C98D2-E937-4498-9BA4-A518674C6767}" type="datetimeFigureOut">
              <a:rPr lang="en-US"/>
              <a:pPr>
                <a:defRPr/>
              </a:pPr>
              <a:t>3/25/2013</a:t>
            </a:fld>
            <a:endParaRPr lang="en-US" dirty="0"/>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dirty="0">
                <a:latin typeface="+mn-lt"/>
              </a:defRPr>
            </a:lvl1pPr>
          </a:lstStyle>
          <a:p>
            <a:pPr>
              <a:defRPr/>
            </a:pPr>
            <a:endParaRPr lang="en-US" dirty="0"/>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C191BBD5-978B-447B-A74F-C9FBEA931F5D}" type="slidenum">
              <a:rPr lang="en-US"/>
              <a:pPr>
                <a:defRPr/>
              </a:pPr>
              <a:t>‹#›</a:t>
            </a:fld>
            <a:endParaRPr lang="en-US" dirty="0"/>
          </a:p>
        </p:txBody>
      </p:sp>
    </p:spTree>
    <p:extLst>
      <p:ext uri="{BB962C8B-B14F-4D97-AF65-F5344CB8AC3E}">
        <p14:creationId xmlns:p14="http://schemas.microsoft.com/office/powerpoint/2010/main" val="7962219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B653C41-D646-42E9-A0D9-27E119492B28}" type="datetimeFigureOut">
              <a:rPr lang="en-US"/>
              <a:pPr>
                <a:defRPr/>
              </a:pPr>
              <a:t>3/25/2013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312AC2A-EBC3-4FAF-8C44-0447CDF41EA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DAC3BE9-D2CD-486A-86BA-304CEB672D4B}" type="datetimeFigureOut">
              <a:rPr lang="en-US"/>
              <a:pPr>
                <a:defRPr/>
              </a:pPr>
              <a:t>3/25/2013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B61FAF4-61AD-4058-87FB-8F4518AC4B5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CE6BC75-ED26-401D-AD1C-612F868C0160}" type="datetimeFigureOut">
              <a:rPr lang="en-US"/>
              <a:pPr>
                <a:defRPr/>
              </a:pPr>
              <a:t>3/25/2013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8A50DF1-1169-427D-9DF9-014FEDC6FBA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C66B4B-C0BF-407A-9B0E-45A9B765A788}" type="datetimeFigureOut">
              <a:rPr lang="en-US"/>
              <a:pPr>
                <a:defRPr/>
              </a:pPr>
              <a:t>3/25/2013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3B73B68-B97F-4605-87A5-1736DE5715E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27A8FC0-F17D-40A6-9D75-47D17E17EB20}" type="datetimeFigureOut">
              <a:rPr lang="en-US"/>
              <a:pPr>
                <a:defRPr/>
              </a:pPr>
              <a:t>3/25/2013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11AC935-3C4B-4760-8F93-27CFF8B8BF1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0A9973F-F924-4F45-BA34-A67061BFE4C9}" type="datetimeFigureOut">
              <a:rPr lang="en-US"/>
              <a:pPr>
                <a:defRPr/>
              </a:pPr>
              <a:t>3/25/2013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5F3F052D-61D8-44B2-8735-F897ABD93B8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CC02C9C-8941-44D5-8B27-E69A033B3203}" type="datetimeFigureOut">
              <a:rPr lang="en-US"/>
              <a:pPr>
                <a:defRPr/>
              </a:pPr>
              <a:t>3/25/2013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B692A30-2E59-45D6-A527-4BCED560B023}"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9E08115-FD57-4235-92FF-8E97508B8195}" type="datetimeFigureOut">
              <a:rPr lang="en-US"/>
              <a:pPr>
                <a:defRPr/>
              </a:pPr>
              <a:t>3/25/2013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CAC7A738-BDDE-4E7B-B2A3-36FDCCE4DC1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1B463F8-4139-4D86-9274-F62C5EE6D981}" type="datetimeFigureOut">
              <a:rPr lang="en-US"/>
              <a:pPr>
                <a:defRPr/>
              </a:pPr>
              <a:t>3/25/2013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E5F0FCE6-C4F1-4F34-AFC7-A9DCD6E5C96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21C2AED-423B-48D6-BCF1-5805A3C1394C}" type="datetimeFigureOut">
              <a:rPr lang="en-US"/>
              <a:pPr>
                <a:defRPr/>
              </a:pPr>
              <a:t>3/25/2013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E8E89AC-BC0E-4FDB-8DAD-1C8D040CCF6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24A3E57-9969-4EDA-A352-AAC00EABF3C4}" type="datetimeFigureOut">
              <a:rPr lang="en-US"/>
              <a:pPr>
                <a:defRPr/>
              </a:pPr>
              <a:t>3/25/2013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5B07B9E1-C46A-4C92-B698-995E1396A1B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92BFEC9-1B87-4DA0-AEFD-A247FC7A4F49}" type="datetimeFigureOut">
              <a:rPr lang="en-US"/>
              <a:pPr>
                <a:defRPr/>
              </a:pPr>
              <a:t>3/25/2013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2D01F80-4087-4C2D-9FF8-185F23A091D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Footer Placeholder 4"/>
          <p:cNvSpPr>
            <a:spLocks noGrp="1"/>
          </p:cNvSpPr>
          <p:nvPr>
            <p:ph type="ftr" sz="quarter" idx="11"/>
          </p:nvPr>
        </p:nvSpPr>
        <p:spPr bwMode="auto">
          <a:xfrm>
            <a:off x="1905000" y="2895600"/>
            <a:ext cx="5638800" cy="457200"/>
          </a:xfrm>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en-US" sz="2000" dirty="0" smtClean="0">
                <a:solidFill>
                  <a:schemeClr val="tx2"/>
                </a:solidFill>
              </a:rPr>
              <a:t>H. MAINAUD DURAND</a:t>
            </a:r>
          </a:p>
          <a:p>
            <a:pPr fontAlgn="base">
              <a:spcBef>
                <a:spcPct val="0"/>
              </a:spcBef>
              <a:spcAft>
                <a:spcPct val="0"/>
              </a:spcAft>
            </a:pPr>
            <a:r>
              <a:rPr lang="en-US" sz="1400" dirty="0" smtClean="0">
                <a:solidFill>
                  <a:schemeClr val="tx2"/>
                </a:solidFill>
              </a:rPr>
              <a:t> </a:t>
            </a:r>
          </a:p>
          <a:p>
            <a:pPr fontAlgn="base">
              <a:spcBef>
                <a:spcPct val="0"/>
              </a:spcBef>
              <a:spcAft>
                <a:spcPct val="0"/>
              </a:spcAft>
            </a:pPr>
            <a:endParaRPr lang="en-US" sz="1400" dirty="0" smtClean="0">
              <a:solidFill>
                <a:schemeClr val="tx2"/>
              </a:solidFill>
            </a:endParaRPr>
          </a:p>
        </p:txBody>
      </p:sp>
      <p:sp>
        <p:nvSpPr>
          <p:cNvPr id="24578" name="Rectangle 2"/>
          <p:cNvSpPr>
            <a:spLocks noGrp="1" noChangeArrowheads="1"/>
          </p:cNvSpPr>
          <p:nvPr>
            <p:ph type="ctrTitle"/>
          </p:nvPr>
        </p:nvSpPr>
        <p:spPr>
          <a:xfrm>
            <a:off x="381000" y="1354138"/>
            <a:ext cx="8305800" cy="1470025"/>
          </a:xfrm>
        </p:spPr>
        <p:txBody>
          <a:bodyPr rtlCol="0">
            <a:normAutofit/>
          </a:bodyPr>
          <a:lstStyle/>
          <a:p>
            <a:pPr fontAlgn="auto">
              <a:spcAft>
                <a:spcPts val="0"/>
              </a:spcAft>
              <a:defRPr/>
            </a:pPr>
            <a:r>
              <a:rPr lang="en-US" sz="2800" b="1" dirty="0" smtClean="0">
                <a:solidFill>
                  <a:schemeClr val="tx2"/>
                </a:solidFill>
                <a:latin typeface="+mn-lt"/>
                <a:ea typeface="+mn-ea"/>
                <a:cs typeface="+mn-cs"/>
              </a:rPr>
              <a:t>Survey aspects in the HL-insertions</a:t>
            </a:r>
            <a:endParaRPr lang="en-US" sz="2800" b="1" dirty="0">
              <a:solidFill>
                <a:schemeClr val="tx2"/>
              </a:solidFill>
              <a:latin typeface="+mn-lt"/>
              <a:ea typeface="+mn-ea"/>
              <a:cs typeface="+mn-cs"/>
            </a:endParaRPr>
          </a:p>
        </p:txBody>
      </p:sp>
      <p:sp>
        <p:nvSpPr>
          <p:cNvPr id="6" name="TextBox 5"/>
          <p:cNvSpPr txBox="1">
            <a:spLocks noChangeArrowheads="1"/>
          </p:cNvSpPr>
          <p:nvPr/>
        </p:nvSpPr>
        <p:spPr bwMode="auto">
          <a:xfrm>
            <a:off x="566737" y="3899238"/>
            <a:ext cx="7010400" cy="1815882"/>
          </a:xfrm>
          <a:prstGeom prst="rect">
            <a:avLst/>
          </a:prstGeom>
          <a:noFill/>
          <a:ln w="9525">
            <a:noFill/>
            <a:miter lim="800000"/>
            <a:headEnd/>
            <a:tailEnd/>
          </a:ln>
        </p:spPr>
        <p:txBody>
          <a:bodyPr wrap="square">
            <a:spAutoFit/>
          </a:bodyPr>
          <a:lstStyle/>
          <a:p>
            <a:pPr fontAlgn="auto">
              <a:spcBef>
                <a:spcPts val="0"/>
              </a:spcBef>
              <a:spcAft>
                <a:spcPts val="0"/>
              </a:spcAft>
              <a:defRPr/>
            </a:pPr>
            <a:r>
              <a:rPr lang="en-US" sz="1400" dirty="0">
                <a:solidFill>
                  <a:schemeClr val="tx2"/>
                </a:solidFill>
                <a:latin typeface="+mn-lt"/>
              </a:rPr>
              <a:t>OUTLINE</a:t>
            </a:r>
          </a:p>
          <a:p>
            <a:pPr fontAlgn="auto">
              <a:spcBef>
                <a:spcPts val="0"/>
              </a:spcBef>
              <a:spcAft>
                <a:spcPts val="0"/>
              </a:spcAft>
              <a:defRPr/>
            </a:pPr>
            <a:endParaRPr lang="en-US" sz="1400" dirty="0">
              <a:solidFill>
                <a:schemeClr val="tx2"/>
              </a:solidFill>
              <a:latin typeface="+mn-lt"/>
            </a:endParaRPr>
          </a:p>
          <a:p>
            <a:pPr fontAlgn="auto">
              <a:spcBef>
                <a:spcPts val="0"/>
              </a:spcBef>
              <a:spcAft>
                <a:spcPts val="0"/>
              </a:spcAft>
              <a:defRPr/>
            </a:pPr>
            <a:endParaRPr lang="en-US" sz="1400" dirty="0">
              <a:solidFill>
                <a:schemeClr val="tx2"/>
              </a:solidFill>
              <a:latin typeface="+mn-lt"/>
            </a:endParaRPr>
          </a:p>
          <a:p>
            <a:pPr indent="-457200" fontAlgn="auto">
              <a:spcBef>
                <a:spcPts val="0"/>
              </a:spcBef>
              <a:spcAft>
                <a:spcPts val="0"/>
              </a:spcAft>
              <a:buFont typeface="Wingdings" pitchFamily="2" charset="2"/>
              <a:buChar char="ü"/>
              <a:defRPr/>
            </a:pPr>
            <a:r>
              <a:rPr lang="en-US" sz="1400" dirty="0">
                <a:solidFill>
                  <a:schemeClr val="tx2"/>
                </a:solidFill>
                <a:latin typeface="+mn-lt"/>
              </a:rPr>
              <a:t>A</a:t>
            </a:r>
            <a:r>
              <a:rPr lang="en-US" sz="1400" dirty="0" smtClean="0">
                <a:solidFill>
                  <a:schemeClr val="tx2"/>
                </a:solidFill>
                <a:latin typeface="+mn-lt"/>
              </a:rPr>
              <a:t>lignment achieved on the low beta quadrupoles</a:t>
            </a:r>
            <a:endParaRPr lang="en-US" sz="1400" dirty="0">
              <a:solidFill>
                <a:schemeClr val="tx2"/>
              </a:solidFill>
              <a:latin typeface="+mn-lt"/>
            </a:endParaRPr>
          </a:p>
          <a:p>
            <a:pPr indent="-457200" fontAlgn="auto">
              <a:spcBef>
                <a:spcPts val="0"/>
              </a:spcBef>
              <a:spcAft>
                <a:spcPts val="0"/>
              </a:spcAft>
              <a:buFont typeface="Wingdings" pitchFamily="2" charset="2"/>
              <a:buChar char="ü"/>
              <a:defRPr/>
            </a:pPr>
            <a:r>
              <a:rPr lang="en-US" sz="1400" dirty="0" smtClean="0">
                <a:solidFill>
                  <a:schemeClr val="tx2"/>
                </a:solidFill>
                <a:latin typeface="+mn-lt"/>
              </a:rPr>
              <a:t>Lessons learnt</a:t>
            </a:r>
          </a:p>
          <a:p>
            <a:pPr indent="-457200" fontAlgn="auto">
              <a:spcBef>
                <a:spcPts val="0"/>
              </a:spcBef>
              <a:spcAft>
                <a:spcPts val="0"/>
              </a:spcAft>
              <a:buFont typeface="Wingdings" pitchFamily="2" charset="2"/>
              <a:buChar char="ü"/>
              <a:defRPr/>
            </a:pPr>
            <a:r>
              <a:rPr lang="fr-CH" sz="1400" dirty="0" smtClean="0">
                <a:solidFill>
                  <a:schemeClr val="tx2"/>
                </a:solidFill>
                <a:latin typeface="+mn-lt"/>
              </a:rPr>
              <a:t>Survey needs</a:t>
            </a:r>
            <a:endParaRPr lang="en-US" sz="1400" dirty="0">
              <a:solidFill>
                <a:schemeClr val="tx2"/>
              </a:solidFill>
              <a:latin typeface="+mn-lt"/>
            </a:endParaRPr>
          </a:p>
          <a:p>
            <a:pPr indent="-457200" fontAlgn="auto">
              <a:spcBef>
                <a:spcPts val="0"/>
              </a:spcBef>
              <a:spcAft>
                <a:spcPts val="0"/>
              </a:spcAft>
              <a:buFont typeface="Wingdings" pitchFamily="2" charset="2"/>
              <a:buChar char="ü"/>
              <a:defRPr/>
            </a:pPr>
            <a:r>
              <a:rPr lang="en-US" sz="1400" dirty="0" smtClean="0">
                <a:solidFill>
                  <a:schemeClr val="tx2"/>
                </a:solidFill>
                <a:latin typeface="+mn-lt"/>
              </a:rPr>
              <a:t>Conclusion: actions to be undertaken</a:t>
            </a:r>
            <a:endParaRPr lang="en-US" sz="1400" dirty="0">
              <a:solidFill>
                <a:schemeClr val="tx2"/>
              </a:solidFill>
              <a:latin typeface="+mn-lt"/>
            </a:endParaRPr>
          </a:p>
          <a:p>
            <a:pPr lvl="1" fontAlgn="auto">
              <a:spcBef>
                <a:spcPts val="0"/>
              </a:spcBef>
              <a:spcAft>
                <a:spcPts val="0"/>
              </a:spcAft>
              <a:defRPr/>
            </a:pPr>
            <a:endParaRPr lang="en-US" sz="1400" dirty="0">
              <a:solidFill>
                <a:schemeClr val="tx2"/>
              </a:solidFill>
              <a:latin typeface="+mn-lt"/>
            </a:endParaRPr>
          </a:p>
        </p:txBody>
      </p:sp>
      <p:sp>
        <p:nvSpPr>
          <p:cNvPr id="2" name="Rectangle 1"/>
          <p:cNvSpPr/>
          <p:nvPr/>
        </p:nvSpPr>
        <p:spPr>
          <a:xfrm>
            <a:off x="457200" y="3810000"/>
            <a:ext cx="5976937" cy="175656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278665"/>
            <a:ext cx="1066800" cy="112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6677" y="278665"/>
            <a:ext cx="2170942" cy="1036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Footer Placeholder 4"/>
          <p:cNvSpPr txBox="1">
            <a:spLocks/>
          </p:cNvSpPr>
          <p:nvPr/>
        </p:nvSpPr>
        <p:spPr bwMode="auto">
          <a:xfrm>
            <a:off x="6864706" y="6324600"/>
            <a:ext cx="2279294" cy="457200"/>
          </a:xfrm>
          <a:prstGeom prst="rect">
            <a:avLst/>
          </a:prstGeom>
          <a:noFill/>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ctr"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l" fontAlgn="base">
              <a:spcBef>
                <a:spcPct val="0"/>
              </a:spcBef>
              <a:spcAft>
                <a:spcPct val="0"/>
              </a:spcAft>
            </a:pPr>
            <a:r>
              <a:rPr lang="en-US" sz="1600" dirty="0" smtClean="0">
                <a:solidFill>
                  <a:schemeClr val="tx2"/>
                </a:solidFill>
              </a:rPr>
              <a:t>4</a:t>
            </a:r>
            <a:r>
              <a:rPr lang="en-US" sz="1600" baseline="30000" dirty="0" smtClean="0">
                <a:solidFill>
                  <a:schemeClr val="tx2"/>
                </a:solidFill>
              </a:rPr>
              <a:t>th</a:t>
            </a:r>
            <a:r>
              <a:rPr lang="en-US" sz="1600" dirty="0" smtClean="0">
                <a:solidFill>
                  <a:schemeClr val="tx2"/>
                </a:solidFill>
              </a:rPr>
              <a:t> HL-LHC PLC meeting </a:t>
            </a:r>
          </a:p>
          <a:p>
            <a:pPr fontAlgn="base">
              <a:spcBef>
                <a:spcPct val="0"/>
              </a:spcBef>
              <a:spcAft>
                <a:spcPct val="0"/>
              </a:spcAft>
            </a:pPr>
            <a:r>
              <a:rPr lang="en-US" sz="1600" dirty="0" smtClean="0">
                <a:solidFill>
                  <a:schemeClr val="tx2"/>
                </a:solidFill>
              </a:rPr>
              <a:t> </a:t>
            </a:r>
          </a:p>
          <a:p>
            <a:pPr fontAlgn="base">
              <a:spcBef>
                <a:spcPct val="0"/>
              </a:spcBef>
              <a:spcAft>
                <a:spcPct val="0"/>
              </a:spcAft>
            </a:pPr>
            <a:endParaRPr lang="en-US" sz="1600" dirty="0" smtClean="0">
              <a:solidFill>
                <a:schemeClr val="tx2"/>
              </a:solidFill>
            </a:endParaRPr>
          </a:p>
        </p:txBody>
      </p:sp>
      <p:sp>
        <p:nvSpPr>
          <p:cNvPr id="9" name="Footer Placeholder 4"/>
          <p:cNvSpPr txBox="1">
            <a:spLocks/>
          </p:cNvSpPr>
          <p:nvPr/>
        </p:nvSpPr>
        <p:spPr bwMode="auto">
          <a:xfrm>
            <a:off x="76200" y="6324600"/>
            <a:ext cx="2279294" cy="457200"/>
          </a:xfrm>
          <a:prstGeom prst="rect">
            <a:avLst/>
          </a:prstGeom>
          <a:noFill/>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ctr" rtl="0" fontAlgn="auto">
              <a:spcBef>
                <a:spcPts val="0"/>
              </a:spcBef>
              <a:spcAft>
                <a:spcPts val="0"/>
              </a:spcAft>
              <a:defRPr sz="1200" kern="1200">
                <a:solidFill>
                  <a:schemeClr val="tx1">
                    <a:tint val="75000"/>
                  </a:schemeClr>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l" fontAlgn="base">
              <a:spcBef>
                <a:spcPct val="0"/>
              </a:spcBef>
              <a:spcAft>
                <a:spcPct val="0"/>
              </a:spcAft>
            </a:pPr>
            <a:r>
              <a:rPr lang="en-US" sz="1600" dirty="0" smtClean="0">
                <a:solidFill>
                  <a:schemeClr val="tx2"/>
                </a:solidFill>
              </a:rPr>
              <a:t>26/03/2013</a:t>
            </a:r>
          </a:p>
          <a:p>
            <a:pPr fontAlgn="base">
              <a:spcBef>
                <a:spcPct val="0"/>
              </a:spcBef>
              <a:spcAft>
                <a:spcPct val="0"/>
              </a:spcAft>
            </a:pPr>
            <a:r>
              <a:rPr lang="en-US" sz="1600" dirty="0" smtClean="0">
                <a:solidFill>
                  <a:schemeClr val="tx2"/>
                </a:solidFill>
              </a:rPr>
              <a:t> </a:t>
            </a:r>
          </a:p>
          <a:p>
            <a:pPr fontAlgn="base">
              <a:spcBef>
                <a:spcPct val="0"/>
              </a:spcBef>
              <a:spcAft>
                <a:spcPct val="0"/>
              </a:spcAft>
            </a:pPr>
            <a:endParaRPr lang="en-US" sz="1600" dirty="0" smtClean="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10</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Survey needs </a:t>
            </a:r>
            <a:r>
              <a:rPr lang="en-US" dirty="0" smtClean="0">
                <a:solidFill>
                  <a:schemeClr val="tx2"/>
                </a:solidFill>
                <a:latin typeface="+mn-lt"/>
                <a:sym typeface="Wingdings" pitchFamily="2" charset="2"/>
              </a:rPr>
              <a:t> initial alignment</a:t>
            </a:r>
            <a:endParaRPr lang="en-US" dirty="0">
              <a:solidFill>
                <a:schemeClr val="tx2"/>
              </a:solidFill>
              <a:latin typeface="+mn-lt"/>
            </a:endParaRPr>
          </a:p>
        </p:txBody>
      </p:sp>
      <p:sp>
        <p:nvSpPr>
          <p:cNvPr id="16" name="Text Box 4"/>
          <p:cNvSpPr txBox="1">
            <a:spLocks noChangeArrowheads="1"/>
          </p:cNvSpPr>
          <p:nvPr/>
        </p:nvSpPr>
        <p:spPr bwMode="auto">
          <a:xfrm>
            <a:off x="-1" y="1066800"/>
            <a:ext cx="8820150" cy="3754874"/>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For each component, SU needs to know its tolerance of alignment, and prepare its associated budget of </a:t>
            </a:r>
            <a:r>
              <a:rPr lang="en-US" sz="1400" dirty="0" smtClean="0">
                <a:solidFill>
                  <a:schemeClr val="tx2"/>
                </a:solidFill>
                <a:latin typeface="+mn-lt"/>
                <a:sym typeface="Wingdings" pitchFamily="2" charset="2"/>
              </a:rPr>
              <a:t>error</a:t>
            </a:r>
          </a:p>
          <a:p>
            <a:pPr marL="742950" indent="-285750" algn="just">
              <a:spcBef>
                <a:spcPct val="50000"/>
              </a:spcBef>
              <a:buFont typeface="Wingdings" pitchFamily="2" charset="2"/>
              <a:buChar char="ü"/>
            </a:pPr>
            <a:endParaRPr lang="fr-CH" sz="1400" dirty="0">
              <a:solidFill>
                <a:schemeClr val="tx2"/>
              </a:solidFill>
              <a:latin typeface="+mn-lt"/>
              <a:sym typeface="Wingdings" pitchFamily="2" charset="2"/>
            </a:endParaRPr>
          </a:p>
          <a:p>
            <a:pPr marL="742950" indent="-285750" algn="just">
              <a:spcBef>
                <a:spcPct val="50000"/>
              </a:spcBef>
              <a:buFont typeface="Wingdings" pitchFamily="2" charset="2"/>
              <a:buChar char="ü"/>
            </a:pPr>
            <a:endParaRPr lang="fr-CH" sz="1400" dirty="0">
              <a:solidFill>
                <a:schemeClr val="tx2"/>
              </a:solidFill>
              <a:latin typeface="+mn-lt"/>
              <a:sym typeface="Wingdings" pitchFamily="2" charset="2"/>
            </a:endParaRPr>
          </a:p>
          <a:p>
            <a:pPr marL="742950" indent="-285750" algn="just">
              <a:spcBef>
                <a:spcPct val="50000"/>
              </a:spcBef>
              <a:buFont typeface="Wingdings" pitchFamily="2" charset="2"/>
              <a:buChar char="ü"/>
            </a:pPr>
            <a:endParaRPr lang="fr-CH"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Because of radiations, access to LSS will be more and more restricted, with shielding added along the tunnel around the components, which will complicated the standard measurements. It is proposed to extend the stretched wire (or alternative solution) from Q3 to Q5, and the same for the HLS system</a:t>
            </a:r>
            <a:r>
              <a:rPr lang="en-US" sz="1400" dirty="0">
                <a:solidFill>
                  <a:schemeClr val="tx2"/>
                </a:solidFill>
                <a:latin typeface="+mn-lt"/>
                <a:sym typeface="Wingdings" pitchFamily="2" charset="2"/>
              </a:rPr>
              <a:t>.</a:t>
            </a: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Develop another solution to link radially the tunnel references on both sides of ATLAS and CMS experiments through the UPS galleries. The same problem is raised for CLIC and ILC: two collaborations are under preparation with JINR and </a:t>
            </a:r>
            <a:r>
              <a:rPr lang="en-US" sz="1400" dirty="0" smtClean="0">
                <a:solidFill>
                  <a:schemeClr val="tx2"/>
                </a:solidFill>
                <a:latin typeface="+mn-lt"/>
                <a:sym typeface="Wingdings" pitchFamily="2" charset="2"/>
              </a:rPr>
              <a:t>NPL</a:t>
            </a:r>
            <a:endParaRPr lang="en-US" sz="1400" dirty="0" smtClean="0">
              <a:solidFill>
                <a:schemeClr val="tx2"/>
              </a:solidFill>
              <a:latin typeface="+mn-lt"/>
              <a:sym typeface="Wingdings" pitchFamily="2" charset="2"/>
            </a:endParaRPr>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600200"/>
            <a:ext cx="3314700" cy="1026947"/>
          </a:xfrm>
          <a:prstGeom prst="rect">
            <a:avLst/>
          </a:prstGeom>
          <a:noFill/>
          <a:ln w="9525">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6040" y="1585663"/>
            <a:ext cx="4276794" cy="1041484"/>
          </a:xfrm>
          <a:prstGeom prst="rect">
            <a:avLst/>
          </a:prstGeom>
          <a:noFill/>
          <a:ln w="9525">
            <a:solidFill>
              <a:srgbClr val="0070C0"/>
            </a:solidFill>
            <a:miter lim="800000"/>
            <a:headEnd/>
            <a:tailEnd/>
          </a:ln>
          <a:extLst>
            <a:ext uri="{909E8E84-426E-40DD-AFC4-6F175D3DCCD1}">
              <a14:hiddenFill xmlns:a14="http://schemas.microsoft.com/office/drawing/2010/main">
                <a:solidFill>
                  <a:schemeClr val="accent1"/>
                </a:solidFill>
              </a14:hiddenFill>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9643" y="4876800"/>
            <a:ext cx="4972794" cy="1707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246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11</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Survey needs </a:t>
            </a:r>
            <a:r>
              <a:rPr lang="en-US" dirty="0" smtClean="0">
                <a:solidFill>
                  <a:schemeClr val="tx2"/>
                </a:solidFill>
                <a:latin typeface="+mn-lt"/>
                <a:sym typeface="Wingdings" pitchFamily="2" charset="2"/>
              </a:rPr>
              <a:t> Monitoring &amp; smoothing</a:t>
            </a:r>
            <a:endParaRPr lang="en-US" dirty="0">
              <a:solidFill>
                <a:schemeClr val="tx2"/>
              </a:solidFill>
              <a:latin typeface="+mn-lt"/>
            </a:endParaRPr>
          </a:p>
        </p:txBody>
      </p:sp>
      <p:sp>
        <p:nvSpPr>
          <p:cNvPr id="16" name="Text Box 4"/>
          <p:cNvSpPr txBox="1">
            <a:spLocks noChangeArrowheads="1"/>
          </p:cNvSpPr>
          <p:nvPr/>
        </p:nvSpPr>
        <p:spPr bwMode="auto">
          <a:xfrm>
            <a:off x="-1" y="1066800"/>
            <a:ext cx="8820150" cy="6447919"/>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Taking into account the level of radiations, it will be necessary to limit as far as possible all work near the low beta quadrupoles and first elements of the LSS (up to Q5) including stand alone components, which means:</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The monitoring of the position of the components by alignment systems according to 6 DOF.</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The remote positioning of the components by motorized jacks.</a:t>
            </a:r>
          </a:p>
          <a:p>
            <a:pPr marL="1200150" lvl="1" indent="-285750" algn="just">
              <a:spcBef>
                <a:spcPct val="50000"/>
              </a:spcBef>
              <a:buFont typeface="Arial" pitchFamily="34" charset="0"/>
              <a:buChar char="•"/>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The only alignment systems that are radiation hard are the WPS, HLS and DOMS systems currently installed in the LHC: the sensor is passive and its electronics is installed remotely in the UPS galleries of points 1 and 5 (maximum distance between the sensor and its electronics: 30 m). </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What will be the residual dose rates in UPS galleries during LS3 and after?</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At which length from the sensors could we find a safer place? (A length above 30 m would imply new developments concerning the electronics of the sensors)</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Sensors were validated at a total dose of 200 </a:t>
            </a:r>
            <a:r>
              <a:rPr lang="en-US" sz="1400" dirty="0" err="1" smtClean="0">
                <a:solidFill>
                  <a:schemeClr val="tx2"/>
                </a:solidFill>
                <a:latin typeface="+mn-lt"/>
                <a:sym typeface="Wingdings" pitchFamily="2" charset="2"/>
              </a:rPr>
              <a:t>kGy</a:t>
            </a:r>
            <a:r>
              <a:rPr lang="en-US" sz="1400" dirty="0" smtClean="0">
                <a:solidFill>
                  <a:schemeClr val="tx2"/>
                </a:solidFill>
                <a:latin typeface="+mn-lt"/>
                <a:sym typeface="Wingdings" pitchFamily="2" charset="2"/>
              </a:rPr>
              <a:t>, further tests need to be undertaken for HL-LHC.</a:t>
            </a:r>
          </a:p>
          <a:p>
            <a:pPr marL="1200150" lvl="1" indent="-285750" algn="just">
              <a:spcBef>
                <a:spcPct val="50000"/>
              </a:spcBef>
              <a:buFont typeface="Arial" pitchFamily="34" charset="0"/>
              <a:buChar char="•"/>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Some alternatives are under study for the CLIC project, with smaller space constraints than WPS, HLS and DOMS systems, so the most constraining requirements will be taken into account.</a:t>
            </a:r>
          </a:p>
          <a:p>
            <a:pPr marL="742950"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Install deep leveling references in a safer area of the LHC and link them permanently to the HLS system, by a system to be developed.</a:t>
            </a:r>
            <a:endParaRPr lang="en-US" sz="1400" dirty="0" smtClean="0">
              <a:solidFill>
                <a:schemeClr val="tx2"/>
              </a:solidFill>
              <a:latin typeface="+mn-lt"/>
              <a:sym typeface="Wingdings" pitchFamily="2" charset="2"/>
            </a:endParaRPr>
          </a:p>
          <a:p>
            <a:pPr marL="914400" lvl="1" algn="just">
              <a:spcBef>
                <a:spcPct val="50000"/>
              </a:spcBef>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1200150" lvl="1"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1200150" lvl="1" indent="-285750" algn="just">
              <a:spcBef>
                <a:spcPct val="50000"/>
              </a:spcBef>
              <a:buFont typeface="Courier New" pitchFamily="49" charset="0"/>
              <a:buChar char="o"/>
            </a:pPr>
            <a:endParaRPr lang="en-US" sz="1400" dirty="0">
              <a:solidFill>
                <a:schemeClr val="tx2"/>
              </a:solidFill>
              <a:latin typeface="+mn-lt"/>
              <a:sym typeface="Wingdings" pitchFamily="2" charset="2"/>
            </a:endParaRPr>
          </a:p>
        </p:txBody>
      </p:sp>
    </p:spTree>
    <p:extLst>
      <p:ext uri="{BB962C8B-B14F-4D97-AF65-F5344CB8AC3E}">
        <p14:creationId xmlns:p14="http://schemas.microsoft.com/office/powerpoint/2010/main" val="3994138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12</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Survey needs </a:t>
            </a:r>
            <a:r>
              <a:rPr lang="en-US" dirty="0" smtClean="0">
                <a:solidFill>
                  <a:schemeClr val="tx2"/>
                </a:solidFill>
                <a:latin typeface="+mn-lt"/>
                <a:sym typeface="Wingdings" pitchFamily="2" charset="2"/>
              </a:rPr>
              <a:t> Monitoring &amp; smoothing</a:t>
            </a:r>
            <a:endParaRPr lang="en-US" dirty="0">
              <a:solidFill>
                <a:schemeClr val="tx2"/>
              </a:solidFill>
              <a:latin typeface="+mn-lt"/>
            </a:endParaRPr>
          </a:p>
        </p:txBody>
      </p:sp>
      <p:sp>
        <p:nvSpPr>
          <p:cNvPr id="16" name="Text Box 4"/>
          <p:cNvSpPr txBox="1">
            <a:spLocks noChangeArrowheads="1"/>
          </p:cNvSpPr>
          <p:nvPr/>
        </p:nvSpPr>
        <p:spPr bwMode="auto">
          <a:xfrm>
            <a:off x="0" y="838200"/>
            <a:ext cx="8820150" cy="5693866"/>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Space requirements:</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a:t>
            </a:r>
            <a:r>
              <a:rPr lang="en-US" sz="1400" i="1" dirty="0" smtClean="0">
                <a:solidFill>
                  <a:schemeClr val="tx2"/>
                </a:solidFill>
                <a:latin typeface="+mn-lt"/>
                <a:sym typeface="Wingdings" pitchFamily="2" charset="2"/>
              </a:rPr>
              <a:t>Stretched wire and associated sensors</a:t>
            </a:r>
            <a:r>
              <a:rPr lang="en-US" sz="1400" dirty="0" smtClean="0">
                <a:solidFill>
                  <a:schemeClr val="tx2"/>
                </a:solidFill>
                <a:latin typeface="+mn-lt"/>
                <a:sym typeface="Wingdings" pitchFamily="2" charset="2"/>
              </a:rPr>
              <a:t>] : Integration of a continuous straight line (cylinder dia. 100 mm), straight above fiducials of components, on the transport side (for an easy access in case of maintenance), plus space for wire stretchers along Q1 and the last component.</a:t>
            </a:r>
          </a:p>
          <a:p>
            <a:pPr marL="1200150" lvl="1" indent="-285750" algn="just">
              <a:spcBef>
                <a:spcPct val="50000"/>
              </a:spcBef>
              <a:buFont typeface="Arial" pitchFamily="34" charset="0"/>
              <a:buChar char="•"/>
            </a:pPr>
            <a:endParaRPr lang="en-US" sz="1400" dirty="0" smtClean="0">
              <a:solidFill>
                <a:schemeClr val="tx2"/>
              </a:solidFill>
              <a:latin typeface="+mn-lt"/>
              <a:sym typeface="Wingdings" pitchFamily="2" charset="2"/>
            </a:endParaRPr>
          </a:p>
          <a:p>
            <a:pPr marL="1200150" lvl="1" indent="-285750" algn="just">
              <a:spcBef>
                <a:spcPct val="50000"/>
              </a:spcBef>
              <a:buFont typeface="Arial" pitchFamily="34" charset="0"/>
              <a:buChar char="•"/>
            </a:pPr>
            <a:endParaRPr lang="en-US" sz="1400" dirty="0" smtClean="0">
              <a:solidFill>
                <a:schemeClr val="tx2"/>
              </a:solidFill>
              <a:latin typeface="+mn-lt"/>
              <a:sym typeface="Wingdings" pitchFamily="2" charset="2"/>
            </a:endParaRPr>
          </a:p>
          <a:p>
            <a:pPr marL="1200150" lvl="1" indent="-285750" algn="just">
              <a:spcBef>
                <a:spcPct val="50000"/>
              </a:spcBef>
              <a:buFont typeface="Arial" pitchFamily="34" charset="0"/>
              <a:buChar char="•"/>
            </a:pPr>
            <a:endParaRPr lang="en-US" sz="1400" dirty="0" smtClean="0">
              <a:solidFill>
                <a:schemeClr val="tx2"/>
              </a:solidFill>
              <a:latin typeface="+mn-lt"/>
              <a:sym typeface="Wingdings" pitchFamily="2" charset="2"/>
            </a:endParaRPr>
          </a:p>
          <a:p>
            <a:pPr marL="1200150" lvl="1" indent="-285750" algn="just">
              <a:spcBef>
                <a:spcPct val="50000"/>
              </a:spcBef>
              <a:buFont typeface="Arial" pitchFamily="34" charset="0"/>
              <a:buChar char="•"/>
            </a:pPr>
            <a:endParaRPr lang="en-US" sz="1400" dirty="0" smtClean="0">
              <a:solidFill>
                <a:schemeClr val="tx2"/>
              </a:solidFill>
              <a:latin typeface="+mn-lt"/>
              <a:sym typeface="Wingdings" pitchFamily="2" charset="2"/>
            </a:endParaRPr>
          </a:p>
          <a:p>
            <a:pPr marL="1200150" lvl="1" indent="-285750" algn="just">
              <a:spcBef>
                <a:spcPct val="50000"/>
              </a:spcBef>
              <a:buFont typeface="Arial" pitchFamily="34" charset="0"/>
              <a:buChar char="•"/>
            </a:pPr>
            <a:endParaRPr lang="en-US" sz="1400" dirty="0" smtClean="0">
              <a:solidFill>
                <a:schemeClr val="tx2"/>
              </a:solidFill>
              <a:sym typeface="Wingdings" pitchFamily="2" charset="2"/>
            </a:endParaRPr>
          </a:p>
          <a:p>
            <a:pPr marL="1200150" lvl="1" indent="-285750" algn="just">
              <a:spcBef>
                <a:spcPct val="50000"/>
              </a:spcBef>
              <a:buFont typeface="Arial" pitchFamily="34" charset="0"/>
              <a:buChar char="•"/>
            </a:pPr>
            <a:endParaRPr lang="en-US" sz="1400" dirty="0">
              <a:solidFill>
                <a:schemeClr val="tx2"/>
              </a:solidFill>
              <a:sym typeface="Wingdings" pitchFamily="2" charset="2"/>
            </a:endParaRPr>
          </a:p>
          <a:p>
            <a:pPr marL="1200150" lvl="1" indent="-285750" algn="just">
              <a:spcBef>
                <a:spcPct val="50000"/>
              </a:spcBef>
              <a:buFont typeface="Arial" pitchFamily="34" charset="0"/>
              <a:buChar char="•"/>
            </a:pPr>
            <a:endParaRPr lang="en-US" sz="1400" dirty="0" smtClean="0">
              <a:solidFill>
                <a:schemeClr val="tx2"/>
              </a:solidFill>
              <a:sym typeface="Wingdings" pitchFamily="2" charset="2"/>
            </a:endParaRP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a:t>
            </a:r>
            <a:r>
              <a:rPr lang="en-US" sz="1400" i="1" dirty="0" smtClean="0">
                <a:solidFill>
                  <a:schemeClr val="tx2"/>
                </a:solidFill>
                <a:latin typeface="+mn-lt"/>
                <a:sym typeface="Wingdings" pitchFamily="2" charset="2"/>
              </a:rPr>
              <a:t>left / right link</a:t>
            </a:r>
            <a:r>
              <a:rPr lang="en-US" sz="1400" dirty="0" smtClean="0">
                <a:solidFill>
                  <a:schemeClr val="tx2"/>
                </a:solidFill>
                <a:latin typeface="+mn-lt"/>
                <a:sym typeface="Wingdings" pitchFamily="2" charset="2"/>
              </a:rPr>
              <a:t>]: one additional fiducial on the cryostat in front of each boreholes coming from </a:t>
            </a:r>
            <a:r>
              <a:rPr lang="en-US" sz="1400" dirty="0">
                <a:solidFill>
                  <a:schemeClr val="tx2"/>
                </a:solidFill>
                <a:latin typeface="+mn-lt"/>
                <a:sym typeface="Wingdings" pitchFamily="2" charset="2"/>
              </a:rPr>
              <a:t>the UPS galleries, and a continuous line between the borehole and associated fiducial</a:t>
            </a:r>
            <a:r>
              <a:rPr lang="en-US" sz="1400" dirty="0" smtClean="0">
                <a:solidFill>
                  <a:schemeClr val="tx2"/>
                </a:solidFill>
                <a:latin typeface="+mn-lt"/>
                <a:sym typeface="Wingdings" pitchFamily="2" charset="2"/>
              </a:rPr>
              <a:t>.</a:t>
            </a:r>
          </a:p>
          <a:p>
            <a:pPr marL="1200150" lvl="1" indent="-285750" algn="just">
              <a:spcBef>
                <a:spcPct val="50000"/>
              </a:spcBef>
              <a:buFont typeface="Arial" pitchFamily="34" charset="0"/>
              <a:buChar char="•"/>
            </a:pPr>
            <a:r>
              <a:rPr lang="en-US" sz="1400" dirty="0">
                <a:solidFill>
                  <a:schemeClr val="tx2"/>
                </a:solidFill>
                <a:latin typeface="+mn-lt"/>
                <a:sym typeface="Wingdings" pitchFamily="2" charset="2"/>
              </a:rPr>
              <a:t>[</a:t>
            </a:r>
            <a:r>
              <a:rPr lang="en-US" sz="1400" i="1" dirty="0">
                <a:solidFill>
                  <a:schemeClr val="tx2"/>
                </a:solidFill>
                <a:latin typeface="+mn-lt"/>
                <a:sym typeface="Wingdings" pitchFamily="2" charset="2"/>
              </a:rPr>
              <a:t>Water surface and associated sensors</a:t>
            </a:r>
            <a:r>
              <a:rPr lang="en-US" sz="1400" dirty="0">
                <a:solidFill>
                  <a:schemeClr val="tx2"/>
                </a:solidFill>
                <a:latin typeface="+mn-lt"/>
                <a:sym typeface="Wingdings" pitchFamily="2" charset="2"/>
              </a:rPr>
              <a:t>]: horizontal lines (cylinder dia. 100 mm), by levels (as the tunnel is in slope) linking from time to time fiducials on the cryostats</a:t>
            </a:r>
          </a:p>
          <a:p>
            <a:pPr marL="1200150" lvl="1" indent="-285750" algn="just">
              <a:spcBef>
                <a:spcPct val="50000"/>
              </a:spcBef>
              <a:buFont typeface="Arial" pitchFamily="34" charset="0"/>
              <a:buChar char="•"/>
            </a:pPr>
            <a:endParaRPr lang="en-US" sz="1400" dirty="0">
              <a:solidFill>
                <a:schemeClr val="tx2"/>
              </a:solidFill>
              <a:latin typeface="+mn-lt"/>
              <a:sym typeface="Wingdings" pitchFamily="2" charset="2"/>
            </a:endParaRPr>
          </a:p>
          <a:p>
            <a:pPr marL="1200150" lvl="1" indent="-285750" algn="just">
              <a:spcBef>
                <a:spcPct val="50000"/>
              </a:spcBef>
              <a:buFont typeface="Arial" pitchFamily="34" charset="0"/>
              <a:buChar char="•"/>
            </a:pPr>
            <a:endParaRPr lang="en-US" sz="1400" dirty="0" smtClean="0">
              <a:solidFill>
                <a:schemeClr val="tx2"/>
              </a:solidFill>
              <a:latin typeface="+mn-lt"/>
              <a:sym typeface="Wingdings" pitchFamily="2" charset="2"/>
            </a:endParaRPr>
          </a:p>
          <a:p>
            <a:pPr marL="1200150" lvl="1" indent="-285750" algn="just">
              <a:spcBef>
                <a:spcPct val="50000"/>
              </a:spcBef>
              <a:buFont typeface="Arial" pitchFamily="34" charset="0"/>
              <a:buChar char="•"/>
            </a:pPr>
            <a:endParaRPr lang="en-US" sz="1400" dirty="0">
              <a:solidFill>
                <a:schemeClr val="tx2"/>
              </a:solidFill>
              <a:latin typeface="+mn-lt"/>
              <a:sym typeface="Wingdings" pitchFamily="2" charset="2"/>
            </a:endParaRPr>
          </a:p>
          <a:p>
            <a:pPr marL="1200150" lvl="1" indent="-285750" algn="just">
              <a:spcBef>
                <a:spcPct val="50000"/>
              </a:spcBef>
              <a:buFont typeface="Arial" pitchFamily="34" charset="0"/>
              <a:buChar char="•"/>
            </a:pPr>
            <a:endParaRPr lang="en-US" sz="1400" dirty="0" smtClean="0">
              <a:solidFill>
                <a:schemeClr val="tx2"/>
              </a:solidFill>
              <a:latin typeface="+mn-lt"/>
              <a:sym typeface="Wingdings" pitchFamily="2" charset="2"/>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5524" y="5333999"/>
            <a:ext cx="6567486" cy="1382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401" y="2057399"/>
            <a:ext cx="6477000" cy="1957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70431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530B7F6-C5A7-47D7-A55B-26732341D208}" type="slidenum">
              <a:rPr lang="fr-FR"/>
              <a:pPr algn="l">
                <a:defRPr/>
              </a:pPr>
              <a:t>13</a:t>
            </a:fld>
            <a:endParaRPr lang="fr-FR" dirty="0"/>
          </a:p>
        </p:txBody>
      </p:sp>
      <p:sp>
        <p:nvSpPr>
          <p:cNvPr id="28674" name="Text Box 3"/>
          <p:cNvSpPr txBox="1">
            <a:spLocks noChangeArrowheads="1"/>
          </p:cNvSpPr>
          <p:nvPr/>
        </p:nvSpPr>
        <p:spPr bwMode="auto">
          <a:xfrm>
            <a:off x="0" y="228600"/>
            <a:ext cx="6011863" cy="369888"/>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dirty="0" smtClean="0">
                <a:solidFill>
                  <a:schemeClr val="tx2"/>
                </a:solidFill>
                <a:latin typeface="+mn-lt"/>
              </a:rPr>
              <a:t>Open points</a:t>
            </a:r>
            <a:endParaRPr lang="en-US" dirty="0">
              <a:solidFill>
                <a:schemeClr val="tx2"/>
              </a:solidFill>
              <a:latin typeface="+mn-lt"/>
            </a:endParaRPr>
          </a:p>
        </p:txBody>
      </p:sp>
      <p:sp>
        <p:nvSpPr>
          <p:cNvPr id="23" name="Rectangle 22"/>
          <p:cNvSpPr/>
          <p:nvPr/>
        </p:nvSpPr>
        <p:spPr>
          <a:xfrm>
            <a:off x="395288" y="1112838"/>
            <a:ext cx="5548312" cy="5047536"/>
          </a:xfrm>
          <a:prstGeom prst="rect">
            <a:avLst/>
          </a:prstGeom>
        </p:spPr>
        <p:txBody>
          <a:bodyPr wrap="square">
            <a:spAutoFit/>
          </a:bodyPr>
          <a:lstStyle/>
          <a:p>
            <a:pPr marL="457200" indent="-457200" algn="just">
              <a:buFont typeface="Arial" charset="0"/>
              <a:buChar char="•"/>
            </a:pPr>
            <a:r>
              <a:rPr lang="en-US" sz="1400" dirty="0" smtClean="0">
                <a:solidFill>
                  <a:schemeClr val="tx2"/>
                </a:solidFill>
                <a:latin typeface="+mn-lt"/>
                <a:sym typeface="Wingdings" pitchFamily="2" charset="2"/>
              </a:rPr>
              <a:t>Monitoring of the cold mass w.r.t. external fiducials</a:t>
            </a:r>
          </a:p>
          <a:p>
            <a:pPr marL="457200" indent="-457200" algn="just">
              <a:buFont typeface="Arial" charset="0"/>
              <a:buChar char="•"/>
            </a:pPr>
            <a:endParaRPr lang="en-US" sz="1400" dirty="0" smtClean="0">
              <a:solidFill>
                <a:schemeClr val="tx2"/>
              </a:solidFill>
              <a:latin typeface="+mn-lt"/>
              <a:sym typeface="Wingdings" pitchFamily="2" charset="2"/>
            </a:endParaRPr>
          </a:p>
          <a:p>
            <a:pPr marL="457200" indent="-457200" algn="just">
              <a:buFont typeface="Arial" charset="0"/>
              <a:buChar char="•"/>
            </a:pPr>
            <a:r>
              <a:rPr lang="en-US" sz="1400" dirty="0" smtClean="0">
                <a:solidFill>
                  <a:schemeClr val="tx2"/>
                </a:solidFill>
                <a:latin typeface="+mn-lt"/>
                <a:sym typeface="Wingdings" pitchFamily="2" charset="2"/>
              </a:rPr>
              <a:t>Link between left/right sides of experiments</a:t>
            </a:r>
          </a:p>
          <a:p>
            <a:pPr marL="457200" indent="-457200" algn="just">
              <a:buFont typeface="Arial" charset="0"/>
              <a:buChar char="•"/>
            </a:pPr>
            <a:endParaRPr lang="en-US" sz="1400" dirty="0" smtClean="0">
              <a:solidFill>
                <a:schemeClr val="tx2"/>
              </a:solidFill>
              <a:latin typeface="+mn-lt"/>
              <a:sym typeface="Wingdings" pitchFamily="2" charset="2"/>
            </a:endParaRPr>
          </a:p>
          <a:p>
            <a:pPr marL="457200" indent="-457200" algn="just">
              <a:buFont typeface="Arial" charset="0"/>
              <a:buChar char="•"/>
            </a:pPr>
            <a:r>
              <a:rPr lang="en-US" sz="1400" dirty="0" smtClean="0">
                <a:solidFill>
                  <a:schemeClr val="tx2"/>
                </a:solidFill>
                <a:latin typeface="+mn-lt"/>
                <a:sym typeface="Wingdings" pitchFamily="2" charset="2"/>
              </a:rPr>
              <a:t>Study of fiducialisation strategy for all components</a:t>
            </a:r>
          </a:p>
          <a:p>
            <a:pPr marL="457200" indent="-457200" algn="just">
              <a:buFont typeface="Arial" charset="0"/>
              <a:buChar char="•"/>
            </a:pPr>
            <a:endParaRPr lang="en-US" sz="1400" dirty="0" smtClean="0">
              <a:solidFill>
                <a:schemeClr val="tx2"/>
              </a:solidFill>
              <a:latin typeface="+mn-lt"/>
              <a:sym typeface="Wingdings" pitchFamily="2" charset="2"/>
            </a:endParaRPr>
          </a:p>
          <a:p>
            <a:pPr marL="457200" indent="-457200" algn="just">
              <a:buFont typeface="Arial" charset="0"/>
              <a:buChar char="•"/>
            </a:pPr>
            <a:r>
              <a:rPr lang="en-US" sz="1400" dirty="0" smtClean="0">
                <a:solidFill>
                  <a:schemeClr val="tx2"/>
                </a:solidFill>
                <a:latin typeface="+mn-lt"/>
                <a:sym typeface="Wingdings" pitchFamily="2" charset="2"/>
              </a:rPr>
              <a:t>Study of alignment strategy for all components</a:t>
            </a:r>
          </a:p>
          <a:p>
            <a:pPr marL="457200" indent="-457200" algn="just">
              <a:buFont typeface="Arial" charset="0"/>
              <a:buChar char="•"/>
            </a:pPr>
            <a:endParaRPr lang="en-US" sz="1400" dirty="0" smtClean="0">
              <a:solidFill>
                <a:schemeClr val="tx2"/>
              </a:solidFill>
              <a:latin typeface="+mn-lt"/>
              <a:sym typeface="Wingdings" pitchFamily="2" charset="2"/>
            </a:endParaRPr>
          </a:p>
          <a:p>
            <a:pPr marL="457200" indent="-457200" algn="just">
              <a:buFont typeface="Arial" charset="0"/>
              <a:buChar char="•"/>
            </a:pPr>
            <a:r>
              <a:rPr lang="en-US" sz="1400" dirty="0" smtClean="0">
                <a:solidFill>
                  <a:schemeClr val="tx2"/>
                </a:solidFill>
                <a:latin typeface="+mn-lt"/>
                <a:sym typeface="Wingdings" pitchFamily="2" charset="2"/>
              </a:rPr>
              <a:t>Special case of the collimators</a:t>
            </a:r>
          </a:p>
          <a:p>
            <a:pPr marL="457200" indent="-457200" algn="just">
              <a:buFont typeface="Arial" charset="0"/>
              <a:buChar char="•"/>
            </a:pPr>
            <a:endParaRPr lang="en-US" sz="1400" dirty="0" smtClean="0">
              <a:solidFill>
                <a:schemeClr val="tx2"/>
              </a:solidFill>
              <a:latin typeface="+mn-lt"/>
              <a:sym typeface="Wingdings" pitchFamily="2" charset="2"/>
            </a:endParaRPr>
          </a:p>
          <a:p>
            <a:pPr marL="457200" indent="-457200" algn="just">
              <a:buFont typeface="Arial" charset="0"/>
              <a:buChar char="•"/>
            </a:pPr>
            <a:r>
              <a:rPr lang="en-US" sz="1400" dirty="0" smtClean="0">
                <a:solidFill>
                  <a:schemeClr val="tx2"/>
                </a:solidFill>
                <a:latin typeface="+mn-lt"/>
                <a:sym typeface="Wingdings" pitchFamily="2" charset="2"/>
              </a:rPr>
              <a:t>Special case of the TAS</a:t>
            </a:r>
          </a:p>
          <a:p>
            <a:pPr marL="457200" indent="-457200" algn="just">
              <a:buFont typeface="Arial" charset="0"/>
              <a:buChar char="•"/>
            </a:pPr>
            <a:endParaRPr lang="en-US" sz="1400" dirty="0" smtClean="0">
              <a:solidFill>
                <a:schemeClr val="tx2"/>
              </a:solidFill>
              <a:latin typeface="+mn-lt"/>
              <a:sym typeface="Wingdings" pitchFamily="2" charset="2"/>
            </a:endParaRPr>
          </a:p>
          <a:p>
            <a:pPr marL="457200" indent="-457200" algn="just">
              <a:buFont typeface="Arial" charset="0"/>
              <a:buChar char="•"/>
            </a:pPr>
            <a:r>
              <a:rPr lang="en-US" sz="1400" dirty="0" smtClean="0">
                <a:solidFill>
                  <a:schemeClr val="tx2"/>
                </a:solidFill>
                <a:latin typeface="+mn-lt"/>
                <a:sym typeface="Wingdings" pitchFamily="2" charset="2"/>
              </a:rPr>
              <a:t>Development of alternative solutions of alignment systems</a:t>
            </a:r>
          </a:p>
          <a:p>
            <a:pPr marL="457200" indent="-457200" algn="just">
              <a:buFont typeface="Arial" charset="0"/>
              <a:buChar char="•"/>
            </a:pPr>
            <a:endParaRPr lang="en-US" sz="1400" dirty="0" smtClean="0">
              <a:solidFill>
                <a:schemeClr val="tx2"/>
              </a:solidFill>
              <a:latin typeface="+mn-lt"/>
              <a:sym typeface="Wingdings" pitchFamily="2" charset="2"/>
            </a:endParaRPr>
          </a:p>
          <a:p>
            <a:pPr marL="457200" indent="-457200" algn="just">
              <a:buFont typeface="Arial" charset="0"/>
              <a:buChar char="•"/>
            </a:pPr>
            <a:r>
              <a:rPr lang="en-US" sz="1400" dirty="0" smtClean="0">
                <a:solidFill>
                  <a:schemeClr val="tx2"/>
                </a:solidFill>
                <a:latin typeface="+mn-lt"/>
                <a:sym typeface="Wingdings" pitchFamily="2" charset="2"/>
              </a:rPr>
              <a:t>Upgrade the current solution to high radiation level (remote installation, remote maintenance, electronics at a distance above 30 m from the sensor)</a:t>
            </a:r>
          </a:p>
          <a:p>
            <a:pPr marL="457200" indent="-457200" algn="just">
              <a:buFont typeface="Arial" charset="0"/>
              <a:buChar char="•"/>
            </a:pPr>
            <a:endParaRPr lang="en-US" sz="1400" dirty="0" smtClean="0">
              <a:solidFill>
                <a:schemeClr val="tx2"/>
              </a:solidFill>
              <a:latin typeface="+mn-lt"/>
              <a:sym typeface="Wingdings" pitchFamily="2" charset="2"/>
            </a:endParaRPr>
          </a:p>
          <a:p>
            <a:pPr marL="457200" indent="-457200" algn="just">
              <a:buFont typeface="Arial" charset="0"/>
              <a:buChar char="•"/>
            </a:pPr>
            <a:r>
              <a:rPr lang="en-US" sz="1400" dirty="0" smtClean="0">
                <a:solidFill>
                  <a:schemeClr val="tx2"/>
                </a:solidFill>
                <a:latin typeface="+mn-lt"/>
                <a:sym typeface="Wingdings" pitchFamily="2" charset="2"/>
              </a:rPr>
              <a:t>Development of remote adjustment systems</a:t>
            </a:r>
          </a:p>
          <a:p>
            <a:pPr marL="457200" indent="-457200" algn="just">
              <a:buFont typeface="Arial" charset="0"/>
              <a:buChar char="•"/>
            </a:pPr>
            <a:endParaRPr lang="en-US" sz="1400" dirty="0" smtClean="0">
              <a:solidFill>
                <a:schemeClr val="tx2"/>
              </a:solidFill>
              <a:latin typeface="+mn-lt"/>
              <a:sym typeface="Wingdings" pitchFamily="2" charset="2"/>
            </a:endParaRPr>
          </a:p>
          <a:p>
            <a:pPr marL="457200" indent="-457200" algn="just">
              <a:buFont typeface="Arial" charset="0"/>
              <a:buChar char="•"/>
            </a:pPr>
            <a:r>
              <a:rPr lang="en-US" sz="1400" dirty="0" smtClean="0">
                <a:solidFill>
                  <a:schemeClr val="tx2"/>
                </a:solidFill>
                <a:latin typeface="+mn-lt"/>
                <a:sym typeface="Wingdings" pitchFamily="2" charset="2"/>
              </a:rPr>
              <a:t>Integration of lines of sight</a:t>
            </a:r>
          </a:p>
          <a:p>
            <a:pPr marL="457200" indent="-457200" algn="just">
              <a:buFont typeface="Arial" charset="0"/>
              <a:buChar char="•"/>
            </a:pPr>
            <a:endParaRPr lang="en-US" sz="1400" dirty="0" smtClean="0">
              <a:solidFill>
                <a:schemeClr val="tx2"/>
              </a:solidFill>
              <a:latin typeface="+mn-lt"/>
              <a:sym typeface="Wingdings" pitchFamily="2" charset="2"/>
            </a:endParaRPr>
          </a:p>
          <a:p>
            <a:pPr marL="914400" lvl="1" indent="-457200">
              <a:buFont typeface="Courier New" pitchFamily="49" charset="0"/>
              <a:buChar char="o"/>
            </a:pPr>
            <a:endParaRPr lang="en-US" sz="1400" dirty="0">
              <a:solidFill>
                <a:schemeClr val="tx2"/>
              </a:solidFill>
              <a:latin typeface="+mn-lt"/>
              <a:sym typeface="Wingdings" pitchFamily="2" charset="2"/>
            </a:endParaRPr>
          </a:p>
        </p:txBody>
      </p:sp>
      <p:sp>
        <p:nvSpPr>
          <p:cNvPr id="5" name="Text Box 2"/>
          <p:cNvSpPr txBox="1">
            <a:spLocks noChangeArrowheads="1"/>
          </p:cNvSpPr>
          <p:nvPr/>
        </p:nvSpPr>
        <p:spPr bwMode="auto">
          <a:xfrm>
            <a:off x="5960059" y="1106450"/>
            <a:ext cx="2087563" cy="307777"/>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Specific HL-LHC</a:t>
            </a:r>
            <a:endParaRPr lang="en-US" sz="1400" dirty="0">
              <a:solidFill>
                <a:schemeClr val="bg1"/>
              </a:solidFill>
              <a:latin typeface="+mj-lt"/>
            </a:endParaRPr>
          </a:p>
        </p:txBody>
      </p:sp>
      <p:sp>
        <p:nvSpPr>
          <p:cNvPr id="6" name="Text Box 2"/>
          <p:cNvSpPr txBox="1">
            <a:spLocks noChangeArrowheads="1"/>
          </p:cNvSpPr>
          <p:nvPr/>
        </p:nvSpPr>
        <p:spPr bwMode="auto">
          <a:xfrm>
            <a:off x="5943600" y="1524000"/>
            <a:ext cx="2087563" cy="307777"/>
          </a:xfrm>
          <a:prstGeom prst="rect">
            <a:avLst/>
          </a:prstGeom>
          <a:solidFill>
            <a:schemeClr val="tx2">
              <a:lumMod val="40000"/>
              <a:lumOff val="60000"/>
            </a:schemeClr>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CLIC, ILC, HL-LHC</a:t>
            </a:r>
            <a:endParaRPr lang="en-US" sz="1400" dirty="0">
              <a:solidFill>
                <a:schemeClr val="bg1"/>
              </a:solidFill>
              <a:latin typeface="+mj-lt"/>
            </a:endParaRPr>
          </a:p>
        </p:txBody>
      </p:sp>
      <p:sp>
        <p:nvSpPr>
          <p:cNvPr id="7" name="Text Box 2"/>
          <p:cNvSpPr txBox="1">
            <a:spLocks noChangeArrowheads="1"/>
          </p:cNvSpPr>
          <p:nvPr/>
        </p:nvSpPr>
        <p:spPr bwMode="auto">
          <a:xfrm>
            <a:off x="5943600" y="1964939"/>
            <a:ext cx="2087563" cy="307777"/>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Specific HL-LHC</a:t>
            </a:r>
            <a:endParaRPr lang="en-US" sz="1400" dirty="0">
              <a:solidFill>
                <a:schemeClr val="bg1"/>
              </a:solidFill>
              <a:latin typeface="+mj-lt"/>
            </a:endParaRPr>
          </a:p>
        </p:txBody>
      </p:sp>
      <p:sp>
        <p:nvSpPr>
          <p:cNvPr id="8" name="Text Box 2"/>
          <p:cNvSpPr txBox="1">
            <a:spLocks noChangeArrowheads="1"/>
          </p:cNvSpPr>
          <p:nvPr/>
        </p:nvSpPr>
        <p:spPr bwMode="auto">
          <a:xfrm>
            <a:off x="5945429" y="2438400"/>
            <a:ext cx="2087563" cy="307777"/>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Specific HL-LHC</a:t>
            </a:r>
            <a:endParaRPr lang="en-US" sz="1400" dirty="0">
              <a:solidFill>
                <a:schemeClr val="bg1"/>
              </a:solidFill>
              <a:latin typeface="+mj-lt"/>
            </a:endParaRPr>
          </a:p>
        </p:txBody>
      </p:sp>
      <p:sp>
        <p:nvSpPr>
          <p:cNvPr id="9" name="Text Box 2"/>
          <p:cNvSpPr txBox="1">
            <a:spLocks noChangeArrowheads="1"/>
          </p:cNvSpPr>
          <p:nvPr/>
        </p:nvSpPr>
        <p:spPr bwMode="auto">
          <a:xfrm>
            <a:off x="5945429" y="2840126"/>
            <a:ext cx="2087563" cy="307777"/>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Specific HL-LHC</a:t>
            </a:r>
            <a:endParaRPr lang="en-US" sz="1400" dirty="0">
              <a:solidFill>
                <a:schemeClr val="bg1"/>
              </a:solidFill>
              <a:latin typeface="+mj-lt"/>
            </a:endParaRPr>
          </a:p>
        </p:txBody>
      </p:sp>
      <p:sp>
        <p:nvSpPr>
          <p:cNvPr id="10" name="Text Box 2"/>
          <p:cNvSpPr txBox="1">
            <a:spLocks noChangeArrowheads="1"/>
          </p:cNvSpPr>
          <p:nvPr/>
        </p:nvSpPr>
        <p:spPr bwMode="auto">
          <a:xfrm>
            <a:off x="5947866" y="3280191"/>
            <a:ext cx="2087563" cy="307777"/>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Specific HL-LHC</a:t>
            </a:r>
            <a:endParaRPr lang="en-US" sz="1400" dirty="0">
              <a:solidFill>
                <a:schemeClr val="bg1"/>
              </a:solidFill>
              <a:latin typeface="+mj-lt"/>
            </a:endParaRPr>
          </a:p>
        </p:txBody>
      </p:sp>
      <p:sp>
        <p:nvSpPr>
          <p:cNvPr id="11" name="Text Box 2"/>
          <p:cNvSpPr txBox="1">
            <a:spLocks noChangeArrowheads="1"/>
          </p:cNvSpPr>
          <p:nvPr/>
        </p:nvSpPr>
        <p:spPr bwMode="auto">
          <a:xfrm>
            <a:off x="5943598" y="3714901"/>
            <a:ext cx="2087563" cy="307777"/>
          </a:xfrm>
          <a:prstGeom prst="rect">
            <a:avLst/>
          </a:prstGeom>
          <a:solidFill>
            <a:schemeClr val="tx2">
              <a:lumMod val="40000"/>
              <a:lumOff val="60000"/>
            </a:schemeClr>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CLIC, ILC, HL-LHC</a:t>
            </a:r>
            <a:endParaRPr lang="en-US" sz="1400" dirty="0">
              <a:solidFill>
                <a:schemeClr val="bg1"/>
              </a:solidFill>
              <a:latin typeface="+mj-lt"/>
            </a:endParaRPr>
          </a:p>
        </p:txBody>
      </p:sp>
      <p:sp>
        <p:nvSpPr>
          <p:cNvPr id="12" name="Text Box 2"/>
          <p:cNvSpPr txBox="1">
            <a:spLocks noChangeArrowheads="1"/>
          </p:cNvSpPr>
          <p:nvPr/>
        </p:nvSpPr>
        <p:spPr bwMode="auto">
          <a:xfrm>
            <a:off x="5943599" y="4267200"/>
            <a:ext cx="2087563" cy="307777"/>
          </a:xfrm>
          <a:prstGeom prst="rect">
            <a:avLst/>
          </a:prstGeom>
          <a:solidFill>
            <a:schemeClr val="tx2">
              <a:lumMod val="40000"/>
              <a:lumOff val="60000"/>
            </a:schemeClr>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CLIC, HL-LHC</a:t>
            </a:r>
            <a:endParaRPr lang="en-US" sz="1400" dirty="0">
              <a:solidFill>
                <a:schemeClr val="bg1"/>
              </a:solidFill>
              <a:latin typeface="+mj-lt"/>
            </a:endParaRPr>
          </a:p>
        </p:txBody>
      </p:sp>
      <p:sp>
        <p:nvSpPr>
          <p:cNvPr id="13" name="Text Box 2"/>
          <p:cNvSpPr txBox="1">
            <a:spLocks noChangeArrowheads="1"/>
          </p:cNvSpPr>
          <p:nvPr/>
        </p:nvSpPr>
        <p:spPr bwMode="auto">
          <a:xfrm>
            <a:off x="5922262" y="4953000"/>
            <a:ext cx="2087563" cy="307777"/>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Specific HL-LHC</a:t>
            </a:r>
            <a:endParaRPr lang="en-US" sz="1400" dirty="0">
              <a:solidFill>
                <a:schemeClr val="bg1"/>
              </a:solidFill>
              <a:latin typeface="+mj-lt"/>
            </a:endParaRPr>
          </a:p>
        </p:txBody>
      </p:sp>
      <p:sp>
        <p:nvSpPr>
          <p:cNvPr id="14" name="Text Box 2"/>
          <p:cNvSpPr txBox="1">
            <a:spLocks noChangeArrowheads="1"/>
          </p:cNvSpPr>
          <p:nvPr/>
        </p:nvSpPr>
        <p:spPr bwMode="auto">
          <a:xfrm>
            <a:off x="5922261" y="5406740"/>
            <a:ext cx="2087563" cy="307777"/>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Specific HL-LHC</a:t>
            </a:r>
            <a:endParaRPr lang="en-US" sz="1400" dirty="0">
              <a:solidFill>
                <a:schemeClr val="bg1"/>
              </a:solidFill>
              <a:latin typeface="+mj-lt"/>
            </a:endParaRPr>
          </a:p>
        </p:txBody>
      </p:sp>
    </p:spTree>
    <p:extLst>
      <p:ext uri="{BB962C8B-B14F-4D97-AF65-F5344CB8AC3E}">
        <p14:creationId xmlns:p14="http://schemas.microsoft.com/office/powerpoint/2010/main" val="16954747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530B7F6-C5A7-47D7-A55B-26732341D208}" type="slidenum">
              <a:rPr lang="fr-FR"/>
              <a:pPr algn="l">
                <a:defRPr/>
              </a:pPr>
              <a:t>14</a:t>
            </a:fld>
            <a:endParaRPr lang="fr-FR" dirty="0"/>
          </a:p>
        </p:txBody>
      </p:sp>
      <p:sp>
        <p:nvSpPr>
          <p:cNvPr id="28674" name="Text Box 3"/>
          <p:cNvSpPr txBox="1">
            <a:spLocks noChangeArrowheads="1"/>
          </p:cNvSpPr>
          <p:nvPr/>
        </p:nvSpPr>
        <p:spPr bwMode="auto">
          <a:xfrm>
            <a:off x="0" y="228600"/>
            <a:ext cx="6011863" cy="369888"/>
          </a:xfrm>
          <a:prstGeom prst="rect">
            <a:avLst/>
          </a:prstGeom>
          <a:solidFill>
            <a:schemeClr val="accent1">
              <a:lumMod val="20000"/>
              <a:lumOff val="80000"/>
            </a:schemeClr>
          </a:solidFill>
          <a:ln w="9525">
            <a:noFill/>
            <a:miter lim="800000"/>
            <a:headEnd/>
            <a:tailEnd/>
          </a:ln>
        </p:spPr>
        <p:txBody>
          <a:bodyPr>
            <a:spAutoFit/>
          </a:bodyPr>
          <a:lstStyle/>
          <a:p>
            <a:pPr fontAlgn="auto">
              <a:spcBef>
                <a:spcPct val="50000"/>
              </a:spcBef>
              <a:spcAft>
                <a:spcPts val="0"/>
              </a:spcAft>
              <a:defRPr/>
            </a:pPr>
            <a:r>
              <a:rPr lang="en-US" dirty="0" smtClean="0">
                <a:solidFill>
                  <a:schemeClr val="tx2"/>
                </a:solidFill>
                <a:latin typeface="+mn-lt"/>
              </a:rPr>
              <a:t>Summary</a:t>
            </a:r>
            <a:endParaRPr lang="en-US" dirty="0">
              <a:solidFill>
                <a:schemeClr val="tx2"/>
              </a:solidFill>
              <a:latin typeface="+mn-lt"/>
            </a:endParaRPr>
          </a:p>
        </p:txBody>
      </p:sp>
      <p:sp>
        <p:nvSpPr>
          <p:cNvPr id="23" name="Rectangle 22"/>
          <p:cNvSpPr/>
          <p:nvPr/>
        </p:nvSpPr>
        <p:spPr>
          <a:xfrm>
            <a:off x="395288" y="1112838"/>
            <a:ext cx="8353425" cy="4832092"/>
          </a:xfrm>
          <a:prstGeom prst="rect">
            <a:avLst/>
          </a:prstGeom>
        </p:spPr>
        <p:txBody>
          <a:bodyPr>
            <a:spAutoFit/>
          </a:bodyPr>
          <a:lstStyle/>
          <a:p>
            <a:pPr marL="457200" indent="-457200" algn="just">
              <a:buFont typeface="Arial" charset="0"/>
              <a:buChar char="•"/>
            </a:pPr>
            <a:r>
              <a:rPr lang="en-US" sz="1400" smtClean="0">
                <a:solidFill>
                  <a:schemeClr val="tx2"/>
                </a:solidFill>
                <a:latin typeface="+mn-lt"/>
                <a:sym typeface="Wingdings" pitchFamily="2" charset="2"/>
              </a:rPr>
              <a:t>Survey needs to be integrated ASAP in the design of all types of components (from the TAS to Q5), knowing the alignment tolerances that are asked:</a:t>
            </a:r>
          </a:p>
          <a:p>
            <a:pPr marL="914400" lvl="1" indent="-457200" algn="just">
              <a:buFont typeface="Arial" charset="0"/>
              <a:buChar char="•"/>
            </a:pPr>
            <a:r>
              <a:rPr lang="en-US" sz="1400" smtClean="0">
                <a:solidFill>
                  <a:schemeClr val="tx2"/>
                </a:solidFill>
                <a:latin typeface="+mn-lt"/>
                <a:sym typeface="Wingdings" pitchFamily="2" charset="2"/>
              </a:rPr>
              <a:t>Define an error budget</a:t>
            </a:r>
          </a:p>
          <a:p>
            <a:pPr marL="914400" lvl="1" indent="-457200" algn="just">
              <a:buFont typeface="Arial" charset="0"/>
              <a:buChar char="•"/>
            </a:pPr>
            <a:r>
              <a:rPr lang="en-US" sz="1400" smtClean="0">
                <a:solidFill>
                  <a:schemeClr val="tx2"/>
                </a:solidFill>
                <a:latin typeface="+mn-lt"/>
                <a:sym typeface="Wingdings" pitchFamily="2" charset="2"/>
              </a:rPr>
              <a:t>Define a strategy of fiducialisation and alignment</a:t>
            </a:r>
          </a:p>
          <a:p>
            <a:pPr marL="914400" lvl="1" indent="-457200" algn="just">
              <a:buFont typeface="Arial" charset="0"/>
              <a:buChar char="•"/>
            </a:pPr>
            <a:r>
              <a:rPr lang="en-US" sz="1400" smtClean="0">
                <a:solidFill>
                  <a:schemeClr val="tx2"/>
                </a:solidFill>
                <a:latin typeface="+mn-lt"/>
                <a:sym typeface="Wingdings" pitchFamily="2" charset="2"/>
              </a:rPr>
              <a:t>Chose the fiducials and their location</a:t>
            </a:r>
          </a:p>
          <a:p>
            <a:pPr marL="914400" lvl="1" indent="-457200" algn="just">
              <a:buFont typeface="Arial" charset="0"/>
              <a:buChar char="•"/>
            </a:pPr>
            <a:r>
              <a:rPr lang="en-US" sz="1400" smtClean="0">
                <a:solidFill>
                  <a:schemeClr val="tx2"/>
                </a:solidFill>
                <a:latin typeface="+mn-lt"/>
                <a:sym typeface="Wingdings" pitchFamily="2" charset="2"/>
              </a:rPr>
              <a:t>Chose/develop the remote adjustment system</a:t>
            </a:r>
          </a:p>
          <a:p>
            <a:pPr marL="914400" lvl="1" indent="-457200" algn="just">
              <a:buFont typeface="Arial" charset="0"/>
              <a:buChar char="•"/>
            </a:pPr>
            <a:r>
              <a:rPr lang="en-US" sz="1400" smtClean="0">
                <a:solidFill>
                  <a:schemeClr val="tx2"/>
                </a:solidFill>
                <a:latin typeface="+mn-lt"/>
                <a:sym typeface="Wingdings" pitchFamily="2" charset="2"/>
              </a:rPr>
              <a:t>Reserve space allocated for the alignment /adjustment systems</a:t>
            </a:r>
          </a:p>
          <a:p>
            <a:pPr marL="914400" lvl="1" indent="-457200" algn="just">
              <a:buFont typeface="Arial" charset="0"/>
              <a:buChar char="•"/>
            </a:pPr>
            <a:endParaRPr lang="en-US" sz="1400" smtClean="0">
              <a:solidFill>
                <a:schemeClr val="tx2"/>
              </a:solidFill>
              <a:latin typeface="+mn-lt"/>
              <a:sym typeface="Wingdings" pitchFamily="2" charset="2"/>
            </a:endParaRPr>
          </a:p>
          <a:p>
            <a:pPr marL="457200" indent="-457200" algn="just">
              <a:buFont typeface="Arial" charset="0"/>
              <a:buChar char="•"/>
            </a:pPr>
            <a:r>
              <a:rPr lang="en-US" sz="1400" smtClean="0">
                <a:solidFill>
                  <a:schemeClr val="tx2"/>
                </a:solidFill>
                <a:latin typeface="+mn-lt"/>
                <a:sym typeface="Wingdings" pitchFamily="2" charset="2"/>
              </a:rPr>
              <a:t>First lines of sight need to be integrated in the overall design ASAP</a:t>
            </a:r>
          </a:p>
          <a:p>
            <a:pPr marL="457200" indent="-457200" algn="just">
              <a:buFont typeface="Arial" charset="0"/>
              <a:buChar char="•"/>
            </a:pPr>
            <a:endParaRPr lang="en-US" sz="1400" smtClean="0">
              <a:solidFill>
                <a:schemeClr val="tx2"/>
              </a:solidFill>
              <a:latin typeface="+mn-lt"/>
              <a:sym typeface="Wingdings" pitchFamily="2" charset="2"/>
            </a:endParaRPr>
          </a:p>
          <a:p>
            <a:pPr marL="457200" indent="-457200" algn="just">
              <a:buFont typeface="Arial" charset="0"/>
              <a:buChar char="•"/>
            </a:pPr>
            <a:r>
              <a:rPr lang="en-US" sz="1400" smtClean="0">
                <a:solidFill>
                  <a:schemeClr val="tx2"/>
                </a:solidFill>
                <a:latin typeface="+mn-lt"/>
                <a:sym typeface="Wingdings" pitchFamily="2" charset="2"/>
              </a:rPr>
              <a:t>R &amp; D is needed concerning the systems described below, and should start this year (additional manpower needed):</a:t>
            </a:r>
          </a:p>
          <a:p>
            <a:pPr marL="914400" lvl="1" indent="-457200" algn="just">
              <a:buFont typeface="Arial" charset="0"/>
              <a:buChar char="•"/>
            </a:pPr>
            <a:r>
              <a:rPr lang="en-US" sz="1400" smtClean="0">
                <a:solidFill>
                  <a:schemeClr val="tx2"/>
                </a:solidFill>
                <a:latin typeface="+mn-lt"/>
                <a:sym typeface="Wingdings" pitchFamily="2" charset="2"/>
              </a:rPr>
              <a:t>Longitudinal position monitoring system</a:t>
            </a:r>
          </a:p>
          <a:p>
            <a:pPr marL="914400" lvl="1" indent="-457200" algn="just">
              <a:buFont typeface="Arial" charset="0"/>
              <a:buChar char="•"/>
            </a:pPr>
            <a:r>
              <a:rPr lang="en-US" sz="1400" smtClean="0">
                <a:solidFill>
                  <a:schemeClr val="tx2"/>
                </a:solidFill>
                <a:latin typeface="+mn-lt"/>
                <a:sym typeface="Wingdings" pitchFamily="2" charset="2"/>
              </a:rPr>
              <a:t>Cold mass monitoring system</a:t>
            </a:r>
          </a:p>
          <a:p>
            <a:pPr marL="914400" lvl="1" indent="-457200" algn="just">
              <a:buFont typeface="Arial" charset="0"/>
              <a:buChar char="•"/>
            </a:pPr>
            <a:r>
              <a:rPr lang="en-US" sz="1400" smtClean="0">
                <a:solidFill>
                  <a:schemeClr val="tx2"/>
                </a:solidFill>
                <a:latin typeface="+mn-lt"/>
                <a:sym typeface="Wingdings" pitchFamily="2" charset="2"/>
              </a:rPr>
              <a:t>Link between alignment references of both sides of tunnel through the survey galleries</a:t>
            </a:r>
          </a:p>
          <a:p>
            <a:pPr marL="914400" lvl="1" indent="-457200" algn="just">
              <a:buFont typeface="Arial" charset="0"/>
              <a:buChar char="•"/>
            </a:pPr>
            <a:r>
              <a:rPr lang="en-US" sz="1400" smtClean="0">
                <a:solidFill>
                  <a:schemeClr val="tx2"/>
                </a:solidFill>
                <a:latin typeface="+mn-lt"/>
                <a:sym typeface="Wingdings" pitchFamily="2" charset="2"/>
              </a:rPr>
              <a:t>Remote maintenance</a:t>
            </a:r>
          </a:p>
          <a:p>
            <a:pPr marL="914400" lvl="1" indent="-457200" algn="just">
              <a:buFont typeface="Arial" charset="0"/>
              <a:buChar char="•"/>
            </a:pPr>
            <a:endParaRPr lang="en-US" sz="1400" smtClean="0">
              <a:solidFill>
                <a:schemeClr val="tx2"/>
              </a:solidFill>
              <a:latin typeface="+mn-lt"/>
              <a:sym typeface="Wingdings" pitchFamily="2" charset="2"/>
            </a:endParaRPr>
          </a:p>
          <a:p>
            <a:pPr marL="457200" indent="-457200" algn="just">
              <a:buFont typeface="Arial" charset="0"/>
              <a:buChar char="•"/>
            </a:pPr>
            <a:r>
              <a:rPr lang="en-US" sz="1400" smtClean="0">
                <a:solidFill>
                  <a:schemeClr val="tx2"/>
                </a:solidFill>
                <a:latin typeface="+mn-lt"/>
                <a:sym typeface="Wingdings" pitchFamily="2" charset="2"/>
              </a:rPr>
              <a:t>A first budget (and associated ressources) was provided in 2009 for the old layout, but should be revised, taking into account the new schedule, the additional components to be aligned and adjusted remotely</a:t>
            </a:r>
          </a:p>
          <a:p>
            <a:pPr marL="457200" indent="-457200" algn="just">
              <a:buFont typeface="Arial" charset="0"/>
              <a:buChar char="•"/>
            </a:pPr>
            <a:endParaRPr lang="en-US" sz="1400" smtClean="0">
              <a:solidFill>
                <a:schemeClr val="tx2"/>
              </a:solidFill>
              <a:latin typeface="+mn-lt"/>
              <a:sym typeface="Wingdings" pitchFamily="2" charset="2"/>
            </a:endParaRPr>
          </a:p>
          <a:p>
            <a:pPr marL="457200" indent="-457200" algn="just">
              <a:buFont typeface="Arial" charset="0"/>
              <a:buChar char="•"/>
            </a:pPr>
            <a:r>
              <a:rPr lang="en-US" sz="1400" smtClean="0">
                <a:solidFill>
                  <a:schemeClr val="tx2"/>
                </a:solidFill>
                <a:latin typeface="+mn-lt"/>
                <a:sym typeface="Wingdings" pitchFamily="2" charset="2"/>
              </a:rPr>
              <a:t>What about a WP for survey and alignment in the list of HL-LHC activities?</a:t>
            </a:r>
          </a:p>
          <a:p>
            <a:pPr marL="914400" lvl="1" indent="-457200">
              <a:buFont typeface="Courier New" pitchFamily="49" charset="0"/>
              <a:buChar char="o"/>
            </a:pPr>
            <a:endParaRPr lang="en-US" sz="1400">
              <a:solidFill>
                <a:schemeClr val="tx2"/>
              </a:solidFill>
              <a:latin typeface="+mn-lt"/>
              <a:sym typeface="Wingdings" pitchFamily="2" charset="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2</a:t>
            </a:fld>
            <a:endParaRPr lang="fr-FR" dirty="0"/>
          </a:p>
        </p:txBody>
      </p:sp>
      <p:sp>
        <p:nvSpPr>
          <p:cNvPr id="16386" name="Text Box 2"/>
          <p:cNvSpPr txBox="1">
            <a:spLocks noChangeArrowheads="1"/>
          </p:cNvSpPr>
          <p:nvPr/>
        </p:nvSpPr>
        <p:spPr bwMode="auto">
          <a:xfrm>
            <a:off x="228600" y="1760536"/>
            <a:ext cx="2286000" cy="307777"/>
          </a:xfrm>
          <a:prstGeom prst="rect">
            <a:avLst/>
          </a:prstGeom>
          <a:solidFill>
            <a:schemeClr val="accent1"/>
          </a:solidFill>
          <a:ln w="9525">
            <a:solidFill>
              <a:schemeClr val="tx1"/>
            </a:solidFill>
            <a:miter lim="800000"/>
            <a:headEnd/>
            <a:tailEnd/>
          </a:ln>
        </p:spPr>
        <p:txBody>
          <a:bodyPr wrap="square">
            <a:spAutoFit/>
          </a:bodyPr>
          <a:lstStyle/>
          <a:p>
            <a:pPr algn="ctr">
              <a:spcBef>
                <a:spcPct val="50000"/>
              </a:spcBef>
            </a:pPr>
            <a:r>
              <a:rPr lang="en-US" sz="1400" dirty="0" smtClean="0">
                <a:solidFill>
                  <a:schemeClr val="bg1"/>
                </a:solidFill>
                <a:latin typeface="+mj-lt"/>
              </a:rPr>
              <a:t>Within +/- 0.1 mm ? (1</a:t>
            </a:r>
            <a:r>
              <a:rPr lang="el-GR" sz="1400" dirty="0" smtClean="0">
                <a:solidFill>
                  <a:schemeClr val="bg1"/>
                </a:solidFill>
                <a:latin typeface="+mj-lt"/>
              </a:rPr>
              <a:t>σ</a:t>
            </a:r>
            <a:r>
              <a:rPr lang="en-US" sz="1400" dirty="0" smtClean="0">
                <a:solidFill>
                  <a:schemeClr val="bg1"/>
                </a:solidFill>
                <a:latin typeface="+mj-lt"/>
              </a:rPr>
              <a:t>)</a:t>
            </a:r>
            <a:endParaRPr lang="en-US" sz="1400" dirty="0">
              <a:solidFill>
                <a:schemeClr val="bg1"/>
              </a:solidFill>
              <a:latin typeface="+mj-lt"/>
            </a:endParaRPr>
          </a:p>
        </p:txBody>
      </p:sp>
      <p:sp>
        <p:nvSpPr>
          <p:cNvPr id="16387" name="Text Box 11"/>
          <p:cNvSpPr txBox="1">
            <a:spLocks noChangeArrowheads="1"/>
          </p:cNvSpPr>
          <p:nvPr/>
        </p:nvSpPr>
        <p:spPr bwMode="auto">
          <a:xfrm>
            <a:off x="2718194" y="1281241"/>
            <a:ext cx="3073005" cy="630942"/>
          </a:xfrm>
          <a:prstGeom prst="rect">
            <a:avLst/>
          </a:prstGeom>
          <a:noFill/>
          <a:ln w="9525">
            <a:noFill/>
            <a:miter lim="800000"/>
            <a:headEnd/>
            <a:tailEnd/>
          </a:ln>
        </p:spPr>
        <p:txBody>
          <a:bodyPr wrap="square">
            <a:spAutoFit/>
          </a:bodyPr>
          <a:lstStyle/>
          <a:p>
            <a:pPr algn="ctr">
              <a:spcBef>
                <a:spcPct val="50000"/>
              </a:spcBef>
            </a:pPr>
            <a:r>
              <a:rPr lang="en-US" sz="1400" dirty="0" smtClean="0">
                <a:solidFill>
                  <a:schemeClr val="tx2"/>
                </a:solidFill>
                <a:latin typeface="+mj-lt"/>
              </a:rPr>
              <a:t>Initial alignment (absolute position)</a:t>
            </a:r>
          </a:p>
          <a:p>
            <a:pPr algn="ctr">
              <a:spcBef>
                <a:spcPct val="50000"/>
              </a:spcBef>
            </a:pPr>
            <a:r>
              <a:rPr lang="en-US" sz="1400" dirty="0" smtClean="0">
                <a:solidFill>
                  <a:schemeClr val="tx2"/>
                </a:solidFill>
                <a:latin typeface="+mj-lt"/>
              </a:rPr>
              <a:t>Smoothing</a:t>
            </a:r>
            <a:endParaRPr lang="en-US" sz="1400" dirty="0">
              <a:solidFill>
                <a:schemeClr val="tx2"/>
              </a:solidFill>
              <a:latin typeface="+mj-lt"/>
            </a:endParaRPr>
          </a:p>
        </p:txBody>
      </p:sp>
      <p:sp>
        <p:nvSpPr>
          <p:cNvPr id="48" name="Text Box 10"/>
          <p:cNvSpPr txBox="1">
            <a:spLocks noChangeArrowheads="1"/>
          </p:cNvSpPr>
          <p:nvPr/>
        </p:nvSpPr>
        <p:spPr bwMode="auto">
          <a:xfrm>
            <a:off x="662340" y="1346829"/>
            <a:ext cx="1482807" cy="307777"/>
          </a:xfrm>
          <a:prstGeom prst="rect">
            <a:avLst/>
          </a:prstGeom>
          <a:noFill/>
          <a:ln w="9525">
            <a:noFill/>
            <a:miter lim="800000"/>
            <a:headEnd/>
            <a:tailEnd/>
          </a:ln>
        </p:spPr>
        <p:txBody>
          <a:bodyPr wrap="square">
            <a:spAutoFit/>
          </a:bodyPr>
          <a:lstStyle/>
          <a:p>
            <a:pPr fontAlgn="auto">
              <a:spcBef>
                <a:spcPct val="50000"/>
              </a:spcBef>
              <a:spcAft>
                <a:spcPts val="0"/>
              </a:spcAft>
              <a:defRPr/>
            </a:pPr>
            <a:r>
              <a:rPr lang="en-US" sz="1400" kern="0" dirty="0" smtClean="0">
                <a:solidFill>
                  <a:srgbClr val="1F497D"/>
                </a:solidFill>
                <a:latin typeface="+mj-lt"/>
              </a:rPr>
              <a:t>Fiducialisation</a:t>
            </a:r>
            <a:endParaRPr lang="en-US" sz="1400" kern="0" dirty="0">
              <a:solidFill>
                <a:srgbClr val="1F497D"/>
              </a:solidFill>
              <a:latin typeface="+mj-lt"/>
            </a:endParaRPr>
          </a:p>
        </p:txBody>
      </p:sp>
      <p:sp>
        <p:nvSpPr>
          <p:cNvPr id="49" name="Rectangle 23"/>
          <p:cNvSpPr>
            <a:spLocks noChangeArrowheads="1"/>
          </p:cNvSpPr>
          <p:nvPr/>
        </p:nvSpPr>
        <p:spPr bwMode="auto">
          <a:xfrm>
            <a:off x="13094" y="1158080"/>
            <a:ext cx="2705100" cy="1204913"/>
          </a:xfrm>
          <a:prstGeom prst="rect">
            <a:avLst/>
          </a:prstGeom>
          <a:noFill/>
          <a:ln w="28575">
            <a:solidFill>
              <a:srgbClr val="DD9719"/>
            </a:solidFill>
            <a:miter lim="800000"/>
            <a:headEnd/>
            <a:tailEnd/>
          </a:ln>
        </p:spPr>
        <p:txBody>
          <a:bodyPr wrap="none" anchor="ctr"/>
          <a:lstStyle/>
          <a:p>
            <a:pPr fontAlgn="auto">
              <a:spcBef>
                <a:spcPts val="0"/>
              </a:spcBef>
              <a:spcAft>
                <a:spcPts val="0"/>
              </a:spcAft>
              <a:defRPr/>
            </a:pPr>
            <a:endParaRPr lang="en-US" kern="0" dirty="0">
              <a:solidFill>
                <a:sysClr val="windowText" lastClr="000000"/>
              </a:solidFill>
              <a:latin typeface="+mn-lt"/>
            </a:endParaRPr>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j-lt"/>
              </a:rPr>
              <a:t>Alignment achieved on the low beta quadrupoles (point 1 &amp; point 5)</a:t>
            </a:r>
            <a:endParaRPr lang="en-US" dirty="0">
              <a:solidFill>
                <a:schemeClr val="tx2"/>
              </a:solidFill>
              <a:latin typeface="+mj-lt"/>
            </a:endParaRPr>
          </a:p>
        </p:txBody>
      </p:sp>
      <p:sp>
        <p:nvSpPr>
          <p:cNvPr id="21" name="Text Box 2"/>
          <p:cNvSpPr txBox="1">
            <a:spLocks noChangeArrowheads="1"/>
          </p:cNvSpPr>
          <p:nvPr/>
        </p:nvSpPr>
        <p:spPr bwMode="auto">
          <a:xfrm>
            <a:off x="3168401" y="1916254"/>
            <a:ext cx="2087563" cy="314325"/>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fr-CH" sz="1400" dirty="0">
                <a:solidFill>
                  <a:schemeClr val="bg1"/>
                </a:solidFill>
                <a:latin typeface="+mj-lt"/>
              </a:rPr>
              <a:t>Within +/- 0.1 mm (</a:t>
            </a:r>
            <a:r>
              <a:rPr lang="fr-CH" sz="1400" dirty="0" smtClean="0">
                <a:solidFill>
                  <a:schemeClr val="bg1"/>
                </a:solidFill>
                <a:latin typeface="+mj-lt"/>
              </a:rPr>
              <a:t>1</a:t>
            </a:r>
            <a:r>
              <a:rPr lang="el-GR" sz="1400" dirty="0" smtClean="0">
                <a:solidFill>
                  <a:schemeClr val="bg1"/>
                </a:solidFill>
                <a:latin typeface="+mj-lt"/>
              </a:rPr>
              <a:t>σ</a:t>
            </a:r>
            <a:r>
              <a:rPr lang="fr-CH" sz="1400" dirty="0" smtClean="0">
                <a:solidFill>
                  <a:schemeClr val="bg1"/>
                </a:solidFill>
                <a:latin typeface="+mj-lt"/>
              </a:rPr>
              <a:t>)</a:t>
            </a:r>
            <a:endParaRPr lang="en-US" sz="1400" dirty="0">
              <a:solidFill>
                <a:schemeClr val="bg1"/>
              </a:solidFill>
              <a:latin typeface="+mj-lt"/>
            </a:endParaRPr>
          </a:p>
        </p:txBody>
      </p:sp>
      <p:sp>
        <p:nvSpPr>
          <p:cNvPr id="23" name="Rectangle 23"/>
          <p:cNvSpPr>
            <a:spLocks noChangeArrowheads="1"/>
          </p:cNvSpPr>
          <p:nvPr/>
        </p:nvSpPr>
        <p:spPr bwMode="auto">
          <a:xfrm>
            <a:off x="2859633" y="1163482"/>
            <a:ext cx="2705100" cy="1204913"/>
          </a:xfrm>
          <a:prstGeom prst="rect">
            <a:avLst/>
          </a:prstGeom>
          <a:noFill/>
          <a:ln w="28575">
            <a:solidFill>
              <a:srgbClr val="DD9719"/>
            </a:solidFill>
            <a:miter lim="800000"/>
            <a:headEnd/>
            <a:tailEnd/>
          </a:ln>
        </p:spPr>
        <p:txBody>
          <a:bodyPr wrap="none" anchor="ctr"/>
          <a:lstStyle/>
          <a:p>
            <a:pPr fontAlgn="auto">
              <a:spcBef>
                <a:spcPts val="0"/>
              </a:spcBef>
              <a:spcAft>
                <a:spcPts val="0"/>
              </a:spcAft>
              <a:defRPr/>
            </a:pPr>
            <a:endParaRPr lang="en-US" kern="0" dirty="0">
              <a:solidFill>
                <a:sysClr val="windowText" lastClr="000000"/>
              </a:solidFill>
              <a:latin typeface="+mn-lt"/>
            </a:endParaRPr>
          </a:p>
        </p:txBody>
      </p:sp>
      <p:sp>
        <p:nvSpPr>
          <p:cNvPr id="24" name="Text Box 11"/>
          <p:cNvSpPr txBox="1">
            <a:spLocks noChangeArrowheads="1"/>
          </p:cNvSpPr>
          <p:nvPr/>
        </p:nvSpPr>
        <p:spPr bwMode="auto">
          <a:xfrm>
            <a:off x="6553329" y="1143000"/>
            <a:ext cx="2510633" cy="846386"/>
          </a:xfrm>
          <a:prstGeom prst="rect">
            <a:avLst/>
          </a:prstGeom>
          <a:noFill/>
          <a:ln w="9525">
            <a:noFill/>
            <a:miter lim="800000"/>
            <a:headEnd/>
            <a:tailEnd/>
          </a:ln>
        </p:spPr>
        <p:txBody>
          <a:bodyPr wrap="square">
            <a:spAutoFit/>
          </a:bodyPr>
          <a:lstStyle/>
          <a:p>
            <a:pPr algn="ctr">
              <a:spcBef>
                <a:spcPct val="50000"/>
              </a:spcBef>
            </a:pPr>
            <a:r>
              <a:rPr lang="en-US" sz="1400" dirty="0" smtClean="0">
                <a:solidFill>
                  <a:schemeClr val="tx2"/>
                </a:solidFill>
                <a:latin typeface="+mj-lt"/>
              </a:rPr>
              <a:t>Monitoring of the relative position</a:t>
            </a:r>
          </a:p>
          <a:p>
            <a:pPr algn="ctr">
              <a:spcBef>
                <a:spcPct val="50000"/>
              </a:spcBef>
            </a:pPr>
            <a:r>
              <a:rPr lang="en-US" sz="1400" dirty="0" smtClean="0">
                <a:solidFill>
                  <a:schemeClr val="tx2"/>
                </a:solidFill>
                <a:latin typeface="+mj-lt"/>
              </a:rPr>
              <a:t>Re-adjustment if needed</a:t>
            </a:r>
            <a:endParaRPr lang="en-US" sz="1400" dirty="0">
              <a:solidFill>
                <a:schemeClr val="tx2"/>
              </a:solidFill>
              <a:latin typeface="+mj-lt"/>
            </a:endParaRPr>
          </a:p>
        </p:txBody>
      </p:sp>
      <p:sp>
        <p:nvSpPr>
          <p:cNvPr id="26" name="Text Box 2"/>
          <p:cNvSpPr txBox="1">
            <a:spLocks noChangeArrowheads="1"/>
          </p:cNvSpPr>
          <p:nvPr/>
        </p:nvSpPr>
        <p:spPr bwMode="auto">
          <a:xfrm>
            <a:off x="6652418" y="1981200"/>
            <a:ext cx="2087563" cy="307777"/>
          </a:xfrm>
          <a:prstGeom prst="rect">
            <a:avLst/>
          </a:prstGeom>
          <a:solidFill>
            <a:schemeClr val="accent1"/>
          </a:solidFill>
          <a:ln w="9525">
            <a:solidFill>
              <a:schemeClr val="tx1"/>
            </a:solidFill>
            <a:miter lim="800000"/>
            <a:headEnd/>
            <a:tailEnd/>
          </a:ln>
        </p:spPr>
        <p:txBody>
          <a:bodyPr>
            <a:spAutoFit/>
          </a:bodyPr>
          <a:lstStyle/>
          <a:p>
            <a:pPr algn="ctr">
              <a:spcBef>
                <a:spcPct val="50000"/>
              </a:spcBef>
            </a:pPr>
            <a:r>
              <a:rPr lang="en-US" sz="1400" dirty="0" smtClean="0">
                <a:solidFill>
                  <a:schemeClr val="bg1"/>
                </a:solidFill>
                <a:latin typeface="+mj-lt"/>
              </a:rPr>
              <a:t>Within a few µm</a:t>
            </a:r>
            <a:endParaRPr lang="en-US" sz="1400" dirty="0">
              <a:solidFill>
                <a:schemeClr val="bg1"/>
              </a:solidFill>
              <a:latin typeface="+mj-lt"/>
            </a:endParaRPr>
          </a:p>
        </p:txBody>
      </p:sp>
      <p:sp>
        <p:nvSpPr>
          <p:cNvPr id="27" name="Rectangle 23"/>
          <p:cNvSpPr>
            <a:spLocks noChangeArrowheads="1"/>
          </p:cNvSpPr>
          <p:nvPr/>
        </p:nvSpPr>
        <p:spPr bwMode="auto">
          <a:xfrm>
            <a:off x="6400799" y="990601"/>
            <a:ext cx="2647949" cy="1523999"/>
          </a:xfrm>
          <a:prstGeom prst="rect">
            <a:avLst/>
          </a:prstGeom>
          <a:noFill/>
          <a:ln w="28575">
            <a:solidFill>
              <a:srgbClr val="DD9719"/>
            </a:solidFill>
            <a:miter lim="800000"/>
            <a:headEnd/>
            <a:tailEnd/>
          </a:ln>
        </p:spPr>
        <p:txBody>
          <a:bodyPr wrap="none" anchor="ctr"/>
          <a:lstStyle/>
          <a:p>
            <a:pPr fontAlgn="auto">
              <a:spcBef>
                <a:spcPts val="0"/>
              </a:spcBef>
              <a:spcAft>
                <a:spcPts val="0"/>
              </a:spcAft>
              <a:defRPr/>
            </a:pPr>
            <a:endParaRPr lang="en-US" kern="0" dirty="0">
              <a:solidFill>
                <a:sysClr val="windowText" lastClr="000000"/>
              </a:solidFill>
              <a:latin typeface="+mn-lt"/>
            </a:endParaRPr>
          </a:p>
        </p:txBody>
      </p:sp>
      <p:sp>
        <p:nvSpPr>
          <p:cNvPr id="30" name="Text Box 4"/>
          <p:cNvSpPr txBox="1">
            <a:spLocks noChangeArrowheads="1"/>
          </p:cNvSpPr>
          <p:nvPr/>
        </p:nvSpPr>
        <p:spPr bwMode="auto">
          <a:xfrm>
            <a:off x="152400" y="3364419"/>
            <a:ext cx="8839200" cy="2246769"/>
          </a:xfrm>
          <a:prstGeom prst="rect">
            <a:avLst/>
          </a:prstGeom>
          <a:noFill/>
          <a:ln w="9525" algn="ctr">
            <a:noFill/>
            <a:miter lim="800000"/>
            <a:headEnd/>
            <a:tailEnd/>
          </a:ln>
        </p:spPr>
        <p:txBody>
          <a:bodyPr wrap="square">
            <a:spAutoFit/>
          </a:bodyPr>
          <a:lstStyle/>
          <a:p>
            <a:pPr marL="457200" algn="just">
              <a:spcBef>
                <a:spcPct val="50000"/>
              </a:spcBef>
            </a:pPr>
            <a:r>
              <a:rPr lang="en-US" sz="1400" dirty="0" smtClean="0">
                <a:solidFill>
                  <a:schemeClr val="tx2"/>
                </a:solidFill>
                <a:latin typeface="+mj-lt"/>
                <a:sym typeface="Wingdings" pitchFamily="2" charset="2"/>
              </a:rPr>
              <a:t>Determination of the magnetic axis / geometric axis with respect to external fiducials</a:t>
            </a:r>
          </a:p>
          <a:p>
            <a:pPr marL="457200" algn="just">
              <a:spcBef>
                <a:spcPct val="50000"/>
              </a:spcBef>
            </a:pPr>
            <a:endParaRPr lang="en-US" sz="1400" i="1" dirty="0" smtClean="0">
              <a:solidFill>
                <a:schemeClr val="tx2"/>
              </a:solidFill>
              <a:latin typeface="+mj-lt"/>
              <a:sym typeface="Wingdings" pitchFamily="2" charset="2"/>
            </a:endParaRPr>
          </a:p>
          <a:p>
            <a:pPr marL="457200" algn="just">
              <a:spcBef>
                <a:spcPct val="50000"/>
              </a:spcBef>
            </a:pPr>
            <a:r>
              <a:rPr lang="en-US" sz="1400" i="1" dirty="0" smtClean="0">
                <a:solidFill>
                  <a:schemeClr val="tx2"/>
                </a:solidFill>
                <a:latin typeface="+mj-lt"/>
                <a:sym typeface="Wingdings" pitchFamily="2" charset="2"/>
              </a:rPr>
              <a:t>What was achieved:</a:t>
            </a:r>
          </a:p>
          <a:p>
            <a:pPr marL="742950" indent="-285750" algn="just">
              <a:spcBef>
                <a:spcPct val="50000"/>
              </a:spcBef>
              <a:buFont typeface="Arial" pitchFamily="34" charset="0"/>
              <a:buChar char="•"/>
            </a:pPr>
            <a:r>
              <a:rPr lang="en-US" sz="1400" dirty="0" smtClean="0">
                <a:solidFill>
                  <a:schemeClr val="tx2"/>
                </a:solidFill>
                <a:latin typeface="+mj-lt"/>
                <a:sym typeface="Wingdings" pitchFamily="2" charset="2"/>
              </a:rPr>
              <a:t>Cold measurements performed at Fermilab</a:t>
            </a:r>
          </a:p>
          <a:p>
            <a:pPr marL="742950" indent="-285750" algn="just">
              <a:spcBef>
                <a:spcPct val="50000"/>
              </a:spcBef>
              <a:buFont typeface="Arial" pitchFamily="34" charset="0"/>
              <a:buChar char="•"/>
            </a:pPr>
            <a:r>
              <a:rPr lang="en-US" sz="1400" dirty="0" smtClean="0">
                <a:solidFill>
                  <a:schemeClr val="tx2"/>
                </a:solidFill>
                <a:latin typeface="+mj-lt"/>
                <a:sym typeface="Wingdings" pitchFamily="2" charset="2"/>
              </a:rPr>
              <a:t>Warm measurements performed at CERN, with an uncertainty of measurement of ± 0.05 mm</a:t>
            </a:r>
          </a:p>
          <a:p>
            <a:pPr marL="742950" indent="-285750" algn="just">
              <a:spcBef>
                <a:spcPct val="50000"/>
              </a:spcBef>
              <a:buFont typeface="Arial" pitchFamily="34" charset="0"/>
              <a:buChar char="•"/>
            </a:pPr>
            <a:r>
              <a:rPr lang="en-US" sz="1400" dirty="0" smtClean="0">
                <a:solidFill>
                  <a:schemeClr val="tx2"/>
                </a:solidFill>
                <a:latin typeface="+mj-lt"/>
                <a:sym typeface="Wingdings" pitchFamily="2" charset="2"/>
              </a:rPr>
              <a:t>Stability of the cold mass inside the cryostat </a:t>
            </a:r>
            <a:r>
              <a:rPr lang="en-US" sz="1400" b="1" dirty="0" smtClean="0">
                <a:solidFill>
                  <a:schemeClr val="tx2"/>
                </a:solidFill>
                <a:latin typeface="+mj-lt"/>
                <a:sym typeface="Wingdings" pitchFamily="2" charset="2"/>
              </a:rPr>
              <a:t>????</a:t>
            </a:r>
          </a:p>
          <a:p>
            <a:pPr marL="742950" indent="-285750" algn="just">
              <a:spcBef>
                <a:spcPct val="50000"/>
              </a:spcBef>
              <a:buFont typeface="Courier New" pitchFamily="49" charset="0"/>
              <a:buChar char="o"/>
            </a:pPr>
            <a:endParaRPr lang="en-US" sz="1400" dirty="0">
              <a:solidFill>
                <a:schemeClr val="tx2"/>
              </a:solidFill>
              <a:latin typeface="+mj-lt"/>
              <a:sym typeface="Wingdings" pitchFamily="2" charset="2"/>
            </a:endParaRPr>
          </a:p>
        </p:txBody>
      </p:sp>
      <p:sp>
        <p:nvSpPr>
          <p:cNvPr id="31" name="Text Box 10"/>
          <p:cNvSpPr txBox="1">
            <a:spLocks noChangeArrowheads="1"/>
          </p:cNvSpPr>
          <p:nvPr/>
        </p:nvSpPr>
        <p:spPr bwMode="auto">
          <a:xfrm>
            <a:off x="279794" y="2819400"/>
            <a:ext cx="1482807" cy="307777"/>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400" kern="0" dirty="0" smtClean="0">
                <a:solidFill>
                  <a:srgbClr val="1F497D"/>
                </a:solidFill>
                <a:latin typeface="+mj-lt"/>
              </a:rPr>
              <a:t>Fiducialisation</a:t>
            </a:r>
            <a:endParaRPr lang="en-US" sz="1400" kern="0" dirty="0">
              <a:solidFill>
                <a:srgbClr val="1F497D"/>
              </a:solidFill>
              <a:latin typeface="+mj-lt"/>
            </a:endParaRPr>
          </a:p>
        </p:txBody>
      </p:sp>
      <p:sp>
        <p:nvSpPr>
          <p:cNvPr id="2" name="5-Point Star 1"/>
          <p:cNvSpPr/>
          <p:nvPr/>
        </p:nvSpPr>
        <p:spPr>
          <a:xfrm>
            <a:off x="5829300" y="1666188"/>
            <a:ext cx="228600" cy="23208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Box 10"/>
          <p:cNvSpPr txBox="1">
            <a:spLocks noChangeArrowheads="1"/>
          </p:cNvSpPr>
          <p:nvPr/>
        </p:nvSpPr>
        <p:spPr bwMode="auto">
          <a:xfrm>
            <a:off x="5628208" y="1835497"/>
            <a:ext cx="630783" cy="307777"/>
          </a:xfrm>
          <a:prstGeom prst="rect">
            <a:avLst/>
          </a:prstGeom>
          <a:noFill/>
          <a:ln w="9525">
            <a:noFill/>
            <a:miter lim="800000"/>
            <a:headEnd/>
            <a:tailEnd/>
          </a:ln>
        </p:spPr>
        <p:txBody>
          <a:bodyPr wrap="square">
            <a:spAutoFit/>
          </a:bodyPr>
          <a:lstStyle/>
          <a:p>
            <a:pPr fontAlgn="auto">
              <a:spcBef>
                <a:spcPct val="50000"/>
              </a:spcBef>
              <a:spcAft>
                <a:spcPts val="0"/>
              </a:spcAft>
              <a:defRPr/>
            </a:pPr>
            <a:r>
              <a:rPr lang="en-US" sz="1400" kern="0" dirty="0" smtClean="0">
                <a:solidFill>
                  <a:srgbClr val="1F497D"/>
                </a:solidFill>
                <a:latin typeface="+mj-lt"/>
              </a:rPr>
              <a:t>Beam</a:t>
            </a:r>
            <a:endParaRPr lang="en-US" sz="1400" kern="0" dirty="0">
              <a:solidFill>
                <a:srgbClr val="1F497D"/>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3</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Alignment achieved on the low beta quadrupoles (point 1 &amp; point 5)</a:t>
            </a:r>
            <a:endParaRPr lang="en-US" dirty="0">
              <a:solidFill>
                <a:schemeClr val="tx2"/>
              </a:solidFill>
              <a:latin typeface="+mn-lt"/>
            </a:endParaRPr>
          </a:p>
        </p:txBody>
      </p:sp>
      <p:sp>
        <p:nvSpPr>
          <p:cNvPr id="30" name="Text Box 4"/>
          <p:cNvSpPr txBox="1">
            <a:spLocks noChangeArrowheads="1"/>
          </p:cNvSpPr>
          <p:nvPr/>
        </p:nvSpPr>
        <p:spPr bwMode="auto">
          <a:xfrm>
            <a:off x="76200" y="1295400"/>
            <a:ext cx="13963770" cy="307777"/>
          </a:xfrm>
          <a:prstGeom prst="rect">
            <a:avLst/>
          </a:prstGeom>
          <a:noFill/>
          <a:ln w="9525" algn="ctr">
            <a:noFill/>
            <a:miter lim="800000"/>
            <a:headEnd/>
            <a:tailEnd/>
          </a:ln>
        </p:spPr>
        <p:txBody>
          <a:bodyPr wrap="square">
            <a:spAutoFit/>
          </a:bodyPr>
          <a:lstStyle/>
          <a:p>
            <a:pPr marL="457200" algn="just">
              <a:spcBef>
                <a:spcPct val="50000"/>
              </a:spcBef>
            </a:pPr>
            <a:r>
              <a:rPr lang="en-US" sz="1400" dirty="0" smtClean="0">
                <a:solidFill>
                  <a:schemeClr val="tx2"/>
                </a:solidFill>
                <a:latin typeface="+mn-lt"/>
                <a:sym typeface="Wingdings" pitchFamily="2" charset="2"/>
              </a:rPr>
              <a:t>Alignment of the fiducials of each quadrupole with respect to the geodetic network</a:t>
            </a:r>
            <a:endParaRPr lang="en-US" sz="1400" dirty="0">
              <a:solidFill>
                <a:schemeClr val="tx2"/>
              </a:solidFill>
              <a:latin typeface="+mn-lt"/>
              <a:sym typeface="Wingdings" pitchFamily="2" charset="2"/>
            </a:endParaRPr>
          </a:p>
        </p:txBody>
      </p:sp>
      <p:sp>
        <p:nvSpPr>
          <p:cNvPr id="31" name="Text Box 10"/>
          <p:cNvSpPr txBox="1">
            <a:spLocks noChangeArrowheads="1"/>
          </p:cNvSpPr>
          <p:nvPr/>
        </p:nvSpPr>
        <p:spPr bwMode="auto">
          <a:xfrm>
            <a:off x="368186" y="838200"/>
            <a:ext cx="2775082" cy="307777"/>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400" kern="0" dirty="0" smtClean="0">
                <a:solidFill>
                  <a:srgbClr val="1F497D"/>
                </a:solidFill>
                <a:latin typeface="+mn-lt"/>
              </a:rPr>
              <a:t>Initial alignment</a:t>
            </a:r>
            <a:endParaRPr lang="en-US" sz="1400" kern="0" dirty="0">
              <a:solidFill>
                <a:srgbClr val="1F497D"/>
              </a:solidFill>
              <a:latin typeface="+mn-lt"/>
            </a:endParaRPr>
          </a:p>
        </p:txBody>
      </p:sp>
      <p:sp>
        <p:nvSpPr>
          <p:cNvPr id="16" name="Text Box 4"/>
          <p:cNvSpPr txBox="1">
            <a:spLocks noChangeArrowheads="1"/>
          </p:cNvSpPr>
          <p:nvPr/>
        </p:nvSpPr>
        <p:spPr bwMode="auto">
          <a:xfrm>
            <a:off x="76200" y="2286000"/>
            <a:ext cx="8991600" cy="1600438"/>
          </a:xfrm>
          <a:prstGeom prst="rect">
            <a:avLst/>
          </a:prstGeom>
          <a:noFill/>
          <a:ln w="9525" algn="ctr">
            <a:noFill/>
            <a:miter lim="800000"/>
            <a:headEnd/>
            <a:tailEnd/>
          </a:ln>
        </p:spPr>
        <p:txBody>
          <a:bodyPr wrap="square">
            <a:spAutoFit/>
          </a:bodyPr>
          <a:lstStyle/>
          <a:p>
            <a:pPr marL="457200" algn="just">
              <a:spcBef>
                <a:spcPct val="50000"/>
              </a:spcBef>
            </a:pPr>
            <a:r>
              <a:rPr lang="en-US" sz="1400" dirty="0" smtClean="0">
                <a:solidFill>
                  <a:schemeClr val="tx2"/>
                </a:solidFill>
                <a:latin typeface="+mn-lt"/>
                <a:sym typeface="Wingdings" pitchFamily="2" charset="2"/>
              </a:rPr>
              <a:t>Alignment of the fiducials of each component with respect to the fiducials of the other  components of the LSS:</a:t>
            </a:r>
          </a:p>
          <a:p>
            <a:pPr marL="742950" indent="-285750" algn="just">
              <a:spcBef>
                <a:spcPct val="50000"/>
              </a:spcBef>
              <a:buFont typeface="Arial" pitchFamily="34" charset="0"/>
              <a:buChar char="•"/>
            </a:pPr>
            <a:r>
              <a:rPr lang="en-US" sz="1400" dirty="0" smtClean="0">
                <a:solidFill>
                  <a:schemeClr val="tx2"/>
                </a:solidFill>
                <a:latin typeface="+mn-lt"/>
                <a:sym typeface="Wingdings" pitchFamily="2" charset="2"/>
              </a:rPr>
              <a:t>Radially using offsets w.r.t. a wire : </a:t>
            </a:r>
            <a:r>
              <a:rPr lang="en-US" sz="1400" i="1" dirty="0" smtClean="0">
                <a:solidFill>
                  <a:schemeClr val="tx2"/>
                </a:solidFill>
                <a:latin typeface="+mn-lt"/>
                <a:sym typeface="Wingdings" pitchFamily="2" charset="2"/>
              </a:rPr>
              <a:t>uncertainty of measurement of ± 0.2 mm</a:t>
            </a:r>
          </a:p>
          <a:p>
            <a:pPr marL="742950" indent="-285750" algn="just">
              <a:spcBef>
                <a:spcPct val="50000"/>
              </a:spcBef>
              <a:buFont typeface="Arial" pitchFamily="34" charset="0"/>
              <a:buChar char="•"/>
            </a:pPr>
            <a:r>
              <a:rPr lang="en-US" sz="1400" dirty="0" smtClean="0">
                <a:solidFill>
                  <a:schemeClr val="tx2"/>
                </a:solidFill>
                <a:latin typeface="+mn-lt"/>
                <a:sym typeface="Wingdings" pitchFamily="2" charset="2"/>
              </a:rPr>
              <a:t>Vertically by leveling : </a:t>
            </a:r>
            <a:r>
              <a:rPr lang="en-US" sz="1400" i="1" dirty="0" smtClean="0">
                <a:solidFill>
                  <a:schemeClr val="tx2"/>
                </a:solidFill>
                <a:latin typeface="+mn-lt"/>
                <a:sym typeface="Wingdings" pitchFamily="2" charset="2"/>
              </a:rPr>
              <a:t>uncertainty of measurement ± 0.1 mm </a:t>
            </a:r>
          </a:p>
          <a:p>
            <a:pPr marL="457200" algn="just">
              <a:spcBef>
                <a:spcPct val="50000"/>
              </a:spcBef>
            </a:pPr>
            <a:r>
              <a:rPr lang="en-US" sz="1400" dirty="0" smtClean="0">
                <a:solidFill>
                  <a:schemeClr val="tx2"/>
                </a:solidFill>
                <a:latin typeface="+mn-lt"/>
                <a:sym typeface="Wingdings" pitchFamily="2" charset="2"/>
              </a:rPr>
              <a:t>Alignment of each triplet w.r.t other one </a:t>
            </a:r>
          </a:p>
          <a:p>
            <a:pPr marL="742950" indent="-285750" algn="just">
              <a:spcBef>
                <a:spcPct val="50000"/>
              </a:spcBef>
              <a:buFont typeface="Arial" pitchFamily="34" charset="0"/>
              <a:buChar char="•"/>
            </a:pPr>
            <a:r>
              <a:rPr lang="en-US" sz="1400" dirty="0" smtClean="0">
                <a:solidFill>
                  <a:schemeClr val="tx2"/>
                </a:solidFill>
                <a:latin typeface="+mn-lt"/>
                <a:sym typeface="Wingdings" pitchFamily="2" charset="2"/>
              </a:rPr>
              <a:t>Using alignment systems through galleries and boreholes: </a:t>
            </a:r>
            <a:r>
              <a:rPr lang="en-US" sz="1400" i="1" dirty="0" smtClean="0">
                <a:solidFill>
                  <a:schemeClr val="tx2"/>
                </a:solidFill>
                <a:latin typeface="+mn-lt"/>
                <a:sym typeface="Wingdings" pitchFamily="2" charset="2"/>
              </a:rPr>
              <a:t>uncertainty of </a:t>
            </a:r>
            <a:r>
              <a:rPr lang="en-US" sz="1400" i="1" dirty="0">
                <a:solidFill>
                  <a:schemeClr val="tx2"/>
                </a:solidFill>
                <a:latin typeface="+mn-lt"/>
                <a:sym typeface="Wingdings" pitchFamily="2" charset="2"/>
              </a:rPr>
              <a:t>measurement: ± </a:t>
            </a:r>
            <a:r>
              <a:rPr lang="en-US" sz="1400" i="1" dirty="0" smtClean="0">
                <a:solidFill>
                  <a:schemeClr val="tx2"/>
                </a:solidFill>
                <a:latin typeface="+mn-lt"/>
                <a:sym typeface="Wingdings" pitchFamily="2" charset="2"/>
              </a:rPr>
              <a:t>0.15 mm</a:t>
            </a:r>
            <a:endParaRPr lang="en-US" sz="1400" i="1" dirty="0">
              <a:solidFill>
                <a:schemeClr val="tx2"/>
              </a:solidFill>
              <a:latin typeface="+mn-lt"/>
              <a:sym typeface="Wingdings" pitchFamily="2" charset="2"/>
            </a:endParaRPr>
          </a:p>
        </p:txBody>
      </p:sp>
      <p:sp>
        <p:nvSpPr>
          <p:cNvPr id="18" name="Text Box 10"/>
          <p:cNvSpPr txBox="1">
            <a:spLocks noChangeArrowheads="1"/>
          </p:cNvSpPr>
          <p:nvPr/>
        </p:nvSpPr>
        <p:spPr bwMode="auto">
          <a:xfrm>
            <a:off x="368186" y="1905000"/>
            <a:ext cx="2775082" cy="307777"/>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400" kern="0" dirty="0" smtClean="0">
                <a:solidFill>
                  <a:srgbClr val="1F497D"/>
                </a:solidFill>
                <a:latin typeface="+mn-lt"/>
              </a:rPr>
              <a:t>Smoothing</a:t>
            </a:r>
            <a:endParaRPr lang="en-US" sz="1400" kern="0" dirty="0">
              <a:solidFill>
                <a:srgbClr val="1F497D"/>
              </a:solidFill>
              <a:latin typeface="+mn-lt"/>
            </a:endParaRPr>
          </a:p>
        </p:txBody>
      </p:sp>
      <p:pic>
        <p:nvPicPr>
          <p:cNvPr id="19" name="Picture 2" descr="Gaines ecarto derniere generation (12)"/>
          <p:cNvPicPr>
            <a:picLocks noChangeAspect="1" noChangeArrowheads="1"/>
          </p:cNvPicPr>
          <p:nvPr/>
        </p:nvPicPr>
        <p:blipFill>
          <a:blip r:embed="rId2" cstate="print"/>
          <a:srcRect/>
          <a:stretch>
            <a:fillRect/>
          </a:stretch>
        </p:blipFill>
        <p:spPr bwMode="auto">
          <a:xfrm>
            <a:off x="152400" y="4343400"/>
            <a:ext cx="3103704" cy="2327517"/>
          </a:xfrm>
          <a:prstGeom prst="rect">
            <a:avLst/>
          </a:prstGeom>
          <a:noFill/>
          <a:ln w="9525">
            <a:noFill/>
            <a:miter lim="800000"/>
            <a:headEnd/>
            <a:tailEnd/>
          </a:ln>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8027" y="4343400"/>
            <a:ext cx="3536381" cy="2352676"/>
          </a:xfrm>
          <a:prstGeom prst="rect">
            <a:avLst/>
          </a:prstGeom>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7621" y="4343400"/>
            <a:ext cx="1908465" cy="2352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3752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4</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Alignment achieved on the low beta quadrupoles (point 1 &amp; point 5)</a:t>
            </a:r>
            <a:endParaRPr lang="en-US" dirty="0">
              <a:solidFill>
                <a:schemeClr val="tx2"/>
              </a:solidFill>
              <a:latin typeface="+mn-lt"/>
            </a:endParaRPr>
          </a:p>
        </p:txBody>
      </p:sp>
      <p:sp>
        <p:nvSpPr>
          <p:cNvPr id="31" name="Text Box 10"/>
          <p:cNvSpPr txBox="1">
            <a:spLocks noChangeArrowheads="1"/>
          </p:cNvSpPr>
          <p:nvPr/>
        </p:nvSpPr>
        <p:spPr bwMode="auto">
          <a:xfrm>
            <a:off x="228600" y="914400"/>
            <a:ext cx="4597006" cy="63094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400" kern="0" dirty="0" smtClean="0">
                <a:solidFill>
                  <a:srgbClr val="1F497D"/>
                </a:solidFill>
                <a:latin typeface="+mn-lt"/>
              </a:rPr>
              <a:t>Monitoring of the position of the fiducials</a:t>
            </a:r>
          </a:p>
          <a:p>
            <a:pPr fontAlgn="auto">
              <a:spcBef>
                <a:spcPct val="50000"/>
              </a:spcBef>
              <a:spcAft>
                <a:spcPts val="0"/>
              </a:spcAft>
              <a:defRPr/>
            </a:pPr>
            <a:r>
              <a:rPr lang="en-US" sz="1400" kern="0" dirty="0" smtClean="0">
                <a:solidFill>
                  <a:srgbClr val="1F497D"/>
                </a:solidFill>
                <a:latin typeface="+mn-lt"/>
              </a:rPr>
              <a:t>Re-adjustment if needed</a:t>
            </a:r>
            <a:endParaRPr lang="en-US" sz="1400" kern="0" dirty="0">
              <a:solidFill>
                <a:srgbClr val="1F497D"/>
              </a:solidFill>
              <a:latin typeface="+mn-lt"/>
            </a:endParaRPr>
          </a:p>
        </p:txBody>
      </p:sp>
      <p:sp>
        <p:nvSpPr>
          <p:cNvPr id="16" name="Text Box 4"/>
          <p:cNvSpPr txBox="1">
            <a:spLocks noChangeArrowheads="1"/>
          </p:cNvSpPr>
          <p:nvPr/>
        </p:nvSpPr>
        <p:spPr bwMode="auto">
          <a:xfrm>
            <a:off x="5638799" y="1834896"/>
            <a:ext cx="3352801" cy="1169551"/>
          </a:xfrm>
          <a:prstGeom prst="rect">
            <a:avLst/>
          </a:prstGeom>
          <a:noFill/>
          <a:ln w="9525" algn="ctr">
            <a:noFill/>
            <a:miter lim="800000"/>
            <a:headEnd/>
            <a:tailEnd/>
          </a:ln>
        </p:spPr>
        <p:txBody>
          <a:bodyPr wrap="square">
            <a:spAutoFit/>
          </a:bodyPr>
          <a:lstStyle/>
          <a:p>
            <a:pPr marL="457200" algn="just">
              <a:spcBef>
                <a:spcPct val="50000"/>
              </a:spcBef>
            </a:pPr>
            <a:r>
              <a:rPr lang="en-US" sz="1400" i="1" dirty="0" smtClean="0">
                <a:solidFill>
                  <a:schemeClr val="tx2"/>
                </a:solidFill>
                <a:latin typeface="+mn-lt"/>
                <a:sym typeface="Wingdings" pitchFamily="2" charset="2"/>
              </a:rPr>
              <a:t>What was achieved:</a:t>
            </a:r>
          </a:p>
          <a:p>
            <a:pPr marL="742950" indent="-285750" algn="just">
              <a:spcBef>
                <a:spcPct val="50000"/>
              </a:spcBef>
              <a:buFont typeface="Arial" pitchFamily="34" charset="0"/>
              <a:buChar char="•"/>
            </a:pPr>
            <a:r>
              <a:rPr lang="en-US" sz="1400" dirty="0" smtClean="0">
                <a:solidFill>
                  <a:schemeClr val="tx2"/>
                </a:solidFill>
                <a:latin typeface="+mn-lt"/>
                <a:sym typeface="Wingdings" pitchFamily="2" charset="2"/>
              </a:rPr>
              <a:t>Monitoring within a few microns accuracy</a:t>
            </a:r>
          </a:p>
          <a:p>
            <a:pPr marL="742950" indent="-285750" algn="just">
              <a:spcBef>
                <a:spcPct val="50000"/>
              </a:spcBef>
              <a:buFont typeface="Arial" pitchFamily="34" charset="0"/>
              <a:buChar char="•"/>
            </a:pPr>
            <a:r>
              <a:rPr lang="en-US" sz="1400" dirty="0" smtClean="0">
                <a:solidFill>
                  <a:schemeClr val="tx2"/>
                </a:solidFill>
                <a:latin typeface="+mn-lt"/>
                <a:sym typeface="Wingdings" pitchFamily="2" charset="2"/>
              </a:rPr>
              <a:t>Adjustment: resolution &lt; 10 µm</a:t>
            </a:r>
          </a:p>
        </p:txBody>
      </p:sp>
      <p:pic>
        <p:nvPicPr>
          <p:cNvPr id="20" name="Picture 4"/>
          <p:cNvPicPr>
            <a:picLocks noChangeAspect="1" noChangeArrowheads="1"/>
          </p:cNvPicPr>
          <p:nvPr/>
        </p:nvPicPr>
        <p:blipFill>
          <a:blip r:embed="rId2" cstate="print"/>
          <a:srcRect/>
          <a:stretch>
            <a:fillRect/>
          </a:stretch>
        </p:blipFill>
        <p:spPr bwMode="auto">
          <a:xfrm>
            <a:off x="253594" y="1828800"/>
            <a:ext cx="5787555" cy="2118536"/>
          </a:xfrm>
          <a:prstGeom prst="rect">
            <a:avLst/>
          </a:prstGeom>
          <a:noFill/>
          <a:ln w="9525">
            <a:noFill/>
            <a:miter lim="800000"/>
            <a:headEnd/>
            <a:tailEnd/>
          </a:ln>
        </p:spPr>
      </p:pic>
      <p:pic>
        <p:nvPicPr>
          <p:cNvPr id="22" name="Picture 6" descr="IMG_1004"/>
          <p:cNvPicPr>
            <a:picLocks noChangeAspect="1" noChangeArrowheads="1"/>
          </p:cNvPicPr>
          <p:nvPr/>
        </p:nvPicPr>
        <p:blipFill>
          <a:blip r:embed="rId3" cstate="print"/>
          <a:srcRect/>
          <a:stretch>
            <a:fillRect/>
          </a:stretch>
        </p:blipFill>
        <p:spPr bwMode="auto">
          <a:xfrm>
            <a:off x="1117312" y="4228795"/>
            <a:ext cx="3276457" cy="2457480"/>
          </a:xfrm>
          <a:prstGeom prst="rect">
            <a:avLst/>
          </a:prstGeom>
          <a:noFill/>
          <a:ln w="9525">
            <a:noFill/>
            <a:miter lim="800000"/>
            <a:headEnd/>
            <a:tailEnd/>
          </a:ln>
        </p:spPr>
      </p:pic>
      <p:pic>
        <p:nvPicPr>
          <p:cNvPr id="11" name="Picture 5" descr="IMG_26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7848" y="4228795"/>
            <a:ext cx="3685905" cy="2457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65877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5</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Lessons learnt</a:t>
            </a:r>
            <a:endParaRPr lang="en-US" dirty="0">
              <a:solidFill>
                <a:schemeClr val="tx2"/>
              </a:solidFill>
              <a:latin typeface="+mn-lt"/>
            </a:endParaRPr>
          </a:p>
        </p:txBody>
      </p:sp>
      <p:sp>
        <p:nvSpPr>
          <p:cNvPr id="16" name="Text Box 4"/>
          <p:cNvSpPr txBox="1">
            <a:spLocks noChangeArrowheads="1"/>
          </p:cNvSpPr>
          <p:nvPr/>
        </p:nvSpPr>
        <p:spPr bwMode="auto">
          <a:xfrm>
            <a:off x="382219" y="1447800"/>
            <a:ext cx="8229600" cy="1600438"/>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Warm and cold measurements should be performed at CERN</a:t>
            </a: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As it seems difficult to develop a </a:t>
            </a:r>
            <a:r>
              <a:rPr lang="en-US" sz="1400" dirty="0" smtClean="0">
                <a:solidFill>
                  <a:schemeClr val="tx2"/>
                </a:solidFill>
                <a:latin typeface="+mn-lt"/>
                <a:sym typeface="Wingdings" pitchFamily="2" charset="2"/>
              </a:rPr>
              <a:t>supporting system of cold mass + transport restraints for the magnet </a:t>
            </a:r>
            <a:r>
              <a:rPr lang="en-US" sz="1400" dirty="0" smtClean="0">
                <a:solidFill>
                  <a:schemeClr val="tx2"/>
                </a:solidFill>
                <a:latin typeface="+mn-lt"/>
                <a:sym typeface="Wingdings" pitchFamily="2" charset="2"/>
              </a:rPr>
              <a:t>guaranteeing </a:t>
            </a:r>
            <a:r>
              <a:rPr lang="en-US" sz="1400" dirty="0" smtClean="0">
                <a:solidFill>
                  <a:schemeClr val="tx2"/>
                </a:solidFill>
                <a:latin typeface="+mn-lt"/>
                <a:sym typeface="Wingdings" pitchFamily="2" charset="2"/>
              </a:rPr>
              <a:t>no displacement of the cold mass during </a:t>
            </a:r>
            <a:r>
              <a:rPr lang="en-US" sz="1400" dirty="0" smtClean="0">
                <a:solidFill>
                  <a:schemeClr val="tx2"/>
                </a:solidFill>
                <a:latin typeface="+mn-lt"/>
                <a:sym typeface="Wingdings" pitchFamily="2" charset="2"/>
              </a:rPr>
              <a:t>transport, the monitoring of the position of the cold mass inside the cryostat w.r.t the fiducials will be needed.</a:t>
            </a: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Straightness </a:t>
            </a:r>
            <a:r>
              <a:rPr lang="en-US" sz="1400" dirty="0" smtClean="0">
                <a:solidFill>
                  <a:schemeClr val="tx2"/>
                </a:solidFill>
                <a:latin typeface="+mn-lt"/>
                <a:sym typeface="Wingdings" pitchFamily="2" charset="2"/>
              </a:rPr>
              <a:t>of the cold mass, position of vacuum pipe and position of fiducials have to be controlled during the manufacturing</a:t>
            </a:r>
          </a:p>
        </p:txBody>
      </p:sp>
      <p:sp>
        <p:nvSpPr>
          <p:cNvPr id="8" name="Text Box 10"/>
          <p:cNvSpPr txBox="1">
            <a:spLocks noChangeArrowheads="1"/>
          </p:cNvSpPr>
          <p:nvPr/>
        </p:nvSpPr>
        <p:spPr bwMode="auto">
          <a:xfrm>
            <a:off x="279794" y="914400"/>
            <a:ext cx="1482807" cy="307777"/>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400" kern="0" dirty="0" smtClean="0">
                <a:solidFill>
                  <a:srgbClr val="1F497D"/>
                </a:solidFill>
                <a:latin typeface="+mn-lt"/>
              </a:rPr>
              <a:t>Fiducialisation</a:t>
            </a:r>
            <a:endParaRPr lang="en-US" sz="1400" kern="0" dirty="0">
              <a:solidFill>
                <a:srgbClr val="1F497D"/>
              </a:solidFill>
              <a:latin typeface="+mn-lt"/>
            </a:endParaRPr>
          </a:p>
        </p:txBody>
      </p:sp>
      <p:sp>
        <p:nvSpPr>
          <p:cNvPr id="9" name="Text Box 10"/>
          <p:cNvSpPr txBox="1">
            <a:spLocks noChangeArrowheads="1"/>
          </p:cNvSpPr>
          <p:nvPr/>
        </p:nvSpPr>
        <p:spPr bwMode="auto">
          <a:xfrm>
            <a:off x="318807" y="3409355"/>
            <a:ext cx="3038259" cy="307777"/>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sz="1400" kern="0" dirty="0" smtClean="0">
                <a:solidFill>
                  <a:srgbClr val="1F497D"/>
                </a:solidFill>
                <a:latin typeface="+mn-lt"/>
              </a:rPr>
              <a:t>Initial alignment and smoothing</a:t>
            </a:r>
            <a:endParaRPr lang="en-US" sz="1400" kern="0" dirty="0">
              <a:solidFill>
                <a:srgbClr val="1F497D"/>
              </a:solidFill>
              <a:latin typeface="+mn-lt"/>
            </a:endParaRPr>
          </a:p>
        </p:txBody>
      </p:sp>
      <p:sp>
        <p:nvSpPr>
          <p:cNvPr id="10" name="Text Box 4"/>
          <p:cNvSpPr txBox="1">
            <a:spLocks noChangeArrowheads="1"/>
          </p:cNvSpPr>
          <p:nvPr/>
        </p:nvSpPr>
        <p:spPr bwMode="auto">
          <a:xfrm>
            <a:off x="457200" y="3950269"/>
            <a:ext cx="8229600" cy="2893100"/>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Smoothing difficult to perform due to shieldings, ventilation, permanent systems in the area</a:t>
            </a: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Taking into account the environment during LS3, it will be necessary to:</a:t>
            </a:r>
          </a:p>
          <a:p>
            <a:pPr marL="1200150" lvl="1" indent="-285750" algn="just">
              <a:spcBef>
                <a:spcPct val="50000"/>
              </a:spcBef>
              <a:buFont typeface="Wingdings" pitchFamily="2" charset="2"/>
              <a:buChar char="ü"/>
            </a:pPr>
            <a:r>
              <a:rPr lang="en-US" sz="1400" dirty="0" smtClean="0">
                <a:solidFill>
                  <a:schemeClr val="tx2"/>
                </a:solidFill>
                <a:latin typeface="+mn-lt"/>
                <a:sym typeface="Wingdings" pitchFamily="2" charset="2"/>
              </a:rPr>
              <a:t>Extend the permanent wire up to Q5, so that the smoothing is performed by alignment systems</a:t>
            </a:r>
          </a:p>
          <a:p>
            <a:pPr marL="1200150" lvl="1" indent="-285750" algn="just">
              <a:spcBef>
                <a:spcPct val="50000"/>
              </a:spcBef>
              <a:buFont typeface="Wingdings" pitchFamily="2" charset="2"/>
              <a:buChar char="ü"/>
            </a:pPr>
            <a:r>
              <a:rPr lang="en-US" sz="1400" dirty="0" smtClean="0">
                <a:solidFill>
                  <a:schemeClr val="tx2"/>
                </a:solidFill>
                <a:latin typeface="+mn-lt"/>
                <a:sym typeface="Wingdings" pitchFamily="2" charset="2"/>
              </a:rPr>
              <a:t>Extend the HLS system in a safer area, so that the smoothing is performed by alignment systems</a:t>
            </a:r>
          </a:p>
          <a:p>
            <a:pPr marL="1200150" lvl="1" indent="-285750" algn="just">
              <a:spcBef>
                <a:spcPct val="50000"/>
              </a:spcBef>
              <a:buFont typeface="Wingdings" pitchFamily="2" charset="2"/>
              <a:buChar char="ü"/>
            </a:pPr>
            <a:r>
              <a:rPr lang="en-US" sz="1400" dirty="0" smtClean="0">
                <a:solidFill>
                  <a:schemeClr val="tx2"/>
                </a:solidFill>
                <a:latin typeface="+mn-lt"/>
                <a:sym typeface="Wingdings" pitchFamily="2" charset="2"/>
              </a:rPr>
              <a:t>Develop remote methods to transfer the position of the quadrupoles to the geodetic network (dismounting of the triplet) and for the initial alignment </a:t>
            </a: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Left/right alignment : to be controlled by a direct line of sight</a:t>
            </a:r>
            <a:r>
              <a:rPr lang="en-US" sz="1400" dirty="0" smtClean="0">
                <a:solidFill>
                  <a:schemeClr val="tx2"/>
                </a:solidFill>
                <a:latin typeface="+mn-lt"/>
                <a:sym typeface="Wingdings" pitchFamily="2" charset="2"/>
              </a:rPr>
              <a:t>, </a:t>
            </a:r>
            <a:r>
              <a:rPr lang="en-US" sz="1400" dirty="0" smtClean="0">
                <a:solidFill>
                  <a:schemeClr val="tx2"/>
                </a:solidFill>
                <a:latin typeface="+mn-lt"/>
                <a:sym typeface="Wingdings" pitchFamily="2" charset="2"/>
              </a:rPr>
              <a:t>through the vacuum pipe if possible</a:t>
            </a:r>
          </a:p>
          <a:p>
            <a:pPr marL="1200150" lvl="1" indent="-285750" algn="just">
              <a:spcBef>
                <a:spcPct val="50000"/>
              </a:spcBef>
              <a:buFont typeface="Courier New" pitchFamily="49" charset="0"/>
              <a:buChar char="o"/>
            </a:pPr>
            <a:endParaRPr lang="en-US" sz="1400" dirty="0">
              <a:solidFill>
                <a:schemeClr val="tx2"/>
              </a:solidFill>
              <a:latin typeface="+mn-lt"/>
              <a:sym typeface="Wingdings" pitchFamily="2" charset="2"/>
            </a:endParaRPr>
          </a:p>
        </p:txBody>
      </p:sp>
    </p:spTree>
    <p:extLst>
      <p:ext uri="{BB962C8B-B14F-4D97-AF65-F5344CB8AC3E}">
        <p14:creationId xmlns:p14="http://schemas.microsoft.com/office/powerpoint/2010/main" val="20297977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6</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Lessons learnt</a:t>
            </a:r>
            <a:endParaRPr lang="en-US" dirty="0">
              <a:solidFill>
                <a:schemeClr val="tx2"/>
              </a:solidFill>
              <a:latin typeface="+mn-lt"/>
            </a:endParaRPr>
          </a:p>
        </p:txBody>
      </p:sp>
      <p:sp>
        <p:nvSpPr>
          <p:cNvPr id="20" name="Text Box 10"/>
          <p:cNvSpPr txBox="1">
            <a:spLocks noChangeArrowheads="1"/>
          </p:cNvSpPr>
          <p:nvPr/>
        </p:nvSpPr>
        <p:spPr bwMode="auto">
          <a:xfrm>
            <a:off x="279794" y="900038"/>
            <a:ext cx="2006206" cy="307777"/>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fr-CH" sz="1400" kern="0" dirty="0" smtClean="0">
                <a:solidFill>
                  <a:srgbClr val="1F497D"/>
                </a:solidFill>
                <a:latin typeface="+mn-lt"/>
              </a:rPr>
              <a:t>Monitoring</a:t>
            </a:r>
            <a:endParaRPr lang="en-US" sz="1400" kern="0" dirty="0">
              <a:solidFill>
                <a:srgbClr val="1F497D"/>
              </a:solidFill>
              <a:latin typeface="+mn-lt"/>
            </a:endParaRPr>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362" y="1371600"/>
            <a:ext cx="5227284"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3200" y="3130260"/>
            <a:ext cx="5769842" cy="3515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447800"/>
            <a:ext cx="2667000" cy="725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9061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7</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Lessons learnt</a:t>
            </a:r>
            <a:endParaRPr lang="en-US" dirty="0">
              <a:solidFill>
                <a:schemeClr val="tx2"/>
              </a:solidFill>
              <a:latin typeface="+mn-lt"/>
            </a:endParaRPr>
          </a:p>
        </p:txBody>
      </p:sp>
      <p:sp>
        <p:nvSpPr>
          <p:cNvPr id="15" name="Text Box 4"/>
          <p:cNvSpPr txBox="1">
            <a:spLocks noChangeArrowheads="1"/>
          </p:cNvSpPr>
          <p:nvPr/>
        </p:nvSpPr>
        <p:spPr bwMode="auto">
          <a:xfrm>
            <a:off x="457200" y="1247439"/>
            <a:ext cx="8820150" cy="630942"/>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A lot of data recorded</a:t>
            </a:r>
          </a:p>
          <a:p>
            <a:pPr marL="1200150" lvl="1" indent="-285750" algn="just">
              <a:spcBef>
                <a:spcPct val="50000"/>
              </a:spcBef>
              <a:buFont typeface="Courier New" pitchFamily="49" charset="0"/>
              <a:buChar char="o"/>
            </a:pPr>
            <a:endParaRPr lang="en-US" sz="1400" dirty="0">
              <a:solidFill>
                <a:schemeClr val="tx2"/>
              </a:solidFill>
              <a:latin typeface="+mn-lt"/>
              <a:sym typeface="Wingdings" pitchFamily="2" charset="2"/>
            </a:endParaRPr>
          </a:p>
        </p:txBody>
      </p:sp>
      <p:sp>
        <p:nvSpPr>
          <p:cNvPr id="16" name="Text Box 4"/>
          <p:cNvSpPr txBox="1">
            <a:spLocks noChangeArrowheads="1"/>
          </p:cNvSpPr>
          <p:nvPr/>
        </p:nvSpPr>
        <p:spPr bwMode="auto">
          <a:xfrm>
            <a:off x="457200" y="4495800"/>
            <a:ext cx="8077200" cy="1708160"/>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a:solidFill>
                  <a:schemeClr val="tx2"/>
                </a:solidFill>
                <a:latin typeface="+mn-lt"/>
                <a:sym typeface="Wingdings" pitchFamily="2" charset="2"/>
              </a:rPr>
              <a:t>Redundancy of the alignment systems needed, preferably with alignment systems based on different measurements principle.</a:t>
            </a: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Remote maintenance of the systems is mandatory</a:t>
            </a:r>
          </a:p>
          <a:p>
            <a:pPr marL="457200" algn="just">
              <a:spcBef>
                <a:spcPct val="50000"/>
              </a:spcBef>
            </a:pPr>
            <a:r>
              <a:rPr lang="en-US" sz="1400" dirty="0" smtClean="0">
                <a:solidFill>
                  <a:schemeClr val="tx2"/>
                </a:solidFill>
                <a:latin typeface="+mn-lt"/>
                <a:sym typeface="Wingdings" pitchFamily="2" charset="2"/>
              </a:rPr>
              <a:t>       During LS1, remote maintenance of alignment systems will be installed in points 1 and 5</a:t>
            </a: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Longitudinal monitoring of the position of the fiducials to be added, as a lot of longitudinal measurements were asked</a:t>
            </a:r>
          </a:p>
        </p:txBody>
      </p:sp>
      <p:sp>
        <p:nvSpPr>
          <p:cNvPr id="20" name="Text Box 10"/>
          <p:cNvSpPr txBox="1">
            <a:spLocks noChangeArrowheads="1"/>
          </p:cNvSpPr>
          <p:nvPr/>
        </p:nvSpPr>
        <p:spPr bwMode="auto">
          <a:xfrm>
            <a:off x="279794" y="900038"/>
            <a:ext cx="2006206" cy="307777"/>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fr-CH" sz="1400" kern="0" dirty="0" smtClean="0">
                <a:solidFill>
                  <a:srgbClr val="1F497D"/>
                </a:solidFill>
                <a:latin typeface="+mn-lt"/>
              </a:rPr>
              <a:t>Monitoring</a:t>
            </a:r>
            <a:endParaRPr lang="en-US" sz="1400" kern="0" dirty="0">
              <a:solidFill>
                <a:srgbClr val="1F497D"/>
              </a:solidFill>
              <a:latin typeface="+mn-lt"/>
            </a:endParaRPr>
          </a:p>
        </p:txBody>
      </p:sp>
      <p:pic>
        <p:nvPicPr>
          <p:cNvPr id="22" name="Picture 15"/>
          <p:cNvPicPr>
            <a:picLocks noChangeAspect="1" noChangeArrowheads="1"/>
          </p:cNvPicPr>
          <p:nvPr/>
        </p:nvPicPr>
        <p:blipFill>
          <a:blip r:embed="rId2" cstate="print"/>
          <a:srcRect/>
          <a:stretch>
            <a:fillRect/>
          </a:stretch>
        </p:blipFill>
        <p:spPr bwMode="auto">
          <a:xfrm>
            <a:off x="104852" y="1786643"/>
            <a:ext cx="3580063" cy="2372833"/>
          </a:xfrm>
          <a:prstGeom prst="rect">
            <a:avLst/>
          </a:prstGeom>
          <a:noFill/>
          <a:ln w="9525">
            <a:noFill/>
            <a:miter lim="800000"/>
            <a:headEnd/>
            <a:tailEnd/>
          </a:ln>
        </p:spPr>
      </p:pic>
      <p:pic>
        <p:nvPicPr>
          <p:cNvPr id="25" name="Picture 6"/>
          <p:cNvPicPr>
            <a:picLocks noChangeAspect="1" noChangeArrowheads="1"/>
          </p:cNvPicPr>
          <p:nvPr/>
        </p:nvPicPr>
        <p:blipFill>
          <a:blip r:embed="rId3" cstate="print"/>
          <a:srcRect/>
          <a:stretch>
            <a:fillRect/>
          </a:stretch>
        </p:blipFill>
        <p:spPr bwMode="auto">
          <a:xfrm>
            <a:off x="3870655" y="1878381"/>
            <a:ext cx="3315311" cy="2189356"/>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4910" y="2167644"/>
            <a:ext cx="1862138" cy="145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597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8</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Lessons learnt</a:t>
            </a:r>
            <a:endParaRPr lang="en-US" dirty="0">
              <a:solidFill>
                <a:schemeClr val="tx2"/>
              </a:solidFill>
              <a:latin typeface="+mn-lt"/>
            </a:endParaRPr>
          </a:p>
        </p:txBody>
      </p:sp>
      <p:sp>
        <p:nvSpPr>
          <p:cNvPr id="16" name="Text Box 4"/>
          <p:cNvSpPr txBox="1">
            <a:spLocks noChangeArrowheads="1"/>
          </p:cNvSpPr>
          <p:nvPr/>
        </p:nvSpPr>
        <p:spPr bwMode="auto">
          <a:xfrm>
            <a:off x="-1" y="1066800"/>
            <a:ext cx="8820150" cy="4185761"/>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Performance of the alignment systems:</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Only 1 wire (out of 10 installed in the LHC) was broken in more than 4 years (because of cabling team)</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Some problems of inductive leaks were met but are now understood (thanks to the CLIC studies) and will be corrected in LS1 or LS2.</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A lot of progress was achieved on the WPS sensors thanks to the CLIC studies where «absolute» sensors are needed: e.g. the position of the sensor coordinate system is known with respect to the component to be aligned.</a:t>
            </a:r>
          </a:p>
          <a:p>
            <a:pPr marL="457200" algn="just">
              <a:spcBef>
                <a:spcPct val="50000"/>
              </a:spcBef>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3D models of this area absolutely needed</a:t>
            </a:r>
          </a:p>
          <a:p>
            <a:pPr marL="742950"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A place of training before going down is needed too.</a:t>
            </a:r>
          </a:p>
          <a:p>
            <a:pPr marL="742950"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1200150" lvl="1"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1200150" lvl="1" indent="-285750" algn="just">
              <a:spcBef>
                <a:spcPct val="50000"/>
              </a:spcBef>
              <a:buFont typeface="Courier New" pitchFamily="49" charset="0"/>
              <a:buChar char="o"/>
            </a:pPr>
            <a:endParaRPr lang="en-US" sz="1400" dirty="0">
              <a:solidFill>
                <a:schemeClr val="tx2"/>
              </a:solidFill>
              <a:latin typeface="+mn-lt"/>
              <a:sym typeface="Wingdings" pitchFamily="2" charset="2"/>
            </a:endParaRPr>
          </a:p>
        </p:txBody>
      </p:sp>
    </p:spTree>
    <p:extLst>
      <p:ext uri="{BB962C8B-B14F-4D97-AF65-F5344CB8AC3E}">
        <p14:creationId xmlns:p14="http://schemas.microsoft.com/office/powerpoint/2010/main" val="4188661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xfrm>
            <a:off x="457200" y="6356350"/>
            <a:ext cx="2133600" cy="365125"/>
          </a:xfrm>
        </p:spPr>
        <p:txBody>
          <a:bodyPr/>
          <a:lstStyle/>
          <a:p>
            <a:pPr algn="l">
              <a:defRPr/>
            </a:pPr>
            <a:fld id="{4088C8B0-EAF6-42B2-A99A-7686355D3E3F}" type="slidenum">
              <a:rPr lang="fr-FR"/>
              <a:pPr algn="l">
                <a:defRPr/>
              </a:pPr>
              <a:t>9</a:t>
            </a:fld>
            <a:endParaRPr lang="fr-FR" dirty="0"/>
          </a:p>
        </p:txBody>
      </p:sp>
      <p:sp>
        <p:nvSpPr>
          <p:cNvPr id="28" name="Text Box 3"/>
          <p:cNvSpPr txBox="1">
            <a:spLocks noChangeArrowheads="1"/>
          </p:cNvSpPr>
          <p:nvPr/>
        </p:nvSpPr>
        <p:spPr bwMode="auto">
          <a:xfrm>
            <a:off x="-1" y="292100"/>
            <a:ext cx="7696201" cy="369332"/>
          </a:xfrm>
          <a:prstGeom prst="rect">
            <a:avLst/>
          </a:prstGeom>
          <a:solidFill>
            <a:schemeClr val="accent1">
              <a:lumMod val="20000"/>
              <a:lumOff val="80000"/>
            </a:schemeClr>
          </a:solidFill>
          <a:ln w="9525">
            <a:noFill/>
            <a:miter lim="800000"/>
            <a:headEnd/>
            <a:tailEnd/>
          </a:ln>
        </p:spPr>
        <p:txBody>
          <a:bodyPr wrap="square">
            <a:spAutoFit/>
          </a:bodyPr>
          <a:lstStyle/>
          <a:p>
            <a:pPr fontAlgn="auto">
              <a:spcBef>
                <a:spcPct val="50000"/>
              </a:spcBef>
              <a:spcAft>
                <a:spcPts val="0"/>
              </a:spcAft>
              <a:defRPr/>
            </a:pPr>
            <a:r>
              <a:rPr lang="en-US" dirty="0" smtClean="0">
                <a:solidFill>
                  <a:schemeClr val="tx2"/>
                </a:solidFill>
                <a:latin typeface="+mn-lt"/>
              </a:rPr>
              <a:t>Survey needs </a:t>
            </a:r>
            <a:r>
              <a:rPr lang="en-US" dirty="0" smtClean="0">
                <a:solidFill>
                  <a:schemeClr val="tx2"/>
                </a:solidFill>
                <a:latin typeface="+mn-lt"/>
                <a:sym typeface="Wingdings" pitchFamily="2" charset="2"/>
              </a:rPr>
              <a:t> fiducialisation</a:t>
            </a:r>
            <a:endParaRPr lang="en-US" dirty="0">
              <a:solidFill>
                <a:schemeClr val="tx2"/>
              </a:solidFill>
              <a:latin typeface="+mn-lt"/>
            </a:endParaRPr>
          </a:p>
        </p:txBody>
      </p:sp>
      <p:sp>
        <p:nvSpPr>
          <p:cNvPr id="16" name="Text Box 4"/>
          <p:cNvSpPr txBox="1">
            <a:spLocks noChangeArrowheads="1"/>
          </p:cNvSpPr>
          <p:nvPr/>
        </p:nvSpPr>
        <p:spPr bwMode="auto">
          <a:xfrm>
            <a:off x="-1" y="1066800"/>
            <a:ext cx="8820150" cy="4508927"/>
          </a:xfrm>
          <a:prstGeom prst="rect">
            <a:avLst/>
          </a:prstGeom>
          <a:noFill/>
          <a:ln w="9525" algn="ctr">
            <a:noFill/>
            <a:miter lim="800000"/>
            <a:headEnd/>
            <a:tailEnd/>
          </a:ln>
        </p:spPr>
        <p:txBody>
          <a:bodyPr wrap="square">
            <a:spAutoFit/>
          </a:bodyPr>
          <a:lstStyle/>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Development of a system monitoring the position of the cold mass with respect to fiducials</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Concept to </a:t>
            </a:r>
            <a:r>
              <a:rPr lang="en-US" sz="1400" dirty="0" smtClean="0">
                <a:solidFill>
                  <a:schemeClr val="tx2"/>
                </a:solidFill>
                <a:latin typeface="+mn-lt"/>
                <a:sym typeface="Wingdings" pitchFamily="2" charset="2"/>
              </a:rPr>
              <a:t>propose</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To </a:t>
            </a:r>
            <a:r>
              <a:rPr lang="en-US" sz="1400" dirty="0" smtClean="0">
                <a:solidFill>
                  <a:schemeClr val="tx2"/>
                </a:solidFill>
                <a:latin typeface="+mn-lt"/>
                <a:sym typeface="Wingdings" pitchFamily="2" charset="2"/>
              </a:rPr>
              <a:t>be integrated in cryostat and cold mass of components</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Validation through irradiation tests, magnetic tests, long term tests to be performed</a:t>
            </a:r>
          </a:p>
          <a:p>
            <a:pPr marL="914400" lvl="1" algn="just">
              <a:spcBef>
                <a:spcPct val="50000"/>
              </a:spcBef>
            </a:pPr>
            <a:endParaRPr lang="en-US" sz="1400" dirty="0" smtClean="0">
              <a:solidFill>
                <a:schemeClr val="tx2"/>
              </a:solidFill>
              <a:latin typeface="+mn-lt"/>
              <a:sym typeface="Wingdings" pitchFamily="2" charset="2"/>
            </a:endParaRPr>
          </a:p>
          <a:p>
            <a:pPr marL="742950" indent="-285750" algn="just">
              <a:spcBef>
                <a:spcPct val="50000"/>
              </a:spcBef>
              <a:buFont typeface="Wingdings" pitchFamily="2" charset="2"/>
              <a:buChar char="ü"/>
            </a:pPr>
            <a:r>
              <a:rPr lang="en-US" sz="1400" dirty="0" smtClean="0">
                <a:solidFill>
                  <a:schemeClr val="tx2"/>
                </a:solidFill>
                <a:latin typeface="+mn-lt"/>
                <a:sym typeface="Wingdings" pitchFamily="2" charset="2"/>
              </a:rPr>
              <a:t> Be associated in the design of all components: crab cavities, quadrupoles, dipoles, TAN, TAS, etc., in order to:</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Define the strategy of fiducialisation</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Define the fiducials to be used according to the methods of measurements and space available</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Prepare the strategy of alignment in the tunnel</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Protect the lines of sight needed</a:t>
            </a:r>
          </a:p>
          <a:p>
            <a:pPr marL="1200150" lvl="1" indent="-285750" algn="just">
              <a:spcBef>
                <a:spcPct val="50000"/>
              </a:spcBef>
              <a:buFont typeface="Arial" pitchFamily="34" charset="0"/>
              <a:buChar char="•"/>
            </a:pPr>
            <a:r>
              <a:rPr lang="en-US" sz="1400" dirty="0" smtClean="0">
                <a:solidFill>
                  <a:schemeClr val="tx2"/>
                </a:solidFill>
                <a:latin typeface="+mn-lt"/>
                <a:sym typeface="Wingdings" pitchFamily="2" charset="2"/>
              </a:rPr>
              <a:t>Define and chose the appropriate adjustment system</a:t>
            </a:r>
          </a:p>
          <a:p>
            <a:pPr marL="742950"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1200150" lvl="1" indent="-285750" algn="just">
              <a:spcBef>
                <a:spcPct val="50000"/>
              </a:spcBef>
              <a:buFont typeface="Wingdings" pitchFamily="2" charset="2"/>
              <a:buChar char="ü"/>
            </a:pPr>
            <a:endParaRPr lang="en-US" sz="1400" dirty="0" smtClean="0">
              <a:solidFill>
                <a:schemeClr val="tx2"/>
              </a:solidFill>
              <a:latin typeface="+mn-lt"/>
              <a:sym typeface="Wingdings" pitchFamily="2" charset="2"/>
            </a:endParaRPr>
          </a:p>
          <a:p>
            <a:pPr marL="1200150" lvl="1" indent="-285750" algn="just">
              <a:spcBef>
                <a:spcPct val="50000"/>
              </a:spcBef>
              <a:buFont typeface="Courier New" pitchFamily="49" charset="0"/>
              <a:buChar char="o"/>
            </a:pPr>
            <a:endParaRPr lang="en-US" sz="1400" dirty="0">
              <a:solidFill>
                <a:schemeClr val="tx2"/>
              </a:solidFill>
              <a:latin typeface="+mn-lt"/>
              <a:sym typeface="Wingdings" pitchFamily="2" charset="2"/>
            </a:endParaRPr>
          </a:p>
        </p:txBody>
      </p:sp>
    </p:spTree>
    <p:extLst>
      <p:ext uri="{BB962C8B-B14F-4D97-AF65-F5344CB8AC3E}">
        <p14:creationId xmlns:p14="http://schemas.microsoft.com/office/powerpoint/2010/main" val="21617393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9649</TotalTime>
  <Words>1444</Words>
  <Application>Microsoft Office PowerPoint</Application>
  <PresentationFormat>On-screen Show (4:3)</PresentationFormat>
  <Paragraphs>191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Survey aspects in the HL-insertions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hmainaud</dc:creator>
  <cp:lastModifiedBy>Helene Mainaud Durand</cp:lastModifiedBy>
  <cp:revision>399</cp:revision>
  <cp:lastPrinted>2013-03-25T11:13:13Z</cp:lastPrinted>
  <dcterms:created xsi:type="dcterms:W3CDTF">2011-07-11T05:58:13Z</dcterms:created>
  <dcterms:modified xsi:type="dcterms:W3CDTF">2013-03-26T07:32:05Z</dcterms:modified>
</cp:coreProperties>
</file>