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82" r:id="rId4"/>
    <p:sldId id="277" r:id="rId5"/>
    <p:sldId id="284" r:id="rId6"/>
    <p:sldId id="286" r:id="rId7"/>
    <p:sldId id="283" r:id="rId8"/>
    <p:sldId id="285" r:id="rId9"/>
    <p:sldId id="257" r:id="rId10"/>
    <p:sldId id="287" r:id="rId11"/>
    <p:sldId id="27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2" autoAdjust="0"/>
    <p:restoredTop sz="94645" autoAdjust="0"/>
  </p:normalViewPr>
  <p:slideViewPr>
    <p:cSldViewPr>
      <p:cViewPr varScale="1">
        <p:scale>
          <a:sx n="78" d="100"/>
          <a:sy n="78" d="100"/>
        </p:scale>
        <p:origin x="-157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7C1FD-EB10-4C0A-953E-490602B4BE65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CF0B0-0B66-4B76-9743-9A7E0ADE8C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106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1BC0A-E968-4382-94F7-E8EA1D776518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67AD3-5131-48AD-BFA2-D06A2AA7FD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24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B4CEE-EBDE-453B-A7EC-205CBECBF8EA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0C9AB-DEB6-4E2D-B3CA-9609F526DD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255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B809D-BF38-49E8-BEC6-922D58D84EC1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54CE0-203B-48D1-8263-35F7871066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12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BD8F2-7958-4826-A5DF-A535D4B2890E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964EB-FE1D-4F29-803F-5FE61554B4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0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BFE22-E18E-4738-A122-2A9415D992A2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EB38B-9CD6-42E7-AADC-269B08117B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952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FDC7D-529A-4109-96EA-BE71841A20C2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3A165-81B0-40BB-9F95-9F6A9BCB52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165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57A0B-7EED-4343-85A2-9A09D818FFE0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4D065-B4C3-4169-9180-1B7752B0B2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490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5" descr="C:\users\CERNNormal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5805488"/>
            <a:ext cx="10048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36BD2-175C-4818-9E6C-83C2A9143378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1C5F6-19DB-4FF7-9D11-9DEDC0294C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698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C2093-A837-45A4-978C-C9FB6B11D456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DB3B-FCF7-47CE-973E-898BA38032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323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D5CA0-F180-45FF-8FB4-A60CB871AA51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2C308-95F7-4F8F-AC2F-B456AF44FE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98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6A4A48-E59F-498C-B53C-21D27A27564F}" type="datetimeFigureOut">
              <a:rPr lang="en-US"/>
              <a:pPr>
                <a:defRPr/>
              </a:pPr>
              <a:t>4/19/2013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CA4F47-3AE2-43AF-97DB-6BAA9F73FC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25" descr="C:\users\CERNNormal.gif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5805488"/>
            <a:ext cx="1004887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163" y="5829300"/>
            <a:ext cx="75882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3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CRISTAL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Andrew Branson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University of the West of England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Current usage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Academic</a:t>
            </a:r>
          </a:p>
          <a:p>
            <a:pPr lvl="1" eaLnBrk="1" hangingPunct="1"/>
            <a:r>
              <a:rPr lang="en-GB" dirty="0" err="1" smtClean="0"/>
              <a:t>Neugrid</a:t>
            </a:r>
            <a:r>
              <a:rPr lang="en-GB" dirty="0" smtClean="0"/>
              <a:t> &amp; N4U: Analysis service</a:t>
            </a:r>
          </a:p>
          <a:p>
            <a:pPr lvl="2" eaLnBrk="1" hangingPunct="1"/>
            <a:r>
              <a:rPr lang="en-GB" dirty="0" smtClean="0"/>
              <a:t>Managing neuroimaging analyses on the Grid.</a:t>
            </a:r>
          </a:p>
          <a:p>
            <a:pPr lvl="2" eaLnBrk="1" hangingPunct="1"/>
            <a:r>
              <a:rPr lang="en-GB" dirty="0" smtClean="0"/>
              <a:t>“Data Atlas”: Catalogue of datasets &amp; pipelines</a:t>
            </a:r>
          </a:p>
          <a:p>
            <a:pPr lvl="1" eaLnBrk="1" hangingPunct="1"/>
            <a:r>
              <a:rPr lang="en-GB" dirty="0" smtClean="0"/>
              <a:t>CERN</a:t>
            </a:r>
          </a:p>
          <a:p>
            <a:pPr lvl="2" eaLnBrk="1" hangingPunct="1"/>
            <a:r>
              <a:rPr lang="en-GB" dirty="0" smtClean="0"/>
              <a:t>More crystal characterisation for PET scanners</a:t>
            </a:r>
          </a:p>
          <a:p>
            <a:pPr eaLnBrk="1" hangingPunct="1"/>
            <a:r>
              <a:rPr lang="en-GB" dirty="0" smtClean="0"/>
              <a:t>Future:</a:t>
            </a:r>
            <a:r>
              <a:rPr lang="en-GB" dirty="0"/>
              <a:t> </a:t>
            </a:r>
            <a:r>
              <a:rPr lang="en-GB" dirty="0" smtClean="0"/>
              <a:t>LGPL</a:t>
            </a:r>
          </a:p>
        </p:txBody>
      </p:sp>
    </p:spTree>
    <p:extLst>
      <p:ext uri="{BB962C8B-B14F-4D97-AF65-F5344CB8AC3E}">
        <p14:creationId xmlns:p14="http://schemas.microsoft.com/office/powerpoint/2010/main" val="73425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85750" y="2643188"/>
            <a:ext cx="8229600" cy="1143000"/>
          </a:xfrm>
        </p:spPr>
        <p:txBody>
          <a:bodyPr/>
          <a:lstStyle/>
          <a:p>
            <a:pPr eaLnBrk="1" hangingPunct="1"/>
            <a:r>
              <a:rPr lang="en-GB" smtClean="0"/>
              <a:t>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Introduction – What is CRISTAL ?</a:t>
            </a:r>
            <a:endParaRPr 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sz="2800" dirty="0" smtClean="0"/>
              <a:t>A </a:t>
            </a:r>
            <a:r>
              <a:rPr lang="en-GB" sz="2800" dirty="0" smtClean="0">
                <a:solidFill>
                  <a:srgbClr val="FF0000"/>
                </a:solidFill>
              </a:rPr>
              <a:t>long-running</a:t>
            </a:r>
            <a:r>
              <a:rPr lang="en-GB" sz="2800" dirty="0" smtClean="0"/>
              <a:t> research project (1997-present) between UWE, CERN and CNRS (France).</a:t>
            </a:r>
          </a:p>
          <a:p>
            <a:pPr eaLnBrk="1" hangingPunct="1"/>
            <a:r>
              <a:rPr lang="en-GB" sz="2800" dirty="0" smtClean="0"/>
              <a:t>That has developed </a:t>
            </a:r>
            <a:r>
              <a:rPr lang="en-GB" sz="2800" dirty="0" smtClean="0">
                <a:solidFill>
                  <a:srgbClr val="FF0000"/>
                </a:solidFill>
              </a:rPr>
              <a:t>data models and software</a:t>
            </a:r>
            <a:r>
              <a:rPr lang="en-GB" sz="2800" dirty="0" smtClean="0"/>
              <a:t> using state-of-the-art technologies.</a:t>
            </a:r>
          </a:p>
          <a:p>
            <a:pPr eaLnBrk="1" hangingPunct="1"/>
            <a:r>
              <a:rPr lang="en-GB" sz="2800" dirty="0" smtClean="0"/>
              <a:t>To address the </a:t>
            </a:r>
            <a:r>
              <a:rPr lang="en-GB" sz="2800" dirty="0" smtClean="0">
                <a:solidFill>
                  <a:srgbClr val="FF0000"/>
                </a:solidFill>
              </a:rPr>
              <a:t>data management </a:t>
            </a:r>
            <a:r>
              <a:rPr lang="en-GB" sz="2800" dirty="0" smtClean="0">
                <a:solidFill>
                  <a:srgbClr val="FF0000"/>
                </a:solidFill>
              </a:rPr>
              <a:t>and process control </a:t>
            </a:r>
            <a:r>
              <a:rPr lang="en-GB" sz="2800" dirty="0" smtClean="0"/>
              <a:t>needs of a distributed community of experimental physicists.</a:t>
            </a:r>
          </a:p>
          <a:p>
            <a:pPr eaLnBrk="1" hangingPunct="1"/>
            <a:r>
              <a:rPr lang="en-GB" sz="2800" dirty="0" smtClean="0"/>
              <a:t>Which </a:t>
            </a:r>
            <a:r>
              <a:rPr lang="en-GB" sz="2800" dirty="0" smtClean="0"/>
              <a:t>has yielded </a:t>
            </a:r>
            <a:r>
              <a:rPr lang="en-GB" sz="2800" dirty="0" smtClean="0">
                <a:solidFill>
                  <a:srgbClr val="FF0000"/>
                </a:solidFill>
              </a:rPr>
              <a:t>academic output </a:t>
            </a:r>
            <a:r>
              <a:rPr lang="en-GB" sz="2800" dirty="0" smtClean="0"/>
              <a:t>and software that is being </a:t>
            </a:r>
            <a:r>
              <a:rPr lang="en-GB" sz="2800" dirty="0" smtClean="0">
                <a:solidFill>
                  <a:srgbClr val="FF0000"/>
                </a:solidFill>
              </a:rPr>
              <a:t>commercially exploited</a:t>
            </a:r>
            <a:r>
              <a:rPr lang="en-GB" sz="2800" dirty="0" smtClean="0"/>
              <a:t>.</a:t>
            </a:r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59954CFA-DB99-4DDB-A057-8329277A970A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 – CMS ECAL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Electromagnetic </a:t>
            </a:r>
            <a:r>
              <a:rPr lang="en-GB" dirty="0" err="1" smtClean="0"/>
              <a:t>CALorimeter</a:t>
            </a:r>
            <a:r>
              <a:rPr lang="en-GB" dirty="0" smtClean="0"/>
              <a:t>: Scintillating PbWO</a:t>
            </a:r>
            <a:r>
              <a:rPr lang="en-GB" baseline="-25000" dirty="0" smtClean="0"/>
              <a:t>4</a:t>
            </a:r>
            <a:r>
              <a:rPr lang="en-GB" dirty="0" smtClean="0"/>
              <a:t> crystals to measure energy of charged particles.</a:t>
            </a:r>
          </a:p>
          <a:p>
            <a:r>
              <a:rPr lang="en-GB" dirty="0" smtClean="0"/>
              <a:t>Crystals characterized during </a:t>
            </a:r>
            <a:r>
              <a:rPr lang="en-GB" dirty="0" smtClean="0">
                <a:solidFill>
                  <a:srgbClr val="FF0000"/>
                </a:solidFill>
              </a:rPr>
              <a:t>decade-long</a:t>
            </a:r>
            <a:r>
              <a:rPr lang="en-GB" dirty="0" smtClean="0"/>
              <a:t> </a:t>
            </a:r>
            <a:r>
              <a:rPr lang="en-GB" dirty="0" smtClean="0"/>
              <a:t>construction </a:t>
            </a:r>
            <a:r>
              <a:rPr lang="en-GB" dirty="0" smtClean="0"/>
              <a:t>schedule</a:t>
            </a:r>
            <a:r>
              <a:rPr lang="en-GB" dirty="0" smtClean="0"/>
              <a:t>. Final calibration data is  generated from construction data </a:t>
            </a:r>
            <a:r>
              <a:rPr lang="en-GB" dirty="0" smtClean="0"/>
              <a:t>for running detector.</a:t>
            </a:r>
          </a:p>
          <a:p>
            <a:r>
              <a:rPr lang="en-GB" dirty="0" smtClean="0"/>
              <a:t>Production process nor data schema were finalized when production began.</a:t>
            </a:r>
          </a:p>
        </p:txBody>
      </p:sp>
    </p:spTree>
    <p:extLst>
      <p:ext uri="{BB962C8B-B14F-4D97-AF65-F5344CB8AC3E}">
        <p14:creationId xmlns:p14="http://schemas.microsoft.com/office/powerpoint/2010/main" val="423118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Our solution: CRISTAL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CRISTAL is a flexible platform for collecting data managed through execution of </a:t>
            </a:r>
            <a:r>
              <a:rPr lang="en-GB" dirty="0" smtClean="0">
                <a:solidFill>
                  <a:srgbClr val="FF0000"/>
                </a:solidFill>
              </a:rPr>
              <a:t>object lifecycles</a:t>
            </a:r>
            <a:r>
              <a:rPr lang="en-GB" dirty="0" smtClean="0"/>
              <a:t> (workflows).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All workflow and data structures defined at run-time: ‘</a:t>
            </a:r>
            <a:r>
              <a:rPr lang="en-GB" dirty="0" smtClean="0">
                <a:solidFill>
                  <a:srgbClr val="FF0000"/>
                </a:solidFill>
              </a:rPr>
              <a:t>Descriptions</a:t>
            </a:r>
            <a:r>
              <a:rPr lang="en-GB" dirty="0" smtClean="0"/>
              <a:t>’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Workflow: XML-marshalled Java objects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Data format: XML Schema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Application logic: Scripts, wrapped in XML with metadata.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Object Oriented Workflows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Each workflow is executed in a context that collects its resulting data: an ‘</a:t>
            </a:r>
            <a:r>
              <a:rPr lang="en-GB" dirty="0" smtClean="0">
                <a:solidFill>
                  <a:srgbClr val="FF0000"/>
                </a:solidFill>
              </a:rPr>
              <a:t>Item</a:t>
            </a:r>
            <a:r>
              <a:rPr lang="en-GB" dirty="0" smtClean="0"/>
              <a:t>’.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All </a:t>
            </a:r>
            <a:r>
              <a:rPr lang="en-GB" dirty="0" smtClean="0">
                <a:solidFill>
                  <a:srgbClr val="FF0000"/>
                </a:solidFill>
              </a:rPr>
              <a:t>descriptions are also Items</a:t>
            </a:r>
            <a:r>
              <a:rPr lang="en-GB" dirty="0" smtClean="0"/>
              <a:t>, and have their own </a:t>
            </a:r>
            <a:r>
              <a:rPr lang="en-GB" dirty="0" smtClean="0">
                <a:solidFill>
                  <a:srgbClr val="FF0000"/>
                </a:solidFill>
              </a:rPr>
              <a:t>lifecycles</a:t>
            </a:r>
            <a:r>
              <a:rPr lang="en-GB" dirty="0" smtClean="0"/>
              <a:t>, which manage </a:t>
            </a:r>
            <a:r>
              <a:rPr lang="en-GB" dirty="0" smtClean="0">
                <a:solidFill>
                  <a:srgbClr val="FF0000"/>
                </a:solidFill>
              </a:rPr>
              <a:t>development</a:t>
            </a:r>
            <a:r>
              <a:rPr lang="en-GB" dirty="0" smtClean="0"/>
              <a:t> and maintenance.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All change of state in the system mediated by activities, all recorded in events.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GB" b="1" dirty="0" smtClean="0"/>
              <a:t>Full traceability of development and execution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95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Data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CRISTAL object model for lifecycles, activities, events and event data: ‘Outcomes’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Fixed model for all objects but Outcomes, which conform to activity defined XML Schema.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Pluggable persistency: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Read and/or write for each object type.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Original: LDAP (index) RDBMS (query) XML Files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Latest: LDAP + </a:t>
            </a:r>
            <a:r>
              <a:rPr lang="en-GB" dirty="0" err="1" smtClean="0"/>
              <a:t>eXist</a:t>
            </a:r>
            <a:r>
              <a:rPr lang="en-GB" dirty="0" smtClean="0"/>
              <a:t> XMLDB</a:t>
            </a:r>
          </a:p>
        </p:txBody>
      </p:sp>
    </p:spTree>
    <p:extLst>
      <p:ext uri="{BB962C8B-B14F-4D97-AF65-F5344CB8AC3E}">
        <p14:creationId xmlns:p14="http://schemas.microsoft.com/office/powerpoint/2010/main" val="139906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 – CMS ECAL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product lifecycles evolved considerably during execution (2003-2008)</a:t>
            </a:r>
            <a:endParaRPr lang="en-GB" dirty="0"/>
          </a:p>
        </p:txBody>
      </p:sp>
      <p:pic>
        <p:nvPicPr>
          <p:cNvPr id="1027" name="Picture 3" descr="C:\Users\andrew\Dropbox\CRISTAL\Imaeg\old cryst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1326681" cy="327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ndrew\Dropbox\CRISTAL\Imaeg\new cryst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80928"/>
            <a:ext cx="2405062" cy="315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987824" y="4005064"/>
            <a:ext cx="1584176" cy="4158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27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 – CMS ECAL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Calibration data was generated from all crystals, across process and schema versions.</a:t>
            </a:r>
            <a:endParaRPr lang="en-GB" dirty="0"/>
          </a:p>
        </p:txBody>
      </p:sp>
      <p:pic>
        <p:nvPicPr>
          <p:cNvPr id="1026" name="Picture 2" descr="C:\Users\andrew\Desktop\igp_1024x640-_CMS-Higg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80928"/>
            <a:ext cx="5789660" cy="371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30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Current usage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Commercial:</a:t>
            </a:r>
          </a:p>
          <a:p>
            <a:pPr lvl="1" eaLnBrk="1" hangingPunct="1"/>
            <a:r>
              <a:rPr lang="en-GB" dirty="0" err="1" smtClean="0"/>
              <a:t>Agilium</a:t>
            </a:r>
            <a:r>
              <a:rPr lang="en-GB" dirty="0" smtClean="0"/>
              <a:t>: since 2003.</a:t>
            </a:r>
          </a:p>
          <a:p>
            <a:pPr lvl="2" eaLnBrk="1" hangingPunct="1"/>
            <a:r>
              <a:rPr lang="en-GB" dirty="0" smtClean="0"/>
              <a:t>Focus on process. Advanced </a:t>
            </a:r>
            <a:r>
              <a:rPr lang="en-GB" dirty="0" smtClean="0">
                <a:solidFill>
                  <a:srgbClr val="FF0000"/>
                </a:solidFill>
              </a:rPr>
              <a:t>BPM</a:t>
            </a:r>
            <a:r>
              <a:rPr lang="en-GB" dirty="0" smtClean="0"/>
              <a:t> design tool.</a:t>
            </a:r>
          </a:p>
          <a:p>
            <a:pPr lvl="2" eaLnBrk="1" hangingPunct="1"/>
            <a:r>
              <a:rPr lang="en-GB" dirty="0" smtClean="0"/>
              <a:t>FP7 IAPP to improve </a:t>
            </a:r>
            <a:r>
              <a:rPr lang="en-GB" smtClean="0"/>
              <a:t>CRISTAL expertise</a:t>
            </a:r>
            <a:endParaRPr lang="en-GB" dirty="0" smtClean="0"/>
          </a:p>
          <a:p>
            <a:pPr lvl="1" eaLnBrk="1" hangingPunct="1"/>
            <a:r>
              <a:rPr lang="en-GB" dirty="0" err="1" smtClean="0"/>
              <a:t>Technoledge</a:t>
            </a:r>
            <a:r>
              <a:rPr lang="en-GB" dirty="0" smtClean="0"/>
              <a:t>: since 2011</a:t>
            </a:r>
          </a:p>
          <a:p>
            <a:pPr lvl="2" eaLnBrk="1" hangingPunct="1"/>
            <a:r>
              <a:rPr lang="en-GB" dirty="0" smtClean="0"/>
              <a:t>Data integration</a:t>
            </a:r>
          </a:p>
          <a:p>
            <a:pPr lvl="2" eaLnBrk="1" hangingPunct="1"/>
            <a:r>
              <a:rPr lang="en-GB" dirty="0" smtClean="0"/>
              <a:t>Data stream archival</a:t>
            </a:r>
          </a:p>
          <a:p>
            <a:pPr lvl="2" eaLnBrk="1" hangingPunct="1"/>
            <a:r>
              <a:rPr lang="en-GB" dirty="0" smtClean="0"/>
              <a:t>Research </a:t>
            </a:r>
            <a:r>
              <a:rPr lang="en-GB" dirty="0"/>
              <a:t>R</a:t>
            </a:r>
            <a:r>
              <a:rPr lang="en-GB" dirty="0" smtClean="0"/>
              <a:t>esource Planning</a:t>
            </a:r>
          </a:p>
          <a:p>
            <a:pPr marL="0" indent="0" eaLnBrk="1" hangingPunct="1"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1443</TotalTime>
  <Words>404</Words>
  <Application>Microsoft Office PowerPoint</Application>
  <PresentationFormat>On-screen Show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CRISTAL</vt:lpstr>
      <vt:lpstr>Introduction – What is CRISTAL ?</vt:lpstr>
      <vt:lpstr>Requirements – CMS ECAL at CERN</vt:lpstr>
      <vt:lpstr>Our solution: CRISTAL</vt:lpstr>
      <vt:lpstr>Object Oriented Workflows</vt:lpstr>
      <vt:lpstr>Data Management</vt:lpstr>
      <vt:lpstr>Result – CMS ECAL</vt:lpstr>
      <vt:lpstr>Result – CMS ECAL</vt:lpstr>
      <vt:lpstr>Current usage</vt:lpstr>
      <vt:lpstr>Current usage</vt:lpstr>
      <vt:lpstr>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Cristal 2 Works</dc:title>
  <dc:creator>Andrew Branson</dc:creator>
  <cp:lastModifiedBy>Andrew Branson</cp:lastModifiedBy>
  <cp:revision>78</cp:revision>
  <dcterms:created xsi:type="dcterms:W3CDTF">2009-06-17T13:05:04Z</dcterms:created>
  <dcterms:modified xsi:type="dcterms:W3CDTF">2013-04-19T10:43:47Z</dcterms:modified>
</cp:coreProperties>
</file>