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691" r:id="rId1"/>
    <p:sldMasterId id="2147484704" r:id="rId2"/>
  </p:sldMasterIdLst>
  <p:notesMasterIdLst>
    <p:notesMasterId r:id="rId16"/>
  </p:notesMasterIdLst>
  <p:handoutMasterIdLst>
    <p:handoutMasterId r:id="rId17"/>
  </p:handoutMasterIdLst>
  <p:sldIdLst>
    <p:sldId id="319" r:id="rId3"/>
    <p:sldId id="374" r:id="rId4"/>
    <p:sldId id="379" r:id="rId5"/>
    <p:sldId id="390" r:id="rId6"/>
    <p:sldId id="380" r:id="rId7"/>
    <p:sldId id="387" r:id="rId8"/>
    <p:sldId id="389" r:id="rId9"/>
    <p:sldId id="388" r:id="rId10"/>
    <p:sldId id="382" r:id="rId11"/>
    <p:sldId id="357" r:id="rId12"/>
    <p:sldId id="384" r:id="rId13"/>
    <p:sldId id="341" r:id="rId14"/>
    <p:sldId id="38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 autoAdjust="0"/>
    <p:restoredTop sz="99613" autoAdjust="0"/>
  </p:normalViewPr>
  <p:slideViewPr>
    <p:cSldViewPr snapToGrid="0" snapToObjects="1">
      <p:cViewPr varScale="1">
        <p:scale>
          <a:sx n="125" d="100"/>
          <a:sy n="125" d="100"/>
        </p:scale>
        <p:origin x="-96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62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p\pids\ATLAS\SVETLANA\VirtualVisits\VirtualVisitsWebsite\2013\V.v.plo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p\pids\ATLAS\SVETLANA\VirtualVisits\VirtualVisitsWebsite\2013\V.v.plo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GB" sz="2000" b="0" dirty="0" smtClean="0">
                <a:solidFill>
                  <a:schemeClr val="tx2"/>
                </a:solidFill>
              </a:rPr>
              <a:t>Number of Visits</a:t>
            </a:r>
            <a:endParaRPr lang="en-GB" sz="2000" b="0" dirty="0">
              <a:solidFill>
                <a:schemeClr val="tx2"/>
              </a:solidFill>
            </a:endParaRPr>
          </a:p>
        </c:rich>
      </c:tx>
      <c:layout/>
      <c:overlay val="0"/>
    </c:title>
    <c:autoTitleDeleted val="0"/>
    <c:plotArea>
      <c:layout/>
      <c:lineChart>
        <c:grouping val="stacked"/>
        <c:varyColors val="0"/>
        <c:ser>
          <c:idx val="0"/>
          <c:order val="0"/>
          <c:marker>
            <c:symbol val="none"/>
          </c:marker>
          <c:cat>
            <c:strRef>
              <c:f>Sheet1!$B$2:$B$23</c:f>
              <c:strCache>
                <c:ptCount val="22"/>
                <c:pt idx="0">
                  <c:v>2010</c:v>
                </c:pt>
                <c:pt idx="1">
                  <c:v>2010</c:v>
                </c:pt>
                <c:pt idx="2">
                  <c:v>Nov'2010</c:v>
                </c:pt>
                <c:pt idx="3">
                  <c:v>March'2011</c:v>
                </c:pt>
                <c:pt idx="4">
                  <c:v>Apr'2011</c:v>
                </c:pt>
                <c:pt idx="5">
                  <c:v>May'2011</c:v>
                </c:pt>
                <c:pt idx="6">
                  <c:v>June'2011</c:v>
                </c:pt>
                <c:pt idx="7">
                  <c:v>Sept'2011</c:v>
                </c:pt>
                <c:pt idx="8">
                  <c:v>Jan'2012</c:v>
                </c:pt>
                <c:pt idx="9">
                  <c:v>Feb'2012</c:v>
                </c:pt>
                <c:pt idx="10">
                  <c:v>March'2012</c:v>
                </c:pt>
                <c:pt idx="11">
                  <c:v>Apr'2012</c:v>
                </c:pt>
                <c:pt idx="12">
                  <c:v>May'2012</c:v>
                </c:pt>
                <c:pt idx="13">
                  <c:v>June'2012</c:v>
                </c:pt>
                <c:pt idx="14">
                  <c:v>July'2012</c:v>
                </c:pt>
                <c:pt idx="15">
                  <c:v>Sept'2012</c:v>
                </c:pt>
                <c:pt idx="16">
                  <c:v>Oct'2012</c:v>
                </c:pt>
                <c:pt idx="17">
                  <c:v>Nov'2012</c:v>
                </c:pt>
                <c:pt idx="18">
                  <c:v>Dec'2012</c:v>
                </c:pt>
                <c:pt idx="19">
                  <c:v>Jan'2013</c:v>
                </c:pt>
                <c:pt idx="20">
                  <c:v>Feb'2013</c:v>
                </c:pt>
                <c:pt idx="21">
                  <c:v>March'2013</c:v>
                </c:pt>
              </c:strCache>
            </c:strRef>
          </c:cat>
          <c:val>
            <c:numRef>
              <c:f>Sheet1!$C$2:$C$23</c:f>
              <c:numCache>
                <c:formatCode>General</c:formatCode>
                <c:ptCount val="22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4.0</c:v>
                </c:pt>
                <c:pt idx="7">
                  <c:v>1.0</c:v>
                </c:pt>
                <c:pt idx="8">
                  <c:v>1.0</c:v>
                </c:pt>
                <c:pt idx="9">
                  <c:v>2.0</c:v>
                </c:pt>
                <c:pt idx="10">
                  <c:v>1.0</c:v>
                </c:pt>
                <c:pt idx="11">
                  <c:v>3.0</c:v>
                </c:pt>
                <c:pt idx="12">
                  <c:v>4.0</c:v>
                </c:pt>
                <c:pt idx="13">
                  <c:v>3.0</c:v>
                </c:pt>
                <c:pt idx="14">
                  <c:v>2.0</c:v>
                </c:pt>
                <c:pt idx="15">
                  <c:v>3.0</c:v>
                </c:pt>
                <c:pt idx="16">
                  <c:v>14.0</c:v>
                </c:pt>
                <c:pt idx="17">
                  <c:v>11.0</c:v>
                </c:pt>
                <c:pt idx="18">
                  <c:v>10.0</c:v>
                </c:pt>
                <c:pt idx="19">
                  <c:v>4.0</c:v>
                </c:pt>
                <c:pt idx="20">
                  <c:v>8.0</c:v>
                </c:pt>
                <c:pt idx="21">
                  <c:v>11.0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4597016"/>
        <c:axId val="654599752"/>
      </c:lineChart>
      <c:catAx>
        <c:axId val="654597016"/>
        <c:scaling>
          <c:orientation val="minMax"/>
        </c:scaling>
        <c:delete val="0"/>
        <c:axPos val="b"/>
        <c:majorTickMark val="out"/>
        <c:minorTickMark val="none"/>
        <c:tickLblPos val="nextTo"/>
        <c:crossAx val="654599752"/>
        <c:crosses val="autoZero"/>
        <c:auto val="1"/>
        <c:lblAlgn val="ctr"/>
        <c:lblOffset val="100"/>
        <c:noMultiLvlLbl val="0"/>
      </c:catAx>
      <c:valAx>
        <c:axId val="654599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54597016"/>
        <c:crosses val="autoZero"/>
        <c:crossBetween val="between"/>
      </c:valAx>
    </c:plotArea>
    <c:plotVisOnly val="1"/>
    <c:dispBlanksAs val="zero"/>
    <c:showDLblsOverMax val="0"/>
  </c:chart>
  <c:spPr>
    <a:noFill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/>
          <a:lstStyle/>
          <a:p>
            <a:pPr>
              <a:defRPr sz="2000">
                <a:solidFill>
                  <a:schemeClr val="tx2"/>
                </a:solidFill>
              </a:defRPr>
            </a:pPr>
            <a:r>
              <a:rPr lang="en-GB" sz="2000" b="0" dirty="0" smtClean="0">
                <a:solidFill>
                  <a:schemeClr val="tx2"/>
                </a:solidFill>
              </a:rPr>
              <a:t>Visits by Country</a:t>
            </a:r>
            <a:endParaRPr lang="en-GB" sz="2000" b="0" dirty="0">
              <a:solidFill>
                <a:schemeClr val="tx2"/>
              </a:solidFill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Sheet1!$B$31:$B$54</c:f>
              <c:strCache>
                <c:ptCount val="24"/>
                <c:pt idx="0">
                  <c:v>Japan</c:v>
                </c:pt>
                <c:pt idx="1">
                  <c:v>UK</c:v>
                </c:pt>
                <c:pt idx="2">
                  <c:v>USA</c:v>
                </c:pt>
                <c:pt idx="3">
                  <c:v>Norway</c:v>
                </c:pt>
                <c:pt idx="4">
                  <c:v>Sweeden</c:v>
                </c:pt>
                <c:pt idx="5">
                  <c:v>South Pole</c:v>
                </c:pt>
                <c:pt idx="6">
                  <c:v>Australia</c:v>
                </c:pt>
                <c:pt idx="7">
                  <c:v>Poland</c:v>
                </c:pt>
                <c:pt idx="8">
                  <c:v>Italy</c:v>
                </c:pt>
                <c:pt idx="9">
                  <c:v>India</c:v>
                </c:pt>
                <c:pt idx="10">
                  <c:v>Palestine</c:v>
                </c:pt>
                <c:pt idx="11">
                  <c:v>Greece</c:v>
                </c:pt>
                <c:pt idx="12">
                  <c:v>Spain</c:v>
                </c:pt>
                <c:pt idx="13">
                  <c:v>South Africa</c:v>
                </c:pt>
                <c:pt idx="14">
                  <c:v>Ghana</c:v>
                </c:pt>
                <c:pt idx="15">
                  <c:v>France</c:v>
                </c:pt>
                <c:pt idx="16">
                  <c:v>Germany</c:v>
                </c:pt>
                <c:pt idx="17">
                  <c:v>Denmark</c:v>
                </c:pt>
                <c:pt idx="18">
                  <c:v>Russia</c:v>
                </c:pt>
                <c:pt idx="19">
                  <c:v>Brazil</c:v>
                </c:pt>
                <c:pt idx="20">
                  <c:v>Canada</c:v>
                </c:pt>
                <c:pt idx="21">
                  <c:v>Netherland</c:v>
                </c:pt>
                <c:pt idx="22">
                  <c:v>Switzerland</c:v>
                </c:pt>
                <c:pt idx="23">
                  <c:v>Ireland</c:v>
                </c:pt>
              </c:strCache>
            </c:strRef>
          </c:cat>
          <c:val>
            <c:numRef>
              <c:f>Sheet1!$C$31:$C$54</c:f>
              <c:numCache>
                <c:formatCode>General</c:formatCode>
                <c:ptCount val="24"/>
                <c:pt idx="0">
                  <c:v>1.0</c:v>
                </c:pt>
                <c:pt idx="1">
                  <c:v>7.0</c:v>
                </c:pt>
                <c:pt idx="2">
                  <c:v>12.0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5.0</c:v>
                </c:pt>
                <c:pt idx="8">
                  <c:v>10.0</c:v>
                </c:pt>
                <c:pt idx="9">
                  <c:v>1.0</c:v>
                </c:pt>
                <c:pt idx="10">
                  <c:v>3.0</c:v>
                </c:pt>
                <c:pt idx="11">
                  <c:v>15.0</c:v>
                </c:pt>
                <c:pt idx="12">
                  <c:v>4.0</c:v>
                </c:pt>
                <c:pt idx="13">
                  <c:v>1.0</c:v>
                </c:pt>
                <c:pt idx="14">
                  <c:v>1.0</c:v>
                </c:pt>
                <c:pt idx="15">
                  <c:v>1.0</c:v>
                </c:pt>
                <c:pt idx="16">
                  <c:v>6.0</c:v>
                </c:pt>
                <c:pt idx="17">
                  <c:v>1.0</c:v>
                </c:pt>
                <c:pt idx="18">
                  <c:v>1.0</c:v>
                </c:pt>
                <c:pt idx="19">
                  <c:v>9.0</c:v>
                </c:pt>
                <c:pt idx="20">
                  <c:v>2.0</c:v>
                </c:pt>
                <c:pt idx="21">
                  <c:v>2.0</c:v>
                </c:pt>
                <c:pt idx="22">
                  <c:v>1.0</c:v>
                </c:pt>
                <c:pt idx="23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4469304"/>
        <c:axId val="654465144"/>
      </c:barChart>
      <c:catAx>
        <c:axId val="654469304"/>
        <c:scaling>
          <c:orientation val="minMax"/>
        </c:scaling>
        <c:delete val="0"/>
        <c:axPos val="b"/>
        <c:majorTickMark val="out"/>
        <c:minorTickMark val="none"/>
        <c:tickLblPos val="nextTo"/>
        <c:crossAx val="654465144"/>
        <c:crosses val="autoZero"/>
        <c:auto val="1"/>
        <c:lblAlgn val="ctr"/>
        <c:lblOffset val="100"/>
        <c:noMultiLvlLbl val="0"/>
      </c:catAx>
      <c:valAx>
        <c:axId val="654465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54469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smtClean="0"/>
              <a:t>The LHC and the Higgs Boson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 April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S. Goldfarb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98905-5E61-DC40-92BF-AE4E78A6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37687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smtClean="0"/>
              <a:t>The LHC and the Higgs Boson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 April 2013</a:t>
            </a:r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S. Goldfarb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5B7CE-F76D-0B42-BB4A-B93124328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6146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88F3A-9A0D-C043-B138-A30E63BA8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521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88F3A-9A0D-C043-B138-A30E63BA8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6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88F3A-9A0D-C043-B138-A30E63BA8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627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88F3A-9A0D-C043-B138-A30E63BA8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64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AerialViewLHC_0107014_01"/>
          <p:cNvPicPr>
            <a:picLocks noChangeAspect="1" noChangeArrowheads="1"/>
          </p:cNvPicPr>
          <p:nvPr userDrawn="1"/>
        </p:nvPicPr>
        <p:blipFill>
          <a:blip r:embed="rId2">
            <a:lum bright="70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020" y="2130426"/>
            <a:ext cx="777196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6020" y="3604080"/>
            <a:ext cx="7771960" cy="175260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715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7" descr="AerialViewLHC_0107014_01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chemeClr val="accent2"/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accent2">
                    <a:lumMod val="50000"/>
                  </a:schemeClr>
                </a:solidFill>
                <a:latin typeface="Calibri"/>
                <a:cs typeface="Calibri"/>
              </a:defRPr>
            </a:lvl1pPr>
            <a:lvl2pPr marL="576000" indent="-285750">
              <a:buFont typeface="Arial"/>
              <a:buChar char="•"/>
              <a:defRPr>
                <a:solidFill>
                  <a:schemeClr val="accent2">
                    <a:lumMod val="75000"/>
                  </a:schemeClr>
                </a:solidFill>
                <a:latin typeface="Calibri"/>
                <a:cs typeface="Calibri"/>
              </a:defRPr>
            </a:lvl2pPr>
            <a:lvl3pPr marL="864000" indent="-228600">
              <a:buFont typeface="Arial"/>
              <a:buChar char="•"/>
              <a:defRPr>
                <a:solidFill>
                  <a:schemeClr val="accent2">
                    <a:lumMod val="50000"/>
                  </a:schemeClr>
                </a:solidFill>
                <a:latin typeface="Calibri"/>
                <a:cs typeface="Calibri"/>
              </a:defRPr>
            </a:lvl3pPr>
            <a:lvl4pPr marL="1224000" indent="-228600">
              <a:buFont typeface="Arial"/>
              <a:buChar char="•"/>
              <a:defRPr>
                <a:solidFill>
                  <a:schemeClr val="accent2">
                    <a:lumMod val="75000"/>
                  </a:schemeClr>
                </a:solidFill>
                <a:latin typeface="Calibri"/>
                <a:cs typeface="Calibri"/>
              </a:defRPr>
            </a:lvl4pPr>
            <a:lvl5pPr marL="1548000" indent="-228600">
              <a:buFont typeface="Arial"/>
              <a:buChar char="•"/>
              <a:defRPr>
                <a:solidFill>
                  <a:schemeClr val="accent2">
                    <a:lumMod val="50000"/>
                  </a:schemeClr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513120" y="1055922"/>
            <a:ext cx="6553523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1919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 userDrawn="1"/>
        </p:nvCxnSpPr>
        <p:spPr bwMode="auto">
          <a:xfrm>
            <a:off x="513120" y="1117609"/>
            <a:ext cx="584595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5225143" y="6424385"/>
            <a:ext cx="391883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1919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 descr="ATLAS-chrome-logo-blue_l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838" y="6487221"/>
            <a:ext cx="1025071" cy="343566"/>
          </a:xfrm>
          <a:prstGeom prst="rect">
            <a:avLst/>
          </a:prstGeom>
        </p:spPr>
      </p:pic>
      <p:cxnSp>
        <p:nvCxnSpPr>
          <p:cNvPr id="17" name="Straight Connector 16"/>
          <p:cNvCxnSpPr/>
          <p:nvPr userDrawn="1"/>
        </p:nvCxnSpPr>
        <p:spPr bwMode="auto">
          <a:xfrm>
            <a:off x="4372429" y="6359081"/>
            <a:ext cx="477157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99813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AerialViewLHC_0107014_01"/>
          <p:cNvPicPr>
            <a:picLocks noChangeAspect="1" noChangeArrowheads="1"/>
          </p:cNvPicPr>
          <p:nvPr userDrawn="1"/>
        </p:nvPicPr>
        <p:blipFill>
          <a:blip r:embed="rId2">
            <a:lum bright="70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071" y="4406901"/>
            <a:ext cx="8363858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0071" y="2906713"/>
            <a:ext cx="8363858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1707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 descr="AerialViewLHC_0107014_01"/>
          <p:cNvPicPr>
            <a:picLocks noChangeAspect="1" noChangeArrowheads="1"/>
          </p:cNvPicPr>
          <p:nvPr userDrawn="1"/>
        </p:nvPicPr>
        <p:blipFill>
          <a:blip r:embed="rId2">
            <a:lum bright="70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3338" y="1242786"/>
            <a:ext cx="4105892" cy="500561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952" y="1242786"/>
            <a:ext cx="4075833" cy="500561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513120" y="1055922"/>
            <a:ext cx="6553523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1919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 userDrawn="1"/>
        </p:nvCxnSpPr>
        <p:spPr bwMode="auto">
          <a:xfrm>
            <a:off x="513120" y="1117609"/>
            <a:ext cx="584595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5225143" y="6424385"/>
            <a:ext cx="391883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1919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ATLAS-chrome-logo-blue_l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838" y="6487221"/>
            <a:ext cx="1025071" cy="343566"/>
          </a:xfrm>
          <a:prstGeom prst="rect">
            <a:avLst/>
          </a:prstGeom>
        </p:spPr>
      </p:pic>
      <p:cxnSp>
        <p:nvCxnSpPr>
          <p:cNvPr id="17" name="Straight Connector 16"/>
          <p:cNvCxnSpPr/>
          <p:nvPr userDrawn="1"/>
        </p:nvCxnSpPr>
        <p:spPr bwMode="auto">
          <a:xfrm>
            <a:off x="4372429" y="6359081"/>
            <a:ext cx="477157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94046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7" descr="AerialViewLHC_0107014_01"/>
          <p:cNvPicPr>
            <a:picLocks noChangeAspect="1" noChangeArrowheads="1"/>
          </p:cNvPicPr>
          <p:nvPr userDrawn="1"/>
        </p:nvPicPr>
        <p:blipFill>
          <a:blip r:embed="rId2">
            <a:lum bright="70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47" y="1190415"/>
            <a:ext cx="4039895" cy="52408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347" y="1714500"/>
            <a:ext cx="4039895" cy="45447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94" y="1190415"/>
            <a:ext cx="4041360" cy="52408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94" y="1714500"/>
            <a:ext cx="4041360" cy="45447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 bwMode="auto">
          <a:xfrm>
            <a:off x="513120" y="1055922"/>
            <a:ext cx="6553523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1919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513120" y="1117609"/>
            <a:ext cx="584595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 userDrawn="1"/>
        </p:nvCxnSpPr>
        <p:spPr bwMode="auto">
          <a:xfrm>
            <a:off x="5225143" y="6424385"/>
            <a:ext cx="391883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1919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" name="Picture 17" descr="ATLAS-chrome-logo-blue_l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838" y="6487221"/>
            <a:ext cx="1025071" cy="343566"/>
          </a:xfrm>
          <a:prstGeom prst="rect">
            <a:avLst/>
          </a:prstGeom>
        </p:spPr>
      </p:pic>
      <p:cxnSp>
        <p:nvCxnSpPr>
          <p:cNvPr id="19" name="Straight Connector 18"/>
          <p:cNvCxnSpPr/>
          <p:nvPr userDrawn="1"/>
        </p:nvCxnSpPr>
        <p:spPr bwMode="auto">
          <a:xfrm>
            <a:off x="4372429" y="6359081"/>
            <a:ext cx="477157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itle 1"/>
          <p:cNvSpPr txBox="1">
            <a:spLocks/>
          </p:cNvSpPr>
          <p:nvPr userDrawn="1"/>
        </p:nvSpPr>
        <p:spPr bwMode="auto">
          <a:xfrm>
            <a:off x="413338" y="281214"/>
            <a:ext cx="8322447" cy="752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2"/>
                </a:solidFill>
                <a:latin typeface="Calibri"/>
                <a:ea typeface="+mj-ea"/>
                <a:cs typeface="Calibri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Times New Roman" pitchFamily="-109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Times New Roman" pitchFamily="-109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Times New Roman" pitchFamily="-109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Times New Roman" pitchFamily="-109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Times New Roman" pitchFamily="-109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Times New Roman" pitchFamily="-109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Times New Roman" pitchFamily="-109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Times New Roman" pitchFamily="-109" charset="0"/>
              </a:defRPr>
            </a:lvl9pPr>
          </a:lstStyle>
          <a:p>
            <a:r>
              <a:rPr lang="en-US" smtClean="0">
                <a:solidFill>
                  <a:srgbClr val="3333CC"/>
                </a:solidFill>
              </a:rPr>
              <a:t>Click to edit Master title style</a:t>
            </a:r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1229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AerialViewLHC_0107014_01"/>
          <p:cNvPicPr>
            <a:picLocks noChangeAspect="1" noChangeArrowheads="1"/>
          </p:cNvPicPr>
          <p:nvPr userDrawn="1"/>
        </p:nvPicPr>
        <p:blipFill>
          <a:blip r:embed="rId2">
            <a:lum bright="70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 bwMode="auto">
          <a:xfrm>
            <a:off x="513120" y="1055922"/>
            <a:ext cx="6553523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1919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 userDrawn="1"/>
        </p:nvCxnSpPr>
        <p:spPr bwMode="auto">
          <a:xfrm>
            <a:off x="513120" y="1117609"/>
            <a:ext cx="584595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 userDrawn="1"/>
        </p:nvCxnSpPr>
        <p:spPr bwMode="auto">
          <a:xfrm>
            <a:off x="5225143" y="6424385"/>
            <a:ext cx="391883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1919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14" descr="ATLAS-chrome-logo-blue_l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838" y="6487221"/>
            <a:ext cx="1025071" cy="343566"/>
          </a:xfrm>
          <a:prstGeom prst="rect">
            <a:avLst/>
          </a:prstGeom>
        </p:spPr>
      </p:pic>
      <p:cxnSp>
        <p:nvCxnSpPr>
          <p:cNvPr id="16" name="Straight Connector 15"/>
          <p:cNvCxnSpPr/>
          <p:nvPr userDrawn="1"/>
        </p:nvCxnSpPr>
        <p:spPr bwMode="auto">
          <a:xfrm>
            <a:off x="4372429" y="6359081"/>
            <a:ext cx="477157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608590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erialViewLHC_0107014_01"/>
          <p:cNvPicPr>
            <a:picLocks noChangeAspect="1" noChangeArrowheads="1"/>
          </p:cNvPicPr>
          <p:nvPr userDrawn="1"/>
        </p:nvPicPr>
        <p:blipFill>
          <a:blip r:embed="rId2">
            <a:lum bright="70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</p:spPr>
      </p:pic>
      <p:cxnSp>
        <p:nvCxnSpPr>
          <p:cNvPr id="12" name="Straight Connector 11"/>
          <p:cNvCxnSpPr/>
          <p:nvPr userDrawn="1"/>
        </p:nvCxnSpPr>
        <p:spPr bwMode="auto">
          <a:xfrm>
            <a:off x="5225143" y="6424385"/>
            <a:ext cx="391883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1919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12" descr="ATLAS-chrome-logo-blue_l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838" y="6487221"/>
            <a:ext cx="1025071" cy="343566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 bwMode="auto">
          <a:xfrm>
            <a:off x="4372429" y="6359081"/>
            <a:ext cx="477157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28091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88F3A-9A0D-C043-B138-A30E63BA8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4285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erialViewLHC_0107014_01"/>
          <p:cNvPicPr>
            <a:picLocks noChangeAspect="1" noChangeArrowheads="1"/>
          </p:cNvPicPr>
          <p:nvPr userDrawn="1"/>
        </p:nvPicPr>
        <p:blipFill>
          <a:blip r:embed="rId2">
            <a:lum bright="70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47" y="273050"/>
            <a:ext cx="300793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19" y="273051"/>
            <a:ext cx="511143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347" y="1435101"/>
            <a:ext cx="300793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 bwMode="auto">
          <a:xfrm>
            <a:off x="5225143" y="6424385"/>
            <a:ext cx="391883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1919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Picture 11" descr="ATLAS-chrome-logo-blue_l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838" y="6487221"/>
            <a:ext cx="1025071" cy="343566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 bwMode="auto">
          <a:xfrm>
            <a:off x="4372429" y="6359081"/>
            <a:ext cx="477157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062912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erialViewLHC_0107014_01"/>
          <p:cNvPicPr>
            <a:picLocks noChangeAspect="1" noChangeArrowheads="1"/>
          </p:cNvPicPr>
          <p:nvPr userDrawn="1"/>
        </p:nvPicPr>
        <p:blipFill>
          <a:blip r:embed="rId2">
            <a:lum bright="70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741" y="4800600"/>
            <a:ext cx="548522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741" y="612775"/>
            <a:ext cx="548522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741" y="5367338"/>
            <a:ext cx="548522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5225143" y="6424385"/>
            <a:ext cx="391883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1919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 descr="ATLAS-chrome-logo-blue_l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838" y="6487221"/>
            <a:ext cx="1025071" cy="343566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 bwMode="auto">
          <a:xfrm>
            <a:off x="4372429" y="6359081"/>
            <a:ext cx="4771571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619441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AerialViewLHC_0107014_01"/>
          <p:cNvPicPr>
            <a:picLocks noChangeAspect="1" noChangeArrowheads="1"/>
          </p:cNvPicPr>
          <p:nvPr userDrawn="1"/>
        </p:nvPicPr>
        <p:blipFill>
          <a:blip r:embed="rId2">
            <a:lum bright="70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6415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AerialViewLHC_0107014_01"/>
          <p:cNvPicPr>
            <a:picLocks noChangeAspect="1" noChangeArrowheads="1"/>
          </p:cNvPicPr>
          <p:nvPr userDrawn="1"/>
        </p:nvPicPr>
        <p:blipFill>
          <a:blip r:embed="rId2">
            <a:lum bright="70000" contrast="-80000"/>
          </a:blip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3314" y="152400"/>
            <a:ext cx="1942257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3610" y="152400"/>
            <a:ext cx="5688982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8688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97165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88F3A-9A0D-C043-B138-A30E63BA8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864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88F3A-9A0D-C043-B138-A30E63BA8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100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88F3A-9A0D-C043-B138-A30E63BA8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33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88F3A-9A0D-C043-B138-A30E63BA8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616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88F3A-9A0D-C043-B138-A30E63BA8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214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88F3A-9A0D-C043-B138-A30E63BA8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572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88F3A-9A0D-C043-B138-A30E63BA8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454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88F3A-9A0D-C043-B138-A30E63BA8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385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92" r:id="rId1"/>
    <p:sldLayoutId id="2147484693" r:id="rId2"/>
    <p:sldLayoutId id="2147484694" r:id="rId3"/>
    <p:sldLayoutId id="2147484695" r:id="rId4"/>
    <p:sldLayoutId id="2147484696" r:id="rId5"/>
    <p:sldLayoutId id="2147484697" r:id="rId6"/>
    <p:sldLayoutId id="2147484698" r:id="rId7"/>
    <p:sldLayoutId id="2147484699" r:id="rId8"/>
    <p:sldLayoutId id="2147484700" r:id="rId9"/>
    <p:sldLayoutId id="2147484701" r:id="rId10"/>
    <p:sldLayoutId id="2147484702" r:id="rId11"/>
    <p:sldLayoutId id="2147484703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3338" y="281214"/>
            <a:ext cx="8322447" cy="752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3339" y="1251857"/>
            <a:ext cx="8322446" cy="49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22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05" r:id="rId1"/>
    <p:sldLayoutId id="2147484706" r:id="rId2"/>
    <p:sldLayoutId id="2147484707" r:id="rId3"/>
    <p:sldLayoutId id="2147484708" r:id="rId4"/>
    <p:sldLayoutId id="2147484709" r:id="rId5"/>
    <p:sldLayoutId id="2147484710" r:id="rId6"/>
    <p:sldLayoutId id="2147484711" r:id="rId7"/>
    <p:sldLayoutId id="2147484712" r:id="rId8"/>
    <p:sldLayoutId id="2147484713" r:id="rId9"/>
    <p:sldLayoutId id="2147484714" r:id="rId10"/>
    <p:sldLayoutId id="2147484715" r:id="rId11"/>
    <p:sldLayoutId id="2147484716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Calibri"/>
          <a:ea typeface="+mj-ea"/>
          <a:cs typeface="Calibri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Times New Roman" pitchFamily="-109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Times New Roman" pitchFamily="-109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Times New Roman" pitchFamily="-109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Times New Roman" pitchFamily="-109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Times New Roman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Times New Roman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Times New Roman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0000"/>
          </a:solidFill>
          <a:latin typeface="Times New Roman" pitchFamily="-109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None/>
        <a:defRPr sz="2400">
          <a:solidFill>
            <a:schemeClr val="accent2">
              <a:lumMod val="50000"/>
            </a:schemeClr>
          </a:solidFill>
          <a:latin typeface="Calibri"/>
          <a:ea typeface="+mn-ea"/>
          <a:cs typeface="Calibri"/>
        </a:defRPr>
      </a:lvl1pPr>
      <a:lvl2pPr marL="576000" indent="-28575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 sz="2000">
          <a:solidFill>
            <a:schemeClr val="accent2">
              <a:lumMod val="75000"/>
            </a:schemeClr>
          </a:solidFill>
          <a:latin typeface="Calibri"/>
          <a:ea typeface="ＭＳ Ｐゴシック" pitchFamily="-109" charset="-128"/>
          <a:cs typeface="Calibri"/>
        </a:defRPr>
      </a:lvl2pPr>
      <a:lvl3pPr marL="8640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>
          <a:solidFill>
            <a:schemeClr val="accent2">
              <a:lumMod val="50000"/>
            </a:schemeClr>
          </a:solidFill>
          <a:latin typeface="Calibri"/>
          <a:ea typeface="ＭＳ Ｐゴシック" pitchFamily="-109" charset="-128"/>
          <a:cs typeface="Calibri"/>
        </a:defRPr>
      </a:lvl3pPr>
      <a:lvl4pPr marL="12240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>
          <a:solidFill>
            <a:schemeClr val="accent2">
              <a:lumMod val="75000"/>
            </a:schemeClr>
          </a:solidFill>
          <a:latin typeface="Calibri"/>
          <a:ea typeface="ＭＳ Ｐゴシック" pitchFamily="-109" charset="-128"/>
          <a:cs typeface="Calibri"/>
        </a:defRPr>
      </a:lvl4pPr>
      <a:lvl5pPr marL="1548000" indent="-228600" algn="l" rtl="0" eaLnBrk="1" fontAlgn="base" hangingPunct="1">
        <a:spcBef>
          <a:spcPct val="20000"/>
        </a:spcBef>
        <a:spcAft>
          <a:spcPct val="0"/>
        </a:spcAft>
        <a:buFont typeface="Arial"/>
        <a:buChar char="•"/>
        <a:defRPr>
          <a:solidFill>
            <a:schemeClr val="accent2">
              <a:lumMod val="50000"/>
            </a:schemeClr>
          </a:solidFill>
          <a:latin typeface="Calibri"/>
          <a:ea typeface="ＭＳ Ｐゴシック" pitchFamily="-109" charset="-128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33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33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33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33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7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tiff"/><Relationship Id="rId5" Type="http://schemas.openxmlformats.org/officeDocument/2006/relationships/image" Target="../media/image31.tiff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atlas-virtual-visit" TargetMode="External"/><Relationship Id="rId4" Type="http://schemas.openxmlformats.org/officeDocument/2006/relationships/hyperlink" Target="http://cern.ch/atlas-live" TargetMode="External"/><Relationship Id="rId5" Type="http://schemas.openxmlformats.org/officeDocument/2006/relationships/hyperlink" Target="http://cern.ch/hangouts" TargetMode="External"/><Relationship Id="rId6" Type="http://schemas.openxmlformats.org/officeDocument/2006/relationships/hyperlink" Target="http://www.youtube.com/user/CERNTV" TargetMode="External"/><Relationship Id="rId1" Type="http://schemas.openxmlformats.org/officeDocument/2006/relationships/slideLayout" Target="../slideLayouts/slideLayout14.xml"/><Relationship Id="rId2" Type="http://schemas.openxmlformats.org/officeDocument/2006/relationships/hyperlink" Target="http://atlas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9.tiff"/><Relationship Id="rId3" Type="http://schemas.openxmlformats.org/officeDocument/2006/relationships/hyperlink" Target="http://atlas-live.ch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0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microsoft.com/office/2007/relationships/hdphoto" Target="../media/hdphoto1.wdp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microsoft.com/office/2007/relationships/hdphoto" Target="../media/hdphoto2.wdp"/><Relationship Id="rId10" Type="http://schemas.openxmlformats.org/officeDocument/2006/relationships/hyperlink" Target="http://maps.google.com/maps/ms?ie=UTF&amp;msa=0&amp;msid=203960621818449997662.0004d3cb959d09c1862cb" TargetMode="External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7" Type="http://schemas.openxmlformats.org/officeDocument/2006/relationships/image" Target="../media/image25.jpeg"/><Relationship Id="rId8" Type="http://schemas.openxmlformats.org/officeDocument/2006/relationships/image" Target="../media/image26.jpeg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+mj-lt"/>
              </a:rPr>
              <a:t>Virtual Visits &amp; Google Hangouts</a:t>
            </a:r>
            <a:br>
              <a:rPr lang="en-GB" dirty="0" smtClean="0">
                <a:latin typeface="+mj-lt"/>
              </a:rPr>
            </a:br>
            <a:r>
              <a:rPr lang="en-GB" dirty="0" smtClean="0">
                <a:latin typeface="+mj-lt"/>
              </a:rPr>
              <a:t>Dynamic Interactive Media for HEP</a:t>
            </a:r>
            <a:endParaRPr lang="en-GB" sz="2400" dirty="0"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6020" y="4018420"/>
            <a:ext cx="7771960" cy="1752600"/>
          </a:xfrm>
        </p:spPr>
        <p:txBody>
          <a:bodyPr/>
          <a:lstStyle/>
          <a:p>
            <a:r>
              <a:rPr lang="en-GB" sz="2000" dirty="0" smtClean="0"/>
              <a:t>Steven Goldfarb</a:t>
            </a:r>
          </a:p>
          <a:p>
            <a:pPr>
              <a:spcBef>
                <a:spcPts val="0"/>
              </a:spcBef>
            </a:pPr>
            <a:r>
              <a:rPr lang="en-GB" sz="2000" dirty="0" smtClean="0"/>
              <a:t>IPPOG / Media Panel Discussion</a:t>
            </a:r>
            <a:endParaRPr lang="en-GB" sz="2000" dirty="0" smtClean="0"/>
          </a:p>
          <a:p>
            <a:pPr>
              <a:spcBef>
                <a:spcPts val="0"/>
              </a:spcBef>
            </a:pPr>
            <a:r>
              <a:rPr lang="en-GB" sz="2000" dirty="0" smtClean="0"/>
              <a:t>Scenic Batavia IL, </a:t>
            </a:r>
            <a:r>
              <a:rPr lang="en-GB" sz="2000" dirty="0" smtClean="0"/>
              <a:t>USA</a:t>
            </a:r>
          </a:p>
          <a:p>
            <a:pPr>
              <a:spcBef>
                <a:spcPts val="0"/>
              </a:spcBef>
            </a:pPr>
            <a:r>
              <a:rPr lang="en-GB" sz="2000" dirty="0"/>
              <a:t>5</a:t>
            </a:r>
            <a:r>
              <a:rPr lang="en-GB" sz="2000" dirty="0" smtClean="0"/>
              <a:t> </a:t>
            </a:r>
            <a:r>
              <a:rPr lang="en-GB" sz="2000" dirty="0" smtClean="0"/>
              <a:t>April 2013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4292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Hangout With CERN</a:t>
            </a:r>
            <a:endParaRPr lang="en-GB" dirty="0"/>
          </a:p>
        </p:txBody>
      </p:sp>
      <p:pic>
        <p:nvPicPr>
          <p:cNvPr id="6" name="Picture 5" descr="HangoutYouTube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51" y="1252193"/>
            <a:ext cx="8212834" cy="3680115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Content Placeholder 6"/>
          <p:cNvSpPr>
            <a:spLocks noGrp="1"/>
          </p:cNvSpPr>
          <p:nvPr>
            <p:ph idx="1"/>
          </p:nvPr>
        </p:nvSpPr>
        <p:spPr>
          <a:xfrm>
            <a:off x="442090" y="4972667"/>
            <a:ext cx="8322446" cy="1359859"/>
          </a:xfrm>
        </p:spPr>
        <p:txBody>
          <a:bodyPr/>
          <a:lstStyle/>
          <a:p>
            <a:pPr marL="144000" indent="-342900"/>
            <a:r>
              <a:rPr lang="en-GB" sz="1800" dirty="0" smtClean="0"/>
              <a:t>Weekly Topical Content</a:t>
            </a:r>
          </a:p>
          <a:p>
            <a:pPr marL="144000" indent="-342900"/>
            <a:r>
              <a:rPr lang="en-GB" sz="1800" dirty="0" smtClean="0"/>
              <a:t>Guest Speakers (Theorists, Specialists)</a:t>
            </a:r>
          </a:p>
          <a:p>
            <a:pPr marL="144000" indent="-342900"/>
            <a:r>
              <a:rPr lang="en-GB" sz="1800" dirty="0" smtClean="0"/>
              <a:t>Guest Audience (Taken from Social Media, Visits, Classrooms,...)</a:t>
            </a:r>
          </a:p>
          <a:p>
            <a:pPr marL="144000" indent="-342900"/>
            <a:r>
              <a:rPr lang="en-GB" sz="1800" dirty="0" smtClean="0"/>
              <a:t>A LOT of Interaction!</a:t>
            </a:r>
          </a:p>
        </p:txBody>
      </p:sp>
    </p:spTree>
    <p:extLst>
      <p:ext uri="{BB962C8B-B14F-4D97-AF65-F5344CB8AC3E}">
        <p14:creationId xmlns:p14="http://schemas.microsoft.com/office/powerpoint/2010/main" val="2263697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Hangout With CERN</a:t>
            </a:r>
            <a:endParaRPr lang="en-GB" dirty="0"/>
          </a:p>
        </p:txBody>
      </p:sp>
      <p:pic>
        <p:nvPicPr>
          <p:cNvPr id="4" name="Picture 3" descr="2012-12-13Cryolab_Hangout_with_CERN(002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7077" y="1378721"/>
            <a:ext cx="3831903" cy="2554929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Hangout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801" y="1230704"/>
            <a:ext cx="4156648" cy="2765556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GoogleHangout.tiff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97" t="20761" r="2776" b="22000"/>
          <a:stretch/>
        </p:blipFill>
        <p:spPr>
          <a:xfrm>
            <a:off x="254350" y="3660162"/>
            <a:ext cx="4074488" cy="2750625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HangoutComments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8343" y="2817438"/>
            <a:ext cx="4621144" cy="3477074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4022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36316" y="3248406"/>
            <a:ext cx="3480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Every Thursday, 17:00 CET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87677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131524"/>
              </p:ext>
            </p:extLst>
          </p:nvPr>
        </p:nvGraphicFramePr>
        <p:xfrm>
          <a:off x="530942" y="1329286"/>
          <a:ext cx="8204843" cy="19202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571487"/>
                <a:gridCol w="5633356"/>
              </a:tblGrid>
              <a:tr h="13847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ATLAS</a:t>
                      </a:r>
                      <a:endParaRPr lang="en-GB" sz="1200" dirty="0" smtClean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01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Public Home Page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hlinkClick r:id="rId2"/>
                        </a:rPr>
                        <a:t>http://atlas.ch</a:t>
                      </a:r>
                      <a:endParaRPr lang="en-GB" sz="1200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ATLAS Virtual Visits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hlinkClick r:id="rId3"/>
                        </a:rPr>
                        <a:t>http://cern.ch/atlas-virtual-visit</a:t>
                      </a:r>
                      <a:endParaRPr lang="en-GB" sz="1200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ATLAS Live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hlinkClick r:id="rId4"/>
                        </a:rPr>
                        <a:t>http://cern.ch/atlas-live</a:t>
                      </a:r>
                      <a:endParaRPr lang="en-GB" sz="1200" dirty="0" smtClean="0"/>
                    </a:p>
                  </a:txBody>
                  <a:tcPr/>
                </a:tc>
              </a:tr>
              <a:tr h="13677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</a:rPr>
                        <a:t>CERN</a:t>
                      </a:r>
                      <a:endParaRPr kumimoji="0" lang="en-GB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Hangout with 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hlinkClick r:id="rId5"/>
                        </a:rPr>
                        <a:t>http://cern.ch/hangouts</a:t>
                      </a:r>
                      <a:endParaRPr lang="en-GB" sz="1200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CERNTV on YouTube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hlinkClick r:id="rId6"/>
                        </a:rPr>
                        <a:t>http://www.youtube.com/user/CERNTV</a:t>
                      </a:r>
                      <a:endParaRPr lang="en-GB" sz="12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0051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Letter from a Slightly Disappointed CERN Visitor 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Challenge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07440" y="1889760"/>
            <a:ext cx="6942826" cy="17543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I went to Cern because I wanted to see how such an </a:t>
            </a:r>
            <a:r>
              <a:rPr lang="en-GB" dirty="0" err="1"/>
              <a:t>endeavor</a:t>
            </a:r>
            <a:r>
              <a:rPr lang="en-GB" dirty="0"/>
              <a:t> works.</a:t>
            </a:r>
          </a:p>
          <a:p>
            <a:r>
              <a:rPr lang="en-GB" dirty="0"/>
              <a:t>There are two special reasons. The first, to understand how humans can</a:t>
            </a:r>
          </a:p>
          <a:p>
            <a:r>
              <a:rPr lang="en-GB" dirty="0"/>
              <a:t>work together to create new technologies in an international</a:t>
            </a:r>
          </a:p>
          <a:p>
            <a:r>
              <a:rPr lang="en-GB" dirty="0"/>
              <a:t>collaboration system. The second, to learn more Physics. I wanted also</a:t>
            </a:r>
          </a:p>
          <a:p>
            <a:r>
              <a:rPr lang="en-GB" dirty="0"/>
              <a:t>to talk with some of the researchers, but unfortunately I could not</a:t>
            </a:r>
            <a:r>
              <a:rPr lang="en-GB" dirty="0" smtClean="0"/>
              <a:t>.</a:t>
            </a:r>
          </a:p>
          <a:p>
            <a:r>
              <a:rPr lang="en-GB" dirty="0" smtClean="0"/>
              <a:t>[…]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4886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sitsGlob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720" y="1233969"/>
            <a:ext cx="4881439" cy="3248175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Local </a:t>
            </a:r>
            <a:r>
              <a:rPr lang="en-GB" dirty="0" smtClean="0"/>
              <a:t>&amp; Interactive</a:t>
            </a:r>
            <a:endParaRPr lang="en-GB" dirty="0"/>
          </a:p>
        </p:txBody>
      </p:sp>
      <p:pic>
        <p:nvPicPr>
          <p:cNvPr id="8" name="Picture 7" descr="ResearcherNight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80" y="3824914"/>
            <a:ext cx="3611927" cy="2658875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5518374" y="1251858"/>
            <a:ext cx="2736626" cy="1514928"/>
          </a:xfrm>
          <a:solidFill>
            <a:srgbClr val="3333CC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144000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Guided Visits</a:t>
            </a:r>
          </a:p>
          <a:p>
            <a:pPr marL="144000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Researcher Night</a:t>
            </a:r>
          </a:p>
          <a:p>
            <a:pPr marL="144000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Open Days</a:t>
            </a:r>
          </a:p>
          <a:p>
            <a:pPr marL="144000" indent="-342900">
              <a:buFont typeface="Arial"/>
              <a:buChar char="•"/>
            </a:pPr>
            <a:r>
              <a:rPr lang="en-GB" sz="2000" dirty="0" smtClean="0">
                <a:solidFill>
                  <a:srgbClr val="FFFFFF"/>
                </a:solidFill>
              </a:rPr>
              <a:t>Special Events</a:t>
            </a:r>
          </a:p>
        </p:txBody>
      </p:sp>
      <p:pic>
        <p:nvPicPr>
          <p:cNvPr id="12" name="Picture 11" descr="AVC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982" y="4588398"/>
            <a:ext cx="3099181" cy="1690462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AVC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3244" y="4400569"/>
            <a:ext cx="2977320" cy="2271054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ResearcherNight2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3159" y="2855945"/>
            <a:ext cx="3083651" cy="1732453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3678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Remote &amp; Passive</a:t>
            </a:r>
            <a:endParaRPr lang="en-GB" dirty="0"/>
          </a:p>
        </p:txBody>
      </p:sp>
      <p:pic>
        <p:nvPicPr>
          <p:cNvPr id="4" name="Picture 3" descr="atlas-live-public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070" y="1205348"/>
            <a:ext cx="7066644" cy="5062869"/>
          </a:xfrm>
          <a:prstGeom prst="rect">
            <a:avLst/>
          </a:prstGeom>
          <a:solidFill>
            <a:srgbClr val="00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76835" y="6302840"/>
            <a:ext cx="6955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  <a:hlinkClick r:id="rId3"/>
              </a:rPr>
              <a:t>http://atlas-live.ch</a:t>
            </a:r>
            <a:endParaRPr lang="en-GB" sz="1200" dirty="0" smtClean="0">
              <a:solidFill>
                <a:schemeClr val="bg1"/>
              </a:solidFill>
            </a:endParaRPr>
          </a:p>
          <a:p>
            <a:endParaRPr lang="en-GB" sz="1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710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Remote &amp; Active</a:t>
            </a:r>
            <a:endParaRPr lang="en-GB" dirty="0"/>
          </a:p>
        </p:txBody>
      </p:sp>
      <p:pic>
        <p:nvPicPr>
          <p:cNvPr id="5" name="Picture 4" descr="VV-Argos.tif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562" t="16404" r="20283" b="3179"/>
          <a:stretch/>
        </p:blipFill>
        <p:spPr>
          <a:xfrm>
            <a:off x="510659" y="1186915"/>
            <a:ext cx="5748627" cy="5105254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Operato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9100" y="2939987"/>
            <a:ext cx="2400616" cy="1600906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VisitScreen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9100" y="1186915"/>
            <a:ext cx="2400616" cy="1600906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VirtualVisit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9100" y="4674035"/>
            <a:ext cx="2400616" cy="1600411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950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the Seven Continents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1101215" y="1210103"/>
            <a:ext cx="6955836" cy="5061419"/>
            <a:chOff x="1093658" y="1210103"/>
            <a:chExt cx="6955836" cy="506141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3658" y="1210103"/>
              <a:ext cx="6955836" cy="5061419"/>
            </a:xfrm>
            <a:prstGeom prst="rect">
              <a:avLst/>
            </a:prstGeom>
            <a:solidFill>
              <a:schemeClr val="tx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14602" y="4428549"/>
              <a:ext cx="229672" cy="29302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394175" y="4331476"/>
              <a:ext cx="548648" cy="12018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GB" sz="1400" dirty="0" smtClean="0"/>
                <a:t>2010</a:t>
              </a:r>
            </a:p>
            <a:p>
              <a:pPr>
                <a:lnSpc>
                  <a:spcPct val="130000"/>
                </a:lnSpc>
              </a:pPr>
              <a:r>
                <a:rPr lang="en-GB" sz="1400" dirty="0" smtClean="0"/>
                <a:t>2011</a:t>
              </a:r>
            </a:p>
            <a:p>
              <a:pPr>
                <a:lnSpc>
                  <a:spcPct val="130000"/>
                </a:lnSpc>
              </a:pPr>
              <a:r>
                <a:rPr lang="en-GB" sz="1400" dirty="0" smtClean="0"/>
                <a:t>2012</a:t>
              </a:r>
            </a:p>
            <a:p>
              <a:pPr>
                <a:lnSpc>
                  <a:spcPct val="130000"/>
                </a:lnSpc>
              </a:pPr>
              <a:r>
                <a:rPr lang="en-GB" sz="1400" dirty="0" smtClean="0"/>
                <a:t>2013</a:t>
              </a:r>
              <a:endParaRPr lang="en-GB" sz="1400" dirty="0"/>
            </a:p>
          </p:txBody>
        </p:sp>
        <p:pic>
          <p:nvPicPr>
            <p:cNvPr id="14" name="Picture 13" descr="blu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14602" y="5013858"/>
              <a:ext cx="229672" cy="229672"/>
            </a:xfrm>
            <a:prstGeom prst="rect">
              <a:avLst/>
            </a:prstGeom>
          </p:spPr>
        </p:pic>
        <p:pic>
          <p:nvPicPr>
            <p:cNvPr id="15" name="Picture 14" descr="yellow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14602" y="4738997"/>
              <a:ext cx="229672" cy="229672"/>
            </a:xfrm>
            <a:prstGeom prst="rect">
              <a:avLst/>
            </a:prstGeom>
          </p:spPr>
        </p:pic>
        <p:pic>
          <p:nvPicPr>
            <p:cNvPr id="16" name="Picture 15" descr="purple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14602" y="5270362"/>
              <a:ext cx="229673" cy="229673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5026459" y="5689994"/>
              <a:ext cx="8866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(South Pole)</a:t>
              </a:r>
              <a:endParaRPr lang="en-GB" sz="1100" dirty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590" b="97297" l="1226" r="99274">
                          <a14:foregroundMark x1="29460" y1="47377" x2="29460" y2="47377"/>
                          <a14:foregroundMark x1="29278" y1="43561" x2="29278" y2="43561"/>
                          <a14:foregroundMark x1="44893" y1="47377" x2="44893" y2="47377"/>
                          <a14:foregroundMark x1="56650" y1="46105" x2="56650" y2="46105"/>
                          <a14:foregroundMark x1="59147" y1="45151" x2="59147" y2="45151"/>
                          <a14:foregroundMark x1="63504" y1="45151" x2="63504" y2="45151"/>
                          <a14:foregroundMark x1="71403" y1="44515" x2="71403" y2="44515"/>
                          <a14:foregroundMark x1="80935" y1="44833" x2="80935" y2="44833"/>
                          <a14:foregroundMark x1="90558" y1="46741" x2="90558" y2="46741"/>
                          <a14:foregroundMark x1="93327" y1="44833" x2="93327" y2="44833"/>
                          <a14:foregroundMark x1="22606" y1="4293" x2="22606" y2="4293"/>
                          <a14:foregroundMark x1="9896" y1="35135" x2="9896" y2="3513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3658" y="5424081"/>
              <a:ext cx="2969783" cy="847441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1031050" y="6447979"/>
            <a:ext cx="69558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hlinkClick r:id="rId10"/>
              </a:rPr>
              <a:t>http://</a:t>
            </a:r>
            <a:r>
              <a:rPr lang="en-GB" sz="1100" dirty="0" smtClean="0">
                <a:solidFill>
                  <a:schemeClr val="bg1"/>
                </a:solidFill>
                <a:hlinkClick r:id="rId10"/>
              </a:rPr>
              <a:t>maps.google.com/maps/ms?ie=UTF&amp;msa=0&amp;msid=203960621818449997662.0004d3cb959d09c1862cb</a:t>
            </a:r>
            <a:endParaRPr lang="en-GB" sz="1100" dirty="0" smtClean="0">
              <a:solidFill>
                <a:schemeClr val="bg1"/>
              </a:solidFill>
            </a:endParaRPr>
          </a:p>
          <a:p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920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the Seven Continents</a:t>
            </a:r>
            <a:endParaRPr lang="en-GB" dirty="0"/>
          </a:p>
        </p:txBody>
      </p:sp>
      <p:graphicFrame>
        <p:nvGraphicFramePr>
          <p:cNvPr id="3" name="Chart 2" title="Virtual visit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6201204"/>
              </p:ext>
            </p:extLst>
          </p:nvPr>
        </p:nvGraphicFramePr>
        <p:xfrm>
          <a:off x="440555" y="1297214"/>
          <a:ext cx="8155212" cy="49257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32528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the Seven Continents</a:t>
            </a:r>
            <a:endParaRPr lang="en-GB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8131915"/>
              </p:ext>
            </p:extLst>
          </p:nvPr>
        </p:nvGraphicFramePr>
        <p:xfrm>
          <a:off x="432214" y="1270000"/>
          <a:ext cx="8140285" cy="4916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69723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irtualVisit-Cracow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337336" cy="2891557"/>
          </a:xfrm>
          <a:prstGeom prst="rect">
            <a:avLst/>
          </a:prstGeom>
        </p:spPr>
      </p:pic>
      <p:pic>
        <p:nvPicPr>
          <p:cNvPr id="7" name="Picture 6" descr="VirtualVisitKobe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0179" y="2560752"/>
            <a:ext cx="4953822" cy="4297247"/>
          </a:xfrm>
          <a:prstGeom prst="rect">
            <a:avLst/>
          </a:prstGeom>
        </p:spPr>
      </p:pic>
      <p:pic>
        <p:nvPicPr>
          <p:cNvPr id="8" name="Picture 7" descr="VirtualVisitGreece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15105"/>
            <a:ext cx="4264342" cy="2842894"/>
          </a:xfrm>
          <a:prstGeom prst="rect">
            <a:avLst/>
          </a:prstGeom>
        </p:spPr>
      </p:pic>
      <p:pic>
        <p:nvPicPr>
          <p:cNvPr id="6" name="Picture 5" descr="VirtualVisitAlQuds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7336" y="0"/>
            <a:ext cx="4806664" cy="3750540"/>
          </a:xfrm>
          <a:prstGeom prst="rect">
            <a:avLst/>
          </a:prstGeom>
        </p:spPr>
      </p:pic>
      <p:pic>
        <p:nvPicPr>
          <p:cNvPr id="9" name="Picture 8" descr="VirtualVisitBNL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7735" y="2778691"/>
            <a:ext cx="3350187" cy="2669554"/>
          </a:xfrm>
          <a:prstGeom prst="rect">
            <a:avLst/>
          </a:prstGeom>
        </p:spPr>
      </p:pic>
      <p:pic>
        <p:nvPicPr>
          <p:cNvPr id="10" name="Picture 9" descr="VirtualVisit2.jpg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86" y="1772288"/>
            <a:ext cx="3155840" cy="3324406"/>
          </a:xfrm>
          <a:prstGeom prst="rect">
            <a:avLst/>
          </a:prstGeom>
        </p:spPr>
      </p:pic>
      <p:pic>
        <p:nvPicPr>
          <p:cNvPr id="12" name="Picture 11" descr="VirtualVisitCracow2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9519" y="2329175"/>
            <a:ext cx="3982442" cy="265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260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TLAS/LHC">
  <a:themeElements>
    <a:clrScheme name="Custom 1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80"/>
      </a:hlink>
      <a:folHlink>
        <a:srgbClr val="0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78754</TotalTime>
  <Words>271</Words>
  <Application>Microsoft Macintosh PowerPoint</Application>
  <PresentationFormat>On-screen Show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Custom Design</vt:lpstr>
      <vt:lpstr>ATLAS/LHC</vt:lpstr>
      <vt:lpstr>Virtual Visits &amp; Google Hangouts Dynamic Interactive Media for HEP</vt:lpstr>
      <vt:lpstr>The Challenge</vt:lpstr>
      <vt:lpstr>Local &amp; Interactive</vt:lpstr>
      <vt:lpstr>Remote &amp; Passive</vt:lpstr>
      <vt:lpstr>Remote &amp; Active</vt:lpstr>
      <vt:lpstr>From the Seven Continents</vt:lpstr>
      <vt:lpstr>From the Seven Continents</vt:lpstr>
      <vt:lpstr>From the Seven Continents</vt:lpstr>
      <vt:lpstr>PowerPoint Presentation</vt:lpstr>
      <vt:lpstr>Hangout With CERN</vt:lpstr>
      <vt:lpstr>Hangout With CERN</vt:lpstr>
      <vt:lpstr>PowerPoint Presentation</vt:lpstr>
      <vt:lpstr>References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Greater Impact of the LHC</dc:title>
  <dc:creator>Steven Goldfarb</dc:creator>
  <cp:lastModifiedBy>Steven Goldfarb</cp:lastModifiedBy>
  <cp:revision>225</cp:revision>
  <dcterms:created xsi:type="dcterms:W3CDTF">2011-09-12T09:12:58Z</dcterms:created>
  <dcterms:modified xsi:type="dcterms:W3CDTF">2013-04-05T19:52:30Z</dcterms:modified>
</cp:coreProperties>
</file>