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9" r:id="rId4"/>
    <p:sldId id="270" r:id="rId5"/>
    <p:sldId id="272" r:id="rId6"/>
    <p:sldId id="273" r:id="rId7"/>
  </p:sldIdLst>
  <p:sldSz cx="9906000" cy="6858000" type="A4"/>
  <p:notesSz cx="7102475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CCFFCC"/>
    <a:srgbClr val="4D4D4D"/>
    <a:srgbClr val="000066"/>
    <a:srgbClr val="FE0036"/>
    <a:srgbClr val="FF3300"/>
    <a:srgbClr val="B8847E"/>
    <a:srgbClr val="FF7C8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89" autoAdjust="0"/>
    <p:restoredTop sz="94660"/>
  </p:normalViewPr>
  <p:slideViewPr>
    <p:cSldViewPr>
      <p:cViewPr>
        <p:scale>
          <a:sx n="100" d="100"/>
          <a:sy n="100" d="100"/>
        </p:scale>
        <p:origin x="-468" y="-4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092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092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8D1D213F-095C-4D85-AB24-561FDC10C3A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092" y="0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1050" y="768350"/>
            <a:ext cx="554037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48" y="4861441"/>
            <a:ext cx="568198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GB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092" y="9721106"/>
            <a:ext cx="3077739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38F2D96-8946-4150-BA0A-DCE9B3B30B9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0664D1-CB37-4E52-8C50-28F4FE944635}" type="slidenum">
              <a:rPr lang="en-GB"/>
              <a:pPr/>
              <a:t>1</a:t>
            </a:fld>
            <a:endParaRPr lang="en-GB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F3535C-20FC-49B6-A825-4CD6A13F2483}" type="slidenum">
              <a:rPr lang="en-GB"/>
              <a:pPr/>
              <a:t>2</a:t>
            </a:fld>
            <a:endParaRPr lang="en-GB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Line 3"/>
          <p:cNvSpPr>
            <a:spLocks noChangeShapeType="1"/>
          </p:cNvSpPr>
          <p:nvPr userDrawn="1"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5129" name="Picture 9" descr="HIP 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19288" cy="1781175"/>
          </a:xfrm>
          <a:prstGeom prst="rect">
            <a:avLst/>
          </a:prstGeom>
          <a:noFill/>
        </p:spPr>
      </p:pic>
      <p:sp>
        <p:nvSpPr>
          <p:cNvPr id="10" name="Text Box 27"/>
          <p:cNvSpPr txBox="1">
            <a:spLocks noChangeArrowheads="1"/>
          </p:cNvSpPr>
          <p:nvPr userDrawn="1"/>
        </p:nvSpPr>
        <p:spPr bwMode="auto">
          <a:xfrm>
            <a:off x="193675" y="6567155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 smtClean="0">
                <a:solidFill>
                  <a:srgbClr val="4D4D4D"/>
                </a:solidFill>
                <a:latin typeface="Tempus Sans ITC" pitchFamily="82" charset="0"/>
              </a:rPr>
              <a:t>06.03.13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  <p:sp>
        <p:nvSpPr>
          <p:cNvPr id="12" name="Text Box 34"/>
          <p:cNvSpPr txBox="1">
            <a:spLocks noChangeArrowheads="1"/>
          </p:cNvSpPr>
          <p:nvPr userDrawn="1"/>
        </p:nvSpPr>
        <p:spPr bwMode="auto">
          <a:xfrm>
            <a:off x="3884732" y="6578302"/>
            <a:ext cx="28684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Francisco </a:t>
            </a:r>
            <a:r>
              <a:rPr lang="en-GB" sz="1000" b="1" dirty="0" err="1" smtClean="0">
                <a:solidFill>
                  <a:srgbClr val="4D4D4D"/>
                </a:solidFill>
                <a:latin typeface="Tempus Sans ITC" pitchFamily="82" charset="0"/>
              </a:rPr>
              <a:t>García</a:t>
            </a:r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 – SuperFRS weekly meeting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0" y="6524625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044" name="AutoShape 20"/>
          <p:cNvSpPr>
            <a:spLocks noChangeArrowheads="1"/>
          </p:cNvSpPr>
          <p:nvPr userDrawn="1"/>
        </p:nvSpPr>
        <p:spPr bwMode="auto">
          <a:xfrm>
            <a:off x="1640633" y="44451"/>
            <a:ext cx="6840760" cy="457201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045" name="Picture 21" descr="HIP 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67942" y="76201"/>
            <a:ext cx="396074" cy="400051"/>
          </a:xfrm>
          <a:prstGeom prst="rect">
            <a:avLst/>
          </a:prstGeom>
          <a:noFill/>
        </p:spPr>
      </p:pic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3010010" y="100014"/>
            <a:ext cx="49673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600" b="1" baseline="0" dirty="0" smtClean="0">
                <a:latin typeface="Comic Sans MS" pitchFamily="66" charset="0"/>
              </a:rPr>
              <a:t>Prototype Development Issues and Activities</a:t>
            </a:r>
            <a:endParaRPr lang="en-GB" b="1" dirty="0"/>
          </a:p>
        </p:txBody>
      </p:sp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193675" y="6573838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 smtClean="0">
                <a:solidFill>
                  <a:srgbClr val="4D4D4D"/>
                </a:solidFill>
                <a:latin typeface="Tempus Sans ITC" pitchFamily="82" charset="0"/>
              </a:rPr>
              <a:t>06.03.13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3884732" y="6578302"/>
            <a:ext cx="28684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Francisco </a:t>
            </a:r>
            <a:r>
              <a:rPr lang="en-GB" sz="1000" b="1" dirty="0" err="1" smtClean="0">
                <a:solidFill>
                  <a:srgbClr val="4D4D4D"/>
                </a:solidFill>
                <a:latin typeface="Tempus Sans ITC" pitchFamily="82" charset="0"/>
              </a:rPr>
              <a:t>García</a:t>
            </a:r>
            <a:r>
              <a:rPr lang="en-GB" sz="1000" b="1" dirty="0" smtClean="0">
                <a:solidFill>
                  <a:srgbClr val="4D4D4D"/>
                </a:solidFill>
                <a:latin typeface="Tempus Sans ITC" pitchFamily="82" charset="0"/>
              </a:rPr>
              <a:t> – FAIR</a:t>
            </a:r>
            <a:r>
              <a:rPr lang="en-GB" sz="1000" b="1" baseline="0" dirty="0" smtClean="0">
                <a:solidFill>
                  <a:srgbClr val="4D4D4D"/>
                </a:solidFill>
                <a:latin typeface="Tempus Sans ITC" pitchFamily="82" charset="0"/>
              </a:rPr>
              <a:t> project at HIP</a:t>
            </a:r>
            <a:endParaRPr lang="en-GB" sz="1000" b="1" dirty="0">
              <a:solidFill>
                <a:srgbClr val="4D4D4D"/>
              </a:solidFill>
              <a:latin typeface="Tempus Sans ITC" pitchFamily="8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2360712" y="692696"/>
            <a:ext cx="7200800" cy="3139321"/>
          </a:xfrm>
          <a:prstGeom prst="rect">
            <a:avLst/>
          </a:prstGeom>
          <a:solidFill>
            <a:srgbClr val="CCFFCC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FE0036"/>
                </a:solidFill>
                <a:latin typeface="Comic Sans MS" pitchFamily="66" charset="0"/>
              </a:rPr>
              <a:t>PROTOTYPE DEVELOPMENT ISSUES AND ACTIVITIES</a:t>
            </a:r>
            <a:endParaRPr lang="en-US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496616" y="4653136"/>
            <a:ext cx="820891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/>
            <a:endParaRPr lang="en-US" sz="2000" dirty="0" smtClean="0">
              <a:latin typeface="Comic Sans MS" pitchFamily="66" charset="0"/>
            </a:endParaRPr>
          </a:p>
          <a:p>
            <a:pPr marL="342900" indent="-342900" algn="r"/>
            <a:r>
              <a:rPr lang="en-US" sz="2000" dirty="0" smtClean="0">
                <a:latin typeface="Comic Sans MS" pitchFamily="66" charset="0"/>
              </a:rPr>
              <a:t>Francisco </a:t>
            </a:r>
            <a:r>
              <a:rPr lang="en-US" sz="2000" dirty="0" err="1" smtClean="0">
                <a:latin typeface="Comic Sans MS" pitchFamily="66" charset="0"/>
              </a:rPr>
              <a:t>García</a:t>
            </a:r>
            <a:endParaRPr lang="en-US" sz="2000" dirty="0" smtClean="0">
              <a:latin typeface="Comic Sans MS" pitchFamily="66" charset="0"/>
            </a:endParaRPr>
          </a:p>
          <a:p>
            <a:pPr marL="342900" indent="-342900"/>
            <a:endParaRPr lang="en-US" sz="2000" dirty="0" smtClean="0">
              <a:latin typeface="Comic Sans MS" pitchFamily="66" charset="0"/>
            </a:endParaRPr>
          </a:p>
          <a:p>
            <a:pPr marL="342900" indent="-342900"/>
            <a:r>
              <a:rPr lang="en-US" sz="2000" dirty="0" smtClean="0">
                <a:latin typeface="Comic Sans MS" pitchFamily="66" charset="0"/>
              </a:rPr>
              <a:t> </a:t>
            </a:r>
          </a:p>
          <a:p>
            <a:pPr marL="342900" indent="-342900"/>
            <a:r>
              <a:rPr lang="en-US" sz="2000" dirty="0" smtClean="0">
                <a:latin typeface="Comic Sans MS" pitchFamily="66" charset="0"/>
              </a:rPr>
              <a:t>       Helsinki Institute of Physics – University of Helsinki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>
                <a:solidFill>
                  <a:schemeClr val="bg2"/>
                </a:solidFill>
                <a:latin typeface="Comic Sans MS" pitchFamily="66" charset="0"/>
              </a:rPr>
              <a:t>2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88504" y="476672"/>
            <a:ext cx="8915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i-FI" dirty="0" smtClean="0">
                <a:solidFill>
                  <a:srgbClr val="FE0036"/>
                </a:solidFill>
                <a:latin typeface="Comic Sans MS" pitchFamily="66" charset="0"/>
              </a:rPr>
              <a:t>OUTLINE</a:t>
            </a:r>
            <a:endParaRPr lang="en-US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352600" y="1844824"/>
            <a:ext cx="80084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GEM FOILS FRAMING </a:t>
            </a: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HV FILTERS</a:t>
            </a: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MBS-GO4 </a:t>
            </a:r>
            <a:r>
              <a:rPr lang="en-US" sz="2800" dirty="0" smtClean="0">
                <a:latin typeface="Comic Sans MS" pitchFamily="66" charset="0"/>
              </a:rPr>
              <a:t>STANDALONE </a:t>
            </a:r>
            <a:r>
              <a:rPr lang="en-US" sz="2800" dirty="0" smtClean="0">
                <a:latin typeface="Comic Sans MS" pitchFamily="66" charset="0"/>
              </a:rPr>
              <a:t>TEST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800" dirty="0" smtClean="0"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 smtClean="0">
                <a:latin typeface="Comic Sans MS" pitchFamily="66" charset="0"/>
              </a:rPr>
              <a:t>SUMMARY</a:t>
            </a:r>
            <a:endParaRPr lang="en-US" sz="28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>
                <a:solidFill>
                  <a:schemeClr val="bg2"/>
                </a:solidFill>
                <a:latin typeface="Comic Sans MS" pitchFamily="66" charset="0"/>
              </a:rPr>
              <a:t>3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9695" y="476672"/>
            <a:ext cx="9834686" cy="935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GEM FOILS FRAMING</a:t>
            </a:r>
            <a:endParaRPr lang="en-GB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632520" y="1700808"/>
            <a:ext cx="5328592" cy="3170099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omic Sans MS" pitchFamily="66" charset="0"/>
              </a:rPr>
              <a:t>  Foils leakage current was done</a:t>
            </a:r>
          </a:p>
          <a:p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smtClean="0">
                <a:latin typeface="Comic Sans MS" pitchFamily="66" charset="0"/>
              </a:rPr>
              <a:t>   </a:t>
            </a:r>
            <a:r>
              <a:rPr lang="en-GB" sz="2000" dirty="0" smtClean="0">
                <a:latin typeface="Comic Sans MS" pitchFamily="66" charset="0"/>
              </a:rPr>
              <a:t>(Jouni Heino has reported already)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omic Sans MS" pitchFamily="66" charset="0"/>
              </a:rPr>
              <a:t>  Super Frame adapter is ready</a:t>
            </a:r>
          </a:p>
          <a:p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smtClean="0">
                <a:latin typeface="Comic Sans MS" pitchFamily="66" charset="0"/>
              </a:rPr>
              <a:t> (Raimo Turpeinen will report)</a:t>
            </a:r>
          </a:p>
          <a:p>
            <a:pPr>
              <a:buFont typeface="Arial" pitchFamily="34" charset="0"/>
              <a:buChar char="•"/>
            </a:pPr>
            <a:endParaRPr lang="en-GB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smtClean="0">
                <a:latin typeface="Comic Sans MS" pitchFamily="66" charset="0"/>
              </a:rPr>
              <a:t> GEM foil F1DM was scanned</a:t>
            </a:r>
          </a:p>
          <a:p>
            <a:r>
              <a:rPr lang="en-GB" sz="2000" dirty="0" smtClean="0">
                <a:latin typeface="Comic Sans MS" pitchFamily="66" charset="0"/>
              </a:rPr>
              <a:t> </a:t>
            </a:r>
            <a:r>
              <a:rPr lang="en-GB" sz="2000" dirty="0" smtClean="0">
                <a:latin typeface="Comic Sans MS" pitchFamily="66" charset="0"/>
              </a:rPr>
              <a:t>  (Aneliya Karadzhinova will report)</a:t>
            </a:r>
          </a:p>
          <a:p>
            <a:endParaRPr lang="en-GB" sz="2000" dirty="0" smtClean="0">
              <a:latin typeface="Comic Sans MS" pitchFamily="66" charset="0"/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504728" y="5661248"/>
            <a:ext cx="5976664" cy="400110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Comic Sans MS" pitchFamily="66" charset="0"/>
              </a:rPr>
              <a:t>This week the foil framing </a:t>
            </a:r>
            <a:r>
              <a:rPr lang="en-GB" sz="2000" dirty="0" smtClean="0">
                <a:latin typeface="Comic Sans MS" pitchFamily="66" charset="0"/>
              </a:rPr>
              <a:t>will start</a:t>
            </a:r>
            <a:r>
              <a:rPr lang="en-GB" sz="2000" dirty="0" smtClean="0">
                <a:latin typeface="Comic Sans MS" pitchFamily="66" charset="0"/>
              </a:rPr>
              <a:t> </a:t>
            </a:r>
            <a:endParaRPr lang="en-GB" sz="2000" dirty="0">
              <a:latin typeface="Comic Sans MS" pitchFamily="66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7185248" y="2420888"/>
            <a:ext cx="2031776" cy="1631216"/>
          </a:xfrm>
          <a:prstGeom prst="rect">
            <a:avLst/>
          </a:prstGeom>
          <a:solidFill>
            <a:srgbClr val="CCFFCC"/>
          </a:solidFill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000" dirty="0" err="1" smtClean="0">
                <a:latin typeface="Comic Sans MS" pitchFamily="66" charset="0"/>
              </a:rPr>
              <a:t>Frascati</a:t>
            </a:r>
            <a:r>
              <a:rPr lang="en-GB" sz="2000" dirty="0" smtClean="0">
                <a:latin typeface="Comic Sans MS" pitchFamily="66" charset="0"/>
              </a:rPr>
              <a:t> foil stretcher will be shipped back at the end of April</a:t>
            </a:r>
            <a:endParaRPr lang="en-GB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>
                <a:solidFill>
                  <a:schemeClr val="bg2"/>
                </a:solidFill>
                <a:latin typeface="Comic Sans MS" pitchFamily="66" charset="0"/>
              </a:rPr>
              <a:t>4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4858" y="477738"/>
            <a:ext cx="9834686" cy="935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i-FI" dirty="0" smtClean="0">
                <a:solidFill>
                  <a:srgbClr val="FE0036"/>
                </a:solidFill>
                <a:latin typeface="Comic Sans MS" pitchFamily="66" charset="0"/>
              </a:rPr>
              <a:t>HV FILTERS</a:t>
            </a:r>
            <a:endParaRPr lang="en-GB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329264" y="1988840"/>
            <a:ext cx="2376264" cy="3000821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A total of 6 (six) High Voltage filters has been built, cleaned and tests.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All withstand 5 kV and the current was of 1 </a:t>
            </a:r>
            <a:r>
              <a:rPr lang="en-US" dirty="0" err="1" smtClean="0">
                <a:latin typeface="Comic Sans MS" pitchFamily="66" charset="0"/>
              </a:rPr>
              <a:t>nA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</p:txBody>
      </p:sp>
      <p:pic>
        <p:nvPicPr>
          <p:cNvPr id="1026" name="Picture 2" descr="D:\My Documents\Pictures\2013\2013-02-22-1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464" y="620688"/>
            <a:ext cx="6980238" cy="5787256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 smtClean="0">
                <a:solidFill>
                  <a:schemeClr val="bg2"/>
                </a:solidFill>
                <a:latin typeface="Comic Sans MS" pitchFamily="66" charset="0"/>
              </a:rPr>
              <a:t>5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72480" y="476672"/>
            <a:ext cx="9361040" cy="935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i-FI" dirty="0" smtClean="0">
                <a:solidFill>
                  <a:srgbClr val="FE0036"/>
                </a:solidFill>
                <a:latin typeface="Comic Sans MS" pitchFamily="66" charset="0"/>
              </a:rPr>
              <a:t>MBS-GO4 STANDALONE TEST</a:t>
            </a:r>
            <a:endParaRPr lang="en-GB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393160" y="2060848"/>
            <a:ext cx="3152800" cy="3831818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The MBS-GO4 standalone has </a:t>
            </a:r>
            <a:r>
              <a:rPr lang="en-US" dirty="0" smtClean="0">
                <a:latin typeface="Comic Sans MS" pitchFamily="66" charset="0"/>
              </a:rPr>
              <a:t>been tested. All the functionalities are working well, but only on one SFP at </a:t>
            </a:r>
            <a:r>
              <a:rPr lang="en-US" smtClean="0">
                <a:latin typeface="Comic Sans MS" pitchFamily="66" charset="0"/>
              </a:rPr>
              <a:t>the a time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Working is on going in the cooling part of the system and a new cooler will arrive next week.</a:t>
            </a:r>
            <a:endParaRPr lang="en-US" dirty="0" smtClean="0">
              <a:latin typeface="Comic Sans MS" pitchFamily="66" charset="0"/>
            </a:endParaRPr>
          </a:p>
        </p:txBody>
      </p:sp>
      <p:pic>
        <p:nvPicPr>
          <p:cNvPr id="1027" name="Picture 3" descr="D:\My Projects\Presentations\2013\Weekly SuperFRS meetings\02_14\2013-02-13-12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472" y="1556792"/>
            <a:ext cx="5921116" cy="4536504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9477375" y="6613525"/>
            <a:ext cx="2619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i-FI" sz="1000" b="1" dirty="0" smtClean="0">
                <a:solidFill>
                  <a:schemeClr val="bg2"/>
                </a:solidFill>
                <a:latin typeface="Comic Sans MS" pitchFamily="66" charset="0"/>
              </a:rPr>
              <a:t>6</a:t>
            </a:r>
            <a:endParaRPr lang="en-GB" sz="1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72480" y="476672"/>
            <a:ext cx="9361040" cy="9350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i-FI" dirty="0" smtClean="0">
                <a:solidFill>
                  <a:srgbClr val="FE0036"/>
                </a:solidFill>
                <a:latin typeface="Comic Sans MS" pitchFamily="66" charset="0"/>
              </a:rPr>
              <a:t>SUMMARY</a:t>
            </a:r>
            <a:endParaRPr lang="en-GB" dirty="0">
              <a:solidFill>
                <a:srgbClr val="FE0036"/>
              </a:solidFill>
              <a:latin typeface="Comic Sans MS" pitchFamily="66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04528" y="1340768"/>
            <a:ext cx="8712968" cy="5078313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The GEM foils Framing must be finished during April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dirty="0" smtClean="0">
                <a:latin typeface="Comic Sans MS" pitchFamily="66" charset="0"/>
              </a:rPr>
              <a:t> The </a:t>
            </a:r>
            <a:r>
              <a:rPr lang="en-US" dirty="0" err="1" smtClean="0">
                <a:latin typeface="Comic Sans MS" pitchFamily="66" charset="0"/>
              </a:rPr>
              <a:t>Frascati</a:t>
            </a:r>
            <a:r>
              <a:rPr lang="en-US" dirty="0" smtClean="0">
                <a:latin typeface="Comic Sans MS" pitchFamily="66" charset="0"/>
              </a:rPr>
              <a:t> foil stretcher will </a:t>
            </a:r>
            <a:r>
              <a:rPr lang="en-US" dirty="0" smtClean="0">
                <a:latin typeface="Comic Sans MS" pitchFamily="66" charset="0"/>
              </a:rPr>
              <a:t>be shipped on </a:t>
            </a:r>
            <a:r>
              <a:rPr lang="en-US" dirty="0" smtClean="0">
                <a:latin typeface="Comic Sans MS" pitchFamily="66" charset="0"/>
              </a:rPr>
              <a:t>week 13</a:t>
            </a:r>
            <a:endParaRPr lang="en-US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The Leakage current will start after framing and cutting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The design of the Box for the GEM stack test will start on week 11.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dirty="0" smtClean="0">
                <a:latin typeface="Comic Sans MS" pitchFamily="66" charset="0"/>
              </a:rPr>
              <a:t>Will be used polycarbonate for the inner box and aluminum for the outer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The final design of th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e Readout Pad plane is required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  Production estimate between 6 to 8 weeks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A total of 18 HV filters are needed 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  <a:sym typeface="Wingdings" pitchFamily="2" charset="2"/>
              </a:rPr>
              <a:t>    The ones connected to the bottom electrode will be without the 1 </a:t>
            </a:r>
            <a:r>
              <a:rPr lang="en-US" dirty="0" err="1" smtClean="0">
                <a:latin typeface="Comic Sans MS" pitchFamily="66" charset="0"/>
                <a:sym typeface="Wingdings" pitchFamily="2" charset="2"/>
              </a:rPr>
              <a:t>MOhm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Analysis of the scanned images from the high resolution scanner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</a:t>
            </a:r>
            <a:r>
              <a:rPr lang="en-US" dirty="0" smtClean="0">
                <a:latin typeface="Comic Sans MS" pitchFamily="66" charset="0"/>
                <a:sym typeface="Wingdings" pitchFamily="2" charset="2"/>
              </a:rPr>
              <a:t> Will be done in parallel with all the activities</a:t>
            </a:r>
            <a:endParaRPr lang="en-US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 The In-Kind review board meeting has welcomed our proposal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28857</TotalTime>
  <Words>316</Words>
  <Application>Microsoft Office PowerPoint</Application>
  <PresentationFormat>A4 Paper (210x297 mm)</PresentationFormat>
  <Paragraphs>52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PROTOTYPE DEVELOPMENT ISSUES AND ACTIVITIES</vt:lpstr>
      <vt:lpstr>OUTLINE</vt:lpstr>
      <vt:lpstr>GEM FOILS FRAMING</vt:lpstr>
      <vt:lpstr>HV FILTERS</vt:lpstr>
      <vt:lpstr>MBS-GO4 STANDALONE TEST</vt:lpstr>
      <vt:lpstr>SUMMARY</vt:lpstr>
    </vt:vector>
  </TitlesOfParts>
  <Company>University of Helsinki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fgarcia</dc:creator>
  <cp:lastModifiedBy>fgarcia</cp:lastModifiedBy>
  <cp:revision>1239</cp:revision>
  <cp:lastPrinted>2010-02-10T08:38:50Z</cp:lastPrinted>
  <dcterms:created xsi:type="dcterms:W3CDTF">2007-02-14T12:04:44Z</dcterms:created>
  <dcterms:modified xsi:type="dcterms:W3CDTF">2013-03-06T19:16:04Z</dcterms:modified>
</cp:coreProperties>
</file>