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2"/>
  </p:sldMasterIdLst>
  <p:notesMasterIdLst>
    <p:notesMasterId r:id="rId26"/>
  </p:notesMasterIdLst>
  <p:sldIdLst>
    <p:sldId id="256" r:id="rId3"/>
    <p:sldId id="257" r:id="rId4"/>
    <p:sldId id="280" r:id="rId5"/>
    <p:sldId id="259" r:id="rId6"/>
    <p:sldId id="281" r:id="rId7"/>
    <p:sldId id="260" r:id="rId8"/>
    <p:sldId id="275" r:id="rId9"/>
    <p:sldId id="265" r:id="rId10"/>
    <p:sldId id="276" r:id="rId11"/>
    <p:sldId id="273" r:id="rId12"/>
    <p:sldId id="277" r:id="rId13"/>
    <p:sldId id="278" r:id="rId14"/>
    <p:sldId id="266" r:id="rId15"/>
    <p:sldId id="267" r:id="rId16"/>
    <p:sldId id="279" r:id="rId17"/>
    <p:sldId id="282" r:id="rId18"/>
    <p:sldId id="268" r:id="rId19"/>
    <p:sldId id="270" r:id="rId20"/>
    <p:sldId id="271" r:id="rId21"/>
    <p:sldId id="283" r:id="rId22"/>
    <p:sldId id="284" r:id="rId23"/>
    <p:sldId id="261" r:id="rId24"/>
    <p:sldId id="264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461" autoAdjust="0"/>
  </p:normalViewPr>
  <p:slideViewPr>
    <p:cSldViewPr snapToGrid="0" showGuides="1">
      <p:cViewPr varScale="1">
        <p:scale>
          <a:sx n="61" d="100"/>
          <a:sy n="61" d="100"/>
        </p:scale>
        <p:origin x="67" y="173"/>
      </p:cViewPr>
      <p:guideLst>
        <p:guide orient="horz" pos="2228"/>
        <p:guide pos="3749"/>
      </p:guideLst>
    </p:cSldViewPr>
  </p:slideViewPr>
  <p:outlineViewPr>
    <p:cViewPr>
      <p:scale>
        <a:sx n="33" d="100"/>
        <a:sy n="33" d="100"/>
      </p:scale>
      <p:origin x="0" y="-2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notesViewPr>
    <p:cSldViewPr snapToGrid="0" showGuides="1">
      <p:cViewPr varScale="1">
        <p:scale>
          <a:sx n="56" d="100"/>
          <a:sy n="56" d="100"/>
        </p:scale>
        <p:origin x="2011" y="5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1ECE-D6D4-4CB7-8EE6-15855B7000DA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1EEFB-A44D-4390-905C-583EA4F714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20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1EEFB-A44D-4390-905C-583EA4F714F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23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38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975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1624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04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7043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67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63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59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6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07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96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89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81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77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76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A64A-6375-415C-AD46-016D211B5726}" type="datetimeFigureOut">
              <a:rPr kumimoji="1" lang="ja-JP" altLang="en-US" smtClean="0"/>
              <a:t>2013/9/13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D9598B7-2261-47E2-82FD-4EFFE40D2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69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55.png"/><Relationship Id="rId5" Type="http://schemas.openxmlformats.org/officeDocument/2006/relationships/image" Target="../media/image10.png"/><Relationship Id="rId10" Type="http://schemas.openxmlformats.org/officeDocument/2006/relationships/image" Target="../media/image54.png"/><Relationship Id="rId4" Type="http://schemas.openxmlformats.org/officeDocument/2006/relationships/image" Target="../media/image9.png"/><Relationship Id="rId9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6799" y="434340"/>
            <a:ext cx="10514021" cy="1634490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Plasma instabilities and particle production in </a:t>
            </a:r>
            <a:r>
              <a:rPr kumimoji="1" lang="en-US" altLang="ja-JP" dirty="0" err="1" smtClean="0"/>
              <a:t>Glasma</a:t>
            </a:r>
            <a:r>
              <a:rPr kumimoji="1" lang="en-US" altLang="ja-JP" dirty="0" smtClean="0"/>
              <a:t> 	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52552" y="2882348"/>
            <a:ext cx="77043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 smtClean="0"/>
              <a:t>Shoichiro</a:t>
            </a:r>
            <a:r>
              <a:rPr lang="en-US" altLang="ja-JP" sz="3200" dirty="0" smtClean="0"/>
              <a:t> Tsutsui  (Kyoto Univ.)</a:t>
            </a:r>
          </a:p>
          <a:p>
            <a:endParaRPr kumimoji="1" lang="en-US" altLang="ja-JP" sz="3200" dirty="0" smtClean="0"/>
          </a:p>
          <a:p>
            <a:r>
              <a:rPr kumimoji="1" lang="en-US" altLang="ja-JP" sz="3200" dirty="0" smtClean="0"/>
              <a:t>In collaboration with </a:t>
            </a:r>
          </a:p>
          <a:p>
            <a:r>
              <a:rPr lang="en-US" altLang="ja-JP" sz="3200" dirty="0" smtClean="0"/>
              <a:t>Hideaki Iida, </a:t>
            </a:r>
            <a:r>
              <a:rPr lang="en-US" altLang="ja-JP" sz="3200" dirty="0" err="1" smtClean="0"/>
              <a:t>Teiji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Kunihiro</a:t>
            </a:r>
            <a:r>
              <a:rPr lang="en-US" altLang="ja-JP" sz="3200" dirty="0" smtClean="0"/>
              <a:t> (Kyoto Univ.)</a:t>
            </a:r>
          </a:p>
          <a:p>
            <a:r>
              <a:rPr lang="en-US" altLang="ja-JP" sz="3200" dirty="0" smtClean="0"/>
              <a:t>Akira Ohnishi (YITP)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28846" y="6089729"/>
            <a:ext cx="9951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i="1" dirty="0"/>
              <a:t>International Conference on the Initial Stages</a:t>
            </a:r>
            <a:r>
              <a:rPr lang="en-US" altLang="ja-JP" sz="2000" dirty="0"/>
              <a:t> in </a:t>
            </a:r>
            <a:r>
              <a:rPr lang="en-US" altLang="ja-JP" sz="2000" i="1" dirty="0"/>
              <a:t>High-Energy Nuclear Collisions</a:t>
            </a:r>
            <a:r>
              <a:rPr kumimoji="1" lang="en-US" altLang="ja-JP" sz="2000" dirty="0" smtClean="0"/>
              <a:t> </a:t>
            </a:r>
          </a:p>
          <a:p>
            <a:pPr algn="ctr"/>
            <a:r>
              <a:rPr kumimoji="1" lang="en-US" altLang="ja-JP" sz="2000" dirty="0" err="1" smtClean="0"/>
              <a:t>Illa</a:t>
            </a:r>
            <a:r>
              <a:rPr kumimoji="1" lang="en-US" altLang="ja-JP" sz="2000" dirty="0" smtClean="0"/>
              <a:t> da </a:t>
            </a:r>
            <a:r>
              <a:rPr kumimoji="1" lang="en-US" altLang="ja-JP" sz="2000" dirty="0" err="1" smtClean="0"/>
              <a:t>Toxa</a:t>
            </a:r>
            <a:r>
              <a:rPr kumimoji="1" lang="en-US" altLang="ja-JP" sz="2000" dirty="0" smtClean="0"/>
              <a:t>, Spain,  13 September 2013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2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1598515" y="41837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dirty="0" smtClean="0"/>
              <a:t>Comparison with</a:t>
            </a:r>
            <a:r>
              <a:rPr lang="ja-JP" altLang="en-US" dirty="0"/>
              <a:t> </a:t>
            </a:r>
            <a:r>
              <a:rPr lang="en-US" altLang="ja-JP" dirty="0" smtClean="0"/>
              <a:t>Classical Stat.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183" y="1174282"/>
            <a:ext cx="6763093" cy="413343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168415" y="1341482"/>
            <a:ext cx="3023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Lappi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McLerran</a:t>
            </a:r>
            <a:r>
              <a:rPr kumimoji="1" lang="en-US" altLang="ja-JP" sz="2000" dirty="0" smtClean="0"/>
              <a:t> (2006)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41324" y="5307716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classical stat.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704562" y="5812650"/>
            <a:ext cx="60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2PI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00868" y="6297509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2PI (n-loop)</a:t>
            </a:r>
            <a:endParaRPr kumimoji="1" lang="ja-JP" altLang="en-US" sz="2400" dirty="0"/>
          </a:p>
        </p:txBody>
      </p:sp>
      <p:sp>
        <p:nvSpPr>
          <p:cNvPr id="6" name="右矢印 5"/>
          <p:cNvSpPr/>
          <p:nvPr/>
        </p:nvSpPr>
        <p:spPr>
          <a:xfrm>
            <a:off x="7867292" y="4369769"/>
            <a:ext cx="1811546" cy="21085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30393" y="3796413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equilibrium</a:t>
            </a:r>
            <a:endParaRPr kumimoji="1" lang="ja-JP" altLang="en-US" sz="2400" dirty="0"/>
          </a:p>
        </p:txBody>
      </p:sp>
      <p:sp>
        <p:nvSpPr>
          <p:cNvPr id="9" name="左右矢印 8"/>
          <p:cNvSpPr/>
          <p:nvPr/>
        </p:nvSpPr>
        <p:spPr>
          <a:xfrm>
            <a:off x="2995537" y="5429444"/>
            <a:ext cx="4871755" cy="284672"/>
          </a:xfrm>
          <a:prstGeom prst="left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右矢印 28"/>
          <p:cNvSpPr/>
          <p:nvPr/>
        </p:nvSpPr>
        <p:spPr>
          <a:xfrm>
            <a:off x="2984717" y="5901146"/>
            <a:ext cx="6694121" cy="28467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右矢印 29"/>
          <p:cNvSpPr/>
          <p:nvPr/>
        </p:nvSpPr>
        <p:spPr>
          <a:xfrm>
            <a:off x="4507777" y="6372848"/>
            <a:ext cx="5171061" cy="28467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左右矢印 43"/>
          <p:cNvSpPr/>
          <p:nvPr/>
        </p:nvSpPr>
        <p:spPr>
          <a:xfrm>
            <a:off x="2984717" y="6386006"/>
            <a:ext cx="573680" cy="28467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49453" y="5013945"/>
            <a:ext cx="2042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/>
              <a:t>the range of</a:t>
            </a:r>
          </a:p>
          <a:p>
            <a:r>
              <a:rPr lang="en-US" altLang="ja-JP" sz="2400" i="1" dirty="0" smtClean="0"/>
              <a:t>applications</a:t>
            </a:r>
            <a:endParaRPr kumimoji="1" lang="ja-JP" altLang="en-US" sz="2400" i="1" dirty="0"/>
          </a:p>
        </p:txBody>
      </p:sp>
      <p:sp>
        <p:nvSpPr>
          <p:cNvPr id="10" name="右中かっこ 9"/>
          <p:cNvSpPr/>
          <p:nvPr/>
        </p:nvSpPr>
        <p:spPr>
          <a:xfrm>
            <a:off x="9678838" y="5307716"/>
            <a:ext cx="629728" cy="1451458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79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517" y="1202758"/>
            <a:ext cx="6763093" cy="4133434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1369487" y="6299556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2PI (n-loop)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8443091" y="4364966"/>
            <a:ext cx="2245038" cy="241539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43612" y="3860969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equilibrium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44" name="左右矢印 43"/>
          <p:cNvSpPr/>
          <p:nvPr/>
        </p:nvSpPr>
        <p:spPr>
          <a:xfrm>
            <a:off x="3480736" y="6386006"/>
            <a:ext cx="573680" cy="28467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416060" y="992038"/>
            <a:ext cx="733246" cy="58659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90656" y="5658915"/>
            <a:ext cx="2927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err="1" smtClean="0"/>
              <a:t>glasma</a:t>
            </a:r>
            <a:r>
              <a:rPr kumimoji="1" lang="en-US" altLang="ja-JP" sz="2400" i="1" dirty="0" smtClean="0"/>
              <a:t> instabilities</a:t>
            </a:r>
          </a:p>
          <a:p>
            <a:r>
              <a:rPr lang="en-US" altLang="ja-JP" sz="2400" i="1" dirty="0" smtClean="0"/>
              <a:t>play crucial roles</a:t>
            </a:r>
            <a:endParaRPr kumimoji="1" lang="ja-JP" altLang="en-US" sz="2400" i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69292" y="5470349"/>
            <a:ext cx="2693366" cy="1200329"/>
          </a:xfrm>
          <a:prstGeom prst="rect">
            <a:avLst/>
          </a:prstGeom>
          <a:noFill/>
          <a:ln w="4762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i="1" dirty="0" smtClean="0"/>
              <a:t>linear analysis </a:t>
            </a:r>
            <a:r>
              <a:rPr lang="en-US" altLang="ja-JP" sz="2400" i="1" dirty="0" smtClean="0"/>
              <a:t>of</a:t>
            </a:r>
          </a:p>
          <a:p>
            <a:pPr algn="ctr"/>
            <a:r>
              <a:rPr kumimoji="1" lang="en-US" altLang="ja-JP" sz="2400" i="1" dirty="0" smtClean="0"/>
              <a:t>EOM of classical </a:t>
            </a:r>
          </a:p>
          <a:p>
            <a:pPr algn="ctr"/>
            <a:r>
              <a:rPr lang="en-US" altLang="ja-JP" sz="2400" i="1" dirty="0" smtClean="0"/>
              <a:t>gluon field</a:t>
            </a:r>
            <a:endParaRPr kumimoji="1" lang="en-US" altLang="ja-JP" sz="2400" i="1" dirty="0" smtClean="0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1598515" y="41837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dirty="0" smtClean="0"/>
              <a:t>Comparison with</a:t>
            </a:r>
            <a:r>
              <a:rPr lang="ja-JP" altLang="en-US" dirty="0"/>
              <a:t> </a:t>
            </a:r>
            <a:r>
              <a:rPr lang="en-US" altLang="ja-JP" dirty="0" smtClean="0"/>
              <a:t>Classical Stat. 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168415" y="1341482"/>
            <a:ext cx="3023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Lappi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McLerran</a:t>
            </a:r>
            <a:r>
              <a:rPr kumimoji="1" lang="en-US" altLang="ja-JP" sz="2000" dirty="0" smtClean="0"/>
              <a:t> (2006)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70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1460769" y="620091"/>
            <a:ext cx="8911687" cy="5994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dirty="0" err="1" smtClean="0"/>
              <a:t>Glasma</a:t>
            </a:r>
            <a:r>
              <a:rPr lang="en-US" altLang="ja-JP" dirty="0" smtClean="0"/>
              <a:t> instabilities</a:t>
            </a:r>
            <a:endParaRPr lang="ja-JP" altLang="en-US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A = \frac{1}{g}A^{(0)} + A^{(1)} + \coolO (g)&#10;\end{align*}&lt;/body&gt;&#10;  &lt;fcolor&gt;FF000000&lt;/fcolor&gt;&#10;  &lt;bcolor&gt;FFFFFFFF&lt;/bcolor&gt;&#10;  &lt;transparent&gt;True&lt;/transparent&gt;&#10;  &lt;resolution&gt;1800&lt;/resolution&gt;&#10;  &lt;imageh&gt;555&lt;/imageh&gt;&#10;  &lt;imagew&gt;2716&lt;/imagew&gt;&#10;  &lt;scale&gt;50&lt;/scale&gt;&#10;  &lt;cursor&gt;72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67" y="2355041"/>
            <a:ext cx="4217648" cy="86185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02612" y="1679064"/>
            <a:ext cx="4314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perturbative</a:t>
            </a:r>
            <a:r>
              <a:rPr kumimoji="1" lang="en-US" altLang="ja-JP" sz="2400" dirty="0" smtClean="0"/>
              <a:t> expansion of</a:t>
            </a:r>
            <a:r>
              <a:rPr kumimoji="1" lang="en-US" altLang="ja-JP" sz="2400" i="1" dirty="0" smtClean="0"/>
              <a:t> g</a:t>
            </a:r>
            <a:endParaRPr kumimoji="1" lang="ja-JP" altLang="en-US" sz="2400" i="1" dirty="0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hanaF = \hanaF^{(0)} + g\hanaF^{(1)} + \coolO (g^2)&#10;\end{align*}&lt;/body&gt;&#10;  &lt;fcolor&gt;FF000000&lt;/fcolor&gt;&#10;  &lt;bcolor&gt;FFFFFFFF&lt;/bcolor&gt;&#10;  &lt;transparent&gt;True&lt;/transparent&gt;&#10;  &lt;resolution&gt;1800&lt;/resolution&gt;&#10;  &lt;imageh&gt;296&lt;/imageh&gt;&#10;  &lt;imagew&gt;2823&lt;/imagew&gt;&#10;  &lt;scale&gt;50&lt;/scale&gt;&#10;  &lt;cursor&gt;6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982" y="3500438"/>
            <a:ext cx="4278033" cy="44856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602612" y="4443696"/>
            <a:ext cx="8602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/>
              <a:t>suppose</a:t>
            </a:r>
            <a:r>
              <a:rPr kumimoji="1" lang="en-US" altLang="ja-JP" sz="2400" dirty="0" smtClean="0"/>
              <a:t> that there is a background color magnetic field</a:t>
            </a:r>
            <a:endParaRPr kumimoji="1" lang="ja-JP" altLang="en-US" sz="2400" dirty="0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{A_i^a}^{(0)} = \tilA(t) \lp \delta^{a2}\delta_{ix} + \delta^{a1}\delta_{iy} \rp &#10;\end{align*}&lt;/body&gt;&#10;  &lt;fcolor&gt;FF000000&lt;/fcolor&gt;&#10;  &lt;bcolor&gt;FFFFFFFF&lt;/bcolor&gt;&#10;  &lt;transparent&gt;True&lt;/transparent&gt;&#10;  &lt;resolution&gt;1800&lt;/resolution&gt;&#10;  &lt;imageh&gt;334&lt;/imageh&gt;&#10;  &lt;imagew&gt;3192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762" y="5531316"/>
            <a:ext cx="4193147" cy="438757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8669094" y="5296112"/>
            <a:ext cx="1483870" cy="909162"/>
            <a:chOff x="7766015" y="5351040"/>
            <a:chExt cx="1483870" cy="909162"/>
          </a:xfrm>
        </p:grpSpPr>
        <p:pic>
          <p:nvPicPr>
            <p:cNvPr id="11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&#10;B^3_z \neq 0&#10;\end{align*}&lt;/body&gt;&#10;  &lt;fcolor&gt;FF000000&lt;/fcolor&gt;&#10;  &lt;bcolor&gt;FFFFFFFF&lt;/bcolor&gt;&#10;  &lt;transparent&gt;True&lt;/transparent&gt;&#10;  &lt;resolution&gt;1800&lt;/resolution&gt;&#10;  &lt;imageh&gt;283&lt;/imageh&gt;&#10;  &lt;imagew&gt;750&lt;/imagew&gt;&#10;  &lt;scale&gt;50&lt;/scale&gt;&#10;  &lt;cursor&gt;2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306" y="5351040"/>
              <a:ext cx="955523" cy="360551"/>
            </a:xfrm>
            <a:prstGeom prst="rect">
              <a:avLst/>
            </a:prstGeom>
          </p:spPr>
        </p:pic>
        <p:pic>
          <p:nvPicPr>
            <p:cNvPr id="13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&#10;B^a_{\perp} = 0&#10;\end{align*}&lt;/body&gt;&#10;  &lt;fcolor&gt;FF000000&lt;/fcolor&gt;&#10;  &lt;bcolor&gt;FFFFFFFF&lt;/bcolor&gt;&#10;  &lt;transparent&gt;True&lt;/transparent&gt;&#10;  &lt;resolution&gt;1800&lt;/resolution&gt;&#10;  &lt;imageh&gt;242&lt;/imageh&gt;&#10;  &lt;imagew&gt;794&lt;/imagew&gt;&#10;  &lt;scale&gt;50&lt;/scale&gt;&#10;  &lt;cursor&gt;18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305" y="5951886"/>
              <a:ext cx="1011580" cy="308316"/>
            </a:xfrm>
            <a:prstGeom prst="rect">
              <a:avLst/>
            </a:prstGeom>
          </p:spPr>
        </p:pic>
        <p:sp>
          <p:nvSpPr>
            <p:cNvPr id="14" name="左中かっこ 13"/>
            <p:cNvSpPr/>
            <p:nvPr/>
          </p:nvSpPr>
          <p:spPr>
            <a:xfrm>
              <a:off x="7766015" y="5400054"/>
              <a:ext cx="288094" cy="860148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右矢印 15"/>
          <p:cNvSpPr/>
          <p:nvPr/>
        </p:nvSpPr>
        <p:spPr>
          <a:xfrm>
            <a:off x="6915771" y="5553467"/>
            <a:ext cx="1274618" cy="39445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hanaF (x,y) \equiv \frac{1}{2}\langle \hat a(x) ,\hat a(y)  \rangle&#10;\end{align*}&lt;/body&gt;&#10;  &lt;fcolor&gt;FF000000&lt;/fcolor&gt;&#10;  &lt;bcolor&gt;FFFFFFFF&lt;/bcolor&gt;&#10;  &lt;transparent&gt;True&lt;/transparent&gt;&#10;  &lt;resolution&gt;1800&lt;/resolution&gt;&#10;  &lt;imageh&gt;505&lt;/imageh&gt;&#10;  &lt;imagew&gt;2495&lt;/imagew&gt;&#10;  &lt;scale&gt;50&lt;/scale&gt;&#10;  &lt;cursor&gt;76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188" y="3232394"/>
            <a:ext cx="2968234" cy="5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0769" y="620091"/>
            <a:ext cx="8911687" cy="599473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dirty="0" err="1" smtClean="0"/>
              <a:t>Glasma</a:t>
            </a:r>
            <a:r>
              <a:rPr kumimoji="1" lang="en-US" altLang="ja-JP" dirty="0" smtClean="0"/>
              <a:t> instabilities</a:t>
            </a:r>
            <a:r>
              <a:rPr lang="en-US" altLang="ja-JP" dirty="0"/>
              <a:t> </a:t>
            </a:r>
            <a:r>
              <a:rPr lang="en-US" altLang="ja-JP" dirty="0" smtClean="0"/>
              <a:t>(primary)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265925" y="3772488"/>
            <a:ext cx="3861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Nielsen-</a:t>
            </a:r>
            <a:r>
              <a:rPr lang="en-US" altLang="ja-JP" sz="2400" dirty="0" err="1" smtClean="0"/>
              <a:t>Olesen</a:t>
            </a:r>
            <a:r>
              <a:rPr lang="en-US" altLang="ja-JP" sz="2400" dirty="0" smtClean="0"/>
              <a:t> instability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9524" y="3206743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NLO EOM</a:t>
            </a:r>
            <a:endParaRPr kumimoji="1" lang="ja-JP" altLang="en-US" sz="2400" dirty="0"/>
          </a:p>
        </p:txBody>
      </p:sp>
      <p:pic>
        <p:nvPicPr>
          <p:cNvPr id="25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partial_t^2 A^{(1)} = -\Omega[A^{(0)}] A^{(1)}&#10;\end{align*}&lt;/body&gt;&#10;  &lt;fcolor&gt;FF000000&lt;/fcolor&gt;&#10;  &lt;bcolor&gt;FFFFFFFF&lt;/bcolor&gt;&#10;  &lt;transparent&gt;True&lt;/transparent&gt;&#10;  &lt;resolution&gt;1800&lt;/resolution&gt;&#10;  &lt;imageh&gt;297&lt;/imageh&gt;&#10;  &lt;imagew&gt;2422&lt;/imagew&gt;&#10;  &lt;scale&gt;50&lt;/scale&gt;&#10;  &lt;cursor&gt;76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24" y="3866270"/>
            <a:ext cx="3528120" cy="437618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1719524" y="1538712"/>
            <a:ext cx="1394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LO EOM</a:t>
            </a:r>
            <a:endParaRPr kumimoji="1" lang="ja-JP" altLang="en-US" sz="2400" dirty="0"/>
          </a:p>
        </p:txBody>
      </p:sp>
      <p:pic>
        <p:nvPicPr>
          <p:cNvPr id="3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partial_t^2 \tilA + \tilA^3 = 0&#10;\end{align*}&lt;/body&gt;&#10;  &lt;fcolor&gt;FF000000&lt;/fcolor&gt;&#10;  &lt;bcolor&gt;FFFFFFFF&lt;/bcolor&gt;&#10;  &lt;transparent&gt;True&lt;/transparent&gt;&#10;  &lt;resolution&gt;1800&lt;/resolution&gt;&#10;  &lt;imageh&gt;293&lt;/imageh&gt;&#10;  &lt;imagew&gt;1485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24" y="2199214"/>
            <a:ext cx="2318967" cy="45754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037426" y="1492545"/>
            <a:ext cx="2992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 smtClean="0"/>
              <a:t>Fujii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Itakura</a:t>
            </a:r>
            <a:r>
              <a:rPr kumimoji="1" lang="en-US" altLang="ja-JP" sz="2000" dirty="0" smtClean="0"/>
              <a:t>(2008)</a:t>
            </a:r>
          </a:p>
          <a:p>
            <a:r>
              <a:rPr kumimoji="1" lang="en-US" altLang="ja-JP" sz="2000" dirty="0" err="1" smtClean="0"/>
              <a:t>Berges,Scheffler</a:t>
            </a:r>
            <a:r>
              <a:rPr kumimoji="1" lang="en-US" altLang="ja-JP" sz="2000" dirty="0" smtClean="0"/>
              <a:t>,</a:t>
            </a:r>
          </a:p>
          <a:p>
            <a:r>
              <a:rPr kumimoji="1" lang="en-US" altLang="ja-JP" sz="2000" dirty="0" err="1" smtClean="0"/>
              <a:t>Schlichting</a:t>
            </a:r>
            <a:r>
              <a:rPr lang="en-US" altLang="ja-JP" sz="2000" dirty="0" err="1" smtClean="0"/>
              <a:t>,</a:t>
            </a:r>
            <a:r>
              <a:rPr kumimoji="1" lang="en-US" altLang="ja-JP" sz="2000" dirty="0" err="1" smtClean="0"/>
              <a:t>Sexty</a:t>
            </a:r>
            <a:r>
              <a:rPr kumimoji="1" lang="en-US" altLang="ja-JP" sz="2000" dirty="0" smtClean="0"/>
              <a:t>(2012)</a:t>
            </a:r>
            <a:endParaRPr kumimoji="1" lang="ja-JP" altLang="en-US" sz="2000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5536050" y="1696290"/>
            <a:ext cx="3041444" cy="2285620"/>
            <a:chOff x="5923347" y="2074666"/>
            <a:chExt cx="2841962" cy="2114338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923347" y="2074666"/>
              <a:ext cx="2410859" cy="1506893"/>
              <a:chOff x="16384708" y="29386619"/>
              <a:chExt cx="5239332" cy="2642864"/>
            </a:xfrm>
          </p:grpSpPr>
          <p:cxnSp>
            <p:nvCxnSpPr>
              <p:cNvPr id="5" name="直線矢印コネクタ 4"/>
              <p:cNvCxnSpPr/>
              <p:nvPr/>
            </p:nvCxnSpPr>
            <p:spPr>
              <a:xfrm flipV="1">
                <a:off x="19213517" y="30995570"/>
                <a:ext cx="2410523" cy="6461"/>
              </a:xfrm>
              <a:prstGeom prst="straightConnector1">
                <a:avLst/>
              </a:prstGeom>
              <a:ln w="2286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下カーブ矢印 5"/>
              <p:cNvSpPr/>
              <p:nvPr/>
            </p:nvSpPr>
            <p:spPr>
              <a:xfrm>
                <a:off x="18399593" y="29386619"/>
                <a:ext cx="1968224" cy="2642864"/>
              </a:xfrm>
              <a:prstGeom prst="curved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" name="直線矢印コネクタ 6"/>
              <p:cNvCxnSpPr/>
              <p:nvPr/>
            </p:nvCxnSpPr>
            <p:spPr>
              <a:xfrm>
                <a:off x="17842913" y="31002030"/>
                <a:ext cx="1481079" cy="0"/>
              </a:xfrm>
              <a:prstGeom prst="straightConnector1">
                <a:avLst/>
              </a:prstGeom>
              <a:ln w="22860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上カーブ矢印 7"/>
              <p:cNvSpPr/>
              <p:nvPr/>
            </p:nvSpPr>
            <p:spPr>
              <a:xfrm>
                <a:off x="17075262" y="29386619"/>
                <a:ext cx="1847095" cy="2642864"/>
              </a:xfrm>
              <a:prstGeom prst="curved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直線矢印コネクタ 8"/>
              <p:cNvCxnSpPr/>
              <p:nvPr/>
            </p:nvCxnSpPr>
            <p:spPr>
              <a:xfrm>
                <a:off x="16384708" y="30995570"/>
                <a:ext cx="1481079" cy="7200"/>
              </a:xfrm>
              <a:prstGeom prst="straightConnector1">
                <a:avLst/>
              </a:prstGeom>
              <a:ln w="22860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B^3_z&#10;\end{align*}&lt;/body&gt;&#10;  &lt;fcolor&gt;FF000000&lt;/fcolor&gt;&#10;  &lt;bcolor&gt;FFFFFFFF&lt;/bcolor&gt;&#10;  &lt;transparent&gt;True&lt;/transparent&gt;&#10;  &lt;resolution&gt;1800&lt;/resolution&gt;&#10;  &lt;imageh&gt;283&lt;/imageh&gt;&#10;  &lt;imagew&gt;282&lt;/imagew&gt;&#10;  &lt;scale&gt;50&lt;/scale&gt;&#10;  &lt;cursor&gt;21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8093" y="3055002"/>
              <a:ext cx="437216" cy="438766"/>
            </a:xfrm>
            <a:prstGeom prst="rect">
              <a:avLst/>
            </a:prstGeom>
          </p:spPr>
        </p:pic>
        <p:pic>
          <p:nvPicPr>
            <p:cNvPr id="1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{A^{(1)}}^1_{\perp}&#10;\end{align*}&lt;/body&gt;&#10;  &lt;fcolor&gt;FF000000&lt;/fcolor&gt;&#10;  &lt;bcolor&gt;FFFFFFFF&lt;/bcolor&gt;&#10;  &lt;transparent&gt;True&lt;/transparent&gt;&#10;  &lt;resolution&gt;1800&lt;/resolution&gt;&#10;  &lt;imageh&gt;350&lt;/imageh&gt;&#10;  &lt;imagew&gt;587&lt;/imagew&gt;&#10;  &lt;scale&gt;50&lt;/scale&gt;&#10;  &lt;cursor&gt;25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3810" y="3722376"/>
              <a:ext cx="729815" cy="466628"/>
            </a:xfrm>
            <a:prstGeom prst="rect">
              <a:avLst/>
            </a:prstGeom>
          </p:spPr>
        </p:pic>
        <p:pic>
          <p:nvPicPr>
            <p:cNvPr id="1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{A^{(1)}}^2_{\perp}&#10;\end{align*}&lt;/body&gt;&#10;  &lt;fcolor&gt;FF000000&lt;/fcolor&gt;&#10;  &lt;bcolor&gt;FFFFFFFF&lt;/bcolor&gt;&#10;  &lt;transparent&gt;True&lt;/transparent&gt;&#10;  &lt;resolution&gt;1800&lt;/resolution&gt;&#10;  &lt;imageh&gt;350&lt;/imageh&gt;&#10;  &lt;imagew&gt;587&lt;/imagew&gt;&#10;  &lt;scale&gt;50&lt;/scale&gt;&#10;  &lt;cursor&gt;24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7945" y="3722376"/>
              <a:ext cx="729815" cy="466628"/>
            </a:xfrm>
            <a:prstGeom prst="rect">
              <a:avLst/>
            </a:prstGeom>
          </p:spPr>
        </p:pic>
      </p:grpSp>
      <p:grpSp>
        <p:nvGrpSpPr>
          <p:cNvPr id="27" name="グループ化 26"/>
          <p:cNvGrpSpPr/>
          <p:nvPr/>
        </p:nvGrpSpPr>
        <p:grpSpPr>
          <a:xfrm>
            <a:off x="1617810" y="4899436"/>
            <a:ext cx="7259667" cy="472220"/>
            <a:chOff x="2085423" y="4974022"/>
            <a:chExt cx="7259667" cy="472220"/>
          </a:xfrm>
        </p:grpSpPr>
        <p:pic>
          <p:nvPicPr>
            <p:cNvPr id="32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omega_{\text{NO}}^2 = p_z^2 -B&#10;\end{align*}&lt;/body&gt;&#10;  &lt;fcolor&gt;FF000000&lt;/fcolor&gt;&#10;  &lt;bcolor&gt;FFFFFFFF&lt;/bcolor&gt;&#10;  &lt;transparent&gt;True&lt;/transparent&gt;&#10;  &lt;resolution&gt;1800&lt;/resolution&gt;&#10;  &lt;imageh&gt;284&lt;/imageh&gt;&#10;  &lt;imagew&gt;1529&lt;/imagew&gt;&#10;  &lt;scale&gt;50&lt;/scale&gt;&#10;  &lt;cursor&gt;47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901" y="4974022"/>
              <a:ext cx="2271189" cy="421855"/>
            </a:xfrm>
            <a:prstGeom prst="rect">
              <a:avLst/>
            </a:prstGeom>
          </p:spPr>
        </p:pic>
        <p:grpSp>
          <p:nvGrpSpPr>
            <p:cNvPr id="26" name="グループ化 25"/>
            <p:cNvGrpSpPr/>
            <p:nvPr/>
          </p:nvGrpSpPr>
          <p:grpSpPr>
            <a:xfrm>
              <a:off x="2085423" y="4984577"/>
              <a:ext cx="4868640" cy="461665"/>
              <a:chOff x="2373845" y="4908103"/>
              <a:chExt cx="4868640" cy="461665"/>
            </a:xfrm>
          </p:grpSpPr>
          <p:sp>
            <p:nvSpPr>
              <p:cNvPr id="30" name="テキスト ボックス 29"/>
              <p:cNvSpPr txBox="1"/>
              <p:nvPr/>
            </p:nvSpPr>
            <p:spPr>
              <a:xfrm>
                <a:off x="2373845" y="4908103"/>
                <a:ext cx="48686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one of the eigenvalues of        is</a:t>
                </a:r>
                <a:endParaRPr kumimoji="1" lang="ja-JP" altLang="en-US" sz="2400" dirty="0"/>
              </a:p>
            </p:txBody>
          </p:sp>
          <p:pic>
            <p:nvPicPr>
              <p:cNvPr id="24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Omega&#10;\end{align*}&lt;/body&gt;&#10;  &lt;fcolor&gt;FF000000&lt;/fcolor&gt;&#10;  &lt;bcolor&gt;FFFFFFFF&lt;/bcolor&gt;&#10;  &lt;transparent&gt;True&lt;/transparent&gt;&#10;  &lt;resolution&gt;1800&lt;/resolution&gt;&#10;  &lt;imageh&gt;175&lt;/imageh&gt;&#10;  &lt;imagew&gt;158&lt;/imagew&gt;&#10;  &lt;scale&gt;50&lt;/scale&gt;&#10;  &lt;cursor&gt;22&lt;/cursor&gt;&#10;&lt;/TeXTeX&gt;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0797" y="4977428"/>
                <a:ext cx="264036" cy="292444"/>
              </a:xfrm>
              <a:prstGeom prst="rect">
                <a:avLst/>
              </a:prstGeom>
            </p:spPr>
          </p:pic>
        </p:grpSp>
      </p:grpSp>
      <p:sp>
        <p:nvSpPr>
          <p:cNvPr id="33" name="テキスト ボックス 32"/>
          <p:cNvSpPr txBox="1"/>
          <p:nvPr/>
        </p:nvSpPr>
        <p:spPr>
          <a:xfrm>
            <a:off x="3114458" y="5634768"/>
            <a:ext cx="6179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lower momentum modes are 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          are unstable</a:t>
            </a:r>
            <a:endParaRPr kumimoji="1"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2400" dirty="0"/>
          </a:p>
        </p:txBody>
      </p:sp>
      <p:pic>
        <p:nvPicPr>
          <p:cNvPr id="34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{1,2}_{\perp}&#10;\end{align*}&lt;/body&gt;&#10;  &lt;fcolor&gt;FF000000&lt;/fcolor&gt;&#10;  &lt;bcolor&gt;FFFFFFFF&lt;/bcolor&gt;&#10;  &lt;transparent&gt;True&lt;/transparent&gt;&#10;  &lt;resolution&gt;1800&lt;/resolution&gt;&#10;  &lt;imageh&gt;310&lt;/imageh&gt;&#10;  &lt;imagew&gt;424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584" y="6144785"/>
            <a:ext cx="640725" cy="46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2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Glasma</a:t>
            </a:r>
            <a:r>
              <a:rPr kumimoji="1" lang="en-US" altLang="ja-JP" dirty="0" smtClean="0"/>
              <a:t> instabilities (secondary)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23457" y="1714390"/>
            <a:ext cx="5456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NNLO EOM (beyond linear analysis)</a:t>
            </a:r>
            <a:endParaRPr kumimoji="1" lang="ja-JP" altLang="en-US" sz="2400" dirty="0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partial_t ^2\hanaF^{(0)} = -\Omega  \hanaF^{(0)}&#10;\end{align*}&lt;/body&gt;&#10;  &lt;fcolor&gt;FF000000&lt;/fcolor&gt;&#10;  &lt;bcolor&gt;FFFFFFFF&lt;/bcolor&gt;&#10;  &lt;transparent&gt;True&lt;/transparent&gt;&#10;  &lt;resolution&gt;1800&lt;/resolution&gt;&#10;  &lt;imageh&gt;297&lt;/imageh&gt;&#10;  &lt;imagew&gt;1864&lt;/imagew&gt;&#10;  &lt;scale&gt;50&lt;/scale&gt;&#10;  &lt;cursor&gt;65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646" y="4804650"/>
            <a:ext cx="3033488" cy="483342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2757646" y="2486819"/>
            <a:ext cx="5582790" cy="1253908"/>
            <a:chOff x="1080761" y="2241782"/>
            <a:chExt cx="5536949" cy="1194196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3961214" y="2974313"/>
              <a:ext cx="26564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induced current</a:t>
              </a:r>
              <a:r>
                <a:rPr lang="en-US" altLang="ja-JP" dirty="0" smtClean="0"/>
                <a:t> </a:t>
              </a:r>
              <a:endParaRPr kumimoji="1" lang="ja-JP" altLang="en-US" dirty="0"/>
            </a:p>
          </p:txBody>
        </p:sp>
        <p:cxnSp>
          <p:nvCxnSpPr>
            <p:cNvPr id="17" name="直線コネクタ 16"/>
            <p:cNvCxnSpPr/>
            <p:nvPr/>
          </p:nvCxnSpPr>
          <p:spPr>
            <a:xfrm flipV="1">
              <a:off x="4249909" y="2839711"/>
              <a:ext cx="1849751" cy="186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partial_t^2 {A^a_i}^{(2)} = -\Omega {A^a_i}^{(2)} + J^a_i [A^{(1)},\hanaF^{(0)}]&#10;\end{align*}&lt;/body&gt;&#10;  &lt;fcolor&gt;FF000000&lt;/fcolor&gt;&#10;  &lt;bcolor&gt;FFFFFFFF&lt;/bcolor&gt;&#10;  &lt;transparent&gt;True&lt;/transparent&gt;&#10;  &lt;resolution&gt;1800&lt;/resolution&gt;&#10;  &lt;imageh&gt;310&lt;/imageh&gt;&#10;  &lt;imagew&gt;3835&lt;/imagew&gt;&#10;  &lt;scale&gt;50&lt;/scale&gt;&#10;  &lt;cursor&gt;95&lt;/cursor&gt;&#10;&lt;/TeXTeX&gt;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761" y="2241782"/>
              <a:ext cx="5018899" cy="410369"/>
            </a:xfrm>
            <a:prstGeom prst="rect">
              <a:avLst/>
            </a:prstGeom>
          </p:spPr>
        </p:pic>
      </p:grpSp>
      <p:sp>
        <p:nvSpPr>
          <p:cNvPr id="23" name="テキスト ボックス 22"/>
          <p:cNvSpPr txBox="1"/>
          <p:nvPr/>
        </p:nvSpPr>
        <p:spPr>
          <a:xfrm>
            <a:off x="1723456" y="408351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LO KB-CJT</a:t>
            </a:r>
            <a:endParaRPr kumimoji="1" lang="ja-JP" altLang="en-US" sz="2400" dirty="0"/>
          </a:p>
        </p:txBody>
      </p:sp>
      <p:sp>
        <p:nvSpPr>
          <p:cNvPr id="19" name="屈折矢印 18"/>
          <p:cNvSpPr/>
          <p:nvPr/>
        </p:nvSpPr>
        <p:spPr>
          <a:xfrm>
            <a:off x="6158942" y="4083517"/>
            <a:ext cx="1385454" cy="103335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818097" y="5071261"/>
            <a:ext cx="4046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quantum effects become</a:t>
            </a:r>
          </a:p>
          <a:p>
            <a:r>
              <a:rPr lang="en-US" altLang="ja-JP" sz="2400" dirty="0" smtClean="0"/>
              <a:t>relevant to NNLO</a:t>
            </a:r>
          </a:p>
        </p:txBody>
      </p:sp>
    </p:spTree>
    <p:extLst>
      <p:ext uri="{BB962C8B-B14F-4D97-AF65-F5344CB8AC3E}">
        <p14:creationId xmlns:p14="http://schemas.microsoft.com/office/powerpoint/2010/main" val="420774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521381" y="3385787"/>
            <a:ext cx="7204510" cy="1925121"/>
            <a:chOff x="2455178" y="4116300"/>
            <a:chExt cx="6139877" cy="1591942"/>
          </a:xfrm>
        </p:grpSpPr>
        <p:pic>
          <p:nvPicPr>
            <p:cNvPr id="6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tilde{\hanaF^{ab}_{ij}}(x,y)&#10;= {A^a_i}^{(1)}(x){A^b_j}^{(1)}(y) + &#10;{\hanaF^{ab}_{ij}}^{(0)}(x,y)&#10;\end{align*}&lt;/body&gt;&#10;  &lt;fcolor&gt;FF000000&lt;/fcolor&gt;&#10;  &lt;bcolor&gt;FFFFFFFF&lt;/bcolor&gt;&#10;  &lt;transparent&gt;True&lt;/transparent&gt;&#10;  &lt;resolution&gt;1800&lt;/resolution&gt;&#10;  &lt;imageh&gt;398&lt;/imageh&gt;&#10;  &lt;imagew&gt;4649&lt;/imagew&gt;&#10;  &lt;scale&gt;50&lt;/scale&gt;&#10;  &lt;cursor&gt;107&lt;/cursor&gt;&#10;&lt;/TeXTeX&gt;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5178" y="4116300"/>
              <a:ext cx="5763761" cy="493435"/>
            </a:xfrm>
            <a:prstGeom prst="rect">
              <a:avLst/>
            </a:prstGeom>
          </p:spPr>
        </p:pic>
        <p:sp>
          <p:nvSpPr>
            <p:cNvPr id="7" name="左中かっこ 6"/>
            <p:cNvSpPr/>
            <p:nvPr/>
          </p:nvSpPr>
          <p:spPr>
            <a:xfrm rot="16200000">
              <a:off x="4972567" y="3889392"/>
              <a:ext cx="439947" cy="2117586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左中かっこ 7"/>
            <p:cNvSpPr/>
            <p:nvPr/>
          </p:nvSpPr>
          <p:spPr>
            <a:xfrm rot="16200000">
              <a:off x="7244003" y="4193222"/>
              <a:ext cx="439947" cy="1509927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133747" y="5246577"/>
              <a:ext cx="21275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classical part</a:t>
              </a:r>
              <a:endParaRPr kumimoji="1" lang="ja-JP" altLang="en-US" sz="2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332897" y="5246577"/>
              <a:ext cx="2262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quantum</a:t>
              </a:r>
              <a:r>
                <a:rPr kumimoji="1" lang="en-US" altLang="ja-JP" sz="2400" dirty="0" smtClean="0"/>
                <a:t> part</a:t>
              </a:r>
              <a:endParaRPr kumimoji="1" lang="ja-JP" altLang="en-US" sz="2400" dirty="0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2181480" y="5711235"/>
            <a:ext cx="8265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quantum effects </a:t>
            </a:r>
            <a:r>
              <a:rPr lang="en-US" altLang="ja-JP" sz="2400" b="1" dirty="0" smtClean="0">
                <a:solidFill>
                  <a:srgbClr val="00B0F0"/>
                </a:solidFill>
              </a:rPr>
              <a:t>affect the amplitude </a:t>
            </a:r>
            <a:r>
              <a:rPr lang="en-US" altLang="ja-JP" sz="2400" dirty="0" smtClean="0"/>
              <a:t>of the current</a:t>
            </a:r>
            <a:endParaRPr kumimoji="1" lang="ja-JP" altLang="en-US" sz="2400" dirty="0"/>
          </a:p>
        </p:txBody>
      </p:sp>
      <p:pic>
        <p:nvPicPr>
          <p:cNvPr id="14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J_i^a =  f^{abc}   \lp D_{xi}^{be} \tilde{\hanaF_{jj}^{ec}}(x,y) + D_{xj}^{be}   \lp \tilde{\hanaF_{ji}^{ec}}(x,y) - 2\tilde{\hanaF_{ij}^{ec}}(x,y) \rp   \rp_{y=x} &#10;\end{align*}&lt;/body&gt;&#10;  &lt;fcolor&gt;FF000000&lt;/fcolor&gt;&#10;  &lt;bcolor&gt;FFFFFFFF&lt;/bcolor&gt;&#10;  &lt;transparent&gt;True&lt;/transparent&gt;&#10;  &lt;resolution&gt;1800&lt;/resolution&gt;&#10;  &lt;imageh&gt;496&lt;/imageh&gt;&#10;  &lt;imagew&gt;6581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01" y="1885578"/>
            <a:ext cx="8875562" cy="676636"/>
          </a:xfrm>
          <a:prstGeom prst="rect">
            <a:avLst/>
          </a:prstGeom>
        </p:spPr>
      </p:pic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altLang="ja-JP" dirty="0" smtClean="0"/>
              <a:t>Properties of the 1-loop current (1)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55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J_i^a =  f^{abc}   \lp D_{xi}^{be} \tilde{\hanaF_{jj}^{ec}}(x,y) + D_{xj}^{be}   \lp \tilde{\hanaF_{ji}^{ec}}(x,y) - 2\tilde{\hanaF_{ij}^{ec}}(x,y) \rp   \rp_{y=x} &#10;\end{align*}&lt;/body&gt;&#10;  &lt;fcolor&gt;FF000000&lt;/fcolor&gt;&#10;  &lt;bcolor&gt;FFFFFFFF&lt;/bcolor&gt;&#10;  &lt;transparent&gt;True&lt;/transparent&gt;&#10;  &lt;resolution&gt;1800&lt;/resolution&gt;&#10;  &lt;imageh&gt;496&lt;/imageh&gt;&#10;  &lt;imagew&gt;6581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01" y="1885578"/>
            <a:ext cx="8875562" cy="676636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8673573" y="3042576"/>
            <a:ext cx="3444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the current triggers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secondary instabilities</a:t>
            </a:r>
            <a:r>
              <a:rPr lang="ja-JP" altLang="en-US" sz="2400" dirty="0" smtClean="0"/>
              <a:t>                               </a:t>
            </a:r>
            <a:endParaRPr kumimoji="1" lang="ja-JP" altLang="en-US" sz="2400" dirty="0"/>
          </a:p>
        </p:txBody>
      </p:sp>
      <p:sp>
        <p:nvSpPr>
          <p:cNvPr id="22" name="右矢印 21"/>
          <p:cNvSpPr/>
          <p:nvPr/>
        </p:nvSpPr>
        <p:spPr>
          <a:xfrm>
            <a:off x="5710562" y="5398345"/>
            <a:ext cx="1083656" cy="77665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altLang="ja-JP" dirty="0" smtClean="0"/>
              <a:t>Properties of the 1-loop current (2)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437292" y="5114366"/>
            <a:ext cx="2549263" cy="571038"/>
            <a:chOff x="4451928" y="6130199"/>
            <a:chExt cx="2549263" cy="571038"/>
          </a:xfrm>
        </p:grpSpPr>
        <p:pic>
          <p:nvPicPr>
            <p:cNvPr id="1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{1,2}_{\perp}&#10;\end{align*}&lt;/body&gt;&#10;  &lt;fcolor&gt;FF000000&lt;/fcolor&gt;&#10;  &lt;bcolor&gt;FFFFFFFF&lt;/bcolor&gt;&#10;  &lt;transparent&gt;True&lt;/transparent&gt;&#10;  &lt;resolution&gt;1800&lt;/resolution&gt;&#10;  &lt;imageh&gt;310&lt;/imageh&gt;&#10;  &lt;imagew&gt;424&lt;/imagew&gt;&#10;  &lt;scale&gt;50&lt;/scale&gt;&#10;  &lt;cursor&gt;22&lt;/cursor&gt;&#10;&lt;/TeXTeX&gt;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928" y="6130199"/>
              <a:ext cx="640725" cy="468454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4947424" y="6239572"/>
              <a:ext cx="2053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are </a:t>
              </a:r>
              <a:r>
                <a:rPr kumimoji="1" lang="en-US" altLang="ja-JP" sz="2400" dirty="0" smtClean="0">
                  <a:solidFill>
                    <a:srgbClr val="FF0000"/>
                  </a:solidFill>
                </a:rPr>
                <a:t>unstable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J^a_z,J^3_{\perp} \propto \tilde{\hanaF}_{\perp \perp}[A^{(1)}_{\perp},\hanaF^{(0)}_{\perp \perp}]&#10;\end{align*}&lt;/body&gt;&#10;  &lt;fcolor&gt;FF000000&lt;/fcolor&gt;&#10;  &lt;bcolor&gt;FFFFFFFF&lt;/bcolor&gt;&#10;  &lt;transparent&gt;True&lt;/transparent&gt;&#10;  &lt;resolution&gt;1800&lt;/resolution&gt;&#10;  &lt;imageh&gt;335&lt;/imageh&gt;&#10;  &lt;imagew&gt;2693&lt;/imagew&gt;&#10;  &lt;scale&gt;50&lt;/scale&gt;&#10;  &lt;cursor&gt;11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18" y="3153622"/>
            <a:ext cx="4498822" cy="565949"/>
          </a:xfrm>
          <a:prstGeom prst="rect">
            <a:avLst/>
          </a:prstGeom>
        </p:spPr>
      </p:pic>
      <p:sp>
        <p:nvSpPr>
          <p:cNvPr id="27" name="屈折矢印 26"/>
          <p:cNvSpPr/>
          <p:nvPr/>
        </p:nvSpPr>
        <p:spPr>
          <a:xfrm rot="5400000">
            <a:off x="2480596" y="2581766"/>
            <a:ext cx="806836" cy="137544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13005" y="43539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primary</a:t>
            </a:r>
            <a:endParaRPr kumimoji="1" lang="ja-JP" altLang="en-US" sz="2400" b="1" i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656795" y="6058886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are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stable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pic>
        <p:nvPicPr>
          <p:cNvPr id="32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a_z&#10;\end{align*}&lt;/body&gt;&#10;  &lt;fcolor&gt;FF000000&lt;/fcolor&gt;&#10;  &lt;bcolor&gt;FFFFFFFF&lt;/bcolor&gt;&#10;  &lt;transparent&gt;True&lt;/transparent&gt;&#10;  &lt;resolution&gt;1800&lt;/resolution&gt;&#10;  &lt;imageh&gt;244&lt;/imageh&gt;&#10;  &lt;imagew&gt;278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292" y="5959954"/>
            <a:ext cx="495496" cy="434896"/>
          </a:xfrm>
          <a:prstGeom prst="rect">
            <a:avLst/>
          </a:prstGeom>
        </p:spPr>
      </p:pic>
      <p:pic>
        <p:nvPicPr>
          <p:cNvPr id="3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3_{\perp}&#10;\end{align*}&lt;/body&gt;&#10;  &lt;fcolor&gt;FF000000&lt;/fcolor&gt;&#10;  &lt;bcolor&gt;FFFFFFFF&lt;/bcolor&gt;&#10;  &lt;transparent&gt;True&lt;/transparent&gt;&#10;  &lt;resolution&gt;1800&lt;/resolution&gt;&#10;  &lt;imageh&gt;281&lt;/imageh&gt;&#10;  &lt;imagew&gt;320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88" y="5924288"/>
            <a:ext cx="552926" cy="470562"/>
          </a:xfrm>
          <a:prstGeom prst="rect">
            <a:avLst/>
          </a:prstGeom>
        </p:spPr>
      </p:pic>
      <p:grpSp>
        <p:nvGrpSpPr>
          <p:cNvPr id="34" name="グループ化 33"/>
          <p:cNvGrpSpPr/>
          <p:nvPr/>
        </p:nvGrpSpPr>
        <p:grpSpPr>
          <a:xfrm>
            <a:off x="7336832" y="5111961"/>
            <a:ext cx="2549263" cy="571038"/>
            <a:chOff x="4451928" y="6130199"/>
            <a:chExt cx="2549263" cy="571038"/>
          </a:xfrm>
        </p:grpSpPr>
        <p:pic>
          <p:nvPicPr>
            <p:cNvPr id="35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{1,2}_{\perp}&#10;\end{align*}&lt;/body&gt;&#10;  &lt;fcolor&gt;FF000000&lt;/fcolor&gt;&#10;  &lt;bcolor&gt;FFFFFFFF&lt;/bcolor&gt;&#10;  &lt;transparent&gt;True&lt;/transparent&gt;&#10;  &lt;resolution&gt;1800&lt;/resolution&gt;&#10;  &lt;imageh&gt;310&lt;/imageh&gt;&#10;  &lt;imagew&gt;424&lt;/imagew&gt;&#10;  &lt;scale&gt;50&lt;/scale&gt;&#10;  &lt;cursor&gt;22&lt;/cursor&gt;&#10;&lt;/TeXTeX&gt;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928" y="6130199"/>
              <a:ext cx="640725" cy="468454"/>
            </a:xfrm>
            <a:prstGeom prst="rect">
              <a:avLst/>
            </a:prstGeom>
          </p:spPr>
        </p:pic>
        <p:sp>
          <p:nvSpPr>
            <p:cNvPr id="36" name="テキスト ボックス 35"/>
            <p:cNvSpPr txBox="1"/>
            <p:nvPr/>
          </p:nvSpPr>
          <p:spPr>
            <a:xfrm>
              <a:off x="4947424" y="6239572"/>
              <a:ext cx="2053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are </a:t>
              </a:r>
              <a:r>
                <a:rPr kumimoji="1" lang="en-US" altLang="ja-JP" sz="2400" dirty="0" smtClean="0">
                  <a:solidFill>
                    <a:srgbClr val="FF0000"/>
                  </a:solidFill>
                </a:rPr>
                <a:t>unstable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テキスト ボックス 36"/>
          <p:cNvSpPr txBox="1"/>
          <p:nvPr/>
        </p:nvSpPr>
        <p:spPr>
          <a:xfrm>
            <a:off x="7970185" y="4351530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secondary</a:t>
            </a:r>
            <a:endParaRPr kumimoji="1" lang="ja-JP" altLang="en-US" sz="2400" b="1" i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556335" y="6056481"/>
            <a:ext cx="2642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can be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unstable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3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a_z&#10;\end{align*}&lt;/body&gt;&#10;  &lt;fcolor&gt;FF000000&lt;/fcolor&gt;&#10;  &lt;bcolor&gt;FFFFFFFF&lt;/bcolor&gt;&#10;  &lt;transparent&gt;True&lt;/transparent&gt;&#10;  &lt;resolution&gt;1800&lt;/resolution&gt;&#10;  &lt;imageh&gt;244&lt;/imageh&gt;&#10;  &lt;imagew&gt;278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832" y="5957549"/>
            <a:ext cx="495496" cy="434896"/>
          </a:xfrm>
          <a:prstGeom prst="rect">
            <a:avLst/>
          </a:prstGeom>
        </p:spPr>
      </p:pic>
      <p:pic>
        <p:nvPicPr>
          <p:cNvPr id="40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3_{\perp}&#10;\end{align*}&lt;/body&gt;&#10;  &lt;fcolor&gt;FF000000&lt;/fcolor&gt;&#10;  &lt;bcolor&gt;FFFFFFFF&lt;/bcolor&gt;&#10;  &lt;transparent&gt;True&lt;/transparent&gt;&#10;  &lt;resolution&gt;1800&lt;/resolution&gt;&#10;  &lt;imageh&gt;281&lt;/imageh&gt;&#10;  &lt;imagew&gt;320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228" y="5921883"/>
            <a:ext cx="552926" cy="47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69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99752" y="5921002"/>
            <a:ext cx="5062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00B0F0"/>
                </a:solidFill>
              </a:rPr>
              <a:t>no initial</a:t>
            </a:r>
            <a:r>
              <a:rPr kumimoji="1" lang="en-US" altLang="ja-JP" sz="2400" b="1" dirty="0" smtClean="0">
                <a:solidFill>
                  <a:srgbClr val="00B0F0"/>
                </a:solidFill>
              </a:rPr>
              <a:t> longitudinal fluctuations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^{(1)}_{\perp} \propto &#10;\partial_z f(z) \sin \omega_{\text{NO}}t&#10;\end{align*}&lt;/body&gt;&#10;  &lt;fcolor&gt;FF000000&lt;/fcolor&gt;&#10;  &lt;bcolor&gt;FFFFFFFF&lt;/bcolor&gt;&#10;  &lt;transparent&gt;True&lt;/transparent&gt;&#10;  &lt;resolution&gt;1800&lt;/resolution&gt;&#10;  &lt;imageh&gt;335&lt;/imageh&gt;&#10;  &lt;imagew&gt;243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92" y="2545080"/>
            <a:ext cx="3735341" cy="514532"/>
          </a:xfrm>
          <a:prstGeom prst="rect">
            <a:avLst/>
          </a:prstGeom>
        </p:spPr>
      </p:pic>
      <p:sp>
        <p:nvSpPr>
          <p:cNvPr id="13" name="左矢印 12"/>
          <p:cNvSpPr/>
          <p:nvPr/>
        </p:nvSpPr>
        <p:spPr>
          <a:xfrm>
            <a:off x="5799293" y="2576994"/>
            <a:ext cx="1326126" cy="56584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7392058" y="1754035"/>
            <a:ext cx="4582354" cy="1593022"/>
            <a:chOff x="7438958" y="2565460"/>
            <a:chExt cx="4582354" cy="1593022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7438958" y="2565460"/>
              <a:ext cx="4195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consistent with Gauss’s law</a:t>
              </a:r>
              <a:endParaRPr kumimoji="1" lang="ja-JP" altLang="en-US" sz="2400" dirty="0"/>
            </a:p>
          </p:txBody>
        </p:sp>
        <p:pic>
          <p:nvPicPr>
            <p:cNvPr id="15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E_{\perp}(t=0) =&#10;\partial_z f(z) e_{\perp}(x_{\perp})  &#10;\end{align*}&lt;/body&gt;&#10;  &lt;fcolor&gt;FF000000&lt;/fcolor&gt;&#10;  &lt;bcolor&gt;FFFFFFFF&lt;/bcolor&gt;&#10;  &lt;transparent&gt;True&lt;/transparent&gt;&#10;  &lt;resolution&gt;1800&lt;/resolution&gt;&#10;  &lt;imageh&gt;249&lt;/imageh&gt;&#10;  &lt;imagew&gt;2896&lt;/imagew&gt;&#10;  &lt;scale&gt;50&lt;/scale&gt;&#10;  &lt;cursor&gt;67&lt;/cursor&gt;&#10;&lt;/TeXTeX&gt;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8958" y="3224145"/>
              <a:ext cx="4065654" cy="349568"/>
            </a:xfrm>
            <a:prstGeom prst="rect">
              <a:avLst/>
            </a:prstGeom>
          </p:spPr>
        </p:pic>
        <p:pic>
          <p:nvPicPr>
            <p:cNvPr id="16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E_{z}(t=0) =&#10;- f(z) D_{\perp}e_{\perp}(x_{\perp})  &#10;\end{align*}&lt;/body&gt;&#10;  &lt;fcolor&gt;FF000000&lt;/fcolor&gt;&#10;  &lt;bcolor&gt;FFFFFFFF&lt;/bcolor&gt;&#10;  &lt;transparent&gt;True&lt;/transparent&gt;&#10;  &lt;resolution&gt;1800&lt;/resolution&gt;&#10;  &lt;imageh&gt;249&lt;/imageh&gt;&#10;  &lt;imagew&gt;3163&lt;/imagew&gt;&#10;  &lt;scale&gt;50&lt;/scale&gt;&#10;  &lt;cursor&gt;45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8958" y="3797746"/>
              <a:ext cx="4582354" cy="360736"/>
            </a:xfrm>
            <a:prstGeom prst="rect">
              <a:avLst/>
            </a:prstGeom>
          </p:spPr>
        </p:pic>
      </p:grpSp>
      <p:sp>
        <p:nvSpPr>
          <p:cNvPr id="17" name="左矢印 16"/>
          <p:cNvSpPr/>
          <p:nvPr/>
        </p:nvSpPr>
        <p:spPr>
          <a:xfrm rot="5400000">
            <a:off x="4209809" y="4336510"/>
            <a:ext cx="461210" cy="5524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420156" y="5060705"/>
            <a:ext cx="3462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the</a:t>
            </a:r>
            <a:r>
              <a:rPr kumimoji="1" lang="en-US" altLang="ja-JP" sz="2400" dirty="0" smtClean="0"/>
              <a:t> size of fluctuations</a:t>
            </a:r>
            <a:endParaRPr kumimoji="1" lang="ja-JP" altLang="en-US" sz="2400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F^{(0)}_{\perp \perp}(p_z,x_0,y_0)&#10;= \Delta \cos \lp \omega_{\text{NO}}x_0&#10;+ \omega_{\text{NO}}y_0 \rp + \dots&#10;\end{align*}&lt;/body&gt;&#10;  &lt;fcolor&gt;FF000000&lt;/fcolor&gt;&#10;  &lt;bcolor&gt;FFFFFFFF&lt;/bcolor&gt;&#10;  &lt;transparent&gt;True&lt;/transparent&gt;&#10;  &lt;resolution&gt;1800&lt;/resolution&gt;&#10;  &lt;imageh&gt;335&lt;/imageh&gt;&#10;  &lt;imagew&gt;5093&lt;/imagew&gt;&#10;  &lt;scale&gt;50&lt;/scale&gt;&#10;  &lt;cursor&gt;4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576" y="3777794"/>
            <a:ext cx="7027969" cy="462276"/>
          </a:xfrm>
          <a:prstGeom prst="rect">
            <a:avLst/>
          </a:prstGeom>
        </p:spPr>
      </p:pic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altLang="ja-JP" dirty="0" smtClean="0"/>
              <a:t>Properties of the 1-loop current (3)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68628" y="1672079"/>
            <a:ext cx="5303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solve the NLO EOM and LO KB-CJT</a:t>
            </a:r>
            <a:endParaRPr kumimoji="1" lang="ja-JP" altLang="en-US" sz="2400" dirty="0"/>
          </a:p>
        </p:txBody>
      </p:sp>
      <p:sp>
        <p:nvSpPr>
          <p:cNvPr id="19" name="左矢印 18"/>
          <p:cNvSpPr/>
          <p:nvPr/>
        </p:nvSpPr>
        <p:spPr>
          <a:xfrm rot="10800000">
            <a:off x="6590056" y="5967169"/>
            <a:ext cx="917423" cy="382337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013604" y="5736335"/>
            <a:ext cx="3444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secondary instabilities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does not occur</a:t>
            </a:r>
            <a:r>
              <a:rPr lang="ja-JP" altLang="en-US" sz="2400" dirty="0" smtClean="0"/>
              <a:t>                              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719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0989" y="587534"/>
            <a:ext cx="8911687" cy="1280890"/>
          </a:xfrm>
        </p:spPr>
        <p:txBody>
          <a:bodyPr/>
          <a:lstStyle/>
          <a:p>
            <a:pPr algn="ctr"/>
            <a:r>
              <a:rPr lang="en-US" altLang="ja-JP" dirty="0" smtClean="0"/>
              <a:t>Summarizing Picture</a:t>
            </a:r>
            <a:endParaRPr kumimoji="1" lang="ja-JP" altLang="en-US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1025635" y="1609688"/>
            <a:ext cx="6641259" cy="4726458"/>
            <a:chOff x="2327963" y="1434197"/>
            <a:chExt cx="6528725" cy="4717222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327963" y="1434197"/>
              <a:ext cx="6296492" cy="4717222"/>
              <a:chOff x="15838930" y="27094003"/>
              <a:chExt cx="8173915" cy="6777449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>
                <a:off x="16877017" y="27094003"/>
                <a:ext cx="4865104" cy="661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Nielsen-</a:t>
                </a:r>
                <a:r>
                  <a:rPr kumimoji="1" lang="en-US" altLang="ja-JP" sz="2400" dirty="0" err="1" smtClean="0"/>
                  <a:t>Olesen</a:t>
                </a:r>
                <a:r>
                  <a:rPr kumimoji="1" lang="en-US" altLang="ja-JP" sz="2400" dirty="0" smtClean="0"/>
                  <a:t> instability</a:t>
                </a:r>
                <a:endParaRPr kumimoji="1" lang="ja-JP" altLang="en-US" sz="2400" dirty="0"/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15838930" y="27666667"/>
                <a:ext cx="8068829" cy="5934037"/>
                <a:chOff x="16804622" y="35611868"/>
                <a:chExt cx="7090914" cy="5215537"/>
              </a:xfrm>
            </p:grpSpPr>
            <p:cxnSp>
              <p:nvCxnSpPr>
                <p:cNvPr id="11" name="直線矢印コネクタ 10"/>
                <p:cNvCxnSpPr/>
                <p:nvPr/>
              </p:nvCxnSpPr>
              <p:spPr>
                <a:xfrm>
                  <a:off x="16804622" y="40062055"/>
                  <a:ext cx="7090914" cy="0"/>
                </a:xfrm>
                <a:prstGeom prst="straightConnector1">
                  <a:avLst/>
                </a:prstGeom>
                <a:ln w="508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矢印コネクタ 11"/>
                <p:cNvCxnSpPr/>
                <p:nvPr/>
              </p:nvCxnSpPr>
              <p:spPr>
                <a:xfrm flipV="1">
                  <a:off x="17338859" y="35611868"/>
                  <a:ext cx="32926" cy="5215537"/>
                </a:xfrm>
                <a:prstGeom prst="straightConnector1">
                  <a:avLst/>
                </a:prstGeom>
                <a:ln w="508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コネクタ 12"/>
                <p:cNvCxnSpPr/>
                <p:nvPr/>
              </p:nvCxnSpPr>
              <p:spPr>
                <a:xfrm flipV="1">
                  <a:off x="17338859" y="36134382"/>
                  <a:ext cx="3459414" cy="392767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/>
                <p:cNvCxnSpPr/>
                <p:nvPr/>
              </p:nvCxnSpPr>
              <p:spPr>
                <a:xfrm>
                  <a:off x="20798273" y="36134381"/>
                  <a:ext cx="257237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コネクタ 14"/>
                <p:cNvCxnSpPr/>
                <p:nvPr/>
              </p:nvCxnSpPr>
              <p:spPr>
                <a:xfrm>
                  <a:off x="17494041" y="39954429"/>
                  <a:ext cx="2359687" cy="837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/>
                <p:cNvCxnSpPr/>
                <p:nvPr/>
              </p:nvCxnSpPr>
              <p:spPr>
                <a:xfrm flipV="1">
                  <a:off x="19853728" y="36233633"/>
                  <a:ext cx="944545" cy="369214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>
                  <a:off x="20798273" y="36198331"/>
                  <a:ext cx="2572378" cy="86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t&#10;\end{align*}&lt;/body&gt;&#10;  &lt;fcolor&gt;FF000000&lt;/fcolor&gt;&#10;  &lt;bcolor&gt;FFFFFFFF&lt;/bcolor&gt;&#10;  &lt;transparent&gt;True&lt;/transparent&gt;&#10;  &lt;resolution&gt;1800&lt;/resolution&gt;&#10;  &lt;imageh&gt;158&lt;/imageh&gt;&#10;  &lt;imagew&gt;76&lt;/imagew&gt;&#10;  &lt;scale&gt;50&lt;/scale&gt;&#10;  &lt;cursor&gt;17&lt;/cursor&gt;&#10;&lt;/TeXTeX&gt;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544907" y="39495227"/>
                  <a:ext cx="191760" cy="398660"/>
                </a:xfrm>
                <a:prstGeom prst="rect">
                  <a:avLst/>
                </a:prstGeom>
              </p:spPr>
            </p:pic>
            <p:pic>
              <p:nvPicPr>
                <p:cNvPr id="1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log |A|&#10;\end{align*}&lt;/body&gt;&#10;  &lt;fcolor&gt;FF000000&lt;/fcolor&gt;&#10;  &lt;bcolor&gt;FFFFFFFF&lt;/bcolor&gt;&#10;  &lt;transparent&gt;True&lt;/transparent&gt;&#10;  &lt;resolution&gt;1800&lt;/resolution&gt;&#10;  &lt;imageh&gt;249&lt;/imageh&gt;&#10;  &lt;imagew&gt;651&lt;/imagew&gt;&#10;  &lt;scale&gt;50&lt;/scale&gt;&#10;  &lt;cursor&gt;21&lt;/cursor&gt;&#10;&lt;/TeXTeX&gt;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16489832" y="36273343"/>
                  <a:ext cx="1019551" cy="389966"/>
                </a:xfrm>
                <a:prstGeom prst="rect">
                  <a:avLst/>
                </a:prstGeom>
              </p:spPr>
            </p:pic>
            <p:sp>
              <p:nvSpPr>
                <p:cNvPr id="20" name="テキスト ボックス 19"/>
                <p:cNvSpPr txBox="1"/>
                <p:nvPr/>
              </p:nvSpPr>
              <p:spPr>
                <a:xfrm rot="18863856">
                  <a:off x="17401449" y="37266238"/>
                  <a:ext cx="3393446" cy="5177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400" dirty="0" smtClean="0"/>
                    <a:t>primary mode</a:t>
                  </a:r>
                  <a:endParaRPr kumimoji="1" lang="ja-JP" altLang="en-US" sz="2400" dirty="0"/>
                </a:p>
              </p:txBody>
            </p:sp>
            <p:sp>
              <p:nvSpPr>
                <p:cNvPr id="21" name="テキスト ボックス 20"/>
                <p:cNvSpPr txBox="1"/>
                <p:nvPr/>
              </p:nvSpPr>
              <p:spPr>
                <a:xfrm rot="17166842">
                  <a:off x="18165026" y="37782407"/>
                  <a:ext cx="3806722" cy="5177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400" dirty="0" smtClean="0"/>
                    <a:t>secondary mode</a:t>
                  </a:r>
                  <a:endParaRPr kumimoji="1" lang="ja-JP" altLang="en-US" sz="2400" dirty="0"/>
                </a:p>
              </p:txBody>
            </p:sp>
          </p:grpSp>
          <p:cxnSp>
            <p:nvCxnSpPr>
              <p:cNvPr id="7" name="直線コネクタ 6"/>
              <p:cNvCxnSpPr>
                <a:stCxn id="5" idx="2"/>
                <a:endCxn id="20" idx="0"/>
              </p:cNvCxnSpPr>
              <p:nvPr/>
            </p:nvCxnSpPr>
            <p:spPr>
              <a:xfrm flipH="1">
                <a:off x="18238307" y="27756002"/>
                <a:ext cx="1071263" cy="185590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F \sim \coolO (1)&#10;\end{align*}&lt;/body&gt;&#10;  &lt;fcolor&gt;FF000000&lt;/fcolor&gt;&#10;  &lt;bcolor&gt;FFFFFFFF&lt;/bcolor&gt;&#10;  &lt;transparent&gt;True&lt;/transparent&gt;&#10;  &lt;resolution&gt;1800&lt;/resolution&gt;&#10;  &lt;imageh&gt;249&lt;/imageh&gt;&#10;  &lt;imagew&gt;1030&lt;/imagew&gt;&#10;  &lt;scale&gt;50&lt;/scale&gt;&#10;  &lt;cursor&gt;37&lt;/cursor&gt;&#10;&lt;/TeXTeX&gt;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97897" y="33383222"/>
                <a:ext cx="1901998" cy="486278"/>
              </a:xfrm>
              <a:prstGeom prst="rect">
                <a:avLst/>
              </a:prstGeom>
            </p:spPr>
          </p:pic>
          <p:pic>
            <p:nvPicPr>
              <p:cNvPr id="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F \sim \coolO (1/g)&#10;\end{align*}&lt;/body&gt;&#10;  &lt;fcolor&gt;FF000000&lt;/fcolor&gt;&#10;  &lt;bcolor&gt;FFFFFFFF&lt;/bcolor&gt;&#10;  &lt;transparent&gt;True&lt;/transparent&gt;&#10;  &lt;resolution&gt;1800&lt;/resolution&gt;&#10;  &lt;imageh&gt;250&lt;/imageh&gt;&#10;  &lt;imagew&gt;1281&lt;/imagew&gt;&#10;  &lt;scale&gt;50&lt;/scale&gt;&#10;  &lt;cursor&gt;39&lt;/cursor&gt;&#10;&lt;/TeXTeX&gt;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807692" y="33383221"/>
                <a:ext cx="2365495" cy="488231"/>
              </a:xfrm>
              <a:prstGeom prst="rect">
                <a:avLst/>
              </a:prstGeom>
            </p:spPr>
          </p:pic>
          <p:pic>
            <p:nvPicPr>
              <p:cNvPr id="10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F \sim \coolO (1/g^2)&#10;\end{align*}&lt;/body&gt;&#10;  &lt;fcolor&gt;FF000000&lt;/fcolor&gt;&#10;  &lt;bcolor&gt;FFFFFFFF&lt;/bcolor&gt;&#10;  &lt;transparent&gt;True&lt;/transparent&gt;&#10;  &lt;resolution&gt;1800&lt;/resolution&gt;&#10;  &lt;imageh&gt;282&lt;/imageh&gt;&#10;  &lt;imagew&gt;1393&lt;/imagew&gt;&#10;  &lt;scale&gt;50&lt;/scale&gt;&#10;  &lt;cursor&gt;41&lt;/cursor&gt;&#10;&lt;/TeXTeX&gt;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440531" y="33318775"/>
                <a:ext cx="2572314" cy="550725"/>
              </a:xfrm>
              <a:prstGeom prst="rect">
                <a:avLst/>
              </a:prstGeom>
            </p:spPr>
          </p:pic>
        </p:grpSp>
        <p:sp>
          <p:nvSpPr>
            <p:cNvPr id="22" name="テキスト ボックス 21"/>
            <p:cNvSpPr txBox="1"/>
            <p:nvPr/>
          </p:nvSpPr>
          <p:spPr>
            <a:xfrm>
              <a:off x="6878693" y="3812633"/>
              <a:ext cx="1977995" cy="460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growth rate </a:t>
              </a:r>
              <a:endParaRPr kumimoji="1" lang="ja-JP" altLang="en-US" sz="2400" dirty="0"/>
            </a:p>
          </p:txBody>
        </p:sp>
        <p:cxnSp>
          <p:nvCxnSpPr>
            <p:cNvPr id="23" name="直線コネクタ 22"/>
            <p:cNvCxnSpPr>
              <a:stCxn id="22" idx="1"/>
              <a:endCxn id="21" idx="2"/>
            </p:cNvCxnSpPr>
            <p:nvPr/>
          </p:nvCxnSpPr>
          <p:spPr>
            <a:xfrm flipH="1" flipV="1">
              <a:off x="5406822" y="3820584"/>
              <a:ext cx="1471871" cy="222431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/>
            <p:cNvSpPr txBox="1"/>
            <p:nvPr/>
          </p:nvSpPr>
          <p:spPr>
            <a:xfrm>
              <a:off x="6526695" y="2360139"/>
              <a:ext cx="2097760" cy="460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i="1" dirty="0" err="1" smtClean="0"/>
                <a:t>isotropization</a:t>
              </a:r>
              <a:endParaRPr kumimoji="1" lang="ja-JP" altLang="en-US" sz="2400" i="1" dirty="0"/>
            </a:p>
          </p:txBody>
        </p:sp>
        <p:pic>
          <p:nvPicPr>
            <p:cNvPr id="25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 &#10;&amp;gt;2 \gamma_{\text{NO}}&#10;\end{align*}&lt;/body&gt;&#10;  &lt;fcolor&gt;FF000000&lt;/fcolor&gt;&#10;  &lt;bcolor&gt;FFFFFFFF&lt;/bcolor&gt;&#10;  &lt;transparent&gt;True&lt;/transparent&gt;&#10;  &lt;resolution&gt;1800&lt;/resolution&gt;&#10;  &lt;imageh&gt;220&lt;/imageh&gt;&#10;  &lt;imagew&gt;784&lt;/imagew&gt;&#10;  &lt;scale&gt;50&lt;/scale&gt;&#10;  &lt;cursor&gt;18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9607" y="4308712"/>
              <a:ext cx="1224848" cy="343707"/>
            </a:xfrm>
            <a:prstGeom prst="rect">
              <a:avLst/>
            </a:prstGeom>
          </p:spPr>
        </p:pic>
      </p:grpSp>
      <p:sp>
        <p:nvSpPr>
          <p:cNvPr id="30" name="テキスト ボックス 29"/>
          <p:cNvSpPr txBox="1"/>
          <p:nvPr/>
        </p:nvSpPr>
        <p:spPr>
          <a:xfrm>
            <a:off x="7992269" y="4259315"/>
            <a:ext cx="3778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/>
              <a:t>consistent with previous </a:t>
            </a:r>
          </a:p>
          <a:p>
            <a:r>
              <a:rPr lang="en-US" altLang="ja-JP" sz="2400" i="1" dirty="0" smtClean="0"/>
              <a:t>numerical results</a:t>
            </a:r>
            <a:endParaRPr kumimoji="1" lang="ja-JP" altLang="en-US" sz="2400" i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666894" y="5197892"/>
            <a:ext cx="46201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Romatschke,Venugopalan</a:t>
            </a:r>
            <a:r>
              <a:rPr lang="en-US" altLang="ja-JP" sz="2000" dirty="0" smtClean="0"/>
              <a:t> (2006)</a:t>
            </a:r>
          </a:p>
          <a:p>
            <a:r>
              <a:rPr lang="en-US" altLang="ja-JP" sz="2000" dirty="0" err="1" smtClean="0"/>
              <a:t>Berges</a:t>
            </a:r>
            <a:r>
              <a:rPr lang="en-US" altLang="ja-JP" sz="2000" dirty="0" smtClean="0"/>
              <a:t> (2012)</a:t>
            </a:r>
          </a:p>
          <a:p>
            <a:r>
              <a:rPr lang="en-US" altLang="ja-JP" sz="2000" dirty="0" smtClean="0"/>
              <a:t>Iida, </a:t>
            </a:r>
            <a:r>
              <a:rPr lang="en-US" altLang="ja-JP" sz="2000" dirty="0" err="1" smtClean="0"/>
              <a:t>Kunihiro</a:t>
            </a:r>
            <a:r>
              <a:rPr lang="en-US" altLang="ja-JP" sz="2000" dirty="0" smtClean="0"/>
              <a:t>, Müller,</a:t>
            </a:r>
          </a:p>
          <a:p>
            <a:r>
              <a:rPr lang="en-US" altLang="ja-JP" sz="2000" dirty="0" smtClean="0"/>
              <a:t>Ohnishi, </a:t>
            </a:r>
            <a:r>
              <a:rPr lang="en-US" altLang="ja-JP" sz="2000" dirty="0" err="1" smtClean="0"/>
              <a:t>Schäfer</a:t>
            </a:r>
            <a:r>
              <a:rPr lang="en-US" altLang="ja-JP" sz="2000" dirty="0" smtClean="0"/>
              <a:t>, T</a:t>
            </a:r>
            <a:r>
              <a:rPr lang="en-US" altLang="ja-JP" sz="2000" dirty="0"/>
              <a:t>. </a:t>
            </a:r>
            <a:r>
              <a:rPr lang="en-US" altLang="ja-JP" sz="2000" dirty="0" smtClean="0"/>
              <a:t>Takahashi (2013)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66894" y="2103061"/>
            <a:ext cx="4214615" cy="83099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sequential instabilities</a:t>
            </a:r>
          </a:p>
          <a:p>
            <a:pPr algn="ctr"/>
            <a:r>
              <a:rPr lang="en-US" altLang="ja-JP" sz="2400" dirty="0" smtClean="0"/>
              <a:t>suggested by 2PI formalism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9739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1383" y="2127319"/>
            <a:ext cx="9713229" cy="3777622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/>
              <a:t>T</a:t>
            </a:r>
            <a:r>
              <a:rPr lang="en-US" altLang="ja-JP" sz="2400" dirty="0" smtClean="0"/>
              <a:t>he particle production in quantum field dynamics under the time dependent classical background fields plays an important role in </a:t>
            </a:r>
            <a:r>
              <a:rPr lang="en-US" altLang="ja-JP" sz="2400" dirty="0" err="1" smtClean="0"/>
              <a:t>thermalization</a:t>
            </a:r>
            <a:r>
              <a:rPr lang="en-US" altLang="ja-JP" sz="2400" dirty="0" smtClean="0"/>
              <a:t>  </a:t>
            </a:r>
            <a:br>
              <a:rPr lang="en-US" altLang="ja-JP" sz="2400" dirty="0" smtClean="0"/>
            </a:b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en-US" altLang="ja-JP" sz="2400" dirty="0" smtClean="0"/>
              <a:t> </a:t>
            </a:r>
            <a:r>
              <a:rPr kumimoji="1" lang="en-US" altLang="ja-JP" sz="2400" b="1" dirty="0" smtClean="0"/>
              <a:t>2PI formalism is best suited</a:t>
            </a:r>
          </a:p>
          <a:p>
            <a:r>
              <a:rPr kumimoji="1" lang="en-US" altLang="ja-JP" sz="2400" dirty="0" smtClean="0"/>
              <a:t>We applied the 2PI formalism to the early stage of dynamics</a:t>
            </a:r>
          </a:p>
          <a:p>
            <a:r>
              <a:rPr lang="en-US" altLang="ja-JP" sz="2400" dirty="0"/>
              <a:t>Q</a:t>
            </a:r>
            <a:r>
              <a:rPr lang="en-US" altLang="ja-JP" sz="2400" dirty="0" smtClean="0"/>
              <a:t>uantum effects </a:t>
            </a:r>
            <a:r>
              <a:rPr lang="en-US" altLang="ja-JP" sz="2400" dirty="0"/>
              <a:t>affect the amplitude of </a:t>
            </a:r>
            <a:r>
              <a:rPr lang="en-US" altLang="ja-JP" sz="2400" dirty="0" smtClean="0"/>
              <a:t>the induced current</a:t>
            </a:r>
          </a:p>
          <a:p>
            <a:r>
              <a:rPr lang="en-US" altLang="ja-JP" sz="2400" dirty="0" smtClean="0"/>
              <a:t>The induced current triggers the secondary instabilities</a:t>
            </a:r>
          </a:p>
          <a:p>
            <a:r>
              <a:rPr lang="en-US" altLang="ja-JP" sz="2400" dirty="0"/>
              <a:t>T</a:t>
            </a:r>
            <a:r>
              <a:rPr lang="en-US" altLang="ja-JP" sz="2400" dirty="0" smtClean="0"/>
              <a:t>he induced current is sensitive to initial fluctuation</a:t>
            </a:r>
            <a:endParaRPr lang="en-US" altLang="ja-JP" sz="2400" dirty="0"/>
          </a:p>
        </p:txBody>
      </p:sp>
      <p:sp>
        <p:nvSpPr>
          <p:cNvPr id="5" name="曲折矢印 4"/>
          <p:cNvSpPr/>
          <p:nvPr/>
        </p:nvSpPr>
        <p:spPr>
          <a:xfrm rot="10800000">
            <a:off x="6375905" y="3023972"/>
            <a:ext cx="1646660" cy="767871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94052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9202" y="1882140"/>
            <a:ext cx="8915400" cy="3777622"/>
          </a:xfrm>
        </p:spPr>
        <p:txBody>
          <a:bodyPr>
            <a:normAutofit/>
          </a:bodyPr>
          <a:lstStyle/>
          <a:p>
            <a:r>
              <a:rPr lang="en-US" altLang="ja-JP" sz="3000" dirty="0" smtClean="0"/>
              <a:t>Introduction</a:t>
            </a:r>
            <a:r>
              <a:rPr lang="en-US" altLang="ja-JP" sz="3000" dirty="0"/>
              <a:t>: Early </a:t>
            </a:r>
            <a:r>
              <a:rPr lang="en-US" altLang="ja-JP" sz="3000" dirty="0" err="1"/>
              <a:t>thermalization</a:t>
            </a:r>
            <a:r>
              <a:rPr lang="en-US" altLang="ja-JP" sz="3000" dirty="0"/>
              <a:t> </a:t>
            </a:r>
            <a:r>
              <a:rPr lang="en-US" altLang="ja-JP" sz="3000" dirty="0" smtClean="0"/>
              <a:t>problem</a:t>
            </a:r>
          </a:p>
          <a:p>
            <a:r>
              <a:rPr lang="en-US" altLang="ja-JP" sz="3000" dirty="0" smtClean="0"/>
              <a:t>Formalism: 2PI effective action</a:t>
            </a:r>
          </a:p>
          <a:p>
            <a:r>
              <a:rPr lang="en-US" altLang="ja-JP" sz="3000" dirty="0" err="1" smtClean="0"/>
              <a:t>Glasma</a:t>
            </a:r>
            <a:r>
              <a:rPr lang="en-US" altLang="ja-JP" sz="3000" dirty="0" smtClean="0"/>
              <a:t> Instabilities</a:t>
            </a:r>
          </a:p>
          <a:p>
            <a:pPr lvl="1"/>
            <a:r>
              <a:rPr lang="en-US" altLang="ja-JP" sz="3000" dirty="0" smtClean="0"/>
              <a:t>Primary --- Nielsen-</a:t>
            </a:r>
            <a:r>
              <a:rPr lang="en-US" altLang="ja-JP" sz="3000" dirty="0" err="1" smtClean="0"/>
              <a:t>Olesen</a:t>
            </a:r>
            <a:r>
              <a:rPr lang="en-US" altLang="ja-JP" sz="3000" dirty="0" smtClean="0"/>
              <a:t>  instability</a:t>
            </a:r>
          </a:p>
          <a:p>
            <a:pPr lvl="1"/>
            <a:r>
              <a:rPr lang="en-US" altLang="ja-JP" sz="3000" dirty="0" smtClean="0"/>
              <a:t>Secondary instability</a:t>
            </a:r>
            <a:endParaRPr lang="en-US" altLang="ja-JP" sz="3000" dirty="0"/>
          </a:p>
          <a:p>
            <a:r>
              <a:rPr kumimoji="1" lang="en-US" altLang="ja-JP" sz="3000" dirty="0" smtClean="0"/>
              <a:t>Summary and future work</a:t>
            </a:r>
            <a:endParaRPr lang="en-US" altLang="ja-JP" sz="3000" dirty="0" smtClean="0"/>
          </a:p>
          <a:p>
            <a:pPr marL="457200" lvl="1" indent="0">
              <a:buNone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887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work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take a </a:t>
            </a:r>
            <a:r>
              <a:rPr lang="en-US" altLang="ja-JP" sz="2400" dirty="0"/>
              <a:t>realistic initial condition into account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solve EOM of classical gluon fields and KB-CJT eq. </a:t>
            </a:r>
            <a:r>
              <a:rPr kumimoji="1" lang="en-US" altLang="ja-JP" sz="2400" dirty="0" smtClean="0"/>
              <a:t>numerically to investigate the </a:t>
            </a:r>
            <a:r>
              <a:rPr lang="en-US" altLang="ja-JP" sz="2400" dirty="0" smtClean="0"/>
              <a:t>later stage of </a:t>
            </a:r>
            <a:r>
              <a:rPr lang="en-US" altLang="ja-JP" sz="2400" dirty="0" err="1" smtClean="0"/>
              <a:t>thermalization</a:t>
            </a:r>
            <a:r>
              <a:rPr lang="en-US" altLang="ja-JP" sz="2400" dirty="0" smtClean="0"/>
              <a:t> process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check the gauge </a:t>
            </a:r>
            <a:r>
              <a:rPr lang="en-US" altLang="ja-JP" sz="2400" dirty="0" smtClean="0"/>
              <a:t>dependence (numerically)</a:t>
            </a:r>
            <a:endParaRPr kumimoji="1" lang="en-US" altLang="ja-JP" sz="2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04250" y="5680389"/>
            <a:ext cx="4440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 smtClean="0"/>
              <a:t>Thank you for your attention!</a:t>
            </a:r>
            <a:endParaRPr kumimoji="1" lang="ja-JP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9357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Controlled gauge dependence</a:t>
            </a:r>
            <a:endParaRPr kumimoji="1" lang="ja-JP" altLang="en-US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Gamma_2 =&#10;\end{align*}&lt;/body&gt;&#10;  &lt;fcolor&gt;FF000000&lt;/fcolor&gt;&#10;  &lt;bcolor&gt;FFFFFFFF&lt;/bcolor&gt;&#10;  &lt;transparent&gt;True&lt;/transparent&gt;&#10;  &lt;resolution&gt;1800&lt;/resolution&gt;&#10;  &lt;imageh&gt;207&lt;/imageh&gt;&#10;  &lt;imagew&gt;508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82" y="2332689"/>
            <a:ext cx="1157466" cy="47164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14" y="2171331"/>
            <a:ext cx="1527152" cy="780056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4304097" y="2102295"/>
            <a:ext cx="1647441" cy="1078165"/>
            <a:chOff x="6054358" y="1965262"/>
            <a:chExt cx="1769232" cy="1196323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058" y="1965262"/>
              <a:ext cx="1473832" cy="979715"/>
            </a:xfrm>
            <a:prstGeom prst="rect">
              <a:avLst/>
            </a:prstGeom>
          </p:spPr>
        </p:pic>
        <p:pic>
          <p:nvPicPr>
            <p:cNvPr id="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358" y="2885051"/>
              <a:ext cx="243545" cy="276534"/>
            </a:xfrm>
            <a:prstGeom prst="rect">
              <a:avLst/>
            </a:prstGeom>
          </p:spPr>
        </p:pic>
        <p:pic>
          <p:nvPicPr>
            <p:cNvPr id="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0045" y="2846416"/>
              <a:ext cx="243545" cy="276534"/>
            </a:xfrm>
            <a:prstGeom prst="rect">
              <a:avLst/>
            </a:prstGeom>
          </p:spPr>
        </p:pic>
      </p:grpSp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752" y="2080218"/>
            <a:ext cx="1027317" cy="1027317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8310326" y="2006948"/>
            <a:ext cx="1870521" cy="1123125"/>
            <a:chOff x="8150743" y="2118323"/>
            <a:chExt cx="1870521" cy="1123125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8521" y="2118323"/>
              <a:ext cx="1732743" cy="1073085"/>
            </a:xfrm>
            <a:prstGeom prst="rect">
              <a:avLst/>
            </a:prstGeom>
          </p:spPr>
        </p:pic>
        <p:pic>
          <p:nvPicPr>
            <p:cNvPr id="1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0743" y="2992227"/>
              <a:ext cx="226780" cy="249221"/>
            </a:xfrm>
            <a:prstGeom prst="rect">
              <a:avLst/>
            </a:prstGeom>
          </p:spPr>
        </p:pic>
        <p:pic>
          <p:nvPicPr>
            <p:cNvPr id="14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3459" y="2982559"/>
              <a:ext cx="226780" cy="249221"/>
            </a:xfrm>
            <a:prstGeom prst="rect">
              <a:avLst/>
            </a:prstGeom>
          </p:spPr>
        </p:pic>
      </p:grpSp>
      <p:grpSp>
        <p:nvGrpSpPr>
          <p:cNvPr id="15" name="グループ化 14"/>
          <p:cNvGrpSpPr/>
          <p:nvPr/>
        </p:nvGrpSpPr>
        <p:grpSpPr>
          <a:xfrm>
            <a:off x="9808127" y="1948906"/>
            <a:ext cx="1246995" cy="1239210"/>
            <a:chOff x="9928572" y="1144391"/>
            <a:chExt cx="1246995" cy="123921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8572" y="1144391"/>
              <a:ext cx="1126291" cy="1239210"/>
            </a:xfrm>
            <a:prstGeom prst="rect">
              <a:avLst/>
            </a:prstGeom>
          </p:spPr>
        </p:pic>
        <p:pic>
          <p:nvPicPr>
            <p:cNvPr id="1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8322" y="1763953"/>
              <a:ext cx="167245" cy="183795"/>
            </a:xfrm>
            <a:prstGeom prst="rect">
              <a:avLst/>
            </a:prstGeom>
          </p:spPr>
        </p:pic>
        <p:pic>
          <p:nvPicPr>
            <p:cNvPr id="1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200" y="1763953"/>
              <a:ext cx="167245" cy="183795"/>
            </a:xfrm>
            <a:prstGeom prst="rect">
              <a:avLst/>
            </a:prstGeom>
          </p:spPr>
        </p:pic>
        <p:pic>
          <p:nvPicPr>
            <p:cNvPr id="1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1665" y="1448948"/>
              <a:ext cx="167245" cy="183795"/>
            </a:xfrm>
            <a:prstGeom prst="rect">
              <a:avLst/>
            </a:prstGeom>
          </p:spPr>
        </p:pic>
        <p:pic>
          <p:nvPicPr>
            <p:cNvPr id="20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3820" y="1916274"/>
              <a:ext cx="167245" cy="183795"/>
            </a:xfrm>
            <a:prstGeom prst="rect">
              <a:avLst/>
            </a:prstGeom>
          </p:spPr>
        </p:pic>
      </p:grpSp>
      <p:pic>
        <p:nvPicPr>
          <p:cNvPr id="21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O(g^2)&#10;\end{align*}&lt;/body&gt;&#10;  &lt;fcolor&gt;FF000000&lt;/fcolor&gt;&#10;  &lt;bcolor&gt;FFFFFFFF&lt;/bcolor&gt;&#10;  &lt;transparent&gt;True&lt;/transparent&gt;&#10;  &lt;resolution&gt;1800&lt;/resolution&gt;&#10;  &lt;imageh&gt;281&lt;/imageh&gt;&#10;  &lt;imagew&gt;599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255" y="3614286"/>
            <a:ext cx="852257" cy="399807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hanaO(g^4)&#10;\end{align*}&lt;/body&gt;&#10;  &lt;fcolor&gt;FF000000&lt;/fcolor&gt;&#10;  &lt;bcolor&gt;FFFFFFFF&lt;/bcolor&gt;&#10;  &lt;transparent&gt;True&lt;/transparent&gt;&#10;  &lt;resolution&gt;1800&lt;/resolution&gt;&#10;  &lt;imageh&gt;283&lt;/imageh&gt;&#10;  &lt;imagew&gt;599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24" y="3556740"/>
            <a:ext cx="905698" cy="427901"/>
          </a:xfrm>
          <a:prstGeom prst="rect">
            <a:avLst/>
          </a:prstGeom>
        </p:spPr>
      </p:pic>
      <p:cxnSp>
        <p:nvCxnSpPr>
          <p:cNvPr id="25" name="直線コネクタ 24"/>
          <p:cNvCxnSpPr/>
          <p:nvPr/>
        </p:nvCxnSpPr>
        <p:spPr>
          <a:xfrm>
            <a:off x="6443932" y="1769878"/>
            <a:ext cx="0" cy="2269411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89085" y="6209195"/>
            <a:ext cx="11367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the gauge dependence appears at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higher order than the truncation order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8" name="乗算記号 27"/>
          <p:cNvSpPr/>
          <p:nvPr/>
        </p:nvSpPr>
        <p:spPr>
          <a:xfrm>
            <a:off x="6589983" y="2201892"/>
            <a:ext cx="4777145" cy="1389053"/>
          </a:xfrm>
          <a:prstGeom prst="mathMultiply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583760" y="4118626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truncation</a:t>
            </a:r>
            <a:endParaRPr kumimoji="1" lang="ja-JP" altLang="en-US" sz="2400" dirty="0"/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text{gauge dep.} = \hanaO (g^4)&#10;\end{align*}&lt;/body&gt;&#10;  &lt;fcolor&gt;FF000000&lt;/fcolor&gt;&#10;  &lt;bcolor&gt;FFFFFFFF&lt;/bcolor&gt;&#10;  &lt;transparent&gt;True&lt;/transparent&gt;&#10;  &lt;resolution&gt;1800&lt;/resolution&gt;&#10;  &lt;imageh&gt;283&lt;/imageh&gt;&#10;  &lt;imagew&gt;2101&lt;/imagew&gt;&#10;  &lt;scale&gt;50&lt;/scale&gt;&#10;  &lt;cursor&gt;47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18" y="4676992"/>
            <a:ext cx="4073256" cy="548658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6634229" y="5116513"/>
            <a:ext cx="3496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A. Arrizabalaga, J. </a:t>
            </a:r>
            <a:r>
              <a:rPr lang="ja-JP" altLang="en-US" dirty="0" smtClean="0"/>
              <a:t>Smit </a:t>
            </a:r>
            <a:r>
              <a:rPr lang="en-US" altLang="ja-JP" dirty="0" smtClean="0"/>
              <a:t>(2002)</a:t>
            </a:r>
            <a:endParaRPr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6634229" y="5474885"/>
            <a:ext cx="5485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M.E. Carrington, G. Kunstatter, H. </a:t>
            </a:r>
            <a:r>
              <a:rPr lang="ja-JP" altLang="en-US" dirty="0" smtClean="0"/>
              <a:t>Zaraket </a:t>
            </a:r>
            <a:r>
              <a:rPr lang="en-US" altLang="ja-JP" dirty="0" smtClean="0"/>
              <a:t>(2005)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4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3523" y="280830"/>
            <a:ext cx="8911687" cy="1280890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Formalism</a:t>
            </a:r>
            <a:br>
              <a:rPr kumimoji="1" lang="en-US" altLang="ja-JP" dirty="0" smtClean="0"/>
            </a:br>
            <a:r>
              <a:rPr lang="en-US" altLang="ja-JP" dirty="0" smtClean="0"/>
              <a:t>2PI effective action with CTP</a:t>
            </a:r>
            <a:endParaRPr kumimoji="1" lang="ja-JP" altLang="en-US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Gamma[A,G] &amp;amp;= W[J,R] - \int \!\! \frac{\delta W[J,R]}{\delta J}J &#10;        - \int \!\! \frac{\delta W[J,R]}{\delta R}R&#10;\end{align*}&lt;/body&gt;&#10;  &lt;fcolor&gt;FF000000&lt;/fcolor&gt;&#10;  &lt;bcolor&gt;FFFFFFFF&lt;/bcolor&gt;&#10;  &lt;transparent&gt;True&lt;/transparent&gt;&#10;  &lt;resolution&gt;1800&lt;/resolution&gt;&#10;  &lt;imageh&gt;569&lt;/imageh&gt;&#10;  &lt;imagew&gt;5379&lt;/imagew&gt;&#10;  &lt;scale&gt;50&lt;/scale&gt;&#10;  &lt;cursor&gt;137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33" y="2816438"/>
            <a:ext cx="7688440" cy="827833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Z[J,R] = \int \!\! \hanaD a \exp i \lp S[a] + \int J_a(x)a^a(x) + \frac{1}{2} \int R^{ab}(x,y)a^a(x)a^b(y) \rp&#10;\end{align*}&#10;&lt;/body&gt;&#10;  &lt;fcolor&gt;FF000000&lt;/fcolor&gt;&#10;  &lt;bcolor&gt;FFFFFFFF&lt;/bcolor&gt;&#10;  &lt;transparent&gt;True&lt;/transparent&gt;&#10;  &lt;resolution&gt;1800&lt;/resolution&gt;&#10;  &lt;imageh&gt;597&lt;/imageh&gt;&#10;  &lt;imagew&gt;7682&lt;/imagew&gt;&#10;  &lt;scale&gt;50&lt;/scale&gt;&#10;  &lt;cursor&gt;140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33" y="4030485"/>
            <a:ext cx="10236297" cy="748539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Z[J,R]=e^{iW[J,R]}&#10;\end{align*}&lt;/body&gt;&#10;  &lt;fcolor&gt;FF000000&lt;/fcolor&gt;&#10;  &lt;bcolor&gt;FFFFFFFF&lt;/bcolor&gt;&#10;  &lt;transparent&gt;True&lt;/transparent&gt;&#10;  &lt;resolution&gt;1800&lt;/resolution&gt;&#10;  &lt;imageh&gt;296&lt;/imageh&gt;&#10;  &lt;imagew&gt;1886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33" y="5165238"/>
            <a:ext cx="2425622" cy="37913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042144" y="5875889"/>
            <a:ext cx="71144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/>
              <a:t>Defined as Legendre transform of generating functional</a:t>
            </a:r>
          </a:p>
          <a:p>
            <a:pPr algn="ctr"/>
            <a:r>
              <a:rPr kumimoji="1" lang="en-US" altLang="ja-JP" sz="2000" dirty="0" smtClean="0"/>
              <a:t>with respect to the sources J, R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28962" y="2291214"/>
            <a:ext cx="486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 Particle Irreducible (2PI) effective action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6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0554" y="319310"/>
            <a:ext cx="8911687" cy="1280890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Formalism</a:t>
            </a:r>
            <a:br>
              <a:rPr kumimoji="1" lang="en-US" altLang="ja-JP" dirty="0" smtClean="0"/>
            </a:br>
            <a:r>
              <a:rPr lang="en-US" altLang="ja-JP" dirty="0" smtClean="0"/>
              <a:t>Statistical function</a:t>
            </a:r>
            <a:endParaRPr kumimoji="1" lang="ja-JP" altLang="en-US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G(x,y) = \hanaF(x,y) -\frac{i}{2}\rho(x,y)\lp \theta_{C}(x^0-y^0) -\theta_{C}(y^0-x^0) \rp&#10;\end{align*}&lt;/body&gt;&#10;  &lt;fcolor&gt;FF000000&lt;/fcolor&gt;&#10;  &lt;bcolor&gt;FFFFFFFF&lt;/bcolor&gt;&#10;  &lt;transparent&gt;True&lt;/transparent&gt;&#10;  &lt;resolution&gt;1800&lt;/resolution&gt;&#10;  &lt;imageh&gt;504&lt;/imageh&gt;&#10;  &lt;imagew&gt;6166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575" y="2579537"/>
            <a:ext cx="7749708" cy="633451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hanaF (x,y) \equiv \frac{1}{2}\langle \{ a(x) , a(y) \} \rangle&#10;\end{align*}&lt;/body&gt;&#10;  &lt;fcolor&gt;FF000000&lt;/fcolor&gt;&#10;  &lt;bcolor&gt;FFFFFFFF&lt;/bcolor&gt;&#10;  &lt;transparent&gt;True&lt;/transparent&gt;&#10;  &lt;resolution&gt;1800&lt;/resolution&gt;&#10;  &lt;imageh&gt;505&lt;/imageh&gt;&#10;  &lt;imagew&gt;2745&lt;/imagew&gt;&#10;  &lt;scale&gt;50&lt;/scale&gt;&#10;  &lt;cursor&gt;9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993" y="4256185"/>
            <a:ext cx="3334909" cy="575140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rho (x,y) \equiv i\langle [ a(x) , a(y) ] 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2457&lt;/imagew&gt;&#10;  &lt;scale&gt;50&lt;/scale&gt;&#10;  &lt;cursor&gt;79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993" y="3800915"/>
            <a:ext cx="3168970" cy="32115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42679" y="3730660"/>
            <a:ext cx="3228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spectral function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26748" y="4312922"/>
            <a:ext cx="3044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statistical function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4276" y="1978241"/>
            <a:ext cx="4665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decompose the </a:t>
            </a:r>
            <a:r>
              <a:rPr kumimoji="1" lang="en-US" altLang="ja-JP" dirty="0" err="1" smtClean="0"/>
              <a:t>Keldysh</a:t>
            </a:r>
            <a:r>
              <a:rPr kumimoji="1" lang="en-US" altLang="ja-JP" dirty="0" smtClean="0"/>
              <a:t> Green function</a:t>
            </a:r>
            <a:endParaRPr kumimoji="1" lang="ja-JP" altLang="en-US" dirty="0"/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hanaF &#10;\sim \frac{\cos (x^0-y^0)\omega_{\vp}}{\omega_{\vp}}\lp n(\vp) +\frac{1}{2} \rp &#10;\end{align*}&lt;/body&gt;&#10;  &lt;fcolor&gt;FF000000&lt;/fcolor&gt;&#10;  &lt;bcolor&gt;FFFFFFFF&lt;/bcolor&gt;&#10;  &lt;transparent&gt;True&lt;/transparent&gt;&#10;  &lt;resolution&gt;1800&lt;/resolution&gt;&#10;  &lt;imageh&gt;617&lt;/imageh&gt;&#10;  &lt;imagew&gt;3545&lt;/imagew&gt;&#10;  &lt;scale&gt;50&lt;/scale&gt;&#10;  &lt;cursor&gt;8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009" y="5324563"/>
            <a:ext cx="3275789" cy="57014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196836" y="5324563"/>
            <a:ext cx="4315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statistical functions have information </a:t>
            </a:r>
          </a:p>
          <a:p>
            <a:r>
              <a:rPr lang="en-US" altLang="ja-JP" dirty="0" smtClean="0"/>
              <a:t>about </a:t>
            </a:r>
            <a:r>
              <a:rPr lang="en-US" altLang="ja-JP" i="1" dirty="0" smtClean="0"/>
              <a:t>particles</a:t>
            </a:r>
            <a:endParaRPr kumimoji="1" lang="ja-JP" altLang="en-US" i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37377" y="6135330"/>
            <a:ext cx="3765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occupation number</a:t>
            </a:r>
          </a:p>
          <a:p>
            <a:r>
              <a:rPr lang="en-US" altLang="ja-JP" dirty="0" smtClean="0"/>
              <a:t>(converge to the BE distribution)</a:t>
            </a:r>
            <a:endParaRPr kumimoji="1" lang="ja-JP" altLang="en-US" dirty="0"/>
          </a:p>
        </p:txBody>
      </p:sp>
      <p:cxnSp>
        <p:nvCxnSpPr>
          <p:cNvPr id="22" name="直線コネクタ 21"/>
          <p:cNvCxnSpPr>
            <a:stCxn id="20" idx="0"/>
          </p:cNvCxnSpPr>
          <p:nvPr/>
        </p:nvCxnSpPr>
        <p:spPr>
          <a:xfrm flipH="1" flipV="1">
            <a:off x="9222658" y="5894708"/>
            <a:ext cx="397606" cy="2406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8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247175"/>
            <a:ext cx="10058400" cy="1450757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Motivation</a:t>
            </a:r>
            <a:br>
              <a:rPr kumimoji="1" lang="en-US" altLang="ja-JP" dirty="0" smtClean="0"/>
            </a:br>
            <a:r>
              <a:rPr lang="en-US" altLang="ja-JP" dirty="0" smtClean="0"/>
              <a:t>Early </a:t>
            </a:r>
            <a:r>
              <a:rPr lang="en-US" altLang="ja-JP" dirty="0" err="1" smtClean="0"/>
              <a:t>thermalization</a:t>
            </a:r>
            <a:r>
              <a:rPr lang="en-US" altLang="ja-JP" dirty="0" smtClean="0"/>
              <a:t> problem</a:t>
            </a:r>
            <a:endParaRPr kumimoji="1" lang="ja-JP" altLang="en-US" dirty="0"/>
          </a:p>
        </p:txBody>
      </p:sp>
      <p:grpSp>
        <p:nvGrpSpPr>
          <p:cNvPr id="172" name="グループ化 171"/>
          <p:cNvGrpSpPr/>
          <p:nvPr/>
        </p:nvGrpSpPr>
        <p:grpSpPr>
          <a:xfrm>
            <a:off x="1232779" y="1536690"/>
            <a:ext cx="10840024" cy="4579791"/>
            <a:chOff x="1097280" y="1277655"/>
            <a:chExt cx="10840024" cy="4579791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8449166" y="5026449"/>
              <a:ext cx="26460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/>
                <a:t>QGP</a:t>
              </a:r>
            </a:p>
            <a:p>
              <a:pPr algn="ctr"/>
              <a:r>
                <a:rPr lang="en-US" altLang="ja-JP" sz="2400" dirty="0" smtClean="0"/>
                <a:t>local equilibrium</a:t>
              </a:r>
              <a:endParaRPr kumimoji="1" lang="en-US" altLang="ja-JP" sz="2400" dirty="0" smtClean="0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097280" y="1277655"/>
              <a:ext cx="10840024" cy="3618183"/>
              <a:chOff x="2421387" y="29112253"/>
              <a:chExt cx="11361741" cy="4267945"/>
            </a:xfrm>
          </p:grpSpPr>
          <p:cxnSp>
            <p:nvCxnSpPr>
              <p:cNvPr id="8" name="直線矢印コネクタ 7"/>
              <p:cNvCxnSpPr/>
              <p:nvPr/>
            </p:nvCxnSpPr>
            <p:spPr>
              <a:xfrm>
                <a:off x="2421387" y="33327601"/>
                <a:ext cx="11203529" cy="52597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テキスト ボックス 8"/>
              <p:cNvSpPr txBox="1"/>
              <p:nvPr/>
            </p:nvSpPr>
            <p:spPr>
              <a:xfrm>
                <a:off x="11410170" y="32768432"/>
                <a:ext cx="2372958" cy="501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b="1" dirty="0" smtClean="0">
                    <a:latin typeface="+mn-ea"/>
                  </a:rPr>
                  <a:t>time evolution</a:t>
                </a:r>
                <a:endParaRPr kumimoji="1" lang="ja-JP" altLang="en-US" sz="2000" b="1" dirty="0">
                  <a:latin typeface="+mn-ea"/>
                </a:endParaRPr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2451348" y="29316001"/>
                <a:ext cx="1225075" cy="3747353"/>
                <a:chOff x="685271" y="2331315"/>
                <a:chExt cx="1225075" cy="3747353"/>
              </a:xfrm>
            </p:grpSpPr>
            <p:grpSp>
              <p:nvGrpSpPr>
                <p:cNvPr id="122" name="グループ化 121"/>
                <p:cNvGrpSpPr/>
                <p:nvPr/>
              </p:nvGrpSpPr>
              <p:grpSpPr>
                <a:xfrm>
                  <a:off x="685271" y="2477374"/>
                  <a:ext cx="1225075" cy="3510138"/>
                  <a:chOff x="7965436" y="908119"/>
                  <a:chExt cx="2066177" cy="4821282"/>
                </a:xfrm>
              </p:grpSpPr>
              <p:grpSp>
                <p:nvGrpSpPr>
                  <p:cNvPr id="125" name="グループ化 124"/>
                  <p:cNvGrpSpPr/>
                  <p:nvPr/>
                </p:nvGrpSpPr>
                <p:grpSpPr>
                  <a:xfrm>
                    <a:off x="9377751" y="2063175"/>
                    <a:ext cx="653862" cy="3666226"/>
                    <a:chOff x="4343496" y="965897"/>
                    <a:chExt cx="653862" cy="3666226"/>
                  </a:xfrm>
                </p:grpSpPr>
                <p:sp>
                  <p:nvSpPr>
                    <p:cNvPr id="149" name="円/楕円 148"/>
                    <p:cNvSpPr/>
                    <p:nvPr/>
                  </p:nvSpPr>
                  <p:spPr>
                    <a:xfrm>
                      <a:off x="4343496" y="965897"/>
                      <a:ext cx="653862" cy="3666226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0000">
                          <a:schemeClr val="accent3">
                            <a:alpha val="0"/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円/楕円 149"/>
                    <p:cNvSpPr/>
                    <p:nvPr/>
                  </p:nvSpPr>
                  <p:spPr>
                    <a:xfrm>
                      <a:off x="4601507" y="2943584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円/楕円 150"/>
                    <p:cNvSpPr/>
                    <p:nvPr/>
                  </p:nvSpPr>
                  <p:spPr>
                    <a:xfrm>
                      <a:off x="4821301" y="1865727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円/楕円 151"/>
                    <p:cNvSpPr/>
                    <p:nvPr/>
                  </p:nvSpPr>
                  <p:spPr>
                    <a:xfrm>
                      <a:off x="4420186" y="330374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" name="円/楕円 152"/>
                    <p:cNvSpPr/>
                    <p:nvPr/>
                  </p:nvSpPr>
                  <p:spPr>
                    <a:xfrm>
                      <a:off x="4543683" y="1191942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円/楕円 153"/>
                    <p:cNvSpPr/>
                    <p:nvPr/>
                  </p:nvSpPr>
                  <p:spPr>
                    <a:xfrm>
                      <a:off x="4597110" y="227154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円/楕円 154"/>
                    <p:cNvSpPr/>
                    <p:nvPr/>
                  </p:nvSpPr>
                  <p:spPr>
                    <a:xfrm>
                      <a:off x="4831467" y="2783828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円/楕円 155"/>
                    <p:cNvSpPr/>
                    <p:nvPr/>
                  </p:nvSpPr>
                  <p:spPr>
                    <a:xfrm>
                      <a:off x="4464442" y="1857308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" name="円/楕円 156"/>
                    <p:cNvSpPr/>
                    <p:nvPr/>
                  </p:nvSpPr>
                  <p:spPr>
                    <a:xfrm>
                      <a:off x="4384373" y="1954846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" name="円/楕円 157"/>
                    <p:cNvSpPr/>
                    <p:nvPr/>
                  </p:nvSpPr>
                  <p:spPr>
                    <a:xfrm>
                      <a:off x="4601957" y="177879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" name="円/楕円 158"/>
                    <p:cNvSpPr/>
                    <p:nvPr/>
                  </p:nvSpPr>
                  <p:spPr>
                    <a:xfrm>
                      <a:off x="4735033" y="1386867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円/楕円 159"/>
                    <p:cNvSpPr/>
                    <p:nvPr/>
                  </p:nvSpPr>
                  <p:spPr>
                    <a:xfrm>
                      <a:off x="4767326" y="357856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円/楕円 160"/>
                    <p:cNvSpPr/>
                    <p:nvPr/>
                  </p:nvSpPr>
                  <p:spPr>
                    <a:xfrm>
                      <a:off x="4768970" y="218850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円/楕円 161"/>
                    <p:cNvSpPr/>
                    <p:nvPr/>
                  </p:nvSpPr>
                  <p:spPr>
                    <a:xfrm>
                      <a:off x="4525302" y="2369087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円/楕円 162"/>
                    <p:cNvSpPr/>
                    <p:nvPr/>
                  </p:nvSpPr>
                  <p:spPr>
                    <a:xfrm>
                      <a:off x="4426929" y="2619033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円/楕円 163"/>
                    <p:cNvSpPr/>
                    <p:nvPr/>
                  </p:nvSpPr>
                  <p:spPr>
                    <a:xfrm>
                      <a:off x="4734359" y="2775864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円/楕円 164"/>
                    <p:cNvSpPr/>
                    <p:nvPr/>
                  </p:nvSpPr>
                  <p:spPr>
                    <a:xfrm>
                      <a:off x="4532827" y="324742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" name="円/楕円 165"/>
                    <p:cNvSpPr/>
                    <p:nvPr/>
                  </p:nvSpPr>
                  <p:spPr>
                    <a:xfrm>
                      <a:off x="4662470" y="357856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" name="円/楕円 166"/>
                    <p:cNvSpPr/>
                    <p:nvPr/>
                  </p:nvSpPr>
                  <p:spPr>
                    <a:xfrm>
                      <a:off x="4493482" y="122249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" name="円/楕円 167"/>
                    <p:cNvSpPr/>
                    <p:nvPr/>
                  </p:nvSpPr>
                  <p:spPr>
                    <a:xfrm>
                      <a:off x="4651279" y="106907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" name="円/楕円 168"/>
                    <p:cNvSpPr/>
                    <p:nvPr/>
                  </p:nvSpPr>
                  <p:spPr>
                    <a:xfrm>
                      <a:off x="4679159" y="1385804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" name="円/楕円 169"/>
                    <p:cNvSpPr/>
                    <p:nvPr/>
                  </p:nvSpPr>
                  <p:spPr>
                    <a:xfrm>
                      <a:off x="4566044" y="3819951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" name="グループ化 125"/>
                  <p:cNvGrpSpPr/>
                  <p:nvPr/>
                </p:nvGrpSpPr>
                <p:grpSpPr>
                  <a:xfrm>
                    <a:off x="7965436" y="908119"/>
                    <a:ext cx="658262" cy="3724004"/>
                    <a:chOff x="2607375" y="948661"/>
                    <a:chExt cx="658262" cy="3724004"/>
                  </a:xfrm>
                </p:grpSpPr>
                <p:sp>
                  <p:nvSpPr>
                    <p:cNvPr id="127" name="円/楕円 126"/>
                    <p:cNvSpPr/>
                    <p:nvPr/>
                  </p:nvSpPr>
                  <p:spPr>
                    <a:xfrm>
                      <a:off x="2607375" y="948661"/>
                      <a:ext cx="658262" cy="3666226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0000">
                          <a:schemeClr val="accent3">
                            <a:alpha val="0"/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円/楕円 127"/>
                    <p:cNvSpPr/>
                    <p:nvPr/>
                  </p:nvSpPr>
                  <p:spPr>
                    <a:xfrm>
                      <a:off x="2988466" y="144935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円/楕円 128"/>
                    <p:cNvSpPr/>
                    <p:nvPr/>
                  </p:nvSpPr>
                  <p:spPr>
                    <a:xfrm>
                      <a:off x="2643543" y="2500900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円/楕円 129"/>
                    <p:cNvSpPr/>
                    <p:nvPr/>
                  </p:nvSpPr>
                  <p:spPr>
                    <a:xfrm>
                      <a:off x="2879108" y="3739985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円/楕円 130"/>
                    <p:cNvSpPr/>
                    <p:nvPr/>
                  </p:nvSpPr>
                  <p:spPr>
                    <a:xfrm>
                      <a:off x="3037461" y="175447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" name="円/楕円 131"/>
                    <p:cNvSpPr/>
                    <p:nvPr/>
                  </p:nvSpPr>
                  <p:spPr>
                    <a:xfrm>
                      <a:off x="2845447" y="1845081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円/楕円 132"/>
                    <p:cNvSpPr/>
                    <p:nvPr/>
                  </p:nvSpPr>
                  <p:spPr>
                    <a:xfrm>
                      <a:off x="2744297" y="297506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円/楕円 133"/>
                    <p:cNvSpPr/>
                    <p:nvPr/>
                  </p:nvSpPr>
                  <p:spPr>
                    <a:xfrm>
                      <a:off x="2977056" y="284705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円/楕円 134"/>
                    <p:cNvSpPr/>
                    <p:nvPr/>
                  </p:nvSpPr>
                  <p:spPr>
                    <a:xfrm>
                      <a:off x="2826159" y="117387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円/楕円 135"/>
                    <p:cNvSpPr/>
                    <p:nvPr/>
                  </p:nvSpPr>
                  <p:spPr>
                    <a:xfrm>
                      <a:off x="3018627" y="3401121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円/楕円 136"/>
                    <p:cNvSpPr/>
                    <p:nvPr/>
                  </p:nvSpPr>
                  <p:spPr>
                    <a:xfrm>
                      <a:off x="2726092" y="368108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円/楕円 137"/>
                    <p:cNvSpPr/>
                    <p:nvPr/>
                  </p:nvSpPr>
                  <p:spPr>
                    <a:xfrm>
                      <a:off x="2729135" y="1614704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円/楕円 138"/>
                    <p:cNvSpPr/>
                    <p:nvPr/>
                  </p:nvSpPr>
                  <p:spPr>
                    <a:xfrm>
                      <a:off x="2863455" y="321165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円/楕円 139"/>
                    <p:cNvSpPr/>
                    <p:nvPr/>
                  </p:nvSpPr>
                  <p:spPr>
                    <a:xfrm>
                      <a:off x="2821883" y="233217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" name="円/楕円 140"/>
                    <p:cNvSpPr/>
                    <p:nvPr/>
                  </p:nvSpPr>
                  <p:spPr>
                    <a:xfrm>
                      <a:off x="3093000" y="2189048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円/楕円 141"/>
                    <p:cNvSpPr/>
                    <p:nvPr/>
                  </p:nvSpPr>
                  <p:spPr>
                    <a:xfrm>
                      <a:off x="2911246" y="2443686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円/楕円 142"/>
                    <p:cNvSpPr/>
                    <p:nvPr/>
                  </p:nvSpPr>
                  <p:spPr>
                    <a:xfrm>
                      <a:off x="2638315" y="3218901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円/楕円 143"/>
                    <p:cNvSpPr/>
                    <p:nvPr/>
                  </p:nvSpPr>
                  <p:spPr>
                    <a:xfrm>
                      <a:off x="3061517" y="2946576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円/楕円 144"/>
                    <p:cNvSpPr/>
                    <p:nvPr/>
                  </p:nvSpPr>
                  <p:spPr>
                    <a:xfrm>
                      <a:off x="2680882" y="202263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円/楕円 145"/>
                    <p:cNvSpPr/>
                    <p:nvPr/>
                  </p:nvSpPr>
                  <p:spPr>
                    <a:xfrm>
                      <a:off x="2913443" y="1040676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" name="円/楕円 146"/>
                    <p:cNvSpPr/>
                    <p:nvPr/>
                  </p:nvSpPr>
                  <p:spPr>
                    <a:xfrm>
                      <a:off x="2969353" y="3896288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" name="円/楕円 147"/>
                    <p:cNvSpPr/>
                    <p:nvPr/>
                  </p:nvSpPr>
                  <p:spPr>
                    <a:xfrm>
                      <a:off x="2701503" y="229488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3" name="左矢印 122"/>
                <p:cNvSpPr/>
                <p:nvPr/>
              </p:nvSpPr>
              <p:spPr>
                <a:xfrm>
                  <a:off x="1120312" y="5759891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左矢印 123"/>
                <p:cNvSpPr/>
                <p:nvPr/>
              </p:nvSpPr>
              <p:spPr>
                <a:xfrm rot="10800000">
                  <a:off x="1108084" y="2331315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4335490" y="29342756"/>
                <a:ext cx="2944486" cy="3771475"/>
                <a:chOff x="2691567" y="2650092"/>
                <a:chExt cx="2944486" cy="3771475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>
                  <a:off x="3089053" y="2793067"/>
                  <a:ext cx="2114783" cy="3510138"/>
                  <a:chOff x="4152607" y="727248"/>
                  <a:chExt cx="3566733" cy="4821282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>
                    <a:off x="4152607" y="727248"/>
                    <a:ext cx="3566733" cy="4821282"/>
                    <a:chOff x="4162655" y="1068892"/>
                    <a:chExt cx="3566733" cy="4821282"/>
                  </a:xfrm>
                </p:grpSpPr>
                <p:grpSp>
                  <p:nvGrpSpPr>
                    <p:cNvPr id="76" name="グループ化 75"/>
                    <p:cNvGrpSpPr/>
                    <p:nvPr/>
                  </p:nvGrpSpPr>
                  <p:grpSpPr>
                    <a:xfrm>
                      <a:off x="4162655" y="2223948"/>
                      <a:ext cx="653862" cy="3666226"/>
                      <a:chOff x="6654648" y="2223948"/>
                      <a:chExt cx="653862" cy="3666226"/>
                    </a:xfrm>
                  </p:grpSpPr>
                  <p:sp>
                    <p:nvSpPr>
                      <p:cNvPr id="100" name="円/楕円 99"/>
                      <p:cNvSpPr/>
                      <p:nvPr/>
                    </p:nvSpPr>
                    <p:spPr>
                      <a:xfrm>
                        <a:off x="6654648" y="2223948"/>
                        <a:ext cx="653862" cy="3666226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0"/>
                              <a:lumOff val="100000"/>
                            </a:schemeClr>
                          </a:gs>
                          <a:gs pos="40000">
                            <a:schemeClr val="accent3">
                              <a:alpha val="0"/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3">
                              <a:lumMod val="100000"/>
                            </a:schemeClr>
                          </a:gs>
                        </a:gsLst>
                        <a:path path="circle">
                          <a:fillToRect l="50000" t="-80000" r="50000" b="180000"/>
                        </a:path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1" name="円/楕円 100"/>
                      <p:cNvSpPr/>
                      <p:nvPr/>
                    </p:nvSpPr>
                    <p:spPr>
                      <a:xfrm>
                        <a:off x="6912659" y="4201635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2" name="円/楕円 101"/>
                      <p:cNvSpPr/>
                      <p:nvPr/>
                    </p:nvSpPr>
                    <p:spPr>
                      <a:xfrm>
                        <a:off x="7132453" y="3123778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円/楕円 102"/>
                      <p:cNvSpPr/>
                      <p:nvPr/>
                    </p:nvSpPr>
                    <p:spPr>
                      <a:xfrm>
                        <a:off x="6731338" y="4561800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4" name="円/楕円 103"/>
                      <p:cNvSpPr/>
                      <p:nvPr/>
                    </p:nvSpPr>
                    <p:spPr>
                      <a:xfrm>
                        <a:off x="6854835" y="2449993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" name="円/楕円 104"/>
                      <p:cNvSpPr/>
                      <p:nvPr/>
                    </p:nvSpPr>
                    <p:spPr>
                      <a:xfrm>
                        <a:off x="6908262" y="3529600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6" name="円/楕円 105"/>
                      <p:cNvSpPr/>
                      <p:nvPr/>
                    </p:nvSpPr>
                    <p:spPr>
                      <a:xfrm>
                        <a:off x="7142619" y="4041879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7" name="円/楕円 106"/>
                      <p:cNvSpPr/>
                      <p:nvPr/>
                    </p:nvSpPr>
                    <p:spPr>
                      <a:xfrm>
                        <a:off x="6775594" y="3115359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" name="円/楕円 107"/>
                      <p:cNvSpPr/>
                      <p:nvPr/>
                    </p:nvSpPr>
                    <p:spPr>
                      <a:xfrm>
                        <a:off x="6695525" y="3212897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9" name="円/楕円 108"/>
                      <p:cNvSpPr/>
                      <p:nvPr/>
                    </p:nvSpPr>
                    <p:spPr>
                      <a:xfrm>
                        <a:off x="6913109" y="3036846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" name="円/楕円 109"/>
                      <p:cNvSpPr/>
                      <p:nvPr/>
                    </p:nvSpPr>
                    <p:spPr>
                      <a:xfrm>
                        <a:off x="7046185" y="2644918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1" name="円/楕円 110"/>
                      <p:cNvSpPr/>
                      <p:nvPr/>
                    </p:nvSpPr>
                    <p:spPr>
                      <a:xfrm>
                        <a:off x="7078478" y="4836620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2" name="円/楕円 111"/>
                      <p:cNvSpPr/>
                      <p:nvPr/>
                    </p:nvSpPr>
                    <p:spPr>
                      <a:xfrm>
                        <a:off x="7080122" y="3446560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" name="円/楕円 112"/>
                      <p:cNvSpPr/>
                      <p:nvPr/>
                    </p:nvSpPr>
                    <p:spPr>
                      <a:xfrm>
                        <a:off x="6836454" y="3627138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" name="円/楕円 113"/>
                      <p:cNvSpPr/>
                      <p:nvPr/>
                    </p:nvSpPr>
                    <p:spPr>
                      <a:xfrm>
                        <a:off x="6738081" y="3877084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" name="円/楕円 114"/>
                      <p:cNvSpPr/>
                      <p:nvPr/>
                    </p:nvSpPr>
                    <p:spPr>
                      <a:xfrm>
                        <a:off x="7045511" y="4033915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" name="円/楕円 115"/>
                      <p:cNvSpPr/>
                      <p:nvPr/>
                    </p:nvSpPr>
                    <p:spPr>
                      <a:xfrm>
                        <a:off x="6843979" y="4505476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" name="円/楕円 116"/>
                      <p:cNvSpPr/>
                      <p:nvPr/>
                    </p:nvSpPr>
                    <p:spPr>
                      <a:xfrm>
                        <a:off x="6973622" y="4836620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" name="円/楕円 117"/>
                      <p:cNvSpPr/>
                      <p:nvPr/>
                    </p:nvSpPr>
                    <p:spPr>
                      <a:xfrm>
                        <a:off x="6804634" y="2480541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" name="円/楕円 118"/>
                      <p:cNvSpPr/>
                      <p:nvPr/>
                    </p:nvSpPr>
                    <p:spPr>
                      <a:xfrm>
                        <a:off x="6962431" y="2327126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" name="円/楕円 119"/>
                      <p:cNvSpPr/>
                      <p:nvPr/>
                    </p:nvSpPr>
                    <p:spPr>
                      <a:xfrm>
                        <a:off x="6990311" y="2643855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" name="円/楕円 120"/>
                      <p:cNvSpPr/>
                      <p:nvPr/>
                    </p:nvSpPr>
                    <p:spPr>
                      <a:xfrm>
                        <a:off x="6877196" y="5078002"/>
                        <a:ext cx="145125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7" name="グループ化 76"/>
                    <p:cNvGrpSpPr/>
                    <p:nvPr/>
                  </p:nvGrpSpPr>
                  <p:grpSpPr>
                    <a:xfrm>
                      <a:off x="7071126" y="1068892"/>
                      <a:ext cx="658262" cy="3724004"/>
                      <a:chOff x="5242333" y="1068892"/>
                      <a:chExt cx="658262" cy="3724004"/>
                    </a:xfrm>
                  </p:grpSpPr>
                  <p:sp>
                    <p:nvSpPr>
                      <p:cNvPr id="78" name="円/楕円 77"/>
                      <p:cNvSpPr/>
                      <p:nvPr/>
                    </p:nvSpPr>
                    <p:spPr>
                      <a:xfrm>
                        <a:off x="5242333" y="1068892"/>
                        <a:ext cx="658262" cy="3666226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0"/>
                              <a:lumOff val="100000"/>
                            </a:schemeClr>
                          </a:gs>
                          <a:gs pos="40000">
                            <a:schemeClr val="accent3">
                              <a:alpha val="0"/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3">
                              <a:lumMod val="100000"/>
                            </a:schemeClr>
                          </a:gs>
                        </a:gsLst>
                        <a:path path="circle">
                          <a:fillToRect l="50000" t="-80000" r="50000" b="180000"/>
                        </a:path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" name="円/楕円 78"/>
                      <p:cNvSpPr/>
                      <p:nvPr/>
                    </p:nvSpPr>
                    <p:spPr>
                      <a:xfrm>
                        <a:off x="5623424" y="1569588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" name="円/楕円 79"/>
                      <p:cNvSpPr/>
                      <p:nvPr/>
                    </p:nvSpPr>
                    <p:spPr>
                      <a:xfrm>
                        <a:off x="5278501" y="2621131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" name="円/楕円 80"/>
                      <p:cNvSpPr/>
                      <p:nvPr/>
                    </p:nvSpPr>
                    <p:spPr>
                      <a:xfrm>
                        <a:off x="5514066" y="3860216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" name="円/楕円 81"/>
                      <p:cNvSpPr/>
                      <p:nvPr/>
                    </p:nvSpPr>
                    <p:spPr>
                      <a:xfrm>
                        <a:off x="5672419" y="1874703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" name="円/楕円 82"/>
                      <p:cNvSpPr/>
                      <p:nvPr/>
                    </p:nvSpPr>
                    <p:spPr>
                      <a:xfrm>
                        <a:off x="5480405" y="1965312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" name="円/楕円 83"/>
                      <p:cNvSpPr/>
                      <p:nvPr/>
                    </p:nvSpPr>
                    <p:spPr>
                      <a:xfrm>
                        <a:off x="5379255" y="3095293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" name="円/楕円 84"/>
                      <p:cNvSpPr/>
                      <p:nvPr/>
                    </p:nvSpPr>
                    <p:spPr>
                      <a:xfrm>
                        <a:off x="5612014" y="2967288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" name="円/楕円 85"/>
                      <p:cNvSpPr/>
                      <p:nvPr/>
                    </p:nvSpPr>
                    <p:spPr>
                      <a:xfrm>
                        <a:off x="5461117" y="1294103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" name="円/楕円 86"/>
                      <p:cNvSpPr/>
                      <p:nvPr/>
                    </p:nvSpPr>
                    <p:spPr>
                      <a:xfrm>
                        <a:off x="5653585" y="3521352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" name="円/楕円 87"/>
                      <p:cNvSpPr/>
                      <p:nvPr/>
                    </p:nvSpPr>
                    <p:spPr>
                      <a:xfrm>
                        <a:off x="5361050" y="3801314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" name="円/楕円 88"/>
                      <p:cNvSpPr/>
                      <p:nvPr/>
                    </p:nvSpPr>
                    <p:spPr>
                      <a:xfrm>
                        <a:off x="5364093" y="1734935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円/楕円 89"/>
                      <p:cNvSpPr/>
                      <p:nvPr/>
                    </p:nvSpPr>
                    <p:spPr>
                      <a:xfrm>
                        <a:off x="5498413" y="3331888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円/楕円 90"/>
                      <p:cNvSpPr/>
                      <p:nvPr/>
                    </p:nvSpPr>
                    <p:spPr>
                      <a:xfrm>
                        <a:off x="5456841" y="2452404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" name="円/楕円 91"/>
                      <p:cNvSpPr/>
                      <p:nvPr/>
                    </p:nvSpPr>
                    <p:spPr>
                      <a:xfrm>
                        <a:off x="5727958" y="2309279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B05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3" name="円/楕円 92"/>
                      <p:cNvSpPr/>
                      <p:nvPr/>
                    </p:nvSpPr>
                    <p:spPr>
                      <a:xfrm>
                        <a:off x="5546204" y="2563917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円/楕円 93"/>
                      <p:cNvSpPr/>
                      <p:nvPr/>
                    </p:nvSpPr>
                    <p:spPr>
                      <a:xfrm>
                        <a:off x="5273273" y="3339132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5" name="円/楕円 94"/>
                      <p:cNvSpPr/>
                      <p:nvPr/>
                    </p:nvSpPr>
                    <p:spPr>
                      <a:xfrm>
                        <a:off x="5696475" y="3066807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6" name="円/楕円 95"/>
                      <p:cNvSpPr/>
                      <p:nvPr/>
                    </p:nvSpPr>
                    <p:spPr>
                      <a:xfrm>
                        <a:off x="5315840" y="2142864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7" name="円/楕円 96"/>
                      <p:cNvSpPr/>
                      <p:nvPr/>
                    </p:nvSpPr>
                    <p:spPr>
                      <a:xfrm>
                        <a:off x="5548401" y="1160907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" name="円/楕円 97"/>
                      <p:cNvSpPr/>
                      <p:nvPr/>
                    </p:nvSpPr>
                    <p:spPr>
                      <a:xfrm>
                        <a:off x="5604311" y="4016519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70C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" name="円/楕円 98"/>
                      <p:cNvSpPr/>
                      <p:nvPr/>
                    </p:nvSpPr>
                    <p:spPr>
                      <a:xfrm>
                        <a:off x="5336461" y="2415114"/>
                        <a:ext cx="146102" cy="77637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/>
                          </a:gs>
                          <a:gs pos="100000">
                            <a:schemeClr val="accent2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2">
                              <a:lumMod val="100000"/>
                            </a:schemeClr>
                          </a:gs>
                        </a:gsLst>
                        <a:path path="circle">
                          <a:fillToRect r="100000" b="100000"/>
                        </a:path>
                        <a:tileRect l="-100000" t="-100000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67" name="角丸四角形 66"/>
                  <p:cNvSpPr/>
                  <p:nvPr/>
                </p:nvSpPr>
                <p:spPr>
                  <a:xfrm>
                    <a:off x="4476758" y="2282331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70C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70C0">
                          <a:lumMod val="100000"/>
                        </a:srgbClr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4580373" y="2873884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B05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4432863" y="2563716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B05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4444726" y="3961867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FF000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4419481" y="3561279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B05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>
                  <a:xfrm>
                    <a:off x="4419481" y="2385117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FF000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>
                  <a:xfrm>
                    <a:off x="4438244" y="3089872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FF000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>
                  <a:xfrm>
                    <a:off x="4253692" y="3768141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70C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70C0">
                          <a:lumMod val="100000"/>
                        </a:srgbClr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>
                  <a:xfrm>
                    <a:off x="4419482" y="3286314"/>
                    <a:ext cx="2876829" cy="252575"/>
                  </a:xfrm>
                  <a:prstGeom prst="roundRect">
                    <a:avLst/>
                  </a:prstGeom>
                  <a:gradFill flip="none" rotWithShape="1">
                    <a:gsLst>
                      <a:gs pos="17000">
                        <a:srgbClr val="0070C0"/>
                      </a:gs>
                      <a:gs pos="0">
                        <a:schemeClr val="bg1">
                          <a:alpha val="50000"/>
                        </a:schemeClr>
                      </a:gs>
                      <a:gs pos="83000">
                        <a:srgbClr val="0070C0">
                          <a:lumMod val="100000"/>
                        </a:srgbClr>
                      </a:gs>
                      <a:gs pos="100000">
                        <a:schemeClr val="accent2">
                          <a:lumMod val="0"/>
                          <a:lumOff val="100000"/>
                          <a:alpha val="5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左矢印 63"/>
                <p:cNvSpPr/>
                <p:nvPr/>
              </p:nvSpPr>
              <p:spPr>
                <a:xfrm rot="10800000">
                  <a:off x="5276301" y="2650092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左矢印 64"/>
                <p:cNvSpPr/>
                <p:nvPr/>
              </p:nvSpPr>
              <p:spPr>
                <a:xfrm>
                  <a:off x="2691567" y="6102790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/>
              <p:cNvGrpSpPr/>
              <p:nvPr/>
            </p:nvGrpSpPr>
            <p:grpSpPr>
              <a:xfrm>
                <a:off x="9555056" y="29112253"/>
                <a:ext cx="3941065" cy="3878992"/>
                <a:chOff x="5417617" y="2135578"/>
                <a:chExt cx="3941065" cy="3878992"/>
              </a:xfrm>
            </p:grpSpPr>
            <p:grpSp>
              <p:nvGrpSpPr>
                <p:cNvPr id="14" name="グループ化 13"/>
                <p:cNvGrpSpPr/>
                <p:nvPr/>
              </p:nvGrpSpPr>
              <p:grpSpPr>
                <a:xfrm>
                  <a:off x="5771671" y="3230071"/>
                  <a:ext cx="387687" cy="2669199"/>
                  <a:chOff x="6654648" y="2223948"/>
                  <a:chExt cx="653862" cy="3666226"/>
                </a:xfrm>
              </p:grpSpPr>
              <p:sp>
                <p:nvSpPr>
                  <p:cNvPr id="41" name="円/楕円 40"/>
                  <p:cNvSpPr/>
                  <p:nvPr/>
                </p:nvSpPr>
                <p:spPr>
                  <a:xfrm>
                    <a:off x="6654648" y="2223948"/>
                    <a:ext cx="653862" cy="366622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40000">
                        <a:schemeClr val="accent3">
                          <a:alpha val="0"/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41"/>
                  <p:cNvSpPr/>
                  <p:nvPr/>
                </p:nvSpPr>
                <p:spPr>
                  <a:xfrm>
                    <a:off x="6912659" y="420163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>
                  <a:xfrm>
                    <a:off x="7132453" y="3123778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円/楕円 43"/>
                  <p:cNvSpPr/>
                  <p:nvPr/>
                </p:nvSpPr>
                <p:spPr>
                  <a:xfrm>
                    <a:off x="6731338" y="456180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円/楕円 44"/>
                  <p:cNvSpPr/>
                  <p:nvPr/>
                </p:nvSpPr>
                <p:spPr>
                  <a:xfrm>
                    <a:off x="6854835" y="2449993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45"/>
                  <p:cNvSpPr/>
                  <p:nvPr/>
                </p:nvSpPr>
                <p:spPr>
                  <a:xfrm>
                    <a:off x="6908262" y="352960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46"/>
                  <p:cNvSpPr/>
                  <p:nvPr/>
                </p:nvSpPr>
                <p:spPr>
                  <a:xfrm>
                    <a:off x="7142619" y="404187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7"/>
                  <p:cNvSpPr/>
                  <p:nvPr/>
                </p:nvSpPr>
                <p:spPr>
                  <a:xfrm>
                    <a:off x="6775594" y="311535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48"/>
                  <p:cNvSpPr/>
                  <p:nvPr/>
                </p:nvSpPr>
                <p:spPr>
                  <a:xfrm>
                    <a:off x="6695525" y="3212897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49"/>
                  <p:cNvSpPr/>
                  <p:nvPr/>
                </p:nvSpPr>
                <p:spPr>
                  <a:xfrm>
                    <a:off x="6913109" y="3036846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50"/>
                  <p:cNvSpPr/>
                  <p:nvPr/>
                </p:nvSpPr>
                <p:spPr>
                  <a:xfrm>
                    <a:off x="7046185" y="2644918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>
                  <a:xfrm>
                    <a:off x="7078478" y="483662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/楕円 52"/>
                  <p:cNvSpPr/>
                  <p:nvPr/>
                </p:nvSpPr>
                <p:spPr>
                  <a:xfrm>
                    <a:off x="7080122" y="344656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53"/>
                  <p:cNvSpPr/>
                  <p:nvPr/>
                </p:nvSpPr>
                <p:spPr>
                  <a:xfrm>
                    <a:off x="6836454" y="3627138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54"/>
                  <p:cNvSpPr/>
                  <p:nvPr/>
                </p:nvSpPr>
                <p:spPr>
                  <a:xfrm>
                    <a:off x="6738081" y="3877084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5"/>
                  <p:cNvSpPr/>
                  <p:nvPr/>
                </p:nvSpPr>
                <p:spPr>
                  <a:xfrm>
                    <a:off x="7045511" y="403391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>
                  <a:xfrm>
                    <a:off x="6843979" y="4505476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>
                  <a:xfrm>
                    <a:off x="6973622" y="483662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>
                  <a:xfrm>
                    <a:off x="6804634" y="2480541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>
                  <a:xfrm>
                    <a:off x="6962431" y="2327126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>
                  <a:xfrm>
                    <a:off x="6990311" y="264385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>
                  <a:xfrm>
                    <a:off x="6877196" y="5078002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" name="グループ化 14"/>
                <p:cNvGrpSpPr/>
                <p:nvPr/>
              </p:nvGrpSpPr>
              <p:grpSpPr>
                <a:xfrm>
                  <a:off x="8546963" y="2228694"/>
                  <a:ext cx="390296" cy="2711264"/>
                  <a:chOff x="8109804" y="2054299"/>
                  <a:chExt cx="390296" cy="2711264"/>
                </a:xfrm>
              </p:grpSpPr>
              <p:sp>
                <p:nvSpPr>
                  <p:cNvPr id="19" name="円/楕円 18"/>
                  <p:cNvSpPr/>
                  <p:nvPr/>
                </p:nvSpPr>
                <p:spPr>
                  <a:xfrm>
                    <a:off x="8109804" y="2054299"/>
                    <a:ext cx="390296" cy="266919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40000">
                        <a:schemeClr val="accent3">
                          <a:alpha val="0"/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円/楕円 19"/>
                  <p:cNvSpPr/>
                  <p:nvPr/>
                </p:nvSpPr>
                <p:spPr>
                  <a:xfrm>
                    <a:off x="8335760" y="2418831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円/楕円 20"/>
                  <p:cNvSpPr/>
                  <p:nvPr/>
                </p:nvSpPr>
                <p:spPr>
                  <a:xfrm>
                    <a:off x="8131249" y="3184408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円/楕円 21"/>
                  <p:cNvSpPr/>
                  <p:nvPr/>
                </p:nvSpPr>
                <p:spPr>
                  <a:xfrm>
                    <a:off x="8270920" y="4086525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円/楕円 22"/>
                  <p:cNvSpPr/>
                  <p:nvPr/>
                </p:nvSpPr>
                <p:spPr>
                  <a:xfrm>
                    <a:off x="8364810" y="2640970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円/楕円 23"/>
                  <p:cNvSpPr/>
                  <p:nvPr/>
                </p:nvSpPr>
                <p:spPr>
                  <a:xfrm>
                    <a:off x="8250961" y="2706938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円/楕円 24"/>
                  <p:cNvSpPr/>
                  <p:nvPr/>
                </p:nvSpPr>
                <p:spPr>
                  <a:xfrm>
                    <a:off x="8190988" y="3529622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円/楕円 25"/>
                  <p:cNvSpPr/>
                  <p:nvPr/>
                </p:nvSpPr>
                <p:spPr>
                  <a:xfrm>
                    <a:off x="8328995" y="3436428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円/楕円 26"/>
                  <p:cNvSpPr/>
                  <p:nvPr/>
                </p:nvSpPr>
                <p:spPr>
                  <a:xfrm>
                    <a:off x="8239525" y="2218264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円/楕円 27"/>
                  <p:cNvSpPr/>
                  <p:nvPr/>
                </p:nvSpPr>
                <p:spPr>
                  <a:xfrm>
                    <a:off x="8353643" y="3839814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円/楕円 28"/>
                  <p:cNvSpPr/>
                  <p:nvPr/>
                </p:nvSpPr>
                <p:spPr>
                  <a:xfrm>
                    <a:off x="8180194" y="4043641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円/楕円 29"/>
                  <p:cNvSpPr/>
                  <p:nvPr/>
                </p:nvSpPr>
                <p:spPr>
                  <a:xfrm>
                    <a:off x="8181998" y="2539212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8261639" y="3701875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円/楕円 31"/>
                  <p:cNvSpPr/>
                  <p:nvPr/>
                </p:nvSpPr>
                <p:spPr>
                  <a:xfrm>
                    <a:off x="8236990" y="3061566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8397740" y="2957364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8289975" y="3142753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8128149" y="3707149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8379073" y="3508883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8153388" y="2836205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8291278" y="2121291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8324428" y="4200321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8165614" y="3034417"/>
                    <a:ext cx="86627" cy="56524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角丸四角形 15"/>
                <p:cNvSpPr/>
                <p:nvPr/>
              </p:nvSpPr>
              <p:spPr>
                <a:xfrm>
                  <a:off x="6145100" y="3265223"/>
                  <a:ext cx="2399125" cy="1640924"/>
                </a:xfrm>
                <a:prstGeom prst="roundRect">
                  <a:avLst/>
                </a:prstGeom>
                <a:gradFill>
                  <a:gsLst>
                    <a:gs pos="96000">
                      <a:srgbClr val="FF0000">
                        <a:alpha val="63000"/>
                      </a:srgbClr>
                    </a:gs>
                    <a:gs pos="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左矢印 16"/>
                <p:cNvSpPr/>
                <p:nvPr/>
              </p:nvSpPr>
              <p:spPr>
                <a:xfrm rot="10800000">
                  <a:off x="8998930" y="2135578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左矢印 17"/>
                <p:cNvSpPr/>
                <p:nvPr/>
              </p:nvSpPr>
              <p:spPr>
                <a:xfrm>
                  <a:off x="5417617" y="5695793"/>
                  <a:ext cx="359752" cy="318777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テキスト ボックス 12"/>
              <p:cNvSpPr txBox="1"/>
              <p:nvPr/>
            </p:nvSpPr>
            <p:spPr>
              <a:xfrm>
                <a:off x="7602251" y="30632384"/>
                <a:ext cx="141577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9600" dirty="0" smtClean="0"/>
                  <a:t>？</a:t>
                </a:r>
                <a:endParaRPr kumimoji="1" lang="ja-JP" altLang="en-US" sz="9600" dirty="0"/>
              </a:p>
            </p:txBody>
          </p:sp>
        </p:grpSp>
      </p:grpSp>
      <p:pic>
        <p:nvPicPr>
          <p:cNvPr id="173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tau_{\text{thermal}} \sim 0.6 -1.0 \, \text{fm/c}&#10;\end{align*}&lt;/body&gt;&#10;  &lt;fcolor&gt;FF000000&lt;/fcolor&gt;&#10;  &lt;bcolor&gt;FFFFFFFF&lt;/bcolor&gt;&#10;  &lt;transparent&gt;True&lt;/transparent&gt;&#10;  &lt;resolution&gt;1800&lt;/resolution&gt;&#10;  &lt;imageh&gt;249&lt;/imageh&gt;&#10;  &lt;imagew&gt;2614&lt;/imagew&gt;&#10;  &lt;scale&gt;50&lt;/scale&gt;&#10;  &lt;cursor&gt;5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713" y="6046366"/>
            <a:ext cx="4112066" cy="408518"/>
          </a:xfrm>
          <a:prstGeom prst="rect">
            <a:avLst/>
          </a:prstGeom>
        </p:spPr>
      </p:pic>
      <p:sp>
        <p:nvSpPr>
          <p:cNvPr id="174" name="左右矢印 173"/>
          <p:cNvSpPr/>
          <p:nvPr/>
        </p:nvSpPr>
        <p:spPr>
          <a:xfrm>
            <a:off x="1636448" y="5323282"/>
            <a:ext cx="7036489" cy="3615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2849014" y="5851522"/>
            <a:ext cx="4982827" cy="7836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09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234649"/>
            <a:ext cx="10058400" cy="1450757"/>
          </a:xfrm>
        </p:spPr>
        <p:txBody>
          <a:bodyPr/>
          <a:lstStyle/>
          <a:p>
            <a:pPr algn="ctr"/>
            <a:r>
              <a:rPr lang="en-US" altLang="ja-JP" dirty="0" smtClean="0"/>
              <a:t>Motivation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Early </a:t>
            </a:r>
            <a:r>
              <a:rPr lang="en-US" altLang="ja-JP" dirty="0" err="1" smtClean="0"/>
              <a:t>thermalization</a:t>
            </a:r>
            <a:r>
              <a:rPr lang="en-US" altLang="ja-JP" dirty="0" smtClean="0"/>
              <a:t> problem</a:t>
            </a:r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129926" y="1550751"/>
            <a:ext cx="8385674" cy="2737513"/>
            <a:chOff x="2421387" y="29112253"/>
            <a:chExt cx="11361741" cy="4267945"/>
          </a:xfrm>
        </p:grpSpPr>
        <p:cxnSp>
          <p:nvCxnSpPr>
            <p:cNvPr id="8" name="直線矢印コネクタ 7"/>
            <p:cNvCxnSpPr/>
            <p:nvPr/>
          </p:nvCxnSpPr>
          <p:spPr>
            <a:xfrm>
              <a:off x="2421387" y="33327601"/>
              <a:ext cx="11203529" cy="5259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11410170" y="32768432"/>
              <a:ext cx="2372958" cy="501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+mn-ea"/>
                </a:rPr>
                <a:t>time evolution</a:t>
              </a:r>
              <a:endParaRPr kumimoji="1" lang="ja-JP" altLang="en-US" sz="2000" b="1" dirty="0">
                <a:latin typeface="+mn-ea"/>
              </a:endParaRPr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2451348" y="29316001"/>
              <a:ext cx="1225075" cy="3747353"/>
              <a:chOff x="685271" y="2331315"/>
              <a:chExt cx="1225075" cy="3747353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>
                <a:off x="685271" y="2477374"/>
                <a:ext cx="1225075" cy="3510138"/>
                <a:chOff x="7965436" y="908119"/>
                <a:chExt cx="2066177" cy="4821282"/>
              </a:xfrm>
            </p:grpSpPr>
            <p:grpSp>
              <p:nvGrpSpPr>
                <p:cNvPr id="125" name="グループ化 124"/>
                <p:cNvGrpSpPr/>
                <p:nvPr/>
              </p:nvGrpSpPr>
              <p:grpSpPr>
                <a:xfrm>
                  <a:off x="9377751" y="2063175"/>
                  <a:ext cx="653862" cy="3666226"/>
                  <a:chOff x="4343496" y="965897"/>
                  <a:chExt cx="653862" cy="3666226"/>
                </a:xfrm>
              </p:grpSpPr>
              <p:sp>
                <p:nvSpPr>
                  <p:cNvPr id="149" name="円/楕円 148"/>
                  <p:cNvSpPr/>
                  <p:nvPr/>
                </p:nvSpPr>
                <p:spPr>
                  <a:xfrm>
                    <a:off x="4343496" y="965897"/>
                    <a:ext cx="653862" cy="366622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40000">
                        <a:schemeClr val="accent3">
                          <a:alpha val="0"/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円/楕円 149"/>
                  <p:cNvSpPr/>
                  <p:nvPr/>
                </p:nvSpPr>
                <p:spPr>
                  <a:xfrm>
                    <a:off x="4601507" y="2943584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円/楕円 150"/>
                  <p:cNvSpPr/>
                  <p:nvPr/>
                </p:nvSpPr>
                <p:spPr>
                  <a:xfrm>
                    <a:off x="4821301" y="1865727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円/楕円 151"/>
                  <p:cNvSpPr/>
                  <p:nvPr/>
                </p:nvSpPr>
                <p:spPr>
                  <a:xfrm>
                    <a:off x="4420186" y="330374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円/楕円 152"/>
                  <p:cNvSpPr/>
                  <p:nvPr/>
                </p:nvSpPr>
                <p:spPr>
                  <a:xfrm>
                    <a:off x="4543683" y="1191942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円/楕円 153"/>
                  <p:cNvSpPr/>
                  <p:nvPr/>
                </p:nvSpPr>
                <p:spPr>
                  <a:xfrm>
                    <a:off x="4597110" y="227154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円/楕円 154"/>
                  <p:cNvSpPr/>
                  <p:nvPr/>
                </p:nvSpPr>
                <p:spPr>
                  <a:xfrm>
                    <a:off x="4831467" y="2783828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円/楕円 155"/>
                  <p:cNvSpPr/>
                  <p:nvPr/>
                </p:nvSpPr>
                <p:spPr>
                  <a:xfrm>
                    <a:off x="4464442" y="1857308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円/楕円 156"/>
                  <p:cNvSpPr/>
                  <p:nvPr/>
                </p:nvSpPr>
                <p:spPr>
                  <a:xfrm>
                    <a:off x="4384373" y="1954846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円/楕円 157"/>
                  <p:cNvSpPr/>
                  <p:nvPr/>
                </p:nvSpPr>
                <p:spPr>
                  <a:xfrm>
                    <a:off x="4601957" y="177879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円/楕円 158"/>
                  <p:cNvSpPr/>
                  <p:nvPr/>
                </p:nvSpPr>
                <p:spPr>
                  <a:xfrm>
                    <a:off x="4735033" y="1386867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円/楕円 159"/>
                  <p:cNvSpPr/>
                  <p:nvPr/>
                </p:nvSpPr>
                <p:spPr>
                  <a:xfrm>
                    <a:off x="4767326" y="357856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円/楕円 160"/>
                  <p:cNvSpPr/>
                  <p:nvPr/>
                </p:nvSpPr>
                <p:spPr>
                  <a:xfrm>
                    <a:off x="4768970" y="218850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円/楕円 161"/>
                  <p:cNvSpPr/>
                  <p:nvPr/>
                </p:nvSpPr>
                <p:spPr>
                  <a:xfrm>
                    <a:off x="4525302" y="2369087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円/楕円 162"/>
                  <p:cNvSpPr/>
                  <p:nvPr/>
                </p:nvSpPr>
                <p:spPr>
                  <a:xfrm>
                    <a:off x="4426929" y="2619033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円/楕円 163"/>
                  <p:cNvSpPr/>
                  <p:nvPr/>
                </p:nvSpPr>
                <p:spPr>
                  <a:xfrm>
                    <a:off x="4734359" y="2775864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円/楕円 164"/>
                  <p:cNvSpPr/>
                  <p:nvPr/>
                </p:nvSpPr>
                <p:spPr>
                  <a:xfrm>
                    <a:off x="4532827" y="324742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円/楕円 165"/>
                  <p:cNvSpPr/>
                  <p:nvPr/>
                </p:nvSpPr>
                <p:spPr>
                  <a:xfrm>
                    <a:off x="4662470" y="3578569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円/楕円 166"/>
                  <p:cNvSpPr/>
                  <p:nvPr/>
                </p:nvSpPr>
                <p:spPr>
                  <a:xfrm>
                    <a:off x="4493482" y="1222490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円/楕円 167"/>
                  <p:cNvSpPr/>
                  <p:nvPr/>
                </p:nvSpPr>
                <p:spPr>
                  <a:xfrm>
                    <a:off x="4651279" y="1069075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円/楕円 168"/>
                  <p:cNvSpPr/>
                  <p:nvPr/>
                </p:nvSpPr>
                <p:spPr>
                  <a:xfrm>
                    <a:off x="4679159" y="1385804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円/楕円 169"/>
                  <p:cNvSpPr/>
                  <p:nvPr/>
                </p:nvSpPr>
                <p:spPr>
                  <a:xfrm>
                    <a:off x="4566044" y="3819951"/>
                    <a:ext cx="145125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" name="グループ化 125"/>
                <p:cNvGrpSpPr/>
                <p:nvPr/>
              </p:nvGrpSpPr>
              <p:grpSpPr>
                <a:xfrm>
                  <a:off x="7965436" y="908119"/>
                  <a:ext cx="658262" cy="3724004"/>
                  <a:chOff x="2607375" y="948661"/>
                  <a:chExt cx="658262" cy="3724004"/>
                </a:xfrm>
              </p:grpSpPr>
              <p:sp>
                <p:nvSpPr>
                  <p:cNvPr id="127" name="円/楕円 126"/>
                  <p:cNvSpPr/>
                  <p:nvPr/>
                </p:nvSpPr>
                <p:spPr>
                  <a:xfrm>
                    <a:off x="2607375" y="948661"/>
                    <a:ext cx="658262" cy="366622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40000">
                        <a:schemeClr val="accent3">
                          <a:alpha val="0"/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円/楕円 127"/>
                  <p:cNvSpPr/>
                  <p:nvPr/>
                </p:nvSpPr>
                <p:spPr>
                  <a:xfrm>
                    <a:off x="2988466" y="1449357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円/楕円 128"/>
                  <p:cNvSpPr/>
                  <p:nvPr/>
                </p:nvSpPr>
                <p:spPr>
                  <a:xfrm>
                    <a:off x="2643543" y="2500900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円/楕円 129"/>
                  <p:cNvSpPr/>
                  <p:nvPr/>
                </p:nvSpPr>
                <p:spPr>
                  <a:xfrm>
                    <a:off x="2879108" y="3739985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円/楕円 130"/>
                  <p:cNvSpPr/>
                  <p:nvPr/>
                </p:nvSpPr>
                <p:spPr>
                  <a:xfrm>
                    <a:off x="3037461" y="1754472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円/楕円 131"/>
                  <p:cNvSpPr/>
                  <p:nvPr/>
                </p:nvSpPr>
                <p:spPr>
                  <a:xfrm>
                    <a:off x="2845447" y="1845081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円/楕円 132"/>
                  <p:cNvSpPr/>
                  <p:nvPr/>
                </p:nvSpPr>
                <p:spPr>
                  <a:xfrm>
                    <a:off x="2744297" y="2975062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円/楕円 133"/>
                  <p:cNvSpPr/>
                  <p:nvPr/>
                </p:nvSpPr>
                <p:spPr>
                  <a:xfrm>
                    <a:off x="2977056" y="2847057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円/楕円 134"/>
                  <p:cNvSpPr/>
                  <p:nvPr/>
                </p:nvSpPr>
                <p:spPr>
                  <a:xfrm>
                    <a:off x="2826159" y="1173872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円/楕円 135"/>
                  <p:cNvSpPr/>
                  <p:nvPr/>
                </p:nvSpPr>
                <p:spPr>
                  <a:xfrm>
                    <a:off x="3018627" y="3401121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円/楕円 136"/>
                  <p:cNvSpPr/>
                  <p:nvPr/>
                </p:nvSpPr>
                <p:spPr>
                  <a:xfrm>
                    <a:off x="2726092" y="3681083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円/楕円 137"/>
                  <p:cNvSpPr/>
                  <p:nvPr/>
                </p:nvSpPr>
                <p:spPr>
                  <a:xfrm>
                    <a:off x="2729135" y="1614704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円/楕円 138"/>
                  <p:cNvSpPr/>
                  <p:nvPr/>
                </p:nvSpPr>
                <p:spPr>
                  <a:xfrm>
                    <a:off x="2863455" y="3211657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円/楕円 139"/>
                  <p:cNvSpPr/>
                  <p:nvPr/>
                </p:nvSpPr>
                <p:spPr>
                  <a:xfrm>
                    <a:off x="2821883" y="2332173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円/楕円 140"/>
                  <p:cNvSpPr/>
                  <p:nvPr/>
                </p:nvSpPr>
                <p:spPr>
                  <a:xfrm>
                    <a:off x="3093000" y="2189048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円/楕円 141"/>
                  <p:cNvSpPr/>
                  <p:nvPr/>
                </p:nvSpPr>
                <p:spPr>
                  <a:xfrm>
                    <a:off x="2911246" y="2443686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円/楕円 142"/>
                  <p:cNvSpPr/>
                  <p:nvPr/>
                </p:nvSpPr>
                <p:spPr>
                  <a:xfrm>
                    <a:off x="2638315" y="3218901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円/楕円 143"/>
                  <p:cNvSpPr/>
                  <p:nvPr/>
                </p:nvSpPr>
                <p:spPr>
                  <a:xfrm>
                    <a:off x="3061517" y="2946576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円/楕円 144"/>
                  <p:cNvSpPr/>
                  <p:nvPr/>
                </p:nvSpPr>
                <p:spPr>
                  <a:xfrm>
                    <a:off x="2680882" y="2022633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円/楕円 145"/>
                  <p:cNvSpPr/>
                  <p:nvPr/>
                </p:nvSpPr>
                <p:spPr>
                  <a:xfrm>
                    <a:off x="2913443" y="1040676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円/楕円 146"/>
                  <p:cNvSpPr/>
                  <p:nvPr/>
                </p:nvSpPr>
                <p:spPr>
                  <a:xfrm>
                    <a:off x="2969353" y="3896288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円/楕円 147"/>
                  <p:cNvSpPr/>
                  <p:nvPr/>
                </p:nvSpPr>
                <p:spPr>
                  <a:xfrm>
                    <a:off x="2701503" y="2294883"/>
                    <a:ext cx="146102" cy="77637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100000">
                        <a:schemeClr val="accent2">
                          <a:lumMod val="0"/>
                          <a:lumOff val="100000"/>
                        </a:schemeClr>
                      </a:gs>
                      <a:gs pos="100000">
                        <a:schemeClr val="accent2">
                          <a:lumMod val="100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3" name="左矢印 122"/>
              <p:cNvSpPr/>
              <p:nvPr/>
            </p:nvSpPr>
            <p:spPr>
              <a:xfrm>
                <a:off x="1120312" y="5759891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左矢印 123"/>
              <p:cNvSpPr/>
              <p:nvPr/>
            </p:nvSpPr>
            <p:spPr>
              <a:xfrm rot="10800000">
                <a:off x="1108084" y="2331315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4335490" y="29342756"/>
              <a:ext cx="2944486" cy="3771475"/>
              <a:chOff x="2691567" y="2650092"/>
              <a:chExt cx="2944486" cy="3771475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>
                <a:off x="3089053" y="2793067"/>
                <a:ext cx="2114783" cy="3510138"/>
                <a:chOff x="4152607" y="727248"/>
                <a:chExt cx="3566733" cy="4821282"/>
              </a:xfrm>
            </p:grpSpPr>
            <p:grpSp>
              <p:nvGrpSpPr>
                <p:cNvPr id="66" name="グループ化 65"/>
                <p:cNvGrpSpPr/>
                <p:nvPr/>
              </p:nvGrpSpPr>
              <p:grpSpPr>
                <a:xfrm>
                  <a:off x="4152607" y="727248"/>
                  <a:ext cx="3566733" cy="4821282"/>
                  <a:chOff x="4162655" y="1068892"/>
                  <a:chExt cx="3566733" cy="4821282"/>
                </a:xfrm>
              </p:grpSpPr>
              <p:grpSp>
                <p:nvGrpSpPr>
                  <p:cNvPr id="76" name="グループ化 75"/>
                  <p:cNvGrpSpPr/>
                  <p:nvPr/>
                </p:nvGrpSpPr>
                <p:grpSpPr>
                  <a:xfrm>
                    <a:off x="4162655" y="2223948"/>
                    <a:ext cx="653862" cy="3666226"/>
                    <a:chOff x="6654648" y="2223948"/>
                    <a:chExt cx="653862" cy="3666226"/>
                  </a:xfrm>
                </p:grpSpPr>
                <p:sp>
                  <p:nvSpPr>
                    <p:cNvPr id="100" name="円/楕円 99"/>
                    <p:cNvSpPr/>
                    <p:nvPr/>
                  </p:nvSpPr>
                  <p:spPr>
                    <a:xfrm>
                      <a:off x="6654648" y="2223948"/>
                      <a:ext cx="653862" cy="3666226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0000">
                          <a:schemeClr val="accent3">
                            <a:alpha val="0"/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円/楕円 100"/>
                    <p:cNvSpPr/>
                    <p:nvPr/>
                  </p:nvSpPr>
                  <p:spPr>
                    <a:xfrm>
                      <a:off x="6912659" y="420163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円/楕円 101"/>
                    <p:cNvSpPr/>
                    <p:nvPr/>
                  </p:nvSpPr>
                  <p:spPr>
                    <a:xfrm>
                      <a:off x="7132453" y="3123778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円/楕円 102"/>
                    <p:cNvSpPr/>
                    <p:nvPr/>
                  </p:nvSpPr>
                  <p:spPr>
                    <a:xfrm>
                      <a:off x="6731338" y="456180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円/楕円 103"/>
                    <p:cNvSpPr/>
                    <p:nvPr/>
                  </p:nvSpPr>
                  <p:spPr>
                    <a:xfrm>
                      <a:off x="6854835" y="2449993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円/楕円 104"/>
                    <p:cNvSpPr/>
                    <p:nvPr/>
                  </p:nvSpPr>
                  <p:spPr>
                    <a:xfrm>
                      <a:off x="6908262" y="352960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円/楕円 105"/>
                    <p:cNvSpPr/>
                    <p:nvPr/>
                  </p:nvSpPr>
                  <p:spPr>
                    <a:xfrm>
                      <a:off x="7142619" y="404187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円/楕円 106"/>
                    <p:cNvSpPr/>
                    <p:nvPr/>
                  </p:nvSpPr>
                  <p:spPr>
                    <a:xfrm>
                      <a:off x="6775594" y="3115359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円/楕円 107"/>
                    <p:cNvSpPr/>
                    <p:nvPr/>
                  </p:nvSpPr>
                  <p:spPr>
                    <a:xfrm>
                      <a:off x="6695525" y="3212897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" name="円/楕円 108"/>
                    <p:cNvSpPr/>
                    <p:nvPr/>
                  </p:nvSpPr>
                  <p:spPr>
                    <a:xfrm>
                      <a:off x="6913109" y="3036846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円/楕円 109"/>
                    <p:cNvSpPr/>
                    <p:nvPr/>
                  </p:nvSpPr>
                  <p:spPr>
                    <a:xfrm>
                      <a:off x="7046185" y="2644918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" name="円/楕円 110"/>
                    <p:cNvSpPr/>
                    <p:nvPr/>
                  </p:nvSpPr>
                  <p:spPr>
                    <a:xfrm>
                      <a:off x="7078478" y="483662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" name="円/楕円 111"/>
                    <p:cNvSpPr/>
                    <p:nvPr/>
                  </p:nvSpPr>
                  <p:spPr>
                    <a:xfrm>
                      <a:off x="7080122" y="344656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円/楕円 112"/>
                    <p:cNvSpPr/>
                    <p:nvPr/>
                  </p:nvSpPr>
                  <p:spPr>
                    <a:xfrm>
                      <a:off x="6836454" y="3627138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円/楕円 113"/>
                    <p:cNvSpPr/>
                    <p:nvPr/>
                  </p:nvSpPr>
                  <p:spPr>
                    <a:xfrm>
                      <a:off x="6738081" y="3877084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円/楕円 114"/>
                    <p:cNvSpPr/>
                    <p:nvPr/>
                  </p:nvSpPr>
                  <p:spPr>
                    <a:xfrm>
                      <a:off x="7045511" y="403391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円/楕円 115"/>
                    <p:cNvSpPr/>
                    <p:nvPr/>
                  </p:nvSpPr>
                  <p:spPr>
                    <a:xfrm>
                      <a:off x="6843979" y="4505476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" name="円/楕円 116"/>
                    <p:cNvSpPr/>
                    <p:nvPr/>
                  </p:nvSpPr>
                  <p:spPr>
                    <a:xfrm>
                      <a:off x="6973622" y="4836620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円/楕円 117"/>
                    <p:cNvSpPr/>
                    <p:nvPr/>
                  </p:nvSpPr>
                  <p:spPr>
                    <a:xfrm>
                      <a:off x="6804634" y="2480541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円/楕円 118"/>
                    <p:cNvSpPr/>
                    <p:nvPr/>
                  </p:nvSpPr>
                  <p:spPr>
                    <a:xfrm>
                      <a:off x="6962431" y="2327126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円/楕円 119"/>
                    <p:cNvSpPr/>
                    <p:nvPr/>
                  </p:nvSpPr>
                  <p:spPr>
                    <a:xfrm>
                      <a:off x="6990311" y="2643855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円/楕円 120"/>
                    <p:cNvSpPr/>
                    <p:nvPr/>
                  </p:nvSpPr>
                  <p:spPr>
                    <a:xfrm>
                      <a:off x="6877196" y="5078002"/>
                      <a:ext cx="145125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" name="グループ化 76"/>
                  <p:cNvGrpSpPr/>
                  <p:nvPr/>
                </p:nvGrpSpPr>
                <p:grpSpPr>
                  <a:xfrm>
                    <a:off x="7071126" y="1068892"/>
                    <a:ext cx="658262" cy="3724004"/>
                    <a:chOff x="5242333" y="1068892"/>
                    <a:chExt cx="658262" cy="3724004"/>
                  </a:xfrm>
                </p:grpSpPr>
                <p:sp>
                  <p:nvSpPr>
                    <p:cNvPr id="78" name="円/楕円 77"/>
                    <p:cNvSpPr/>
                    <p:nvPr/>
                  </p:nvSpPr>
                  <p:spPr>
                    <a:xfrm>
                      <a:off x="5242333" y="1068892"/>
                      <a:ext cx="658262" cy="3666226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0000">
                          <a:schemeClr val="accent3">
                            <a:alpha val="0"/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円/楕円 78"/>
                    <p:cNvSpPr/>
                    <p:nvPr/>
                  </p:nvSpPr>
                  <p:spPr>
                    <a:xfrm>
                      <a:off x="5623424" y="1569588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円/楕円 79"/>
                    <p:cNvSpPr/>
                    <p:nvPr/>
                  </p:nvSpPr>
                  <p:spPr>
                    <a:xfrm>
                      <a:off x="5278501" y="2621131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円/楕円 80"/>
                    <p:cNvSpPr/>
                    <p:nvPr/>
                  </p:nvSpPr>
                  <p:spPr>
                    <a:xfrm>
                      <a:off x="5514066" y="3860216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円/楕円 81"/>
                    <p:cNvSpPr/>
                    <p:nvPr/>
                  </p:nvSpPr>
                  <p:spPr>
                    <a:xfrm>
                      <a:off x="5672419" y="187470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円/楕円 82"/>
                    <p:cNvSpPr/>
                    <p:nvPr/>
                  </p:nvSpPr>
                  <p:spPr>
                    <a:xfrm>
                      <a:off x="5480405" y="196531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円/楕円 83"/>
                    <p:cNvSpPr/>
                    <p:nvPr/>
                  </p:nvSpPr>
                  <p:spPr>
                    <a:xfrm>
                      <a:off x="5379255" y="309529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円/楕円 84"/>
                    <p:cNvSpPr/>
                    <p:nvPr/>
                  </p:nvSpPr>
                  <p:spPr>
                    <a:xfrm>
                      <a:off x="5612014" y="2967288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円/楕円 85"/>
                    <p:cNvSpPr/>
                    <p:nvPr/>
                  </p:nvSpPr>
                  <p:spPr>
                    <a:xfrm>
                      <a:off x="5461117" y="1294103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円/楕円 86"/>
                    <p:cNvSpPr/>
                    <p:nvPr/>
                  </p:nvSpPr>
                  <p:spPr>
                    <a:xfrm>
                      <a:off x="5653585" y="352135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円/楕円 87"/>
                    <p:cNvSpPr/>
                    <p:nvPr/>
                  </p:nvSpPr>
                  <p:spPr>
                    <a:xfrm>
                      <a:off x="5361050" y="3801314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円/楕円 88"/>
                    <p:cNvSpPr/>
                    <p:nvPr/>
                  </p:nvSpPr>
                  <p:spPr>
                    <a:xfrm>
                      <a:off x="5364093" y="1734935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円/楕円 89"/>
                    <p:cNvSpPr/>
                    <p:nvPr/>
                  </p:nvSpPr>
                  <p:spPr>
                    <a:xfrm>
                      <a:off x="5498413" y="3331888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円/楕円 90"/>
                    <p:cNvSpPr/>
                    <p:nvPr/>
                  </p:nvSpPr>
                  <p:spPr>
                    <a:xfrm>
                      <a:off x="5456841" y="2452404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円/楕円 91"/>
                    <p:cNvSpPr/>
                    <p:nvPr/>
                  </p:nvSpPr>
                  <p:spPr>
                    <a:xfrm>
                      <a:off x="5727958" y="2309279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円/楕円 92"/>
                    <p:cNvSpPr/>
                    <p:nvPr/>
                  </p:nvSpPr>
                  <p:spPr>
                    <a:xfrm>
                      <a:off x="5546204" y="256391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円/楕円 93"/>
                    <p:cNvSpPr/>
                    <p:nvPr/>
                  </p:nvSpPr>
                  <p:spPr>
                    <a:xfrm>
                      <a:off x="5273273" y="3339132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円/楕円 94"/>
                    <p:cNvSpPr/>
                    <p:nvPr/>
                  </p:nvSpPr>
                  <p:spPr>
                    <a:xfrm>
                      <a:off x="5696475" y="306680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円/楕円 95"/>
                    <p:cNvSpPr/>
                    <p:nvPr/>
                  </p:nvSpPr>
                  <p:spPr>
                    <a:xfrm>
                      <a:off x="5315840" y="2142864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円/楕円 96"/>
                    <p:cNvSpPr/>
                    <p:nvPr/>
                  </p:nvSpPr>
                  <p:spPr>
                    <a:xfrm>
                      <a:off x="5548401" y="1160907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円/楕円 97"/>
                    <p:cNvSpPr/>
                    <p:nvPr/>
                  </p:nvSpPr>
                  <p:spPr>
                    <a:xfrm>
                      <a:off x="5604311" y="4016519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70C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円/楕円 98"/>
                    <p:cNvSpPr/>
                    <p:nvPr/>
                  </p:nvSpPr>
                  <p:spPr>
                    <a:xfrm>
                      <a:off x="5336461" y="2415114"/>
                      <a:ext cx="146102" cy="77637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0000"/>
                        </a:gs>
                        <a:gs pos="100000">
                          <a:schemeClr val="accent2">
                            <a:lumMod val="0"/>
                            <a:lumOff val="100000"/>
                          </a:schemeClr>
                        </a:gs>
                        <a:gs pos="100000">
                          <a:schemeClr val="accent2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7" name="角丸四角形 66"/>
                <p:cNvSpPr/>
                <p:nvPr/>
              </p:nvSpPr>
              <p:spPr>
                <a:xfrm>
                  <a:off x="4476758" y="2282331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70C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70C0">
                        <a:lumMod val="100000"/>
                      </a:srgbClr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>
                  <a:off x="4580373" y="2873884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B05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4432863" y="2563716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B05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>
                  <a:off x="4444726" y="3961867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FF000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>
                  <a:off x="4419481" y="3561279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B05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>
                <a:xfrm>
                  <a:off x="4419481" y="2385117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FF000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角丸四角形 72"/>
                <p:cNvSpPr/>
                <p:nvPr/>
              </p:nvSpPr>
              <p:spPr>
                <a:xfrm>
                  <a:off x="4438244" y="3089872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FF000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>
                  <a:off x="4253692" y="3768141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70C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70C0">
                        <a:lumMod val="100000"/>
                      </a:srgbClr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>
                  <a:off x="4419482" y="3286314"/>
                  <a:ext cx="2876829" cy="252575"/>
                </a:xfrm>
                <a:prstGeom prst="roundRect">
                  <a:avLst/>
                </a:prstGeom>
                <a:gradFill flip="none" rotWithShape="1">
                  <a:gsLst>
                    <a:gs pos="17000">
                      <a:srgbClr val="0070C0"/>
                    </a:gs>
                    <a:gs pos="0">
                      <a:schemeClr val="bg1">
                        <a:alpha val="50000"/>
                      </a:schemeClr>
                    </a:gs>
                    <a:gs pos="83000">
                      <a:srgbClr val="0070C0">
                        <a:lumMod val="100000"/>
                      </a:srgbClr>
                    </a:gs>
                    <a:gs pos="100000">
                      <a:schemeClr val="accent2">
                        <a:lumMod val="0"/>
                        <a:lumOff val="100000"/>
                        <a:alpha val="5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左矢印 63"/>
              <p:cNvSpPr/>
              <p:nvPr/>
            </p:nvSpPr>
            <p:spPr>
              <a:xfrm rot="10800000">
                <a:off x="5276301" y="2650092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左矢印 64"/>
              <p:cNvSpPr/>
              <p:nvPr/>
            </p:nvSpPr>
            <p:spPr>
              <a:xfrm>
                <a:off x="2691567" y="6102790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9555056" y="29112253"/>
              <a:ext cx="3941065" cy="3878992"/>
              <a:chOff x="5417617" y="2135578"/>
              <a:chExt cx="3941065" cy="3878992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5771671" y="3230071"/>
                <a:ext cx="387687" cy="2669199"/>
                <a:chOff x="6654648" y="2223948"/>
                <a:chExt cx="653862" cy="3666226"/>
              </a:xfrm>
            </p:grpSpPr>
            <p:sp>
              <p:nvSpPr>
                <p:cNvPr id="41" name="円/楕円 40"/>
                <p:cNvSpPr/>
                <p:nvPr/>
              </p:nvSpPr>
              <p:spPr>
                <a:xfrm>
                  <a:off x="6654648" y="2223948"/>
                  <a:ext cx="653862" cy="36662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40000">
                      <a:schemeClr val="accent3">
                        <a:alpha val="0"/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6912659" y="4201635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7132453" y="3123778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/楕円 43"/>
                <p:cNvSpPr/>
                <p:nvPr/>
              </p:nvSpPr>
              <p:spPr>
                <a:xfrm>
                  <a:off x="6731338" y="4561800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44"/>
                <p:cNvSpPr/>
                <p:nvPr/>
              </p:nvSpPr>
              <p:spPr>
                <a:xfrm>
                  <a:off x="6854835" y="2449993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>
                <a:xfrm>
                  <a:off x="6908262" y="3529600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>
                  <a:off x="7142619" y="4041879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6775594" y="3115359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6695525" y="3212897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6913109" y="3036846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7046185" y="2644918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7078478" y="4836620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>
                  <a:off x="7080122" y="3446560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>
                <a:xfrm>
                  <a:off x="6836454" y="3627138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6738081" y="3877084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>
                  <a:off x="7045511" y="4033915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6"/>
                <p:cNvSpPr/>
                <p:nvPr/>
              </p:nvSpPr>
              <p:spPr>
                <a:xfrm>
                  <a:off x="6843979" y="4505476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6973622" y="4836620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>
                  <a:off x="6804634" y="2480541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/楕円 59"/>
                <p:cNvSpPr/>
                <p:nvPr/>
              </p:nvSpPr>
              <p:spPr>
                <a:xfrm>
                  <a:off x="6962431" y="2327126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6990311" y="2643855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>
                  <a:off x="6877196" y="5078002"/>
                  <a:ext cx="145125" cy="77637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8546963" y="2228694"/>
                <a:ext cx="390296" cy="2711264"/>
                <a:chOff x="8109804" y="2054299"/>
                <a:chExt cx="390296" cy="271126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8109804" y="2054299"/>
                  <a:ext cx="390296" cy="266919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40000">
                      <a:schemeClr val="accent3">
                        <a:alpha val="0"/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>
                  <a:off x="8335760" y="2418831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20"/>
                <p:cNvSpPr/>
                <p:nvPr/>
              </p:nvSpPr>
              <p:spPr>
                <a:xfrm>
                  <a:off x="8131249" y="3184408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21"/>
                <p:cNvSpPr/>
                <p:nvPr/>
              </p:nvSpPr>
              <p:spPr>
                <a:xfrm>
                  <a:off x="8270920" y="4086525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/楕円 22"/>
                <p:cNvSpPr/>
                <p:nvPr/>
              </p:nvSpPr>
              <p:spPr>
                <a:xfrm>
                  <a:off x="8364810" y="2640970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円/楕円 23"/>
                <p:cNvSpPr/>
                <p:nvPr/>
              </p:nvSpPr>
              <p:spPr>
                <a:xfrm>
                  <a:off x="8250961" y="2706938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円/楕円 24"/>
                <p:cNvSpPr/>
                <p:nvPr/>
              </p:nvSpPr>
              <p:spPr>
                <a:xfrm>
                  <a:off x="8190988" y="3529622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25"/>
                <p:cNvSpPr/>
                <p:nvPr/>
              </p:nvSpPr>
              <p:spPr>
                <a:xfrm>
                  <a:off x="8328995" y="3436428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/楕円 26"/>
                <p:cNvSpPr/>
                <p:nvPr/>
              </p:nvSpPr>
              <p:spPr>
                <a:xfrm>
                  <a:off x="8239525" y="2218264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27"/>
                <p:cNvSpPr/>
                <p:nvPr/>
              </p:nvSpPr>
              <p:spPr>
                <a:xfrm>
                  <a:off x="8353643" y="3839814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/楕円 28"/>
                <p:cNvSpPr/>
                <p:nvPr/>
              </p:nvSpPr>
              <p:spPr>
                <a:xfrm>
                  <a:off x="8180194" y="4043641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8181998" y="2539212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8261639" y="3701875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8236990" y="3061566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8397740" y="2957364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8289975" y="3142753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8128149" y="3707149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8379073" y="3508883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8153388" y="2836205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8291278" y="2121291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8"/>
                <p:cNvSpPr/>
                <p:nvPr/>
              </p:nvSpPr>
              <p:spPr>
                <a:xfrm>
                  <a:off x="8324428" y="4200321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円/楕円 39"/>
                <p:cNvSpPr/>
                <p:nvPr/>
              </p:nvSpPr>
              <p:spPr>
                <a:xfrm>
                  <a:off x="8165614" y="3034417"/>
                  <a:ext cx="86627" cy="565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角丸四角形 15"/>
              <p:cNvSpPr/>
              <p:nvPr/>
            </p:nvSpPr>
            <p:spPr>
              <a:xfrm>
                <a:off x="6145100" y="3265223"/>
                <a:ext cx="2399125" cy="1640924"/>
              </a:xfrm>
              <a:prstGeom prst="roundRect">
                <a:avLst/>
              </a:prstGeom>
              <a:gradFill>
                <a:gsLst>
                  <a:gs pos="96000">
                    <a:srgbClr val="FF0000">
                      <a:alpha val="63000"/>
                    </a:srgbClr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左矢印 16"/>
              <p:cNvSpPr/>
              <p:nvPr/>
            </p:nvSpPr>
            <p:spPr>
              <a:xfrm rot="10800000">
                <a:off x="8998930" y="2135578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左矢印 17"/>
              <p:cNvSpPr/>
              <p:nvPr/>
            </p:nvSpPr>
            <p:spPr>
              <a:xfrm>
                <a:off x="5417617" y="5695793"/>
                <a:ext cx="359752" cy="31877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7530413" y="30616330"/>
              <a:ext cx="1415772" cy="156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600" dirty="0" smtClean="0"/>
                <a:t>？</a:t>
              </a:r>
              <a:endParaRPr kumimoji="1" lang="ja-JP" altLang="en-US" sz="9600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1250055" y="5673266"/>
            <a:ext cx="108526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thermalization</a:t>
            </a:r>
            <a:r>
              <a:rPr lang="en-US" altLang="ja-JP" sz="2400" dirty="0" smtClean="0"/>
              <a:t>  = particle production in 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quantum field dynamics</a:t>
            </a:r>
          </a:p>
          <a:p>
            <a:r>
              <a:rPr lang="en-US" altLang="ja-JP" sz="2400" dirty="0" smtClean="0"/>
              <a:t>                              under the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time dependent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classical background fields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1519032" y="4455633"/>
            <a:ext cx="2155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Color</a:t>
            </a:r>
            <a:r>
              <a:rPr lang="ja-JP" altLang="en-US" sz="2400" dirty="0"/>
              <a:t> </a:t>
            </a:r>
            <a:r>
              <a:rPr kumimoji="1" lang="en-US" altLang="ja-JP" sz="2400" dirty="0" smtClean="0"/>
              <a:t>Grass </a:t>
            </a:r>
          </a:p>
          <a:p>
            <a:pPr algn="ctr"/>
            <a:r>
              <a:rPr kumimoji="1" lang="en-US" altLang="ja-JP" sz="2400" dirty="0" smtClean="0"/>
              <a:t>Condensate</a:t>
            </a:r>
            <a:endParaRPr kumimoji="1" lang="ja-JP" altLang="en-US" sz="2400" dirty="0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3937779" y="4608181"/>
            <a:ext cx="1335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err="1" smtClean="0"/>
              <a:t>Glasma</a:t>
            </a:r>
            <a:endParaRPr kumimoji="1" lang="en-US" altLang="ja-JP" sz="2400" dirty="0" smtClean="0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5715867" y="4465058"/>
            <a:ext cx="1568952" cy="823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unknown process</a:t>
            </a:r>
            <a:endParaRPr kumimoji="1" lang="en-US" altLang="ja-JP" sz="2400" dirty="0" smtClean="0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7527778" y="4476032"/>
            <a:ext cx="2646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QGP</a:t>
            </a:r>
          </a:p>
          <a:p>
            <a:pPr algn="ctr"/>
            <a:r>
              <a:rPr lang="en-US" altLang="ja-JP" sz="2400" dirty="0" smtClean="0"/>
              <a:t>local equilibrium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33810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56517" y="2352761"/>
            <a:ext cx="9479380" cy="348852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sz="3100" dirty="0" smtClean="0"/>
              <a:t>Bottom–up </a:t>
            </a:r>
            <a:r>
              <a:rPr lang="en-US" altLang="ja-JP" sz="3100" dirty="0" err="1" smtClean="0"/>
              <a:t>thermalization</a:t>
            </a:r>
            <a:r>
              <a:rPr lang="en-US" altLang="ja-JP" sz="3100" dirty="0" smtClean="0"/>
              <a:t> scenario</a:t>
            </a:r>
            <a:endParaRPr lang="en-US" altLang="ja-JP" sz="3100" dirty="0"/>
          </a:p>
          <a:p>
            <a:pPr lvl="1"/>
            <a:r>
              <a:rPr lang="en-US" altLang="ja-JP" sz="3100" dirty="0" smtClean="0"/>
              <a:t>solve the Boltzmann eq.</a:t>
            </a:r>
          </a:p>
          <a:p>
            <a:pPr lvl="1"/>
            <a:r>
              <a:rPr lang="en-US" altLang="ja-JP" sz="3100" dirty="0" smtClean="0"/>
              <a:t>2-</a:t>
            </a:r>
            <a:r>
              <a:rPr lang="en-US" altLang="ja-JP" sz="3100" dirty="0"/>
              <a:t>&gt;2 , 2-&gt;3 processes</a:t>
            </a:r>
          </a:p>
          <a:p>
            <a:endParaRPr lang="en-US" altLang="ja-JP" sz="3100" dirty="0" smtClean="0"/>
          </a:p>
          <a:p>
            <a:endParaRPr lang="en-US" altLang="ja-JP" sz="3100" dirty="0" smtClean="0"/>
          </a:p>
          <a:p>
            <a:r>
              <a:rPr lang="en-US" altLang="ja-JP" sz="3100" dirty="0" smtClean="0"/>
              <a:t>Classical statistical simulation</a:t>
            </a:r>
          </a:p>
          <a:p>
            <a:pPr lvl="1"/>
            <a:r>
              <a:rPr lang="en-US" altLang="ja-JP" sz="3100" dirty="0" smtClean="0"/>
              <a:t>including nonlinear effects</a:t>
            </a:r>
          </a:p>
          <a:p>
            <a:pPr lvl="1"/>
            <a:r>
              <a:rPr lang="en-US" altLang="ja-JP" sz="3100" dirty="0" smtClean="0"/>
              <a:t>appropriate to </a:t>
            </a:r>
            <a:r>
              <a:rPr lang="en-US" altLang="ja-JP" sz="3100" dirty="0" err="1" smtClean="0"/>
              <a:t>glasma</a:t>
            </a:r>
            <a:r>
              <a:rPr lang="en-US" altLang="ja-JP" sz="3100" dirty="0" smtClean="0"/>
              <a:t> instabilities </a:t>
            </a:r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10" name="正方形/長方形 9"/>
          <p:cNvSpPr/>
          <p:nvPr/>
        </p:nvSpPr>
        <p:spPr>
          <a:xfrm>
            <a:off x="2857307" y="3563554"/>
            <a:ext cx="4147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err="1" smtClean="0"/>
              <a:t>Baier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Mueller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Schiff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Son </a:t>
            </a:r>
            <a:r>
              <a:rPr lang="en-US" altLang="ja-JP" sz="2000" dirty="0"/>
              <a:t>(2001</a:t>
            </a:r>
            <a:r>
              <a:rPr lang="en-US" altLang="ja-JP" sz="2000" dirty="0" smtClean="0"/>
              <a:t>)</a:t>
            </a:r>
            <a:endParaRPr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9778" y="1662349"/>
            <a:ext cx="4265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representative approaches</a:t>
            </a:r>
            <a:endParaRPr kumimoji="1" lang="ja-JP" altLang="en-US" sz="2400" dirty="0"/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1097280" y="234649"/>
            <a:ext cx="10058400" cy="1450757"/>
          </a:xfrm>
        </p:spPr>
        <p:txBody>
          <a:bodyPr/>
          <a:lstStyle/>
          <a:p>
            <a:pPr algn="ctr"/>
            <a:r>
              <a:rPr lang="en-US" altLang="ja-JP" dirty="0" smtClean="0"/>
              <a:t>Motivation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Early </a:t>
            </a:r>
            <a:r>
              <a:rPr lang="en-US" altLang="ja-JP" dirty="0" err="1" smtClean="0"/>
              <a:t>thermalization</a:t>
            </a:r>
            <a:r>
              <a:rPr lang="en-US" altLang="ja-JP" dirty="0" smtClean="0"/>
              <a:t> problem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857307" y="5667356"/>
            <a:ext cx="4658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err="1" smtClean="0"/>
              <a:t>Rommatschke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Venugopalan</a:t>
            </a:r>
            <a:r>
              <a:rPr lang="en-US" altLang="ja-JP" sz="2000" dirty="0" smtClean="0"/>
              <a:t> (2006)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913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56517" y="2352761"/>
            <a:ext cx="9479380" cy="348852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sz="3100" dirty="0" smtClean="0"/>
              <a:t>Bottom–up </a:t>
            </a:r>
            <a:r>
              <a:rPr lang="en-US" altLang="ja-JP" sz="3100" dirty="0" err="1" smtClean="0"/>
              <a:t>thermalization</a:t>
            </a:r>
            <a:r>
              <a:rPr lang="en-US" altLang="ja-JP" sz="3100" dirty="0" smtClean="0"/>
              <a:t> scenario</a:t>
            </a:r>
            <a:endParaRPr lang="en-US" altLang="ja-JP" sz="3100" dirty="0"/>
          </a:p>
          <a:p>
            <a:pPr lvl="1"/>
            <a:r>
              <a:rPr lang="en-US" altLang="ja-JP" sz="3100" dirty="0" smtClean="0"/>
              <a:t>solve the Boltzmann eq.</a:t>
            </a:r>
          </a:p>
          <a:p>
            <a:pPr lvl="1"/>
            <a:r>
              <a:rPr lang="en-US" altLang="ja-JP" sz="3100" dirty="0" smtClean="0"/>
              <a:t>2-</a:t>
            </a:r>
            <a:r>
              <a:rPr lang="en-US" altLang="ja-JP" sz="3100" dirty="0"/>
              <a:t>&gt;2 , 2-&gt;3 processes</a:t>
            </a:r>
          </a:p>
          <a:p>
            <a:endParaRPr lang="en-US" altLang="ja-JP" sz="3100" dirty="0" smtClean="0"/>
          </a:p>
          <a:p>
            <a:endParaRPr lang="en-US" altLang="ja-JP" sz="3100" dirty="0" smtClean="0"/>
          </a:p>
          <a:p>
            <a:r>
              <a:rPr lang="en-US" altLang="ja-JP" sz="3100" dirty="0" smtClean="0"/>
              <a:t>Classical statistical simulation</a:t>
            </a:r>
          </a:p>
          <a:p>
            <a:pPr lvl="1"/>
            <a:r>
              <a:rPr lang="en-US" altLang="ja-JP" sz="3100" dirty="0" smtClean="0"/>
              <a:t>including nonlinear effects</a:t>
            </a:r>
          </a:p>
          <a:p>
            <a:pPr lvl="1"/>
            <a:r>
              <a:rPr lang="en-US" altLang="ja-JP" sz="3100" dirty="0" smtClean="0"/>
              <a:t>appropriate to </a:t>
            </a:r>
            <a:r>
              <a:rPr lang="en-US" altLang="ja-JP" sz="3100" dirty="0" err="1" smtClean="0"/>
              <a:t>glasma</a:t>
            </a:r>
            <a:r>
              <a:rPr lang="en-US" altLang="ja-JP" sz="3100" dirty="0" smtClean="0"/>
              <a:t> instabilities </a:t>
            </a:r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tau_{\text{thermal}} \sim 4.5 \, \text{fm/c}&#10;\end{align*}&lt;/body&gt;&#10;  &lt;fcolor&gt;FF000000&lt;/fcolor&gt;&#10;  &lt;bcolor&gt;FFFFFFFF&lt;/bcolor&gt;&#10;  &lt;transparent&gt;True&lt;/transparent&gt;&#10;  &lt;resolution&gt;1800&lt;/resolution&gt;&#10;  &lt;imageh&gt;249&lt;/imageh&gt;&#10;  &lt;imagew&gt;1992&lt;/imagew&gt;&#10;  &lt;scale&gt;50&lt;/scale&gt;&#10;  &lt;cursor&gt;49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303" y="2382902"/>
            <a:ext cx="2975625" cy="415212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>
            <a:off x="7622180" y="4609542"/>
            <a:ext cx="646792" cy="859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7622180" y="2695384"/>
            <a:ext cx="607420" cy="855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791516" y="4439179"/>
            <a:ext cx="32640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does not reproduce </a:t>
            </a:r>
          </a:p>
          <a:p>
            <a:r>
              <a:rPr lang="en-US" altLang="ja-JP" sz="2400" b="1" dirty="0" smtClean="0">
                <a:solidFill>
                  <a:srgbClr val="0070C0"/>
                </a:solidFill>
              </a:rPr>
              <a:t>the Bose-Einstein </a:t>
            </a:r>
          </a:p>
          <a:p>
            <a:r>
              <a:rPr lang="en-US" altLang="ja-JP" sz="2400" b="1" dirty="0" smtClean="0">
                <a:solidFill>
                  <a:srgbClr val="0070C0"/>
                </a:solidFill>
              </a:rPr>
              <a:t>distribution</a:t>
            </a:r>
            <a:r>
              <a:rPr lang="en-US" altLang="ja-JP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 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857307" y="3563554"/>
            <a:ext cx="4147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err="1" smtClean="0"/>
              <a:t>Baier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Mueller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Schiff</a:t>
            </a:r>
            <a:r>
              <a:rPr lang="en-US" altLang="ja-JP" sz="2000" dirty="0"/>
              <a:t>, </a:t>
            </a:r>
            <a:r>
              <a:rPr lang="en-US" altLang="ja-JP" sz="2000" dirty="0" smtClean="0"/>
              <a:t>Son </a:t>
            </a:r>
            <a:r>
              <a:rPr lang="en-US" altLang="ja-JP" sz="2000" dirty="0"/>
              <a:t>(2001</a:t>
            </a:r>
            <a:r>
              <a:rPr lang="en-US" altLang="ja-JP" sz="2000" dirty="0" smtClean="0"/>
              <a:t>)</a:t>
            </a:r>
            <a:endParaRPr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9778" y="1662349"/>
            <a:ext cx="4265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representative approaches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791516" y="3036329"/>
            <a:ext cx="2605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no background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classical fields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40364" y="6277809"/>
            <a:ext cx="786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the 2PI formalism </a:t>
            </a:r>
            <a:r>
              <a:rPr lang="en-US" altLang="ja-JP" sz="2400" dirty="0" smtClean="0"/>
              <a:t>can overcome these weak points </a:t>
            </a:r>
            <a:endParaRPr kumimoji="1" lang="ja-JP" altLang="en-US" b="1" dirty="0"/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1097280" y="234649"/>
            <a:ext cx="10058400" cy="1450757"/>
          </a:xfrm>
        </p:spPr>
        <p:txBody>
          <a:bodyPr/>
          <a:lstStyle/>
          <a:p>
            <a:pPr algn="ctr"/>
            <a:r>
              <a:rPr lang="en-US" altLang="ja-JP" dirty="0" smtClean="0"/>
              <a:t>Motivation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Early </a:t>
            </a:r>
            <a:r>
              <a:rPr lang="en-US" altLang="ja-JP" dirty="0" err="1" smtClean="0"/>
              <a:t>thermalization</a:t>
            </a:r>
            <a:r>
              <a:rPr lang="en-US" altLang="ja-JP" dirty="0" smtClean="0"/>
              <a:t> problem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857307" y="5667356"/>
            <a:ext cx="4658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err="1" smtClean="0"/>
              <a:t>Rommatschke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Venugopalan</a:t>
            </a:r>
            <a:r>
              <a:rPr lang="en-US" altLang="ja-JP" sz="2000" dirty="0" smtClean="0"/>
              <a:t> (2006)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203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12" grpId="0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6007" y="286043"/>
            <a:ext cx="8911687" cy="1280890"/>
          </a:xfrm>
        </p:spPr>
        <p:txBody>
          <a:bodyPr/>
          <a:lstStyle/>
          <a:p>
            <a:pPr algn="ctr"/>
            <a:r>
              <a:rPr lang="en-US" altLang="ja-JP" dirty="0"/>
              <a:t>Formalism</a:t>
            </a:r>
            <a:br>
              <a:rPr lang="en-US" altLang="ja-JP" dirty="0"/>
            </a:br>
            <a:r>
              <a:rPr lang="en-US" altLang="ja-JP" dirty="0"/>
              <a:t>2PI effective </a:t>
            </a:r>
            <a:r>
              <a:rPr lang="en-US" altLang="ja-JP" dirty="0" smtClean="0"/>
              <a:t>action</a:t>
            </a:r>
            <a:endParaRPr kumimoji="1" lang="ja-JP" altLang="en-US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frac{\delta \Gamma[A,G]}{\delta A}\Big|_{J=R=0} = 0&#10;\end{align*}&lt;/body&gt;&#10;  &lt;fcolor&gt;FF000000&lt;/fcolor&gt;&#10;  &lt;bcolor&gt;FFFFFFFF&lt;/bcolor&gt;&#10;  &lt;transparent&gt;True&lt;/transparent&gt;&#10;  &lt;resolution&gt;1800&lt;/resolution&gt;&#10;  &lt;imageh&gt;533&lt;/imageh&gt;&#10;  &lt;imagew&gt;2163&lt;/imagew&gt;&#10;  &lt;scale&gt;50&lt;/scale&gt;&#10;  &lt;cursor&gt;73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29" y="4202004"/>
            <a:ext cx="3175739" cy="796545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frac{\delta \Gamma[A,G]}{\delta G} \Big| _{J=R=0} &amp;amp;= 0 \\&#10;&amp;amp;\Rightarrow G_0^{-1}G - \Pi G = 1&#10;\end{align*}&lt;/body&gt;&#10;  &lt;fcolor&gt;FF000000&lt;/fcolor&gt;&#10;  &lt;bcolor&gt;FFFFFFFF&lt;/bcolor&gt;&#10;  &lt;transparent&gt;True&lt;/transparent&gt;&#10;  &lt;resolution&gt;1800&lt;/resolution&gt;&#10;  &lt;imageh&gt;960&lt;/imageh&gt;&#10;  &lt;imagew&gt;3885&lt;/imagew&gt;&#10;  &lt;scale&gt;50&lt;/scale&gt;&#10;  &lt;cursor&gt;112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29" y="5298320"/>
            <a:ext cx="5507067" cy="1385143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328368" y="4369443"/>
            <a:ext cx="4373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EOM of classical gluon fields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28368" y="5419031"/>
            <a:ext cx="503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KB-CJT </a:t>
            </a:r>
            <a:r>
              <a:rPr kumimoji="1" lang="en-US" altLang="ja-JP" sz="2400" dirty="0" err="1" smtClean="0"/>
              <a:t>eq</a:t>
            </a:r>
            <a:r>
              <a:rPr kumimoji="1" lang="en-US" altLang="ja-JP" sz="2400" dirty="0" smtClean="0"/>
              <a:t> (Schwinger-Dyson </a:t>
            </a:r>
            <a:r>
              <a:rPr kumimoji="1" lang="en-US" altLang="ja-JP" sz="2400" dirty="0" err="1" smtClean="0"/>
              <a:t>eq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34503" y="1470657"/>
            <a:ext cx="3049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 review: </a:t>
            </a:r>
            <a:r>
              <a:rPr kumimoji="1" lang="en-US" altLang="ja-JP" sz="2000" dirty="0" err="1" smtClean="0"/>
              <a:t>Berges</a:t>
            </a:r>
            <a:r>
              <a:rPr kumimoji="1" lang="en-US" altLang="ja-JP" sz="2000" dirty="0" smtClean="0"/>
              <a:t> (2004)</a:t>
            </a:r>
            <a:endParaRPr kumimoji="1" lang="ja-JP" altLang="en-US" sz="2000" dirty="0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\Gamma[A,G] = \underbrace{\frac{}{}S[A]}_{\text{CYM}} + \underbrace{\frac{i}{2}\Tr \ln G^{-1} + \frac{i}{2}\Tr \ln G_0^{-1}(A)G}_{\text{1-loop}} + \underbrace{\frac{}{}\Gamma_2[A,G]}_{\text{2,3,..loop}}&#10;\end{align*}&lt;/body&gt;&#10;  &lt;fcolor&gt;FF000000&lt;/fcolor&gt;&#10;  &lt;bcolor&gt;FFFFFFFF&lt;/bcolor&gt;&#10;  &lt;transparent&gt;True&lt;/transparent&gt;&#10;  &lt;resolution&gt;1800&lt;/resolution&gt;&#10;  &lt;imageh&gt;880&lt;/imageh&gt;&#10;  &lt;imagew&gt;6535&lt;/imagew&gt;&#10;  &lt;scale&gt;50&lt;/scale&gt;&#10;  &lt;cursor&gt;6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274" y="2174601"/>
            <a:ext cx="9998861" cy="134644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765155" y="6114302"/>
            <a:ext cx="44743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Kadanoff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Baym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(1962)</a:t>
            </a:r>
          </a:p>
          <a:p>
            <a:r>
              <a:rPr lang="en-US" altLang="ja-JP" sz="2000" dirty="0" smtClean="0"/>
              <a:t>Cornwall, </a:t>
            </a:r>
            <a:r>
              <a:rPr lang="en-US" altLang="ja-JP" sz="2000" dirty="0" err="1" smtClean="0"/>
              <a:t>Jackiw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Tomboulis</a:t>
            </a:r>
            <a:r>
              <a:rPr lang="en-US" altLang="ja-JP" sz="2000" dirty="0" smtClean="0"/>
              <a:t> (1974)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45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98515" y="418370"/>
            <a:ext cx="8911687" cy="1280890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EOM of classical gluon fields </a:t>
            </a:r>
            <a:endParaRPr kumimoji="1" lang="ja-JP" altLang="en-US" dirty="0"/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 \partial_t^2 A^a_i  - D_j F_{ji}^a = &#10;gf^{abc}   \lp D_{xi}^{be} \hanaF_{jj}^{ec}(x,y) + D_{xj}^{be}   \lp \hanaF_{ji}^{ec}(x,y) - 2\hanaF_{ij}^{ec}(x,y) \rp   \rp_{y=x} + \text{2-loop}&#10;\end{align*}&lt;/body&gt;&#10;  &lt;fcolor&gt;FF000000&lt;/fcolor&gt;&#10;  &lt;bcolor&gt;FFFFFFFF&lt;/bcolor&gt;&#10;  &lt;transparent&gt;True&lt;/transparent&gt;&#10;  &lt;resolution&gt;1800&lt;/resolution&gt;&#10;  &lt;imageh&gt;367&lt;/imageh&gt;&#10;  &lt;imagew&gt;8804&lt;/imagew&gt;&#10;  &lt;scale&gt;50&lt;/scale&gt;&#10;  &lt;cursor&gt;201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12" y="4375284"/>
            <a:ext cx="11477899" cy="525989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584736" y="3669093"/>
            <a:ext cx="4373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EOM of classical gluon fields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8212" y="1317602"/>
            <a:ext cx="4985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loop expansion of the 2PI action</a:t>
            </a:r>
            <a:endParaRPr kumimoji="1" lang="ja-JP" altLang="en-US" sz="2400" dirty="0"/>
          </a:p>
        </p:txBody>
      </p:sp>
      <p:sp>
        <p:nvSpPr>
          <p:cNvPr id="4" name="右中かっこ 3"/>
          <p:cNvSpPr/>
          <p:nvPr/>
        </p:nvSpPr>
        <p:spPr>
          <a:xfrm rot="5400000">
            <a:off x="1525738" y="4210719"/>
            <a:ext cx="336430" cy="197648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中かっこ 16"/>
          <p:cNvSpPr/>
          <p:nvPr/>
        </p:nvSpPr>
        <p:spPr>
          <a:xfrm rot="5400000">
            <a:off x="7363132" y="704018"/>
            <a:ext cx="336430" cy="906257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8464" y="5553488"/>
            <a:ext cx="3666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Classical Yang-Mills eq</a:t>
            </a:r>
            <a:r>
              <a:rPr lang="en-US" altLang="ja-JP" sz="2400" dirty="0"/>
              <a:t>.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78490" y="5558763"/>
            <a:ext cx="3305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quantum corrections</a:t>
            </a:r>
            <a:endParaRPr kumimoji="1" lang="ja-JP" altLang="en-US" sz="2400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Gamma_2 =&#10;\end{align*}&lt;/body&gt;&#10;  &lt;fcolor&gt;FF000000&lt;/fcolor&gt;&#10;  &lt;bcolor&gt;FFFFFFFF&lt;/bcolor&gt;&#10;  &lt;transparent&gt;True&lt;/transparent&gt;&#10;  &lt;resolution&gt;1800&lt;/resolution&gt;&#10;  &lt;imageh&gt;207&lt;/imageh&gt;&#10;  &lt;imagew&gt;508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82" y="2332689"/>
            <a:ext cx="1157466" cy="47164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14" y="2171331"/>
            <a:ext cx="1527152" cy="780056"/>
          </a:xfrm>
          <a:prstGeom prst="rect">
            <a:avLst/>
          </a:prstGeom>
        </p:spPr>
      </p:pic>
      <p:grpSp>
        <p:nvGrpSpPr>
          <p:cNvPr id="7" name="グループ化 6"/>
          <p:cNvGrpSpPr/>
          <p:nvPr/>
        </p:nvGrpSpPr>
        <p:grpSpPr>
          <a:xfrm>
            <a:off x="4304097" y="2102295"/>
            <a:ext cx="1647441" cy="1078165"/>
            <a:chOff x="6054358" y="1965262"/>
            <a:chExt cx="1769232" cy="119632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058" y="1965262"/>
              <a:ext cx="1473832" cy="979715"/>
            </a:xfrm>
            <a:prstGeom prst="rect">
              <a:avLst/>
            </a:prstGeom>
          </p:spPr>
        </p:pic>
        <p:pic>
          <p:nvPicPr>
            <p:cNvPr id="15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358" y="2885051"/>
              <a:ext cx="243545" cy="276534"/>
            </a:xfrm>
            <a:prstGeom prst="rect">
              <a:avLst/>
            </a:prstGeom>
          </p:spPr>
        </p:pic>
        <p:pic>
          <p:nvPicPr>
            <p:cNvPr id="16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0045" y="2846416"/>
              <a:ext cx="243545" cy="276534"/>
            </a:xfrm>
            <a:prstGeom prst="rect">
              <a:avLst/>
            </a:prstGeom>
          </p:spPr>
        </p:pic>
      </p:grpSp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752" y="2080218"/>
            <a:ext cx="1027317" cy="1027317"/>
          </a:xfrm>
          <a:prstGeom prst="rect">
            <a:avLst/>
          </a:prstGeom>
        </p:spPr>
      </p:pic>
      <p:grpSp>
        <p:nvGrpSpPr>
          <p:cNvPr id="23" name="グループ化 22"/>
          <p:cNvGrpSpPr/>
          <p:nvPr/>
        </p:nvGrpSpPr>
        <p:grpSpPr>
          <a:xfrm>
            <a:off x="8310326" y="2006948"/>
            <a:ext cx="1870521" cy="1123125"/>
            <a:chOff x="8150743" y="2118323"/>
            <a:chExt cx="1870521" cy="1123125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8521" y="2118323"/>
              <a:ext cx="1732743" cy="1073085"/>
            </a:xfrm>
            <a:prstGeom prst="rect">
              <a:avLst/>
            </a:prstGeom>
          </p:spPr>
        </p:pic>
        <p:pic>
          <p:nvPicPr>
            <p:cNvPr id="21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0743" y="2992227"/>
              <a:ext cx="226780" cy="249221"/>
            </a:xfrm>
            <a:prstGeom prst="rect">
              <a:avLst/>
            </a:prstGeom>
          </p:spPr>
        </p:pic>
        <p:pic>
          <p:nvPicPr>
            <p:cNvPr id="22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3459" y="2982559"/>
              <a:ext cx="226780" cy="249221"/>
            </a:xfrm>
            <a:prstGeom prst="rect">
              <a:avLst/>
            </a:prstGeom>
          </p:spPr>
        </p:pic>
      </p:grpSp>
      <p:grpSp>
        <p:nvGrpSpPr>
          <p:cNvPr id="31" name="グループ化 30"/>
          <p:cNvGrpSpPr/>
          <p:nvPr/>
        </p:nvGrpSpPr>
        <p:grpSpPr>
          <a:xfrm>
            <a:off x="9808127" y="1948906"/>
            <a:ext cx="1246995" cy="1239210"/>
            <a:chOff x="9928572" y="1144391"/>
            <a:chExt cx="1246995" cy="1239210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8572" y="1144391"/>
              <a:ext cx="1126291" cy="1239210"/>
            </a:xfrm>
            <a:prstGeom prst="rect">
              <a:avLst/>
            </a:prstGeom>
          </p:spPr>
        </p:pic>
        <p:pic>
          <p:nvPicPr>
            <p:cNvPr id="2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8322" y="1763953"/>
              <a:ext cx="167245" cy="183795"/>
            </a:xfrm>
            <a:prstGeom prst="rect">
              <a:avLst/>
            </a:prstGeom>
          </p:spPr>
        </p:pic>
        <p:pic>
          <p:nvPicPr>
            <p:cNvPr id="28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200" y="1763953"/>
              <a:ext cx="167245" cy="183795"/>
            </a:xfrm>
            <a:prstGeom prst="rect">
              <a:avLst/>
            </a:prstGeom>
          </p:spPr>
        </p:pic>
        <p:pic>
          <p:nvPicPr>
            <p:cNvPr id="29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1665" y="1448948"/>
              <a:ext cx="167245" cy="183795"/>
            </a:xfrm>
            <a:prstGeom prst="rect">
              <a:avLst/>
            </a:prstGeom>
          </p:spPr>
        </p:pic>
        <p:pic>
          <p:nvPicPr>
            <p:cNvPr id="30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3820" y="1916274"/>
              <a:ext cx="167245" cy="1837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09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98515" y="418370"/>
            <a:ext cx="8911687" cy="1280890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EOM of correlation functions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23814" y="1416441"/>
            <a:ext cx="503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KB-CJT </a:t>
            </a:r>
            <a:r>
              <a:rPr kumimoji="1" lang="en-US" altLang="ja-JP" sz="2400" dirty="0" err="1" smtClean="0"/>
              <a:t>eq</a:t>
            </a:r>
            <a:r>
              <a:rPr kumimoji="1" lang="en-US" altLang="ja-JP" sz="2400" dirty="0" smtClean="0"/>
              <a:t> (Schwinger-Dyson </a:t>
            </a:r>
            <a:r>
              <a:rPr kumimoji="1" lang="en-US" altLang="ja-JP" sz="2400" dirty="0" err="1" smtClean="0"/>
              <a:t>eq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usepackage{mathrsfs}&#10;\usepackage{bm}&#10;\usepackage{braket}&#10;\usepackage{teftef}&#10;\pagestyle{empty}&lt;/preamble&gt;&#10;  &lt;body&gt;\begin{align*} &#10;- \int_{t_0}^{x_0}\! \!  \Pi_{\rho \,ij}^{\ \ ab}(x,z)\hanaF^{bc}_{jk}(z,y) + \int_{t_0}^{y_0}\! \! d^4z  \Pi_{\hanaF \,ij}^{\ \ \, ab}(x,z) \rho^{bc}_{jk}(z,y)&#10;+ \text{3-loop}&#10;\end{align*}&lt;/body&gt;&#10;  &lt;fcolor&gt;FF000000&lt;/fcolor&gt;&#10;  &lt;bcolor&gt;FFFFFFFF&lt;/bcolor&gt;&#10;  &lt;transparent&gt;True&lt;/transparent&gt;&#10;  &lt;resolution&gt;1800&lt;/resolution&gt;&#10;  &lt;imageh&gt;609&lt;/imageh&gt;&#10;  &lt;imagew&gt;6869&lt;/imagew&gt;&#10;  &lt;scale&gt;50&lt;/scale&gt;&#10;  &lt;cursor&gt;186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522" y="3732384"/>
            <a:ext cx="8312569" cy="73698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180113" y="5509180"/>
            <a:ext cx="435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1 to 2 process </a:t>
            </a:r>
            <a:r>
              <a:rPr kumimoji="1" lang="en-US" altLang="ja-JP" sz="2800" dirty="0" smtClean="0"/>
              <a:t>is possible</a:t>
            </a:r>
            <a:endParaRPr kumimoji="1" lang="ja-JP" altLang="en-US" sz="2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03812" y="6390610"/>
            <a:ext cx="6593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in an expanding geometry: </a:t>
            </a:r>
            <a:r>
              <a:rPr kumimoji="1" lang="en-US" altLang="ja-JP" sz="2000" dirty="0" err="1" smtClean="0"/>
              <a:t>Hatta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Nishiyama</a:t>
            </a:r>
            <a:r>
              <a:rPr lang="en-US" altLang="ja-JP" sz="2000" dirty="0" smtClean="0"/>
              <a:t>(2012)</a:t>
            </a:r>
            <a:endParaRPr kumimoji="1" lang="ja-JP" altLang="en-US" sz="2000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=  g^2   \lp C_{ad,be}\hanaF^{de}_{ij}(x,x) + \frac{1}{2} C_{ab,de}\hanaF^{de}_{mm} (x,x)\delta_{ij} \rp   \hanaF^{bc}_{jk}(x,y) &#10;\end{align*}&lt;/body&gt;&#10;  &lt;fcolor&gt;FF000000&lt;/fcolor&gt;&#10;  &lt;bcolor&gt;FFFFFFFF&lt;/bcolor&gt;&#10;  &lt;transparent&gt;True&lt;/transparent&gt;&#10;  &lt;resolution&gt;1800&lt;/resolution&gt;&#10;  &lt;imageh&gt;597&lt;/imageh&gt;&#10;  &lt;imagew&gt;6085&lt;/imagew&gt;&#10;  &lt;scale&gt;50&lt;/scale&gt;&#10;  &lt;cursor&gt;145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522" y="2740639"/>
            <a:ext cx="7549192" cy="740652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\lbb   \partial_t^2   \delta_{ij} &#10;  - ( D^2\delta_{ij} - D_iD_j - 2igF_{ij} )   \rbb^{ab} &amp;amp; \hanaF^{bc}_{jk}(x,y)&#10;\end{align*}&lt;/body&gt;&#10;  &lt;fcolor&gt;FF000000&lt;/fcolor&gt;&#10;  &lt;bcolor&gt;FFFFFFFF&lt;/bcolor&gt;&#10;  &lt;transparent&gt;True&lt;/transparent&gt;&#10;  &lt;resolution&gt;1800&lt;/resolution&gt;&#10;  &lt;imageh&gt;371&lt;/imageh&gt;&#10;  &lt;imagew&gt;4849&lt;/imagew&gt;&#10;  &lt;scale&gt;50&lt;/scale&gt;&#10;  &lt;cursor&gt;13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33" y="2115086"/>
            <a:ext cx="6336066" cy="484775"/>
          </a:xfrm>
          <a:prstGeom prst="rect">
            <a:avLst/>
          </a:prstGeom>
        </p:spPr>
      </p:pic>
      <p:pic>
        <p:nvPicPr>
          <p:cNvPr id="1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507" y="6314131"/>
            <a:ext cx="243545" cy="276534"/>
          </a:xfrm>
          <a:prstGeom prst="rect">
            <a:avLst/>
          </a:prstGeom>
        </p:spPr>
      </p:pic>
      <p:pic>
        <p:nvPicPr>
          <p:cNvPr id="22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78&lt;/imageh&gt;&#10;  &lt;imagew&gt;17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626" y="6314131"/>
            <a:ext cx="243545" cy="276534"/>
          </a:xfrm>
          <a:prstGeom prst="rect">
            <a:avLst/>
          </a:prstGeom>
        </p:spPr>
      </p:pic>
      <p:grpSp>
        <p:nvGrpSpPr>
          <p:cNvPr id="29" name="グループ化 28"/>
          <p:cNvGrpSpPr/>
          <p:nvPr/>
        </p:nvGrpSpPr>
        <p:grpSpPr>
          <a:xfrm>
            <a:off x="8486531" y="1616666"/>
            <a:ext cx="3550981" cy="461665"/>
            <a:chOff x="8433897" y="1041912"/>
            <a:chExt cx="2738568" cy="461665"/>
          </a:xfrm>
        </p:grpSpPr>
        <p:pic>
          <p:nvPicPr>
            <p:cNvPr id="23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&#10;G&#10;\end{align*}&lt;/body&gt;&#10;  &lt;fcolor&gt;FF000000&lt;/fcolor&gt;&#10;  &lt;bcolor&gt;FFFFFFFF&lt;/bcolor&gt;&#10;  &lt;transparent&gt;True&lt;/transparent&gt;&#10;  &lt;resolution&gt;1800&lt;/resolution&gt;&#10;  &lt;imageh&gt;180&lt;/imageh&gt;&#10;  &lt;imagew&gt;177&lt;/imagew&gt;&#10;  &lt;scale&gt;50&lt;/scale&gt;&#10;  &lt;cursor&gt;16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7095" y="1091312"/>
              <a:ext cx="275370" cy="280037"/>
            </a:xfrm>
            <a:prstGeom prst="rect">
              <a:avLst/>
            </a:prstGeom>
          </p:spPr>
        </p:pic>
        <p:pic>
          <p:nvPicPr>
            <p:cNvPr id="27" name="TexTeXPicture" descr="&lt;?xml version=&quot;1.0&quot; encoding=&quot;utf-16&quot;?&gt;&#10;&lt;TeXTeX&gt;&#10;  &lt;preamble&gt;\documentclass{jarticle}&#10;\usepackage{amsmath}&#10;\usepackage{mathrsfs}&#10;\usepackage{bm}&#10;\usepackage{teftef}&#10;\pagestyle{empty}&lt;/preamble&gt;&#10;  &lt;body&gt;\begin{align*}&#10;\hanaF&#10;\end{align*}&lt;/body&gt;&#10;  &lt;fcolor&gt;FF000000&lt;/fcolor&gt;&#10;  &lt;bcolor&gt;FFFFFFFF&lt;/bcolor&gt;&#10;  &lt;transparent&gt;True&lt;/transparent&gt;&#10;  &lt;resolution&gt;1800&lt;/resolution&gt;&#10;  &lt;imageh&gt;178&lt;/imageh&gt;&#10;  &lt;imagew&gt;202&lt;/imagew&gt;&#10;  &lt;scale&gt;50&lt;/scale&gt;&#10;  &lt;cursor&gt;21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897" y="1116995"/>
              <a:ext cx="359029" cy="316372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8792515" y="1041912"/>
              <a:ext cx="21045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is the real part of</a:t>
              </a:r>
              <a:endParaRPr kumimoji="1" lang="ja-JP" altLang="en-US" sz="2400" dirty="0"/>
            </a:p>
          </p:txBody>
        </p:sp>
      </p:grpSp>
      <p:sp>
        <p:nvSpPr>
          <p:cNvPr id="30" name="右中かっこ 29"/>
          <p:cNvSpPr/>
          <p:nvPr/>
        </p:nvSpPr>
        <p:spPr>
          <a:xfrm rot="5400000">
            <a:off x="7056270" y="1239169"/>
            <a:ext cx="336430" cy="693057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630" y="4720463"/>
            <a:ext cx="2444590" cy="195188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96" y="3217200"/>
            <a:ext cx="2135361" cy="1103546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 rot="20117628" flipV="1">
            <a:off x="2627027" y="3099401"/>
            <a:ext cx="833839" cy="5569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897284" y="6287847"/>
            <a:ext cx="513471" cy="3582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9896749" y="6314131"/>
            <a:ext cx="513471" cy="3582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28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 \ u s e p a c k a g e { a m s m a t h }  
 \ u s e p a c k a g e { m a t h r s f s }  
 \ u s e p a c k a g e { b m }  
 \ u s e p a c k a g e { t e f t e f }  
 \ p a g e s t y l e { e m p t y } < / p r e a m b l e >  
     < b o d y > \ b e g i n { a l i g n * }    
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 1 6 < / c u r s o r >  
 < / T e X T e X > 
</file>

<file path=customXml/itemProps1.xml><?xml version="1.0" encoding="utf-8"?>
<ds:datastoreItem xmlns:ds="http://schemas.openxmlformats.org/officeDocument/2006/customXml" ds:itemID="{EF6ADD8F-A1AB-451B-9E7D-B49DBEF658E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2811</TotalTime>
  <Words>700</Words>
  <Application>Microsoft Office PowerPoint</Application>
  <PresentationFormat>ワイド画面</PresentationFormat>
  <Paragraphs>176</Paragraphs>
  <Slides>23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0" baseType="lpstr"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Plasma instabilities and particle production in Glasma  </vt:lpstr>
      <vt:lpstr>Contents</vt:lpstr>
      <vt:lpstr>Motivation Early thermalization problem</vt:lpstr>
      <vt:lpstr>Motivation Early thermalization problem</vt:lpstr>
      <vt:lpstr>Motivation Early thermalization problem</vt:lpstr>
      <vt:lpstr>Motivation Early thermalization problem</vt:lpstr>
      <vt:lpstr>Formalism 2PI effective action</vt:lpstr>
      <vt:lpstr>EOM of classical gluon fields </vt:lpstr>
      <vt:lpstr>EOM of correlation functions</vt:lpstr>
      <vt:lpstr>PowerPoint プレゼンテーション</vt:lpstr>
      <vt:lpstr>PowerPoint プレゼンテーション</vt:lpstr>
      <vt:lpstr>PowerPoint プレゼンテーション</vt:lpstr>
      <vt:lpstr>Glasma instabilities (primary)</vt:lpstr>
      <vt:lpstr>Glasma instabilities (secondary)</vt:lpstr>
      <vt:lpstr>Properties of the 1-loop current (1)</vt:lpstr>
      <vt:lpstr>Properties of the 1-loop current (2)</vt:lpstr>
      <vt:lpstr>Properties of the 1-loop current (3)</vt:lpstr>
      <vt:lpstr>Summarizing Picture</vt:lpstr>
      <vt:lpstr>Summary</vt:lpstr>
      <vt:lpstr>Future work</vt:lpstr>
      <vt:lpstr>Controlled gauge dependence</vt:lpstr>
      <vt:lpstr>Formalism 2PI effective action with CTP</vt:lpstr>
      <vt:lpstr>Formalism Statistical function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 instabilities and particle production in Glasma</dc:title>
  <dc:creator>tsutsui</dc:creator>
  <cp:lastModifiedBy>tsutsui</cp:lastModifiedBy>
  <cp:revision>123</cp:revision>
  <dcterms:created xsi:type="dcterms:W3CDTF">2013-08-29T21:21:36Z</dcterms:created>
  <dcterms:modified xsi:type="dcterms:W3CDTF">2013-09-13T06:15:40Z</dcterms:modified>
</cp:coreProperties>
</file>