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308" r:id="rId2"/>
    <p:sldId id="266" r:id="rId3"/>
    <p:sldId id="335" r:id="rId4"/>
    <p:sldId id="302" r:id="rId5"/>
    <p:sldId id="324" r:id="rId6"/>
    <p:sldId id="337" r:id="rId7"/>
    <p:sldId id="338" r:id="rId8"/>
    <p:sldId id="344" r:id="rId9"/>
    <p:sldId id="339" r:id="rId10"/>
    <p:sldId id="336" r:id="rId11"/>
    <p:sldId id="340" r:id="rId12"/>
    <p:sldId id="309" r:id="rId13"/>
    <p:sldId id="341" r:id="rId14"/>
    <p:sldId id="342" r:id="rId15"/>
    <p:sldId id="345" r:id="rId16"/>
    <p:sldId id="331" r:id="rId17"/>
    <p:sldId id="343" r:id="rId18"/>
    <p:sldId id="346" r:id="rId19"/>
  </p:sldIdLst>
  <p:sldSz cx="9144000" cy="6858000" type="screen4x3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ke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97" autoAdjust="0"/>
  </p:normalViewPr>
  <p:slideViewPr>
    <p:cSldViewPr>
      <p:cViewPr>
        <p:scale>
          <a:sx n="70" d="100"/>
          <a:sy n="70" d="100"/>
        </p:scale>
        <p:origin x="-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9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88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E9CCA479-EB8F-4BFC-A9AA-4AAFD2ADB582}" type="datetimeFigureOut">
              <a:rPr lang="nl-NL" smtClean="0"/>
              <a:pPr/>
              <a:t>12-9-2013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88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6831870B-7C67-4FC4-BEF5-2ACD4DF981D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16741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A70ED500-B3E1-471C-A9B2-CD8A511BE04B}" type="datetimeFigureOut">
              <a:rPr lang="nl-NL" smtClean="0"/>
              <a:pPr/>
              <a:t>12-9-2013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4" tIns="45937" rIns="91874" bIns="45937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2"/>
          </a:xfrm>
          <a:prstGeom prst="rect">
            <a:avLst/>
          </a:prstGeom>
        </p:spPr>
        <p:txBody>
          <a:bodyPr vert="horz" lIns="91874" tIns="45937" rIns="91874" bIns="4593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7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20A93C87-F0F0-4BC6-BDC5-2C6B968D78CF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4629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83195-29C5-4042-A450-98C8D476F76F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Many states +</a:t>
            </a:r>
            <a:r>
              <a:rPr lang="nl-NL" baseline="0" dirty="0" smtClean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Note ihQCD: is possible to change from N=4 SYM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Future: obvious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9C40433-150C-447F-9FFC-AF24AA8E2DE9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C46-674D-4E4A-A028-7F0C6C230921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DD69564-2026-4974-AD2F-20BD4F973867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749A-1546-454C-BB68-60CBF38B78B2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326-F20E-4FB1-AB68-E3C700D0A079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557776-E099-4984-8B60-76848BAB2E26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65D4E57-A175-4B7F-99D1-3F7763BF2709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CF1D-D203-42D2-9024-C11945ED8C09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4D4-ADBC-4B47-A8A5-0D08DA2649AF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5D93F-3442-4693-93B6-87F31361A5E8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9E96A3B-B161-406A-8D19-8D7F6B6D71CB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110B8A-84FA-41C6-8A41-CD6B6025AECB}" type="datetime1">
              <a:rPr lang="nl-NL" smtClean="0"/>
              <a:pPr/>
              <a:t>12-9-2013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Wilke\Dropbox\shocksCY2.wmv" TargetMode="External"/><Relationship Id="rId1" Type="http://schemas.openxmlformats.org/officeDocument/2006/relationships/video" Target="file:///C:\Users\Wilke\Dropbox\shocks2.wmv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988840"/>
            <a:ext cx="8358214" cy="695607"/>
          </a:xfrm>
        </p:spPr>
        <p:txBody>
          <a:bodyPr>
            <a:noAutofit/>
          </a:bodyPr>
          <a:lstStyle/>
          <a:p>
            <a:pPr algn="r"/>
            <a:r>
              <a:rPr lang="en-US" sz="2500" dirty="0" smtClean="0"/>
              <a:t>From Full Stopping To Transparency In holography </a:t>
            </a:r>
            <a:endParaRPr lang="nl-NL" sz="2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1720" y="2708920"/>
            <a:ext cx="6624736" cy="471494"/>
          </a:xfrm>
        </p:spPr>
        <p:txBody>
          <a:bodyPr>
            <a:noAutofit/>
          </a:bodyPr>
          <a:lstStyle/>
          <a:p>
            <a:pPr algn="r"/>
            <a:r>
              <a:rPr lang="nl-NL" sz="2000" dirty="0" smtClean="0"/>
              <a:t>Towards more realistic models of the QGP thermalisation</a:t>
            </a:r>
            <a:endParaRPr lang="nl-NL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797152"/>
            <a:ext cx="687625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700" dirty="0" smtClean="0"/>
              <a:t>Wilke van der Schee</a:t>
            </a:r>
          </a:p>
          <a:p>
            <a:pPr algn="r"/>
            <a:endParaRPr lang="nl-NL" sz="1700" dirty="0" smtClean="0"/>
          </a:p>
          <a:p>
            <a:pPr algn="r"/>
            <a:r>
              <a:rPr lang="nl-NL" sz="1700" dirty="0" smtClean="0"/>
              <a:t>Supervisors: Gleb Arutyunov, </a:t>
            </a:r>
          </a:p>
          <a:p>
            <a:pPr algn="r"/>
            <a:r>
              <a:rPr lang="nl-NL" sz="1700" dirty="0" smtClean="0"/>
              <a:t>Thomas Peitzmann and Raimond Snellings</a:t>
            </a:r>
            <a:endParaRPr lang="nl-NL" sz="1700" dirty="0"/>
          </a:p>
        </p:txBody>
      </p:sp>
      <p:pic>
        <p:nvPicPr>
          <p:cNvPr id="6" name="Picture 5" descr="uu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968" y="0"/>
            <a:ext cx="2438400" cy="91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38425" y="6101508"/>
            <a:ext cx="7118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nl-NL" dirty="0" smtClean="0">
                <a:solidFill>
                  <a:schemeClr val="bg1"/>
                </a:solidFill>
              </a:rPr>
              <a:t>Conference on initial stages of heavy-ion collisions, Ila de Toxa, Spain</a:t>
            </a:r>
          </a:p>
          <a:p>
            <a:pPr algn="just"/>
            <a:r>
              <a:rPr lang="nl-NL" dirty="0" smtClean="0">
                <a:solidFill>
                  <a:schemeClr val="bg1"/>
                </a:solidFill>
              </a:rPr>
              <a:t>September, 2013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9" name="Picture 8" descr="holography qg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027165"/>
            <a:ext cx="2686050" cy="2830835"/>
          </a:xfrm>
          <a:prstGeom prst="rect">
            <a:avLst/>
          </a:prstGeom>
        </p:spPr>
      </p:pic>
      <p:pic>
        <p:nvPicPr>
          <p:cNvPr id="10" name="Picture 2" descr="I:\PhD\NIKHEFlogo400x177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188640"/>
            <a:ext cx="1091349" cy="48292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99592" y="3212976"/>
            <a:ext cx="7812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dirty="0" smtClean="0">
                <a:solidFill>
                  <a:schemeClr val="accent1"/>
                </a:solidFill>
              </a:rPr>
              <a:t>Work with Michał Heller, David Mateos, Jorge Casalderrey, Paul Romatschke and Scott Pratt</a:t>
            </a:r>
          </a:p>
          <a:p>
            <a:pPr algn="r"/>
            <a:r>
              <a:rPr lang="nl-NL" sz="1600" dirty="0" smtClean="0">
                <a:solidFill>
                  <a:schemeClr val="accent1"/>
                </a:solidFill>
              </a:rPr>
              <a:t>References: </a:t>
            </a:r>
            <a:r>
              <a:rPr lang="nl-NL" sz="1600" dirty="0">
                <a:solidFill>
                  <a:schemeClr val="accent1"/>
                </a:solidFill>
              </a:rPr>
              <a:t>1305.4919, 1307.2539</a:t>
            </a:r>
          </a:p>
        </p:txBody>
      </p:sp>
      <p:pic>
        <p:nvPicPr>
          <p:cNvPr id="33794" name="Picture 2" descr="http://web.science.uu.nl/ITF/images/itflog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39740" y="101352"/>
            <a:ext cx="1162050" cy="714375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0"/>
            <a:ext cx="15525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Dynamics in AdS – in movies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10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69160"/>
          </a:xfrm>
        </p:spPr>
        <p:txBody>
          <a:bodyPr>
            <a:normAutofit lnSpcReduction="10000"/>
          </a:bodyPr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Intuition: compare scales 1/Temperature and width</a:t>
            </a:r>
          </a:p>
          <a:p>
            <a:pPr lvl="1"/>
            <a:r>
              <a:rPr lang="nl-NL" dirty="0" smtClean="0"/>
              <a:t>Perhaps pancake at RHIC is not so thin?</a:t>
            </a:r>
            <a:endParaRPr lang="nl-NL" dirty="0"/>
          </a:p>
        </p:txBody>
      </p:sp>
      <p:grpSp>
        <p:nvGrpSpPr>
          <p:cNvPr id="8" name="Group 7"/>
          <p:cNvGrpSpPr/>
          <p:nvPr/>
        </p:nvGrpSpPr>
        <p:grpSpPr>
          <a:xfrm>
            <a:off x="-180528" y="1700808"/>
            <a:ext cx="9576535" cy="3564396"/>
            <a:chOff x="-180528" y="2636912"/>
            <a:chExt cx="9576535" cy="3564396"/>
          </a:xfrm>
        </p:grpSpPr>
        <p:pic>
          <p:nvPicPr>
            <p:cNvPr id="6" name="shocks2.wmv">
              <a:hlinkClick r:id="" action="ppaction://media"/>
            </p:cNvPr>
            <p:cNvPicPr>
              <a:picLocks noRot="1" noChangeAspect="1"/>
            </p:cNvPicPr>
            <p:nvPr>
              <a:videoFile r:link="rId1"/>
            </p:nvPr>
          </p:nvPicPr>
          <p:blipFill>
            <a:blip r:embed="rId4" cstate="print"/>
            <a:stretch>
              <a:fillRect/>
            </a:stretch>
          </p:blipFill>
          <p:spPr>
            <a:xfrm>
              <a:off x="-180528" y="2636912"/>
              <a:ext cx="4752529" cy="3564396"/>
            </a:xfrm>
            <a:prstGeom prst="rect">
              <a:avLst/>
            </a:prstGeom>
          </p:spPr>
        </p:pic>
        <p:pic>
          <p:nvPicPr>
            <p:cNvPr id="7" name="shocksCY2.wmv">
              <a:hlinkClick r:id="" action="ppaction://media"/>
            </p:cNvPr>
            <p:cNvPicPr>
              <a:picLocks noRot="1" noChangeAspect="1"/>
            </p:cNvPicPr>
            <p:nvPr>
              <a:videoFile r:link="rId2"/>
            </p:nvPr>
          </p:nvPicPr>
          <p:blipFill>
            <a:blip r:embed="rId5" cstate="print"/>
            <a:stretch>
              <a:fillRect/>
            </a:stretch>
          </p:blipFill>
          <p:spPr>
            <a:xfrm>
              <a:off x="4644008" y="2636912"/>
              <a:ext cx="4751999" cy="3564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 fully dynamical model of a HIC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11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71500" indent="-571500">
              <a:buNone/>
            </a:pPr>
            <a:r>
              <a:rPr lang="nl-NL" sz="2500" dirty="0" smtClean="0"/>
              <a:t>i) Small time expansion of colliding shocks (central)</a:t>
            </a:r>
          </a:p>
          <a:p>
            <a:pPr marL="571500" indent="-571500">
              <a:buNone/>
            </a:pPr>
            <a:endParaRPr lang="nl-NL" sz="2500" dirty="0" smtClean="0"/>
          </a:p>
          <a:p>
            <a:pPr marL="571500" indent="-571500">
              <a:buNone/>
            </a:pPr>
            <a:r>
              <a:rPr lang="nl-NL" sz="2500" dirty="0" smtClean="0"/>
              <a:t>ii) Numerical GR (extra parameter)</a:t>
            </a:r>
          </a:p>
          <a:p>
            <a:pPr marL="571500" indent="-571500">
              <a:buNone/>
            </a:pPr>
            <a:endParaRPr lang="nl-NL" sz="2500" dirty="0" smtClean="0"/>
          </a:p>
          <a:p>
            <a:pPr marL="571500" indent="-571500">
              <a:buNone/>
            </a:pPr>
            <a:r>
              <a:rPr lang="nl-NL" sz="2500" dirty="0" smtClean="0"/>
              <a:t>iii) Viscous hydro</a:t>
            </a:r>
          </a:p>
          <a:p>
            <a:pPr marL="571500" indent="-571500">
              <a:buNone/>
            </a:pPr>
            <a:endParaRPr lang="nl-NL" sz="2500" dirty="0" smtClean="0"/>
          </a:p>
          <a:p>
            <a:pPr marL="571500" indent="-571500">
              <a:buNone/>
            </a:pPr>
            <a:r>
              <a:rPr lang="nl-NL" sz="2500" dirty="0" smtClean="0"/>
              <a:t>iv) Hadronic</a:t>
            </a:r>
          </a:p>
          <a:p>
            <a:pPr marL="571500" indent="-571500">
              <a:buNone/>
            </a:pPr>
            <a:r>
              <a:rPr lang="nl-NL" sz="2500" dirty="0" smtClean="0"/>
              <a:t>     cascade</a:t>
            </a:r>
          </a:p>
        </p:txBody>
      </p:sp>
      <p:pic>
        <p:nvPicPr>
          <p:cNvPr id="5" name="Picture 4" descr="plotT8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1800" y="2685810"/>
            <a:ext cx="6372200" cy="4172189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-4805" y="6274547"/>
            <a:ext cx="9467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200" dirty="0" smtClean="0">
              <a:latin typeface="Tw Cen MT" pitchFamily="34" charset="0"/>
            </a:endParaRPr>
          </a:p>
          <a:p>
            <a:r>
              <a:rPr lang="en-US" sz="1200" dirty="0" smtClean="0">
                <a:latin typeface="Tw Cen MT" pitchFamily="34" charset="0"/>
              </a:rPr>
              <a:t>P. </a:t>
            </a:r>
            <a:r>
              <a:rPr lang="en-US" sz="1200" dirty="0" err="1" smtClean="0">
                <a:latin typeface="Tw Cen MT" pitchFamily="34" charset="0"/>
              </a:rPr>
              <a:t>Romatschke</a:t>
            </a:r>
            <a:r>
              <a:rPr lang="en-US" sz="1200" dirty="0" smtClean="0">
                <a:latin typeface="Tw Cen MT" pitchFamily="34" charset="0"/>
              </a:rPr>
              <a:t> and D. </a:t>
            </a:r>
            <a:r>
              <a:rPr lang="en-US" sz="1200" dirty="0" err="1" smtClean="0">
                <a:latin typeface="Tw Cen MT" pitchFamily="34" charset="0"/>
              </a:rPr>
              <a:t>Grumiller</a:t>
            </a:r>
            <a:r>
              <a:rPr lang="en-US" sz="1200" dirty="0" smtClean="0">
                <a:latin typeface="Tw Cen MT" pitchFamily="34" charset="0"/>
              </a:rPr>
              <a:t>, On the collision of two shock waves in AdS</a:t>
            </a:r>
            <a:r>
              <a:rPr lang="en-US" sz="1200" baseline="-25000" dirty="0" smtClean="0">
                <a:latin typeface="Tw Cen MT" pitchFamily="34" charset="0"/>
              </a:rPr>
              <a:t>5</a:t>
            </a:r>
            <a:r>
              <a:rPr lang="en-US" sz="1200" dirty="0" smtClean="0">
                <a:latin typeface="Tw Cen MT" pitchFamily="34" charset="0"/>
              </a:rPr>
              <a:t>  (2008)</a:t>
            </a:r>
          </a:p>
          <a:p>
            <a:r>
              <a:rPr lang="en-US" sz="1200" dirty="0" smtClean="0">
                <a:latin typeface="Tw Cen MT" pitchFamily="34" charset="0"/>
              </a:rPr>
              <a:t>WS, Holographic </a:t>
            </a:r>
            <a:r>
              <a:rPr lang="en-US" sz="1200" dirty="0" err="1" smtClean="0">
                <a:latin typeface="Tw Cen MT" pitchFamily="34" charset="0"/>
              </a:rPr>
              <a:t>thermalization</a:t>
            </a:r>
            <a:r>
              <a:rPr lang="en-US" sz="1200" dirty="0" smtClean="0">
                <a:latin typeface="Tw Cen MT" pitchFamily="34" charset="0"/>
              </a:rPr>
              <a:t> with radial flow (2012)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31640" y="990600"/>
            <a:ext cx="7812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dirty="0" smtClean="0">
                <a:solidFill>
                  <a:schemeClr val="accent1"/>
                </a:solidFill>
              </a:rPr>
              <a:t>Work with Paul Romatschke and Scott Pratt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943600"/>
            <a:ext cx="3276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>
                <a:solidFill>
                  <a:srgbClr val="FF0000"/>
                </a:solidFill>
              </a:rPr>
              <a:t>Boost-invariant</a:t>
            </a:r>
            <a:endParaRPr lang="nl-NL" sz="25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Radial flow – initial conditions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12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ym typeface="Wingdings" pitchFamily="2" charset="2"/>
              </a:rPr>
              <a:t>Spectra 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276872"/>
            <a:ext cx="5305070" cy="406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1724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Results – approach to hydro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13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r>
              <a:rPr lang="nl-NL" dirty="0" smtClean="0"/>
              <a:t>Fixing total multiplicity, velocity @ 1 fm/c: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Velocity profile approx universal; little </a:t>
            </a:r>
            <a:r>
              <a:rPr lang="nl-NL" smtClean="0"/>
              <a:t>depedence on </a:t>
            </a:r>
            <a:r>
              <a:rPr lang="nl-NL" dirty="0" smtClean="0"/>
              <a:t>initial AdS time, extra AdS parameter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11434"/>
            <a:ext cx="4824536" cy="382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Results – approach to hydro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14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79832" cy="1756792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Not too early: far-from-equilibrium</a:t>
            </a:r>
          </a:p>
          <a:p>
            <a:pPr lvl="1"/>
            <a:r>
              <a:rPr lang="nl-NL" dirty="0" smtClean="0"/>
              <a:t>Rest frame does not even exist!</a:t>
            </a:r>
          </a:p>
          <a:p>
            <a:r>
              <a:rPr lang="nl-NL" dirty="0" smtClean="0"/>
              <a:t>Not too late: AdS = conformal </a:t>
            </a:r>
            <a:r>
              <a:rPr lang="nl-NL" dirty="0" smtClean="0">
                <a:sym typeface="Mathematica1"/>
              </a:rPr>
              <a:t></a:t>
            </a:r>
            <a:r>
              <a:rPr lang="nl-NL" dirty="0" smtClean="0"/>
              <a:t> QCD</a:t>
            </a:r>
          </a:p>
          <a:p>
            <a:pPr lvl="1"/>
            <a:r>
              <a:rPr lang="nl-NL" dirty="0" smtClean="0"/>
              <a:t>In practice: 15% discontinuity in pressure</a:t>
            </a:r>
            <a:endParaRPr lang="nl-NL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56992"/>
            <a:ext cx="4631351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Prospects: a combination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15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Need </a:t>
            </a:r>
            <a:r>
              <a:rPr lang="nl-NL" dirty="0" smtClean="0"/>
              <a:t>hydro, freeze-out </a:t>
            </a:r>
            <a:r>
              <a:rPr lang="nl-NL" dirty="0" smtClean="0"/>
              <a:t>etc..</a:t>
            </a:r>
            <a:endParaRPr lang="nl-N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74367"/>
            <a:ext cx="8686800" cy="468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21A58DBF-7C61-4997-9886-539CDC07A380}" type="slidenum">
              <a:rPr lang="nl-NL" smtClean="0"/>
              <a:pPr/>
              <a:t>16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91088" y="1593900"/>
            <a:ext cx="9238712" cy="5264100"/>
          </a:xfrm>
        </p:spPr>
        <p:txBody>
          <a:bodyPr>
            <a:normAutofit lnSpcReduction="10000"/>
          </a:bodyPr>
          <a:lstStyle/>
          <a:p>
            <a:r>
              <a:rPr lang="en-US" sz="2500" dirty="0" smtClean="0"/>
              <a:t>Disclaimer</a:t>
            </a:r>
          </a:p>
          <a:p>
            <a:pPr lvl="1"/>
            <a:r>
              <a:rPr lang="en-US" sz="2300" dirty="0" smtClean="0"/>
              <a:t>Modeling at infinite N and infinite coupling, at all scales</a:t>
            </a:r>
          </a:p>
          <a:p>
            <a:pPr lvl="1"/>
            <a:r>
              <a:rPr lang="en-US" sz="2300" dirty="0" smtClean="0"/>
              <a:t>Colliding ‘blobs of plasma’ = nuclei?</a:t>
            </a:r>
            <a:endParaRPr lang="en-US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sz="1200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500" dirty="0" smtClean="0"/>
              <a:t>Shock waves: Strong coupling ≠ full stopping</a:t>
            </a:r>
            <a:endParaRPr lang="en-US" sz="1600" dirty="0" smtClean="0"/>
          </a:p>
          <a:p>
            <a:pPr lvl="1"/>
            <a:r>
              <a:rPr lang="en-US" sz="2300" dirty="0" smtClean="0"/>
              <a:t>Working hypothesis: shocks provide good model for HIC</a:t>
            </a:r>
          </a:p>
          <a:p>
            <a:pPr lvl="1">
              <a:buNone/>
            </a:pPr>
            <a:endParaRPr lang="en-US" sz="1300" dirty="0" smtClean="0"/>
          </a:p>
          <a:p>
            <a:r>
              <a:rPr lang="en-US" sz="2500" dirty="0" smtClean="0"/>
              <a:t>Lessons towards experiments</a:t>
            </a:r>
          </a:p>
          <a:p>
            <a:pPr lvl="1"/>
            <a:r>
              <a:rPr lang="en-US" sz="2300" dirty="0" smtClean="0"/>
              <a:t>Pre-flow can be produced dynamically</a:t>
            </a:r>
          </a:p>
          <a:p>
            <a:pPr lvl="1"/>
            <a:r>
              <a:rPr lang="en-US" sz="2300" dirty="0" smtClean="0"/>
              <a:t>Perhaps higher temperatures (1.8 </a:t>
            </a:r>
            <a:r>
              <a:rPr lang="en-US" sz="2300" dirty="0" err="1" smtClean="0"/>
              <a:t>TeV</a:t>
            </a:r>
            <a:r>
              <a:rPr lang="en-US" sz="2300" dirty="0" smtClean="0"/>
              <a:t>/fm</a:t>
            </a:r>
            <a:r>
              <a:rPr lang="en-US" sz="2300" baseline="30000" dirty="0" smtClean="0"/>
              <a:t>3</a:t>
            </a:r>
            <a:r>
              <a:rPr lang="en-US" sz="2300" dirty="0" smtClean="0"/>
              <a:t> @ t=0.25 fm?)</a:t>
            </a:r>
          </a:p>
          <a:p>
            <a:pPr lvl="1"/>
            <a:r>
              <a:rPr lang="en-US" sz="2300" dirty="0" smtClean="0"/>
              <a:t>Perhaps faster </a:t>
            </a:r>
            <a:r>
              <a:rPr lang="en-US" sz="2300" dirty="0" err="1" smtClean="0"/>
              <a:t>thermalisation</a:t>
            </a:r>
            <a:r>
              <a:rPr lang="en-US" sz="2300" dirty="0" smtClean="0"/>
              <a:t> </a:t>
            </a:r>
            <a:r>
              <a:rPr lang="en-US" sz="2300" smtClean="0"/>
              <a:t>(0.25/T~0.25/GeV~0.05 </a:t>
            </a:r>
            <a:r>
              <a:rPr lang="en-US" sz="2300" dirty="0" smtClean="0"/>
              <a:t>fm)</a:t>
            </a:r>
          </a:p>
          <a:p>
            <a:pPr lvl="1"/>
            <a:r>
              <a:rPr lang="en-US" sz="2300" dirty="0" smtClean="0"/>
              <a:t>Energy density grows initially?</a:t>
            </a:r>
          </a:p>
          <a:p>
            <a:pPr lvl="1"/>
            <a:endParaRPr lang="en-US" sz="1300" dirty="0" smtClean="0"/>
          </a:p>
          <a:p>
            <a:r>
              <a:rPr lang="en-US" sz="2500" dirty="0" smtClean="0"/>
              <a:t>Curious: shocks give Landau model precisely at RHIC!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08104" y="188640"/>
            <a:ext cx="3458725" cy="7848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5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6000">
                      <a:schemeClr val="accent1">
                        <a:tint val="83000"/>
                        <a:shade val="100000"/>
                        <a:satMod val="200000"/>
                        <a:alpha val="1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Speculative</a:t>
            </a:r>
            <a:endParaRPr lang="en-US" sz="45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6000">
                    <a:schemeClr val="accent1">
                      <a:tint val="83000"/>
                      <a:shade val="100000"/>
                      <a:satMod val="200000"/>
                      <a:alpha val="1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33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 smtClean="0"/>
              <a:t>Prospects: microstructure, p-</a:t>
            </a:r>
            <a:r>
              <a:rPr lang="en-GB" sz="3300" dirty="0" err="1" smtClean="0"/>
              <a:t>Pb</a:t>
            </a:r>
            <a:r>
              <a:rPr lang="en-GB" sz="3300" dirty="0" smtClean="0"/>
              <a:t>, longer runs</a:t>
            </a:r>
            <a:endParaRPr lang="en-GB" sz="33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17</a:t>
            </a:fld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More shocks </a:t>
            </a:r>
            <a:r>
              <a:rPr lang="en-GB" dirty="0" smtClean="0">
                <a:sym typeface="Wingdings" pitchFamily="2" charset="2"/>
              </a:rPr>
              <a:t></a:t>
            </a:r>
            <a:endParaRPr lang="en-GB" dirty="0"/>
          </a:p>
        </p:txBody>
      </p:sp>
      <p:pic>
        <p:nvPicPr>
          <p:cNvPr id="5" name="Picture 4" descr="shocksq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163568"/>
            <a:ext cx="4876800" cy="2694432"/>
          </a:xfrm>
          <a:prstGeom prst="rect">
            <a:avLst/>
          </a:prstGeom>
        </p:spPr>
      </p:pic>
      <p:pic>
        <p:nvPicPr>
          <p:cNvPr id="6" name="Picture 5" descr="shockse1e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24000"/>
            <a:ext cx="4876800" cy="2617216"/>
          </a:xfrm>
          <a:prstGeom prst="rect">
            <a:avLst/>
          </a:prstGeom>
        </p:spPr>
      </p:pic>
      <p:pic>
        <p:nvPicPr>
          <p:cNvPr id="7" name="Picture 6" descr="shocksw12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9600" y="4230624"/>
            <a:ext cx="4876800" cy="2625343"/>
          </a:xfrm>
          <a:prstGeom prst="rect">
            <a:avLst/>
          </a:prstGeom>
        </p:spPr>
      </p:pic>
      <p:pic>
        <p:nvPicPr>
          <p:cNvPr id="8" name="Picture 7" descr="shocksw4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8852" y="1524000"/>
            <a:ext cx="4795148" cy="26253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367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More anisotropy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Boost-invariance with 0 initial energy:</a:t>
            </a:r>
          </a:p>
          <a:p>
            <a:endParaRPr lang="nl-NL" dirty="0" smtClean="0"/>
          </a:p>
          <a:p>
            <a:endParaRPr lang="nl-NL" sz="1200" dirty="0" smtClean="0"/>
          </a:p>
          <a:p>
            <a:r>
              <a:rPr lang="nl-NL" dirty="0" smtClean="0"/>
              <a:t>Anisotropy P</a:t>
            </a:r>
            <a:r>
              <a:rPr lang="nl-NL" baseline="-25000" dirty="0" smtClean="0"/>
              <a:t>L</a:t>
            </a:r>
            <a:r>
              <a:rPr lang="nl-NL" dirty="0" smtClean="0"/>
              <a:t>/P</a:t>
            </a:r>
            <a:r>
              <a:rPr lang="nl-NL" baseline="-25000" dirty="0" smtClean="0"/>
              <a:t>T</a:t>
            </a:r>
            <a:r>
              <a:rPr lang="nl-NL" dirty="0" smtClean="0"/>
              <a:t> in radial flow:</a:t>
            </a:r>
            <a:endParaRPr lang="nl-N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799" y="2057400"/>
            <a:ext cx="751217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429000"/>
            <a:ext cx="436815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/>
          </a:bodyPr>
          <a:lstStyle/>
          <a:p>
            <a:r>
              <a:rPr lang="en-US" dirty="0" smtClean="0"/>
              <a:t>Motivation: </a:t>
            </a:r>
            <a:r>
              <a:rPr lang="en-US" dirty="0" err="1" smtClean="0"/>
              <a:t>AdS</a:t>
            </a:r>
            <a:r>
              <a:rPr lang="en-US" dirty="0" smtClean="0"/>
              <a:t>/CFT</a:t>
            </a:r>
          </a:p>
          <a:p>
            <a:r>
              <a:rPr lang="nl-NL" dirty="0" smtClean="0"/>
              <a:t>Gravitational shock waves in AdS</a:t>
            </a:r>
          </a:p>
          <a:p>
            <a:r>
              <a:rPr lang="nl-NL" dirty="0" smtClean="0"/>
              <a:t>Towards experiments: boost-invariant radial flow</a:t>
            </a:r>
          </a:p>
          <a:p>
            <a:pPr lvl="1"/>
            <a:r>
              <a:rPr lang="nl-NL" dirty="0" smtClean="0"/>
              <a:t>Combination of AdS/CFT+viscous hydro+cascade</a:t>
            </a:r>
          </a:p>
          <a:p>
            <a:pPr lvl="1"/>
            <a:endParaRPr lang="nl-NL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074140"/>
            <a:ext cx="3203693" cy="245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3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855896" cy="4853136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SU(N): 3 ≈ </a:t>
            </a:r>
            <a:r>
              <a:rPr lang="nl-NL" dirty="0" smtClean="0">
                <a:sym typeface="Mathematica1"/>
              </a:rPr>
              <a:t>?</a:t>
            </a:r>
          </a:p>
          <a:p>
            <a:pPr lvl="1"/>
            <a:r>
              <a:rPr lang="nl-NL" dirty="0" smtClean="0">
                <a:sym typeface="Mathematica1"/>
              </a:rPr>
              <a:t>Good for thermal</a:t>
            </a:r>
          </a:p>
          <a:p>
            <a:pPr lvl="1"/>
            <a:endParaRPr lang="nl-NL" dirty="0" smtClean="0">
              <a:sym typeface="Mathematica1"/>
            </a:endParaRPr>
          </a:p>
          <a:p>
            <a:r>
              <a:rPr lang="nl-NL" dirty="0" smtClean="0">
                <a:sym typeface="Mathematica1"/>
              </a:rPr>
              <a:t>SUSY?</a:t>
            </a:r>
          </a:p>
          <a:p>
            <a:pPr lvl="1"/>
            <a:r>
              <a:rPr lang="nl-NL" dirty="0" smtClean="0">
                <a:sym typeface="Mathematica1"/>
              </a:rPr>
              <a:t>Supressed </a:t>
            </a:r>
            <a:r>
              <a:rPr lang="nl-NL" dirty="0" smtClean="0">
                <a:sym typeface="Mathematica1"/>
              </a:rPr>
              <a:t>with temperature</a:t>
            </a:r>
          </a:p>
          <a:p>
            <a:pPr lvl="1"/>
            <a:endParaRPr lang="nl-NL" dirty="0" smtClean="0">
              <a:sym typeface="Mathematica1"/>
            </a:endParaRPr>
          </a:p>
          <a:p>
            <a:r>
              <a:rPr lang="nl-NL" dirty="0" smtClean="0"/>
              <a:t>Quarks?</a:t>
            </a:r>
          </a:p>
          <a:p>
            <a:pPr lvl="1"/>
            <a:r>
              <a:rPr lang="nl-NL" dirty="0" smtClean="0"/>
              <a:t>Replaced by (dominant) gluons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Infinite coupling strength?</a:t>
            </a:r>
          </a:p>
          <a:p>
            <a:pPr lvl="1"/>
            <a:r>
              <a:rPr lang="nl-NL" dirty="0" smtClean="0"/>
              <a:t>But coupling runs only logarithmically…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So maybe not too bad; and with room for improvement </a:t>
            </a:r>
            <a:r>
              <a:rPr lang="nl-NL" dirty="0" smtClean="0">
                <a:sym typeface="Wingdings" pitchFamily="2" charset="2"/>
              </a:rPr>
              <a:t></a:t>
            </a:r>
            <a:endParaRPr lang="nl-NL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200" dirty="0" smtClean="0">
                <a:latin typeface="Tw Cen MT" pitchFamily="34" charset="0"/>
              </a:rPr>
              <a:t>M. Panero, </a:t>
            </a:r>
            <a:r>
              <a:rPr lang="en-US" sz="1200" dirty="0" smtClean="0">
                <a:latin typeface="Tw Cen MT" pitchFamily="34" charset="0"/>
              </a:rPr>
              <a:t>Thermodynamics of the QCD plasma and the large-N limit (2009)</a:t>
            </a:r>
            <a:endParaRPr lang="it-IT" sz="1200" dirty="0">
              <a:latin typeface="Tw Cen MT" pitchFamily="34" charset="0"/>
            </a:endParaRPr>
          </a:p>
        </p:txBody>
      </p:sp>
      <p:pic>
        <p:nvPicPr>
          <p:cNvPr id="1146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0"/>
            <a:ext cx="8448675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Are we cheating with </a:t>
            </a:r>
            <a:r>
              <a:rPr lang="nl-NL" dirty="0" smtClean="0">
                <a:sym typeface="Mathematica5"/>
              </a:rPr>
              <a:t></a:t>
            </a:r>
            <a:r>
              <a:rPr lang="nl-NL" dirty="0" smtClean="0"/>
              <a:t>=4 SYM?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" fill="hold"/>
                                        <p:tgtEl>
                                          <p:spTgt spid="114692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4444E-6 L -0.28091 0.1243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62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114692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09 0.12431 L 0.00261 -0.00162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-63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114692"/>
                                        </p:tgtEl>
                                      </p:cBhvr>
                                      <p:by x="58000" y="5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most perfect liquid?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4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748680"/>
          </a:xfrm>
        </p:spPr>
        <p:txBody>
          <a:bodyPr/>
          <a:lstStyle/>
          <a:p>
            <a:r>
              <a:rPr lang="nl-NL" dirty="0" smtClean="0"/>
              <a:t>Famous viscosity:</a:t>
            </a:r>
            <a:endParaRPr lang="nl-NL" dirty="0"/>
          </a:p>
        </p:txBody>
      </p:sp>
      <p:pic>
        <p:nvPicPr>
          <p:cNvPr id="5" name="Picture 4" descr="unitaryfermion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924944"/>
            <a:ext cx="4317280" cy="27363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381328"/>
            <a:ext cx="946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K. O'Hara, S. Hemmer, M. </a:t>
            </a:r>
            <a:r>
              <a:rPr lang="en-US" sz="1200" dirty="0" err="1" smtClean="0"/>
              <a:t>Gehm</a:t>
            </a:r>
            <a:r>
              <a:rPr lang="en-US" sz="1200" dirty="0" smtClean="0"/>
              <a:t>, S. </a:t>
            </a:r>
            <a:r>
              <a:rPr lang="en-US" sz="1200" dirty="0" err="1" smtClean="0"/>
              <a:t>Granade</a:t>
            </a:r>
            <a:r>
              <a:rPr lang="en-US" sz="1200" dirty="0" smtClean="0"/>
              <a:t> and J. Thomas, Observation of a Strongly-Interacting Degenerate Fermi Gas of Atoms, 2002</a:t>
            </a:r>
          </a:p>
          <a:p>
            <a:r>
              <a:rPr lang="nl-NL" sz="1200" dirty="0" smtClean="0"/>
              <a:t>U. Heinz, C. Shen and H. Song, The Viscosity of Quark-Gluon Plasma at RHIC and the LHC, 2011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1508" y="2852936"/>
            <a:ext cx="4392492" cy="3095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847" y="1527120"/>
            <a:ext cx="2298948" cy="66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51520" y="2348880"/>
            <a:ext cx="864096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300" dirty="0" smtClean="0"/>
              <a:t>Fermions at unitarity			Quark-gluon plasma</a:t>
            </a:r>
            <a:endParaRPr lang="nl-NL" sz="2300" dirty="0"/>
          </a:p>
        </p:txBody>
      </p:sp>
      <p:sp>
        <p:nvSpPr>
          <p:cNvPr id="11" name="TextBox 10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Shock waves – initial conditions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5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855202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Famous example: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Homogeneous in transverse plane (‘infinite nucleus’)</a:t>
            </a:r>
          </a:p>
          <a:p>
            <a:r>
              <a:rPr lang="en-US" sz="2400" dirty="0" smtClean="0"/>
              <a:t>Energy density moving at speed of light: initial conditions fixed</a:t>
            </a:r>
          </a:p>
          <a:p>
            <a:pPr lvl="1"/>
            <a:r>
              <a:rPr lang="en-US" sz="2100" dirty="0" smtClean="0"/>
              <a:t>Two scales: width + total energy</a:t>
            </a:r>
          </a:p>
          <a:p>
            <a:r>
              <a:rPr lang="en-US" sz="2400" dirty="0" smtClean="0"/>
              <a:t>Only gravity: dominant force at high energy</a:t>
            </a:r>
            <a:endParaRPr lang="en-US" sz="24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Tw Cen MT" pitchFamily="34" charset="0"/>
              </a:rPr>
              <a:t>P.M. </a:t>
            </a:r>
            <a:r>
              <a:rPr lang="en-US" sz="1200" dirty="0" err="1">
                <a:latin typeface="Tw Cen MT" pitchFamily="34" charset="0"/>
              </a:rPr>
              <a:t>Chesler</a:t>
            </a:r>
            <a:r>
              <a:rPr lang="en-US" sz="1200" dirty="0">
                <a:latin typeface="Tw Cen MT" pitchFamily="34" charset="0"/>
              </a:rPr>
              <a:t> and L.G. </a:t>
            </a:r>
            <a:r>
              <a:rPr lang="en-US" sz="1200" dirty="0" err="1">
                <a:latin typeface="Tw Cen MT" pitchFamily="34" charset="0"/>
              </a:rPr>
              <a:t>Yaffe</a:t>
            </a:r>
            <a:r>
              <a:rPr lang="en-US" sz="1200" dirty="0">
                <a:latin typeface="Tw Cen MT" pitchFamily="34" charset="0"/>
              </a:rPr>
              <a:t>, Holography and colliding gravitational shock waves in asymptotically AdS</a:t>
            </a:r>
            <a:r>
              <a:rPr lang="en-US" sz="1200" baseline="-25000" dirty="0">
                <a:latin typeface="Tw Cen MT" pitchFamily="34" charset="0"/>
              </a:rPr>
              <a:t>5</a:t>
            </a:r>
            <a:r>
              <a:rPr lang="en-US" sz="1200" dirty="0">
                <a:latin typeface="Tw Cen MT" pitchFamily="34" charset="0"/>
              </a:rPr>
              <a:t> </a:t>
            </a:r>
            <a:r>
              <a:rPr lang="en-US" sz="1200" dirty="0" err="1">
                <a:latin typeface="Tw Cen MT" pitchFamily="34" charset="0"/>
              </a:rPr>
              <a:t>spacetime</a:t>
            </a:r>
            <a:r>
              <a:rPr lang="en-US" sz="1200" dirty="0">
                <a:latin typeface="Tw Cen MT" pitchFamily="34" charset="0"/>
              </a:rPr>
              <a:t> (</a:t>
            </a:r>
            <a:r>
              <a:rPr lang="it-IT" sz="1200" dirty="0">
                <a:latin typeface="Tw Cen MT" pitchFamily="34" charset="0"/>
              </a:rPr>
              <a:t>2010)</a:t>
            </a: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88840"/>
            <a:ext cx="5208039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6660232" y="2996952"/>
            <a:ext cx="360040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6948264" y="2996952"/>
            <a:ext cx="1963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Extra AdS direction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97533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Shock </a:t>
            </a:r>
            <a:r>
              <a:rPr lang="en-US" dirty="0"/>
              <a:t>waves – </a:t>
            </a:r>
            <a:r>
              <a:rPr lang="en-US" dirty="0" smtClean="0"/>
              <a:t>varying the width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6</a:t>
            </a:fld>
            <a:r>
              <a:rPr lang="nl-NL" dirty="0" smtClean="0"/>
              <a:t>/16</a:t>
            </a:r>
            <a:endParaRPr lang="nl-N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380" y="1628800"/>
            <a:ext cx="4296352" cy="243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1026" name="Picture 2" descr="D:\dropbox\Dropbox\Shock_waves\shockqunits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8432"/>
            <a:ext cx="4739941" cy="25595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21488"/>
            <a:ext cx="4125708" cy="25107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554" y="2996952"/>
            <a:ext cx="9178404" cy="49301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76276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42" presetClass="path" presetSubtype="0" accel="22000" decel="2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6 L -0.26649 -0.2018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33" y="-10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dynamical cross-over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7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4853880" cy="468052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Low energy:</a:t>
            </a:r>
          </a:p>
          <a:p>
            <a:pPr lvl="1"/>
            <a:r>
              <a:rPr lang="en-US" sz="2300" dirty="0" smtClean="0"/>
              <a:t>Stopping, piling up of energy</a:t>
            </a:r>
          </a:p>
          <a:p>
            <a:pPr lvl="1"/>
            <a:r>
              <a:rPr lang="en-US" sz="2300" dirty="0" smtClean="0"/>
              <a:t>Expansion by hydro</a:t>
            </a:r>
          </a:p>
          <a:p>
            <a:pPr lvl="1"/>
            <a:r>
              <a:rPr lang="en-US" sz="2300" dirty="0" smtClean="0"/>
              <a:t>Compressed Landau model</a:t>
            </a:r>
          </a:p>
          <a:p>
            <a:pPr lvl="1"/>
            <a:endParaRPr lang="en-US" sz="2300" dirty="0" smtClean="0"/>
          </a:p>
          <a:p>
            <a:r>
              <a:rPr lang="en-US" sz="2600" dirty="0" smtClean="0"/>
              <a:t>RHIC energy</a:t>
            </a:r>
          </a:p>
          <a:p>
            <a:pPr lvl="1"/>
            <a:r>
              <a:rPr lang="en-US" sz="2300" dirty="0" smtClean="0"/>
              <a:t>Landau model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 smtClean="0"/>
              <a:t>High energy: </a:t>
            </a:r>
          </a:p>
          <a:p>
            <a:pPr lvl="1"/>
            <a:r>
              <a:rPr lang="en-US" sz="2300" dirty="0" smtClean="0"/>
              <a:t>no stopping</a:t>
            </a:r>
          </a:p>
          <a:p>
            <a:pPr lvl="1"/>
            <a:r>
              <a:rPr lang="en-US" sz="2300" dirty="0" smtClean="0"/>
              <a:t>plasma forms slowly</a:t>
            </a:r>
          </a:p>
          <a:p>
            <a:pPr lvl="1"/>
            <a:r>
              <a:rPr lang="en-US" sz="2300" dirty="0" smtClean="0"/>
              <a:t>negative energy</a:t>
            </a:r>
          </a:p>
        </p:txBody>
      </p:sp>
      <p:pic>
        <p:nvPicPr>
          <p:cNvPr id="124932" name="Picture 4" descr="C:\Users\Wilke\Dropbox\Shock_waves\PRL draft\hydrodoubl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1556791"/>
            <a:ext cx="2736304" cy="2488405"/>
          </a:xfrm>
          <a:prstGeom prst="rect">
            <a:avLst/>
          </a:prstGeom>
          <a:noFill/>
        </p:spPr>
      </p:pic>
      <p:pic>
        <p:nvPicPr>
          <p:cNvPr id="124933" name="Picture 5" descr="C:\Users\Wilke\Dropbox\Shock_waves\PRL draft\hydroeigh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213"/>
          <a:stretch>
            <a:fillRect/>
          </a:stretch>
        </p:blipFill>
        <p:spPr bwMode="auto">
          <a:xfrm>
            <a:off x="5436096" y="4221087"/>
            <a:ext cx="2880320" cy="24610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9187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Pressure anisotropy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8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Pressure &amp; </a:t>
            </a:r>
            <a:r>
              <a:rPr lang="nl-NL" dirty="0" smtClean="0"/>
              <a:t>energy starts at zero, grows</a:t>
            </a:r>
          </a:p>
          <a:p>
            <a:endParaRPr lang="nl-NL" dirty="0" smtClean="0"/>
          </a:p>
          <a:p>
            <a:r>
              <a:rPr lang="nl-NL" dirty="0" smtClean="0"/>
              <a:t>Can give large negative longitudinal pressure: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733800"/>
            <a:ext cx="4114800" cy="292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4818" y="3733800"/>
            <a:ext cx="4036294" cy="294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429000"/>
            <a:ext cx="2895600" cy="25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29000"/>
            <a:ext cx="4648200" cy="32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Shock </a:t>
            </a:r>
            <a:r>
              <a:rPr lang="en-US" dirty="0"/>
              <a:t>waves – </a:t>
            </a:r>
            <a:r>
              <a:rPr lang="en-US" dirty="0" smtClean="0"/>
              <a:t>boost-invariance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9</a:t>
            </a:fld>
            <a:r>
              <a:rPr lang="nl-NL" dirty="0" smtClean="0"/>
              <a:t>/16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1560" y="1484784"/>
            <a:ext cx="8153400" cy="4495800"/>
          </a:xfrm>
        </p:spPr>
        <p:txBody>
          <a:bodyPr/>
          <a:lstStyle/>
          <a:p>
            <a:r>
              <a:rPr lang="en-US" dirty="0" smtClean="0"/>
              <a:t>No boost-invariance</a:t>
            </a:r>
          </a:p>
          <a:p>
            <a:pPr lvl="1"/>
            <a:r>
              <a:rPr lang="en-US" dirty="0" smtClean="0"/>
              <a:t>Profile approx </a:t>
            </a:r>
            <a:r>
              <a:rPr lang="en-US" dirty="0" err="1" smtClean="0"/>
              <a:t>gaussian</a:t>
            </a:r>
            <a:r>
              <a:rPr lang="en-US" dirty="0" smtClean="0"/>
              <a:t> with slightly increasing width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74489" y="1246198"/>
            <a:ext cx="21307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1"/>
                </a:solidFill>
              </a:rPr>
              <a:t>Wilke van der Schee, Utrecht</a:t>
            </a: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984"/>
            <a:ext cx="4533942" cy="328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27727" y="3284984"/>
            <a:ext cx="4516273" cy="3338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67544" y="285293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Low energy:</a:t>
            </a:r>
            <a:endParaRPr lang="nl-NL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716016" y="285293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High energy:</a:t>
            </a:r>
            <a:endParaRPr lang="nl-NL" sz="2400" dirty="0"/>
          </a:p>
        </p:txBody>
      </p:sp>
    </p:spTree>
    <p:extLst>
      <p:ext uri="{BB962C8B-B14F-4D97-AF65-F5344CB8AC3E}">
        <p14:creationId xmlns="" xmlns:p14="http://schemas.microsoft.com/office/powerpoint/2010/main" val="419104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35967</TotalTime>
  <Words>725</Words>
  <Application>Microsoft Office PowerPoint</Application>
  <PresentationFormat>On-screen Show (4:3)</PresentationFormat>
  <Paragraphs>182</Paragraphs>
  <Slides>18</Slides>
  <Notes>9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Median</vt:lpstr>
      <vt:lpstr>From Full Stopping To Transparency In holography </vt:lpstr>
      <vt:lpstr>Outline</vt:lpstr>
      <vt:lpstr>Are we cheating with =4 SYM?</vt:lpstr>
      <vt:lpstr>The most perfect liquid?</vt:lpstr>
      <vt:lpstr>Shock waves – initial conditions</vt:lpstr>
      <vt:lpstr>Shock waves – varying the width</vt:lpstr>
      <vt:lpstr>A dynamical cross-over</vt:lpstr>
      <vt:lpstr>Pressure anisotropy</vt:lpstr>
      <vt:lpstr>Shock waves – boost-invariance</vt:lpstr>
      <vt:lpstr>Dynamics in AdS – in movies</vt:lpstr>
      <vt:lpstr>A fully dynamical model of a HIC</vt:lpstr>
      <vt:lpstr>Radial flow – initial conditions</vt:lpstr>
      <vt:lpstr>Results – approach to hydro</vt:lpstr>
      <vt:lpstr>Results – approach to hydro</vt:lpstr>
      <vt:lpstr>Prospects: a combination</vt:lpstr>
      <vt:lpstr>Discussion</vt:lpstr>
      <vt:lpstr>Prospects: microstructure, p-Pb, longer runs</vt:lpstr>
      <vt:lpstr>More anisotropy</vt:lpstr>
    </vt:vector>
  </TitlesOfParts>
  <Company>Utrecht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holes as Information Scramblers</dc:title>
  <dc:creator>van der Schee</dc:creator>
  <cp:lastModifiedBy>Wilke</cp:lastModifiedBy>
  <cp:revision>1192</cp:revision>
  <cp:lastPrinted>2013-02-27T16:52:15Z</cp:lastPrinted>
  <dcterms:created xsi:type="dcterms:W3CDTF">2011-04-27T16:22:55Z</dcterms:created>
  <dcterms:modified xsi:type="dcterms:W3CDTF">2013-09-12T09:56:13Z</dcterms:modified>
</cp:coreProperties>
</file>