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2" r:id="rId4"/>
    <p:sldId id="263" r:id="rId5"/>
    <p:sldId id="259" r:id="rId6"/>
    <p:sldId id="260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409AD-7AF5-4513-AC79-BB6DDF538D8B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AB0A7-ED0A-4AF7-8174-864AB679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85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AB0A7-ED0A-4AF7-8174-864AB67908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35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199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46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8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82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95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604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56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333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43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58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671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0EC73-259C-4627-A300-A2C387BC4914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08408-C705-454F-AB1B-CDE46B44A4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3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System-II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12/03/2013</a:t>
            </a:r>
          </a:p>
          <a:p>
            <a:r>
              <a:rPr lang="en-US" dirty="0" smtClean="0"/>
              <a:t>Tomoko Muranaka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78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DCIM\100CASIO\CIMG324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8" t="8829" r="24429" b="5860"/>
          <a:stretch/>
        </p:blipFill>
        <p:spPr bwMode="auto">
          <a:xfrm>
            <a:off x="5364088" y="2924944"/>
            <a:ext cx="2609707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Iridium Sample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Provided by Vladimir Vogel, DESY (presented 19/04/2012, HG2012, KEK)</a:t>
            </a:r>
          </a:p>
          <a:p>
            <a:r>
              <a:rPr lang="en-US" sz="2400" dirty="0" smtClean="0"/>
              <a:t>One of possible materials for the 20K cold RF-photo Gun. </a:t>
            </a:r>
          </a:p>
          <a:p>
            <a:r>
              <a:rPr lang="en-US" sz="2400" dirty="0" smtClean="0"/>
              <a:t>Crystal structure: FCC</a:t>
            </a:r>
            <a:endParaRPr lang="en-US" sz="2400" dirty="0"/>
          </a:p>
          <a:p>
            <a:r>
              <a:rPr lang="en-US" sz="2400" dirty="0" smtClean="0"/>
              <a:t>Melting point: 2739K</a:t>
            </a:r>
          </a:p>
          <a:p>
            <a:r>
              <a:rPr lang="en-US" sz="2400" dirty="0" smtClean="0"/>
              <a:t>Work function: 5.27eV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6343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08" y="764704"/>
            <a:ext cx="8229600" cy="597666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Cathode holder: conventional one w/o temperature control</a:t>
            </a:r>
          </a:p>
          <a:p>
            <a:r>
              <a:rPr lang="en-US" sz="2400" dirty="0" smtClean="0"/>
              <a:t>Anode: step-motor (Capacitance measurement system can be tested)</a:t>
            </a:r>
          </a:p>
          <a:p>
            <a:endParaRPr lang="en-US" sz="2400" dirty="0"/>
          </a:p>
          <a:p>
            <a:r>
              <a:rPr lang="en-US" sz="2400" dirty="0" smtClean="0"/>
              <a:t>Tip is mounted on the holder with</a:t>
            </a:r>
          </a:p>
          <a:p>
            <a:pPr marL="0" indent="0">
              <a:buNone/>
            </a:pPr>
            <a:r>
              <a:rPr lang="en-US" sz="2400" dirty="0" smtClean="0"/>
              <a:t>longer “nose” to be close enough to the cathode.</a:t>
            </a:r>
          </a:p>
          <a:p>
            <a:pPr marL="0" indent="0">
              <a:buNone/>
            </a:pPr>
            <a:r>
              <a:rPr lang="en-US" sz="2400" dirty="0" smtClean="0"/>
              <a:t>(the position of the L-plates for the old cathode </a:t>
            </a:r>
          </a:p>
          <a:p>
            <a:pPr marL="0" indent="0">
              <a:buNone/>
            </a:pPr>
            <a:r>
              <a:rPr lang="en-US" sz="2400" dirty="0" smtClean="0"/>
              <a:t>holder and T-control holder are different)</a:t>
            </a:r>
          </a:p>
          <a:p>
            <a:r>
              <a:rPr lang="en-US" sz="2400" dirty="0" smtClean="0"/>
              <a:t>All devices have been re-cabled.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Four test run have been done. (Two FE</a:t>
            </a:r>
          </a:p>
          <a:p>
            <a:pPr marL="0" indent="0">
              <a:buNone/>
            </a:pPr>
            <a:r>
              <a:rPr lang="en-US" sz="2400" dirty="0" smtClean="0"/>
              <a:t>Runs up to 6kV, two others up to 10kV).</a:t>
            </a:r>
          </a:p>
          <a:p>
            <a:r>
              <a:rPr lang="en-US" sz="2400" dirty="0" smtClean="0"/>
              <a:t>No FE, BD has been measured.</a:t>
            </a:r>
          </a:p>
          <a:p>
            <a:r>
              <a:rPr lang="en-US" sz="2400" dirty="0" smtClean="0"/>
              <a:t>Devices should be checked one by one.</a:t>
            </a:r>
          </a:p>
        </p:txBody>
      </p:sp>
      <p:pic>
        <p:nvPicPr>
          <p:cNvPr id="4098" name="Picture 2" descr="G:\Divisions\EST\Groups\SM\ThinFilms\CLIC_Spark_test_Project\Lab Measurements\SystemPictures\img_18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509120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Divisions\EST\Groups\SM\ThinFilms\CLIC_Spark_test_Project\Lab Measurements\SystemPictures\IMG_46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908" y="2349120"/>
            <a:ext cx="288016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17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 measurement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922" y="1600200"/>
            <a:ext cx="5610156" cy="4525963"/>
          </a:xfrm>
        </p:spPr>
      </p:pic>
    </p:spTree>
    <p:extLst>
      <p:ext uri="{BB962C8B-B14F-4D97-AF65-F5344CB8AC3E}">
        <p14:creationId xmlns:p14="http://schemas.microsoft.com/office/powerpoint/2010/main" val="30217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Two filaments and a ceramic kit (nuts, insulation rods, </a:t>
            </a:r>
            <a:r>
              <a:rPr lang="en-US" sz="2400" dirty="0" err="1" smtClean="0"/>
              <a:t>etc</a:t>
            </a:r>
            <a:r>
              <a:rPr lang="en-US" sz="2400" dirty="0" smtClean="0"/>
              <a:t>) has been delivered.</a:t>
            </a:r>
          </a:p>
          <a:p>
            <a:r>
              <a:rPr lang="en-US" sz="2400" dirty="0" smtClean="0"/>
              <a:t>Two </a:t>
            </a:r>
            <a:r>
              <a:rPr lang="en-US" sz="2400" dirty="0" err="1" smtClean="0"/>
              <a:t>AlN</a:t>
            </a:r>
            <a:r>
              <a:rPr lang="en-US" sz="2400" dirty="0" smtClean="0"/>
              <a:t> plates have been made by CERN central workshop. Need to be cleaned and annealed.</a:t>
            </a:r>
          </a:p>
          <a:p>
            <a:r>
              <a:rPr lang="en-US" sz="2400" dirty="0" smtClean="0"/>
              <a:t>LN2 supply tubes have been installed. Users should pass the Cryogenic safety training L1.</a:t>
            </a:r>
          </a:p>
          <a:p>
            <a:r>
              <a:rPr lang="en-US" sz="2400" dirty="0" smtClean="0"/>
              <a:t>Faya Wang is going to ship his “pins” to us. Tip holder modification is required.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8810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79512" y="4045714"/>
            <a:ext cx="3816424" cy="183155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Tip holder modification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068960"/>
            <a:ext cx="4802737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\\cern.ch\dfs\Users\m\muranaka\Desktop\CIMG31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75825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365105"/>
            <a:ext cx="3600000" cy="131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91726" y="3861048"/>
            <a:ext cx="8435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Our tip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4283968" y="3068960"/>
            <a:ext cx="4536504" cy="35999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261887" y="2884294"/>
            <a:ext cx="10847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Faya’s</a:t>
            </a:r>
            <a:r>
              <a:rPr lang="en-US" dirty="0" smtClean="0"/>
              <a:t> pin</a:t>
            </a:r>
            <a:endParaRPr lang="en-GB" dirty="0"/>
          </a:p>
        </p:txBody>
      </p:sp>
      <p:cxnSp>
        <p:nvCxnSpPr>
          <p:cNvPr id="9" name="Straight Arrow Connector 8"/>
          <p:cNvCxnSpPr>
            <a:stCxn id="11" idx="3"/>
          </p:cNvCxnSpPr>
          <p:nvPr/>
        </p:nvCxnSpPr>
        <p:spPr>
          <a:xfrm>
            <a:off x="2655011" y="1236547"/>
            <a:ext cx="1700965" cy="1762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43608" y="774882"/>
            <a:ext cx="16114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Ceramic holder</a:t>
            </a:r>
          </a:p>
          <a:p>
            <a:pPr algn="ctr"/>
            <a:r>
              <a:rPr lang="en-US" dirty="0" smtClean="0"/>
              <a:t>+</a:t>
            </a:r>
          </a:p>
          <a:p>
            <a:pPr algn="ctr"/>
            <a:r>
              <a:rPr lang="en-US" dirty="0" smtClean="0"/>
              <a:t>Screw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267744" y="2276872"/>
            <a:ext cx="208823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23999" y="2699628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 supply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2643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CIM\100CASIO\CIMG32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5384"/>
            <a:ext cx="8640000" cy="6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LN2 supply </a:t>
            </a:r>
            <a:r>
              <a:rPr lang="en-US" dirty="0" err="1" smtClean="0"/>
              <a:t>lign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827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235</Words>
  <Application>Microsoft Office PowerPoint</Application>
  <PresentationFormat>On-screen Show (4:3)</PresentationFormat>
  <Paragraphs>38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System-II Update</vt:lpstr>
      <vt:lpstr>Iridium Sample</vt:lpstr>
      <vt:lpstr>System setup</vt:lpstr>
      <vt:lpstr>FE measurement</vt:lpstr>
      <vt:lpstr>FYI</vt:lpstr>
      <vt:lpstr>Tip holder modification</vt:lpstr>
      <vt:lpstr>LN2 supply lign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Tomoko Muranaka</dc:creator>
  <cp:lastModifiedBy>Tomoko Muranaka</cp:lastModifiedBy>
  <cp:revision>16</cp:revision>
  <dcterms:created xsi:type="dcterms:W3CDTF">2013-03-12T08:01:51Z</dcterms:created>
  <dcterms:modified xsi:type="dcterms:W3CDTF">2013-03-12T09:25:16Z</dcterms:modified>
</cp:coreProperties>
</file>