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62" r:id="rId4"/>
    <p:sldId id="269" r:id="rId5"/>
    <p:sldId id="263" r:id="rId6"/>
    <p:sldId id="259" r:id="rId7"/>
    <p:sldId id="271" r:id="rId8"/>
    <p:sldId id="264" r:id="rId9"/>
    <p:sldId id="272" r:id="rId10"/>
    <p:sldId id="260" r:id="rId11"/>
    <p:sldId id="268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5359A-F210-4C2B-959A-8B9FCC886DD4}" type="datetimeFigureOut">
              <a:rPr lang="en-GB" smtClean="0"/>
              <a:t>15/03/2013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15719-091E-42EF-A8DC-621539A4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413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82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706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066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 algn="l">
              <a:defRPr sz="3600" b="1" u="none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 i="1"/>
            </a:lvl1pPr>
          </a:lstStyle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i="1"/>
            </a:lvl1pPr>
          </a:lstStyle>
          <a:p>
            <a:fld id="{604A7A00-B4E9-40A3-8A33-B6DF65EDD4A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LHCDipole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59080" y="260648"/>
            <a:ext cx="533400" cy="53340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cxnSp>
        <p:nvCxnSpPr>
          <p:cNvPr id="9" name="Straight Connector 8"/>
          <p:cNvCxnSpPr/>
          <p:nvPr userDrawn="1"/>
        </p:nvCxnSpPr>
        <p:spPr>
          <a:xfrm>
            <a:off x="467544" y="908720"/>
            <a:ext cx="7416824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67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11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97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5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848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34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962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4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7A00-B4E9-40A3-8A33-B6DF65EDD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23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https://espace.cern.ch/en-dep-mef-lpc/LS1/SitePages/Home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LS1 schedule </a:t>
            </a:r>
            <a:r>
              <a:rPr lang="en-GB" dirty="0" smtClean="0"/>
              <a:t>status</a:t>
            </a:r>
            <a:br>
              <a:rPr lang="en-GB" dirty="0" smtClean="0"/>
            </a:br>
            <a:r>
              <a:rPr lang="en-GB" dirty="0" smtClean="0"/>
              <a:t>LHC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K. Foraz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8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Forecast of main activities </a:t>
            </a:r>
            <a:r>
              <a:rPr lang="en-GB" dirty="0" smtClean="0"/>
              <a:t>(</a:t>
            </a:r>
            <a:r>
              <a:rPr lang="en-GB" dirty="0"/>
              <a:t>next 3 weeks)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fr-CH" sz="1600" dirty="0" err="1"/>
              <a:t>Sector</a:t>
            </a:r>
            <a:r>
              <a:rPr lang="fr-CH" sz="1600" dirty="0"/>
              <a:t> 12</a:t>
            </a:r>
          </a:p>
          <a:p>
            <a:pPr lvl="1"/>
            <a:r>
              <a:rPr lang="fr-CH" sz="1400" dirty="0" err="1"/>
              <a:t>Fast</a:t>
            </a:r>
            <a:r>
              <a:rPr lang="fr-CH" sz="1400" dirty="0"/>
              <a:t> </a:t>
            </a:r>
            <a:r>
              <a:rPr lang="fr-CH" sz="1400" dirty="0" err="1"/>
              <a:t>leveling</a:t>
            </a:r>
            <a:r>
              <a:rPr lang="fr-CH" sz="1400" dirty="0"/>
              <a:t> </a:t>
            </a:r>
            <a:r>
              <a:rPr lang="fr-CH" sz="1400" dirty="0" err="1"/>
              <a:t>ending</a:t>
            </a:r>
            <a:r>
              <a:rPr lang="fr-CH" sz="1400" dirty="0"/>
              <a:t> </a:t>
            </a:r>
            <a:r>
              <a:rPr lang="fr-CH" sz="1400" dirty="0" err="1"/>
              <a:t>next</a:t>
            </a:r>
            <a:r>
              <a:rPr lang="fr-CH" sz="1400" dirty="0"/>
              <a:t> </a:t>
            </a:r>
            <a:r>
              <a:rPr lang="fr-CH" sz="1400" dirty="0" err="1"/>
              <a:t>week</a:t>
            </a:r>
            <a:endParaRPr lang="fr-CH" sz="1400" dirty="0"/>
          </a:p>
          <a:p>
            <a:pPr lvl="1"/>
            <a:r>
              <a:rPr lang="fr-CH" sz="1400" dirty="0"/>
              <a:t>ELQA </a:t>
            </a:r>
            <a:r>
              <a:rPr lang="fr-CH" sz="1400" dirty="0" err="1"/>
              <a:t>starting</a:t>
            </a:r>
            <a:r>
              <a:rPr lang="fr-CH" sz="1400" dirty="0"/>
              <a:t> </a:t>
            </a:r>
            <a:r>
              <a:rPr lang="fr-CH" sz="1400" dirty="0" err="1"/>
              <a:t>next</a:t>
            </a:r>
            <a:r>
              <a:rPr lang="fr-CH" sz="1400" dirty="0"/>
              <a:t> </a:t>
            </a:r>
            <a:r>
              <a:rPr lang="fr-CH" sz="1400" dirty="0" err="1"/>
              <a:t>week</a:t>
            </a:r>
            <a:endParaRPr lang="fr-CH" sz="1400" dirty="0"/>
          </a:p>
          <a:p>
            <a:pPr lvl="1"/>
            <a:endParaRPr lang="fr-CH" sz="1400" dirty="0"/>
          </a:p>
          <a:p>
            <a:r>
              <a:rPr lang="fr-CH" sz="1600" dirty="0" err="1"/>
              <a:t>Sector</a:t>
            </a:r>
            <a:r>
              <a:rPr lang="fr-CH" sz="1600" dirty="0"/>
              <a:t> 34</a:t>
            </a:r>
          </a:p>
          <a:p>
            <a:pPr lvl="1"/>
            <a:r>
              <a:rPr lang="fr-CH" sz="1400" dirty="0" err="1"/>
              <a:t>Fast</a:t>
            </a:r>
            <a:r>
              <a:rPr lang="fr-CH" sz="1400" dirty="0"/>
              <a:t> </a:t>
            </a:r>
            <a:r>
              <a:rPr lang="fr-CH" sz="1400" dirty="0" err="1"/>
              <a:t>leveling</a:t>
            </a:r>
            <a:r>
              <a:rPr lang="fr-CH" sz="1400" dirty="0"/>
              <a:t> </a:t>
            </a:r>
            <a:r>
              <a:rPr lang="fr-CH" sz="1400" dirty="0" err="1"/>
              <a:t>straing</a:t>
            </a:r>
            <a:r>
              <a:rPr lang="fr-CH" sz="1400" dirty="0"/>
              <a:t> </a:t>
            </a:r>
            <a:r>
              <a:rPr lang="fr-CH" sz="1400" dirty="0" err="1"/>
              <a:t>next</a:t>
            </a:r>
            <a:r>
              <a:rPr lang="fr-CH" sz="1400" dirty="0"/>
              <a:t> </a:t>
            </a:r>
            <a:r>
              <a:rPr lang="fr-CH" sz="1400" dirty="0" err="1"/>
              <a:t>week</a:t>
            </a:r>
            <a:endParaRPr lang="fr-CH" sz="1400" dirty="0"/>
          </a:p>
          <a:p>
            <a:pPr lvl="1"/>
            <a:endParaRPr lang="fr-CH" sz="1400" dirty="0"/>
          </a:p>
          <a:p>
            <a:r>
              <a:rPr lang="fr-CH" sz="1600" dirty="0" err="1"/>
              <a:t>Sector</a:t>
            </a:r>
            <a:r>
              <a:rPr lang="fr-CH" sz="1600" dirty="0"/>
              <a:t> 78</a:t>
            </a:r>
          </a:p>
          <a:p>
            <a:pPr lvl="1"/>
            <a:r>
              <a:rPr lang="fr-CH" sz="1400" dirty="0"/>
              <a:t>ELQA </a:t>
            </a:r>
            <a:r>
              <a:rPr lang="fr-CH" sz="1400" dirty="0" err="1"/>
              <a:t>finishing</a:t>
            </a:r>
            <a:r>
              <a:rPr lang="fr-CH" sz="1400" dirty="0"/>
              <a:t> </a:t>
            </a:r>
            <a:r>
              <a:rPr lang="fr-CH" sz="1400" dirty="0" err="1"/>
              <a:t>next</a:t>
            </a:r>
            <a:r>
              <a:rPr lang="fr-CH" sz="1400" dirty="0"/>
              <a:t> </a:t>
            </a:r>
            <a:r>
              <a:rPr lang="fr-CH" sz="1400" dirty="0" err="1"/>
              <a:t>week</a:t>
            </a:r>
            <a:endParaRPr lang="fr-CH" sz="1400" dirty="0"/>
          </a:p>
          <a:p>
            <a:pPr lvl="1"/>
            <a:r>
              <a:rPr lang="fr-CH" sz="1400" dirty="0"/>
              <a:t>Warm-up </a:t>
            </a:r>
            <a:r>
              <a:rPr lang="fr-CH" sz="1400" dirty="0" err="1"/>
              <a:t>starting</a:t>
            </a:r>
            <a:r>
              <a:rPr lang="fr-CH" sz="1400" dirty="0"/>
              <a:t> </a:t>
            </a:r>
            <a:r>
              <a:rPr lang="fr-CH" sz="1400" dirty="0" err="1"/>
              <a:t>week</a:t>
            </a:r>
            <a:r>
              <a:rPr lang="fr-CH" sz="1400" dirty="0"/>
              <a:t> 13</a:t>
            </a:r>
          </a:p>
          <a:p>
            <a:pPr lvl="1"/>
            <a:endParaRPr lang="fr-CH" sz="1400" dirty="0"/>
          </a:p>
          <a:p>
            <a:r>
              <a:rPr lang="fr-CH" sz="1600" dirty="0" err="1"/>
              <a:t>Sector</a:t>
            </a:r>
            <a:r>
              <a:rPr lang="fr-CH" sz="1600" dirty="0"/>
              <a:t> 81</a:t>
            </a:r>
          </a:p>
          <a:p>
            <a:pPr lvl="1"/>
            <a:r>
              <a:rPr lang="fr-CH" sz="1400" dirty="0"/>
              <a:t>ELQA </a:t>
            </a:r>
            <a:r>
              <a:rPr lang="fr-CH" sz="1400" dirty="0" err="1"/>
              <a:t>starting</a:t>
            </a:r>
            <a:r>
              <a:rPr lang="fr-CH" sz="1400" dirty="0"/>
              <a:t> </a:t>
            </a:r>
            <a:r>
              <a:rPr lang="fr-CH" sz="1400" dirty="0" err="1"/>
              <a:t>next</a:t>
            </a:r>
            <a:r>
              <a:rPr lang="fr-CH" sz="1400" dirty="0"/>
              <a:t> </a:t>
            </a:r>
            <a:r>
              <a:rPr lang="fr-CH" sz="1400" dirty="0" err="1"/>
              <a:t>week</a:t>
            </a:r>
            <a:endParaRPr lang="fr-CH" sz="1400" dirty="0"/>
          </a:p>
          <a:p>
            <a:pPr lvl="1"/>
            <a:endParaRPr lang="fr-CH" sz="1400" dirty="0" smtClean="0"/>
          </a:p>
          <a:p>
            <a:pPr lvl="1"/>
            <a:endParaRPr lang="fr-CH" sz="1400" dirty="0"/>
          </a:p>
          <a:p>
            <a:pPr lvl="1"/>
            <a:endParaRPr lang="fr-CH" sz="1400" dirty="0" smtClean="0"/>
          </a:p>
          <a:p>
            <a:pPr lvl="1"/>
            <a:endParaRPr lang="fr-CH" sz="1400" dirty="0"/>
          </a:p>
          <a:p>
            <a:pPr lvl="1"/>
            <a:endParaRPr lang="en-GB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614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good start</a:t>
            </a:r>
          </a:p>
          <a:p>
            <a:endParaRPr lang="en-US" dirty="0" smtClean="0"/>
          </a:p>
          <a:p>
            <a:r>
              <a:rPr lang="en-US" dirty="0" smtClean="0"/>
              <a:t>Few days of delays which should be coped during warm-up</a:t>
            </a:r>
          </a:p>
          <a:p>
            <a:endParaRPr lang="en-US" dirty="0"/>
          </a:p>
          <a:p>
            <a:r>
              <a:rPr lang="en-US" dirty="0" smtClean="0"/>
              <a:t>Massive arrival of workers end of April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028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LHC LS1 </a:t>
            </a:r>
            <a:r>
              <a:rPr lang="fr-CH" dirty="0" err="1"/>
              <a:t>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Schedule under approval – EDMS 1274997</a:t>
            </a:r>
          </a:p>
          <a:p>
            <a:r>
              <a:rPr lang="en-US" dirty="0" smtClean="0"/>
              <a:t>Detailed schedule on our </a:t>
            </a:r>
            <a:r>
              <a:rPr lang="en-US" dirty="0" smtClean="0">
                <a:hlinkClick r:id="rId2"/>
              </a:rPr>
              <a:t>LS1-LHC </a:t>
            </a:r>
            <a:r>
              <a:rPr lang="en-US" dirty="0" err="1" smtClean="0">
                <a:hlinkClick r:id="rId2"/>
              </a:rPr>
              <a:t>sharepoint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41530"/>
            <a:ext cx="6480720" cy="40397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18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634082"/>
          </a:xfrm>
        </p:spPr>
        <p:txBody>
          <a:bodyPr>
            <a:normAutofit/>
          </a:bodyPr>
          <a:lstStyle/>
          <a:p>
            <a:r>
              <a:rPr lang="fr-CH" sz="2800" dirty="0"/>
              <a:t>LHC LS1 </a:t>
            </a:r>
            <a:r>
              <a:rPr lang="fr-CH" sz="2800" dirty="0" err="1" smtClean="0"/>
              <a:t>schedule</a:t>
            </a:r>
            <a:r>
              <a:rPr lang="fr-CH" sz="2800" dirty="0" smtClean="0"/>
              <a:t> –Important maintenance dates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Demi. water production stopped from mid May to end of July 2013</a:t>
            </a:r>
          </a:p>
          <a:p>
            <a:pPr>
              <a:lnSpc>
                <a:spcPct val="160000"/>
              </a:lnSpc>
            </a:pPr>
            <a:endParaRPr lang="en-US" dirty="0" smtClean="0"/>
          </a:p>
          <a:p>
            <a:pPr>
              <a:lnSpc>
                <a:spcPct val="160000"/>
              </a:lnSpc>
            </a:pPr>
            <a:r>
              <a:rPr lang="en-US" dirty="0" smtClean="0"/>
              <a:t>400kV substation from mid May to end of July 2013</a:t>
            </a:r>
          </a:p>
          <a:p>
            <a:pPr lvl="1">
              <a:lnSpc>
                <a:spcPct val="16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possible problem between electrical power &amp; end of warm-up</a:t>
            </a:r>
          </a:p>
          <a:p>
            <a:pPr marL="342900" lvl="1" indent="-342900">
              <a:lnSpc>
                <a:spcPct val="160000"/>
              </a:lnSpc>
              <a:buFont typeface="Arial" pitchFamily="34" charset="0"/>
              <a:buChar char="•"/>
            </a:pPr>
            <a:endParaRPr lang="en-US" sz="2800" dirty="0" smtClean="0"/>
          </a:p>
          <a:p>
            <a:pPr marL="342900" lvl="1" indent="-342900">
              <a:lnSpc>
                <a:spcPct val="160000"/>
              </a:lnSpc>
              <a:buFont typeface="Arial" pitchFamily="34" charset="0"/>
              <a:buChar char="•"/>
            </a:pPr>
            <a:r>
              <a:rPr lang="en-US" sz="2800" dirty="0" smtClean="0"/>
              <a:t>Electrical maintenance  -  </a:t>
            </a:r>
            <a:r>
              <a:rPr lang="en-US" sz="2800" b="1" dirty="0" smtClean="0">
                <a:solidFill>
                  <a:srgbClr val="FF0000"/>
                </a:solidFill>
              </a:rPr>
              <a:t>No access from mid-arc to mid-arc</a:t>
            </a:r>
          </a:p>
          <a:p>
            <a:pPr lvl="1">
              <a:lnSpc>
                <a:spcPct val="160000"/>
              </a:lnSpc>
              <a:tabLst>
                <a:tab pos="4748213" algn="l"/>
                <a:tab pos="4926013" algn="l"/>
              </a:tabLst>
            </a:pPr>
            <a:r>
              <a:rPr lang="en-US" dirty="0" smtClean="0"/>
              <a:t>P1: from 02/05/13 to  05/05/13	̶  	P2: from 03/03/14 to 07/03/14</a:t>
            </a:r>
          </a:p>
          <a:p>
            <a:pPr lvl="1">
              <a:lnSpc>
                <a:spcPct val="160000"/>
              </a:lnSpc>
              <a:tabLst>
                <a:tab pos="4748213" algn="l"/>
                <a:tab pos="4926013" algn="l"/>
              </a:tabLst>
            </a:pPr>
            <a:r>
              <a:rPr lang="en-US" dirty="0" smtClean="0"/>
              <a:t>P3: from 14/10/13 to 19/10/13	̶  	P4: from 27/08/13 to 30/08/13</a:t>
            </a:r>
          </a:p>
          <a:p>
            <a:pPr lvl="1">
              <a:lnSpc>
                <a:spcPct val="160000"/>
              </a:lnSpc>
              <a:tabLst>
                <a:tab pos="4748213" algn="l"/>
                <a:tab pos="4926013" algn="l"/>
              </a:tabLst>
            </a:pPr>
            <a:r>
              <a:rPr lang="en-US" dirty="0" smtClean="0"/>
              <a:t>P5: from 22/03/13 to 25/03/13	̶  	P6: from 09/12/13 to 12/12/13</a:t>
            </a:r>
          </a:p>
          <a:p>
            <a:pPr lvl="1">
              <a:lnSpc>
                <a:spcPct val="160000"/>
              </a:lnSpc>
              <a:tabLst>
                <a:tab pos="4748213" algn="l"/>
                <a:tab pos="4926013" algn="l"/>
              </a:tabLst>
            </a:pPr>
            <a:r>
              <a:rPr lang="en-US" dirty="0" smtClean="0"/>
              <a:t>P7: from 16/12/13 to 19/12/13	̶  	P8: from 22/04/13 to 25/04/13</a:t>
            </a:r>
          </a:p>
          <a:p>
            <a:pPr lvl="1">
              <a:lnSpc>
                <a:spcPct val="160000"/>
              </a:lnSpc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428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General Organization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Weekly meetings on Thursdays morning </a:t>
            </a:r>
            <a:r>
              <a:rPr lang="en-GB" sz="1800" i="1" dirty="0" smtClean="0"/>
              <a:t>(30-07-11)</a:t>
            </a:r>
          </a:p>
          <a:p>
            <a:r>
              <a:rPr lang="en-GB" dirty="0" smtClean="0"/>
              <a:t>LHC phone = 16 16 69</a:t>
            </a:r>
          </a:p>
          <a:p>
            <a:endParaRPr lang="en-GB" dirty="0" smtClean="0"/>
          </a:p>
          <a:p>
            <a:r>
              <a:rPr lang="en-GB" dirty="0" smtClean="0"/>
              <a:t>Access</a:t>
            </a:r>
          </a:p>
          <a:p>
            <a:pPr lvl="1"/>
            <a:r>
              <a:rPr lang="en-GB" dirty="0" smtClean="0"/>
              <a:t>General access mode (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Except UL55 – </a:t>
            </a:r>
            <a:r>
              <a:rPr lang="en-GB" dirty="0" err="1" smtClean="0">
                <a:solidFill>
                  <a:schemeClr val="accent6">
                    <a:lumMod val="50000"/>
                  </a:schemeClr>
                </a:solidFill>
              </a:rPr>
              <a:t>t.b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. discussed)</a:t>
            </a:r>
          </a:p>
          <a:p>
            <a:pPr lvl="1"/>
            <a:r>
              <a:rPr lang="en-GB" dirty="0" smtClean="0"/>
              <a:t>IMPACT is filtering access (</a:t>
            </a:r>
            <a:r>
              <a:rPr lang="el-GR" dirty="0" smtClean="0"/>
              <a:t>Δ</a:t>
            </a:r>
            <a:r>
              <a:rPr lang="en-GB" dirty="0" smtClean="0"/>
              <a:t>t = 6 min. max)</a:t>
            </a:r>
          </a:p>
          <a:p>
            <a:pPr lvl="1"/>
            <a:r>
              <a:rPr lang="en-GB" dirty="0" smtClean="0"/>
              <a:t>“Piquet” activities will be activated by TI operators / LHC coordination</a:t>
            </a:r>
          </a:p>
          <a:p>
            <a:pPr lvl="1"/>
            <a:endParaRPr lang="en-GB" dirty="0"/>
          </a:p>
          <a:p>
            <a:r>
              <a:rPr lang="en-GB" dirty="0" smtClean="0"/>
              <a:t>Visits : no visit authorized except VIPs, Press or professional visits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526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hart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57191"/>
            <a:ext cx="4241279" cy="233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Hardware commissioning finished</a:t>
            </a:r>
          </a:p>
          <a:p>
            <a:pPr lvl="1"/>
            <a:r>
              <a:rPr lang="en-US" dirty="0" smtClean="0"/>
              <a:t>Few days of delays in the first sectors</a:t>
            </a:r>
          </a:p>
          <a:p>
            <a:endParaRPr lang="en-US" dirty="0" smtClean="0"/>
          </a:p>
          <a:p>
            <a:r>
              <a:rPr lang="en-US" dirty="0" smtClean="0"/>
              <a:t>ELQA before warm-up</a:t>
            </a:r>
          </a:p>
          <a:p>
            <a:pPr lvl="1"/>
            <a:r>
              <a:rPr lang="en-US" dirty="0" smtClean="0"/>
              <a:t>Finished in sectors 56 and 45</a:t>
            </a:r>
          </a:p>
          <a:p>
            <a:pPr lvl="1"/>
            <a:r>
              <a:rPr lang="en-US" dirty="0" smtClean="0"/>
              <a:t>In progress </a:t>
            </a:r>
            <a:br>
              <a:rPr lang="en-US" dirty="0" smtClean="0"/>
            </a:br>
            <a:r>
              <a:rPr lang="en-US" dirty="0" smtClean="0"/>
              <a:t>in sectors 23, 67 and 78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158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09750"/>
            <a:ext cx="44481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Warm-up in progress in sectors 56 and 45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40968"/>
            <a:ext cx="4457700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05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Survey : Fast leveling &amp; Deep reference measurements</a:t>
            </a:r>
          </a:p>
          <a:p>
            <a:endParaRPr lang="en-US" dirty="0" smtClean="0"/>
          </a:p>
          <a:p>
            <a:r>
              <a:rPr lang="en-US" dirty="0" smtClean="0"/>
              <a:t>Installation of optical fiber’s ducts in pits</a:t>
            </a:r>
          </a:p>
          <a:p>
            <a:endParaRPr lang="en-US" dirty="0" smtClean="0"/>
          </a:p>
          <a:p>
            <a:r>
              <a:rPr lang="en-US" dirty="0" smtClean="0"/>
              <a:t>RF: Klystrons replacement and ADT</a:t>
            </a:r>
          </a:p>
          <a:p>
            <a:endParaRPr lang="en-US" dirty="0" smtClean="0"/>
          </a:p>
          <a:p>
            <a:r>
              <a:rPr lang="en-US" dirty="0" smtClean="0"/>
              <a:t>MKD-MKB: overhaul of generators</a:t>
            </a:r>
          </a:p>
          <a:p>
            <a:endParaRPr lang="en-US" dirty="0" smtClean="0"/>
          </a:p>
          <a:p>
            <a:r>
              <a:rPr lang="en-US" dirty="0" smtClean="0"/>
              <a:t>Beam vacuum in LSS </a:t>
            </a:r>
            <a:r>
              <a:rPr lang="en-US" sz="2300" dirty="0" smtClean="0"/>
              <a:t>(A5R2, A4L3, A5L5, A5R5, A6R5)</a:t>
            </a:r>
          </a:p>
          <a:p>
            <a:endParaRPr lang="en-US" dirty="0"/>
          </a:p>
          <a:p>
            <a:r>
              <a:rPr lang="en-US" dirty="0" smtClean="0"/>
              <a:t>Maintenance, consolidation and new cooling-towers started</a:t>
            </a:r>
          </a:p>
          <a:p>
            <a:endParaRPr lang="en-US" dirty="0" smtClean="0"/>
          </a:p>
          <a:p>
            <a:r>
              <a:rPr lang="en-US" dirty="0" smtClean="0"/>
              <a:t>Inspection, check and tests of different equipment: collimators,  ALPHA, BTVS, ACS, BQS, TCDQ,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053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Global status in the arcs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342060"/>
              </p:ext>
            </p:extLst>
          </p:nvPr>
        </p:nvGraphicFramePr>
        <p:xfrm>
          <a:off x="323528" y="1196752"/>
          <a:ext cx="8352928" cy="5122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32"/>
                <a:gridCol w="1126736"/>
                <a:gridCol w="97400"/>
                <a:gridCol w="1126736"/>
                <a:gridCol w="97400"/>
                <a:gridCol w="1126736"/>
                <a:gridCol w="97400"/>
                <a:gridCol w="1080120"/>
                <a:gridCol w="97400"/>
                <a:gridCol w="1126736"/>
                <a:gridCol w="97400"/>
                <a:gridCol w="1126732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>
                          <a:solidFill>
                            <a:schemeClr val="tx1"/>
                          </a:solidFill>
                        </a:rPr>
                        <a:t>Powering</a:t>
                      </a:r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 Tests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ELQA </a:t>
                      </a:r>
                      <a:r>
                        <a:rPr lang="fr-CH" sz="1400" b="0" i="1" dirty="0" err="1" smtClean="0">
                          <a:solidFill>
                            <a:schemeClr val="tx1"/>
                          </a:solidFill>
                        </a:rPr>
                        <a:t>Before</a:t>
                      </a:r>
                      <a:r>
                        <a:rPr lang="fr-CH" sz="1400" b="0" i="1" dirty="0" smtClean="0">
                          <a:solidFill>
                            <a:schemeClr val="tx1"/>
                          </a:solidFill>
                        </a:rPr>
                        <a:t> warm-up</a:t>
                      </a:r>
                      <a:endParaRPr lang="en-GB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>
                          <a:solidFill>
                            <a:schemeClr val="tx1"/>
                          </a:solidFill>
                        </a:rPr>
                        <a:t>Fast</a:t>
                      </a:r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600" dirty="0" err="1" smtClean="0">
                          <a:solidFill>
                            <a:schemeClr val="tx1"/>
                          </a:solidFill>
                        </a:rPr>
                        <a:t>leveling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Warm-up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SMACC Open</a:t>
                      </a: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R2E</a:t>
                      </a:r>
                      <a:r>
                        <a:rPr lang="fr-CH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i="1" dirty="0" smtClean="0">
                          <a:solidFill>
                            <a:schemeClr val="tx1"/>
                          </a:solidFill>
                        </a:rPr>
                        <a:t>End</a:t>
                      </a: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i="1" dirty="0" smtClean="0">
                          <a:solidFill>
                            <a:schemeClr val="tx1"/>
                          </a:solidFill>
                        </a:rPr>
                        <a:t>End</a:t>
                      </a:r>
                      <a:endParaRPr lang="en-GB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i="1" dirty="0" smtClean="0">
                          <a:solidFill>
                            <a:schemeClr val="tx1"/>
                          </a:solidFill>
                        </a:rPr>
                        <a:t>End</a:t>
                      </a:r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i="1" dirty="0" smtClean="0">
                          <a:solidFill>
                            <a:schemeClr val="tx1"/>
                          </a:solidFill>
                        </a:rPr>
                        <a:t>Start</a:t>
                      </a:r>
                      <a:endParaRPr lang="en-GB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i="1" dirty="0" smtClean="0">
                          <a:solidFill>
                            <a:schemeClr val="tx1"/>
                          </a:solidFill>
                        </a:rPr>
                        <a:t>Start</a:t>
                      </a:r>
                      <a:endParaRPr lang="en-GB" sz="1400" i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12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>
                        <a:tabLst>
                          <a:tab pos="628650" algn="l"/>
                        </a:tabLst>
                      </a:pPr>
                      <a:r>
                        <a:rPr lang="fr-CH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28/02</a:t>
                      </a:r>
                      <a:r>
                        <a:rPr lang="en-GB" sz="16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fr-CH" sz="105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(+2d)</a:t>
                      </a:r>
                      <a:endParaRPr lang="en-GB" sz="105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05/04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(+4d)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FF00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08/05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(+7d)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17/07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23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28/02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20/03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(+3d)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16/05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07/08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7120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34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>
                        <a:tabLst>
                          <a:tab pos="628650" algn="l"/>
                        </a:tabLst>
                      </a:pPr>
                      <a:r>
                        <a:rPr lang="fr-CH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28/02</a:t>
                      </a:r>
                      <a:r>
                        <a:rPr lang="en-GB" sz="16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fr-CH" sz="105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(-)</a:t>
                      </a:r>
                      <a:endParaRPr lang="en-GB" sz="105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16/04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16/05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20/11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216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542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45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22/02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(+1d)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08/03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(+2d)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05/04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06/01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13/03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</a:p>
                    <a:p>
                      <a:pPr marL="85725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But …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3216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56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indent="0" algn="l">
                        <a:tabLst>
                          <a:tab pos="628650" algn="l"/>
                        </a:tabLst>
                      </a:pPr>
                      <a:r>
                        <a:rPr lang="fr-CH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22/02</a:t>
                      </a:r>
                      <a:r>
                        <a:rPr lang="en-GB" sz="16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fr-CH" sz="105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(+2d)</a:t>
                      </a:r>
                      <a:endParaRPr lang="en-GB" sz="105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06/03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(+2d)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03/04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19/04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15555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mpd="sng">
                      <a:noFill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67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25/02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(+2d)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20/03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(+1d)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19/04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(+1d)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14/05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(+3d)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3216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78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indent="0" algn="l">
                        <a:tabLst>
                          <a:tab pos="628650" algn="l"/>
                        </a:tabLst>
                      </a:pPr>
                      <a:r>
                        <a:rPr lang="fr-CH" sz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27/02</a:t>
                      </a:r>
                      <a:r>
                        <a:rPr lang="en-GB" sz="1600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lang="fr-CH" sz="1050" i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(+2d)</a:t>
                      </a:r>
                      <a:endParaRPr lang="en-GB" sz="1050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21/03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(+4d)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22/04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(+3d)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05/06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04/04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Small impact </a:t>
                      </a:r>
                      <a:r>
                        <a:rPr kumimoji="0" lang="fr-CH" sz="10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later</a:t>
                      </a:r>
                      <a:endParaRPr kumimoji="0" lang="en-GB" sz="1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33216">
                <a:tc>
                  <a:txBody>
                    <a:bodyPr/>
                    <a:lstStyle/>
                    <a:p>
                      <a:pPr algn="l" fontAlgn="b"/>
                      <a:endParaRPr lang="en-GB" sz="1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b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Sector 81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28/02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(+2d)</a:t>
                      </a: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(+8d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7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16/05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(+8d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26/06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26/04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r>
                        <a:rPr kumimoji="0" lang="fr-CH" sz="105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(-)</a:t>
                      </a:r>
                    </a:p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kumimoji="0" lang="fr-CH" sz="1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(+8 </a:t>
                      </a:r>
                      <a:r>
                        <a:rPr kumimoji="0" lang="fr-CH" sz="10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days</a:t>
                      </a:r>
                      <a:r>
                        <a:rPr kumimoji="0" lang="fr-CH" sz="1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0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later</a:t>
                      </a:r>
                      <a:r>
                        <a:rPr kumimoji="0" lang="fr-CH" sz="1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50000"/>
                              <a:lumOff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algn="l" fontAlgn="b"/>
                      <a:endParaRPr lang="en-GB" sz="16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857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endParaRPr kumimoji="0" lang="en-GB" sz="105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>
                            <a:lumMod val="50000"/>
                            <a:lumOff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43808" y="6165304"/>
            <a:ext cx="156966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Actual</a:t>
            </a:r>
            <a:r>
              <a:rPr lang="fr-CH" sz="1100" dirty="0" smtClean="0"/>
              <a:t> date (</a:t>
            </a:r>
            <a:r>
              <a:rPr lang="fr-CH" sz="1100" dirty="0" smtClean="0">
                <a:sym typeface="Symbol"/>
              </a:rPr>
              <a:t>/</a:t>
            </a:r>
            <a:r>
              <a:rPr lang="fr-CH" sz="1100" dirty="0" err="1" smtClean="0">
                <a:sym typeface="Symbol"/>
              </a:rPr>
              <a:t>baseline</a:t>
            </a:r>
            <a:r>
              <a:rPr lang="fr-CH" sz="1100" dirty="0" smtClean="0">
                <a:sym typeface="Symbol"/>
              </a:rPr>
              <a:t>)</a:t>
            </a:r>
            <a:endParaRPr lang="en-GB" sz="11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382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Forecast of main activities (next 3 weeks)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fr-CH" sz="1600" dirty="0" err="1"/>
              <a:t>Sector</a:t>
            </a:r>
            <a:r>
              <a:rPr lang="fr-CH" sz="1600" dirty="0"/>
              <a:t> 56</a:t>
            </a:r>
          </a:p>
          <a:p>
            <a:pPr lvl="1"/>
            <a:r>
              <a:rPr lang="fr-CH" sz="1400" dirty="0"/>
              <a:t>Warm-up in </a:t>
            </a:r>
            <a:r>
              <a:rPr lang="fr-CH" sz="1400" dirty="0" err="1"/>
              <a:t>progress</a:t>
            </a:r>
            <a:endParaRPr lang="fr-CH" sz="1400" dirty="0"/>
          </a:p>
          <a:p>
            <a:pPr lvl="1"/>
            <a:r>
              <a:rPr lang="fr-CH" sz="1400" dirty="0" err="1"/>
              <a:t>Leak</a:t>
            </a:r>
            <a:r>
              <a:rPr lang="fr-CH" sz="1400" dirty="0"/>
              <a:t> </a:t>
            </a:r>
            <a:r>
              <a:rPr lang="fr-CH" sz="1400" dirty="0" err="1"/>
              <a:t>detection</a:t>
            </a:r>
            <a:r>
              <a:rPr lang="fr-CH" sz="1400" dirty="0"/>
              <a:t> </a:t>
            </a:r>
            <a:r>
              <a:rPr lang="fr-CH" sz="1400" dirty="0" err="1"/>
              <a:t>under</a:t>
            </a:r>
            <a:r>
              <a:rPr lang="fr-CH" sz="1400" dirty="0"/>
              <a:t> vacuum (~80K) </a:t>
            </a:r>
            <a:r>
              <a:rPr lang="fr-CH" sz="1400" dirty="0" err="1"/>
              <a:t>starting</a:t>
            </a:r>
            <a:r>
              <a:rPr lang="fr-CH" sz="1400" dirty="0"/>
              <a:t> </a:t>
            </a:r>
            <a:r>
              <a:rPr lang="fr-CH" sz="1400" dirty="0" err="1"/>
              <a:t>next</a:t>
            </a:r>
            <a:r>
              <a:rPr lang="fr-CH" sz="1400" dirty="0"/>
              <a:t> </a:t>
            </a:r>
            <a:r>
              <a:rPr lang="fr-CH" sz="1400" dirty="0" err="1" smtClean="0"/>
              <a:t>week</a:t>
            </a:r>
            <a:endParaRPr lang="fr-CH" sz="1400" dirty="0" smtClean="0"/>
          </a:p>
          <a:p>
            <a:pPr lvl="1"/>
            <a:endParaRPr lang="fr-CH" sz="1400" dirty="0"/>
          </a:p>
          <a:p>
            <a:r>
              <a:rPr lang="fr-CH" sz="1600" dirty="0" err="1"/>
              <a:t>Sector</a:t>
            </a:r>
            <a:r>
              <a:rPr lang="fr-CH" sz="1600" dirty="0"/>
              <a:t> 45</a:t>
            </a:r>
          </a:p>
          <a:p>
            <a:pPr lvl="1"/>
            <a:r>
              <a:rPr lang="fr-CH" sz="1400" dirty="0"/>
              <a:t>Warm-up in </a:t>
            </a:r>
            <a:r>
              <a:rPr lang="fr-CH" sz="1400" dirty="0" err="1"/>
              <a:t>progress</a:t>
            </a:r>
            <a:endParaRPr lang="fr-CH" sz="1400" dirty="0"/>
          </a:p>
          <a:p>
            <a:pPr lvl="1"/>
            <a:r>
              <a:rPr lang="fr-CH" sz="1400" dirty="0" err="1"/>
              <a:t>Fast</a:t>
            </a:r>
            <a:r>
              <a:rPr lang="fr-CH" sz="1400" dirty="0"/>
              <a:t> </a:t>
            </a:r>
            <a:r>
              <a:rPr lang="fr-CH" sz="1400" dirty="0" err="1"/>
              <a:t>leveling</a:t>
            </a:r>
            <a:r>
              <a:rPr lang="fr-CH" sz="1400" dirty="0"/>
              <a:t> </a:t>
            </a:r>
            <a:r>
              <a:rPr lang="fr-CH" sz="1400" dirty="0" err="1"/>
              <a:t>ending</a:t>
            </a:r>
            <a:r>
              <a:rPr lang="fr-CH" sz="1400" dirty="0"/>
              <a:t> </a:t>
            </a:r>
            <a:r>
              <a:rPr lang="fr-CH" sz="1400" dirty="0" err="1"/>
              <a:t>next</a:t>
            </a:r>
            <a:r>
              <a:rPr lang="fr-CH" sz="1400" dirty="0"/>
              <a:t> </a:t>
            </a:r>
            <a:r>
              <a:rPr lang="fr-CH" sz="1400" dirty="0" err="1"/>
              <a:t>week</a:t>
            </a:r>
            <a:endParaRPr lang="fr-CH" sz="1400" dirty="0"/>
          </a:p>
          <a:p>
            <a:pPr lvl="1"/>
            <a:r>
              <a:rPr lang="fr-CH" sz="1400" dirty="0" err="1"/>
              <a:t>Leak</a:t>
            </a:r>
            <a:r>
              <a:rPr lang="fr-CH" sz="1400" dirty="0"/>
              <a:t> </a:t>
            </a:r>
            <a:r>
              <a:rPr lang="fr-CH" sz="1400" dirty="0" err="1"/>
              <a:t>detection</a:t>
            </a:r>
            <a:r>
              <a:rPr lang="fr-CH" sz="1400" dirty="0"/>
              <a:t> </a:t>
            </a:r>
            <a:r>
              <a:rPr lang="fr-CH" sz="1400" dirty="0" err="1"/>
              <a:t>under</a:t>
            </a:r>
            <a:r>
              <a:rPr lang="fr-CH" sz="1400" dirty="0"/>
              <a:t> vacuum (~80K) </a:t>
            </a:r>
            <a:r>
              <a:rPr lang="fr-CH" sz="1400" dirty="0" err="1"/>
              <a:t>starting</a:t>
            </a:r>
            <a:r>
              <a:rPr lang="fr-CH" sz="1400" dirty="0"/>
              <a:t> </a:t>
            </a:r>
            <a:r>
              <a:rPr lang="fr-CH" sz="1400" dirty="0" smtClean="0"/>
              <a:t>wk.13</a:t>
            </a:r>
          </a:p>
          <a:p>
            <a:pPr lvl="1"/>
            <a:endParaRPr lang="fr-CH" sz="1400" dirty="0"/>
          </a:p>
          <a:p>
            <a:r>
              <a:rPr lang="fr-CH" sz="1600" dirty="0" err="1"/>
              <a:t>Sector</a:t>
            </a:r>
            <a:r>
              <a:rPr lang="fr-CH" sz="1600" dirty="0"/>
              <a:t> 23</a:t>
            </a:r>
          </a:p>
          <a:p>
            <a:pPr lvl="1"/>
            <a:r>
              <a:rPr lang="fr-CH" sz="1400" dirty="0"/>
              <a:t>ELQA </a:t>
            </a:r>
            <a:r>
              <a:rPr lang="fr-CH" sz="1400" dirty="0" err="1"/>
              <a:t>finishing</a:t>
            </a:r>
            <a:r>
              <a:rPr lang="fr-CH" sz="1400" dirty="0"/>
              <a:t> </a:t>
            </a:r>
            <a:r>
              <a:rPr lang="fr-CH" sz="1400" dirty="0" err="1"/>
              <a:t>next</a:t>
            </a:r>
            <a:r>
              <a:rPr lang="fr-CH" sz="1400" dirty="0"/>
              <a:t> </a:t>
            </a:r>
            <a:r>
              <a:rPr lang="fr-CH" sz="1400" dirty="0" err="1"/>
              <a:t>week</a:t>
            </a:r>
            <a:endParaRPr lang="fr-CH" sz="1400" dirty="0"/>
          </a:p>
          <a:p>
            <a:pPr lvl="1"/>
            <a:r>
              <a:rPr lang="fr-CH" sz="1400" dirty="0" err="1"/>
              <a:t>Fast</a:t>
            </a:r>
            <a:r>
              <a:rPr lang="fr-CH" sz="1400" dirty="0"/>
              <a:t> </a:t>
            </a:r>
            <a:r>
              <a:rPr lang="fr-CH" sz="1400" dirty="0" err="1"/>
              <a:t>leveling</a:t>
            </a:r>
            <a:r>
              <a:rPr lang="fr-CH" sz="1400" dirty="0"/>
              <a:t> </a:t>
            </a:r>
            <a:r>
              <a:rPr lang="fr-CH" sz="1400" dirty="0" err="1"/>
              <a:t>starting</a:t>
            </a:r>
            <a:r>
              <a:rPr lang="fr-CH" sz="1400" dirty="0"/>
              <a:t> </a:t>
            </a:r>
            <a:r>
              <a:rPr lang="fr-CH" sz="1400" dirty="0" err="1"/>
              <a:t>next</a:t>
            </a:r>
            <a:r>
              <a:rPr lang="fr-CH" sz="1400" dirty="0"/>
              <a:t> </a:t>
            </a:r>
            <a:r>
              <a:rPr lang="fr-CH" sz="1400" dirty="0" err="1"/>
              <a:t>week</a:t>
            </a:r>
            <a:endParaRPr lang="fr-CH" sz="1400" dirty="0"/>
          </a:p>
          <a:p>
            <a:pPr lvl="1"/>
            <a:r>
              <a:rPr lang="fr-CH" sz="1400" dirty="0"/>
              <a:t>Warm-up </a:t>
            </a:r>
            <a:r>
              <a:rPr lang="fr-CH" sz="1400" dirty="0" err="1"/>
              <a:t>starting</a:t>
            </a:r>
            <a:r>
              <a:rPr lang="fr-CH" sz="1400" dirty="0"/>
              <a:t> end of </a:t>
            </a:r>
            <a:r>
              <a:rPr lang="fr-CH" sz="1400" dirty="0" err="1"/>
              <a:t>next</a:t>
            </a:r>
            <a:r>
              <a:rPr lang="fr-CH" sz="1400" dirty="0"/>
              <a:t> </a:t>
            </a:r>
            <a:r>
              <a:rPr lang="fr-CH" sz="1400" dirty="0" err="1" smtClean="0"/>
              <a:t>week</a:t>
            </a:r>
            <a:endParaRPr lang="fr-CH" sz="1400" dirty="0" smtClean="0"/>
          </a:p>
          <a:p>
            <a:pPr lvl="1"/>
            <a:endParaRPr lang="fr-CH" sz="1400" dirty="0"/>
          </a:p>
          <a:p>
            <a:r>
              <a:rPr lang="fr-CH" sz="1600" dirty="0" err="1"/>
              <a:t>Sector</a:t>
            </a:r>
            <a:r>
              <a:rPr lang="fr-CH" sz="1600" dirty="0"/>
              <a:t> </a:t>
            </a:r>
            <a:r>
              <a:rPr lang="fr-CH" sz="1600" dirty="0" smtClean="0"/>
              <a:t>67</a:t>
            </a:r>
          </a:p>
          <a:p>
            <a:pPr lvl="1"/>
            <a:r>
              <a:rPr lang="fr-CH" sz="1400" dirty="0" smtClean="0"/>
              <a:t>ELQA </a:t>
            </a:r>
            <a:r>
              <a:rPr lang="fr-CH" sz="1400" dirty="0" err="1"/>
              <a:t>finishing</a:t>
            </a:r>
            <a:r>
              <a:rPr lang="fr-CH" sz="1400" dirty="0"/>
              <a:t> </a:t>
            </a:r>
            <a:r>
              <a:rPr lang="fr-CH" sz="1400" dirty="0" err="1"/>
              <a:t>next</a:t>
            </a:r>
            <a:r>
              <a:rPr lang="fr-CH" sz="1400" dirty="0"/>
              <a:t> </a:t>
            </a:r>
            <a:r>
              <a:rPr lang="fr-CH" sz="1400" dirty="0" err="1"/>
              <a:t>week</a:t>
            </a:r>
            <a:endParaRPr lang="fr-CH" sz="1400" dirty="0"/>
          </a:p>
          <a:p>
            <a:pPr lvl="1"/>
            <a:r>
              <a:rPr lang="fr-CH" sz="1400" dirty="0"/>
              <a:t>Warm-up </a:t>
            </a:r>
            <a:r>
              <a:rPr lang="fr-CH" sz="1400" dirty="0" err="1"/>
              <a:t>starting</a:t>
            </a:r>
            <a:r>
              <a:rPr lang="fr-CH" sz="1400" dirty="0"/>
              <a:t> </a:t>
            </a:r>
            <a:r>
              <a:rPr lang="fr-CH" sz="1400" dirty="0" err="1"/>
              <a:t>week</a:t>
            </a:r>
            <a:r>
              <a:rPr lang="fr-CH" sz="1400" dirty="0"/>
              <a:t> 13</a:t>
            </a:r>
          </a:p>
          <a:p>
            <a:pPr lvl="1"/>
            <a:endParaRPr lang="fr-CH" sz="1400" dirty="0" smtClean="0"/>
          </a:p>
          <a:p>
            <a:pPr lvl="1"/>
            <a:endParaRPr lang="fr-CH" sz="1400" dirty="0"/>
          </a:p>
          <a:p>
            <a:pPr lvl="1"/>
            <a:endParaRPr lang="fr-CH" sz="1400" dirty="0" smtClean="0"/>
          </a:p>
          <a:p>
            <a:pPr lvl="1"/>
            <a:endParaRPr lang="fr-CH" sz="1400" dirty="0"/>
          </a:p>
          <a:p>
            <a:pPr lvl="1"/>
            <a:endParaRPr lang="en-GB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15/03/2013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LSC - K. Foraz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7A00-B4E9-40A3-8A33-B6DF65EDD4A1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243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534</Words>
  <Application>Microsoft Office PowerPoint</Application>
  <PresentationFormat>On-screen Show (4:3)</PresentationFormat>
  <Paragraphs>186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LS1 schedule status LHC</vt:lpstr>
      <vt:lpstr>LHC LS1 schedule</vt:lpstr>
      <vt:lpstr>LHC LS1 schedule –Important maintenance dates</vt:lpstr>
      <vt:lpstr>General Organization</vt:lpstr>
      <vt:lpstr>Progress</vt:lpstr>
      <vt:lpstr>Progress</vt:lpstr>
      <vt:lpstr>Progress</vt:lpstr>
      <vt:lpstr>Global status in the arcs</vt:lpstr>
      <vt:lpstr>Forecast of main activities (next 3 weeks)</vt:lpstr>
      <vt:lpstr>Forecast of main activities (next 3 weeks)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 MM March 11th</dc:title>
  <dc:creator>Katy Foraz</dc:creator>
  <cp:lastModifiedBy>foraz</cp:lastModifiedBy>
  <cp:revision>34</cp:revision>
  <cp:lastPrinted>2013-03-15T06:55:34Z</cp:lastPrinted>
  <dcterms:created xsi:type="dcterms:W3CDTF">2013-03-10T18:54:35Z</dcterms:created>
  <dcterms:modified xsi:type="dcterms:W3CDTF">2013-03-15T08:42:59Z</dcterms:modified>
</cp:coreProperties>
</file>