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5" r:id="rId1"/>
  </p:sldMasterIdLst>
  <p:notesMasterIdLst>
    <p:notesMasterId r:id="rId14"/>
  </p:notesMasterIdLst>
  <p:handoutMasterIdLst>
    <p:handoutMasterId r:id="rId15"/>
  </p:handoutMasterIdLst>
  <p:sldIdLst>
    <p:sldId id="256" r:id="rId2"/>
    <p:sldId id="304" r:id="rId3"/>
    <p:sldId id="305" r:id="rId4"/>
    <p:sldId id="306" r:id="rId5"/>
    <p:sldId id="308" r:id="rId6"/>
    <p:sldId id="309" r:id="rId7"/>
    <p:sldId id="307" r:id="rId8"/>
    <p:sldId id="313" r:id="rId9"/>
    <p:sldId id="314" r:id="rId10"/>
    <p:sldId id="310" r:id="rId11"/>
    <p:sldId id="312" r:id="rId12"/>
    <p:sldId id="311" r:id="rId13"/>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nneman"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0033CC"/>
    <a:srgbClr val="FFFFFF"/>
    <a:srgbClr val="FFFF99"/>
    <a:srgbClr val="66FF3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6" autoAdjust="0"/>
    <p:restoredTop sz="86449" autoAdjust="0"/>
  </p:normalViewPr>
  <p:slideViewPr>
    <p:cSldViewPr>
      <p:cViewPr>
        <p:scale>
          <a:sx n="40" d="100"/>
          <a:sy n="40" d="100"/>
        </p:scale>
        <p:origin x="-749" y="-2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40" d="100"/>
        <a:sy n="40" d="100"/>
      </p:scale>
      <p:origin x="0" y="0"/>
    </p:cViewPr>
  </p:sorterViewPr>
  <p:notesViewPr>
    <p:cSldViewPr>
      <p:cViewPr varScale="1">
        <p:scale>
          <a:sx n="101" d="100"/>
          <a:sy n="101" d="100"/>
        </p:scale>
        <p:origin x="-3576" y="-90"/>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1"/>
            <a:ext cx="2889938" cy="496332"/>
          </a:xfrm>
          <a:prstGeom prst="rect">
            <a:avLst/>
          </a:prstGeom>
        </p:spPr>
        <p:txBody>
          <a:bodyPr vert="horz" lIns="91440" tIns="45720" rIns="91440" bIns="45720" rtlCol="0"/>
          <a:lstStyle>
            <a:lvl1pPr algn="r">
              <a:defRPr sz="1200"/>
            </a:lvl1pPr>
          </a:lstStyle>
          <a:p>
            <a:fld id="{CB310BA0-050A-4997-B1AC-FD3BCC455418}" type="datetimeFigureOut">
              <a:rPr lang="en-GB" smtClean="0"/>
              <a:t>15/03/2013</a:t>
            </a:fld>
            <a:endParaRPr lang="en-GB"/>
          </a:p>
        </p:txBody>
      </p:sp>
      <p:sp>
        <p:nvSpPr>
          <p:cNvPr id="4" name="Footer Placeholder 3"/>
          <p:cNvSpPr>
            <a:spLocks noGrp="1"/>
          </p:cNvSpPr>
          <p:nvPr>
            <p:ph type="ftr" sz="quarter" idx="2"/>
          </p:nvPr>
        </p:nvSpPr>
        <p:spPr>
          <a:xfrm>
            <a:off x="0" y="9428584"/>
            <a:ext cx="2889938"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6332"/>
          </a:xfrm>
          <a:prstGeom prst="rect">
            <a:avLst/>
          </a:prstGeom>
        </p:spPr>
        <p:txBody>
          <a:bodyPr vert="horz" lIns="91440" tIns="45720" rIns="91440" bIns="45720" rtlCol="0" anchor="b"/>
          <a:lstStyle>
            <a:lvl1pPr algn="r">
              <a:defRPr sz="1200"/>
            </a:lvl1pPr>
          </a:lstStyle>
          <a:p>
            <a:fld id="{2299761C-D337-4915-A6DD-157470CC0978}" type="slidenum">
              <a:rPr lang="en-GB" smtClean="0"/>
              <a:t>‹#›</a:t>
            </a:fld>
            <a:endParaRPr lang="en-GB"/>
          </a:p>
        </p:txBody>
      </p:sp>
    </p:spTree>
    <p:extLst>
      <p:ext uri="{BB962C8B-B14F-4D97-AF65-F5344CB8AC3E}">
        <p14:creationId xmlns:p14="http://schemas.microsoft.com/office/powerpoint/2010/main" val="1751474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1"/>
            <a:ext cx="2889938" cy="496332"/>
          </a:xfrm>
          <a:prstGeom prst="rect">
            <a:avLst/>
          </a:prstGeom>
        </p:spPr>
        <p:txBody>
          <a:bodyPr vert="horz" lIns="91440" tIns="45720" rIns="91440" bIns="45720" rtlCol="0"/>
          <a:lstStyle>
            <a:lvl1pPr algn="r">
              <a:defRPr sz="1200"/>
            </a:lvl1pPr>
          </a:lstStyle>
          <a:p>
            <a:fld id="{F8632A1A-D26E-42D0-A2DF-B39D9B2C3CCA}" type="datetimeFigureOut">
              <a:rPr lang="en-GB" smtClean="0"/>
              <a:pPr/>
              <a:t>15/03/2013</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15154"/>
            <a:ext cx="5335270" cy="446698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6332"/>
          </a:xfrm>
          <a:prstGeom prst="rect">
            <a:avLst/>
          </a:prstGeom>
        </p:spPr>
        <p:txBody>
          <a:bodyPr vert="horz" lIns="91440" tIns="45720" rIns="91440" bIns="45720" rtlCol="0" anchor="b"/>
          <a:lstStyle>
            <a:lvl1pPr algn="r">
              <a:defRPr sz="1200"/>
            </a:lvl1pPr>
          </a:lstStyle>
          <a:p>
            <a:fld id="{05604DCD-C511-4B12-9DBB-AC80DD19A492}" type="slidenum">
              <a:rPr lang="en-GB" smtClean="0"/>
              <a:pPr/>
              <a:t>‹#›</a:t>
            </a:fld>
            <a:endParaRPr lang="en-GB"/>
          </a:p>
        </p:txBody>
      </p:sp>
    </p:spTree>
    <p:extLst>
      <p:ext uri="{BB962C8B-B14F-4D97-AF65-F5344CB8AC3E}">
        <p14:creationId xmlns:p14="http://schemas.microsoft.com/office/powerpoint/2010/main" val="1386123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604DCD-C511-4B12-9DBB-AC80DD19A492}" type="slidenum">
              <a:rPr lang="en-GB" smtClean="0"/>
              <a:pPr/>
              <a:t>1</a:t>
            </a:fld>
            <a:endParaRPr lang="en-GB"/>
          </a:p>
        </p:txBody>
      </p:sp>
    </p:spTree>
    <p:extLst>
      <p:ext uri="{BB962C8B-B14F-4D97-AF65-F5344CB8AC3E}">
        <p14:creationId xmlns:p14="http://schemas.microsoft.com/office/powerpoint/2010/main" val="2063208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47671077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128162" y="6356350"/>
            <a:ext cx="2085975" cy="365125"/>
          </a:xfrm>
          <a:prstGeom prst="rect">
            <a:avLst/>
          </a:prstGeom>
        </p:spPr>
        <p:txBody>
          <a:bodyPr/>
          <a:lstStyle/>
          <a:p>
            <a:r>
              <a:rPr lang="en-US" smtClean="0"/>
              <a:t>March 15th 2013</a:t>
            </a:r>
            <a:endParaRPr lang="en-US"/>
          </a:p>
        </p:txBody>
      </p:sp>
      <p:sp>
        <p:nvSpPr>
          <p:cNvPr id="4" name="Footer Placeholder 3"/>
          <p:cNvSpPr>
            <a:spLocks noGrp="1"/>
          </p:cNvSpPr>
          <p:nvPr>
            <p:ph type="ftr" sz="quarter" idx="11"/>
          </p:nvPr>
        </p:nvSpPr>
        <p:spPr/>
        <p:txBody>
          <a:bodyPr/>
          <a:lstStyle/>
          <a:p>
            <a:r>
              <a:rPr lang="en-US" smtClean="0"/>
              <a:t>LSC 1 – F.Bordry</a:t>
            </a:r>
            <a:endParaRPr lang="en-US"/>
          </a:p>
        </p:txBody>
      </p:sp>
      <p:sp>
        <p:nvSpPr>
          <p:cNvPr id="5" name="Slide Number Placeholder 4"/>
          <p:cNvSpPr>
            <a:spLocks noGrp="1"/>
          </p:cNvSpPr>
          <p:nvPr>
            <p:ph type="sldNum" sz="quarter" idx="12"/>
          </p:nvPr>
        </p:nvSpPr>
        <p:spPr/>
        <p:txBody>
          <a:bodyPr/>
          <a:lstStyle/>
          <a:p>
            <a:fld id="{C630D92E-7C0D-C145-874F-DD8194E90028}" type="slidenum">
              <a:rPr lang="en-US" smtClean="0"/>
              <a:t>‹#›</a:t>
            </a:fld>
            <a:endParaRPr lang="en-US"/>
          </a:p>
        </p:txBody>
      </p:sp>
    </p:spTree>
    <p:extLst>
      <p:ext uri="{BB962C8B-B14F-4D97-AF65-F5344CB8AC3E}">
        <p14:creationId xmlns:p14="http://schemas.microsoft.com/office/powerpoint/2010/main" val="1383169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271217B-2AA1-4CFA-A2E1-91773F0CFA59}" type="datetimeFigureOut">
              <a:rPr lang="en-GB" smtClean="0"/>
              <a:t>15/03/2013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55E9DA-365B-4321-BA22-8AA0A337D6A7}" type="slidenum">
              <a:rPr lang="en-GB" smtClean="0"/>
              <a:t>‹#›</a:t>
            </a:fld>
            <a:endParaRPr lang="en-GB"/>
          </a:p>
        </p:txBody>
      </p:sp>
    </p:spTree>
    <p:extLst>
      <p:ext uri="{BB962C8B-B14F-4D97-AF65-F5344CB8AC3E}">
        <p14:creationId xmlns:p14="http://schemas.microsoft.com/office/powerpoint/2010/main" val="3442265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fr-CH" smtClean="0"/>
              <a:t>Cliquez et modifiez le titre</a:t>
            </a:r>
            <a:endParaRPr kumimoji="0" lang="en-US"/>
          </a:p>
        </p:txBody>
      </p:sp>
      <p:sp>
        <p:nvSpPr>
          <p:cNvPr id="30" name="Espace réservé du texte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6" name="Slide Number Placeholder 5"/>
          <p:cNvSpPr>
            <a:spLocks noGrp="1"/>
          </p:cNvSpPr>
          <p:nvPr>
            <p:ph type="sldNum" sz="quarter" idx="4"/>
          </p:nvPr>
        </p:nvSpPr>
        <p:spPr>
          <a:xfrm>
            <a:off x="8172400" y="6356822"/>
            <a:ext cx="792088" cy="365125"/>
          </a:xfrm>
          <a:prstGeom prst="rect">
            <a:avLst/>
          </a:prstGeom>
        </p:spPr>
        <p:txBody>
          <a:bodyPr/>
          <a:lstStyle>
            <a:lvl1pPr>
              <a:defRPr sz="1400">
                <a:solidFill>
                  <a:schemeClr val="bg1"/>
                </a:solidFill>
              </a:defRPr>
            </a:lvl1pPr>
          </a:lstStyle>
          <a:p>
            <a:fld id="{6501926D-BD55-4F99-B46D-3C231A52E354}" type="slidenum">
              <a:rPr lang="en-GB" smtClean="0"/>
              <a:pPr/>
              <a:t>‹#›</a:t>
            </a:fld>
            <a:endParaRPr lang="en-GB" dirty="0"/>
          </a:p>
        </p:txBody>
      </p:sp>
      <p:sp>
        <p:nvSpPr>
          <p:cNvPr id="8" name="Footer Placeholder 4"/>
          <p:cNvSpPr>
            <a:spLocks noGrp="1"/>
          </p:cNvSpPr>
          <p:nvPr>
            <p:ph type="ftr" sz="quarter" idx="3"/>
          </p:nvPr>
        </p:nvSpPr>
        <p:spPr>
          <a:xfrm>
            <a:off x="3995936" y="6338550"/>
            <a:ext cx="3888432"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10" name="Slide Number Placeholder 2"/>
          <p:cNvSpPr txBox="1">
            <a:spLocks/>
          </p:cNvSpPr>
          <p:nvPr userDrawn="1"/>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28D0A3-5C9A-4901-9C42-FBE507C34AF3}" type="slidenum">
              <a:rPr lang="en-GB" smtClean="0"/>
              <a:pPr/>
              <a:t>‹#›</a:t>
            </a:fld>
            <a:endParaRPr lang="en-GB" dirty="0"/>
          </a:p>
        </p:txBody>
      </p:sp>
      <p:sp>
        <p:nvSpPr>
          <p:cNvPr id="11" name="TextBox 10"/>
          <p:cNvSpPr txBox="1"/>
          <p:nvPr userDrawn="1"/>
        </p:nvSpPr>
        <p:spPr>
          <a:xfrm>
            <a:off x="715841" y="6266289"/>
            <a:ext cx="3528392" cy="553998"/>
          </a:xfrm>
          <a:prstGeom prst="rect">
            <a:avLst/>
          </a:prstGeom>
          <a:noFill/>
        </p:spPr>
        <p:txBody>
          <a:bodyPr wrap="square" rtlCol="0">
            <a:spAutoFit/>
          </a:bodyPr>
          <a:lstStyle/>
          <a:p>
            <a:r>
              <a:rPr lang="en-US" sz="1000" dirty="0" smtClean="0">
                <a:solidFill>
                  <a:schemeClr val="bg1"/>
                </a:solidFill>
              </a:rPr>
              <a:t>Long Shutdown Committee</a:t>
            </a:r>
            <a:r>
              <a:rPr lang="en-US" sz="1000" baseline="0" dirty="0" smtClean="0">
                <a:solidFill>
                  <a:schemeClr val="bg1"/>
                </a:solidFill>
              </a:rPr>
              <a:t> Presentation</a:t>
            </a:r>
          </a:p>
          <a:p>
            <a:r>
              <a:rPr lang="en-US" sz="1000" b="0" dirty="0" smtClean="0">
                <a:solidFill>
                  <a:schemeClr val="bg1"/>
                </a:solidFill>
              </a:rPr>
              <a:t>F. Bordry </a:t>
            </a:r>
          </a:p>
          <a:p>
            <a:r>
              <a:rPr lang="en-US" sz="1000" b="0" baseline="0" dirty="0" smtClean="0">
                <a:solidFill>
                  <a:schemeClr val="bg1"/>
                </a:solidFill>
              </a:rPr>
              <a:t>15</a:t>
            </a:r>
            <a:r>
              <a:rPr lang="en-US" sz="1000" b="0" baseline="30000" dirty="0" smtClean="0">
                <a:solidFill>
                  <a:schemeClr val="bg1"/>
                </a:solidFill>
              </a:rPr>
              <a:t>th</a:t>
            </a:r>
            <a:r>
              <a:rPr lang="en-US" sz="1000" b="0" baseline="0" dirty="0" smtClean="0">
                <a:solidFill>
                  <a:schemeClr val="bg1"/>
                </a:solidFill>
              </a:rPr>
              <a:t> March 2013</a:t>
            </a:r>
            <a:endParaRPr lang="en-GB" sz="1000" b="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90" r:id="rId1"/>
    <p:sldLayoutId id="2147483679" r:id="rId2"/>
    <p:sldLayoutId id="2147483684" r:id="rId3"/>
    <p:sldLayoutId id="2147483689" r:id="rId4"/>
    <p:sldLayoutId id="2147483691" r:id="rId5"/>
    <p:sldLayoutId id="2147483692" r:id="rId6"/>
  </p:sldLayoutIdLst>
  <p:timing>
    <p:tnLst>
      <p:par>
        <p:cTn id="1" dur="indefinite" restart="never" nodeType="tmRoot"/>
      </p:par>
    </p:tnLst>
  </p:timing>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4959" y="4695740"/>
            <a:ext cx="6336704" cy="2154436"/>
          </a:xfrm>
          <a:prstGeom prst="rect">
            <a:avLst/>
          </a:prstGeom>
          <a:noFill/>
        </p:spPr>
        <p:txBody>
          <a:bodyPr wrap="square" rtlCol="0">
            <a:spAutoFit/>
          </a:bodyPr>
          <a:lstStyle/>
          <a:p>
            <a:r>
              <a:rPr lang="en-US" sz="3600" b="1" dirty="0"/>
              <a:t>L</a:t>
            </a:r>
            <a:r>
              <a:rPr lang="en-US" sz="2800" dirty="0"/>
              <a:t>ong </a:t>
            </a:r>
            <a:r>
              <a:rPr lang="en-US" sz="3600" b="1" dirty="0"/>
              <a:t>S</a:t>
            </a:r>
            <a:r>
              <a:rPr lang="en-US" sz="2800" dirty="0"/>
              <a:t>hutdown </a:t>
            </a:r>
            <a:r>
              <a:rPr lang="en-US" sz="3600" b="1" dirty="0"/>
              <a:t>C</a:t>
            </a:r>
            <a:r>
              <a:rPr lang="en-US" sz="2800" dirty="0"/>
              <a:t>ommittee</a:t>
            </a:r>
            <a:r>
              <a:rPr lang="en-US" sz="3600" b="0" dirty="0" smtClean="0"/>
              <a:t> </a:t>
            </a:r>
            <a:endParaRPr lang="en-US" sz="2800" b="0" dirty="0" smtClean="0"/>
          </a:p>
          <a:p>
            <a:r>
              <a:rPr lang="en-US" sz="2800" b="0" dirty="0" smtClean="0"/>
              <a:t>Presentation</a:t>
            </a:r>
          </a:p>
          <a:p>
            <a:endParaRPr lang="en-US" sz="2400" b="0" dirty="0" smtClean="0"/>
          </a:p>
          <a:p>
            <a:r>
              <a:rPr lang="en-US" sz="2400" b="0" dirty="0" smtClean="0"/>
              <a:t>F. Bordry </a:t>
            </a:r>
          </a:p>
          <a:p>
            <a:r>
              <a:rPr lang="en-US" b="0" baseline="0" dirty="0" smtClean="0"/>
              <a:t>15</a:t>
            </a:r>
            <a:r>
              <a:rPr lang="en-US" b="0" baseline="30000" dirty="0" smtClean="0"/>
              <a:t>th</a:t>
            </a:r>
            <a:r>
              <a:rPr lang="en-US" b="0" dirty="0" smtClean="0"/>
              <a:t> March 2013</a:t>
            </a:r>
            <a:endParaRPr lang="en-GB" b="0" dirty="0"/>
          </a:p>
        </p:txBody>
      </p:sp>
    </p:spTree>
    <p:extLst>
      <p:ext uri="{BB962C8B-B14F-4D97-AF65-F5344CB8AC3E}">
        <p14:creationId xmlns:p14="http://schemas.microsoft.com/office/powerpoint/2010/main" val="25759072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3568" y="404664"/>
            <a:ext cx="7560840" cy="1008112"/>
          </a:xfrm>
          <a:prstGeom prst="rect">
            <a:avLst/>
          </a:prstGeom>
          <a:solidFill>
            <a:srgbClr val="0066CC"/>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US" dirty="0" smtClean="0">
                <a:solidFill>
                  <a:schemeClr val="bg1"/>
                </a:solidFill>
              </a:rPr>
              <a:t>Recurrent </a:t>
            </a:r>
            <a:r>
              <a:rPr lang="en-US" dirty="0">
                <a:solidFill>
                  <a:schemeClr val="bg1"/>
                </a:solidFill>
              </a:rPr>
              <a:t>points on the agenda </a:t>
            </a:r>
            <a:endParaRPr lang="en-GB" sz="1800" dirty="0">
              <a:solidFill>
                <a:schemeClr val="bg1"/>
              </a:solidFill>
            </a:endParaRPr>
          </a:p>
        </p:txBody>
      </p:sp>
      <p:sp>
        <p:nvSpPr>
          <p:cNvPr id="3" name="Rectangle 2"/>
          <p:cNvSpPr/>
          <p:nvPr/>
        </p:nvSpPr>
        <p:spPr>
          <a:xfrm>
            <a:off x="718270" y="1916832"/>
            <a:ext cx="6662042" cy="2554545"/>
          </a:xfrm>
          <a:prstGeom prst="rect">
            <a:avLst/>
          </a:prstGeom>
        </p:spPr>
        <p:txBody>
          <a:bodyPr wrap="square">
            <a:spAutoFit/>
          </a:bodyPr>
          <a:lstStyle/>
          <a:p>
            <a:pPr marL="457200" indent="-457200" algn="just">
              <a:buSzPct val="80000"/>
              <a:buFont typeface="Wingdings" pitchFamily="2" charset="2"/>
              <a:buChar char="§"/>
            </a:pPr>
            <a:r>
              <a:rPr lang="en-US" sz="3200" dirty="0"/>
              <a:t>Safety matters </a:t>
            </a:r>
          </a:p>
          <a:p>
            <a:pPr marL="457200" indent="-457200" algn="just">
              <a:buSzPct val="80000"/>
              <a:buFont typeface="Wingdings" pitchFamily="2" charset="2"/>
              <a:buChar char="§"/>
            </a:pPr>
            <a:r>
              <a:rPr lang="en-US" sz="3200" dirty="0"/>
              <a:t>Global Schedule Status </a:t>
            </a:r>
          </a:p>
          <a:p>
            <a:pPr marL="457200" indent="-457200">
              <a:buSzPct val="80000"/>
              <a:buFont typeface="Wingdings" pitchFamily="2" charset="2"/>
              <a:buChar char="§"/>
            </a:pPr>
            <a:r>
              <a:rPr lang="en-US" sz="3200" dirty="0"/>
              <a:t>SMACC status with </a:t>
            </a:r>
            <a:r>
              <a:rPr lang="en-US" sz="3200" dirty="0" smtClean="0"/>
              <a:t>Dashboards</a:t>
            </a:r>
            <a:endParaRPr lang="en-US" sz="3200" dirty="0"/>
          </a:p>
          <a:p>
            <a:pPr marL="457200" indent="-457200" algn="just">
              <a:buSzPct val="80000"/>
              <a:buFont typeface="Wingdings" pitchFamily="2" charset="2"/>
              <a:buChar char="§"/>
            </a:pPr>
            <a:r>
              <a:rPr lang="en-US" sz="3200" dirty="0"/>
              <a:t>R2E status with </a:t>
            </a:r>
            <a:r>
              <a:rPr lang="en-US" sz="3200" dirty="0" smtClean="0"/>
              <a:t>Dashboards </a:t>
            </a:r>
            <a:endParaRPr lang="en-US" sz="3200" dirty="0"/>
          </a:p>
          <a:p>
            <a:pPr marL="457200" indent="-457200" algn="just">
              <a:buSzPct val="80000"/>
              <a:buFont typeface="Wingdings" pitchFamily="2" charset="2"/>
              <a:buChar char="§"/>
            </a:pPr>
            <a:r>
              <a:rPr lang="en-US" sz="3200" dirty="0"/>
              <a:t>Cabling status with </a:t>
            </a:r>
            <a:r>
              <a:rPr lang="en-US" sz="3200" dirty="0" smtClean="0"/>
              <a:t>Dashboards</a:t>
            </a:r>
            <a:endParaRPr lang="en-US" sz="3200" dirty="0"/>
          </a:p>
        </p:txBody>
      </p:sp>
    </p:spTree>
    <p:extLst>
      <p:ext uri="{BB962C8B-B14F-4D97-AF65-F5344CB8AC3E}">
        <p14:creationId xmlns:p14="http://schemas.microsoft.com/office/powerpoint/2010/main" val="35046318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81844"/>
            <a:ext cx="4641244" cy="3501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6824" y="2532348"/>
            <a:ext cx="4700114" cy="3627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683568" y="188640"/>
            <a:ext cx="7560840" cy="576064"/>
          </a:xfrm>
          <a:prstGeom prst="rect">
            <a:avLst/>
          </a:prstGeom>
          <a:solidFill>
            <a:srgbClr val="0066CC"/>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GB" dirty="0" smtClean="0">
                <a:solidFill>
                  <a:schemeClr val="bg1"/>
                </a:solidFill>
              </a:rPr>
              <a:t>LHC Progress Dashboard </a:t>
            </a:r>
            <a:r>
              <a:rPr lang="en-GB" sz="3200" dirty="0" smtClean="0">
                <a:solidFill>
                  <a:schemeClr val="bg1"/>
                </a:solidFill>
              </a:rPr>
              <a:t>(examples)</a:t>
            </a:r>
            <a:endParaRPr lang="en-GB" sz="1600" dirty="0">
              <a:solidFill>
                <a:schemeClr val="bg1"/>
              </a:solidFill>
            </a:endParaRPr>
          </a:p>
        </p:txBody>
      </p:sp>
    </p:spTree>
    <p:extLst>
      <p:ext uri="{BB962C8B-B14F-4D97-AF65-F5344CB8AC3E}">
        <p14:creationId xmlns:p14="http://schemas.microsoft.com/office/powerpoint/2010/main" val="11589595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Chart 1"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60" y="861410"/>
            <a:ext cx="4719042" cy="3095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Chart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2784" y="3706284"/>
            <a:ext cx="4418092" cy="243300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683568" y="188640"/>
            <a:ext cx="7560840" cy="576064"/>
          </a:xfrm>
          <a:prstGeom prst="rect">
            <a:avLst/>
          </a:prstGeom>
          <a:solidFill>
            <a:srgbClr val="0066CC"/>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GB" dirty="0" smtClean="0">
                <a:solidFill>
                  <a:schemeClr val="bg1"/>
                </a:solidFill>
              </a:rPr>
              <a:t>LS1 Progress Dashboard </a:t>
            </a:r>
            <a:r>
              <a:rPr lang="en-GB" sz="3200" dirty="0" smtClean="0">
                <a:solidFill>
                  <a:schemeClr val="bg1"/>
                </a:solidFill>
              </a:rPr>
              <a:t>(examples)</a:t>
            </a:r>
            <a:endParaRPr lang="en-GB" sz="1600" dirty="0">
              <a:solidFill>
                <a:schemeClr val="bg1"/>
              </a:solidFill>
            </a:endParaRPr>
          </a:p>
        </p:txBody>
      </p:sp>
      <p:sp>
        <p:nvSpPr>
          <p:cNvPr id="8" name="TextBox 7"/>
          <p:cNvSpPr txBox="1"/>
          <p:nvPr/>
        </p:nvSpPr>
        <p:spPr>
          <a:xfrm>
            <a:off x="65450" y="4922784"/>
            <a:ext cx="4398538" cy="783193"/>
          </a:xfrm>
          <a:prstGeom prst="wedgeRoundRectCallout">
            <a:avLst>
              <a:gd name="adj1" fmla="val 28973"/>
              <a:gd name="adj2" fmla="val 94121"/>
              <a:gd name="adj3" fmla="val 16667"/>
            </a:avLst>
          </a:prstGeom>
          <a:solidFill>
            <a:srgbClr val="0066CC"/>
          </a:solidFill>
        </p:spPr>
        <p:txBody>
          <a:bodyPr wrap="square" rtlCol="0">
            <a:spAutoFit/>
          </a:bodyPr>
          <a:lstStyle/>
          <a:p>
            <a:r>
              <a:rPr lang="en-GB" sz="2000" b="1" dirty="0" smtClean="0">
                <a:solidFill>
                  <a:schemeClr val="bg2"/>
                </a:solidFill>
              </a:rPr>
              <a:t>LS1 page status and dashboards </a:t>
            </a:r>
          </a:p>
          <a:p>
            <a:r>
              <a:rPr lang="en-GB" sz="2000" b="1" dirty="0">
                <a:solidFill>
                  <a:schemeClr val="bg2"/>
                </a:solidFill>
              </a:rPr>
              <a:t>u</a:t>
            </a:r>
            <a:r>
              <a:rPr lang="en-GB" sz="2000" b="1" dirty="0" smtClean="0">
                <a:solidFill>
                  <a:schemeClr val="bg2"/>
                </a:solidFill>
              </a:rPr>
              <a:t>nder preparation </a:t>
            </a:r>
            <a:endParaRPr lang="en-GB" sz="2000" b="1" dirty="0">
              <a:solidFill>
                <a:schemeClr val="bg2"/>
              </a:solidFill>
            </a:endParaRPr>
          </a:p>
        </p:txBody>
      </p:sp>
    </p:spTree>
    <p:extLst>
      <p:ext uri="{BB962C8B-B14F-4D97-AF65-F5344CB8AC3E}">
        <p14:creationId xmlns:p14="http://schemas.microsoft.com/office/powerpoint/2010/main" val="1968273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4824536" cy="576064"/>
          </a:xfrm>
          <a:solidFill>
            <a:srgbClr val="0066CC"/>
          </a:solidFill>
        </p:spPr>
        <p:txBody>
          <a:bodyPr>
            <a:normAutofit fontScale="90000"/>
          </a:bodyPr>
          <a:lstStyle/>
          <a:p>
            <a:pPr algn="ctr"/>
            <a:r>
              <a:rPr lang="en-GB" smtClean="0">
                <a:solidFill>
                  <a:schemeClr val="bg1"/>
                </a:solidFill>
              </a:rPr>
              <a:t>Objective and Scope</a:t>
            </a:r>
            <a:endParaRPr lang="en-GB" sz="1800">
              <a:solidFill>
                <a:schemeClr val="bg1"/>
              </a:solidFill>
            </a:endParaRPr>
          </a:p>
        </p:txBody>
      </p:sp>
      <p:sp>
        <p:nvSpPr>
          <p:cNvPr id="7" name="Rectangle 6"/>
          <p:cNvSpPr/>
          <p:nvPr/>
        </p:nvSpPr>
        <p:spPr>
          <a:xfrm>
            <a:off x="611560" y="836712"/>
            <a:ext cx="7848872" cy="5232202"/>
          </a:xfrm>
          <a:prstGeom prst="rect">
            <a:avLst/>
          </a:prstGeom>
        </p:spPr>
        <p:txBody>
          <a:bodyPr wrap="square">
            <a:spAutoFit/>
          </a:bodyPr>
          <a:lstStyle/>
          <a:p>
            <a:pPr algn="just"/>
            <a:r>
              <a:rPr lang="en-GB" sz="2800" dirty="0" smtClean="0"/>
              <a:t>The LS1 Committee (</a:t>
            </a:r>
            <a:r>
              <a:rPr lang="en-GB" sz="3600" b="1" dirty="0" smtClean="0"/>
              <a:t>LSC</a:t>
            </a:r>
            <a:r>
              <a:rPr lang="en-GB" sz="2800" dirty="0" smtClean="0"/>
              <a:t>) is </a:t>
            </a:r>
          </a:p>
          <a:p>
            <a:pPr marL="533400" lvl="1" indent="-266700" algn="just"/>
            <a:r>
              <a:rPr lang="en-GB" sz="2800" dirty="0" smtClean="0"/>
              <a:t>-	THE executive committee concerned with all technical and organisational aspects of the Long Shutdown 1 (LS1) for the CERN accelerator complex. </a:t>
            </a:r>
          </a:p>
          <a:p>
            <a:pPr marL="533400" lvl="1" indent="-266700" algn="just">
              <a:buNone/>
            </a:pPr>
            <a:r>
              <a:rPr lang="en-GB" sz="2800" dirty="0" smtClean="0"/>
              <a:t>-	This includes the accelerators themselves as well as all the associated transfer lines and facilities but not the experimental areas. </a:t>
            </a:r>
          </a:p>
          <a:p>
            <a:pPr algn="just"/>
            <a:endParaRPr lang="en-GB" sz="2800" dirty="0" smtClean="0"/>
          </a:p>
          <a:p>
            <a:pPr algn="just"/>
            <a:r>
              <a:rPr lang="en-GB" sz="2800" dirty="0" smtClean="0"/>
              <a:t>LSC reports to the Director for Accelerators &amp; Technology and to the Enlarged Directorate. </a:t>
            </a:r>
          </a:p>
          <a:p>
            <a:pPr algn="just"/>
            <a:endParaRPr lang="en-GB" dirty="0"/>
          </a:p>
        </p:txBody>
      </p:sp>
    </p:spTree>
    <p:extLst>
      <p:ext uri="{BB962C8B-B14F-4D97-AF65-F5344CB8AC3E}">
        <p14:creationId xmlns:p14="http://schemas.microsoft.com/office/powerpoint/2010/main" val="4081445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3568" y="188640"/>
            <a:ext cx="4392488" cy="576064"/>
          </a:xfrm>
          <a:prstGeom prst="rect">
            <a:avLst/>
          </a:prstGeom>
          <a:solidFill>
            <a:srgbClr val="0066CC"/>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GB">
                <a:solidFill>
                  <a:schemeClr val="bg1"/>
                </a:solidFill>
              </a:rPr>
              <a:t>The mandate</a:t>
            </a:r>
            <a:endParaRPr lang="en-GB" sz="1800">
              <a:solidFill>
                <a:schemeClr val="bg1"/>
              </a:solidFill>
            </a:endParaRPr>
          </a:p>
        </p:txBody>
      </p:sp>
      <p:sp>
        <p:nvSpPr>
          <p:cNvPr id="6" name="Rectangle 5"/>
          <p:cNvSpPr/>
          <p:nvPr/>
        </p:nvSpPr>
        <p:spPr>
          <a:xfrm>
            <a:off x="539552" y="1124744"/>
            <a:ext cx="7920880" cy="4893647"/>
          </a:xfrm>
          <a:prstGeom prst="rect">
            <a:avLst/>
          </a:prstGeom>
        </p:spPr>
        <p:txBody>
          <a:bodyPr wrap="square">
            <a:spAutoFit/>
          </a:bodyPr>
          <a:lstStyle/>
          <a:p>
            <a:pPr algn="just"/>
            <a:r>
              <a:rPr lang="en-GB" sz="2600" dirty="0" smtClean="0"/>
              <a:t>The </a:t>
            </a:r>
            <a:r>
              <a:rPr lang="en-GB" sz="2800" b="1" dirty="0" smtClean="0"/>
              <a:t>LSC</a:t>
            </a:r>
            <a:r>
              <a:rPr lang="en-GB" sz="2600" dirty="0" smtClean="0"/>
              <a:t> will: </a:t>
            </a:r>
          </a:p>
          <a:p>
            <a:pPr algn="just"/>
            <a:endParaRPr lang="en-GB" sz="1400" dirty="0" smtClean="0"/>
          </a:p>
          <a:p>
            <a:pPr marL="857250" lvl="1" indent="-457200" algn="just">
              <a:buClr>
                <a:schemeClr val="tx1"/>
              </a:buClr>
              <a:buFont typeface="+mj-lt"/>
              <a:buAutoNum type="arabicPeriod"/>
            </a:pPr>
            <a:r>
              <a:rPr lang="en-GB" sz="2600" b="1" dirty="0" smtClean="0"/>
              <a:t>Monitor all LS1 activities</a:t>
            </a:r>
            <a:r>
              <a:rPr lang="en-GB" sz="2600" dirty="0" smtClean="0"/>
              <a:t>, including powering tests and hardware commissioning </a:t>
            </a:r>
          </a:p>
          <a:p>
            <a:pPr marL="857250" lvl="1" indent="-457200" algn="just">
              <a:buClr>
                <a:schemeClr val="tx1"/>
              </a:buClr>
              <a:buFont typeface="+mj-lt"/>
              <a:buAutoNum type="arabicPeriod"/>
            </a:pPr>
            <a:r>
              <a:rPr lang="en-GB" sz="2600" dirty="0" smtClean="0"/>
              <a:t>Closely examine and define the </a:t>
            </a:r>
            <a:r>
              <a:rPr lang="en-GB" sz="2600" b="1" dirty="0" smtClean="0"/>
              <a:t>safety conditions</a:t>
            </a:r>
            <a:r>
              <a:rPr lang="en-GB" sz="2600" dirty="0" smtClean="0"/>
              <a:t> taking into account co-activities </a:t>
            </a:r>
          </a:p>
          <a:p>
            <a:pPr marL="857250" lvl="1" indent="-457200" algn="just">
              <a:buClr>
                <a:schemeClr val="tx1"/>
              </a:buClr>
              <a:buFont typeface="+mj-lt"/>
              <a:buAutoNum type="arabicPeriod"/>
            </a:pPr>
            <a:r>
              <a:rPr lang="en-GB" sz="2600" dirty="0" smtClean="0"/>
              <a:t>Follow up the </a:t>
            </a:r>
            <a:r>
              <a:rPr lang="en-GB" sz="2600" b="1" dirty="0" smtClean="0"/>
              <a:t>Quality Control </a:t>
            </a:r>
          </a:p>
          <a:p>
            <a:pPr marL="857250" lvl="1" indent="-457200" algn="just">
              <a:buClr>
                <a:schemeClr val="tx1"/>
              </a:buClr>
              <a:buFont typeface="+mj-lt"/>
              <a:buAutoNum type="arabicPeriod"/>
            </a:pPr>
            <a:r>
              <a:rPr lang="en-GB" sz="2600" dirty="0" smtClean="0"/>
              <a:t>Examine and decide </a:t>
            </a:r>
            <a:r>
              <a:rPr lang="en-GB" sz="2600" b="1" dirty="0" smtClean="0"/>
              <a:t>change of activities and priorities </a:t>
            </a:r>
          </a:p>
          <a:p>
            <a:pPr marL="857250" lvl="1" indent="-457200" algn="just">
              <a:buClr>
                <a:schemeClr val="tx1"/>
              </a:buClr>
              <a:buFont typeface="+mj-lt"/>
              <a:buAutoNum type="arabicPeriod"/>
            </a:pPr>
            <a:r>
              <a:rPr lang="en-GB" sz="2600" dirty="0" smtClean="0"/>
              <a:t>Closely monitor the LS1 </a:t>
            </a:r>
            <a:r>
              <a:rPr lang="en-GB" sz="2600" b="1" dirty="0" smtClean="0"/>
              <a:t>schedule</a:t>
            </a:r>
            <a:r>
              <a:rPr lang="en-GB" sz="2600" dirty="0" smtClean="0"/>
              <a:t> </a:t>
            </a:r>
          </a:p>
          <a:p>
            <a:pPr marL="857250" lvl="1" indent="-457200" algn="just">
              <a:buClr>
                <a:schemeClr val="tx1"/>
              </a:buClr>
              <a:buFont typeface="+mj-lt"/>
              <a:buAutoNum type="arabicPeriod"/>
            </a:pPr>
            <a:r>
              <a:rPr lang="en-GB" sz="2600" dirty="0" smtClean="0"/>
              <a:t>Evaluate the schedule delays and endorse </a:t>
            </a:r>
            <a:r>
              <a:rPr lang="en-GB" sz="2600" b="1" dirty="0" smtClean="0"/>
              <a:t>new global optimisation</a:t>
            </a:r>
            <a:r>
              <a:rPr lang="en-GB" sz="2600" dirty="0" smtClean="0"/>
              <a:t> of the schedule </a:t>
            </a:r>
            <a:endParaRPr lang="en-GB" sz="2600" dirty="0"/>
          </a:p>
        </p:txBody>
      </p:sp>
    </p:spTree>
    <p:extLst>
      <p:ext uri="{BB962C8B-B14F-4D97-AF65-F5344CB8AC3E}">
        <p14:creationId xmlns:p14="http://schemas.microsoft.com/office/powerpoint/2010/main" val="464380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3568" y="188640"/>
            <a:ext cx="4392488" cy="576064"/>
          </a:xfrm>
          <a:prstGeom prst="rect">
            <a:avLst/>
          </a:prstGeom>
          <a:solidFill>
            <a:srgbClr val="0066CC"/>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GB" dirty="0">
                <a:solidFill>
                  <a:schemeClr val="bg1"/>
                </a:solidFill>
              </a:rPr>
              <a:t>Interfaces</a:t>
            </a:r>
            <a:endParaRPr lang="en-GB" sz="1800" dirty="0">
              <a:solidFill>
                <a:schemeClr val="bg1"/>
              </a:solidFill>
            </a:endParaRPr>
          </a:p>
        </p:txBody>
      </p:sp>
      <p:sp>
        <p:nvSpPr>
          <p:cNvPr id="6" name="Rectangle 5"/>
          <p:cNvSpPr/>
          <p:nvPr/>
        </p:nvSpPr>
        <p:spPr>
          <a:xfrm>
            <a:off x="667594" y="1268760"/>
            <a:ext cx="7704856" cy="4401205"/>
          </a:xfrm>
          <a:prstGeom prst="rect">
            <a:avLst/>
          </a:prstGeom>
        </p:spPr>
        <p:txBody>
          <a:bodyPr wrap="square">
            <a:spAutoFit/>
          </a:bodyPr>
          <a:lstStyle/>
          <a:p>
            <a:pPr algn="just"/>
            <a:r>
              <a:rPr lang="en-US" sz="2800" dirty="0"/>
              <a:t>LSC is THE information channel for all LS1 activities towards all the departments, groups and experiments concerned by the LS1.</a:t>
            </a:r>
            <a:br>
              <a:rPr lang="en-US" sz="2800" dirty="0"/>
            </a:br>
            <a:endParaRPr lang="en-US" sz="2800" dirty="0"/>
          </a:p>
          <a:p>
            <a:pPr algn="just"/>
            <a:r>
              <a:rPr lang="en-US" sz="2800" dirty="0"/>
              <a:t>The LSC shall assess any new proposal recommended by the LMC or IEFC which involves work during LS1 in order to decide if this can be incorporated into the overall shutdown schedule and if, as a result, it is necessary to suppress or delay other activities. </a:t>
            </a:r>
            <a:endParaRPr lang="en-US" sz="2800" dirty="0"/>
          </a:p>
        </p:txBody>
      </p:sp>
    </p:spTree>
    <p:extLst>
      <p:ext uri="{BB962C8B-B14F-4D97-AF65-F5344CB8AC3E}">
        <p14:creationId xmlns:p14="http://schemas.microsoft.com/office/powerpoint/2010/main" val="201807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340768"/>
            <a:ext cx="7467600" cy="4525963"/>
          </a:xfrm>
        </p:spPr>
        <p:txBody>
          <a:bodyPr>
            <a:normAutofit fontScale="92500"/>
          </a:bodyPr>
          <a:lstStyle/>
          <a:p>
            <a:pPr algn="just">
              <a:buClr>
                <a:schemeClr val="tx1"/>
              </a:buClr>
            </a:pPr>
            <a:r>
              <a:rPr lang="en-US" sz="2800" dirty="0"/>
              <a:t>Director for Accelerators &amp; Technology </a:t>
            </a:r>
          </a:p>
          <a:p>
            <a:pPr algn="just">
              <a:buClr>
                <a:schemeClr val="tx1"/>
              </a:buClr>
            </a:pPr>
            <a:r>
              <a:rPr lang="en-US" sz="2800" dirty="0" smtClean="0"/>
              <a:t>BE</a:t>
            </a:r>
            <a:r>
              <a:rPr lang="en-US" sz="2800" dirty="0"/>
              <a:t>, EN, TE and GS department Heads </a:t>
            </a:r>
          </a:p>
          <a:p>
            <a:pPr algn="just">
              <a:buClr>
                <a:schemeClr val="tx1"/>
              </a:buClr>
            </a:pPr>
            <a:r>
              <a:rPr lang="en-US" sz="2800" dirty="0" smtClean="0"/>
              <a:t>HSE </a:t>
            </a:r>
            <a:r>
              <a:rPr lang="en-US" sz="2800" dirty="0"/>
              <a:t>unit head and group leaders </a:t>
            </a:r>
            <a:r>
              <a:rPr lang="en-US" sz="2200" dirty="0"/>
              <a:t>(SEE and RP) </a:t>
            </a:r>
          </a:p>
          <a:p>
            <a:pPr algn="just">
              <a:buClr>
                <a:schemeClr val="tx1"/>
              </a:buClr>
            </a:pPr>
            <a:r>
              <a:rPr lang="en-US" sz="2800" dirty="0" smtClean="0"/>
              <a:t>Group </a:t>
            </a:r>
            <a:r>
              <a:rPr lang="en-US" sz="2800" dirty="0"/>
              <a:t>Leaders (or Deputy) of the A&amp;T sector </a:t>
            </a:r>
          </a:p>
          <a:p>
            <a:pPr algn="just">
              <a:buClr>
                <a:schemeClr val="tx1"/>
              </a:buClr>
            </a:pPr>
            <a:r>
              <a:rPr lang="en-US" sz="2800" dirty="0" smtClean="0"/>
              <a:t>LHC</a:t>
            </a:r>
            <a:r>
              <a:rPr lang="en-US" sz="2800" dirty="0"/>
              <a:t>, SPS and PS complex technical coordinators </a:t>
            </a:r>
          </a:p>
          <a:p>
            <a:pPr algn="just">
              <a:buClr>
                <a:schemeClr val="tx1"/>
              </a:buClr>
            </a:pPr>
            <a:r>
              <a:rPr lang="en-US" sz="2800" dirty="0" smtClean="0"/>
              <a:t>LHC </a:t>
            </a:r>
            <a:r>
              <a:rPr lang="en-US" sz="2800" dirty="0"/>
              <a:t>experiments technical coordinators </a:t>
            </a:r>
          </a:p>
          <a:p>
            <a:pPr algn="just">
              <a:buClr>
                <a:schemeClr val="tx1"/>
              </a:buClr>
            </a:pPr>
            <a:r>
              <a:rPr lang="en-US" sz="2800" dirty="0" smtClean="0"/>
              <a:t>SMACC </a:t>
            </a:r>
            <a:r>
              <a:rPr lang="en-US" sz="2800" dirty="0"/>
              <a:t>project leader, QA and </a:t>
            </a:r>
            <a:r>
              <a:rPr lang="en-US" sz="2800" dirty="0" smtClean="0"/>
              <a:t>CSI </a:t>
            </a:r>
            <a:r>
              <a:rPr lang="en-US" sz="2200" dirty="0" smtClean="0"/>
              <a:t>(Coordination Support Infrastructure) </a:t>
            </a:r>
            <a:r>
              <a:rPr lang="en-US" sz="2800" dirty="0" smtClean="0"/>
              <a:t>persons</a:t>
            </a:r>
            <a:endParaRPr lang="en-US" sz="2800" dirty="0"/>
          </a:p>
        </p:txBody>
      </p:sp>
      <p:sp>
        <p:nvSpPr>
          <p:cNvPr id="4" name="Title 1"/>
          <p:cNvSpPr txBox="1">
            <a:spLocks/>
          </p:cNvSpPr>
          <p:nvPr/>
        </p:nvSpPr>
        <p:spPr>
          <a:xfrm>
            <a:off x="683568" y="188640"/>
            <a:ext cx="6120680" cy="576064"/>
          </a:xfrm>
          <a:prstGeom prst="rect">
            <a:avLst/>
          </a:prstGeom>
          <a:solidFill>
            <a:srgbClr val="0066CC"/>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US" dirty="0">
                <a:solidFill>
                  <a:schemeClr val="bg1"/>
                </a:solidFill>
              </a:rPr>
              <a:t>The Membership </a:t>
            </a:r>
            <a:r>
              <a:rPr lang="en-US" sz="1800" dirty="0">
                <a:solidFill>
                  <a:schemeClr val="bg1"/>
                </a:solidFill>
              </a:rPr>
              <a:t>1 of 2</a:t>
            </a:r>
            <a:endParaRPr lang="en-GB" sz="1050" dirty="0">
              <a:solidFill>
                <a:schemeClr val="bg1"/>
              </a:solidFill>
            </a:endParaRPr>
          </a:p>
        </p:txBody>
      </p:sp>
    </p:spTree>
    <p:extLst>
      <p:ext uri="{BB962C8B-B14F-4D97-AF65-F5344CB8AC3E}">
        <p14:creationId xmlns:p14="http://schemas.microsoft.com/office/powerpoint/2010/main" val="1892441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7467600" cy="4525963"/>
          </a:xfrm>
        </p:spPr>
        <p:txBody>
          <a:bodyPr>
            <a:normAutofit/>
          </a:bodyPr>
          <a:lstStyle/>
          <a:p>
            <a:pPr algn="just">
              <a:buClr>
                <a:schemeClr val="tx1"/>
              </a:buClr>
            </a:pPr>
            <a:r>
              <a:rPr lang="en-US" sz="2800" dirty="0" smtClean="0"/>
              <a:t>R2E </a:t>
            </a:r>
            <a:r>
              <a:rPr lang="en-US" sz="2800" dirty="0"/>
              <a:t>project leader </a:t>
            </a:r>
          </a:p>
          <a:p>
            <a:pPr algn="just">
              <a:buClr>
                <a:schemeClr val="tx1"/>
              </a:buClr>
            </a:pPr>
            <a:r>
              <a:rPr lang="en-US" sz="2800" dirty="0" smtClean="0"/>
              <a:t>GS</a:t>
            </a:r>
            <a:r>
              <a:rPr lang="en-US" sz="2800" dirty="0"/>
              <a:t>-ASE Group leader or representatives for personnel safety and access control </a:t>
            </a:r>
          </a:p>
          <a:p>
            <a:pPr algn="just">
              <a:buClr>
                <a:schemeClr val="tx1"/>
              </a:buClr>
            </a:pPr>
            <a:r>
              <a:rPr lang="en-US" sz="2800" dirty="0" smtClean="0"/>
              <a:t>DSOs </a:t>
            </a:r>
            <a:r>
              <a:rPr lang="en-US" sz="2800" dirty="0"/>
              <a:t>of </a:t>
            </a:r>
            <a:r>
              <a:rPr lang="en-US" sz="2800" dirty="0" smtClean="0"/>
              <a:t>BE ,</a:t>
            </a:r>
            <a:r>
              <a:rPr lang="en-US" sz="2800" dirty="0"/>
              <a:t>EN , GS and TE departments </a:t>
            </a:r>
          </a:p>
          <a:p>
            <a:pPr algn="just">
              <a:buClr>
                <a:schemeClr val="tx1"/>
              </a:buClr>
            </a:pPr>
            <a:r>
              <a:rPr lang="en-US" sz="2800" dirty="0" smtClean="0"/>
              <a:t>CSAP </a:t>
            </a:r>
            <a:r>
              <a:rPr lang="en-US" sz="2800" dirty="0"/>
              <a:t>(LHC, SPS and PS) chairpersons </a:t>
            </a:r>
          </a:p>
          <a:p>
            <a:pPr algn="just">
              <a:buClr>
                <a:schemeClr val="tx1"/>
              </a:buClr>
            </a:pPr>
            <a:r>
              <a:rPr lang="en-US" sz="2800" dirty="0" smtClean="0"/>
              <a:t>IT </a:t>
            </a:r>
            <a:r>
              <a:rPr lang="en-US" sz="2800" dirty="0"/>
              <a:t>representative(s) for Communication Systems and databases </a:t>
            </a:r>
          </a:p>
          <a:p>
            <a:pPr algn="just">
              <a:buClr>
                <a:schemeClr val="tx1"/>
              </a:buClr>
            </a:pPr>
            <a:r>
              <a:rPr lang="en-US" sz="2800" dirty="0" smtClean="0"/>
              <a:t>Layout </a:t>
            </a:r>
            <a:r>
              <a:rPr lang="en-US" sz="2800" dirty="0"/>
              <a:t>Database responsible person </a:t>
            </a:r>
          </a:p>
          <a:p>
            <a:pPr algn="just">
              <a:buClr>
                <a:schemeClr val="tx1"/>
              </a:buClr>
            </a:pPr>
            <a:r>
              <a:rPr lang="en-US" sz="2800" dirty="0" smtClean="0"/>
              <a:t>Survey </a:t>
            </a:r>
            <a:r>
              <a:rPr lang="en-US" sz="2800" dirty="0"/>
              <a:t>unit responsible person </a:t>
            </a:r>
          </a:p>
          <a:p>
            <a:pPr algn="just"/>
            <a:endParaRPr lang="en-US" sz="2800" dirty="0"/>
          </a:p>
        </p:txBody>
      </p:sp>
      <p:sp>
        <p:nvSpPr>
          <p:cNvPr id="6" name="Title 1"/>
          <p:cNvSpPr txBox="1">
            <a:spLocks/>
          </p:cNvSpPr>
          <p:nvPr/>
        </p:nvSpPr>
        <p:spPr>
          <a:xfrm>
            <a:off x="683568" y="188640"/>
            <a:ext cx="6120680" cy="576064"/>
          </a:xfrm>
          <a:prstGeom prst="rect">
            <a:avLst/>
          </a:prstGeom>
          <a:solidFill>
            <a:srgbClr val="0066CC"/>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US" dirty="0">
                <a:solidFill>
                  <a:schemeClr val="bg1"/>
                </a:solidFill>
              </a:rPr>
              <a:t>The Membership </a:t>
            </a:r>
            <a:r>
              <a:rPr lang="en-US" sz="1800" dirty="0" smtClean="0">
                <a:solidFill>
                  <a:schemeClr val="bg1"/>
                </a:solidFill>
              </a:rPr>
              <a:t>2 </a:t>
            </a:r>
            <a:r>
              <a:rPr lang="en-US" sz="1800" dirty="0">
                <a:solidFill>
                  <a:schemeClr val="bg1"/>
                </a:solidFill>
              </a:rPr>
              <a:t>of 2</a:t>
            </a:r>
            <a:endParaRPr lang="en-GB" sz="1050" dirty="0">
              <a:solidFill>
                <a:schemeClr val="bg1"/>
              </a:solidFill>
            </a:endParaRPr>
          </a:p>
        </p:txBody>
      </p:sp>
    </p:spTree>
    <p:extLst>
      <p:ext uri="{BB962C8B-B14F-4D97-AF65-F5344CB8AC3E}">
        <p14:creationId xmlns:p14="http://schemas.microsoft.com/office/powerpoint/2010/main" val="12460492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3568" y="188640"/>
            <a:ext cx="5688632" cy="576064"/>
          </a:xfrm>
          <a:prstGeom prst="rect">
            <a:avLst/>
          </a:prstGeom>
          <a:solidFill>
            <a:srgbClr val="0066CC"/>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GB" dirty="0">
                <a:solidFill>
                  <a:schemeClr val="bg1"/>
                </a:solidFill>
              </a:rPr>
              <a:t>Meetings &amp; Organisation</a:t>
            </a:r>
            <a:endParaRPr lang="en-GB" sz="1800" dirty="0">
              <a:solidFill>
                <a:schemeClr val="bg1"/>
              </a:solidFill>
            </a:endParaRPr>
          </a:p>
        </p:txBody>
      </p:sp>
      <p:sp>
        <p:nvSpPr>
          <p:cNvPr id="5" name="Rectangle 4"/>
          <p:cNvSpPr/>
          <p:nvPr/>
        </p:nvSpPr>
        <p:spPr>
          <a:xfrm>
            <a:off x="661120" y="1196752"/>
            <a:ext cx="7632848" cy="4154984"/>
          </a:xfrm>
          <a:prstGeom prst="rect">
            <a:avLst/>
          </a:prstGeom>
        </p:spPr>
        <p:txBody>
          <a:bodyPr wrap="square">
            <a:spAutoFit/>
          </a:bodyPr>
          <a:lstStyle/>
          <a:p>
            <a:pPr algn="just"/>
            <a:r>
              <a:rPr lang="en-GB" sz="2800" dirty="0"/>
              <a:t>LSC will meet weekly on </a:t>
            </a:r>
            <a:endParaRPr lang="en-GB" sz="2800" dirty="0" smtClean="0"/>
          </a:p>
          <a:p>
            <a:pPr algn="ctr"/>
            <a:r>
              <a:rPr lang="en-GB" sz="2800" b="1" dirty="0" smtClean="0"/>
              <a:t>Friday </a:t>
            </a:r>
            <a:r>
              <a:rPr lang="en-GB" sz="2800" b="1" dirty="0"/>
              <a:t>from 10h00 to 12h00</a:t>
            </a:r>
            <a:r>
              <a:rPr lang="en-GB" sz="2800" dirty="0"/>
              <a:t>. </a:t>
            </a:r>
          </a:p>
          <a:p>
            <a:pPr algn="just"/>
            <a:endParaRPr lang="en-GB" sz="2800" dirty="0" smtClean="0"/>
          </a:p>
          <a:p>
            <a:r>
              <a:rPr lang="en-GB" sz="2800" dirty="0" smtClean="0"/>
              <a:t>LHC </a:t>
            </a:r>
            <a:r>
              <a:rPr lang="en-GB" sz="2800" dirty="0"/>
              <a:t>machine and LHC injectors will be discussed on alternate weeks.</a:t>
            </a:r>
            <a:br>
              <a:rPr lang="en-GB" sz="2800" dirty="0"/>
            </a:br>
            <a:endParaRPr lang="en-GB" sz="2800" dirty="0"/>
          </a:p>
          <a:p>
            <a:pPr marL="361950" indent="-266700" algn="just"/>
            <a:r>
              <a:rPr lang="en-GB" sz="2400" dirty="0" smtClean="0"/>
              <a:t>-	Complex </a:t>
            </a:r>
            <a:r>
              <a:rPr lang="en-GB" sz="2400" dirty="0"/>
              <a:t>Safety Advisory Panels (CSAPs) will report to the LSC for the safety issues related to the LS1. </a:t>
            </a:r>
          </a:p>
          <a:p>
            <a:pPr marL="361950" indent="-266700" algn="just"/>
            <a:r>
              <a:rPr lang="en-GB" sz="2400" dirty="0" smtClean="0"/>
              <a:t>-	Technical </a:t>
            </a:r>
            <a:r>
              <a:rPr lang="en-GB" sz="2400" dirty="0"/>
              <a:t>coordination meetings (LHC, SPS, PS) will report directly to the LSC. </a:t>
            </a:r>
          </a:p>
        </p:txBody>
      </p:sp>
    </p:spTree>
    <p:extLst>
      <p:ext uri="{BB962C8B-B14F-4D97-AF65-F5344CB8AC3E}">
        <p14:creationId xmlns:p14="http://schemas.microsoft.com/office/powerpoint/2010/main" val="370108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19994" y="548680"/>
            <a:ext cx="4572000" cy="4524315"/>
          </a:xfrm>
          <a:prstGeom prst="rect">
            <a:avLst/>
          </a:prstGeom>
        </p:spPr>
        <p:txBody>
          <a:bodyPr>
            <a:spAutoFit/>
          </a:bodyPr>
          <a:lstStyle/>
          <a:p>
            <a:r>
              <a:rPr lang="en-US" sz="2400" b="1" dirty="0" smtClean="0"/>
              <a:t>Chair</a:t>
            </a:r>
          </a:p>
          <a:p>
            <a:pPr lvl="1"/>
            <a:r>
              <a:rPr lang="en-US" sz="2400" dirty="0" err="1" smtClean="0"/>
              <a:t>Frédérick</a:t>
            </a:r>
            <a:r>
              <a:rPr lang="en-US" sz="2400" dirty="0" smtClean="0"/>
              <a:t> Bordry </a:t>
            </a:r>
          </a:p>
          <a:p>
            <a:r>
              <a:rPr lang="en-US" sz="2400" b="1" dirty="0" smtClean="0"/>
              <a:t>Deputy Chair</a:t>
            </a:r>
          </a:p>
          <a:p>
            <a:pPr lvl="1"/>
            <a:r>
              <a:rPr lang="en-US" sz="2400" dirty="0" smtClean="0"/>
              <a:t>Roberto Saban </a:t>
            </a:r>
          </a:p>
          <a:p>
            <a:pPr lvl="1"/>
            <a:endParaRPr lang="en-US" sz="2400" dirty="0" smtClean="0"/>
          </a:p>
          <a:p>
            <a:r>
              <a:rPr lang="en-US" sz="2400" b="1" dirty="0" smtClean="0"/>
              <a:t>Scientific Secretaries</a:t>
            </a:r>
          </a:p>
          <a:p>
            <a:pPr lvl="1"/>
            <a:r>
              <a:rPr lang="en-US" sz="2400" dirty="0" err="1" smtClean="0"/>
              <a:t>Marzia</a:t>
            </a:r>
            <a:r>
              <a:rPr lang="en-US" sz="2400" dirty="0" smtClean="0"/>
              <a:t> </a:t>
            </a:r>
            <a:r>
              <a:rPr lang="en-US" sz="2400" dirty="0" err="1" smtClean="0"/>
              <a:t>Bernardini</a:t>
            </a:r>
            <a:endParaRPr lang="en-US" sz="2400" dirty="0" smtClean="0"/>
          </a:p>
          <a:p>
            <a:pPr lvl="1"/>
            <a:r>
              <a:rPr lang="en-US" sz="2400" dirty="0" smtClean="0"/>
              <a:t>Marco </a:t>
            </a:r>
            <a:r>
              <a:rPr lang="en-US" sz="2400" dirty="0" err="1" smtClean="0"/>
              <a:t>Calviani</a:t>
            </a:r>
            <a:endParaRPr lang="en-US" sz="2400" dirty="0" smtClean="0"/>
          </a:p>
          <a:p>
            <a:pPr lvl="1"/>
            <a:r>
              <a:rPr lang="en-US" sz="2400" dirty="0" smtClean="0"/>
              <a:t>Matteo </a:t>
            </a:r>
            <a:r>
              <a:rPr lang="en-US" sz="2400" dirty="0" err="1" smtClean="0"/>
              <a:t>Solfaroli</a:t>
            </a:r>
            <a:r>
              <a:rPr lang="en-US" sz="2400" dirty="0" smtClean="0"/>
              <a:t> </a:t>
            </a:r>
          </a:p>
          <a:p>
            <a:pPr lvl="1"/>
            <a:endParaRPr lang="en-US" sz="2400" dirty="0" smtClean="0"/>
          </a:p>
          <a:p>
            <a:r>
              <a:rPr lang="en-US" sz="2400" b="1" dirty="0" smtClean="0"/>
              <a:t>Website manager</a:t>
            </a:r>
          </a:p>
          <a:p>
            <a:pPr lvl="1"/>
            <a:r>
              <a:rPr lang="en-US" sz="2400" dirty="0" smtClean="0"/>
              <a:t>Evelyne Delucinge </a:t>
            </a:r>
            <a:endParaRPr lang="en-US" sz="2400" dirty="0"/>
          </a:p>
        </p:txBody>
      </p:sp>
      <p:sp>
        <p:nvSpPr>
          <p:cNvPr id="6" name="Rectangle 5"/>
          <p:cNvSpPr/>
          <p:nvPr/>
        </p:nvSpPr>
        <p:spPr>
          <a:xfrm>
            <a:off x="611560" y="5282800"/>
            <a:ext cx="7819950" cy="369332"/>
          </a:xfrm>
          <a:prstGeom prst="rect">
            <a:avLst/>
          </a:prstGeom>
        </p:spPr>
        <p:txBody>
          <a:bodyPr wrap="square">
            <a:spAutoFit/>
          </a:bodyPr>
          <a:lstStyle/>
          <a:p>
            <a:r>
              <a:rPr lang="en-GB" dirty="0"/>
              <a:t>https://espace.cern.ch/te-mgt-administration/LSC/SitePages/Home.aspx</a:t>
            </a:r>
          </a:p>
        </p:txBody>
      </p:sp>
    </p:spTree>
    <p:extLst>
      <p:ext uri="{BB962C8B-B14F-4D97-AF65-F5344CB8AC3E}">
        <p14:creationId xmlns:p14="http://schemas.microsoft.com/office/powerpoint/2010/main" val="1981734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950829"/>
            <a:ext cx="8208912" cy="4870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683568" y="188640"/>
            <a:ext cx="5688632" cy="576064"/>
          </a:xfrm>
          <a:prstGeom prst="rect">
            <a:avLst/>
          </a:prstGeom>
          <a:solidFill>
            <a:srgbClr val="0066CC"/>
          </a:solidFill>
        </p:spPr>
        <p:txBody>
          <a:bodyPr vert="horz" lIns="45720" rIns="45720" anchor="ctr">
            <a:no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GB" dirty="0" smtClean="0">
                <a:solidFill>
                  <a:schemeClr val="bg1"/>
                </a:solidFill>
              </a:rPr>
              <a:t>LSC Website</a:t>
            </a:r>
            <a:endParaRPr lang="en-GB" sz="1800" dirty="0">
              <a:solidFill>
                <a:schemeClr val="bg1"/>
              </a:solidFill>
            </a:endParaRPr>
          </a:p>
        </p:txBody>
      </p:sp>
    </p:spTree>
    <p:extLst>
      <p:ext uri="{BB962C8B-B14F-4D97-AF65-F5344CB8AC3E}">
        <p14:creationId xmlns:p14="http://schemas.microsoft.com/office/powerpoint/2010/main" val="366665030"/>
      </p:ext>
    </p:extLst>
  </p:cSld>
  <p:clrMapOvr>
    <a:masterClrMapping/>
  </p:clrMapOvr>
  <p:timing>
    <p:tnLst>
      <p:par>
        <p:cTn id="1" dur="indefinite" restart="never" nodeType="tmRoot"/>
      </p:par>
    </p:tnLst>
  </p:timing>
</p:sld>
</file>

<file path=ppt/theme/theme1.xml><?xml version="1.0" encoding="utf-8"?>
<a:theme xmlns:a="http://schemas.openxmlformats.org/drawingml/2006/main" name="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FC5643-CERN3027 - Scale of contributions</Template>
  <TotalTime>4540</TotalTime>
  <Words>313</Words>
  <Application>Microsoft Office PowerPoint</Application>
  <PresentationFormat>On-screen Show (4:3)</PresentationFormat>
  <Paragraphs>71</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FC5643-CERN3027 - Scale of contributions</vt:lpstr>
      <vt:lpstr>PowerPoint Presentation</vt:lpstr>
      <vt:lpstr>Objective and Scope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LS1 presentation FC and Council</dc:title>
  <dc:creator>Frederick.Bordry@cern.ch</dc:creator>
  <cp:lastModifiedBy>bordry</cp:lastModifiedBy>
  <cp:revision>165</cp:revision>
  <cp:lastPrinted>2012-06-07T06:55:48Z</cp:lastPrinted>
  <dcterms:created xsi:type="dcterms:W3CDTF">2012-06-07T06:34:51Z</dcterms:created>
  <dcterms:modified xsi:type="dcterms:W3CDTF">2013-03-15T08:18:14Z</dcterms:modified>
</cp:coreProperties>
</file>