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4" r:id="rId1"/>
    <p:sldMasterId id="2147483666" r:id="rId2"/>
  </p:sldMasterIdLst>
  <p:notesMasterIdLst>
    <p:notesMasterId r:id="rId19"/>
  </p:notesMasterIdLst>
  <p:handoutMasterIdLst>
    <p:handoutMasterId r:id="rId20"/>
  </p:handoutMasterIdLst>
  <p:sldIdLst>
    <p:sldId id="256" r:id="rId3"/>
    <p:sldId id="257" r:id="rId4"/>
    <p:sldId id="265" r:id="rId5"/>
    <p:sldId id="258" r:id="rId6"/>
    <p:sldId id="259" r:id="rId7"/>
    <p:sldId id="266" r:id="rId8"/>
    <p:sldId id="260" r:id="rId9"/>
    <p:sldId id="267" r:id="rId10"/>
    <p:sldId id="261" r:id="rId11"/>
    <p:sldId id="262" r:id="rId12"/>
    <p:sldId id="263" r:id="rId13"/>
    <p:sldId id="269" r:id="rId14"/>
    <p:sldId id="264" r:id="rId15"/>
    <p:sldId id="270" r:id="rId16"/>
    <p:sldId id="271" r:id="rId17"/>
    <p:sldId id="268" r:id="rId18"/>
  </p:sldIdLst>
  <p:sldSz cx="9144000" cy="6858000" type="screen4x3"/>
  <p:notesSz cx="6731000" cy="98567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BE44"/>
    <a:srgbClr val="004EEA"/>
    <a:srgbClr val="78D6B9"/>
    <a:srgbClr val="008000"/>
    <a:srgbClr val="BEFA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42" autoAdjust="0"/>
    <p:restoredTop sz="93950" autoAdjust="0"/>
  </p:normalViewPr>
  <p:slideViewPr>
    <p:cSldViewPr>
      <p:cViewPr>
        <p:scale>
          <a:sx n="72" d="100"/>
          <a:sy n="72" d="100"/>
        </p:scale>
        <p:origin x="-3060" y="-10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5" d="100"/>
        <a:sy n="2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7500" cy="493392"/>
          </a:xfrm>
          <a:prstGeom prst="rect">
            <a:avLst/>
          </a:prstGeom>
        </p:spPr>
        <p:txBody>
          <a:bodyPr vert="horz" lIns="90690" tIns="45345" rIns="90690" bIns="45345" rtlCol="0"/>
          <a:lstStyle>
            <a:lvl1pPr algn="l">
              <a:defRPr sz="1200"/>
            </a:lvl1pPr>
          </a:lstStyle>
          <a:p>
            <a:endParaRPr lang="en-US" dirty="0"/>
          </a:p>
        </p:txBody>
      </p:sp>
      <p:sp>
        <p:nvSpPr>
          <p:cNvPr id="3" name="Date Placeholder 2"/>
          <p:cNvSpPr>
            <a:spLocks noGrp="1"/>
          </p:cNvSpPr>
          <p:nvPr>
            <p:ph type="dt" sz="quarter" idx="1"/>
          </p:nvPr>
        </p:nvSpPr>
        <p:spPr>
          <a:xfrm>
            <a:off x="3811928" y="0"/>
            <a:ext cx="2917500" cy="493392"/>
          </a:xfrm>
          <a:prstGeom prst="rect">
            <a:avLst/>
          </a:prstGeom>
        </p:spPr>
        <p:txBody>
          <a:bodyPr vert="horz" lIns="90690" tIns="45345" rIns="90690" bIns="45345" rtlCol="0"/>
          <a:lstStyle>
            <a:lvl1pPr algn="r">
              <a:defRPr sz="1200"/>
            </a:lvl1pPr>
          </a:lstStyle>
          <a:p>
            <a:fld id="{02E37318-7E5C-4219-B18F-B7E3F7EE4C5E}" type="datetimeFigureOut">
              <a:rPr lang="en-US" smtClean="0"/>
              <a:pPr/>
              <a:t>3/15/2013</a:t>
            </a:fld>
            <a:endParaRPr lang="en-US" dirty="0"/>
          </a:p>
        </p:txBody>
      </p:sp>
      <p:sp>
        <p:nvSpPr>
          <p:cNvPr id="4" name="Footer Placeholder 3"/>
          <p:cNvSpPr>
            <a:spLocks noGrp="1"/>
          </p:cNvSpPr>
          <p:nvPr>
            <p:ph type="ftr" sz="quarter" idx="2"/>
          </p:nvPr>
        </p:nvSpPr>
        <p:spPr>
          <a:xfrm>
            <a:off x="0" y="9361821"/>
            <a:ext cx="2917500" cy="493391"/>
          </a:xfrm>
          <a:prstGeom prst="rect">
            <a:avLst/>
          </a:prstGeom>
        </p:spPr>
        <p:txBody>
          <a:bodyPr vert="horz" lIns="90690" tIns="45345" rIns="90690" bIns="45345"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11928" y="9361821"/>
            <a:ext cx="2917500" cy="493391"/>
          </a:xfrm>
          <a:prstGeom prst="rect">
            <a:avLst/>
          </a:prstGeom>
        </p:spPr>
        <p:txBody>
          <a:bodyPr vert="horz" lIns="90690" tIns="45345" rIns="90690" bIns="45345" rtlCol="0" anchor="b"/>
          <a:lstStyle>
            <a:lvl1pPr algn="r">
              <a:defRPr sz="1200"/>
            </a:lvl1pPr>
          </a:lstStyle>
          <a:p>
            <a:fld id="{8A42DC9B-40E1-4F9F-8D0F-1DED065CED77}" type="slidenum">
              <a:rPr lang="en-US" smtClean="0"/>
              <a:pPr/>
              <a:t>‹#›</a:t>
            </a:fld>
            <a:endParaRPr lang="en-US" dirty="0"/>
          </a:p>
        </p:txBody>
      </p:sp>
    </p:spTree>
    <p:extLst>
      <p:ext uri="{BB962C8B-B14F-4D97-AF65-F5344CB8AC3E}">
        <p14:creationId xmlns:p14="http://schemas.microsoft.com/office/powerpoint/2010/main" val="39086886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16767" cy="492839"/>
          </a:xfrm>
          <a:prstGeom prst="rect">
            <a:avLst/>
          </a:prstGeom>
        </p:spPr>
        <p:txBody>
          <a:bodyPr vert="horz" lIns="91434" tIns="45717" rIns="91434" bIns="45717" rtlCol="0"/>
          <a:lstStyle>
            <a:lvl1pPr algn="l">
              <a:defRPr sz="1200"/>
            </a:lvl1pPr>
          </a:lstStyle>
          <a:p>
            <a:endParaRPr lang="en-US" dirty="0"/>
          </a:p>
        </p:txBody>
      </p:sp>
      <p:sp>
        <p:nvSpPr>
          <p:cNvPr id="3" name="Date Placeholder 2"/>
          <p:cNvSpPr>
            <a:spLocks noGrp="1"/>
          </p:cNvSpPr>
          <p:nvPr>
            <p:ph type="dt" idx="1"/>
          </p:nvPr>
        </p:nvSpPr>
        <p:spPr>
          <a:xfrm>
            <a:off x="3812676" y="1"/>
            <a:ext cx="2916767" cy="492839"/>
          </a:xfrm>
          <a:prstGeom prst="rect">
            <a:avLst/>
          </a:prstGeom>
        </p:spPr>
        <p:txBody>
          <a:bodyPr vert="horz" lIns="91434" tIns="45717" rIns="91434" bIns="45717" rtlCol="0"/>
          <a:lstStyle>
            <a:lvl1pPr algn="r">
              <a:defRPr sz="1200"/>
            </a:lvl1pPr>
          </a:lstStyle>
          <a:p>
            <a:fld id="{F5D40B43-ED58-41C9-BA81-8D933DA11BE5}" type="datetimeFigureOut">
              <a:rPr lang="en-US" smtClean="0"/>
              <a:pPr/>
              <a:t>3/15/2013</a:t>
            </a:fld>
            <a:endParaRPr lang="en-US" dirty="0"/>
          </a:p>
        </p:txBody>
      </p:sp>
      <p:sp>
        <p:nvSpPr>
          <p:cNvPr id="4" name="Slide Image Placeholder 3"/>
          <p:cNvSpPr>
            <a:spLocks noGrp="1" noRot="1" noChangeAspect="1"/>
          </p:cNvSpPr>
          <p:nvPr>
            <p:ph type="sldImg" idx="2"/>
          </p:nvPr>
        </p:nvSpPr>
        <p:spPr>
          <a:xfrm>
            <a:off x="901700" y="739775"/>
            <a:ext cx="4927600" cy="3695700"/>
          </a:xfrm>
          <a:prstGeom prst="rect">
            <a:avLst/>
          </a:prstGeom>
          <a:noFill/>
          <a:ln w="12700">
            <a:solidFill>
              <a:prstClr val="black"/>
            </a:solidFill>
          </a:ln>
        </p:spPr>
        <p:txBody>
          <a:bodyPr vert="horz" lIns="91434" tIns="45717" rIns="91434" bIns="45717" rtlCol="0" anchor="ctr"/>
          <a:lstStyle/>
          <a:p>
            <a:endParaRPr lang="en-US" dirty="0"/>
          </a:p>
        </p:txBody>
      </p:sp>
      <p:sp>
        <p:nvSpPr>
          <p:cNvPr id="5" name="Notes Placeholder 4"/>
          <p:cNvSpPr>
            <a:spLocks noGrp="1"/>
          </p:cNvSpPr>
          <p:nvPr>
            <p:ph type="body" sz="quarter" idx="3"/>
          </p:nvPr>
        </p:nvSpPr>
        <p:spPr>
          <a:xfrm>
            <a:off x="673100" y="4681974"/>
            <a:ext cx="5384800" cy="4435555"/>
          </a:xfrm>
          <a:prstGeom prst="rect">
            <a:avLst/>
          </a:prstGeom>
        </p:spPr>
        <p:txBody>
          <a:bodyPr vert="horz" lIns="91434" tIns="45717" rIns="91434" bIns="4571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62239"/>
            <a:ext cx="2916767" cy="492839"/>
          </a:xfrm>
          <a:prstGeom prst="rect">
            <a:avLst/>
          </a:prstGeom>
        </p:spPr>
        <p:txBody>
          <a:bodyPr vert="horz" lIns="91434" tIns="45717" rIns="91434" bIns="4571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12676" y="9362239"/>
            <a:ext cx="2916767" cy="492839"/>
          </a:xfrm>
          <a:prstGeom prst="rect">
            <a:avLst/>
          </a:prstGeom>
        </p:spPr>
        <p:txBody>
          <a:bodyPr vert="horz" lIns="91434" tIns="45717" rIns="91434" bIns="45717" rtlCol="0" anchor="b"/>
          <a:lstStyle>
            <a:lvl1pPr algn="r">
              <a:defRPr sz="1200"/>
            </a:lvl1pPr>
          </a:lstStyle>
          <a:p>
            <a:fld id="{B2C8E8F8-9E14-4B1C-A206-FFAF434B4754}" type="slidenum">
              <a:rPr lang="en-US" smtClean="0"/>
              <a:pPr/>
              <a:t>‹#›</a:t>
            </a:fld>
            <a:endParaRPr lang="en-US" dirty="0"/>
          </a:p>
        </p:txBody>
      </p:sp>
    </p:spTree>
    <p:extLst>
      <p:ext uri="{BB962C8B-B14F-4D97-AF65-F5344CB8AC3E}">
        <p14:creationId xmlns:p14="http://schemas.microsoft.com/office/powerpoint/2010/main" val="1597903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p:spPr>
        <p:txBody>
          <a:bodyPr/>
          <a:lstStyle>
            <a:lvl1pPr>
              <a:defRPr/>
            </a:lvl1pPr>
          </a:lstStyle>
          <a:p>
            <a:r>
              <a:rPr lang="en-US" dirty="0" smtClean="0"/>
              <a:t>15th March 2013</a:t>
            </a:r>
            <a:endParaRPr lang="en-GB" dirty="0"/>
          </a:p>
        </p:txBody>
      </p:sp>
      <p:sp>
        <p:nvSpPr>
          <p:cNvPr id="3" name="Footer Placeholder 2"/>
          <p:cNvSpPr>
            <a:spLocks noGrp="1"/>
          </p:cNvSpPr>
          <p:nvPr>
            <p:ph type="ftr" sz="quarter" idx="11"/>
          </p:nvPr>
        </p:nvSpPr>
        <p:spPr>
          <a:xfrm>
            <a:off x="3124200" y="6248400"/>
            <a:ext cx="2895600" cy="457200"/>
          </a:xfrm>
        </p:spPr>
        <p:txBody>
          <a:bodyPr/>
          <a:lstStyle>
            <a:lvl1pPr marL="0" indent="0">
              <a:buNone/>
              <a:defRPr/>
            </a:lvl1pPr>
          </a:lstStyle>
          <a:p>
            <a:r>
              <a:rPr lang="en-GB" dirty="0" smtClean="0"/>
              <a:t>A. Newborough</a:t>
            </a:r>
          </a:p>
        </p:txBody>
      </p:sp>
      <p:sp>
        <p:nvSpPr>
          <p:cNvPr id="4" name="Slide Number Placeholder 3"/>
          <p:cNvSpPr>
            <a:spLocks noGrp="1"/>
          </p:cNvSpPr>
          <p:nvPr>
            <p:ph type="sldNum" sz="quarter" idx="12"/>
          </p:nvPr>
        </p:nvSpPr>
        <p:spPr>
          <a:xfrm>
            <a:off x="6553200" y="6248400"/>
            <a:ext cx="1905000" cy="457200"/>
          </a:xfrm>
        </p:spPr>
        <p:txBody>
          <a:bodyPr/>
          <a:lstStyle>
            <a:lvl1pPr>
              <a:defRPr/>
            </a:lvl1pPr>
          </a:lstStyle>
          <a:p>
            <a:r>
              <a:rPr lang="en-US" dirty="0" smtClean="0"/>
              <a:t>A. Newborough</a:t>
            </a:r>
            <a:fld id="{5CA943A0-2C2F-4C14-A191-C17F60452C34}" type="slidenum">
              <a:rPr lang="en-US"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15th March 2013</a:t>
            </a:r>
            <a:endParaRPr lang="en-GB" dirty="0"/>
          </a:p>
        </p:txBody>
      </p:sp>
      <p:sp>
        <p:nvSpPr>
          <p:cNvPr id="3" name="Footer Placeholder 2"/>
          <p:cNvSpPr>
            <a:spLocks noGrp="1"/>
          </p:cNvSpPr>
          <p:nvPr>
            <p:ph type="ftr" sz="quarter" idx="11"/>
          </p:nvPr>
        </p:nvSpPr>
        <p:spPr/>
        <p:txBody>
          <a:bodyPr/>
          <a:lstStyle/>
          <a:p>
            <a:r>
              <a:rPr lang="en-GB" dirty="0" smtClean="0"/>
              <a:t>A. Newborough</a:t>
            </a:r>
            <a:endParaRPr lang="en-GB" dirty="0"/>
          </a:p>
        </p:txBody>
      </p:sp>
      <p:sp>
        <p:nvSpPr>
          <p:cNvPr id="4" name="Slide Number Placeholder 3"/>
          <p:cNvSpPr>
            <a:spLocks noGrp="1"/>
          </p:cNvSpPr>
          <p:nvPr>
            <p:ph type="sldNum" sz="quarter" idx="12"/>
          </p:nvPr>
        </p:nvSpPr>
        <p:spPr/>
        <p:txBody>
          <a:bodyPr/>
          <a:lstStyle/>
          <a:p>
            <a:fld id="{E61BB4D9-7845-49E5-B525-748F172132F4}" type="slidenum">
              <a:rPr lang="en-GB" smtClean="0"/>
              <a:t>‹#›</a:t>
            </a:fld>
            <a:endParaRPr lang="en-GB" dirty="0"/>
          </a:p>
        </p:txBody>
      </p:sp>
    </p:spTree>
    <p:extLst>
      <p:ext uri="{BB962C8B-B14F-4D97-AF65-F5344CB8AC3E}">
        <p14:creationId xmlns:p14="http://schemas.microsoft.com/office/powerpoint/2010/main" val="1806120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15th March 2013</a:t>
            </a:r>
            <a:endParaRPr lang="en-GB" dirty="0"/>
          </a:p>
        </p:txBody>
      </p:sp>
      <p:sp>
        <p:nvSpPr>
          <p:cNvPr id="6" name="Footer Placeholder 5"/>
          <p:cNvSpPr>
            <a:spLocks noGrp="1"/>
          </p:cNvSpPr>
          <p:nvPr>
            <p:ph type="ftr" sz="quarter" idx="11"/>
          </p:nvPr>
        </p:nvSpPr>
        <p:spPr/>
        <p:txBody>
          <a:bodyPr/>
          <a:lstStyle/>
          <a:p>
            <a:r>
              <a:rPr lang="en-GB" dirty="0" smtClean="0"/>
              <a:t>A. Newborough</a:t>
            </a:r>
            <a:endParaRPr lang="en-GB" dirty="0"/>
          </a:p>
        </p:txBody>
      </p:sp>
      <p:sp>
        <p:nvSpPr>
          <p:cNvPr id="7" name="Slide Number Placeholder 6"/>
          <p:cNvSpPr>
            <a:spLocks noGrp="1"/>
          </p:cNvSpPr>
          <p:nvPr>
            <p:ph type="sldNum" sz="quarter" idx="12"/>
          </p:nvPr>
        </p:nvSpPr>
        <p:spPr/>
        <p:txBody>
          <a:bodyPr/>
          <a:lstStyle/>
          <a:p>
            <a:fld id="{E61BB4D9-7845-49E5-B525-748F172132F4}" type="slidenum">
              <a:rPr lang="en-GB" smtClean="0"/>
              <a:t>‹#›</a:t>
            </a:fld>
            <a:endParaRPr lang="en-GB" dirty="0"/>
          </a:p>
        </p:txBody>
      </p:sp>
    </p:spTree>
    <p:extLst>
      <p:ext uri="{BB962C8B-B14F-4D97-AF65-F5344CB8AC3E}">
        <p14:creationId xmlns:p14="http://schemas.microsoft.com/office/powerpoint/2010/main" val="28278236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15th March 2013</a:t>
            </a:r>
            <a:endParaRPr lang="en-GB" dirty="0"/>
          </a:p>
        </p:txBody>
      </p:sp>
      <p:sp>
        <p:nvSpPr>
          <p:cNvPr id="6" name="Footer Placeholder 5"/>
          <p:cNvSpPr>
            <a:spLocks noGrp="1"/>
          </p:cNvSpPr>
          <p:nvPr>
            <p:ph type="ftr" sz="quarter" idx="11"/>
          </p:nvPr>
        </p:nvSpPr>
        <p:spPr/>
        <p:txBody>
          <a:bodyPr/>
          <a:lstStyle/>
          <a:p>
            <a:r>
              <a:rPr lang="en-GB" dirty="0" smtClean="0"/>
              <a:t>A. Newborough</a:t>
            </a:r>
            <a:endParaRPr lang="en-GB" dirty="0"/>
          </a:p>
        </p:txBody>
      </p:sp>
      <p:sp>
        <p:nvSpPr>
          <p:cNvPr id="7" name="Slide Number Placeholder 6"/>
          <p:cNvSpPr>
            <a:spLocks noGrp="1"/>
          </p:cNvSpPr>
          <p:nvPr>
            <p:ph type="sldNum" sz="quarter" idx="12"/>
          </p:nvPr>
        </p:nvSpPr>
        <p:spPr/>
        <p:txBody>
          <a:bodyPr/>
          <a:lstStyle/>
          <a:p>
            <a:fld id="{E61BB4D9-7845-49E5-B525-748F172132F4}" type="slidenum">
              <a:rPr lang="en-GB" smtClean="0"/>
              <a:t>‹#›</a:t>
            </a:fld>
            <a:endParaRPr lang="en-GB" dirty="0"/>
          </a:p>
        </p:txBody>
      </p:sp>
    </p:spTree>
    <p:extLst>
      <p:ext uri="{BB962C8B-B14F-4D97-AF65-F5344CB8AC3E}">
        <p14:creationId xmlns:p14="http://schemas.microsoft.com/office/powerpoint/2010/main" val="29793424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dirty="0" smtClean="0"/>
              <a:t>15th March 2013</a:t>
            </a:r>
            <a:endParaRPr lang="en-GB" dirty="0"/>
          </a:p>
        </p:txBody>
      </p:sp>
      <p:sp>
        <p:nvSpPr>
          <p:cNvPr id="5" name="Footer Placeholder 4"/>
          <p:cNvSpPr>
            <a:spLocks noGrp="1"/>
          </p:cNvSpPr>
          <p:nvPr>
            <p:ph type="ftr" sz="quarter" idx="11"/>
          </p:nvPr>
        </p:nvSpPr>
        <p:spPr/>
        <p:txBody>
          <a:bodyPr/>
          <a:lstStyle/>
          <a:p>
            <a:r>
              <a:rPr lang="en-GB" dirty="0" smtClean="0"/>
              <a:t>A. Newborough</a:t>
            </a:r>
            <a:endParaRPr lang="en-GB" dirty="0"/>
          </a:p>
        </p:txBody>
      </p:sp>
      <p:sp>
        <p:nvSpPr>
          <p:cNvPr id="6" name="Slide Number Placeholder 5"/>
          <p:cNvSpPr>
            <a:spLocks noGrp="1"/>
          </p:cNvSpPr>
          <p:nvPr>
            <p:ph type="sldNum" sz="quarter" idx="12"/>
          </p:nvPr>
        </p:nvSpPr>
        <p:spPr/>
        <p:txBody>
          <a:bodyPr/>
          <a:lstStyle/>
          <a:p>
            <a:fld id="{E61BB4D9-7845-49E5-B525-748F172132F4}" type="slidenum">
              <a:rPr lang="en-GB" smtClean="0"/>
              <a:t>‹#›</a:t>
            </a:fld>
            <a:endParaRPr lang="en-GB" dirty="0"/>
          </a:p>
        </p:txBody>
      </p:sp>
    </p:spTree>
    <p:extLst>
      <p:ext uri="{BB962C8B-B14F-4D97-AF65-F5344CB8AC3E}">
        <p14:creationId xmlns:p14="http://schemas.microsoft.com/office/powerpoint/2010/main" val="3577973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dirty="0" smtClean="0"/>
              <a:t>15th March 2013</a:t>
            </a:r>
            <a:endParaRPr lang="en-GB" dirty="0"/>
          </a:p>
        </p:txBody>
      </p:sp>
      <p:sp>
        <p:nvSpPr>
          <p:cNvPr id="5" name="Footer Placeholder 4"/>
          <p:cNvSpPr>
            <a:spLocks noGrp="1"/>
          </p:cNvSpPr>
          <p:nvPr>
            <p:ph type="ftr" sz="quarter" idx="11"/>
          </p:nvPr>
        </p:nvSpPr>
        <p:spPr/>
        <p:txBody>
          <a:bodyPr/>
          <a:lstStyle/>
          <a:p>
            <a:r>
              <a:rPr lang="en-GB" dirty="0" smtClean="0"/>
              <a:t>A. Newborough</a:t>
            </a:r>
            <a:endParaRPr lang="en-GB" dirty="0"/>
          </a:p>
        </p:txBody>
      </p:sp>
      <p:sp>
        <p:nvSpPr>
          <p:cNvPr id="6" name="Slide Number Placeholder 5"/>
          <p:cNvSpPr>
            <a:spLocks noGrp="1"/>
          </p:cNvSpPr>
          <p:nvPr>
            <p:ph type="sldNum" sz="quarter" idx="12"/>
          </p:nvPr>
        </p:nvSpPr>
        <p:spPr/>
        <p:txBody>
          <a:bodyPr/>
          <a:lstStyle/>
          <a:p>
            <a:fld id="{E61BB4D9-7845-49E5-B525-748F172132F4}" type="slidenum">
              <a:rPr lang="en-GB" smtClean="0"/>
              <a:t>‹#›</a:t>
            </a:fld>
            <a:endParaRPr lang="en-GB" dirty="0"/>
          </a:p>
        </p:txBody>
      </p:sp>
    </p:spTree>
    <p:extLst>
      <p:ext uri="{BB962C8B-B14F-4D97-AF65-F5344CB8AC3E}">
        <p14:creationId xmlns:p14="http://schemas.microsoft.com/office/powerpoint/2010/main" val="425982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dirty="0" smtClean="0"/>
              <a:t>15th March 2013</a:t>
            </a:r>
            <a:endParaRPr lang="en-GB" dirty="0"/>
          </a:p>
        </p:txBody>
      </p:sp>
      <p:sp>
        <p:nvSpPr>
          <p:cNvPr id="4" name="Footer Placeholder 3"/>
          <p:cNvSpPr>
            <a:spLocks noGrp="1"/>
          </p:cNvSpPr>
          <p:nvPr>
            <p:ph type="ftr" sz="quarter" idx="11"/>
          </p:nvPr>
        </p:nvSpPr>
        <p:spPr/>
        <p:txBody>
          <a:bodyPr/>
          <a:lstStyle/>
          <a:p>
            <a:r>
              <a:rPr lang="en-GB" dirty="0" smtClean="0"/>
              <a:t>A. Newborough</a:t>
            </a:r>
            <a:endParaRPr lang="en-GB" dirty="0"/>
          </a:p>
        </p:txBody>
      </p:sp>
      <p:sp>
        <p:nvSpPr>
          <p:cNvPr id="5" name="Slide Number Placeholder 4"/>
          <p:cNvSpPr>
            <a:spLocks noGrp="1"/>
          </p:cNvSpPr>
          <p:nvPr>
            <p:ph type="sldNum" sz="quarter" idx="12"/>
          </p:nvPr>
        </p:nvSpPr>
        <p:spPr/>
        <p:txBody>
          <a:bodyPr/>
          <a:lstStyle/>
          <a:p>
            <a:fld id="{C72E8130-789C-45BB-809F-80708AB886FA}" type="slidenum">
              <a:rPr lang="en-US" smtClean="0"/>
              <a:pPr/>
              <a:t>‹#›</a:t>
            </a:fld>
            <a:endParaRPr lang="en-US" sz="1400" dirty="0"/>
          </a:p>
        </p:txBody>
      </p:sp>
    </p:spTree>
    <p:extLst>
      <p:ext uri="{BB962C8B-B14F-4D97-AF65-F5344CB8AC3E}">
        <p14:creationId xmlns:p14="http://schemas.microsoft.com/office/powerpoint/2010/main" val="3208805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dirty="0" smtClean="0"/>
              <a:t>15th March 2013</a:t>
            </a:r>
            <a:endParaRPr lang="en-GB" dirty="0"/>
          </a:p>
        </p:txBody>
      </p:sp>
      <p:sp>
        <p:nvSpPr>
          <p:cNvPr id="4" name="Footer Placeholder 3"/>
          <p:cNvSpPr>
            <a:spLocks noGrp="1"/>
          </p:cNvSpPr>
          <p:nvPr>
            <p:ph type="ftr" sz="quarter" idx="11"/>
          </p:nvPr>
        </p:nvSpPr>
        <p:spPr/>
        <p:txBody>
          <a:bodyPr/>
          <a:lstStyle/>
          <a:p>
            <a:r>
              <a:rPr lang="en-GB" dirty="0" smtClean="0"/>
              <a:t>A. Newborough</a:t>
            </a:r>
            <a:endParaRPr lang="en-GB" dirty="0"/>
          </a:p>
        </p:txBody>
      </p:sp>
      <p:sp>
        <p:nvSpPr>
          <p:cNvPr id="5" name="Slide Number Placeholder 4"/>
          <p:cNvSpPr>
            <a:spLocks noGrp="1"/>
          </p:cNvSpPr>
          <p:nvPr>
            <p:ph type="sldNum" sz="quarter" idx="12"/>
          </p:nvPr>
        </p:nvSpPr>
        <p:spPr/>
        <p:txBody>
          <a:bodyPr/>
          <a:lstStyle/>
          <a:p>
            <a:fld id="{C72E8130-789C-45BB-809F-80708AB886FA}" type="slidenum">
              <a:rPr lang="en-US" smtClean="0"/>
              <a:pPr/>
              <a:t>‹#›</a:t>
            </a:fld>
            <a:endParaRPr lang="en-US" sz="1400" dirty="0"/>
          </a:p>
        </p:txBody>
      </p:sp>
    </p:spTree>
    <p:extLst>
      <p:ext uri="{BB962C8B-B14F-4D97-AF65-F5344CB8AC3E}">
        <p14:creationId xmlns:p14="http://schemas.microsoft.com/office/powerpoint/2010/main" val="863209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dirty="0" smtClean="0"/>
              <a:t>15th March 2013</a:t>
            </a:r>
            <a:endParaRPr lang="en-GB" dirty="0"/>
          </a:p>
        </p:txBody>
      </p:sp>
      <p:sp>
        <p:nvSpPr>
          <p:cNvPr id="5" name="Footer Placeholder 4"/>
          <p:cNvSpPr>
            <a:spLocks noGrp="1"/>
          </p:cNvSpPr>
          <p:nvPr>
            <p:ph type="ftr" sz="quarter" idx="11"/>
          </p:nvPr>
        </p:nvSpPr>
        <p:spPr/>
        <p:txBody>
          <a:bodyPr/>
          <a:lstStyle/>
          <a:p>
            <a:r>
              <a:rPr lang="en-GB" dirty="0" smtClean="0"/>
              <a:t>A. Newborough</a:t>
            </a:r>
            <a:endParaRPr lang="en-GB" dirty="0"/>
          </a:p>
        </p:txBody>
      </p:sp>
      <p:sp>
        <p:nvSpPr>
          <p:cNvPr id="6" name="Slide Number Placeholder 5"/>
          <p:cNvSpPr>
            <a:spLocks noGrp="1"/>
          </p:cNvSpPr>
          <p:nvPr>
            <p:ph type="sldNum" sz="quarter" idx="12"/>
          </p:nvPr>
        </p:nvSpPr>
        <p:spPr/>
        <p:txBody>
          <a:bodyPr/>
          <a:lstStyle/>
          <a:p>
            <a:fld id="{E61BB4D9-7845-49E5-B525-748F172132F4}" type="slidenum">
              <a:rPr lang="en-GB" smtClean="0"/>
              <a:t>‹#›</a:t>
            </a:fld>
            <a:endParaRPr lang="en-GB" dirty="0"/>
          </a:p>
        </p:txBody>
      </p:sp>
    </p:spTree>
    <p:extLst>
      <p:ext uri="{BB962C8B-B14F-4D97-AF65-F5344CB8AC3E}">
        <p14:creationId xmlns:p14="http://schemas.microsoft.com/office/powerpoint/2010/main" val="3634955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dirty="0" smtClean="0"/>
              <a:t>15th March 2013</a:t>
            </a:r>
            <a:endParaRPr lang="en-GB" dirty="0"/>
          </a:p>
        </p:txBody>
      </p:sp>
      <p:sp>
        <p:nvSpPr>
          <p:cNvPr id="5" name="Footer Placeholder 4"/>
          <p:cNvSpPr>
            <a:spLocks noGrp="1"/>
          </p:cNvSpPr>
          <p:nvPr>
            <p:ph type="ftr" sz="quarter" idx="11"/>
          </p:nvPr>
        </p:nvSpPr>
        <p:spPr/>
        <p:txBody>
          <a:bodyPr/>
          <a:lstStyle/>
          <a:p>
            <a:r>
              <a:rPr lang="en-GB" dirty="0" smtClean="0"/>
              <a:t>A. Newborough</a:t>
            </a:r>
            <a:endParaRPr lang="en-GB" dirty="0"/>
          </a:p>
        </p:txBody>
      </p:sp>
      <p:sp>
        <p:nvSpPr>
          <p:cNvPr id="6" name="Slide Number Placeholder 5"/>
          <p:cNvSpPr>
            <a:spLocks noGrp="1"/>
          </p:cNvSpPr>
          <p:nvPr>
            <p:ph type="sldNum" sz="quarter" idx="12"/>
          </p:nvPr>
        </p:nvSpPr>
        <p:spPr/>
        <p:txBody>
          <a:bodyPr/>
          <a:lstStyle/>
          <a:p>
            <a:fld id="{E61BB4D9-7845-49E5-B525-748F172132F4}" type="slidenum">
              <a:rPr lang="en-GB" smtClean="0"/>
              <a:t>‹#›</a:t>
            </a:fld>
            <a:endParaRPr lang="en-GB" dirty="0"/>
          </a:p>
        </p:txBody>
      </p:sp>
    </p:spTree>
    <p:extLst>
      <p:ext uri="{BB962C8B-B14F-4D97-AF65-F5344CB8AC3E}">
        <p14:creationId xmlns:p14="http://schemas.microsoft.com/office/powerpoint/2010/main" val="1017207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dirty="0" smtClean="0"/>
              <a:t>15th March 2013</a:t>
            </a:r>
            <a:endParaRPr lang="en-GB" dirty="0"/>
          </a:p>
        </p:txBody>
      </p:sp>
      <p:sp>
        <p:nvSpPr>
          <p:cNvPr id="5" name="Footer Placeholder 4"/>
          <p:cNvSpPr>
            <a:spLocks noGrp="1"/>
          </p:cNvSpPr>
          <p:nvPr>
            <p:ph type="ftr" sz="quarter" idx="11"/>
          </p:nvPr>
        </p:nvSpPr>
        <p:spPr/>
        <p:txBody>
          <a:bodyPr/>
          <a:lstStyle/>
          <a:p>
            <a:r>
              <a:rPr lang="en-GB" dirty="0" smtClean="0"/>
              <a:t>A. Newborough</a:t>
            </a:r>
            <a:endParaRPr lang="en-GB" dirty="0"/>
          </a:p>
        </p:txBody>
      </p:sp>
      <p:sp>
        <p:nvSpPr>
          <p:cNvPr id="6" name="Slide Number Placeholder 5"/>
          <p:cNvSpPr>
            <a:spLocks noGrp="1"/>
          </p:cNvSpPr>
          <p:nvPr>
            <p:ph type="sldNum" sz="quarter" idx="12"/>
          </p:nvPr>
        </p:nvSpPr>
        <p:spPr/>
        <p:txBody>
          <a:bodyPr/>
          <a:lstStyle/>
          <a:p>
            <a:fld id="{E61BB4D9-7845-49E5-B525-748F172132F4}" type="slidenum">
              <a:rPr lang="en-GB" smtClean="0"/>
              <a:t>‹#›</a:t>
            </a:fld>
            <a:endParaRPr lang="en-GB" dirty="0"/>
          </a:p>
        </p:txBody>
      </p:sp>
    </p:spTree>
    <p:extLst>
      <p:ext uri="{BB962C8B-B14F-4D97-AF65-F5344CB8AC3E}">
        <p14:creationId xmlns:p14="http://schemas.microsoft.com/office/powerpoint/2010/main" val="3870103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dirty="0" smtClean="0"/>
              <a:t>15th March 2013</a:t>
            </a:r>
            <a:endParaRPr lang="en-GB" dirty="0"/>
          </a:p>
        </p:txBody>
      </p:sp>
      <p:sp>
        <p:nvSpPr>
          <p:cNvPr id="6" name="Footer Placeholder 5"/>
          <p:cNvSpPr>
            <a:spLocks noGrp="1"/>
          </p:cNvSpPr>
          <p:nvPr>
            <p:ph type="ftr" sz="quarter" idx="11"/>
          </p:nvPr>
        </p:nvSpPr>
        <p:spPr/>
        <p:txBody>
          <a:bodyPr/>
          <a:lstStyle/>
          <a:p>
            <a:r>
              <a:rPr lang="en-GB" dirty="0" smtClean="0"/>
              <a:t>A. Newborough</a:t>
            </a:r>
            <a:endParaRPr lang="en-GB" dirty="0"/>
          </a:p>
        </p:txBody>
      </p:sp>
      <p:sp>
        <p:nvSpPr>
          <p:cNvPr id="7" name="Slide Number Placeholder 6"/>
          <p:cNvSpPr>
            <a:spLocks noGrp="1"/>
          </p:cNvSpPr>
          <p:nvPr>
            <p:ph type="sldNum" sz="quarter" idx="12"/>
          </p:nvPr>
        </p:nvSpPr>
        <p:spPr/>
        <p:txBody>
          <a:bodyPr/>
          <a:lstStyle/>
          <a:p>
            <a:fld id="{E61BB4D9-7845-49E5-B525-748F172132F4}" type="slidenum">
              <a:rPr lang="en-GB" smtClean="0"/>
              <a:t>‹#›</a:t>
            </a:fld>
            <a:endParaRPr lang="en-GB" dirty="0"/>
          </a:p>
        </p:txBody>
      </p:sp>
    </p:spTree>
    <p:extLst>
      <p:ext uri="{BB962C8B-B14F-4D97-AF65-F5344CB8AC3E}">
        <p14:creationId xmlns:p14="http://schemas.microsoft.com/office/powerpoint/2010/main" val="3137726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dirty="0" smtClean="0"/>
              <a:t>15th March 2013</a:t>
            </a:r>
            <a:endParaRPr lang="en-GB" dirty="0"/>
          </a:p>
        </p:txBody>
      </p:sp>
      <p:sp>
        <p:nvSpPr>
          <p:cNvPr id="8" name="Footer Placeholder 7"/>
          <p:cNvSpPr>
            <a:spLocks noGrp="1"/>
          </p:cNvSpPr>
          <p:nvPr>
            <p:ph type="ftr" sz="quarter" idx="11"/>
          </p:nvPr>
        </p:nvSpPr>
        <p:spPr/>
        <p:txBody>
          <a:bodyPr/>
          <a:lstStyle/>
          <a:p>
            <a:r>
              <a:rPr lang="en-GB" dirty="0" smtClean="0"/>
              <a:t>A. Newborough</a:t>
            </a:r>
            <a:endParaRPr lang="en-GB" dirty="0"/>
          </a:p>
        </p:txBody>
      </p:sp>
      <p:sp>
        <p:nvSpPr>
          <p:cNvPr id="9" name="Slide Number Placeholder 8"/>
          <p:cNvSpPr>
            <a:spLocks noGrp="1"/>
          </p:cNvSpPr>
          <p:nvPr>
            <p:ph type="sldNum" sz="quarter" idx="12"/>
          </p:nvPr>
        </p:nvSpPr>
        <p:spPr/>
        <p:txBody>
          <a:bodyPr/>
          <a:lstStyle/>
          <a:p>
            <a:fld id="{E61BB4D9-7845-49E5-B525-748F172132F4}" type="slidenum">
              <a:rPr lang="en-GB" smtClean="0"/>
              <a:t>‹#›</a:t>
            </a:fld>
            <a:endParaRPr lang="en-GB" dirty="0"/>
          </a:p>
        </p:txBody>
      </p:sp>
    </p:spTree>
    <p:extLst>
      <p:ext uri="{BB962C8B-B14F-4D97-AF65-F5344CB8AC3E}">
        <p14:creationId xmlns:p14="http://schemas.microsoft.com/office/powerpoint/2010/main" val="558532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dirty="0" smtClean="0"/>
              <a:t>15th March 2013</a:t>
            </a:r>
            <a:endParaRPr lang="en-GB" dirty="0"/>
          </a:p>
        </p:txBody>
      </p:sp>
      <p:sp>
        <p:nvSpPr>
          <p:cNvPr id="4" name="Footer Placeholder 3"/>
          <p:cNvSpPr>
            <a:spLocks noGrp="1"/>
          </p:cNvSpPr>
          <p:nvPr>
            <p:ph type="ftr" sz="quarter" idx="11"/>
          </p:nvPr>
        </p:nvSpPr>
        <p:spPr/>
        <p:txBody>
          <a:bodyPr/>
          <a:lstStyle/>
          <a:p>
            <a:r>
              <a:rPr lang="en-GB" dirty="0" smtClean="0"/>
              <a:t>A. Newborough</a:t>
            </a:r>
            <a:endParaRPr lang="en-GB" dirty="0"/>
          </a:p>
        </p:txBody>
      </p:sp>
      <p:sp>
        <p:nvSpPr>
          <p:cNvPr id="5" name="Slide Number Placeholder 4"/>
          <p:cNvSpPr>
            <a:spLocks noGrp="1"/>
          </p:cNvSpPr>
          <p:nvPr>
            <p:ph type="sldNum" sz="quarter" idx="12"/>
          </p:nvPr>
        </p:nvSpPr>
        <p:spPr/>
        <p:txBody>
          <a:bodyPr/>
          <a:lstStyle/>
          <a:p>
            <a:fld id="{E61BB4D9-7845-49E5-B525-748F172132F4}" type="slidenum">
              <a:rPr lang="en-GB" smtClean="0"/>
              <a:t>‹#›</a:t>
            </a:fld>
            <a:endParaRPr lang="en-GB" dirty="0"/>
          </a:p>
        </p:txBody>
      </p:sp>
    </p:spTree>
    <p:extLst>
      <p:ext uri="{BB962C8B-B14F-4D97-AF65-F5344CB8AC3E}">
        <p14:creationId xmlns:p14="http://schemas.microsoft.com/office/powerpoint/2010/main" val="39537140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9153" y="1949297"/>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Presentation of the</a:t>
            </a:r>
          </a:p>
          <a:p>
            <a:pPr lvl="0"/>
            <a:r>
              <a:rPr lang="en-US" dirty="0" smtClean="0"/>
              <a:t> Testing and Inspections of the </a:t>
            </a:r>
          </a:p>
          <a:p>
            <a:pPr lvl="0"/>
            <a:r>
              <a:rPr lang="en-US" dirty="0" smtClean="0"/>
              <a:t>Booster and AD for the LSC</a:t>
            </a:r>
          </a:p>
          <a:p>
            <a:pPr lvl="0"/>
            <a:endParaRPr lang="en-US" dirty="0" smtClean="0"/>
          </a:p>
          <a:p>
            <a:pPr lvl="0"/>
            <a:r>
              <a:rPr lang="en-US" dirty="0" smtClean="0"/>
              <a:t>A. Newborough</a:t>
            </a:r>
          </a:p>
        </p:txBody>
      </p:sp>
      <p:sp>
        <p:nvSpPr>
          <p:cNvPr id="25603" name="Rectangle 3"/>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r>
              <a:rPr lang="en-US" dirty="0" smtClean="0"/>
              <a:t>15th March 2013</a:t>
            </a:r>
            <a:endParaRPr lang="en-GB" dirty="0"/>
          </a:p>
        </p:txBody>
      </p:sp>
      <p:sp>
        <p:nvSpPr>
          <p:cNvPr id="25604" name="Rectangle 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r>
              <a:rPr lang="en-GB" dirty="0" smtClean="0"/>
              <a:t>A. Newborough</a:t>
            </a:r>
            <a:endParaRPr lang="en-GB" dirty="0"/>
          </a:p>
        </p:txBody>
      </p:sp>
      <p:sp>
        <p:nvSpPr>
          <p:cNvPr id="25605" name="Rectangle 5"/>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bg1"/>
                </a:solidFill>
              </a:defRPr>
            </a:lvl1pPr>
          </a:lstStyle>
          <a:p>
            <a:fld id="{C72E8130-789C-45BB-809F-80708AB886FA}" type="slidenum">
              <a:rPr lang="en-US"/>
              <a:pPr/>
              <a:t>‹#›</a:t>
            </a:fld>
            <a:endParaRPr lang="en-US" sz="1400" dirty="0"/>
          </a:p>
        </p:txBody>
      </p:sp>
      <p:pic>
        <p:nvPicPr>
          <p:cNvPr id="66561" name="Picture 1"/>
          <p:cNvPicPr>
            <a:picLocks noChangeAspect="1" noChangeArrowheads="1"/>
          </p:cNvPicPr>
          <p:nvPr/>
        </p:nvPicPr>
        <p:blipFill>
          <a:blip r:embed="rId5"/>
          <a:srcRect/>
          <a:stretch>
            <a:fillRect/>
          </a:stretch>
        </p:blipFill>
        <p:spPr bwMode="auto">
          <a:xfrm>
            <a:off x="0" y="0"/>
            <a:ext cx="9163050" cy="1943100"/>
          </a:xfrm>
          <a:prstGeom prst="rect">
            <a:avLst/>
          </a:prstGeom>
          <a:noFill/>
          <a:ln w="9525">
            <a:noFill/>
            <a:miter lim="800000"/>
            <a:headEnd/>
            <a:tailEnd/>
          </a:ln>
        </p:spPr>
      </p:pic>
      <p:pic>
        <p:nvPicPr>
          <p:cNvPr id="8" name="Picture 7" descr="TE_logo"/>
          <p:cNvPicPr>
            <a:picLocks noChangeAspect="1"/>
          </p:cNvPicPr>
          <p:nvPr/>
        </p:nvPicPr>
        <p:blipFill>
          <a:blip r:embed="rId6"/>
          <a:srcRect/>
          <a:stretch>
            <a:fillRect/>
          </a:stretch>
        </p:blipFill>
        <p:spPr bwMode="auto">
          <a:xfrm>
            <a:off x="0" y="914400"/>
            <a:ext cx="689153" cy="678790"/>
          </a:xfrm>
          <a:prstGeom prst="rect">
            <a:avLst/>
          </a:prstGeom>
          <a:noFill/>
          <a:ln w="9525">
            <a:noFill/>
            <a:miter lim="800000"/>
            <a:headEnd/>
            <a:tailEnd/>
          </a:ln>
        </p:spPr>
      </p:pic>
      <p:sp>
        <p:nvSpPr>
          <p:cNvPr id="9" name="TextBox 8"/>
          <p:cNvSpPr txBox="1"/>
          <p:nvPr/>
        </p:nvSpPr>
        <p:spPr>
          <a:xfrm>
            <a:off x="762000" y="914400"/>
            <a:ext cx="1524000" cy="584775"/>
          </a:xfrm>
          <a:prstGeom prst="rect">
            <a:avLst/>
          </a:prstGeom>
          <a:noFill/>
        </p:spPr>
        <p:txBody>
          <a:bodyPr wrap="square" rtlCol="0">
            <a:spAutoFit/>
          </a:bodyPr>
          <a:lstStyle/>
          <a:p>
            <a:r>
              <a:rPr lang="en-US" sz="1600" dirty="0" smtClean="0"/>
              <a:t>Technology</a:t>
            </a:r>
            <a:r>
              <a:rPr lang="en-US" sz="1600" baseline="0" dirty="0" smtClean="0"/>
              <a:t> </a:t>
            </a:r>
          </a:p>
          <a:p>
            <a:r>
              <a:rPr lang="en-US" sz="1600" baseline="0" dirty="0" smtClean="0"/>
              <a:t>Department</a:t>
            </a:r>
            <a:endParaRPr lang="en-US" sz="1600" dirty="0"/>
          </a:p>
        </p:txBody>
      </p:sp>
    </p:spTree>
  </p:cSld>
  <p:clrMap bg1="lt1" tx1="dk1" bg2="lt2" tx2="dk2" accent1="accent1" accent2="accent2" accent3="accent3" accent4="accent4" accent5="accent5" accent6="accent6" hlink="hlink" folHlink="folHlink"/>
  <p:sldLayoutIdLst>
    <p:sldLayoutId id="2147483665" r:id="rId1"/>
    <p:sldLayoutId id="2147483678" r:id="rId2"/>
    <p:sldLayoutId id="2147483679" r:id="rId3"/>
  </p:sldLayoutIdLst>
  <p:hf hd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6pPr>
      <a:lvl7pPr marL="9144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7pPr>
      <a:lvl8pPr marL="13716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8pPr>
      <a:lvl9pPr marL="18288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9pPr>
    </p:titleStyle>
    <p:bodyStyle>
      <a:lvl1pPr marL="342900" indent="-342900" algn="ctr" rtl="0" eaLnBrk="1" fontAlgn="base" hangingPunct="1">
        <a:spcBef>
          <a:spcPct val="20000"/>
        </a:spcBef>
        <a:spcAft>
          <a:spcPct val="0"/>
        </a:spcAft>
        <a:defRPr sz="3200" baseline="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371600" indent="0" algn="l" rtl="0" eaLnBrk="1" fontAlgn="base" hangingPunct="1">
        <a:spcBef>
          <a:spcPct val="20000"/>
        </a:spcBef>
        <a:spcAft>
          <a:spcPct val="0"/>
        </a:spcAft>
        <a:buNone/>
        <a:defRPr sz="2000">
          <a:solidFill>
            <a:schemeClr val="bg1"/>
          </a:solidFill>
          <a:latin typeface="+mn-lt"/>
          <a:ea typeface="+mn-ea"/>
        </a:defRPr>
      </a:lvl4pPr>
      <a:lvl5pPr marL="2057400" indent="-228600" algn="l" rtl="0" eaLnBrk="1" fontAlgn="base" hangingPunct="1">
        <a:spcBef>
          <a:spcPct val="20000"/>
        </a:spcBef>
        <a:spcAft>
          <a:spcPct val="0"/>
        </a:spcAft>
        <a:buChar char="»"/>
        <a:defRPr sz="2000">
          <a:solidFill>
            <a:schemeClr val="bg1"/>
          </a:solidFill>
          <a:latin typeface="+mn-lt"/>
          <a:ea typeface="+mn-ea"/>
        </a:defRPr>
      </a:lvl5pPr>
      <a:lvl6pPr marL="2514600" indent="-228600" algn="l" rtl="0" eaLnBrk="1" fontAlgn="base" hangingPunct="1">
        <a:spcBef>
          <a:spcPct val="20000"/>
        </a:spcBef>
        <a:spcAft>
          <a:spcPct val="0"/>
        </a:spcAft>
        <a:buChar char="»"/>
        <a:defRPr sz="2000">
          <a:solidFill>
            <a:schemeClr val="bg1"/>
          </a:solidFill>
          <a:latin typeface="+mn-lt"/>
          <a:ea typeface="+mn-ea"/>
        </a:defRPr>
      </a:lvl6pPr>
      <a:lvl7pPr marL="2971800" indent="-228600" algn="l" rtl="0" eaLnBrk="1" fontAlgn="base" hangingPunct="1">
        <a:spcBef>
          <a:spcPct val="20000"/>
        </a:spcBef>
        <a:spcAft>
          <a:spcPct val="0"/>
        </a:spcAft>
        <a:buChar char="»"/>
        <a:defRPr sz="2000">
          <a:solidFill>
            <a:schemeClr val="bg1"/>
          </a:solidFill>
          <a:latin typeface="+mn-lt"/>
          <a:ea typeface="+mn-ea"/>
        </a:defRPr>
      </a:lvl7pPr>
      <a:lvl8pPr marL="3429000" indent="-228600" algn="l" rtl="0" eaLnBrk="1" fontAlgn="base" hangingPunct="1">
        <a:spcBef>
          <a:spcPct val="20000"/>
        </a:spcBef>
        <a:spcAft>
          <a:spcPct val="0"/>
        </a:spcAft>
        <a:buChar char="»"/>
        <a:defRPr sz="2000">
          <a:solidFill>
            <a:schemeClr val="bg1"/>
          </a:solidFill>
          <a:latin typeface="+mn-lt"/>
          <a:ea typeface="+mn-ea"/>
        </a:defRPr>
      </a:lvl8pPr>
      <a:lvl9pPr marL="3886200" indent="-228600" algn="l" rtl="0" eaLnBrk="1" fontAlgn="base" hangingPunct="1">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15th March 2013</a:t>
            </a:r>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A. Newborough</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1BB4D9-7845-49E5-B525-748F172132F4}" type="slidenum">
              <a:rPr lang="en-GB" smtClean="0"/>
              <a:t>‹#›</a:t>
            </a:fld>
            <a:endParaRPr lang="en-GB" dirty="0"/>
          </a:p>
        </p:txBody>
      </p:sp>
    </p:spTree>
    <p:extLst>
      <p:ext uri="{BB962C8B-B14F-4D97-AF65-F5344CB8AC3E}">
        <p14:creationId xmlns:p14="http://schemas.microsoft.com/office/powerpoint/2010/main" val="5698495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norma.web.cern.ch/norma/site/index.html"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755576" y="1844824"/>
            <a:ext cx="7772400" cy="2057400"/>
          </a:xfrm>
          <a:prstGeom prst="rect">
            <a:avLst/>
          </a:prstGeom>
        </p:spPr>
        <p:txBody>
          <a:bodyPr/>
          <a:lstStyle/>
          <a:p>
            <a:r>
              <a:rPr lang="en-US" b="1" dirty="0" smtClean="0">
                <a:solidFill>
                  <a:schemeClr val="accent2"/>
                </a:solidFill>
              </a:rPr>
              <a:t>LS1 tests and inspections of the Booster and AD magnets</a:t>
            </a:r>
            <a:br>
              <a:rPr lang="en-US" b="1" dirty="0" smtClean="0">
                <a:solidFill>
                  <a:schemeClr val="accent2"/>
                </a:solidFill>
              </a:rPr>
            </a:br>
            <a:r>
              <a:rPr lang="en-US" b="1" dirty="0" smtClean="0">
                <a:solidFill>
                  <a:schemeClr val="accent2"/>
                </a:solidFill>
              </a:rPr>
              <a:t/>
            </a:r>
            <a:br>
              <a:rPr lang="en-US" b="1" dirty="0" smtClean="0">
                <a:solidFill>
                  <a:schemeClr val="accent2"/>
                </a:solidFill>
              </a:rPr>
            </a:br>
            <a:r>
              <a:rPr lang="en-US" sz="3200" b="1" dirty="0" smtClean="0">
                <a:solidFill>
                  <a:schemeClr val="accent2"/>
                </a:solidFill>
              </a:rPr>
              <a:t>A. Newborough</a:t>
            </a:r>
            <a:br>
              <a:rPr lang="en-US" sz="3200" b="1" dirty="0" smtClean="0">
                <a:solidFill>
                  <a:schemeClr val="accent2"/>
                </a:solidFill>
              </a:rPr>
            </a:br>
            <a:r>
              <a:rPr lang="en-US" sz="3200" b="1" dirty="0" smtClean="0">
                <a:solidFill>
                  <a:schemeClr val="accent2"/>
                </a:solidFill>
              </a:rPr>
              <a:t/>
            </a:r>
            <a:br>
              <a:rPr lang="en-US" sz="3200" b="1" dirty="0" smtClean="0">
                <a:solidFill>
                  <a:schemeClr val="accent2"/>
                </a:solidFill>
              </a:rPr>
            </a:br>
            <a:r>
              <a:rPr lang="en-US" sz="2400" b="1" dirty="0" smtClean="0">
                <a:solidFill>
                  <a:schemeClr val="accent2"/>
                </a:solidFill>
              </a:rPr>
              <a:t>15</a:t>
            </a:r>
            <a:r>
              <a:rPr lang="en-US" sz="2400" b="1" baseline="30000" dirty="0" smtClean="0">
                <a:solidFill>
                  <a:schemeClr val="accent2"/>
                </a:solidFill>
              </a:rPr>
              <a:t>th</a:t>
            </a:r>
            <a:r>
              <a:rPr lang="en-US" sz="2400" b="1" dirty="0" smtClean="0">
                <a:solidFill>
                  <a:schemeClr val="accent2"/>
                </a:solidFill>
              </a:rPr>
              <a:t> March 2013</a:t>
            </a:r>
            <a:endParaRPr lang="en-US" b="1" dirty="0">
              <a:solidFill>
                <a:schemeClr val="accent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AD – </a:t>
            </a:r>
            <a:r>
              <a:rPr lang="en-GB" sz="2800" dirty="0" smtClean="0"/>
              <a:t>Power test and thermal inspection</a:t>
            </a:r>
            <a:endParaRPr lang="en-GB" sz="28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10</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pic>
        <p:nvPicPr>
          <p:cNvPr id="10" name="Picture 9" descr="C:\Users\anewboro\AppData\Local\Microsoft\Windows\Temporary Internet Files\Content.Word\IR_0411.jpg"/>
          <p:cNvPicPr/>
          <p:nvPr/>
        </p:nvPicPr>
        <p:blipFill>
          <a:blip r:embed="rId2">
            <a:extLst>
              <a:ext uri="{28A0092B-C50C-407E-A947-70E740481C1C}">
                <a14:useLocalDpi xmlns:a14="http://schemas.microsoft.com/office/drawing/2010/main" val="0"/>
              </a:ext>
            </a:extLst>
          </a:blip>
          <a:srcRect/>
          <a:stretch>
            <a:fillRect/>
          </a:stretch>
        </p:blipFill>
        <p:spPr bwMode="auto">
          <a:xfrm>
            <a:off x="4932040" y="4293096"/>
            <a:ext cx="2398745" cy="1936600"/>
          </a:xfrm>
          <a:prstGeom prst="rect">
            <a:avLst/>
          </a:prstGeom>
          <a:noFill/>
          <a:ln>
            <a:noFill/>
          </a:ln>
        </p:spPr>
      </p:pic>
      <p:pic>
        <p:nvPicPr>
          <p:cNvPr id="11" name="Picture 10" descr="C:\Users\anewboro\AppData\Local\Microsoft\Windows\Temporary Internet Files\Content.Word\IR_0413.jpg"/>
          <p:cNvPicPr/>
          <p:nvPr/>
        </p:nvPicPr>
        <p:blipFill>
          <a:blip r:embed="rId3">
            <a:extLst>
              <a:ext uri="{28A0092B-C50C-407E-A947-70E740481C1C}">
                <a14:useLocalDpi xmlns:a14="http://schemas.microsoft.com/office/drawing/2010/main" val="0"/>
              </a:ext>
            </a:extLst>
          </a:blip>
          <a:srcRect/>
          <a:stretch>
            <a:fillRect/>
          </a:stretch>
        </p:blipFill>
        <p:spPr bwMode="auto">
          <a:xfrm>
            <a:off x="3562684" y="1628800"/>
            <a:ext cx="2953532" cy="2520279"/>
          </a:xfrm>
          <a:prstGeom prst="rect">
            <a:avLst/>
          </a:prstGeom>
          <a:noFill/>
          <a:ln>
            <a:noFill/>
          </a:ln>
        </p:spPr>
      </p:pic>
      <p:pic>
        <p:nvPicPr>
          <p:cNvPr id="12" name="Pictur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6354278" y="1898911"/>
            <a:ext cx="2520279" cy="1980059"/>
          </a:xfrm>
          <a:prstGeom prst="rect">
            <a:avLst/>
          </a:prstGeom>
          <a:noFill/>
          <a:ln>
            <a:noFill/>
          </a:ln>
        </p:spPr>
      </p:pic>
      <p:sp>
        <p:nvSpPr>
          <p:cNvPr id="6" name="TextBox 5"/>
          <p:cNvSpPr txBox="1"/>
          <p:nvPr/>
        </p:nvSpPr>
        <p:spPr>
          <a:xfrm>
            <a:off x="107504" y="1988840"/>
            <a:ext cx="3312368" cy="2308324"/>
          </a:xfrm>
          <a:prstGeom prst="rect">
            <a:avLst/>
          </a:prstGeom>
          <a:noFill/>
        </p:spPr>
        <p:txBody>
          <a:bodyPr wrap="square" rtlCol="0">
            <a:spAutoFit/>
          </a:bodyPr>
          <a:lstStyle/>
          <a:p>
            <a:pPr algn="just"/>
            <a:r>
              <a:rPr lang="en-GB" dirty="0" smtClean="0"/>
              <a:t>The power test includes all of the magnets in the ring and some of the injection / extraction lines.  </a:t>
            </a:r>
          </a:p>
          <a:p>
            <a:pPr algn="just"/>
            <a:r>
              <a:rPr lang="en-GB" dirty="0" smtClean="0"/>
              <a:t>The target and experimental areas were inaccessible and will be inspected manually later in the year.</a:t>
            </a:r>
          </a:p>
        </p:txBody>
      </p:sp>
      <p:sp>
        <p:nvSpPr>
          <p:cNvPr id="13" name="TextBox 12"/>
          <p:cNvSpPr txBox="1"/>
          <p:nvPr/>
        </p:nvSpPr>
        <p:spPr>
          <a:xfrm>
            <a:off x="107504" y="4574163"/>
            <a:ext cx="4680520" cy="923330"/>
          </a:xfrm>
          <a:prstGeom prst="rect">
            <a:avLst/>
          </a:prstGeom>
          <a:noFill/>
        </p:spPr>
        <p:txBody>
          <a:bodyPr wrap="square" rtlCol="0">
            <a:spAutoFit/>
          </a:bodyPr>
          <a:lstStyle/>
          <a:p>
            <a:pPr algn="just"/>
            <a:r>
              <a:rPr lang="en-GB" dirty="0" smtClean="0"/>
              <a:t>Only a few issues have been identified including loose connections, corrective actions have already been completed.</a:t>
            </a:r>
            <a:endParaRPr lang="en-GB" dirty="0"/>
          </a:p>
        </p:txBody>
      </p:sp>
    </p:spTree>
    <p:extLst>
      <p:ext uri="{BB962C8B-B14F-4D97-AF65-F5344CB8AC3E}">
        <p14:creationId xmlns:p14="http://schemas.microsoft.com/office/powerpoint/2010/main" val="32444804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AD – </a:t>
            </a:r>
            <a:r>
              <a:rPr lang="en-GB" sz="2400" dirty="0" smtClean="0"/>
              <a:t>Main bending coil movement measurement</a:t>
            </a:r>
            <a:endParaRPr lang="en-GB" sz="2400" dirty="0"/>
          </a:p>
        </p:txBody>
      </p:sp>
      <p:sp>
        <p:nvSpPr>
          <p:cNvPr id="5" name="Date Placeholder 4"/>
          <p:cNvSpPr>
            <a:spLocks noGrp="1"/>
          </p:cNvSpPr>
          <p:nvPr>
            <p:ph type="dt" sz="half" idx="10"/>
          </p:nvPr>
        </p:nvSpPr>
        <p:spPr>
          <a:xfrm>
            <a:off x="753956" y="6248400"/>
            <a:ext cx="1905000" cy="457200"/>
          </a:xfrm>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11</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a:xfrm>
            <a:off x="3192356" y="6248400"/>
            <a:ext cx="2895600" cy="457200"/>
          </a:xfrm>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pic>
        <p:nvPicPr>
          <p:cNvPr id="26" name="Picture 5"/>
          <p:cNvPicPr>
            <a:picLocks noChangeAspect="1" noChangeArrowheads="1"/>
          </p:cNvPicPr>
          <p:nvPr/>
        </p:nvPicPr>
        <p:blipFill>
          <a:blip r:embed="rId2" cstate="print"/>
          <a:srcRect/>
          <a:stretch>
            <a:fillRect/>
          </a:stretch>
        </p:blipFill>
        <p:spPr bwMode="auto">
          <a:xfrm>
            <a:off x="539552" y="3356992"/>
            <a:ext cx="4694557" cy="2952328"/>
          </a:xfrm>
          <a:prstGeom prst="rect">
            <a:avLst/>
          </a:prstGeom>
          <a:noFill/>
          <a:ln w="9525">
            <a:noFill/>
            <a:miter lim="800000"/>
            <a:headEnd/>
            <a:tailEnd/>
          </a:ln>
        </p:spPr>
      </p:pic>
      <p:pic>
        <p:nvPicPr>
          <p:cNvPr id="28" name="Picture 7"/>
          <p:cNvPicPr>
            <a:picLocks noChangeAspect="1" noChangeArrowheads="1"/>
          </p:cNvPicPr>
          <p:nvPr/>
        </p:nvPicPr>
        <p:blipFill>
          <a:blip r:embed="rId3" cstate="print"/>
          <a:srcRect/>
          <a:stretch>
            <a:fillRect/>
          </a:stretch>
        </p:blipFill>
        <p:spPr bwMode="auto">
          <a:xfrm>
            <a:off x="4640156" y="3647002"/>
            <a:ext cx="3965934" cy="2346912"/>
          </a:xfrm>
          <a:prstGeom prst="rect">
            <a:avLst/>
          </a:prstGeom>
          <a:noFill/>
          <a:ln w="9525">
            <a:noFill/>
            <a:miter lim="800000"/>
            <a:headEnd/>
            <a:tailEnd/>
          </a:ln>
          <a:effectLst/>
        </p:spPr>
      </p:pic>
      <p:sp>
        <p:nvSpPr>
          <p:cNvPr id="4" name="TextBox 3"/>
          <p:cNvSpPr txBox="1"/>
          <p:nvPr/>
        </p:nvSpPr>
        <p:spPr>
          <a:xfrm>
            <a:off x="196699" y="1916832"/>
            <a:ext cx="8760374" cy="1754326"/>
          </a:xfrm>
          <a:prstGeom prst="rect">
            <a:avLst/>
          </a:prstGeom>
          <a:noFill/>
        </p:spPr>
        <p:txBody>
          <a:bodyPr wrap="square" rtlCol="0">
            <a:spAutoFit/>
          </a:bodyPr>
          <a:lstStyle/>
          <a:p>
            <a:pPr algn="just"/>
            <a:r>
              <a:rPr lang="en-GB" dirty="0" smtClean="0"/>
              <a:t>In 2009 a series of measurements was made to identify the extent at which the main bending magnet coils were moving due to the poor shimming.  The upper 1.2 T coil of the worst magnet was moving by around 3 mm for which a temporary repair was made.  During the LS1 this magnet will be removed from the machine and refurnished.  Now with the construction of ELENA a consolidation action is being planned to refurbish all of the magnets by the end of LS3.   </a:t>
            </a:r>
            <a:endParaRPr lang="en-GB" dirty="0"/>
          </a:p>
        </p:txBody>
      </p:sp>
    </p:spTree>
    <p:extLst>
      <p:ext uri="{BB962C8B-B14F-4D97-AF65-F5344CB8AC3E}">
        <p14:creationId xmlns:p14="http://schemas.microsoft.com/office/powerpoint/2010/main" val="31892069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AD – </a:t>
            </a:r>
            <a:r>
              <a:rPr lang="en-GB" sz="2400" dirty="0" smtClean="0"/>
              <a:t>Main bending coil movement measurement</a:t>
            </a:r>
            <a:endParaRPr lang="en-GB" sz="24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12</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112" y="2728962"/>
            <a:ext cx="8568368" cy="350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24112" y="1844824"/>
            <a:ext cx="8568368" cy="923330"/>
          </a:xfrm>
          <a:prstGeom prst="rect">
            <a:avLst/>
          </a:prstGeom>
          <a:noFill/>
        </p:spPr>
        <p:txBody>
          <a:bodyPr wrap="square" rtlCol="0">
            <a:spAutoFit/>
          </a:bodyPr>
          <a:lstStyle/>
          <a:p>
            <a:pPr algn="just"/>
            <a:r>
              <a:rPr lang="en-GB" dirty="0" smtClean="0"/>
              <a:t>The measurement campaign has been repeated in 2012, the situation is not improving.  There are a few magnets approaching 1 mm of movement, the temporarily repaired BHN 06 is on the move again! </a:t>
            </a:r>
            <a:endParaRPr lang="en-GB" dirty="0"/>
          </a:p>
        </p:txBody>
      </p:sp>
    </p:spTree>
    <p:extLst>
      <p:ext uri="{BB962C8B-B14F-4D97-AF65-F5344CB8AC3E}">
        <p14:creationId xmlns:p14="http://schemas.microsoft.com/office/powerpoint/2010/main" val="18767494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AD – Visual inspection</a:t>
            </a:r>
            <a:endParaRPr lang="en-GB" sz="24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13</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sp>
        <p:nvSpPr>
          <p:cNvPr id="4" name="TextBox 3"/>
          <p:cNvSpPr txBox="1"/>
          <p:nvPr/>
        </p:nvSpPr>
        <p:spPr>
          <a:xfrm>
            <a:off x="251520" y="1916832"/>
            <a:ext cx="3960440" cy="3970318"/>
          </a:xfrm>
          <a:prstGeom prst="rect">
            <a:avLst/>
          </a:prstGeom>
          <a:noFill/>
        </p:spPr>
        <p:txBody>
          <a:bodyPr wrap="square" rtlCol="0">
            <a:spAutoFit/>
          </a:bodyPr>
          <a:lstStyle/>
          <a:p>
            <a:pPr marL="285750" indent="-285750" algn="just">
              <a:buFont typeface="Arial" pitchFamily="34" charset="0"/>
              <a:buChar char="•"/>
            </a:pPr>
            <a:r>
              <a:rPr lang="en-GB" dirty="0" smtClean="0"/>
              <a:t>Several magnets have been identified with poor shimming, and could be considered for refurbishment in the future</a:t>
            </a:r>
          </a:p>
          <a:p>
            <a:pPr marL="285750" indent="-285750" algn="just">
              <a:buFont typeface="Arial" pitchFamily="34" charset="0"/>
              <a:buChar char="•"/>
            </a:pPr>
            <a:r>
              <a:rPr lang="en-GB" dirty="0" smtClean="0"/>
              <a:t>The water filters have been checked through out the whole of the AD ring – no issues to report</a:t>
            </a:r>
          </a:p>
          <a:p>
            <a:pPr marL="285750" indent="-285750" algn="just">
              <a:buFont typeface="Arial" pitchFamily="34" charset="0"/>
              <a:buChar char="•"/>
            </a:pPr>
            <a:r>
              <a:rPr lang="en-GB" dirty="0" smtClean="0"/>
              <a:t>During the coil movement measurement campaign the machine was tripped due to loose wiring within the magnet interlock box.  All of the connections have already been verified with many loose connections found.</a:t>
            </a:r>
            <a:endParaRPr lang="en-GB" dirty="0"/>
          </a:p>
        </p:txBody>
      </p:sp>
      <p:pic>
        <p:nvPicPr>
          <p:cNvPr id="10" name="Picture 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2275785"/>
            <a:ext cx="3871582" cy="3242534"/>
          </a:xfrm>
          <a:prstGeom prst="rect">
            <a:avLst/>
          </a:prstGeom>
          <a:noFill/>
          <a:ln>
            <a:noFill/>
          </a:ln>
        </p:spPr>
      </p:pic>
    </p:spTree>
    <p:extLst>
      <p:ext uri="{BB962C8B-B14F-4D97-AF65-F5344CB8AC3E}">
        <p14:creationId xmlns:p14="http://schemas.microsoft.com/office/powerpoint/2010/main" val="7372839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AD – General</a:t>
            </a:r>
            <a:endParaRPr lang="en-GB" sz="24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14</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sp>
        <p:nvSpPr>
          <p:cNvPr id="3" name="TextBox 2"/>
          <p:cNvSpPr txBox="1"/>
          <p:nvPr/>
        </p:nvSpPr>
        <p:spPr>
          <a:xfrm>
            <a:off x="1115616" y="1988840"/>
            <a:ext cx="6840760" cy="646331"/>
          </a:xfrm>
          <a:prstGeom prst="rect">
            <a:avLst/>
          </a:prstGeom>
          <a:noFill/>
        </p:spPr>
        <p:txBody>
          <a:bodyPr wrap="square" rtlCol="0">
            <a:spAutoFit/>
          </a:bodyPr>
          <a:lstStyle/>
          <a:p>
            <a:pPr algn="just"/>
            <a:r>
              <a:rPr lang="en-GB" dirty="0" smtClean="0"/>
              <a:t>In preparation for ELENA and machine tidying over 35 tonnes of unused magnets have already been removed from the AD </a:t>
            </a:r>
            <a:r>
              <a:rPr lang="en-GB" dirty="0" smtClean="0"/>
              <a:t>ring.</a:t>
            </a:r>
            <a:endParaRPr lang="en-GB"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9202" y="2780928"/>
            <a:ext cx="2472758" cy="3295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8174" y="2759896"/>
            <a:ext cx="2196637" cy="3295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52583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Conclusion</a:t>
            </a:r>
            <a:endParaRPr lang="en-GB" sz="24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15</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sp>
        <p:nvSpPr>
          <p:cNvPr id="10" name="TextBox 9"/>
          <p:cNvSpPr txBox="1"/>
          <p:nvPr/>
        </p:nvSpPr>
        <p:spPr>
          <a:xfrm>
            <a:off x="179512" y="1988840"/>
            <a:ext cx="8352928" cy="3970318"/>
          </a:xfrm>
          <a:prstGeom prst="rect">
            <a:avLst/>
          </a:prstGeom>
          <a:noFill/>
        </p:spPr>
        <p:txBody>
          <a:bodyPr wrap="square" rtlCol="0">
            <a:spAutoFit/>
          </a:bodyPr>
          <a:lstStyle/>
          <a:p>
            <a:pPr marL="285750" indent="-285750" algn="just">
              <a:buFont typeface="Arial" pitchFamily="34" charset="0"/>
              <a:buChar char="•"/>
            </a:pPr>
            <a:r>
              <a:rPr lang="en-US" dirty="0" smtClean="0"/>
              <a:t>Several ‘unknown’ minor non conformities have been discovered during the LS1 inspection, ‘known ones’ have been monitored</a:t>
            </a:r>
            <a:endParaRPr lang="en-GB" dirty="0" smtClean="0"/>
          </a:p>
          <a:p>
            <a:pPr marL="285750" indent="-285750" algn="just">
              <a:buFont typeface="Arial" pitchFamily="34" charset="0"/>
              <a:buChar char="•"/>
            </a:pPr>
            <a:endParaRPr lang="en-GB" dirty="0" smtClean="0"/>
          </a:p>
          <a:p>
            <a:pPr marL="285750" indent="-285750" algn="just">
              <a:buFont typeface="Arial" pitchFamily="34" charset="0"/>
              <a:buChar char="•"/>
            </a:pPr>
            <a:r>
              <a:rPr lang="en-US" dirty="0" smtClean="0"/>
              <a:t>Specific concerns</a:t>
            </a:r>
          </a:p>
          <a:p>
            <a:pPr marL="742950" lvl="1" indent="-285750" algn="just">
              <a:buFont typeface="Arial" pitchFamily="34" charset="0"/>
              <a:buChar char="•"/>
            </a:pPr>
            <a:r>
              <a:rPr lang="en-US" dirty="0" smtClean="0"/>
              <a:t>PSB – The main </a:t>
            </a:r>
            <a:r>
              <a:rPr lang="en-US" dirty="0" err="1" smtClean="0"/>
              <a:t>quadrupole</a:t>
            </a:r>
            <a:r>
              <a:rPr lang="en-US" dirty="0" smtClean="0"/>
              <a:t> magnet hydraulic connections often leak (A definitive repair is planned for LS1)</a:t>
            </a:r>
          </a:p>
          <a:p>
            <a:pPr marL="742950" lvl="1" indent="-285750" algn="just">
              <a:buFont typeface="Arial" pitchFamily="34" charset="0"/>
              <a:buChar char="•"/>
            </a:pPr>
            <a:r>
              <a:rPr lang="en-US" dirty="0" smtClean="0"/>
              <a:t>PSB – The main bending magnet shimming needs monitoring until modifications are made during LS2.  Problems found during the LS1 inspections will be addressed after further cool down</a:t>
            </a:r>
          </a:p>
          <a:p>
            <a:pPr marL="742950" lvl="1" indent="-285750" algn="just">
              <a:buFont typeface="Arial" pitchFamily="34" charset="0"/>
              <a:buChar char="•"/>
            </a:pPr>
            <a:r>
              <a:rPr lang="en-US" dirty="0" smtClean="0"/>
              <a:t>AD – The situation with the main bending magnet coil movement is deteriorating, the first magnet </a:t>
            </a:r>
            <a:r>
              <a:rPr lang="en-US" dirty="0" smtClean="0"/>
              <a:t>has to be </a:t>
            </a:r>
            <a:r>
              <a:rPr lang="en-US" dirty="0" smtClean="0"/>
              <a:t>refurbished during LS1</a:t>
            </a:r>
            <a:endParaRPr lang="en-GB" dirty="0" smtClean="0"/>
          </a:p>
          <a:p>
            <a:pPr marL="285750" indent="-285750" algn="just">
              <a:buFont typeface="Arial" pitchFamily="34" charset="0"/>
              <a:buChar char="•"/>
            </a:pPr>
            <a:endParaRPr lang="en-GB" dirty="0" smtClean="0"/>
          </a:p>
          <a:p>
            <a:pPr marL="285750" indent="-285750" algn="just">
              <a:buFont typeface="Arial" pitchFamily="34" charset="0"/>
              <a:buChar char="•"/>
            </a:pPr>
            <a:r>
              <a:rPr lang="en-US" dirty="0" smtClean="0"/>
              <a:t>The BTY and BTP lines in the Booster and experiment transfer lines in the AD are still to be inspected, as well as the target areas </a:t>
            </a:r>
            <a:endParaRPr lang="en-GB" dirty="0" smtClean="0"/>
          </a:p>
        </p:txBody>
      </p:sp>
    </p:spTree>
    <p:extLst>
      <p:ext uri="{BB962C8B-B14F-4D97-AF65-F5344CB8AC3E}">
        <p14:creationId xmlns:p14="http://schemas.microsoft.com/office/powerpoint/2010/main" val="28012283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QUESTIONS?</a:t>
            </a:r>
            <a:endParaRPr lang="en-GB" sz="24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16</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pic>
        <p:nvPicPr>
          <p:cNvPr id="8194" name="Picture 2" descr="G:\Workspaces\n\NORMA\MI\MPC\PSBooster\Shutdown_LS1(2013_14)\Photos\small\2013-03-11 10.59.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20" y="2204863"/>
            <a:ext cx="4818626" cy="3613969"/>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G:\Workspaces\n\NORMA\MI\MPC\AD\LS1\Photos\small\2012-12-18 10.24.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0580" y="2204864"/>
            <a:ext cx="2711860" cy="3613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82007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648072"/>
          </a:xfrm>
        </p:spPr>
        <p:txBody>
          <a:bodyPr/>
          <a:lstStyle/>
          <a:p>
            <a:r>
              <a:rPr lang="en-GB" dirty="0" smtClean="0"/>
              <a:t>Outline</a:t>
            </a:r>
            <a:endParaRPr lang="en-GB" dirty="0"/>
          </a:p>
        </p:txBody>
      </p:sp>
      <p:sp>
        <p:nvSpPr>
          <p:cNvPr id="3" name="TextBox 2"/>
          <p:cNvSpPr txBox="1"/>
          <p:nvPr/>
        </p:nvSpPr>
        <p:spPr>
          <a:xfrm>
            <a:off x="1979712" y="1834342"/>
            <a:ext cx="5112568" cy="3970318"/>
          </a:xfrm>
          <a:prstGeom prst="rect">
            <a:avLst/>
          </a:prstGeom>
          <a:noFill/>
        </p:spPr>
        <p:txBody>
          <a:bodyPr wrap="square" rtlCol="0">
            <a:spAutoFit/>
          </a:bodyPr>
          <a:lstStyle/>
          <a:p>
            <a:pPr algn="ctr"/>
            <a:r>
              <a:rPr lang="en-GB" dirty="0" smtClean="0"/>
              <a:t>Introduction</a:t>
            </a:r>
          </a:p>
          <a:p>
            <a:pPr algn="ctr"/>
            <a:endParaRPr lang="en-GB" dirty="0"/>
          </a:p>
          <a:p>
            <a:pPr algn="ctr"/>
            <a:r>
              <a:rPr lang="en-GB" dirty="0" smtClean="0"/>
              <a:t>Booster</a:t>
            </a:r>
          </a:p>
          <a:p>
            <a:pPr marL="285750" indent="-285750" algn="ctr">
              <a:buFont typeface="Arial" pitchFamily="34" charset="0"/>
              <a:buChar char="•"/>
            </a:pPr>
            <a:r>
              <a:rPr lang="en-GB" dirty="0" smtClean="0"/>
              <a:t>High voltage test</a:t>
            </a:r>
          </a:p>
          <a:p>
            <a:pPr marL="285750" indent="-285750" algn="ctr">
              <a:buFont typeface="Arial" pitchFamily="34" charset="0"/>
              <a:buChar char="•"/>
            </a:pPr>
            <a:r>
              <a:rPr lang="en-GB" dirty="0" smtClean="0"/>
              <a:t>Power test and thermal inspection</a:t>
            </a:r>
          </a:p>
          <a:p>
            <a:pPr marL="285750" indent="-285750" algn="ctr">
              <a:buFont typeface="Arial" pitchFamily="34" charset="0"/>
              <a:buChar char="•"/>
            </a:pPr>
            <a:r>
              <a:rPr lang="en-GB" dirty="0" smtClean="0"/>
              <a:t>Visual inspection</a:t>
            </a:r>
          </a:p>
          <a:p>
            <a:pPr marL="285750" indent="-285750" algn="ctr">
              <a:buFont typeface="Arial" pitchFamily="34" charset="0"/>
              <a:buChar char="•"/>
            </a:pPr>
            <a:endParaRPr lang="en-GB" dirty="0"/>
          </a:p>
          <a:p>
            <a:pPr algn="ctr"/>
            <a:r>
              <a:rPr lang="en-GB" dirty="0" smtClean="0"/>
              <a:t>AD</a:t>
            </a:r>
          </a:p>
          <a:p>
            <a:pPr marL="285750" indent="-285750" algn="ctr">
              <a:buFont typeface="Arial" pitchFamily="34" charset="0"/>
              <a:buChar char="•"/>
            </a:pPr>
            <a:r>
              <a:rPr lang="en-GB" dirty="0" smtClean="0"/>
              <a:t>Power test and thermal inspection</a:t>
            </a:r>
          </a:p>
          <a:p>
            <a:pPr marL="285750" indent="-285750" algn="ctr">
              <a:buFont typeface="Arial" pitchFamily="34" charset="0"/>
              <a:buChar char="•"/>
            </a:pPr>
            <a:r>
              <a:rPr lang="en-GB" dirty="0" smtClean="0"/>
              <a:t>Main bending coil movement measurement</a:t>
            </a:r>
          </a:p>
          <a:p>
            <a:pPr marL="285750" indent="-285750" algn="ctr">
              <a:buFont typeface="Arial" pitchFamily="34" charset="0"/>
              <a:buChar char="•"/>
            </a:pPr>
            <a:r>
              <a:rPr lang="en-GB" dirty="0" smtClean="0"/>
              <a:t>Visual inspection</a:t>
            </a:r>
          </a:p>
          <a:p>
            <a:pPr marL="285750" indent="-285750" algn="ctr">
              <a:buFont typeface="Arial" pitchFamily="34" charset="0"/>
              <a:buChar char="•"/>
            </a:pPr>
            <a:r>
              <a:rPr lang="en-GB" dirty="0" smtClean="0"/>
              <a:t>Other work</a:t>
            </a:r>
          </a:p>
          <a:p>
            <a:pPr algn="ctr"/>
            <a:endParaRPr lang="en-US" dirty="0" smtClean="0"/>
          </a:p>
          <a:p>
            <a:pPr algn="ctr"/>
            <a:r>
              <a:rPr lang="en-US" dirty="0" smtClean="0"/>
              <a:t>Conclusion</a:t>
            </a:r>
            <a:endParaRPr lang="en-GB"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2</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spTree>
    <p:extLst>
      <p:ext uri="{BB962C8B-B14F-4D97-AF65-F5344CB8AC3E}">
        <p14:creationId xmlns:p14="http://schemas.microsoft.com/office/powerpoint/2010/main" val="20995801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648072"/>
          </a:xfrm>
        </p:spPr>
        <p:txBody>
          <a:bodyPr/>
          <a:lstStyle/>
          <a:p>
            <a:r>
              <a:rPr lang="en-GB" sz="3200" dirty="0" smtClean="0"/>
              <a:t>Introduction</a:t>
            </a:r>
            <a:endParaRPr lang="en-GB" sz="3200" dirty="0"/>
          </a:p>
        </p:txBody>
      </p:sp>
      <p:sp>
        <p:nvSpPr>
          <p:cNvPr id="5" name="Date Placeholder 4"/>
          <p:cNvSpPr>
            <a:spLocks noGrp="1"/>
          </p:cNvSpPr>
          <p:nvPr>
            <p:ph type="dt" sz="half" idx="10"/>
          </p:nvPr>
        </p:nvSpPr>
        <p:spPr>
          <a:xfrm>
            <a:off x="685800" y="6239403"/>
            <a:ext cx="1905000" cy="457200"/>
          </a:xfrm>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3</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sp>
        <p:nvSpPr>
          <p:cNvPr id="4" name="TextBox 3"/>
          <p:cNvSpPr txBox="1"/>
          <p:nvPr/>
        </p:nvSpPr>
        <p:spPr>
          <a:xfrm>
            <a:off x="179512" y="1916832"/>
            <a:ext cx="2721544" cy="4247317"/>
          </a:xfrm>
          <a:prstGeom prst="rect">
            <a:avLst/>
          </a:prstGeom>
          <a:noFill/>
        </p:spPr>
        <p:txBody>
          <a:bodyPr wrap="square" rtlCol="0">
            <a:spAutoFit/>
          </a:bodyPr>
          <a:lstStyle/>
          <a:p>
            <a:pPr algn="just"/>
            <a:r>
              <a:rPr lang="en-GB" dirty="0" smtClean="0"/>
              <a:t>The reliability of the magnets in the injector chain is maintained through:</a:t>
            </a:r>
          </a:p>
          <a:p>
            <a:pPr marL="285750" indent="-285750" algn="just">
              <a:buFont typeface="Arial" pitchFamily="34" charset="0"/>
              <a:buChar char="•"/>
            </a:pPr>
            <a:r>
              <a:rPr lang="en-GB" dirty="0" smtClean="0"/>
              <a:t>Regular tests &amp; inspections</a:t>
            </a:r>
          </a:p>
          <a:p>
            <a:pPr marL="285750" indent="-285750" algn="just">
              <a:buFont typeface="Arial" pitchFamily="34" charset="0"/>
              <a:buChar char="•"/>
            </a:pPr>
            <a:r>
              <a:rPr lang="en-GB" dirty="0" smtClean="0"/>
              <a:t>Routine maintenance</a:t>
            </a:r>
          </a:p>
          <a:p>
            <a:pPr marL="285750" indent="-285750" algn="just">
              <a:buFont typeface="Arial" pitchFamily="34" charset="0"/>
              <a:buChar char="•"/>
            </a:pPr>
            <a:r>
              <a:rPr lang="en-GB" dirty="0" smtClean="0"/>
              <a:t>Both general and specific consolidation</a:t>
            </a:r>
          </a:p>
          <a:p>
            <a:pPr marL="285750" indent="-285750" algn="just">
              <a:buFont typeface="Arial" pitchFamily="34" charset="0"/>
              <a:buChar char="•"/>
            </a:pPr>
            <a:endParaRPr lang="en-GB" dirty="0"/>
          </a:p>
          <a:p>
            <a:pPr algn="just"/>
            <a:r>
              <a:rPr lang="en-GB" dirty="0" smtClean="0"/>
              <a:t>The Booster and AD are both very reliable machines (No down-time due to magnets during the previous run!)</a:t>
            </a:r>
            <a:endParaRPr lang="en-GB"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942800"/>
            <a:ext cx="5803128" cy="2710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2901056" y="4721509"/>
            <a:ext cx="6120680" cy="1661993"/>
          </a:xfrm>
          <a:prstGeom prst="rect">
            <a:avLst/>
          </a:prstGeom>
          <a:noFill/>
        </p:spPr>
        <p:txBody>
          <a:bodyPr wrap="square" rtlCol="0">
            <a:spAutoFit/>
          </a:bodyPr>
          <a:lstStyle/>
          <a:p>
            <a:pPr algn="ctr"/>
            <a:r>
              <a:rPr lang="en-GB" dirty="0" smtClean="0"/>
              <a:t>All </a:t>
            </a:r>
            <a:r>
              <a:rPr lang="en-GB" dirty="0"/>
              <a:t>of the 2012 NC were reported </a:t>
            </a:r>
            <a:r>
              <a:rPr lang="en-GB" dirty="0" smtClean="0"/>
              <a:t>as a result of the shutdown inspections!</a:t>
            </a:r>
          </a:p>
          <a:p>
            <a:pPr algn="ctr"/>
            <a:endParaRPr lang="en-GB" sz="1200" dirty="0" smtClean="0"/>
          </a:p>
          <a:p>
            <a:pPr algn="ctr"/>
            <a:endParaRPr lang="en-GB" sz="1200" dirty="0"/>
          </a:p>
          <a:p>
            <a:pPr algn="ctr"/>
            <a:endParaRPr lang="en-GB" sz="1200" dirty="0"/>
          </a:p>
          <a:p>
            <a:pPr algn="ctr"/>
            <a:r>
              <a:rPr lang="en-GB" sz="1200" dirty="0" smtClean="0"/>
              <a:t>	Statistics </a:t>
            </a:r>
            <a:r>
              <a:rPr lang="en-GB" sz="1200" dirty="0"/>
              <a:t>available </a:t>
            </a:r>
            <a:r>
              <a:rPr lang="en-GB" sz="1200" dirty="0" smtClean="0"/>
              <a:t>at: </a:t>
            </a:r>
            <a:r>
              <a:rPr lang="en-GB" sz="1200" dirty="0" smtClean="0">
                <a:hlinkClick r:id="rId3"/>
              </a:rPr>
              <a:t>http</a:t>
            </a:r>
            <a:r>
              <a:rPr lang="en-GB" sz="1200" dirty="0">
                <a:hlinkClick r:id="rId3"/>
              </a:rPr>
              <a:t>://</a:t>
            </a:r>
            <a:r>
              <a:rPr lang="en-GB" sz="1200" dirty="0" smtClean="0">
                <a:hlinkClick r:id="rId3"/>
              </a:rPr>
              <a:t>norma.web.cern.ch/norma/site/index.html</a:t>
            </a:r>
            <a:endParaRPr lang="en-GB" sz="1200" dirty="0" smtClean="0"/>
          </a:p>
          <a:p>
            <a:pPr algn="ctr"/>
            <a:endParaRPr lang="en-GB" dirty="0"/>
          </a:p>
        </p:txBody>
      </p:sp>
    </p:spTree>
    <p:extLst>
      <p:ext uri="{BB962C8B-B14F-4D97-AF65-F5344CB8AC3E}">
        <p14:creationId xmlns:p14="http://schemas.microsoft.com/office/powerpoint/2010/main" val="34708886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Booster – High voltage test</a:t>
            </a:r>
            <a:endParaRPr lang="en-GB" sz="32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4</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4194" y="1628801"/>
            <a:ext cx="3426797"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79512" y="1988840"/>
            <a:ext cx="5081275" cy="3970318"/>
          </a:xfrm>
          <a:prstGeom prst="rect">
            <a:avLst/>
          </a:prstGeom>
          <a:noFill/>
        </p:spPr>
        <p:txBody>
          <a:bodyPr wrap="square" rtlCol="0">
            <a:spAutoFit/>
          </a:bodyPr>
          <a:lstStyle/>
          <a:p>
            <a:pPr marL="285750" indent="-285750" algn="just">
              <a:buFont typeface="Arial" pitchFamily="34" charset="0"/>
              <a:buChar char="•"/>
            </a:pPr>
            <a:r>
              <a:rPr lang="en-GB" dirty="0"/>
              <a:t>The high voltage test concerns the </a:t>
            </a:r>
            <a:r>
              <a:rPr lang="en-GB" dirty="0" smtClean="0"/>
              <a:t>33 main dipoles &amp; 48 main quadrupoles</a:t>
            </a:r>
          </a:p>
          <a:p>
            <a:pPr marL="285750" indent="-285750" algn="just">
              <a:buFont typeface="Arial" pitchFamily="34" charset="0"/>
              <a:buChar char="•"/>
            </a:pPr>
            <a:endParaRPr lang="en-GB" dirty="0" smtClean="0"/>
          </a:p>
          <a:p>
            <a:pPr marL="285750" indent="-285750" algn="just">
              <a:buFont typeface="Arial" pitchFamily="34" charset="0"/>
              <a:buChar char="•"/>
            </a:pPr>
            <a:r>
              <a:rPr lang="en-GB" dirty="0" smtClean="0"/>
              <a:t>The tests have been performed annually since 2009 to the procedure, edms: 1019755</a:t>
            </a:r>
          </a:p>
          <a:p>
            <a:pPr marL="285750" indent="-285750" algn="just">
              <a:buFont typeface="Arial" pitchFamily="34" charset="0"/>
              <a:buChar char="•"/>
            </a:pPr>
            <a:endParaRPr lang="en-GB" dirty="0" smtClean="0"/>
          </a:p>
          <a:p>
            <a:pPr marL="285750" indent="-285750" algn="just">
              <a:buFont typeface="Arial" pitchFamily="34" charset="0"/>
              <a:buChar char="•"/>
            </a:pPr>
            <a:r>
              <a:rPr lang="en-GB" dirty="0" smtClean="0"/>
              <a:t>13 individual circuits are tested including:</a:t>
            </a:r>
          </a:p>
          <a:p>
            <a:pPr marL="742950" lvl="1" indent="-285750" algn="just">
              <a:buFont typeface="Arial" pitchFamily="34" charset="0"/>
              <a:buChar char="•"/>
            </a:pPr>
            <a:r>
              <a:rPr lang="en-GB" dirty="0" smtClean="0"/>
              <a:t>Main circuit (&gt;5 kV)</a:t>
            </a:r>
          </a:p>
          <a:p>
            <a:pPr marL="742950" lvl="1" indent="-285750" algn="just">
              <a:buFont typeface="Arial" pitchFamily="34" charset="0"/>
              <a:buChar char="•"/>
            </a:pPr>
            <a:r>
              <a:rPr lang="en-GB" dirty="0" smtClean="0"/>
              <a:t>BDL correction (per ring &gt;1.3 kV) </a:t>
            </a:r>
          </a:p>
          <a:p>
            <a:pPr marL="742950" lvl="1" indent="-285750" algn="just">
              <a:buFont typeface="Arial" pitchFamily="34" charset="0"/>
              <a:buChar char="•"/>
            </a:pPr>
            <a:r>
              <a:rPr lang="en-GB" dirty="0" smtClean="0"/>
              <a:t>QF &amp; QD correction (per ring &gt;1.2 kV)</a:t>
            </a:r>
          </a:p>
          <a:p>
            <a:pPr marL="742950" lvl="1" indent="-285750" algn="just">
              <a:buFont typeface="Arial" pitchFamily="34" charset="0"/>
              <a:buChar char="•"/>
            </a:pPr>
            <a:endParaRPr lang="en-GB" dirty="0" smtClean="0"/>
          </a:p>
          <a:p>
            <a:pPr marL="285750" lvl="1" indent="-285750" algn="just">
              <a:buFont typeface="Arial" pitchFamily="34" charset="0"/>
              <a:buChar char="•"/>
            </a:pPr>
            <a:r>
              <a:rPr lang="en-GB" dirty="0" smtClean="0"/>
              <a:t>Since 2009 the only issue has been at the reference magnet – the results are comparable every year - including this year!</a:t>
            </a:r>
          </a:p>
        </p:txBody>
      </p:sp>
    </p:spTree>
    <p:extLst>
      <p:ext uri="{BB962C8B-B14F-4D97-AF65-F5344CB8AC3E}">
        <p14:creationId xmlns:p14="http://schemas.microsoft.com/office/powerpoint/2010/main" val="36524124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Booster</a:t>
            </a:r>
            <a:r>
              <a:rPr lang="en-GB" sz="2400" dirty="0" smtClean="0"/>
              <a:t> – </a:t>
            </a:r>
            <a:r>
              <a:rPr lang="en-GB" sz="2800" dirty="0" smtClean="0"/>
              <a:t>Power test &amp; thermal inspection</a:t>
            </a:r>
            <a:endParaRPr lang="en-GB" sz="28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5</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sp>
        <p:nvSpPr>
          <p:cNvPr id="10" name="TextBox 9"/>
          <p:cNvSpPr txBox="1"/>
          <p:nvPr/>
        </p:nvSpPr>
        <p:spPr>
          <a:xfrm>
            <a:off x="179512" y="1988840"/>
            <a:ext cx="5081275" cy="3693319"/>
          </a:xfrm>
          <a:prstGeom prst="rect">
            <a:avLst/>
          </a:prstGeom>
          <a:noFill/>
        </p:spPr>
        <p:txBody>
          <a:bodyPr wrap="square" rtlCol="0">
            <a:spAutoFit/>
          </a:bodyPr>
          <a:lstStyle/>
          <a:p>
            <a:pPr marL="285750" indent="-285750" algn="just">
              <a:buFont typeface="Arial" pitchFamily="34" charset="0"/>
              <a:buChar char="•"/>
            </a:pPr>
            <a:r>
              <a:rPr lang="en-GB" dirty="0"/>
              <a:t>The </a:t>
            </a:r>
            <a:r>
              <a:rPr lang="en-GB" dirty="0" smtClean="0"/>
              <a:t>power test concerns all of the booster ring and most of the transfer line magnets</a:t>
            </a:r>
          </a:p>
          <a:p>
            <a:pPr marL="285750" indent="-285750" algn="just">
              <a:buFont typeface="Arial" pitchFamily="34" charset="0"/>
              <a:buChar char="•"/>
            </a:pPr>
            <a:endParaRPr lang="en-GB" dirty="0" smtClean="0"/>
          </a:p>
          <a:p>
            <a:pPr marL="285750" indent="-285750" algn="just">
              <a:buFont typeface="Arial" pitchFamily="34" charset="0"/>
              <a:buChar char="•"/>
            </a:pPr>
            <a:r>
              <a:rPr lang="en-GB" dirty="0" smtClean="0"/>
              <a:t>The main ring magnets are inspected every year without covers, the transfer line every few years</a:t>
            </a:r>
          </a:p>
          <a:p>
            <a:pPr marL="285750" indent="-285750" algn="just">
              <a:buFont typeface="Arial" pitchFamily="34" charset="0"/>
              <a:buChar char="•"/>
            </a:pPr>
            <a:endParaRPr lang="en-GB" dirty="0"/>
          </a:p>
          <a:p>
            <a:pPr marL="285750" indent="-285750" algn="just">
              <a:buFont typeface="Arial" pitchFamily="34" charset="0"/>
              <a:buChar char="•"/>
            </a:pPr>
            <a:r>
              <a:rPr lang="en-GB" dirty="0" smtClean="0"/>
              <a:t>Several issues have been found in the previous years, which has led to magnet changes and repairs</a:t>
            </a:r>
          </a:p>
          <a:p>
            <a:pPr lvl="1" algn="just"/>
            <a:endParaRPr lang="en-GB" dirty="0" smtClean="0"/>
          </a:p>
          <a:p>
            <a:pPr marL="285750" lvl="1" indent="-285750" algn="just">
              <a:buFont typeface="Arial" pitchFamily="34" charset="0"/>
              <a:buChar char="•"/>
            </a:pPr>
            <a:r>
              <a:rPr lang="en-GB" dirty="0" smtClean="0"/>
              <a:t>This year a few minor issues have been found</a:t>
            </a:r>
          </a:p>
        </p:txBody>
      </p:sp>
      <p:pic>
        <p:nvPicPr>
          <p:cNvPr id="3074" name="Picture 2" descr="BHZ 62 BB Front View p210307"/>
          <p:cNvPicPr>
            <a:picLocks noChangeAspect="1" noChangeArrowheads="1"/>
          </p:cNvPicPr>
          <p:nvPr/>
        </p:nvPicPr>
        <p:blipFill rotWithShape="1">
          <a:blip r:embed="rId2">
            <a:extLst>
              <a:ext uri="{28A0092B-C50C-407E-A947-70E740481C1C}">
                <a14:useLocalDpi xmlns:a14="http://schemas.microsoft.com/office/drawing/2010/main" val="0"/>
              </a:ext>
            </a:extLst>
          </a:blip>
          <a:srcRect r="16373" b="15292"/>
          <a:stretch/>
        </p:blipFill>
        <p:spPr bwMode="auto">
          <a:xfrm>
            <a:off x="5774843" y="3861048"/>
            <a:ext cx="2973621" cy="191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descr="DSCF4057"/>
          <p:cNvPicPr>
            <a:picLocks noChangeAspect="1" noChangeArrowheads="1"/>
          </p:cNvPicPr>
          <p:nvPr/>
        </p:nvPicPr>
        <p:blipFill rotWithShape="1">
          <a:blip r:embed="rId3">
            <a:extLst>
              <a:ext uri="{28A0092B-C50C-407E-A947-70E740481C1C}">
                <a14:useLocalDpi xmlns:a14="http://schemas.microsoft.com/office/drawing/2010/main" val="0"/>
              </a:ext>
            </a:extLst>
          </a:blip>
          <a:srcRect b="10026"/>
          <a:stretch/>
        </p:blipFill>
        <p:spPr bwMode="auto">
          <a:xfrm>
            <a:off x="5786221" y="1792803"/>
            <a:ext cx="2962243" cy="199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5774843" y="5774593"/>
            <a:ext cx="2973621" cy="369332"/>
          </a:xfrm>
          <a:prstGeom prst="rect">
            <a:avLst/>
          </a:prstGeom>
          <a:noFill/>
        </p:spPr>
        <p:txBody>
          <a:bodyPr wrap="square" rtlCol="0">
            <a:spAutoFit/>
          </a:bodyPr>
          <a:lstStyle/>
          <a:p>
            <a:pPr algn="ctr"/>
            <a:r>
              <a:rPr lang="en-GB" dirty="0" smtClean="0"/>
              <a:t>PSB - 2007 Inspection</a:t>
            </a:r>
            <a:endParaRPr lang="en-GB" dirty="0"/>
          </a:p>
        </p:txBody>
      </p:sp>
    </p:spTree>
    <p:extLst>
      <p:ext uri="{BB962C8B-B14F-4D97-AF65-F5344CB8AC3E}">
        <p14:creationId xmlns:p14="http://schemas.microsoft.com/office/powerpoint/2010/main" val="34384384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Booster</a:t>
            </a:r>
            <a:r>
              <a:rPr lang="en-GB" sz="2400" dirty="0" smtClean="0"/>
              <a:t> – </a:t>
            </a:r>
            <a:r>
              <a:rPr lang="en-GB" sz="2800" dirty="0" smtClean="0"/>
              <a:t>Power test &amp; thermal inspection</a:t>
            </a:r>
            <a:endParaRPr lang="en-GB" sz="28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6</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pic>
        <p:nvPicPr>
          <p:cNvPr id="4098" name="Picture 2" descr="G:\Workspaces\n\NORMA\MI\MPC\PSBooster\Shutdown_LS1(2013_14)\Photos\small\2013-03-11 10.46.2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552" y="1852631"/>
            <a:ext cx="2187192" cy="2916256"/>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G:\Workspaces\n\NORMA\MI\MPC\PSBooster\Shutdown_LS1(2013_14)\Photos\small\2013-03-11 10.46.3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9752" y="1844824"/>
            <a:ext cx="2187192" cy="291625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G:\Workspaces\n\NORMA\MI\MPC\PSBooster\Shutdown_LS1(2013_14)\Photos\small\2013-03-11 10.55.1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7056" y="1852631"/>
            <a:ext cx="2187192" cy="2916256"/>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G:\Workspaces\n\NORMA\MI\MPC\PSBooster\Shutdown_LS1(2013_14)\Photos\small\2013-03-11 10.53.0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6256" y="1852631"/>
            <a:ext cx="2187192" cy="291625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0552" y="4941168"/>
            <a:ext cx="4446392" cy="1477328"/>
          </a:xfrm>
          <a:prstGeom prst="rect">
            <a:avLst/>
          </a:prstGeom>
          <a:noFill/>
        </p:spPr>
        <p:txBody>
          <a:bodyPr wrap="square" rtlCol="0">
            <a:spAutoFit/>
          </a:bodyPr>
          <a:lstStyle/>
          <a:p>
            <a:pPr marL="285750" indent="-285750" algn="just">
              <a:buFont typeface="Arial" pitchFamily="34" charset="0"/>
              <a:buChar char="•"/>
            </a:pPr>
            <a:r>
              <a:rPr lang="en-GB" dirty="0" smtClean="0"/>
              <a:t>Degradation of the conductor supporting material for the special injection and extraction bending magnets allowing the conductors to move.</a:t>
            </a:r>
            <a:endParaRPr lang="en-GB" dirty="0"/>
          </a:p>
        </p:txBody>
      </p:sp>
      <p:sp>
        <p:nvSpPr>
          <p:cNvPr id="15" name="TextBox 14"/>
          <p:cNvSpPr txBox="1"/>
          <p:nvPr/>
        </p:nvSpPr>
        <p:spPr>
          <a:xfrm>
            <a:off x="4617056" y="4963972"/>
            <a:ext cx="4446392" cy="1477328"/>
          </a:xfrm>
          <a:prstGeom prst="rect">
            <a:avLst/>
          </a:prstGeom>
          <a:noFill/>
        </p:spPr>
        <p:txBody>
          <a:bodyPr wrap="square" rtlCol="0">
            <a:spAutoFit/>
          </a:bodyPr>
          <a:lstStyle/>
          <a:p>
            <a:pPr marL="285750" indent="-285750" algn="just">
              <a:buFont typeface="Arial" pitchFamily="34" charset="0"/>
              <a:buChar char="•"/>
            </a:pPr>
            <a:r>
              <a:rPr lang="en-GB" dirty="0" smtClean="0"/>
              <a:t>Coil movement (knocking) seen from the outside of the ring, coil shims found out of position (major renovation is planned as part of the LIU-PSB during LS2)</a:t>
            </a:r>
            <a:endParaRPr lang="en-GB" dirty="0"/>
          </a:p>
        </p:txBody>
      </p:sp>
    </p:spTree>
    <p:extLst>
      <p:ext uri="{BB962C8B-B14F-4D97-AF65-F5344CB8AC3E}">
        <p14:creationId xmlns:p14="http://schemas.microsoft.com/office/powerpoint/2010/main" val="867499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Booster – Visual inspection</a:t>
            </a:r>
            <a:endParaRPr lang="en-GB" sz="32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7</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pic>
        <p:nvPicPr>
          <p:cNvPr id="5122" name="Picture 2" descr="G:\Workspaces\n\NORMA\MI\MPC\PSBooster\Shutdown_LS1(2013_14)\Photos\small\2013-03-11 10.47.1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19237" y="2270433"/>
            <a:ext cx="2640795" cy="1980596"/>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G:\Workspaces\n\NORMA\MI\MPC\PSBooster\Shutdown_LS1(2013_14)\Photos\small\2013-03-11 10.47.3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106" y="1940334"/>
            <a:ext cx="1980596" cy="264079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G:\Workspaces\n\NORMA\MI\MPC\PSBooster\Shutdown_LS1(2013_14)\Photos\small\2013-03-11 11.27.1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67668" y="1944490"/>
            <a:ext cx="1980596" cy="2640794"/>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G:\Workspaces\n\NORMA\MI\MPC\PSBooster\Shutdown_LS1(2013_14)\Photos\small\2013-03-11 11.27.0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20272" y="1940334"/>
            <a:ext cx="1980596" cy="264079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16106" y="4629581"/>
            <a:ext cx="8884762" cy="1200329"/>
          </a:xfrm>
          <a:prstGeom prst="rect">
            <a:avLst/>
          </a:prstGeom>
          <a:noFill/>
        </p:spPr>
        <p:txBody>
          <a:bodyPr wrap="square" rtlCol="0">
            <a:spAutoFit/>
          </a:bodyPr>
          <a:lstStyle/>
          <a:p>
            <a:pPr algn="just"/>
            <a:r>
              <a:rPr lang="en-GB" dirty="0" smtClean="0"/>
              <a:t>Water leaks on the main quadrupole connection: </a:t>
            </a:r>
          </a:p>
          <a:p>
            <a:pPr marL="285750" indent="-285750" algn="just">
              <a:buFont typeface="Arial" pitchFamily="34" charset="0"/>
              <a:buChar char="•"/>
            </a:pPr>
            <a:r>
              <a:rPr lang="en-GB" dirty="0" smtClean="0"/>
              <a:t>A few leaks are found during most technical stops, only one at the beginning of LS1 (The circuits were originally operated at less than half of todays pressure)</a:t>
            </a:r>
          </a:p>
          <a:p>
            <a:pPr marL="285750" indent="-285750" algn="just">
              <a:buFont typeface="Arial" pitchFamily="34" charset="0"/>
              <a:buChar char="•"/>
            </a:pPr>
            <a:r>
              <a:rPr lang="en-GB" dirty="0" smtClean="0"/>
              <a:t>Modifications to the circuits will be made towards the end of the shutdown</a:t>
            </a:r>
            <a:endParaRPr lang="en-GB" dirty="0"/>
          </a:p>
        </p:txBody>
      </p:sp>
    </p:spTree>
    <p:extLst>
      <p:ext uri="{BB962C8B-B14F-4D97-AF65-F5344CB8AC3E}">
        <p14:creationId xmlns:p14="http://schemas.microsoft.com/office/powerpoint/2010/main" val="15376521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Booster – Visual inspection</a:t>
            </a:r>
            <a:endParaRPr lang="en-GB" sz="32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8</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pic>
        <p:nvPicPr>
          <p:cNvPr id="6146" name="Picture 2" descr="G:\Workspaces\n\NORMA\MI\MPC\PSBooster\Shutdown_LS1(2013_14)\Photos\small\2013-03-11 10.49.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920879"/>
            <a:ext cx="4160556" cy="3120417"/>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G:\Workspaces\n\NORMA\MI\MPC\PSBooster\Shutdown_LS1(2013_14)\Photos\small\2013-03-11 10.49.3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22" y="1916832"/>
            <a:ext cx="4160556" cy="31204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9522" y="5157192"/>
            <a:ext cx="8495042" cy="923330"/>
          </a:xfrm>
          <a:prstGeom prst="rect">
            <a:avLst/>
          </a:prstGeom>
          <a:noFill/>
        </p:spPr>
        <p:txBody>
          <a:bodyPr wrap="square" rtlCol="0">
            <a:spAutoFit/>
          </a:bodyPr>
          <a:lstStyle/>
          <a:p>
            <a:pPr algn="just"/>
            <a:r>
              <a:rPr lang="en-GB" dirty="0" smtClean="0"/>
              <a:t>Degraded shimming material on the booster injection quadrupoles, a consolidation program is planned during the connection of the LINAC 4 where the magnets will be renewed by a compact pulsed version.</a:t>
            </a:r>
            <a:endParaRPr lang="en-GB" dirty="0"/>
          </a:p>
        </p:txBody>
      </p:sp>
    </p:spTree>
    <p:extLst>
      <p:ext uri="{BB962C8B-B14F-4D97-AF65-F5344CB8AC3E}">
        <p14:creationId xmlns:p14="http://schemas.microsoft.com/office/powerpoint/2010/main" val="39701561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836712"/>
            <a:ext cx="8229600" cy="648072"/>
          </a:xfrm>
        </p:spPr>
        <p:txBody>
          <a:bodyPr/>
          <a:lstStyle/>
          <a:p>
            <a:pPr algn="l"/>
            <a:r>
              <a:rPr lang="en-GB" sz="3200" dirty="0" smtClean="0"/>
              <a:t>Booster – To be completed…</a:t>
            </a:r>
            <a:endParaRPr lang="en-GB" sz="3200" dirty="0"/>
          </a:p>
        </p:txBody>
      </p:sp>
      <p:sp>
        <p:nvSpPr>
          <p:cNvPr id="5" name="Date Placeholder 4"/>
          <p:cNvSpPr>
            <a:spLocks noGrp="1"/>
          </p:cNvSpPr>
          <p:nvPr>
            <p:ph type="dt" sz="half" idx="10"/>
          </p:nvPr>
        </p:nvSpPr>
        <p:spPr/>
        <p:txBody>
          <a:bodyPr/>
          <a:lstStyle/>
          <a:p>
            <a:r>
              <a:rPr lang="en-US" dirty="0" smtClean="0">
                <a:solidFill>
                  <a:schemeClr val="tx1">
                    <a:lumMod val="50000"/>
                    <a:lumOff val="50000"/>
                  </a:schemeClr>
                </a:solidFill>
              </a:rPr>
              <a:t>15th March 2013</a:t>
            </a:r>
            <a:endParaRPr lang="en-GB" dirty="0">
              <a:solidFill>
                <a:schemeClr val="tx1">
                  <a:lumMod val="50000"/>
                  <a:lumOff val="50000"/>
                </a:schemeClr>
              </a:solidFill>
            </a:endParaRPr>
          </a:p>
        </p:txBody>
      </p:sp>
      <p:sp>
        <p:nvSpPr>
          <p:cNvPr id="7" name="Slide Number Placeholder 6"/>
          <p:cNvSpPr>
            <a:spLocks noGrp="1"/>
          </p:cNvSpPr>
          <p:nvPr>
            <p:ph type="sldNum" sz="quarter" idx="12"/>
          </p:nvPr>
        </p:nvSpPr>
        <p:spPr/>
        <p:txBody>
          <a:bodyPr/>
          <a:lstStyle/>
          <a:p>
            <a:fld id="{C72E8130-789C-45BB-809F-80708AB886FA}" type="slidenum">
              <a:rPr lang="en-US" smtClean="0">
                <a:solidFill>
                  <a:schemeClr val="tx1">
                    <a:lumMod val="50000"/>
                    <a:lumOff val="50000"/>
                  </a:schemeClr>
                </a:solidFill>
              </a:rPr>
              <a:pPr/>
              <a:t>9</a:t>
            </a:fld>
            <a:endParaRPr lang="en-US" sz="1400" dirty="0">
              <a:solidFill>
                <a:schemeClr val="tx1">
                  <a:lumMod val="50000"/>
                  <a:lumOff val="50000"/>
                </a:schemeClr>
              </a:solidFill>
            </a:endParaRPr>
          </a:p>
        </p:txBody>
      </p:sp>
      <p:sp>
        <p:nvSpPr>
          <p:cNvPr id="8" name="TextBox 7"/>
          <p:cNvSpPr txBox="1"/>
          <p:nvPr/>
        </p:nvSpPr>
        <p:spPr>
          <a:xfrm>
            <a:off x="5076056" y="6383502"/>
            <a:ext cx="184731" cy="369332"/>
          </a:xfrm>
          <a:prstGeom prst="rect">
            <a:avLst/>
          </a:prstGeom>
          <a:noFill/>
        </p:spPr>
        <p:txBody>
          <a:bodyPr wrap="none" rtlCol="0">
            <a:spAutoFit/>
          </a:bodyPr>
          <a:lstStyle/>
          <a:p>
            <a:endParaRPr lang="en-GB" dirty="0"/>
          </a:p>
        </p:txBody>
      </p:sp>
      <p:sp>
        <p:nvSpPr>
          <p:cNvPr id="9" name="Footer Placeholder 8"/>
          <p:cNvSpPr>
            <a:spLocks noGrp="1"/>
          </p:cNvSpPr>
          <p:nvPr>
            <p:ph type="ftr" sz="quarter" idx="11"/>
          </p:nvPr>
        </p:nvSpPr>
        <p:spPr/>
        <p:txBody>
          <a:bodyPr/>
          <a:lstStyle/>
          <a:p>
            <a:r>
              <a:rPr lang="en-GB" dirty="0" smtClean="0">
                <a:solidFill>
                  <a:schemeClr val="tx1">
                    <a:lumMod val="50000"/>
                    <a:lumOff val="50000"/>
                  </a:schemeClr>
                </a:solidFill>
              </a:rPr>
              <a:t>A. Newborough</a:t>
            </a:r>
            <a:endParaRPr lang="en-GB" dirty="0">
              <a:solidFill>
                <a:schemeClr val="tx1">
                  <a:lumMod val="50000"/>
                  <a:lumOff val="50000"/>
                </a:schemeClr>
              </a:solidFill>
            </a:endParaRPr>
          </a:p>
        </p:txBody>
      </p:sp>
      <p:pic>
        <p:nvPicPr>
          <p:cNvPr id="7170" name="Picture 2" descr="G:\Workspaces\n\NORMA\MI\MPC\PSBooster\Shutdown_LS1(2013_14)\Photos\small\2013-03-11 10.58.3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1772816"/>
            <a:ext cx="3184680" cy="42462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51520" y="1978962"/>
            <a:ext cx="5328592" cy="3970318"/>
          </a:xfrm>
          <a:prstGeom prst="rect">
            <a:avLst/>
          </a:prstGeom>
          <a:noFill/>
        </p:spPr>
        <p:txBody>
          <a:bodyPr wrap="square" rtlCol="0">
            <a:spAutoFit/>
          </a:bodyPr>
          <a:lstStyle/>
          <a:p>
            <a:pPr algn="just"/>
            <a:r>
              <a:rPr lang="en-GB" dirty="0" smtClean="0"/>
              <a:t>A few inspections are still to be completed.</a:t>
            </a:r>
          </a:p>
          <a:p>
            <a:pPr algn="just"/>
            <a:endParaRPr lang="en-GB" dirty="0"/>
          </a:p>
          <a:p>
            <a:pPr marL="285750" indent="-285750" algn="just">
              <a:buFont typeface="Arial" pitchFamily="34" charset="0"/>
              <a:buChar char="•"/>
            </a:pPr>
            <a:r>
              <a:rPr lang="en-GB" dirty="0" smtClean="0"/>
              <a:t>Powering of the BTY line could not be performed due to a lack of water – the magnets are to be checked by hand (connections verified and filters inspected).  The part of the BTY line near the targets will only be completed after a much longer cool down time.  </a:t>
            </a:r>
          </a:p>
          <a:p>
            <a:pPr marL="285750" indent="-285750" algn="just">
              <a:buFont typeface="Arial" pitchFamily="34" charset="0"/>
              <a:buChar char="•"/>
            </a:pPr>
            <a:r>
              <a:rPr lang="en-GB" dirty="0" smtClean="0"/>
              <a:t>The BTP line in the PS could not be inspected again due to a lack of water.  Again they will be inspected manually after a longer cool down time.</a:t>
            </a:r>
          </a:p>
          <a:p>
            <a:pPr marL="285750" indent="-285750" algn="just">
              <a:buFont typeface="Arial" pitchFamily="34" charset="0"/>
              <a:buChar char="•"/>
            </a:pPr>
            <a:endParaRPr lang="en-GB" dirty="0"/>
          </a:p>
          <a:p>
            <a:pPr marL="285750" indent="-285750" algn="just">
              <a:buFont typeface="Arial" pitchFamily="34" charset="0"/>
              <a:buChar char="•"/>
            </a:pPr>
            <a:r>
              <a:rPr lang="en-GB" dirty="0" smtClean="0"/>
              <a:t>Total dose  to date 0.5 mSv between 6 persons </a:t>
            </a:r>
            <a:endParaRPr lang="en-GB" dirty="0"/>
          </a:p>
        </p:txBody>
      </p:sp>
    </p:spTree>
    <p:extLst>
      <p:ext uri="{BB962C8B-B14F-4D97-AF65-F5344CB8AC3E}">
        <p14:creationId xmlns:p14="http://schemas.microsoft.com/office/powerpoint/2010/main" val="3244480430"/>
      </p:ext>
    </p:extLst>
  </p:cSld>
  <p:clrMapOvr>
    <a:masterClrMapping/>
  </p:clrMapOvr>
  <p:timing>
    <p:tnLst>
      <p:par>
        <p:cTn id="1" dur="indefinite" restart="never" nodeType="tmRoot"/>
      </p:par>
    </p:tnLst>
  </p:timing>
</p:sld>
</file>

<file path=ppt/theme/theme1.xml><?xml version="1.0" encoding="utf-8"?>
<a:theme xmlns:a="http://schemas.openxmlformats.org/drawingml/2006/main" name="Powerpoint_presentation">
  <a:themeElements>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6">
      <a:majorFont>
        <a:latin typeface="Arial"/>
        <a:ea typeface="ＭＳ Ｐゴシック"/>
        <a:cs typeface="ＭＳ Ｐゴシック"/>
      </a:majorFont>
      <a:minorFont>
        <a:latin typeface="Optima Medium"/>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Powerpoint_presentation</Template>
  <TotalTime>369</TotalTime>
  <Words>1049</Words>
  <Application>Microsoft Office PowerPoint</Application>
  <PresentationFormat>On-screen Show (4:3)</PresentationFormat>
  <Paragraphs>133</Paragraphs>
  <Slides>16</Slides>
  <Notes>0</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Powerpoint_presentation</vt:lpstr>
      <vt:lpstr>Custom Design</vt:lpstr>
      <vt:lpstr>LS1 tests and inspections of the Booster and AD magnets  A. Newborough  15th March 2013</vt:lpstr>
      <vt:lpstr>Outline</vt:lpstr>
      <vt:lpstr>Introduction</vt:lpstr>
      <vt:lpstr>Booster – High voltage test</vt:lpstr>
      <vt:lpstr>Booster – Power test &amp; thermal inspection</vt:lpstr>
      <vt:lpstr>Booster – Power test &amp; thermal inspection</vt:lpstr>
      <vt:lpstr>Booster – Visual inspection</vt:lpstr>
      <vt:lpstr>Booster – Visual inspection</vt:lpstr>
      <vt:lpstr>Booster – To be completed…</vt:lpstr>
      <vt:lpstr>AD – Power test and thermal inspection</vt:lpstr>
      <vt:lpstr>AD – Main bending coil movement measurement</vt:lpstr>
      <vt:lpstr>AD – Main bending coil movement measurement</vt:lpstr>
      <vt:lpstr>AD – Visual inspection</vt:lpstr>
      <vt:lpstr>AD – General</vt:lpstr>
      <vt:lpstr>Conclusion</vt:lpstr>
      <vt:lpstr>QUESTIONS?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LS1 tests and inspections of the Booster and AD magnets  A. Newborough  15th March 2013</dc:title>
  <dc:creator>anewboro</dc:creator>
  <cp:lastModifiedBy>anewboro</cp:lastModifiedBy>
  <cp:revision>41</cp:revision>
  <dcterms:created xsi:type="dcterms:W3CDTF">2013-03-11T11:09:09Z</dcterms:created>
  <dcterms:modified xsi:type="dcterms:W3CDTF">2013-03-15T07:54:05Z</dcterms:modified>
</cp:coreProperties>
</file>