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60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1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-16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4F9BE4-BB84-1543-BE1A-FF1008AAA060}" type="datetimeFigureOut">
              <a:rPr lang="en-US" smtClean="0"/>
              <a:t>14/03/2013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F26324-2686-194A-BF01-598718B4F1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928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866960-7C70-0C42-8F82-CEF289F62B78}" type="datetimeFigureOut">
              <a:rPr lang="en-US" smtClean="0"/>
              <a:t>14/03/2013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6D3AB4-20C8-6C42-B2E8-9763B65419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896432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2990088" y="254841"/>
            <a:ext cx="5669280" cy="39003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0" y="4208929"/>
            <a:ext cx="5458968" cy="10486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5257800"/>
            <a:ext cx="5458968" cy="62179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00000"/>
              <a:buFont typeface="Wingdings 2" pitchFamily="18" charset="2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7198659" y="6356350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2013-03-15</a:t>
            </a:r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174812" y="6356350"/>
            <a:ext cx="6007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EN-MEF-DC and Project Office Support - LSC Meeting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2013-03-15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EN-MEF-DC and Project Office Support - LSC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56494" y="361016"/>
            <a:ext cx="506506" cy="365125"/>
          </a:xfrm>
          <a:prstGeom prst="rect">
            <a:avLst/>
          </a:prstGeom>
        </p:spPr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2013-03-15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EN-MEF-DC and Project Office Support - LSC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56494" y="361016"/>
            <a:ext cx="506506" cy="365125"/>
          </a:xfrm>
          <a:prstGeom prst="rect">
            <a:avLst/>
          </a:prstGeom>
        </p:spPr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5720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2013-03-15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EN-MEF-DC and Project Office Support - LSC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256494" y="361016"/>
            <a:ext cx="506506" cy="365125"/>
          </a:xfrm>
          <a:prstGeom prst="rect">
            <a:avLst/>
          </a:prstGeom>
        </p:spPr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2013-03-15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EN-MEF-DC and Project Office Support - LSC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256494" y="361016"/>
            <a:ext cx="506506" cy="365125"/>
          </a:xfrm>
          <a:prstGeom prst="rect">
            <a:avLst/>
          </a:prstGeom>
        </p:spPr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052" y="990600"/>
            <a:ext cx="3566160" cy="51355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2013-03-15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EN-MEF-DC and Project Office Support - LSC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56494" y="361016"/>
            <a:ext cx="506506" cy="365125"/>
          </a:xfrm>
          <a:prstGeom prst="rect">
            <a:avLst/>
          </a:prstGeom>
        </p:spPr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746811" y="268288"/>
            <a:ext cx="4114800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1365" y="6124014"/>
            <a:ext cx="175260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2013-03-15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3863788" cy="365125"/>
          </a:xfrm>
        </p:spPr>
        <p:txBody>
          <a:bodyPr/>
          <a:lstStyle/>
          <a:p>
            <a:r>
              <a:rPr lang="en-US" smtClean="0"/>
              <a:t>EN-MEF-DC and Project Office Support - LSC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56494" y="361016"/>
            <a:ext cx="506506" cy="365125"/>
          </a:xfrm>
          <a:prstGeom prst="rect">
            <a:avLst/>
          </a:prstGeom>
        </p:spPr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760258" y="990600"/>
            <a:ext cx="4096512" cy="561181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16775" y="268288"/>
            <a:ext cx="1639457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6858000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2013-03-15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EN-MEF-DC and Project Office Support - LSC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56494" y="361016"/>
            <a:ext cx="506506" cy="365125"/>
          </a:xfrm>
          <a:prstGeom prst="rect">
            <a:avLst/>
          </a:prstGeom>
        </p:spPr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35471" y="268288"/>
            <a:ext cx="720761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3006726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2013-03-15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EN-MEF-DC and Project Office Support - LSC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56494" y="361016"/>
            <a:ext cx="506506" cy="365125"/>
          </a:xfrm>
          <a:prstGeom prst="rect">
            <a:avLst/>
          </a:prstGeom>
        </p:spPr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352800" y="268288"/>
            <a:ext cx="47019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33528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/>
          </p:nvPr>
        </p:nvSpPr>
        <p:spPr>
          <a:xfrm>
            <a:off x="57505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2013-03-15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EN-MEF-DC and Project Office Support - LSC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6494" y="361016"/>
            <a:ext cx="506506" cy="365125"/>
          </a:xfrm>
          <a:prstGeom prst="rect">
            <a:avLst/>
          </a:prstGeom>
        </p:spPr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43799" y="1035424"/>
            <a:ext cx="1322295" cy="5090739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35424"/>
            <a:ext cx="6019800" cy="510978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2013-03-15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EN-MEF-DC and Project Office Support - LSC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6494" y="361016"/>
            <a:ext cx="506506" cy="365125"/>
          </a:xfrm>
          <a:prstGeom prst="rect">
            <a:avLst/>
          </a:prstGeom>
        </p:spPr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r>
              <a:rPr lang="en-US" smtClean="0"/>
              <a:t>2013-03-15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EN-MEF-DC and Project Office Support - LSC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6494" y="361016"/>
            <a:ext cx="50650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7AF16DE-A0D5-4438-950F-5B1E159C2C2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25603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399" y="4171950"/>
            <a:ext cx="5457919" cy="1085850"/>
          </a:xfrm>
        </p:spPr>
        <p:txBody>
          <a:bodyPr>
            <a:normAutofit/>
          </a:bodyPr>
          <a:lstStyle>
            <a:lvl1pPr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1" y="5257799"/>
            <a:ext cx="5457918" cy="618565"/>
          </a:xfrm>
        </p:spPr>
        <p:txBody>
          <a:bodyPr>
            <a:normAutofit/>
          </a:bodyPr>
          <a:lstStyle>
            <a:lvl1pPr marL="0" indent="0" algn="l">
              <a:spcBef>
                <a:spcPct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spcBef>
                <a:spcPct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89965"/>
            <a:ext cx="5499847" cy="365125"/>
          </a:xfrm>
        </p:spPr>
        <p:txBody>
          <a:bodyPr/>
          <a:lstStyle>
            <a:lvl1pPr>
              <a:defRPr sz="2200" b="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2013-03-15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3847" y="6356350"/>
            <a:ext cx="4734112" cy="365125"/>
          </a:xfrm>
        </p:spPr>
        <p:txBody>
          <a:bodyPr/>
          <a:lstStyle/>
          <a:p>
            <a:r>
              <a:rPr lang="en-US" smtClean="0"/>
              <a:t>EN-MEF-DC and Project Office Support - LSC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5459" y="6356350"/>
            <a:ext cx="685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200400" y="2877671"/>
            <a:ext cx="5646867" cy="12801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,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8423" y="914400"/>
            <a:ext cx="650837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8423" y="2209800"/>
            <a:ext cx="6508377" cy="3916363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r>
              <a:rPr lang="en-US" smtClean="0"/>
              <a:t>2013-03-15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78423" y="6356350"/>
            <a:ext cx="4926852" cy="365125"/>
          </a:xfrm>
        </p:spPr>
        <p:txBody>
          <a:bodyPr/>
          <a:lstStyle/>
          <a:p>
            <a:r>
              <a:rPr lang="en-US" smtClean="0"/>
              <a:t>EN-MEF-DC and Project Office Support - LSC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1694" y="361016"/>
            <a:ext cx="506506" cy="365125"/>
          </a:xfrm>
          <a:prstGeom prst="rect">
            <a:avLst/>
          </a:prstGeom>
        </p:spPr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5" y="1976718"/>
            <a:ext cx="1645920" cy="46257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58952" y="268288"/>
            <a:ext cx="1099073" cy="635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1" y="3429000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9801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600" y="6356350"/>
            <a:ext cx="1622612" cy="365125"/>
          </a:xfrm>
        </p:spPr>
        <p:txBody>
          <a:bodyPr/>
          <a:lstStyle/>
          <a:p>
            <a:r>
              <a:rPr lang="en-US" smtClean="0"/>
              <a:t>2013-03-15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5311588" cy="365125"/>
          </a:xfrm>
        </p:spPr>
        <p:txBody>
          <a:bodyPr/>
          <a:lstStyle/>
          <a:p>
            <a:r>
              <a:rPr lang="en-US" smtClean="0"/>
              <a:t>EN-MEF-DC and Project Office Support - LSC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6494" y="361016"/>
            <a:ext cx="506506" cy="365125"/>
          </a:xfrm>
          <a:prstGeom prst="rect">
            <a:avLst/>
          </a:prstGeom>
        </p:spPr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4773706"/>
            <a:ext cx="2971800" cy="18445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354" y="3429001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0354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1212" y="6104965"/>
            <a:ext cx="506506" cy="365125"/>
          </a:xfrm>
          <a:prstGeom prst="rect">
            <a:avLst/>
          </a:prstGeom>
        </p:spPr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4" y="268288"/>
            <a:ext cx="2971800" cy="443865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244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2013-03-15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EN-MEF-DC and Project Office Support - LSC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56494" y="361016"/>
            <a:ext cx="506506" cy="365125"/>
          </a:xfrm>
          <a:prstGeom prst="rect">
            <a:avLst/>
          </a:prstGeom>
        </p:spPr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8835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79391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79391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2013-03-15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EN-MEF-DC and Project Office Support - LSC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256494" y="361016"/>
            <a:ext cx="506506" cy="365125"/>
          </a:xfrm>
          <a:prstGeom prst="rect">
            <a:avLst/>
          </a:prstGeom>
        </p:spPr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2214562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2013-03-15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EN-MEF-DC and Project Office Support - LSC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56494" y="361016"/>
            <a:ext cx="506506" cy="365125"/>
          </a:xfrm>
          <a:prstGeom prst="rect">
            <a:avLst/>
          </a:prstGeom>
        </p:spPr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57199" y="4224973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6508377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2209800"/>
            <a:ext cx="6508377" cy="3916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98659" y="6356350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2013-03-15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812" y="6356350"/>
            <a:ext cx="6007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EN-MEF-DC and Project Office Support - LSC Meeting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00000"/>
        <a:buFont typeface="Wingdings 2" pitchFamily="18" charset="2"/>
        <a:buChar char="¡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ECR Template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Unifying for all accelerators and projects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>
          <a:xfrm>
            <a:off x="7770581" y="6361043"/>
            <a:ext cx="1242620" cy="365125"/>
          </a:xfrm>
        </p:spPr>
        <p:txBody>
          <a:bodyPr/>
          <a:lstStyle/>
          <a:p>
            <a:r>
              <a:rPr lang="en-US" smtClean="0"/>
              <a:t>2013-03-15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795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1902" r="-11902"/>
          <a:stretch>
            <a:fillRect/>
          </a:stretch>
        </p:blipFill>
        <p:spPr>
          <a:xfrm>
            <a:off x="457200" y="266700"/>
            <a:ext cx="6508750" cy="5859463"/>
          </a:xfrm>
        </p:spPr>
      </p:pic>
      <p:sp>
        <p:nvSpPr>
          <p:cNvPr id="5" name="TextBox 4"/>
          <p:cNvSpPr txBox="1"/>
          <p:nvPr/>
        </p:nvSpPr>
        <p:spPr>
          <a:xfrm>
            <a:off x="6676571" y="2273905"/>
            <a:ext cx="214085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Needs to be </a:t>
            </a:r>
            <a:r>
              <a:rPr lang="en-GB" dirty="0"/>
              <a:t>reviewed with </a:t>
            </a:r>
            <a:r>
              <a:rPr lang="en-GB" dirty="0" smtClean="0"/>
              <a:t>HSE</a:t>
            </a:r>
            <a:r>
              <a:rPr lang="en-GB" dirty="0"/>
              <a:t>, DSO’s and </a:t>
            </a:r>
            <a:r>
              <a:rPr lang="en-GB" dirty="0" smtClean="0"/>
              <a:t>safety coordinators.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At the agenda of a CSAP meeting. 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(</a:t>
            </a:r>
            <a:r>
              <a:rPr lang="en-GB" dirty="0" smtClean="0"/>
              <a:t>this part of the template might evolve slightly)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4171489"/>
              </p:ext>
            </p:extLst>
          </p:nvPr>
        </p:nvGraphicFramePr>
        <p:xfrm>
          <a:off x="7438571" y="344715"/>
          <a:ext cx="1366762" cy="149259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66762"/>
              </a:tblGrid>
              <a:tr h="211666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Purpose</a:t>
                      </a:r>
                    </a:p>
                  </a:txBody>
                  <a:tcPr marL="0" marR="0" marT="0" marB="0"/>
                </a:tc>
              </a:tr>
              <a:tr h="202858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Practices</a:t>
                      </a:r>
                      <a:endParaRPr lang="en-GB" sz="1200" b="1" dirty="0">
                        <a:solidFill>
                          <a:srgbClr val="7B7B7B"/>
                        </a:solidFill>
                      </a:endParaRPr>
                    </a:p>
                  </a:txBody>
                  <a:tcPr marL="0" marR="0" marT="0" marB="0"/>
                </a:tc>
              </a:tr>
              <a:tr h="230335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Rel. Proc.</a:t>
                      </a:r>
                      <a:endParaRPr lang="en-GB" sz="1200" b="1" dirty="0">
                        <a:solidFill>
                          <a:srgbClr val="7B7B7B"/>
                        </a:solidFill>
                      </a:endParaRPr>
                    </a:p>
                  </a:txBody>
                  <a:tcPr marL="0" marR="0" marT="0" marB="0"/>
                </a:tc>
              </a:tr>
              <a:tr h="111093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Versioning</a:t>
                      </a:r>
                      <a:endParaRPr lang="en-GB" sz="1200" b="1" dirty="0">
                        <a:solidFill>
                          <a:srgbClr val="7B7B7B"/>
                        </a:solidFill>
                      </a:endParaRPr>
                    </a:p>
                  </a:txBody>
                  <a:tcPr marL="0" marR="0" marT="0" marB="0"/>
                </a:tc>
              </a:tr>
              <a:tr h="73356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FFFFFF"/>
                          </a:solidFill>
                        </a:rPr>
                        <a:t>Template</a:t>
                      </a:r>
                      <a:endParaRPr lang="en-GB" sz="1200" b="1" dirty="0">
                        <a:solidFill>
                          <a:srgbClr val="FFFFFF"/>
                        </a:solidFill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ECO</a:t>
                      </a:r>
                    </a:p>
                  </a:txBody>
                  <a:tcPr marL="0" marR="0" marT="0" marB="0"/>
                </a:tc>
              </a:tr>
              <a:tr h="299094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Conclusions</a:t>
                      </a: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2013-03-15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EN-MEF-DC and Project Office Support - LSC Meeting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78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49608" b="-49608"/>
          <a:stretch>
            <a:fillRect/>
          </a:stretch>
        </p:blipFill>
        <p:spPr>
          <a:xfrm>
            <a:off x="457200" y="277813"/>
            <a:ext cx="6508750" cy="5848350"/>
          </a:xfrm>
        </p:spPr>
      </p:pic>
      <p:sp>
        <p:nvSpPr>
          <p:cNvPr id="5" name="TextBox 4"/>
          <p:cNvSpPr txBox="1"/>
          <p:nvPr/>
        </p:nvSpPr>
        <p:spPr>
          <a:xfrm>
            <a:off x="6773333" y="2152952"/>
            <a:ext cx="2080381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To collect key information before changing into the final Implemented status…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775159"/>
              </p:ext>
            </p:extLst>
          </p:nvPr>
        </p:nvGraphicFramePr>
        <p:xfrm>
          <a:off x="7438571" y="344715"/>
          <a:ext cx="1366762" cy="149259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66762"/>
              </a:tblGrid>
              <a:tr h="211666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Purpose</a:t>
                      </a:r>
                    </a:p>
                  </a:txBody>
                  <a:tcPr marL="0" marR="0" marT="0" marB="0"/>
                </a:tc>
              </a:tr>
              <a:tr h="202858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Practices</a:t>
                      </a:r>
                      <a:endParaRPr lang="en-GB" sz="1200" b="1" dirty="0">
                        <a:solidFill>
                          <a:srgbClr val="7B7B7B"/>
                        </a:solidFill>
                      </a:endParaRPr>
                    </a:p>
                  </a:txBody>
                  <a:tcPr marL="0" marR="0" marT="0" marB="0"/>
                </a:tc>
              </a:tr>
              <a:tr h="230335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Rel. Proc.</a:t>
                      </a:r>
                      <a:endParaRPr lang="en-GB" sz="1200" b="1" dirty="0">
                        <a:solidFill>
                          <a:srgbClr val="7B7B7B"/>
                        </a:solidFill>
                      </a:endParaRPr>
                    </a:p>
                  </a:txBody>
                  <a:tcPr marL="0" marR="0" marT="0" marB="0"/>
                </a:tc>
              </a:tr>
              <a:tr h="111093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Versioning</a:t>
                      </a:r>
                      <a:endParaRPr lang="en-GB" sz="1200" b="1" dirty="0">
                        <a:solidFill>
                          <a:srgbClr val="7B7B7B"/>
                        </a:solidFill>
                      </a:endParaRPr>
                    </a:p>
                  </a:txBody>
                  <a:tcPr marL="0" marR="0" marT="0" marB="0"/>
                </a:tc>
              </a:tr>
              <a:tr h="73356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FFFFFF"/>
                          </a:solidFill>
                        </a:rPr>
                        <a:t>Template</a:t>
                      </a:r>
                      <a:endParaRPr lang="en-GB" sz="1200" b="1" dirty="0">
                        <a:solidFill>
                          <a:srgbClr val="FFFFFF"/>
                        </a:solidFill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ECO</a:t>
                      </a:r>
                    </a:p>
                  </a:txBody>
                  <a:tcPr marL="0" marR="0" marT="0" marB="0"/>
                </a:tc>
              </a:tr>
              <a:tr h="299094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Conclusions</a:t>
                      </a: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2013-03-15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EN-MEF-DC and Project Office Support - LSC Meeting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511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Verdana"/>
                <a:cs typeface="Verdana"/>
              </a:rPr>
              <a:t>Follow-up (ECO)</a:t>
            </a:r>
            <a:endParaRPr lang="en-GB" dirty="0">
              <a:latin typeface="Verdana"/>
              <a:cs typeface="Verdan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209800"/>
            <a:ext cx="8384420" cy="3916363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Verdana"/>
                <a:cs typeface="Verdana"/>
              </a:rPr>
              <a:t>Analysis work required to define interactions between Impact and ECR/ECOs.</a:t>
            </a:r>
          </a:p>
          <a:p>
            <a:pPr lvl="1"/>
            <a:r>
              <a:rPr lang="en-GB" dirty="0" smtClean="0">
                <a:latin typeface="Verdana"/>
                <a:cs typeface="Verdana"/>
              </a:rPr>
              <a:t>Under Implementation and Implemented statuses are linked to the planning and the activities</a:t>
            </a:r>
          </a:p>
          <a:p>
            <a:pPr lvl="1"/>
            <a:r>
              <a:rPr lang="en-GB" sz="1600" dirty="0" smtClean="0">
                <a:latin typeface="Verdana"/>
                <a:cs typeface="Verdana"/>
              </a:rPr>
              <a:t>Only </a:t>
            </a:r>
            <a:r>
              <a:rPr lang="en-GB" sz="1600" dirty="0" smtClean="0">
                <a:latin typeface="Verdana"/>
                <a:cs typeface="Verdana"/>
              </a:rPr>
              <a:t>a ‘ECR’ checkbox in the Impact tool for today</a:t>
            </a:r>
          </a:p>
          <a:p>
            <a:r>
              <a:rPr lang="en-GB" dirty="0" smtClean="0">
                <a:latin typeface="Verdana"/>
                <a:cs typeface="Verdana"/>
              </a:rPr>
              <a:t>It </a:t>
            </a:r>
            <a:r>
              <a:rPr lang="en-GB" dirty="0" smtClean="0">
                <a:latin typeface="Verdana"/>
                <a:cs typeface="Verdana"/>
              </a:rPr>
              <a:t>is foreseen to </a:t>
            </a:r>
            <a:r>
              <a:rPr lang="en-GB" dirty="0" smtClean="0">
                <a:latin typeface="Verdana"/>
                <a:cs typeface="Verdana"/>
              </a:rPr>
              <a:t>have a special tab in EDMS pages dedicated to ECO follow-up. To be </a:t>
            </a:r>
            <a:r>
              <a:rPr lang="en-GB" dirty="0" smtClean="0">
                <a:latin typeface="Verdana"/>
                <a:cs typeface="Verdana"/>
              </a:rPr>
              <a:t>implemented by GS</a:t>
            </a:r>
            <a:r>
              <a:rPr lang="en-GB" dirty="0" smtClean="0">
                <a:latin typeface="Verdana"/>
                <a:cs typeface="Verdana"/>
              </a:rPr>
              <a:t>/ASE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29593"/>
              </p:ext>
            </p:extLst>
          </p:nvPr>
        </p:nvGraphicFramePr>
        <p:xfrm>
          <a:off x="7438571" y="356810"/>
          <a:ext cx="1366762" cy="149259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66762"/>
              </a:tblGrid>
              <a:tr h="211666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Purpose</a:t>
                      </a:r>
                    </a:p>
                  </a:txBody>
                  <a:tcPr marL="0" marR="0" marT="0" marB="0"/>
                </a:tc>
              </a:tr>
              <a:tr h="202858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Practices</a:t>
                      </a:r>
                      <a:endParaRPr lang="en-GB" sz="1200" b="1" dirty="0">
                        <a:solidFill>
                          <a:srgbClr val="7B7B7B"/>
                        </a:solidFill>
                      </a:endParaRPr>
                    </a:p>
                  </a:txBody>
                  <a:tcPr marL="0" marR="0" marT="0" marB="0"/>
                </a:tc>
              </a:tr>
              <a:tr h="230335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Rel. Proc.</a:t>
                      </a:r>
                      <a:endParaRPr lang="en-GB" sz="1200" b="1" dirty="0">
                        <a:solidFill>
                          <a:srgbClr val="7B7B7B"/>
                        </a:solidFill>
                      </a:endParaRPr>
                    </a:p>
                  </a:txBody>
                  <a:tcPr marL="0" marR="0" marT="0" marB="0"/>
                </a:tc>
              </a:tr>
              <a:tr h="111093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Versioning</a:t>
                      </a:r>
                      <a:endParaRPr lang="en-GB" sz="1200" b="1" dirty="0">
                        <a:solidFill>
                          <a:srgbClr val="7B7B7B"/>
                        </a:solidFill>
                      </a:endParaRPr>
                    </a:p>
                  </a:txBody>
                  <a:tcPr marL="0" marR="0" marT="0" marB="0"/>
                </a:tc>
              </a:tr>
              <a:tr h="73356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Template</a:t>
                      </a:r>
                      <a:endParaRPr lang="en-GB" sz="1200" b="1" dirty="0">
                        <a:solidFill>
                          <a:srgbClr val="7B7B7B"/>
                        </a:solidFill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FFFFFF"/>
                          </a:solidFill>
                        </a:rPr>
                        <a:t>ECO</a:t>
                      </a:r>
                    </a:p>
                  </a:txBody>
                  <a:tcPr marL="0" marR="0" marT="0" marB="0"/>
                </a:tc>
              </a:tr>
              <a:tr h="299094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Conclusions</a:t>
                      </a: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2013-03-15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EN-MEF-DC and Project Office Support - LSC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533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Verdana"/>
                <a:cs typeface="Verdana"/>
              </a:rPr>
              <a:t>Conclusions</a:t>
            </a:r>
            <a:endParaRPr lang="en-GB" dirty="0">
              <a:latin typeface="Verdana"/>
              <a:cs typeface="Verdan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Verdana"/>
                <a:cs typeface="Verdana"/>
              </a:rPr>
              <a:t>Still a few points to clear out</a:t>
            </a:r>
          </a:p>
          <a:p>
            <a:pPr lvl="1"/>
            <a:r>
              <a:rPr lang="en-GB" dirty="0" smtClean="0">
                <a:latin typeface="Verdana"/>
                <a:cs typeface="Verdana"/>
              </a:rPr>
              <a:t>Safety chapter</a:t>
            </a:r>
          </a:p>
          <a:p>
            <a:pPr lvl="1"/>
            <a:r>
              <a:rPr lang="en-GB" dirty="0" smtClean="0">
                <a:latin typeface="Verdana"/>
                <a:cs typeface="Verdana"/>
              </a:rPr>
              <a:t>Instruction poster to be made available</a:t>
            </a:r>
          </a:p>
          <a:p>
            <a:r>
              <a:rPr lang="en-GB" dirty="0" smtClean="0">
                <a:latin typeface="Verdana"/>
                <a:cs typeface="Verdana"/>
              </a:rPr>
              <a:t>In production in a few weeks time</a:t>
            </a:r>
          </a:p>
          <a:p>
            <a:pPr lvl="1"/>
            <a:r>
              <a:rPr lang="en-GB" dirty="0" smtClean="0">
                <a:latin typeface="Verdana"/>
                <a:cs typeface="Verdana"/>
              </a:rPr>
              <a:t>Cleaning some templates in Word Windows and some web sites</a:t>
            </a:r>
          </a:p>
          <a:p>
            <a:pPr lvl="1"/>
            <a:r>
              <a:rPr lang="en-GB" dirty="0" smtClean="0">
                <a:latin typeface="Verdana"/>
                <a:cs typeface="Verdana"/>
              </a:rPr>
              <a:t>Trying to make it available also on Mac OSX</a:t>
            </a:r>
            <a:endParaRPr lang="en-GB" dirty="0">
              <a:latin typeface="Verdana"/>
              <a:cs typeface="Verdana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033051"/>
              </p:ext>
            </p:extLst>
          </p:nvPr>
        </p:nvGraphicFramePr>
        <p:xfrm>
          <a:off x="7438571" y="344715"/>
          <a:ext cx="1366762" cy="149259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66762"/>
              </a:tblGrid>
              <a:tr h="211666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Purpose</a:t>
                      </a:r>
                    </a:p>
                  </a:txBody>
                  <a:tcPr marL="0" marR="0" marT="0" marB="0"/>
                </a:tc>
              </a:tr>
              <a:tr h="202858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Practices</a:t>
                      </a:r>
                      <a:endParaRPr lang="en-GB" sz="1200" b="1" dirty="0">
                        <a:solidFill>
                          <a:srgbClr val="7B7B7B"/>
                        </a:solidFill>
                      </a:endParaRPr>
                    </a:p>
                  </a:txBody>
                  <a:tcPr marL="0" marR="0" marT="0" marB="0"/>
                </a:tc>
              </a:tr>
              <a:tr h="230335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Rel. Proc.</a:t>
                      </a:r>
                      <a:endParaRPr lang="en-GB" sz="1200" b="1" dirty="0">
                        <a:solidFill>
                          <a:srgbClr val="7B7B7B"/>
                        </a:solidFill>
                      </a:endParaRPr>
                    </a:p>
                  </a:txBody>
                  <a:tcPr marL="0" marR="0" marT="0" marB="0"/>
                </a:tc>
              </a:tr>
              <a:tr h="111093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Versioning</a:t>
                      </a:r>
                      <a:endParaRPr lang="en-GB" sz="1200" b="1" dirty="0">
                        <a:solidFill>
                          <a:srgbClr val="7B7B7B"/>
                        </a:solidFill>
                      </a:endParaRPr>
                    </a:p>
                  </a:txBody>
                  <a:tcPr marL="0" marR="0" marT="0" marB="0"/>
                </a:tc>
              </a:tr>
              <a:tr h="73356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Template</a:t>
                      </a:r>
                      <a:endParaRPr lang="en-GB" sz="1200" b="1" dirty="0">
                        <a:solidFill>
                          <a:srgbClr val="7B7B7B"/>
                        </a:solidFill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ECO</a:t>
                      </a:r>
                    </a:p>
                  </a:txBody>
                  <a:tcPr marL="0" marR="0" marT="0" marB="0"/>
                </a:tc>
              </a:tr>
              <a:tr h="299094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FFFFFF"/>
                          </a:solidFill>
                        </a:rPr>
                        <a:t>Conclusions</a:t>
                      </a: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2013-03-15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EN-MEF-DC and Project Office Support - LSC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084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Verdana"/>
                <a:cs typeface="Verdana"/>
              </a:rPr>
              <a:t>Purpose and scope</a:t>
            </a:r>
            <a:endParaRPr lang="en-GB" dirty="0">
              <a:latin typeface="Verdana"/>
              <a:cs typeface="Verdan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209800"/>
            <a:ext cx="8396515" cy="3916363"/>
          </a:xfrm>
        </p:spPr>
        <p:txBody>
          <a:bodyPr>
            <a:normAutofit lnSpcReduction="10000"/>
          </a:bodyPr>
          <a:lstStyle/>
          <a:p>
            <a:r>
              <a:rPr lang="en-GB" dirty="0" smtClean="0">
                <a:latin typeface="Verdana"/>
                <a:cs typeface="Verdana"/>
              </a:rPr>
              <a:t>The ECR holds the </a:t>
            </a:r>
            <a:r>
              <a:rPr lang="en-GB" u="sng" dirty="0" smtClean="0">
                <a:latin typeface="Verdana"/>
                <a:cs typeface="Verdana"/>
              </a:rPr>
              <a:t>impact analysis</a:t>
            </a:r>
            <a:r>
              <a:rPr lang="en-GB" dirty="0" smtClean="0">
                <a:latin typeface="Verdana"/>
                <a:cs typeface="Verdana"/>
              </a:rPr>
              <a:t> and the </a:t>
            </a:r>
            <a:r>
              <a:rPr lang="en-GB" u="sng" dirty="0" smtClean="0">
                <a:latin typeface="Verdana"/>
                <a:cs typeface="Verdana"/>
              </a:rPr>
              <a:t>traceability</a:t>
            </a:r>
            <a:r>
              <a:rPr lang="en-GB" dirty="0" smtClean="0">
                <a:latin typeface="Verdana"/>
                <a:cs typeface="Verdana"/>
              </a:rPr>
              <a:t> of requested changes</a:t>
            </a:r>
          </a:p>
          <a:p>
            <a:pPr lvl="1"/>
            <a:r>
              <a:rPr lang="en-GB" sz="1700" dirty="0" smtClean="0">
                <a:latin typeface="Verdana"/>
                <a:cs typeface="Verdana"/>
              </a:rPr>
              <a:t>Authors and originators cannot foresee all the consequences of changes</a:t>
            </a:r>
          </a:p>
          <a:p>
            <a:r>
              <a:rPr lang="en-GB" dirty="0" smtClean="0">
                <a:latin typeface="Verdana"/>
                <a:cs typeface="Verdana"/>
              </a:rPr>
              <a:t>Machines in </a:t>
            </a:r>
            <a:r>
              <a:rPr lang="en-GB" u="sng" dirty="0" smtClean="0">
                <a:latin typeface="Verdana"/>
                <a:cs typeface="Verdana"/>
              </a:rPr>
              <a:t>operation</a:t>
            </a:r>
          </a:p>
          <a:p>
            <a:pPr lvl="1"/>
            <a:r>
              <a:rPr lang="en-GB" dirty="0" smtClean="0">
                <a:latin typeface="Verdana"/>
                <a:cs typeface="Verdana"/>
              </a:rPr>
              <a:t>LHC and SPS. Submitted to ECRs for changes</a:t>
            </a:r>
          </a:p>
          <a:p>
            <a:pPr lvl="1"/>
            <a:r>
              <a:rPr lang="en-GB" dirty="0" smtClean="0">
                <a:latin typeface="Verdana"/>
                <a:cs typeface="Verdana"/>
              </a:rPr>
              <a:t>PS Complex catching up. Only a few ECRs up to now</a:t>
            </a:r>
          </a:p>
          <a:p>
            <a:r>
              <a:rPr lang="en-GB" u="sng" dirty="0" smtClean="0">
                <a:latin typeface="Verdana"/>
                <a:cs typeface="Verdana"/>
              </a:rPr>
              <a:t>Projects</a:t>
            </a:r>
            <a:r>
              <a:rPr lang="en-GB" dirty="0" smtClean="0">
                <a:latin typeface="Verdana"/>
                <a:cs typeface="Verdana"/>
              </a:rPr>
              <a:t> submitted to changes once a baseline is </a:t>
            </a:r>
            <a:r>
              <a:rPr lang="en-GB" dirty="0" smtClean="0">
                <a:latin typeface="Verdana"/>
                <a:cs typeface="Verdana"/>
              </a:rPr>
              <a:t>established</a:t>
            </a:r>
          </a:p>
          <a:p>
            <a:pPr lvl="1"/>
            <a:r>
              <a:rPr lang="en-GB" sz="1700" dirty="0" smtClean="0">
                <a:latin typeface="Verdana"/>
                <a:cs typeface="Verdana"/>
              </a:rPr>
              <a:t>LHC (past !), HL-LHC (already asking) and L4</a:t>
            </a:r>
          </a:p>
          <a:p>
            <a:pPr lvl="1"/>
            <a:r>
              <a:rPr lang="en-GB" sz="1700" dirty="0" smtClean="0">
                <a:latin typeface="Verdana"/>
                <a:cs typeface="Verdana"/>
              </a:rPr>
              <a:t>HIE</a:t>
            </a:r>
            <a:r>
              <a:rPr lang="en-GB" sz="1700" dirty="0" smtClean="0">
                <a:latin typeface="Verdana"/>
                <a:cs typeface="Verdana"/>
              </a:rPr>
              <a:t>-</a:t>
            </a:r>
            <a:r>
              <a:rPr lang="en-GB" sz="1700" dirty="0" err="1" smtClean="0">
                <a:latin typeface="Verdana"/>
                <a:cs typeface="Verdana"/>
              </a:rPr>
              <a:t>Isolde</a:t>
            </a:r>
            <a:r>
              <a:rPr lang="en-GB" sz="1700" dirty="0" smtClean="0">
                <a:latin typeface="Verdana"/>
                <a:cs typeface="Verdana"/>
              </a:rPr>
              <a:t>, Elena</a:t>
            </a:r>
          </a:p>
          <a:p>
            <a:pPr lvl="1"/>
            <a:r>
              <a:rPr lang="en-GB" sz="1700" dirty="0" smtClean="0">
                <a:latin typeface="Verdana"/>
                <a:cs typeface="Verdana"/>
              </a:rPr>
              <a:t>LIU Projects</a:t>
            </a:r>
            <a:endParaRPr lang="en-GB" sz="1700" dirty="0">
              <a:latin typeface="Verdana"/>
              <a:cs typeface="Verdana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5187230"/>
              </p:ext>
            </p:extLst>
          </p:nvPr>
        </p:nvGraphicFramePr>
        <p:xfrm>
          <a:off x="7438571" y="344715"/>
          <a:ext cx="1366762" cy="149259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66762"/>
              </a:tblGrid>
              <a:tr h="211666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FFFFFF"/>
                          </a:solidFill>
                        </a:rPr>
                        <a:t>Purpose</a:t>
                      </a:r>
                    </a:p>
                  </a:txBody>
                  <a:tcPr marL="0" marR="0" marT="0" marB="0"/>
                </a:tc>
              </a:tr>
              <a:tr h="202858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Practices</a:t>
                      </a:r>
                      <a:endParaRPr lang="en-GB" sz="1200" b="1" dirty="0">
                        <a:solidFill>
                          <a:srgbClr val="7B7B7B"/>
                        </a:solidFill>
                      </a:endParaRPr>
                    </a:p>
                  </a:txBody>
                  <a:tcPr marL="0" marR="0" marT="0" marB="0"/>
                </a:tc>
              </a:tr>
              <a:tr h="230335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Rel. Proc.</a:t>
                      </a:r>
                      <a:endParaRPr lang="en-GB" sz="1200" b="1" dirty="0">
                        <a:solidFill>
                          <a:srgbClr val="7B7B7B"/>
                        </a:solidFill>
                      </a:endParaRPr>
                    </a:p>
                  </a:txBody>
                  <a:tcPr marL="0" marR="0" marT="0" marB="0"/>
                </a:tc>
              </a:tr>
              <a:tr h="111093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Versioning</a:t>
                      </a:r>
                      <a:endParaRPr lang="en-GB" sz="1200" b="1" dirty="0">
                        <a:solidFill>
                          <a:srgbClr val="7B7B7B"/>
                        </a:solidFill>
                      </a:endParaRPr>
                    </a:p>
                  </a:txBody>
                  <a:tcPr marL="0" marR="0" marT="0" marB="0"/>
                </a:tc>
              </a:tr>
              <a:tr h="73356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Template</a:t>
                      </a:r>
                      <a:endParaRPr lang="en-GB" sz="1200" b="1" dirty="0">
                        <a:solidFill>
                          <a:srgbClr val="7B7B7B"/>
                        </a:solidFill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ECO</a:t>
                      </a:r>
                    </a:p>
                  </a:txBody>
                  <a:tcPr marL="0" marR="0" marT="0" marB="0"/>
                </a:tc>
              </a:tr>
              <a:tr h="299094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Conclusions</a:t>
                      </a: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2013-03-15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EN-MEF-DC and Project Office Support - LSC Meeting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7097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Verdana"/>
                <a:cs typeface="Verdana"/>
              </a:rPr>
              <a:t>Different practices</a:t>
            </a:r>
            <a:endParaRPr lang="en-GB" dirty="0">
              <a:latin typeface="Verdana"/>
              <a:cs typeface="Verdan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209800"/>
            <a:ext cx="8384420" cy="3916363"/>
          </a:xfrm>
        </p:spPr>
        <p:txBody>
          <a:bodyPr>
            <a:normAutofit/>
          </a:bodyPr>
          <a:lstStyle/>
          <a:p>
            <a:r>
              <a:rPr lang="en-GB" u="sng" dirty="0" smtClean="0">
                <a:latin typeface="Verdana"/>
                <a:cs typeface="Verdana"/>
              </a:rPr>
              <a:t>Statuses</a:t>
            </a:r>
            <a:r>
              <a:rPr lang="en-GB" dirty="0" smtClean="0">
                <a:latin typeface="Verdana"/>
                <a:cs typeface="Verdana"/>
              </a:rPr>
              <a:t> and </a:t>
            </a:r>
            <a:r>
              <a:rPr lang="en-GB" u="sng" dirty="0" smtClean="0">
                <a:latin typeface="Verdana"/>
                <a:cs typeface="Verdana"/>
              </a:rPr>
              <a:t>Release Procedures</a:t>
            </a:r>
          </a:p>
          <a:p>
            <a:pPr lvl="1"/>
            <a:r>
              <a:rPr lang="en-GB" dirty="0">
                <a:latin typeface="Verdana"/>
                <a:cs typeface="Verdana"/>
              </a:rPr>
              <a:t>LHC: Released or Accepted</a:t>
            </a:r>
          </a:p>
          <a:p>
            <a:pPr lvl="1"/>
            <a:r>
              <a:rPr lang="en-GB" dirty="0">
                <a:latin typeface="Verdana"/>
                <a:cs typeface="Verdana"/>
              </a:rPr>
              <a:t>SPS: Under Implementation and Implemented</a:t>
            </a:r>
          </a:p>
          <a:p>
            <a:r>
              <a:rPr lang="en-GB" dirty="0" smtClean="0">
                <a:latin typeface="Verdana"/>
                <a:cs typeface="Verdana"/>
              </a:rPr>
              <a:t>Post-Release actions (</a:t>
            </a:r>
            <a:r>
              <a:rPr lang="en-GB" u="sng" dirty="0" smtClean="0">
                <a:latin typeface="Verdana"/>
                <a:cs typeface="Verdana"/>
              </a:rPr>
              <a:t>ECO</a:t>
            </a:r>
            <a:r>
              <a:rPr lang="en-GB" dirty="0" smtClean="0">
                <a:latin typeface="Verdana"/>
                <a:cs typeface="Verdana"/>
              </a:rPr>
              <a:t>)</a:t>
            </a:r>
          </a:p>
          <a:p>
            <a:pPr lvl="1"/>
            <a:r>
              <a:rPr lang="en-GB" dirty="0" smtClean="0">
                <a:latin typeface="Verdana"/>
                <a:cs typeface="Verdana"/>
              </a:rPr>
              <a:t>was a weak point on the ECR follow-up in LHC (budget oriented)</a:t>
            </a:r>
          </a:p>
          <a:p>
            <a:pPr lvl="1"/>
            <a:r>
              <a:rPr lang="en-GB" dirty="0" smtClean="0">
                <a:latin typeface="Verdana"/>
                <a:cs typeface="Verdana"/>
              </a:rPr>
              <a:t>was a strong point in SPS (activity oriented)</a:t>
            </a:r>
          </a:p>
          <a:p>
            <a:r>
              <a:rPr lang="en-GB" u="sng" dirty="0" smtClean="0">
                <a:latin typeface="Verdana"/>
                <a:cs typeface="Verdana"/>
              </a:rPr>
              <a:t>Versioning</a:t>
            </a:r>
          </a:p>
          <a:p>
            <a:pPr lvl="1"/>
            <a:r>
              <a:rPr lang="en-GB" dirty="0">
                <a:latin typeface="Verdana"/>
                <a:cs typeface="Verdana"/>
              </a:rPr>
              <a:t>v</a:t>
            </a:r>
            <a:r>
              <a:rPr lang="en-GB" dirty="0" smtClean="0">
                <a:latin typeface="Verdana"/>
                <a:cs typeface="Verdana"/>
              </a:rPr>
              <a:t>1, v2, v3 (EDMS default value)</a:t>
            </a:r>
          </a:p>
          <a:p>
            <a:pPr lvl="1"/>
            <a:r>
              <a:rPr lang="en-GB" dirty="0" smtClean="0">
                <a:latin typeface="Verdana"/>
                <a:cs typeface="Verdana"/>
              </a:rPr>
              <a:t>v0.1, v0.2, v1.0, v1.1 in Departments and LHC</a:t>
            </a:r>
          </a:p>
          <a:p>
            <a:pPr marL="228600" lvl="1" indent="0">
              <a:buNone/>
            </a:pPr>
            <a:endParaRPr lang="en-GB" dirty="0" smtClean="0"/>
          </a:p>
          <a:p>
            <a:pPr lvl="1"/>
            <a:endParaRPr lang="en-GB" dirty="0" smtClean="0"/>
          </a:p>
          <a:p>
            <a:endParaRPr lang="en-GB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8373733"/>
              </p:ext>
            </p:extLst>
          </p:nvPr>
        </p:nvGraphicFramePr>
        <p:xfrm>
          <a:off x="7438571" y="344715"/>
          <a:ext cx="1366762" cy="149259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66762"/>
              </a:tblGrid>
              <a:tr h="211666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Purpose</a:t>
                      </a:r>
                    </a:p>
                  </a:txBody>
                  <a:tcPr marL="0" marR="0" marT="0" marB="0"/>
                </a:tc>
              </a:tr>
              <a:tr h="202858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FFFFFF"/>
                          </a:solidFill>
                        </a:rPr>
                        <a:t>Practices</a:t>
                      </a:r>
                      <a:endParaRPr lang="en-GB" sz="1200" b="1" dirty="0">
                        <a:solidFill>
                          <a:srgbClr val="FFFFFF"/>
                        </a:solidFill>
                      </a:endParaRPr>
                    </a:p>
                  </a:txBody>
                  <a:tcPr marL="0" marR="0" marT="0" marB="0"/>
                </a:tc>
              </a:tr>
              <a:tr h="230335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Rel. Proc.</a:t>
                      </a:r>
                      <a:endParaRPr lang="en-GB" sz="1200" b="1" dirty="0">
                        <a:solidFill>
                          <a:srgbClr val="7B7B7B"/>
                        </a:solidFill>
                      </a:endParaRPr>
                    </a:p>
                  </a:txBody>
                  <a:tcPr marL="0" marR="0" marT="0" marB="0"/>
                </a:tc>
              </a:tr>
              <a:tr h="111093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Versioning</a:t>
                      </a:r>
                      <a:endParaRPr lang="en-GB" sz="1200" b="1" dirty="0">
                        <a:solidFill>
                          <a:srgbClr val="7B7B7B"/>
                        </a:solidFill>
                      </a:endParaRPr>
                    </a:p>
                  </a:txBody>
                  <a:tcPr marL="0" marR="0" marT="0" marB="0"/>
                </a:tc>
              </a:tr>
              <a:tr h="73356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Template</a:t>
                      </a:r>
                      <a:endParaRPr lang="en-GB" sz="1200" b="1" dirty="0">
                        <a:solidFill>
                          <a:srgbClr val="7B7B7B"/>
                        </a:solidFill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ECO</a:t>
                      </a:r>
                    </a:p>
                  </a:txBody>
                  <a:tcPr marL="0" marR="0" marT="0" marB="0"/>
                </a:tc>
              </a:tr>
              <a:tr h="299094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Conclusions</a:t>
                      </a: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2013-03-15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EN-MEF-DC and Project Office Support - LSC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371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Verdana"/>
                <a:cs typeface="Verdana"/>
              </a:rPr>
              <a:t>Release Procedure</a:t>
            </a:r>
            <a:endParaRPr lang="en-GB" dirty="0">
              <a:latin typeface="Verdana"/>
              <a:cs typeface="Verdan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209800"/>
            <a:ext cx="8372325" cy="3916363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Verdana"/>
                <a:cs typeface="Verdana"/>
              </a:rPr>
              <a:t>There will be only one associated release procedure for all accelerators/projects</a:t>
            </a:r>
          </a:p>
          <a:p>
            <a:pPr lvl="1"/>
            <a:r>
              <a:rPr lang="en-GB" sz="1600" dirty="0" smtClean="0">
                <a:latin typeface="Verdana"/>
                <a:cs typeface="Verdana"/>
              </a:rPr>
              <a:t>Instead </a:t>
            </a:r>
            <a:r>
              <a:rPr lang="en-GB" sz="1600" dirty="0">
                <a:latin typeface="Verdana"/>
                <a:cs typeface="Verdana"/>
              </a:rPr>
              <a:t>of 4 different ones available at </a:t>
            </a:r>
            <a:r>
              <a:rPr lang="en-GB" sz="1600" dirty="0" smtClean="0">
                <a:latin typeface="Verdana"/>
                <a:cs typeface="Verdana"/>
              </a:rPr>
              <a:t>present (AT, LHC, BL, SPS)</a:t>
            </a:r>
          </a:p>
          <a:p>
            <a:r>
              <a:rPr lang="en-GB" dirty="0" smtClean="0">
                <a:latin typeface="Verdana"/>
                <a:cs typeface="Verdana"/>
              </a:rPr>
              <a:t>It allows to :</a:t>
            </a:r>
          </a:p>
          <a:p>
            <a:pPr lvl="1"/>
            <a:r>
              <a:rPr lang="en-GB" sz="1600" dirty="0" smtClean="0">
                <a:latin typeface="Verdana"/>
                <a:cs typeface="Verdana"/>
              </a:rPr>
              <a:t>Launch or not the Eng. Check stage</a:t>
            </a:r>
          </a:p>
          <a:p>
            <a:pPr lvl="1"/>
            <a:r>
              <a:rPr lang="en-GB" sz="1600" dirty="0" smtClean="0">
                <a:latin typeface="Verdana"/>
                <a:cs typeface="Verdana"/>
              </a:rPr>
              <a:t>So it could work for ES as well</a:t>
            </a:r>
          </a:p>
          <a:p>
            <a:pPr lvl="1"/>
            <a:r>
              <a:rPr lang="en-GB" sz="1600" dirty="0" smtClean="0">
                <a:latin typeface="Verdana"/>
                <a:cs typeface="Verdana"/>
              </a:rPr>
              <a:t>Follow or not the Under Implementation stage</a:t>
            </a:r>
          </a:p>
          <a:p>
            <a:pPr lvl="1"/>
            <a:r>
              <a:rPr lang="en-GB" sz="1600" dirty="0" smtClean="0">
                <a:latin typeface="Verdana"/>
                <a:cs typeface="Verdana"/>
              </a:rPr>
              <a:t>Force the versioning by creating a new version/revision to avoid 2 documents with the same version/revision and not the same contents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2738032"/>
              </p:ext>
            </p:extLst>
          </p:nvPr>
        </p:nvGraphicFramePr>
        <p:xfrm>
          <a:off x="7438571" y="344715"/>
          <a:ext cx="1366762" cy="149259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66762"/>
              </a:tblGrid>
              <a:tr h="211666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Purpose</a:t>
                      </a:r>
                    </a:p>
                  </a:txBody>
                  <a:tcPr marL="0" marR="0" marT="0" marB="0"/>
                </a:tc>
              </a:tr>
              <a:tr h="202858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Practices</a:t>
                      </a:r>
                      <a:endParaRPr lang="en-GB" sz="1200" b="1" dirty="0">
                        <a:solidFill>
                          <a:srgbClr val="7B7B7B"/>
                        </a:solidFill>
                      </a:endParaRPr>
                    </a:p>
                  </a:txBody>
                  <a:tcPr marL="0" marR="0" marT="0" marB="0"/>
                </a:tc>
              </a:tr>
              <a:tr h="230335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FFFFFF"/>
                          </a:solidFill>
                        </a:rPr>
                        <a:t>Rel. Proc.</a:t>
                      </a:r>
                      <a:endParaRPr lang="en-GB" sz="1200" b="1" dirty="0">
                        <a:solidFill>
                          <a:srgbClr val="FFFFFF"/>
                        </a:solidFill>
                      </a:endParaRPr>
                    </a:p>
                  </a:txBody>
                  <a:tcPr marL="0" marR="0" marT="0" marB="0"/>
                </a:tc>
              </a:tr>
              <a:tr h="111093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Versioning</a:t>
                      </a:r>
                      <a:endParaRPr lang="en-GB" sz="1200" b="1" dirty="0">
                        <a:solidFill>
                          <a:srgbClr val="7B7B7B"/>
                        </a:solidFill>
                      </a:endParaRPr>
                    </a:p>
                  </a:txBody>
                  <a:tcPr marL="0" marR="0" marT="0" marB="0"/>
                </a:tc>
              </a:tr>
              <a:tr h="73356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Template</a:t>
                      </a:r>
                      <a:endParaRPr lang="en-GB" sz="1200" b="1" dirty="0">
                        <a:solidFill>
                          <a:srgbClr val="7B7B7B"/>
                        </a:solidFill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ECO</a:t>
                      </a:r>
                    </a:p>
                  </a:txBody>
                  <a:tcPr marL="0" marR="0" marT="0" marB="0"/>
                </a:tc>
              </a:tr>
              <a:tr h="299094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Conclusions</a:t>
                      </a: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2013-03-15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EN-MEF-DC and Project Office Support - LSC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151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Verdana"/>
                <a:cs typeface="Verdana"/>
              </a:rPr>
              <a:t>Versioning</a:t>
            </a:r>
            <a:endParaRPr lang="en-GB" dirty="0">
              <a:latin typeface="Verdana"/>
              <a:cs typeface="Verdan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209800"/>
            <a:ext cx="8420706" cy="3916363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>
                <a:latin typeface="Verdana"/>
                <a:cs typeface="Verdana"/>
              </a:rPr>
              <a:t>From the LHC QAP, versions/revisions follow strict rules</a:t>
            </a:r>
          </a:p>
          <a:p>
            <a:pPr marL="228600" lvl="1" indent="0">
              <a:buNone/>
            </a:pPr>
            <a:endParaRPr lang="en-GB" sz="1300" dirty="0" smtClean="0">
              <a:latin typeface="Verdana"/>
              <a:cs typeface="Verdana"/>
            </a:endParaRPr>
          </a:p>
          <a:p>
            <a:pPr marL="228600" lvl="1" indent="0">
              <a:buNone/>
            </a:pPr>
            <a:endParaRPr lang="en-GB" sz="1300" dirty="0">
              <a:latin typeface="Verdana"/>
              <a:cs typeface="Verdana"/>
            </a:endParaRPr>
          </a:p>
          <a:p>
            <a:pPr marL="228600" lvl="1" indent="0">
              <a:buNone/>
            </a:pPr>
            <a:endParaRPr lang="en-GB" sz="1300" dirty="0" smtClean="0">
              <a:latin typeface="Verdana"/>
              <a:cs typeface="Verdana"/>
            </a:endParaRPr>
          </a:p>
          <a:p>
            <a:pPr marL="228600" lvl="1" indent="0">
              <a:buNone/>
            </a:pPr>
            <a:endParaRPr lang="en-GB" sz="1300" dirty="0">
              <a:latin typeface="Verdana"/>
              <a:cs typeface="Verdana"/>
            </a:endParaRPr>
          </a:p>
          <a:p>
            <a:pPr marL="228600" lvl="1" indent="0">
              <a:buNone/>
            </a:pPr>
            <a:endParaRPr lang="en-GB" sz="1300" dirty="0" smtClean="0">
              <a:latin typeface="Verdana"/>
              <a:cs typeface="Verdana"/>
            </a:endParaRPr>
          </a:p>
          <a:p>
            <a:pPr marL="228600" lvl="1" indent="0">
              <a:buNone/>
            </a:pPr>
            <a:endParaRPr lang="en-GB" sz="1300" dirty="0">
              <a:latin typeface="Verdana"/>
              <a:cs typeface="Verdana"/>
            </a:endParaRPr>
          </a:p>
          <a:p>
            <a:pPr marL="228600" lvl="1" indent="0">
              <a:buNone/>
            </a:pPr>
            <a:endParaRPr lang="en-GB" sz="1300" dirty="0" smtClean="0">
              <a:latin typeface="Verdana"/>
              <a:cs typeface="Verdana"/>
            </a:endParaRPr>
          </a:p>
          <a:p>
            <a:pPr marL="228600" lvl="1" indent="0">
              <a:buNone/>
            </a:pPr>
            <a:endParaRPr lang="en-GB" sz="1300" dirty="0">
              <a:latin typeface="Verdana"/>
              <a:cs typeface="Verdana"/>
            </a:endParaRPr>
          </a:p>
          <a:p>
            <a:pPr marL="228600" lvl="1" indent="0">
              <a:buNone/>
            </a:pPr>
            <a:endParaRPr lang="en-GB" sz="1300" dirty="0">
              <a:latin typeface="Verdana"/>
              <a:cs typeface="Verdana"/>
            </a:endParaRPr>
          </a:p>
          <a:p>
            <a:endParaRPr lang="en-GB" dirty="0" smtClean="0">
              <a:latin typeface="Verdana"/>
              <a:cs typeface="Verdana"/>
            </a:endParaRPr>
          </a:p>
          <a:p>
            <a:r>
              <a:rPr lang="en-GB" dirty="0" smtClean="0">
                <a:latin typeface="Verdana"/>
                <a:cs typeface="Verdana"/>
              </a:rPr>
              <a:t>What is proposed is to extend these rules to all accelerators</a:t>
            </a:r>
            <a:r>
              <a:rPr lang="en-GB" dirty="0">
                <a:latin typeface="Verdana"/>
                <a:cs typeface="Verdana"/>
              </a:rPr>
              <a:t> </a:t>
            </a:r>
            <a:r>
              <a:rPr lang="en-GB" dirty="0" smtClean="0">
                <a:latin typeface="Verdana"/>
                <a:cs typeface="Verdana"/>
              </a:rPr>
              <a:t>and departmental ECR and 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7700" y="2800649"/>
            <a:ext cx="5040086" cy="23993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1236024"/>
              </p:ext>
            </p:extLst>
          </p:nvPr>
        </p:nvGraphicFramePr>
        <p:xfrm>
          <a:off x="7438571" y="344715"/>
          <a:ext cx="1366762" cy="149259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66762"/>
              </a:tblGrid>
              <a:tr h="211666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Purpose</a:t>
                      </a:r>
                    </a:p>
                  </a:txBody>
                  <a:tcPr marL="0" marR="0" marT="0" marB="0"/>
                </a:tc>
              </a:tr>
              <a:tr h="202858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Practices</a:t>
                      </a:r>
                      <a:endParaRPr lang="en-GB" sz="1200" b="1" dirty="0">
                        <a:solidFill>
                          <a:srgbClr val="7B7B7B"/>
                        </a:solidFill>
                      </a:endParaRPr>
                    </a:p>
                  </a:txBody>
                  <a:tcPr marL="0" marR="0" marT="0" marB="0"/>
                </a:tc>
              </a:tr>
              <a:tr h="230335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Rel. Proc.</a:t>
                      </a:r>
                      <a:endParaRPr lang="en-GB" sz="1200" b="1" dirty="0">
                        <a:solidFill>
                          <a:srgbClr val="7B7B7B"/>
                        </a:solidFill>
                      </a:endParaRPr>
                    </a:p>
                  </a:txBody>
                  <a:tcPr marL="0" marR="0" marT="0" marB="0"/>
                </a:tc>
              </a:tr>
              <a:tr h="111093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FFFFFF"/>
                          </a:solidFill>
                        </a:rPr>
                        <a:t>Versioning</a:t>
                      </a:r>
                      <a:endParaRPr lang="en-GB" sz="1200" b="1" dirty="0">
                        <a:solidFill>
                          <a:srgbClr val="FFFFFF"/>
                        </a:solidFill>
                      </a:endParaRPr>
                    </a:p>
                  </a:txBody>
                  <a:tcPr marL="0" marR="0" marT="0" marB="0"/>
                </a:tc>
              </a:tr>
              <a:tr h="73356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Template</a:t>
                      </a:r>
                      <a:endParaRPr lang="en-GB" sz="1200" b="1" dirty="0">
                        <a:solidFill>
                          <a:srgbClr val="7B7B7B"/>
                        </a:solidFill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ECO</a:t>
                      </a:r>
                    </a:p>
                  </a:txBody>
                  <a:tcPr marL="0" marR="0" marT="0" marB="0"/>
                </a:tc>
              </a:tr>
              <a:tr h="299094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Conclusions</a:t>
                      </a: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2013-03-15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EN-MEF-DC and Project Office Support - LSC Meeting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129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Templ-FP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688" r="-28688"/>
          <a:stretch>
            <a:fillRect/>
          </a:stretch>
        </p:blipFill>
        <p:spPr>
          <a:xfrm>
            <a:off x="457200" y="241300"/>
            <a:ext cx="6508750" cy="5884863"/>
          </a:xfrm>
        </p:spPr>
      </p:pic>
      <p:sp>
        <p:nvSpPr>
          <p:cNvPr id="6" name="TextBox 5"/>
          <p:cNvSpPr txBox="1"/>
          <p:nvPr/>
        </p:nvSpPr>
        <p:spPr>
          <a:xfrm>
            <a:off x="5950857" y="2346476"/>
            <a:ext cx="2927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Instructions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950857" y="3459238"/>
            <a:ext cx="2927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Names or Bodies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950857" y="4644571"/>
            <a:ext cx="28060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Summary only. Details in last paragraph of the document</a:t>
            </a:r>
            <a:endParaRPr lang="en-GB" dirty="0"/>
          </a:p>
        </p:txBody>
      </p:sp>
      <p:cxnSp>
        <p:nvCxnSpPr>
          <p:cNvPr id="10" name="Straight Arrow Connector 9"/>
          <p:cNvCxnSpPr>
            <a:stCxn id="7" idx="1"/>
          </p:cNvCxnSpPr>
          <p:nvPr/>
        </p:nvCxnSpPr>
        <p:spPr>
          <a:xfrm flipH="1" flipV="1">
            <a:off x="4910667" y="3156857"/>
            <a:ext cx="1040190" cy="48704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7" idx="1"/>
          </p:cNvCxnSpPr>
          <p:nvPr/>
        </p:nvCxnSpPr>
        <p:spPr>
          <a:xfrm flipH="1" flipV="1">
            <a:off x="3713238" y="3156857"/>
            <a:ext cx="2237619" cy="48704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4378476" y="1282095"/>
            <a:ext cx="1572381" cy="11974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8" idx="1"/>
          </p:cNvCxnSpPr>
          <p:nvPr/>
        </p:nvCxnSpPr>
        <p:spPr>
          <a:xfrm flipH="1" flipV="1">
            <a:off x="3894667" y="5067905"/>
            <a:ext cx="2056190" cy="3833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6119310"/>
              </p:ext>
            </p:extLst>
          </p:nvPr>
        </p:nvGraphicFramePr>
        <p:xfrm>
          <a:off x="7438571" y="344715"/>
          <a:ext cx="1366762" cy="149259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66762"/>
              </a:tblGrid>
              <a:tr h="211666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Purpose</a:t>
                      </a:r>
                    </a:p>
                  </a:txBody>
                  <a:tcPr marL="0" marR="0" marT="0" marB="0"/>
                </a:tc>
              </a:tr>
              <a:tr h="202858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Practices</a:t>
                      </a:r>
                      <a:endParaRPr lang="en-GB" sz="1200" b="1" dirty="0">
                        <a:solidFill>
                          <a:srgbClr val="7B7B7B"/>
                        </a:solidFill>
                      </a:endParaRPr>
                    </a:p>
                  </a:txBody>
                  <a:tcPr marL="0" marR="0" marT="0" marB="0"/>
                </a:tc>
              </a:tr>
              <a:tr h="230335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Rel. Proc.</a:t>
                      </a:r>
                      <a:endParaRPr lang="en-GB" sz="1200" b="1" dirty="0">
                        <a:solidFill>
                          <a:srgbClr val="7B7B7B"/>
                        </a:solidFill>
                      </a:endParaRPr>
                    </a:p>
                  </a:txBody>
                  <a:tcPr marL="0" marR="0" marT="0" marB="0"/>
                </a:tc>
              </a:tr>
              <a:tr h="111093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Versioning</a:t>
                      </a:r>
                      <a:endParaRPr lang="en-GB" sz="1200" b="1" dirty="0">
                        <a:solidFill>
                          <a:srgbClr val="7B7B7B"/>
                        </a:solidFill>
                      </a:endParaRPr>
                    </a:p>
                  </a:txBody>
                  <a:tcPr marL="0" marR="0" marT="0" marB="0"/>
                </a:tc>
              </a:tr>
              <a:tr h="73356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FFFFFF"/>
                          </a:solidFill>
                        </a:rPr>
                        <a:t>Template</a:t>
                      </a:r>
                      <a:endParaRPr lang="en-GB" sz="1200" b="1" dirty="0">
                        <a:solidFill>
                          <a:srgbClr val="FFFFFF"/>
                        </a:solidFill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ECO</a:t>
                      </a:r>
                    </a:p>
                  </a:txBody>
                  <a:tcPr marL="0" marR="0" marT="0" marB="0"/>
                </a:tc>
              </a:tr>
              <a:tr h="299094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Conclusions</a:t>
                      </a: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2013-03-15</a:t>
            </a:r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EN-MEF-DC and Project Office Support - LSC Meeting</a:t>
            </a:r>
            <a:endParaRPr lang="en-US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767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5043" r="5043"/>
          <a:stretch>
            <a:fillRect/>
          </a:stretch>
        </p:blipFill>
        <p:spPr>
          <a:xfrm>
            <a:off x="457200" y="277813"/>
            <a:ext cx="6508750" cy="5848350"/>
          </a:xfrm>
        </p:spPr>
      </p:pic>
      <p:sp>
        <p:nvSpPr>
          <p:cNvPr id="5" name="TextBox 4"/>
          <p:cNvSpPr txBox="1"/>
          <p:nvPr/>
        </p:nvSpPr>
        <p:spPr>
          <a:xfrm>
            <a:off x="6965950" y="2116667"/>
            <a:ext cx="20078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Complete Instructions in a </a:t>
            </a:r>
            <a:endParaRPr lang="en-GB" dirty="0"/>
          </a:p>
          <a:p>
            <a:r>
              <a:rPr lang="en-GB" dirty="0"/>
              <a:t>P</a:t>
            </a:r>
            <a:r>
              <a:rPr lang="en-GB" dirty="0" smtClean="0"/>
              <a:t>oster (thanks to P. </a:t>
            </a:r>
            <a:r>
              <a:rPr lang="en-GB" dirty="0" err="1" smtClean="0"/>
              <a:t>Bonnal</a:t>
            </a:r>
            <a:r>
              <a:rPr lang="en-GB" dirty="0" smtClean="0"/>
              <a:t>)</a:t>
            </a:r>
            <a:endParaRPr lang="en-GB" dirty="0"/>
          </a:p>
        </p:txBody>
      </p:sp>
      <p:cxnSp>
        <p:nvCxnSpPr>
          <p:cNvPr id="7" name="Straight Arrow Connector 6"/>
          <p:cNvCxnSpPr>
            <a:stCxn id="5" idx="1"/>
          </p:cNvCxnSpPr>
          <p:nvPr/>
        </p:nvCxnSpPr>
        <p:spPr>
          <a:xfrm flipH="1" flipV="1">
            <a:off x="3193144" y="1814287"/>
            <a:ext cx="3772806" cy="90254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965950" y="3930952"/>
            <a:ext cx="20078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Impact analysis</a:t>
            </a:r>
            <a:endParaRPr lang="en-GB" dirty="0"/>
          </a:p>
        </p:txBody>
      </p:sp>
      <p:cxnSp>
        <p:nvCxnSpPr>
          <p:cNvPr id="12" name="Straight Arrow Connector 11"/>
          <p:cNvCxnSpPr>
            <a:stCxn id="11" idx="1"/>
          </p:cNvCxnSpPr>
          <p:nvPr/>
        </p:nvCxnSpPr>
        <p:spPr>
          <a:xfrm flipH="1">
            <a:off x="3810000" y="4115618"/>
            <a:ext cx="3155950" cy="3112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4693605"/>
              </p:ext>
            </p:extLst>
          </p:nvPr>
        </p:nvGraphicFramePr>
        <p:xfrm>
          <a:off x="7438571" y="344715"/>
          <a:ext cx="1366762" cy="149259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66762"/>
              </a:tblGrid>
              <a:tr h="211666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Purpose</a:t>
                      </a:r>
                    </a:p>
                  </a:txBody>
                  <a:tcPr marL="0" marR="0" marT="0" marB="0"/>
                </a:tc>
              </a:tr>
              <a:tr h="202858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Practices</a:t>
                      </a:r>
                      <a:endParaRPr lang="en-GB" sz="1200" b="1" dirty="0">
                        <a:solidFill>
                          <a:srgbClr val="7B7B7B"/>
                        </a:solidFill>
                      </a:endParaRPr>
                    </a:p>
                  </a:txBody>
                  <a:tcPr marL="0" marR="0" marT="0" marB="0"/>
                </a:tc>
              </a:tr>
              <a:tr h="230335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Rel. Proc.</a:t>
                      </a:r>
                      <a:endParaRPr lang="en-GB" sz="1200" b="1" dirty="0">
                        <a:solidFill>
                          <a:srgbClr val="7B7B7B"/>
                        </a:solidFill>
                      </a:endParaRPr>
                    </a:p>
                  </a:txBody>
                  <a:tcPr marL="0" marR="0" marT="0" marB="0"/>
                </a:tc>
              </a:tr>
              <a:tr h="111093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Versioning</a:t>
                      </a:r>
                      <a:endParaRPr lang="en-GB" sz="1200" b="1" dirty="0">
                        <a:solidFill>
                          <a:srgbClr val="7B7B7B"/>
                        </a:solidFill>
                      </a:endParaRPr>
                    </a:p>
                  </a:txBody>
                  <a:tcPr marL="0" marR="0" marT="0" marB="0"/>
                </a:tc>
              </a:tr>
              <a:tr h="73356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FFFFFF"/>
                          </a:solidFill>
                        </a:rPr>
                        <a:t>Template</a:t>
                      </a:r>
                      <a:endParaRPr lang="en-GB" sz="1200" b="1" dirty="0">
                        <a:solidFill>
                          <a:srgbClr val="FFFFFF"/>
                        </a:solidFill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ECO</a:t>
                      </a:r>
                    </a:p>
                  </a:txBody>
                  <a:tcPr marL="0" marR="0" marT="0" marB="0"/>
                </a:tc>
              </a:tr>
              <a:tr h="299094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Conclusions</a:t>
                      </a: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2013-03-15</a:t>
            </a:r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EN-MEF-DC and Project Office Support - LSC Meeting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09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4533" r="-4533"/>
          <a:stretch>
            <a:fillRect/>
          </a:stretch>
        </p:blipFill>
        <p:spPr>
          <a:xfrm>
            <a:off x="457200" y="277813"/>
            <a:ext cx="6508750" cy="5848350"/>
          </a:xfrm>
        </p:spPr>
      </p:pic>
      <p:sp>
        <p:nvSpPr>
          <p:cNvPr id="5" name="TextBox 4"/>
          <p:cNvSpPr txBox="1"/>
          <p:nvPr/>
        </p:nvSpPr>
        <p:spPr>
          <a:xfrm>
            <a:off x="6604000" y="2322286"/>
            <a:ext cx="22376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To be considered as hints when filling in the ECR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7583006"/>
              </p:ext>
            </p:extLst>
          </p:nvPr>
        </p:nvGraphicFramePr>
        <p:xfrm>
          <a:off x="7438571" y="344715"/>
          <a:ext cx="1366762" cy="149259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66762"/>
              </a:tblGrid>
              <a:tr h="211666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Purpose</a:t>
                      </a:r>
                    </a:p>
                  </a:txBody>
                  <a:tcPr marL="0" marR="0" marT="0" marB="0"/>
                </a:tc>
              </a:tr>
              <a:tr h="202858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Practices</a:t>
                      </a:r>
                      <a:endParaRPr lang="en-GB" sz="1200" b="1" dirty="0">
                        <a:solidFill>
                          <a:srgbClr val="7B7B7B"/>
                        </a:solidFill>
                      </a:endParaRPr>
                    </a:p>
                  </a:txBody>
                  <a:tcPr marL="0" marR="0" marT="0" marB="0"/>
                </a:tc>
              </a:tr>
              <a:tr h="230335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Rel. Proc.</a:t>
                      </a:r>
                      <a:endParaRPr lang="en-GB" sz="1200" b="1" dirty="0">
                        <a:solidFill>
                          <a:srgbClr val="7B7B7B"/>
                        </a:solidFill>
                      </a:endParaRPr>
                    </a:p>
                  </a:txBody>
                  <a:tcPr marL="0" marR="0" marT="0" marB="0"/>
                </a:tc>
              </a:tr>
              <a:tr h="111093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Versioning</a:t>
                      </a:r>
                      <a:endParaRPr lang="en-GB" sz="1200" b="1" dirty="0">
                        <a:solidFill>
                          <a:srgbClr val="7B7B7B"/>
                        </a:solidFill>
                      </a:endParaRPr>
                    </a:p>
                  </a:txBody>
                  <a:tcPr marL="0" marR="0" marT="0" marB="0"/>
                </a:tc>
              </a:tr>
              <a:tr h="73356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FFFFFF"/>
                          </a:solidFill>
                        </a:rPr>
                        <a:t>Template</a:t>
                      </a:r>
                      <a:endParaRPr lang="en-GB" sz="1200" b="1" dirty="0">
                        <a:solidFill>
                          <a:srgbClr val="FFFFFF"/>
                        </a:solidFill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ECO</a:t>
                      </a:r>
                    </a:p>
                  </a:txBody>
                  <a:tcPr marL="0" marR="0" marT="0" marB="0"/>
                </a:tc>
              </a:tr>
              <a:tr h="299094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Conclusions</a:t>
                      </a: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2013-03-15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EN-MEF-DC and Project Office Support - LSC Meeting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132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27756" b="-27756"/>
          <a:stretch>
            <a:fillRect/>
          </a:stretch>
        </p:blipFill>
        <p:spPr>
          <a:xfrm>
            <a:off x="457200" y="290513"/>
            <a:ext cx="6508750" cy="5835650"/>
          </a:xfrm>
        </p:spPr>
      </p:pic>
      <p:sp>
        <p:nvSpPr>
          <p:cNvPr id="5" name="TextBox 4"/>
          <p:cNvSpPr txBox="1"/>
          <p:nvPr/>
        </p:nvSpPr>
        <p:spPr>
          <a:xfrm>
            <a:off x="6676571" y="2032000"/>
            <a:ext cx="21650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Budget code </a:t>
            </a:r>
          </a:p>
          <a:p>
            <a:endParaRPr lang="en-GB" dirty="0" smtClean="0"/>
          </a:p>
          <a:p>
            <a:r>
              <a:rPr lang="en-GB" dirty="0" smtClean="0"/>
              <a:t>or</a:t>
            </a:r>
          </a:p>
          <a:p>
            <a:endParaRPr lang="en-GB" dirty="0" smtClean="0"/>
          </a:p>
          <a:p>
            <a:r>
              <a:rPr lang="en-GB" dirty="0" smtClean="0"/>
              <a:t>Statement indicating which group/project is in charge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1803591"/>
              </p:ext>
            </p:extLst>
          </p:nvPr>
        </p:nvGraphicFramePr>
        <p:xfrm>
          <a:off x="7438571" y="344715"/>
          <a:ext cx="1366762" cy="149259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66762"/>
              </a:tblGrid>
              <a:tr h="211666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Purpose</a:t>
                      </a:r>
                    </a:p>
                  </a:txBody>
                  <a:tcPr marL="0" marR="0" marT="0" marB="0"/>
                </a:tc>
              </a:tr>
              <a:tr h="202858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Practices</a:t>
                      </a:r>
                      <a:endParaRPr lang="en-GB" sz="1200" b="1" dirty="0">
                        <a:solidFill>
                          <a:srgbClr val="7B7B7B"/>
                        </a:solidFill>
                      </a:endParaRPr>
                    </a:p>
                  </a:txBody>
                  <a:tcPr marL="0" marR="0" marT="0" marB="0"/>
                </a:tc>
              </a:tr>
              <a:tr h="230335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Rel. Proc.</a:t>
                      </a:r>
                      <a:endParaRPr lang="en-GB" sz="1200" b="1" dirty="0">
                        <a:solidFill>
                          <a:srgbClr val="7B7B7B"/>
                        </a:solidFill>
                      </a:endParaRPr>
                    </a:p>
                  </a:txBody>
                  <a:tcPr marL="0" marR="0" marT="0" marB="0"/>
                </a:tc>
              </a:tr>
              <a:tr h="111093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Versioning</a:t>
                      </a:r>
                      <a:endParaRPr lang="en-GB" sz="1200" b="1" dirty="0">
                        <a:solidFill>
                          <a:srgbClr val="7B7B7B"/>
                        </a:solidFill>
                      </a:endParaRPr>
                    </a:p>
                  </a:txBody>
                  <a:tcPr marL="0" marR="0" marT="0" marB="0"/>
                </a:tc>
              </a:tr>
              <a:tr h="73356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FFFFFF"/>
                          </a:solidFill>
                        </a:rPr>
                        <a:t>Template</a:t>
                      </a:r>
                      <a:endParaRPr lang="en-GB" sz="1200" b="1" dirty="0">
                        <a:solidFill>
                          <a:srgbClr val="FFFFFF"/>
                        </a:solidFill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ECO</a:t>
                      </a:r>
                    </a:p>
                  </a:txBody>
                  <a:tcPr marL="0" marR="0" marT="0" marB="0"/>
                </a:tc>
              </a:tr>
              <a:tr h="299094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7B7B7B"/>
                          </a:solidFill>
                        </a:rPr>
                        <a:t>Conclusions</a:t>
                      </a: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2013-03-15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EN-MEF-DC and Project Office Support - LSC Meeting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907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laza">
  <a:themeElements>
    <a:clrScheme name="Plaza">
      <a:dk1>
        <a:sysClr val="windowText" lastClr="000000"/>
      </a:dk1>
      <a:lt1>
        <a:sysClr val="window" lastClr="FFFFFF"/>
      </a:lt1>
      <a:dk2>
        <a:srgbClr val="333333"/>
      </a:dk2>
      <a:lt2>
        <a:srgbClr val="CCCCCC"/>
      </a:lt2>
      <a:accent1>
        <a:srgbClr val="990000"/>
      </a:accent1>
      <a:accent2>
        <a:srgbClr val="580101"/>
      </a:accent2>
      <a:accent3>
        <a:srgbClr val="E94A00"/>
      </a:accent3>
      <a:accent4>
        <a:srgbClr val="EB8F00"/>
      </a:accent4>
      <a:accent5>
        <a:srgbClr val="A4A4A4"/>
      </a:accent5>
      <a:accent6>
        <a:srgbClr val="666666"/>
      </a:accent6>
      <a:hlink>
        <a:srgbClr val="D01010"/>
      </a:hlink>
      <a:folHlink>
        <a:srgbClr val="E6682E"/>
      </a:folHlink>
    </a:clrScheme>
    <a:fontScheme name="Plaza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Plaza.thmx</Template>
  <TotalTime>5388</TotalTime>
  <Words>816</Words>
  <Application>Microsoft Macintosh PowerPoint</Application>
  <PresentationFormat>On-screen Show (4:3)</PresentationFormat>
  <Paragraphs>195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Plaza</vt:lpstr>
      <vt:lpstr>ECR Template</vt:lpstr>
      <vt:lpstr>Purpose and scope</vt:lpstr>
      <vt:lpstr>Different practices</vt:lpstr>
      <vt:lpstr>Release Procedure</vt:lpstr>
      <vt:lpstr>Versioning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Follow-up (ECO)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ECR Template</dc:title>
  <dc:creator>Samy CHEMLI</dc:creator>
  <cp:lastModifiedBy>Samy CHEMLI</cp:lastModifiedBy>
  <cp:revision>34</cp:revision>
  <dcterms:created xsi:type="dcterms:W3CDTF">2013-03-10T16:46:06Z</dcterms:created>
  <dcterms:modified xsi:type="dcterms:W3CDTF">2013-03-14T19:18:55Z</dcterms:modified>
</cp:coreProperties>
</file>