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15" r:id="rId2"/>
    <p:sldId id="390" r:id="rId3"/>
    <p:sldId id="391" r:id="rId4"/>
    <p:sldId id="410" r:id="rId5"/>
    <p:sldId id="419" r:id="rId6"/>
    <p:sldId id="412" r:id="rId7"/>
    <p:sldId id="393" r:id="rId8"/>
    <p:sldId id="413" r:id="rId9"/>
    <p:sldId id="395" r:id="rId10"/>
    <p:sldId id="396" r:id="rId11"/>
    <p:sldId id="397" r:id="rId12"/>
    <p:sldId id="403" r:id="rId13"/>
    <p:sldId id="404" r:id="rId14"/>
    <p:sldId id="398" r:id="rId15"/>
    <p:sldId id="406" r:id="rId16"/>
    <p:sldId id="400" r:id="rId17"/>
    <p:sldId id="401" r:id="rId18"/>
    <p:sldId id="408" r:id="rId19"/>
    <p:sldId id="402" r:id="rId20"/>
    <p:sldId id="418" r:id="rId21"/>
    <p:sldId id="389" r:id="rId22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iel Ricci" initials="D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000"/>
    <a:srgbClr val="FFCC66"/>
    <a:srgbClr val="FFFF66"/>
    <a:srgbClr val="FF00FF"/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98" autoAdjust="0"/>
    <p:restoredTop sz="95941" autoAdjust="0"/>
  </p:normalViewPr>
  <p:slideViewPr>
    <p:cSldViewPr snapToGrid="0" snapToObjects="1" showGuides="1">
      <p:cViewPr varScale="1">
        <p:scale>
          <a:sx n="87" d="100"/>
          <a:sy n="87" d="100"/>
        </p:scale>
        <p:origin x="-680" y="-96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6BF0A46C-6041-7641-80AE-4034B580B5CC}" type="datetime1">
              <a:rPr lang="en-US" smtClean="0"/>
              <a:t>15/3/13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/>
          <a:lstStyle>
            <a:lvl1pPr algn="r">
              <a:defRPr sz="1200"/>
            </a:lvl1pPr>
          </a:lstStyle>
          <a:p>
            <a:fld id="{70E67D4C-AAC1-154D-BC96-37136F91D8A4}" type="datetime1">
              <a:rPr lang="en-US" smtClean="0"/>
              <a:t>15/3/13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86" tIns="45793" rIns="91586" bIns="4579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586" tIns="45793" rIns="91586" bIns="457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586" tIns="45793" rIns="91586" bIns="45793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In the case of Fibres, the </a:t>
            </a:r>
            <a:r>
              <a:rPr lang="fr-FR" dirty="0" err="1" smtClean="0"/>
              <a:t>procurement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material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included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contract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49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All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constituted</a:t>
            </a:r>
            <a:r>
              <a:rPr lang="fr-FR" baseline="0" dirty="0" smtClean="0"/>
              <a:t> for us of </a:t>
            </a: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orders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installing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machine ares. The concept of </a:t>
            </a:r>
            <a:r>
              <a:rPr lang="fr-FR" baseline="0" dirty="0" err="1" smtClean="0"/>
              <a:t>campaign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consists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decomposing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re-organizing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works</a:t>
            </a:r>
            <a:r>
              <a:rPr lang="fr-FR" baseline="0" dirty="0" smtClean="0"/>
              <a:t> by </a:t>
            </a:r>
            <a:r>
              <a:rPr lang="fr-FR" baseline="0" dirty="0" err="1" smtClean="0"/>
              <a:t>geographical</a:t>
            </a:r>
            <a:r>
              <a:rPr lang="fr-FR" baseline="0" dirty="0" smtClean="0"/>
              <a:t> areas </a:t>
            </a:r>
            <a:r>
              <a:rPr lang="fr-FR" baseline="0" dirty="0" err="1" smtClean="0"/>
              <a:t>allowing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optimize</a:t>
            </a:r>
            <a:r>
              <a:rPr lang="fr-FR" baseline="0" dirty="0" smtClean="0"/>
              <a:t> the intervention time in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area, the </a:t>
            </a:r>
            <a:r>
              <a:rPr lang="fr-FR" baseline="0" dirty="0" err="1" smtClean="0"/>
              <a:t>necessary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resources</a:t>
            </a:r>
            <a:r>
              <a:rPr lang="fr-FR" baseline="0" dirty="0" smtClean="0"/>
              <a:t> and the </a:t>
            </a:r>
            <a:r>
              <a:rPr lang="fr-FR" baseline="0" dirty="0" err="1" smtClean="0"/>
              <a:t>overall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plannning</a:t>
            </a:r>
            <a:r>
              <a:rPr lang="fr-FR" baseline="0" dirty="0" smtClean="0"/>
              <a:t> to fit all </a:t>
            </a:r>
            <a:r>
              <a:rPr lang="fr-FR" baseline="0" dirty="0" err="1" smtClean="0"/>
              <a:t>campaigns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19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Balancing</a:t>
            </a:r>
            <a:r>
              <a:rPr lang="fr-FR" dirty="0" smtClean="0"/>
              <a:t> the </a:t>
            </a:r>
            <a:r>
              <a:rPr lang="fr-FR" dirty="0" err="1" smtClean="0"/>
              <a:t>contractors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important to </a:t>
            </a:r>
            <a:r>
              <a:rPr lang="fr-FR" dirty="0" err="1" smtClean="0"/>
              <a:t>guarantee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both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motivated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invest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efforts in the LS1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815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introduced</a:t>
            </a:r>
            <a:r>
              <a:rPr lang="fr-FR" baseline="0" dirty="0" smtClean="0"/>
              <a:t> a new support unit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task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assist</a:t>
            </a:r>
            <a:r>
              <a:rPr lang="fr-FR" baseline="0" dirty="0" smtClean="0"/>
              <a:t> and help to manage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delicate</a:t>
            </a:r>
            <a:r>
              <a:rPr lang="fr-FR" baseline="0" dirty="0" smtClean="0"/>
              <a:t> aspects of the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such</a:t>
            </a:r>
            <a:r>
              <a:rPr lang="fr-FR" baseline="0" dirty="0" smtClean="0"/>
              <a:t> as planning &amp; monitoring, …..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 support unit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coordinated</a:t>
            </a:r>
            <a:r>
              <a:rPr lang="fr-FR" baseline="0" dirty="0" smtClean="0"/>
              <a:t> by a support manager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much</a:t>
            </a:r>
            <a:r>
              <a:rPr lang="fr-FR" baseline="0" dirty="0" smtClean="0"/>
              <a:t> more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just</a:t>
            </a:r>
            <a:r>
              <a:rPr lang="fr-FR" baseline="0" dirty="0" smtClean="0"/>
              <a:t> a unit </a:t>
            </a:r>
            <a:r>
              <a:rPr lang="fr-FR" baseline="0" dirty="0" err="1" smtClean="0"/>
              <a:t>coordinator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senior manager </a:t>
            </a:r>
            <a:r>
              <a:rPr lang="fr-FR" baseline="0" dirty="0" err="1" smtClean="0"/>
              <a:t>working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together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section leader in running the </a:t>
            </a:r>
            <a:r>
              <a:rPr lang="fr-FR" baseline="0" dirty="0" err="1" smtClean="0"/>
              <a:t>whole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 of a section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the size of a group.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 support unit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not the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enhancement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reorganized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block to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by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cells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The </a:t>
            </a:r>
            <a:r>
              <a:rPr lang="fr-FR" baseline="0" dirty="0" err="1" smtClean="0"/>
              <a:t>idea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delegate</a:t>
            </a:r>
            <a:r>
              <a:rPr lang="fr-FR" baseline="0" dirty="0" smtClean="0"/>
              <a:t> the supervision of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surveyors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contrator</a:t>
            </a:r>
            <a:r>
              <a:rPr lang="fr-FR" baseline="0" dirty="0" smtClean="0"/>
              <a:t> team to the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manager </a:t>
            </a:r>
            <a:r>
              <a:rPr lang="fr-FR" baseline="0" dirty="0" err="1" smtClean="0"/>
              <a:t>responsible</a:t>
            </a:r>
            <a:r>
              <a:rPr lang="fr-FR" baseline="0" dirty="0" smtClean="0"/>
              <a:t> for one or more </a:t>
            </a:r>
            <a:r>
              <a:rPr lang="fr-FR" baseline="0" dirty="0" err="1" smtClean="0"/>
              <a:t>activities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time the </a:t>
            </a:r>
            <a:r>
              <a:rPr lang="fr-FR" baseline="0" dirty="0" err="1" smtClean="0"/>
              <a:t>experienced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manager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partially</a:t>
            </a:r>
            <a:r>
              <a:rPr lang="fr-FR" baseline="0" dirty="0" smtClean="0"/>
              <a:t> train a </a:t>
            </a:r>
            <a:r>
              <a:rPr lang="fr-FR" baseline="0" dirty="0" err="1" smtClean="0"/>
              <a:t>less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experienced</a:t>
            </a:r>
            <a:r>
              <a:rPr lang="fr-FR" baseline="0" dirty="0" smtClean="0"/>
              <a:t> one.</a:t>
            </a:r>
          </a:p>
          <a:p>
            <a:r>
              <a:rPr lang="fr-FR" baseline="0" dirty="0" smtClean="0"/>
              <a:t>In practice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abrupt injection of </a:t>
            </a:r>
            <a:r>
              <a:rPr lang="fr-FR" baseline="0" dirty="0" err="1" smtClean="0"/>
              <a:t>newcomers</a:t>
            </a:r>
            <a:r>
              <a:rPr lang="fr-FR" baseline="0" dirty="0" smtClean="0"/>
              <a:t> in the section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mechanism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not </a:t>
            </a:r>
            <a:r>
              <a:rPr lang="fr-FR" baseline="0" dirty="0" err="1" smtClean="0"/>
              <a:t>yet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perfectioned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huge</a:t>
            </a:r>
            <a:r>
              <a:rPr lang="fr-FR" baseline="0" dirty="0" smtClean="0"/>
              <a:t> training </a:t>
            </a:r>
            <a:r>
              <a:rPr lang="fr-FR" baseline="0" dirty="0" err="1" smtClean="0"/>
              <a:t>load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falling</a:t>
            </a:r>
            <a:r>
              <a:rPr lang="fr-FR" baseline="0" dirty="0" smtClean="0"/>
              <a:t> on the unit </a:t>
            </a:r>
            <a:r>
              <a:rPr lang="fr-FR" baseline="0" dirty="0" err="1" smtClean="0"/>
              <a:t>coordinators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However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believe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mechanism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become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really</a:t>
            </a:r>
            <a:r>
              <a:rPr lang="fr-FR" baseline="0" dirty="0" smtClean="0"/>
              <a:t> efficient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for the future </a:t>
            </a:r>
            <a:r>
              <a:rPr lang="fr-FR" baseline="0" dirty="0" err="1" smtClean="0"/>
              <a:t>shutdowns</a:t>
            </a:r>
            <a:r>
              <a:rPr lang="fr-FR" baseline="0" dirty="0" smtClean="0"/>
              <a:t> if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manage to </a:t>
            </a:r>
            <a:r>
              <a:rPr lang="fr-FR" baseline="0" dirty="0" err="1" smtClean="0"/>
              <a:t>stabilize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block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enough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experienced</a:t>
            </a:r>
            <a:r>
              <a:rPr lang="fr-FR" baseline="0" dirty="0" smtClean="0"/>
              <a:t> staff.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22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LINAC4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far </a:t>
            </a:r>
            <a:r>
              <a:rPr lang="fr-FR" baseline="0" dirty="0" err="1" smtClean="0"/>
              <a:t>successful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gives</a:t>
            </a:r>
            <a:r>
              <a:rPr lang="fr-FR" baseline="0" dirty="0" smtClean="0"/>
              <a:t> us good </a:t>
            </a:r>
            <a:r>
              <a:rPr lang="fr-FR" baseline="0" dirty="0" err="1" smtClean="0"/>
              <a:t>hope</a:t>
            </a:r>
            <a:r>
              <a:rPr lang="fr-FR" baseline="0" dirty="0" smtClean="0"/>
              <a:t> for the future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50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 smtClean="0"/>
              <a:t>Note: LHC </a:t>
            </a:r>
            <a:r>
              <a:rPr lang="fr-FR" sz="1200" dirty="0" err="1" smtClean="0"/>
              <a:t>dominates</a:t>
            </a:r>
            <a:r>
              <a:rPr lang="fr-FR" sz="1200" dirty="0" smtClean="0"/>
              <a:t> the planning </a:t>
            </a:r>
            <a:r>
              <a:rPr lang="fr-FR" sz="1200" dirty="0" smtClean="0">
                <a:sym typeface="Wingdings"/>
              </a:rPr>
              <a:t></a:t>
            </a:r>
          </a:p>
          <a:p>
            <a:pPr marL="179388"/>
            <a:r>
              <a:rPr lang="fr-FR" sz="1200" dirty="0" err="1" smtClean="0">
                <a:sym typeface="Wingdings"/>
              </a:rPr>
              <a:t>critical</a:t>
            </a:r>
            <a:r>
              <a:rPr lang="fr-FR" sz="1200" dirty="0" smtClean="0">
                <a:sym typeface="Wingdings"/>
              </a:rPr>
              <a:t> not to change </a:t>
            </a:r>
            <a:r>
              <a:rPr lang="fr-FR" sz="1200" dirty="0" err="1" smtClean="0">
                <a:sym typeface="Wingdings"/>
              </a:rPr>
              <a:t>accessibility</a:t>
            </a:r>
            <a:r>
              <a:rPr lang="fr-FR" sz="1200" dirty="0" smtClean="0">
                <a:sym typeface="Wingdings"/>
              </a:rPr>
              <a:t> for CF,</a:t>
            </a:r>
            <a:endParaRPr lang="fr-FR" sz="1200" dirty="0" smtClean="0"/>
          </a:p>
          <a:p>
            <a:pPr marL="179388"/>
            <a:r>
              <a:rPr lang="fr-FR" sz="1200" dirty="0" smtClean="0"/>
              <a:t>PS and SPS </a:t>
            </a:r>
            <a:r>
              <a:rPr lang="fr-FR" sz="1200" dirty="0" err="1" smtClean="0"/>
              <a:t>load</a:t>
            </a:r>
            <a:r>
              <a:rPr lang="fr-FR" sz="1200" dirty="0" smtClean="0"/>
              <a:t> </a:t>
            </a:r>
            <a:r>
              <a:rPr lang="fr-FR" sz="1200" dirty="0" err="1" smtClean="0"/>
              <a:t>curves</a:t>
            </a:r>
            <a:r>
              <a:rPr lang="fr-FR" sz="1200" dirty="0" smtClean="0"/>
              <a:t> </a:t>
            </a:r>
            <a:r>
              <a:rPr lang="fr-FR" sz="1200" dirty="0" err="1" smtClean="0"/>
              <a:t>compensate</a:t>
            </a:r>
            <a:r>
              <a:rPr lang="fr-FR" sz="1200" dirty="0" smtClean="0"/>
              <a:t> </a:t>
            </a:r>
            <a:r>
              <a:rPr lang="fr-FR" sz="1200" dirty="0" err="1" smtClean="0"/>
              <a:t>each</a:t>
            </a:r>
            <a:r>
              <a:rPr lang="fr-FR" sz="1200" dirty="0" smtClean="0"/>
              <a:t> </a:t>
            </a:r>
            <a:r>
              <a:rPr lang="fr-FR" sz="1200" dirty="0" err="1" smtClean="0"/>
              <a:t>other</a:t>
            </a:r>
            <a:endParaRPr lang="fr-FR" sz="1200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398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report to the LSC meetings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58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: </a:t>
            </a:r>
            <a:r>
              <a:rPr lang="fr-FR" dirty="0" err="1" smtClean="0"/>
              <a:t>procured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copper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procured</a:t>
            </a:r>
            <a:r>
              <a:rPr lang="fr-FR" baseline="0" dirty="0" smtClean="0"/>
              <a:t> 60% for fibres, the </a:t>
            </a:r>
            <a:r>
              <a:rPr lang="fr-FR" baseline="0" dirty="0" err="1" smtClean="0"/>
              <a:t>rest</a:t>
            </a:r>
            <a:r>
              <a:rPr lang="fr-FR" baseline="0" dirty="0" smtClean="0"/>
              <a:t> of the production in </a:t>
            </a:r>
            <a:r>
              <a:rPr lang="fr-FR" baseline="0" dirty="0" err="1" smtClean="0"/>
              <a:t>schedule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far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607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Cabling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strategical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activity</a:t>
            </a:r>
            <a:r>
              <a:rPr lang="fr-FR" baseline="0" dirty="0" smtClean="0"/>
              <a:t> for CERN </a:t>
            </a:r>
            <a:r>
              <a:rPr lang="fr-FR" baseline="0" dirty="0" err="1" smtClean="0"/>
              <a:t>functioning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providing</a:t>
            </a:r>
            <a:r>
              <a:rPr lang="fr-FR" baseline="0" dirty="0" smtClean="0"/>
              <a:t> support to all </a:t>
            </a:r>
            <a:r>
              <a:rPr lang="fr-FR" baseline="0" dirty="0" err="1" smtClean="0"/>
              <a:t>departments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big</a:t>
            </a:r>
            <a:r>
              <a:rPr lang="fr-FR" baseline="0" dirty="0" smtClean="0"/>
              <a:t> challenges for LS1.</a:t>
            </a:r>
          </a:p>
          <a:p>
            <a:r>
              <a:rPr lang="fr-FR" baseline="0" dirty="0" smtClean="0"/>
              <a:t>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challenges, EL-CF </a:t>
            </a:r>
            <a:r>
              <a:rPr lang="fr-FR" baseline="0" dirty="0" err="1" smtClean="0"/>
              <a:t>icreased</a:t>
            </a:r>
            <a:r>
              <a:rPr lang="fr-FR" baseline="0" dirty="0" smtClean="0"/>
              <a:t>…..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57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Cabling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word</a:t>
            </a:r>
            <a:r>
              <a:rPr lang="fr-FR" baseline="0" dirty="0" smtClean="0"/>
              <a:t> for an </a:t>
            </a:r>
            <a:r>
              <a:rPr lang="fr-FR" baseline="0" dirty="0" err="1" smtClean="0"/>
              <a:t>activity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concerning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copper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optical</a:t>
            </a:r>
            <a:r>
              <a:rPr lang="fr-FR" baseline="0" dirty="0" smtClean="0"/>
              <a:t> fibres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68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started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problems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past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WCC </a:t>
            </a:r>
            <a:r>
              <a:rPr lang="fr-FR" baseline="0" dirty="0" err="1" smtClean="0"/>
              <a:t>hoses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contain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halogen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started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develop</a:t>
            </a:r>
            <a:r>
              <a:rPr lang="fr-FR" baseline="0" dirty="0" smtClean="0"/>
              <a:t> cracks. This </a:t>
            </a:r>
            <a:r>
              <a:rPr lang="fr-FR" baseline="0" dirty="0" err="1" smtClean="0"/>
              <a:t>generated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compelling</a:t>
            </a:r>
            <a:r>
              <a:rPr lang="fr-FR" baseline="0" dirty="0" smtClean="0"/>
              <a:t> LHC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replacement.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There are </a:t>
            </a:r>
            <a:r>
              <a:rPr lang="fr-FR" baseline="0" dirty="0" err="1" smtClean="0"/>
              <a:t>two</a:t>
            </a:r>
            <a:r>
              <a:rPr lang="fr-FR" baseline="0" dirty="0" smtClean="0"/>
              <a:t> cases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represent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happen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the section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understaffed</a:t>
            </a:r>
            <a:r>
              <a:rPr lang="fr-FR" baseline="0" dirty="0" smtClean="0"/>
              <a:t> (as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past</a:t>
            </a:r>
            <a:r>
              <a:rPr lang="fr-FR" baseline="0" dirty="0" smtClean="0"/>
              <a:t>) and has to drop the engineering support, </a:t>
            </a:r>
            <a:r>
              <a:rPr lang="fr-FR" baseline="0" dirty="0" err="1" smtClean="0"/>
              <a:t>corresponding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cases to </a:t>
            </a:r>
            <a:r>
              <a:rPr lang="fr-FR" baseline="0" dirty="0" err="1" smtClean="0"/>
              <a:t>missing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quality</a:t>
            </a:r>
            <a:r>
              <a:rPr lang="fr-FR" baseline="0" dirty="0" smtClean="0"/>
              <a:t> control on the </a:t>
            </a:r>
            <a:r>
              <a:rPr lang="fr-FR" baseline="0" dirty="0" err="1" smtClean="0"/>
              <a:t>supplied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products</a:t>
            </a:r>
            <a:r>
              <a:rPr lang="fr-FR" baseline="0" dirty="0" smtClean="0"/>
              <a:t>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68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Large clean-up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campaigns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shall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organized</a:t>
            </a:r>
            <a:endParaRPr lang="fr-FR" baseline="0" dirty="0" smtClean="0"/>
          </a:p>
          <a:p>
            <a:r>
              <a:rPr lang="fr-FR" baseline="0" dirty="0" smtClean="0"/>
              <a:t>Our service supports on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. </a:t>
            </a:r>
          </a:p>
          <a:p>
            <a:r>
              <a:rPr lang="fr-FR" baseline="0" dirty="0" err="1" smtClean="0"/>
              <a:t>However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cannot</a:t>
            </a:r>
            <a:r>
              <a:rPr lang="fr-FR" baseline="0" dirty="0" smtClean="0"/>
              <a:t> do engineering support for </a:t>
            </a:r>
            <a:r>
              <a:rPr lang="fr-FR" baseline="0" dirty="0" err="1" smtClean="0"/>
              <a:t>preparing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these</a:t>
            </a:r>
            <a:r>
              <a:rPr lang="fr-FR" baseline="0" dirty="0" smtClean="0"/>
              <a:t> large </a:t>
            </a:r>
            <a:r>
              <a:rPr lang="fr-FR" baseline="0" dirty="0" err="1" smtClean="0"/>
              <a:t>project</a:t>
            </a:r>
            <a:r>
              <a:rPr lang="fr-FR" baseline="0" dirty="0" smtClean="0"/>
              <a:t>, the </a:t>
            </a:r>
            <a:r>
              <a:rPr lang="fr-FR" baseline="0" dirty="0" err="1" smtClean="0"/>
              <a:t>consequence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cannot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pulled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anymore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users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eg</a:t>
            </a:r>
            <a:r>
              <a:rPr lang="fr-FR" baseline="0" dirty="0" smtClean="0"/>
              <a:t>. SPS-P5, SPS-BA3)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68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LS1 </a:t>
            </a:r>
            <a:r>
              <a:rPr lang="fr-FR" dirty="0" err="1" smtClean="0"/>
              <a:t>represents</a:t>
            </a:r>
            <a:r>
              <a:rPr lang="fr-FR" dirty="0" smtClean="0"/>
              <a:t> a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challege</a:t>
            </a:r>
            <a:r>
              <a:rPr lang="fr-FR" dirty="0" smtClean="0"/>
              <a:t> for us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extraordinary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increase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cabling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projects</a:t>
            </a:r>
            <a:r>
              <a:rPr lang="fr-FR" baseline="0" dirty="0" smtClean="0"/>
              <a:t>.</a:t>
            </a:r>
            <a:endParaRPr lang="fr-FR" dirty="0" smtClean="0"/>
          </a:p>
          <a:p>
            <a:r>
              <a:rPr lang="fr-FR" dirty="0" smtClean="0"/>
              <a:t>The graph </a:t>
            </a:r>
            <a:r>
              <a:rPr lang="fr-FR" dirty="0" err="1" smtClean="0"/>
              <a:t>give</a:t>
            </a:r>
            <a:r>
              <a:rPr lang="fr-FR" dirty="0" smtClean="0"/>
              <a:t> an indication of how the</a:t>
            </a:r>
            <a:r>
              <a:rPr lang="fr-FR" baseline="0" dirty="0" smtClean="0"/>
              <a:t> budget </a:t>
            </a:r>
            <a:r>
              <a:rPr lang="fr-FR" baseline="0" dirty="0" err="1" smtClean="0"/>
              <a:t>related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contractor</a:t>
            </a:r>
            <a:r>
              <a:rPr lang="fr-FR" baseline="0" dirty="0" smtClean="0"/>
              <a:t> services </a:t>
            </a:r>
            <a:r>
              <a:rPr lang="fr-FR" baseline="0" dirty="0" err="1" smtClean="0"/>
              <a:t>grew</a:t>
            </a:r>
            <a:r>
              <a:rPr lang="fr-FR" baseline="0" dirty="0" smtClean="0"/>
              <a:t> up </a:t>
            </a:r>
            <a:r>
              <a:rPr lang="fr-FR" baseline="0" dirty="0" err="1" smtClean="0"/>
              <a:t>since</a:t>
            </a:r>
            <a:r>
              <a:rPr lang="fr-FR" baseline="0" dirty="0" smtClean="0"/>
              <a:t> 2011.</a:t>
            </a:r>
          </a:p>
          <a:p>
            <a:r>
              <a:rPr lang="fr-FR" dirty="0" smtClean="0"/>
              <a:t>In </a:t>
            </a:r>
            <a:r>
              <a:rPr lang="fr-FR" dirty="0" err="1" smtClean="0"/>
              <a:t>terms</a:t>
            </a:r>
            <a:r>
              <a:rPr lang="fr-FR" baseline="0" dirty="0" smtClean="0"/>
              <a:t> of volumes…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 extension of computer centre for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qualify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supply</a:t>
            </a:r>
            <a:r>
              <a:rPr lang="fr-FR" baseline="0" dirty="0" smtClean="0"/>
              <a:t> new </a:t>
            </a:r>
            <a:r>
              <a:rPr lang="fr-FR" baseline="0" dirty="0" err="1" smtClean="0"/>
              <a:t>cutting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edge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and components capable to </a:t>
            </a:r>
            <a:r>
              <a:rPr lang="fr-FR" baseline="0" dirty="0" err="1" smtClean="0"/>
              <a:t>sustain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high</a:t>
            </a:r>
            <a:r>
              <a:rPr lang="fr-FR" baseline="0" dirty="0" smtClean="0"/>
              <a:t> data </a:t>
            </a:r>
            <a:r>
              <a:rPr lang="fr-FR" baseline="0" dirty="0" err="1" smtClean="0"/>
              <a:t>throughput</a:t>
            </a:r>
            <a:r>
              <a:rPr lang="fr-FR" baseline="0" dirty="0" smtClean="0"/>
              <a:t> (100 Gb/s)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1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Take</a:t>
            </a:r>
            <a:r>
              <a:rPr lang="fr-FR" dirty="0" smtClean="0"/>
              <a:t> </a:t>
            </a:r>
            <a:r>
              <a:rPr lang="fr-FR" dirty="0" err="1" smtClean="0"/>
              <a:t>advantage</a:t>
            </a:r>
            <a:r>
              <a:rPr lang="fr-FR" dirty="0" smtClean="0"/>
              <a:t> of the expertise </a:t>
            </a:r>
            <a:r>
              <a:rPr lang="fr-FR" dirty="0" err="1" smtClean="0"/>
              <a:t>acquired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try</a:t>
            </a:r>
            <a:r>
              <a:rPr lang="fr-FR" baseline="0" dirty="0" smtClean="0"/>
              <a:t> to not </a:t>
            </a:r>
            <a:r>
              <a:rPr lang="fr-FR" baseline="0" dirty="0" err="1" smtClean="0"/>
              <a:t>loose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Staff: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compensated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increase</a:t>
            </a:r>
            <a:r>
              <a:rPr lang="fr-FR" baseline="0" dirty="0" smtClean="0"/>
              <a:t> for LS1 by </a:t>
            </a:r>
            <a:r>
              <a:rPr lang="fr-FR" baseline="0" dirty="0" err="1" smtClean="0"/>
              <a:t>removing</a:t>
            </a:r>
            <a:r>
              <a:rPr lang="fr-FR" baseline="0" dirty="0" smtClean="0"/>
              <a:t> all the engineering </a:t>
            </a:r>
            <a:r>
              <a:rPr lang="fr-FR" baseline="0" dirty="0" err="1" smtClean="0"/>
              <a:t>works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focusing</a:t>
            </a:r>
            <a:r>
              <a:rPr lang="fr-FR" baseline="0" dirty="0" smtClean="0"/>
              <a:t> the staff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on </a:t>
            </a:r>
            <a:r>
              <a:rPr lang="fr-FR" baseline="0" dirty="0" err="1" smtClean="0"/>
              <a:t>pulling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cables</a:t>
            </a:r>
            <a:r>
              <a:rPr lang="fr-FR" baseline="0" dirty="0" smtClean="0"/>
              <a:t> (as a </a:t>
            </a:r>
            <a:r>
              <a:rPr lang="fr-FR" baseline="0" dirty="0" err="1" smtClean="0"/>
              <a:t>result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cannot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preparation</a:t>
            </a:r>
            <a:r>
              <a:rPr lang="fr-FR" baseline="0" dirty="0" smtClean="0"/>
              <a:t> for the future </a:t>
            </a:r>
            <a:r>
              <a:rPr lang="fr-FR" baseline="0" dirty="0" err="1" smtClean="0"/>
              <a:t>projects</a:t>
            </a:r>
            <a:r>
              <a:rPr lang="fr-FR" baseline="0" dirty="0" smtClean="0"/>
              <a:t>)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Managing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challenging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becase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being</a:t>
            </a:r>
            <a:r>
              <a:rPr lang="fr-FR" baseline="0" dirty="0" smtClean="0"/>
              <a:t> all people </a:t>
            </a:r>
            <a:r>
              <a:rPr lang="fr-FR" baseline="0" dirty="0" err="1" smtClean="0"/>
              <a:t>newcomers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are not </a:t>
            </a:r>
            <a:r>
              <a:rPr lang="fr-FR" baseline="0" dirty="0" err="1" smtClean="0"/>
              <a:t>yet</a:t>
            </a:r>
            <a:r>
              <a:rPr lang="fr-FR" baseline="0" dirty="0" smtClean="0"/>
              <a:t> expert and </a:t>
            </a:r>
            <a:r>
              <a:rPr lang="fr-FR" baseline="0" dirty="0" err="1" smtClean="0"/>
              <a:t>trained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enough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coordinate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efficiently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people or </a:t>
            </a:r>
            <a:r>
              <a:rPr lang="fr-FR" baseline="0" dirty="0" err="1" smtClean="0"/>
              <a:t>small</a:t>
            </a:r>
            <a:r>
              <a:rPr lang="fr-FR" baseline="0" dirty="0" smtClean="0"/>
              <a:t> teams.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9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with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:</a:t>
            </a:r>
          </a:p>
          <a:p>
            <a:r>
              <a:rPr lang="fr-FR" baseline="0" dirty="0" smtClean="0"/>
              <a:t>Section:</a:t>
            </a:r>
          </a:p>
          <a:p>
            <a:pPr marL="171724" indent="-171724">
              <a:buFontTx/>
              <a:buChar char="-"/>
            </a:pPr>
            <a:r>
              <a:rPr lang="fr-FR" baseline="0" dirty="0" smtClean="0"/>
              <a:t>Put in place a new </a:t>
            </a:r>
            <a:r>
              <a:rPr lang="fr-FR" baseline="0" dirty="0" err="1" smtClean="0"/>
              <a:t>seciton</a:t>
            </a:r>
            <a:r>
              <a:rPr lang="fr-FR" baseline="0" dirty="0" smtClean="0"/>
              <a:t> structure</a:t>
            </a:r>
          </a:p>
          <a:p>
            <a:pPr marL="171724" indent="-171724">
              <a:buFontTx/>
              <a:buChar char="-"/>
            </a:pPr>
            <a:r>
              <a:rPr lang="fr-FR" baseline="0" dirty="0" err="1" smtClean="0"/>
              <a:t>Asked</a:t>
            </a:r>
            <a:r>
              <a:rPr lang="fr-FR" baseline="0" dirty="0" smtClean="0"/>
              <a:t> « expert » help to the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groups</a:t>
            </a:r>
          </a:p>
          <a:p>
            <a:r>
              <a:rPr lang="fr-FR" baseline="0" dirty="0" smtClean="0"/>
              <a:t>Contractors:</a:t>
            </a:r>
          </a:p>
          <a:p>
            <a:pPr marL="171724" indent="-171724">
              <a:buFontTx/>
              <a:buChar char="-"/>
            </a:pPr>
            <a:r>
              <a:rPr lang="fr-FR" baseline="0" dirty="0" err="1" smtClean="0"/>
              <a:t>Anticipate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contractor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(planning and </a:t>
            </a:r>
            <a:r>
              <a:rPr lang="fr-FR" baseline="0" dirty="0" err="1" smtClean="0"/>
              <a:t>load</a:t>
            </a:r>
            <a:r>
              <a:rPr lang="fr-FR" baseline="0" dirty="0" smtClean="0"/>
              <a:t> curves) and organise training courses</a:t>
            </a:r>
          </a:p>
          <a:p>
            <a:pPr marL="171724" indent="-171724">
              <a:buFontTx/>
              <a:buChar char="-"/>
            </a:pPr>
            <a:r>
              <a:rPr lang="fr-FR" baseline="0" dirty="0" err="1" smtClean="0"/>
              <a:t>Increased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number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supervisors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9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The </a:t>
            </a:r>
            <a:r>
              <a:rPr lang="fr-FR" dirty="0" err="1" smtClean="0"/>
              <a:t>increase</a:t>
            </a:r>
            <a:r>
              <a:rPr lang="fr-FR" dirty="0" smtClean="0"/>
              <a:t> in </a:t>
            </a:r>
            <a:r>
              <a:rPr lang="fr-FR" dirty="0" err="1" smtClean="0"/>
              <a:t>co-activity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load</a:t>
            </a:r>
            <a:r>
              <a:rPr lang="fr-FR" baseline="0" dirty="0" smtClean="0"/>
              <a:t> once more the engineering part of the section (</a:t>
            </a:r>
            <a:r>
              <a:rPr lang="fr-FR" baseline="0" dirty="0" err="1" smtClean="0"/>
              <a:t>managerial+coordination</a:t>
            </a:r>
            <a:r>
              <a:rPr lang="fr-FR" baseline="0" dirty="0" smtClean="0"/>
              <a:t>)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49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summarized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slide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8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D. Ricci – CERN, LSC meeting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fr-CH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noProof="0" smtClean="0"/>
              <a:t>Click to edit Master text styles</a:t>
            </a:r>
          </a:p>
          <a:p>
            <a:pPr lvl="1" eaLnBrk="1" latinLnBrk="0" hangingPunct="1"/>
            <a:r>
              <a:rPr kumimoji="0" lang="fr-CH" noProof="0" smtClean="0"/>
              <a:t>Second level</a:t>
            </a:r>
          </a:p>
          <a:p>
            <a:pPr lvl="2" eaLnBrk="1" latinLnBrk="0" hangingPunct="1"/>
            <a:r>
              <a:rPr kumimoji="0" lang="fr-CH" noProof="0" smtClean="0"/>
              <a:t>Third level</a:t>
            </a:r>
          </a:p>
          <a:p>
            <a:pPr lvl="3" eaLnBrk="1" latinLnBrk="0" hangingPunct="1"/>
            <a:r>
              <a:rPr kumimoji="0" lang="fr-CH" noProof="0" smtClean="0"/>
              <a:t>Fourth level</a:t>
            </a:r>
          </a:p>
          <a:p>
            <a:pPr lvl="4" eaLnBrk="1" latinLnBrk="0" hangingPunct="1"/>
            <a:r>
              <a:rPr kumimoji="0" lang="fr-CH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D. Ricci – CERN, LSC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microsoft.com/office/2007/relationships/hdphoto" Target="../media/hdphoto1.wdp"/><Relationship Id="rId5" Type="http://schemas.openxmlformats.org/officeDocument/2006/relationships/image" Target="../media/image7.jpeg"/><Relationship Id="rId6" Type="http://schemas.microsoft.com/office/2007/relationships/hdphoto" Target="../media/hdphoto2.wdp"/><Relationship Id="rId7" Type="http://schemas.openxmlformats.org/officeDocument/2006/relationships/image" Target="../media/image8.jpeg"/><Relationship Id="rId8" Type="http://schemas.microsoft.com/office/2007/relationships/hdphoto" Target="../media/hdphoto3.wdp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49988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LS1 </a:t>
            </a:r>
            <a:r>
              <a:rPr lang="en-US" dirty="0">
                <a:solidFill>
                  <a:schemeClr val="bg1"/>
                </a:solidFill>
              </a:rPr>
              <a:t>Cabling Strategy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LS1 Committee (LSC) – 15 Mar 2013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Daniel RICCI 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on behalf of the </a:t>
            </a:r>
            <a:r>
              <a:rPr lang="en-US" sz="1600" u="sng" dirty="0" smtClean="0"/>
              <a:t>Cabling and Optical </a:t>
            </a:r>
            <a:r>
              <a:rPr lang="en-US" sz="1600" u="sng" dirty="0" err="1" smtClean="0"/>
              <a:t>Fibre</a:t>
            </a:r>
            <a:r>
              <a:rPr lang="en-US" sz="1600" u="sng" dirty="0" smtClean="0"/>
              <a:t> Section</a:t>
            </a:r>
            <a:r>
              <a:rPr lang="en-US" sz="1600" dirty="0" smtClean="0"/>
              <a:t> (EN-EL-CF)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Facing </a:t>
            </a:r>
            <a:r>
              <a:rPr lang="fr-FR" dirty="0" err="1" smtClean="0">
                <a:solidFill>
                  <a:schemeClr val="tx2"/>
                </a:solidFill>
              </a:rPr>
              <a:t>technical</a:t>
            </a:r>
            <a:r>
              <a:rPr lang="fr-FR" dirty="0" smtClean="0">
                <a:solidFill>
                  <a:schemeClr val="tx2"/>
                </a:solidFill>
              </a:rPr>
              <a:t> challenges: </a:t>
            </a:r>
          </a:p>
          <a:p>
            <a:pPr lvl="1"/>
            <a:r>
              <a:rPr lang="fr-FR" dirty="0" err="1" smtClean="0">
                <a:solidFill>
                  <a:srgbClr val="008000"/>
                </a:solidFill>
              </a:rPr>
              <a:t>Anticipate</a:t>
            </a:r>
            <a:r>
              <a:rPr lang="fr-FR" dirty="0" smtClean="0">
                <a:solidFill>
                  <a:srgbClr val="008000"/>
                </a:solidFill>
              </a:rPr>
              <a:t> qualification and </a:t>
            </a:r>
            <a:r>
              <a:rPr lang="fr-FR" dirty="0" err="1" smtClean="0">
                <a:solidFill>
                  <a:srgbClr val="008000"/>
                </a:solidFill>
              </a:rPr>
              <a:t>procurement</a:t>
            </a:r>
            <a:r>
              <a:rPr lang="fr-FR" dirty="0" smtClean="0">
                <a:solidFill>
                  <a:srgbClr val="008000"/>
                </a:solidFill>
              </a:rPr>
              <a:t> of </a:t>
            </a:r>
            <a:r>
              <a:rPr lang="fr-FR" dirty="0" err="1" smtClean="0">
                <a:solidFill>
                  <a:srgbClr val="008000"/>
                </a:solidFill>
              </a:rPr>
              <a:t>material</a:t>
            </a:r>
            <a:endParaRPr lang="fr-FR" dirty="0">
              <a:solidFill>
                <a:srgbClr val="008000"/>
              </a:solidFill>
            </a:endParaRPr>
          </a:p>
          <a:p>
            <a:pPr lvl="1"/>
            <a:r>
              <a:rPr lang="fr-FR" dirty="0" err="1" smtClean="0">
                <a:solidFill>
                  <a:srgbClr val="008000"/>
                </a:solidFill>
              </a:rPr>
              <a:t>Optimize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work</a:t>
            </a:r>
            <a:r>
              <a:rPr lang="fr-FR" dirty="0" smtClean="0">
                <a:solidFill>
                  <a:srgbClr val="008000"/>
                </a:solidFill>
              </a:rPr>
              <a:t> organisation and </a:t>
            </a:r>
            <a:r>
              <a:rPr lang="fr-FR" dirty="0" err="1" smtClean="0">
                <a:solidFill>
                  <a:srgbClr val="008000"/>
                </a:solidFill>
              </a:rPr>
              <a:t>resource</a:t>
            </a:r>
            <a:r>
              <a:rPr lang="fr-FR" dirty="0" smtClean="0">
                <a:solidFill>
                  <a:srgbClr val="008000"/>
                </a:solidFill>
              </a:rPr>
              <a:t> distribution by working by </a:t>
            </a:r>
            <a:r>
              <a:rPr lang="fr-FR" dirty="0" err="1" smtClean="0">
                <a:solidFill>
                  <a:srgbClr val="008000"/>
                </a:solidFill>
              </a:rPr>
              <a:t>geographical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campaigns</a:t>
            </a:r>
            <a:endParaRPr lang="fr-FR" dirty="0" smtClean="0">
              <a:solidFill>
                <a:srgbClr val="008000"/>
              </a:solidFill>
            </a:endParaRPr>
          </a:p>
          <a:p>
            <a:pPr lvl="1"/>
            <a:r>
              <a:rPr lang="fr-FR" dirty="0" err="1" smtClean="0">
                <a:solidFill>
                  <a:srgbClr val="008000"/>
                </a:solidFill>
              </a:rPr>
              <a:t>Anticipate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financial</a:t>
            </a:r>
            <a:r>
              <a:rPr lang="fr-FR" dirty="0" smtClean="0">
                <a:solidFill>
                  <a:srgbClr val="008000"/>
                </a:solidFill>
              </a:rPr>
              <a:t> engagements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r>
              <a:rPr lang="fr-FR" dirty="0">
                <a:solidFill>
                  <a:schemeClr val="tx2"/>
                </a:solidFill>
              </a:rPr>
              <a:t>Facing </a:t>
            </a:r>
            <a:r>
              <a:rPr lang="fr-FR" dirty="0" err="1">
                <a:solidFill>
                  <a:schemeClr val="tx2"/>
                </a:solidFill>
              </a:rPr>
              <a:t>increasing</a:t>
            </a:r>
            <a:r>
              <a:rPr lang="fr-FR" dirty="0">
                <a:solidFill>
                  <a:schemeClr val="tx2"/>
                </a:solidFill>
              </a:rPr>
              <a:t> staff challenge:  </a:t>
            </a:r>
            <a:r>
              <a:rPr lang="fr-FR" dirty="0" err="1">
                <a:solidFill>
                  <a:srgbClr val="008000"/>
                </a:solidFill>
              </a:rPr>
              <a:t>enhanced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008000"/>
                </a:solidFill>
              </a:rPr>
              <a:t>section structure</a:t>
            </a:r>
          </a:p>
          <a:p>
            <a:endParaRPr lang="fr-FR" dirty="0" smtClean="0"/>
          </a:p>
          <a:p>
            <a:r>
              <a:rPr lang="fr-FR" dirty="0" smtClean="0">
                <a:solidFill>
                  <a:schemeClr val="tx2"/>
                </a:solidFill>
              </a:rPr>
              <a:t>Facing </a:t>
            </a:r>
            <a:r>
              <a:rPr lang="fr-FR" dirty="0" err="1" smtClean="0">
                <a:solidFill>
                  <a:schemeClr val="tx2"/>
                </a:solidFill>
              </a:rPr>
              <a:t>contractor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challenge: </a:t>
            </a:r>
            <a:r>
              <a:rPr lang="fr-FR" dirty="0" err="1">
                <a:solidFill>
                  <a:srgbClr val="008000"/>
                </a:solidFill>
              </a:rPr>
              <a:t>promoting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008000"/>
                </a:solidFill>
              </a:rPr>
              <a:t>training, </a:t>
            </a:r>
            <a:r>
              <a:rPr lang="fr-FR" dirty="0" err="1" smtClean="0">
                <a:solidFill>
                  <a:srgbClr val="008000"/>
                </a:solidFill>
              </a:rPr>
              <a:t>boost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project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>
                <a:solidFill>
                  <a:srgbClr val="008000"/>
                </a:solidFill>
              </a:rPr>
              <a:t>preparation</a:t>
            </a:r>
            <a:r>
              <a:rPr lang="fr-FR" dirty="0">
                <a:solidFill>
                  <a:srgbClr val="008000"/>
                </a:solidFill>
              </a:rPr>
              <a:t> and supervision</a:t>
            </a:r>
          </a:p>
          <a:p>
            <a:endParaRPr lang="fr-FR" dirty="0" smtClean="0"/>
          </a:p>
          <a:p>
            <a:r>
              <a:rPr lang="en-GB" dirty="0" smtClean="0">
                <a:solidFill>
                  <a:schemeClr val="tx2"/>
                </a:solidFill>
              </a:rPr>
              <a:t>Facing project planning challenge:  </a:t>
            </a:r>
            <a:r>
              <a:rPr lang="en-GB" dirty="0">
                <a:solidFill>
                  <a:srgbClr val="008000"/>
                </a:solidFill>
              </a:rPr>
              <a:t>assignment of working </a:t>
            </a:r>
            <a:r>
              <a:rPr lang="en-GB" dirty="0" smtClean="0">
                <a:solidFill>
                  <a:srgbClr val="008000"/>
                </a:solidFill>
              </a:rPr>
              <a:t>time-slots </a:t>
            </a:r>
            <a:r>
              <a:rPr lang="en-GB" dirty="0">
                <a:solidFill>
                  <a:srgbClr val="008000"/>
                </a:solidFill>
              </a:rPr>
              <a:t>to contractors </a:t>
            </a:r>
            <a:r>
              <a:rPr lang="en-GB" dirty="0" smtClean="0">
                <a:solidFill>
                  <a:srgbClr val="008000"/>
                </a:solidFill>
              </a:rPr>
              <a:t>&amp; schedule monitoring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41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Graph0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48" y="3448341"/>
            <a:ext cx="3004945" cy="196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84289"/>
            <a:ext cx="8417842" cy="1522411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Facing technical challenges: </a:t>
            </a:r>
            <a:r>
              <a:rPr lang="en-GB" b="1" dirty="0" smtClean="0">
                <a:solidFill>
                  <a:srgbClr val="008000"/>
                </a:solidFill>
              </a:rPr>
              <a:t>anticipate qualification and procurement of material</a:t>
            </a:r>
          </a:p>
          <a:p>
            <a:pPr lvl="1"/>
            <a:r>
              <a:rPr lang="en-GB" dirty="0"/>
              <a:t>Some special cables/fibres require 6 months to be procured</a:t>
            </a:r>
          </a:p>
          <a:p>
            <a:pPr lvl="1"/>
            <a:r>
              <a:rPr lang="en-GB" dirty="0"/>
              <a:t>Early processing of </a:t>
            </a:r>
            <a:r>
              <a:rPr lang="en-GB" dirty="0" smtClean="0"/>
              <a:t>the user’s </a:t>
            </a:r>
            <a:r>
              <a:rPr lang="en-GB" dirty="0"/>
              <a:t>needs </a:t>
            </a:r>
            <a:r>
              <a:rPr lang="en-GB" dirty="0" smtClean="0"/>
              <a:t>(deadline June 2012)</a:t>
            </a:r>
            <a:r>
              <a:rPr lang="en-GB" dirty="0" smtClean="0">
                <a:sym typeface="Wingdings"/>
              </a:rPr>
              <a:t> orders placed</a:t>
            </a:r>
            <a:endParaRPr lang="en-GB" dirty="0" smtClean="0"/>
          </a:p>
          <a:p>
            <a:pPr lvl="1"/>
            <a:r>
              <a:rPr lang="en-GB" dirty="0" smtClean="0"/>
              <a:t>All cables/connectors defined by Oct 2012 </a:t>
            </a:r>
            <a:r>
              <a:rPr lang="en-GB" dirty="0" smtClean="0">
                <a:sym typeface="Wingdings"/>
              </a:rPr>
              <a:t> last orders finalised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TextBox 64"/>
          <p:cNvSpPr txBox="1">
            <a:spLocks noChangeArrowheads="1"/>
          </p:cNvSpPr>
          <p:nvPr/>
        </p:nvSpPr>
        <p:spPr bwMode="auto">
          <a:xfrm>
            <a:off x="5017906" y="5389981"/>
            <a:ext cx="2677749" cy="391904"/>
          </a:xfrm>
          <a:prstGeom prst="rect">
            <a:avLst/>
          </a:prstGeom>
          <a:noFill/>
          <a:extLst/>
        </p:spPr>
        <p:txBody>
          <a:bodyPr vert="horz">
            <a:normAutofit fontScale="85000" lnSpcReduction="10000"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b="1"/>
            </a:lvl1pPr>
            <a:lvl2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 marL="0" indent="0" algn="ctr">
              <a:buNone/>
            </a:pPr>
            <a:r>
              <a:rPr lang="fr-CH" sz="1600" dirty="0">
                <a:solidFill>
                  <a:srgbClr val="3E5D78"/>
                </a:solidFill>
              </a:rPr>
              <a:t>Doubled the requests of 2011</a:t>
            </a: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984" y="3441059"/>
            <a:ext cx="2733538" cy="186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09" y="3441059"/>
            <a:ext cx="2927658" cy="186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63"/>
          <p:cNvSpPr txBox="1">
            <a:spLocks noChangeArrowheads="1"/>
          </p:cNvSpPr>
          <p:nvPr/>
        </p:nvSpPr>
        <p:spPr bwMode="auto">
          <a:xfrm>
            <a:off x="3661632" y="2931579"/>
            <a:ext cx="52134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 dirty="0" smtClean="0">
                <a:solidFill>
                  <a:srgbClr val="3E5D78"/>
                </a:solidFill>
                <a:latin typeface="+mn-lt"/>
              </a:rPr>
              <a:t>Procurement copper cables &amp; connectors</a:t>
            </a:r>
            <a:endParaRPr lang="fr-FR" sz="1800" dirty="0">
              <a:solidFill>
                <a:srgbClr val="3E5D78"/>
              </a:solidFill>
              <a:latin typeface="+mn-lt"/>
            </a:endParaRPr>
          </a:p>
        </p:txBody>
      </p:sp>
      <p:sp>
        <p:nvSpPr>
          <p:cNvPr id="12" name="TextBox 64"/>
          <p:cNvSpPr txBox="1">
            <a:spLocks noChangeArrowheads="1"/>
          </p:cNvSpPr>
          <p:nvPr/>
        </p:nvSpPr>
        <p:spPr bwMode="auto">
          <a:xfrm>
            <a:off x="7831235" y="5306749"/>
            <a:ext cx="1301932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9pPr>
          </a:lstStyle>
          <a:p>
            <a:r>
              <a:rPr lang="fr-CH" dirty="0">
                <a:solidFill>
                  <a:srgbClr val="3E5D78"/>
                </a:solidFill>
                <a:latin typeface="+mn-lt"/>
              </a:rPr>
              <a:t>+ fibres…</a:t>
            </a:r>
          </a:p>
        </p:txBody>
      </p:sp>
      <p:sp>
        <p:nvSpPr>
          <p:cNvPr id="14" name="TextBox 63"/>
          <p:cNvSpPr txBox="1">
            <a:spLocks noChangeArrowheads="1"/>
          </p:cNvSpPr>
          <p:nvPr/>
        </p:nvSpPr>
        <p:spPr bwMode="auto">
          <a:xfrm>
            <a:off x="743394" y="2931579"/>
            <a:ext cx="23334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Qualification of RRF</a:t>
            </a:r>
            <a:endParaRPr lang="fr-FR" sz="18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TextBox 64"/>
          <p:cNvSpPr txBox="1">
            <a:spLocks noChangeArrowheads="1"/>
          </p:cNvSpPr>
          <p:nvPr/>
        </p:nvSpPr>
        <p:spPr bwMode="auto">
          <a:xfrm>
            <a:off x="702093" y="5389980"/>
            <a:ext cx="2704545" cy="970333"/>
          </a:xfrm>
          <a:prstGeom prst="rect">
            <a:avLst/>
          </a:prstGeom>
          <a:noFill/>
        </p:spPr>
        <p:txBody>
          <a:bodyPr vert="horz">
            <a:normAutofit fontScale="77500" lnSpcReduction="20000"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1600" b="0">
                <a:solidFill>
                  <a:schemeClr val="tx2"/>
                </a:solidFill>
              </a:defRPr>
            </a:lvl1pPr>
            <a:lvl2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pPr algn="l"/>
            <a:r>
              <a:rPr lang="fr-CH" b="1" dirty="0" smtClean="0">
                <a:solidFill>
                  <a:srgbClr val="3E5D78"/>
                </a:solidFill>
              </a:rPr>
              <a:t>More than 20 irradiation tests</a:t>
            </a:r>
          </a:p>
          <a:p>
            <a:pPr algn="l"/>
            <a:r>
              <a:rPr lang="fr-CH" b="1" dirty="0" smtClean="0">
                <a:solidFill>
                  <a:srgbClr val="3E5D78"/>
                </a:solidFill>
              </a:rPr>
              <a:t>2400 </a:t>
            </a:r>
            <a:r>
              <a:rPr lang="fr-CH" b="1" dirty="0">
                <a:solidFill>
                  <a:srgbClr val="3E5D78"/>
                </a:solidFill>
              </a:rPr>
              <a:t>km procured in 2012/</a:t>
            </a:r>
            <a:r>
              <a:rPr lang="fr-CH" b="1" dirty="0" smtClean="0">
                <a:solidFill>
                  <a:srgbClr val="3E5D78"/>
                </a:solidFill>
              </a:rPr>
              <a:t>13</a:t>
            </a:r>
          </a:p>
          <a:p>
            <a:pPr marL="176213" indent="-176213" algn="l">
              <a:buFont typeface="Wingdings" charset="2"/>
              <a:buChar char="§"/>
            </a:pPr>
            <a:r>
              <a:rPr lang="fr-CH" b="1" dirty="0" smtClean="0">
                <a:solidFill>
                  <a:srgbClr val="3E5D78"/>
                </a:solidFill>
              </a:rPr>
              <a:t>LHC consolidation + upgrade</a:t>
            </a:r>
          </a:p>
          <a:p>
            <a:pPr marL="176213" indent="-176213" algn="l">
              <a:buFont typeface="Wingdings" charset="2"/>
              <a:buChar char="§"/>
            </a:pPr>
            <a:r>
              <a:rPr lang="fr-CH" b="1" dirty="0" smtClean="0">
                <a:solidFill>
                  <a:srgbClr val="3E5D78"/>
                </a:solidFill>
              </a:rPr>
              <a:t>SPS </a:t>
            </a:r>
            <a:r>
              <a:rPr lang="fr-CH" b="1" dirty="0">
                <a:solidFill>
                  <a:srgbClr val="3E5D78"/>
                </a:solidFill>
              </a:rPr>
              <a:t>new Beam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380246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0248" y="1081358"/>
            <a:ext cx="8229600" cy="726361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Facing </a:t>
            </a:r>
            <a:r>
              <a:rPr lang="fr-FR" dirty="0" err="1" smtClean="0">
                <a:solidFill>
                  <a:schemeClr val="tx2"/>
                </a:solidFill>
              </a:rPr>
              <a:t>technical</a:t>
            </a:r>
            <a:r>
              <a:rPr lang="fr-FR" dirty="0" smtClean="0">
                <a:solidFill>
                  <a:schemeClr val="tx2"/>
                </a:solidFill>
              </a:rPr>
              <a:t> challenges: </a:t>
            </a:r>
            <a:r>
              <a:rPr lang="fr-FR" dirty="0" err="1">
                <a:solidFill>
                  <a:srgbClr val="008000"/>
                </a:solidFill>
              </a:rPr>
              <a:t>o</a:t>
            </a:r>
            <a:r>
              <a:rPr lang="fr-FR" dirty="0" err="1" smtClean="0">
                <a:solidFill>
                  <a:srgbClr val="008000"/>
                </a:solidFill>
              </a:rPr>
              <a:t>ptimize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work</a:t>
            </a:r>
            <a:r>
              <a:rPr lang="fr-FR" dirty="0" smtClean="0">
                <a:solidFill>
                  <a:srgbClr val="008000"/>
                </a:solidFill>
              </a:rPr>
              <a:t> organisation and </a:t>
            </a:r>
            <a:r>
              <a:rPr lang="fr-FR" dirty="0" err="1" smtClean="0">
                <a:solidFill>
                  <a:srgbClr val="008000"/>
                </a:solidFill>
              </a:rPr>
              <a:t>resource</a:t>
            </a:r>
            <a:r>
              <a:rPr lang="fr-FR" dirty="0" smtClean="0">
                <a:solidFill>
                  <a:srgbClr val="008000"/>
                </a:solidFill>
              </a:rPr>
              <a:t> distribution by working by </a:t>
            </a:r>
            <a:r>
              <a:rPr lang="fr-FR" dirty="0" err="1" smtClean="0">
                <a:solidFill>
                  <a:srgbClr val="008000"/>
                </a:solidFill>
              </a:rPr>
              <a:t>geographical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campaigns</a:t>
            </a:r>
            <a:endParaRPr lang="fr-FR" dirty="0" smtClean="0">
              <a:solidFill>
                <a:srgbClr val="008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756083" y="2113164"/>
            <a:ext cx="1520991" cy="349664"/>
            <a:chOff x="1639848" y="2317850"/>
            <a:chExt cx="1520991" cy="349664"/>
          </a:xfrm>
        </p:grpSpPr>
        <p:sp>
          <p:nvSpPr>
            <p:cNvPr id="9" name="Rectangle 8"/>
            <p:cNvSpPr/>
            <p:nvPr/>
          </p:nvSpPr>
          <p:spPr>
            <a:xfrm>
              <a:off x="1639848" y="2317850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09801" y="2322302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671093" y="2322302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26508" y="2317850"/>
              <a:ext cx="251038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917236" y="2270016"/>
            <a:ext cx="159811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Booster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17235" y="2872067"/>
            <a:ext cx="1598116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rgbClr val="000000"/>
                </a:solidFill>
                <a:cs typeface="Arial"/>
              </a:rPr>
              <a:t> SPS-BA1</a:t>
            </a:r>
            <a:endParaRPr lang="fr-FR" sz="1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98411" y="3466508"/>
            <a:ext cx="1616939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rgbClr val="000000"/>
                </a:solidFill>
                <a:cs typeface="Arial"/>
              </a:rPr>
              <a:t>Campaign</a:t>
            </a:r>
            <a:r>
              <a:rPr lang="fr-FR" sz="1200" dirty="0">
                <a:solidFill>
                  <a:srgbClr val="000000"/>
                </a:solidFill>
                <a:cs typeface="Arial"/>
              </a:rPr>
              <a:t> 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LHC-Point1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760523" y="2734066"/>
            <a:ext cx="1508661" cy="347415"/>
            <a:chOff x="3444415" y="2692172"/>
            <a:chExt cx="1508661" cy="347415"/>
          </a:xfrm>
        </p:grpSpPr>
        <p:sp>
          <p:nvSpPr>
            <p:cNvPr id="17" name="Rectangle 16"/>
            <p:cNvSpPr/>
            <p:nvPr/>
          </p:nvSpPr>
          <p:spPr>
            <a:xfrm>
              <a:off x="3444415" y="2692172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02038" y="2694375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463330" y="2694375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785685" y="3351417"/>
            <a:ext cx="1504221" cy="345212"/>
          </a:xfrm>
          <a:prstGeom prst="rect">
            <a:avLst/>
          </a:prstGeom>
          <a:solidFill>
            <a:srgbClr val="9FB8C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04600" y="3353620"/>
            <a:ext cx="251038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72345" y="3351417"/>
            <a:ext cx="251038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289906" y="2343990"/>
            <a:ext cx="1608505" cy="9863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8" idx="3"/>
            <a:endCxn id="13" idx="1"/>
          </p:cNvCxnSpPr>
          <p:nvPr/>
        </p:nvCxnSpPr>
        <p:spPr>
          <a:xfrm flipV="1">
            <a:off x="5269184" y="2442622"/>
            <a:ext cx="1648052" cy="46625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66158" y="2463855"/>
            <a:ext cx="2023867" cy="58081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9" idx="2"/>
            <a:endCxn id="14" idx="1"/>
          </p:cNvCxnSpPr>
          <p:nvPr/>
        </p:nvCxnSpPr>
        <p:spPr>
          <a:xfrm flipV="1">
            <a:off x="4904957" y="3044673"/>
            <a:ext cx="2012278" cy="3680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0"/>
          </p:cNvCxnSpPr>
          <p:nvPr/>
        </p:nvCxnSpPr>
        <p:spPr>
          <a:xfrm flipV="1">
            <a:off x="4930119" y="3054753"/>
            <a:ext cx="1968292" cy="29886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2"/>
          </p:cNvCxnSpPr>
          <p:nvPr/>
        </p:nvCxnSpPr>
        <p:spPr>
          <a:xfrm flipV="1">
            <a:off x="4297864" y="3639114"/>
            <a:ext cx="2573338" cy="57515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2" idx="2"/>
            <a:endCxn id="15" idx="1"/>
          </p:cNvCxnSpPr>
          <p:nvPr/>
        </p:nvCxnSpPr>
        <p:spPr>
          <a:xfrm>
            <a:off x="4268262" y="2458376"/>
            <a:ext cx="2630149" cy="11807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76898" y="2159593"/>
            <a:ext cx="3179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1   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Various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works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for TE/ABT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6898" y="2775505"/>
            <a:ext cx="1215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2     LIU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6898" y="3356449"/>
            <a:ext cx="2672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n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 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Various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works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for BE/BI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95333" y="4308333"/>
            <a:ext cx="1504221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Arial"/>
              <a:cs typeface="Arial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907166" y="4317237"/>
            <a:ext cx="159811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SPS-TS1+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cxnSp>
        <p:nvCxnSpPr>
          <p:cNvPr id="58" name="Straight Arrow Connector 57"/>
          <p:cNvCxnSpPr>
            <a:stCxn id="56" idx="3"/>
            <a:endCxn id="57" idx="1"/>
          </p:cNvCxnSpPr>
          <p:nvPr/>
        </p:nvCxnSpPr>
        <p:spPr>
          <a:xfrm>
            <a:off x="5299554" y="4480939"/>
            <a:ext cx="1607612" cy="8904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76898" y="4342433"/>
            <a:ext cx="3179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x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Repl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.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Irradiated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  <a:cs typeface="Arial"/>
              </a:rPr>
              <a:t>cables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TS1+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747697" y="5479419"/>
            <a:ext cx="1520991" cy="349664"/>
            <a:chOff x="1639848" y="2317850"/>
            <a:chExt cx="1520991" cy="349664"/>
          </a:xfrm>
        </p:grpSpPr>
        <p:sp>
          <p:nvSpPr>
            <p:cNvPr id="61" name="Rectangle 60"/>
            <p:cNvSpPr/>
            <p:nvPr/>
          </p:nvSpPr>
          <p:spPr>
            <a:xfrm>
              <a:off x="1639848" y="2317850"/>
              <a:ext cx="1504221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09801" y="2322302"/>
              <a:ext cx="251038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671093" y="2322302"/>
              <a:ext cx="251038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026508" y="2317850"/>
              <a:ext cx="251038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Arial"/>
                <a:cs typeface="Arial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6908850" y="5019821"/>
            <a:ext cx="1625325" cy="345212"/>
          </a:xfrm>
          <a:prstGeom prst="rect">
            <a:avLst/>
          </a:prstGeom>
          <a:solidFill>
            <a:srgbClr val="CCFFC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 LHC-Point 5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90025" y="5513148"/>
            <a:ext cx="1625326" cy="345212"/>
          </a:xfrm>
          <a:prstGeom prst="rect">
            <a:avLst/>
          </a:prstGeom>
          <a:solidFill>
            <a:schemeClr val="accent4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 LHC-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Point 8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871202" y="5964701"/>
            <a:ext cx="1616939" cy="345212"/>
          </a:xfrm>
          <a:prstGeom prst="rect">
            <a:avLst/>
          </a:prstGeom>
          <a:solidFill>
            <a:srgbClr val="FFCC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>
                <a:solidFill>
                  <a:schemeClr val="tx1"/>
                </a:solidFill>
                <a:cs typeface="Arial"/>
              </a:rPr>
              <a:t>Campaign</a:t>
            </a:r>
            <a:r>
              <a:rPr lang="fr-FR" sz="1200" dirty="0">
                <a:solidFill>
                  <a:schemeClr val="tx1"/>
                </a:solidFill>
                <a:cs typeface="Arial"/>
              </a:rPr>
              <a:t> LHC-</a:t>
            </a:r>
            <a:r>
              <a:rPr lang="fr-FR" sz="1200" dirty="0" smtClean="0">
                <a:solidFill>
                  <a:schemeClr val="tx1"/>
                </a:solidFill>
                <a:cs typeface="Arial"/>
              </a:rPr>
              <a:t>Point 1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cxnSp>
        <p:nvCxnSpPr>
          <p:cNvPr id="68" name="Straight Arrow Connector 67"/>
          <p:cNvCxnSpPr>
            <a:stCxn id="62" idx="3"/>
          </p:cNvCxnSpPr>
          <p:nvPr/>
        </p:nvCxnSpPr>
        <p:spPr>
          <a:xfrm flipV="1">
            <a:off x="5268688" y="5192427"/>
            <a:ext cx="1621337" cy="46405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3" idx="2"/>
            <a:endCxn id="66" idx="1"/>
          </p:cNvCxnSpPr>
          <p:nvPr/>
        </p:nvCxnSpPr>
        <p:spPr>
          <a:xfrm flipV="1">
            <a:off x="4904461" y="5685754"/>
            <a:ext cx="1985564" cy="14332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4" idx="2"/>
            <a:endCxn id="67" idx="1"/>
          </p:cNvCxnSpPr>
          <p:nvPr/>
        </p:nvCxnSpPr>
        <p:spPr>
          <a:xfrm>
            <a:off x="4259876" y="5824631"/>
            <a:ext cx="2611326" cy="31267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76898" y="5513148"/>
            <a:ext cx="2612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tx2"/>
                </a:solidFill>
                <a:cs typeface="Arial"/>
              </a:rPr>
              <a:t>PROJ y</a:t>
            </a:r>
            <a:r>
              <a:rPr lang="fr-FR" sz="1400" dirty="0" smtClean="0">
                <a:solidFill>
                  <a:schemeClr val="tx2"/>
                </a:solidFill>
                <a:cs typeface="Arial"/>
              </a:rPr>
              <a:t>     R2E</a:t>
            </a:r>
            <a:endParaRPr lang="fr-FR" sz="1400" dirty="0">
              <a:solidFill>
                <a:schemeClr val="tx2"/>
              </a:solidFill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-71085" y="2621746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-31836" y="4296273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-51515" y="5467359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Case 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5204" y="6051576"/>
            <a:ext cx="34459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~700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cables/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fibres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work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orders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for LS1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1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9" grpId="0"/>
      <p:bldP spid="65" grpId="0" animBg="1"/>
      <p:bldP spid="66" grpId="0" animBg="1"/>
      <p:bldP spid="67" grpId="0" animBg="1"/>
      <p:bldP spid="71" grpId="0"/>
      <p:bldP spid="82" grpId="0"/>
      <p:bldP spid="83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3120595"/>
          </a:xfrm>
        </p:spPr>
        <p:txBody>
          <a:bodyPr/>
          <a:lstStyle/>
          <a:p>
            <a:r>
              <a:rPr lang="fr-FR" dirty="0" smtClean="0">
                <a:solidFill>
                  <a:schemeClr val="tx2"/>
                </a:solidFill>
              </a:rPr>
              <a:t>Facing </a:t>
            </a:r>
            <a:r>
              <a:rPr lang="fr-FR" dirty="0" err="1" smtClean="0">
                <a:solidFill>
                  <a:schemeClr val="tx2"/>
                </a:solidFill>
              </a:rPr>
              <a:t>technical</a:t>
            </a:r>
            <a:r>
              <a:rPr lang="fr-FR" dirty="0" smtClean="0">
                <a:solidFill>
                  <a:schemeClr val="tx2"/>
                </a:solidFill>
              </a:rPr>
              <a:t> challenges: </a:t>
            </a:r>
            <a:r>
              <a:rPr lang="fr-FR" dirty="0" err="1" smtClean="0">
                <a:solidFill>
                  <a:srgbClr val="008000"/>
                </a:solidFill>
              </a:rPr>
              <a:t>anticipate</a:t>
            </a:r>
            <a:r>
              <a:rPr lang="fr-FR" dirty="0" smtClean="0">
                <a:solidFill>
                  <a:srgbClr val="008000"/>
                </a:solidFill>
              </a:rPr>
              <a:t> </a:t>
            </a:r>
            <a:r>
              <a:rPr lang="fr-FR" dirty="0" err="1" smtClean="0">
                <a:solidFill>
                  <a:srgbClr val="008000"/>
                </a:solidFill>
              </a:rPr>
              <a:t>financial</a:t>
            </a:r>
            <a:r>
              <a:rPr lang="fr-FR" dirty="0" smtClean="0">
                <a:solidFill>
                  <a:srgbClr val="008000"/>
                </a:solidFill>
              </a:rPr>
              <a:t> engagements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/>
          </a:p>
          <a:p>
            <a:pPr lvl="1"/>
            <a:r>
              <a:rPr lang="fr-FR" dirty="0" smtClean="0"/>
              <a:t>70% of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orders</a:t>
            </a:r>
            <a:r>
              <a:rPr lang="fr-FR" dirty="0" smtClean="0"/>
              <a:t> (</a:t>
            </a:r>
            <a:r>
              <a:rPr lang="fr-FR" dirty="0" err="1" smtClean="0"/>
              <a:t>OSVCs</a:t>
            </a:r>
            <a:r>
              <a:rPr lang="fr-FR" dirty="0" smtClean="0"/>
              <a:t>) sent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Dec</a:t>
            </a:r>
            <a:r>
              <a:rPr lang="fr-FR" dirty="0" smtClean="0"/>
              <a:t> 2012</a:t>
            </a:r>
          </a:p>
          <a:p>
            <a:pPr lvl="1"/>
            <a:r>
              <a:rPr lang="fr-FR" dirty="0" smtClean="0"/>
              <a:t>30% </a:t>
            </a:r>
            <a:r>
              <a:rPr lang="fr-FR" dirty="0" err="1" smtClean="0"/>
              <a:t>orders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</a:t>
            </a:r>
            <a:r>
              <a:rPr lang="fr-FR" dirty="0" err="1" smtClean="0"/>
              <a:t>granting</a:t>
            </a:r>
            <a:r>
              <a:rPr lang="fr-FR" dirty="0" smtClean="0"/>
              <a:t> </a:t>
            </a:r>
            <a:r>
              <a:rPr lang="fr-FR" dirty="0" err="1" smtClean="0"/>
              <a:t>flexibility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contractors</a:t>
            </a:r>
          </a:p>
          <a:p>
            <a:pPr lvl="1"/>
            <a:r>
              <a:rPr lang="fr-FR" dirty="0" err="1" smtClean="0"/>
              <a:t>Contractors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balanced</a:t>
            </a:r>
            <a:r>
              <a:rPr lang="fr-FR" dirty="0" smtClean="0"/>
              <a:t> </a:t>
            </a:r>
            <a:r>
              <a:rPr lang="fr-FR" dirty="0" err="1" smtClean="0"/>
              <a:t>financially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</a:t>
            </a:r>
          </a:p>
          <a:p>
            <a:pPr lvl="2"/>
            <a:r>
              <a:rPr lang="fr-FR" dirty="0" err="1" smtClean="0">
                <a:solidFill>
                  <a:schemeClr val="tx2"/>
                </a:solidFill>
              </a:rPr>
              <a:t>working</a:t>
            </a:r>
            <a:r>
              <a:rPr lang="fr-FR" dirty="0" smtClean="0">
                <a:solidFill>
                  <a:schemeClr val="tx2"/>
                </a:solidFill>
              </a:rPr>
              <a:t> for </a:t>
            </a:r>
            <a:r>
              <a:rPr lang="fr-FR" dirty="0" err="1" smtClean="0">
                <a:solidFill>
                  <a:schemeClr val="tx2"/>
                </a:solidFill>
              </a:rPr>
              <a:t>having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equal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weight</a:t>
            </a: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457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78639"/>
            <a:ext cx="8229600" cy="383461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Facing </a:t>
            </a:r>
            <a:r>
              <a:rPr lang="fr-FR" b="1" dirty="0" err="1" smtClean="0">
                <a:solidFill>
                  <a:schemeClr val="tx2"/>
                </a:solidFill>
              </a:rPr>
              <a:t>increasing</a:t>
            </a:r>
            <a:r>
              <a:rPr lang="fr-FR" b="1" dirty="0" smtClean="0">
                <a:solidFill>
                  <a:schemeClr val="tx2"/>
                </a:solidFill>
              </a:rPr>
              <a:t> staff challenge: </a:t>
            </a:r>
            <a:r>
              <a:rPr lang="fr-FR" b="1" dirty="0" err="1" smtClean="0">
                <a:solidFill>
                  <a:srgbClr val="008000"/>
                </a:solidFill>
              </a:rPr>
              <a:t>enhanced</a:t>
            </a:r>
            <a:r>
              <a:rPr lang="fr-FR" b="1" dirty="0" smtClean="0">
                <a:solidFill>
                  <a:srgbClr val="008000"/>
                </a:solidFill>
              </a:rPr>
              <a:t> section structure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32" y="1605908"/>
            <a:ext cx="5121010" cy="3619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7740" y="6080369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3E5D78"/>
                </a:solidFill>
              </a:rPr>
              <a:t>EDMS 1245913</a:t>
            </a:r>
            <a:endParaRPr lang="fr-FR" sz="1200" dirty="0">
              <a:solidFill>
                <a:srgbClr val="3E5D78"/>
              </a:solidFill>
            </a:endParaRPr>
          </a:p>
        </p:txBody>
      </p:sp>
      <p:sp>
        <p:nvSpPr>
          <p:cNvPr id="14" name="Content Placeholder 3"/>
          <p:cNvSpPr txBox="1">
            <a:spLocks/>
          </p:cNvSpPr>
          <p:nvPr/>
        </p:nvSpPr>
        <p:spPr>
          <a:xfrm>
            <a:off x="462654" y="5265676"/>
            <a:ext cx="4879116" cy="38346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None/>
            </a:pPr>
            <a:r>
              <a:rPr lang="en-GB" sz="1800" dirty="0" smtClean="0">
                <a:solidFill>
                  <a:srgbClr val="3E5D78"/>
                </a:solidFill>
              </a:rPr>
              <a:t>Support Function Unit with Support Manager</a:t>
            </a: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6138338" y="5904393"/>
            <a:ext cx="2493051" cy="383461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None/>
            </a:pPr>
            <a:r>
              <a:rPr lang="en-GB" sz="1800" dirty="0" smtClean="0">
                <a:solidFill>
                  <a:srgbClr val="3E5D78"/>
                </a:solidFill>
              </a:rPr>
              <a:t>Structure by project cells</a:t>
            </a:r>
          </a:p>
        </p:txBody>
      </p:sp>
      <p:sp>
        <p:nvSpPr>
          <p:cNvPr id="12" name="Oval 11"/>
          <p:cNvSpPr/>
          <p:nvPr/>
        </p:nvSpPr>
        <p:spPr>
          <a:xfrm rot="783583">
            <a:off x="2072178" y="2800901"/>
            <a:ext cx="770929" cy="727288"/>
          </a:xfrm>
          <a:prstGeom prst="ellipse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12" idx="6"/>
          </p:cNvCxnSpPr>
          <p:nvPr/>
        </p:nvCxnSpPr>
        <p:spPr>
          <a:xfrm>
            <a:off x="2833137" y="3251647"/>
            <a:ext cx="3445963" cy="729848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28310" t="37707" r="49140" b="8571"/>
          <a:stretch/>
        </p:blipFill>
        <p:spPr>
          <a:xfrm>
            <a:off x="6340326" y="3175117"/>
            <a:ext cx="2091400" cy="265207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68069" y="5402738"/>
            <a:ext cx="108000" cy="131037"/>
          </a:xfrm>
          <a:prstGeom prst="rect">
            <a:avLst/>
          </a:prstGeom>
          <a:solidFill>
            <a:srgbClr val="FF8000"/>
          </a:solidFill>
          <a:ln>
            <a:solidFill>
              <a:srgbClr val="FF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903022" y="2070621"/>
            <a:ext cx="983835" cy="727288"/>
          </a:xfrm>
          <a:prstGeom prst="ellipse">
            <a:avLst/>
          </a:prstGeom>
          <a:noFill/>
          <a:ln w="19050" cmpd="sng">
            <a:solidFill>
              <a:srgbClr val="FF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46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1887" y="953043"/>
            <a:ext cx="8229600" cy="1710659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chemeClr val="tx2"/>
                </a:solidFill>
              </a:rPr>
              <a:t>Facing </a:t>
            </a:r>
            <a:r>
              <a:rPr lang="fr-FR" sz="2000" b="1" dirty="0" err="1" smtClean="0">
                <a:solidFill>
                  <a:schemeClr val="tx2"/>
                </a:solidFill>
              </a:rPr>
              <a:t>contractor</a:t>
            </a: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smtClean="0">
                <a:solidFill>
                  <a:schemeClr val="tx2"/>
                </a:solidFill>
              </a:rPr>
              <a:t>challenge: </a:t>
            </a:r>
            <a:r>
              <a:rPr lang="fr-FR" sz="2000" b="1" dirty="0" err="1" smtClean="0">
                <a:solidFill>
                  <a:srgbClr val="008000"/>
                </a:solidFill>
              </a:rPr>
              <a:t>promoting</a:t>
            </a:r>
            <a:r>
              <a:rPr lang="fr-FR" sz="2000" b="1" dirty="0" smtClean="0">
                <a:solidFill>
                  <a:srgbClr val="008000"/>
                </a:solidFill>
              </a:rPr>
              <a:t> training</a:t>
            </a:r>
          </a:p>
          <a:p>
            <a:pPr lvl="1"/>
            <a:r>
              <a:rPr lang="fr-FR" sz="1700" dirty="0" smtClean="0"/>
              <a:t>12 trainings </a:t>
            </a:r>
            <a:r>
              <a:rPr lang="fr-FR" sz="1700" dirty="0"/>
              <a:t>on </a:t>
            </a:r>
            <a:r>
              <a:rPr lang="fr-FR" sz="1700" dirty="0" err="1"/>
              <a:t>connectors</a:t>
            </a:r>
            <a:r>
              <a:rPr lang="fr-FR" sz="1700" dirty="0"/>
              <a:t> </a:t>
            </a:r>
            <a:r>
              <a:rPr lang="fr-FR" sz="1700" dirty="0" err="1"/>
              <a:t>organized</a:t>
            </a:r>
            <a:r>
              <a:rPr lang="fr-FR" sz="1700" dirty="0"/>
              <a:t> by </a:t>
            </a:r>
            <a:r>
              <a:rPr lang="fr-FR" sz="1700" dirty="0" smtClean="0"/>
              <a:t>CF (+</a:t>
            </a:r>
            <a:r>
              <a:rPr lang="fr-FR" sz="1700" dirty="0" err="1" smtClean="0"/>
              <a:t>suppliers</a:t>
            </a:r>
            <a:r>
              <a:rPr lang="fr-FR" sz="1700" dirty="0" smtClean="0"/>
              <a:t>, </a:t>
            </a:r>
            <a:r>
              <a:rPr lang="fr-FR" sz="1700" dirty="0" err="1" smtClean="0"/>
              <a:t>users</a:t>
            </a:r>
            <a:r>
              <a:rPr lang="fr-FR" sz="1700" dirty="0" smtClean="0"/>
              <a:t>) </a:t>
            </a:r>
            <a:r>
              <a:rPr lang="fr-FR" sz="1700" dirty="0" err="1"/>
              <a:t>during</a:t>
            </a:r>
            <a:r>
              <a:rPr lang="fr-FR" sz="1700" dirty="0"/>
              <a:t> </a:t>
            </a:r>
            <a:r>
              <a:rPr lang="fr-FR" sz="1700" dirty="0" smtClean="0"/>
              <a:t>2012/13</a:t>
            </a:r>
            <a:endParaRPr lang="fr-FR" sz="1700" dirty="0"/>
          </a:p>
          <a:p>
            <a:pPr lvl="1"/>
            <a:r>
              <a:rPr lang="fr-FR" sz="1700" dirty="0" smtClean="0"/>
              <a:t>14 </a:t>
            </a:r>
            <a:r>
              <a:rPr lang="fr-FR" sz="1700" dirty="0" err="1"/>
              <a:t>special</a:t>
            </a:r>
            <a:r>
              <a:rPr lang="fr-FR" sz="1700" dirty="0"/>
              <a:t> </a:t>
            </a:r>
            <a:r>
              <a:rPr lang="fr-FR" sz="1700" dirty="0" err="1"/>
              <a:t>procedures</a:t>
            </a:r>
            <a:r>
              <a:rPr lang="fr-FR" sz="1700" dirty="0"/>
              <a:t> </a:t>
            </a:r>
            <a:r>
              <a:rPr lang="fr-FR" sz="1700" dirty="0" err="1"/>
              <a:t>written</a:t>
            </a:r>
            <a:r>
              <a:rPr lang="fr-FR" sz="1700" dirty="0"/>
              <a:t> and </a:t>
            </a:r>
            <a:r>
              <a:rPr lang="fr-FR" sz="1700" dirty="0" err="1"/>
              <a:t>distributed</a:t>
            </a:r>
            <a:r>
              <a:rPr lang="fr-FR" sz="1700" dirty="0"/>
              <a:t> to the </a:t>
            </a:r>
            <a:r>
              <a:rPr lang="fr-FR" sz="1700" dirty="0" err="1" smtClean="0"/>
              <a:t>contractors</a:t>
            </a:r>
            <a:endParaRPr lang="fr-FR" sz="1700" dirty="0" smtClean="0"/>
          </a:p>
          <a:p>
            <a:pPr marL="274320" lvl="1">
              <a:spcBef>
                <a:spcPts val="1800"/>
              </a:spcBef>
              <a:buClr>
                <a:schemeClr val="accent1"/>
              </a:buClr>
            </a:pPr>
            <a:r>
              <a:rPr lang="fr-FR" sz="2000" dirty="0" err="1" smtClean="0"/>
              <a:t>Two</a:t>
            </a:r>
            <a:r>
              <a:rPr lang="fr-FR" sz="2000" dirty="0" smtClean="0"/>
              <a:t> </a:t>
            </a:r>
            <a:r>
              <a:rPr lang="fr-FR" sz="2000" dirty="0"/>
              <a:t>large pilot </a:t>
            </a:r>
            <a:r>
              <a:rPr lang="fr-FR" sz="2000" dirty="0" err="1"/>
              <a:t>projects</a:t>
            </a:r>
            <a:r>
              <a:rPr lang="fr-FR" sz="2000" dirty="0"/>
              <a:t> in 2012 for </a:t>
            </a:r>
            <a:r>
              <a:rPr lang="fr-FR" sz="2000" dirty="0" err="1"/>
              <a:t>contractor’s</a:t>
            </a:r>
            <a:r>
              <a:rPr lang="fr-FR" sz="2000" dirty="0"/>
              <a:t> </a:t>
            </a:r>
            <a:r>
              <a:rPr lang="fr-FR" sz="2000" dirty="0" smtClean="0"/>
              <a:t>training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grpSp>
        <p:nvGrpSpPr>
          <p:cNvPr id="10" name="Group 1"/>
          <p:cNvGrpSpPr>
            <a:grpSpLocks/>
          </p:cNvGrpSpPr>
          <p:nvPr/>
        </p:nvGrpSpPr>
        <p:grpSpPr bwMode="auto">
          <a:xfrm>
            <a:off x="3887788" y="2797476"/>
            <a:ext cx="5256212" cy="2808288"/>
            <a:chOff x="2916238" y="692150"/>
            <a:chExt cx="5256212" cy="2808288"/>
          </a:xfrm>
        </p:grpSpPr>
        <p:pic>
          <p:nvPicPr>
            <p:cNvPr id="11" name="Picture 3" descr="Zones_complexe_PS[1] Mod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4" t="19479" r="1939" b="14911"/>
            <a:stretch>
              <a:fillRect/>
            </a:stretch>
          </p:blipFill>
          <p:spPr bwMode="auto">
            <a:xfrm>
              <a:off x="2916238" y="692150"/>
              <a:ext cx="5256212" cy="251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 flipH="1" flipV="1">
              <a:off x="5148263" y="1844675"/>
              <a:ext cx="1368425" cy="165576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5795963" y="1916113"/>
              <a:ext cx="720725" cy="15843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3492500" y="1196975"/>
              <a:ext cx="3024188" cy="230346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6516688" y="1916113"/>
              <a:ext cx="142875" cy="15843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6516688" y="2133600"/>
              <a:ext cx="1223962" cy="136683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6516688" y="1484313"/>
              <a:ext cx="935037" cy="201612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6084888" y="1125538"/>
              <a:ext cx="431800" cy="23749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35"/>
            <p:cNvSpPr txBox="1">
              <a:spLocks noChangeArrowheads="1"/>
            </p:cNvSpPr>
            <p:nvPr/>
          </p:nvSpPr>
          <p:spPr bwMode="auto">
            <a:xfrm>
              <a:off x="3492500" y="908050"/>
              <a:ext cx="7191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NTOF</a:t>
              </a:r>
              <a:endParaRPr lang="fr-FR" sz="1100"/>
            </a:p>
          </p:txBody>
        </p:sp>
        <p:sp>
          <p:nvSpPr>
            <p:cNvPr id="20" name="TextBox 36"/>
            <p:cNvSpPr txBox="1">
              <a:spLocks noChangeArrowheads="1"/>
            </p:cNvSpPr>
            <p:nvPr/>
          </p:nvSpPr>
          <p:spPr bwMode="auto">
            <a:xfrm>
              <a:off x="4787900" y="1052513"/>
              <a:ext cx="720725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AD</a:t>
              </a:r>
              <a:endParaRPr lang="fr-FR" sz="1100"/>
            </a:p>
          </p:txBody>
        </p:sp>
        <p:sp>
          <p:nvSpPr>
            <p:cNvPr id="21" name="TextBox 37"/>
            <p:cNvSpPr txBox="1">
              <a:spLocks noChangeArrowheads="1"/>
            </p:cNvSpPr>
            <p:nvPr/>
          </p:nvSpPr>
          <p:spPr bwMode="auto">
            <a:xfrm>
              <a:off x="5435600" y="1557338"/>
              <a:ext cx="7207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PSB</a:t>
              </a:r>
              <a:endParaRPr lang="fr-FR" sz="1100"/>
            </a:p>
          </p:txBody>
        </p:sp>
        <p:sp>
          <p:nvSpPr>
            <p:cNvPr id="22" name="TextBox 38"/>
            <p:cNvSpPr txBox="1">
              <a:spLocks noChangeArrowheads="1"/>
            </p:cNvSpPr>
            <p:nvPr/>
          </p:nvSpPr>
          <p:spPr bwMode="auto">
            <a:xfrm>
              <a:off x="6516688" y="1412875"/>
              <a:ext cx="3587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PS</a:t>
              </a:r>
              <a:endParaRPr lang="fr-FR" sz="1100"/>
            </a:p>
          </p:txBody>
        </p:sp>
        <p:sp>
          <p:nvSpPr>
            <p:cNvPr id="23" name="TextBox 39"/>
            <p:cNvSpPr txBox="1">
              <a:spLocks noChangeArrowheads="1"/>
            </p:cNvSpPr>
            <p:nvPr/>
          </p:nvSpPr>
          <p:spPr bwMode="auto">
            <a:xfrm>
              <a:off x="7596188" y="2276475"/>
              <a:ext cx="50482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CTF</a:t>
              </a:r>
              <a:endParaRPr lang="fr-FR" sz="1100"/>
            </a:p>
          </p:txBody>
        </p:sp>
        <p:sp>
          <p:nvSpPr>
            <p:cNvPr id="24" name="TextBox 40"/>
            <p:cNvSpPr txBox="1">
              <a:spLocks noChangeArrowheads="1"/>
            </p:cNvSpPr>
            <p:nvPr/>
          </p:nvSpPr>
          <p:spPr bwMode="auto">
            <a:xfrm>
              <a:off x="7092950" y="1125538"/>
              <a:ext cx="86360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HALL EST</a:t>
              </a:r>
              <a:endParaRPr lang="fr-FR" sz="110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5795963" y="2205038"/>
              <a:ext cx="720725" cy="12954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45"/>
            <p:cNvSpPr txBox="1">
              <a:spLocks noChangeArrowheads="1"/>
            </p:cNvSpPr>
            <p:nvPr/>
          </p:nvSpPr>
          <p:spPr bwMode="auto">
            <a:xfrm>
              <a:off x="5292725" y="2133600"/>
              <a:ext cx="719138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TT2</a:t>
              </a:r>
              <a:endParaRPr lang="fr-FR" sz="1100"/>
            </a:p>
          </p:txBody>
        </p:sp>
        <p:sp>
          <p:nvSpPr>
            <p:cNvPr id="27" name="TextBox 46"/>
            <p:cNvSpPr txBox="1">
              <a:spLocks noChangeArrowheads="1"/>
            </p:cNvSpPr>
            <p:nvPr/>
          </p:nvSpPr>
          <p:spPr bwMode="auto">
            <a:xfrm>
              <a:off x="5795963" y="765175"/>
              <a:ext cx="7207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/>
                <a:t>ISOLDE</a:t>
              </a:r>
              <a:endParaRPr lang="fr-FR" sz="1100"/>
            </a:p>
          </p:txBody>
        </p:sp>
        <p:sp>
          <p:nvSpPr>
            <p:cNvPr id="28" name="TextBox 47"/>
            <p:cNvSpPr txBox="1">
              <a:spLocks noChangeArrowheads="1"/>
            </p:cNvSpPr>
            <p:nvPr/>
          </p:nvSpPr>
          <p:spPr bwMode="auto">
            <a:xfrm>
              <a:off x="5724525" y="2492375"/>
              <a:ext cx="7191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CH" sz="1100" dirty="0"/>
                <a:t>LINAC’s</a:t>
              </a:r>
              <a:endParaRPr lang="fr-FR" sz="1100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6300788" y="2781300"/>
              <a:ext cx="215900" cy="71913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63"/>
          <p:cNvSpPr txBox="1">
            <a:spLocks noChangeArrowheads="1"/>
          </p:cNvSpPr>
          <p:nvPr/>
        </p:nvSpPr>
        <p:spPr bwMode="auto">
          <a:xfrm>
            <a:off x="5928311" y="2567089"/>
            <a:ext cx="259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3E5D78"/>
                </a:solidFill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Times New Roman" charset="0"/>
                <a:ea typeface="ＭＳ Ｐゴシック" charset="0"/>
              </a:defRPr>
            </a:lvl9pPr>
          </a:lstStyle>
          <a:p>
            <a:r>
              <a:rPr lang="fr-CH" dirty="0"/>
              <a:t>PS-PSS </a:t>
            </a:r>
            <a:r>
              <a:rPr lang="fr-CH" b="0" dirty="0"/>
              <a:t>(~ 3 MCHF)</a:t>
            </a:r>
            <a:endParaRPr lang="fr-FR" b="0" dirty="0"/>
          </a:p>
        </p:txBody>
      </p:sp>
      <p:sp>
        <p:nvSpPr>
          <p:cNvPr id="32" name="TextBox 63"/>
          <p:cNvSpPr txBox="1">
            <a:spLocks noChangeArrowheads="1"/>
          </p:cNvSpPr>
          <p:nvPr/>
        </p:nvSpPr>
        <p:spPr bwMode="auto">
          <a:xfrm>
            <a:off x="802481" y="3238623"/>
            <a:ext cx="3168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2000" b="1" dirty="0">
                <a:solidFill>
                  <a:srgbClr val="3E5D78"/>
                </a:solidFill>
                <a:latin typeface="+mn-lt"/>
              </a:rPr>
              <a:t>LINAC4 </a:t>
            </a:r>
            <a:r>
              <a:rPr lang="fr-CH" sz="2000" dirty="0">
                <a:solidFill>
                  <a:srgbClr val="3E5D78"/>
                </a:solidFill>
                <a:latin typeface="+mn-lt"/>
              </a:rPr>
              <a:t>(~ 1.4 MCHF)</a:t>
            </a:r>
            <a:endParaRPr lang="fr-FR" sz="2000" dirty="0">
              <a:solidFill>
                <a:srgbClr val="3E5D78"/>
              </a:solidFill>
              <a:latin typeface="+mn-lt"/>
            </a:endParaRPr>
          </a:p>
        </p:txBody>
      </p:sp>
      <p:pic>
        <p:nvPicPr>
          <p:cNvPr id="33" name="Picture 3" descr="\\cern.ch\dfs\Users\f\frduval\Documents\photos en day 2012\L4ReferenceLine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2" y="3682206"/>
            <a:ext cx="3938588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64"/>
          <p:cNvSpPr txBox="1">
            <a:spLocks noChangeArrowheads="1"/>
          </p:cNvSpPr>
          <p:nvPr/>
        </p:nvSpPr>
        <p:spPr bwMode="auto">
          <a:xfrm>
            <a:off x="417512" y="5481683"/>
            <a:ext cx="4046538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CH" sz="1200" b="1" dirty="0">
                <a:solidFill>
                  <a:schemeClr val="bg1"/>
                </a:solidFill>
                <a:latin typeface="+mn-lt"/>
              </a:rPr>
              <a:t>~ 85 km </a:t>
            </a:r>
            <a:r>
              <a:rPr lang="fr-CH" sz="1200" b="1" dirty="0" err="1">
                <a:solidFill>
                  <a:schemeClr val="bg1"/>
                </a:solidFill>
                <a:latin typeface="+mn-lt"/>
              </a:rPr>
              <a:t>copper</a:t>
            </a:r>
            <a:r>
              <a:rPr lang="fr-CH" sz="12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1200" b="1" dirty="0" err="1" smtClean="0">
                <a:solidFill>
                  <a:schemeClr val="bg1"/>
                </a:solidFill>
                <a:latin typeface="+mn-lt"/>
              </a:rPr>
              <a:t>cables</a:t>
            </a:r>
            <a:r>
              <a:rPr lang="fr-CH" sz="12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1200" b="1" dirty="0">
                <a:solidFill>
                  <a:schemeClr val="bg1"/>
                </a:solidFill>
                <a:latin typeface="+mn-lt"/>
              </a:rPr>
              <a:t>(~ 2200 cables)</a:t>
            </a:r>
          </a:p>
          <a:p>
            <a:pPr eaLnBrk="1" hangingPunct="1"/>
            <a:r>
              <a:rPr lang="fr-CH" sz="1200" b="1" dirty="0">
                <a:solidFill>
                  <a:schemeClr val="bg1"/>
                </a:solidFill>
                <a:latin typeface="+mn-lt"/>
              </a:rPr>
              <a:t>~ 80 km optical fibres (1000 connectors)</a:t>
            </a:r>
          </a:p>
          <a:p>
            <a:pPr eaLnBrk="1" hangingPunct="1"/>
            <a:r>
              <a:rPr lang="fr-CH" sz="1200" b="1" dirty="0">
                <a:solidFill>
                  <a:schemeClr val="bg1"/>
                </a:solidFill>
                <a:latin typeface="+mn-lt"/>
              </a:rPr>
              <a:t>~ 1 km new cable trays</a:t>
            </a:r>
          </a:p>
          <a:p>
            <a:pPr eaLnBrk="1" hangingPunct="1"/>
            <a:r>
              <a:rPr lang="fr-CH" sz="1200" b="1" dirty="0">
                <a:solidFill>
                  <a:schemeClr val="bg1"/>
                </a:solidFill>
                <a:latin typeface="+mn-lt"/>
              </a:rPr>
              <a:t>~ 1.5 km ducts               </a:t>
            </a:r>
          </a:p>
        </p:txBody>
      </p:sp>
      <p:sp>
        <p:nvSpPr>
          <p:cNvPr id="9" name="TextBox 64"/>
          <p:cNvSpPr txBox="1">
            <a:spLocks noChangeArrowheads="1"/>
          </p:cNvSpPr>
          <p:nvPr/>
        </p:nvSpPr>
        <p:spPr bwMode="auto">
          <a:xfrm>
            <a:off x="5928311" y="5314990"/>
            <a:ext cx="3172859" cy="10156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fr-CH" sz="1200" b="1" dirty="0">
                <a:solidFill>
                  <a:srgbClr val="3E5D78"/>
                </a:solidFill>
                <a:latin typeface="+mn-lt"/>
              </a:rPr>
              <a:t>28 new access points:</a:t>
            </a:r>
            <a:endParaRPr lang="fr-FR" sz="1200" b="1" dirty="0">
              <a:solidFill>
                <a:srgbClr val="3E5D78"/>
              </a:solidFill>
              <a:latin typeface="+mn-lt"/>
            </a:endParaRPr>
          </a:p>
          <a:p>
            <a:pPr eaLnBrk="1" hangingPunct="1"/>
            <a:r>
              <a:rPr lang="fr-CH" sz="1200" b="1" dirty="0">
                <a:solidFill>
                  <a:srgbClr val="3E5D78"/>
                </a:solidFill>
                <a:latin typeface="+mn-lt"/>
              </a:rPr>
              <a:t>~ 160 km copper (ctrl) cables</a:t>
            </a:r>
          </a:p>
          <a:p>
            <a:pPr eaLnBrk="1" hangingPunct="1"/>
            <a:r>
              <a:rPr lang="fr-CH" sz="1200" b="1" dirty="0">
                <a:solidFill>
                  <a:srgbClr val="3E5D78"/>
                </a:solidFill>
                <a:latin typeface="+mn-lt"/>
              </a:rPr>
              <a:t>~ 456 km optical fibres </a:t>
            </a:r>
            <a:r>
              <a:rPr lang="fr-CH" sz="1200" b="1" dirty="0" smtClean="0">
                <a:solidFill>
                  <a:srgbClr val="3E5D78"/>
                </a:solidFill>
                <a:latin typeface="+mn-lt"/>
              </a:rPr>
              <a:t>(</a:t>
            </a:r>
            <a:r>
              <a:rPr lang="fr-CH" sz="1200" b="1" dirty="0">
                <a:solidFill>
                  <a:srgbClr val="3E5D78"/>
                </a:solidFill>
                <a:latin typeface="+mn-lt"/>
              </a:rPr>
              <a:t>3000 connectors)</a:t>
            </a:r>
          </a:p>
          <a:p>
            <a:pPr eaLnBrk="1" hangingPunct="1"/>
            <a:r>
              <a:rPr lang="fr-CH" sz="1200" b="1" dirty="0">
                <a:solidFill>
                  <a:srgbClr val="3E5D78"/>
                </a:solidFill>
                <a:latin typeface="+mn-lt"/>
              </a:rPr>
              <a:t>~ 2 km new cable trays</a:t>
            </a:r>
          </a:p>
          <a:p>
            <a:pPr eaLnBrk="1" hangingPunct="1"/>
            <a:r>
              <a:rPr lang="fr-CH" sz="1200" b="1" dirty="0">
                <a:solidFill>
                  <a:srgbClr val="3E5D78"/>
                </a:solidFill>
                <a:latin typeface="+mn-lt"/>
              </a:rPr>
              <a:t>~ 2.5 km ducts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4934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4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6847" y="1269139"/>
            <a:ext cx="8750304" cy="1835169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chemeClr val="tx2"/>
                </a:solidFill>
              </a:rPr>
              <a:t>Facing project planning challenge: </a:t>
            </a:r>
            <a:r>
              <a:rPr lang="en-GB" sz="1800" b="1" dirty="0">
                <a:solidFill>
                  <a:srgbClr val="008000"/>
                </a:solidFill>
              </a:rPr>
              <a:t>assignment of working time-slots to contractors </a:t>
            </a:r>
            <a:r>
              <a:rPr lang="en-GB" sz="1800" b="1" dirty="0" smtClean="0">
                <a:solidFill>
                  <a:srgbClr val="008000"/>
                </a:solidFill>
              </a:rPr>
              <a:t>&amp; schedule monitoring </a:t>
            </a:r>
          </a:p>
          <a:p>
            <a:pPr lvl="1"/>
            <a:r>
              <a:rPr lang="en-GB" sz="1800" dirty="0"/>
              <a:t>Negotiation of working time slot with machine &amp; project coordinators since Sep 2012</a:t>
            </a:r>
          </a:p>
          <a:p>
            <a:pPr lvl="1"/>
            <a:r>
              <a:rPr lang="en-GB" sz="1800" dirty="0" smtClean="0"/>
              <a:t>Optimal shaping of workload curves for contractors w.r.t. co-activity constraints</a:t>
            </a:r>
          </a:p>
          <a:p>
            <a:pPr lvl="1"/>
            <a:r>
              <a:rPr lang="en-GB" sz="1800" dirty="0" smtClean="0"/>
              <a:t>Strengthen working method for contractors: weekly activity performance reporting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/>
              <a:t>D. Ricci – CERN, LSC meeting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776" y="3034003"/>
            <a:ext cx="5918005" cy="326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46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performance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71231" y="1103223"/>
            <a:ext cx="7134980" cy="107383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Project follow up and monitoring:</a:t>
            </a:r>
          </a:p>
          <a:p>
            <a:pPr lvl="1"/>
            <a:r>
              <a:rPr lang="en-GB" dirty="0" smtClean="0"/>
              <a:t>Weekly meetings with contractors: detailed follow up of planning progress, solve punctual problems, anticipate issues</a:t>
            </a:r>
          </a:p>
          <a:p>
            <a:pPr lvl="1"/>
            <a:r>
              <a:rPr lang="en-GB" dirty="0" smtClean="0"/>
              <a:t>Prototype monitoring tool (</a:t>
            </a:r>
            <a:r>
              <a:rPr lang="en-GB" sz="2400" dirty="0"/>
              <a:t>will be tested during first </a:t>
            </a:r>
            <a:r>
              <a:rPr lang="en-GB" sz="2400" dirty="0" smtClean="0"/>
              <a:t>campaigns)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/>
              <a:t>D. Ricci – CERN, LSC meeting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264" y="2258989"/>
            <a:ext cx="4967156" cy="27141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035215">
            <a:off x="6475669" y="4162001"/>
            <a:ext cx="1151502" cy="369332"/>
          </a:xfrm>
          <a:prstGeom prst="rect">
            <a:avLst/>
          </a:prstGeom>
          <a:noFill/>
          <a:ln w="12700" cmpd="sng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Simulation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3723" y="4488645"/>
            <a:ext cx="114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rgbClr val="3E5D78"/>
                </a:solidFill>
              </a:rPr>
              <a:t>EDMS 1245912</a:t>
            </a:r>
            <a:endParaRPr lang="fr-FR" sz="1200" dirty="0">
              <a:solidFill>
                <a:srgbClr val="3E5D78"/>
              </a:solidFill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87509" y="4973091"/>
            <a:ext cx="8480089" cy="1569027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tx2"/>
                </a:solidFill>
              </a:rPr>
              <a:t>Current LS1status:</a:t>
            </a:r>
          </a:p>
          <a:p>
            <a:pPr lvl="1"/>
            <a:r>
              <a:rPr lang="en-GB" dirty="0" smtClean="0"/>
              <a:t>All cabling </a:t>
            </a:r>
            <a:r>
              <a:rPr lang="en-GB" dirty="0" err="1" smtClean="0"/>
              <a:t>campaings</a:t>
            </a:r>
            <a:r>
              <a:rPr lang="en-GB" dirty="0" smtClean="0"/>
              <a:t>/projects are assigned to project managers</a:t>
            </a:r>
          </a:p>
          <a:p>
            <a:pPr lvl="1"/>
            <a:r>
              <a:rPr lang="en-GB" dirty="0" smtClean="0"/>
              <a:t>All work supervisors are defined (including those joining in 2013/14)</a:t>
            </a:r>
          </a:p>
          <a:p>
            <a:pPr lvl="1"/>
            <a:r>
              <a:rPr lang="en-GB" dirty="0" smtClean="0"/>
              <a:t>Integrating new RP procedures for contractors (unforeseen)</a:t>
            </a:r>
          </a:p>
          <a:p>
            <a:pPr lvl="1"/>
            <a:r>
              <a:rPr lang="en-GB" dirty="0" smtClean="0"/>
              <a:t>Work started in </a:t>
            </a:r>
            <a:r>
              <a:rPr lang="en-GB" dirty="0" err="1" smtClean="0"/>
              <a:t>EastHall</a:t>
            </a:r>
            <a:r>
              <a:rPr lang="en-GB" dirty="0" smtClean="0"/>
              <a:t>, LHC fibre cons. and first big campaign in PSB (</a:t>
            </a:r>
            <a:r>
              <a:rPr lang="en-GB" u="sng" dirty="0" smtClean="0"/>
              <a:t>in schedule so far</a:t>
            </a:r>
            <a:r>
              <a:rPr lang="en-GB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6673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806" y="4953000"/>
            <a:ext cx="2473041" cy="1362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performance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574461"/>
          </a:xfrm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Facing </a:t>
            </a:r>
            <a:r>
              <a:rPr lang="en-GB" dirty="0" err="1" smtClean="0">
                <a:solidFill>
                  <a:schemeClr val="tx2"/>
                </a:solidFill>
              </a:rPr>
              <a:t>unforseen</a:t>
            </a:r>
            <a:r>
              <a:rPr lang="en-GB" dirty="0" smtClean="0">
                <a:solidFill>
                  <a:schemeClr val="tx2"/>
                </a:solidFill>
              </a:rPr>
              <a:t> circumstances: contingency plan</a:t>
            </a:r>
          </a:p>
          <a:p>
            <a:pPr lvl="1"/>
            <a:r>
              <a:rPr lang="en-GB" dirty="0" smtClean="0"/>
              <a:t>Missing external resources: </a:t>
            </a:r>
            <a:r>
              <a:rPr lang="en-GB" dirty="0" smtClean="0">
                <a:solidFill>
                  <a:srgbClr val="008000"/>
                </a:solidFill>
              </a:rPr>
              <a:t>3rd contractor</a:t>
            </a:r>
          </a:p>
          <a:p>
            <a:pPr lvl="1"/>
            <a:r>
              <a:rPr lang="en-GB" dirty="0" smtClean="0"/>
              <a:t>Loosing internal resources: </a:t>
            </a:r>
            <a:r>
              <a:rPr lang="en-GB" dirty="0" smtClean="0">
                <a:solidFill>
                  <a:srgbClr val="008000"/>
                </a:solidFill>
              </a:rPr>
              <a:t>staff </a:t>
            </a:r>
            <a:r>
              <a:rPr lang="en-GB" dirty="0">
                <a:solidFill>
                  <a:srgbClr val="008000"/>
                </a:solidFill>
              </a:rPr>
              <a:t>with interchangeable expertise </a:t>
            </a:r>
            <a:endParaRPr lang="en-GB" dirty="0" smtClean="0">
              <a:solidFill>
                <a:srgbClr val="008000"/>
              </a:solidFill>
            </a:endParaRPr>
          </a:p>
          <a:p>
            <a:pPr lvl="1"/>
            <a:r>
              <a:rPr lang="en-GB" dirty="0" smtClean="0"/>
              <a:t>Missing material: </a:t>
            </a:r>
            <a:r>
              <a:rPr lang="en-GB" dirty="0" smtClean="0">
                <a:solidFill>
                  <a:srgbClr val="008000"/>
                </a:solidFill>
              </a:rPr>
              <a:t>not an issue (procured/in schedule) </a:t>
            </a:r>
          </a:p>
          <a:p>
            <a:pPr lvl="1"/>
            <a:r>
              <a:rPr lang="en-GB" dirty="0" smtClean="0"/>
              <a:t>Quality issues and schedule delay:</a:t>
            </a:r>
          </a:p>
          <a:p>
            <a:pPr lvl="2"/>
            <a:r>
              <a:rPr lang="en-GB" dirty="0">
                <a:solidFill>
                  <a:srgbClr val="008000"/>
                </a:solidFill>
              </a:rPr>
              <a:t>Organise work in 2 shifts in case of low yield on connectivity</a:t>
            </a:r>
          </a:p>
          <a:p>
            <a:pPr lvl="2"/>
            <a:r>
              <a:rPr lang="en-US" dirty="0">
                <a:solidFill>
                  <a:srgbClr val="008000"/>
                </a:solidFill>
              </a:rPr>
              <a:t>Planning agility: anticipate </a:t>
            </a:r>
            <a:r>
              <a:rPr lang="en-GB" dirty="0">
                <a:solidFill>
                  <a:srgbClr val="008000"/>
                </a:solidFill>
              </a:rPr>
              <a:t>installations when opening « holes » in the planning </a:t>
            </a:r>
          </a:p>
          <a:p>
            <a:pPr lvl="2"/>
            <a:r>
              <a:rPr lang="en-GB" dirty="0" smtClean="0">
                <a:solidFill>
                  <a:srgbClr val="008000"/>
                </a:solidFill>
              </a:rPr>
              <a:t>Monitor schedule systematically (use the first workload « peak » to asses the monitor tool and the future trend)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78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61373" y="1181655"/>
            <a:ext cx="8717958" cy="41251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Cabling = </a:t>
            </a:r>
            <a:r>
              <a:rPr lang="en-GB" dirty="0" err="1" smtClean="0">
                <a:solidFill>
                  <a:schemeClr val="tx2"/>
                </a:solidFill>
              </a:rPr>
              <a:t>strategical</a:t>
            </a:r>
            <a:r>
              <a:rPr lang="en-GB" dirty="0" smtClean="0">
                <a:solidFill>
                  <a:schemeClr val="tx2"/>
                </a:solidFill>
              </a:rPr>
              <a:t> activity for CERN functioning (supports all depts.)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EL-CF increased staff and adopted enhanced structure to prepare to LS1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The cabling method based on geographical campaigns is the key approach to </a:t>
            </a:r>
            <a:r>
              <a:rPr lang="fr-FR" dirty="0" err="1">
                <a:solidFill>
                  <a:schemeClr val="tx2"/>
                </a:solidFill>
              </a:rPr>
              <a:t>optimize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work</a:t>
            </a:r>
            <a:r>
              <a:rPr lang="fr-FR" dirty="0">
                <a:solidFill>
                  <a:schemeClr val="tx2"/>
                </a:solidFill>
              </a:rPr>
              <a:t> organisation and </a:t>
            </a:r>
            <a:r>
              <a:rPr lang="fr-FR" dirty="0" err="1">
                <a:solidFill>
                  <a:schemeClr val="tx2"/>
                </a:solidFill>
              </a:rPr>
              <a:t>resource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distribution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Appropriate monitoring tool is being applied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The working method of CF is solid and technically proven. Therefore the Section is on very good asset to succeed in this project.</a:t>
            </a:r>
          </a:p>
          <a:p>
            <a:pPr marL="0" indent="0">
              <a:buNone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1016967">
            <a:off x="5154444" y="5297612"/>
            <a:ext cx="3893072" cy="707886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800000"/>
                </a:solidFill>
              </a:rPr>
              <a:t>Many</a:t>
            </a:r>
            <a:r>
              <a:rPr lang="fr-FR" sz="2000" b="1" dirty="0" smtClean="0">
                <a:solidFill>
                  <a:srgbClr val="800000"/>
                </a:solidFill>
              </a:rPr>
              <a:t> </a:t>
            </a:r>
            <a:r>
              <a:rPr lang="fr-FR" sz="2000" b="1" dirty="0" err="1" smtClean="0">
                <a:solidFill>
                  <a:srgbClr val="800000"/>
                </a:solidFill>
              </a:rPr>
              <a:t>thanks</a:t>
            </a:r>
            <a:r>
              <a:rPr lang="fr-FR" sz="2000" b="1" dirty="0">
                <a:solidFill>
                  <a:srgbClr val="800000"/>
                </a:solidFill>
              </a:rPr>
              <a:t> </a:t>
            </a:r>
            <a:r>
              <a:rPr lang="fr-FR" sz="2000" b="1" dirty="0" smtClean="0">
                <a:solidFill>
                  <a:srgbClr val="800000"/>
                </a:solidFill>
              </a:rPr>
              <a:t>to all user groups for </a:t>
            </a:r>
            <a:r>
              <a:rPr lang="fr-FR" sz="2000" b="1" dirty="0" err="1" smtClean="0">
                <a:solidFill>
                  <a:srgbClr val="800000"/>
                </a:solidFill>
              </a:rPr>
              <a:t>their</a:t>
            </a:r>
            <a:r>
              <a:rPr lang="fr-FR" sz="2000" b="1" dirty="0" smtClean="0">
                <a:solidFill>
                  <a:srgbClr val="800000"/>
                </a:solidFill>
              </a:rPr>
              <a:t> </a:t>
            </a:r>
            <a:r>
              <a:rPr lang="fr-FR" sz="2000" b="1" dirty="0" err="1" smtClean="0">
                <a:solidFill>
                  <a:srgbClr val="800000"/>
                </a:solidFill>
              </a:rPr>
              <a:t>valuable</a:t>
            </a:r>
            <a:r>
              <a:rPr lang="fr-FR" sz="2000" b="1" dirty="0" smtClean="0">
                <a:solidFill>
                  <a:srgbClr val="800000"/>
                </a:solidFill>
              </a:rPr>
              <a:t> support !</a:t>
            </a:r>
            <a:endParaRPr lang="fr-FR" sz="20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1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39566" y="2044236"/>
            <a:ext cx="3632433" cy="2622682"/>
          </a:xfrm>
        </p:spPr>
        <p:txBody>
          <a:bodyPr>
            <a:normAutofit/>
          </a:bodyPr>
          <a:lstStyle/>
          <a:p>
            <a:r>
              <a:rPr lang="fr-FR" dirty="0" err="1" smtClean="0">
                <a:solidFill>
                  <a:schemeClr val="tx2"/>
                </a:solidFill>
              </a:rPr>
              <a:t>What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is</a:t>
            </a:r>
            <a:r>
              <a:rPr lang="fr-FR" dirty="0" smtClean="0">
                <a:solidFill>
                  <a:schemeClr val="tx2"/>
                </a:solidFill>
              </a:rPr>
              <a:t> « </a:t>
            </a:r>
            <a:r>
              <a:rPr lang="fr-FR" dirty="0" err="1" smtClean="0">
                <a:solidFill>
                  <a:schemeClr val="tx2"/>
                </a:solidFill>
              </a:rPr>
              <a:t>Cabling</a:t>
            </a:r>
            <a:r>
              <a:rPr lang="fr-FR" dirty="0" smtClean="0">
                <a:solidFill>
                  <a:schemeClr val="tx2"/>
                </a:solidFill>
              </a:rPr>
              <a:t> »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LS1challenge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The </a:t>
            </a:r>
            <a:r>
              <a:rPr lang="fr-FR" dirty="0" err="1" smtClean="0">
                <a:solidFill>
                  <a:schemeClr val="tx2"/>
                </a:solidFill>
              </a:rPr>
              <a:t>strategy</a:t>
            </a:r>
            <a:endParaRPr lang="fr-FR" dirty="0" smtClean="0">
              <a:solidFill>
                <a:schemeClr val="tx2"/>
              </a:solidFill>
            </a:endParaRPr>
          </a:p>
          <a:p>
            <a:r>
              <a:rPr lang="fr-FR" dirty="0" smtClean="0">
                <a:solidFill>
                  <a:schemeClr val="tx2"/>
                </a:solidFill>
              </a:rPr>
              <a:t>The performance</a:t>
            </a:r>
          </a:p>
          <a:p>
            <a:r>
              <a:rPr lang="fr-FR" dirty="0" smtClean="0">
                <a:solidFill>
                  <a:schemeClr val="tx2"/>
                </a:solidFill>
              </a:rPr>
              <a:t>Conclusion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3180862"/>
            <a:ext cx="8229600" cy="1117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Backup slides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0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The </a:t>
            </a:r>
            <a:r>
              <a:rPr lang="fr-FR" dirty="0" err="1"/>
              <a:t>strategy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47590" y="1834313"/>
            <a:ext cx="8229600" cy="514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err="1" smtClean="0">
                <a:solidFill>
                  <a:srgbClr val="800000"/>
                </a:solidFill>
                <a:cs typeface="Arial"/>
              </a:rPr>
              <a:t>Cables</a:t>
            </a:r>
            <a:r>
              <a:rPr lang="fr-FR" sz="1800" dirty="0" smtClean="0">
                <a:solidFill>
                  <a:srgbClr val="800000"/>
                </a:solidFill>
                <a:cs typeface="Arial"/>
              </a:rPr>
              <a:t> (</a:t>
            </a:r>
            <a:r>
              <a:rPr lang="fr-FR" sz="1800" dirty="0" err="1" smtClean="0">
                <a:solidFill>
                  <a:srgbClr val="800000"/>
                </a:solidFill>
                <a:cs typeface="Arial"/>
              </a:rPr>
              <a:t>copper</a:t>
            </a:r>
            <a:r>
              <a:rPr lang="fr-FR" sz="1800" dirty="0" smtClean="0">
                <a:solidFill>
                  <a:srgbClr val="800000"/>
                </a:solidFill>
                <a:cs typeface="Arial"/>
              </a:rPr>
              <a:t>)</a:t>
            </a:r>
            <a:endParaRPr lang="fr-FR" sz="1800" dirty="0">
              <a:solidFill>
                <a:srgbClr val="800000"/>
              </a:solidFill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284580" y="3922275"/>
            <a:ext cx="8229600" cy="5142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fr-FR" sz="1800" dirty="0" smtClean="0">
                <a:solidFill>
                  <a:srgbClr val="800000"/>
                </a:solidFill>
                <a:cs typeface="Arial"/>
              </a:rPr>
              <a:t>Optical fibres</a:t>
            </a:r>
            <a:endParaRPr lang="fr-FR" sz="1800" dirty="0">
              <a:solidFill>
                <a:srgbClr val="800000"/>
              </a:solidFill>
              <a:cs typeface="Arial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44982" y="2541935"/>
            <a:ext cx="7501950" cy="1007067"/>
            <a:chOff x="358557" y="2541935"/>
            <a:chExt cx="8089047" cy="1007067"/>
          </a:xfrm>
        </p:grpSpPr>
        <p:sp>
          <p:nvSpPr>
            <p:cNvPr id="7" name="Rectangle 6"/>
            <p:cNvSpPr/>
            <p:nvPr/>
          </p:nvSpPr>
          <p:spPr>
            <a:xfrm>
              <a:off x="2803477" y="2541935"/>
              <a:ext cx="5644127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rgbClr val="000000"/>
                  </a:solidFill>
                  <a:cs typeface="Arial"/>
                </a:rPr>
                <a:t>Cabling</a:t>
              </a:r>
              <a:r>
                <a:rPr lang="fr-FR" sz="1200" dirty="0" smtClean="0">
                  <a:solidFill>
                    <a:srgbClr val="000000"/>
                  </a:solidFill>
                  <a:cs typeface="Arial"/>
                </a:rPr>
                <a:t> </a:t>
              </a:r>
              <a:r>
                <a:rPr lang="fr-FR" sz="1200" dirty="0" err="1" smtClean="0">
                  <a:solidFill>
                    <a:srgbClr val="000000"/>
                  </a:solidFill>
                  <a:cs typeface="Arial"/>
                </a:rPr>
                <a:t>campaign</a:t>
              </a:r>
              <a:endParaRPr lang="fr-FR" sz="1200" dirty="0">
                <a:solidFill>
                  <a:srgbClr val="000000"/>
                </a:solidFill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803477" y="2891599"/>
              <a:ext cx="3262751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Cable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pulling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(60%)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66229" y="2891599"/>
              <a:ext cx="1467232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Connectors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(30%)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33461" y="2891599"/>
              <a:ext cx="914143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Test (10%)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8557" y="2541935"/>
              <a:ext cx="2132039" cy="694877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Cable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clean-up /installation of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cable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trays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/racks (variable)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31806" y="3249141"/>
              <a:ext cx="11134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4 or 5 people</a:t>
              </a:r>
              <a:endParaRPr lang="fr-FR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78894" y="3259674"/>
              <a:ext cx="7810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3 people</a:t>
              </a:r>
              <a:endParaRPr lang="fr-FR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84014" y="3272003"/>
              <a:ext cx="7810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 people</a:t>
              </a:r>
              <a:endParaRPr lang="fr-FR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81972" y="4629897"/>
            <a:ext cx="7463754" cy="982409"/>
            <a:chOff x="395547" y="4629897"/>
            <a:chExt cx="8089048" cy="982409"/>
          </a:xfrm>
        </p:grpSpPr>
        <p:sp>
          <p:nvSpPr>
            <p:cNvPr id="21" name="Rectangle 20"/>
            <p:cNvSpPr/>
            <p:nvPr/>
          </p:nvSpPr>
          <p:spPr>
            <a:xfrm>
              <a:off x="2840467" y="4629897"/>
              <a:ext cx="5644127" cy="345212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rgbClr val="000000"/>
                  </a:solidFill>
                  <a:cs typeface="Arial"/>
                </a:rPr>
                <a:t>Fibre </a:t>
              </a:r>
              <a:r>
                <a:rPr lang="fr-FR" sz="1200" dirty="0" err="1" smtClean="0">
                  <a:solidFill>
                    <a:srgbClr val="000000"/>
                  </a:solidFill>
                  <a:cs typeface="Arial"/>
                </a:rPr>
                <a:t>campaign</a:t>
              </a:r>
              <a:endParaRPr lang="fr-FR" sz="1200" dirty="0">
                <a:solidFill>
                  <a:srgbClr val="000000"/>
                </a:solidFill>
                <a:cs typeface="Arial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840468" y="4978663"/>
              <a:ext cx="2404819" cy="345212"/>
            </a:xfrm>
            <a:prstGeom prst="rect">
              <a:avLst/>
            </a:prstGeom>
            <a:solidFill>
              <a:srgbClr val="CCFFCC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Tube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laying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(40%)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434798" y="4978663"/>
              <a:ext cx="1049797" cy="345212"/>
            </a:xfrm>
            <a:prstGeom prst="rect">
              <a:avLst/>
            </a:prstGeom>
            <a:solidFill>
              <a:srgbClr val="FFCC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Splicing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&amp; Test (20%)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5547" y="4629897"/>
              <a:ext cx="2132039" cy="694877"/>
            </a:xfrm>
            <a:prstGeom prst="rect">
              <a:avLst/>
            </a:prstGeom>
            <a:solidFill>
              <a:srgbClr val="9FB8CD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Cable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clean-up / installation of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cable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 </a:t>
              </a:r>
              <a:r>
                <a:rPr lang="fr-FR" sz="1200" dirty="0" err="1" smtClean="0">
                  <a:solidFill>
                    <a:schemeClr val="tx1"/>
                  </a:solidFill>
                  <a:cs typeface="Arial"/>
                </a:rPr>
                <a:t>trays</a:t>
              </a:r>
              <a:r>
                <a:rPr lang="fr-FR" sz="1200" dirty="0" smtClean="0">
                  <a:solidFill>
                    <a:schemeClr val="tx1"/>
                  </a:solidFill>
                  <a:cs typeface="Arial"/>
                </a:rPr>
                <a:t>/racks (variable)</a:t>
              </a:r>
              <a:endParaRPr lang="fr-FR" sz="1200" dirty="0">
                <a:solidFill>
                  <a:schemeClr val="tx1"/>
                </a:solidFill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86020" y="5324774"/>
              <a:ext cx="11556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4 or 5 people</a:t>
              </a:r>
              <a:endParaRPr lang="fr-FR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13993" y="5335307"/>
              <a:ext cx="810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4</a:t>
              </a:r>
              <a:r>
                <a:rPr lang="fr-FR" sz="1200" dirty="0" smtClean="0"/>
                <a:t> people</a:t>
              </a:r>
              <a:endParaRPr lang="fr-FR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565763" y="5326988"/>
              <a:ext cx="810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 people</a:t>
              </a:r>
              <a:endParaRPr lang="fr-FR" sz="12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45287" y="4991891"/>
              <a:ext cx="2189511" cy="345212"/>
            </a:xfrm>
            <a:prstGeom prst="rect">
              <a:avLst/>
            </a:prstGeom>
            <a:solidFill>
              <a:schemeClr val="accent4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dirty="0" err="1">
                  <a:solidFill>
                    <a:schemeClr val="tx1"/>
                  </a:solidFill>
                  <a:cs typeface="Arial"/>
                </a:rPr>
                <a:t>Microduct</a:t>
              </a:r>
              <a:r>
                <a:rPr lang="fr-FR" sz="1200" dirty="0">
                  <a:solidFill>
                    <a:schemeClr val="tx1"/>
                  </a:solidFill>
                  <a:cs typeface="Arial"/>
                </a:rPr>
                <a:t> &amp; </a:t>
              </a:r>
              <a:r>
                <a:rPr lang="fr-FR" sz="1200" dirty="0" err="1">
                  <a:solidFill>
                    <a:schemeClr val="tx1"/>
                  </a:solidFill>
                  <a:cs typeface="Arial"/>
                </a:rPr>
                <a:t>microcable</a:t>
              </a:r>
              <a:r>
                <a:rPr lang="fr-FR" sz="1200" dirty="0">
                  <a:solidFill>
                    <a:schemeClr val="tx1"/>
                  </a:solidFill>
                  <a:cs typeface="Arial"/>
                </a:rPr>
                <a:t> </a:t>
              </a:r>
              <a:r>
                <a:rPr lang="fr-FR" sz="1200" dirty="0" err="1">
                  <a:solidFill>
                    <a:schemeClr val="tx1"/>
                  </a:solidFill>
                  <a:cs typeface="Arial"/>
                </a:rPr>
                <a:t>blowing</a:t>
              </a:r>
              <a:r>
                <a:rPr lang="fr-FR" sz="1200" dirty="0">
                  <a:solidFill>
                    <a:schemeClr val="tx1"/>
                  </a:solidFill>
                  <a:cs typeface="Arial"/>
                </a:rPr>
                <a:t> (40%)</a:t>
              </a:r>
            </a:p>
          </p:txBody>
        </p:sp>
      </p:grpSp>
      <p:sp>
        <p:nvSpPr>
          <p:cNvPr id="25" name="TextBox 63"/>
          <p:cNvSpPr txBox="1">
            <a:spLocks noChangeArrowheads="1"/>
          </p:cNvSpPr>
          <p:nvPr/>
        </p:nvSpPr>
        <p:spPr bwMode="auto">
          <a:xfrm>
            <a:off x="2490596" y="1282358"/>
            <a:ext cx="4455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800" b="1" dirty="0">
                <a:solidFill>
                  <a:schemeClr val="tx2"/>
                </a:solidFill>
                <a:latin typeface="+mn-lt"/>
              </a:rPr>
              <a:t>Cabling Campaigns: work distribution</a:t>
            </a:r>
            <a:endParaRPr lang="fr-FR" sz="18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001806" y="2539708"/>
            <a:ext cx="918359" cy="694877"/>
          </a:xfrm>
          <a:prstGeom prst="rect">
            <a:avLst/>
          </a:prstGeom>
          <a:solidFill>
            <a:srgbClr val="9FB8C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cs typeface="Arial"/>
              </a:rPr>
              <a:t>Reprises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  <a:cs typeface="Arial"/>
              </a:rPr>
              <a:t>(variable)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18584" y="4627670"/>
            <a:ext cx="918359" cy="694877"/>
          </a:xfrm>
          <a:prstGeom prst="rect">
            <a:avLst/>
          </a:prstGeom>
          <a:solidFill>
            <a:srgbClr val="9FB8C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cs typeface="Arial"/>
              </a:rPr>
              <a:t>Reprises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  <a:cs typeface="Arial"/>
              </a:rPr>
              <a:t>(variable)</a:t>
            </a:r>
            <a:endParaRPr lang="fr-FR" sz="1200" dirty="0">
              <a:solidFill>
                <a:schemeClr val="tx1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893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8423" y="1654376"/>
            <a:ext cx="8686802" cy="4323468"/>
          </a:xfrm>
        </p:spPr>
        <p:txBody>
          <a:bodyPr vert="horz">
            <a:normAutofit fontScale="77500" lnSpcReduction="20000"/>
          </a:bodyPr>
          <a:lstStyle/>
          <a:p>
            <a:pPr defTabSz="457200"/>
            <a:r>
              <a:rPr lang="fr-FR" dirty="0">
                <a:solidFill>
                  <a:schemeClr val="tx2"/>
                </a:solidFill>
              </a:rPr>
              <a:t>More </a:t>
            </a:r>
            <a:r>
              <a:rPr lang="fr-FR" dirty="0" err="1">
                <a:solidFill>
                  <a:schemeClr val="tx2"/>
                </a:solidFill>
              </a:rPr>
              <a:t>than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just</a:t>
            </a:r>
            <a:r>
              <a:rPr lang="fr-FR" dirty="0">
                <a:solidFill>
                  <a:schemeClr val="tx2"/>
                </a:solidFill>
              </a:rPr>
              <a:t> « </a:t>
            </a:r>
            <a:r>
              <a:rPr lang="fr-FR" dirty="0" err="1">
                <a:solidFill>
                  <a:schemeClr val="tx2"/>
                </a:solidFill>
              </a:rPr>
              <a:t>pulling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cables</a:t>
            </a:r>
            <a:r>
              <a:rPr lang="fr-FR" dirty="0">
                <a:solidFill>
                  <a:schemeClr val="tx2"/>
                </a:solidFill>
              </a:rPr>
              <a:t> »</a:t>
            </a:r>
          </a:p>
          <a:p>
            <a:pPr defTabSz="457200"/>
            <a:r>
              <a:rPr lang="fr-FR" b="1" dirty="0">
                <a:solidFill>
                  <a:schemeClr val="tx2"/>
                </a:solidFill>
              </a:rPr>
              <a:t>Engineering support:</a:t>
            </a:r>
          </a:p>
          <a:p>
            <a:pPr lvl="1" defTabSz="457200"/>
            <a:r>
              <a:rPr lang="fr-FR" dirty="0" err="1"/>
              <a:t>Participate</a:t>
            </a:r>
            <a:r>
              <a:rPr lang="fr-FR" dirty="0"/>
              <a:t> in the </a:t>
            </a:r>
            <a:r>
              <a:rPr lang="fr-FR" dirty="0" err="1"/>
              <a:t>definition</a:t>
            </a:r>
            <a:r>
              <a:rPr lang="fr-FR" dirty="0"/>
              <a:t> of the </a:t>
            </a:r>
            <a:r>
              <a:rPr lang="fr-FR" dirty="0" err="1"/>
              <a:t>cable</a:t>
            </a:r>
            <a:r>
              <a:rPr lang="fr-FR" dirty="0"/>
              <a:t> cross-sections (</a:t>
            </a:r>
            <a:r>
              <a:rPr lang="fr-FR" dirty="0" err="1"/>
              <a:t>under</a:t>
            </a:r>
            <a:r>
              <a:rPr lang="fr-FR" dirty="0"/>
              <a:t> the </a:t>
            </a:r>
            <a:r>
              <a:rPr lang="fr-FR" dirty="0" err="1"/>
              <a:t>responsibility</a:t>
            </a:r>
            <a:r>
              <a:rPr lang="fr-FR" dirty="0"/>
              <a:t> of the </a:t>
            </a:r>
            <a:r>
              <a:rPr lang="fr-FR" dirty="0" err="1"/>
              <a:t>owners</a:t>
            </a:r>
            <a:r>
              <a:rPr lang="fr-FR" dirty="0"/>
              <a:t>) &amp; manage </a:t>
            </a:r>
            <a:r>
              <a:rPr lang="fr-FR" dirty="0" err="1"/>
              <a:t>cable</a:t>
            </a:r>
            <a:r>
              <a:rPr lang="fr-FR" dirty="0"/>
              <a:t> </a:t>
            </a:r>
            <a:r>
              <a:rPr lang="fr-FR" dirty="0" err="1"/>
              <a:t>tray</a:t>
            </a:r>
            <a:r>
              <a:rPr lang="fr-FR" dirty="0"/>
              <a:t> </a:t>
            </a:r>
            <a:r>
              <a:rPr lang="fr-FR" dirty="0" smtClean="0"/>
              <a:t>infrastructure (350 km)</a:t>
            </a:r>
            <a:endParaRPr lang="fr-FR" dirty="0"/>
          </a:p>
          <a:p>
            <a:pPr lvl="1" defTabSz="457200"/>
            <a:endParaRPr lang="fr-FR" dirty="0"/>
          </a:p>
          <a:p>
            <a:pPr lvl="1" defTabSz="457200"/>
            <a:r>
              <a:rPr lang="fr-FR" dirty="0"/>
              <a:t>Procure and standardise </a:t>
            </a:r>
            <a:r>
              <a:rPr lang="fr-FR" dirty="0" err="1"/>
              <a:t>cables</a:t>
            </a:r>
            <a:r>
              <a:rPr lang="fr-FR" dirty="0"/>
              <a:t>, </a:t>
            </a:r>
            <a:r>
              <a:rPr lang="fr-FR" dirty="0" err="1"/>
              <a:t>optical</a:t>
            </a:r>
            <a:r>
              <a:rPr lang="fr-FR" dirty="0"/>
              <a:t> fibres and </a:t>
            </a:r>
            <a:r>
              <a:rPr lang="fr-FR" dirty="0" err="1"/>
              <a:t>connectors</a:t>
            </a:r>
            <a:r>
              <a:rPr lang="fr-FR" dirty="0"/>
              <a:t> for CERN </a:t>
            </a:r>
            <a:r>
              <a:rPr lang="fr-FR" dirty="0" err="1"/>
              <a:t>users</a:t>
            </a:r>
            <a:endParaRPr lang="fr-FR" dirty="0"/>
          </a:p>
          <a:p>
            <a:pPr lvl="2" defTabSz="457200"/>
            <a:r>
              <a:rPr lang="fr-FR" dirty="0" smtClean="0">
                <a:solidFill>
                  <a:schemeClr val="tx2"/>
                </a:solidFill>
              </a:rPr>
              <a:t>233 </a:t>
            </a:r>
            <a:r>
              <a:rPr lang="fr-FR" dirty="0" err="1">
                <a:solidFill>
                  <a:schemeClr val="tx2"/>
                </a:solidFill>
              </a:rPr>
              <a:t>orders</a:t>
            </a:r>
            <a:r>
              <a:rPr lang="fr-FR" dirty="0">
                <a:solidFill>
                  <a:schemeClr val="tx2"/>
                </a:solidFill>
              </a:rPr>
              <a:t> in 2012 (</a:t>
            </a:r>
            <a:r>
              <a:rPr lang="fr-FR" dirty="0" err="1">
                <a:solidFill>
                  <a:schemeClr val="tx2"/>
                </a:solidFill>
              </a:rPr>
              <a:t>including</a:t>
            </a:r>
            <a:r>
              <a:rPr lang="fr-FR" dirty="0">
                <a:solidFill>
                  <a:schemeClr val="tx2"/>
                </a:solidFill>
              </a:rPr>
              <a:t> 39 new </a:t>
            </a:r>
            <a:r>
              <a:rPr lang="fr-FR" dirty="0" err="1">
                <a:solidFill>
                  <a:schemeClr val="tx2"/>
                </a:solidFill>
              </a:rPr>
              <a:t>contracts</a:t>
            </a:r>
            <a:r>
              <a:rPr lang="fr-FR" dirty="0">
                <a:solidFill>
                  <a:schemeClr val="tx2"/>
                </a:solidFill>
              </a:rPr>
              <a:t>) – </a:t>
            </a:r>
            <a:r>
              <a:rPr lang="fr-FR" dirty="0" err="1">
                <a:solidFill>
                  <a:schemeClr val="tx2"/>
                </a:solidFill>
              </a:rPr>
              <a:t>Average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investment</a:t>
            </a:r>
            <a:r>
              <a:rPr lang="fr-FR" dirty="0">
                <a:solidFill>
                  <a:schemeClr val="tx2"/>
                </a:solidFill>
              </a:rPr>
              <a:t> per </a:t>
            </a:r>
            <a:r>
              <a:rPr lang="fr-FR" dirty="0" err="1">
                <a:solidFill>
                  <a:schemeClr val="tx2"/>
                </a:solidFill>
              </a:rPr>
              <a:t>year</a:t>
            </a:r>
            <a:r>
              <a:rPr lang="fr-FR" dirty="0">
                <a:solidFill>
                  <a:schemeClr val="tx2"/>
                </a:solidFill>
              </a:rPr>
              <a:t>: 3.5MCHF</a:t>
            </a:r>
          </a:p>
          <a:p>
            <a:pPr lvl="2" defTabSz="457200"/>
            <a:r>
              <a:rPr lang="fr-FR" dirty="0" err="1" smtClean="0">
                <a:solidFill>
                  <a:schemeClr val="tx2"/>
                </a:solidFill>
              </a:rPr>
              <a:t>managing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cable</a:t>
            </a:r>
            <a:r>
              <a:rPr lang="fr-FR" dirty="0">
                <a:solidFill>
                  <a:schemeClr val="tx2"/>
                </a:solidFill>
              </a:rPr>
              <a:t> parc: ~4200 drums for LS1</a:t>
            </a:r>
          </a:p>
          <a:p>
            <a:pPr lvl="1" defTabSz="457200"/>
            <a:endParaRPr lang="fr-FR" dirty="0"/>
          </a:p>
          <a:p>
            <a:pPr lvl="1" defTabSz="457200"/>
            <a:r>
              <a:rPr lang="fr-FR" dirty="0"/>
              <a:t>Manage the </a:t>
            </a:r>
            <a:r>
              <a:rPr lang="fr-FR" b="1" dirty="0" err="1"/>
              <a:t>optical</a:t>
            </a:r>
            <a:r>
              <a:rPr lang="fr-FR" b="1" dirty="0"/>
              <a:t> fibre infrastructure</a:t>
            </a:r>
          </a:p>
          <a:p>
            <a:pPr lvl="2" defTabSz="457200"/>
            <a:r>
              <a:rPr lang="fr-FR" dirty="0" smtClean="0">
                <a:solidFill>
                  <a:schemeClr val="tx2"/>
                </a:solidFill>
              </a:rPr>
              <a:t>Design</a:t>
            </a:r>
            <a:r>
              <a:rPr lang="fr-FR" dirty="0">
                <a:solidFill>
                  <a:schemeClr val="tx2"/>
                </a:solidFill>
              </a:rPr>
              <a:t>, reconfiguration, maintenance</a:t>
            </a:r>
          </a:p>
          <a:p>
            <a:pPr lvl="2" defTabSz="457200"/>
            <a:r>
              <a:rPr lang="fr-FR" dirty="0" err="1" smtClean="0">
                <a:solidFill>
                  <a:schemeClr val="tx2"/>
                </a:solidFill>
              </a:rPr>
              <a:t>Qualify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>
                <a:solidFill>
                  <a:schemeClr val="tx2"/>
                </a:solidFill>
              </a:rPr>
              <a:t>and procure radiation </a:t>
            </a:r>
            <a:r>
              <a:rPr lang="fr-FR" dirty="0" err="1">
                <a:solidFill>
                  <a:schemeClr val="tx2"/>
                </a:solidFill>
              </a:rPr>
              <a:t>resistant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optical</a:t>
            </a:r>
            <a:r>
              <a:rPr lang="fr-FR" dirty="0">
                <a:solidFill>
                  <a:schemeClr val="tx2"/>
                </a:solidFill>
              </a:rPr>
              <a:t> fibres</a:t>
            </a:r>
          </a:p>
          <a:p>
            <a:pPr lvl="1" defTabSz="457200"/>
            <a:endParaRPr lang="fr-FR" dirty="0"/>
          </a:p>
          <a:p>
            <a:pPr lvl="1" defTabSz="457200"/>
            <a:r>
              <a:rPr lang="fr-FR" dirty="0"/>
              <a:t>Monitor </a:t>
            </a:r>
            <a:r>
              <a:rPr lang="fr-FR" dirty="0" err="1"/>
              <a:t>aging</a:t>
            </a:r>
            <a:r>
              <a:rPr lang="fr-FR" dirty="0"/>
              <a:t> and </a:t>
            </a:r>
            <a:r>
              <a:rPr lang="fr-FR" dirty="0" err="1"/>
              <a:t>steer</a:t>
            </a:r>
            <a:r>
              <a:rPr lang="fr-FR" dirty="0"/>
              <a:t> the </a:t>
            </a:r>
            <a:r>
              <a:rPr lang="fr-FR" dirty="0" err="1"/>
              <a:t>cable</a:t>
            </a:r>
            <a:r>
              <a:rPr lang="fr-FR" dirty="0"/>
              <a:t>/fibre replacement </a:t>
            </a:r>
            <a:r>
              <a:rPr lang="fr-FR" dirty="0" err="1"/>
              <a:t>campaigns</a:t>
            </a:r>
            <a:endParaRPr lang="fr-FR" dirty="0"/>
          </a:p>
          <a:p>
            <a:pPr lvl="2" defTabSz="457200"/>
            <a:r>
              <a:rPr lang="fr-FR" dirty="0" smtClean="0">
                <a:solidFill>
                  <a:schemeClr val="tx2"/>
                </a:solidFill>
              </a:rPr>
              <a:t>~</a:t>
            </a:r>
            <a:r>
              <a:rPr lang="fr-FR" dirty="0">
                <a:solidFill>
                  <a:schemeClr val="tx2"/>
                </a:solidFill>
              </a:rPr>
              <a:t>10.000 km </a:t>
            </a:r>
            <a:r>
              <a:rPr lang="fr-FR" dirty="0" err="1">
                <a:solidFill>
                  <a:schemeClr val="tx2"/>
                </a:solidFill>
              </a:rPr>
              <a:t>copper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cables</a:t>
            </a:r>
            <a:r>
              <a:rPr lang="fr-FR" dirty="0">
                <a:solidFill>
                  <a:schemeClr val="tx2"/>
                </a:solidFill>
              </a:rPr>
              <a:t>, ~3.000 km </a:t>
            </a:r>
            <a:r>
              <a:rPr lang="fr-FR" dirty="0" err="1">
                <a:solidFill>
                  <a:schemeClr val="tx2"/>
                </a:solidFill>
              </a:rPr>
              <a:t>optical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cables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09600" y="1085068"/>
            <a:ext cx="8229600" cy="5639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/>
              <a:buNone/>
            </a:pPr>
            <a:r>
              <a:rPr lang="fr-FR" dirty="0" err="1" smtClean="0">
                <a:solidFill>
                  <a:schemeClr val="tx2"/>
                </a:solidFill>
              </a:rPr>
              <a:t>Cabling</a:t>
            </a:r>
            <a:r>
              <a:rPr lang="fr-FR" dirty="0" smtClean="0">
                <a:solidFill>
                  <a:schemeClr val="tx2"/>
                </a:solidFill>
              </a:rPr>
              <a:t> = </a:t>
            </a:r>
            <a:r>
              <a:rPr lang="fr-FR" dirty="0" err="1" smtClean="0">
                <a:solidFill>
                  <a:schemeClr val="tx2"/>
                </a:solidFill>
              </a:rPr>
              <a:t>copper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cables</a:t>
            </a:r>
            <a:r>
              <a:rPr lang="fr-FR" dirty="0" smtClean="0">
                <a:solidFill>
                  <a:schemeClr val="tx2"/>
                </a:solidFill>
              </a:rPr>
              <a:t> AND </a:t>
            </a:r>
            <a:r>
              <a:rPr lang="fr-FR" dirty="0" err="1" smtClean="0">
                <a:solidFill>
                  <a:schemeClr val="tx2"/>
                </a:solidFill>
              </a:rPr>
              <a:t>optical</a:t>
            </a:r>
            <a:r>
              <a:rPr lang="fr-FR" dirty="0" smtClean="0">
                <a:solidFill>
                  <a:schemeClr val="tx2"/>
                </a:solidFill>
              </a:rPr>
              <a:t> fibres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7" name="Picture 7" descr="liaisons surfaces et LHC 11 2007 visio red 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3661097"/>
            <a:ext cx="2514600" cy="319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466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4366" y="1061516"/>
            <a:ext cx="8229600" cy="477169"/>
          </a:xfrm>
        </p:spPr>
        <p:txBody>
          <a:bodyPr>
            <a:normAutofit lnSpcReduction="10000"/>
          </a:bodyPr>
          <a:lstStyle/>
          <a:p>
            <a:r>
              <a:rPr lang="fr-FR" dirty="0" err="1" smtClean="0">
                <a:solidFill>
                  <a:schemeClr val="tx2"/>
                </a:solidFill>
              </a:rPr>
              <a:t>Two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typical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consequences</a:t>
            </a:r>
            <a:r>
              <a:rPr lang="fr-FR" dirty="0" smtClean="0">
                <a:solidFill>
                  <a:schemeClr val="tx2"/>
                </a:solidFill>
              </a:rPr>
              <a:t> of </a:t>
            </a:r>
            <a:r>
              <a:rPr lang="fr-FR" dirty="0" err="1" smtClean="0">
                <a:solidFill>
                  <a:schemeClr val="tx2"/>
                </a:solidFill>
              </a:rPr>
              <a:t>missing</a:t>
            </a:r>
            <a:r>
              <a:rPr lang="fr-FR" dirty="0" smtClean="0">
                <a:solidFill>
                  <a:schemeClr val="tx2"/>
                </a:solidFill>
              </a:rPr>
              <a:t> engineering support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TextBox 63"/>
          <p:cNvSpPr txBox="1">
            <a:spLocks noChangeArrowheads="1"/>
          </p:cNvSpPr>
          <p:nvPr/>
        </p:nvSpPr>
        <p:spPr bwMode="auto">
          <a:xfrm>
            <a:off x="576749" y="1632916"/>
            <a:ext cx="3800237" cy="39463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Autofit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 marL="0" indent="0" algn="ctr">
              <a:buNone/>
            </a:pPr>
            <a:r>
              <a:rPr lang="fr-CH" sz="2000" b="1" dirty="0">
                <a:solidFill>
                  <a:schemeClr val="accent2">
                    <a:lumMod val="50000"/>
                  </a:schemeClr>
                </a:solidFill>
              </a:rPr>
              <a:t>Water Cooled Cables</a:t>
            </a:r>
            <a:endParaRPr lang="fr-FR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9" name="TextBox 63"/>
          <p:cNvSpPr txBox="1">
            <a:spLocks noChangeArrowheads="1"/>
          </p:cNvSpPr>
          <p:nvPr/>
        </p:nvSpPr>
        <p:spPr bwMode="auto">
          <a:xfrm>
            <a:off x="5190048" y="1585512"/>
            <a:ext cx="3595408" cy="4001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fr-CH" dirty="0"/>
              <a:t>Radiation Sensitive Fibres</a:t>
            </a:r>
          </a:p>
        </p:txBody>
      </p:sp>
      <p:sp>
        <p:nvSpPr>
          <p:cNvPr id="25" name="Content Placeholder 3"/>
          <p:cNvSpPr txBox="1">
            <a:spLocks/>
          </p:cNvSpPr>
          <p:nvPr/>
        </p:nvSpPr>
        <p:spPr>
          <a:xfrm>
            <a:off x="338094" y="4429104"/>
            <a:ext cx="4402160" cy="190342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>
              <a:spcAft>
                <a:spcPts val="600"/>
              </a:spcAft>
            </a:pPr>
            <a:r>
              <a:rPr lang="en-GB" dirty="0">
                <a:solidFill>
                  <a:srgbClr val="3E5D78"/>
                </a:solidFill>
              </a:rPr>
              <a:t>Compelling</a:t>
            </a:r>
            <a:r>
              <a:rPr lang="fr-FR" dirty="0">
                <a:solidFill>
                  <a:srgbClr val="3E5D78"/>
                </a:solidFill>
              </a:rPr>
              <a:t> consolidation </a:t>
            </a:r>
            <a:r>
              <a:rPr lang="fr-FR" dirty="0" err="1">
                <a:solidFill>
                  <a:srgbClr val="3E5D78"/>
                </a:solidFill>
              </a:rPr>
              <a:t>activity</a:t>
            </a:r>
            <a:r>
              <a:rPr lang="fr-FR" dirty="0">
                <a:solidFill>
                  <a:srgbClr val="3E5D78"/>
                </a:solidFill>
              </a:rPr>
              <a:t> in </a:t>
            </a:r>
            <a:r>
              <a:rPr lang="fr-FR" dirty="0" smtClean="0">
                <a:solidFill>
                  <a:srgbClr val="3E5D78"/>
                </a:solidFill>
              </a:rPr>
              <a:t>LHC</a:t>
            </a:r>
          </a:p>
          <a:p>
            <a:pPr lvl="1">
              <a:spcAft>
                <a:spcPts val="600"/>
              </a:spcAft>
            </a:pPr>
            <a:r>
              <a:rPr lang="fr-FR" dirty="0" smtClean="0">
                <a:solidFill>
                  <a:srgbClr val="3E5D78"/>
                </a:solidFill>
              </a:rPr>
              <a:t>2 </a:t>
            </a:r>
            <a:r>
              <a:rPr lang="fr-FR" dirty="0">
                <a:solidFill>
                  <a:srgbClr val="3E5D78"/>
                </a:solidFill>
              </a:rPr>
              <a:t>MCHF project (LS1 portion</a:t>
            </a:r>
            <a:r>
              <a:rPr lang="fr-FR" dirty="0" smtClean="0">
                <a:solidFill>
                  <a:srgbClr val="3E5D78"/>
                </a:solidFill>
              </a:rPr>
              <a:t>)</a:t>
            </a:r>
            <a:endParaRPr lang="fr-FR" dirty="0">
              <a:solidFill>
                <a:srgbClr val="3E5D78"/>
              </a:solidFill>
            </a:endParaRPr>
          </a:p>
          <a:p>
            <a:pPr lvl="1">
              <a:spcAft>
                <a:spcPts val="600"/>
              </a:spcAft>
            </a:pPr>
            <a:r>
              <a:rPr lang="fr-CH" dirty="0">
                <a:solidFill>
                  <a:srgbClr val="3E5D78"/>
                </a:solidFill>
              </a:rPr>
              <a:t>10 contract people for 1 year work</a:t>
            </a:r>
          </a:p>
          <a:p>
            <a:pPr lvl="1">
              <a:spcAft>
                <a:spcPts val="600"/>
              </a:spcAft>
            </a:pPr>
            <a:r>
              <a:rPr lang="fr-CH" dirty="0">
                <a:solidFill>
                  <a:srgbClr val="3E5D78"/>
                </a:solidFill>
              </a:rPr>
              <a:t>7 groups involved (EN-EL, EN-MEF, EN-HE, EN-CV, TE-EPC, TE-MPE, RP)</a:t>
            </a:r>
          </a:p>
          <a:p>
            <a:pPr>
              <a:spcAft>
                <a:spcPts val="600"/>
              </a:spcAft>
            </a:pPr>
            <a:r>
              <a:rPr lang="fr-FR" dirty="0" err="1">
                <a:solidFill>
                  <a:srgbClr val="3E5D78"/>
                </a:solidFill>
              </a:rPr>
              <a:t>Follow</a:t>
            </a:r>
            <a:r>
              <a:rPr lang="fr-FR" dirty="0">
                <a:solidFill>
                  <a:srgbClr val="3E5D78"/>
                </a:solidFill>
              </a:rPr>
              <a:t> up of </a:t>
            </a:r>
            <a:r>
              <a:rPr lang="fr-FR" dirty="0" err="1">
                <a:solidFill>
                  <a:srgbClr val="3E5D78"/>
                </a:solidFill>
              </a:rPr>
              <a:t>legal</a:t>
            </a:r>
            <a:r>
              <a:rPr lang="fr-FR" dirty="0">
                <a:solidFill>
                  <a:srgbClr val="3E5D78"/>
                </a:solidFill>
              </a:rPr>
              <a:t> issues (since ~10 </a:t>
            </a:r>
            <a:r>
              <a:rPr lang="fr-FR" dirty="0" err="1">
                <a:solidFill>
                  <a:srgbClr val="3E5D78"/>
                </a:solidFill>
              </a:rPr>
              <a:t>years</a:t>
            </a:r>
            <a:r>
              <a:rPr lang="fr-FR" dirty="0">
                <a:solidFill>
                  <a:srgbClr val="3E5D78"/>
                </a:solidFill>
              </a:rPr>
              <a:t>)</a:t>
            </a:r>
          </a:p>
        </p:txBody>
      </p:sp>
      <p:sp>
        <p:nvSpPr>
          <p:cNvPr id="26" name="Content Placeholder 3"/>
          <p:cNvSpPr txBox="1">
            <a:spLocks/>
          </p:cNvSpPr>
          <p:nvPr/>
        </p:nvSpPr>
        <p:spPr>
          <a:xfrm>
            <a:off x="5023556" y="4614332"/>
            <a:ext cx="4120444" cy="184327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defPPr>
              <a:defRPr lang="en-US"/>
            </a:defPPr>
            <a:lvl1pPr marL="274320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lvl="1" indent="-27432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fr-FR" dirty="0" err="1">
                <a:solidFill>
                  <a:srgbClr val="3E5D78"/>
                </a:solidFill>
              </a:rPr>
              <a:t>Critical</a:t>
            </a:r>
            <a:r>
              <a:rPr lang="fr-FR" dirty="0">
                <a:solidFill>
                  <a:srgbClr val="3E5D78"/>
                </a:solidFill>
              </a:rPr>
              <a:t> consolidation </a:t>
            </a:r>
            <a:r>
              <a:rPr lang="fr-FR" dirty="0" err="1">
                <a:solidFill>
                  <a:srgbClr val="3E5D78"/>
                </a:solidFill>
              </a:rPr>
              <a:t>activity</a:t>
            </a:r>
            <a:r>
              <a:rPr lang="fr-FR" dirty="0">
                <a:solidFill>
                  <a:srgbClr val="3E5D78"/>
                </a:solidFill>
              </a:rPr>
              <a:t> in LHC</a:t>
            </a:r>
          </a:p>
          <a:p>
            <a:pPr lvl="1"/>
            <a:r>
              <a:rPr lang="fr-FR" dirty="0">
                <a:solidFill>
                  <a:srgbClr val="3E5D78"/>
                </a:solidFill>
              </a:rPr>
              <a:t>1 MCHF project </a:t>
            </a:r>
          </a:p>
          <a:p>
            <a:pPr lvl="1"/>
            <a:r>
              <a:rPr lang="fr-FR" dirty="0">
                <a:solidFill>
                  <a:srgbClr val="3E5D78"/>
                </a:solidFill>
              </a:rPr>
              <a:t>a</a:t>
            </a:r>
            <a:r>
              <a:rPr lang="fr-CH" dirty="0">
                <a:solidFill>
                  <a:srgbClr val="3E5D78"/>
                </a:solidFill>
              </a:rPr>
              <a:t>ll LHC points are </a:t>
            </a:r>
            <a:r>
              <a:rPr lang="fr-CH" dirty="0" err="1">
                <a:solidFill>
                  <a:srgbClr val="3E5D78"/>
                </a:solidFill>
              </a:rPr>
              <a:t>concerned</a:t>
            </a:r>
            <a:endParaRPr lang="fr-CH" dirty="0">
              <a:solidFill>
                <a:srgbClr val="3E5D78"/>
              </a:solidFill>
            </a:endParaRPr>
          </a:p>
          <a:p>
            <a:r>
              <a:rPr lang="fr-FR" dirty="0" err="1">
                <a:solidFill>
                  <a:srgbClr val="3E5D78"/>
                </a:solidFill>
              </a:rPr>
              <a:t>Again</a:t>
            </a:r>
            <a:r>
              <a:rPr lang="fr-FR" dirty="0">
                <a:solidFill>
                  <a:srgbClr val="3E5D78"/>
                </a:solidFill>
              </a:rPr>
              <a:t> </a:t>
            </a:r>
            <a:r>
              <a:rPr lang="fr-FR" dirty="0" err="1">
                <a:solidFill>
                  <a:srgbClr val="3E5D78"/>
                </a:solidFill>
              </a:rPr>
              <a:t>follow</a:t>
            </a:r>
            <a:r>
              <a:rPr lang="fr-FR" dirty="0">
                <a:solidFill>
                  <a:srgbClr val="3E5D78"/>
                </a:solidFill>
              </a:rPr>
              <a:t> up of </a:t>
            </a:r>
            <a:r>
              <a:rPr lang="fr-FR" dirty="0" err="1">
                <a:solidFill>
                  <a:srgbClr val="3E5D78"/>
                </a:solidFill>
              </a:rPr>
              <a:t>legal</a:t>
            </a:r>
            <a:r>
              <a:rPr lang="fr-FR" dirty="0">
                <a:solidFill>
                  <a:srgbClr val="3E5D78"/>
                </a:solidFill>
              </a:rPr>
              <a:t> issues</a:t>
            </a:r>
          </a:p>
          <a:p>
            <a:pPr lvl="1"/>
            <a:r>
              <a:rPr lang="fr-FR" dirty="0" err="1">
                <a:solidFill>
                  <a:srgbClr val="3E5D78"/>
                </a:solidFill>
              </a:rPr>
              <a:t>Being</a:t>
            </a:r>
            <a:r>
              <a:rPr lang="fr-FR" dirty="0">
                <a:solidFill>
                  <a:srgbClr val="3E5D78"/>
                </a:solidFill>
              </a:rPr>
              <a:t> </a:t>
            </a:r>
            <a:r>
              <a:rPr lang="fr-FR" dirty="0" err="1">
                <a:solidFill>
                  <a:srgbClr val="3E5D78"/>
                </a:solidFill>
              </a:rPr>
              <a:t>successfully</a:t>
            </a:r>
            <a:r>
              <a:rPr lang="fr-FR" dirty="0">
                <a:solidFill>
                  <a:srgbClr val="3E5D78"/>
                </a:solidFill>
              </a:rPr>
              <a:t> </a:t>
            </a:r>
            <a:r>
              <a:rPr lang="fr-FR" dirty="0" err="1">
                <a:solidFill>
                  <a:srgbClr val="3E5D78"/>
                </a:solidFill>
              </a:rPr>
              <a:t>closed</a:t>
            </a:r>
            <a:r>
              <a:rPr lang="fr-FR" dirty="0">
                <a:solidFill>
                  <a:srgbClr val="3E5D78"/>
                </a:solidFill>
              </a:rPr>
              <a:t> in 2013 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136444" y="1988125"/>
            <a:ext cx="3666292" cy="2543078"/>
            <a:chOff x="228600" y="1676400"/>
            <a:chExt cx="4305000" cy="3124200"/>
          </a:xfrm>
        </p:grpSpPr>
        <p:pic>
          <p:nvPicPr>
            <p:cNvPr id="27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 b="3238"/>
            <a:stretch>
              <a:fillRect/>
            </a:stretch>
          </p:blipFill>
          <p:spPr bwMode="auto">
            <a:xfrm>
              <a:off x="228600" y="1676400"/>
              <a:ext cx="43050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2901326" y="2573179"/>
              <a:ext cx="1339784" cy="30248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79646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Rad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-sensitive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fibre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05926" y="1963579"/>
              <a:ext cx="1173404" cy="24622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Standard </a:t>
              </a:r>
              <a:r>
                <a:rPr kumimoji="0" lang="en-US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fibre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90786" y="4134436"/>
              <a:ext cx="2824012" cy="567161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Standard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fibre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 RIA &lt;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sym typeface="Wingdings" pitchFamily="2" charset="2"/>
                </a:rPr>
                <a:t>0.4dB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Rad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-sensitive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fibre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Wingdings" pitchFamily="2" charset="2"/>
                </a:rPr>
                <a:t>   RIA &gt; 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sym typeface="Wingdings" pitchFamily="2" charset="2"/>
                </a:rPr>
                <a:t>11dB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143000" y="2514600"/>
              <a:ext cx="1524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295400" y="2514600"/>
              <a:ext cx="228600" cy="762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524000" y="3276600"/>
              <a:ext cx="1143000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1219200" y="2514600"/>
              <a:ext cx="0" cy="762000"/>
            </a:xfrm>
            <a:prstGeom prst="straightConnector1">
              <a:avLst/>
            </a:prstGeom>
            <a:ln w="6350">
              <a:solidFill>
                <a:schemeClr val="tx2">
                  <a:lumMod val="75000"/>
                </a:schemeClr>
              </a:solidFill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612648" y="2744688"/>
              <a:ext cx="682751" cy="3024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  <a:sym typeface="Symbol"/>
                </a:rPr>
                <a:t>11dB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1143000" y="2362200"/>
              <a:ext cx="2286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371600" y="2362200"/>
              <a:ext cx="228600" cy="7620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600200" y="2438400"/>
              <a:ext cx="10668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37" idx="2"/>
            </p:cNvCxnSpPr>
            <p:nvPr/>
          </p:nvCxnSpPr>
          <p:spPr>
            <a:xfrm flipH="1">
              <a:off x="1986928" y="2209800"/>
              <a:ext cx="205700" cy="240925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49" name="Straight Arrow Connector 48"/>
            <p:cNvCxnSpPr>
              <a:stCxn id="30" idx="2"/>
            </p:cNvCxnSpPr>
            <p:nvPr/>
          </p:nvCxnSpPr>
          <p:spPr>
            <a:xfrm flipH="1">
              <a:off x="2139329" y="2875664"/>
              <a:ext cx="1431889" cy="41326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0" name="TextBox 49"/>
            <p:cNvSpPr txBox="1"/>
            <p:nvPr/>
          </p:nvSpPr>
          <p:spPr>
            <a:xfrm>
              <a:off x="3271525" y="3576664"/>
              <a:ext cx="8432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Distance</a:t>
              </a:r>
              <a:endParaRPr lang="en-US" sz="1200" dirty="0">
                <a:latin typeface="+mj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-69354" y="2289798"/>
              <a:ext cx="10870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+mj-lt"/>
                </a:rPr>
                <a:t>Attenuation</a:t>
              </a:r>
              <a:endParaRPr lang="en-US" sz="1200" dirty="0">
                <a:latin typeface="+mj-lt"/>
              </a:endParaRPr>
            </a:p>
          </p:txBody>
        </p:sp>
      </p:grpSp>
      <p:pic>
        <p:nvPicPr>
          <p:cNvPr id="28" name="Picture 6" descr="G:\backup\Mes images\Fissures 14-01-08\IMG_317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48" y="2065703"/>
            <a:ext cx="3789300" cy="212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685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What’s</a:t>
            </a:r>
            <a:r>
              <a:rPr lang="fr-FR" dirty="0" smtClean="0"/>
              <a:t> </a:t>
            </a:r>
            <a:r>
              <a:rPr lang="fr-FR" dirty="0" err="1" smtClean="0"/>
              <a:t>Cabling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4366" y="1061516"/>
            <a:ext cx="8229600" cy="477169"/>
          </a:xfrm>
        </p:spPr>
        <p:txBody>
          <a:bodyPr>
            <a:normAutofit lnSpcReduction="10000"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…and </a:t>
            </a:r>
            <a:r>
              <a:rPr lang="fr-FR" dirty="0" err="1" smtClean="0">
                <a:solidFill>
                  <a:schemeClr val="tx2"/>
                </a:solidFill>
              </a:rPr>
              <a:t>another</a:t>
            </a:r>
            <a:r>
              <a:rPr lang="fr-FR" dirty="0" smtClean="0">
                <a:solidFill>
                  <a:schemeClr val="tx2"/>
                </a:solidFill>
              </a:rPr>
              <a:t> one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TextBox 63"/>
          <p:cNvSpPr txBox="1">
            <a:spLocks noChangeArrowheads="1"/>
          </p:cNvSpPr>
          <p:nvPr/>
        </p:nvSpPr>
        <p:spPr bwMode="auto">
          <a:xfrm>
            <a:off x="2671880" y="1431316"/>
            <a:ext cx="3800237" cy="39463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Autofit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 marL="0" indent="0" algn="ctr">
              <a:buNone/>
            </a:pPr>
            <a:r>
              <a:rPr lang="fr-CH" sz="2000" b="1" dirty="0" smtClean="0">
                <a:solidFill>
                  <a:schemeClr val="accent2">
                    <a:lumMod val="50000"/>
                  </a:schemeClr>
                </a:solidFill>
              </a:rPr>
              <a:t>Overloaded areas</a:t>
            </a:r>
            <a:endParaRPr lang="fr-FR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52871" y="2008400"/>
            <a:ext cx="2944232" cy="360334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marL="274320" indent="-27432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Char char=""/>
              <a:defRPr kumimoji="0" sz="2600">
                <a:solidFill>
                  <a:srgbClr val="3E5D78"/>
                </a:solidFill>
              </a:defRPr>
            </a:lvl1pPr>
            <a:lvl2pPr marL="548640" lvl="1" indent="-274320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pPr marL="0" indent="0" algn="ctr">
              <a:buNone/>
            </a:pPr>
            <a:r>
              <a:rPr lang="en-US" sz="1800" dirty="0" smtClean="0"/>
              <a:t>SPS: class1976 </a:t>
            </a:r>
            <a:r>
              <a:rPr lang="en-US" sz="1800" dirty="0"/>
              <a:t>(36 years old)</a:t>
            </a:r>
          </a:p>
          <a:p>
            <a:pPr lvl="1" algn="ctr"/>
            <a:endParaRPr lang="en-US" sz="1800" dirty="0"/>
          </a:p>
          <a:p>
            <a:pPr lvl="1" algn="ctr"/>
            <a:endParaRPr lang="en-US" sz="1800" dirty="0"/>
          </a:p>
        </p:txBody>
      </p:sp>
      <p:sp>
        <p:nvSpPr>
          <p:cNvPr id="32" name="Content Placeholder 3"/>
          <p:cNvSpPr txBox="1">
            <a:spLocks/>
          </p:cNvSpPr>
          <p:nvPr/>
        </p:nvSpPr>
        <p:spPr>
          <a:xfrm>
            <a:off x="3128888" y="2008400"/>
            <a:ext cx="3130812" cy="360333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None/>
              <a:defRPr kumimoji="0">
                <a:solidFill>
                  <a:srgbClr val="3E5D78"/>
                </a:solidFill>
              </a:defRPr>
            </a:lvl1pPr>
            <a:lvl2pPr marL="548640" lvl="1" indent="-274320" algn="ctr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en-US" dirty="0"/>
              <a:t>PS: class 1959 (53 years old)</a:t>
            </a:r>
          </a:p>
        </p:txBody>
      </p:sp>
      <p:sp>
        <p:nvSpPr>
          <p:cNvPr id="33" name="Content Placeholder 3"/>
          <p:cNvSpPr txBox="1">
            <a:spLocks/>
          </p:cNvSpPr>
          <p:nvPr/>
        </p:nvSpPr>
        <p:spPr>
          <a:xfrm>
            <a:off x="6391485" y="1825955"/>
            <a:ext cx="2671253" cy="624943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  <a:effectLst/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76000"/>
              <a:buFont typeface="Wingdings 3"/>
              <a:buNone/>
              <a:defRPr kumimoji="0">
                <a:solidFill>
                  <a:srgbClr val="3E5D78"/>
                </a:solidFill>
              </a:defRPr>
            </a:lvl1pPr>
            <a:lvl2pPr marL="548640" lvl="1" indent="-274320" algn="ctr">
              <a:spcBef>
                <a:spcPts val="500"/>
              </a:spcBef>
              <a:spcAft>
                <a:spcPts val="600"/>
              </a:spcAft>
              <a:buClr>
                <a:schemeClr val="accent2"/>
              </a:buClr>
              <a:buSzPct val="76000"/>
              <a:buFont typeface="Wingdings 3"/>
              <a:buChar char=""/>
              <a:defRPr kumimoji="0">
                <a:solidFill>
                  <a:srgbClr val="3E5D78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r>
              <a:rPr lang="en-US" dirty="0"/>
              <a:t>Rest of PS-complex and Meyrin technical galleries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5" name="Picture 34" descr="Intersection linac2-linac4 dans galerie TP9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086" y="2558517"/>
            <a:ext cx="2589824" cy="345309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493786" y="5417834"/>
            <a:ext cx="1574181" cy="70788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E5D78"/>
                </a:solidFill>
              </a:rPr>
              <a:t>Gallery TP9</a:t>
            </a:r>
          </a:p>
          <a:p>
            <a:pPr algn="ctr"/>
            <a:r>
              <a:rPr lang="en-US" sz="1200" b="1" dirty="0" smtClean="0">
                <a:solidFill>
                  <a:srgbClr val="3E5D78"/>
                </a:solidFill>
              </a:rPr>
              <a:t>Intersection Linac2-Linac4-PSB</a:t>
            </a:r>
            <a:endParaRPr lang="en-US" sz="1200" b="1" dirty="0">
              <a:solidFill>
                <a:srgbClr val="3E5D78"/>
              </a:solidFill>
            </a:endParaRPr>
          </a:p>
        </p:txBody>
      </p:sp>
      <p:sp>
        <p:nvSpPr>
          <p:cNvPr id="34" name="Content Placeholder 3"/>
          <p:cNvSpPr txBox="1">
            <a:spLocks/>
          </p:cNvSpPr>
          <p:nvPr/>
        </p:nvSpPr>
        <p:spPr>
          <a:xfrm>
            <a:off x="1350566" y="6344264"/>
            <a:ext cx="6445590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b="0" dirty="0"/>
              <a:t>Cables installed before </a:t>
            </a:r>
            <a:r>
              <a:rPr lang="fr-FR" b="0" dirty="0"/>
              <a:t>’</a:t>
            </a:r>
            <a:r>
              <a:rPr lang="en-US" b="0" dirty="0"/>
              <a:t>80s are with halogens (risk in case of fire accidents</a:t>
            </a:r>
            <a:r>
              <a:rPr lang="en-US" b="0" dirty="0" smtClean="0"/>
              <a:t>)</a:t>
            </a:r>
            <a:endParaRPr lang="en-US" b="0" dirty="0"/>
          </a:p>
        </p:txBody>
      </p:sp>
      <p:pic>
        <p:nvPicPr>
          <p:cNvPr id="39" name="Picture 38" descr="Echelles au centre anneau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888" y="2568598"/>
            <a:ext cx="3130812" cy="2348108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4462485" y="4747429"/>
            <a:ext cx="1555334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</a:lstStyle>
          <a:p>
            <a:r>
              <a:rPr lang="en-US" dirty="0"/>
              <a:t>PS ring </a:t>
            </a:r>
            <a:r>
              <a:rPr lang="en-US" dirty="0" err="1"/>
              <a:t>centre</a:t>
            </a:r>
            <a:endParaRPr lang="en-US" dirty="0"/>
          </a:p>
        </p:txBody>
      </p:sp>
      <p:pic>
        <p:nvPicPr>
          <p:cNvPr id="53" name="Picture 5" descr="24.02.09 evironnement echelles a cables fond de puits passerelle 091.jp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797" y="2571859"/>
            <a:ext cx="2432242" cy="1824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4" descr="13.02.09 passerelle jonction fond de puit-tunnel pb echelle a cables saturee 047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86" y="4422644"/>
            <a:ext cx="2404631" cy="180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"/>
          <p:cNvSpPr txBox="1">
            <a:spLocks noChangeArrowheads="1"/>
          </p:cNvSpPr>
          <p:nvPr/>
        </p:nvSpPr>
        <p:spPr bwMode="auto">
          <a:xfrm>
            <a:off x="1753715" y="4459275"/>
            <a:ext cx="1091113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Galleries</a:t>
            </a:r>
          </a:p>
        </p:txBody>
      </p:sp>
      <p:sp>
        <p:nvSpPr>
          <p:cNvPr id="56" name="TextBox 5"/>
          <p:cNvSpPr txBox="1">
            <a:spLocks noChangeArrowheads="1"/>
          </p:cNvSpPr>
          <p:nvPr/>
        </p:nvSpPr>
        <p:spPr bwMode="auto">
          <a:xfrm>
            <a:off x="231165" y="4037263"/>
            <a:ext cx="775201" cy="33855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3E5D78"/>
            </a:solidFill>
            <a:prstDash val="solid"/>
            <a:round/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 b="1">
                <a:solidFill>
                  <a:srgbClr val="3E5D78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Shafts</a:t>
            </a:r>
          </a:p>
        </p:txBody>
      </p:sp>
    </p:spTree>
    <p:extLst>
      <p:ext uri="{BB962C8B-B14F-4D97-AF65-F5344CB8AC3E}">
        <p14:creationId xmlns:p14="http://schemas.microsoft.com/office/powerpoint/2010/main" val="2996231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095" y="1123010"/>
            <a:ext cx="3154365" cy="24223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LS1 challenge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99880" y="1107679"/>
            <a:ext cx="5791661" cy="2865994"/>
          </a:xfrm>
        </p:spPr>
        <p:txBody>
          <a:bodyPr>
            <a:normAutofit fontScale="70000" lnSpcReduction="20000"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Extraordinary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increase</a:t>
            </a:r>
            <a:r>
              <a:rPr lang="fr-FR" b="1" dirty="0" smtClean="0">
                <a:solidFill>
                  <a:schemeClr val="tx2"/>
                </a:solidFill>
              </a:rPr>
              <a:t> of </a:t>
            </a:r>
            <a:r>
              <a:rPr lang="fr-FR" b="1" dirty="0" err="1" smtClean="0">
                <a:solidFill>
                  <a:schemeClr val="tx2"/>
                </a:solidFill>
              </a:rPr>
              <a:t>cabling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projects</a:t>
            </a:r>
            <a:endParaRPr lang="fr-FR" b="1" dirty="0">
              <a:solidFill>
                <a:schemeClr val="tx2"/>
              </a:solidFill>
            </a:endParaRPr>
          </a:p>
          <a:p>
            <a:pPr lvl="1"/>
            <a:r>
              <a:rPr lang="fr-FR" dirty="0" smtClean="0"/>
              <a:t>CF workload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circa</a:t>
            </a:r>
            <a:r>
              <a:rPr lang="fr-FR" dirty="0" smtClean="0"/>
              <a:t> </a:t>
            </a:r>
            <a:r>
              <a:rPr lang="fr-FR" dirty="0"/>
              <a:t>4 times </a:t>
            </a:r>
            <a:r>
              <a:rPr lang="fr-FR" dirty="0" smtClean="0"/>
              <a:t>more the </a:t>
            </a:r>
            <a:r>
              <a:rPr lang="fr-FR" dirty="0" err="1" smtClean="0"/>
              <a:t>load</a:t>
            </a:r>
            <a:r>
              <a:rPr lang="fr-FR" dirty="0" smtClean="0"/>
              <a:t> of 2011 </a:t>
            </a:r>
            <a:r>
              <a:rPr lang="fr-FR" dirty="0" err="1" smtClean="0"/>
              <a:t>despite</a:t>
            </a:r>
            <a:r>
              <a:rPr lang="fr-FR" dirty="0" smtClean="0"/>
              <a:t> </a:t>
            </a:r>
            <a:r>
              <a:rPr lang="fr-FR" dirty="0" err="1" smtClean="0"/>
              <a:t>priorities</a:t>
            </a:r>
            <a:r>
              <a:rPr lang="fr-FR" dirty="0" smtClean="0"/>
              <a:t> </a:t>
            </a:r>
            <a:r>
              <a:rPr lang="fr-FR" dirty="0" err="1"/>
              <a:t>were</a:t>
            </a:r>
            <a:r>
              <a:rPr lang="fr-FR" dirty="0"/>
              <a:t> </a:t>
            </a:r>
            <a:r>
              <a:rPr lang="fr-FR" dirty="0" smtClean="0"/>
              <a:t>set </a:t>
            </a:r>
          </a:p>
          <a:p>
            <a:pPr>
              <a:spcBef>
                <a:spcPts val="1800"/>
              </a:spcBef>
            </a:pPr>
            <a:r>
              <a:rPr lang="fr-FR" dirty="0">
                <a:solidFill>
                  <a:schemeClr val="tx2"/>
                </a:solidFill>
              </a:rPr>
              <a:t>Volumes:</a:t>
            </a:r>
          </a:p>
          <a:p>
            <a:pPr lvl="1"/>
            <a:r>
              <a:rPr lang="fr-FR" dirty="0" smtClean="0"/>
              <a:t>37 </a:t>
            </a:r>
            <a:r>
              <a:rPr lang="fr-FR" dirty="0" err="1"/>
              <a:t>projects</a:t>
            </a:r>
            <a:r>
              <a:rPr lang="fr-FR" dirty="0"/>
              <a:t> to carry on </a:t>
            </a:r>
            <a:r>
              <a:rPr lang="fr-FR" dirty="0" smtClean="0"/>
              <a:t>(+ </a:t>
            </a:r>
            <a:r>
              <a:rPr lang="fr-FR" dirty="0" err="1" smtClean="0"/>
              <a:t>daily</a:t>
            </a:r>
            <a:r>
              <a:rPr lang="fr-FR" dirty="0" smtClean="0"/>
              <a:t> </a:t>
            </a:r>
            <a:r>
              <a:rPr lang="fr-FR" dirty="0" err="1" smtClean="0"/>
              <a:t>works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75 % of the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accepted</a:t>
            </a:r>
            <a:r>
              <a:rPr lang="fr-FR" dirty="0" smtClean="0"/>
              <a:t> by LS1 management (</a:t>
            </a:r>
            <a:r>
              <a:rPr lang="fr-FR" dirty="0" err="1" smtClean="0"/>
              <a:t>rest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postponed</a:t>
            </a:r>
            <a:r>
              <a:rPr lang="fr-FR" dirty="0" smtClean="0"/>
              <a:t> to </a:t>
            </a:r>
            <a:r>
              <a:rPr lang="fr-FR" dirty="0" err="1" smtClean="0"/>
              <a:t>after</a:t>
            </a:r>
            <a:r>
              <a:rPr lang="fr-FR" dirty="0" smtClean="0"/>
              <a:t> LS1)</a:t>
            </a:r>
          </a:p>
          <a:p>
            <a:pPr lvl="1"/>
            <a:r>
              <a:rPr lang="fr-FR" dirty="0" err="1" smtClean="0"/>
              <a:t>Among</a:t>
            </a:r>
            <a:r>
              <a:rPr lang="fr-FR" dirty="0" smtClean="0"/>
              <a:t> the </a:t>
            </a:r>
            <a:r>
              <a:rPr lang="fr-FR" dirty="0" err="1" smtClean="0"/>
              <a:t>postponed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>
                <a:solidFill>
                  <a:schemeClr val="tx2"/>
                </a:solidFill>
              </a:rPr>
              <a:t>50% EL-CF </a:t>
            </a:r>
            <a:r>
              <a:rPr lang="fr-FR" dirty="0" err="1" smtClean="0">
                <a:solidFill>
                  <a:schemeClr val="tx2"/>
                </a:solidFill>
              </a:rPr>
              <a:t>projects</a:t>
            </a:r>
            <a:r>
              <a:rPr lang="fr-FR" dirty="0" smtClean="0">
                <a:solidFill>
                  <a:schemeClr val="tx2"/>
                </a:solidFill>
              </a:rPr>
              <a:t> (</a:t>
            </a:r>
            <a:r>
              <a:rPr lang="fr-FR" dirty="0" err="1" smtClean="0">
                <a:solidFill>
                  <a:schemeClr val="tx2"/>
                </a:solidFill>
              </a:rPr>
              <a:t>mainly</a:t>
            </a:r>
            <a:r>
              <a:rPr lang="fr-FR" dirty="0" smtClean="0">
                <a:solidFill>
                  <a:schemeClr val="tx2"/>
                </a:solidFill>
              </a:rPr>
              <a:t> consolidations &amp; upgrades), 50% </a:t>
            </a:r>
            <a:r>
              <a:rPr lang="fr-FR" dirty="0" err="1" smtClean="0">
                <a:solidFill>
                  <a:schemeClr val="tx2"/>
                </a:solidFill>
              </a:rPr>
              <a:t>users</a:t>
            </a:r>
            <a:endParaRPr lang="fr-FR" dirty="0" smtClean="0">
              <a:solidFill>
                <a:schemeClr val="tx2"/>
              </a:solidFill>
            </a:endParaRPr>
          </a:p>
          <a:p>
            <a:pPr lvl="1"/>
            <a:r>
              <a:rPr lang="fr-FR" dirty="0"/>
              <a:t>1000 km of </a:t>
            </a:r>
            <a:r>
              <a:rPr lang="fr-FR" dirty="0" err="1"/>
              <a:t>copper</a:t>
            </a:r>
            <a:r>
              <a:rPr lang="fr-FR" dirty="0"/>
              <a:t> and </a:t>
            </a:r>
            <a:r>
              <a:rPr lang="fr-FR" dirty="0" err="1"/>
              <a:t>optical</a:t>
            </a:r>
            <a:r>
              <a:rPr lang="fr-FR" dirty="0"/>
              <a:t> </a:t>
            </a:r>
            <a:r>
              <a:rPr lang="fr-FR" dirty="0" err="1"/>
              <a:t>cables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 smtClean="0"/>
              <a:t>installed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23517" y="4351338"/>
            <a:ext cx="3805365" cy="1971675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fr-FR" sz="1600" b="1" dirty="0" err="1" smtClean="0">
                <a:solidFill>
                  <a:srgbClr val="3E5D78"/>
                </a:solidFill>
              </a:rPr>
              <a:t>Cabling</a:t>
            </a:r>
            <a:endParaRPr lang="en-US" sz="1600" dirty="0" smtClean="0">
              <a:solidFill>
                <a:srgbClr val="3E5D78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R2E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LHC &amp; SPS cabling campaigns (all users)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Consolidation of water-cooled cable hoses in LHC  Points P8, P6 , P4right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Consolidation SPS irradiated cables BA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PSS, LINAC4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665779" y="4351338"/>
            <a:ext cx="4182048" cy="1971675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fr-FR" sz="1600" b="1" dirty="0" smtClean="0">
                <a:solidFill>
                  <a:srgbClr val="3E5D78"/>
                </a:solidFill>
              </a:rPr>
              <a:t>Optical Fibres</a:t>
            </a:r>
            <a:endParaRPr lang="fr-FR" sz="1600" b="1" dirty="0">
              <a:solidFill>
                <a:srgbClr val="3E5D78"/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2"/>
                </a:solidFill>
              </a:rPr>
              <a:t>R2E </a:t>
            </a:r>
            <a:r>
              <a:rPr lang="en-US" sz="1600" dirty="0" smtClean="0">
                <a:solidFill>
                  <a:schemeClr val="tx2"/>
                </a:solidFill>
              </a:rPr>
              <a:t>&amp; consolidation </a:t>
            </a:r>
            <a:r>
              <a:rPr lang="en-US" sz="1600" dirty="0">
                <a:solidFill>
                  <a:schemeClr val="tx2"/>
                </a:solidFill>
              </a:rPr>
              <a:t>LHC </a:t>
            </a:r>
            <a:r>
              <a:rPr lang="en-US" sz="1600" dirty="0" smtClean="0">
                <a:solidFill>
                  <a:schemeClr val="tx2"/>
                </a:solidFill>
              </a:rPr>
              <a:t>infrastructure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Replacement of radiation sensitive </a:t>
            </a:r>
            <a:r>
              <a:rPr lang="en-US" sz="1600" dirty="0" err="1" smtClean="0">
                <a:solidFill>
                  <a:schemeClr val="tx2"/>
                </a:solidFill>
              </a:rPr>
              <a:t>fibres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New SPS </a:t>
            </a:r>
            <a:r>
              <a:rPr lang="en-US" sz="1600" dirty="0" err="1" smtClean="0">
                <a:solidFill>
                  <a:schemeClr val="tx2"/>
                </a:solidFill>
              </a:rPr>
              <a:t>fibre</a:t>
            </a:r>
            <a:r>
              <a:rPr lang="en-US" sz="1600" dirty="0" smtClean="0">
                <a:solidFill>
                  <a:schemeClr val="tx2"/>
                </a:solidFill>
              </a:rPr>
              <a:t> infrastructure (BI &amp; others)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Computer </a:t>
            </a:r>
            <a:r>
              <a:rPr lang="en-US" sz="1600" dirty="0" err="1" smtClean="0">
                <a:solidFill>
                  <a:schemeClr val="tx2"/>
                </a:solidFill>
              </a:rPr>
              <a:t>centre</a:t>
            </a:r>
            <a:r>
              <a:rPr lang="en-US" sz="1600" dirty="0" smtClean="0">
                <a:solidFill>
                  <a:schemeClr val="tx2"/>
                </a:solidFill>
              </a:rPr>
              <a:t> extension (B513)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PSS, LINAC4, Experiments (CMS &amp; others)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0364" y="3860922"/>
            <a:ext cx="3794124" cy="40011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Autofit/>
          </a:bodyPr>
          <a:lstStyle>
            <a:defPPr>
              <a:defRPr lang="en-US"/>
            </a:defPPr>
            <a:lvl1pPr indent="0" algn="ctr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sz="160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sz="140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sz="140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sz="1200"/>
            </a:lvl9pPr>
          </a:lstStyle>
          <a:p>
            <a:pPr algn="l"/>
            <a:r>
              <a:rPr lang="fr-FR" sz="2200" dirty="0" smtClean="0"/>
              <a:t>Major </a:t>
            </a:r>
            <a:r>
              <a:rPr lang="fr-FR" sz="2200" dirty="0" err="1" smtClean="0"/>
              <a:t>projects</a:t>
            </a:r>
            <a:r>
              <a:rPr lang="fr-FR" sz="2200" dirty="0" smtClean="0"/>
              <a:t> </a:t>
            </a:r>
            <a:r>
              <a:rPr lang="fr-FR" sz="2200" dirty="0"/>
              <a:t>for LS1 </a:t>
            </a:r>
            <a:endParaRPr lang="en-US" sz="2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204151" y="1804272"/>
            <a:ext cx="0" cy="319855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180254" y="1839584"/>
            <a:ext cx="943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rgbClr val="FF3300"/>
                </a:solidFill>
              </a:rPr>
              <a:t>Still</a:t>
            </a:r>
            <a:r>
              <a:rPr lang="fr-FR" sz="1200" dirty="0" smtClean="0">
                <a:solidFill>
                  <a:srgbClr val="FF3300"/>
                </a:solidFill>
              </a:rPr>
              <a:t> </a:t>
            </a:r>
            <a:r>
              <a:rPr lang="fr-FR" sz="1200" dirty="0" err="1" smtClean="0">
                <a:solidFill>
                  <a:srgbClr val="FF3300"/>
                </a:solidFill>
              </a:rPr>
              <a:t>growing</a:t>
            </a:r>
            <a:endParaRPr lang="fr-FR" sz="1200" dirty="0">
              <a:solidFill>
                <a:srgbClr val="FF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3389" y="3545381"/>
            <a:ext cx="1917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>
                    <a:lumMod val="50000"/>
                  </a:schemeClr>
                </a:solidFill>
              </a:rPr>
              <a:t>Budget </a:t>
            </a:r>
            <a:r>
              <a:rPr lang="fr-FR" sz="1200" dirty="0" err="1" smtClean="0">
                <a:solidFill>
                  <a:schemeClr val="accent2">
                    <a:lumMod val="50000"/>
                  </a:schemeClr>
                </a:solidFill>
              </a:rPr>
              <a:t>is</a:t>
            </a:r>
            <a:r>
              <a:rPr lang="fr-FR" sz="1200" dirty="0" smtClean="0">
                <a:solidFill>
                  <a:schemeClr val="accent2">
                    <a:lumMod val="50000"/>
                  </a:schemeClr>
                </a:solidFill>
              </a:rPr>
              <a:t> not </a:t>
            </a:r>
            <a:r>
              <a:rPr lang="fr-FR" sz="1200" dirty="0" err="1" smtClean="0">
                <a:solidFill>
                  <a:schemeClr val="accent2">
                    <a:lumMod val="50000"/>
                  </a:schemeClr>
                </a:solidFill>
              </a:rPr>
              <a:t>representative</a:t>
            </a:r>
            <a:r>
              <a:rPr lang="fr-FR" sz="1200" dirty="0" smtClean="0">
                <a:solidFill>
                  <a:schemeClr val="accent2">
                    <a:lumMod val="50000"/>
                  </a:schemeClr>
                </a:solidFill>
              </a:rPr>
              <a:t> of the section </a:t>
            </a:r>
            <a:r>
              <a:rPr lang="fr-FR" sz="1200" dirty="0" err="1" smtClean="0">
                <a:solidFill>
                  <a:schemeClr val="accent2">
                    <a:lumMod val="50000"/>
                  </a:schemeClr>
                </a:solidFill>
              </a:rPr>
              <a:t>workload</a:t>
            </a:r>
            <a:endParaRPr lang="fr-FR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21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893" y="1757840"/>
            <a:ext cx="5740401" cy="33909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LS1 challenge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3872556" y="4941973"/>
            <a:ext cx="272729" cy="528995"/>
          </a:xfrm>
          <a:prstGeom prst="leftBrace">
            <a:avLst/>
          </a:prstGeom>
          <a:ln w="28575" cmpd="sng">
            <a:solidFill>
              <a:srgbClr val="8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548047" y="5283199"/>
            <a:ext cx="7857684" cy="1248469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lvl="1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pPr marL="0" indent="0" algn="ctr">
              <a:buNone/>
            </a:pPr>
            <a:r>
              <a:rPr lang="en-US" u="sng" dirty="0">
                <a:solidFill>
                  <a:schemeClr val="tx2"/>
                </a:solidFill>
              </a:rPr>
              <a:t>CF section doubled in just 1 year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+ </a:t>
            </a:r>
            <a:r>
              <a:rPr lang="en-US" dirty="0">
                <a:solidFill>
                  <a:schemeClr val="tx2"/>
                </a:solidFill>
              </a:rPr>
              <a:t>high turnover since 2009 (35 different people alternated) </a:t>
            </a:r>
          </a:p>
          <a:p>
            <a:r>
              <a:rPr lang="en-US" dirty="0">
                <a:solidFill>
                  <a:schemeClr val="tx2"/>
                </a:solidFill>
              </a:rPr>
              <a:t>Challenging technical training and know-how </a:t>
            </a:r>
            <a:r>
              <a:rPr lang="en-US" dirty="0" smtClean="0">
                <a:solidFill>
                  <a:schemeClr val="tx2"/>
                </a:solidFill>
              </a:rPr>
              <a:t>transfer</a:t>
            </a:r>
          </a:p>
          <a:p>
            <a:pPr lvl="1"/>
            <a:r>
              <a:rPr lang="en-US" dirty="0" smtClean="0"/>
              <a:t>only 1 person experienced in large cabling campaigns</a:t>
            </a:r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Challenging management/supervision (second level coordination need boosting)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0248" y="1062212"/>
            <a:ext cx="8229600" cy="377811"/>
          </a:xfrm>
        </p:spPr>
        <p:txBody>
          <a:bodyPr>
            <a:normAutofit fontScale="92500" lnSpcReduction="20000"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Increase of section manpower 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2046030" y="1992943"/>
            <a:ext cx="40225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200" dirty="0" smtClean="0">
                <a:solidFill>
                  <a:srgbClr val="000000"/>
                </a:solidFill>
              </a:rPr>
              <a:t>LD&amp;IC, </a:t>
            </a:r>
            <a:r>
              <a:rPr lang="en-GB" sz="1200" dirty="0">
                <a:solidFill>
                  <a:srgbClr val="000000"/>
                </a:solidFill>
              </a:rPr>
              <a:t>fellows, PJAS, UPAS, </a:t>
            </a:r>
            <a:r>
              <a:rPr lang="en-GB" sz="1200" dirty="0" smtClean="0">
                <a:solidFill>
                  <a:srgbClr val="000000"/>
                </a:solidFill>
              </a:rPr>
              <a:t>VIA, user support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41233" y="1343205"/>
            <a:ext cx="4072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… and further preservation following LS1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17340" y="2287220"/>
            <a:ext cx="632671" cy="1922551"/>
          </a:xfrm>
          <a:prstGeom prst="rect">
            <a:avLst/>
          </a:prstGeom>
          <a:solidFill>
            <a:srgbClr val="FFFF66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pPr algn="ctr"/>
            <a:r>
              <a:rPr lang="fr-F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Prepar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ctr"/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LS1</a:t>
            </a:r>
          </a:p>
          <a:p>
            <a:pPr algn="ctr"/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4806" y="3417773"/>
            <a:ext cx="1662535" cy="791999"/>
          </a:xfrm>
          <a:prstGeom prst="rect">
            <a:avLst/>
          </a:prstGeom>
          <a:solidFill>
            <a:srgbClr val="FF0000">
              <a:alpha val="19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fr-FR" sz="1400" dirty="0" smtClean="0">
              <a:solidFill>
                <a:srgbClr val="3E5D78"/>
              </a:solidFill>
            </a:endParaRPr>
          </a:p>
          <a:p>
            <a:pPr algn="ctr"/>
            <a:endParaRPr lang="fr-FR" sz="1400" dirty="0">
              <a:solidFill>
                <a:srgbClr val="3E5D78"/>
              </a:solidFill>
            </a:endParaRPr>
          </a:p>
          <a:p>
            <a:pPr algn="ctr"/>
            <a:r>
              <a:rPr lang="fr-FR" sz="1400" dirty="0" err="1" smtClean="0">
                <a:solidFill>
                  <a:srgbClr val="3E5D78"/>
                </a:solidFill>
              </a:rPr>
              <a:t>Understaffed</a:t>
            </a:r>
            <a:endParaRPr lang="fr-FR" sz="1400" dirty="0">
              <a:solidFill>
                <a:srgbClr val="3E5D7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46029" y="3119583"/>
            <a:ext cx="1681985" cy="307777"/>
          </a:xfrm>
          <a:prstGeom prst="rect">
            <a:avLst/>
          </a:prstGeom>
          <a:solidFill>
            <a:srgbClr val="008000">
              <a:alpha val="1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3E5D78"/>
                </a:solidFill>
              </a:rPr>
              <a:t>Adequate</a:t>
            </a:r>
            <a:r>
              <a:rPr lang="fr-FR" sz="1400" dirty="0">
                <a:solidFill>
                  <a:srgbClr val="3E5D78"/>
                </a:solidFill>
              </a:rPr>
              <a:t> staff </a:t>
            </a:r>
            <a:r>
              <a:rPr lang="fr-FR" sz="1400" dirty="0" err="1">
                <a:solidFill>
                  <a:srgbClr val="3E5D78"/>
                </a:solidFill>
              </a:rPr>
              <a:t>level</a:t>
            </a:r>
            <a:endParaRPr lang="fr-FR" sz="1400" dirty="0">
              <a:solidFill>
                <a:srgbClr val="3E5D7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01248" y="3417772"/>
            <a:ext cx="1655990" cy="791999"/>
          </a:xfrm>
          <a:prstGeom prst="rect">
            <a:avLst/>
          </a:prstGeom>
          <a:solidFill>
            <a:srgbClr val="FF0000">
              <a:alpha val="19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fr-FR" sz="1400" dirty="0" smtClean="0">
              <a:solidFill>
                <a:srgbClr val="3E5D78"/>
              </a:solidFill>
            </a:endParaRPr>
          </a:p>
          <a:p>
            <a:pPr algn="ctr"/>
            <a:endParaRPr lang="fr-FR" sz="1400" dirty="0">
              <a:solidFill>
                <a:srgbClr val="3E5D78"/>
              </a:solidFill>
            </a:endParaRPr>
          </a:p>
          <a:p>
            <a:pPr algn="ctr"/>
            <a:r>
              <a:rPr lang="fr-FR" sz="1400" dirty="0" err="1" smtClean="0">
                <a:solidFill>
                  <a:srgbClr val="3E5D78"/>
                </a:solidFill>
              </a:rPr>
              <a:t>Understaffed</a:t>
            </a:r>
            <a:endParaRPr lang="fr-FR" sz="1400" dirty="0">
              <a:solidFill>
                <a:srgbClr val="3E5D78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02196" y="3119582"/>
            <a:ext cx="1655990" cy="307777"/>
          </a:xfrm>
          <a:prstGeom prst="rect">
            <a:avLst/>
          </a:prstGeom>
          <a:solidFill>
            <a:srgbClr val="008000">
              <a:alpha val="1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3E5D78"/>
                </a:solidFill>
              </a:rPr>
              <a:t>Adequate</a:t>
            </a:r>
            <a:r>
              <a:rPr lang="fr-FR" sz="1400" dirty="0">
                <a:solidFill>
                  <a:srgbClr val="3E5D78"/>
                </a:solidFill>
              </a:rPr>
              <a:t> staff </a:t>
            </a:r>
            <a:r>
              <a:rPr lang="fr-FR" sz="1400" dirty="0" err="1">
                <a:solidFill>
                  <a:srgbClr val="3E5D78"/>
                </a:solidFill>
              </a:rPr>
              <a:t>level</a:t>
            </a:r>
            <a:endParaRPr lang="fr-FR" sz="1400" dirty="0">
              <a:solidFill>
                <a:srgbClr val="3E5D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80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4"/>
          <p:cNvSpPr txBox="1">
            <a:spLocks/>
          </p:cNvSpPr>
          <p:nvPr/>
        </p:nvSpPr>
        <p:spPr>
          <a:xfrm>
            <a:off x="457200" y="5092700"/>
            <a:ext cx="8369300" cy="15113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r>
              <a:rPr lang="en-US" dirty="0">
                <a:solidFill>
                  <a:schemeClr val="tx2"/>
                </a:solidFill>
              </a:rPr>
              <a:t>Contractors are relatively new:</a:t>
            </a:r>
          </a:p>
          <a:p>
            <a:pPr lvl="1"/>
            <a:r>
              <a:rPr lang="en-US" dirty="0"/>
              <a:t>Need to acquire deep knowledge of CERN infrastructure, </a:t>
            </a:r>
            <a:r>
              <a:rPr lang="en-US" dirty="0" smtClean="0"/>
              <a:t>rules, working </a:t>
            </a:r>
            <a:r>
              <a:rPr lang="en-US" dirty="0"/>
              <a:t>methods</a:t>
            </a:r>
          </a:p>
          <a:p>
            <a:pPr lvl="1"/>
            <a:r>
              <a:rPr lang="en-US" dirty="0"/>
              <a:t>Need to acquire technical knowledge of CERN-specific connectors</a:t>
            </a:r>
          </a:p>
          <a:p>
            <a:pPr lvl="1"/>
            <a:r>
              <a:rPr lang="en-US" dirty="0"/>
              <a:t>Need to cope with abrupt </a:t>
            </a:r>
            <a:r>
              <a:rPr lang="en-US" dirty="0" smtClean="0"/>
              <a:t>staff </a:t>
            </a:r>
            <a:r>
              <a:rPr lang="en-US" dirty="0"/>
              <a:t>recruiting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LS1 challenge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32445" y="4677844"/>
            <a:ext cx="2517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Curves do not </a:t>
            </a:r>
            <a:r>
              <a:rPr lang="fr-FR" sz="1200" dirty="0" err="1" smtClean="0"/>
              <a:t>contain</a:t>
            </a:r>
            <a:r>
              <a:rPr lang="fr-FR" sz="1200" dirty="0" smtClean="0"/>
              <a:t> FSU </a:t>
            </a:r>
            <a:r>
              <a:rPr lang="fr-FR" sz="1200" dirty="0" err="1" smtClean="0"/>
              <a:t>contracts</a:t>
            </a:r>
            <a:endParaRPr lang="fr-FR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50185"/>
            <a:ext cx="8229600" cy="701274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 err="1" smtClean="0">
                <a:solidFill>
                  <a:schemeClr val="tx2"/>
                </a:solidFill>
              </a:rPr>
              <a:t>Increase</a:t>
            </a:r>
            <a:r>
              <a:rPr lang="fr-FR" b="1" dirty="0" smtClean="0">
                <a:solidFill>
                  <a:schemeClr val="tx2"/>
                </a:solidFill>
              </a:rPr>
              <a:t> in </a:t>
            </a:r>
            <a:r>
              <a:rPr lang="fr-FR" b="1" dirty="0" err="1" smtClean="0">
                <a:solidFill>
                  <a:schemeClr val="tx2"/>
                </a:solidFill>
              </a:rPr>
              <a:t>contractor</a:t>
            </a:r>
            <a:r>
              <a:rPr lang="fr-FR" b="1" dirty="0" smtClean="0">
                <a:solidFill>
                  <a:schemeClr val="tx2"/>
                </a:solidFill>
              </a:rPr>
              <a:t> staff</a:t>
            </a:r>
          </a:p>
          <a:p>
            <a:pPr lvl="1"/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err="1" smtClean="0"/>
              <a:t>contracts</a:t>
            </a:r>
            <a:r>
              <a:rPr lang="fr-FR" dirty="0" smtClean="0"/>
              <a:t> </a:t>
            </a:r>
            <a:r>
              <a:rPr lang="fr-FR" dirty="0" err="1" smtClean="0"/>
              <a:t>instead</a:t>
            </a:r>
            <a:r>
              <a:rPr lang="fr-FR" dirty="0" smtClean="0"/>
              <a:t> of one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r="11983"/>
          <a:stretch/>
        </p:blipFill>
        <p:spPr>
          <a:xfrm>
            <a:off x="32156" y="1937588"/>
            <a:ext cx="4410115" cy="27604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r="7265"/>
          <a:stretch/>
        </p:blipFill>
        <p:spPr>
          <a:xfrm>
            <a:off x="4371964" y="1917428"/>
            <a:ext cx="4774364" cy="283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59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cern.ch\dfs\Users\m\meroli\Desktop\lhc_all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/>
          <a:stretch/>
        </p:blipFill>
        <p:spPr bwMode="auto">
          <a:xfrm>
            <a:off x="28787" y="2633447"/>
            <a:ext cx="4940066" cy="356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LS1 challenge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40540"/>
            <a:ext cx="8229600" cy="1258438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Planning: how to fit </a:t>
            </a:r>
            <a:r>
              <a:rPr lang="fr-FR" b="1" dirty="0" err="1" smtClean="0">
                <a:solidFill>
                  <a:schemeClr val="tx2"/>
                </a:solidFill>
              </a:rPr>
              <a:t>everything</a:t>
            </a:r>
            <a:r>
              <a:rPr lang="fr-FR" b="1" dirty="0" smtClean="0">
                <a:solidFill>
                  <a:schemeClr val="tx2"/>
                </a:solidFill>
              </a:rPr>
              <a:t>?</a:t>
            </a:r>
          </a:p>
          <a:p>
            <a:pPr lvl="1"/>
            <a:r>
              <a:rPr lang="fr-FR" dirty="0" smtClean="0"/>
              <a:t>machine </a:t>
            </a:r>
            <a:r>
              <a:rPr lang="fr-FR" dirty="0" err="1" smtClean="0"/>
              <a:t>priorities</a:t>
            </a:r>
            <a:r>
              <a:rPr lang="fr-FR" dirty="0" smtClean="0"/>
              <a:t> vs </a:t>
            </a:r>
            <a:r>
              <a:rPr lang="fr-FR" dirty="0" err="1" smtClean="0"/>
              <a:t>users</a:t>
            </a:r>
            <a:r>
              <a:rPr lang="fr-FR" dirty="0" smtClean="0"/>
              <a:t>’ </a:t>
            </a:r>
            <a:r>
              <a:rPr lang="fr-FR" dirty="0" err="1" smtClean="0"/>
              <a:t>wishes</a:t>
            </a:r>
            <a:endParaRPr lang="fr-FR" dirty="0" smtClean="0"/>
          </a:p>
          <a:p>
            <a:pPr lvl="1"/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 smtClean="0"/>
              <a:t>parallelism</a:t>
            </a:r>
            <a:r>
              <a:rPr lang="fr-FR" dirty="0" smtClean="0"/>
              <a:t> of </a:t>
            </a:r>
            <a:r>
              <a:rPr lang="fr-FR" dirty="0" err="1"/>
              <a:t>cabling</a:t>
            </a:r>
            <a:r>
              <a:rPr lang="fr-FR" dirty="0"/>
              <a:t> </a:t>
            </a:r>
            <a:r>
              <a:rPr lang="fr-FR" dirty="0" err="1" smtClean="0"/>
              <a:t>activities</a:t>
            </a:r>
            <a:endParaRPr lang="fr-FR" dirty="0" smtClean="0"/>
          </a:p>
          <a:p>
            <a:pPr lvl="1"/>
            <a:r>
              <a:rPr lang="fr-FR" dirty="0" err="1" smtClean="0"/>
              <a:t>increasing</a:t>
            </a:r>
            <a:r>
              <a:rPr lang="fr-FR" dirty="0" smtClean="0"/>
              <a:t> </a:t>
            </a:r>
            <a:r>
              <a:rPr lang="fr-FR" dirty="0" err="1"/>
              <a:t>co-</a:t>
            </a:r>
            <a:r>
              <a:rPr lang="fr-FR" dirty="0" err="1" smtClean="0"/>
              <a:t>activity</a:t>
            </a:r>
            <a:r>
              <a:rPr lang="fr-FR" dirty="0" smtClean="0"/>
              <a:t> with </a:t>
            </a:r>
            <a:r>
              <a:rPr lang="fr-FR" dirty="0" err="1" smtClean="0"/>
              <a:t>other</a:t>
            </a:r>
            <a:r>
              <a:rPr lang="fr-FR" dirty="0" smtClean="0"/>
              <a:t> groups/</a:t>
            </a:r>
            <a:r>
              <a:rPr lang="fr-FR" dirty="0" err="1" smtClean="0"/>
              <a:t>contractors</a:t>
            </a:r>
            <a:endParaRPr lang="fr-FR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/>
              <a:t>15/3/13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D. Ricci – CERN, LSC meeting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30675">
            <a:off x="904718" y="3954527"/>
            <a:ext cx="299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00B050"/>
                </a:solidFill>
              </a:rPr>
              <a:t>Example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cabling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projects</a:t>
            </a:r>
            <a:r>
              <a:rPr lang="fr-FR" dirty="0" smtClean="0">
                <a:solidFill>
                  <a:srgbClr val="00B050"/>
                </a:solidFill>
              </a:rPr>
              <a:t> LHC</a:t>
            </a:r>
            <a:endParaRPr lang="fr-FR" dirty="0">
              <a:solidFill>
                <a:srgbClr val="00B050"/>
              </a:solidFill>
            </a:endParaRPr>
          </a:p>
        </p:txBody>
      </p:sp>
      <p:pic>
        <p:nvPicPr>
          <p:cNvPr id="11" name="Picture 10" descr="LS1_linear_schedule_v.1.5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0" t="3919" r="18672" b="3859"/>
          <a:stretch/>
        </p:blipFill>
        <p:spPr>
          <a:xfrm rot="5400000">
            <a:off x="4828535" y="2086095"/>
            <a:ext cx="4051970" cy="44158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8034685" y="6041382"/>
            <a:ext cx="836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fr-FR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Foraz</a:t>
            </a:r>
            <a:endParaRPr lang="fr-FR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4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Presentation_Template-2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6830</TotalTime>
  <Words>2423</Words>
  <Application>Microsoft Macintosh PowerPoint</Application>
  <PresentationFormat>On-screen Show (4:3)</PresentationFormat>
  <Paragraphs>377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EN_Dep_Presentation_Template-2</vt:lpstr>
      <vt:lpstr>  LS1 Cabling Strategy  LS1 Committee (LSC) – 15 Mar 2013</vt:lpstr>
      <vt:lpstr>Outline</vt:lpstr>
      <vt:lpstr>What’s Cabling ?</vt:lpstr>
      <vt:lpstr>What’s Cabling ?</vt:lpstr>
      <vt:lpstr>What’s Cabling ?</vt:lpstr>
      <vt:lpstr>LS1 challenge</vt:lpstr>
      <vt:lpstr>LS1 challenge</vt:lpstr>
      <vt:lpstr>LS1 challenge</vt:lpstr>
      <vt:lpstr>LS1 challenge</vt:lpstr>
      <vt:lpstr>The strategy</vt:lpstr>
      <vt:lpstr>The strategy</vt:lpstr>
      <vt:lpstr>The strategy</vt:lpstr>
      <vt:lpstr>The strategy</vt:lpstr>
      <vt:lpstr>The strategy</vt:lpstr>
      <vt:lpstr>The strategy</vt:lpstr>
      <vt:lpstr>The strategy</vt:lpstr>
      <vt:lpstr>The performance</vt:lpstr>
      <vt:lpstr>The performance</vt:lpstr>
      <vt:lpstr>Conclusion</vt:lpstr>
      <vt:lpstr>PowerPoint Presentation</vt:lpstr>
      <vt:lpstr>The strategy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Daniel Ricci</cp:lastModifiedBy>
  <cp:revision>795</cp:revision>
  <cp:lastPrinted>2013-03-14T18:10:06Z</cp:lastPrinted>
  <dcterms:created xsi:type="dcterms:W3CDTF">2010-07-29T08:17:20Z</dcterms:created>
  <dcterms:modified xsi:type="dcterms:W3CDTF">2013-03-15T07:39:38Z</dcterms:modified>
</cp:coreProperties>
</file>