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8"/>
  </p:notesMasterIdLst>
  <p:sldIdLst>
    <p:sldId id="299" r:id="rId2"/>
    <p:sldId id="300" r:id="rId3"/>
    <p:sldId id="306" r:id="rId4"/>
    <p:sldId id="301" r:id="rId5"/>
    <p:sldId id="302" r:id="rId6"/>
    <p:sldId id="303" r:id="rId7"/>
  </p:sldIdLst>
  <p:sldSz cx="9906000" cy="6858000" type="A4"/>
  <p:notesSz cx="6858000" cy="9144000"/>
  <p:defaultTextStyle>
    <a:defPPr>
      <a:defRPr lang="en-US"/>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D658C4"/>
    <a:srgbClr val="B80000"/>
    <a:srgbClr val="CC0000"/>
    <a:srgbClr val="FFCC00"/>
    <a:srgbClr val="FFD13F"/>
    <a:srgbClr val="990033"/>
    <a:srgbClr val="99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34573" autoAdjust="0"/>
    <p:restoredTop sz="86418" autoAdjust="0"/>
  </p:normalViewPr>
  <p:slideViewPr>
    <p:cSldViewPr>
      <p:cViewPr>
        <p:scale>
          <a:sx n="85" d="100"/>
          <a:sy n="85" d="100"/>
        </p:scale>
        <p:origin x="-1080" y="246"/>
      </p:cViewPr>
      <p:guideLst>
        <p:guide orient="horz" pos="2160"/>
        <p:guide pos="3120"/>
      </p:guideLst>
    </p:cSldViewPr>
  </p:slideViewPr>
  <p:outlineViewPr>
    <p:cViewPr>
      <p:scale>
        <a:sx n="33" d="100"/>
        <a:sy n="33" d="100"/>
      </p:scale>
      <p:origin x="240" y="17121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9B4167B1-EA13-47E7-A6DE-32550142CA48}" type="datetimeFigureOut">
              <a:rPr lang="en-US"/>
              <a:pPr>
                <a:defRPr/>
              </a:pPr>
              <a:t>3/15/2013</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12F73B1E-9BF0-4F22-8593-96C488D5CF9A}" type="slidenum">
              <a:rPr lang="en-US"/>
              <a:pPr>
                <a:defRPr/>
              </a:pPr>
              <a:t>‹#›</a:t>
            </a:fld>
            <a:endParaRPr lang="en-US"/>
          </a:p>
        </p:txBody>
      </p:sp>
    </p:spTree>
    <p:extLst>
      <p:ext uri="{BB962C8B-B14F-4D97-AF65-F5344CB8AC3E}">
        <p14:creationId xmlns:p14="http://schemas.microsoft.com/office/powerpoint/2010/main" xmlns="" val="21761320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95300" y="1600206"/>
            <a:ext cx="89154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25"/>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506"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5" y="1535113"/>
            <a:ext cx="437859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5" y="2174875"/>
            <a:ext cx="4378590"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w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rrowheads="1"/>
          </p:cNvPicPr>
          <p:nvPr/>
        </p:nvPicPr>
        <p:blipFill>
          <a:blip r:embed="rId6" cstate="print"/>
          <a:srcRect/>
          <a:stretch>
            <a:fillRect/>
          </a:stretch>
        </p:blipFill>
        <p:spPr bwMode="auto">
          <a:xfrm>
            <a:off x="261938" y="63500"/>
            <a:ext cx="1001712" cy="1346200"/>
          </a:xfrm>
          <a:prstGeom prst="rect">
            <a:avLst/>
          </a:prstGeom>
          <a:noFill/>
          <a:ln w="9525">
            <a:noFill/>
            <a:miter lim="800000"/>
            <a:headEnd/>
            <a:tailEnd/>
          </a:ln>
        </p:spPr>
      </p:pic>
      <p:sp>
        <p:nvSpPr>
          <p:cNvPr id="1027" name="Line 3"/>
          <p:cNvSpPr>
            <a:spLocks noChangeShapeType="1"/>
          </p:cNvSpPr>
          <p:nvPr/>
        </p:nvSpPr>
        <p:spPr bwMode="auto">
          <a:xfrm flipH="1">
            <a:off x="225425" y="1495425"/>
            <a:ext cx="9459913" cy="0"/>
          </a:xfrm>
          <a:prstGeom prst="line">
            <a:avLst/>
          </a:prstGeom>
          <a:noFill/>
          <a:ln w="50800">
            <a:solidFill>
              <a:srgbClr val="B50069"/>
            </a:solidFill>
            <a:round/>
            <a:headEnd type="none" w="sm" len="sm"/>
            <a:tailEnd type="none" w="sm" len="sm"/>
          </a:ln>
        </p:spPr>
        <p:txBody>
          <a:bodyPr wrap="none" anchor="ctr"/>
          <a:lstStyle/>
          <a:p>
            <a:pPr>
              <a:defRPr/>
            </a:pPr>
            <a:endParaRPr lang="en-US"/>
          </a:p>
        </p:txBody>
      </p:sp>
      <p:sp>
        <p:nvSpPr>
          <p:cNvPr id="1028" name="Rectangle 4"/>
          <p:cNvSpPr>
            <a:spLocks noChangeArrowheads="1"/>
          </p:cNvSpPr>
          <p:nvPr/>
        </p:nvSpPr>
        <p:spPr bwMode="auto">
          <a:xfrm>
            <a:off x="7391400" y="142875"/>
            <a:ext cx="1905000" cy="305212"/>
          </a:xfrm>
          <a:prstGeom prst="rect">
            <a:avLst/>
          </a:prstGeom>
          <a:noFill/>
          <a:ln w="9525">
            <a:noFill/>
            <a:miter lim="800000"/>
            <a:headEnd/>
            <a:tailEnd/>
          </a:ln>
        </p:spPr>
        <p:txBody>
          <a:bodyPr wrap="square" lIns="90488" tIns="44450" rIns="90488" bIns="44450">
            <a:spAutoFit/>
          </a:bodyPr>
          <a:lstStyle/>
          <a:p>
            <a:pPr eaLnBrk="0" hangingPunct="0">
              <a:defRPr/>
            </a:pPr>
            <a:r>
              <a:rPr lang="en-US" sz="1400" dirty="0" smtClean="0">
                <a:cs typeface="Times New Roman" pitchFamily="18" charset="0"/>
              </a:rPr>
              <a:t>LS1C 15 Mar 2013 </a:t>
            </a:r>
            <a:r>
              <a:rPr lang="en-US" sz="1400" dirty="0">
                <a:cs typeface="Times New Roman" pitchFamily="18" charset="0"/>
              </a:rPr>
              <a:t>AB</a:t>
            </a:r>
          </a:p>
        </p:txBody>
      </p:sp>
      <p:sp>
        <p:nvSpPr>
          <p:cNvPr id="1029" name="Rectangle 5"/>
          <p:cNvSpPr>
            <a:spLocks noGrp="1" noChangeArrowheads="1"/>
          </p:cNvSpPr>
          <p:nvPr>
            <p:ph type="title"/>
          </p:nvPr>
        </p:nvSpPr>
        <p:spPr bwMode="auto">
          <a:xfrm>
            <a:off x="1657350" y="609600"/>
            <a:ext cx="7581900" cy="609600"/>
          </a:xfrm>
          <a:prstGeom prst="rect">
            <a:avLst/>
          </a:prstGeom>
          <a:solidFill>
            <a:srgbClr val="FAFD00"/>
          </a:solidFill>
          <a:ln w="12700">
            <a:solidFill>
              <a:schemeClr val="tx2"/>
            </a:solidFill>
            <a:miter lim="800000"/>
            <a:headEnd/>
            <a:tailEnd/>
          </a:ln>
        </p:spPr>
        <p:txBody>
          <a:bodyPr vert="horz" wrap="square" lIns="90488" tIns="44450" rIns="90488" bIns="44450" numCol="1" anchor="ctr" anchorCtr="0" compatLnSpc="1">
            <a:prstTxWarp prst="textNoShape">
              <a:avLst/>
            </a:prstTxWarp>
          </a:bodyPr>
          <a:lstStyle/>
          <a:p>
            <a:pPr lvl="0"/>
            <a:r>
              <a:rPr lang="en-US" smtClean="0"/>
              <a:t>Slide title text here</a:t>
            </a:r>
          </a:p>
        </p:txBody>
      </p:sp>
      <p:sp>
        <p:nvSpPr>
          <p:cNvPr id="1030" name="Text Box 6"/>
          <p:cNvSpPr txBox="1">
            <a:spLocks noChangeArrowheads="1"/>
          </p:cNvSpPr>
          <p:nvPr/>
        </p:nvSpPr>
        <p:spPr bwMode="auto">
          <a:xfrm>
            <a:off x="330200" y="914400"/>
            <a:ext cx="838200" cy="369888"/>
          </a:xfrm>
          <a:prstGeom prst="rect">
            <a:avLst/>
          </a:prstGeom>
          <a:noFill/>
          <a:ln>
            <a:noFill/>
          </a:ln>
          <a:extLst/>
        </p:spPr>
        <p:txBody>
          <a:bodyPr>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a:defRPr/>
            </a:pPr>
            <a:r>
              <a:rPr lang="en-US" sz="900" smtClean="0"/>
              <a:t>   Technical </a:t>
            </a:r>
          </a:p>
          <a:p>
            <a:pPr>
              <a:defRPr/>
            </a:pPr>
            <a:r>
              <a:rPr lang="en-US" sz="900" smtClean="0"/>
              <a:t>Coordination</a:t>
            </a:r>
          </a:p>
        </p:txBody>
      </p:sp>
    </p:spTree>
  </p:cSld>
  <p:clrMap bg1="lt1" tx1="dk1" bg2="lt2" tx2="dk2" accent1="accent1" accent2="accent2" accent3="accent3" accent4="accent4" accent5="accent5" accent6="accent6" hlink="hlink" folHlink="folHlink"/>
  <p:sldLayoutIdLst>
    <p:sldLayoutId id="2147484691" r:id="rId1"/>
    <p:sldLayoutId id="2147484687" r:id="rId2"/>
    <p:sldLayoutId id="2147484688" r:id="rId3"/>
    <p:sldLayoutId id="2147484690" r:id="rId4"/>
  </p:sldLayoutIdLst>
  <p:transition spd="med"/>
  <p:hf hdr="0" ftr="0" dt="0"/>
  <p:txStyles>
    <p:titleStyle>
      <a:lvl1pPr algn="ctr" rtl="0" eaLnBrk="0" fontAlgn="base" hangingPunct="0">
        <a:spcBef>
          <a:spcPct val="0"/>
        </a:spcBef>
        <a:spcAft>
          <a:spcPct val="0"/>
        </a:spcAft>
        <a:defRPr sz="3200" b="1">
          <a:solidFill>
            <a:srgbClr val="B50069"/>
          </a:solidFill>
          <a:latin typeface="Times New Roman" pitchFamily="18" charset="0"/>
          <a:ea typeface="+mj-ea"/>
          <a:cs typeface="Times New Roman" pitchFamily="18" charset="0"/>
        </a:defRPr>
      </a:lvl1pPr>
      <a:lvl2pPr algn="ctr" rtl="0" eaLnBrk="0" fontAlgn="base" hangingPunct="0">
        <a:spcBef>
          <a:spcPct val="0"/>
        </a:spcBef>
        <a:spcAft>
          <a:spcPct val="0"/>
        </a:spcAft>
        <a:defRPr sz="3200" b="1">
          <a:solidFill>
            <a:srgbClr val="B50069"/>
          </a:solidFill>
          <a:latin typeface="Times New Roman" pitchFamily="18" charset="0"/>
          <a:cs typeface="Times New Roman" pitchFamily="18" charset="0"/>
        </a:defRPr>
      </a:lvl2pPr>
      <a:lvl3pPr algn="ctr" rtl="0" eaLnBrk="0" fontAlgn="base" hangingPunct="0">
        <a:spcBef>
          <a:spcPct val="0"/>
        </a:spcBef>
        <a:spcAft>
          <a:spcPct val="0"/>
        </a:spcAft>
        <a:defRPr sz="3200" b="1">
          <a:solidFill>
            <a:srgbClr val="B50069"/>
          </a:solidFill>
          <a:latin typeface="Times New Roman" pitchFamily="18" charset="0"/>
          <a:cs typeface="Times New Roman" pitchFamily="18" charset="0"/>
        </a:defRPr>
      </a:lvl3pPr>
      <a:lvl4pPr algn="ctr" rtl="0" eaLnBrk="0" fontAlgn="base" hangingPunct="0">
        <a:spcBef>
          <a:spcPct val="0"/>
        </a:spcBef>
        <a:spcAft>
          <a:spcPct val="0"/>
        </a:spcAft>
        <a:defRPr sz="3200" b="1">
          <a:solidFill>
            <a:srgbClr val="B50069"/>
          </a:solidFill>
          <a:latin typeface="Times New Roman" pitchFamily="18" charset="0"/>
          <a:cs typeface="Times New Roman" pitchFamily="18" charset="0"/>
        </a:defRPr>
      </a:lvl4pPr>
      <a:lvl5pPr algn="ctr" rtl="0" eaLnBrk="0" fontAlgn="base" hangingPunct="0">
        <a:spcBef>
          <a:spcPct val="0"/>
        </a:spcBef>
        <a:spcAft>
          <a:spcPct val="0"/>
        </a:spcAft>
        <a:defRPr sz="3200" b="1">
          <a:solidFill>
            <a:srgbClr val="B50069"/>
          </a:solidFill>
          <a:latin typeface="Times New Roman" pitchFamily="18" charset="0"/>
          <a:cs typeface="Times New Roman" pitchFamily="18" charset="0"/>
        </a:defRPr>
      </a:lvl5pPr>
      <a:lvl6pPr marL="457200" algn="ctr" rtl="0" fontAlgn="base">
        <a:spcBef>
          <a:spcPct val="0"/>
        </a:spcBef>
        <a:spcAft>
          <a:spcPct val="0"/>
        </a:spcAft>
        <a:defRPr sz="3200" b="1">
          <a:solidFill>
            <a:srgbClr val="B50069"/>
          </a:solidFill>
          <a:latin typeface="Times" pitchFamily="18" charset="0"/>
        </a:defRPr>
      </a:lvl6pPr>
      <a:lvl7pPr marL="914400" algn="ctr" rtl="0" fontAlgn="base">
        <a:spcBef>
          <a:spcPct val="0"/>
        </a:spcBef>
        <a:spcAft>
          <a:spcPct val="0"/>
        </a:spcAft>
        <a:defRPr sz="3200" b="1">
          <a:solidFill>
            <a:srgbClr val="B50069"/>
          </a:solidFill>
          <a:latin typeface="Times" pitchFamily="18" charset="0"/>
        </a:defRPr>
      </a:lvl7pPr>
      <a:lvl8pPr marL="1371600" algn="ctr" rtl="0" fontAlgn="base">
        <a:spcBef>
          <a:spcPct val="0"/>
        </a:spcBef>
        <a:spcAft>
          <a:spcPct val="0"/>
        </a:spcAft>
        <a:defRPr sz="3200" b="1">
          <a:solidFill>
            <a:srgbClr val="B50069"/>
          </a:solidFill>
          <a:latin typeface="Times" pitchFamily="18" charset="0"/>
        </a:defRPr>
      </a:lvl8pPr>
      <a:lvl9pPr marL="1828800" algn="ctr" rtl="0" fontAlgn="base">
        <a:spcBef>
          <a:spcPct val="0"/>
        </a:spcBef>
        <a:spcAft>
          <a:spcPct val="0"/>
        </a:spcAft>
        <a:defRPr sz="3200" b="1">
          <a:solidFill>
            <a:srgbClr val="B50069"/>
          </a:solidFill>
          <a:latin typeface="Times"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600200" y="647700"/>
            <a:ext cx="6953250" cy="609600"/>
          </a:xfrm>
        </p:spPr>
        <p:txBody>
          <a:bodyPr/>
          <a:lstStyle/>
          <a:p>
            <a:r>
              <a:rPr lang="fr-FR" dirty="0"/>
              <a:t>CMS </a:t>
            </a:r>
            <a:r>
              <a:rPr lang="fr-FR" dirty="0" err="1"/>
              <a:t>Safety</a:t>
            </a:r>
            <a:r>
              <a:rPr lang="fr-FR" dirty="0"/>
              <a:t>, LS1</a:t>
            </a:r>
            <a:endParaRPr lang="en-GB" dirty="0"/>
          </a:p>
        </p:txBody>
      </p:sp>
      <p:sp>
        <p:nvSpPr>
          <p:cNvPr id="3" name="Sous-titre 2"/>
          <p:cNvSpPr>
            <a:spLocks noGrp="1"/>
          </p:cNvSpPr>
          <p:nvPr>
            <p:ph type="subTitle" idx="4294967295"/>
          </p:nvPr>
        </p:nvSpPr>
        <p:spPr>
          <a:xfrm>
            <a:off x="1371600" y="2819400"/>
            <a:ext cx="6934200" cy="1752600"/>
          </a:xfrm>
          <a:prstGeom prst="rect">
            <a:avLst/>
          </a:prstGeom>
        </p:spPr>
        <p:txBody>
          <a:bodyPr>
            <a:normAutofit fontScale="85000" lnSpcReduction="10000"/>
          </a:bodyPr>
          <a:lstStyle/>
          <a:p>
            <a:pPr marL="0" indent="0" algn="ctr">
              <a:buNone/>
            </a:pPr>
            <a:r>
              <a:rPr lang="fr-FR" dirty="0" err="1" smtClean="0"/>
              <a:t>Proposed</a:t>
            </a:r>
            <a:r>
              <a:rPr lang="fr-FR" dirty="0" smtClean="0"/>
              <a:t> Evacuation </a:t>
            </a:r>
            <a:r>
              <a:rPr lang="fr-FR" dirty="0" err="1" smtClean="0"/>
              <a:t>exercise</a:t>
            </a:r>
            <a:r>
              <a:rPr lang="fr-FR" dirty="0" smtClean="0"/>
              <a:t> in USC55/UXC55</a:t>
            </a:r>
          </a:p>
          <a:p>
            <a:pPr marL="0" indent="0" algn="ctr">
              <a:buNone/>
            </a:pPr>
            <a:endParaRPr lang="fr-FR" dirty="0" smtClean="0"/>
          </a:p>
          <a:p>
            <a:pPr marL="0" indent="0" algn="ctr">
              <a:buNone/>
            </a:pPr>
            <a:endParaRPr lang="fr-FR" dirty="0" smtClean="0"/>
          </a:p>
          <a:p>
            <a:pPr marL="0" indent="0" algn="ctr">
              <a:buNone/>
            </a:pPr>
            <a:r>
              <a:rPr lang="fr-FR" sz="2000" dirty="0" smtClean="0"/>
              <a:t>Austin BALL – CMS </a:t>
            </a:r>
            <a:r>
              <a:rPr lang="fr-FR" sz="2000" dirty="0" err="1" smtClean="0"/>
              <a:t>Technical</a:t>
            </a:r>
            <a:r>
              <a:rPr lang="fr-FR" sz="2000" dirty="0"/>
              <a:t> </a:t>
            </a:r>
            <a:r>
              <a:rPr lang="fr-FR" sz="2000" dirty="0" smtClean="0"/>
              <a:t>Coordination</a:t>
            </a:r>
          </a:p>
          <a:p>
            <a:pPr marL="0" indent="0" algn="ctr">
              <a:buNone/>
            </a:pPr>
            <a:endParaRPr lang="fr-FR" sz="2000" dirty="0"/>
          </a:p>
          <a:p>
            <a:pPr marL="0" indent="0" algn="ctr">
              <a:buNone/>
            </a:pPr>
            <a:endParaRPr lang="fr-FR" sz="2000" dirty="0" smtClean="0"/>
          </a:p>
          <a:p>
            <a:pPr marL="0" indent="0" algn="ctr">
              <a:buNone/>
            </a:pPr>
            <a:endParaRPr lang="fr-FR" sz="2000" dirty="0"/>
          </a:p>
          <a:p>
            <a:pPr marL="0" indent="0" algn="ctr">
              <a:buNone/>
            </a:pPr>
            <a:endParaRPr lang="fr-FR" sz="2000" dirty="0" smtClean="0"/>
          </a:p>
          <a:p>
            <a:pPr marL="0" indent="0" algn="ctr">
              <a:buNone/>
            </a:pPr>
            <a:endParaRPr lang="fr-FR" sz="2000" dirty="0"/>
          </a:p>
          <a:p>
            <a:pPr marL="0" indent="0" algn="ctr">
              <a:buNone/>
            </a:pPr>
            <a:endParaRPr lang="fr-FR" sz="2000" dirty="0">
              <a:latin typeface="Times New Roman" pitchFamily="18" charset="0"/>
              <a:cs typeface="Times New Roman" pitchFamily="18" charset="0"/>
            </a:endParaRPr>
          </a:p>
        </p:txBody>
      </p:sp>
      <p:pic>
        <p:nvPicPr>
          <p:cNvPr id="7" name="Picture 6" descr="Logo CMS Safety.png"/>
          <p:cNvPicPr>
            <a:picLocks noChangeAspect="1"/>
          </p:cNvPicPr>
          <p:nvPr/>
        </p:nvPicPr>
        <p:blipFill>
          <a:blip r:embed="rId2" cstate="print"/>
          <a:stretch>
            <a:fillRect/>
          </a:stretch>
        </p:blipFill>
        <p:spPr>
          <a:xfrm>
            <a:off x="8839200" y="533400"/>
            <a:ext cx="908050" cy="838200"/>
          </a:xfrm>
          <a:prstGeom prst="rect">
            <a:avLst/>
          </a:prstGeom>
        </p:spPr>
      </p:pic>
      <p:sp>
        <p:nvSpPr>
          <p:cNvPr id="10" name="TextBox 9"/>
          <p:cNvSpPr txBox="1"/>
          <p:nvPr/>
        </p:nvSpPr>
        <p:spPr>
          <a:xfrm>
            <a:off x="3733800" y="6000690"/>
            <a:ext cx="1848583" cy="400110"/>
          </a:xfrm>
          <a:prstGeom prst="rect">
            <a:avLst/>
          </a:prstGeom>
          <a:noFill/>
        </p:spPr>
        <p:txBody>
          <a:bodyPr wrap="none" rtlCol="0">
            <a:spAutoFit/>
          </a:bodyPr>
          <a:lstStyle/>
          <a:p>
            <a:r>
              <a:rPr lang="en-GB" dirty="0" smtClean="0"/>
              <a:t>Safety is job # 1</a:t>
            </a:r>
            <a:endParaRPr lang="en-GB" dirty="0"/>
          </a:p>
        </p:txBody>
      </p:sp>
    </p:spTree>
    <p:extLst>
      <p:ext uri="{BB962C8B-B14F-4D97-AF65-F5344CB8AC3E}">
        <p14:creationId xmlns:p14="http://schemas.microsoft.com/office/powerpoint/2010/main" xmlns="" val="1515357276"/>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a:t>
            </a:r>
            <a:endParaRPr lang="en-US" dirty="0"/>
          </a:p>
        </p:txBody>
      </p:sp>
      <p:sp>
        <p:nvSpPr>
          <p:cNvPr id="3" name="Content Placeholder 2"/>
          <p:cNvSpPr>
            <a:spLocks noGrp="1"/>
          </p:cNvSpPr>
          <p:nvPr>
            <p:ph idx="1"/>
          </p:nvPr>
        </p:nvSpPr>
        <p:spPr>
          <a:xfrm>
            <a:off x="381000" y="1600200"/>
            <a:ext cx="8912425" cy="4819092"/>
          </a:xfrm>
        </p:spPr>
        <p:txBody>
          <a:bodyPr>
            <a:normAutofit/>
          </a:bodyPr>
          <a:lstStyle/>
          <a:p>
            <a:r>
              <a:rPr lang="en-US" sz="2000" dirty="0" smtClean="0"/>
              <a:t>CERN Safety Code E: </a:t>
            </a:r>
          </a:p>
          <a:p>
            <a:pPr lvl="1"/>
            <a:r>
              <a:rPr lang="en-US" sz="2000" dirty="0" smtClean="0">
                <a:solidFill>
                  <a:srgbClr val="FF0000"/>
                </a:solidFill>
              </a:rPr>
              <a:t>“Evacuation exercises must be arranged on the initiative of Division Leaders in consultation with the TIS commission, at regular intervals depending on the level of hazard and in the light of previous evacuation exercises”</a:t>
            </a:r>
          </a:p>
          <a:p>
            <a:pPr lvl="1"/>
            <a:endParaRPr lang="en-US" sz="1000" dirty="0" smtClean="0">
              <a:solidFill>
                <a:srgbClr val="FF0000"/>
              </a:solidFill>
            </a:endParaRPr>
          </a:p>
          <a:p>
            <a:pPr lvl="1"/>
            <a:r>
              <a:rPr lang="en-US" sz="2000" dirty="0" smtClean="0">
                <a:solidFill>
                  <a:srgbClr val="0000FF"/>
                </a:solidFill>
              </a:rPr>
              <a:t>“Evacuation exercises must be well prepared so as to obtain the maximum information while causing the minimum disruption to current activities.”</a:t>
            </a:r>
          </a:p>
          <a:p>
            <a:pPr lvl="1"/>
            <a:endParaRPr lang="en-US" sz="1600" dirty="0" smtClean="0"/>
          </a:p>
          <a:p>
            <a:r>
              <a:rPr lang="en-US" sz="2000" dirty="0" smtClean="0"/>
              <a:t>French “Code du Travail”, art. R4227-39</a:t>
            </a:r>
          </a:p>
          <a:p>
            <a:pPr lvl="1"/>
            <a:r>
              <a:rPr lang="en-US" sz="1600" dirty="0" smtClean="0"/>
              <a:t>“La </a:t>
            </a:r>
            <a:r>
              <a:rPr lang="en-US" sz="1600" dirty="0" err="1" smtClean="0"/>
              <a:t>consigne</a:t>
            </a:r>
            <a:r>
              <a:rPr lang="en-US" sz="1600" dirty="0" smtClean="0"/>
              <a:t> de </a:t>
            </a:r>
            <a:r>
              <a:rPr lang="en-US" sz="1600" dirty="0" err="1" smtClean="0"/>
              <a:t>sécurité</a:t>
            </a:r>
            <a:r>
              <a:rPr lang="en-US" sz="1600" dirty="0" smtClean="0"/>
              <a:t> </a:t>
            </a:r>
            <a:r>
              <a:rPr lang="en-US" sz="1600" dirty="0" err="1" smtClean="0"/>
              <a:t>incendie</a:t>
            </a:r>
            <a:r>
              <a:rPr lang="en-US" sz="1600" dirty="0" smtClean="0"/>
              <a:t> </a:t>
            </a:r>
            <a:r>
              <a:rPr lang="en-US" sz="1600" dirty="0" err="1" smtClean="0"/>
              <a:t>prévoit</a:t>
            </a:r>
            <a:r>
              <a:rPr lang="en-US" sz="1600" dirty="0" smtClean="0"/>
              <a:t> des </a:t>
            </a:r>
            <a:r>
              <a:rPr lang="en-US" sz="1600" dirty="0" err="1" smtClean="0"/>
              <a:t>essais</a:t>
            </a:r>
            <a:r>
              <a:rPr lang="en-US" sz="1600" dirty="0" smtClean="0"/>
              <a:t> et </a:t>
            </a:r>
            <a:r>
              <a:rPr lang="en-US" sz="1600" dirty="0" err="1" smtClean="0"/>
              <a:t>visites</a:t>
            </a:r>
            <a:r>
              <a:rPr lang="en-US" sz="1600" dirty="0" smtClean="0"/>
              <a:t> </a:t>
            </a:r>
            <a:r>
              <a:rPr lang="en-US" sz="1600" dirty="0" err="1" smtClean="0"/>
              <a:t>périodiques</a:t>
            </a:r>
            <a:r>
              <a:rPr lang="en-US" sz="1600" dirty="0" smtClean="0"/>
              <a:t> du </a:t>
            </a:r>
            <a:r>
              <a:rPr lang="en-US" sz="1600" dirty="0" err="1" smtClean="0"/>
              <a:t>matériel</a:t>
            </a:r>
            <a:r>
              <a:rPr lang="en-US" sz="1600" dirty="0" smtClean="0"/>
              <a:t> et des </a:t>
            </a:r>
            <a:r>
              <a:rPr lang="en-US" sz="1600" dirty="0" err="1" smtClean="0"/>
              <a:t>exercices</a:t>
            </a:r>
            <a:r>
              <a:rPr lang="en-US" sz="1600" dirty="0" smtClean="0"/>
              <a:t> au </a:t>
            </a:r>
            <a:r>
              <a:rPr lang="en-US" sz="1600" dirty="0" err="1" smtClean="0"/>
              <a:t>cours</a:t>
            </a:r>
            <a:r>
              <a:rPr lang="en-US" sz="1600" dirty="0" smtClean="0"/>
              <a:t> </a:t>
            </a:r>
            <a:r>
              <a:rPr lang="en-US" sz="1600" dirty="0" err="1" smtClean="0"/>
              <a:t>desquels</a:t>
            </a:r>
            <a:r>
              <a:rPr lang="en-US" sz="1600" dirty="0" smtClean="0"/>
              <a:t> les </a:t>
            </a:r>
            <a:r>
              <a:rPr lang="en-US" sz="1600" dirty="0" err="1" smtClean="0"/>
              <a:t>travailleurs</a:t>
            </a:r>
            <a:r>
              <a:rPr lang="en-US" sz="1600" dirty="0" smtClean="0"/>
              <a:t> </a:t>
            </a:r>
            <a:r>
              <a:rPr lang="en-US" sz="1600" dirty="0" err="1" smtClean="0"/>
              <a:t>apprennent</a:t>
            </a:r>
            <a:r>
              <a:rPr lang="en-US" sz="1600" dirty="0" smtClean="0"/>
              <a:t> </a:t>
            </a:r>
            <a:r>
              <a:rPr lang="en-US" sz="1600" dirty="0" err="1" smtClean="0"/>
              <a:t>à</a:t>
            </a:r>
            <a:r>
              <a:rPr lang="en-US" sz="1600" dirty="0" smtClean="0"/>
              <a:t> </a:t>
            </a:r>
            <a:r>
              <a:rPr lang="en-US" sz="1600" dirty="0" err="1" smtClean="0"/>
              <a:t>reconnaître</a:t>
            </a:r>
            <a:r>
              <a:rPr lang="en-US" sz="1600" dirty="0" smtClean="0"/>
              <a:t> les </a:t>
            </a:r>
            <a:r>
              <a:rPr lang="en-US" sz="1600" dirty="0" err="1" smtClean="0"/>
              <a:t>caractéristiques</a:t>
            </a:r>
            <a:r>
              <a:rPr lang="en-US" sz="1600" dirty="0" smtClean="0"/>
              <a:t> du signal </a:t>
            </a:r>
            <a:r>
              <a:rPr lang="en-US" sz="1600" dirty="0" err="1" smtClean="0"/>
              <a:t>sonore</a:t>
            </a:r>
            <a:r>
              <a:rPr lang="en-US" sz="1600" dirty="0" smtClean="0"/>
              <a:t> </a:t>
            </a:r>
            <a:r>
              <a:rPr lang="en-US" sz="1600" dirty="0" err="1" smtClean="0"/>
              <a:t>d'alarme</a:t>
            </a:r>
            <a:r>
              <a:rPr lang="en-US" sz="1600" dirty="0" smtClean="0"/>
              <a:t> </a:t>
            </a:r>
            <a:r>
              <a:rPr lang="en-US" sz="1600" dirty="0" err="1" smtClean="0"/>
              <a:t>générale</a:t>
            </a:r>
            <a:r>
              <a:rPr lang="en-US" sz="1600" dirty="0" smtClean="0"/>
              <a:t>, </a:t>
            </a:r>
            <a:r>
              <a:rPr lang="en-US" sz="1600" dirty="0" err="1" smtClean="0"/>
              <a:t>à</a:t>
            </a:r>
            <a:r>
              <a:rPr lang="en-US" sz="1600" dirty="0" smtClean="0"/>
              <a:t> </a:t>
            </a:r>
            <a:r>
              <a:rPr lang="en-US" sz="1600" dirty="0" err="1" smtClean="0"/>
              <a:t>localiser</a:t>
            </a:r>
            <a:r>
              <a:rPr lang="en-US" sz="1600" dirty="0" smtClean="0"/>
              <a:t> et </a:t>
            </a:r>
            <a:r>
              <a:rPr lang="en-US" sz="1600" dirty="0" err="1" smtClean="0"/>
              <a:t>à</a:t>
            </a:r>
            <a:r>
              <a:rPr lang="en-US" sz="1600" dirty="0" smtClean="0"/>
              <a:t> </a:t>
            </a:r>
            <a:r>
              <a:rPr lang="en-US" sz="1600" dirty="0" err="1" smtClean="0"/>
              <a:t>utiliser</a:t>
            </a:r>
            <a:r>
              <a:rPr lang="en-US" sz="1600" dirty="0" smtClean="0"/>
              <a:t> les </a:t>
            </a:r>
            <a:r>
              <a:rPr lang="en-US" sz="1600" dirty="0" err="1" smtClean="0"/>
              <a:t>espaces</a:t>
            </a:r>
            <a:r>
              <a:rPr lang="en-US" sz="1600" dirty="0" smtClean="0"/>
              <a:t> </a:t>
            </a:r>
            <a:r>
              <a:rPr lang="en-US" sz="1600" dirty="0" err="1" smtClean="0"/>
              <a:t>d'attente</a:t>
            </a:r>
            <a:r>
              <a:rPr lang="en-US" sz="1600" dirty="0" smtClean="0"/>
              <a:t> </a:t>
            </a:r>
            <a:r>
              <a:rPr lang="en-US" sz="1600" dirty="0" err="1" smtClean="0"/>
              <a:t>sécurisés</a:t>
            </a:r>
            <a:r>
              <a:rPr lang="en-US" sz="1600" dirty="0" smtClean="0"/>
              <a:t> </a:t>
            </a:r>
            <a:r>
              <a:rPr lang="en-US" sz="1600" dirty="0" err="1" smtClean="0"/>
              <a:t>ou</a:t>
            </a:r>
            <a:r>
              <a:rPr lang="en-US" sz="1600" dirty="0" smtClean="0"/>
              <a:t> les </a:t>
            </a:r>
            <a:r>
              <a:rPr lang="en-US" sz="1600" dirty="0" err="1" smtClean="0"/>
              <a:t>espaces</a:t>
            </a:r>
            <a:r>
              <a:rPr lang="en-US" sz="1600" dirty="0" smtClean="0"/>
              <a:t> </a:t>
            </a:r>
            <a:r>
              <a:rPr lang="en-US" sz="1600" dirty="0" err="1" smtClean="0"/>
              <a:t>équivalents</a:t>
            </a:r>
            <a:r>
              <a:rPr lang="en-US" sz="1600" dirty="0" smtClean="0"/>
              <a:t> </a:t>
            </a:r>
            <a:r>
              <a:rPr lang="en-US" sz="1600" dirty="0" err="1" smtClean="0"/>
              <a:t>à</a:t>
            </a:r>
            <a:r>
              <a:rPr lang="en-US" sz="1600" dirty="0" smtClean="0"/>
              <a:t> se </a:t>
            </a:r>
            <a:r>
              <a:rPr lang="en-US" sz="1600" dirty="0" err="1" smtClean="0"/>
              <a:t>servir</a:t>
            </a:r>
            <a:r>
              <a:rPr lang="en-US" sz="1600" dirty="0" smtClean="0"/>
              <a:t> des </a:t>
            </a:r>
            <a:r>
              <a:rPr lang="en-US" sz="1600" dirty="0" err="1" smtClean="0"/>
              <a:t>moyens</a:t>
            </a:r>
            <a:r>
              <a:rPr lang="en-US" sz="1600" dirty="0" smtClean="0"/>
              <a:t> de premier </a:t>
            </a:r>
            <a:r>
              <a:rPr lang="en-US" sz="1600" dirty="0" err="1" smtClean="0"/>
              <a:t>secours</a:t>
            </a:r>
            <a:r>
              <a:rPr lang="en-US" sz="1600" dirty="0" smtClean="0"/>
              <a:t> et </a:t>
            </a:r>
            <a:r>
              <a:rPr lang="en-US" sz="1600" dirty="0" err="1" smtClean="0"/>
              <a:t>à</a:t>
            </a:r>
            <a:r>
              <a:rPr lang="en-US" sz="1600" dirty="0" smtClean="0"/>
              <a:t> </a:t>
            </a:r>
            <a:r>
              <a:rPr lang="en-US" sz="1600" dirty="0" err="1" smtClean="0"/>
              <a:t>exécuter</a:t>
            </a:r>
            <a:r>
              <a:rPr lang="en-US" sz="1600" dirty="0" smtClean="0"/>
              <a:t> les </a:t>
            </a:r>
            <a:r>
              <a:rPr lang="en-US" sz="1600" dirty="0" err="1" smtClean="0"/>
              <a:t>diverses</a:t>
            </a:r>
            <a:r>
              <a:rPr lang="en-US" sz="1600" dirty="0" smtClean="0"/>
              <a:t> </a:t>
            </a:r>
            <a:r>
              <a:rPr lang="en-US" sz="1600" dirty="0" err="1" smtClean="0"/>
              <a:t>manœuvres</a:t>
            </a:r>
            <a:r>
              <a:rPr lang="en-US" sz="1600" dirty="0" smtClean="0"/>
              <a:t> </a:t>
            </a:r>
            <a:r>
              <a:rPr lang="en-US" sz="1600" dirty="0" err="1" smtClean="0"/>
              <a:t>nécessaires</a:t>
            </a:r>
            <a:r>
              <a:rPr lang="en-US" sz="1600" dirty="0" smtClean="0"/>
              <a:t>. </a:t>
            </a:r>
            <a:r>
              <a:rPr lang="en-US" sz="1600" dirty="0" err="1" smtClean="0"/>
              <a:t>Ces</a:t>
            </a:r>
            <a:r>
              <a:rPr lang="en-US" sz="1600" dirty="0" smtClean="0"/>
              <a:t> </a:t>
            </a:r>
            <a:r>
              <a:rPr lang="en-US" sz="1600" dirty="0" err="1" smtClean="0"/>
              <a:t>exercices</a:t>
            </a:r>
            <a:r>
              <a:rPr lang="en-US" sz="1600" dirty="0" smtClean="0"/>
              <a:t> et </a:t>
            </a:r>
            <a:r>
              <a:rPr lang="en-US" sz="1600" dirty="0" err="1" smtClean="0"/>
              <a:t>essais</a:t>
            </a:r>
            <a:r>
              <a:rPr lang="en-US" sz="1600" dirty="0" smtClean="0"/>
              <a:t> </a:t>
            </a:r>
            <a:r>
              <a:rPr lang="en-US" sz="1600" dirty="0" err="1" smtClean="0"/>
              <a:t>périodiques</a:t>
            </a:r>
            <a:r>
              <a:rPr lang="en-US" sz="1600" dirty="0" smtClean="0"/>
              <a:t> </a:t>
            </a:r>
            <a:r>
              <a:rPr lang="en-US" sz="1600" dirty="0" err="1" smtClean="0"/>
              <a:t>ont</a:t>
            </a:r>
            <a:r>
              <a:rPr lang="en-US" sz="1600" dirty="0" smtClean="0"/>
              <a:t> lieu </a:t>
            </a:r>
            <a:r>
              <a:rPr lang="en-US" sz="1600" b="1" dirty="0" smtClean="0"/>
              <a:t>au </a:t>
            </a:r>
            <a:r>
              <a:rPr lang="en-US" sz="1600" b="1" dirty="0" err="1" smtClean="0"/>
              <a:t>moins</a:t>
            </a:r>
            <a:r>
              <a:rPr lang="en-US" sz="1600" b="1" dirty="0" smtClean="0"/>
              <a:t> </a:t>
            </a:r>
            <a:r>
              <a:rPr lang="en-US" sz="1600" b="1" dirty="0" err="1" smtClean="0"/>
              <a:t>tous</a:t>
            </a:r>
            <a:r>
              <a:rPr lang="en-US" sz="1600" b="1" dirty="0" smtClean="0"/>
              <a:t> les six </a:t>
            </a:r>
            <a:r>
              <a:rPr lang="en-US" sz="1600" b="1" dirty="0" err="1" smtClean="0"/>
              <a:t>mois</a:t>
            </a:r>
            <a:r>
              <a:rPr lang="en-US" sz="1600" dirty="0" smtClean="0"/>
              <a:t>.”</a:t>
            </a:r>
          </a:p>
          <a:p>
            <a:pPr lvl="1"/>
            <a:endParaRPr lang="en-US" sz="1600" dirty="0" smtClean="0"/>
          </a:p>
          <a:p>
            <a:r>
              <a:rPr lang="en-US" sz="2000" dirty="0" smtClean="0"/>
              <a:t>2 real evacuation incidents at CMS (out of ~10 CERN wide) since LHC started</a:t>
            </a:r>
          </a:p>
          <a:p>
            <a:pPr lvl="1"/>
            <a:endParaRPr lang="en-US" sz="1600" dirty="0"/>
          </a:p>
          <a:p>
            <a:pPr marL="457200" lvl="1" indent="0">
              <a:buNone/>
            </a:pPr>
            <a:endParaRPr lang="en-US" sz="1600" dirty="0" smtClean="0"/>
          </a:p>
        </p:txBody>
      </p:sp>
      <p:sp>
        <p:nvSpPr>
          <p:cNvPr id="5" name="Slide Number Placeholder 4"/>
          <p:cNvSpPr>
            <a:spLocks noGrp="1"/>
          </p:cNvSpPr>
          <p:nvPr>
            <p:ph type="sldNum" sz="quarter" idx="4294967295"/>
          </p:nvPr>
        </p:nvSpPr>
        <p:spPr>
          <a:xfrm>
            <a:off x="9507963" y="6400800"/>
            <a:ext cx="368300" cy="365125"/>
          </a:xfrm>
          <a:prstGeom prst="rect">
            <a:avLst/>
          </a:prstGeom>
        </p:spPr>
        <p:txBody>
          <a:bodyPr/>
          <a:lstStyle/>
          <a:p>
            <a:fld id="{162E27D9-A737-2845-8F06-B8368F960A07}" type="slidenum">
              <a:rPr lang="fr-FR" smtClean="0"/>
              <a:pPr/>
              <a:t>2</a:t>
            </a:fld>
            <a:endParaRPr lang="fr-FR" dirty="0"/>
          </a:p>
        </p:txBody>
      </p:sp>
    </p:spTree>
    <p:extLst>
      <p:ext uri="{BB962C8B-B14F-4D97-AF65-F5344CB8AC3E}">
        <p14:creationId xmlns:p14="http://schemas.microsoft.com/office/powerpoint/2010/main" xmlns="" val="3989448682"/>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676400" y="381000"/>
            <a:ext cx="7581900" cy="609600"/>
          </a:xfrm>
        </p:spPr>
        <p:txBody>
          <a:bodyPr/>
          <a:lstStyle/>
          <a:p>
            <a:r>
              <a:rPr lang="en-US" dirty="0"/>
              <a:t>CMS 2012 Evacuation </a:t>
            </a:r>
            <a:r>
              <a:rPr lang="en-US" dirty="0" smtClean="0"/>
              <a:t>drill</a:t>
            </a:r>
            <a:endParaRPr lang="en-GB" dirty="0"/>
          </a:p>
        </p:txBody>
      </p:sp>
      <p:sp>
        <p:nvSpPr>
          <p:cNvPr id="5" name="Slide Number Placeholder 4"/>
          <p:cNvSpPr>
            <a:spLocks noGrp="1"/>
          </p:cNvSpPr>
          <p:nvPr>
            <p:ph type="sldNum" sz="quarter" idx="4294967295"/>
          </p:nvPr>
        </p:nvSpPr>
        <p:spPr>
          <a:xfrm>
            <a:off x="9363075" y="6356350"/>
            <a:ext cx="542925" cy="365125"/>
          </a:xfrm>
          <a:prstGeom prst="rect">
            <a:avLst/>
          </a:prstGeom>
        </p:spPr>
        <p:txBody>
          <a:bodyPr/>
          <a:lstStyle/>
          <a:p>
            <a:fld id="{17918391-D411-FE40-AAD7-861AE5233E0E}" type="slidenum">
              <a:rPr lang="en-US" smtClean="0"/>
              <a:pPr/>
              <a:t>3</a:t>
            </a:fld>
            <a:endParaRPr lang="en-US" dirty="0"/>
          </a:p>
        </p:txBody>
      </p:sp>
      <p:pic>
        <p:nvPicPr>
          <p:cNvPr id="6" name="Picture 5" descr="Screen shot 2012-02-24 at 21.43.45.png"/>
          <p:cNvPicPr>
            <a:picLocks noChangeAspect="1"/>
          </p:cNvPicPr>
          <p:nvPr/>
        </p:nvPicPr>
        <p:blipFill>
          <a:blip r:embed="rId2" cstate="print"/>
          <a:stretch>
            <a:fillRect/>
          </a:stretch>
        </p:blipFill>
        <p:spPr>
          <a:xfrm>
            <a:off x="811045" y="3962400"/>
            <a:ext cx="8089900" cy="2642182"/>
          </a:xfrm>
          <a:prstGeom prst="rect">
            <a:avLst/>
          </a:prstGeom>
        </p:spPr>
      </p:pic>
      <p:pic>
        <p:nvPicPr>
          <p:cNvPr id="7" name="Picture 6" descr="Screen shot 2012-02-24 at 21.43.56.png"/>
          <p:cNvPicPr>
            <a:picLocks noChangeAspect="1"/>
          </p:cNvPicPr>
          <p:nvPr/>
        </p:nvPicPr>
        <p:blipFill>
          <a:blip r:embed="rId3" cstate="print"/>
          <a:stretch>
            <a:fillRect/>
          </a:stretch>
        </p:blipFill>
        <p:spPr>
          <a:xfrm>
            <a:off x="5541926" y="1524000"/>
            <a:ext cx="3359019" cy="2057400"/>
          </a:xfrm>
          <a:prstGeom prst="rect">
            <a:avLst/>
          </a:prstGeom>
        </p:spPr>
      </p:pic>
      <p:sp>
        <p:nvSpPr>
          <p:cNvPr id="9" name="TextBox 8"/>
          <p:cNvSpPr txBox="1"/>
          <p:nvPr/>
        </p:nvSpPr>
        <p:spPr>
          <a:xfrm>
            <a:off x="224759" y="3562290"/>
            <a:ext cx="9262472" cy="400110"/>
          </a:xfrm>
          <a:prstGeom prst="rect">
            <a:avLst/>
          </a:prstGeom>
          <a:noFill/>
        </p:spPr>
        <p:txBody>
          <a:bodyPr wrap="none" rtlCol="0">
            <a:spAutoFit/>
          </a:bodyPr>
          <a:lstStyle/>
          <a:p>
            <a:pPr algn="ctr"/>
            <a:r>
              <a:rPr lang="en-US" dirty="0" smtClean="0"/>
              <a:t>http</a:t>
            </a:r>
            <a:r>
              <a:rPr lang="en-US" dirty="0"/>
              <a:t>://cdsweb.cern.ch/journal/CERNBulletin/2012/06/News%20Articles/1421593?ln=en</a:t>
            </a:r>
          </a:p>
        </p:txBody>
      </p:sp>
      <p:sp>
        <p:nvSpPr>
          <p:cNvPr id="10" name="TextBox 9"/>
          <p:cNvSpPr txBox="1"/>
          <p:nvPr/>
        </p:nvSpPr>
        <p:spPr>
          <a:xfrm>
            <a:off x="762000" y="1676400"/>
            <a:ext cx="4730782" cy="2554545"/>
          </a:xfrm>
          <a:prstGeom prst="rect">
            <a:avLst/>
          </a:prstGeom>
          <a:noFill/>
        </p:spPr>
        <p:txBody>
          <a:bodyPr wrap="none" rtlCol="0">
            <a:spAutoFit/>
          </a:bodyPr>
          <a:lstStyle/>
          <a:p>
            <a:r>
              <a:rPr lang="en-US" dirty="0" smtClean="0"/>
              <a:t>Pre-planned and announced. Cavern full</a:t>
            </a:r>
          </a:p>
          <a:p>
            <a:r>
              <a:rPr lang="en-US" dirty="0" smtClean="0"/>
              <a:t>o</a:t>
            </a:r>
            <a:r>
              <a:rPr lang="en-US" dirty="0" smtClean="0"/>
              <a:t>f “representative” teams, one at max height</a:t>
            </a:r>
          </a:p>
          <a:p>
            <a:r>
              <a:rPr lang="en-US" dirty="0" smtClean="0"/>
              <a:t>i</a:t>
            </a:r>
            <a:r>
              <a:rPr lang="en-US" dirty="0" smtClean="0"/>
              <a:t>n a nacelle.</a:t>
            </a:r>
          </a:p>
          <a:p>
            <a:r>
              <a:rPr lang="en-US" dirty="0" smtClean="0"/>
              <a:t>In reality an </a:t>
            </a:r>
            <a:r>
              <a:rPr lang="en-US" dirty="0" err="1" smtClean="0"/>
              <a:t>organised</a:t>
            </a:r>
            <a:r>
              <a:rPr lang="en-US" dirty="0" smtClean="0"/>
              <a:t> rehearsal (with </a:t>
            </a:r>
          </a:p>
          <a:p>
            <a:r>
              <a:rPr lang="en-US" dirty="0" smtClean="0"/>
              <a:t>p</a:t>
            </a:r>
            <a:r>
              <a:rPr lang="en-US" dirty="0" smtClean="0"/>
              <a:t>rompters and critics )for an impromptu </a:t>
            </a:r>
          </a:p>
          <a:p>
            <a:r>
              <a:rPr lang="en-US" dirty="0" smtClean="0"/>
              <a:t>performance.…much learned nonetheless.</a:t>
            </a:r>
          </a:p>
          <a:p>
            <a:endParaRPr lang="en-US" dirty="0" smtClean="0"/>
          </a:p>
          <a:p>
            <a:endParaRPr lang="en-US" dirty="0"/>
          </a:p>
        </p:txBody>
      </p:sp>
    </p:spTree>
    <p:extLst>
      <p:ext uri="{BB962C8B-B14F-4D97-AF65-F5344CB8AC3E}">
        <p14:creationId xmlns:p14="http://schemas.microsoft.com/office/powerpoint/2010/main" xmlns="" val="88275752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did we learn from the previous ones?</a:t>
            </a:r>
            <a:endParaRPr lang="en-US" dirty="0"/>
          </a:p>
        </p:txBody>
      </p:sp>
      <p:sp>
        <p:nvSpPr>
          <p:cNvPr id="5" name="Slide Number Placeholder 4"/>
          <p:cNvSpPr>
            <a:spLocks noGrp="1"/>
          </p:cNvSpPr>
          <p:nvPr>
            <p:ph type="sldNum" sz="quarter" idx="4294967295"/>
          </p:nvPr>
        </p:nvSpPr>
        <p:spPr>
          <a:xfrm>
            <a:off x="9525000" y="6400800"/>
            <a:ext cx="381000" cy="457200"/>
          </a:xfrm>
          <a:prstGeom prst="rect">
            <a:avLst/>
          </a:prstGeom>
        </p:spPr>
        <p:txBody>
          <a:bodyPr/>
          <a:lstStyle/>
          <a:p>
            <a:fld id="{17918391-D411-FE40-AAD7-861AE5233E0E}" type="slidenum">
              <a:rPr lang="en-US" smtClean="0"/>
              <a:pPr/>
              <a:t>4</a:t>
            </a:fld>
            <a:endParaRPr lang="en-US" dirty="0"/>
          </a:p>
        </p:txBody>
      </p:sp>
      <p:sp>
        <p:nvSpPr>
          <p:cNvPr id="3" name="Content Placeholder 2"/>
          <p:cNvSpPr>
            <a:spLocks noGrp="1"/>
          </p:cNvSpPr>
          <p:nvPr>
            <p:ph idx="4294967295"/>
          </p:nvPr>
        </p:nvSpPr>
        <p:spPr>
          <a:xfrm>
            <a:off x="0" y="1600200"/>
            <a:ext cx="8915400" cy="4525963"/>
          </a:xfrm>
          <a:prstGeom prst="rect">
            <a:avLst/>
          </a:prstGeom>
        </p:spPr>
        <p:txBody>
          <a:bodyPr>
            <a:normAutofit fontScale="25000" lnSpcReduction="20000"/>
          </a:bodyPr>
          <a:lstStyle/>
          <a:p>
            <a:r>
              <a:rPr lang="en-US" sz="7200" dirty="0" smtClean="0"/>
              <a:t>Last drills in 2007 and 2012:</a:t>
            </a:r>
          </a:p>
          <a:p>
            <a:pPr lvl="1"/>
            <a:r>
              <a:rPr lang="en-US" sz="7200" dirty="0" smtClean="0"/>
              <a:t>Need for regular drills in order to train workers and emergency guides, to avoid </a:t>
            </a:r>
            <a:endParaRPr lang="en-US" sz="7200" dirty="0"/>
          </a:p>
          <a:p>
            <a:pPr lvl="1"/>
            <a:r>
              <a:rPr lang="en-US" sz="7200" dirty="0"/>
              <a:t>h</a:t>
            </a:r>
            <a:r>
              <a:rPr lang="en-US" sz="7200" dirty="0" smtClean="0"/>
              <a:t>azardous or ill-conceived reactions.</a:t>
            </a:r>
          </a:p>
          <a:p>
            <a:pPr lvl="1"/>
            <a:r>
              <a:rPr lang="en-US" sz="7200" dirty="0" smtClean="0"/>
              <a:t>New equipment/ features:</a:t>
            </a:r>
          </a:p>
          <a:p>
            <a:pPr lvl="2"/>
            <a:r>
              <a:rPr lang="en-US" sz="7200" dirty="0" smtClean="0"/>
              <a:t>Flashing light on top of the shafts PM54/PM56</a:t>
            </a:r>
          </a:p>
          <a:p>
            <a:pPr lvl="2"/>
            <a:r>
              <a:rPr lang="en-US" sz="7200" dirty="0" smtClean="0"/>
              <a:t>Personnel counting system</a:t>
            </a:r>
          </a:p>
          <a:p>
            <a:pPr lvl="2"/>
            <a:r>
              <a:rPr lang="en-US" sz="7200" dirty="0" smtClean="0"/>
              <a:t>Additional sirens</a:t>
            </a:r>
          </a:p>
          <a:p>
            <a:pPr lvl="2"/>
            <a:r>
              <a:rPr lang="en-US" sz="7200" dirty="0" smtClean="0"/>
              <a:t>Additional </a:t>
            </a:r>
            <a:r>
              <a:rPr lang="en-US" sz="7200" dirty="0" err="1" smtClean="0"/>
              <a:t>signalling</a:t>
            </a:r>
            <a:endParaRPr lang="en-US" sz="7200" dirty="0" smtClean="0"/>
          </a:p>
          <a:p>
            <a:pPr lvl="2"/>
            <a:r>
              <a:rPr lang="en-US" sz="7200" dirty="0" smtClean="0"/>
              <a:t>Material in the SCX5</a:t>
            </a:r>
          </a:p>
          <a:p>
            <a:pPr lvl="2"/>
            <a:r>
              <a:rPr lang="en-US" sz="7200" dirty="0" smtClean="0"/>
              <a:t>Modification of the evacuation matrix</a:t>
            </a:r>
          </a:p>
          <a:p>
            <a:pPr lvl="2"/>
            <a:r>
              <a:rPr lang="en-US" sz="7200" dirty="0" smtClean="0"/>
              <a:t>Public address system</a:t>
            </a:r>
          </a:p>
          <a:p>
            <a:pPr lvl="2"/>
            <a:endParaRPr lang="en-US" sz="7200" dirty="0" smtClean="0"/>
          </a:p>
          <a:p>
            <a:pPr lvl="1"/>
            <a:r>
              <a:rPr lang="en-US" sz="7200" dirty="0" smtClean="0"/>
              <a:t>New factors to study/develop</a:t>
            </a:r>
          </a:p>
          <a:p>
            <a:pPr lvl="2"/>
            <a:r>
              <a:rPr lang="en-US" sz="7200" dirty="0" smtClean="0"/>
              <a:t>Additional CCTV (assembly point, lifts, etc.)</a:t>
            </a:r>
          </a:p>
          <a:p>
            <a:pPr lvl="2"/>
            <a:r>
              <a:rPr lang="en-US" sz="7200" dirty="0" smtClean="0"/>
              <a:t>Possible CSAM improvements</a:t>
            </a:r>
          </a:p>
          <a:p>
            <a:pPr lvl="2"/>
            <a:r>
              <a:rPr lang="en-US" sz="7200" dirty="0" smtClean="0"/>
              <a:t>Awareness, correct reaction of all personnel/ groups underground</a:t>
            </a:r>
          </a:p>
          <a:p>
            <a:pPr lvl="2"/>
            <a:r>
              <a:rPr lang="en-US" sz="7200" dirty="0" smtClean="0"/>
              <a:t>Visitor handling</a:t>
            </a:r>
          </a:p>
          <a:p>
            <a:pPr lvl="2"/>
            <a:r>
              <a:rPr lang="en-US" sz="7200" dirty="0" smtClean="0"/>
              <a:t>Enhanced collaboration </a:t>
            </a:r>
            <a:r>
              <a:rPr lang="en-US" sz="7200" dirty="0" smtClean="0"/>
              <a:t>with CERN Fire and Rescue Service</a:t>
            </a:r>
          </a:p>
          <a:p>
            <a:pPr lvl="2"/>
            <a:endParaRPr lang="en-US" sz="7200" dirty="0" smtClean="0"/>
          </a:p>
          <a:p>
            <a:pPr lvl="2"/>
            <a:endParaRPr lang="en-US" sz="7200" dirty="0" smtClean="0"/>
          </a:p>
          <a:p>
            <a:pPr lvl="2"/>
            <a:endParaRPr lang="en-US" dirty="0" smtClean="0"/>
          </a:p>
        </p:txBody>
      </p:sp>
    </p:spTree>
    <p:extLst>
      <p:ext uri="{BB962C8B-B14F-4D97-AF65-F5344CB8AC3E}">
        <p14:creationId xmlns:p14="http://schemas.microsoft.com/office/powerpoint/2010/main" xmlns="" val="273402372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will we test?</a:t>
            </a:r>
            <a:endParaRPr lang="en-US" dirty="0"/>
          </a:p>
        </p:txBody>
      </p:sp>
      <p:sp>
        <p:nvSpPr>
          <p:cNvPr id="3" name="Content Placeholder 2"/>
          <p:cNvSpPr>
            <a:spLocks noGrp="1"/>
          </p:cNvSpPr>
          <p:nvPr>
            <p:ph idx="4294967295"/>
          </p:nvPr>
        </p:nvSpPr>
        <p:spPr>
          <a:xfrm>
            <a:off x="533400" y="1600200"/>
            <a:ext cx="9220200" cy="4525963"/>
          </a:xfrm>
          <a:prstGeom prst="rect">
            <a:avLst/>
          </a:prstGeom>
        </p:spPr>
        <p:txBody>
          <a:bodyPr/>
          <a:lstStyle/>
          <a:p>
            <a:r>
              <a:rPr lang="en-US" sz="2400" dirty="0" smtClean="0"/>
              <a:t>Evacuation in the presence of </a:t>
            </a:r>
            <a:r>
              <a:rPr lang="en-US" sz="2400" dirty="0" smtClean="0"/>
              <a:t>(the </a:t>
            </a:r>
            <a:r>
              <a:rPr lang="en-US" sz="2400" dirty="0" smtClean="0"/>
              <a:t>limit </a:t>
            </a:r>
            <a:r>
              <a:rPr lang="en-US" sz="2400" dirty="0" smtClean="0"/>
              <a:t>of) </a:t>
            </a:r>
            <a:r>
              <a:rPr lang="en-US" sz="2400" dirty="0" smtClean="0"/>
              <a:t>100 people in both caverns combined.</a:t>
            </a:r>
          </a:p>
          <a:p>
            <a:pPr marL="0" indent="0">
              <a:buNone/>
            </a:pPr>
            <a:r>
              <a:rPr lang="en-US" sz="2400" dirty="0"/>
              <a:t> </a:t>
            </a:r>
            <a:r>
              <a:rPr lang="en-US" sz="2400" dirty="0" smtClean="0"/>
              <a:t>         	- expected to be approached frequently in LS1</a:t>
            </a:r>
            <a:r>
              <a:rPr lang="en-US" sz="2400" dirty="0"/>
              <a:t> 	</a:t>
            </a:r>
            <a:r>
              <a:rPr lang="en-US" sz="2400" dirty="0" smtClean="0"/>
              <a:t> 	- 	- including groups of (simulated) visitors</a:t>
            </a:r>
          </a:p>
          <a:p>
            <a:pPr marL="0" indent="0">
              <a:buNone/>
            </a:pPr>
            <a:endParaRPr lang="en-US" sz="2400" dirty="0" smtClean="0"/>
          </a:p>
          <a:p>
            <a:r>
              <a:rPr lang="en-US" sz="2400" dirty="0" smtClean="0"/>
              <a:t>Training/procedure awareness of the workers, of the guides, of the emergency guides, of the first-aiders, etc.</a:t>
            </a:r>
          </a:p>
          <a:p>
            <a:endParaRPr lang="en-US" sz="2400" dirty="0" smtClean="0"/>
          </a:p>
          <a:p>
            <a:r>
              <a:rPr lang="en-US" sz="2400" dirty="0" smtClean="0"/>
              <a:t>Verify the implementation of previous exercise feedback/corrections</a:t>
            </a:r>
          </a:p>
          <a:p>
            <a:endParaRPr lang="en-US" sz="2400" dirty="0" smtClean="0"/>
          </a:p>
          <a:p>
            <a:r>
              <a:rPr lang="en-US" sz="2400" dirty="0" smtClean="0"/>
              <a:t>Check emergency preparedness and collaboration with FRS </a:t>
            </a:r>
            <a:endParaRPr lang="en-US" sz="2400" dirty="0"/>
          </a:p>
        </p:txBody>
      </p:sp>
      <p:sp>
        <p:nvSpPr>
          <p:cNvPr id="5" name="Slide Number Placeholder 4"/>
          <p:cNvSpPr>
            <a:spLocks noGrp="1"/>
          </p:cNvSpPr>
          <p:nvPr>
            <p:ph type="sldNum" sz="quarter" idx="4294967295"/>
          </p:nvPr>
        </p:nvSpPr>
        <p:spPr>
          <a:xfrm>
            <a:off x="9363075" y="6356350"/>
            <a:ext cx="542925" cy="365125"/>
          </a:xfrm>
          <a:prstGeom prst="rect">
            <a:avLst/>
          </a:prstGeom>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xmlns="" val="165913560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on 16 May 2013?</a:t>
            </a:r>
            <a:endParaRPr lang="en-US" dirty="0"/>
          </a:p>
        </p:txBody>
      </p:sp>
      <p:sp>
        <p:nvSpPr>
          <p:cNvPr id="3" name="Content Placeholder 2"/>
          <p:cNvSpPr>
            <a:spLocks noGrp="1"/>
          </p:cNvSpPr>
          <p:nvPr>
            <p:ph idx="1"/>
          </p:nvPr>
        </p:nvSpPr>
        <p:spPr/>
        <p:txBody>
          <a:bodyPr>
            <a:normAutofit lnSpcReduction="10000"/>
          </a:bodyPr>
          <a:lstStyle/>
          <a:p>
            <a:r>
              <a:rPr lang="en-US" sz="2400" b="1" dirty="0" smtClean="0">
                <a:solidFill>
                  <a:srgbClr val="0000FF"/>
                </a:solidFill>
              </a:rPr>
              <a:t>Why May?</a:t>
            </a:r>
          </a:p>
          <a:p>
            <a:endParaRPr lang="en-US" sz="2400" b="1" dirty="0" smtClean="0">
              <a:solidFill>
                <a:srgbClr val="0000FF"/>
              </a:solidFill>
            </a:endParaRPr>
          </a:p>
          <a:p>
            <a:pPr marL="448056" lvl="1" indent="0">
              <a:buNone/>
            </a:pPr>
            <a:r>
              <a:rPr lang="en-US" sz="2000" dirty="0" smtClean="0"/>
              <a:t>Exercise much more valuable for safety if done: </a:t>
            </a:r>
          </a:p>
          <a:p>
            <a:pPr lvl="2"/>
            <a:r>
              <a:rPr lang="en-US" sz="2000" dirty="0" smtClean="0"/>
              <a:t>before peak activity </a:t>
            </a:r>
            <a:r>
              <a:rPr lang="en-US" sz="2000" dirty="0" smtClean="0"/>
              <a:t>starts (of all personnel who evacuate through PM54/(PX56).</a:t>
            </a:r>
            <a:endParaRPr lang="en-US" sz="2000" dirty="0" smtClean="0"/>
          </a:p>
          <a:p>
            <a:pPr lvl="2"/>
            <a:r>
              <a:rPr lang="en-US" sz="2000" dirty="0" smtClean="0"/>
              <a:t>before the Open days in September</a:t>
            </a:r>
          </a:p>
          <a:p>
            <a:pPr marL="914400" lvl="2" indent="0">
              <a:buNone/>
            </a:pPr>
            <a:r>
              <a:rPr lang="en-US" sz="2000" dirty="0"/>
              <a:t>i</a:t>
            </a:r>
            <a:r>
              <a:rPr lang="en-US" sz="2000" dirty="0" smtClean="0"/>
              <a:t>n both cases, sufficiently </a:t>
            </a:r>
            <a:r>
              <a:rPr lang="en-US" sz="2000" dirty="0" smtClean="0"/>
              <a:t>“before” </a:t>
            </a:r>
            <a:r>
              <a:rPr lang="en-US" sz="2000" dirty="0" smtClean="0"/>
              <a:t>in order to be able to implement the corrections needed.</a:t>
            </a:r>
          </a:p>
          <a:p>
            <a:pPr marL="914400" lvl="2" indent="0">
              <a:buNone/>
            </a:pPr>
            <a:endParaRPr lang="en-US" sz="2000" dirty="0" smtClean="0"/>
          </a:p>
          <a:p>
            <a:r>
              <a:rPr lang="en-US" sz="2400" b="1" dirty="0" smtClean="0">
                <a:solidFill>
                  <a:srgbClr val="0000FF"/>
                </a:solidFill>
              </a:rPr>
              <a:t>Why Thursday 16 May?</a:t>
            </a:r>
          </a:p>
          <a:p>
            <a:endParaRPr lang="en-US" sz="2400" b="1" dirty="0" smtClean="0">
              <a:solidFill>
                <a:srgbClr val="0000FF"/>
              </a:solidFill>
            </a:endParaRPr>
          </a:p>
          <a:p>
            <a:pPr lvl="2"/>
            <a:r>
              <a:rPr lang="en-US" sz="2000" dirty="0" smtClean="0"/>
              <a:t>best choice matching availability of limited monitoring/simulation resources from CERN-FRS and CMS.</a:t>
            </a:r>
          </a:p>
          <a:p>
            <a:pPr lvl="1"/>
            <a:endParaRPr lang="en-US" dirty="0"/>
          </a:p>
        </p:txBody>
      </p:sp>
      <p:sp>
        <p:nvSpPr>
          <p:cNvPr id="5" name="Slide Number Placeholder 4"/>
          <p:cNvSpPr>
            <a:spLocks noGrp="1"/>
          </p:cNvSpPr>
          <p:nvPr>
            <p:ph type="sldNum" sz="quarter" idx="4294967295"/>
          </p:nvPr>
        </p:nvSpPr>
        <p:spPr>
          <a:xfrm>
            <a:off x="8867491" y="6356351"/>
            <a:ext cx="543209" cy="365125"/>
          </a:xfrm>
          <a:prstGeom prst="rect">
            <a:avLst/>
          </a:prstGeom>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xmlns="" val="746714590"/>
      </p:ext>
    </p:extLst>
  </p:cSld>
  <p:clrMapOvr>
    <a:masterClrMapping/>
  </p:clrMapOvr>
  <p:transition spd="med"/>
</p:sld>
</file>

<file path=ppt/theme/theme1.xml><?xml version="1.0" encoding="utf-8"?>
<a:theme xmlns:a="http://schemas.openxmlformats.org/drawingml/2006/main" name="Upgrade_week_May2011_904">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Upgrade_week_May2011_904">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pgrade_week_May2011_904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pgrade_week_May2011_904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pgrade_week_May2011_904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pgrade_week_May2011_904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pgrade_week_May2011_90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pgrade_week_May2011_90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pgrade_week_May2011_90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Upgrade_week_May2011_904</Template>
  <TotalTime>9852</TotalTime>
  <Words>413</Words>
  <Application>Microsoft Office PowerPoint</Application>
  <PresentationFormat>A4 Paper (210x297 mm)</PresentationFormat>
  <Paragraphs>73</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Upgrade_week_May2011_904</vt:lpstr>
      <vt:lpstr>CMS Safety, LS1</vt:lpstr>
      <vt:lpstr>Reminder</vt:lpstr>
      <vt:lpstr>CMS 2012 Evacuation drill</vt:lpstr>
      <vt:lpstr>What did we learn from the previous ones?</vt:lpstr>
      <vt:lpstr>What will we test?</vt:lpstr>
      <vt:lpstr>Why on 16 May 2013?</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Upgrade Technical Coordination</dc:title>
  <dc:creator>ball</dc:creator>
  <cp:lastModifiedBy>Austin</cp:lastModifiedBy>
  <cp:revision>654</cp:revision>
  <cp:lastPrinted>2012-03-19T22:53:41Z</cp:lastPrinted>
  <dcterms:created xsi:type="dcterms:W3CDTF">2011-05-10T10:35:32Z</dcterms:created>
  <dcterms:modified xsi:type="dcterms:W3CDTF">2013-03-15T09:41:58Z</dcterms:modified>
</cp:coreProperties>
</file>