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1" r:id="rId4"/>
    <p:sldId id="261" r:id="rId5"/>
    <p:sldId id="260" r:id="rId6"/>
    <p:sldId id="264" r:id="rId7"/>
    <p:sldId id="282" r:id="rId8"/>
    <p:sldId id="267" r:id="rId9"/>
    <p:sldId id="259" r:id="rId10"/>
    <p:sldId id="281" r:id="rId11"/>
    <p:sldId id="279" r:id="rId12"/>
    <p:sldId id="280" r:id="rId13"/>
    <p:sldId id="285" r:id="rId14"/>
    <p:sldId id="283" r:id="rId15"/>
    <p:sldId id="284" r:id="rId16"/>
    <p:sldId id="269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278D"/>
    <a:srgbClr val="0000FF"/>
    <a:srgbClr val="009E47"/>
    <a:srgbClr val="00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 snapToGrid="0">
      <p:cViewPr>
        <p:scale>
          <a:sx n="125" d="100"/>
          <a:sy n="125" d="100"/>
        </p:scale>
        <p:origin x="-1248" y="-234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A4D47-ECE6-4263-8118-6C984D34E617}" type="datetimeFigureOut">
              <a:rPr lang="en-GB" smtClean="0"/>
              <a:t>15/03/2013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9281D-A819-4B93-A80F-A3BB87975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3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C4264-DD89-4347-988F-7C137A85DA2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16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9281D-A819-4B93-A80F-A3BB8797516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68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71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176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82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140" y="6356350"/>
            <a:ext cx="3863340" cy="365125"/>
          </a:xfrm>
        </p:spPr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551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75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24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684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168" y="132939"/>
            <a:ext cx="6652260" cy="91408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85963"/>
            <a:ext cx="2133600" cy="272037"/>
          </a:xfrm>
        </p:spPr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85963"/>
            <a:ext cx="2895600" cy="272037"/>
          </a:xfrm>
        </p:spPr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85963"/>
            <a:ext cx="2133600" cy="272037"/>
          </a:xfrm>
        </p:spPr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C:\Users\jtan\Desktop\Logo-Linac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596" y="-1"/>
            <a:ext cx="1021404" cy="104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tan\AppData\Local\Temp\Rar$DR08.884\CERN-LogoPack\Outline\JPG\BLUE\LogoOutline-Blue-02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0587" cy="105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74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92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4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28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BC1B-9416-466C-AACD-8397FF0EB4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4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16275"/>
            <a:ext cx="7772400" cy="1470025"/>
          </a:xfrm>
        </p:spPr>
        <p:txBody>
          <a:bodyPr/>
          <a:lstStyle/>
          <a:p>
            <a:r>
              <a:rPr lang="en-US" dirty="0" smtClean="0"/>
              <a:t>A new trajectory measurement system for LT, </a:t>
            </a:r>
            <a:r>
              <a:rPr lang="en-US" dirty="0" err="1" smtClean="0"/>
              <a:t>LTB</a:t>
            </a:r>
            <a:r>
              <a:rPr lang="en-US" dirty="0" smtClean="0"/>
              <a:t> and BI lines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" t="-467" r="33558" b="-324"/>
          <a:stretch/>
        </p:blipFill>
        <p:spPr bwMode="auto">
          <a:xfrm rot="5400000">
            <a:off x="3106029" y="-926686"/>
            <a:ext cx="3057472" cy="491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536237" y="1383388"/>
            <a:ext cx="2511113" cy="875036"/>
            <a:chOff x="1363181" y="2264570"/>
            <a:chExt cx="2511113" cy="875036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1363181" y="3021807"/>
              <a:ext cx="306075" cy="117799"/>
            </a:xfrm>
            <a:prstGeom prst="line">
              <a:avLst/>
            </a:prstGeom>
            <a:ln w="762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1651312" y="2961605"/>
              <a:ext cx="820426" cy="60203"/>
            </a:xfrm>
            <a:prstGeom prst="line">
              <a:avLst/>
            </a:prstGeom>
            <a:ln w="762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444269" y="2264570"/>
              <a:ext cx="1430025" cy="697036"/>
            </a:xfrm>
            <a:prstGeom prst="line">
              <a:avLst/>
            </a:prstGeom>
            <a:ln w="762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 rot="18719074">
            <a:off x="1616772" y="194677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Linac4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425268">
            <a:off x="2570637" y="223915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Linac2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0289" y="43683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PSB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242541" y="225842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 rot="20413855">
            <a:off x="5205004" y="2152711"/>
            <a:ext cx="254665" cy="1051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" y="4876800"/>
            <a:ext cx="8877300" cy="1981200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J. Tan, M. Sordet, M. Ludwig, </a:t>
            </a:r>
            <a:r>
              <a:rPr lang="en-US" i="1" dirty="0" err="1" smtClean="0"/>
              <a:t>F.G</a:t>
            </a:r>
            <a:r>
              <a:rPr lang="en-US" i="1" dirty="0" smtClean="0"/>
              <a:t>. Guillot-Vignot, L. </a:t>
            </a:r>
            <a:r>
              <a:rPr lang="en-US" i="1" dirty="0" err="1" smtClean="0"/>
              <a:t>S</a:t>
            </a:r>
            <a:r>
              <a:rPr lang="en-US" sz="3000" i="1" dirty="0" err="1" smtClean="0">
                <a:latin typeface="Arial"/>
                <a:cs typeface="Arial"/>
              </a:rPr>
              <a:t>ø</a:t>
            </a:r>
            <a:r>
              <a:rPr lang="en-US" i="1" dirty="0" err="1" smtClean="0"/>
              <a:t>by</a:t>
            </a:r>
            <a:r>
              <a:rPr lang="en-US" i="1" dirty="0" smtClean="0"/>
              <a:t>, D. Gerard, M. Wendt</a:t>
            </a:r>
          </a:p>
          <a:p>
            <a:r>
              <a:rPr lang="en-US" i="1" dirty="0" smtClean="0"/>
              <a:t>BE/BI</a:t>
            </a:r>
          </a:p>
          <a:p>
            <a:endParaRPr lang="en-US" dirty="0" smtClean="0"/>
          </a:p>
          <a:p>
            <a:r>
              <a:rPr lang="en-US" sz="3000" dirty="0" err="1" smtClean="0"/>
              <a:t>MSWG</a:t>
            </a:r>
            <a:r>
              <a:rPr lang="en-US" sz="3000" dirty="0" smtClean="0"/>
              <a:t> - 15 March 2013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0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000" y="0"/>
            <a:ext cx="7437600" cy="878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Unexpected result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649" y="905363"/>
            <a:ext cx="8517475" cy="2895112"/>
          </a:xfrm>
        </p:spPr>
        <p:txBody>
          <a:bodyPr>
            <a:normAutofit fontScale="70000" lnSpcReduction="20000"/>
          </a:bodyPr>
          <a:lstStyle/>
          <a:p>
            <a:r>
              <a:rPr lang="en-US" sz="2600" b="1" dirty="0" smtClean="0">
                <a:solidFill>
                  <a:srgbClr val="0070C0"/>
                </a:solidFill>
              </a:rPr>
              <a:t>Missing signal in </a:t>
            </a:r>
            <a:r>
              <a:rPr lang="en-US" sz="2600" b="1" dirty="0" err="1" smtClean="0">
                <a:solidFill>
                  <a:srgbClr val="0070C0"/>
                </a:solidFill>
              </a:rPr>
              <a:t>LTB.UMA20</a:t>
            </a:r>
            <a:endParaRPr lang="en-US" sz="2600" b="1" dirty="0" smtClean="0">
              <a:solidFill>
                <a:srgbClr val="0070C0"/>
              </a:solidFill>
            </a:endParaRPr>
          </a:p>
          <a:p>
            <a:pPr lvl="1"/>
            <a:r>
              <a:rPr lang="en-US" sz="2200" dirty="0" smtClean="0"/>
              <a:t>In real life, the beam-induced signal onto the electrodes is </a:t>
            </a:r>
            <a:r>
              <a:rPr lang="en-US" sz="2200" i="1" dirty="0" smtClean="0">
                <a:solidFill>
                  <a:srgbClr val="FF0000"/>
                </a:solidFill>
              </a:rPr>
              <a:t>40 to 50% lower </a:t>
            </a:r>
            <a:r>
              <a:rPr lang="en-US" sz="2200" dirty="0" smtClean="0"/>
              <a:t>than the simulations : ~</a:t>
            </a:r>
            <a:r>
              <a:rPr lang="en-US" sz="2200" dirty="0" err="1" smtClean="0"/>
              <a:t>0.8V</a:t>
            </a:r>
            <a:r>
              <a:rPr lang="en-US" sz="2200" baseline="-25000" dirty="0" err="1" smtClean="0"/>
              <a:t>peak</a:t>
            </a:r>
            <a:r>
              <a:rPr lang="en-US" sz="2200" dirty="0" smtClean="0"/>
              <a:t> measured, for ~</a:t>
            </a:r>
            <a:r>
              <a:rPr lang="en-US" sz="2200" dirty="0" err="1" smtClean="0"/>
              <a:t>1.6V</a:t>
            </a:r>
            <a:r>
              <a:rPr lang="en-US" sz="2200" baseline="-25000" dirty="0" err="1" smtClean="0"/>
              <a:t>peak</a:t>
            </a:r>
            <a:r>
              <a:rPr lang="en-US" sz="2200" dirty="0" smtClean="0"/>
              <a:t> expected</a:t>
            </a:r>
            <a:endParaRPr lang="en-US" baseline="-25000" dirty="0" smtClean="0"/>
          </a:p>
          <a:p>
            <a:r>
              <a:rPr lang="en-US" sz="2600" b="1" dirty="0" smtClean="0">
                <a:solidFill>
                  <a:srgbClr val="0070C0"/>
                </a:solidFill>
              </a:rPr>
              <a:t>Checks</a:t>
            </a:r>
            <a:endParaRPr lang="en-US" sz="2600" b="1" dirty="0" smtClean="0"/>
          </a:p>
          <a:p>
            <a:pPr lvl="1"/>
            <a:r>
              <a:rPr lang="en-US" sz="2200" dirty="0" smtClean="0"/>
              <a:t>CST simulation with two independent solvers.</a:t>
            </a:r>
          </a:p>
          <a:p>
            <a:pPr lvl="1"/>
            <a:r>
              <a:rPr lang="en-US" sz="2200" dirty="0" smtClean="0"/>
              <a:t>Impedance matching : </a:t>
            </a:r>
            <a:r>
              <a:rPr lang="en-US" sz="2200" dirty="0"/>
              <a:t>Time Domain </a:t>
            </a:r>
            <a:r>
              <a:rPr lang="en-US" sz="2200" dirty="0" err="1" smtClean="0"/>
              <a:t>Reflectometry</a:t>
            </a:r>
            <a:endParaRPr lang="en-US" sz="2200" dirty="0" smtClean="0"/>
          </a:p>
          <a:p>
            <a:pPr lvl="1"/>
            <a:r>
              <a:rPr lang="en-US" sz="2200" dirty="0" smtClean="0"/>
              <a:t>Measurement of the beam phase in LBS.</a:t>
            </a:r>
          </a:p>
          <a:p>
            <a:pPr lvl="1"/>
            <a:r>
              <a:rPr lang="en-US" sz="2200" dirty="0" smtClean="0"/>
              <a:t>De-convolution of </a:t>
            </a:r>
            <a:r>
              <a:rPr lang="en-US" sz="2200" dirty="0"/>
              <a:t>coaxial </a:t>
            </a:r>
            <a:r>
              <a:rPr lang="en-US" sz="2200" dirty="0" smtClean="0"/>
              <a:t>cable effect : </a:t>
            </a:r>
            <a:r>
              <a:rPr lang="en-US" sz="2200" dirty="0" err="1" smtClean="0"/>
              <a:t>6dB</a:t>
            </a:r>
            <a:r>
              <a:rPr lang="en-US" sz="2200" dirty="0" smtClean="0"/>
              <a:t> attenuation  (</a:t>
            </a:r>
            <a:r>
              <a:rPr lang="en-US" sz="2200" dirty="0" err="1" smtClean="0"/>
              <a:t>150m</a:t>
            </a:r>
            <a:r>
              <a:rPr lang="en-US" sz="2200" dirty="0" smtClean="0"/>
              <a:t>-long cable) and dispersion effects.</a:t>
            </a:r>
          </a:p>
          <a:p>
            <a:pPr lvl="1"/>
            <a:r>
              <a:rPr lang="en-US" sz="2200" dirty="0" smtClean="0"/>
              <a:t>Bunch population</a:t>
            </a:r>
            <a:endParaRPr lang="en-US" sz="2400" dirty="0" smtClean="0"/>
          </a:p>
          <a:p>
            <a:r>
              <a:rPr lang="en-US" sz="2600" b="1" dirty="0" smtClean="0">
                <a:solidFill>
                  <a:srgbClr val="0070C0"/>
                </a:solidFill>
              </a:rPr>
              <a:t>Downstream </a:t>
            </a:r>
            <a:r>
              <a:rPr lang="en-US" sz="2600" b="1" dirty="0" err="1" smtClean="0">
                <a:solidFill>
                  <a:srgbClr val="0070C0"/>
                </a:solidFill>
              </a:rPr>
              <a:t>BPMs</a:t>
            </a:r>
            <a:r>
              <a:rPr lang="en-US" sz="2600" b="1" dirty="0" smtClean="0">
                <a:solidFill>
                  <a:srgbClr val="0070C0"/>
                </a:solidFill>
              </a:rPr>
              <a:t> with larger longitudinal beam phase : </a:t>
            </a:r>
            <a:r>
              <a:rPr lang="en-US" sz="2600" b="1" dirty="0" err="1" smtClean="0">
                <a:solidFill>
                  <a:srgbClr val="0070C0"/>
                </a:solidFill>
              </a:rPr>
              <a:t>BI.UMA50</a:t>
            </a:r>
            <a:endParaRPr lang="en-GB" sz="26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jtan\Desktop\Logo-Lina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7" t="16740" r="8143" b="42928"/>
          <a:stretch/>
        </p:blipFill>
        <p:spPr bwMode="auto">
          <a:xfrm>
            <a:off x="333375" y="4314659"/>
            <a:ext cx="4202644" cy="237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9" t="16740" r="8319" b="43039"/>
          <a:stretch/>
        </p:blipFill>
        <p:spPr bwMode="auto">
          <a:xfrm>
            <a:off x="4947872" y="4321175"/>
            <a:ext cx="4196128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610744" y="5313977"/>
            <a:ext cx="159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Electrode signal [V]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51733" y="5256828"/>
            <a:ext cx="159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Electrode signal [V]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96415" y="3289300"/>
            <a:ext cx="6305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Theoretical signal level in the transfer line for a </a:t>
            </a:r>
            <a:r>
              <a:rPr lang="en-US" sz="1600" dirty="0" err="1" smtClean="0"/>
              <a:t>5mm</a:t>
            </a:r>
            <a:r>
              <a:rPr lang="en-US" sz="1600" dirty="0" smtClean="0"/>
              <a:t> off-centered beam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7695" y="3943985"/>
            <a:ext cx="3780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Linac2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150mA</a:t>
            </a:r>
            <a:r>
              <a:rPr lang="en-US" dirty="0" smtClean="0"/>
              <a:t>, beam phase = </a:t>
            </a:r>
            <a:r>
              <a:rPr lang="en-US" dirty="0" err="1" smtClean="0"/>
              <a:t>92°RMS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3949700"/>
            <a:ext cx="366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Linac4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65mA</a:t>
            </a:r>
            <a:r>
              <a:rPr lang="en-US" dirty="0" smtClean="0"/>
              <a:t>, beam phase = </a:t>
            </a:r>
            <a:r>
              <a:rPr lang="en-US" dirty="0" err="1" smtClean="0"/>
              <a:t>55°RMS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6" t="16906" r="60333" b="47182"/>
          <a:stretch/>
        </p:blipFill>
        <p:spPr bwMode="auto">
          <a:xfrm>
            <a:off x="269875" y="4324349"/>
            <a:ext cx="371475" cy="211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6" t="16906" r="60333" b="47182"/>
          <a:stretch/>
        </p:blipFill>
        <p:spPr bwMode="auto">
          <a:xfrm>
            <a:off x="4845050" y="4330699"/>
            <a:ext cx="371475" cy="211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30045" y="3606800"/>
            <a:ext cx="6403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Expected with 50% missing at analog front end input (before amplification)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" y="5654040"/>
            <a:ext cx="77181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Up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Down</a:t>
            </a:r>
            <a:r>
              <a:rPr lang="en-US" sz="1200" dirty="0" smtClean="0"/>
              <a:t> </a:t>
            </a:r>
          </a:p>
          <a:p>
            <a:r>
              <a:rPr lang="en-US" sz="1200" dirty="0" smtClean="0">
                <a:solidFill>
                  <a:srgbClr val="009E47"/>
                </a:solidFill>
              </a:rPr>
              <a:t>Left/right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861901" y="5234943"/>
            <a:ext cx="20315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Front end input signal [V]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740582" y="5212083"/>
            <a:ext cx="20315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Front end input signal [V]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724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7" grpId="0" build="allAtOnce"/>
      <p:bldP spid="8" grpId="0"/>
      <p:bldP spid="12" grpId="0"/>
      <p:bldP spid="15" grpId="0"/>
      <p:bldP spid="11" grpId="0" animBg="1"/>
      <p:bldP spid="13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6664" y="4276728"/>
            <a:ext cx="672254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LTB.BCT50</a:t>
            </a:r>
            <a:r>
              <a:rPr lang="en-US" sz="1600" dirty="0" smtClean="0"/>
              <a:t> : </a:t>
            </a:r>
            <a:r>
              <a:rPr lang="en-US" sz="1600" dirty="0" smtClean="0">
                <a:solidFill>
                  <a:srgbClr val="C00000"/>
                </a:solidFill>
              </a:rPr>
              <a:t>red curve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err="1" smtClean="0"/>
              <a:t>Stripline</a:t>
            </a:r>
            <a:r>
              <a:rPr lang="en-US" sz="1600" dirty="0" smtClean="0"/>
              <a:t>	  : </a:t>
            </a:r>
            <a:r>
              <a:rPr lang="en-US" sz="1600" dirty="0" smtClean="0">
                <a:solidFill>
                  <a:srgbClr val="0070C0"/>
                </a:solidFill>
              </a:rPr>
              <a:t>blue curve</a:t>
            </a:r>
          </a:p>
          <a:p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Difference between the 2 monitors in the time structure of the </a:t>
            </a:r>
            <a:r>
              <a:rPr lang="en-US" sz="1600" dirty="0" smtClean="0">
                <a:solidFill>
                  <a:srgbClr val="FF0000"/>
                </a:solidFill>
              </a:rPr>
              <a:t>beam head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The new </a:t>
            </a:r>
            <a:r>
              <a:rPr lang="en-US" sz="1600" dirty="0" err="1" smtClean="0"/>
              <a:t>BPM</a:t>
            </a:r>
            <a:r>
              <a:rPr lang="en-US" sz="1600" dirty="0" smtClean="0"/>
              <a:t> system follows the </a:t>
            </a:r>
            <a:r>
              <a:rPr lang="en-US" sz="1600" dirty="0" err="1" smtClean="0"/>
              <a:t>BCT</a:t>
            </a:r>
            <a:r>
              <a:rPr lang="en-US" sz="1600" dirty="0" smtClean="0"/>
              <a:t> reading only from ~2-turn injection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After that : the two signal are strongly correlated</a:t>
            </a:r>
          </a:p>
          <a:p>
            <a:endParaRPr lang="en-US" sz="1600" dirty="0"/>
          </a:p>
          <a:p>
            <a:r>
              <a:rPr lang="en-US" sz="1600" dirty="0" smtClean="0"/>
              <a:t>Investigation on going</a:t>
            </a:r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27" y="1764000"/>
            <a:ext cx="8053514" cy="221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86937" y="1965600"/>
            <a:ext cx="3188057" cy="1715472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40 turns = </a:t>
            </a:r>
            <a:r>
              <a:rPr lang="en-US" dirty="0" err="1" smtClean="0">
                <a:solidFill>
                  <a:srgbClr val="FF0000"/>
                </a:solidFill>
              </a:rPr>
              <a:t>67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88000" y="2988000"/>
            <a:ext cx="31752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6200000">
            <a:off x="-24167" y="2579577"/>
            <a:ext cx="1484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Linac</a:t>
            </a:r>
            <a:r>
              <a:rPr lang="en-US" sz="1400" dirty="0" smtClean="0"/>
              <a:t> intensity [A]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97033" y="3941577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[</a:t>
            </a:r>
            <a:r>
              <a:rPr lang="en-US" sz="1400" dirty="0" err="1" smtClean="0">
                <a:latin typeface="Symbol" pitchFamily="18" charset="2"/>
              </a:rPr>
              <a:t>m</a:t>
            </a:r>
            <a:r>
              <a:rPr lang="en-US" sz="1400" dirty="0" err="1" smtClean="0"/>
              <a:t>s</a:t>
            </a:r>
            <a:r>
              <a:rPr lang="en-US" sz="1400" dirty="0" smtClean="0"/>
              <a:t>]</a:t>
            </a:r>
            <a:endParaRPr lang="en-GB" sz="1400" dirty="0"/>
          </a:p>
        </p:txBody>
      </p:sp>
      <p:pic>
        <p:nvPicPr>
          <p:cNvPr id="10" name="Picture 2" descr="C:\Users\jtan\Desktop\Logo-Lin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64000" y="0"/>
            <a:ext cx="7437600" cy="878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Unexpected result (cont.)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1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800" y="0"/>
            <a:ext cx="7394400" cy="8712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Stripline</a:t>
            </a:r>
            <a:r>
              <a:rPr lang="en-US" sz="4000" dirty="0" smtClean="0"/>
              <a:t> Resolution with </a:t>
            </a:r>
            <a:r>
              <a:rPr lang="en-US" sz="4000" dirty="0" err="1" smtClean="0"/>
              <a:t>SVD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" y="927708"/>
            <a:ext cx="6192000" cy="2975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</a:rPr>
              <a:t>Singular Value Decomposition (</a:t>
            </a:r>
            <a:r>
              <a:rPr lang="en-US" sz="1800" b="1" dirty="0" err="1" smtClean="0">
                <a:solidFill>
                  <a:srgbClr val="0000FF"/>
                </a:solidFill>
              </a:rPr>
              <a:t>SVD</a:t>
            </a:r>
            <a:r>
              <a:rPr lang="en-US" sz="1800" b="1" dirty="0" smtClean="0">
                <a:solidFill>
                  <a:srgbClr val="0000FF"/>
                </a:solidFill>
              </a:rPr>
              <a:t>) </a:t>
            </a:r>
          </a:p>
          <a:p>
            <a:pPr marL="0" indent="0">
              <a:buNone/>
            </a:pPr>
            <a:endParaRPr lang="en-US" sz="1800" b="1" dirty="0" smtClean="0">
              <a:solidFill>
                <a:srgbClr val="0070C0"/>
              </a:solidFill>
            </a:endParaRPr>
          </a:p>
        </p:txBody>
      </p:sp>
      <p:pic>
        <p:nvPicPr>
          <p:cNvPr id="10" name="Picture 2" descr="C:\Users\jtan\Desktop\Logo-Lina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41960" y="2834640"/>
            <a:ext cx="8199120" cy="35356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Matrix B : </a:t>
            </a:r>
          </a:p>
          <a:p>
            <a:pPr lvl="1"/>
            <a:r>
              <a:rPr lang="en-US" sz="1600" dirty="0"/>
              <a:t>matrix lines        = number of shots </a:t>
            </a:r>
            <a:r>
              <a:rPr lang="en-US" sz="1600" dirty="0" smtClean="0"/>
              <a:t>(several hundreds)</a:t>
            </a:r>
            <a:endParaRPr lang="en-US" sz="1600" dirty="0"/>
          </a:p>
          <a:p>
            <a:pPr lvl="1"/>
            <a:r>
              <a:rPr lang="en-US" sz="1600" dirty="0"/>
              <a:t>matrix columns = number of </a:t>
            </a:r>
            <a:r>
              <a:rPr lang="en-US" sz="1600" dirty="0" err="1" smtClean="0"/>
              <a:t>BPMs</a:t>
            </a:r>
            <a:r>
              <a:rPr lang="en-US" sz="1600" dirty="0" smtClean="0"/>
              <a:t> (20)</a:t>
            </a:r>
            <a:endParaRPr lang="en-US" sz="1600" dirty="0"/>
          </a:p>
          <a:p>
            <a:r>
              <a:rPr lang="en-US" sz="1600" dirty="0"/>
              <a:t>U and V are orthogonal matrices</a:t>
            </a:r>
          </a:p>
          <a:p>
            <a:r>
              <a:rPr lang="en-US" sz="1600" dirty="0"/>
              <a:t>S is a diagonal matrix, with non-negative values : </a:t>
            </a:r>
            <a:r>
              <a:rPr lang="en-US" sz="1600" i="1" dirty="0" err="1"/>
              <a:t>s</a:t>
            </a:r>
            <a:r>
              <a:rPr lang="en-US" sz="1600" i="1" baseline="-25000" dirty="0" err="1"/>
              <a:t>ii</a:t>
            </a:r>
            <a:r>
              <a:rPr lang="en-US" sz="1600" dirty="0"/>
              <a:t> is the </a:t>
            </a:r>
            <a:r>
              <a:rPr lang="en-US" sz="1600" i="1" dirty="0" err="1"/>
              <a:t>i</a:t>
            </a:r>
            <a:r>
              <a:rPr lang="en-US" sz="1600" dirty="0" err="1"/>
              <a:t>-th</a:t>
            </a:r>
            <a:r>
              <a:rPr lang="en-US" sz="1600" dirty="0"/>
              <a:t> largest singular value of </a:t>
            </a:r>
            <a:r>
              <a:rPr lang="en-US" sz="1600" dirty="0" smtClean="0"/>
              <a:t>B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</a:rPr>
              <a:t>Procedure</a:t>
            </a:r>
          </a:p>
          <a:p>
            <a:r>
              <a:rPr lang="en-US" sz="1600" dirty="0" smtClean="0"/>
              <a:t>Analyses </a:t>
            </a:r>
            <a:r>
              <a:rPr lang="en-US" sz="1600" dirty="0" err="1" smtClean="0"/>
              <a:t>BPM</a:t>
            </a:r>
            <a:r>
              <a:rPr lang="en-US" sz="1600" dirty="0" smtClean="0"/>
              <a:t> readings </a:t>
            </a:r>
            <a:r>
              <a:rPr lang="en-US" sz="1600" dirty="0" smtClean="0"/>
              <a:t>for </a:t>
            </a:r>
            <a:r>
              <a:rPr lang="en-US" sz="1600" dirty="0" smtClean="0"/>
              <a:t>a large number of pulses, and a large number of </a:t>
            </a:r>
            <a:r>
              <a:rPr lang="en-US" sz="1600" dirty="0" err="1" smtClean="0"/>
              <a:t>BPMs</a:t>
            </a:r>
            <a:endParaRPr lang="en-US" sz="1600" dirty="0" smtClean="0"/>
          </a:p>
          <a:p>
            <a:r>
              <a:rPr lang="en-US" sz="1600" dirty="0"/>
              <a:t>The method does not rely on any particular machine model</a:t>
            </a:r>
          </a:p>
          <a:p>
            <a:r>
              <a:rPr lang="en-US" sz="1600" dirty="0" smtClean="0"/>
              <a:t>Setting the highest values of </a:t>
            </a:r>
            <a:r>
              <a:rPr lang="en-US" sz="1600" i="1" dirty="0" err="1"/>
              <a:t>s</a:t>
            </a:r>
            <a:r>
              <a:rPr lang="en-US" sz="1600" i="1" baseline="-25000" dirty="0" err="1"/>
              <a:t>ii</a:t>
            </a:r>
            <a:r>
              <a:rPr lang="en-US" sz="1600" i="1" dirty="0" smtClean="0"/>
              <a:t> =0</a:t>
            </a:r>
            <a:r>
              <a:rPr lang="en-US" sz="1600" dirty="0" smtClean="0"/>
              <a:t> (with great care), and re-compute the </a:t>
            </a:r>
            <a:r>
              <a:rPr lang="en-US" sz="1600" dirty="0" err="1" smtClean="0"/>
              <a:t>BPM</a:t>
            </a:r>
            <a:r>
              <a:rPr lang="en-US" sz="1600" dirty="0" smtClean="0"/>
              <a:t> standard deviation.</a:t>
            </a:r>
          </a:p>
          <a:p>
            <a:r>
              <a:rPr lang="en-US" sz="1600" b="1" dirty="0" smtClean="0">
                <a:solidFill>
                  <a:srgbClr val="009E47"/>
                </a:solidFill>
              </a:rPr>
              <a:t>Removes </a:t>
            </a:r>
            <a:r>
              <a:rPr lang="en-US" sz="1600" b="1" dirty="0">
                <a:solidFill>
                  <a:srgbClr val="009E47"/>
                </a:solidFill>
              </a:rPr>
              <a:t>coherence effects due to </a:t>
            </a:r>
            <a:r>
              <a:rPr lang="en-US" sz="1600" b="1" dirty="0" err="1">
                <a:solidFill>
                  <a:srgbClr val="009E47"/>
                </a:solidFill>
              </a:rPr>
              <a:t>betatron</a:t>
            </a:r>
            <a:r>
              <a:rPr lang="en-US" sz="1600" b="1" dirty="0">
                <a:solidFill>
                  <a:srgbClr val="009E47"/>
                </a:solidFill>
              </a:rPr>
              <a:t> motion, cavity phase/energy errors</a:t>
            </a:r>
            <a:r>
              <a:rPr lang="en-US" sz="1600" b="1" dirty="0" smtClean="0">
                <a:solidFill>
                  <a:srgbClr val="009E47"/>
                </a:solidFill>
              </a:rPr>
              <a:t>…</a:t>
            </a:r>
          </a:p>
          <a:p>
            <a:r>
              <a:rPr lang="en-US" sz="1600" b="1" dirty="0">
                <a:solidFill>
                  <a:srgbClr val="009E47"/>
                </a:solidFill>
              </a:rPr>
              <a:t>G</a:t>
            </a:r>
            <a:r>
              <a:rPr lang="en-US" sz="1600" b="1" dirty="0" smtClean="0">
                <a:solidFill>
                  <a:srgbClr val="009E47"/>
                </a:solidFill>
              </a:rPr>
              <a:t>ives an estimate of the resolution the individual </a:t>
            </a:r>
            <a:r>
              <a:rPr lang="en-US" sz="1600" b="1" dirty="0" err="1" smtClean="0">
                <a:solidFill>
                  <a:srgbClr val="009E47"/>
                </a:solidFill>
              </a:rPr>
              <a:t>BPMs</a:t>
            </a:r>
            <a:r>
              <a:rPr lang="en-US" sz="1600" b="1" dirty="0" smtClean="0">
                <a:solidFill>
                  <a:srgbClr val="009E47"/>
                </a:solidFill>
              </a:rPr>
              <a:t>.</a:t>
            </a:r>
            <a:endParaRPr lang="en-US" sz="1600" b="1" dirty="0">
              <a:solidFill>
                <a:srgbClr val="009E47"/>
              </a:solidFill>
            </a:endParaRPr>
          </a:p>
          <a:p>
            <a:endParaRPr lang="en-US" sz="1600" dirty="0" smtClean="0"/>
          </a:p>
          <a:p>
            <a:pPr marL="0" indent="0">
              <a:buFont typeface="Arial" pitchFamily="34" charset="0"/>
              <a:buNone/>
            </a:pPr>
            <a:endParaRPr lang="en-US" sz="1600" b="1" dirty="0" smtClean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781" y="963930"/>
                <a:ext cx="7506735" cy="1815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i="1" dirty="0" smtClean="0">
                  <a:latin typeface="Cambria Math"/>
                </a:endParaRPr>
              </a:p>
              <a:p>
                <a:pPr algn="ctr"/>
                <a:r>
                  <a:rPr lang="en-US" b="1" i="1" dirty="0" smtClean="0">
                    <a:latin typeface="Cambria Math"/>
                  </a:rPr>
                  <a:t>B            =                   U                                S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</a:rPr>
                          <m:t>    </m:t>
                        </m:r>
                        <m:r>
                          <a:rPr lang="en-US" b="1" i="1" smtClean="0">
                            <a:latin typeface="Cambria Math"/>
                          </a:rPr>
                          <m:t>𝑽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</a:rPr>
                          <m:t>𝑻</m:t>
                        </m:r>
                      </m:sup>
                    </m:sSup>
                  </m:oMath>
                </a14:m>
                <a:endParaRPr lang="en-GB" b="1" i="1" dirty="0" smtClean="0">
                  <a:latin typeface="Cambria Math"/>
                </a:endParaRPr>
              </a:p>
              <a:p>
                <a:endParaRPr lang="en-GB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GB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GB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GB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𝑝𝑚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81" y="963930"/>
                <a:ext cx="7506735" cy="18150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12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MSWG</a:t>
            </a:r>
            <a:r>
              <a:rPr lang="en-US" dirty="0" smtClean="0"/>
              <a:t>: A New </a:t>
            </a:r>
            <a:r>
              <a:rPr lang="en-US" dirty="0" err="1" smtClean="0"/>
              <a:t>Traj</a:t>
            </a:r>
            <a:r>
              <a:rPr lang="en-US" dirty="0" smtClean="0"/>
              <a:t>. Meas. Systems for LT, </a:t>
            </a:r>
            <a:r>
              <a:rPr lang="en-US" dirty="0" err="1" smtClean="0"/>
              <a:t>LTB</a:t>
            </a:r>
            <a:r>
              <a:rPr lang="en-US" dirty="0" smtClean="0"/>
              <a:t> and BI </a:t>
            </a:r>
            <a:r>
              <a:rPr lang="en-US" dirty="0" err="1" smtClean="0"/>
              <a:t>ines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0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800" y="0"/>
            <a:ext cx="7394400" cy="8712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Stripline</a:t>
            </a:r>
            <a:r>
              <a:rPr lang="en-US" sz="4000" dirty="0" smtClean="0"/>
              <a:t> Resolution with </a:t>
            </a:r>
            <a:r>
              <a:rPr lang="en-US" sz="4000" dirty="0" err="1" smtClean="0"/>
              <a:t>SVD</a:t>
            </a:r>
            <a:endParaRPr lang="en-GB" sz="4000" dirty="0"/>
          </a:p>
        </p:txBody>
      </p:sp>
      <p:pic>
        <p:nvPicPr>
          <p:cNvPr id="4" name="Picture 3" descr="StandardDeviationZeroS1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" y="3715304"/>
            <a:ext cx="3962400" cy="2575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6770" y="3735730"/>
            <a:ext cx="3284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deviation of BPM 1…20</a:t>
            </a:r>
          </a:p>
          <a:p>
            <a:r>
              <a:rPr lang="en-US" dirty="0" smtClean="0"/>
              <a:t>(After SVD, reducing modes 1…4)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1664" y="4210930"/>
            <a:ext cx="3352841" cy="101566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Resolution BPM #19 (</a:t>
            </a:r>
            <a:r>
              <a:rPr lang="en-US" sz="2000" dirty="0" err="1" smtClean="0"/>
              <a:t>stripline</a:t>
            </a:r>
            <a:r>
              <a:rPr lang="en-US" sz="2000" dirty="0" smtClean="0"/>
              <a:t>)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2.6μm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horizontal</a:t>
            </a:r>
          </a:p>
          <a:p>
            <a:r>
              <a:rPr lang="en-US" sz="2000" b="1" dirty="0" smtClean="0">
                <a:solidFill>
                  <a:schemeClr val="accent2"/>
                </a:solidFill>
              </a:rPr>
              <a:t>6.1</a:t>
            </a:r>
            <a:r>
              <a:rPr lang="en-US" sz="2000" b="1" dirty="0">
                <a:solidFill>
                  <a:schemeClr val="accent2"/>
                </a:solidFill>
              </a:rPr>
              <a:t>μm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smtClean="0">
                <a:solidFill>
                  <a:schemeClr val="accent2"/>
                </a:solidFill>
              </a:rPr>
              <a:t>vertical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206240" y="4881490"/>
            <a:ext cx="927830" cy="11764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059680" y="5582920"/>
            <a:ext cx="3961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BPM</a:t>
            </a:r>
            <a:r>
              <a:rPr lang="en-US" dirty="0" smtClean="0"/>
              <a:t> #14 = M. </a:t>
            </a:r>
            <a:r>
              <a:rPr lang="en-US" dirty="0" err="1" smtClean="0"/>
              <a:t>Gasior’s</a:t>
            </a:r>
            <a:r>
              <a:rPr lang="en-US" dirty="0" smtClean="0"/>
              <a:t> inductive pick-up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51740" y="5773440"/>
            <a:ext cx="2250231" cy="369332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 of M. Wendt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 descr="C:\Users\jtan\Desktop\Logo-Lin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13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488180" y="996288"/>
            <a:ext cx="4442460" cy="2975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Low 50 mA </a:t>
            </a:r>
            <a:r>
              <a:rPr lang="en-US" sz="1600" dirty="0" err="1" smtClean="0"/>
              <a:t>Linac2</a:t>
            </a:r>
            <a:r>
              <a:rPr lang="en-US" sz="1600" dirty="0" smtClean="0"/>
              <a:t> beam, 485 shots </a:t>
            </a:r>
          </a:p>
          <a:p>
            <a:endParaRPr lang="en-US" sz="1600" dirty="0" smtClean="0"/>
          </a:p>
          <a:p>
            <a:r>
              <a:rPr lang="en-US" sz="1600" dirty="0"/>
              <a:t>Diagonal values of the matrix S </a:t>
            </a:r>
            <a:r>
              <a:rPr lang="en-US" sz="1600" dirty="0" smtClean="0"/>
              <a:t>gives the </a:t>
            </a:r>
            <a:r>
              <a:rPr lang="en-US" sz="1600" b="1" dirty="0" smtClean="0">
                <a:solidFill>
                  <a:srgbClr val="0070C0"/>
                </a:solidFill>
              </a:rPr>
              <a:t>correlation </a:t>
            </a:r>
            <a:r>
              <a:rPr lang="en-US" sz="1600" b="1" dirty="0">
                <a:solidFill>
                  <a:srgbClr val="0070C0"/>
                </a:solidFill>
              </a:rPr>
              <a:t>between U and V</a:t>
            </a:r>
            <a:r>
              <a:rPr lang="en-US" sz="1600" dirty="0" smtClean="0"/>
              <a:t> matrices</a:t>
            </a:r>
            <a:endParaRPr lang="en-GB" sz="1600" dirty="0"/>
          </a:p>
          <a:p>
            <a:r>
              <a:rPr lang="en-US" sz="1600" dirty="0" smtClean="0"/>
              <a:t>Large values (max. 1) mean strong correlation</a:t>
            </a:r>
          </a:p>
          <a:p>
            <a:r>
              <a:rPr lang="en-US" sz="1600" dirty="0" smtClean="0"/>
              <a:t>Small values (min. 0) mean uncorrelated noise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Preliminary (</a:t>
            </a:r>
            <a:r>
              <a:rPr lang="en-US" sz="1600" b="1" dirty="0" smtClean="0">
                <a:solidFill>
                  <a:srgbClr val="FF0000"/>
                </a:solidFill>
              </a:rPr>
              <a:t>hot</a:t>
            </a:r>
            <a:r>
              <a:rPr lang="en-US" sz="1600" b="1" dirty="0" smtClean="0">
                <a:solidFill>
                  <a:srgbClr val="0070C0"/>
                </a:solidFill>
              </a:rPr>
              <a:t>!) resolution for both planes : below 10 </a:t>
            </a:r>
            <a:r>
              <a:rPr lang="en-US" sz="1600" b="1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US" sz="1600" b="1" dirty="0" smtClean="0">
                <a:solidFill>
                  <a:srgbClr val="0070C0"/>
                </a:solidFill>
              </a:rPr>
              <a:t>m - even with 50% of missing signal.</a:t>
            </a:r>
          </a:p>
          <a:p>
            <a:pPr marL="0" indent="0">
              <a:buFont typeface="Arial" pitchFamily="34" charset="0"/>
              <a:buNone/>
            </a:pPr>
            <a:endParaRPr lang="en-US" sz="1600" b="1" dirty="0" smtClean="0">
              <a:solidFill>
                <a:srgbClr val="0070C0"/>
              </a:solidFill>
            </a:endParaRPr>
          </a:p>
        </p:txBody>
      </p:sp>
      <p:pic>
        <p:nvPicPr>
          <p:cNvPr id="16" name="Picture 15" descr="SingularValu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20" y="1200670"/>
            <a:ext cx="3872200" cy="2334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-384470" y="2141517"/>
            <a:ext cx="1466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Correlation [a. u.]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982980" y="914400"/>
            <a:ext cx="312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Diagonal values of the matrix S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379220" y="1711375"/>
            <a:ext cx="1714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blue: horizontal</a:t>
            </a:r>
          </a:p>
          <a:p>
            <a:r>
              <a:rPr lang="en-US" sz="1200" i="1" dirty="0">
                <a:solidFill>
                  <a:srgbClr val="A9278D"/>
                </a:solidFill>
              </a:rPr>
              <a:t>red: vertical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96340" y="4347895"/>
            <a:ext cx="1714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blue: horizontal</a:t>
            </a:r>
          </a:p>
          <a:p>
            <a:r>
              <a:rPr lang="en-US" sz="1200" i="1" dirty="0">
                <a:solidFill>
                  <a:srgbClr val="A9278D"/>
                </a:solidFill>
              </a:rPr>
              <a:t>red: vertical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562861" y="4793279"/>
            <a:ext cx="1746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BPM</a:t>
            </a:r>
            <a:r>
              <a:rPr lang="en-US" sz="1400" dirty="0" smtClean="0"/>
              <a:t> resolution [mm]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147140" y="2748300"/>
            <a:ext cx="2250231" cy="369332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Courtesy of M. Wendt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4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4" b="11494"/>
          <a:stretch/>
        </p:blipFill>
        <p:spPr bwMode="auto">
          <a:xfrm rot="5400000">
            <a:off x="5033789" y="2227049"/>
            <a:ext cx="5406738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39" y="963930"/>
            <a:ext cx="6720001" cy="538353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9E47"/>
                </a:solidFill>
              </a:rPr>
              <a:t>  </a:t>
            </a:r>
            <a:r>
              <a:rPr lang="en-US" sz="2400" dirty="0" err="1" smtClean="0"/>
              <a:t>BPM</a:t>
            </a:r>
            <a:r>
              <a:rPr lang="en-US" sz="2400" dirty="0" smtClean="0"/>
              <a:t> production: Departmental request, tech.  specification, call </a:t>
            </a:r>
            <a:r>
              <a:rPr lang="en-US" sz="2400" dirty="0"/>
              <a:t>for tender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solidFill>
                  <a:srgbClr val="009E47"/>
                </a:solidFill>
              </a:rPr>
              <a:t> </a:t>
            </a:r>
            <a:r>
              <a:rPr lang="en-US" sz="2400" dirty="0" smtClean="0"/>
              <a:t>Commissioning with </a:t>
            </a:r>
            <a:r>
              <a:rPr lang="en-US" sz="2400" dirty="0" err="1" smtClean="0"/>
              <a:t>Linac2</a:t>
            </a:r>
            <a:r>
              <a:rPr lang="en-US" sz="2400" dirty="0" smtClean="0"/>
              <a:t> beams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solidFill>
                  <a:srgbClr val="009E47"/>
                </a:solidFill>
              </a:rPr>
              <a:t> </a:t>
            </a:r>
            <a:r>
              <a:rPr lang="en-US" sz="2400" dirty="0" smtClean="0"/>
              <a:t>Integration drawings in the transfer lines completed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9E47"/>
                </a:solidFill>
              </a:rPr>
              <a:t> </a:t>
            </a:r>
            <a:r>
              <a:rPr lang="en-US" sz="2400" dirty="0" smtClean="0"/>
              <a:t>Cabling: approved and </a:t>
            </a:r>
            <a:r>
              <a:rPr lang="en-US" sz="2400" dirty="0" smtClean="0"/>
              <a:t>planned for </a:t>
            </a:r>
            <a:r>
              <a:rPr lang="en-US" sz="2400" dirty="0" err="1" smtClean="0"/>
              <a:t>LS1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2013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March</a:t>
            </a:r>
          </a:p>
          <a:p>
            <a:pPr lvl="1"/>
            <a:r>
              <a:rPr lang="en-US" sz="2000" i="1" dirty="0" err="1" smtClean="0"/>
              <a:t>ECR</a:t>
            </a:r>
            <a:endParaRPr lang="en-US" sz="2000" i="1" dirty="0" smtClean="0"/>
          </a:p>
          <a:p>
            <a:pPr lvl="1"/>
            <a:r>
              <a:rPr lang="en-US" sz="2000" i="1" dirty="0" smtClean="0"/>
              <a:t>Commissioning of the Movable Test Bench </a:t>
            </a:r>
            <a:r>
              <a:rPr lang="en-US" sz="2000" i="1" dirty="0" smtClean="0">
                <a:sym typeface="Symbol"/>
              </a:rPr>
              <a:t> </a:t>
            </a:r>
            <a:r>
              <a:rPr lang="en-US" sz="2000" i="1" dirty="0" smtClean="0">
                <a:solidFill>
                  <a:srgbClr val="009E47"/>
                </a:solidFill>
              </a:rPr>
              <a:t>Solving teething issues</a:t>
            </a:r>
          </a:p>
          <a:p>
            <a:pPr lvl="1"/>
            <a:r>
              <a:rPr lang="en-US" sz="2000" i="1" dirty="0"/>
              <a:t>Cable </a:t>
            </a:r>
            <a:r>
              <a:rPr lang="en-US" sz="2000" i="1" dirty="0" smtClean="0"/>
              <a:t>works</a:t>
            </a:r>
          </a:p>
          <a:p>
            <a:pPr lvl="1"/>
            <a:r>
              <a:rPr lang="en-US" sz="2000" i="1" dirty="0" err="1" smtClean="0"/>
              <a:t>IPAC’13</a:t>
            </a:r>
            <a:r>
              <a:rPr lang="en-US" sz="2000" i="1" dirty="0" smtClean="0"/>
              <a:t> paper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July-Nov.</a:t>
            </a:r>
          </a:p>
          <a:p>
            <a:pPr lvl="1"/>
            <a:r>
              <a:rPr lang="en-US" sz="2000" i="1" dirty="0" smtClean="0"/>
              <a:t>New acquisition system in </a:t>
            </a:r>
            <a:r>
              <a:rPr lang="en-US" sz="2000" i="1" dirty="0" err="1" smtClean="0"/>
              <a:t>BOR</a:t>
            </a:r>
            <a:r>
              <a:rPr lang="en-US" sz="2000" i="1" dirty="0" smtClean="0"/>
              <a:t>, and above </a:t>
            </a:r>
            <a:r>
              <a:rPr lang="en-US" sz="2000" i="1" dirty="0" err="1" smtClean="0"/>
              <a:t>Linac2</a:t>
            </a:r>
            <a:r>
              <a:rPr lang="en-US" sz="2000" i="1" dirty="0" smtClean="0"/>
              <a:t> tunnel</a:t>
            </a:r>
          </a:p>
          <a:p>
            <a:pPr lvl="1"/>
            <a:r>
              <a:rPr lang="en-US" sz="2000" i="1" dirty="0" smtClean="0"/>
              <a:t>Monitors production and qualification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Nov. – Jan</a:t>
            </a:r>
            <a:r>
              <a:rPr lang="en-US" sz="2400" dirty="0" smtClean="0"/>
              <a:t>.</a:t>
            </a:r>
          </a:p>
          <a:p>
            <a:pPr lvl="1"/>
            <a:r>
              <a:rPr lang="en-US" sz="2000" i="1" dirty="0" smtClean="0"/>
              <a:t>Machine installation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2014-end of </a:t>
            </a:r>
            <a:r>
              <a:rPr lang="en-US" sz="2400" b="1" dirty="0" err="1" smtClean="0">
                <a:solidFill>
                  <a:srgbClr val="0070C0"/>
                </a:solidFill>
              </a:rPr>
              <a:t>LS1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 cold check out</a:t>
            </a:r>
          </a:p>
          <a:p>
            <a:pPr lvl="1"/>
            <a:endParaRPr lang="en-US" sz="2000" dirty="0" smtClean="0"/>
          </a:p>
          <a:p>
            <a:endParaRPr lang="en-GB" sz="2400" dirty="0"/>
          </a:p>
        </p:txBody>
      </p:sp>
      <p:pic>
        <p:nvPicPr>
          <p:cNvPr id="4" name="Picture 2" descr="C:\Users\jtan\Desktop\Logo-Lin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64000" y="0"/>
            <a:ext cx="7437600" cy="878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Status and Planning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890385" y="5945505"/>
            <a:ext cx="149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BI.U40</a:t>
            </a:r>
            <a:r>
              <a:rPr lang="en-US" dirty="0" smtClean="0"/>
              <a:t> and 50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14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83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49680"/>
            <a:ext cx="8229600" cy="492706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C00000"/>
                </a:solidFill>
              </a:rPr>
              <a:t>BI proposes a new </a:t>
            </a:r>
            <a:r>
              <a:rPr lang="en-US" dirty="0" err="1">
                <a:solidFill>
                  <a:srgbClr val="C00000"/>
                </a:solidFill>
              </a:rPr>
              <a:t>s</a:t>
            </a:r>
            <a:r>
              <a:rPr lang="en-US" dirty="0" err="1" smtClean="0">
                <a:solidFill>
                  <a:srgbClr val="C00000"/>
                </a:solidFill>
              </a:rPr>
              <a:t>tripline</a:t>
            </a:r>
            <a:r>
              <a:rPr lang="en-US" dirty="0" smtClean="0">
                <a:solidFill>
                  <a:srgbClr val="C00000"/>
                </a:solidFill>
              </a:rPr>
              <a:t>-based </a:t>
            </a:r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system for the </a:t>
            </a:r>
            <a:r>
              <a:rPr lang="en-US" dirty="0" err="1" smtClean="0">
                <a:solidFill>
                  <a:srgbClr val="C00000"/>
                </a:solidFill>
              </a:rPr>
              <a:t>Linac2</a:t>
            </a:r>
            <a:r>
              <a:rPr lang="en-US" dirty="0" smtClean="0">
                <a:solidFill>
                  <a:srgbClr val="C00000"/>
                </a:solidFill>
              </a:rPr>
              <a:t> transfer lines.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70C0"/>
                </a:solidFill>
              </a:rPr>
              <a:t>It provides un-preceded low resolution,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C00000"/>
                </a:solidFill>
              </a:rPr>
              <a:t>Features good agreement with machine optics,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70C0"/>
                </a:solidFill>
              </a:rPr>
              <a:t>Adopts the </a:t>
            </a:r>
            <a:r>
              <a:rPr lang="en-US" dirty="0" err="1" smtClean="0">
                <a:solidFill>
                  <a:srgbClr val="0070C0"/>
                </a:solidFill>
              </a:rPr>
              <a:t>Linac4</a:t>
            </a:r>
            <a:r>
              <a:rPr lang="en-US" dirty="0" smtClean="0">
                <a:solidFill>
                  <a:srgbClr val="0070C0"/>
                </a:solidFill>
              </a:rPr>
              <a:t> system: standard </a:t>
            </a:r>
            <a:r>
              <a:rPr lang="en-US" dirty="0" err="1">
                <a:solidFill>
                  <a:srgbClr val="0070C0"/>
                </a:solidFill>
              </a:rPr>
              <a:t>HW</a:t>
            </a:r>
            <a:r>
              <a:rPr lang="en-US" dirty="0">
                <a:solidFill>
                  <a:srgbClr val="0070C0"/>
                </a:solidFill>
              </a:rPr>
              <a:t> and </a:t>
            </a:r>
            <a:r>
              <a:rPr lang="en-US" dirty="0" smtClean="0">
                <a:solidFill>
                  <a:srgbClr val="0070C0"/>
                </a:solidFill>
              </a:rPr>
              <a:t>SW,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C00000"/>
                </a:solidFill>
              </a:rPr>
              <a:t>Complies </a:t>
            </a:r>
            <a:r>
              <a:rPr lang="en-US" dirty="0">
                <a:solidFill>
                  <a:srgbClr val="C00000"/>
                </a:solidFill>
              </a:rPr>
              <a:t>with </a:t>
            </a:r>
            <a:r>
              <a:rPr lang="en-US" dirty="0" err="1">
                <a:solidFill>
                  <a:srgbClr val="C00000"/>
                </a:solidFill>
              </a:rPr>
              <a:t>OP’s</a:t>
            </a:r>
            <a:r>
              <a:rPr lang="en-US" dirty="0">
                <a:solidFill>
                  <a:srgbClr val="C00000"/>
                </a:solidFill>
              </a:rPr>
              <a:t> specs.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</a:rPr>
              <a:t>Software has potential to give much more…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C00000"/>
                </a:solidFill>
              </a:rPr>
              <a:t>No machine access for electronics maintenance.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70C0"/>
                </a:solidFill>
              </a:rPr>
              <a:t>Not sensitive to beam loss or magnetic field.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C00000"/>
                </a:solidFill>
              </a:rPr>
              <a:t>Wider beam aperture.</a:t>
            </a:r>
          </a:p>
        </p:txBody>
      </p:sp>
      <p:pic>
        <p:nvPicPr>
          <p:cNvPr id="4" name="Picture 2" descr="C:\Users\jtan\Desktop\Logo-Lin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64000" y="0"/>
            <a:ext cx="7437600" cy="878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Conclusion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11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338" y="1493950"/>
            <a:ext cx="8009341" cy="476518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U. Raich, as Instrumentation Project Leader for the </a:t>
            </a:r>
            <a:r>
              <a:rPr lang="en-US" dirty="0" err="1" smtClean="0">
                <a:solidFill>
                  <a:srgbClr val="0070C0"/>
                </a:solidFill>
              </a:rPr>
              <a:t>Linac4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J. Belleman for many fruitful discussions</a:t>
            </a: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A. Lombardi for prompt machine optics simulations</a:t>
            </a:r>
          </a:p>
          <a:p>
            <a:pPr marL="514350" indent="-514350">
              <a:buAutoNum type="alphaUcPeriod"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R. Scrivens for strong support (advices, special </a:t>
            </a:r>
            <a:r>
              <a:rPr lang="en-US" dirty="0" err="1" smtClean="0">
                <a:solidFill>
                  <a:srgbClr val="C00000"/>
                </a:solidFill>
              </a:rPr>
              <a:t>Linac2</a:t>
            </a:r>
            <a:r>
              <a:rPr lang="en-US" dirty="0" smtClean="0">
                <a:solidFill>
                  <a:srgbClr val="C00000"/>
                </a:solidFill>
              </a:rPr>
              <a:t> setting for </a:t>
            </a:r>
            <a:r>
              <a:rPr lang="en-US" dirty="0" err="1" smtClean="0">
                <a:solidFill>
                  <a:srgbClr val="C00000"/>
                </a:solidFill>
              </a:rPr>
              <a:t>50mA</a:t>
            </a:r>
            <a:r>
              <a:rPr lang="en-US" dirty="0" smtClean="0">
                <a:solidFill>
                  <a:srgbClr val="C00000"/>
                </a:solidFill>
              </a:rPr>
              <a:t> operation)</a:t>
            </a: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EN/EL : J.C. Guillaume,  P.  Lelong  for their best effort in the cabling work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Drawing office/Workshop : A. Dallocchio, D. Steyaert, </a:t>
            </a:r>
            <a:r>
              <a:rPr lang="en-US" dirty="0" err="1" smtClean="0">
                <a:solidFill>
                  <a:srgbClr val="C00000"/>
                </a:solidFill>
              </a:rPr>
              <a:t>A.P.G</a:t>
            </a:r>
            <a:r>
              <a:rPr lang="en-US" dirty="0" smtClean="0">
                <a:solidFill>
                  <a:srgbClr val="C00000"/>
                </a:solidFill>
              </a:rPr>
              <a:t>. Demougeot, P. Moyret, L. Prever-Loiri, N. Favre, A. </a:t>
            </a:r>
            <a:r>
              <a:rPr lang="en-US" dirty="0" err="1" smtClean="0">
                <a:solidFill>
                  <a:srgbClr val="C00000"/>
                </a:solidFill>
              </a:rPr>
              <a:t>Cherif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K. Hanke and B. Mikulec for supporting this prototype test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L. Jensen </a:t>
            </a:r>
            <a:r>
              <a:rPr lang="en-US" dirty="0">
                <a:solidFill>
                  <a:srgbClr val="C00000"/>
                </a:solidFill>
              </a:rPr>
              <a:t>for </a:t>
            </a:r>
            <a:r>
              <a:rPr lang="en-US" dirty="0" smtClean="0">
                <a:solidFill>
                  <a:srgbClr val="C00000"/>
                </a:solidFill>
              </a:rPr>
              <a:t>the project SW support.</a:t>
            </a:r>
            <a:endParaRPr lang="en-GB" dirty="0"/>
          </a:p>
        </p:txBody>
      </p:sp>
      <p:pic>
        <p:nvPicPr>
          <p:cNvPr id="4" name="Picture 2" descr="C:\Users\jtan\Desktop\Logo-Lina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64000" y="0"/>
            <a:ext cx="7437600" cy="878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Acknowledgement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5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magnetic </a:t>
            </a:r>
            <a:r>
              <a:rPr lang="en-US" dirty="0" err="1" smtClean="0"/>
              <a:t>BPM</a:t>
            </a:r>
            <a:r>
              <a:rPr lang="en-US" dirty="0" smtClean="0"/>
              <a:t> versus the </a:t>
            </a:r>
            <a:r>
              <a:rPr lang="en-US" dirty="0" err="1" smtClean="0"/>
              <a:t>striplines</a:t>
            </a:r>
            <a:endParaRPr lang="en-US" dirty="0" smtClean="0"/>
          </a:p>
          <a:p>
            <a:r>
              <a:rPr lang="en-US" dirty="0" smtClean="0"/>
              <a:t>The new trajectory system</a:t>
            </a:r>
          </a:p>
          <a:p>
            <a:r>
              <a:rPr lang="en-US" dirty="0" smtClean="0"/>
              <a:t>Commissioning with </a:t>
            </a:r>
            <a:r>
              <a:rPr lang="en-US" dirty="0" err="1" smtClean="0"/>
              <a:t>50MeV</a:t>
            </a:r>
            <a:r>
              <a:rPr lang="en-US" dirty="0" smtClean="0"/>
              <a:t> </a:t>
            </a:r>
            <a:r>
              <a:rPr lang="en-US" dirty="0" err="1" smtClean="0"/>
              <a:t>Linac2</a:t>
            </a:r>
            <a:r>
              <a:rPr lang="en-US" dirty="0" smtClean="0"/>
              <a:t> beams</a:t>
            </a:r>
          </a:p>
          <a:p>
            <a:r>
              <a:rPr lang="en-US" dirty="0" smtClean="0"/>
              <a:t>Status and Planning</a:t>
            </a:r>
          </a:p>
          <a:p>
            <a:r>
              <a:rPr lang="en-US" dirty="0" smtClean="0"/>
              <a:t>Conclusion</a:t>
            </a:r>
          </a:p>
        </p:txBody>
      </p:sp>
      <p:pic>
        <p:nvPicPr>
          <p:cNvPr id="5" name="Picture 2" descr="C:\Users\jtan\Desktop\Logo-Lina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64380" y="6644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1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" t="-467" r="33558" b="-324"/>
          <a:stretch/>
        </p:blipFill>
        <p:spPr bwMode="auto">
          <a:xfrm rot="5400000">
            <a:off x="1123179" y="-58941"/>
            <a:ext cx="3057472" cy="491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600" y="0"/>
            <a:ext cx="7423200" cy="81256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</a:t>
            </a:r>
            <a:r>
              <a:rPr lang="en-US" sz="2600" dirty="0" err="1" smtClean="0"/>
              <a:t>Linac2</a:t>
            </a:r>
            <a:r>
              <a:rPr lang="en-US" sz="2600" dirty="0" smtClean="0"/>
              <a:t> to </a:t>
            </a:r>
            <a:r>
              <a:rPr lang="en-US" sz="2600" dirty="0" err="1" smtClean="0"/>
              <a:t>PSB</a:t>
            </a:r>
            <a:r>
              <a:rPr lang="en-US" sz="2600" dirty="0" smtClean="0"/>
              <a:t> trajectory system: dated mid </a:t>
            </a:r>
            <a:r>
              <a:rPr lang="en-US" sz="2600" dirty="0" err="1" smtClean="0"/>
              <a:t>70’s</a:t>
            </a:r>
            <a:endParaRPr lang="en-US" sz="2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53387" y="2251133"/>
            <a:ext cx="2511113" cy="875036"/>
            <a:chOff x="1363181" y="2264570"/>
            <a:chExt cx="2511113" cy="875036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1363181" y="3021807"/>
              <a:ext cx="306075" cy="117799"/>
            </a:xfrm>
            <a:prstGeom prst="line">
              <a:avLst/>
            </a:prstGeom>
            <a:ln w="635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51312" y="2961605"/>
              <a:ext cx="820426" cy="60203"/>
            </a:xfrm>
            <a:prstGeom prst="line">
              <a:avLst/>
            </a:prstGeom>
            <a:ln w="635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444269" y="2264570"/>
              <a:ext cx="1430025" cy="697036"/>
            </a:xfrm>
            <a:prstGeom prst="line">
              <a:avLst/>
            </a:prstGeom>
            <a:ln w="63500">
              <a:solidFill>
                <a:srgbClr val="93F8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348297" y="261449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Linac4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0425268">
            <a:off x="587787" y="310689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Linac2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97439" y="130457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PSB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59691" y="312617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</a:t>
            </a:r>
            <a:endParaRPr lang="en-GB" dirty="0"/>
          </a:p>
        </p:txBody>
      </p:sp>
      <p:cxnSp>
        <p:nvCxnSpPr>
          <p:cNvPr id="4" name="Straight Arrow Connector 3"/>
          <p:cNvCxnSpPr>
            <a:stCxn id="5" idx="2"/>
          </p:cNvCxnSpPr>
          <p:nvPr/>
        </p:nvCxnSpPr>
        <p:spPr>
          <a:xfrm>
            <a:off x="661846" y="1686670"/>
            <a:ext cx="1044578" cy="138059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92807" y="1040339"/>
            <a:ext cx="93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9E47"/>
                </a:solidFill>
              </a:rPr>
              <a:t>LT Line</a:t>
            </a:r>
          </a:p>
          <a:p>
            <a:r>
              <a:rPr lang="en-US" dirty="0" smtClean="0">
                <a:solidFill>
                  <a:srgbClr val="009E47"/>
                </a:solidFill>
              </a:rPr>
              <a:t> 3 </a:t>
            </a:r>
            <a:r>
              <a:rPr lang="en-US" dirty="0" err="1" smtClean="0">
                <a:solidFill>
                  <a:srgbClr val="009E47"/>
                </a:solidFill>
              </a:rPr>
              <a:t>BPMs</a:t>
            </a:r>
            <a:endParaRPr lang="en-GB" dirty="0">
              <a:solidFill>
                <a:srgbClr val="009E47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870019" y="2105471"/>
            <a:ext cx="568712" cy="87279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87778" y="1489243"/>
            <a:ext cx="93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9E47"/>
                </a:solidFill>
              </a:rPr>
              <a:t>LTB</a:t>
            </a:r>
            <a:r>
              <a:rPr lang="en-US" dirty="0" smtClean="0">
                <a:solidFill>
                  <a:srgbClr val="009E47"/>
                </a:solidFill>
              </a:rPr>
              <a:t> Line</a:t>
            </a:r>
          </a:p>
          <a:p>
            <a:r>
              <a:rPr lang="en-US" dirty="0" smtClean="0">
                <a:solidFill>
                  <a:srgbClr val="009E47"/>
                </a:solidFill>
              </a:rPr>
              <a:t> 5 </a:t>
            </a:r>
            <a:r>
              <a:rPr lang="en-US" dirty="0" err="1" smtClean="0">
                <a:solidFill>
                  <a:srgbClr val="009E47"/>
                </a:solidFill>
              </a:rPr>
              <a:t>BPMs</a:t>
            </a:r>
            <a:endParaRPr lang="en-GB" dirty="0">
              <a:solidFill>
                <a:srgbClr val="009E47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984036" y="2184388"/>
            <a:ext cx="250504" cy="46182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24313" y="1604802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9E47"/>
                </a:solidFill>
              </a:rPr>
              <a:t>BI Line</a:t>
            </a:r>
          </a:p>
          <a:p>
            <a:r>
              <a:rPr lang="en-US" dirty="0" smtClean="0">
                <a:solidFill>
                  <a:srgbClr val="009E47"/>
                </a:solidFill>
              </a:rPr>
              <a:t> 12 </a:t>
            </a:r>
            <a:r>
              <a:rPr lang="en-US" dirty="0" err="1" smtClean="0">
                <a:solidFill>
                  <a:srgbClr val="009E47"/>
                </a:solidFill>
              </a:rPr>
              <a:t>BPMs</a:t>
            </a:r>
            <a:endParaRPr lang="en-GB" dirty="0">
              <a:solidFill>
                <a:srgbClr val="009E47"/>
              </a:solidFill>
            </a:endParaRPr>
          </a:p>
        </p:txBody>
      </p:sp>
      <p:pic>
        <p:nvPicPr>
          <p:cNvPr id="40" name="Picture 2" descr="C:\My Documents\CERN\Linac 4\BPM\PU Transfer Line\PU LT-LTB-BI\PICS\LTB.UMA20\LTB.UMA20_OLD\DSCN356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6" t="25460" r="40064" b="46645"/>
          <a:stretch/>
        </p:blipFill>
        <p:spPr bwMode="auto">
          <a:xfrm>
            <a:off x="5257800" y="940626"/>
            <a:ext cx="3430067" cy="273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My Documents\CERN\Linac 4\BPM\PU Transfer Line\PU LT-LTB-BI\PICS\LTB.UMA20\LTB.UMA20_TS3_2012\IMG_03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420" y="3747739"/>
            <a:ext cx="3430067" cy="257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 rot="20413855">
            <a:off x="3222154" y="3020456"/>
            <a:ext cx="254665" cy="1051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19941010">
            <a:off x="2224854" y="310689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Injection lines</a:t>
            </a:r>
            <a:endParaRPr lang="en-US" b="1" dirty="0">
              <a:solidFill>
                <a:srgbClr val="00B050"/>
              </a:solidFill>
            </a:endParaRPr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751604"/>
              </p:ext>
            </p:extLst>
          </p:nvPr>
        </p:nvGraphicFramePr>
        <p:xfrm>
          <a:off x="152400" y="4152901"/>
          <a:ext cx="4884420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080"/>
                <a:gridCol w="1854200"/>
                <a:gridCol w="1628140"/>
              </a:tblGrid>
              <a:tr h="310418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UMA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STRIPLINE</a:t>
                      </a:r>
                      <a:endParaRPr lang="en-GB" sz="1500" dirty="0"/>
                    </a:p>
                  </a:txBody>
                  <a:tcPr/>
                </a:tc>
              </a:tr>
              <a:tr h="31041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Beam aperture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120 mm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140 mm</a:t>
                      </a:r>
                      <a:endParaRPr lang="en-GB" sz="1500" b="1" dirty="0">
                        <a:solidFill>
                          <a:srgbClr val="009E47"/>
                        </a:solidFill>
                      </a:endParaRPr>
                    </a:p>
                  </a:txBody>
                  <a:tcPr/>
                </a:tc>
              </a:tr>
              <a:tr h="31041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Overall</a:t>
                      </a:r>
                      <a:r>
                        <a:rPr lang="en-US" sz="1500" baseline="0" dirty="0" smtClean="0"/>
                        <a:t> length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>
                          <a:solidFill>
                            <a:srgbClr val="FF0000"/>
                          </a:solidFill>
                        </a:rPr>
                        <a:t>596mm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250 mm</a:t>
                      </a:r>
                      <a:endParaRPr lang="en-GB" sz="1500" b="1" dirty="0">
                        <a:solidFill>
                          <a:srgbClr val="009E47"/>
                        </a:solidFill>
                      </a:endParaRPr>
                    </a:p>
                  </a:txBody>
                  <a:tcPr/>
                </a:tc>
              </a:tr>
              <a:tr h="31041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Interaction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Magnetic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Image current</a:t>
                      </a:r>
                      <a:endParaRPr lang="en-GB" sz="1500" b="1" dirty="0">
                        <a:solidFill>
                          <a:srgbClr val="009E47"/>
                        </a:solidFill>
                      </a:endParaRPr>
                    </a:p>
                  </a:txBody>
                  <a:tcPr/>
                </a:tc>
              </a:tr>
              <a:tr h="53579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Beam pipe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Braised Ceramic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Stainless</a:t>
                      </a:r>
                      <a:r>
                        <a:rPr lang="en-US" sz="1500" b="1" baseline="0" dirty="0" smtClean="0">
                          <a:solidFill>
                            <a:srgbClr val="009E47"/>
                          </a:solidFill>
                        </a:rPr>
                        <a:t> Steel</a:t>
                      </a:r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 </a:t>
                      </a:r>
                      <a:r>
                        <a:rPr lang="en-US" sz="1500" b="1" dirty="0" err="1" smtClean="0">
                          <a:solidFill>
                            <a:srgbClr val="009E47"/>
                          </a:solidFill>
                        </a:rPr>
                        <a:t>316LN</a:t>
                      </a:r>
                      <a:endParaRPr lang="en-GB" sz="1500" b="1" dirty="0">
                        <a:solidFill>
                          <a:srgbClr val="009E47"/>
                        </a:solidFill>
                      </a:endParaRPr>
                    </a:p>
                  </a:txBody>
                  <a:tcPr/>
                </a:tc>
              </a:tr>
              <a:tr h="31041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spares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E47"/>
                          </a:solidFill>
                        </a:rPr>
                        <a:t>3</a:t>
                      </a:r>
                      <a:endParaRPr lang="en-GB" sz="1500" b="1" dirty="0">
                        <a:solidFill>
                          <a:srgbClr val="009E47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2" descr="C:\Users\jtan\Desktop\Logo-Linac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9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37787"/>
              </p:ext>
            </p:extLst>
          </p:nvPr>
        </p:nvGraphicFramePr>
        <p:xfrm>
          <a:off x="1524000" y="1397000"/>
          <a:ext cx="60960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STRIPLINE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loss perturbation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N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</a:t>
                      </a:r>
                      <a:r>
                        <a:rPr lang="en-US" baseline="0" dirty="0" smtClean="0"/>
                        <a:t> field perturbation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N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 Amplifiers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N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BLR</a:t>
                      </a:r>
                      <a:r>
                        <a:rPr lang="en-US" baseline="0" dirty="0" smtClean="0"/>
                        <a:t> 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N 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(AC-coupled)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 </a:t>
                      </a:r>
                      <a:r>
                        <a:rPr lang="en-US" dirty="0" err="1" smtClean="0">
                          <a:sym typeface="Symbol"/>
                        </a:rPr>
                        <a:t>n</a:t>
                      </a:r>
                      <a:r>
                        <a:rPr lang="en-US" dirty="0" err="1" smtClean="0"/>
                        <a:t>ormalisation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with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BCT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with</a:t>
                      </a:r>
                      <a:r>
                        <a:rPr lang="en-US" b="1" baseline="0" dirty="0" smtClean="0">
                          <a:solidFill>
                            <a:srgbClr val="009E47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009E47"/>
                          </a:solidFill>
                        </a:rPr>
                        <a:t>FESA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Maintenance </a:t>
                      </a:r>
                      <a:r>
                        <a:rPr lang="en-US" dirty="0" err="1" smtClean="0"/>
                        <a:t>HW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Obsolete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Compatible w/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rgbClr val="00B050"/>
                          </a:solidFill>
                        </a:rPr>
                        <a:t>L4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Resolution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&gt;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0.1mm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More</a:t>
                      </a:r>
                      <a:r>
                        <a:rPr lang="en-US" b="1" baseline="0" dirty="0" smtClean="0">
                          <a:solidFill>
                            <a:srgbClr val="009E47"/>
                          </a:solidFill>
                        </a:rPr>
                        <a:t> on </a:t>
                      </a:r>
                      <a:r>
                        <a:rPr lang="en-US" b="1" dirty="0" smtClean="0">
                          <a:solidFill>
                            <a:srgbClr val="009E47"/>
                          </a:solidFill>
                        </a:rPr>
                        <a:t>slide #13</a:t>
                      </a:r>
                      <a:endParaRPr lang="en-GB" b="1" dirty="0">
                        <a:solidFill>
                          <a:srgbClr val="009E47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8400" y="0"/>
            <a:ext cx="7408800" cy="1143000"/>
          </a:xfrm>
        </p:spPr>
        <p:txBody>
          <a:bodyPr/>
          <a:lstStyle/>
          <a:p>
            <a:r>
              <a:rPr lang="en-US" sz="3600" dirty="0"/>
              <a:t>UMA</a:t>
            </a:r>
            <a:r>
              <a:rPr lang="en-US" dirty="0"/>
              <a:t> versus </a:t>
            </a:r>
            <a:r>
              <a:rPr lang="en-US" dirty="0" err="1" smtClean="0"/>
              <a:t>Striplines</a:t>
            </a:r>
            <a:endParaRPr lang="en-GB" dirty="0"/>
          </a:p>
        </p:txBody>
      </p:sp>
      <p:pic>
        <p:nvPicPr>
          <p:cNvPr id="7" name="Picture 2" descr="C:\Users\jtan\Desktop\Logo-Lina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964862" y="4309110"/>
            <a:ext cx="3676650" cy="857250"/>
          </a:xfrm>
          <a:custGeom>
            <a:avLst/>
            <a:gdLst>
              <a:gd name="connsiteX0" fmla="*/ 0 w 3676650"/>
              <a:gd name="connsiteY0" fmla="*/ 374650 h 857250"/>
              <a:gd name="connsiteX1" fmla="*/ 622300 w 3676650"/>
              <a:gd name="connsiteY1" fmla="*/ 6350 h 857250"/>
              <a:gd name="connsiteX2" fmla="*/ 1022350 w 3676650"/>
              <a:gd name="connsiteY2" fmla="*/ 514350 h 857250"/>
              <a:gd name="connsiteX3" fmla="*/ 1657350 w 3676650"/>
              <a:gd name="connsiteY3" fmla="*/ 857250 h 857250"/>
              <a:gd name="connsiteX4" fmla="*/ 2057400 w 3676650"/>
              <a:gd name="connsiteY4" fmla="*/ 368300 h 857250"/>
              <a:gd name="connsiteX5" fmla="*/ 2647950 w 3676650"/>
              <a:gd name="connsiteY5" fmla="*/ 0 h 857250"/>
              <a:gd name="connsiteX6" fmla="*/ 3067050 w 3676650"/>
              <a:gd name="connsiteY6" fmla="*/ 508000 h 857250"/>
              <a:gd name="connsiteX7" fmla="*/ 3676650 w 3676650"/>
              <a:gd name="connsiteY7" fmla="*/ 857250 h 857250"/>
              <a:gd name="connsiteX8" fmla="*/ 3676650 w 3676650"/>
              <a:gd name="connsiteY8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76650" h="857250">
                <a:moveTo>
                  <a:pt x="0" y="374650"/>
                </a:moveTo>
                <a:lnTo>
                  <a:pt x="622300" y="6350"/>
                </a:lnTo>
                <a:lnTo>
                  <a:pt x="1022350" y="514350"/>
                </a:lnTo>
                <a:lnTo>
                  <a:pt x="1657350" y="857250"/>
                </a:lnTo>
                <a:lnTo>
                  <a:pt x="2057400" y="368300"/>
                </a:lnTo>
                <a:lnTo>
                  <a:pt x="2647950" y="0"/>
                </a:lnTo>
                <a:lnTo>
                  <a:pt x="3067050" y="508000"/>
                </a:lnTo>
                <a:lnTo>
                  <a:pt x="3676650" y="857250"/>
                </a:lnTo>
                <a:lnTo>
                  <a:pt x="3676650" y="85725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552087" y="2436535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IF</a:t>
            </a:r>
          </a:p>
          <a:p>
            <a:pPr algn="ctr"/>
            <a:r>
              <a:rPr lang="en-US" dirty="0" smtClean="0"/>
              <a:t>25 MHz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200" y="0"/>
            <a:ext cx="74376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Linac4</a:t>
            </a:r>
            <a:r>
              <a:rPr lang="en-US" sz="3200" dirty="0" smtClean="0"/>
              <a:t>-based</a:t>
            </a:r>
            <a:r>
              <a:rPr lang="en-US" sz="3600" dirty="0" smtClean="0"/>
              <a:t> monitor and </a:t>
            </a:r>
            <a:r>
              <a:rPr lang="en-US" sz="3600" dirty="0" err="1" smtClean="0"/>
              <a:t>Acq</a:t>
            </a:r>
            <a:r>
              <a:rPr lang="en-US" sz="3600" dirty="0" smtClean="0"/>
              <a:t>.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" y="877921"/>
            <a:ext cx="8229600" cy="60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Acquisition system</a:t>
            </a:r>
          </a:p>
        </p:txBody>
      </p:sp>
      <p:sp>
        <p:nvSpPr>
          <p:cNvPr id="4" name="Block Arc 3"/>
          <p:cNvSpPr/>
          <p:nvPr/>
        </p:nvSpPr>
        <p:spPr>
          <a:xfrm rot="5400000">
            <a:off x="571484" y="2211904"/>
            <a:ext cx="589092" cy="584640"/>
          </a:xfrm>
          <a:prstGeom prst="blockArc">
            <a:avLst>
              <a:gd name="adj1" fmla="val 13213769"/>
              <a:gd name="adj2" fmla="val 18815910"/>
              <a:gd name="adj3" fmla="val 11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endCxn id="7" idx="2"/>
          </p:cNvCxnSpPr>
          <p:nvPr/>
        </p:nvCxnSpPr>
        <p:spPr>
          <a:xfrm>
            <a:off x="1158780" y="2489706"/>
            <a:ext cx="925734" cy="0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084514" y="2165670"/>
            <a:ext cx="648072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7" idx="1"/>
            <a:endCxn id="7" idx="5"/>
          </p:cNvCxnSpPr>
          <p:nvPr/>
        </p:nvCxnSpPr>
        <p:spPr>
          <a:xfrm>
            <a:off x="2179422" y="2260578"/>
            <a:ext cx="458256" cy="458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7"/>
            <a:endCxn id="7" idx="3"/>
          </p:cNvCxnSpPr>
          <p:nvPr/>
        </p:nvCxnSpPr>
        <p:spPr>
          <a:xfrm flipH="1">
            <a:off x="2179422" y="2260578"/>
            <a:ext cx="458256" cy="458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408550" y="1905140"/>
            <a:ext cx="7340" cy="291066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0920" y="1478280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BPM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/>
              <a:t>202 MHz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905173" y="1360894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LO</a:t>
            </a:r>
          </a:p>
          <a:p>
            <a:pPr algn="ctr"/>
            <a:r>
              <a:rPr lang="en-US" dirty="0" smtClean="0"/>
              <a:t>177 MHz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7" idx="6"/>
          </p:cNvCxnSpPr>
          <p:nvPr/>
        </p:nvCxnSpPr>
        <p:spPr>
          <a:xfrm>
            <a:off x="2732586" y="2489706"/>
            <a:ext cx="678598" cy="0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393513" y="2114064"/>
            <a:ext cx="531292" cy="7662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rot="5400000">
            <a:off x="4213670" y="2266200"/>
            <a:ext cx="632952" cy="49296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914229" y="2496023"/>
            <a:ext cx="369435" cy="0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3418323" y="2333841"/>
            <a:ext cx="446336" cy="190031"/>
          </a:xfrm>
          <a:custGeom>
            <a:avLst/>
            <a:gdLst>
              <a:gd name="connsiteX0" fmla="*/ 0 w 335440"/>
              <a:gd name="connsiteY0" fmla="*/ 150836 h 326882"/>
              <a:gd name="connsiteX1" fmla="*/ 116114 w 335440"/>
              <a:gd name="connsiteY1" fmla="*/ 5693 h 326882"/>
              <a:gd name="connsiteX2" fmla="*/ 217714 w 335440"/>
              <a:gd name="connsiteY2" fmla="*/ 325007 h 326882"/>
              <a:gd name="connsiteX3" fmla="*/ 319314 w 335440"/>
              <a:gd name="connsiteY3" fmla="*/ 136322 h 326882"/>
              <a:gd name="connsiteX4" fmla="*/ 333828 w 335440"/>
              <a:gd name="connsiteY4" fmla="*/ 107293 h 3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440" h="326882">
                <a:moveTo>
                  <a:pt x="0" y="150836"/>
                </a:moveTo>
                <a:cubicBezTo>
                  <a:pt x="39914" y="63750"/>
                  <a:pt x="79828" y="-23335"/>
                  <a:pt x="116114" y="5693"/>
                </a:cubicBezTo>
                <a:cubicBezTo>
                  <a:pt x="152400" y="34721"/>
                  <a:pt x="183847" y="303236"/>
                  <a:pt x="217714" y="325007"/>
                </a:cubicBezTo>
                <a:cubicBezTo>
                  <a:pt x="251581" y="346778"/>
                  <a:pt x="299962" y="172608"/>
                  <a:pt x="319314" y="136322"/>
                </a:cubicBezTo>
                <a:cubicBezTo>
                  <a:pt x="338666" y="100036"/>
                  <a:pt x="336247" y="103664"/>
                  <a:pt x="333828" y="1072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reeform 32"/>
          <p:cNvSpPr/>
          <p:nvPr/>
        </p:nvSpPr>
        <p:spPr>
          <a:xfrm>
            <a:off x="3420655" y="2528803"/>
            <a:ext cx="446336" cy="190031"/>
          </a:xfrm>
          <a:custGeom>
            <a:avLst/>
            <a:gdLst>
              <a:gd name="connsiteX0" fmla="*/ 0 w 335440"/>
              <a:gd name="connsiteY0" fmla="*/ 150836 h 326882"/>
              <a:gd name="connsiteX1" fmla="*/ 116114 w 335440"/>
              <a:gd name="connsiteY1" fmla="*/ 5693 h 326882"/>
              <a:gd name="connsiteX2" fmla="*/ 217714 w 335440"/>
              <a:gd name="connsiteY2" fmla="*/ 325007 h 326882"/>
              <a:gd name="connsiteX3" fmla="*/ 319314 w 335440"/>
              <a:gd name="connsiteY3" fmla="*/ 136322 h 326882"/>
              <a:gd name="connsiteX4" fmla="*/ 333828 w 335440"/>
              <a:gd name="connsiteY4" fmla="*/ 107293 h 3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440" h="326882">
                <a:moveTo>
                  <a:pt x="0" y="150836"/>
                </a:moveTo>
                <a:cubicBezTo>
                  <a:pt x="39914" y="63750"/>
                  <a:pt x="79828" y="-23335"/>
                  <a:pt x="116114" y="5693"/>
                </a:cubicBezTo>
                <a:cubicBezTo>
                  <a:pt x="152400" y="34721"/>
                  <a:pt x="183847" y="303236"/>
                  <a:pt x="217714" y="325007"/>
                </a:cubicBezTo>
                <a:cubicBezTo>
                  <a:pt x="251581" y="346778"/>
                  <a:pt x="299962" y="172608"/>
                  <a:pt x="319314" y="136322"/>
                </a:cubicBezTo>
                <a:cubicBezTo>
                  <a:pt x="338666" y="100036"/>
                  <a:pt x="336247" y="103664"/>
                  <a:pt x="333828" y="1072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3577887" y="2341686"/>
            <a:ext cx="160824" cy="1393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219496" y="2328016"/>
            <a:ext cx="577906" cy="338554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ADC</a:t>
            </a:r>
            <a:endParaRPr lang="en-GB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7401180" y="1420715"/>
            <a:ext cx="1569600" cy="1692771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9E47"/>
                </a:solidFill>
              </a:rPr>
              <a:t>FESA</a:t>
            </a:r>
            <a:endParaRPr lang="en-US" b="1" dirty="0" smtClean="0">
              <a:solidFill>
                <a:srgbClr val="009E47"/>
              </a:solidFill>
            </a:endParaRPr>
          </a:p>
          <a:p>
            <a:pPr algn="ctr"/>
            <a:r>
              <a:rPr lang="en-US" dirty="0" smtClean="0"/>
              <a:t>Calibration</a:t>
            </a:r>
          </a:p>
          <a:p>
            <a:pPr algn="ctr"/>
            <a:r>
              <a:rPr lang="en-US" dirty="0" smtClean="0"/>
              <a:t>Position</a:t>
            </a:r>
          </a:p>
          <a:p>
            <a:pPr algn="ctr"/>
            <a:endParaRPr lang="en-US" dirty="0" smtClean="0"/>
          </a:p>
          <a:p>
            <a:pPr algn="ctr"/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Options:</a:t>
            </a:r>
            <a:endParaRPr lang="en-US" sz="1600" i="1" dirty="0" smtClean="0"/>
          </a:p>
          <a:p>
            <a:pPr algn="ctr"/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Intensity, 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Symbol"/>
              </a:rPr>
              <a:t>, </a:t>
            </a:r>
            <a:r>
              <a:rPr 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TOF</a:t>
            </a:r>
            <a:endParaRPr lang="en-GB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96481" y="1445590"/>
            <a:ext cx="5143095" cy="1656184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ight Arrow 48"/>
          <p:cNvSpPr/>
          <p:nvPr/>
        </p:nvSpPr>
        <p:spPr>
          <a:xfrm>
            <a:off x="6954780" y="2234421"/>
            <a:ext cx="467863" cy="44323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41367" y="1448454"/>
            <a:ext cx="1427813" cy="1656184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491641" y="3082866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Machine</a:t>
            </a:r>
            <a:endParaRPr lang="en-GB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3864659" y="304173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BOR</a:t>
            </a:r>
            <a:endParaRPr lang="en-GB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5809452" y="1549875"/>
            <a:ext cx="129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F</a:t>
            </a:r>
            <a:r>
              <a:rPr lang="en-US" baseline="-25000" dirty="0" err="1" smtClean="0">
                <a:solidFill>
                  <a:srgbClr val="FF0000"/>
                </a:solidFill>
              </a:rPr>
              <a:t>ADC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4x25</a:t>
            </a:r>
            <a:r>
              <a:rPr lang="en-US" dirty="0" smtClean="0"/>
              <a:t> MHz</a:t>
            </a:r>
            <a:endParaRPr lang="en-GB" dirty="0"/>
          </a:p>
        </p:txBody>
      </p:sp>
      <p:sp>
        <p:nvSpPr>
          <p:cNvPr id="57" name="Block Arc 56"/>
          <p:cNvSpPr/>
          <p:nvPr/>
        </p:nvSpPr>
        <p:spPr>
          <a:xfrm rot="10800000">
            <a:off x="461248" y="2284014"/>
            <a:ext cx="589092" cy="584640"/>
          </a:xfrm>
          <a:prstGeom prst="blockArc">
            <a:avLst>
              <a:gd name="adj1" fmla="val 13213769"/>
              <a:gd name="adj2" fmla="val 18815910"/>
              <a:gd name="adj3" fmla="val 11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Block Arc 57"/>
          <p:cNvSpPr/>
          <p:nvPr/>
        </p:nvSpPr>
        <p:spPr>
          <a:xfrm>
            <a:off x="461249" y="2111916"/>
            <a:ext cx="589092" cy="584640"/>
          </a:xfrm>
          <a:prstGeom prst="blockArc">
            <a:avLst>
              <a:gd name="adj1" fmla="val 13213769"/>
              <a:gd name="adj2" fmla="val 18815910"/>
              <a:gd name="adj3" fmla="val 11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Block Arc 58"/>
          <p:cNvSpPr/>
          <p:nvPr/>
        </p:nvSpPr>
        <p:spPr>
          <a:xfrm rot="16200000">
            <a:off x="373834" y="2172835"/>
            <a:ext cx="589092" cy="584640"/>
          </a:xfrm>
          <a:prstGeom prst="blockArc">
            <a:avLst>
              <a:gd name="adj1" fmla="val 13213769"/>
              <a:gd name="adj2" fmla="val 18815910"/>
              <a:gd name="adj3" fmla="val 11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26883" y="3038160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Network</a:t>
            </a:r>
            <a:endParaRPr lang="en-GB" i="1" dirty="0"/>
          </a:p>
        </p:txBody>
      </p:sp>
      <p:pic>
        <p:nvPicPr>
          <p:cNvPr id="2050" name="Picture 2" descr="C:\Users\jtan\Desktop\sinusoid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6" r="28615"/>
          <a:stretch/>
        </p:blipFill>
        <p:spPr bwMode="auto">
          <a:xfrm>
            <a:off x="618400" y="4207618"/>
            <a:ext cx="4735579" cy="106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48" name="Straight Connector 2047"/>
          <p:cNvCxnSpPr/>
          <p:nvPr/>
        </p:nvCxnSpPr>
        <p:spPr>
          <a:xfrm>
            <a:off x="690400" y="4742454"/>
            <a:ext cx="4735579" cy="0"/>
          </a:xfrm>
          <a:prstGeom prst="line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Oval 2048"/>
          <p:cNvSpPr/>
          <p:nvPr/>
        </p:nvSpPr>
        <p:spPr>
          <a:xfrm>
            <a:off x="936285" y="463966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1950548" y="478280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546878" y="427962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577112" y="512322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2973716" y="4636465"/>
            <a:ext cx="72008" cy="7200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3987979" y="4779600"/>
            <a:ext cx="72008" cy="7200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84309" y="4276425"/>
            <a:ext cx="72008" cy="7200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4614603" y="5124981"/>
            <a:ext cx="72008" cy="7200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2" name="TextBox 2051"/>
          <p:cNvSpPr txBox="1"/>
          <p:nvPr/>
        </p:nvSpPr>
        <p:spPr>
          <a:xfrm>
            <a:off x="794066" y="4252420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I+      Q+ 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20939" y="4778053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I-       Q- 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44788" y="4270334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I+      Q+  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3884705" y="4778053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I-       Q-  </a:t>
            </a:r>
            <a:endParaRPr lang="en-GB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585582" y="5219877"/>
            <a:ext cx="47364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18400" y="4254973"/>
            <a:ext cx="47355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TextBox 2053"/>
          <p:cNvSpPr txBox="1"/>
          <p:nvPr/>
        </p:nvSpPr>
        <p:spPr>
          <a:xfrm>
            <a:off x="479578" y="3982190"/>
            <a:ext cx="4972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M+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0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M-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43083" y="2106586"/>
            <a:ext cx="531292" cy="7662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 79"/>
          <p:cNvSpPr/>
          <p:nvPr/>
        </p:nvSpPr>
        <p:spPr>
          <a:xfrm>
            <a:off x="5200655" y="2156891"/>
            <a:ext cx="446336" cy="190031"/>
          </a:xfrm>
          <a:custGeom>
            <a:avLst/>
            <a:gdLst>
              <a:gd name="connsiteX0" fmla="*/ 0 w 335440"/>
              <a:gd name="connsiteY0" fmla="*/ 150836 h 326882"/>
              <a:gd name="connsiteX1" fmla="*/ 116114 w 335440"/>
              <a:gd name="connsiteY1" fmla="*/ 5693 h 326882"/>
              <a:gd name="connsiteX2" fmla="*/ 217714 w 335440"/>
              <a:gd name="connsiteY2" fmla="*/ 325007 h 326882"/>
              <a:gd name="connsiteX3" fmla="*/ 319314 w 335440"/>
              <a:gd name="connsiteY3" fmla="*/ 136322 h 326882"/>
              <a:gd name="connsiteX4" fmla="*/ 333828 w 335440"/>
              <a:gd name="connsiteY4" fmla="*/ 107293 h 3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440" h="326882">
                <a:moveTo>
                  <a:pt x="0" y="150836"/>
                </a:moveTo>
                <a:cubicBezTo>
                  <a:pt x="39914" y="63750"/>
                  <a:pt x="79828" y="-23335"/>
                  <a:pt x="116114" y="5693"/>
                </a:cubicBezTo>
                <a:cubicBezTo>
                  <a:pt x="152400" y="34721"/>
                  <a:pt x="183847" y="303236"/>
                  <a:pt x="217714" y="325007"/>
                </a:cubicBezTo>
                <a:cubicBezTo>
                  <a:pt x="251581" y="346778"/>
                  <a:pt x="299962" y="172608"/>
                  <a:pt x="319314" y="136322"/>
                </a:cubicBezTo>
                <a:cubicBezTo>
                  <a:pt x="338666" y="100036"/>
                  <a:pt x="336247" y="103664"/>
                  <a:pt x="333828" y="1072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 82"/>
          <p:cNvSpPr/>
          <p:nvPr/>
        </p:nvSpPr>
        <p:spPr>
          <a:xfrm>
            <a:off x="5202987" y="2351853"/>
            <a:ext cx="446336" cy="190031"/>
          </a:xfrm>
          <a:custGeom>
            <a:avLst/>
            <a:gdLst>
              <a:gd name="connsiteX0" fmla="*/ 0 w 335440"/>
              <a:gd name="connsiteY0" fmla="*/ 150836 h 326882"/>
              <a:gd name="connsiteX1" fmla="*/ 116114 w 335440"/>
              <a:gd name="connsiteY1" fmla="*/ 5693 h 326882"/>
              <a:gd name="connsiteX2" fmla="*/ 217714 w 335440"/>
              <a:gd name="connsiteY2" fmla="*/ 325007 h 326882"/>
              <a:gd name="connsiteX3" fmla="*/ 319314 w 335440"/>
              <a:gd name="connsiteY3" fmla="*/ 136322 h 326882"/>
              <a:gd name="connsiteX4" fmla="*/ 333828 w 335440"/>
              <a:gd name="connsiteY4" fmla="*/ 107293 h 3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440" h="326882">
                <a:moveTo>
                  <a:pt x="0" y="150836"/>
                </a:moveTo>
                <a:cubicBezTo>
                  <a:pt x="39914" y="63750"/>
                  <a:pt x="79828" y="-23335"/>
                  <a:pt x="116114" y="5693"/>
                </a:cubicBezTo>
                <a:cubicBezTo>
                  <a:pt x="152400" y="34721"/>
                  <a:pt x="183847" y="303236"/>
                  <a:pt x="217714" y="325007"/>
                </a:cubicBezTo>
                <a:cubicBezTo>
                  <a:pt x="251581" y="346778"/>
                  <a:pt x="299962" y="172608"/>
                  <a:pt x="319314" y="136322"/>
                </a:cubicBezTo>
                <a:cubicBezTo>
                  <a:pt x="338666" y="100036"/>
                  <a:pt x="336247" y="103664"/>
                  <a:pt x="333828" y="1072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Freeform 83"/>
          <p:cNvSpPr/>
          <p:nvPr/>
        </p:nvSpPr>
        <p:spPr>
          <a:xfrm>
            <a:off x="5217463" y="2538779"/>
            <a:ext cx="446336" cy="190031"/>
          </a:xfrm>
          <a:custGeom>
            <a:avLst/>
            <a:gdLst>
              <a:gd name="connsiteX0" fmla="*/ 0 w 335440"/>
              <a:gd name="connsiteY0" fmla="*/ 150836 h 326882"/>
              <a:gd name="connsiteX1" fmla="*/ 116114 w 335440"/>
              <a:gd name="connsiteY1" fmla="*/ 5693 h 326882"/>
              <a:gd name="connsiteX2" fmla="*/ 217714 w 335440"/>
              <a:gd name="connsiteY2" fmla="*/ 325007 h 326882"/>
              <a:gd name="connsiteX3" fmla="*/ 319314 w 335440"/>
              <a:gd name="connsiteY3" fmla="*/ 136322 h 326882"/>
              <a:gd name="connsiteX4" fmla="*/ 333828 w 335440"/>
              <a:gd name="connsiteY4" fmla="*/ 107293 h 3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440" h="326882">
                <a:moveTo>
                  <a:pt x="0" y="150836"/>
                </a:moveTo>
                <a:cubicBezTo>
                  <a:pt x="39914" y="63750"/>
                  <a:pt x="79828" y="-23335"/>
                  <a:pt x="116114" y="5693"/>
                </a:cubicBezTo>
                <a:cubicBezTo>
                  <a:pt x="152400" y="34721"/>
                  <a:pt x="183847" y="303236"/>
                  <a:pt x="217714" y="325007"/>
                </a:cubicBezTo>
                <a:cubicBezTo>
                  <a:pt x="251581" y="346778"/>
                  <a:pt x="299962" y="172608"/>
                  <a:pt x="319314" y="136322"/>
                </a:cubicBezTo>
                <a:cubicBezTo>
                  <a:pt x="338666" y="100036"/>
                  <a:pt x="336247" y="103664"/>
                  <a:pt x="333828" y="1072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5360219" y="2164736"/>
            <a:ext cx="160824" cy="1393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5360219" y="2585165"/>
            <a:ext cx="160824" cy="1393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4776628" y="2515414"/>
            <a:ext cx="362748" cy="0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ontent Placeholder 2"/>
          <p:cNvSpPr txBox="1">
            <a:spLocks/>
          </p:cNvSpPr>
          <p:nvPr/>
        </p:nvSpPr>
        <p:spPr>
          <a:xfrm>
            <a:off x="601980" y="3575541"/>
            <a:ext cx="1882140" cy="587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err="1" smtClean="0">
                <a:solidFill>
                  <a:srgbClr val="0070C0"/>
                </a:solidFill>
              </a:rPr>
              <a:t>FESA</a:t>
            </a:r>
            <a:r>
              <a:rPr lang="en-US" sz="2800" dirty="0" smtClean="0">
                <a:solidFill>
                  <a:srgbClr val="0070C0"/>
                </a:solidFill>
              </a:rPr>
              <a:t> Class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406620" y="4543394"/>
            <a:ext cx="15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25MHz</a:t>
            </a:r>
            <a:r>
              <a:rPr lang="en-US" sz="1400" b="1" dirty="0" smtClean="0">
                <a:solidFill>
                  <a:srgbClr val="FF0000"/>
                </a:solidFill>
              </a:rPr>
              <a:t>  ADC input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00" name="Straight Arrow Connector 99"/>
          <p:cNvCxnSpPr>
            <a:endCxn id="40" idx="1"/>
          </p:cNvCxnSpPr>
          <p:nvPr/>
        </p:nvCxnSpPr>
        <p:spPr>
          <a:xfrm flipV="1">
            <a:off x="5663799" y="2497293"/>
            <a:ext cx="555697" cy="2581"/>
          </a:xfrm>
          <a:prstGeom prst="straightConnector1">
            <a:avLst/>
          </a:prstGeom>
          <a:ln w="38100">
            <a:solidFill>
              <a:srgbClr val="009E4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601193" y="2668828"/>
            <a:ext cx="74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>
                <a:solidFill>
                  <a:srgbClr val="0070C0"/>
                </a:solidFill>
              </a:rPr>
              <a:t>25 MHz</a:t>
            </a:r>
            <a:endParaRPr lang="en-GB" sz="14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26350" y="5273668"/>
                <a:ext cx="1818959" cy="6560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</m:sub>
                      </m:sSub>
                      <m:r>
                        <a:rPr lang="en-GB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50" y="5273668"/>
                <a:ext cx="1818959" cy="65601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655805" y="5777557"/>
                <a:ext cx="2109937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</m:sub>
                      </m:sSub>
                      <m:r>
                        <a:rPr lang="en-GB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𝑎𝑟𝑐𝑡𝑎𝑛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b>
                                <m:sup/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b>
                                <m:sup/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05" y="5777557"/>
                <a:ext cx="2109937" cy="7146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693657" y="5630468"/>
                <a:ext cx="1626343" cy="418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𝑀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 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657" y="5630468"/>
                <a:ext cx="1626343" cy="418448"/>
              </a:xfrm>
              <a:prstGeom prst="rect">
                <a:avLst/>
              </a:prstGeom>
              <a:blipFill rotWithShape="1">
                <a:blip r:embed="rId5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>
          <a:xfrm>
            <a:off x="7301520" y="371047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63212" y="407320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6946339" y="4065651"/>
            <a:ext cx="166254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259908" y="388554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 =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6435" y="4624872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  <a:sym typeface="Symbol"/>
              </a:rPr>
              <a:t> = 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beam</a:t>
            </a:r>
            <a:r>
              <a:rPr lang="en-US" dirty="0" smtClean="0">
                <a:sym typeface="Symbol"/>
              </a:rPr>
              <a:t> - </a:t>
            </a:r>
            <a:r>
              <a:rPr lang="en-US" dirty="0" smtClean="0">
                <a:latin typeface="Symbol" pitchFamily="18" charset="2"/>
                <a:sym typeface="Symbol"/>
              </a:rPr>
              <a:t>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LO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12810" y="5276035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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6436" y="5962465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dirty="0" smtClean="0"/>
              <a:t> = </a:t>
            </a:r>
            <a:r>
              <a:rPr lang="en-US" dirty="0" smtClean="0">
                <a:sym typeface="Symbol"/>
              </a:rPr>
              <a:t>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PU2</a:t>
            </a:r>
            <a:r>
              <a:rPr lang="en-US" dirty="0" smtClean="0"/>
              <a:t> - </a:t>
            </a:r>
            <a:r>
              <a:rPr lang="en-US" dirty="0" smtClean="0">
                <a:sym typeface="Symbol"/>
              </a:rPr>
              <a:t>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6171811" y="3674351"/>
            <a:ext cx="2881615" cy="26807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438607" y="1426682"/>
            <a:ext cx="1542694" cy="1656184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5" name="Picture 2" descr="C:\Users\jtan\Desktop\Logo-Linac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28000" y="453276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5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1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0" y="882554"/>
            <a:ext cx="5612860" cy="122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Wire technique with standing waves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Optical sensor for mechanical centering : 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</a:t>
            </a:r>
            <a:r>
              <a:rPr lang="en-US" sz="1400" dirty="0" err="1" smtClean="0">
                <a:solidFill>
                  <a:srgbClr val="0070C0"/>
                </a:solidFill>
              </a:rPr>
              <a:t>0.01mm</a:t>
            </a:r>
            <a:r>
              <a:rPr lang="en-US" sz="1400" dirty="0" smtClean="0">
                <a:solidFill>
                  <a:srgbClr val="0070C0"/>
                </a:solidFill>
              </a:rPr>
              <a:t> precision</a:t>
            </a:r>
          </a:p>
          <a:p>
            <a:r>
              <a:rPr lang="en-US" sz="1400" b="1" dirty="0" err="1" smtClean="0">
                <a:solidFill>
                  <a:srgbClr val="C00000"/>
                </a:solidFill>
              </a:rPr>
              <a:t>352</a:t>
            </a:r>
            <a:r>
              <a:rPr lang="en-US" sz="1400" dirty="0" err="1" smtClean="0">
                <a:solidFill>
                  <a:srgbClr val="C00000"/>
                </a:solidFill>
              </a:rPr>
              <a:t>MHz</a:t>
            </a:r>
            <a:r>
              <a:rPr lang="en-US" sz="1400" dirty="0" smtClean="0">
                <a:solidFill>
                  <a:srgbClr val="C00000"/>
                </a:solidFill>
              </a:rPr>
              <a:t> sine wave with a Network </a:t>
            </a:r>
            <a:r>
              <a:rPr lang="en-US" sz="1400" dirty="0" err="1" smtClean="0">
                <a:solidFill>
                  <a:srgbClr val="C00000"/>
                </a:solidFill>
              </a:rPr>
              <a:t>Analyser</a:t>
            </a:r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</a:rPr>
              <a:t>Data acquisition by steps of </a:t>
            </a:r>
            <a:r>
              <a:rPr lang="en-US" sz="1400" dirty="0" err="1" smtClean="0">
                <a:solidFill>
                  <a:srgbClr val="0070C0"/>
                </a:solidFill>
              </a:rPr>
              <a:t>0.2mm</a:t>
            </a:r>
            <a:endParaRPr lang="en-US" sz="1400" dirty="0" smtClean="0">
              <a:solidFill>
                <a:srgbClr val="0070C0"/>
              </a:solidFill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885599" y="0"/>
            <a:ext cx="7408801" cy="87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Lab characterization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" y="1952340"/>
            <a:ext cx="4242435" cy="2555221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My Documents\CERN\Linac 4\BPM\PU Transfer Line\PU LT-LTB-BI\PICS\LTB.UMA20\test bench\LTB.UMA20-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3" b="8878"/>
          <a:stretch/>
        </p:blipFill>
        <p:spPr bwMode="auto">
          <a:xfrm>
            <a:off x="5116335" y="1727999"/>
            <a:ext cx="3912465" cy="424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28485"/>
              </p:ext>
            </p:extLst>
          </p:nvPr>
        </p:nvGraphicFramePr>
        <p:xfrm>
          <a:off x="77864" y="4547192"/>
          <a:ext cx="481636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944"/>
                <a:gridCol w="792088"/>
                <a:gridCol w="1512168"/>
                <a:gridCol w="1512168"/>
              </a:tblGrid>
              <a:tr h="44641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THEORY</a:t>
                      </a:r>
                    </a:p>
                    <a:p>
                      <a:pPr algn="ctr"/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(CST)</a:t>
                      </a:r>
                      <a:endParaRPr lang="en-US" sz="13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Meas.</a:t>
                      </a:r>
                      <a:r>
                        <a:rPr lang="en-US" sz="1300" baseline="0" dirty="0" smtClean="0"/>
                        <a:t> @ </a:t>
                      </a:r>
                      <a:r>
                        <a:rPr lang="en-US" sz="1300" baseline="0" dirty="0" err="1" smtClean="0"/>
                        <a:t>352MHz</a:t>
                      </a:r>
                      <a:endParaRPr lang="en-US" sz="1300" baseline="0" dirty="0" smtClean="0"/>
                    </a:p>
                    <a:p>
                      <a:pPr algn="ctr"/>
                      <a:r>
                        <a:rPr lang="en-US" sz="1300" dirty="0" smtClean="0"/>
                        <a:t>H plane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Meas. @ </a:t>
                      </a:r>
                      <a:r>
                        <a:rPr lang="en-US" sz="1300" dirty="0" err="1" smtClean="0"/>
                        <a:t>352MHz</a:t>
                      </a:r>
                      <a:endParaRPr lang="en-US" sz="1300" dirty="0" smtClean="0"/>
                    </a:p>
                    <a:p>
                      <a:pPr algn="ctr"/>
                      <a:r>
                        <a:rPr lang="en-US" sz="1300" dirty="0" smtClean="0"/>
                        <a:t>V plane</a:t>
                      </a:r>
                      <a:endParaRPr lang="en-US" sz="1300" dirty="0"/>
                    </a:p>
                  </a:txBody>
                  <a:tcPr/>
                </a:tc>
              </a:tr>
              <a:tr h="44641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Slope</a:t>
                      </a:r>
                      <a:r>
                        <a:rPr lang="en-US" sz="1200" baseline="0" dirty="0" smtClean="0"/>
                        <a:t>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74.3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2116F6"/>
                          </a:solidFill>
                        </a:rPr>
                        <a:t>76.76 </a:t>
                      </a:r>
                      <a:r>
                        <a:rPr lang="en-US" sz="1300" b="0" dirty="0" err="1" smtClean="0">
                          <a:solidFill>
                            <a:srgbClr val="2116F6"/>
                          </a:solidFill>
                        </a:rPr>
                        <a:t>rms</a:t>
                      </a:r>
                      <a:endParaRPr lang="en-US" sz="1300" b="0" dirty="0" smtClean="0">
                        <a:solidFill>
                          <a:srgbClr val="2116F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=0.36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2116F6"/>
                          </a:solidFill>
                        </a:rPr>
                        <a:t>75.06  </a:t>
                      </a:r>
                      <a:r>
                        <a:rPr lang="en-US" sz="1300" b="0" dirty="0" err="1" smtClean="0">
                          <a:solidFill>
                            <a:srgbClr val="2116F6"/>
                          </a:solidFill>
                        </a:rPr>
                        <a:t>rms</a:t>
                      </a:r>
                      <a:endParaRPr lang="en-US" sz="1300" b="0" dirty="0" smtClean="0">
                        <a:solidFill>
                          <a:srgbClr val="2116F6"/>
                        </a:solidFill>
                      </a:endParaRPr>
                    </a:p>
                    <a:p>
                      <a:pPr algn="ctr"/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=0.12</a:t>
                      </a:r>
                      <a:endParaRPr lang="en-US" sz="13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46417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Elec. Offset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300" kern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baseline="0" dirty="0" smtClean="0">
                          <a:solidFill>
                            <a:srgbClr val="2116F6"/>
                          </a:solidFill>
                        </a:rPr>
                        <a:t>1.04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=0.05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baseline="0" dirty="0" smtClean="0">
                          <a:solidFill>
                            <a:srgbClr val="2116F6"/>
                          </a:solidFill>
                        </a:rPr>
                        <a:t>0.35 </a:t>
                      </a:r>
                      <a:r>
                        <a:rPr lang="en-US" sz="1300" b="0" kern="1200" baseline="0" dirty="0" err="1" smtClean="0">
                          <a:solidFill>
                            <a:srgbClr val="2116F6"/>
                          </a:solidFill>
                        </a:rPr>
                        <a:t>rms</a:t>
                      </a:r>
                      <a:endParaRPr lang="en-US" sz="1300" b="0" kern="1200" baseline="0" dirty="0" smtClean="0">
                        <a:solidFill>
                          <a:srgbClr val="2116F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3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=0.16</a:t>
                      </a:r>
                    </a:p>
                  </a:txBody>
                  <a:tcPr/>
                </a:tc>
              </a:tr>
              <a:tr h="2650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Slope error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300" kern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2116F6"/>
                          </a:solidFill>
                        </a:rPr>
                        <a:t>3.27%</a:t>
                      </a:r>
                      <a:endParaRPr lang="en-US" sz="1300" b="0" dirty="0" smtClean="0">
                        <a:solidFill>
                          <a:srgbClr val="0062A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2116F6"/>
                          </a:solidFill>
                        </a:rPr>
                        <a:t>0.98%</a:t>
                      </a:r>
                      <a:endParaRPr lang="en-US" sz="1300" b="0" dirty="0" smtClean="0">
                        <a:solidFill>
                          <a:srgbClr val="0062A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C:\Users\jtan\Desktop\Logo-Linac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1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4" t="17849" r="14029" b="45828"/>
          <a:stretch/>
        </p:blipFill>
        <p:spPr bwMode="auto">
          <a:xfrm>
            <a:off x="374401" y="1375200"/>
            <a:ext cx="3931200" cy="22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600" y="0"/>
            <a:ext cx="7408800" cy="942162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BPM</a:t>
            </a:r>
            <a:r>
              <a:rPr lang="en-US" sz="4000" dirty="0" smtClean="0"/>
              <a:t> dependencies</a:t>
            </a:r>
            <a:endParaRPr lang="en-GB" sz="4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140" y="1101601"/>
            <a:ext cx="4479660" cy="26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67500" y="4096800"/>
            <a:ext cx="70040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Plot obtained from simulations with CST Particle Studio</a:t>
            </a:r>
          </a:p>
          <a:p>
            <a:endParaRPr lang="en-US" sz="1600" dirty="0" smtClean="0"/>
          </a:p>
          <a:p>
            <a:r>
              <a:rPr lang="en-US" sz="1600" dirty="0" smtClean="0"/>
              <a:t>Gaussian bunch, </a:t>
            </a:r>
            <a:r>
              <a:rPr lang="en-US" sz="1600" dirty="0" err="1" smtClean="0">
                <a:latin typeface="Symbol" pitchFamily="18" charset="2"/>
              </a:rPr>
              <a:t>s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=</a:t>
            </a:r>
            <a:r>
              <a:rPr lang="en-US" sz="1600" dirty="0" err="1" smtClean="0"/>
              <a:t>50ps</a:t>
            </a:r>
            <a:r>
              <a:rPr lang="en-US" sz="1600" dirty="0" smtClean="0"/>
              <a:t>, </a:t>
            </a:r>
            <a:r>
              <a:rPr lang="en-US" sz="1600" dirty="0" err="1" smtClean="0"/>
              <a:t>Np</a:t>
            </a:r>
            <a:r>
              <a:rPr lang="en-US" sz="1600" dirty="0" smtClean="0"/>
              <a:t> = </a:t>
            </a:r>
            <a:r>
              <a:rPr lang="en-US" sz="1600" dirty="0" err="1" smtClean="0"/>
              <a:t>4.63x10</a:t>
            </a:r>
            <a:r>
              <a:rPr lang="en-US" sz="1600" baseline="30000" dirty="0" err="1" smtClean="0"/>
              <a:t>9</a:t>
            </a:r>
            <a:r>
              <a:rPr lang="en-US" sz="1600" dirty="0" smtClean="0"/>
              <a:t> protons (</a:t>
            </a:r>
            <a:r>
              <a:rPr lang="en-US" sz="1600" dirty="0" err="1" smtClean="0"/>
              <a:t>150mA</a:t>
            </a:r>
            <a:r>
              <a:rPr lang="en-US" sz="1600" dirty="0" smtClean="0"/>
              <a:t>)</a:t>
            </a:r>
          </a:p>
          <a:p>
            <a:endParaRPr lang="en-US" sz="1600" dirty="0"/>
          </a:p>
          <a:p>
            <a:r>
              <a:rPr lang="en-US" sz="1600" dirty="0" smtClean="0">
                <a:solidFill>
                  <a:srgbClr val="0070C0"/>
                </a:solidFill>
              </a:rPr>
              <a:t>For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r>
              <a:rPr lang="en-US" sz="1600" dirty="0" smtClean="0">
                <a:solidFill>
                  <a:srgbClr val="0070C0"/>
                </a:solidFill>
              </a:rPr>
              <a:t> &lt;1, the calculated value corresponding to the bunching frequency, and to the </a:t>
            </a:r>
            <a:r>
              <a:rPr lang="en-US" sz="1600" dirty="0" err="1" smtClean="0">
                <a:solidFill>
                  <a:srgbClr val="0070C0"/>
                </a:solidFill>
              </a:rPr>
              <a:t>Linac</a:t>
            </a:r>
            <a:r>
              <a:rPr lang="en-US" sz="1600" dirty="0" smtClean="0">
                <a:solidFill>
                  <a:srgbClr val="0070C0"/>
                </a:solidFill>
              </a:rPr>
              <a:t> energy.</a:t>
            </a:r>
          </a:p>
          <a:p>
            <a:endParaRPr lang="en-US" sz="1600" dirty="0"/>
          </a:p>
          <a:p>
            <a:r>
              <a:rPr lang="en-US" sz="1600" dirty="0" smtClean="0">
                <a:solidFill>
                  <a:srgbClr val="FF0000"/>
                </a:solidFill>
              </a:rPr>
              <a:t>The 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dirty="0" smtClean="0">
                <a:solidFill>
                  <a:srgbClr val="FF0000"/>
                </a:solidFill>
              </a:rPr>
              <a:t>-dependency of the present Magnetic </a:t>
            </a:r>
            <a:r>
              <a:rPr lang="en-US" sz="1600" dirty="0" err="1" smtClean="0">
                <a:solidFill>
                  <a:srgbClr val="FF0000"/>
                </a:solidFill>
              </a:rPr>
              <a:t>BPM</a:t>
            </a:r>
            <a:r>
              <a:rPr lang="en-US" sz="1600" dirty="0" smtClean="0">
                <a:solidFill>
                  <a:srgbClr val="FF0000"/>
                </a:solidFill>
              </a:rPr>
              <a:t> is unknown !!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0500" y="1027800"/>
            <a:ext cx="2838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domain response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48800" y="3534000"/>
            <a:ext cx="1218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Frequency [GHz]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265639" y="2340600"/>
            <a:ext cx="1128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Amplitude [dB]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29300" y="2176150"/>
            <a:ext cx="609899" cy="1131079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 err="1">
                <a:solidFill>
                  <a:srgbClr val="0000FF"/>
                </a:solidFill>
              </a:rPr>
              <a:t>5.7GeV</a:t>
            </a:r>
            <a:endParaRPr lang="en-US" sz="900" b="1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b="1" dirty="0" err="1">
                <a:solidFill>
                  <a:schemeClr val="accent6">
                    <a:lumMod val="75000"/>
                  </a:schemeClr>
                </a:solidFill>
              </a:rPr>
              <a:t>160MeV</a:t>
            </a:r>
            <a:endParaRPr lang="en-US" sz="9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b="1" dirty="0" err="1">
                <a:solidFill>
                  <a:srgbClr val="A9278D"/>
                </a:solidFill>
              </a:rPr>
              <a:t>50MeV</a:t>
            </a:r>
            <a:endParaRPr lang="en-US" sz="900" b="1" dirty="0">
              <a:solidFill>
                <a:srgbClr val="A9278D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b="1" dirty="0" err="1">
                <a:solidFill>
                  <a:srgbClr val="00B050"/>
                </a:solidFill>
              </a:rPr>
              <a:t>12MeV</a:t>
            </a:r>
            <a:endParaRPr lang="en-US" sz="9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b="1" dirty="0" err="1" smtClean="0">
                <a:solidFill>
                  <a:srgbClr val="FF0000"/>
                </a:solidFill>
              </a:rPr>
              <a:t>3MeV</a:t>
            </a:r>
            <a:endParaRPr lang="en-US" sz="900" b="1" dirty="0" smtClean="0">
              <a:solidFill>
                <a:srgbClr val="FF0000"/>
              </a:solidFill>
            </a:endParaRPr>
          </a:p>
        </p:txBody>
      </p:sp>
      <p:pic>
        <p:nvPicPr>
          <p:cNvPr id="11" name="Picture 2" descr="C:\Users\jtan\Desktop\Logo-Linac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93600" y="1044000"/>
            <a:ext cx="4370400" cy="289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4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20" y="3563022"/>
            <a:ext cx="7937663" cy="27763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400" y="0"/>
            <a:ext cx="7416000" cy="871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Software analysis in </a:t>
            </a:r>
            <a:r>
              <a:rPr lang="en-US" sz="4000" dirty="0" err="1" smtClean="0"/>
              <a:t>Linac2</a:t>
            </a:r>
            <a:r>
              <a:rPr lang="en-US" sz="4000" dirty="0" smtClean="0"/>
              <a:t> </a:t>
            </a:r>
            <a:r>
              <a:rPr lang="en-US" sz="4000" dirty="0"/>
              <a:t>beams </a:t>
            </a:r>
            <a:endParaRPr lang="en-GB" sz="4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926057" y="4524038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865961" y="4522485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242205" y="4520622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5608271" y="4065197"/>
            <a:ext cx="25399" cy="18034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019779" y="4525791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420720" y="4523928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2400" y="850920"/>
            <a:ext cx="7394400" cy="2923199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FESA</a:t>
            </a:r>
            <a:r>
              <a:rPr lang="en-US" b="1" dirty="0" smtClean="0">
                <a:solidFill>
                  <a:srgbClr val="0070C0"/>
                </a:solidFill>
              </a:rPr>
              <a:t> basic features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BPM</a:t>
            </a:r>
            <a:r>
              <a:rPr lang="en-US" dirty="0" smtClean="0"/>
              <a:t> sensitivity at </a:t>
            </a:r>
            <a:r>
              <a:rPr lang="en-US" dirty="0" err="1" smtClean="0"/>
              <a:t>50MeV</a:t>
            </a:r>
            <a:r>
              <a:rPr lang="en-US" dirty="0" smtClean="0"/>
              <a:t> and </a:t>
            </a:r>
            <a:r>
              <a:rPr lang="en-US" dirty="0" err="1" smtClean="0"/>
              <a:t>202MHz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timing to start the acquisition : </a:t>
            </a:r>
            <a:r>
              <a:rPr lang="en-US" dirty="0" err="1" smtClean="0"/>
              <a:t>BX.SGUN-BPMI1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Position by 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Average position for all rings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Calibration : Quick (</a:t>
            </a:r>
            <a:r>
              <a:rPr lang="en-US" i="1" dirty="0" smtClean="0"/>
              <a:t>default</a:t>
            </a:r>
            <a:r>
              <a:rPr lang="en-US" dirty="0" smtClean="0"/>
              <a:t>), Precision (</a:t>
            </a:r>
            <a:r>
              <a:rPr lang="en-US" i="1" dirty="0" smtClean="0"/>
              <a:t>later</a:t>
            </a:r>
            <a:r>
              <a:rPr lang="en-US" dirty="0" smtClean="0"/>
              <a:t>) , Theoretical (</a:t>
            </a:r>
            <a:r>
              <a:rPr lang="en-US" i="1" dirty="0" smtClean="0"/>
              <a:t>back-up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70C0"/>
                </a:solidFill>
              </a:rPr>
              <a:t>List </a:t>
            </a:r>
            <a:r>
              <a:rPr lang="en-US" b="1" dirty="0">
                <a:solidFill>
                  <a:srgbClr val="0070C0"/>
                </a:solidFill>
              </a:rPr>
              <a:t>of settings under </a:t>
            </a:r>
            <a:r>
              <a:rPr lang="en-US" b="1" dirty="0" err="1">
                <a:solidFill>
                  <a:srgbClr val="0070C0"/>
                </a:solidFill>
              </a:rPr>
              <a:t>OP’s</a:t>
            </a:r>
            <a:r>
              <a:rPr lang="en-US" b="1" dirty="0">
                <a:solidFill>
                  <a:srgbClr val="0070C0"/>
                </a:solidFill>
              </a:rPr>
              <a:t> responsibility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Ring delays, ring durations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Head delay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Head/Tail duration : gate length for head/tail </a:t>
            </a:r>
            <a:r>
              <a:rPr lang="en-US" dirty="0" smtClean="0"/>
              <a:t>beams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97521" y="5442223"/>
            <a:ext cx="879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Head delay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328321" y="5436222"/>
            <a:ext cx="1077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Head duration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763089" y="5436318"/>
            <a:ext cx="9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Tail duration 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809546" y="4051422"/>
            <a:ext cx="3682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R4</a:t>
            </a:r>
            <a:r>
              <a:rPr lang="en-US" sz="1200" dirty="0" smtClean="0"/>
              <a:t> </a:t>
            </a:r>
            <a:r>
              <a:rPr lang="en-US" sz="1200" dirty="0"/>
              <a:t>duration</a:t>
            </a:r>
            <a:r>
              <a:rPr lang="en-US" sz="1200" dirty="0" smtClean="0"/>
              <a:t> 	</a:t>
            </a:r>
            <a:r>
              <a:rPr lang="en-US" sz="1200" dirty="0" err="1" smtClean="0"/>
              <a:t>R3</a:t>
            </a:r>
            <a:r>
              <a:rPr lang="en-US" sz="1200" dirty="0" smtClean="0"/>
              <a:t> </a:t>
            </a:r>
            <a:r>
              <a:rPr lang="en-US" sz="1200" dirty="0"/>
              <a:t>duration </a:t>
            </a:r>
            <a:r>
              <a:rPr lang="en-US" sz="1200" dirty="0" smtClean="0"/>
              <a:t>	</a:t>
            </a:r>
            <a:r>
              <a:rPr lang="en-US" sz="1200" dirty="0" err="1" smtClean="0"/>
              <a:t>R2</a:t>
            </a:r>
            <a:r>
              <a:rPr lang="en-US" sz="1200" dirty="0" smtClean="0"/>
              <a:t> </a:t>
            </a:r>
            <a:r>
              <a:rPr lang="en-US" sz="1200" dirty="0"/>
              <a:t>duration </a:t>
            </a:r>
            <a:r>
              <a:rPr lang="en-US" sz="1200" dirty="0" smtClean="0"/>
              <a:t>	</a:t>
            </a:r>
            <a:r>
              <a:rPr lang="en-US" sz="1200" dirty="0" err="1" smtClean="0"/>
              <a:t>R1</a:t>
            </a:r>
            <a:r>
              <a:rPr lang="en-US" sz="1200" dirty="0" smtClean="0"/>
              <a:t> duration</a:t>
            </a:r>
            <a:endParaRPr lang="en-GB" sz="12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3841250" y="4054933"/>
            <a:ext cx="0" cy="24442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846145" y="4312847"/>
            <a:ext cx="1019176" cy="21907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714375" y="4058108"/>
            <a:ext cx="0" cy="24442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025650" y="4293797"/>
            <a:ext cx="570045" cy="23415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571750" y="4058108"/>
            <a:ext cx="0" cy="24442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406775" y="4051758"/>
            <a:ext cx="0" cy="24442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4716095" y="4312847"/>
            <a:ext cx="523876" cy="2032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6409825" y="4300147"/>
            <a:ext cx="998670" cy="23415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871670" y="4617647"/>
            <a:ext cx="37465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5243145" y="4614472"/>
            <a:ext cx="37465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640020" y="4611297"/>
            <a:ext cx="37465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030545" y="4614472"/>
            <a:ext cx="37465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421070" y="5690797"/>
            <a:ext cx="31432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933333" y="5687622"/>
            <a:ext cx="1912937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371233" y="5682860"/>
            <a:ext cx="15621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6731294" y="4533563"/>
            <a:ext cx="0" cy="136283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C:\Users\jtan\Desktop\Logo-Lin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BC1B-9416-466C-AACD-8397FF0EB49B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MSWG: A New Traj. Meas. Systems for LT, LTB and BI ines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1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800" y="0"/>
            <a:ext cx="7437600" cy="8712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Linac2</a:t>
            </a:r>
            <a:r>
              <a:rPr lang="en-US" sz="4000" dirty="0" smtClean="0"/>
              <a:t> beams : Local bump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73119" y="1566153"/>
            <a:ext cx="413351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62AC"/>
                </a:solidFill>
              </a:rPr>
              <a:t>MD with </a:t>
            </a:r>
            <a:r>
              <a:rPr lang="en-US" sz="1600" b="1" dirty="0" err="1" smtClean="0">
                <a:solidFill>
                  <a:srgbClr val="0062AC"/>
                </a:solidFill>
              </a:rPr>
              <a:t>ISOGPS</a:t>
            </a:r>
            <a:r>
              <a:rPr lang="en-US" sz="1600" b="1" dirty="0" smtClean="0">
                <a:solidFill>
                  <a:srgbClr val="0062AC"/>
                </a:solidFill>
              </a:rPr>
              <a:t> beam</a:t>
            </a:r>
          </a:p>
          <a:p>
            <a:r>
              <a:rPr lang="en-US" sz="1600" dirty="0" smtClean="0"/>
              <a:t>Number of </a:t>
            </a:r>
            <a:r>
              <a:rPr lang="en-US" sz="1600" dirty="0" err="1" smtClean="0"/>
              <a:t>PSB</a:t>
            </a:r>
            <a:r>
              <a:rPr lang="en-US" sz="1600" dirty="0" smtClean="0"/>
              <a:t> turns 	= 12</a:t>
            </a:r>
          </a:p>
          <a:p>
            <a:r>
              <a:rPr lang="en-US" sz="1600" dirty="0" smtClean="0"/>
              <a:t>Useful pulse length		= </a:t>
            </a:r>
            <a:r>
              <a:rPr lang="en-US" sz="1600" dirty="0" err="1" smtClean="0"/>
              <a:t>20</a:t>
            </a:r>
            <a:r>
              <a:rPr lang="en-US" sz="1600" dirty="0" err="1" smtClean="0">
                <a:latin typeface="Symbol" pitchFamily="18" charset="2"/>
              </a:rPr>
              <a:t>m</a:t>
            </a:r>
            <a:r>
              <a:rPr lang="en-US" sz="1600" dirty="0" err="1" smtClean="0"/>
              <a:t>s</a:t>
            </a:r>
            <a:endParaRPr lang="en-US" sz="1600" dirty="0" smtClean="0"/>
          </a:p>
          <a:p>
            <a:r>
              <a:rPr lang="en-US" sz="1600" dirty="0" smtClean="0"/>
              <a:t>Average </a:t>
            </a:r>
            <a:r>
              <a:rPr lang="en-US" sz="1600" dirty="0" err="1" smtClean="0"/>
              <a:t>Linac2</a:t>
            </a:r>
            <a:r>
              <a:rPr lang="en-US" sz="1600" dirty="0" smtClean="0"/>
              <a:t> current 	= </a:t>
            </a:r>
            <a:r>
              <a:rPr lang="en-US" sz="1600" dirty="0" err="1" smtClean="0"/>
              <a:t>150mA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>
                <a:solidFill>
                  <a:srgbClr val="0062AC"/>
                </a:solidFill>
              </a:rPr>
              <a:t>Measurements taken with</a:t>
            </a:r>
          </a:p>
          <a:p>
            <a:r>
              <a:rPr lang="en-US" sz="1600" dirty="0" smtClean="0"/>
              <a:t>1/old UMA before its removal</a:t>
            </a:r>
          </a:p>
          <a:p>
            <a:r>
              <a:rPr lang="en-US" sz="1600" dirty="0" smtClean="0"/>
              <a:t>2/new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: coarse and fine scan</a:t>
            </a:r>
          </a:p>
          <a:p>
            <a:r>
              <a:rPr lang="en-US" sz="1600" dirty="0" smtClean="0"/>
              <a:t>Position are average values over 3-4 meas.</a:t>
            </a:r>
          </a:p>
          <a:p>
            <a:endParaRPr lang="en-US" sz="1600" dirty="0"/>
          </a:p>
          <a:p>
            <a:r>
              <a:rPr lang="en-US" sz="1600" b="1" dirty="0" smtClean="0">
                <a:solidFill>
                  <a:srgbClr val="0070C0"/>
                </a:solidFill>
              </a:rPr>
              <a:t>Comparison with optics simulations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(courtesy of A. Lombardi)</a:t>
            </a:r>
          </a:p>
          <a:p>
            <a:endParaRPr lang="en-US" sz="1600" dirty="0"/>
          </a:p>
          <a:p>
            <a:r>
              <a:rPr lang="en-US" sz="1600" b="1" dirty="0" smtClean="0">
                <a:solidFill>
                  <a:srgbClr val="009E47"/>
                </a:solidFill>
              </a:rPr>
              <a:t>Good agreement with optics simulations, better than the UMA of </a:t>
            </a:r>
            <a:r>
              <a:rPr lang="en-US" sz="1600" b="1" dirty="0" smtClean="0">
                <a:solidFill>
                  <a:srgbClr val="FF0000"/>
                </a:solidFill>
              </a:rPr>
              <a:t>unknown </a:t>
            </a:r>
            <a:r>
              <a:rPr lang="en-US" sz="1600" b="1" dirty="0">
                <a:solidFill>
                  <a:srgbClr val="FF0000"/>
                </a:solidFill>
              </a:rPr>
              <a:t>: </a:t>
            </a:r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b="1" dirty="0">
                <a:solidFill>
                  <a:srgbClr val="FF0000"/>
                </a:solidFill>
              </a:rPr>
              <a:t>-dependency </a:t>
            </a:r>
            <a:endParaRPr lang="en-US" sz="1600" b="1" dirty="0" smtClean="0">
              <a:solidFill>
                <a:srgbClr val="009E4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600" y="892471"/>
            <a:ext cx="4410739" cy="2881403"/>
          </a:xfrm>
          <a:prstGeom prst="rect">
            <a:avLst/>
          </a:prstGeom>
          <a:noFill/>
          <a:ln>
            <a:noFill/>
          </a:ln>
          <a:effectLst>
            <a:outerShdw blurRad="2413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185" y="3803657"/>
            <a:ext cx="4407188" cy="2879083"/>
          </a:xfrm>
          <a:prstGeom prst="rect">
            <a:avLst/>
          </a:prstGeom>
          <a:noFill/>
          <a:ln>
            <a:noFill/>
          </a:ln>
          <a:effectLst>
            <a:outerShdw blurRad="254000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tan\Desktop\Logo-Linac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00" y="0"/>
            <a:ext cx="854000" cy="8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jtan\AppData\Local\Temp\Rar$DR08.884\CERN-LogoPack\Outline\JPG\BLUE\LogoOutline-Blue-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400" cy="8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3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3142</TotalTime>
  <Words>1587</Words>
  <Application>Microsoft Office PowerPoint</Application>
  <PresentationFormat>On-screen Show (4:3)</PresentationFormat>
  <Paragraphs>347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 new trajectory measurement system for LT, LTB and BI lines</vt:lpstr>
      <vt:lpstr>Content</vt:lpstr>
      <vt:lpstr>The Linac2 to PSB trajectory system: dated mid 70’s</vt:lpstr>
      <vt:lpstr>UMA versus Striplines</vt:lpstr>
      <vt:lpstr>Linac4-based monitor and Acq. system</vt:lpstr>
      <vt:lpstr>PowerPoint Presentation</vt:lpstr>
      <vt:lpstr>BPM dependencies</vt:lpstr>
      <vt:lpstr>Software analysis in Linac2 beams </vt:lpstr>
      <vt:lpstr>Linac2 beams : Local bump</vt:lpstr>
      <vt:lpstr>Unexpected result</vt:lpstr>
      <vt:lpstr>Unexpected result (cont.)</vt:lpstr>
      <vt:lpstr>Stripline Resolution with SVD</vt:lpstr>
      <vt:lpstr>Stripline Resolution with SVD</vt:lpstr>
      <vt:lpstr>Status and Planning</vt:lpstr>
      <vt:lpstr>Conclusion</vt:lpstr>
      <vt:lpstr>Acknowledgement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trajectory measurement system for LT,LTB and BI lines</dc:title>
  <dc:creator>jtan</dc:creator>
  <cp:lastModifiedBy>jtan</cp:lastModifiedBy>
  <cp:revision>236</cp:revision>
  <cp:lastPrinted>2013-02-28T12:25:53Z</cp:lastPrinted>
  <dcterms:created xsi:type="dcterms:W3CDTF">2013-02-25T11:16:25Z</dcterms:created>
  <dcterms:modified xsi:type="dcterms:W3CDTF">2013-03-15T12:31:12Z</dcterms:modified>
</cp:coreProperties>
</file>