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79" r:id="rId6"/>
    <p:sldId id="282" r:id="rId7"/>
    <p:sldId id="264" r:id="rId8"/>
    <p:sldId id="269" r:id="rId9"/>
    <p:sldId id="265" r:id="rId10"/>
    <p:sldId id="283" r:id="rId11"/>
    <p:sldId id="260" r:id="rId12"/>
    <p:sldId id="263" r:id="rId13"/>
    <p:sldId id="272" r:id="rId14"/>
    <p:sldId id="284" r:id="rId15"/>
    <p:sldId id="270" r:id="rId16"/>
    <p:sldId id="271" r:id="rId17"/>
    <p:sldId id="285" r:id="rId18"/>
    <p:sldId id="268" r:id="rId19"/>
    <p:sldId id="286" r:id="rId20"/>
    <p:sldId id="275" r:id="rId21"/>
    <p:sldId id="277" r:id="rId22"/>
    <p:sldId id="267" r:id="rId23"/>
    <p:sldId id="276" r:id="rId24"/>
    <p:sldId id="278" r:id="rId25"/>
    <p:sldId id="274" r:id="rId26"/>
    <p:sldId id="273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D87B"/>
    <a:srgbClr val="1CF8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510" y="-2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8950A-63C4-4351-B542-8D008AB6D50B}" type="datetimeFigureOut">
              <a:rPr lang="en-GB" smtClean="0"/>
              <a:t>14/03/2013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56322-8603-4B0F-91D5-51644767EA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44881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8950A-63C4-4351-B542-8D008AB6D50B}" type="datetimeFigureOut">
              <a:rPr lang="en-GB" smtClean="0"/>
              <a:t>14/03/2013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56322-8603-4B0F-91D5-51644767EA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07445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8950A-63C4-4351-B542-8D008AB6D50B}" type="datetimeFigureOut">
              <a:rPr lang="en-GB" smtClean="0"/>
              <a:t>14/03/2013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56322-8603-4B0F-91D5-51644767EA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6359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8950A-63C4-4351-B542-8D008AB6D50B}" type="datetimeFigureOut">
              <a:rPr lang="en-GB" smtClean="0"/>
              <a:t>14/03/2013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56322-8603-4B0F-91D5-51644767EA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47370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8950A-63C4-4351-B542-8D008AB6D50B}" type="datetimeFigureOut">
              <a:rPr lang="en-GB" smtClean="0"/>
              <a:t>14/03/2013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56322-8603-4B0F-91D5-51644767EA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6768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8950A-63C4-4351-B542-8D008AB6D50B}" type="datetimeFigureOut">
              <a:rPr lang="en-GB" smtClean="0"/>
              <a:t>14/03/2013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56322-8603-4B0F-91D5-51644767EA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97286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8950A-63C4-4351-B542-8D008AB6D50B}" type="datetimeFigureOut">
              <a:rPr lang="en-GB" smtClean="0"/>
              <a:t>14/03/2013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56322-8603-4B0F-91D5-51644767EA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28700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8950A-63C4-4351-B542-8D008AB6D50B}" type="datetimeFigureOut">
              <a:rPr lang="en-GB" smtClean="0"/>
              <a:t>14/03/2013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56322-8603-4B0F-91D5-51644767EA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9491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8950A-63C4-4351-B542-8D008AB6D50B}" type="datetimeFigureOut">
              <a:rPr lang="en-GB" smtClean="0"/>
              <a:t>14/03/2013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56322-8603-4B0F-91D5-51644767EA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45263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8950A-63C4-4351-B542-8D008AB6D50B}" type="datetimeFigureOut">
              <a:rPr lang="en-GB" smtClean="0"/>
              <a:t>14/03/2013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56322-8603-4B0F-91D5-51644767EA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91976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8950A-63C4-4351-B542-8D008AB6D50B}" type="datetimeFigureOut">
              <a:rPr lang="en-GB" smtClean="0"/>
              <a:t>14/03/2013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56322-8603-4B0F-91D5-51644767EA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2851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8950A-63C4-4351-B542-8D008AB6D50B}" type="datetimeFigureOut">
              <a:rPr lang="en-GB" smtClean="0"/>
              <a:t>14/03/2013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356322-8603-4B0F-91D5-51644767EA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8460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0.png"/><Relationship Id="rId7" Type="http://schemas.openxmlformats.org/officeDocument/2006/relationships/image" Target="../media/image12.png"/><Relationship Id="rId12" Type="http://schemas.openxmlformats.org/officeDocument/2006/relationships/image" Target="../media/image15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0.png"/><Relationship Id="rId11" Type="http://schemas.openxmlformats.org/officeDocument/2006/relationships/image" Target="../media/image15.png"/><Relationship Id="rId5" Type="http://schemas.openxmlformats.org/officeDocument/2006/relationships/image" Target="../media/image100.png"/><Relationship Id="rId10" Type="http://schemas.openxmlformats.org/officeDocument/2006/relationships/image" Target="../media/image5.png"/><Relationship Id="rId9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hyperlink" Target="http://rcalaga.web.cern.ch/rcalaga/PUBS/PAC09/FR5RFP034.pdf" TargetMode="External"/><Relationship Id="rId7" Type="http://schemas.openxmlformats.org/officeDocument/2006/relationships/image" Target="../media/image3.png"/><Relationship Id="rId2" Type="http://schemas.openxmlformats.org/officeDocument/2006/relationships/hyperlink" Target="http://accelconf.web.cern.ch/accelconf/e04/PAPERS/WEPLT046.PDF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microsoft.com/office/2007/relationships/hdphoto" Target="../media/hdphoto1.wdp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5"/>
          <p:cNvSpPr>
            <a:spLocks noChangeArrowheads="1"/>
          </p:cNvSpPr>
          <p:nvPr/>
        </p:nvSpPr>
        <p:spPr bwMode="auto">
          <a:xfrm>
            <a:off x="1" y="-6229"/>
            <a:ext cx="9144000" cy="1188467"/>
          </a:xfrm>
          <a:prstGeom prst="roundRect">
            <a:avLst>
              <a:gd name="adj" fmla="val 125"/>
            </a:avLst>
          </a:prstGeom>
          <a:solidFill>
            <a:srgbClr val="004A4A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58335" y="2024726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N. Biancacci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3530290" y="5157192"/>
            <a:ext cx="183255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dirty="0" smtClean="0"/>
              <a:t>MSWG 15-03-2013</a:t>
            </a:r>
            <a:endParaRPr lang="en-GB" sz="1600" dirty="0"/>
          </a:p>
        </p:txBody>
      </p:sp>
      <p:sp>
        <p:nvSpPr>
          <p:cNvPr id="7" name="Rectangle 6"/>
          <p:cNvSpPr/>
          <p:nvPr/>
        </p:nvSpPr>
        <p:spPr>
          <a:xfrm>
            <a:off x="1535786" y="1367103"/>
            <a:ext cx="60724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b="1" dirty="0" smtClean="0"/>
              <a:t>CERN PS impedance localization update</a:t>
            </a:r>
            <a:endParaRPr lang="en-US" sz="2800" b="1" dirty="0"/>
          </a:p>
        </p:txBody>
      </p:sp>
      <p:sp>
        <p:nvSpPr>
          <p:cNvPr id="9" name="AutoShape 5"/>
          <p:cNvSpPr>
            <a:spLocks noChangeArrowheads="1"/>
          </p:cNvSpPr>
          <p:nvPr/>
        </p:nvSpPr>
        <p:spPr bwMode="auto">
          <a:xfrm>
            <a:off x="-14512" y="5673910"/>
            <a:ext cx="9144000" cy="1188467"/>
          </a:xfrm>
          <a:prstGeom prst="roundRect">
            <a:avLst>
              <a:gd name="adj" fmla="val 125"/>
            </a:avLst>
          </a:prstGeom>
          <a:solidFill>
            <a:srgbClr val="004A4A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14319" y="2903488"/>
            <a:ext cx="4464496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dirty="0" smtClean="0"/>
              <a:t>Transverse impedance localization method</a:t>
            </a:r>
          </a:p>
          <a:p>
            <a:pPr algn="ctr">
              <a:lnSpc>
                <a:spcPct val="150000"/>
              </a:lnSpc>
            </a:pPr>
            <a:r>
              <a:rPr lang="en-US" dirty="0" smtClean="0"/>
              <a:t>Application to the PS</a:t>
            </a:r>
          </a:p>
          <a:p>
            <a:pPr algn="ctr">
              <a:lnSpc>
                <a:spcPct val="150000"/>
              </a:lnSpc>
            </a:pPr>
            <a:r>
              <a:rPr lang="en-US" dirty="0" smtClean="0"/>
              <a:t>Conclusion and Outlook</a:t>
            </a:r>
            <a:endParaRPr lang="en-GB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3307560" y="2708920"/>
            <a:ext cx="224676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3307560" y="4797152"/>
            <a:ext cx="224676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30242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hevron 20"/>
          <p:cNvSpPr/>
          <p:nvPr/>
        </p:nvSpPr>
        <p:spPr>
          <a:xfrm>
            <a:off x="6228184" y="3284984"/>
            <a:ext cx="1152128" cy="864096"/>
          </a:xfrm>
          <a:prstGeom prst="chevron">
            <a:avLst/>
          </a:prstGeom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337869" y="2348879"/>
            <a:ext cx="2376264" cy="2736304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4549933" y="3356991"/>
            <a:ext cx="2016224" cy="36004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Global impedance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4547290" y="3887987"/>
            <a:ext cx="2009633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Local impedance</a:t>
            </a:r>
            <a:endParaRPr lang="en-GB" dirty="0"/>
          </a:p>
        </p:txBody>
      </p:sp>
      <p:sp>
        <p:nvSpPr>
          <p:cNvPr id="10" name="Pentagon 9"/>
          <p:cNvSpPr/>
          <p:nvPr/>
        </p:nvSpPr>
        <p:spPr>
          <a:xfrm>
            <a:off x="305856" y="2348879"/>
            <a:ext cx="1601848" cy="879497"/>
          </a:xfrm>
          <a:prstGeom prst="homePlat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Theory</a:t>
            </a:r>
            <a:endParaRPr lang="en-GB" dirty="0"/>
          </a:p>
        </p:txBody>
      </p:sp>
      <p:sp>
        <p:nvSpPr>
          <p:cNvPr id="11" name="Chevron 10"/>
          <p:cNvSpPr/>
          <p:nvPr/>
        </p:nvSpPr>
        <p:spPr>
          <a:xfrm>
            <a:off x="1891938" y="2348879"/>
            <a:ext cx="2317576" cy="864096"/>
          </a:xfrm>
          <a:prstGeom prst="chevron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Impedance budget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4" name="Pentagon 13"/>
          <p:cNvSpPr/>
          <p:nvPr/>
        </p:nvSpPr>
        <p:spPr>
          <a:xfrm>
            <a:off x="305856" y="4221088"/>
            <a:ext cx="1601848" cy="879497"/>
          </a:xfrm>
          <a:prstGeom prst="homePlat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Machine</a:t>
            </a:r>
            <a:endParaRPr lang="en-GB" dirty="0"/>
          </a:p>
        </p:txBody>
      </p:sp>
      <p:sp>
        <p:nvSpPr>
          <p:cNvPr id="15" name="Chevron 14"/>
          <p:cNvSpPr/>
          <p:nvPr/>
        </p:nvSpPr>
        <p:spPr>
          <a:xfrm>
            <a:off x="1890252" y="4221087"/>
            <a:ext cx="2319262" cy="864096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Measurement accuracy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688704" y="2911366"/>
            <a:ext cx="16745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Estimations</a:t>
            </a:r>
            <a:endParaRPr lang="en-GB" sz="2000" b="1" dirty="0"/>
          </a:p>
        </p:txBody>
      </p:sp>
      <p:sp>
        <p:nvSpPr>
          <p:cNvPr id="19" name="Chevron 18"/>
          <p:cNvSpPr/>
          <p:nvPr/>
        </p:nvSpPr>
        <p:spPr>
          <a:xfrm>
            <a:off x="3906153" y="4194867"/>
            <a:ext cx="831899" cy="864096"/>
          </a:xfrm>
          <a:prstGeom prst="chevron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0" name="Chevron 19"/>
          <p:cNvSpPr/>
          <p:nvPr/>
        </p:nvSpPr>
        <p:spPr>
          <a:xfrm>
            <a:off x="3923928" y="2357824"/>
            <a:ext cx="831899" cy="864096"/>
          </a:xfrm>
          <a:prstGeom prst="chevron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3" name="Flowchart: Process 22"/>
          <p:cNvSpPr/>
          <p:nvPr/>
        </p:nvSpPr>
        <p:spPr>
          <a:xfrm>
            <a:off x="7596336" y="2564904"/>
            <a:ext cx="792088" cy="2376264"/>
          </a:xfrm>
          <a:prstGeom prst="flowChartProcess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sz="2800" dirty="0" smtClean="0"/>
              <a:t>Measurements</a:t>
            </a:r>
            <a:endParaRPr lang="en-GB" sz="2800" dirty="0"/>
          </a:p>
        </p:txBody>
      </p:sp>
      <p:sp>
        <p:nvSpPr>
          <p:cNvPr id="26" name="AutoShape 5"/>
          <p:cNvSpPr>
            <a:spLocks noChangeArrowheads="1"/>
          </p:cNvSpPr>
          <p:nvPr/>
        </p:nvSpPr>
        <p:spPr bwMode="auto">
          <a:xfrm>
            <a:off x="1" y="-7481"/>
            <a:ext cx="9144000" cy="900435"/>
          </a:xfrm>
          <a:prstGeom prst="roundRect">
            <a:avLst>
              <a:gd name="adj" fmla="val 125"/>
            </a:avLst>
          </a:prstGeom>
          <a:solidFill>
            <a:srgbClr val="004A4A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Impedance Budget Flowchart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7" name="U-Turn Arrow 16"/>
          <p:cNvSpPr/>
          <p:nvPr/>
        </p:nvSpPr>
        <p:spPr>
          <a:xfrm flipH="1">
            <a:off x="2771800" y="1141209"/>
            <a:ext cx="5297291" cy="720080"/>
          </a:xfrm>
          <a:prstGeom prst="uturnArrow">
            <a:avLst>
              <a:gd name="adj1" fmla="val 25000"/>
              <a:gd name="adj2" fmla="val 25000"/>
              <a:gd name="adj3" fmla="val 31568"/>
              <a:gd name="adj4" fmla="val 43750"/>
              <a:gd name="adj5" fmla="val 99083"/>
            </a:avLst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355976" y="1340768"/>
            <a:ext cx="24889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RECONSTRUCTION</a:t>
            </a:r>
            <a:endParaRPr lang="en-GB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5823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9CCF3-2AAC-494C-9E75-CDFD86AF792C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287525" y="980728"/>
            <a:ext cx="85689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 smtClean="0"/>
              <a:t>The uncertainty chain:</a:t>
            </a:r>
            <a:endParaRPr lang="en-GB" sz="1600" dirty="0"/>
          </a:p>
        </p:txBody>
      </p:sp>
      <p:sp>
        <p:nvSpPr>
          <p:cNvPr id="9" name="AutoShape 5"/>
          <p:cNvSpPr>
            <a:spLocks noChangeArrowheads="1"/>
          </p:cNvSpPr>
          <p:nvPr/>
        </p:nvSpPr>
        <p:spPr bwMode="auto">
          <a:xfrm>
            <a:off x="-20746" y="-63723"/>
            <a:ext cx="9144000" cy="900435"/>
          </a:xfrm>
          <a:prstGeom prst="roundRect">
            <a:avLst>
              <a:gd name="adj" fmla="val 125"/>
            </a:avLst>
          </a:prstGeom>
          <a:solidFill>
            <a:srgbClr val="004A4A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46336" y="97468"/>
            <a:ext cx="734477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Machine</a:t>
            </a:r>
            <a:endParaRPr lang="en-US" sz="2400" b="1" dirty="0">
              <a:solidFill>
                <a:schemeClr val="bg1"/>
              </a:solidFill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303" y="2060848"/>
            <a:ext cx="1073909" cy="11293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81548" y="3333454"/>
            <a:ext cx="14714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BPM system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7198652" y="2359571"/>
                <a:ext cx="1152128" cy="562975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b="0" i="0" smtClean="0">
                          <a:latin typeface="Cambria Math"/>
                        </a:rPr>
                        <m:t>NSR</m:t>
                      </m:r>
                      <m:r>
                        <a:rPr lang="en-GB" b="0" i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i="1" smtClean="0">
                                  <a:latin typeface="Cambria Math"/>
                                  <a:ea typeface="Cambria Math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</m:num>
                        <m:den>
                          <m:r>
                            <a:rPr lang="en-GB" b="0" i="1" smtClean="0">
                              <a:latin typeface="Cambria Math"/>
                            </a:rPr>
                            <m:t>𝐴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8652" y="2359571"/>
                <a:ext cx="1152128" cy="56297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Straight Arrow Connector 14"/>
          <p:cNvCxnSpPr/>
          <p:nvPr/>
        </p:nvCxnSpPr>
        <p:spPr>
          <a:xfrm flipV="1">
            <a:off x="8724941" y="2694204"/>
            <a:ext cx="387409" cy="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3597297" y="5104198"/>
                <a:ext cx="602024" cy="394019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/>
                              <a:ea typeface="Cambria Math"/>
                            </a:rPr>
                            <m:t>𝜎</m:t>
                          </m:r>
                        </m:e>
                        <m:sub>
                          <m:r>
                            <a:rPr lang="en-GB" i="1" smtClean="0">
                              <a:latin typeface="Cambria Math"/>
                              <a:ea typeface="Cambria Math"/>
                            </a:rPr>
                            <m:t>∆</m:t>
                          </m:r>
                          <m:r>
                            <a:rPr lang="en-GB" i="1" smtClean="0">
                              <a:latin typeface="Cambria Math"/>
                              <a:ea typeface="Cambria Math"/>
                            </a:rPr>
                            <m:t>𝜑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7297" y="5104198"/>
                <a:ext cx="602024" cy="394019"/>
              </a:xfrm>
              <a:prstGeom prst="rect">
                <a:avLst/>
              </a:prstGeom>
              <a:blipFill rotWithShape="1">
                <a:blip r:embed="rId5"/>
                <a:stretch>
                  <a:fillRect b="-144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Straight Arrow Connector 17"/>
          <p:cNvCxnSpPr/>
          <p:nvPr/>
        </p:nvCxnSpPr>
        <p:spPr>
          <a:xfrm flipV="1">
            <a:off x="4377059" y="5301210"/>
            <a:ext cx="387409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/>
              <p:cNvSpPr/>
              <p:nvPr/>
            </p:nvSpPr>
            <p:spPr>
              <a:xfrm>
                <a:off x="6572775" y="5018563"/>
                <a:ext cx="620939" cy="538609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/>
                              <a:ea typeface="Cambria Math"/>
                            </a:rPr>
                            <m:t>𝜎</m:t>
                          </m:r>
                        </m:e>
                        <m:sub>
                          <m:f>
                            <m:fPr>
                              <m:ctrlPr>
                                <a:rPr lang="en-GB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GB" i="1">
                                  <a:latin typeface="Cambria Math"/>
                                  <a:ea typeface="Cambria Math"/>
                                </a:rPr>
                                <m:t>∆</m:t>
                              </m:r>
                              <m:r>
                                <a:rPr lang="en-GB" i="1">
                                  <a:latin typeface="Cambria Math"/>
                                  <a:ea typeface="Cambria Math"/>
                                </a:rPr>
                                <m:t>𝜑</m:t>
                              </m:r>
                            </m:num>
                            <m:den>
                              <m:r>
                                <a:rPr lang="en-GB" i="1" smtClean="0">
                                  <a:latin typeface="Cambria Math"/>
                                  <a:ea typeface="Cambria Math"/>
                                </a:rPr>
                                <m:t>∆</m:t>
                              </m:r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𝑁</m:t>
                              </m:r>
                            </m:den>
                          </m:f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9" name="Rectangle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72775" y="5018563"/>
                <a:ext cx="620939" cy="538609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CCCCCC"/>
              </a:clrFrom>
              <a:clrTo>
                <a:srgbClr val="CCCCC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7280" y="2814183"/>
            <a:ext cx="1457325" cy="1190625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cxnSp>
        <p:nvCxnSpPr>
          <p:cNvPr id="24" name="Straight Arrow Connector 23"/>
          <p:cNvCxnSpPr/>
          <p:nvPr/>
        </p:nvCxnSpPr>
        <p:spPr>
          <a:xfrm>
            <a:off x="4764468" y="2750247"/>
            <a:ext cx="276977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7" name="Left Brace 16"/>
          <p:cNvSpPr/>
          <p:nvPr/>
        </p:nvSpPr>
        <p:spPr>
          <a:xfrm>
            <a:off x="1790291" y="1716363"/>
            <a:ext cx="305301" cy="2144685"/>
          </a:xfrm>
          <a:prstGeom prst="leftBrace">
            <a:avLst>
              <a:gd name="adj1" fmla="val 65403"/>
              <a:gd name="adj2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5994573" y="2758530"/>
            <a:ext cx="396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A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986501" y="3022648"/>
            <a:ext cx="19321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Noise Signal Ratio</a:t>
            </a:r>
            <a:endParaRPr lang="en-GB" sz="1600" dirty="0"/>
          </a:p>
        </p:txBody>
      </p:sp>
      <p:sp>
        <p:nvSpPr>
          <p:cNvPr id="35" name="TextBox 34"/>
          <p:cNvSpPr txBox="1"/>
          <p:nvPr/>
        </p:nvSpPr>
        <p:spPr>
          <a:xfrm>
            <a:off x="3154878" y="5663706"/>
            <a:ext cx="14868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Phase advance accuracy</a:t>
            </a:r>
            <a:endParaRPr lang="en-GB" sz="1600" dirty="0"/>
          </a:p>
        </p:txBody>
      </p:sp>
      <p:sp>
        <p:nvSpPr>
          <p:cNvPr id="36" name="TextBox 35"/>
          <p:cNvSpPr txBox="1"/>
          <p:nvPr/>
        </p:nvSpPr>
        <p:spPr>
          <a:xfrm>
            <a:off x="6245095" y="5780376"/>
            <a:ext cx="14868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Phase advance slope accuracy</a:t>
            </a:r>
            <a:endParaRPr lang="en-GB" sz="1600" dirty="0"/>
          </a:p>
        </p:txBody>
      </p:sp>
      <p:pic>
        <p:nvPicPr>
          <p:cNvPr id="37" name="Picture 36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CCCCCC"/>
              </a:clrFrom>
              <a:clrTo>
                <a:srgbClr val="CCCCC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8969" y="1618336"/>
            <a:ext cx="1573945" cy="10883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5267247" y="2814183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FFT</a:t>
            </a:r>
            <a:endParaRPr lang="en-GB" dirty="0"/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6734315" y="2694205"/>
            <a:ext cx="276977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V="1">
            <a:off x="239050" y="5301208"/>
            <a:ext cx="387409" cy="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42" name="Picture 41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CCCCCC"/>
              </a:clrFrom>
              <a:clrTo>
                <a:srgbClr val="CCCCC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992" y="5322448"/>
            <a:ext cx="1573945" cy="10883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0" name="Curved Connector 29"/>
          <p:cNvCxnSpPr/>
          <p:nvPr/>
        </p:nvCxnSpPr>
        <p:spPr>
          <a:xfrm rot="5400000" flipH="1" flipV="1">
            <a:off x="631534" y="5152955"/>
            <a:ext cx="1512170" cy="512533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54" name="Oval 53"/>
          <p:cNvSpPr/>
          <p:nvPr/>
        </p:nvSpPr>
        <p:spPr>
          <a:xfrm>
            <a:off x="1065992" y="6136486"/>
            <a:ext cx="119656" cy="548680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2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241" y="5660510"/>
            <a:ext cx="392030" cy="4122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3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7619" y="4723752"/>
            <a:ext cx="392030" cy="4122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" name="Picture 40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CCCCCC"/>
              </a:clrFrom>
              <a:clrTo>
                <a:srgbClr val="CCCCC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4469" y="4385690"/>
            <a:ext cx="1573945" cy="10883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4" name="Picture 2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69" t="42022" r="71226" b="46894"/>
          <a:stretch/>
        </p:blipFill>
        <p:spPr bwMode="auto">
          <a:xfrm>
            <a:off x="5000472" y="4929878"/>
            <a:ext cx="1352813" cy="851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6" name="Rounded Rectangle 55"/>
          <p:cNvSpPr/>
          <p:nvPr/>
        </p:nvSpPr>
        <p:spPr>
          <a:xfrm>
            <a:off x="5801339" y="5355426"/>
            <a:ext cx="660009" cy="215089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Rounded Rectangle 65"/>
          <p:cNvSpPr/>
          <p:nvPr/>
        </p:nvSpPr>
        <p:spPr>
          <a:xfrm>
            <a:off x="5002181" y="4807765"/>
            <a:ext cx="515300" cy="244227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Rounded Rectangle 66"/>
          <p:cNvSpPr/>
          <p:nvPr/>
        </p:nvSpPr>
        <p:spPr>
          <a:xfrm>
            <a:off x="4844080" y="5355426"/>
            <a:ext cx="317033" cy="244227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8" name="Picture 4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CCCCCC"/>
              </a:clrFrom>
              <a:clrTo>
                <a:srgbClr val="CCCCC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735" y="2235240"/>
            <a:ext cx="2935346" cy="12413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26"/>
              <p:cNvSpPr/>
              <p:nvPr/>
            </p:nvSpPr>
            <p:spPr>
              <a:xfrm>
                <a:off x="2833496" y="2271726"/>
                <a:ext cx="48269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/>
                              <a:ea typeface="Cambria Math"/>
                            </a:rPr>
                            <m:t>𝜎</m:t>
                          </m:r>
                        </m:e>
                        <m:sub>
                          <m:r>
                            <a:rPr lang="en-GB" i="1">
                              <a:latin typeface="Cambria Math"/>
                            </a:rPr>
                            <m:t>𝑛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7" name="Rectangle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3496" y="2271726"/>
                <a:ext cx="482696" cy="369332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463984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9" grpId="0" animBg="1"/>
      <p:bldP spid="17" grpId="0" animBg="1"/>
      <p:bldP spid="20" grpId="0"/>
      <p:bldP spid="34" grpId="0"/>
      <p:bldP spid="35" grpId="0"/>
      <p:bldP spid="36" grpId="0"/>
      <p:bldP spid="28" grpId="0"/>
      <p:bldP spid="54" grpId="0" animBg="1"/>
      <p:bldP spid="2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AutoShape 5"/>
          <p:cNvSpPr>
            <a:spLocks noChangeArrowheads="1"/>
          </p:cNvSpPr>
          <p:nvPr/>
        </p:nvSpPr>
        <p:spPr bwMode="auto">
          <a:xfrm>
            <a:off x="-20746" y="-63723"/>
            <a:ext cx="9144000" cy="900435"/>
          </a:xfrm>
          <a:prstGeom prst="roundRect">
            <a:avLst>
              <a:gd name="adj" fmla="val 125"/>
            </a:avLst>
          </a:prstGeom>
          <a:solidFill>
            <a:srgbClr val="004A4A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946336" y="97468"/>
            <a:ext cx="734477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Accuracy of phase advance </a:t>
            </a:r>
            <a:r>
              <a:rPr lang="en-US" sz="2400" b="1" dirty="0" smtClean="0">
                <a:solidFill>
                  <a:schemeClr val="bg1"/>
                </a:solidFill>
              </a:rPr>
              <a:t>measurements</a:t>
            </a:r>
            <a:endParaRPr lang="en-US" b="1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/>
              <p:cNvSpPr/>
              <p:nvPr/>
            </p:nvSpPr>
            <p:spPr>
              <a:xfrm>
                <a:off x="2843808" y="3065775"/>
                <a:ext cx="2088232" cy="69256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/>
                              <a:ea typeface="Cambria Math"/>
                            </a:rPr>
                            <m:t>𝜎</m:t>
                          </m:r>
                        </m:e>
                        <m:sub>
                          <m:f>
                            <m:fPr>
                              <m:ctrlPr>
                                <a:rPr lang="en-GB" i="1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GB" i="1">
                                  <a:latin typeface="Cambria Math"/>
                                  <a:ea typeface="Cambria Math"/>
                                </a:rPr>
                                <m:t>∆</m:t>
                              </m:r>
                              <m:r>
                                <a:rPr lang="en-GB" i="1">
                                  <a:latin typeface="Cambria Math"/>
                                  <a:ea typeface="Cambria Math"/>
                                </a:rPr>
                                <m:t>𝜑</m:t>
                              </m:r>
                            </m:num>
                            <m:den>
                              <m:r>
                                <a:rPr lang="en-GB" i="1">
                                  <a:latin typeface="Cambria Math"/>
                                  <a:ea typeface="Cambria Math"/>
                                </a:rPr>
                                <m:t>∆</m:t>
                              </m:r>
                              <m:r>
                                <a:rPr lang="en-GB" i="1">
                                  <a:latin typeface="Cambria Math"/>
                                  <a:ea typeface="Cambria Math"/>
                                </a:rPr>
                                <m:t>𝑁</m:t>
                              </m:r>
                            </m:den>
                          </m:f>
                        </m:sub>
                      </m:sSub>
                      <m:r>
                        <a:rPr lang="en-GB" i="1" smtClean="0">
                          <a:latin typeface="Cambria Math"/>
                          <a:ea typeface="Cambria Math"/>
                          <a:sym typeface="Symbol"/>
                        </a:rPr>
                        <m:t></m:t>
                      </m:r>
                      <m:f>
                        <m:fPr>
                          <m:ctrlPr>
                            <a:rPr lang="en-GB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𝑁𝑆𝑅</m:t>
                          </m:r>
                        </m:num>
                        <m:den>
                          <m:sSub>
                            <m:sSubPr>
                              <m:ctrlPr>
                                <a:rPr lang="en-GB" i="1" smtClean="0">
                                  <a:solidFill>
                                    <a:srgbClr val="00B0F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srgbClr val="00B0F0"/>
                                  </a:solidFill>
                                  <a:latin typeface="Cambria Math"/>
                                  <a:ea typeface="Cambria Math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GB" b="0" i="1" smtClean="0">
                                  <a:solidFill>
                                    <a:srgbClr val="00B0F0"/>
                                  </a:solidFill>
                                  <a:latin typeface="Cambria Math"/>
                                  <a:ea typeface="Cambria Math"/>
                                </a:rPr>
                                <m:t>𝑋</m:t>
                              </m:r>
                            </m:sub>
                          </m:sSub>
                          <m:rad>
                            <m:radPr>
                              <m:degHide m:val="on"/>
                              <m:ctrlPr>
                                <a:rPr lang="en-US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𝑁</m:t>
                              </m:r>
                            </m:e>
                          </m:rad>
                          <m:rad>
                            <m:radPr>
                              <m:degHide m:val="on"/>
                              <m:ctrlPr>
                                <a:rPr lang="en-GB" i="1" smtClean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b="0" i="1" smtClean="0">
                                  <a:latin typeface="Cambria Math"/>
                                </a:rPr>
                                <m:t>𝑀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28" name="Rectangle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3808" y="3065775"/>
                <a:ext cx="2088232" cy="69256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Straight Arrow Connector 18"/>
          <p:cNvCxnSpPr/>
          <p:nvPr/>
        </p:nvCxnSpPr>
        <p:spPr>
          <a:xfrm flipV="1">
            <a:off x="4644008" y="2849751"/>
            <a:ext cx="432048" cy="21602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5220072" y="2348880"/>
            <a:ext cx="307103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To be </a:t>
            </a:r>
            <a:r>
              <a:rPr lang="en-GB" sz="1400" dirty="0" smtClean="0">
                <a:solidFill>
                  <a:srgbClr val="FF0000"/>
                </a:solidFill>
              </a:rPr>
              <a:t>reduced</a:t>
            </a:r>
            <a:r>
              <a:rPr lang="en-GB" sz="1400" dirty="0" smtClean="0"/>
              <a:t> </a:t>
            </a:r>
            <a:br>
              <a:rPr lang="en-GB" sz="1400" dirty="0" smtClean="0"/>
            </a:br>
            <a:r>
              <a:rPr lang="en-GB" sz="1400" dirty="0" smtClean="0"/>
              <a:t>(noise level, kicker strength, BPMs gain, BPM transfer function)</a:t>
            </a:r>
            <a:endParaRPr lang="en-GB" sz="1400" dirty="0"/>
          </a:p>
        </p:txBody>
      </p:sp>
      <p:cxnSp>
        <p:nvCxnSpPr>
          <p:cNvPr id="24" name="Straight Arrow Connector 23"/>
          <p:cNvCxnSpPr/>
          <p:nvPr/>
        </p:nvCxnSpPr>
        <p:spPr>
          <a:xfrm flipH="1">
            <a:off x="2123728" y="3758337"/>
            <a:ext cx="1512168" cy="531574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8" name="TextBox 2047"/>
          <p:cNvSpPr txBox="1"/>
          <p:nvPr/>
        </p:nvSpPr>
        <p:spPr>
          <a:xfrm>
            <a:off x="467544" y="4433927"/>
            <a:ext cx="331236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To be </a:t>
            </a:r>
            <a:r>
              <a:rPr lang="en-GB" sz="1400" dirty="0" smtClean="0">
                <a:solidFill>
                  <a:srgbClr val="00B050"/>
                </a:solidFill>
              </a:rPr>
              <a:t>increased</a:t>
            </a:r>
            <a:r>
              <a:rPr lang="en-GB" sz="1400" dirty="0" smtClean="0"/>
              <a:t>: It is the width of the scan of intensity. Upper threshold can be TMCI. Lower is BPM sensitivity.</a:t>
            </a:r>
            <a:endParaRPr lang="en-GB" sz="1400" dirty="0"/>
          </a:p>
        </p:txBody>
      </p:sp>
      <p:cxnSp>
        <p:nvCxnSpPr>
          <p:cNvPr id="2051" name="Straight Arrow Connector 2050"/>
          <p:cNvCxnSpPr/>
          <p:nvPr/>
        </p:nvCxnSpPr>
        <p:spPr>
          <a:xfrm>
            <a:off x="4283968" y="3857863"/>
            <a:ext cx="432048" cy="576064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5" name="TextBox 2054"/>
          <p:cNvSpPr txBox="1"/>
          <p:nvPr/>
        </p:nvSpPr>
        <p:spPr>
          <a:xfrm>
            <a:off x="4391472" y="4513912"/>
            <a:ext cx="306084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To be </a:t>
            </a:r>
            <a:r>
              <a:rPr lang="en-GB" sz="1400" dirty="0" smtClean="0">
                <a:solidFill>
                  <a:srgbClr val="00B050"/>
                </a:solidFill>
              </a:rPr>
              <a:t>increased: </a:t>
            </a:r>
            <a:r>
              <a:rPr lang="en-GB" sz="1400" dirty="0" smtClean="0"/>
              <a:t>N=Number of turns. Depends on ability on hardware and data </a:t>
            </a:r>
            <a:r>
              <a:rPr lang="en-GB" sz="1400" dirty="0" err="1" smtClean="0"/>
              <a:t>trasmission</a:t>
            </a:r>
            <a:r>
              <a:rPr lang="en-GB" sz="1400" dirty="0"/>
              <a:t> </a:t>
            </a:r>
            <a:r>
              <a:rPr lang="en-GB" sz="1400" dirty="0" smtClean="0"/>
              <a:t>from BPM to storage.</a:t>
            </a:r>
            <a:endParaRPr lang="en-GB" sz="1400" dirty="0"/>
          </a:p>
        </p:txBody>
      </p:sp>
      <p:cxnSp>
        <p:nvCxnSpPr>
          <p:cNvPr id="2057" name="Straight Arrow Connector 2056"/>
          <p:cNvCxnSpPr/>
          <p:nvPr/>
        </p:nvCxnSpPr>
        <p:spPr>
          <a:xfrm>
            <a:off x="4716016" y="3641839"/>
            <a:ext cx="360040" cy="1164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59" name="TextBox 2058"/>
          <p:cNvSpPr txBox="1"/>
          <p:nvPr/>
        </p:nvSpPr>
        <p:spPr>
          <a:xfrm>
            <a:off x="5220072" y="3412056"/>
            <a:ext cx="36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To be </a:t>
            </a:r>
            <a:r>
              <a:rPr lang="en-GB" sz="1400" dirty="0">
                <a:solidFill>
                  <a:srgbClr val="00B050"/>
                </a:solidFill>
              </a:rPr>
              <a:t>increased</a:t>
            </a:r>
            <a:r>
              <a:rPr lang="en-GB" sz="1400" dirty="0" smtClean="0">
                <a:solidFill>
                  <a:srgbClr val="00B050"/>
                </a:solidFill>
              </a:rPr>
              <a:t>:</a:t>
            </a:r>
            <a:r>
              <a:rPr lang="en-GB" sz="1400" dirty="0" smtClean="0"/>
              <a:t> M= number of measurements. Usually a 100 points it’s the case.</a:t>
            </a:r>
            <a:endParaRPr lang="en-GB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323528" y="1124744"/>
                <a:ext cx="7967582" cy="8327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Given a set of </a:t>
                </a:r>
                <a:r>
                  <a:rPr lang="en-GB" b="1" dirty="0" smtClean="0"/>
                  <a:t>M</a:t>
                </a:r>
                <a:r>
                  <a:rPr lang="en-GB" dirty="0" smtClean="0"/>
                  <a:t> measurements of </a:t>
                </a:r>
                <a14:m>
                  <m:oMath xmlns:m="http://schemas.openxmlformats.org/officeDocument/2006/math">
                    <m:r>
                      <a:rPr lang="en-GB" b="1" i="1" dirty="0" smtClean="0">
                        <a:latin typeface="Cambria Math"/>
                        <a:ea typeface="Cambria Math"/>
                      </a:rPr>
                      <m:t>∆</m:t>
                    </m:r>
                    <m:r>
                      <a:rPr lang="en-GB" b="1" i="1" dirty="0" smtClean="0">
                        <a:latin typeface="Cambria Math"/>
                        <a:ea typeface="Cambria Math"/>
                      </a:rPr>
                      <m:t>𝝋</m:t>
                    </m:r>
                  </m:oMath>
                </a14:m>
                <a:r>
                  <a:rPr lang="en-GB" b="1" dirty="0" smtClean="0"/>
                  <a:t> </a:t>
                </a:r>
                <a:r>
                  <a:rPr lang="en-GB" dirty="0" smtClean="0"/>
                  <a:t>with equal error bars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b="1" i="1">
                            <a:latin typeface="Cambria Math"/>
                            <a:ea typeface="Cambria Math"/>
                          </a:rPr>
                          <m:t>𝝈</m:t>
                        </m:r>
                      </m:e>
                      <m:sub>
                        <m:r>
                          <a:rPr lang="en-GB" b="1" i="1">
                            <a:latin typeface="Cambria Math"/>
                            <a:ea typeface="Cambria Math"/>
                          </a:rPr>
                          <m:t>∆</m:t>
                        </m:r>
                        <m:r>
                          <a:rPr lang="en-GB" b="1" i="1">
                            <a:latin typeface="Cambria Math"/>
                            <a:ea typeface="Cambria Math"/>
                          </a:rPr>
                          <m:t>𝝋</m:t>
                        </m:r>
                      </m:sub>
                    </m:sSub>
                  </m:oMath>
                </a14:m>
                <a:r>
                  <a:rPr lang="en-GB" dirty="0" smtClean="0"/>
                  <a:t>, obtained along an intensity scan </a:t>
                </a:r>
                <a:r>
                  <a:rPr lang="en-GB" b="1" dirty="0" smtClean="0"/>
                  <a:t>X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en-GB" dirty="0" smtClean="0"/>
                  <a:t>, we can calculate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b="1" i="1">
                            <a:latin typeface="Cambria Math"/>
                            <a:ea typeface="Cambria Math"/>
                          </a:rPr>
                          <m:t>𝝈</m:t>
                        </m:r>
                      </m:e>
                      <m:sub>
                        <m:f>
                          <m:fPr>
                            <m:ctrlPr>
                              <a:rPr lang="en-GB" b="1" i="1" smtClean="0">
                                <a:latin typeface="Cambria Math"/>
                                <a:ea typeface="Cambria Math"/>
                              </a:rPr>
                            </m:ctrlPr>
                          </m:fPr>
                          <m:num>
                            <m:r>
                              <a:rPr lang="en-GB" b="1" i="1">
                                <a:latin typeface="Cambria Math"/>
                                <a:ea typeface="Cambria Math"/>
                              </a:rPr>
                              <m:t>∆</m:t>
                            </m:r>
                            <m:r>
                              <a:rPr lang="en-GB" b="1" i="1">
                                <a:latin typeface="Cambria Math"/>
                                <a:ea typeface="Cambria Math"/>
                              </a:rPr>
                              <m:t>𝝋</m:t>
                            </m:r>
                          </m:num>
                          <m:den>
                            <m:r>
                              <a:rPr lang="en-GB" b="1" i="1">
                                <a:latin typeface="Cambria Math"/>
                                <a:ea typeface="Cambria Math"/>
                              </a:rPr>
                              <m:t>∆</m:t>
                            </m:r>
                            <m:r>
                              <a:rPr lang="en-GB" b="1" i="1" smtClean="0">
                                <a:latin typeface="Cambria Math"/>
                                <a:ea typeface="Cambria Math"/>
                              </a:rPr>
                              <m:t>𝑵</m:t>
                            </m:r>
                          </m:den>
                        </m:f>
                      </m:sub>
                    </m:sSub>
                    <m:r>
                      <a:rPr lang="en-GB" i="1"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en-GB" dirty="0" smtClean="0"/>
                  <a:t>using standard straight line least squares:</a:t>
                </a:r>
                <a:endParaRPr lang="en-GB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1124744"/>
                <a:ext cx="7967582" cy="832792"/>
              </a:xfrm>
              <a:prstGeom prst="rect">
                <a:avLst/>
              </a:prstGeom>
              <a:blipFill rotWithShape="1">
                <a:blip r:embed="rId6"/>
                <a:stretch>
                  <a:fillRect l="-612" t="-367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/>
          <p:cNvSpPr txBox="1"/>
          <p:nvPr/>
        </p:nvSpPr>
        <p:spPr>
          <a:xfrm>
            <a:off x="451205" y="5899577"/>
            <a:ext cx="8496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 smtClean="0"/>
              <a:t>This quantity has to be compared with the impedance-induced phase beating amplitude! </a:t>
            </a:r>
            <a:endParaRPr lang="en-GB" u="sng" dirty="0"/>
          </a:p>
        </p:txBody>
      </p:sp>
    </p:spTree>
    <p:extLst>
      <p:ext uri="{BB962C8B-B14F-4D97-AF65-F5344CB8AC3E}">
        <p14:creationId xmlns:p14="http://schemas.microsoft.com/office/powerpoint/2010/main" val="10046546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2" grpId="0"/>
      <p:bldP spid="2048" grpId="0"/>
      <p:bldP spid="2055" grpId="0"/>
      <p:bldP spid="2059" grpId="0"/>
      <p:bldP spid="2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CCCCCC"/>
              </a:clrFrom>
              <a:clrTo>
                <a:srgbClr val="CCCCC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869" y="1527294"/>
            <a:ext cx="6110235" cy="5301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180562" y="1957055"/>
            <a:ext cx="30243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impedance-induced beating appears to be small with respect to the measurement accuracy usually achieved (NSR~5%) during MDs.</a:t>
            </a:r>
            <a:endParaRPr lang="en-GB" dirty="0"/>
          </a:p>
        </p:txBody>
      </p:sp>
      <p:sp>
        <p:nvSpPr>
          <p:cNvPr id="7" name="AutoShape 5"/>
          <p:cNvSpPr>
            <a:spLocks noChangeArrowheads="1"/>
          </p:cNvSpPr>
          <p:nvPr/>
        </p:nvSpPr>
        <p:spPr bwMode="auto">
          <a:xfrm>
            <a:off x="0" y="0"/>
            <a:ext cx="9144000" cy="900435"/>
          </a:xfrm>
          <a:prstGeom prst="roundRect">
            <a:avLst>
              <a:gd name="adj" fmla="val 125"/>
            </a:avLst>
          </a:prstGeom>
          <a:solidFill>
            <a:srgbClr val="004A4A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Local  PS impedance estimations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83568" y="1957055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MD on 05-02-2013_#2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224104" y="4178133"/>
            <a:ext cx="2668376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Only big impedance source are expected to be localized.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63543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hevron 20"/>
          <p:cNvSpPr/>
          <p:nvPr/>
        </p:nvSpPr>
        <p:spPr>
          <a:xfrm>
            <a:off x="6228184" y="3284984"/>
            <a:ext cx="1152128" cy="864096"/>
          </a:xfrm>
          <a:prstGeom prst="chevron">
            <a:avLst/>
          </a:prstGeom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337869" y="2348879"/>
            <a:ext cx="2376264" cy="2736304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4549933" y="3356991"/>
            <a:ext cx="2016224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Global impedance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4547290" y="3887987"/>
            <a:ext cx="2009633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Local impedance</a:t>
            </a:r>
            <a:endParaRPr lang="en-GB" dirty="0"/>
          </a:p>
        </p:txBody>
      </p:sp>
      <p:sp>
        <p:nvSpPr>
          <p:cNvPr id="10" name="Pentagon 9"/>
          <p:cNvSpPr/>
          <p:nvPr/>
        </p:nvSpPr>
        <p:spPr>
          <a:xfrm>
            <a:off x="305856" y="2348879"/>
            <a:ext cx="1601848" cy="879497"/>
          </a:xfrm>
          <a:prstGeom prst="homePlat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Theory</a:t>
            </a:r>
            <a:endParaRPr lang="en-GB" dirty="0"/>
          </a:p>
        </p:txBody>
      </p:sp>
      <p:sp>
        <p:nvSpPr>
          <p:cNvPr id="11" name="Chevron 10"/>
          <p:cNvSpPr/>
          <p:nvPr/>
        </p:nvSpPr>
        <p:spPr>
          <a:xfrm>
            <a:off x="1891938" y="2348879"/>
            <a:ext cx="2317576" cy="864096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Impedance budget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4" name="Pentagon 13"/>
          <p:cNvSpPr/>
          <p:nvPr/>
        </p:nvSpPr>
        <p:spPr>
          <a:xfrm>
            <a:off x="305856" y="4221088"/>
            <a:ext cx="1601848" cy="879497"/>
          </a:xfrm>
          <a:prstGeom prst="homePlat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Machine</a:t>
            </a:r>
            <a:endParaRPr lang="en-GB" dirty="0"/>
          </a:p>
        </p:txBody>
      </p:sp>
      <p:sp>
        <p:nvSpPr>
          <p:cNvPr id="15" name="Chevron 14"/>
          <p:cNvSpPr/>
          <p:nvPr/>
        </p:nvSpPr>
        <p:spPr>
          <a:xfrm>
            <a:off x="1890252" y="4221087"/>
            <a:ext cx="2319262" cy="864096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Measurement accuracy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688704" y="2911366"/>
            <a:ext cx="16745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Estimations</a:t>
            </a:r>
            <a:endParaRPr lang="en-GB" sz="2000" b="1" dirty="0"/>
          </a:p>
        </p:txBody>
      </p:sp>
      <p:sp>
        <p:nvSpPr>
          <p:cNvPr id="19" name="Chevron 18"/>
          <p:cNvSpPr/>
          <p:nvPr/>
        </p:nvSpPr>
        <p:spPr>
          <a:xfrm>
            <a:off x="3906153" y="4194867"/>
            <a:ext cx="831899" cy="864096"/>
          </a:xfrm>
          <a:prstGeom prst="chevron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0" name="Chevron 19"/>
          <p:cNvSpPr/>
          <p:nvPr/>
        </p:nvSpPr>
        <p:spPr>
          <a:xfrm>
            <a:off x="3923928" y="2357824"/>
            <a:ext cx="831899" cy="864096"/>
          </a:xfrm>
          <a:prstGeom prst="chevron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3" name="Flowchart: Process 22"/>
          <p:cNvSpPr/>
          <p:nvPr/>
        </p:nvSpPr>
        <p:spPr>
          <a:xfrm>
            <a:off x="7596336" y="2564904"/>
            <a:ext cx="792088" cy="2376264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sz="2800" dirty="0" smtClean="0"/>
              <a:t>Measurements</a:t>
            </a:r>
            <a:endParaRPr lang="en-GB" sz="2800" dirty="0"/>
          </a:p>
        </p:txBody>
      </p:sp>
      <p:sp>
        <p:nvSpPr>
          <p:cNvPr id="26" name="AutoShape 5"/>
          <p:cNvSpPr>
            <a:spLocks noChangeArrowheads="1"/>
          </p:cNvSpPr>
          <p:nvPr/>
        </p:nvSpPr>
        <p:spPr bwMode="auto">
          <a:xfrm>
            <a:off x="1" y="-7481"/>
            <a:ext cx="9144000" cy="900435"/>
          </a:xfrm>
          <a:prstGeom prst="roundRect">
            <a:avLst>
              <a:gd name="adj" fmla="val 125"/>
            </a:avLst>
          </a:prstGeom>
          <a:solidFill>
            <a:srgbClr val="004A4A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Impedance Budget Flowchart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2" name="U-Turn Arrow 1"/>
          <p:cNvSpPr/>
          <p:nvPr/>
        </p:nvSpPr>
        <p:spPr>
          <a:xfrm flipH="1">
            <a:off x="2771800" y="1141209"/>
            <a:ext cx="5297291" cy="720080"/>
          </a:xfrm>
          <a:prstGeom prst="uturnArrow">
            <a:avLst>
              <a:gd name="adj1" fmla="val 25000"/>
              <a:gd name="adj2" fmla="val 25000"/>
              <a:gd name="adj3" fmla="val 31568"/>
              <a:gd name="adj4" fmla="val 43750"/>
              <a:gd name="adj5" fmla="val 99083"/>
            </a:avLst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55976" y="1340768"/>
            <a:ext cx="24889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RECONSTRUCTION</a:t>
            </a:r>
            <a:endParaRPr lang="en-GB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5823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1916" y="1244748"/>
            <a:ext cx="74168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The measurement </a:t>
            </a:r>
            <a:r>
              <a:rPr lang="en-GB" dirty="0" smtClean="0"/>
              <a:t>were done with </a:t>
            </a:r>
            <a:r>
              <a:rPr lang="en-GB" dirty="0" smtClean="0"/>
              <a:t>single bunch at injection energy 2GeV, </a:t>
            </a:r>
            <a:r>
              <a:rPr lang="en-GB" dirty="0" smtClean="0"/>
              <a:t> </a:t>
            </a:r>
            <a:r>
              <a:rPr lang="en-GB" dirty="0" smtClean="0"/>
              <a:t>with a TOF beam.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Intensity scan </a:t>
            </a:r>
            <a:r>
              <a:rPr lang="en-GB" dirty="0" smtClean="0"/>
              <a:t>is usually from ~1e11 </a:t>
            </a:r>
            <a:r>
              <a:rPr lang="en-GB" dirty="0" smtClean="0"/>
              <a:t>to </a:t>
            </a:r>
            <a:r>
              <a:rPr lang="en-GB" dirty="0" smtClean="0"/>
              <a:t>~1e12 </a:t>
            </a:r>
            <a:r>
              <a:rPr lang="en-GB" dirty="0" smtClean="0"/>
              <a:t>ppb.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TFB was used as vertical kicker.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The smallest bunch length is 90ns (4</a:t>
            </a:r>
            <a:r>
              <a:rPr lang="en-GB" dirty="0" smtClean="0">
                <a:sym typeface="Symbol"/>
              </a:rPr>
              <a:t></a:t>
            </a:r>
            <a:r>
              <a:rPr lang="en-GB" dirty="0" smtClean="0"/>
              <a:t>) with </a:t>
            </a:r>
            <a:r>
              <a:rPr lang="en-GB" dirty="0" smtClean="0"/>
              <a:t>200kV on 10MHz cavities.</a:t>
            </a:r>
            <a:endParaRPr lang="en-GB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8442" y="2996952"/>
            <a:ext cx="4041938" cy="30049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BEBEBE"/>
              </a:clrFrom>
              <a:clrTo>
                <a:srgbClr val="BEBEB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137866"/>
            <a:ext cx="2952328" cy="2863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5916487" y="5445223"/>
            <a:ext cx="21200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err="1" smtClean="0"/>
              <a:t>H.Damerau</a:t>
            </a:r>
            <a:r>
              <a:rPr lang="en-GB" sz="1400" i="1" dirty="0" smtClean="0"/>
              <a:t>, S.Persichelli</a:t>
            </a:r>
            <a:endParaRPr lang="en-GB" sz="1400" i="1" dirty="0"/>
          </a:p>
        </p:txBody>
      </p:sp>
      <p:sp>
        <p:nvSpPr>
          <p:cNvPr id="10" name="AutoShape 5"/>
          <p:cNvSpPr>
            <a:spLocks noChangeArrowheads="1"/>
          </p:cNvSpPr>
          <p:nvPr/>
        </p:nvSpPr>
        <p:spPr bwMode="auto">
          <a:xfrm>
            <a:off x="0" y="0"/>
            <a:ext cx="9144000" cy="900435"/>
          </a:xfrm>
          <a:prstGeom prst="roundRect">
            <a:avLst>
              <a:gd name="adj" fmla="val 125"/>
            </a:avLst>
          </a:prstGeom>
          <a:solidFill>
            <a:srgbClr val="004A4A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Measurements</a:t>
            </a:r>
            <a:endParaRPr lang="en-US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07903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AutoShape 5"/>
          <p:cNvSpPr>
            <a:spLocks noChangeArrowheads="1"/>
          </p:cNvSpPr>
          <p:nvPr/>
        </p:nvSpPr>
        <p:spPr bwMode="auto">
          <a:xfrm>
            <a:off x="0" y="0"/>
            <a:ext cx="9144000" cy="900435"/>
          </a:xfrm>
          <a:prstGeom prst="roundRect">
            <a:avLst>
              <a:gd name="adj" fmla="val 125"/>
            </a:avLst>
          </a:prstGeom>
          <a:solidFill>
            <a:srgbClr val="004A4A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Measurements 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425861" y="4293096"/>
            <a:ext cx="361063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PS-05-02-2013_#3</a:t>
            </a:r>
            <a:br>
              <a:rPr lang="en-GB" dirty="0" smtClean="0"/>
            </a:br>
            <a:r>
              <a:rPr lang="en-GB" dirty="0" smtClean="0"/>
              <a:t>Bunch length~107ns </a:t>
            </a:r>
            <a:r>
              <a:rPr lang="en-US" dirty="0" smtClean="0"/>
              <a:t>(rf@100kV)</a:t>
            </a:r>
          </a:p>
          <a:p>
            <a:r>
              <a:rPr lang="en-US" dirty="0" smtClean="0"/>
              <a:t>Ztot~6.3 </a:t>
            </a:r>
            <a:r>
              <a:rPr lang="en-US" dirty="0" err="1" smtClean="0"/>
              <a:t>MOhm</a:t>
            </a:r>
            <a:r>
              <a:rPr lang="en-US" dirty="0" smtClean="0"/>
              <a:t>/m (from tune shift)</a:t>
            </a:r>
            <a:endParaRPr lang="en-GB" dirty="0"/>
          </a:p>
        </p:txBody>
      </p:sp>
      <p:sp>
        <p:nvSpPr>
          <p:cNvPr id="18" name="Rectangle 17"/>
          <p:cNvSpPr/>
          <p:nvPr/>
        </p:nvSpPr>
        <p:spPr>
          <a:xfrm>
            <a:off x="5425861" y="1340768"/>
            <a:ext cx="36508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PS-05-02-2013_#2</a:t>
            </a:r>
          </a:p>
          <a:p>
            <a:r>
              <a:rPr lang="en-US" dirty="0" smtClean="0"/>
              <a:t>Bunch length~90ns (rf@200kV)</a:t>
            </a:r>
            <a:br>
              <a:rPr lang="en-US" dirty="0" smtClean="0"/>
            </a:br>
            <a:r>
              <a:rPr lang="en-US" dirty="0" smtClean="0"/>
              <a:t>Ztot~6.5 </a:t>
            </a:r>
            <a:r>
              <a:rPr lang="en-US" dirty="0" err="1" smtClean="0"/>
              <a:t>MOhm</a:t>
            </a:r>
            <a:r>
              <a:rPr lang="en-US" dirty="0" smtClean="0"/>
              <a:t>/m (from tune shift)</a:t>
            </a:r>
            <a:endParaRPr lang="en-GB" dirty="0" smtClean="0"/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869" y="916202"/>
            <a:ext cx="4047099" cy="3178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869" y="3736432"/>
            <a:ext cx="4115869" cy="3119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23446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U-Turn Arrow 3"/>
          <p:cNvSpPr/>
          <p:nvPr/>
        </p:nvSpPr>
        <p:spPr>
          <a:xfrm flipH="1">
            <a:off x="2771800" y="1141209"/>
            <a:ext cx="5297291" cy="720080"/>
          </a:xfrm>
          <a:prstGeom prst="uturnArrow">
            <a:avLst>
              <a:gd name="adj1" fmla="val 25000"/>
              <a:gd name="adj2" fmla="val 25000"/>
              <a:gd name="adj3" fmla="val 31568"/>
              <a:gd name="adj4" fmla="val 43750"/>
              <a:gd name="adj5" fmla="val 99083"/>
            </a:avLst>
          </a:prstGeom>
          <a:solidFill>
            <a:schemeClr val="accent2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55976" y="1340768"/>
            <a:ext cx="24889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RECONSTRUCTION</a:t>
            </a:r>
            <a:endParaRPr lang="en-GB" dirty="0"/>
          </a:p>
        </p:txBody>
      </p:sp>
      <p:sp>
        <p:nvSpPr>
          <p:cNvPr id="6" name="Chevron 5"/>
          <p:cNvSpPr/>
          <p:nvPr/>
        </p:nvSpPr>
        <p:spPr>
          <a:xfrm>
            <a:off x="6228184" y="3284984"/>
            <a:ext cx="1152128" cy="864096"/>
          </a:xfrm>
          <a:prstGeom prst="chevron">
            <a:avLst/>
          </a:prstGeom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337869" y="2348879"/>
            <a:ext cx="2376264" cy="2736304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4549933" y="3356991"/>
            <a:ext cx="2016224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Global impedance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4547290" y="3887987"/>
            <a:ext cx="2009633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Local impedance</a:t>
            </a:r>
            <a:endParaRPr lang="en-GB" dirty="0"/>
          </a:p>
        </p:txBody>
      </p:sp>
      <p:sp>
        <p:nvSpPr>
          <p:cNvPr id="10" name="Pentagon 9"/>
          <p:cNvSpPr/>
          <p:nvPr/>
        </p:nvSpPr>
        <p:spPr>
          <a:xfrm>
            <a:off x="305856" y="2348879"/>
            <a:ext cx="1601848" cy="879497"/>
          </a:xfrm>
          <a:prstGeom prst="homePlat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Theory</a:t>
            </a:r>
            <a:endParaRPr lang="en-GB" dirty="0"/>
          </a:p>
        </p:txBody>
      </p:sp>
      <p:sp>
        <p:nvSpPr>
          <p:cNvPr id="11" name="Chevron 10"/>
          <p:cNvSpPr/>
          <p:nvPr/>
        </p:nvSpPr>
        <p:spPr>
          <a:xfrm>
            <a:off x="1891938" y="2348879"/>
            <a:ext cx="2317576" cy="864096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Impedance budget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2" name="Pentagon 11"/>
          <p:cNvSpPr/>
          <p:nvPr/>
        </p:nvSpPr>
        <p:spPr>
          <a:xfrm>
            <a:off x="305856" y="4221088"/>
            <a:ext cx="1601848" cy="879497"/>
          </a:xfrm>
          <a:prstGeom prst="homePlat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Machine</a:t>
            </a:r>
            <a:endParaRPr lang="en-GB" dirty="0"/>
          </a:p>
        </p:txBody>
      </p:sp>
      <p:sp>
        <p:nvSpPr>
          <p:cNvPr id="13" name="Chevron 12"/>
          <p:cNvSpPr/>
          <p:nvPr/>
        </p:nvSpPr>
        <p:spPr>
          <a:xfrm>
            <a:off x="1890252" y="4221087"/>
            <a:ext cx="2319262" cy="864096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Measurement accuracy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88704" y="2911366"/>
            <a:ext cx="16745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Estimations</a:t>
            </a:r>
            <a:endParaRPr lang="en-GB" sz="2000" b="1" dirty="0"/>
          </a:p>
        </p:txBody>
      </p:sp>
      <p:sp>
        <p:nvSpPr>
          <p:cNvPr id="15" name="Chevron 14"/>
          <p:cNvSpPr/>
          <p:nvPr/>
        </p:nvSpPr>
        <p:spPr>
          <a:xfrm>
            <a:off x="3906153" y="4194867"/>
            <a:ext cx="831899" cy="864096"/>
          </a:xfrm>
          <a:prstGeom prst="chevron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6" name="Chevron 15"/>
          <p:cNvSpPr/>
          <p:nvPr/>
        </p:nvSpPr>
        <p:spPr>
          <a:xfrm>
            <a:off x="3923928" y="2357824"/>
            <a:ext cx="831899" cy="864096"/>
          </a:xfrm>
          <a:prstGeom prst="chevron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7" name="Flowchart: Process 16"/>
          <p:cNvSpPr/>
          <p:nvPr/>
        </p:nvSpPr>
        <p:spPr>
          <a:xfrm>
            <a:off x="7596336" y="2564904"/>
            <a:ext cx="792088" cy="2376264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sz="2800" dirty="0" smtClean="0"/>
              <a:t>Measurements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4069529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3618" y="1412776"/>
            <a:ext cx="85789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For the moment we chose the reconstruction points as everything in the machine except monitors, vacuum port and magnets. So:</a:t>
            </a:r>
          </a:p>
          <a:p>
            <a:pPr marL="742950" lvl="1" indent="-285750">
              <a:buFont typeface="Wingdings" pitchFamily="2" charset="2"/>
              <a:buChar char="ü"/>
            </a:pPr>
            <a:r>
              <a:rPr lang="en-US" sz="1600" b="1" dirty="0" smtClean="0"/>
              <a:t>Cavities;</a:t>
            </a:r>
          </a:p>
          <a:p>
            <a:pPr marL="742950" lvl="1" indent="-285750">
              <a:buFont typeface="Wingdings" pitchFamily="2" charset="2"/>
              <a:buChar char="ü"/>
            </a:pPr>
            <a:r>
              <a:rPr lang="en-US" sz="1600" b="1" dirty="0" smtClean="0"/>
              <a:t>Kickers;</a:t>
            </a:r>
          </a:p>
          <a:p>
            <a:pPr marL="742950" lvl="1" indent="-285750">
              <a:buFont typeface="Wingdings" pitchFamily="2" charset="2"/>
              <a:buChar char="ü"/>
            </a:pPr>
            <a:r>
              <a:rPr lang="en-US" sz="1600" b="1" dirty="0" err="1" smtClean="0"/>
              <a:t>Wirescanners</a:t>
            </a:r>
            <a:r>
              <a:rPr lang="en-US" sz="1600" b="1" dirty="0" smtClean="0"/>
              <a:t>;</a:t>
            </a:r>
          </a:p>
          <a:p>
            <a:pPr marL="742950" lvl="1" indent="-285750">
              <a:buFont typeface="Wingdings" pitchFamily="2" charset="2"/>
              <a:buChar char="ü"/>
            </a:pPr>
            <a:r>
              <a:rPr lang="en-US" sz="1600" b="1" dirty="0" smtClean="0"/>
              <a:t>TFB;</a:t>
            </a:r>
          </a:p>
          <a:p>
            <a:pPr marL="742950" lvl="1" indent="-285750">
              <a:buFont typeface="Wingdings" pitchFamily="2" charset="2"/>
              <a:buChar char="ü"/>
            </a:pPr>
            <a:r>
              <a:rPr lang="en-US" sz="1600" b="1" dirty="0" smtClean="0"/>
              <a:t>Septa;</a:t>
            </a:r>
          </a:p>
          <a:p>
            <a:pPr marL="742950" lvl="1" indent="-285750">
              <a:buFont typeface="Wingdings" pitchFamily="2" charset="2"/>
              <a:buChar char="ü"/>
            </a:pPr>
            <a:r>
              <a:rPr lang="en-US" sz="1600" b="1" dirty="0" smtClean="0"/>
              <a:t>Wall current;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Response matrix size: 49 </a:t>
            </a:r>
            <a:r>
              <a:rPr lang="en-US" sz="1600" dirty="0" err="1" smtClean="0"/>
              <a:t>reconstructors</a:t>
            </a:r>
            <a:r>
              <a:rPr lang="en-US" sz="1600" dirty="0" smtClean="0"/>
              <a:t> x 40 BPMs.</a:t>
            </a:r>
            <a:endParaRPr lang="en-GB" sz="1600" dirty="0"/>
          </a:p>
        </p:txBody>
      </p:sp>
      <p:sp>
        <p:nvSpPr>
          <p:cNvPr id="7" name="AutoShape 5"/>
          <p:cNvSpPr>
            <a:spLocks noChangeArrowheads="1"/>
          </p:cNvSpPr>
          <p:nvPr/>
        </p:nvSpPr>
        <p:spPr bwMode="auto">
          <a:xfrm>
            <a:off x="0" y="0"/>
            <a:ext cx="9144000" cy="900435"/>
          </a:xfrm>
          <a:prstGeom prst="roundRect">
            <a:avLst>
              <a:gd name="adj" fmla="val 125"/>
            </a:avLst>
          </a:prstGeom>
          <a:solidFill>
            <a:srgbClr val="004A4A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Reconstruction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520" y="1052736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Before reconstruction:</a:t>
            </a:r>
            <a:endParaRPr lang="en-GB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19246" y="3747130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After reconstruction:</a:t>
            </a:r>
            <a:endParaRPr lang="en-GB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11560" y="4100879"/>
            <a:ext cx="7992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Check how the measured and reconstructed slope overlap;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Do stress-test to check  the stability of the solution:</a:t>
            </a:r>
          </a:p>
        </p:txBody>
      </p:sp>
      <p:sp>
        <p:nvSpPr>
          <p:cNvPr id="10" name="Curved Up Arrow 9"/>
          <p:cNvSpPr/>
          <p:nvPr/>
        </p:nvSpPr>
        <p:spPr>
          <a:xfrm flipH="1">
            <a:off x="1280753" y="5955923"/>
            <a:ext cx="1296144" cy="569421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2" name="Curved Up Arrow 11"/>
          <p:cNvSpPr/>
          <p:nvPr/>
        </p:nvSpPr>
        <p:spPr>
          <a:xfrm flipV="1">
            <a:off x="1321842" y="4869160"/>
            <a:ext cx="1332148" cy="440432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03724" y="5309592"/>
            <a:ext cx="123623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Switch off </a:t>
            </a:r>
            <a:br>
              <a:rPr lang="en-US" dirty="0" smtClean="0"/>
            </a:br>
            <a:r>
              <a:rPr lang="en-US" dirty="0" smtClean="0"/>
              <a:t>corrector 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2118787" y="5309592"/>
            <a:ext cx="171232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residual norm </a:t>
            </a:r>
            <a:br>
              <a:rPr lang="en-US" dirty="0" smtClean="0"/>
            </a:br>
            <a:r>
              <a:rPr lang="en-US" dirty="0" smtClean="0"/>
              <a:t>increase &gt; 30%?</a:t>
            </a:r>
            <a:endParaRPr lang="en-GB" dirty="0"/>
          </a:p>
        </p:txBody>
      </p:sp>
      <p:sp>
        <p:nvSpPr>
          <p:cNvPr id="14" name="Right Arrow 13"/>
          <p:cNvSpPr/>
          <p:nvPr/>
        </p:nvSpPr>
        <p:spPr>
          <a:xfrm>
            <a:off x="3891654" y="5517232"/>
            <a:ext cx="861458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4105040" y="5199738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Y</a:t>
            </a:r>
            <a:endParaRPr lang="en-GB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794478" y="6116290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N</a:t>
            </a:r>
            <a:endParaRPr lang="en-GB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4932040" y="5171092"/>
            <a:ext cx="11521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Keep corrector sequence</a:t>
            </a:r>
            <a:endParaRPr lang="en-GB" dirty="0"/>
          </a:p>
        </p:txBody>
      </p:sp>
      <p:sp>
        <p:nvSpPr>
          <p:cNvPr id="19" name="Right Arrow 18"/>
          <p:cNvSpPr/>
          <p:nvPr/>
        </p:nvSpPr>
        <p:spPr>
          <a:xfrm>
            <a:off x="6041344" y="5517232"/>
            <a:ext cx="546880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6804248" y="5199738"/>
            <a:ext cx="11521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Choose shorter sequences</a:t>
            </a:r>
            <a:endParaRPr lang="en-GB" dirty="0"/>
          </a:p>
        </p:txBody>
      </p:sp>
      <p:sp>
        <p:nvSpPr>
          <p:cNvPr id="18" name="Flowchart: Process 17"/>
          <p:cNvSpPr/>
          <p:nvPr/>
        </p:nvSpPr>
        <p:spPr>
          <a:xfrm>
            <a:off x="611560" y="4747210"/>
            <a:ext cx="5703224" cy="1922150"/>
          </a:xfrm>
          <a:prstGeom prst="flowChartProcess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92841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8" grpId="0"/>
      <p:bldP spid="10" grpId="0" animBg="1"/>
      <p:bldP spid="12" grpId="0" animBg="1"/>
      <p:bldP spid="11" grpId="0"/>
      <p:bldP spid="13" grpId="0"/>
      <p:bldP spid="14" grpId="0" animBg="1"/>
      <p:bldP spid="15" grpId="0"/>
      <p:bldP spid="17" grpId="0"/>
      <p:bldP spid="16" grpId="0"/>
      <p:bldP spid="19" grpId="0" animBg="1"/>
      <p:bldP spid="20" grpId="0"/>
      <p:bldP spid="1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AutoShape 5"/>
          <p:cNvSpPr>
            <a:spLocks noChangeArrowheads="1"/>
          </p:cNvSpPr>
          <p:nvPr/>
        </p:nvSpPr>
        <p:spPr bwMode="auto">
          <a:xfrm>
            <a:off x="0" y="0"/>
            <a:ext cx="9144000" cy="900435"/>
          </a:xfrm>
          <a:prstGeom prst="roundRect">
            <a:avLst>
              <a:gd name="adj" fmla="val 125"/>
            </a:avLst>
          </a:prstGeom>
          <a:solidFill>
            <a:srgbClr val="004A4A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Measurements 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425861" y="4293096"/>
            <a:ext cx="361063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PS-05-02-2013_#3</a:t>
            </a:r>
            <a:br>
              <a:rPr lang="en-GB" dirty="0" smtClean="0"/>
            </a:br>
            <a:r>
              <a:rPr lang="en-GB" dirty="0" smtClean="0"/>
              <a:t>Bunch length~107ns </a:t>
            </a:r>
            <a:r>
              <a:rPr lang="en-US" dirty="0" smtClean="0"/>
              <a:t>(rf@100kV)</a:t>
            </a:r>
          </a:p>
          <a:p>
            <a:r>
              <a:rPr lang="en-US" dirty="0" smtClean="0"/>
              <a:t>Ztot~6.3 </a:t>
            </a:r>
            <a:r>
              <a:rPr lang="en-US" dirty="0" err="1" smtClean="0"/>
              <a:t>MOhm</a:t>
            </a:r>
            <a:r>
              <a:rPr lang="en-US" dirty="0" smtClean="0"/>
              <a:t>/m (from tune shift)</a:t>
            </a:r>
            <a:endParaRPr lang="en-GB" dirty="0"/>
          </a:p>
        </p:txBody>
      </p:sp>
      <p:sp>
        <p:nvSpPr>
          <p:cNvPr id="18" name="Rectangle 17"/>
          <p:cNvSpPr/>
          <p:nvPr/>
        </p:nvSpPr>
        <p:spPr>
          <a:xfrm>
            <a:off x="5673688" y="1340768"/>
            <a:ext cx="36508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PS-05-02-2013_#2</a:t>
            </a:r>
          </a:p>
          <a:p>
            <a:r>
              <a:rPr lang="en-US" dirty="0" smtClean="0"/>
              <a:t>Bunch length~90ns (rf@200kV)</a:t>
            </a:r>
            <a:br>
              <a:rPr lang="en-US" dirty="0" smtClean="0"/>
            </a:br>
            <a:r>
              <a:rPr lang="en-US" dirty="0" smtClean="0"/>
              <a:t>Ztot~6.5 </a:t>
            </a:r>
            <a:r>
              <a:rPr lang="en-US" dirty="0" err="1" smtClean="0"/>
              <a:t>MOhm</a:t>
            </a:r>
            <a:r>
              <a:rPr lang="en-US" dirty="0" smtClean="0"/>
              <a:t>/m (from tune shift)</a:t>
            </a:r>
            <a:endParaRPr lang="en-GB" dirty="0" smtClean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CCCCCC"/>
              </a:clrFrom>
              <a:clrTo>
                <a:srgbClr val="CCCCC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04247"/>
            <a:ext cx="5416029" cy="290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CCCCCC"/>
              </a:clrFrom>
              <a:clrTo>
                <a:srgbClr val="CCCCC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514" y="3989913"/>
            <a:ext cx="5292080" cy="2889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61145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19872" y="908720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i="1" dirty="0" smtClean="0">
                <a:latin typeface="Times New Roman" pitchFamily="18" charset="0"/>
                <a:cs typeface="Times New Roman" pitchFamily="18" charset="0"/>
              </a:rPr>
              <a:t>Acknowledgement</a:t>
            </a:r>
            <a:endParaRPr lang="en-GB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48780" y="2564904"/>
            <a:ext cx="64624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PS operators, </a:t>
            </a:r>
            <a:br>
              <a:rPr lang="en-GB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GB" dirty="0" err="1" smtClean="0">
                <a:latin typeface="Times New Roman" pitchFamily="18" charset="0"/>
                <a:cs typeface="Times New Roman" pitchFamily="18" charset="0"/>
              </a:rPr>
              <a:t>G.Arduini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dirty="0" err="1" smtClean="0">
                <a:latin typeface="Times New Roman" pitchFamily="18" charset="0"/>
                <a:cs typeface="Times New Roman" pitchFamily="18" charset="0"/>
              </a:rPr>
              <a:t>R.Calaga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H. Damerau, </a:t>
            </a:r>
            <a:br>
              <a:rPr lang="en-GB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R. De Maria, </a:t>
            </a:r>
            <a:r>
              <a:rPr lang="en-GB" dirty="0" err="1" smtClean="0">
                <a:latin typeface="Times New Roman" pitchFamily="18" charset="0"/>
                <a:cs typeface="Times New Roman" pitchFamily="18" charset="0"/>
              </a:rPr>
              <a:t>S.Gilardoni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dirty="0" err="1">
                <a:latin typeface="Times New Roman" pitchFamily="18" charset="0"/>
                <a:cs typeface="Times New Roman" pitchFamily="18" charset="0"/>
              </a:rPr>
              <a:t>M.Giovannozzi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GB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GB" dirty="0" err="1" smtClean="0">
                <a:latin typeface="Times New Roman" pitchFamily="18" charset="0"/>
                <a:cs typeface="Times New Roman" pitchFamily="18" charset="0"/>
              </a:rPr>
              <a:t>C.Hernalsteens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, M.Migliorati, E.Métral,</a:t>
            </a:r>
            <a:endParaRPr lang="en-GB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N.Mounet, G.Rumolo, B.Salvant, </a:t>
            </a:r>
            <a:r>
              <a:rPr lang="en-GB" dirty="0" err="1" smtClean="0">
                <a:latin typeface="Times New Roman" pitchFamily="18" charset="0"/>
                <a:cs typeface="Times New Roman" pitchFamily="18" charset="0"/>
              </a:rPr>
              <a:t>G.Sterbini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, </a:t>
            </a:r>
            <a:br>
              <a:rPr lang="en-GB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S.Persichelli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dirty="0" err="1" smtClean="0">
                <a:latin typeface="Times New Roman" pitchFamily="18" charset="0"/>
                <a:cs typeface="Times New Roman" pitchFamily="18" charset="0"/>
              </a:rPr>
              <a:t>R.Wasef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GB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90058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CCCCCC"/>
              </a:clrFrom>
              <a:clrTo>
                <a:srgbClr val="CCCCC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338" y="1900058"/>
            <a:ext cx="7397014" cy="4088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>
            <a:off x="5683651" y="3307075"/>
            <a:ext cx="0" cy="36468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184068" y="2840562"/>
            <a:ext cx="144016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reconstructed</a:t>
            </a:r>
            <a:endParaRPr lang="en-GB" dirty="0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5770179" y="3944351"/>
            <a:ext cx="758439" cy="564587"/>
          </a:xfrm>
          <a:prstGeom prst="straightConnector1">
            <a:avLst/>
          </a:prstGeom>
          <a:ln>
            <a:solidFill>
              <a:srgbClr val="1CF83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185361" y="3468723"/>
            <a:ext cx="869467" cy="369332"/>
          </a:xfrm>
          <a:prstGeom prst="rect">
            <a:avLst/>
          </a:prstGeom>
          <a:noFill/>
          <a:ln>
            <a:solidFill>
              <a:srgbClr val="3CD87B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1CF831"/>
                </a:solidFill>
              </a:rPr>
              <a:t>Theory</a:t>
            </a:r>
            <a:endParaRPr lang="en-GB" dirty="0">
              <a:solidFill>
                <a:srgbClr val="1CF831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4273138" y="3341000"/>
            <a:ext cx="0" cy="72937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491902" y="2417670"/>
            <a:ext cx="1667014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Low bound from accuracy estimation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0" name="AutoShape 5"/>
          <p:cNvSpPr>
            <a:spLocks noChangeArrowheads="1"/>
          </p:cNvSpPr>
          <p:nvPr/>
        </p:nvSpPr>
        <p:spPr bwMode="auto">
          <a:xfrm>
            <a:off x="0" y="0"/>
            <a:ext cx="9144000" cy="900435"/>
          </a:xfrm>
          <a:prstGeom prst="roundRect">
            <a:avLst>
              <a:gd name="adj" fmla="val 125"/>
            </a:avLst>
          </a:prstGeom>
          <a:solidFill>
            <a:srgbClr val="004A4A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Reconstruction</a:t>
            </a:r>
            <a:endParaRPr lang="en-US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84763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  <p:bldP spid="1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CCCCCC"/>
              </a:clrFrom>
              <a:clrTo>
                <a:srgbClr val="CCCCC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339" y="1826469"/>
            <a:ext cx="7523654" cy="4006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AutoShape 5"/>
          <p:cNvSpPr>
            <a:spLocks noChangeArrowheads="1"/>
          </p:cNvSpPr>
          <p:nvPr/>
        </p:nvSpPr>
        <p:spPr bwMode="auto">
          <a:xfrm>
            <a:off x="0" y="0"/>
            <a:ext cx="9144000" cy="900435"/>
          </a:xfrm>
          <a:prstGeom prst="roundRect">
            <a:avLst>
              <a:gd name="adj" fmla="val 125"/>
            </a:avLst>
          </a:prstGeom>
          <a:solidFill>
            <a:srgbClr val="004A4A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Reconstruction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568" y="1196752"/>
            <a:ext cx="3421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After stress-test: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66704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CCCCCC"/>
              </a:clrFrom>
              <a:clrTo>
                <a:srgbClr val="CCCCC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463" r="2894" b="33554"/>
          <a:stretch/>
        </p:blipFill>
        <p:spPr bwMode="auto">
          <a:xfrm>
            <a:off x="-180528" y="380652"/>
            <a:ext cx="6155659" cy="3048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CCCCCC"/>
              </a:clrFrom>
              <a:clrTo>
                <a:srgbClr val="CCCCC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0717" y="3452944"/>
            <a:ext cx="6274676" cy="3305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Rectangle 28"/>
          <p:cNvSpPr/>
          <p:nvPr/>
        </p:nvSpPr>
        <p:spPr>
          <a:xfrm>
            <a:off x="5796136" y="3915134"/>
            <a:ext cx="361063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PS-05-02-2013_#3</a:t>
            </a:r>
            <a:br>
              <a:rPr lang="en-GB" dirty="0" smtClean="0"/>
            </a:br>
            <a:r>
              <a:rPr lang="en-GB" dirty="0" smtClean="0"/>
              <a:t>Bunch length~107ns </a:t>
            </a:r>
            <a:r>
              <a:rPr lang="en-US" dirty="0" smtClean="0"/>
              <a:t>(rf@100kV)</a:t>
            </a:r>
          </a:p>
          <a:p>
            <a:r>
              <a:rPr lang="en-US" dirty="0" smtClean="0"/>
              <a:t>Ztot~6.3 </a:t>
            </a:r>
            <a:r>
              <a:rPr lang="en-US" dirty="0" err="1" smtClean="0"/>
              <a:t>MOhm</a:t>
            </a:r>
            <a:r>
              <a:rPr lang="en-US" dirty="0" smtClean="0"/>
              <a:t>/m (from tune shift)</a:t>
            </a:r>
          </a:p>
          <a:p>
            <a:r>
              <a:rPr lang="en-US" dirty="0" smtClean="0"/>
              <a:t>Ztot~5.9 </a:t>
            </a:r>
            <a:r>
              <a:rPr lang="en-US" dirty="0" err="1" smtClean="0"/>
              <a:t>MOhm</a:t>
            </a:r>
            <a:r>
              <a:rPr lang="en-US" dirty="0" smtClean="0"/>
              <a:t>/m (from recons.)</a:t>
            </a:r>
            <a:endParaRPr lang="en-GB" dirty="0" smtClean="0"/>
          </a:p>
        </p:txBody>
      </p:sp>
      <p:sp>
        <p:nvSpPr>
          <p:cNvPr id="27" name="Flowchart: Process 26"/>
          <p:cNvSpPr/>
          <p:nvPr/>
        </p:nvSpPr>
        <p:spPr>
          <a:xfrm>
            <a:off x="5940152" y="188640"/>
            <a:ext cx="178995" cy="3456384"/>
          </a:xfrm>
          <a:prstGeom prst="flowChart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/>
          <p:cNvSpPr/>
          <p:nvPr/>
        </p:nvSpPr>
        <p:spPr>
          <a:xfrm>
            <a:off x="5746909" y="692696"/>
            <a:ext cx="36508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PS-05-02-2013_#2</a:t>
            </a:r>
          </a:p>
          <a:p>
            <a:r>
              <a:rPr lang="en-US" dirty="0" smtClean="0"/>
              <a:t>Bunch length~90ns (rf@200kV)</a:t>
            </a:r>
            <a:br>
              <a:rPr lang="en-US" dirty="0" smtClean="0"/>
            </a:br>
            <a:r>
              <a:rPr lang="en-US" dirty="0" smtClean="0"/>
              <a:t>Ztot~6.5 </a:t>
            </a:r>
            <a:r>
              <a:rPr lang="en-US" dirty="0" err="1" smtClean="0"/>
              <a:t>MOhm</a:t>
            </a:r>
            <a:r>
              <a:rPr lang="en-US" dirty="0" smtClean="0"/>
              <a:t>/m (from tune shift)</a:t>
            </a:r>
            <a:br>
              <a:rPr lang="en-US" dirty="0" smtClean="0"/>
            </a:br>
            <a:r>
              <a:rPr lang="en-US" dirty="0" smtClean="0"/>
              <a:t>Ztot~6.4 </a:t>
            </a:r>
            <a:r>
              <a:rPr lang="en-US" dirty="0" err="1" smtClean="0"/>
              <a:t>MOhm</a:t>
            </a:r>
            <a:r>
              <a:rPr lang="en-US" dirty="0" smtClean="0"/>
              <a:t>/m (from recons.)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4185132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CCCCCC"/>
              </a:clrFrom>
              <a:clrTo>
                <a:srgbClr val="CCCCC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463" r="2894" b="33554"/>
          <a:stretch/>
        </p:blipFill>
        <p:spPr bwMode="auto">
          <a:xfrm>
            <a:off x="-180528" y="380652"/>
            <a:ext cx="6155659" cy="3048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CCCCCC"/>
              </a:clrFrom>
              <a:clrTo>
                <a:srgbClr val="CCCCC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9939" y="3452944"/>
            <a:ext cx="6248131" cy="3305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Arrow Connector 8"/>
          <p:cNvCxnSpPr/>
          <p:nvPr/>
        </p:nvCxnSpPr>
        <p:spPr>
          <a:xfrm flipH="1" flipV="1">
            <a:off x="4312052" y="2348881"/>
            <a:ext cx="216024" cy="139472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4312052" y="3743603"/>
            <a:ext cx="216024" cy="123173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 flipV="1">
            <a:off x="1773884" y="2383095"/>
            <a:ext cx="216024" cy="139472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1773884" y="3777817"/>
            <a:ext cx="216024" cy="123173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660545" y="3573016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KFA71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89908" y="3593151"/>
            <a:ext cx="2377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BFA21+KFA21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572374" y="692696"/>
            <a:ext cx="201510" cy="5558568"/>
          </a:xfrm>
          <a:prstGeom prst="rect">
            <a:avLst/>
          </a:prstGeom>
          <a:solidFill>
            <a:schemeClr val="accent2">
              <a:alpha val="20000"/>
            </a:schemeClr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183112" y="692696"/>
            <a:ext cx="184728" cy="5533955"/>
          </a:xfrm>
          <a:prstGeom prst="rect">
            <a:avLst/>
          </a:prstGeom>
          <a:solidFill>
            <a:schemeClr val="accent2">
              <a:alpha val="20000"/>
            </a:schemeClr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5796136" y="3915134"/>
            <a:ext cx="361063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PS-05-02-2013_#3</a:t>
            </a:r>
            <a:br>
              <a:rPr lang="en-GB" dirty="0" smtClean="0"/>
            </a:br>
            <a:r>
              <a:rPr lang="en-GB" dirty="0" smtClean="0"/>
              <a:t>Bunch length~107ns </a:t>
            </a:r>
            <a:r>
              <a:rPr lang="en-US" dirty="0" smtClean="0"/>
              <a:t>(rf@100kV)</a:t>
            </a:r>
          </a:p>
          <a:p>
            <a:r>
              <a:rPr lang="en-US" dirty="0" smtClean="0"/>
              <a:t>Ztot~6.3 </a:t>
            </a:r>
            <a:r>
              <a:rPr lang="en-US" dirty="0" err="1" smtClean="0"/>
              <a:t>MOhm</a:t>
            </a:r>
            <a:r>
              <a:rPr lang="en-US" dirty="0" smtClean="0"/>
              <a:t>/m (from tune shift)</a:t>
            </a:r>
          </a:p>
          <a:p>
            <a:r>
              <a:rPr lang="en-US" dirty="0" smtClean="0"/>
              <a:t>Ztot~5.9 </a:t>
            </a:r>
            <a:r>
              <a:rPr lang="en-US" dirty="0" err="1" smtClean="0"/>
              <a:t>MOhm</a:t>
            </a:r>
            <a:r>
              <a:rPr lang="en-US" dirty="0" smtClean="0"/>
              <a:t>/m (from recons.)</a:t>
            </a:r>
            <a:endParaRPr lang="en-GB" dirty="0" smtClean="0"/>
          </a:p>
        </p:txBody>
      </p:sp>
      <p:sp>
        <p:nvSpPr>
          <p:cNvPr id="25" name="Flowchart: Process 24"/>
          <p:cNvSpPr/>
          <p:nvPr/>
        </p:nvSpPr>
        <p:spPr>
          <a:xfrm>
            <a:off x="5940152" y="188640"/>
            <a:ext cx="178995" cy="3456384"/>
          </a:xfrm>
          <a:prstGeom prst="flowChart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/>
          <p:cNvSpPr/>
          <p:nvPr/>
        </p:nvSpPr>
        <p:spPr>
          <a:xfrm>
            <a:off x="5746909" y="692696"/>
            <a:ext cx="36508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PS-05-02-2013_#2</a:t>
            </a:r>
          </a:p>
          <a:p>
            <a:r>
              <a:rPr lang="en-US" dirty="0" smtClean="0"/>
              <a:t>Bunch length~90ns (rf@200kV)</a:t>
            </a:r>
            <a:br>
              <a:rPr lang="en-US" dirty="0" smtClean="0"/>
            </a:br>
            <a:r>
              <a:rPr lang="en-US" dirty="0" smtClean="0"/>
              <a:t>Ztot~6.5 </a:t>
            </a:r>
            <a:r>
              <a:rPr lang="en-US" dirty="0" err="1" smtClean="0"/>
              <a:t>MOhm</a:t>
            </a:r>
            <a:r>
              <a:rPr lang="en-US" dirty="0" smtClean="0"/>
              <a:t>/m (from tune shift)</a:t>
            </a:r>
            <a:br>
              <a:rPr lang="en-US" dirty="0" smtClean="0"/>
            </a:br>
            <a:r>
              <a:rPr lang="en-US" dirty="0" smtClean="0"/>
              <a:t>Ztot~6.4 </a:t>
            </a:r>
            <a:r>
              <a:rPr lang="en-US" dirty="0" err="1" smtClean="0"/>
              <a:t>MOhm</a:t>
            </a:r>
            <a:r>
              <a:rPr lang="en-US" dirty="0" smtClean="0"/>
              <a:t>/m (from recons.)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40735973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5"/>
          <p:cNvSpPr>
            <a:spLocks noChangeArrowheads="1"/>
          </p:cNvSpPr>
          <p:nvPr/>
        </p:nvSpPr>
        <p:spPr bwMode="auto">
          <a:xfrm>
            <a:off x="0" y="0"/>
            <a:ext cx="9144000" cy="900435"/>
          </a:xfrm>
          <a:prstGeom prst="roundRect">
            <a:avLst>
              <a:gd name="adj" fmla="val 125"/>
            </a:avLst>
          </a:prstGeom>
          <a:solidFill>
            <a:srgbClr val="004A4A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Conclusion and Outlook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1340768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Conclusion: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683568" y="1951672"/>
            <a:ext cx="83884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dirty="0" smtClean="0"/>
              <a:t>Understood the role of noise in the measurement.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dirty="0" smtClean="0"/>
              <a:t>Transverse impedance model is going to be built.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dirty="0" smtClean="0"/>
              <a:t>At least 5 good localization measurements collected in 2012/2013 MD time.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dirty="0" smtClean="0"/>
              <a:t>Two probable impedance locations localized in KFA71 and BFA21(S+P)+KFA21.</a:t>
            </a:r>
          </a:p>
          <a:p>
            <a:pPr marL="285750" indent="-285750">
              <a:buFont typeface="Wingdings" pitchFamily="2" charset="2"/>
              <a:buChar char="ü"/>
            </a:pP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51520" y="3791106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Outlook: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755576" y="4437112"/>
            <a:ext cx="78488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Analyze remaining measurements and crosscheck localization results.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Improve stress test on the solution (vary residual norm threshold, etc…)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Crosscheck with simulations,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…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90737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5"/>
          <p:cNvSpPr>
            <a:spLocks noChangeArrowheads="1"/>
          </p:cNvSpPr>
          <p:nvPr/>
        </p:nvSpPr>
        <p:spPr bwMode="auto">
          <a:xfrm>
            <a:off x="0" y="2660400"/>
            <a:ext cx="9144000" cy="900435"/>
          </a:xfrm>
          <a:prstGeom prst="roundRect">
            <a:avLst>
              <a:gd name="adj" fmla="val 125"/>
            </a:avLst>
          </a:prstGeom>
          <a:solidFill>
            <a:srgbClr val="004A4A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Backup</a:t>
            </a:r>
            <a:endParaRPr lang="en-US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38158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DAE7F5"/>
              </a:clrFrom>
              <a:clrTo>
                <a:srgbClr val="DAE7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110" r="92203"/>
          <a:stretch/>
        </p:blipFill>
        <p:spPr bwMode="auto">
          <a:xfrm>
            <a:off x="4611640" y="1787421"/>
            <a:ext cx="338218" cy="5066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77" b="51277"/>
          <a:stretch/>
        </p:blipFill>
        <p:spPr bwMode="auto">
          <a:xfrm>
            <a:off x="578669" y="1783095"/>
            <a:ext cx="3426294" cy="48551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DAE7F5"/>
              </a:clrFrom>
              <a:clrTo>
                <a:srgbClr val="DAE7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3304" b="51277"/>
          <a:stretch/>
        </p:blipFill>
        <p:spPr bwMode="auto">
          <a:xfrm>
            <a:off x="287987" y="1783095"/>
            <a:ext cx="290682" cy="48551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75" t="49110"/>
          <a:stretch/>
        </p:blipFill>
        <p:spPr bwMode="auto">
          <a:xfrm>
            <a:off x="4916188" y="1783093"/>
            <a:ext cx="3409180" cy="5071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AutoShape 5"/>
          <p:cNvSpPr>
            <a:spLocks noChangeArrowheads="1"/>
          </p:cNvSpPr>
          <p:nvPr/>
        </p:nvSpPr>
        <p:spPr bwMode="auto">
          <a:xfrm>
            <a:off x="0" y="0"/>
            <a:ext cx="9144000" cy="900435"/>
          </a:xfrm>
          <a:prstGeom prst="roundRect">
            <a:avLst>
              <a:gd name="adj" fmla="val 125"/>
            </a:avLst>
          </a:prstGeom>
          <a:solidFill>
            <a:srgbClr val="004A4A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Reconstruction points</a:t>
            </a:r>
            <a:endParaRPr lang="en-US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7595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9CCF3-2AAC-494C-9E75-CDFD86AF792C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4" name="AutoShape 5"/>
          <p:cNvSpPr>
            <a:spLocks noChangeArrowheads="1"/>
          </p:cNvSpPr>
          <p:nvPr/>
        </p:nvSpPr>
        <p:spPr bwMode="auto">
          <a:xfrm>
            <a:off x="1" y="-7481"/>
            <a:ext cx="9144000" cy="900435"/>
          </a:xfrm>
          <a:prstGeom prst="roundRect">
            <a:avLst>
              <a:gd name="adj" fmla="val 125"/>
            </a:avLst>
          </a:prstGeom>
          <a:solidFill>
            <a:srgbClr val="004A4A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Transverse Impedance Localization Method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9757" y="6279703"/>
            <a:ext cx="89644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[1] </a:t>
            </a:r>
            <a:r>
              <a:rPr lang="en-US" sz="1200" dirty="0"/>
              <a:t>"</a:t>
            </a:r>
            <a:r>
              <a:rPr lang="en-US" sz="1200" dirty="0">
                <a:hlinkClick r:id="rId2"/>
              </a:rPr>
              <a:t>Localizing impedance sources from betatron-phase beating </a:t>
            </a:r>
            <a:r>
              <a:rPr lang="en-US" sz="1200" dirty="0" smtClean="0">
                <a:hlinkClick r:id="rId2"/>
              </a:rPr>
              <a:t>in </a:t>
            </a:r>
            <a:r>
              <a:rPr lang="en-GB" sz="1200" dirty="0" smtClean="0">
                <a:hlinkClick r:id="rId2"/>
              </a:rPr>
              <a:t>the </a:t>
            </a:r>
            <a:r>
              <a:rPr lang="en-GB" sz="1200" dirty="0">
                <a:hlinkClick r:id="rId2"/>
              </a:rPr>
              <a:t>CERN SPS</a:t>
            </a:r>
            <a:r>
              <a:rPr lang="en-GB" sz="1200" dirty="0"/>
              <a:t>", G. Arduini, C. </a:t>
            </a:r>
            <a:r>
              <a:rPr lang="en-GB" sz="1200" dirty="0" err="1"/>
              <a:t>Carli</a:t>
            </a:r>
            <a:r>
              <a:rPr lang="en-GB" sz="1200" dirty="0"/>
              <a:t> , F. Zimmermann EPAC'04. </a:t>
            </a:r>
          </a:p>
          <a:p>
            <a:r>
              <a:rPr lang="en-US" sz="1200" dirty="0" smtClean="0"/>
              <a:t>[2] </a:t>
            </a:r>
            <a:r>
              <a:rPr lang="en-US" sz="1200" dirty="0"/>
              <a:t>“</a:t>
            </a:r>
            <a:r>
              <a:rPr lang="en-US" sz="1200" dirty="0">
                <a:hlinkClick r:id="rId3"/>
              </a:rPr>
              <a:t>Transverse Impedance Localization Using dependent Optics</a:t>
            </a:r>
            <a:r>
              <a:rPr lang="en-US" sz="1200" dirty="0"/>
              <a:t>” </a:t>
            </a:r>
            <a:r>
              <a:rPr lang="en-GB" sz="1200" dirty="0" err="1" smtClean="0"/>
              <a:t>R.Calaga</a:t>
            </a:r>
            <a:r>
              <a:rPr lang="en-GB" sz="1200" dirty="0" smtClean="0"/>
              <a:t> </a:t>
            </a:r>
            <a:r>
              <a:rPr lang="en-GB" sz="1200" dirty="0"/>
              <a:t>et al., PAC’09.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10019" y="4893698"/>
            <a:ext cx="33849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Global measurements:</a:t>
            </a:r>
            <a:br>
              <a:rPr lang="en-US" b="1" dirty="0" smtClean="0"/>
            </a:br>
            <a:r>
              <a:rPr lang="en-US" dirty="0" smtClean="0"/>
              <a:t>variation </a:t>
            </a:r>
            <a:r>
              <a:rPr lang="en-US" dirty="0" smtClean="0"/>
              <a:t>of tune frequency with intensity.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089828" y="2539971"/>
            <a:ext cx="26586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Local measurements</a:t>
            </a:r>
            <a:r>
              <a:rPr lang="en-US" dirty="0" smtClean="0"/>
              <a:t>: variation </a:t>
            </a:r>
            <a:r>
              <a:rPr lang="en-US" dirty="0"/>
              <a:t>of </a:t>
            </a:r>
            <a:r>
              <a:rPr lang="en-US" dirty="0" smtClean="0"/>
              <a:t>phase advance between BPMs with intensity.</a:t>
            </a:r>
            <a:endParaRPr lang="en-GB" dirty="0"/>
          </a:p>
        </p:txBody>
      </p:sp>
      <p:pic>
        <p:nvPicPr>
          <p:cNvPr id="10" name="Picture 2" descr="\\cern.ch\dfs\Users\n\nbiancac\Desktop\pscomplex.gif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aintStrokes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995" y="2204864"/>
            <a:ext cx="3192020" cy="2506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CCCCCC"/>
              </a:clrFrom>
              <a:clrTo>
                <a:srgbClr val="CCCCC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9742" y="3479170"/>
            <a:ext cx="1435546" cy="1108045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CCCCCC"/>
              </a:clrFrom>
              <a:clrTo>
                <a:srgbClr val="CCCCC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4998" y="2377908"/>
            <a:ext cx="1412063" cy="1089919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1265" name="Straight Arrow Connector 11264"/>
          <p:cNvCxnSpPr>
            <a:endCxn id="1026" idx="1"/>
          </p:cNvCxnSpPr>
          <p:nvPr/>
        </p:nvCxnSpPr>
        <p:spPr>
          <a:xfrm>
            <a:off x="2841544" y="4020646"/>
            <a:ext cx="928198" cy="1254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71" name="Straight Arrow Connector 11270"/>
          <p:cNvCxnSpPr>
            <a:endCxn id="17" idx="1"/>
          </p:cNvCxnSpPr>
          <p:nvPr/>
        </p:nvCxnSpPr>
        <p:spPr>
          <a:xfrm flipV="1">
            <a:off x="3072082" y="2922868"/>
            <a:ext cx="712916" cy="31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73" name="Right Brace 11272"/>
          <p:cNvSpPr/>
          <p:nvPr/>
        </p:nvSpPr>
        <p:spPr>
          <a:xfrm>
            <a:off x="5556358" y="2608712"/>
            <a:ext cx="432048" cy="1756392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274" name="TextBox 11273"/>
              <p:cNvSpPr txBox="1"/>
              <p:nvPr/>
            </p:nvSpPr>
            <p:spPr>
              <a:xfrm>
                <a:off x="6165706" y="3801834"/>
                <a:ext cx="2582758" cy="6730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/>
                              <a:ea typeface="Cambria Math"/>
                            </a:rPr>
                            <m:t>∆</m:t>
                          </m:r>
                          <m:r>
                            <a:rPr lang="en-GB" i="1">
                              <a:latin typeface="Cambria Math"/>
                              <a:ea typeface="Cambria Math"/>
                            </a:rPr>
                            <m:t>𝜑</m:t>
                          </m:r>
                          <m:r>
                            <m:rPr>
                              <m:nor/>
                            </m:rPr>
                            <a:rPr lang="en-US" b="0" i="0" smtClean="0">
                              <a:latin typeface="Cambria Math"/>
                              <a:ea typeface="Cambria Math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𝑏</m:t>
                              </m:r>
                            </m:sub>
                          </m:sSub>
                          <m:r>
                            <m:rPr>
                              <m:nor/>
                            </m:rPr>
                            <a:rPr lang="en-US" b="0" i="0" smtClean="0">
                              <a:latin typeface="Cambria Math"/>
                              <a:ea typeface="Cambria Math"/>
                            </a:rPr>
                            <m:t>)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→2</m:t>
                          </m:r>
                        </m:sub>
                      </m:sSub>
                      <m:r>
                        <a:rPr lang="en-GB" i="1" dirty="0">
                          <a:latin typeface="Cambria Math"/>
                          <a:ea typeface="Cambria Math"/>
                        </a:rPr>
                        <m:t>∝</m:t>
                      </m:r>
                      <m:sSub>
                        <m:sSubPr>
                          <m:ctrlPr>
                            <a:rPr lang="en-GB" i="1" dirty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i="1" dirty="0">
                              <a:latin typeface="Cambria Math"/>
                              <a:ea typeface="Cambria Math"/>
                            </a:rPr>
                            <m:t>𝑍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→2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 </m:t>
                          </m:r>
                          <m:r>
                            <a:rPr lang="en-US" i="1" dirty="0">
                              <a:latin typeface="Cambria Math"/>
                              <a:ea typeface="Cambria Math"/>
                            </a:rPr>
                            <m:t>(</m:t>
                          </m:r>
                          <m:r>
                            <a:rPr lang="en-US" i="1" dirty="0">
                              <a:latin typeface="Cambria Math"/>
                              <a:ea typeface="Cambria Math"/>
                            </a:rPr>
                            <m:t>𝑇𝑂𝑇</m:t>
                          </m:r>
                          <m:r>
                            <a:rPr lang="en-US" i="1" dirty="0">
                              <a:latin typeface="Cambria Math"/>
                              <a:ea typeface="Cambria Math"/>
                            </a:rPr>
                            <m:t>)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  <a:p>
                <a:endParaRPr lang="en-GB" dirty="0"/>
              </a:p>
            </p:txBody>
          </p:sp>
        </mc:Choice>
        <mc:Fallback>
          <p:sp>
            <p:nvSpPr>
              <p:cNvPr id="11274" name="TextBox 1127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5706" y="3801834"/>
                <a:ext cx="2582758" cy="67300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275" name="Right Brace 11274"/>
          <p:cNvSpPr/>
          <p:nvPr/>
        </p:nvSpPr>
        <p:spPr>
          <a:xfrm rot="5400000">
            <a:off x="4298931" y="4499620"/>
            <a:ext cx="377167" cy="1152128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5" name="TextBox 44"/>
              <p:cNvSpPr txBox="1"/>
              <p:nvPr/>
            </p:nvSpPr>
            <p:spPr>
              <a:xfrm>
                <a:off x="3632923" y="5334310"/>
                <a:ext cx="1902637" cy="3960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i="1" smtClean="0">
                        <a:latin typeface="Cambria Math"/>
                        <a:ea typeface="Cambria Math"/>
                      </a:rPr>
                      <m:t>∆</m:t>
                    </m:r>
                    <m:r>
                      <m:rPr>
                        <m:nor/>
                      </m:rPr>
                      <a:rPr lang="en-US" b="0" i="0" smtClean="0">
                        <a:latin typeface="Cambria Math"/>
                        <a:ea typeface="Cambria Math"/>
                      </a:rPr>
                      <m:t>Q</m:t>
                    </m:r>
                    <m:r>
                      <m:rPr>
                        <m:nor/>
                      </m:rPr>
                      <a:rPr lang="en-US">
                        <a:latin typeface="Cambria Math"/>
                        <a:ea typeface="Cambria Math"/>
                      </a:rPr>
                      <m:t>(</m:t>
                    </m:r>
                    <m:sSub>
                      <m:sSubPr>
                        <m:ctrlPr>
                          <a:rPr lang="en-US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𝑁</m:t>
                        </m:r>
                      </m:e>
                      <m:sub>
                        <m:r>
                          <a:rPr lang="en-US" i="1">
                            <a:latin typeface="Cambria Math"/>
                            <a:ea typeface="Cambria Math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GB" dirty="0" smtClean="0"/>
                  <a:t>)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/>
                        <a:ea typeface="Cambria Math"/>
                      </a:rPr>
                      <m:t>∝</m:t>
                    </m:r>
                    <m:sSub>
                      <m:sSubPr>
                        <m:ctrlPr>
                          <a:rPr lang="en-GB" i="1" dirty="0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/>
                            <a:ea typeface="Cambria Math"/>
                          </a:rPr>
                          <m:t>𝑍</m:t>
                        </m:r>
                      </m:e>
                      <m:sub>
                        <m:r>
                          <a:rPr lang="en-GB" i="1" dirty="0" smtClean="0">
                            <a:latin typeface="Cambria Math"/>
                            <a:ea typeface="Cambria Math"/>
                          </a:rPr>
                          <m:t>⊥</m:t>
                        </m:r>
                        <m:r>
                          <a:rPr lang="en-US" b="0" i="1" dirty="0" smtClean="0">
                            <a:latin typeface="Cambria Math"/>
                            <a:ea typeface="Cambria Math"/>
                          </a:rPr>
                          <m:t> (</m:t>
                        </m:r>
                        <m:r>
                          <a:rPr lang="en-US" b="0" i="1" dirty="0" smtClean="0">
                            <a:latin typeface="Cambria Math"/>
                            <a:ea typeface="Cambria Math"/>
                          </a:rPr>
                          <m:t>𝑇𝑂𝑇</m:t>
                        </m:r>
                        <m:r>
                          <a:rPr lang="en-US" b="0" i="1" dirty="0" smtClean="0">
                            <a:latin typeface="Cambria Math"/>
                            <a:ea typeface="Cambria Math"/>
                          </a:rPr>
                          <m:t>)</m:t>
                        </m:r>
                      </m:sub>
                    </m:sSub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45" name="TextBox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2923" y="5334310"/>
                <a:ext cx="1902637" cy="396006"/>
              </a:xfrm>
              <a:prstGeom prst="rect">
                <a:avLst/>
              </a:prstGeom>
              <a:blipFill rotWithShape="1">
                <a:blip r:embed="rId8"/>
                <a:stretch>
                  <a:fillRect t="-7692" b="-1692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276" name="Rectangle 11275"/>
          <p:cNvSpPr/>
          <p:nvPr/>
        </p:nvSpPr>
        <p:spPr>
          <a:xfrm>
            <a:off x="210019" y="2039362"/>
            <a:ext cx="8754469" cy="41979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/>
          <p:cNvSpPr/>
          <p:nvPr/>
        </p:nvSpPr>
        <p:spPr>
          <a:xfrm>
            <a:off x="2735796" y="2773394"/>
            <a:ext cx="324036" cy="288032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49"/>
          <p:cNvSpPr/>
          <p:nvPr/>
        </p:nvSpPr>
        <p:spPr>
          <a:xfrm>
            <a:off x="2506104" y="3854076"/>
            <a:ext cx="324036" cy="288032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179512" y="982469"/>
            <a:ext cx="84860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method for local measurements was </a:t>
            </a:r>
            <a:r>
              <a:rPr lang="en-US" dirty="0"/>
              <a:t>proposed and applied by G. Arduini et al. in 2004 and 2009 in SPS [1,2</a:t>
            </a:r>
            <a:r>
              <a:rPr lang="en-US" dirty="0" smtClean="0"/>
              <a:t>] and benchmarked with HEADTAIL.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71615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11273" grpId="0" animBg="1"/>
      <p:bldP spid="11274" grpId="0"/>
      <p:bldP spid="11275" grpId="0" animBg="1"/>
      <p:bldP spid="45" grpId="0"/>
      <p:bldP spid="49" grpId="0" animBg="1"/>
      <p:bldP spid="5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9CCF3-2AAC-494C-9E75-CDFD86AF792C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287525" y="1139125"/>
            <a:ext cx="85689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The aim of the measurement is: correlating the phase advance beating variation with intensity with a local source of impedance. </a:t>
            </a:r>
            <a:br>
              <a:rPr lang="en-US" sz="1600" dirty="0" smtClean="0"/>
            </a:br>
            <a:r>
              <a:rPr lang="en-US" sz="1600" dirty="0" smtClean="0"/>
              <a:t>In “optical” terms, an impedance would behave as a (de)focusing intensity dependent quadrupole.</a:t>
            </a:r>
            <a:endParaRPr lang="en-GB" sz="1600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726" y="2420888"/>
            <a:ext cx="7105650" cy="3752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AutoShape 5"/>
          <p:cNvSpPr>
            <a:spLocks noChangeArrowheads="1"/>
          </p:cNvSpPr>
          <p:nvPr/>
        </p:nvSpPr>
        <p:spPr bwMode="auto">
          <a:xfrm>
            <a:off x="1" y="-7481"/>
            <a:ext cx="9144000" cy="900435"/>
          </a:xfrm>
          <a:prstGeom prst="roundRect">
            <a:avLst>
              <a:gd name="adj" fmla="val 125"/>
            </a:avLst>
          </a:prstGeom>
          <a:solidFill>
            <a:srgbClr val="004A4A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Transverse Impedance Localization Method</a:t>
            </a:r>
            <a:endParaRPr lang="en-US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8206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hevron 20"/>
          <p:cNvSpPr/>
          <p:nvPr/>
        </p:nvSpPr>
        <p:spPr>
          <a:xfrm>
            <a:off x="6228184" y="3284984"/>
            <a:ext cx="1152128" cy="864096"/>
          </a:xfrm>
          <a:prstGeom prst="chevron">
            <a:avLst/>
          </a:prstGeom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337869" y="2348879"/>
            <a:ext cx="2376264" cy="2736304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4549933" y="3356991"/>
            <a:ext cx="2016224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Global impedance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4547290" y="3887987"/>
            <a:ext cx="2009633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Local impedance</a:t>
            </a:r>
            <a:endParaRPr lang="en-GB" dirty="0"/>
          </a:p>
        </p:txBody>
      </p:sp>
      <p:sp>
        <p:nvSpPr>
          <p:cNvPr id="10" name="Pentagon 9"/>
          <p:cNvSpPr/>
          <p:nvPr/>
        </p:nvSpPr>
        <p:spPr>
          <a:xfrm>
            <a:off x="305856" y="2348879"/>
            <a:ext cx="1601848" cy="879497"/>
          </a:xfrm>
          <a:prstGeom prst="homePlat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Theory</a:t>
            </a:r>
            <a:endParaRPr lang="en-GB" dirty="0"/>
          </a:p>
        </p:txBody>
      </p:sp>
      <p:sp>
        <p:nvSpPr>
          <p:cNvPr id="11" name="Chevron 10"/>
          <p:cNvSpPr/>
          <p:nvPr/>
        </p:nvSpPr>
        <p:spPr>
          <a:xfrm>
            <a:off x="1891938" y="2348879"/>
            <a:ext cx="2317576" cy="864096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Impedance budget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4" name="Pentagon 13"/>
          <p:cNvSpPr/>
          <p:nvPr/>
        </p:nvSpPr>
        <p:spPr>
          <a:xfrm>
            <a:off x="305856" y="4221088"/>
            <a:ext cx="1601848" cy="879497"/>
          </a:xfrm>
          <a:prstGeom prst="homePlat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Machine</a:t>
            </a:r>
            <a:endParaRPr lang="en-GB" dirty="0"/>
          </a:p>
        </p:txBody>
      </p:sp>
      <p:sp>
        <p:nvSpPr>
          <p:cNvPr id="15" name="Chevron 14"/>
          <p:cNvSpPr/>
          <p:nvPr/>
        </p:nvSpPr>
        <p:spPr>
          <a:xfrm>
            <a:off x="1890252" y="4221087"/>
            <a:ext cx="2319262" cy="864096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Measurement accuracy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688704" y="2911366"/>
            <a:ext cx="16745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Estimations</a:t>
            </a:r>
            <a:endParaRPr lang="en-GB" sz="2000" b="1" dirty="0"/>
          </a:p>
        </p:txBody>
      </p:sp>
      <p:sp>
        <p:nvSpPr>
          <p:cNvPr id="19" name="Chevron 18"/>
          <p:cNvSpPr/>
          <p:nvPr/>
        </p:nvSpPr>
        <p:spPr>
          <a:xfrm>
            <a:off x="3906153" y="4194867"/>
            <a:ext cx="831899" cy="864096"/>
          </a:xfrm>
          <a:prstGeom prst="chevron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0" name="Chevron 19"/>
          <p:cNvSpPr/>
          <p:nvPr/>
        </p:nvSpPr>
        <p:spPr>
          <a:xfrm>
            <a:off x="3923928" y="2357824"/>
            <a:ext cx="831899" cy="864096"/>
          </a:xfrm>
          <a:prstGeom prst="chevron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3" name="Flowchart: Process 22"/>
          <p:cNvSpPr/>
          <p:nvPr/>
        </p:nvSpPr>
        <p:spPr>
          <a:xfrm>
            <a:off x="7596336" y="2564904"/>
            <a:ext cx="792088" cy="2376264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sz="2800" dirty="0" smtClean="0"/>
              <a:t>Measurements</a:t>
            </a:r>
            <a:endParaRPr lang="en-GB" sz="2800" dirty="0"/>
          </a:p>
        </p:txBody>
      </p:sp>
      <p:sp>
        <p:nvSpPr>
          <p:cNvPr id="26" name="AutoShape 5"/>
          <p:cNvSpPr>
            <a:spLocks noChangeArrowheads="1"/>
          </p:cNvSpPr>
          <p:nvPr/>
        </p:nvSpPr>
        <p:spPr bwMode="auto">
          <a:xfrm>
            <a:off x="1" y="-7481"/>
            <a:ext cx="9144000" cy="900435"/>
          </a:xfrm>
          <a:prstGeom prst="roundRect">
            <a:avLst>
              <a:gd name="adj" fmla="val 125"/>
            </a:avLst>
          </a:prstGeom>
          <a:solidFill>
            <a:srgbClr val="004A4A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Impedance Budget Flowchart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27" name="U-Turn Arrow 26"/>
          <p:cNvSpPr/>
          <p:nvPr/>
        </p:nvSpPr>
        <p:spPr>
          <a:xfrm flipH="1">
            <a:off x="2771800" y="1141209"/>
            <a:ext cx="5297291" cy="720080"/>
          </a:xfrm>
          <a:prstGeom prst="uturnArrow">
            <a:avLst>
              <a:gd name="adj1" fmla="val 25000"/>
              <a:gd name="adj2" fmla="val 25000"/>
              <a:gd name="adj3" fmla="val 31568"/>
              <a:gd name="adj4" fmla="val 43750"/>
              <a:gd name="adj5" fmla="val 99083"/>
            </a:avLst>
          </a:prstGeom>
          <a:solidFill>
            <a:schemeClr val="accent2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355976" y="1340768"/>
            <a:ext cx="24889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RECONSTRUCTION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6341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16" grpId="0" animBg="1"/>
      <p:bldP spid="6" grpId="0" animBg="1"/>
      <p:bldP spid="7" grpId="0" animBg="1"/>
      <p:bldP spid="10" grpId="0" animBg="1"/>
      <p:bldP spid="11" grpId="0" animBg="1"/>
      <p:bldP spid="14" grpId="0" animBg="1"/>
      <p:bldP spid="15" grpId="0" animBg="1"/>
      <p:bldP spid="18" grpId="0"/>
      <p:bldP spid="23" grpId="0" animBg="1"/>
      <p:bldP spid="27" grpId="0" animBg="1"/>
      <p:bldP spid="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hevron 20"/>
          <p:cNvSpPr/>
          <p:nvPr/>
        </p:nvSpPr>
        <p:spPr>
          <a:xfrm>
            <a:off x="6228184" y="3284984"/>
            <a:ext cx="1152128" cy="864096"/>
          </a:xfrm>
          <a:prstGeom prst="chevron">
            <a:avLst/>
          </a:prstGeom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337869" y="2348879"/>
            <a:ext cx="2376264" cy="2736304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4549933" y="3356991"/>
            <a:ext cx="2016224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Global impedance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4547290" y="3887987"/>
            <a:ext cx="2009633" cy="360040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Local impedance</a:t>
            </a:r>
            <a:endParaRPr lang="en-GB" dirty="0"/>
          </a:p>
        </p:txBody>
      </p:sp>
      <p:sp>
        <p:nvSpPr>
          <p:cNvPr id="10" name="Pentagon 9"/>
          <p:cNvSpPr/>
          <p:nvPr/>
        </p:nvSpPr>
        <p:spPr>
          <a:xfrm>
            <a:off x="305856" y="2348879"/>
            <a:ext cx="1601848" cy="879497"/>
          </a:xfrm>
          <a:prstGeom prst="homePlat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Theory</a:t>
            </a:r>
            <a:endParaRPr lang="en-GB" dirty="0"/>
          </a:p>
        </p:txBody>
      </p:sp>
      <p:sp>
        <p:nvSpPr>
          <p:cNvPr id="11" name="Chevron 10"/>
          <p:cNvSpPr/>
          <p:nvPr/>
        </p:nvSpPr>
        <p:spPr>
          <a:xfrm>
            <a:off x="1891938" y="2348879"/>
            <a:ext cx="2317576" cy="864096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Impedance budget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4" name="Pentagon 13"/>
          <p:cNvSpPr/>
          <p:nvPr/>
        </p:nvSpPr>
        <p:spPr>
          <a:xfrm>
            <a:off x="305856" y="4221088"/>
            <a:ext cx="1601848" cy="879497"/>
          </a:xfrm>
          <a:prstGeom prst="homePlat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Machine</a:t>
            </a:r>
            <a:endParaRPr lang="en-GB" dirty="0"/>
          </a:p>
        </p:txBody>
      </p:sp>
      <p:sp>
        <p:nvSpPr>
          <p:cNvPr id="15" name="Chevron 14"/>
          <p:cNvSpPr/>
          <p:nvPr/>
        </p:nvSpPr>
        <p:spPr>
          <a:xfrm>
            <a:off x="1890252" y="4221087"/>
            <a:ext cx="2319262" cy="864096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Measurement accuracy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688704" y="2911366"/>
            <a:ext cx="16745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Estimations</a:t>
            </a:r>
            <a:endParaRPr lang="en-GB" sz="2000" b="1" dirty="0"/>
          </a:p>
        </p:txBody>
      </p:sp>
      <p:sp>
        <p:nvSpPr>
          <p:cNvPr id="19" name="Chevron 18"/>
          <p:cNvSpPr/>
          <p:nvPr/>
        </p:nvSpPr>
        <p:spPr>
          <a:xfrm>
            <a:off x="3906153" y="4194867"/>
            <a:ext cx="831899" cy="864096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0" name="Chevron 19"/>
          <p:cNvSpPr/>
          <p:nvPr/>
        </p:nvSpPr>
        <p:spPr>
          <a:xfrm>
            <a:off x="3923928" y="2357824"/>
            <a:ext cx="831899" cy="864096"/>
          </a:xfrm>
          <a:prstGeom prst="chevron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3" name="Flowchart: Process 22"/>
          <p:cNvSpPr/>
          <p:nvPr/>
        </p:nvSpPr>
        <p:spPr>
          <a:xfrm>
            <a:off x="7596336" y="2564904"/>
            <a:ext cx="792088" cy="2376264"/>
          </a:xfrm>
          <a:prstGeom prst="flowChartProcess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sz="2800" dirty="0" smtClean="0"/>
              <a:t>Measurements</a:t>
            </a:r>
            <a:endParaRPr lang="en-GB" sz="2800" dirty="0"/>
          </a:p>
        </p:txBody>
      </p:sp>
      <p:sp>
        <p:nvSpPr>
          <p:cNvPr id="26" name="AutoShape 5"/>
          <p:cNvSpPr>
            <a:spLocks noChangeArrowheads="1"/>
          </p:cNvSpPr>
          <p:nvPr/>
        </p:nvSpPr>
        <p:spPr bwMode="auto">
          <a:xfrm>
            <a:off x="1" y="-7481"/>
            <a:ext cx="9144000" cy="900435"/>
          </a:xfrm>
          <a:prstGeom prst="roundRect">
            <a:avLst>
              <a:gd name="adj" fmla="val 125"/>
            </a:avLst>
          </a:prstGeom>
          <a:solidFill>
            <a:srgbClr val="004A4A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Impedance Budget Flowchart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7" name="U-Turn Arrow 16"/>
          <p:cNvSpPr/>
          <p:nvPr/>
        </p:nvSpPr>
        <p:spPr>
          <a:xfrm flipH="1">
            <a:off x="2771800" y="1141209"/>
            <a:ext cx="5297291" cy="720080"/>
          </a:xfrm>
          <a:prstGeom prst="uturnArrow">
            <a:avLst>
              <a:gd name="adj1" fmla="val 25000"/>
              <a:gd name="adj2" fmla="val 25000"/>
              <a:gd name="adj3" fmla="val 31568"/>
              <a:gd name="adj4" fmla="val 43750"/>
              <a:gd name="adj5" fmla="val 99083"/>
            </a:avLst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355976" y="1340768"/>
            <a:ext cx="24889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RECONSTRUCTION</a:t>
            </a:r>
            <a:endParaRPr lang="en-GB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5823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AutoShape 5"/>
          <p:cNvSpPr>
            <a:spLocks noChangeArrowheads="1"/>
          </p:cNvSpPr>
          <p:nvPr/>
        </p:nvSpPr>
        <p:spPr bwMode="auto">
          <a:xfrm>
            <a:off x="-20746" y="-63723"/>
            <a:ext cx="9144000" cy="900435"/>
          </a:xfrm>
          <a:prstGeom prst="roundRect">
            <a:avLst>
              <a:gd name="adj" fmla="val 125"/>
            </a:avLst>
          </a:prstGeom>
          <a:solidFill>
            <a:srgbClr val="004A4A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946336" y="97468"/>
            <a:ext cx="734477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Impedance budget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" y="2882553"/>
            <a:ext cx="3962400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2483768" y="5025654"/>
            <a:ext cx="1249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/>
              <a:t>S.Persichelli</a:t>
            </a:r>
            <a:endParaRPr lang="en-GB" sz="14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261031" y="1484784"/>
            <a:ext cx="64712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PS </a:t>
            </a:r>
            <a:r>
              <a:rPr lang="en-US" b="1" dirty="0" smtClean="0"/>
              <a:t>impedance database </a:t>
            </a:r>
            <a:r>
              <a:rPr lang="en-US" dirty="0" smtClean="0"/>
              <a:t>is being constructed @ 2 </a:t>
            </a:r>
            <a:r>
              <a:rPr lang="en-US" dirty="0" err="1" smtClean="0"/>
              <a:t>GeV</a:t>
            </a:r>
            <a:r>
              <a:rPr lang="en-US" dirty="0" smtClean="0"/>
              <a:t>.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241826" y="3113385"/>
            <a:ext cx="1368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Kickers</a:t>
            </a:r>
            <a:endParaRPr lang="en-GB" sz="24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CCCCCC"/>
              </a:clrFrom>
              <a:clrTo>
                <a:srgbClr val="CCCCC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6848" y="2121721"/>
            <a:ext cx="4876800" cy="395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6948264" y="2324275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/>
              <a:t>Rewall+SC</a:t>
            </a:r>
            <a:endParaRPr lang="en-GB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700154" y="5333431"/>
            <a:ext cx="19797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/>
              <a:t>Mounet-M</a:t>
            </a:r>
            <a:r>
              <a:rPr lang="en-GB" sz="1400" i="1" dirty="0" smtClean="0">
                <a:latin typeface="Times New Roman"/>
                <a:cs typeface="Times New Roman"/>
              </a:rPr>
              <a:t>ét</a:t>
            </a:r>
            <a:r>
              <a:rPr lang="en-GB" sz="1400" i="1" dirty="0" smtClean="0"/>
              <a:t>ral code</a:t>
            </a:r>
            <a:endParaRPr lang="en-GB" sz="1400" i="1" dirty="0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7668344" y="3113385"/>
            <a:ext cx="0" cy="53163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690034" y="3275692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SC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4551254" y="3428826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dipolar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4551254" y="5245031"/>
            <a:ext cx="1370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quadrupolar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07389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5"/>
          <p:cNvSpPr>
            <a:spLocks noChangeArrowheads="1"/>
          </p:cNvSpPr>
          <p:nvPr/>
        </p:nvSpPr>
        <p:spPr bwMode="auto">
          <a:xfrm>
            <a:off x="0" y="0"/>
            <a:ext cx="9144000" cy="900435"/>
          </a:xfrm>
          <a:prstGeom prst="roundRect">
            <a:avLst>
              <a:gd name="adj" fmla="val 125"/>
            </a:avLst>
          </a:prstGeom>
          <a:solidFill>
            <a:srgbClr val="004A4A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Global PS impedance estimations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2778" y="4797152"/>
            <a:ext cx="79928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 estimated a partial impedance budget at injection: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dirty="0" smtClean="0"/>
              <a:t>Resistive wall + Indirect space charge;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dirty="0" smtClean="0"/>
              <a:t>Kickers (</a:t>
            </a:r>
            <a:r>
              <a:rPr lang="en-US" dirty="0" err="1" smtClean="0"/>
              <a:t>Tsutsui</a:t>
            </a:r>
            <a:r>
              <a:rPr lang="en-US" dirty="0" smtClean="0"/>
              <a:t>)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dirty="0" smtClean="0"/>
              <a:t>Cavities 80MHz (negligible)</a:t>
            </a:r>
          </a:p>
          <a:p>
            <a:r>
              <a:rPr lang="en-US" dirty="0"/>
              <a:t/>
            </a:r>
            <a:br>
              <a:rPr lang="en-US" dirty="0"/>
            </a:br>
            <a:endParaRPr lang="en-US" dirty="0" smtClean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CCCCCC"/>
              </a:clrFrom>
              <a:clrTo>
                <a:srgbClr val="CCCCC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400" r="50000" b="-1"/>
          <a:stretch/>
        </p:blipFill>
        <p:spPr bwMode="auto">
          <a:xfrm>
            <a:off x="-9751" y="897466"/>
            <a:ext cx="5342071" cy="2819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3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CCCCCC"/>
              </a:clrFrom>
              <a:clrTo>
                <a:srgbClr val="CCCCC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64717"/>
          <a:stretch/>
        </p:blipFill>
        <p:spPr bwMode="auto">
          <a:xfrm>
            <a:off x="3297429" y="1789046"/>
            <a:ext cx="5846571" cy="324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Connector 7"/>
          <p:cNvCxnSpPr/>
          <p:nvPr/>
        </p:nvCxnSpPr>
        <p:spPr>
          <a:xfrm>
            <a:off x="251520" y="6021288"/>
            <a:ext cx="388843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382778" y="602128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Ver. plane: 4.5 </a:t>
            </a:r>
            <a:r>
              <a:rPr lang="en-US" dirty="0" err="1" smtClean="0"/>
              <a:t>MOhm</a:t>
            </a:r>
            <a:r>
              <a:rPr lang="en-US" dirty="0" smtClean="0"/>
              <a:t>/m. </a:t>
            </a:r>
          </a:p>
          <a:p>
            <a:r>
              <a:rPr lang="en-US" dirty="0" err="1" smtClean="0"/>
              <a:t>Hor.plane</a:t>
            </a:r>
            <a:r>
              <a:rPr lang="en-US" dirty="0" smtClean="0"/>
              <a:t>= 2.8 </a:t>
            </a:r>
            <a:r>
              <a:rPr lang="en-US" dirty="0" err="1" smtClean="0"/>
              <a:t>MOhm</a:t>
            </a:r>
            <a:r>
              <a:rPr lang="en-US" dirty="0" smtClean="0"/>
              <a:t>/m. </a:t>
            </a:r>
            <a:endParaRPr lang="en-US" dirty="0" smtClean="0"/>
          </a:p>
        </p:txBody>
      </p:sp>
      <p:sp>
        <p:nvSpPr>
          <p:cNvPr id="10" name="TextBox 9"/>
          <p:cNvSpPr txBox="1"/>
          <p:nvPr/>
        </p:nvSpPr>
        <p:spPr>
          <a:xfrm rot="18006060">
            <a:off x="7524603" y="1714742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+SC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59223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CCCCCC"/>
              </a:clrFrom>
              <a:clrTo>
                <a:srgbClr val="CCCCC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814" y="1575499"/>
            <a:ext cx="6038748" cy="5200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324113" y="1504260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Case M=100, X=[1e11-&gt;1e12]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/>
              <p:cNvSpPr/>
              <p:nvPr/>
            </p:nvSpPr>
            <p:spPr>
              <a:xfrm>
                <a:off x="797403" y="2136720"/>
                <a:ext cx="1558605" cy="558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1400" i="1">
                              <a:latin typeface="Cambria Math"/>
                              <a:ea typeface="Cambria Math"/>
                            </a:rPr>
                            <m:t>𝜎</m:t>
                          </m:r>
                        </m:e>
                        <m:sub>
                          <m:f>
                            <m:fPr>
                              <m:ctrlPr>
                                <a:rPr lang="en-GB" sz="1400" i="1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GB" sz="1400" i="1">
                                  <a:latin typeface="Cambria Math"/>
                                  <a:ea typeface="Cambria Math"/>
                                </a:rPr>
                                <m:t>∆</m:t>
                              </m:r>
                              <m:r>
                                <a:rPr lang="en-GB" sz="1400" i="1">
                                  <a:latin typeface="Cambria Math"/>
                                  <a:ea typeface="Cambria Math"/>
                                </a:rPr>
                                <m:t>𝜑</m:t>
                              </m:r>
                            </m:num>
                            <m:den>
                              <m:r>
                                <a:rPr lang="en-GB" sz="1400" i="1">
                                  <a:latin typeface="Cambria Math"/>
                                  <a:ea typeface="Cambria Math"/>
                                </a:rPr>
                                <m:t>∆</m:t>
                              </m:r>
                              <m:r>
                                <a:rPr lang="en-GB" sz="1400" i="1">
                                  <a:latin typeface="Cambria Math"/>
                                  <a:ea typeface="Cambria Math"/>
                                </a:rPr>
                                <m:t>𝑁</m:t>
                              </m:r>
                            </m:den>
                          </m:f>
                        </m:sub>
                      </m:sSub>
                      <m:r>
                        <a:rPr lang="en-GB" sz="1400" i="1" smtClean="0">
                          <a:latin typeface="Cambria Math"/>
                          <a:ea typeface="Cambria Math"/>
                          <a:sym typeface="Symbol"/>
                        </a:rPr>
                        <m:t></m:t>
                      </m:r>
                      <m:f>
                        <m:fPr>
                          <m:ctrlPr>
                            <a:rPr lang="en-GB" sz="14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sz="1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𝑁𝑆𝑅</m:t>
                          </m:r>
                        </m:num>
                        <m:den>
                          <m:sSub>
                            <m:sSubPr>
                              <m:ctrlPr>
                                <a:rPr lang="en-GB" sz="140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sz="1400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GB" sz="1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𝑋</m:t>
                              </m:r>
                            </m:sub>
                          </m:sSub>
                          <m:rad>
                            <m:radPr>
                              <m:degHide m:val="on"/>
                              <m:ctrlPr>
                                <a:rPr lang="en-US" sz="140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14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𝑁</m:t>
                              </m:r>
                            </m:e>
                          </m:rad>
                          <m:rad>
                            <m:radPr>
                              <m:degHide m:val="on"/>
                              <m:ctrlPr>
                                <a:rPr lang="en-GB" sz="140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sz="1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𝑀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GB" sz="1400" dirty="0"/>
              </a:p>
            </p:txBody>
          </p:sp>
        </mc:Choice>
        <mc:Fallback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7403" y="2136720"/>
                <a:ext cx="1558605" cy="55899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 rot="20474006">
            <a:off x="1975024" y="2856837"/>
            <a:ext cx="5040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N=</a:t>
            </a:r>
            <a:endParaRPr lang="en-GB" sz="1600" dirty="0"/>
          </a:p>
        </p:txBody>
      </p:sp>
      <p:sp>
        <p:nvSpPr>
          <p:cNvPr id="11" name="AutoShape 5"/>
          <p:cNvSpPr>
            <a:spLocks noChangeArrowheads="1"/>
          </p:cNvSpPr>
          <p:nvPr/>
        </p:nvSpPr>
        <p:spPr bwMode="auto">
          <a:xfrm>
            <a:off x="0" y="0"/>
            <a:ext cx="9144000" cy="900435"/>
          </a:xfrm>
          <a:prstGeom prst="roundRect">
            <a:avLst>
              <a:gd name="adj" fmla="val 125"/>
            </a:avLst>
          </a:prstGeom>
          <a:solidFill>
            <a:srgbClr val="004A4A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Local  PS impedance estimations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 rot="20474006">
            <a:off x="2743596" y="3060039"/>
            <a:ext cx="5040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N=</a:t>
            </a:r>
            <a:endParaRPr lang="en-GB" sz="1600" dirty="0"/>
          </a:p>
        </p:txBody>
      </p:sp>
      <p:sp>
        <p:nvSpPr>
          <p:cNvPr id="14" name="TextBox 13"/>
          <p:cNvSpPr txBox="1"/>
          <p:nvPr/>
        </p:nvSpPr>
        <p:spPr>
          <a:xfrm rot="20474006">
            <a:off x="3158705" y="3250592"/>
            <a:ext cx="5040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N=</a:t>
            </a:r>
            <a:endParaRPr lang="en-GB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6180562" y="1957055"/>
            <a:ext cx="30243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impedance-induced beating can be calculated and compared with the accuracy expected or required from measurement:</a:t>
            </a:r>
            <a:endParaRPr lang="en-GB" dirty="0"/>
          </a:p>
        </p:txBody>
      </p:sp>
      <p:sp>
        <p:nvSpPr>
          <p:cNvPr id="6" name="Right Brace 5"/>
          <p:cNvSpPr/>
          <p:nvPr/>
        </p:nvSpPr>
        <p:spPr>
          <a:xfrm>
            <a:off x="6336085" y="4251151"/>
            <a:ext cx="306089" cy="1914153"/>
          </a:xfrm>
          <a:prstGeom prst="rightBrac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6660232" y="4885061"/>
            <a:ext cx="23042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Impedance-induced beating amplitude from theory (Sacherer)</a:t>
            </a:r>
            <a:endParaRPr lang="en-GB" dirty="0">
              <a:solidFill>
                <a:schemeClr val="accent2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2227052" y="2569577"/>
            <a:ext cx="475483" cy="2282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2227052" y="2569577"/>
            <a:ext cx="1183681" cy="418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2227052" y="2569577"/>
            <a:ext cx="1840892" cy="4565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88594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!!Myon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1522</TotalTime>
  <Words>913</Words>
  <Application>Microsoft Office PowerPoint</Application>
  <PresentationFormat>On-screen Show (4:3)</PresentationFormat>
  <Paragraphs>187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Nicolo Biancacci</dc:creator>
  <cp:lastModifiedBy>Nicolo Biancacci</cp:lastModifiedBy>
  <cp:revision>31</cp:revision>
  <dcterms:created xsi:type="dcterms:W3CDTF">2013-03-14T11:16:43Z</dcterms:created>
  <dcterms:modified xsi:type="dcterms:W3CDTF">2013-03-15T12:39:03Z</dcterms:modified>
</cp:coreProperties>
</file>