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Default Extension="pdf" ContentType="application/pdf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tags/tag2.xml" ContentType="application/vnd.openxmlformats-officedocument.presentationml.tags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diagrams/colors1.xml" ContentType="application/vnd.openxmlformats-officedocument.drawingml.diagramColors+xml"/>
  <Override PartName="/ppt/slides/slide30.xml" ContentType="application/vnd.openxmlformats-officedocument.presentationml.slide+xml"/>
  <Override PartName="/ppt/diagrams/drawing2.xml" ContentType="application/vnd.ms-office.drawingml.diagramDrawing+xml"/>
  <Override PartName="/ppt/slides/slide35.xml" ContentType="application/vnd.openxmlformats-officedocument.presentationml.slide+xml"/>
  <Override PartName="/docProps/app.xml" ContentType="application/vnd.openxmlformats-officedocument.extended-properties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diagrams/layout2.xml" ContentType="application/vnd.openxmlformats-officedocument.drawingml.diagram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quickStyle3.xml" ContentType="application/vnd.openxmlformats-officedocument.drawingml.diagramStyle+xml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diagrams/drawing3.xml" ContentType="application/vnd.ms-office.drawingml.diagramDrawing+xml"/>
  <Override PartName="/ppt/slides/slide34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diagrams/colors3.xml" ContentType="application/vnd.openxmlformats-officedocument.drawingml.diagramColors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diagrams/data3.xml" ContentType="application/vnd.openxmlformats-officedocument.drawingml.diagramData+xml"/>
  <Override PartName="/ppt/slideLayouts/slideLayout1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diagrams/quickStyle2.xml" ContentType="application/vnd.openxmlformats-officedocument.drawingml.diagramStyle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tiff" ContentType="image/tiff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tags/tag1.xml" ContentType="application/vnd.openxmlformats-officedocument.presentationml.tags+xml"/>
  <Override PartName="/ppt/diagrams/layout3.xml" ContentType="application/vnd.openxmlformats-officedocument.drawingml.diagramLayout+xml"/>
  <Override PartName="/ppt/slides/slide32.xml" ContentType="application/vnd.openxmlformats-officedocument.presentationml.slide+xml"/>
  <Override PartName="/ppt/diagrams/colors2.xml" ContentType="application/vnd.openxmlformats-officedocument.drawingml.diagramColors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646" r:id="rId2"/>
    <p:sldId id="775" r:id="rId3"/>
    <p:sldId id="793" r:id="rId4"/>
    <p:sldId id="796" r:id="rId5"/>
    <p:sldId id="797" r:id="rId6"/>
    <p:sldId id="776" r:id="rId7"/>
    <p:sldId id="799" r:id="rId8"/>
    <p:sldId id="800" r:id="rId9"/>
    <p:sldId id="801" r:id="rId10"/>
    <p:sldId id="794" r:id="rId11"/>
    <p:sldId id="760" r:id="rId12"/>
    <p:sldId id="803" r:id="rId13"/>
    <p:sldId id="724" r:id="rId14"/>
    <p:sldId id="762" r:id="rId15"/>
    <p:sldId id="685" r:id="rId16"/>
    <p:sldId id="656" r:id="rId17"/>
    <p:sldId id="805" r:id="rId18"/>
    <p:sldId id="680" r:id="rId19"/>
    <p:sldId id="755" r:id="rId20"/>
    <p:sldId id="757" r:id="rId21"/>
    <p:sldId id="777" r:id="rId22"/>
    <p:sldId id="802" r:id="rId23"/>
    <p:sldId id="795" r:id="rId24"/>
    <p:sldId id="798" r:id="rId25"/>
    <p:sldId id="789" r:id="rId26"/>
    <p:sldId id="769" r:id="rId27"/>
    <p:sldId id="778" r:id="rId28"/>
    <p:sldId id="779" r:id="rId29"/>
    <p:sldId id="780" r:id="rId30"/>
    <p:sldId id="781" r:id="rId31"/>
    <p:sldId id="782" r:id="rId32"/>
    <p:sldId id="783" r:id="rId33"/>
    <p:sldId id="784" r:id="rId34"/>
    <p:sldId id="785" r:id="rId35"/>
    <p:sldId id="786" r:id="rId36"/>
    <p:sldId id="763" r:id="rId37"/>
    <p:sldId id="767" r:id="rId38"/>
    <p:sldId id="804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11A9FF"/>
    <a:srgbClr val="0BC6FF"/>
    <a:srgbClr val="00FFF0"/>
    <a:srgbClr val="FFD60B"/>
    <a:srgbClr val="C706C3"/>
    <a:srgbClr val="5F8BDD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598" autoAdjust="0"/>
    <p:restoredTop sz="92857" autoAdjust="0"/>
  </p:normalViewPr>
  <p:slideViewPr>
    <p:cSldViewPr snapToGrid="0" snapToObjects="1">
      <p:cViewPr>
        <p:scale>
          <a:sx n="150" d="100"/>
          <a:sy n="150" d="100"/>
        </p:scale>
        <p:origin x="-1256" y="-3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1" d="100"/>
          <a:sy n="101" d="100"/>
        </p:scale>
        <p:origin x="-4376" y="-10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theme" Target="theme/theme1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printerSettings" Target="printerSettings/printerSettings1.bin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4" Type="http://schemas.openxmlformats.org/officeDocument/2006/relationships/viewProps" Target="viewProps.xml"/><Relationship Id="rId4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iagrams/_rels/data1.xml.rels><?xml version="1.0" encoding="UTF-8" standalone="yes"?>
<Relationships xmlns="http://schemas.openxmlformats.org/package/2006/relationships"><Relationship Id="rId6" Type="http://schemas.openxmlformats.org/officeDocument/2006/relationships/image" Target="../media/image4.png"/><Relationship Id="rId4" Type="http://schemas.openxmlformats.org/officeDocument/2006/relationships/image" Target="../media/image2.png"/><Relationship Id="rId1" Type="http://schemas.openxmlformats.org/officeDocument/2006/relationships/hyperlink" Target="https://edms.cern.ch/document/1234244/" TargetMode="External"/><Relationship Id="rId2" Type="http://schemas.openxmlformats.org/officeDocument/2006/relationships/hyperlink" Target="http://arxiv.org/pdf/1202.5940v1" TargetMode="External"/><Relationship Id="rId3" Type="http://schemas.openxmlformats.org/officeDocument/2006/relationships/hyperlink" Target="http://arxiv.org/pdf/1209.2543v1" TargetMode="External"/><Relationship Id="rId5" Type="http://schemas.openxmlformats.org/officeDocument/2006/relationships/image" Target="../media/image3.png"/></Relationships>
</file>

<file path=ppt/diagrams/_rels/data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3.jpeg"/><Relationship Id="rId1" Type="http://schemas.openxmlformats.org/officeDocument/2006/relationships/image" Target="../media/image40.png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diagrams/_rels/drawing1.xml.rels><?xml version="1.0" encoding="UTF-8" standalone="yes"?>
<Relationships xmlns="http://schemas.openxmlformats.org/package/2006/relationships"><Relationship Id="rId6" Type="http://schemas.openxmlformats.org/officeDocument/2006/relationships/image" Target="../media/image4.png"/><Relationship Id="rId4" Type="http://schemas.openxmlformats.org/officeDocument/2006/relationships/image" Target="../media/image3.png"/><Relationship Id="rId1" Type="http://schemas.openxmlformats.org/officeDocument/2006/relationships/hyperlink" Target="https://edms.cern.ch/document/1234244/" TargetMode="External"/><Relationship Id="rId2" Type="http://schemas.openxmlformats.org/officeDocument/2006/relationships/image" Target="../media/image2.png"/><Relationship Id="rId3" Type="http://schemas.openxmlformats.org/officeDocument/2006/relationships/hyperlink" Target="http://arxiv.org/pdf/1202.5940v1" TargetMode="External"/><Relationship Id="rId5" Type="http://schemas.openxmlformats.org/officeDocument/2006/relationships/hyperlink" Target="http://arxiv.org/pdf/1209.2543v1" TargetMode="External"/></Relationships>
</file>

<file path=ppt/diagrams/_rels/drawing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3.jpeg"/><Relationship Id="rId1" Type="http://schemas.openxmlformats.org/officeDocument/2006/relationships/image" Target="../media/image40.png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2E2105-977F-CB45-AB1A-49FC191E3BB4}" type="doc">
      <dgm:prSet loTypeId="urn:microsoft.com/office/officeart/2005/8/layout/vList4#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086AAD-8598-1042-BAA5-86C746AC2420}">
      <dgm:prSet phldrT="[Text]" custT="1"/>
      <dgm:spPr>
        <a:solidFill>
          <a:srgbClr val="F2F2F2"/>
        </a:solidFill>
      </dgm:spPr>
      <dgm:t>
        <a:bodyPr/>
        <a:lstStyle/>
        <a:p>
          <a:pPr algn="l"/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indent="-88900"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indent="-88900" algn="l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Complete, presented in SPC in March 2011, in print: 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https://edms.cern.ch/document/1234244/</a:t>
          </a:r>
          <a:endParaRPr lang="en-US" sz="1200" dirty="0" smtClean="0">
            <a:solidFill>
              <a:srgbClr val="000000"/>
            </a:solidFill>
            <a:latin typeface="Calibri"/>
            <a:cs typeface="Calibri"/>
          </a:endParaRPr>
        </a:p>
      </dgm:t>
    </dgm:pt>
    <dgm:pt modelId="{4D4D4AF7-90C7-444E-91A8-0A78AA75C585}" type="parTrans" cxnId="{D10B330A-6368-CA4E-B698-B88D9DB17714}">
      <dgm:prSet/>
      <dgm:spPr/>
      <dgm:t>
        <a:bodyPr/>
        <a:lstStyle/>
        <a:p>
          <a:endParaRPr lang="en-US"/>
        </a:p>
      </dgm:t>
    </dgm:pt>
    <dgm:pt modelId="{286AB521-A53E-DE48-9C5A-53D7A2CCA47A}" type="sibTrans" cxnId="{D10B330A-6368-CA4E-B698-B88D9DB17714}">
      <dgm:prSet/>
      <dgm:spPr/>
      <dgm:t>
        <a:bodyPr/>
        <a:lstStyle/>
        <a:p>
          <a:endParaRPr lang="en-US"/>
        </a:p>
      </dgm:t>
    </dgm:pt>
    <dgm:pt modelId="{5EBDAE48-E33A-BF49-80B0-3795552E3EB3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indent="-88900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Completed and printed, presented in SPC in December 2011 </a:t>
          </a:r>
          <a:r>
            <a:rPr kumimoji="1" lang="da-DK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2"/>
            </a:rPr>
            <a:t>http://arxiv.org/pdf/1202.5940v1</a:t>
          </a:r>
          <a:endParaRPr kumimoji="1" lang="da-DK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 marL="88900" indent="-88900"/>
          <a:endParaRPr lang="en-US" sz="1100" dirty="0">
            <a:solidFill>
              <a:srgbClr val="000000"/>
            </a:solidFill>
          </a:endParaRPr>
        </a:p>
      </dgm:t>
    </dgm:pt>
    <dgm:pt modelId="{6695537D-2375-8746-BB55-745F7C5A87C8}" type="parTrans" cxnId="{457122C7-807C-D044-AE8C-2CD1296C78F1}">
      <dgm:prSet/>
      <dgm:spPr/>
      <dgm:t>
        <a:bodyPr/>
        <a:lstStyle/>
        <a:p>
          <a:endParaRPr lang="en-US"/>
        </a:p>
      </dgm:t>
    </dgm:pt>
    <dgm:pt modelId="{72BBA525-DD0F-194A-873D-B1491B32B0F5}" type="sibTrans" cxnId="{457122C7-807C-D044-AE8C-2CD1296C78F1}">
      <dgm:prSet/>
      <dgm:spPr/>
      <dgm:t>
        <a:bodyPr/>
        <a:lstStyle/>
        <a:p>
          <a:endParaRPr lang="en-US"/>
        </a:p>
      </dgm:t>
    </dgm:pt>
    <dgm:pt modelId="{74378FF7-AB83-C44B-BEAB-04975B374C97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pPr>
            <a:lnSpc>
              <a:spcPct val="90000"/>
            </a:lnSpc>
          </a:pP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3:  “CLIC study summary”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>
            <a:lnSpc>
              <a:spcPct val="90000"/>
            </a:lnSpc>
          </a:pP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>
            <a:lnSpc>
              <a:spcPct val="90000"/>
            </a:lnSpc>
          </a:pP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>
            <a:lnSpc>
              <a:spcPct val="90000"/>
            </a:lnSpc>
          </a:pP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Completed and printed, submitted for the European Strategy Open Meeting    </a:t>
          </a:r>
        </a:p>
        <a:p>
          <a:pPr>
            <a:lnSpc>
              <a:spcPct val="60000"/>
            </a:lnSpc>
          </a:pP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   in September </a:t>
          </a:r>
          <a:r>
            <a:rPr lang="da-DK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http://arxiv.org/pdf/1209.2543v1</a:t>
          </a:r>
          <a:endParaRPr lang="da-DK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>
            <a:lnSpc>
              <a:spcPct val="90000"/>
            </a:lnSpc>
          </a:pPr>
          <a:endParaRPr lang="en-US" sz="1200" dirty="0">
            <a:solidFill>
              <a:srgbClr val="000000"/>
            </a:solidFill>
          </a:endParaRPr>
        </a:p>
      </dgm:t>
    </dgm:pt>
    <dgm:pt modelId="{1D19DA3B-CA1C-6C4C-8272-655A38A7787D}" type="parTrans" cxnId="{913C7480-BB0C-BA42-BFFB-342B0112C549}">
      <dgm:prSet/>
      <dgm:spPr/>
      <dgm:t>
        <a:bodyPr/>
        <a:lstStyle/>
        <a:p>
          <a:endParaRPr lang="en-US"/>
        </a:p>
      </dgm:t>
    </dgm:pt>
    <dgm:pt modelId="{22418E0B-2C9C-FA42-96D9-725BBF754019}" type="sibTrans" cxnId="{913C7480-BB0C-BA42-BFFB-342B0112C549}">
      <dgm:prSet/>
      <dgm:spPr/>
      <dgm:t>
        <a:bodyPr/>
        <a:lstStyle/>
        <a:p>
          <a:endParaRPr lang="en-US"/>
        </a:p>
      </dgm:t>
    </dgm:pt>
    <dgm:pt modelId="{00771F87-8F81-B14D-930E-8D9FD793C1F2}" type="pres">
      <dgm:prSet presAssocID="{9E2E2105-977F-CB45-AB1A-49FC191E3BB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AAD7CB-EE32-5445-B004-A6F9CC2960BF}" type="pres">
      <dgm:prSet presAssocID="{1E086AAD-8598-1042-BAA5-86C746AC2420}" presName="comp" presStyleCnt="0"/>
      <dgm:spPr/>
    </dgm:pt>
    <dgm:pt modelId="{A2D86523-2AF0-1C48-A0CC-DA9A6A91DBA3}" type="pres">
      <dgm:prSet presAssocID="{1E086AAD-8598-1042-BAA5-86C746AC2420}" presName="box" presStyleLbl="node1" presStyleIdx="0" presStyleCnt="3" custScaleY="108596"/>
      <dgm:spPr/>
      <dgm:t>
        <a:bodyPr/>
        <a:lstStyle/>
        <a:p>
          <a:endParaRPr lang="en-US"/>
        </a:p>
      </dgm:t>
    </dgm:pt>
    <dgm:pt modelId="{66D6C40F-4E7A-744C-90B0-5757C1146A18}" type="pres">
      <dgm:prSet presAssocID="{1E086AAD-8598-1042-BAA5-86C746AC2420}" presName="img" presStyleLbl="fgImgPlace1" presStyleIdx="0" presStyleCnt="3" custScaleY="123388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1E9F62D-05CB-7E4F-81AD-FA120000E538}" type="pres">
      <dgm:prSet presAssocID="{1E086AAD-8598-1042-BAA5-86C746AC242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B198E-98FA-DB4B-89B3-A3849D39D928}" type="pres">
      <dgm:prSet presAssocID="{286AB521-A53E-DE48-9C5A-53D7A2CCA47A}" presName="spacer" presStyleCnt="0"/>
      <dgm:spPr/>
    </dgm:pt>
    <dgm:pt modelId="{D00AD7F9-2062-D24F-84AD-293561E84C9F}" type="pres">
      <dgm:prSet presAssocID="{5EBDAE48-E33A-BF49-80B0-3795552E3EB3}" presName="comp" presStyleCnt="0"/>
      <dgm:spPr/>
    </dgm:pt>
    <dgm:pt modelId="{4FCFFD36-F990-8D4D-865E-42483C0B720F}" type="pres">
      <dgm:prSet presAssocID="{5EBDAE48-E33A-BF49-80B0-3795552E3EB3}" presName="box" presStyleLbl="node1" presStyleIdx="1" presStyleCnt="3" custScaleY="100274"/>
      <dgm:spPr/>
      <dgm:t>
        <a:bodyPr/>
        <a:lstStyle/>
        <a:p>
          <a:endParaRPr lang="en-US"/>
        </a:p>
      </dgm:t>
    </dgm:pt>
    <dgm:pt modelId="{46DB63EA-232D-0246-9538-1772A3005692}" type="pres">
      <dgm:prSet presAssocID="{5EBDAE48-E33A-BF49-80B0-3795552E3EB3}" presName="img" presStyleLbl="fgImgPlace1" presStyleIdx="1" presStyleCnt="3" custScaleY="116006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6D834D4-21EE-0C42-B0A5-8445498CEAA3}" type="pres">
      <dgm:prSet presAssocID="{5EBDAE48-E33A-BF49-80B0-3795552E3EB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77F70-B488-A841-B0E2-D74E51CBD3D8}" type="pres">
      <dgm:prSet presAssocID="{72BBA525-DD0F-194A-873D-B1491B32B0F5}" presName="spacer" presStyleCnt="0"/>
      <dgm:spPr/>
    </dgm:pt>
    <dgm:pt modelId="{EBFA4529-EC2A-0743-8ED4-B07522F974A5}" type="pres">
      <dgm:prSet presAssocID="{74378FF7-AB83-C44B-BEAB-04975B374C97}" presName="comp" presStyleCnt="0"/>
      <dgm:spPr/>
    </dgm:pt>
    <dgm:pt modelId="{4D1F9B71-3108-654D-AFD4-DDD52913058E}" type="pres">
      <dgm:prSet presAssocID="{74378FF7-AB83-C44B-BEAB-04975B374C97}" presName="box" presStyleLbl="node1" presStyleIdx="2" presStyleCnt="3" custLinFactNeighborX="-5000" custLinFactNeighborY="0"/>
      <dgm:spPr/>
      <dgm:t>
        <a:bodyPr/>
        <a:lstStyle/>
        <a:p>
          <a:endParaRPr lang="en-US"/>
        </a:p>
      </dgm:t>
    </dgm:pt>
    <dgm:pt modelId="{F6452A1B-6DA8-3F40-8E77-EAD55F03D176}" type="pres">
      <dgm:prSet presAssocID="{74378FF7-AB83-C44B-BEAB-04975B374C97}" presName="img" presStyleLbl="fgImgPlace1" presStyleIdx="2" presStyleCnt="3" custScaleY="119596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1F4EB13-F590-AB41-98DA-8360DB98D579}" type="pres">
      <dgm:prSet presAssocID="{74378FF7-AB83-C44B-BEAB-04975B374C9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13D76F-78F4-ED40-9E80-BD9F5B48B3DC}" type="presOf" srcId="{5EBDAE48-E33A-BF49-80B0-3795552E3EB3}" destId="{4FCFFD36-F990-8D4D-865E-42483C0B720F}" srcOrd="0" destOrd="0" presId="urn:microsoft.com/office/officeart/2005/8/layout/vList4#5"/>
    <dgm:cxn modelId="{64AC3B41-F4AC-3848-9D11-D07AA5990DF7}" type="presOf" srcId="{1E086AAD-8598-1042-BAA5-86C746AC2420}" destId="{B1E9F62D-05CB-7E4F-81AD-FA120000E538}" srcOrd="1" destOrd="0" presId="urn:microsoft.com/office/officeart/2005/8/layout/vList4#5"/>
    <dgm:cxn modelId="{31888AC4-C968-6B42-BF40-280F790DDCB0}" type="presOf" srcId="{1E086AAD-8598-1042-BAA5-86C746AC2420}" destId="{A2D86523-2AF0-1C48-A0CC-DA9A6A91DBA3}" srcOrd="0" destOrd="0" presId="urn:microsoft.com/office/officeart/2005/8/layout/vList4#5"/>
    <dgm:cxn modelId="{457122C7-807C-D044-AE8C-2CD1296C78F1}" srcId="{9E2E2105-977F-CB45-AB1A-49FC191E3BB4}" destId="{5EBDAE48-E33A-BF49-80B0-3795552E3EB3}" srcOrd="1" destOrd="0" parTransId="{6695537D-2375-8746-BB55-745F7C5A87C8}" sibTransId="{72BBA525-DD0F-194A-873D-B1491B32B0F5}"/>
    <dgm:cxn modelId="{530CE632-D111-FC48-AF30-CA70C353344E}" type="presOf" srcId="{5EBDAE48-E33A-BF49-80B0-3795552E3EB3}" destId="{B6D834D4-21EE-0C42-B0A5-8445498CEAA3}" srcOrd="1" destOrd="0" presId="urn:microsoft.com/office/officeart/2005/8/layout/vList4#5"/>
    <dgm:cxn modelId="{913C7480-BB0C-BA42-BFFB-342B0112C549}" srcId="{9E2E2105-977F-CB45-AB1A-49FC191E3BB4}" destId="{74378FF7-AB83-C44B-BEAB-04975B374C97}" srcOrd="2" destOrd="0" parTransId="{1D19DA3B-CA1C-6C4C-8272-655A38A7787D}" sibTransId="{22418E0B-2C9C-FA42-96D9-725BBF754019}"/>
    <dgm:cxn modelId="{75C7423B-3EB2-EE42-B3D0-118297DF8D29}" type="presOf" srcId="{74378FF7-AB83-C44B-BEAB-04975B374C97}" destId="{4D1F9B71-3108-654D-AFD4-DDD52913058E}" srcOrd="0" destOrd="0" presId="urn:microsoft.com/office/officeart/2005/8/layout/vList4#5"/>
    <dgm:cxn modelId="{D10B330A-6368-CA4E-B698-B88D9DB17714}" srcId="{9E2E2105-977F-CB45-AB1A-49FC191E3BB4}" destId="{1E086AAD-8598-1042-BAA5-86C746AC2420}" srcOrd="0" destOrd="0" parTransId="{4D4D4AF7-90C7-444E-91A8-0A78AA75C585}" sibTransId="{286AB521-A53E-DE48-9C5A-53D7A2CCA47A}"/>
    <dgm:cxn modelId="{245D963B-371A-FC4C-B994-3FB38EF71318}" type="presOf" srcId="{9E2E2105-977F-CB45-AB1A-49FC191E3BB4}" destId="{00771F87-8F81-B14D-930E-8D9FD793C1F2}" srcOrd="0" destOrd="0" presId="urn:microsoft.com/office/officeart/2005/8/layout/vList4#5"/>
    <dgm:cxn modelId="{F0172EA3-ABAF-7347-A2C3-C545ADC6BDBC}" type="presOf" srcId="{74378FF7-AB83-C44B-BEAB-04975B374C97}" destId="{71F4EB13-F590-AB41-98DA-8360DB98D579}" srcOrd="1" destOrd="0" presId="urn:microsoft.com/office/officeart/2005/8/layout/vList4#5"/>
    <dgm:cxn modelId="{9ABC7463-6369-0E4E-AE56-B5315B71C49A}" type="presParOf" srcId="{00771F87-8F81-B14D-930E-8D9FD793C1F2}" destId="{A0AAD7CB-EE32-5445-B004-A6F9CC2960BF}" srcOrd="0" destOrd="0" presId="urn:microsoft.com/office/officeart/2005/8/layout/vList4#5"/>
    <dgm:cxn modelId="{857B264F-9BDB-EF43-9798-0CD3F0F3961C}" type="presParOf" srcId="{A0AAD7CB-EE32-5445-B004-A6F9CC2960BF}" destId="{A2D86523-2AF0-1C48-A0CC-DA9A6A91DBA3}" srcOrd="0" destOrd="0" presId="urn:microsoft.com/office/officeart/2005/8/layout/vList4#5"/>
    <dgm:cxn modelId="{13D0B358-D3EA-334C-A7C8-3442804AE2A2}" type="presParOf" srcId="{A0AAD7CB-EE32-5445-B004-A6F9CC2960BF}" destId="{66D6C40F-4E7A-744C-90B0-5757C1146A18}" srcOrd="1" destOrd="0" presId="urn:microsoft.com/office/officeart/2005/8/layout/vList4#5"/>
    <dgm:cxn modelId="{CD573A0A-F875-4B46-AAB5-A1D0B6A28E4B}" type="presParOf" srcId="{A0AAD7CB-EE32-5445-B004-A6F9CC2960BF}" destId="{B1E9F62D-05CB-7E4F-81AD-FA120000E538}" srcOrd="2" destOrd="0" presId="urn:microsoft.com/office/officeart/2005/8/layout/vList4#5"/>
    <dgm:cxn modelId="{75CB1323-70AC-4741-84CE-68E4200526B2}" type="presParOf" srcId="{00771F87-8F81-B14D-930E-8D9FD793C1F2}" destId="{7B7B198E-98FA-DB4B-89B3-A3849D39D928}" srcOrd="1" destOrd="0" presId="urn:microsoft.com/office/officeart/2005/8/layout/vList4#5"/>
    <dgm:cxn modelId="{F2EB2AE5-266C-6848-A62A-0C098B6D33A8}" type="presParOf" srcId="{00771F87-8F81-B14D-930E-8D9FD793C1F2}" destId="{D00AD7F9-2062-D24F-84AD-293561E84C9F}" srcOrd="2" destOrd="0" presId="urn:microsoft.com/office/officeart/2005/8/layout/vList4#5"/>
    <dgm:cxn modelId="{93DCF561-10DF-1A40-BA06-7BFB0B6326F9}" type="presParOf" srcId="{D00AD7F9-2062-D24F-84AD-293561E84C9F}" destId="{4FCFFD36-F990-8D4D-865E-42483C0B720F}" srcOrd="0" destOrd="0" presId="urn:microsoft.com/office/officeart/2005/8/layout/vList4#5"/>
    <dgm:cxn modelId="{0887F087-582C-4B44-8227-3E77991115FE}" type="presParOf" srcId="{D00AD7F9-2062-D24F-84AD-293561E84C9F}" destId="{46DB63EA-232D-0246-9538-1772A3005692}" srcOrd="1" destOrd="0" presId="urn:microsoft.com/office/officeart/2005/8/layout/vList4#5"/>
    <dgm:cxn modelId="{DA7F5B33-4DCF-AC40-95E8-5C7407ED8D61}" type="presParOf" srcId="{D00AD7F9-2062-D24F-84AD-293561E84C9F}" destId="{B6D834D4-21EE-0C42-B0A5-8445498CEAA3}" srcOrd="2" destOrd="0" presId="urn:microsoft.com/office/officeart/2005/8/layout/vList4#5"/>
    <dgm:cxn modelId="{9B0229A1-4BEE-D740-AB1F-A3EC3C96B99E}" type="presParOf" srcId="{00771F87-8F81-B14D-930E-8D9FD793C1F2}" destId="{51677F70-B488-A841-B0E2-D74E51CBD3D8}" srcOrd="3" destOrd="0" presId="urn:microsoft.com/office/officeart/2005/8/layout/vList4#5"/>
    <dgm:cxn modelId="{A406D95D-43E8-6044-87E9-8413DBE72D9F}" type="presParOf" srcId="{00771F87-8F81-B14D-930E-8D9FD793C1F2}" destId="{EBFA4529-EC2A-0743-8ED4-B07522F974A5}" srcOrd="4" destOrd="0" presId="urn:microsoft.com/office/officeart/2005/8/layout/vList4#5"/>
    <dgm:cxn modelId="{27336CEA-3738-2B45-A713-3974A4AE9D7E}" type="presParOf" srcId="{EBFA4529-EC2A-0743-8ED4-B07522F974A5}" destId="{4D1F9B71-3108-654D-AFD4-DDD52913058E}" srcOrd="0" destOrd="0" presId="urn:microsoft.com/office/officeart/2005/8/layout/vList4#5"/>
    <dgm:cxn modelId="{8429CC4E-6C92-D54C-BF0D-A150AB62BD67}" type="presParOf" srcId="{EBFA4529-EC2A-0743-8ED4-B07522F974A5}" destId="{F6452A1B-6DA8-3F40-8E77-EAD55F03D176}" srcOrd="1" destOrd="0" presId="urn:microsoft.com/office/officeart/2005/8/layout/vList4#5"/>
    <dgm:cxn modelId="{C2118A9D-396D-DE4B-AB94-FB2F91DA41D4}" type="presParOf" srcId="{EBFA4529-EC2A-0743-8ED4-B07522F974A5}" destId="{71F4EB13-F590-AB41-98DA-8360DB98D579}" srcOrd="2" destOrd="0" presId="urn:microsoft.com/office/officeart/2005/8/layout/vList4#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2938EE-AE46-AB48-AA97-0A142CFB4551}" type="doc">
      <dgm:prSet loTypeId="urn:microsoft.com/office/officeart/2005/8/layout/vList4#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78DFFA-5173-204B-B9BE-2F48D7DD7959}">
      <dgm:prSet phldrT="[Text]" custT="1"/>
      <dgm:spPr>
        <a:solidFill>
          <a:srgbClr val="F2F2F2"/>
        </a:solidFill>
      </dgm:spPr>
      <dgm:t>
        <a:bodyPr/>
        <a:lstStyle/>
        <a:p>
          <a:pPr>
            <a:lnSpc>
              <a:spcPct val="90000"/>
            </a:lnSpc>
          </a:pPr>
          <a:r>
            <a:rPr lang="en-US" sz="1400" b="0" dirty="0" smtClean="0">
              <a:solidFill>
                <a:srgbClr val="000000"/>
              </a:solidFill>
              <a:cs typeface="Calibri"/>
            </a:rPr>
            <a:t>Define the scope, strategy and cost of the project implementation</a:t>
          </a:r>
        </a:p>
        <a:p>
          <a:pPr>
            <a:lnSpc>
              <a:spcPct val="90000"/>
            </a:lnSpc>
          </a:pPr>
          <a:r>
            <a:rPr lang="en-US" sz="1200" dirty="0" smtClean="0">
              <a:solidFill>
                <a:srgbClr val="0000FF"/>
              </a:solidFill>
            </a:rPr>
            <a:t>LHC data crucial – also at nominal energy, </a:t>
          </a:r>
          <a:r>
            <a:rPr lang="en-US" sz="1200" dirty="0" err="1" smtClean="0">
              <a:solidFill>
                <a:srgbClr val="0000FF"/>
              </a:solidFill>
            </a:rPr>
            <a:t>rebaseling</a:t>
          </a:r>
          <a:r>
            <a:rPr lang="en-US" sz="1200" dirty="0" smtClean="0">
              <a:solidFill>
                <a:srgbClr val="0000FF"/>
              </a:solidFill>
            </a:rPr>
            <a:t> studies ongoing (375 </a:t>
          </a:r>
          <a:r>
            <a:rPr lang="en-US" sz="1200" dirty="0" err="1" smtClean="0">
              <a:solidFill>
                <a:srgbClr val="0000FF"/>
              </a:solidFill>
            </a:rPr>
            <a:t>GeV</a:t>
          </a:r>
          <a:r>
            <a:rPr lang="en-US" sz="1200" dirty="0" smtClean="0">
              <a:solidFill>
                <a:srgbClr val="0000FF"/>
              </a:solidFill>
            </a:rPr>
            <a:t>, ~1.5 </a:t>
          </a:r>
          <a:r>
            <a:rPr lang="en-US" sz="1200" dirty="0" err="1" smtClean="0">
              <a:solidFill>
                <a:srgbClr val="0000FF"/>
              </a:solidFill>
            </a:rPr>
            <a:t>TeV</a:t>
          </a:r>
          <a:r>
            <a:rPr lang="en-US" sz="1200" dirty="0" smtClean="0">
              <a:solidFill>
                <a:srgbClr val="0000FF"/>
              </a:solidFill>
            </a:rPr>
            <a:t>, 3 </a:t>
          </a:r>
          <a:r>
            <a:rPr lang="en-US" sz="1200" dirty="0" err="1" smtClean="0">
              <a:solidFill>
                <a:srgbClr val="0000FF"/>
              </a:solidFill>
            </a:rPr>
            <a:t>TeV</a:t>
          </a:r>
          <a:r>
            <a:rPr lang="en-US" sz="1200" dirty="0" smtClean="0">
              <a:solidFill>
                <a:srgbClr val="0000FF"/>
              </a:solidFill>
            </a:rPr>
            <a:t>) – including more work on a klystron based initial phase  </a:t>
          </a:r>
        </a:p>
        <a:p>
          <a:pPr>
            <a:lnSpc>
              <a:spcPct val="60000"/>
            </a:lnSpc>
          </a:pPr>
          <a:r>
            <a:rPr lang="en-US" sz="1200" dirty="0" smtClean="0">
              <a:solidFill>
                <a:srgbClr val="0000FF"/>
              </a:solidFill>
            </a:rPr>
            <a:t>Costs, power, scheduling, site, </a:t>
          </a:r>
          <a:r>
            <a:rPr lang="en-US" sz="1200" dirty="0" err="1" smtClean="0">
              <a:solidFill>
                <a:srgbClr val="0000FF"/>
              </a:solidFill>
            </a:rPr>
            <a:t>etc</a:t>
          </a:r>
          <a:r>
            <a:rPr lang="en-US" sz="1200" dirty="0" smtClean="0">
              <a:solidFill>
                <a:srgbClr val="0000FF"/>
              </a:solidFill>
            </a:rPr>
            <a:t> </a:t>
          </a:r>
          <a:endParaRPr lang="en-US" sz="1400" dirty="0">
            <a:solidFill>
              <a:srgbClr val="0000FF"/>
            </a:solidFill>
          </a:endParaRPr>
        </a:p>
      </dgm:t>
    </dgm:pt>
    <dgm:pt modelId="{AB46A5BB-0849-C94D-86BF-E25E7DD5F695}" type="parTrans" cxnId="{2F65D439-5ABC-6646-97BC-CB83B64F56E0}">
      <dgm:prSet/>
      <dgm:spPr/>
      <dgm:t>
        <a:bodyPr/>
        <a:lstStyle/>
        <a:p>
          <a:endParaRPr lang="en-US"/>
        </a:p>
      </dgm:t>
    </dgm:pt>
    <dgm:pt modelId="{55EAE93E-CCF7-FD4F-8170-E6767A42493C}" type="sibTrans" cxnId="{2F65D439-5ABC-6646-97BC-CB83B64F56E0}">
      <dgm:prSet/>
      <dgm:spPr/>
      <dgm:t>
        <a:bodyPr/>
        <a:lstStyle/>
        <a:p>
          <a:endParaRPr lang="en-US"/>
        </a:p>
      </dgm:t>
    </dgm:pt>
    <dgm:pt modelId="{4236C097-C122-5049-84B7-D5FF1518BD4B}">
      <dgm:prSet phldrT="[Text]" custT="1"/>
      <dgm:spPr>
        <a:solidFill>
          <a:srgbClr val="F2F2F2"/>
        </a:solidFill>
      </dgm:spPr>
      <dgm:t>
        <a:bodyPr/>
        <a:lstStyle/>
        <a:p>
          <a:r>
            <a:rPr lang="en-US" sz="1400" b="0" dirty="0" smtClean="0">
              <a:solidFill>
                <a:srgbClr val="000000"/>
              </a:solidFill>
              <a:cs typeface="Calibri"/>
            </a:rPr>
            <a:t>Define and keep an up-to-date optimized overall baseline design that can achieve the scope within a reasonable schedule, budget and risk</a:t>
          </a:r>
          <a:r>
            <a:rPr lang="en-US" sz="1400" b="1" dirty="0" smtClean="0">
              <a:solidFill>
                <a:srgbClr val="000000"/>
              </a:solidFill>
              <a:cs typeface="Calibri"/>
            </a:rPr>
            <a:t>. </a:t>
          </a:r>
        </a:p>
        <a:p>
          <a:r>
            <a:rPr lang="en-US" sz="1200" dirty="0" smtClean="0">
              <a:solidFill>
                <a:srgbClr val="0000FF"/>
              </a:solidFill>
            </a:rPr>
            <a:t>Overall design and system </a:t>
          </a:r>
          <a:r>
            <a:rPr lang="en-US" sz="1200" dirty="0" err="1" smtClean="0">
              <a:solidFill>
                <a:srgbClr val="0000FF"/>
              </a:solidFill>
            </a:rPr>
            <a:t>optimisation</a:t>
          </a:r>
          <a:r>
            <a:rPr lang="en-US" sz="1200" dirty="0" smtClean="0">
              <a:solidFill>
                <a:srgbClr val="0000FF"/>
              </a:solidFill>
            </a:rPr>
            <a:t>, activities across all parts of the machine from sources to beam-dump, links to technical developments and system verification activities  </a:t>
          </a:r>
          <a:endParaRPr lang="en-US" sz="1400" dirty="0">
            <a:solidFill>
              <a:srgbClr val="0000FF"/>
            </a:solidFill>
          </a:endParaRPr>
        </a:p>
      </dgm:t>
    </dgm:pt>
    <dgm:pt modelId="{BB4AC299-F519-C949-97E6-958E4A134256}" type="parTrans" cxnId="{982C7C30-9790-DA40-B4C8-7FBF88FB6626}">
      <dgm:prSet/>
      <dgm:spPr/>
      <dgm:t>
        <a:bodyPr/>
        <a:lstStyle/>
        <a:p>
          <a:endParaRPr lang="en-US"/>
        </a:p>
      </dgm:t>
    </dgm:pt>
    <dgm:pt modelId="{26EDB1B0-4F69-8E48-99D2-84F597F98CF2}" type="sibTrans" cxnId="{982C7C30-9790-DA40-B4C8-7FBF88FB6626}">
      <dgm:prSet/>
      <dgm:spPr/>
      <dgm:t>
        <a:bodyPr/>
        <a:lstStyle/>
        <a:p>
          <a:endParaRPr lang="en-US"/>
        </a:p>
      </dgm:t>
    </dgm:pt>
    <dgm:pt modelId="{7F17507A-8D27-3C48-8AC7-0BB8B35C4AD4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400" b="0" dirty="0" smtClean="0">
              <a:solidFill>
                <a:srgbClr val="000000"/>
              </a:solidFill>
              <a:cs typeface="Calibri"/>
            </a:rPr>
            <a:t>Develop the technical design basis. i.e. move toward a technical design for crucial items of the machine – X-band as well as all other parts. </a:t>
          </a:r>
        </a:p>
        <a:p>
          <a:r>
            <a:rPr lang="en-US" sz="1200" dirty="0" smtClean="0">
              <a:solidFill>
                <a:srgbClr val="0000FF"/>
              </a:solidFill>
              <a:cs typeface="Calibri"/>
            </a:rPr>
            <a:t>Priorities are the modulators/klystrons, module/structure development including significantly more testing facilities, and alignment/stability studies. </a:t>
          </a:r>
        </a:p>
        <a:p>
          <a:r>
            <a:rPr lang="en-US" sz="1200" dirty="0" smtClean="0">
              <a:solidFill>
                <a:srgbClr val="0000FF"/>
              </a:solidFill>
              <a:cs typeface="Calibri"/>
            </a:rPr>
            <a:t>A number of specific instrumentation and technical system studies.   </a:t>
          </a:r>
          <a:endParaRPr lang="en-US" sz="1200" b="1" dirty="0" smtClean="0">
            <a:solidFill>
              <a:srgbClr val="0000FF"/>
            </a:solidFill>
            <a:cs typeface="Calibri"/>
          </a:endParaRPr>
        </a:p>
      </dgm:t>
    </dgm:pt>
    <dgm:pt modelId="{3311870D-4937-6445-A5EB-F7F64ACBDB6D}" type="parTrans" cxnId="{BA0FD0D4-43FA-4D44-BAA4-9F6C39B01372}">
      <dgm:prSet/>
      <dgm:spPr/>
      <dgm:t>
        <a:bodyPr/>
        <a:lstStyle/>
        <a:p>
          <a:endParaRPr lang="en-US"/>
        </a:p>
      </dgm:t>
    </dgm:pt>
    <dgm:pt modelId="{95920BB6-F7F1-7241-AFCB-AF679E9AC782}" type="sibTrans" cxnId="{BA0FD0D4-43FA-4D44-BAA4-9F6C39B01372}">
      <dgm:prSet/>
      <dgm:spPr/>
      <dgm:t>
        <a:bodyPr/>
        <a:lstStyle/>
        <a:p>
          <a:endParaRPr lang="en-US"/>
        </a:p>
      </dgm:t>
    </dgm:pt>
    <dgm:pt modelId="{A34263FE-420B-324D-BB42-2477F1D2D474}">
      <dgm:prSet phldrT="[Text]" custT="1"/>
      <dgm:spPr>
        <a:solidFill>
          <a:srgbClr val="F2F2F2"/>
        </a:solidFill>
      </dgm:spPr>
      <dgm:t>
        <a:bodyPr anchor="t"/>
        <a:lstStyle/>
        <a:p>
          <a:pPr algn="l"/>
          <a:r>
            <a:rPr lang="en-US" sz="1400" b="0" dirty="0" smtClean="0">
              <a:solidFill>
                <a:srgbClr val="000000"/>
              </a:solidFill>
              <a:cs typeface="Calibri"/>
            </a:rPr>
            <a:t>Identify and carry out system tests and programs to address the key performance and operation goals and mitigate risks associated to the project implementation.</a:t>
          </a:r>
        </a:p>
        <a:p>
          <a:pPr algn="l"/>
          <a:r>
            <a:rPr lang="en-US" sz="1200" b="0" dirty="0" smtClean="0">
              <a:solidFill>
                <a:srgbClr val="0000FF"/>
              </a:solidFill>
              <a:cs typeface="Calibri"/>
            </a:rPr>
            <a:t>Priorities are the measurements in: CTF3+, ATF, FACET and related to the CLIC Drive Beam Injector studies, addressing the issues of drive-beam stability, beam-loading experiments, RF power generation and two beam acceleration with complete modules, as well as beam based alignment/beam delivery system/final focus studies. </a:t>
          </a:r>
          <a:endParaRPr lang="en-US" sz="1200" b="1" dirty="0" smtClean="0">
            <a:solidFill>
              <a:srgbClr val="0000FF"/>
            </a:solidFill>
            <a:cs typeface="Calibri"/>
          </a:endParaRPr>
        </a:p>
      </dgm:t>
    </dgm:pt>
    <dgm:pt modelId="{53310B87-12F9-D54E-AC69-02F7173E315A}" type="parTrans" cxnId="{8B565FEA-5C94-9449-98EA-3AEBD7E20D73}">
      <dgm:prSet/>
      <dgm:spPr/>
      <dgm:t>
        <a:bodyPr/>
        <a:lstStyle/>
        <a:p>
          <a:endParaRPr lang="en-US"/>
        </a:p>
      </dgm:t>
    </dgm:pt>
    <dgm:pt modelId="{C2F45747-9B30-424D-8711-996BC83FA7F9}" type="sibTrans" cxnId="{8B565FEA-5C94-9449-98EA-3AEBD7E20D73}">
      <dgm:prSet/>
      <dgm:spPr/>
      <dgm:t>
        <a:bodyPr/>
        <a:lstStyle/>
        <a:p>
          <a:endParaRPr lang="en-US"/>
        </a:p>
      </dgm:t>
    </dgm:pt>
    <dgm:pt modelId="{F7EDF942-B103-424F-8325-8C91964BE5EC}" type="pres">
      <dgm:prSet presAssocID="{5D2938EE-AE46-AB48-AA97-0A142CFB455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98B081-23CE-EA43-8A67-319AAACA728A}" type="pres">
      <dgm:prSet presAssocID="{2C78DFFA-5173-204B-B9BE-2F48D7DD7959}" presName="comp" presStyleCnt="0"/>
      <dgm:spPr/>
      <dgm:t>
        <a:bodyPr/>
        <a:lstStyle/>
        <a:p>
          <a:endParaRPr lang="en-US"/>
        </a:p>
      </dgm:t>
    </dgm:pt>
    <dgm:pt modelId="{0A03277D-0599-7247-A280-5CD43B9B9E2B}" type="pres">
      <dgm:prSet presAssocID="{2C78DFFA-5173-204B-B9BE-2F48D7DD7959}" presName="box" presStyleLbl="node1" presStyleIdx="0" presStyleCnt="4" custScaleY="67928"/>
      <dgm:spPr/>
      <dgm:t>
        <a:bodyPr/>
        <a:lstStyle/>
        <a:p>
          <a:endParaRPr lang="en-US"/>
        </a:p>
      </dgm:t>
    </dgm:pt>
    <dgm:pt modelId="{E9E653DE-AF0D-B04B-8213-104240053024}" type="pres">
      <dgm:prSet presAssocID="{2C78DFFA-5173-204B-B9BE-2F48D7DD7959}" presName="img" presStyleLbl="fgImgPlace1" presStyleIdx="0" presStyleCnt="4" custLinFactNeighborY="-118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5145E78-4678-884A-B387-2D179106BA0D}" type="pres">
      <dgm:prSet presAssocID="{2C78DFFA-5173-204B-B9BE-2F48D7DD7959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4F5EC8-7E56-0649-A254-0EF705818929}" type="pres">
      <dgm:prSet presAssocID="{55EAE93E-CCF7-FD4F-8170-E6767A42493C}" presName="spacer" presStyleCnt="0"/>
      <dgm:spPr/>
      <dgm:t>
        <a:bodyPr/>
        <a:lstStyle/>
        <a:p>
          <a:endParaRPr lang="en-US"/>
        </a:p>
      </dgm:t>
    </dgm:pt>
    <dgm:pt modelId="{E0C5F700-ABFB-3E4D-8E4E-909AF1777A9A}" type="pres">
      <dgm:prSet presAssocID="{4236C097-C122-5049-84B7-D5FF1518BD4B}" presName="comp" presStyleCnt="0"/>
      <dgm:spPr/>
      <dgm:t>
        <a:bodyPr/>
        <a:lstStyle/>
        <a:p>
          <a:endParaRPr lang="en-US"/>
        </a:p>
      </dgm:t>
    </dgm:pt>
    <dgm:pt modelId="{470186D3-A9CB-4B44-A9D4-0D1E3B0077E2}" type="pres">
      <dgm:prSet presAssocID="{4236C097-C122-5049-84B7-D5FF1518BD4B}" presName="box" presStyleLbl="node1" presStyleIdx="1" presStyleCnt="4" custScaleY="85244" custLinFactNeighborY="-4725"/>
      <dgm:spPr/>
      <dgm:t>
        <a:bodyPr/>
        <a:lstStyle/>
        <a:p>
          <a:endParaRPr lang="en-US"/>
        </a:p>
      </dgm:t>
    </dgm:pt>
    <dgm:pt modelId="{77176F15-C6CC-9E45-9E22-664F43C44374}" type="pres">
      <dgm:prSet presAssocID="{4236C097-C122-5049-84B7-D5FF1518BD4B}" presName="img" presStyleLbl="fgImgPlace1" presStyleIdx="1" presStyleCnt="4" custLinFactNeighborY="-472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41562B2-51AF-A140-88AF-9FD3947A8996}" type="pres">
      <dgm:prSet presAssocID="{4236C097-C122-5049-84B7-D5FF1518BD4B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17EB39-F13A-6947-B79D-BC704B39B535}" type="pres">
      <dgm:prSet presAssocID="{26EDB1B0-4F69-8E48-99D2-84F597F98CF2}" presName="spacer" presStyleCnt="0"/>
      <dgm:spPr/>
      <dgm:t>
        <a:bodyPr/>
        <a:lstStyle/>
        <a:p>
          <a:endParaRPr lang="en-US"/>
        </a:p>
      </dgm:t>
    </dgm:pt>
    <dgm:pt modelId="{3D89500C-3DE6-4643-8F9A-F86852562F71}" type="pres">
      <dgm:prSet presAssocID="{A34263FE-420B-324D-BB42-2477F1D2D474}" presName="comp" presStyleCnt="0"/>
      <dgm:spPr/>
      <dgm:t>
        <a:bodyPr/>
        <a:lstStyle/>
        <a:p>
          <a:endParaRPr lang="en-US"/>
        </a:p>
      </dgm:t>
    </dgm:pt>
    <dgm:pt modelId="{558D6CA6-695C-7440-88DC-40D4FB382172}" type="pres">
      <dgm:prSet presAssocID="{A34263FE-420B-324D-BB42-2477F1D2D474}" presName="box" presStyleLbl="node1" presStyleIdx="2" presStyleCnt="4" custScaleY="111377" custLinFactNeighborY="-5686"/>
      <dgm:spPr/>
      <dgm:t>
        <a:bodyPr/>
        <a:lstStyle/>
        <a:p>
          <a:endParaRPr lang="en-US"/>
        </a:p>
      </dgm:t>
    </dgm:pt>
    <dgm:pt modelId="{E8326EA4-E132-144C-94A3-B42E3D5AFA8B}" type="pres">
      <dgm:prSet presAssocID="{A34263FE-420B-324D-BB42-2477F1D2D474}" presName="img" presStyleLbl="fgImgPlace1" presStyleIdx="2" presStyleCnt="4" custScaleY="116967" custLinFactNeighborX="-1144" custLinFactNeighborY="-12326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C0197BD-9E9A-FF4A-B327-A86853D0708A}" type="pres">
      <dgm:prSet presAssocID="{A34263FE-420B-324D-BB42-2477F1D2D474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CF26BB-699E-8D4C-AD20-A13B2F39E67A}" type="pres">
      <dgm:prSet presAssocID="{C2F45747-9B30-424D-8711-996BC83FA7F9}" presName="spacer" presStyleCnt="0"/>
      <dgm:spPr/>
      <dgm:t>
        <a:bodyPr/>
        <a:lstStyle/>
        <a:p>
          <a:endParaRPr lang="en-US"/>
        </a:p>
      </dgm:t>
    </dgm:pt>
    <dgm:pt modelId="{98443DF7-6773-C543-8101-892BD729D4B0}" type="pres">
      <dgm:prSet presAssocID="{7F17507A-8D27-3C48-8AC7-0BB8B35C4AD4}" presName="comp" presStyleCnt="0"/>
      <dgm:spPr/>
      <dgm:t>
        <a:bodyPr/>
        <a:lstStyle/>
        <a:p>
          <a:endParaRPr lang="en-US"/>
        </a:p>
      </dgm:t>
    </dgm:pt>
    <dgm:pt modelId="{045C0E50-1BA7-6245-9570-3247272A0ADE}" type="pres">
      <dgm:prSet presAssocID="{7F17507A-8D27-3C48-8AC7-0BB8B35C4AD4}" presName="box" presStyleLbl="node1" presStyleIdx="3" presStyleCnt="4" custScaleY="83190" custLinFactNeighborY="-8325"/>
      <dgm:spPr/>
      <dgm:t>
        <a:bodyPr/>
        <a:lstStyle/>
        <a:p>
          <a:endParaRPr lang="en-US"/>
        </a:p>
      </dgm:t>
    </dgm:pt>
    <dgm:pt modelId="{9F730D92-D81B-0444-83FF-3BC02F38E2AA}" type="pres">
      <dgm:prSet presAssocID="{7F17507A-8D27-3C48-8AC7-0BB8B35C4AD4}" presName="img" presStyleLbl="fgImgPlace1" presStyleIdx="3" presStyleCnt="4" custLinFactNeighborX="-914" custLinFactNeighborY="-9423"/>
      <dgm:spPr>
        <a:blipFill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:r="http://schemas.openxmlformats.org/officeDocument/2006/relationships" xmlns:a="http://schemas.openxmlformats.org/drawingml/2006/main" xmlns:dgm="http://schemas.openxmlformats.org/drawingml/2006/diagram" xmlns="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60AD6F0-ACB8-004B-B43A-31584C3DA3D0}" type="pres">
      <dgm:prSet presAssocID="{7F17507A-8D27-3C48-8AC7-0BB8B35C4AD4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68F506D-2139-2849-856A-236799B57123}" type="presOf" srcId="{2C78DFFA-5173-204B-B9BE-2F48D7DD7959}" destId="{0A03277D-0599-7247-A280-5CD43B9B9E2B}" srcOrd="0" destOrd="0" presId="urn:microsoft.com/office/officeart/2005/8/layout/vList4#1"/>
    <dgm:cxn modelId="{982C7C30-9790-DA40-B4C8-7FBF88FB6626}" srcId="{5D2938EE-AE46-AB48-AA97-0A142CFB4551}" destId="{4236C097-C122-5049-84B7-D5FF1518BD4B}" srcOrd="1" destOrd="0" parTransId="{BB4AC299-F519-C949-97E6-958E4A134256}" sibTransId="{26EDB1B0-4F69-8E48-99D2-84F597F98CF2}"/>
    <dgm:cxn modelId="{84F03E03-1255-0F41-BA5B-DF1A1F3BF1E0}" type="presOf" srcId="{A34263FE-420B-324D-BB42-2477F1D2D474}" destId="{EC0197BD-9E9A-FF4A-B327-A86853D0708A}" srcOrd="1" destOrd="0" presId="urn:microsoft.com/office/officeart/2005/8/layout/vList4#1"/>
    <dgm:cxn modelId="{BA0FD0D4-43FA-4D44-BAA4-9F6C39B01372}" srcId="{5D2938EE-AE46-AB48-AA97-0A142CFB4551}" destId="{7F17507A-8D27-3C48-8AC7-0BB8B35C4AD4}" srcOrd="3" destOrd="0" parTransId="{3311870D-4937-6445-A5EB-F7F64ACBDB6D}" sibTransId="{95920BB6-F7F1-7241-AFCB-AF679E9AC782}"/>
    <dgm:cxn modelId="{CA40D31E-EAA2-2D4C-B206-80CD75523081}" type="presOf" srcId="{5D2938EE-AE46-AB48-AA97-0A142CFB4551}" destId="{F7EDF942-B103-424F-8325-8C91964BE5EC}" srcOrd="0" destOrd="0" presId="urn:microsoft.com/office/officeart/2005/8/layout/vList4#1"/>
    <dgm:cxn modelId="{BE571F35-01A2-0647-BD0E-24BC9A51D9EB}" type="presOf" srcId="{7F17507A-8D27-3C48-8AC7-0BB8B35C4AD4}" destId="{E60AD6F0-ACB8-004B-B43A-31584C3DA3D0}" srcOrd="1" destOrd="0" presId="urn:microsoft.com/office/officeart/2005/8/layout/vList4#1"/>
    <dgm:cxn modelId="{E8E2ECF2-6165-7349-AF19-806757856C72}" type="presOf" srcId="{4236C097-C122-5049-84B7-D5FF1518BD4B}" destId="{470186D3-A9CB-4B44-A9D4-0D1E3B0077E2}" srcOrd="0" destOrd="0" presId="urn:microsoft.com/office/officeart/2005/8/layout/vList4#1"/>
    <dgm:cxn modelId="{47AD4857-6762-F245-9189-106DB9BA16E5}" type="presOf" srcId="{A34263FE-420B-324D-BB42-2477F1D2D474}" destId="{558D6CA6-695C-7440-88DC-40D4FB382172}" srcOrd="0" destOrd="0" presId="urn:microsoft.com/office/officeart/2005/8/layout/vList4#1"/>
    <dgm:cxn modelId="{A7C44BEF-3AF0-8046-8410-1D0315FD5EBE}" type="presOf" srcId="{2C78DFFA-5173-204B-B9BE-2F48D7DD7959}" destId="{75145E78-4678-884A-B387-2D179106BA0D}" srcOrd="1" destOrd="0" presId="urn:microsoft.com/office/officeart/2005/8/layout/vList4#1"/>
    <dgm:cxn modelId="{2F65D439-5ABC-6646-97BC-CB83B64F56E0}" srcId="{5D2938EE-AE46-AB48-AA97-0A142CFB4551}" destId="{2C78DFFA-5173-204B-B9BE-2F48D7DD7959}" srcOrd="0" destOrd="0" parTransId="{AB46A5BB-0849-C94D-86BF-E25E7DD5F695}" sibTransId="{55EAE93E-CCF7-FD4F-8170-E6767A42493C}"/>
    <dgm:cxn modelId="{2270BB9B-4DDB-E149-A34B-762B9ED3CE0A}" type="presOf" srcId="{7F17507A-8D27-3C48-8AC7-0BB8B35C4AD4}" destId="{045C0E50-1BA7-6245-9570-3247272A0ADE}" srcOrd="0" destOrd="0" presId="urn:microsoft.com/office/officeart/2005/8/layout/vList4#1"/>
    <dgm:cxn modelId="{8B565FEA-5C94-9449-98EA-3AEBD7E20D73}" srcId="{5D2938EE-AE46-AB48-AA97-0A142CFB4551}" destId="{A34263FE-420B-324D-BB42-2477F1D2D474}" srcOrd="2" destOrd="0" parTransId="{53310B87-12F9-D54E-AC69-02F7173E315A}" sibTransId="{C2F45747-9B30-424D-8711-996BC83FA7F9}"/>
    <dgm:cxn modelId="{1584695B-84CE-0F40-B7F4-111FE15489FC}" type="presOf" srcId="{4236C097-C122-5049-84B7-D5FF1518BD4B}" destId="{E41562B2-51AF-A140-88AF-9FD3947A8996}" srcOrd="1" destOrd="0" presId="urn:microsoft.com/office/officeart/2005/8/layout/vList4#1"/>
    <dgm:cxn modelId="{7013619A-61A0-6A49-945D-C223018A4C3F}" type="presParOf" srcId="{F7EDF942-B103-424F-8325-8C91964BE5EC}" destId="{3798B081-23CE-EA43-8A67-319AAACA728A}" srcOrd="0" destOrd="0" presId="urn:microsoft.com/office/officeart/2005/8/layout/vList4#1"/>
    <dgm:cxn modelId="{9A939FA6-7A29-CA4A-BDA0-00388C64BED1}" type="presParOf" srcId="{3798B081-23CE-EA43-8A67-319AAACA728A}" destId="{0A03277D-0599-7247-A280-5CD43B9B9E2B}" srcOrd="0" destOrd="0" presId="urn:microsoft.com/office/officeart/2005/8/layout/vList4#1"/>
    <dgm:cxn modelId="{67902E27-677F-0E40-951F-3431F330184E}" type="presParOf" srcId="{3798B081-23CE-EA43-8A67-319AAACA728A}" destId="{E9E653DE-AF0D-B04B-8213-104240053024}" srcOrd="1" destOrd="0" presId="urn:microsoft.com/office/officeart/2005/8/layout/vList4#1"/>
    <dgm:cxn modelId="{2D3C2359-D94B-D740-8386-B45BF928A34C}" type="presParOf" srcId="{3798B081-23CE-EA43-8A67-319AAACA728A}" destId="{75145E78-4678-884A-B387-2D179106BA0D}" srcOrd="2" destOrd="0" presId="urn:microsoft.com/office/officeart/2005/8/layout/vList4#1"/>
    <dgm:cxn modelId="{D6D7832A-F8B6-BB4B-A43F-3A73938A870B}" type="presParOf" srcId="{F7EDF942-B103-424F-8325-8C91964BE5EC}" destId="{8D4F5EC8-7E56-0649-A254-0EF705818929}" srcOrd="1" destOrd="0" presId="urn:microsoft.com/office/officeart/2005/8/layout/vList4#1"/>
    <dgm:cxn modelId="{4F53B883-B783-DB4C-AEBD-FAF03646D8F5}" type="presParOf" srcId="{F7EDF942-B103-424F-8325-8C91964BE5EC}" destId="{E0C5F700-ABFB-3E4D-8E4E-909AF1777A9A}" srcOrd="2" destOrd="0" presId="urn:microsoft.com/office/officeart/2005/8/layout/vList4#1"/>
    <dgm:cxn modelId="{91F468E8-83C8-D74D-BB2D-47FA90A1CAD7}" type="presParOf" srcId="{E0C5F700-ABFB-3E4D-8E4E-909AF1777A9A}" destId="{470186D3-A9CB-4B44-A9D4-0D1E3B0077E2}" srcOrd="0" destOrd="0" presId="urn:microsoft.com/office/officeart/2005/8/layout/vList4#1"/>
    <dgm:cxn modelId="{8ECA7E2D-3287-104E-85DD-64F471A343B7}" type="presParOf" srcId="{E0C5F700-ABFB-3E4D-8E4E-909AF1777A9A}" destId="{77176F15-C6CC-9E45-9E22-664F43C44374}" srcOrd="1" destOrd="0" presId="urn:microsoft.com/office/officeart/2005/8/layout/vList4#1"/>
    <dgm:cxn modelId="{C1D66296-2051-1C43-BD61-ACFEE20E35BD}" type="presParOf" srcId="{E0C5F700-ABFB-3E4D-8E4E-909AF1777A9A}" destId="{E41562B2-51AF-A140-88AF-9FD3947A8996}" srcOrd="2" destOrd="0" presId="urn:microsoft.com/office/officeart/2005/8/layout/vList4#1"/>
    <dgm:cxn modelId="{A57D612C-24C3-D24F-B062-11AF06332B9D}" type="presParOf" srcId="{F7EDF942-B103-424F-8325-8C91964BE5EC}" destId="{8317EB39-F13A-6947-B79D-BC704B39B535}" srcOrd="3" destOrd="0" presId="urn:microsoft.com/office/officeart/2005/8/layout/vList4#1"/>
    <dgm:cxn modelId="{2F180E83-3895-1B47-9CF9-4BFD5DE457FA}" type="presParOf" srcId="{F7EDF942-B103-424F-8325-8C91964BE5EC}" destId="{3D89500C-3DE6-4643-8F9A-F86852562F71}" srcOrd="4" destOrd="0" presId="urn:microsoft.com/office/officeart/2005/8/layout/vList4#1"/>
    <dgm:cxn modelId="{13CB8D1D-A1C9-944F-A16F-569EB7E990E9}" type="presParOf" srcId="{3D89500C-3DE6-4643-8F9A-F86852562F71}" destId="{558D6CA6-695C-7440-88DC-40D4FB382172}" srcOrd="0" destOrd="0" presId="urn:microsoft.com/office/officeart/2005/8/layout/vList4#1"/>
    <dgm:cxn modelId="{EFD7DD4B-6E2A-C74D-9439-654224A6430D}" type="presParOf" srcId="{3D89500C-3DE6-4643-8F9A-F86852562F71}" destId="{E8326EA4-E132-144C-94A3-B42E3D5AFA8B}" srcOrd="1" destOrd="0" presId="urn:microsoft.com/office/officeart/2005/8/layout/vList4#1"/>
    <dgm:cxn modelId="{B8EFB0D8-9152-C647-8BCC-7DB9760D3CFB}" type="presParOf" srcId="{3D89500C-3DE6-4643-8F9A-F86852562F71}" destId="{EC0197BD-9E9A-FF4A-B327-A86853D0708A}" srcOrd="2" destOrd="0" presId="urn:microsoft.com/office/officeart/2005/8/layout/vList4#1"/>
    <dgm:cxn modelId="{D7DB55AC-D2AA-7240-AC3C-B9EC8E699FC4}" type="presParOf" srcId="{F7EDF942-B103-424F-8325-8C91964BE5EC}" destId="{27CF26BB-699E-8D4C-AD20-A13B2F39E67A}" srcOrd="5" destOrd="0" presId="urn:microsoft.com/office/officeart/2005/8/layout/vList4#1"/>
    <dgm:cxn modelId="{FCAC821A-B9C5-EA4B-AD89-35050ED65C19}" type="presParOf" srcId="{F7EDF942-B103-424F-8325-8C91964BE5EC}" destId="{98443DF7-6773-C543-8101-892BD729D4B0}" srcOrd="6" destOrd="0" presId="urn:microsoft.com/office/officeart/2005/8/layout/vList4#1"/>
    <dgm:cxn modelId="{ED825B48-F8FB-434A-B5E3-23AABA3AAAB2}" type="presParOf" srcId="{98443DF7-6773-C543-8101-892BD729D4B0}" destId="{045C0E50-1BA7-6245-9570-3247272A0ADE}" srcOrd="0" destOrd="0" presId="urn:microsoft.com/office/officeart/2005/8/layout/vList4#1"/>
    <dgm:cxn modelId="{A4846893-8B83-BD46-978C-CA5A198A56E6}" type="presParOf" srcId="{98443DF7-6773-C543-8101-892BD729D4B0}" destId="{9F730D92-D81B-0444-83FF-3BC02F38E2AA}" srcOrd="1" destOrd="0" presId="urn:microsoft.com/office/officeart/2005/8/layout/vList4#1"/>
    <dgm:cxn modelId="{9F3B0434-F026-5E45-B8A6-055603B222F2}" type="presParOf" srcId="{98443DF7-6773-C543-8101-892BD729D4B0}" destId="{E60AD6F0-ACB8-004B-B43A-31584C3DA3D0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745D2F-1AC2-184C-85ED-D463C90F6BFD}" type="doc">
      <dgm:prSet loTypeId="urn:microsoft.com/office/officeart/2005/8/layout/hProcess9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4E19D18-AC96-5A4A-85FC-C3642C8E5AE3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US" sz="1200" dirty="0" smtClean="0">
              <a:solidFill>
                <a:schemeClr val="tx1"/>
              </a:solidFill>
            </a:rPr>
            <a:t>Sources (common working group on  positron generation)</a:t>
          </a:r>
          <a:endParaRPr lang="en-US" sz="1200" dirty="0">
            <a:solidFill>
              <a:schemeClr val="tx1"/>
            </a:solidFill>
          </a:endParaRPr>
        </a:p>
      </dgm:t>
    </dgm:pt>
    <dgm:pt modelId="{E3A9548F-5FAC-224B-9C21-CE980A6E9987}" type="parTrans" cxnId="{EDEF15BC-3311-CD42-A4D8-EC6EA90DA07A}">
      <dgm:prSet/>
      <dgm:spPr/>
      <dgm:t>
        <a:bodyPr/>
        <a:lstStyle/>
        <a:p>
          <a:endParaRPr lang="en-US"/>
        </a:p>
      </dgm:t>
    </dgm:pt>
    <dgm:pt modelId="{907271A4-6C01-1A4A-BF24-F398939A40DA}" type="sibTrans" cxnId="{EDEF15BC-3311-CD42-A4D8-EC6EA90DA07A}">
      <dgm:prSet/>
      <dgm:spPr/>
      <dgm:t>
        <a:bodyPr/>
        <a:lstStyle/>
        <a:p>
          <a:endParaRPr lang="en-US"/>
        </a:p>
      </dgm:t>
    </dgm:pt>
    <dgm:pt modelId="{3146ADD7-DF7D-0E42-96E2-21EE9D2E79B7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US" sz="1200" dirty="0" smtClean="0">
              <a:solidFill>
                <a:schemeClr val="tx1"/>
              </a:solidFill>
            </a:rPr>
            <a:t>Machine Detector Interfaces </a:t>
          </a:r>
          <a:endParaRPr lang="en-US" sz="1200" dirty="0">
            <a:solidFill>
              <a:schemeClr val="tx1"/>
            </a:solidFill>
          </a:endParaRPr>
        </a:p>
      </dgm:t>
    </dgm:pt>
    <dgm:pt modelId="{09FDEA63-C3E9-3442-96C2-C102C6545C7B}" type="parTrans" cxnId="{B7B2E2E5-31B8-DA4B-B5F3-05E8D0F41299}">
      <dgm:prSet/>
      <dgm:spPr/>
      <dgm:t>
        <a:bodyPr/>
        <a:lstStyle/>
        <a:p>
          <a:endParaRPr lang="en-US"/>
        </a:p>
      </dgm:t>
    </dgm:pt>
    <dgm:pt modelId="{0ABC1DED-1B38-C547-B8FE-BBC2110E00C5}" type="sibTrans" cxnId="{B7B2E2E5-31B8-DA4B-B5F3-05E8D0F41299}">
      <dgm:prSet/>
      <dgm:spPr/>
      <dgm:t>
        <a:bodyPr/>
        <a:lstStyle/>
        <a:p>
          <a:endParaRPr lang="en-US"/>
        </a:p>
      </dgm:t>
    </dgm:pt>
    <dgm:pt modelId="{2C0708F0-E5A2-5949-8EB6-F455853D4FBD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US" sz="1200" dirty="0" smtClean="0">
              <a:solidFill>
                <a:schemeClr val="tx1"/>
              </a:solidFill>
            </a:rPr>
            <a:t>Damping rings </a:t>
          </a:r>
          <a:endParaRPr lang="en-US" sz="1200" dirty="0">
            <a:solidFill>
              <a:schemeClr val="tx1"/>
            </a:solidFill>
          </a:endParaRPr>
        </a:p>
      </dgm:t>
    </dgm:pt>
    <dgm:pt modelId="{E73E06A4-B239-424B-864B-F6DB397CDA0C}" type="parTrans" cxnId="{76D4FB95-DA6D-804D-868A-B7C3538730F3}">
      <dgm:prSet/>
      <dgm:spPr/>
      <dgm:t>
        <a:bodyPr/>
        <a:lstStyle/>
        <a:p>
          <a:endParaRPr lang="en-US"/>
        </a:p>
      </dgm:t>
    </dgm:pt>
    <dgm:pt modelId="{AB428060-238F-0C4B-A37A-9C8E6A5FC10B}" type="sibTrans" cxnId="{76D4FB95-DA6D-804D-868A-B7C3538730F3}">
      <dgm:prSet/>
      <dgm:spPr/>
      <dgm:t>
        <a:bodyPr/>
        <a:lstStyle/>
        <a:p>
          <a:endParaRPr lang="en-US"/>
        </a:p>
      </dgm:t>
    </dgm:pt>
    <dgm:pt modelId="{AAF66759-01CC-D445-A8FE-686E78E6CECC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US" sz="1200" dirty="0" smtClean="0">
              <a:solidFill>
                <a:schemeClr val="tx1"/>
              </a:solidFill>
            </a:rPr>
            <a:t>Beam dynamics (covers along entire machine)</a:t>
          </a:r>
          <a:endParaRPr lang="en-US" sz="1200" dirty="0">
            <a:solidFill>
              <a:schemeClr val="tx1"/>
            </a:solidFill>
          </a:endParaRPr>
        </a:p>
      </dgm:t>
    </dgm:pt>
    <dgm:pt modelId="{BFAF88D6-DB97-544E-8D25-438E88DFA6D9}" type="parTrans" cxnId="{2C9B69AA-F394-534B-B17D-2C1BFA95D35C}">
      <dgm:prSet/>
      <dgm:spPr/>
      <dgm:t>
        <a:bodyPr/>
        <a:lstStyle/>
        <a:p>
          <a:endParaRPr lang="en-US"/>
        </a:p>
      </dgm:t>
    </dgm:pt>
    <dgm:pt modelId="{242879D1-01C3-ED4E-A5BF-C6F5A2C7B9FF}" type="sibTrans" cxnId="{2C9B69AA-F394-534B-B17D-2C1BFA95D35C}">
      <dgm:prSet/>
      <dgm:spPr/>
      <dgm:t>
        <a:bodyPr/>
        <a:lstStyle/>
        <a:p>
          <a:endParaRPr lang="en-US"/>
        </a:p>
      </dgm:t>
    </dgm:pt>
    <dgm:pt modelId="{BFF69E5A-2CDF-344A-A454-3A8C854779BE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US" sz="1200" dirty="0" smtClean="0">
              <a:solidFill>
                <a:schemeClr val="tx1"/>
              </a:solidFill>
            </a:rPr>
            <a:t>Beam delivery systems </a:t>
          </a:r>
          <a:endParaRPr lang="en-US" sz="1200" dirty="0">
            <a:solidFill>
              <a:schemeClr val="tx1"/>
            </a:solidFill>
          </a:endParaRPr>
        </a:p>
      </dgm:t>
    </dgm:pt>
    <dgm:pt modelId="{FAE85476-34AA-C240-B6C8-9D4CD9746DB0}" type="parTrans" cxnId="{7B9DCE0D-851F-C14E-8D2B-44C43E5DC627}">
      <dgm:prSet/>
      <dgm:spPr/>
      <dgm:t>
        <a:bodyPr/>
        <a:lstStyle/>
        <a:p>
          <a:endParaRPr lang="en-US"/>
        </a:p>
      </dgm:t>
    </dgm:pt>
    <dgm:pt modelId="{3F8945BB-A430-1E48-A595-93D369BCC9BE}" type="sibTrans" cxnId="{7B9DCE0D-851F-C14E-8D2B-44C43E5DC627}">
      <dgm:prSet/>
      <dgm:spPr/>
      <dgm:t>
        <a:bodyPr/>
        <a:lstStyle/>
        <a:p>
          <a:endParaRPr lang="en-US"/>
        </a:p>
      </dgm:t>
    </dgm:pt>
    <dgm:pt modelId="{CDFD5733-3B3C-A54E-A715-DE981E33C51A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US" sz="1200" dirty="0" smtClean="0">
              <a:solidFill>
                <a:schemeClr val="tx1"/>
              </a:solidFill>
            </a:rPr>
            <a:t>Physics and detectors</a:t>
          </a:r>
          <a:endParaRPr lang="en-US" sz="1200" dirty="0">
            <a:solidFill>
              <a:schemeClr val="tx1"/>
            </a:solidFill>
          </a:endParaRPr>
        </a:p>
      </dgm:t>
    </dgm:pt>
    <dgm:pt modelId="{443515CF-3A91-0940-922F-E699A9DD6092}" type="parTrans" cxnId="{B7C93B40-2E2E-B045-9DA3-DBB5E1EC0140}">
      <dgm:prSet/>
      <dgm:spPr/>
      <dgm:t>
        <a:bodyPr/>
        <a:lstStyle/>
        <a:p>
          <a:endParaRPr lang="en-US"/>
        </a:p>
      </dgm:t>
    </dgm:pt>
    <dgm:pt modelId="{78F7AB9F-7196-E746-98FD-5C02FA60A7A4}" type="sibTrans" cxnId="{B7C93B40-2E2E-B045-9DA3-DBB5E1EC0140}">
      <dgm:prSet/>
      <dgm:spPr/>
      <dgm:t>
        <a:bodyPr/>
        <a:lstStyle/>
        <a:p>
          <a:endParaRPr lang="en-US"/>
        </a:p>
      </dgm:t>
    </dgm:pt>
    <dgm:pt modelId="{6B7C980C-AE58-F945-BB95-AB973EF6A0CE}" type="pres">
      <dgm:prSet presAssocID="{97745D2F-1AC2-184C-85ED-D463C90F6BFD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72DB05B-DEC6-6D45-84CD-2F580F37A62D}" type="pres">
      <dgm:prSet presAssocID="{97745D2F-1AC2-184C-85ED-D463C90F6BFD}" presName="arrow" presStyleLbl="bgShp" presStyleIdx="0" presStyleCnt="1"/>
      <dgm:spPr/>
    </dgm:pt>
    <dgm:pt modelId="{D4E750A6-D612-DE41-8486-426948103863}" type="pres">
      <dgm:prSet presAssocID="{97745D2F-1AC2-184C-85ED-D463C90F6BFD}" presName="linearProcess" presStyleCnt="0"/>
      <dgm:spPr/>
    </dgm:pt>
    <dgm:pt modelId="{0DB1AD55-4288-3D45-BE54-B0C06D6ADC34}" type="pres">
      <dgm:prSet presAssocID="{34E19D18-AC96-5A4A-85FC-C3642C8E5AE3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4EA970-F912-5B44-8013-D099A4EC174B}" type="pres">
      <dgm:prSet presAssocID="{907271A4-6C01-1A4A-BF24-F398939A40DA}" presName="sibTrans" presStyleCnt="0"/>
      <dgm:spPr/>
    </dgm:pt>
    <dgm:pt modelId="{68EAF934-685D-4C4C-84E0-FBC70BABE67C}" type="pres">
      <dgm:prSet presAssocID="{2C0708F0-E5A2-5949-8EB6-F455853D4FBD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4CB734-CE36-E44E-A0E7-53475746000E}" type="pres">
      <dgm:prSet presAssocID="{AB428060-238F-0C4B-A37A-9C8E6A5FC10B}" presName="sibTrans" presStyleCnt="0"/>
      <dgm:spPr/>
    </dgm:pt>
    <dgm:pt modelId="{B7BC0E46-D76C-D349-B7DC-53A820D4F8F8}" type="pres">
      <dgm:prSet presAssocID="{AAF66759-01CC-D445-A8FE-686E78E6CECC}" presName="textNode" presStyleLbl="node1" presStyleIdx="2" presStyleCnt="6" custLinFactNeighborX="6833" custLinFactNeighborY="-10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6F21FB-D820-FE45-B934-64918F0A0F0A}" type="pres">
      <dgm:prSet presAssocID="{242879D1-01C3-ED4E-A5BF-C6F5A2C7B9FF}" presName="sibTrans" presStyleCnt="0"/>
      <dgm:spPr/>
    </dgm:pt>
    <dgm:pt modelId="{91AE5828-4988-164B-B249-1B7D6D95C8C4}" type="pres">
      <dgm:prSet presAssocID="{BFF69E5A-2CDF-344A-A454-3A8C854779BE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D81A81-0785-F64B-859F-6051F3B8AC96}" type="pres">
      <dgm:prSet presAssocID="{3F8945BB-A430-1E48-A595-93D369BCC9BE}" presName="sibTrans" presStyleCnt="0"/>
      <dgm:spPr/>
    </dgm:pt>
    <dgm:pt modelId="{25407CA6-92E8-E249-8234-CFD495F42534}" type="pres">
      <dgm:prSet presAssocID="{3146ADD7-DF7D-0E42-96E2-21EE9D2E79B7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906B5E-7169-8849-AC81-DDFDF8FCC2D0}" type="pres">
      <dgm:prSet presAssocID="{0ABC1DED-1B38-C547-B8FE-BBC2110E00C5}" presName="sibTrans" presStyleCnt="0"/>
      <dgm:spPr/>
    </dgm:pt>
    <dgm:pt modelId="{C62017BC-E788-C642-A6B7-FD6945BB6D02}" type="pres">
      <dgm:prSet presAssocID="{CDFD5733-3B3C-A54E-A715-DE981E33C51A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BA3F6B-167F-9547-9678-4A319AE72DF9}" type="presOf" srcId="{BFF69E5A-2CDF-344A-A454-3A8C854779BE}" destId="{91AE5828-4988-164B-B249-1B7D6D95C8C4}" srcOrd="0" destOrd="0" presId="urn:microsoft.com/office/officeart/2005/8/layout/hProcess9"/>
    <dgm:cxn modelId="{EDEF15BC-3311-CD42-A4D8-EC6EA90DA07A}" srcId="{97745D2F-1AC2-184C-85ED-D463C90F6BFD}" destId="{34E19D18-AC96-5A4A-85FC-C3642C8E5AE3}" srcOrd="0" destOrd="0" parTransId="{E3A9548F-5FAC-224B-9C21-CE980A6E9987}" sibTransId="{907271A4-6C01-1A4A-BF24-F398939A40DA}"/>
    <dgm:cxn modelId="{0D2FB015-777F-F145-B876-CEB9B6C89225}" type="presOf" srcId="{3146ADD7-DF7D-0E42-96E2-21EE9D2E79B7}" destId="{25407CA6-92E8-E249-8234-CFD495F42534}" srcOrd="0" destOrd="0" presId="urn:microsoft.com/office/officeart/2005/8/layout/hProcess9"/>
    <dgm:cxn modelId="{B7B2E2E5-31B8-DA4B-B5F3-05E8D0F41299}" srcId="{97745D2F-1AC2-184C-85ED-D463C90F6BFD}" destId="{3146ADD7-DF7D-0E42-96E2-21EE9D2E79B7}" srcOrd="4" destOrd="0" parTransId="{09FDEA63-C3E9-3442-96C2-C102C6545C7B}" sibTransId="{0ABC1DED-1B38-C547-B8FE-BBC2110E00C5}"/>
    <dgm:cxn modelId="{F1688ACA-E2B6-1F4B-8184-1BEF9290A713}" type="presOf" srcId="{2C0708F0-E5A2-5949-8EB6-F455853D4FBD}" destId="{68EAF934-685D-4C4C-84E0-FBC70BABE67C}" srcOrd="0" destOrd="0" presId="urn:microsoft.com/office/officeart/2005/8/layout/hProcess9"/>
    <dgm:cxn modelId="{7B9DCE0D-851F-C14E-8D2B-44C43E5DC627}" srcId="{97745D2F-1AC2-184C-85ED-D463C90F6BFD}" destId="{BFF69E5A-2CDF-344A-A454-3A8C854779BE}" srcOrd="3" destOrd="0" parTransId="{FAE85476-34AA-C240-B6C8-9D4CD9746DB0}" sibTransId="{3F8945BB-A430-1E48-A595-93D369BCC9BE}"/>
    <dgm:cxn modelId="{794838CE-85A2-1646-8DF6-374384B2CC55}" type="presOf" srcId="{97745D2F-1AC2-184C-85ED-D463C90F6BFD}" destId="{6B7C980C-AE58-F945-BB95-AB973EF6A0CE}" srcOrd="0" destOrd="0" presId="urn:microsoft.com/office/officeart/2005/8/layout/hProcess9"/>
    <dgm:cxn modelId="{B7C93B40-2E2E-B045-9DA3-DBB5E1EC0140}" srcId="{97745D2F-1AC2-184C-85ED-D463C90F6BFD}" destId="{CDFD5733-3B3C-A54E-A715-DE981E33C51A}" srcOrd="5" destOrd="0" parTransId="{443515CF-3A91-0940-922F-E699A9DD6092}" sibTransId="{78F7AB9F-7196-E746-98FD-5C02FA60A7A4}"/>
    <dgm:cxn modelId="{A506402A-7B8C-204B-95FD-7E598D456E87}" type="presOf" srcId="{34E19D18-AC96-5A4A-85FC-C3642C8E5AE3}" destId="{0DB1AD55-4288-3D45-BE54-B0C06D6ADC34}" srcOrd="0" destOrd="0" presId="urn:microsoft.com/office/officeart/2005/8/layout/hProcess9"/>
    <dgm:cxn modelId="{F6F3F346-FCF1-F64A-B90F-301F15064C8C}" type="presOf" srcId="{CDFD5733-3B3C-A54E-A715-DE981E33C51A}" destId="{C62017BC-E788-C642-A6B7-FD6945BB6D02}" srcOrd="0" destOrd="0" presId="urn:microsoft.com/office/officeart/2005/8/layout/hProcess9"/>
    <dgm:cxn modelId="{2CA463BE-5CDA-1549-9DB0-6ACAD124C3BF}" type="presOf" srcId="{AAF66759-01CC-D445-A8FE-686E78E6CECC}" destId="{B7BC0E46-D76C-D349-B7DC-53A820D4F8F8}" srcOrd="0" destOrd="0" presId="urn:microsoft.com/office/officeart/2005/8/layout/hProcess9"/>
    <dgm:cxn modelId="{76D4FB95-DA6D-804D-868A-B7C3538730F3}" srcId="{97745D2F-1AC2-184C-85ED-D463C90F6BFD}" destId="{2C0708F0-E5A2-5949-8EB6-F455853D4FBD}" srcOrd="1" destOrd="0" parTransId="{E73E06A4-B239-424B-864B-F6DB397CDA0C}" sibTransId="{AB428060-238F-0C4B-A37A-9C8E6A5FC10B}"/>
    <dgm:cxn modelId="{2C9B69AA-F394-534B-B17D-2C1BFA95D35C}" srcId="{97745D2F-1AC2-184C-85ED-D463C90F6BFD}" destId="{AAF66759-01CC-D445-A8FE-686E78E6CECC}" srcOrd="2" destOrd="0" parTransId="{BFAF88D6-DB97-544E-8D25-438E88DFA6D9}" sibTransId="{242879D1-01C3-ED4E-A5BF-C6F5A2C7B9FF}"/>
    <dgm:cxn modelId="{BDA02315-F85B-4046-8B6E-6CCB10BF27E9}" type="presParOf" srcId="{6B7C980C-AE58-F945-BB95-AB973EF6A0CE}" destId="{172DB05B-DEC6-6D45-84CD-2F580F37A62D}" srcOrd="0" destOrd="0" presId="urn:microsoft.com/office/officeart/2005/8/layout/hProcess9"/>
    <dgm:cxn modelId="{AD2CEFA4-90AB-084A-BAD1-B4851324B621}" type="presParOf" srcId="{6B7C980C-AE58-F945-BB95-AB973EF6A0CE}" destId="{D4E750A6-D612-DE41-8486-426948103863}" srcOrd="1" destOrd="0" presId="urn:microsoft.com/office/officeart/2005/8/layout/hProcess9"/>
    <dgm:cxn modelId="{F80197AA-EAE9-024C-AB94-3CE85C05380D}" type="presParOf" srcId="{D4E750A6-D612-DE41-8486-426948103863}" destId="{0DB1AD55-4288-3D45-BE54-B0C06D6ADC34}" srcOrd="0" destOrd="0" presId="urn:microsoft.com/office/officeart/2005/8/layout/hProcess9"/>
    <dgm:cxn modelId="{70CA9E2B-E832-6F44-A7B4-1C8457CA4ECD}" type="presParOf" srcId="{D4E750A6-D612-DE41-8486-426948103863}" destId="{474EA970-F912-5B44-8013-D099A4EC174B}" srcOrd="1" destOrd="0" presId="urn:microsoft.com/office/officeart/2005/8/layout/hProcess9"/>
    <dgm:cxn modelId="{A5EEF5A3-1928-814C-AF3E-B9018C8B6810}" type="presParOf" srcId="{D4E750A6-D612-DE41-8486-426948103863}" destId="{68EAF934-685D-4C4C-84E0-FBC70BABE67C}" srcOrd="2" destOrd="0" presId="urn:microsoft.com/office/officeart/2005/8/layout/hProcess9"/>
    <dgm:cxn modelId="{2DE60BEE-B097-FE4A-90BC-044E948B0231}" type="presParOf" srcId="{D4E750A6-D612-DE41-8486-426948103863}" destId="{434CB734-CE36-E44E-A0E7-53475746000E}" srcOrd="3" destOrd="0" presId="urn:microsoft.com/office/officeart/2005/8/layout/hProcess9"/>
    <dgm:cxn modelId="{38713160-0CDF-1944-9688-919657200A79}" type="presParOf" srcId="{D4E750A6-D612-DE41-8486-426948103863}" destId="{B7BC0E46-D76C-D349-B7DC-53A820D4F8F8}" srcOrd="4" destOrd="0" presId="urn:microsoft.com/office/officeart/2005/8/layout/hProcess9"/>
    <dgm:cxn modelId="{5266A2C1-337A-D148-8AD7-559845281EA9}" type="presParOf" srcId="{D4E750A6-D612-DE41-8486-426948103863}" destId="{586F21FB-D820-FE45-B934-64918F0A0F0A}" srcOrd="5" destOrd="0" presId="urn:microsoft.com/office/officeart/2005/8/layout/hProcess9"/>
    <dgm:cxn modelId="{600325D1-AF99-1D4D-92A7-2DAEF4D57BE8}" type="presParOf" srcId="{D4E750A6-D612-DE41-8486-426948103863}" destId="{91AE5828-4988-164B-B249-1B7D6D95C8C4}" srcOrd="6" destOrd="0" presId="urn:microsoft.com/office/officeart/2005/8/layout/hProcess9"/>
    <dgm:cxn modelId="{214F1872-F306-454F-805A-906739F70F5C}" type="presParOf" srcId="{D4E750A6-D612-DE41-8486-426948103863}" destId="{95D81A81-0785-F64B-859F-6051F3B8AC96}" srcOrd="7" destOrd="0" presId="urn:microsoft.com/office/officeart/2005/8/layout/hProcess9"/>
    <dgm:cxn modelId="{FED4240A-B4D2-4C4D-AEC9-FEF827131372}" type="presParOf" srcId="{D4E750A6-D612-DE41-8486-426948103863}" destId="{25407CA6-92E8-E249-8234-CFD495F42534}" srcOrd="8" destOrd="0" presId="urn:microsoft.com/office/officeart/2005/8/layout/hProcess9"/>
    <dgm:cxn modelId="{1ACE0073-23B9-D34E-A7C3-46778E17698A}" type="presParOf" srcId="{D4E750A6-D612-DE41-8486-426948103863}" destId="{D7906B5E-7169-8849-AC81-DDFDF8FCC2D0}" srcOrd="9" destOrd="0" presId="urn:microsoft.com/office/officeart/2005/8/layout/hProcess9"/>
    <dgm:cxn modelId="{9B22BD5D-AC91-2F41-ACF4-EF577F785169}" type="presParOf" srcId="{D4E750A6-D612-DE41-8486-426948103863}" destId="{C62017BC-E788-C642-A6B7-FD6945BB6D02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D86523-2AF0-1C48-A0CC-DA9A6A91DBA3}">
      <dsp:nvSpPr>
        <dsp:cNvPr id="0" name=""/>
        <dsp:cNvSpPr/>
      </dsp:nvSpPr>
      <dsp:spPr>
        <a:xfrm>
          <a:off x="0" y="0"/>
          <a:ext cx="6426200" cy="1620497"/>
        </a:xfrm>
        <a:prstGeom prst="roundRect">
          <a:avLst>
            <a:gd name="adj" fmla="val 10000"/>
          </a:avLst>
        </a:prstGeom>
        <a:solidFill>
          <a:srgbClr val="F2F2F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Complete, presented in SPC in March 2011, in print: 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https://edms.cern.ch/document/1234244/</a:t>
          </a:r>
          <a:endParaRPr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</dsp:txBody>
      <dsp:txXfrm>
        <a:off x="1434462" y="0"/>
        <a:ext cx="4991737" cy="1620497"/>
      </dsp:txXfrm>
    </dsp:sp>
    <dsp:sp modelId="{66D6C40F-4E7A-744C-90B0-5757C1146A18}">
      <dsp:nvSpPr>
        <dsp:cNvPr id="0" name=""/>
        <dsp:cNvSpPr/>
      </dsp:nvSpPr>
      <dsp:spPr>
        <a:xfrm>
          <a:off x="149222" y="73757"/>
          <a:ext cx="1285240" cy="147298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CFFD36-F990-8D4D-865E-42483C0B720F}">
      <dsp:nvSpPr>
        <dsp:cNvPr id="0" name=""/>
        <dsp:cNvSpPr/>
      </dsp:nvSpPr>
      <dsp:spPr>
        <a:xfrm>
          <a:off x="0" y="1769719"/>
          <a:ext cx="6426200" cy="1496314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Completed and printed, presented in SPC in December 2011 </a:t>
          </a:r>
          <a:r>
            <a:rPr kumimoji="1" lang="da-DK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http://arxiv.org/pdf/1202.5940v1</a:t>
          </a:r>
          <a:endParaRPr kumimoji="1" lang="da-DK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>
            <a:solidFill>
              <a:srgbClr val="000000"/>
            </a:solidFill>
          </a:endParaRPr>
        </a:p>
      </dsp:txBody>
      <dsp:txXfrm>
        <a:off x="1434462" y="1769719"/>
        <a:ext cx="4991737" cy="1496314"/>
      </dsp:txXfrm>
    </dsp:sp>
    <dsp:sp modelId="{46DB63EA-232D-0246-9538-1772A3005692}">
      <dsp:nvSpPr>
        <dsp:cNvPr id="0" name=""/>
        <dsp:cNvSpPr/>
      </dsp:nvSpPr>
      <dsp:spPr>
        <a:xfrm>
          <a:off x="149222" y="1825448"/>
          <a:ext cx="1285240" cy="138485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1F9B71-3108-654D-AFD4-DDD52913058E}">
      <dsp:nvSpPr>
        <dsp:cNvPr id="0" name=""/>
        <dsp:cNvSpPr/>
      </dsp:nvSpPr>
      <dsp:spPr>
        <a:xfrm>
          <a:off x="0" y="3415256"/>
          <a:ext cx="6426200" cy="149222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3:  “CLIC study summary”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Completed and printed, submitted for the European Strategy Open Meeting    </a:t>
          </a:r>
        </a:p>
        <a:p>
          <a:pPr lvl="0" algn="l" defTabSz="622300">
            <a:lnSpc>
              <a:spcPct val="6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  in September </a:t>
          </a:r>
          <a:r>
            <a:rPr lang="da-DK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5"/>
            </a:rPr>
            <a:t>http://arxiv.org/pdf/1209.2543v1</a:t>
          </a:r>
          <a:endParaRPr lang="da-DK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>
            <a:solidFill>
              <a:srgbClr val="000000"/>
            </a:solidFill>
          </a:endParaRPr>
        </a:p>
      </dsp:txBody>
      <dsp:txXfrm>
        <a:off x="1434462" y="3415256"/>
        <a:ext cx="4991737" cy="1492225"/>
      </dsp:txXfrm>
    </dsp:sp>
    <dsp:sp modelId="{F6452A1B-6DA8-3F40-8E77-EAD55F03D176}">
      <dsp:nvSpPr>
        <dsp:cNvPr id="0" name=""/>
        <dsp:cNvSpPr/>
      </dsp:nvSpPr>
      <dsp:spPr>
        <a:xfrm>
          <a:off x="149222" y="3447512"/>
          <a:ext cx="1285240" cy="142771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03277D-0599-7247-A280-5CD43B9B9E2B}">
      <dsp:nvSpPr>
        <dsp:cNvPr id="0" name=""/>
        <dsp:cNvSpPr/>
      </dsp:nvSpPr>
      <dsp:spPr>
        <a:xfrm>
          <a:off x="0" y="73934"/>
          <a:ext cx="6858000" cy="832042"/>
        </a:xfrm>
        <a:prstGeom prst="roundRect">
          <a:avLst>
            <a:gd name="adj" fmla="val 10000"/>
          </a:avLst>
        </a:prstGeom>
        <a:solidFill>
          <a:srgbClr val="F2F2F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solidFill>
                <a:srgbClr val="000000"/>
              </a:solidFill>
              <a:cs typeface="Calibri"/>
            </a:rPr>
            <a:t>Define the scope, strategy and cost of the project implementation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FF"/>
              </a:solidFill>
            </a:rPr>
            <a:t>LHC data crucial – also at nominal energy, </a:t>
          </a:r>
          <a:r>
            <a:rPr lang="en-US" sz="1200" kern="1200" dirty="0" err="1" smtClean="0">
              <a:solidFill>
                <a:srgbClr val="0000FF"/>
              </a:solidFill>
            </a:rPr>
            <a:t>rebaseling</a:t>
          </a:r>
          <a:r>
            <a:rPr lang="en-US" sz="1200" kern="1200" dirty="0" smtClean="0">
              <a:solidFill>
                <a:srgbClr val="0000FF"/>
              </a:solidFill>
            </a:rPr>
            <a:t> studies ongoing (375 </a:t>
          </a:r>
          <a:r>
            <a:rPr lang="en-US" sz="1200" kern="1200" dirty="0" err="1" smtClean="0">
              <a:solidFill>
                <a:srgbClr val="0000FF"/>
              </a:solidFill>
            </a:rPr>
            <a:t>GeV</a:t>
          </a:r>
          <a:r>
            <a:rPr lang="en-US" sz="1200" kern="1200" dirty="0" smtClean="0">
              <a:solidFill>
                <a:srgbClr val="0000FF"/>
              </a:solidFill>
            </a:rPr>
            <a:t>, ~1.5 </a:t>
          </a:r>
          <a:r>
            <a:rPr lang="en-US" sz="1200" kern="1200" dirty="0" err="1" smtClean="0">
              <a:solidFill>
                <a:srgbClr val="0000FF"/>
              </a:solidFill>
            </a:rPr>
            <a:t>TeV</a:t>
          </a:r>
          <a:r>
            <a:rPr lang="en-US" sz="1200" kern="1200" dirty="0" smtClean="0">
              <a:solidFill>
                <a:srgbClr val="0000FF"/>
              </a:solidFill>
            </a:rPr>
            <a:t>, 3 </a:t>
          </a:r>
          <a:r>
            <a:rPr lang="en-US" sz="1200" kern="1200" dirty="0" err="1" smtClean="0">
              <a:solidFill>
                <a:srgbClr val="0000FF"/>
              </a:solidFill>
            </a:rPr>
            <a:t>TeV</a:t>
          </a:r>
          <a:r>
            <a:rPr lang="en-US" sz="1200" kern="1200" dirty="0" smtClean="0">
              <a:solidFill>
                <a:srgbClr val="0000FF"/>
              </a:solidFill>
            </a:rPr>
            <a:t>) – including more work on a klystron based initial phase  </a:t>
          </a:r>
        </a:p>
        <a:p>
          <a:pPr lvl="0" algn="l" defTabSz="622300">
            <a:lnSpc>
              <a:spcPct val="6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FF"/>
              </a:solidFill>
            </a:rPr>
            <a:t>Costs, power, scheduling, site, </a:t>
          </a:r>
          <a:r>
            <a:rPr lang="en-US" sz="1200" kern="1200" dirty="0" err="1" smtClean="0">
              <a:solidFill>
                <a:srgbClr val="0000FF"/>
              </a:solidFill>
            </a:rPr>
            <a:t>etc</a:t>
          </a:r>
          <a:r>
            <a:rPr lang="en-US" sz="1200" kern="1200" dirty="0" smtClean="0">
              <a:solidFill>
                <a:srgbClr val="0000FF"/>
              </a:solidFill>
            </a:rPr>
            <a:t> </a:t>
          </a:r>
          <a:endParaRPr lang="en-US" sz="1400" kern="1200" dirty="0">
            <a:solidFill>
              <a:srgbClr val="0000FF"/>
            </a:solidFill>
          </a:endParaRPr>
        </a:p>
      </dsp:txBody>
      <dsp:txXfrm>
        <a:off x="1494088" y="73934"/>
        <a:ext cx="5363911" cy="832042"/>
      </dsp:txXfrm>
    </dsp:sp>
    <dsp:sp modelId="{E9E653DE-AF0D-B04B-8213-104240053024}">
      <dsp:nvSpPr>
        <dsp:cNvPr id="0" name=""/>
        <dsp:cNvSpPr/>
      </dsp:nvSpPr>
      <dsp:spPr>
        <a:xfrm>
          <a:off x="122488" y="0"/>
          <a:ext cx="1371600" cy="97991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70186D3-A9CB-4B44-A9D4-0D1E3B0077E2}">
      <dsp:nvSpPr>
        <dsp:cNvPr id="0" name=""/>
        <dsp:cNvSpPr/>
      </dsp:nvSpPr>
      <dsp:spPr>
        <a:xfrm>
          <a:off x="0" y="1044523"/>
          <a:ext cx="6858000" cy="1044143"/>
        </a:xfrm>
        <a:prstGeom prst="roundRect">
          <a:avLst>
            <a:gd name="adj" fmla="val 10000"/>
          </a:avLst>
        </a:prstGeom>
        <a:solidFill>
          <a:srgbClr val="F2F2F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solidFill>
                <a:srgbClr val="000000"/>
              </a:solidFill>
              <a:cs typeface="Calibri"/>
            </a:rPr>
            <a:t>Define and keep an up-to-date optimized overall baseline design that can achieve the scope within a reasonable schedule, budget and risk</a:t>
          </a:r>
          <a:r>
            <a:rPr lang="en-US" sz="1400" b="1" kern="1200" dirty="0" smtClean="0">
              <a:solidFill>
                <a:srgbClr val="000000"/>
              </a:solidFill>
              <a:cs typeface="Calibri"/>
            </a:rPr>
            <a:t>.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FF"/>
              </a:solidFill>
            </a:rPr>
            <a:t>Overall design and system </a:t>
          </a:r>
          <a:r>
            <a:rPr lang="en-US" sz="1200" kern="1200" dirty="0" err="1" smtClean="0">
              <a:solidFill>
                <a:srgbClr val="0000FF"/>
              </a:solidFill>
            </a:rPr>
            <a:t>optimisation</a:t>
          </a:r>
          <a:r>
            <a:rPr lang="en-US" sz="1200" kern="1200" dirty="0" smtClean="0">
              <a:solidFill>
                <a:srgbClr val="0000FF"/>
              </a:solidFill>
            </a:rPr>
            <a:t>, activities across all parts of the machine from sources to beam-dump, links to technical developments and system verification activities  </a:t>
          </a:r>
          <a:endParaRPr lang="en-US" sz="1400" kern="1200" dirty="0">
            <a:solidFill>
              <a:srgbClr val="0000FF"/>
            </a:solidFill>
          </a:endParaRPr>
        </a:p>
      </dsp:txBody>
      <dsp:txXfrm>
        <a:off x="1494088" y="1044523"/>
        <a:ext cx="5363911" cy="1044143"/>
      </dsp:txXfrm>
    </dsp:sp>
    <dsp:sp modelId="{77176F15-C6CC-9E45-9E22-664F43C44374}">
      <dsp:nvSpPr>
        <dsp:cNvPr id="0" name=""/>
        <dsp:cNvSpPr/>
      </dsp:nvSpPr>
      <dsp:spPr>
        <a:xfrm>
          <a:off x="122488" y="1088185"/>
          <a:ext cx="1371600" cy="97991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58D6CA6-695C-7440-88DC-40D4FB382172}">
      <dsp:nvSpPr>
        <dsp:cNvPr id="0" name=""/>
        <dsp:cNvSpPr/>
      </dsp:nvSpPr>
      <dsp:spPr>
        <a:xfrm>
          <a:off x="0" y="2199384"/>
          <a:ext cx="6858000" cy="1364243"/>
        </a:xfrm>
        <a:prstGeom prst="roundRect">
          <a:avLst>
            <a:gd name="adj" fmla="val 10000"/>
          </a:avLst>
        </a:prstGeom>
        <a:solidFill>
          <a:srgbClr val="F2F2F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solidFill>
                <a:srgbClr val="000000"/>
              </a:solidFill>
              <a:cs typeface="Calibri"/>
            </a:rPr>
            <a:t>Identify and carry out system tests and programs to address the key performance and operation goals and mitigate risks associated to the project implementation.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>
              <a:solidFill>
                <a:srgbClr val="0000FF"/>
              </a:solidFill>
              <a:cs typeface="Calibri"/>
            </a:rPr>
            <a:t>Priorities are the measurements in: CTF3+, ATF, FACET and related to the CLIC Drive Beam Injector studies, addressing the issues of drive-beam stability, beam-loading experiments, RF power generation and two beam acceleration with complete modules, as well as beam based alignment/beam delivery system/final focus studies. </a:t>
          </a:r>
          <a:endParaRPr lang="en-US" sz="1200" b="1" kern="1200" dirty="0" smtClean="0">
            <a:solidFill>
              <a:srgbClr val="0000FF"/>
            </a:solidFill>
            <a:cs typeface="Calibri"/>
          </a:endParaRPr>
        </a:p>
      </dsp:txBody>
      <dsp:txXfrm>
        <a:off x="1494088" y="2199384"/>
        <a:ext cx="5363911" cy="1364243"/>
      </dsp:txXfrm>
    </dsp:sp>
    <dsp:sp modelId="{E8326EA4-E132-144C-94A3-B42E3D5AFA8B}">
      <dsp:nvSpPr>
        <dsp:cNvPr id="0" name=""/>
        <dsp:cNvSpPr/>
      </dsp:nvSpPr>
      <dsp:spPr>
        <a:xfrm>
          <a:off x="106797" y="2257284"/>
          <a:ext cx="1371600" cy="114617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45C0E50-1BA7-6245-9570-3247272A0ADE}">
      <dsp:nvSpPr>
        <dsp:cNvPr id="0" name=""/>
        <dsp:cNvSpPr/>
      </dsp:nvSpPr>
      <dsp:spPr>
        <a:xfrm>
          <a:off x="0" y="3653792"/>
          <a:ext cx="6858000" cy="1018984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solidFill>
                <a:srgbClr val="000000"/>
              </a:solidFill>
              <a:cs typeface="Calibri"/>
            </a:rPr>
            <a:t>Develop the technical design basis. i.e. move toward a technical design for crucial items of the machine – X-band as well as all other parts.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FF"/>
              </a:solidFill>
              <a:cs typeface="Calibri"/>
            </a:rPr>
            <a:t>Priorities are the modulators/klystrons, module/structure development including significantly more testing facilities, and alignment/stability studies.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FF"/>
              </a:solidFill>
              <a:cs typeface="Calibri"/>
            </a:rPr>
            <a:t>A number of specific instrumentation and technical system studies.   </a:t>
          </a:r>
          <a:endParaRPr lang="en-US" sz="1200" b="1" kern="1200" dirty="0" smtClean="0">
            <a:solidFill>
              <a:srgbClr val="0000FF"/>
            </a:solidFill>
            <a:cs typeface="Calibri"/>
          </a:endParaRPr>
        </a:p>
      </dsp:txBody>
      <dsp:txXfrm>
        <a:off x="1494088" y="3653792"/>
        <a:ext cx="5363911" cy="1018984"/>
      </dsp:txXfrm>
    </dsp:sp>
    <dsp:sp modelId="{9F730D92-D81B-0444-83FF-3BC02F38E2AA}">
      <dsp:nvSpPr>
        <dsp:cNvPr id="0" name=""/>
        <dsp:cNvSpPr/>
      </dsp:nvSpPr>
      <dsp:spPr>
        <a:xfrm>
          <a:off x="109952" y="3682964"/>
          <a:ext cx="1371600" cy="97991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:r="http://schemas.openxmlformats.org/officeDocument/2006/relationships" xmlns:a="http://schemas.openxmlformats.org/drawingml/2006/main" xmlns:dgm="http://schemas.openxmlformats.org/drawingml/2006/diagram" xmlns="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2DB05B-DEC6-6D45-84CD-2F580F37A62D}">
      <dsp:nvSpPr>
        <dsp:cNvPr id="0" name=""/>
        <dsp:cNvSpPr/>
      </dsp:nvSpPr>
      <dsp:spPr>
        <a:xfrm>
          <a:off x="610898" y="0"/>
          <a:ext cx="6923517" cy="198825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DB1AD55-4288-3D45-BE54-B0C06D6ADC34}">
      <dsp:nvSpPr>
        <dsp:cNvPr id="0" name=""/>
        <dsp:cNvSpPr/>
      </dsp:nvSpPr>
      <dsp:spPr>
        <a:xfrm>
          <a:off x="99" y="596477"/>
          <a:ext cx="1191968" cy="795303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Sources (common working group on  positron generation)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99" y="596477"/>
        <a:ext cx="1191968" cy="795303"/>
      </dsp:txXfrm>
    </dsp:sp>
    <dsp:sp modelId="{68EAF934-685D-4C4C-84E0-FBC70BABE67C}">
      <dsp:nvSpPr>
        <dsp:cNvPr id="0" name=""/>
        <dsp:cNvSpPr/>
      </dsp:nvSpPr>
      <dsp:spPr>
        <a:xfrm>
          <a:off x="1390729" y="596477"/>
          <a:ext cx="1191968" cy="795303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Damping rings 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1390729" y="596477"/>
        <a:ext cx="1191968" cy="795303"/>
      </dsp:txXfrm>
    </dsp:sp>
    <dsp:sp modelId="{B7BC0E46-D76C-D349-B7DC-53A820D4F8F8}">
      <dsp:nvSpPr>
        <dsp:cNvPr id="0" name=""/>
        <dsp:cNvSpPr/>
      </dsp:nvSpPr>
      <dsp:spPr>
        <a:xfrm>
          <a:off x="2794933" y="588190"/>
          <a:ext cx="1191968" cy="795303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Beam dynamics (covers along entire machine)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2794933" y="588190"/>
        <a:ext cx="1191968" cy="795303"/>
      </dsp:txXfrm>
    </dsp:sp>
    <dsp:sp modelId="{91AE5828-4988-164B-B249-1B7D6D95C8C4}">
      <dsp:nvSpPr>
        <dsp:cNvPr id="0" name=""/>
        <dsp:cNvSpPr/>
      </dsp:nvSpPr>
      <dsp:spPr>
        <a:xfrm>
          <a:off x="4171988" y="596477"/>
          <a:ext cx="1191968" cy="795303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Beam delivery systems 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4171988" y="596477"/>
        <a:ext cx="1191968" cy="795303"/>
      </dsp:txXfrm>
    </dsp:sp>
    <dsp:sp modelId="{25407CA6-92E8-E249-8234-CFD495F42534}">
      <dsp:nvSpPr>
        <dsp:cNvPr id="0" name=""/>
        <dsp:cNvSpPr/>
      </dsp:nvSpPr>
      <dsp:spPr>
        <a:xfrm>
          <a:off x="5562617" y="596477"/>
          <a:ext cx="1191968" cy="795303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Machine Detector Interfaces 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5562617" y="596477"/>
        <a:ext cx="1191968" cy="795303"/>
      </dsp:txXfrm>
    </dsp:sp>
    <dsp:sp modelId="{C62017BC-E788-C642-A6B7-FD6945BB6D02}">
      <dsp:nvSpPr>
        <dsp:cNvPr id="0" name=""/>
        <dsp:cNvSpPr/>
      </dsp:nvSpPr>
      <dsp:spPr>
        <a:xfrm>
          <a:off x="6953247" y="596477"/>
          <a:ext cx="1191968" cy="795303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Physics and detectors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6953247" y="596477"/>
        <a:ext cx="1191968" cy="7953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5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87EF-D88D-5B48-A6F8-FF196B181D66}" type="datetimeFigureOut">
              <a:rPr lang="en-US" smtClean="0"/>
              <a:pPr/>
              <a:t>4/2/13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19F10-DD4F-5B45-9DD8-EA20D2076D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242973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203D5-0E6A-4742-9ABF-101796CE0C4B}" type="datetimeFigureOut">
              <a:rPr lang="en-US" smtClean="0"/>
              <a:pPr/>
              <a:t>3/28/13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C7C2D-F447-1C4C-A715-C1923AE57A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3917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25BABC7-6AB5-B340-BF6A-407F260B9499}" type="slidenum">
              <a:rPr lang="en-US">
                <a:solidFill>
                  <a:srgbClr val="000000"/>
                </a:solidFill>
              </a:rPr>
              <a:pPr/>
              <a:t>14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16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21599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17E9F23-99A9-D243-88C5-023D11B8B6EA}" type="slidenum">
              <a:rPr lang="en-US">
                <a:solidFill>
                  <a:srgbClr val="000000"/>
                </a:solidFill>
              </a:rPr>
              <a:pPr/>
              <a:t>19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fr-FR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4505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5187EAA-FC86-044F-ABA7-228A4F4155E0}" type="slidenum">
              <a:rPr lang="en-US">
                <a:solidFill>
                  <a:srgbClr val="000000"/>
                </a:solidFill>
              </a:rPr>
              <a:pPr/>
              <a:t>20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8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/>
              <a:t>Show power extraction</a:t>
            </a:r>
            <a:r>
              <a:rPr lang="fr-FR" baseline="0" dirty="0" smtClean="0"/>
              <a:t> in PETS </a:t>
            </a:r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C7C2D-F447-1C4C-A715-C1923AE57AA2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75844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D22049C-FD4B-634D-9DF4-E5BD2AA45A6F}" type="slidenum">
              <a:rPr lang="en-US">
                <a:solidFill>
                  <a:srgbClr val="000000"/>
                </a:solidFill>
              </a:rPr>
              <a:pPr/>
              <a:t>38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11938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1000" y="64928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D. Schulte, CLIC CDR, April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42200" y="6492875"/>
            <a:ext cx="1397000" cy="365125"/>
          </a:xfrm>
          <a:prstGeom prst="rect">
            <a:avLst/>
          </a:prstGeom>
        </p:spPr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1000" y="64928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D. Schulte, CLIC CDR, April 2013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42200" y="6492875"/>
            <a:ext cx="1397000" cy="365125"/>
          </a:xfrm>
          <a:prstGeom prst="rect">
            <a:avLst/>
          </a:prstGeom>
        </p:spPr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1000" y="64928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D. Schulte, CLIC CDR, April 2013</a:t>
            </a:r>
            <a:endParaRPr lang="en-US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442200" y="6492875"/>
            <a:ext cx="139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1D6AF9-1F0E-2547-B7C2-EBD1501318D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11938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1000" y="64928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D. Schulte, CLIC CDR, April 2013</a:t>
            </a:r>
            <a:endParaRPr lang="en-US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442200" y="6492875"/>
            <a:ext cx="139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1D6AF9-1F0E-2547-B7C2-EBD1501318D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442200" y="6492875"/>
            <a:ext cx="139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1D6AF9-1F0E-2547-B7C2-EBD1501318D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03400" y="64801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D. Schulte, CLIC CDR, April 2013</a:t>
            </a:r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7594600" y="6480175"/>
            <a:ext cx="139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1D6AF9-1F0E-2547-B7C2-EBD1501318D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1000" y="64801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D. Schulte, CLIC CDR, April 2013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7442200" y="6480175"/>
            <a:ext cx="139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1D6AF9-1F0E-2547-B7C2-EBD1501318D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1000" y="64928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D. Schulte, CLIC CDR, April 2013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42200" y="6492875"/>
            <a:ext cx="1397000" cy="365125"/>
          </a:xfrm>
          <a:prstGeom prst="rect">
            <a:avLst/>
          </a:prstGeom>
        </p:spPr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1000" y="64928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D. Schulte, CLIC CDR, April 2013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42200" y="6492875"/>
            <a:ext cx="1397000" cy="365125"/>
          </a:xfrm>
          <a:prstGeom prst="rect">
            <a:avLst/>
          </a:prstGeom>
        </p:spPr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1000" y="64928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D. Schulte, CLIC CDR, April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42200" y="6492875"/>
            <a:ext cx="1397000" cy="365125"/>
          </a:xfrm>
          <a:prstGeom prst="rect">
            <a:avLst/>
          </a:prstGeom>
        </p:spPr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1000" y="64928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D. Schulte, CLIC CDR, April 2013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42200" y="6492875"/>
            <a:ext cx="1397000" cy="365125"/>
          </a:xfrm>
          <a:prstGeom prst="rect">
            <a:avLst/>
          </a:prstGeom>
        </p:spPr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1000" y="64928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D. Schulte, CLIC CDR, April 2013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42200" y="6492875"/>
            <a:ext cx="1397000" cy="365125"/>
          </a:xfrm>
          <a:prstGeom prst="rect">
            <a:avLst/>
          </a:prstGeom>
        </p:spPr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0" y="1634"/>
            <a:ext cx="7566923" cy="504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4945" y="1635"/>
            <a:ext cx="504363" cy="504363"/>
          </a:xfrm>
          <a:prstGeom prst="rect">
            <a:avLst/>
          </a:prstGeom>
        </p:spPr>
      </p:pic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434618" y="1635"/>
            <a:ext cx="504363" cy="504363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51000" y="64928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D. Schulte, CLIC CDR, April 2013</a:t>
            </a:r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7442200" y="6492875"/>
            <a:ext cx="139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1D6AF9-1F0E-2547-B7C2-EBD1501318D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6.pd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df"/><Relationship Id="rId3" Type="http://schemas.openxmlformats.org/officeDocument/2006/relationships/image" Target="../media/image25.png"/><Relationship Id="rId5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9.png"/><Relationship Id="rId5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image" Target="../media/image35.tiff"/><Relationship Id="rId4" Type="http://schemas.openxmlformats.org/officeDocument/2006/relationships/image" Target="../media/image33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2.xml"/><Relationship Id="rId5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df"/><Relationship Id="rId3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df"/><Relationship Id="rId3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4" Type="http://schemas.openxmlformats.org/officeDocument/2006/relationships/image" Target="../media/image49.jpeg"/><Relationship Id="rId4" Type="http://schemas.openxmlformats.org/officeDocument/2006/relationships/diagramLayout" Target="../diagrams/layout2.xml"/><Relationship Id="rId7" Type="http://schemas.microsoft.com/office/2007/relationships/diagramDrawing" Target="../diagrams/drawing2.xml"/><Relationship Id="rId11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8" Type="http://schemas.openxmlformats.org/officeDocument/2006/relationships/image" Target="../media/image44.png"/><Relationship Id="rId13" Type="http://schemas.openxmlformats.org/officeDocument/2006/relationships/image" Target="../media/image48.jpeg"/><Relationship Id="rId10" Type="http://schemas.openxmlformats.org/officeDocument/2006/relationships/image" Target="../media/image8.jpeg"/><Relationship Id="rId5" Type="http://schemas.openxmlformats.org/officeDocument/2006/relationships/diagramQuickStyle" Target="../diagrams/quickStyle2.xml"/><Relationship Id="rId15" Type="http://schemas.openxmlformats.org/officeDocument/2006/relationships/image" Target="../media/image50.jpeg"/><Relationship Id="rId12" Type="http://schemas.openxmlformats.org/officeDocument/2006/relationships/image" Target="../media/image47.jpeg"/><Relationship Id="rId2" Type="http://schemas.openxmlformats.org/officeDocument/2006/relationships/notesSlide" Target="../notesSlides/notesSlide3.xml"/><Relationship Id="rId9" Type="http://schemas.openxmlformats.org/officeDocument/2006/relationships/image" Target="../media/image45.jpeg"/><Relationship Id="rId3" Type="http://schemas.openxmlformats.org/officeDocument/2006/relationships/diagramData" Target="../diagrams/data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7" Type="http://schemas.openxmlformats.org/officeDocument/2006/relationships/hyperlink" Target="http://arxiv.org/pdf/1208.1402v1" TargetMode="Externa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6" Type="http://schemas.microsoft.com/office/2007/relationships/diagramDrawing" Target="../diagrams/drawing1.xml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24" Type="http://schemas.openxmlformats.org/officeDocument/2006/relationships/image" Target="../media/image72.png"/><Relationship Id="rId25" Type="http://schemas.openxmlformats.org/officeDocument/2006/relationships/image" Target="../media/image73.png"/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10" Type="http://schemas.openxmlformats.org/officeDocument/2006/relationships/image" Target="../media/image58.png"/><Relationship Id="rId12" Type="http://schemas.openxmlformats.org/officeDocument/2006/relationships/image" Target="../media/image60.png"/><Relationship Id="rId17" Type="http://schemas.openxmlformats.org/officeDocument/2006/relationships/image" Target="../media/image65.png"/><Relationship Id="rId9" Type="http://schemas.openxmlformats.org/officeDocument/2006/relationships/image" Target="../media/image57.png"/><Relationship Id="rId18" Type="http://schemas.openxmlformats.org/officeDocument/2006/relationships/image" Target="../media/image66.png"/><Relationship Id="rId3" Type="http://schemas.openxmlformats.org/officeDocument/2006/relationships/image" Target="../media/image51.png"/><Relationship Id="rId27" Type="http://schemas.openxmlformats.org/officeDocument/2006/relationships/image" Target="../media/image75.png"/><Relationship Id="rId14" Type="http://schemas.openxmlformats.org/officeDocument/2006/relationships/image" Target="../media/image62.png"/><Relationship Id="rId23" Type="http://schemas.openxmlformats.org/officeDocument/2006/relationships/image" Target="../media/image71.png"/><Relationship Id="rId4" Type="http://schemas.openxmlformats.org/officeDocument/2006/relationships/image" Target="../media/image52.png"/><Relationship Id="rId28" Type="http://schemas.openxmlformats.org/officeDocument/2006/relationships/image" Target="../media/image76.png"/><Relationship Id="rId26" Type="http://schemas.openxmlformats.org/officeDocument/2006/relationships/image" Target="../media/image74.png"/><Relationship Id="rId11" Type="http://schemas.openxmlformats.org/officeDocument/2006/relationships/image" Target="../media/image59.png"/><Relationship Id="rId6" Type="http://schemas.openxmlformats.org/officeDocument/2006/relationships/image" Target="../media/image54.png"/><Relationship Id="rId16" Type="http://schemas.openxmlformats.org/officeDocument/2006/relationships/image" Target="../media/image64.png"/><Relationship Id="rId5" Type="http://schemas.openxmlformats.org/officeDocument/2006/relationships/image" Target="../media/image53.png"/><Relationship Id="rId15" Type="http://schemas.openxmlformats.org/officeDocument/2006/relationships/image" Target="../media/image63.png"/><Relationship Id="rId19" Type="http://schemas.openxmlformats.org/officeDocument/2006/relationships/image" Target="../media/image67.png"/><Relationship Id="rId20" Type="http://schemas.openxmlformats.org/officeDocument/2006/relationships/image" Target="../media/image68.png"/><Relationship Id="rId22" Type="http://schemas.openxmlformats.org/officeDocument/2006/relationships/image" Target="../media/image70.png"/><Relationship Id="rId21" Type="http://schemas.openxmlformats.org/officeDocument/2006/relationships/image" Target="../media/image69.png"/><Relationship Id="rId2" Type="http://schemas.openxmlformats.org/officeDocument/2006/relationships/notesSlide" Target="../notesSlides/notesSlide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tif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ng"/><Relationship Id="rId3" Type="http://schemas.openxmlformats.org/officeDocument/2006/relationships/diagramData" Target="../diagrams/data3.xml"/><Relationship Id="rId6" Type="http://schemas.openxmlformats.org/officeDocument/2006/relationships/diagramColors" Target="../diagrams/colors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3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image" Target="../media/image83.tif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3" Type="http://schemas.openxmlformats.org/officeDocument/2006/relationships/image" Target="../media/image85.tif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3" Type="http://schemas.openxmlformats.org/officeDocument/2006/relationships/image" Target="../media/image8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image" Target="../media/image90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8.png"/><Relationship Id="rId3" Type="http://schemas.openxmlformats.org/officeDocument/2006/relationships/image" Target="../media/image89.emf"/><Relationship Id="rId5" Type="http://schemas.openxmlformats.org/officeDocument/2006/relationships/image" Target="../media/image91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3" Type="http://schemas.openxmlformats.org/officeDocument/2006/relationships/image" Target="../media/image93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image" Target="../media/image9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4.jpeg"/></Relationships>
</file>

<file path=ppt/slides/_rels/slide33.xml.rels><?xml version="1.0" encoding="UTF-8" standalone="yes"?>
<Relationships xmlns="http://schemas.openxmlformats.org/package/2006/relationships"><Relationship Id="rId6" Type="http://schemas.openxmlformats.org/officeDocument/2006/relationships/image" Target="../media/image99.png"/><Relationship Id="rId4" Type="http://schemas.openxmlformats.org/officeDocument/2006/relationships/image" Target="../media/image97.pn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96.png"/><Relationship Id="rId5" Type="http://schemas.openxmlformats.org/officeDocument/2006/relationships/image" Target="../media/image98.pdf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0.png"/><Relationship Id="rId5" Type="http://schemas.openxmlformats.org/officeDocument/2006/relationships/image" Target="../media/image102.tiff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3.png"/><Relationship Id="rId3" Type="http://schemas.openxmlformats.org/officeDocument/2006/relationships/image" Target="../media/image104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df"/><Relationship Id="rId3" Type="http://schemas.openxmlformats.org/officeDocument/2006/relationships/image" Target="../media/image107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df"/><Relationship Id="rId3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6" Type="http://schemas.openxmlformats.org/officeDocument/2006/relationships/image" Target="../media/image113.png"/><Relationship Id="rId4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0.png"/><Relationship Id="rId5" Type="http://schemas.openxmlformats.org/officeDocument/2006/relationships/image" Target="../media/image1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3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4" Type="http://schemas.openxmlformats.org/officeDocument/2006/relationships/image" Target="../media/image10.png"/><Relationship Id="rId10" Type="http://schemas.openxmlformats.org/officeDocument/2006/relationships/image" Target="../media/image16.jpeg"/><Relationship Id="rId5" Type="http://schemas.openxmlformats.org/officeDocument/2006/relationships/image" Target="../media/image11.emf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9" Type="http://schemas.openxmlformats.org/officeDocument/2006/relationships/image" Target="../media/image15.jpeg"/><Relationship Id="rId3" Type="http://schemas.openxmlformats.org/officeDocument/2006/relationships/image" Target="../media/image9.png"/><Relationship Id="rId6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3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indico.cern.ch/getFile.py/access?contribId=18&amp;sessionId=0&amp;resId=0&amp;materialId=slides&amp;confId=204269" TargetMode="External"/><Relationship Id="rId3" Type="http://schemas.openxmlformats.org/officeDocument/2006/relationships/image" Target="../media/image19.png"/><Relationship Id="rId5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</a:t>
            </a:r>
            <a:r>
              <a:rPr lang="en-US" dirty="0" smtClean="0"/>
              <a:t> </a:t>
            </a:r>
            <a:r>
              <a:rPr lang="en-US" dirty="0" smtClean="0"/>
              <a:t>CDR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D. Schulte for the CLIC collaboration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>
          <a:xfrm>
            <a:off x="798080" y="37523"/>
            <a:ext cx="7568045" cy="616239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Contents of Volume 3  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489" y="948171"/>
            <a:ext cx="8229023" cy="5114636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Introduction</a:t>
            </a:r>
          </a:p>
          <a:p>
            <a:r>
              <a:rPr lang="en-US" sz="1800" dirty="0" smtClean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Physics overview</a:t>
            </a:r>
          </a:p>
          <a:p>
            <a:r>
              <a:rPr lang="en-US" sz="1800" dirty="0" smtClean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CLIC accelerator technology</a:t>
            </a:r>
          </a:p>
          <a:p>
            <a:r>
              <a:rPr lang="en-US" sz="1800" dirty="0" smtClean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CLIC detector concepts</a:t>
            </a:r>
          </a:p>
          <a:p>
            <a:r>
              <a:rPr lang="en-US" sz="1800" dirty="0" smtClean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CLIC project implementation</a:t>
            </a:r>
          </a:p>
          <a:p>
            <a:r>
              <a:rPr lang="en-US" sz="1800" dirty="0" smtClean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CLIC physics potential</a:t>
            </a:r>
          </a:p>
          <a:p>
            <a:r>
              <a:rPr lang="en-US" sz="1800" dirty="0" smtClean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Strategy and objective for the CLIC </a:t>
            </a:r>
            <a:r>
              <a:rPr lang="en-US" sz="1800" dirty="0" err="1" smtClean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programme</a:t>
            </a:r>
            <a:endParaRPr lang="en-US" sz="1800" dirty="0" smtClean="0">
              <a:solidFill>
                <a:srgbClr val="000000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endParaRPr lang="en-US" sz="1800" dirty="0" smtClean="0">
              <a:solidFill>
                <a:srgbClr val="000000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Total 84 pages</a:t>
            </a:r>
          </a:p>
          <a:p>
            <a:pPr lvl="1" eaLnBrk="1" hangingPunct="1">
              <a:buFont typeface="Arial" pitchFamily="-105" charset="0"/>
              <a:buNone/>
            </a:pP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44971" r="-44971"/>
          <a:stretch>
            <a:fillRect/>
          </a:stretch>
        </p:blipFill>
        <p:spPr>
          <a:xfrm>
            <a:off x="647990" y="0"/>
            <a:ext cx="11034568" cy="6858000"/>
          </a:xfrm>
          <a:solidFill>
            <a:schemeClr val="bg1"/>
          </a:solidFill>
        </p:spPr>
      </p:pic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353580" y="0"/>
            <a:ext cx="2376920" cy="2298989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Possible CLIC stages studied</a:t>
            </a:r>
          </a:p>
        </p:txBody>
      </p:sp>
      <p:pic>
        <p:nvPicPr>
          <p:cNvPr id="7" name="Picture 6" descr="Screen Shot 2012-08-19 at 9.37.33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89012"/>
            <a:ext cx="3349625" cy="1521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080251" y="291523"/>
            <a:ext cx="616239" cy="2997489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defTabSz="455772"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341592" y="291523"/>
            <a:ext cx="614795" cy="2997489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defTabSz="455772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328603" y="3795568"/>
            <a:ext cx="614795" cy="2997489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defTabSz="455772">
              <a:defRPr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546" y="5012171"/>
            <a:ext cx="3137477" cy="1569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lIns="91431" tIns="45715" rIns="91431" bIns="45715">
            <a:spAutoFit/>
          </a:bodyPr>
          <a:lstStyle/>
          <a:p>
            <a:pPr defTabSz="455772">
              <a:defRPr/>
            </a:pPr>
            <a:r>
              <a:rPr lang="en-US" sz="1600" dirty="0">
                <a:latin typeface="Arial" charset="0"/>
                <a:ea typeface="ＭＳ Ｐゴシック" charset="0"/>
                <a:cs typeface="ＭＳ Ｐゴシック" charset="0"/>
              </a:rPr>
              <a:t>Key features: </a:t>
            </a:r>
          </a:p>
          <a:p>
            <a:pPr marL="285721" indent="-285721" defTabSz="455772">
              <a:buFont typeface="Arial"/>
              <a:buChar char="•"/>
              <a:defRPr/>
            </a:pPr>
            <a:r>
              <a:rPr lang="en-US" sz="1600" dirty="0">
                <a:latin typeface="Arial" charset="0"/>
                <a:ea typeface="ＭＳ Ｐゴシック" charset="0"/>
                <a:cs typeface="ＭＳ Ｐゴシック" charset="0"/>
              </a:rPr>
              <a:t>High gradient (energy/length)</a:t>
            </a:r>
          </a:p>
          <a:p>
            <a:pPr marL="285721" indent="-285721" defTabSz="455772">
              <a:buFont typeface="Arial"/>
              <a:buChar char="•"/>
              <a:defRPr/>
            </a:pPr>
            <a:r>
              <a:rPr lang="en-US" sz="1600" dirty="0">
                <a:latin typeface="Arial" charset="0"/>
                <a:ea typeface="ＭＳ Ｐゴシック" charset="0"/>
                <a:cs typeface="ＭＳ Ｐゴシック" charset="0"/>
              </a:rPr>
              <a:t>Small beams (luminosity)</a:t>
            </a:r>
          </a:p>
          <a:p>
            <a:pPr marL="285721" indent="-285721" defTabSz="455772">
              <a:buFont typeface="Arial"/>
              <a:buChar char="•"/>
              <a:defRPr/>
            </a:pPr>
            <a:r>
              <a:rPr lang="en-US" sz="1600" dirty="0">
                <a:latin typeface="Arial" charset="0"/>
                <a:ea typeface="ＭＳ Ｐゴシック" charset="0"/>
                <a:cs typeface="ＭＳ Ｐゴシック" charset="0"/>
              </a:rPr>
              <a:t>Repetition rates and bunch spacing (experimental conditions)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Operation Scenario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  <p:pic>
        <p:nvPicPr>
          <p:cNvPr id="8" name="Picture 7" descr="lumiPerYear_costOptimised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10135" y="1049068"/>
            <a:ext cx="4057135" cy="3427456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99225" y="5157890"/>
          <a:ext cx="522514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Year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Year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Year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Year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Year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and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99224" y="4621630"/>
            <a:ext cx="5225143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Assume 200 days/year, 50% efficiency, i.e. 8.64x10</a:t>
            </a:r>
            <a:r>
              <a:rPr lang="en-US" sz="1600" baseline="30000" dirty="0" smtClean="0"/>
              <a:t>6</a:t>
            </a:r>
            <a:r>
              <a:rPr lang="en-US" sz="1600" dirty="0" smtClean="0"/>
              <a:t> </a:t>
            </a:r>
            <a:r>
              <a:rPr lang="en-US" sz="1600" dirty="0" err="1" smtClean="0"/>
              <a:t>s</a:t>
            </a:r>
            <a:r>
              <a:rPr lang="en-US" sz="1600" dirty="0" smtClean="0"/>
              <a:t>/year</a:t>
            </a:r>
            <a:endParaRPr lang="en-US" sz="1600" dirty="0"/>
          </a:p>
        </p:txBody>
      </p:sp>
      <p:pic>
        <p:nvPicPr>
          <p:cNvPr id="14" name="Picture 13" descr="integratedLumi_costOptimised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849807" y="1049067"/>
            <a:ext cx="4057138" cy="3427458"/>
          </a:xfrm>
          <a:prstGeom prst="rect">
            <a:avLst/>
          </a:prstGeom>
        </p:spPr>
      </p:pic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5740399" y="4626177"/>
          <a:ext cx="305718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8592"/>
                <a:gridCol w="15285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cms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Int(L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 fb</a:t>
                      </a:r>
                      <a:r>
                        <a:rPr lang="en-US" baseline="30000" dirty="0" smtClean="0"/>
                        <a:t>-1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1.4/1.5 </a:t>
                      </a:r>
                      <a:r>
                        <a:rPr lang="en-US" dirty="0" err="1" smtClean="0"/>
                        <a:t>TeV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1500 fb</a:t>
                      </a:r>
                      <a:r>
                        <a:rPr lang="en-US" baseline="30000" dirty="0" smtClean="0"/>
                        <a:t>-1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 </a:t>
                      </a:r>
                      <a:r>
                        <a:rPr lang="en-US" dirty="0" err="1" smtClean="0"/>
                        <a:t>TeV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2000 fb</a:t>
                      </a:r>
                      <a:r>
                        <a:rPr lang="en-US" baseline="30000" dirty="0" smtClean="0"/>
                        <a:t>-1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367270" y="6270410"/>
            <a:ext cx="44303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Scenario A delivery twice the luminosity in the first stage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Power Consumption 500GeV (A)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9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0" y="713548"/>
            <a:ext cx="5049918" cy="564280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993489" y="1286933"/>
            <a:ext cx="2150512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Based on detailed estimates for components in each area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>
          <a:xfrm>
            <a:off x="799523" y="15876"/>
            <a:ext cx="7239000" cy="483657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Power</a:t>
            </a:r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/Energy Consumption   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39939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2580" y="4355523"/>
            <a:ext cx="5361420" cy="24014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77512" y="789421"/>
            <a:ext cx="3594965" cy="60785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91374" tIns="45688" rIns="91374" bIns="45688">
            <a:spAutoFit/>
          </a:bodyPr>
          <a:lstStyle/>
          <a:p>
            <a:pPr defTabSz="456880"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Considering 150 days per year of normal operation at nominal power and a luminosity ramp-up in the early years at each stage of collision energy, the development of yearly energy consumption can be sketched.</a:t>
            </a:r>
            <a:endParaRPr lang="en-US" sz="1200" dirty="0">
              <a:solidFill>
                <a:prstClr val="black"/>
              </a:solidFill>
              <a:latin typeface="Calibri"/>
              <a:cs typeface="Calibri"/>
            </a:endParaRPr>
          </a:p>
          <a:p>
            <a:pPr defTabSz="456880">
              <a:defRPr/>
            </a:pPr>
            <a:endParaRPr lang="en-US" sz="1200" dirty="0">
              <a:solidFill>
                <a:prstClr val="black"/>
              </a:solidFill>
              <a:latin typeface="Calibri"/>
              <a:cs typeface="Calibri"/>
            </a:endParaRPr>
          </a:p>
          <a:p>
            <a:pPr defTabSz="456880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Re-optimize parts</a:t>
            </a:r>
          </a:p>
          <a:p>
            <a:pPr marL="456880" lvl="1" defTabSz="456880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Reduced current density in normal-conducting magnets</a:t>
            </a:r>
          </a:p>
          <a:p>
            <a:pPr marL="456880" lvl="1" defTabSz="456880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Reduction of heat loads to HVAC</a:t>
            </a:r>
          </a:p>
          <a:p>
            <a:pPr marL="456880" lvl="1" defTabSz="456880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Re-optimization of accelerating gradient with different objective function</a:t>
            </a:r>
          </a:p>
          <a:p>
            <a:pPr defTabSz="456880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Efficiency</a:t>
            </a:r>
          </a:p>
          <a:p>
            <a:pPr marL="456880" lvl="1" defTabSz="456880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Grid-to-RF power conversion</a:t>
            </a:r>
          </a:p>
          <a:p>
            <a:pPr marL="456880" lvl="1" defTabSz="456880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Permanent or super-ferric superconducting magnets</a:t>
            </a:r>
          </a:p>
          <a:p>
            <a:pPr defTabSz="456880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Energy management</a:t>
            </a:r>
          </a:p>
          <a:p>
            <a:pPr marL="456880" lvl="1" defTabSz="456880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Low-power configurations in case of beam interruption</a:t>
            </a:r>
          </a:p>
          <a:p>
            <a:pPr marL="456880" lvl="1" defTabSz="456880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Modulation of scheduled operation to match electricity demand: Seasonal and Daily</a:t>
            </a:r>
          </a:p>
          <a:p>
            <a:pPr marL="456880" lvl="1" defTabSz="456880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Power quality specifications </a:t>
            </a:r>
          </a:p>
          <a:p>
            <a:pPr defTabSz="456880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Waste heat recovery</a:t>
            </a:r>
          </a:p>
          <a:p>
            <a:pPr marL="456880" lvl="1" defTabSz="456880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Possibilities of heat rejection at higher temperature</a:t>
            </a:r>
          </a:p>
          <a:p>
            <a:pPr marL="456880" lvl="1" defTabSz="456880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Waste heat valorization by concomitant needs, e.g. residential heating, absorption cooling</a:t>
            </a:r>
            <a:endParaRPr lang="en-US" sz="1200" dirty="0">
              <a:solidFill>
                <a:srgbClr val="3366FF"/>
              </a:solidFill>
              <a:latin typeface="Calibri"/>
              <a:cs typeface="Calibri"/>
            </a:endParaRPr>
          </a:p>
          <a:p>
            <a:pPr defTabSz="456880">
              <a:defRPr/>
            </a:pPr>
            <a:endParaRPr lang="en-US" sz="1200" dirty="0">
              <a:solidFill>
                <a:prstClr val="black"/>
              </a:solidFill>
              <a:latin typeface="Calibri"/>
              <a:cs typeface="Calibri"/>
            </a:endParaRPr>
          </a:p>
          <a:p>
            <a:pPr defTabSz="456880"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  <a:cs typeface="Calibri"/>
              </a:rPr>
              <a:t>Beyond: </a:t>
            </a:r>
          </a:p>
          <a:p>
            <a:pPr defTabSz="456880"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  <a:cs typeface="Calibri"/>
              </a:rPr>
              <a:t>Scale with inst. luminosity – i.e. running at the very end of the project lifetime might be power limited and require more time.</a:t>
            </a:r>
          </a:p>
        </p:txBody>
      </p:sp>
      <p:pic>
        <p:nvPicPr>
          <p:cNvPr id="39941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1331" y="2361046"/>
            <a:ext cx="3944215" cy="167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89978" y="763444"/>
            <a:ext cx="5054023" cy="1521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4355523" y="5435023"/>
            <a:ext cx="4610966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55523" y="4178012"/>
            <a:ext cx="4208318" cy="36945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lIns="91374" tIns="45688" rIns="91374" bIns="45688">
            <a:spAutoFit/>
          </a:bodyPr>
          <a:lstStyle/>
          <a:p>
            <a:pPr defTabSz="456880">
              <a:defRPr/>
            </a:pPr>
            <a:r>
              <a:rPr lang="en-US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CERN energy consumption 2012: 1.35 </a:t>
            </a:r>
            <a:r>
              <a:rPr lang="en-US" dirty="0" err="1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TWh</a:t>
            </a:r>
            <a:r>
              <a:rPr lang="en-US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  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3227"/>
          </a:xfrm>
        </p:spPr>
        <p:txBody>
          <a:bodyPr>
            <a:normAutofit/>
          </a:bodyPr>
          <a:lstStyle/>
          <a:p>
            <a:r>
              <a:rPr lang="en-US" dirty="0" smtClean="0"/>
              <a:t>Cost of the 500GeV Stage</a:t>
            </a:r>
            <a:endParaRPr lang="en-US" dirty="0"/>
          </a:p>
        </p:txBody>
      </p:sp>
      <p:pic>
        <p:nvPicPr>
          <p:cNvPr id="3" name="Picture 2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8236"/>
            <a:ext cx="9144000" cy="52396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8325" y="643227"/>
            <a:ext cx="3092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Swiss francs of December 2010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594299" y="5191592"/>
            <a:ext cx="35497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Incremental cost for B:</a:t>
            </a:r>
          </a:p>
          <a:p>
            <a:r>
              <a:rPr lang="en-US" dirty="0" smtClean="0"/>
              <a:t>4MCHF/GeV</a:t>
            </a:r>
          </a:p>
          <a:p>
            <a:r>
              <a:rPr lang="en-US" dirty="0" smtClean="0"/>
              <a:t>-&gt; Step to 1.5TeV is less than first stage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2600"/>
            <a:ext cx="9144000" cy="6493213"/>
          </a:xfrm>
          <a:prstGeom prst="rect">
            <a:avLst/>
          </a:prstGeom>
        </p:spPr>
      </p:pic>
      <p:pic>
        <p:nvPicPr>
          <p:cNvPr id="3" name="Picture 2" descr="clic-profil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719517" y="2400300"/>
            <a:ext cx="2501901" cy="16764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Near</a:t>
            </a:r>
            <a:r>
              <a:rPr lang="en-US" dirty="0" smtClean="0"/>
              <a:t> </a:t>
            </a:r>
            <a:r>
              <a:rPr lang="en-US" dirty="0" smtClean="0"/>
              <a:t>CERN</a:t>
            </a:r>
            <a:endParaRPr lang="en-US" dirty="0"/>
          </a:p>
        </p:txBody>
      </p:sp>
      <p:pic>
        <p:nvPicPr>
          <p:cNvPr id="8" name="Image 3" descr="Figure9-3.tif"/>
          <p:cNvPicPr>
            <a:picLocks noGrp="1"/>
          </p:cNvPicPr>
          <p:nvPr>
            <p:ph idx="4294967295"/>
          </p:nvPr>
        </p:nvPicPr>
        <p:blipFill>
          <a:blip r:embed="rId6" cstate="print"/>
          <a:stretch>
            <a:fillRect/>
          </a:stretch>
        </p:blipFill>
        <p:spPr>
          <a:xfrm>
            <a:off x="6665913" y="4784725"/>
            <a:ext cx="2478087" cy="1571625"/>
          </a:xfrm>
          <a:prstGeom prst="rect">
            <a:avLst/>
          </a:prstGeom>
          <a:ln>
            <a:noFill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56459661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Construction Schedule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  <p:pic>
        <p:nvPicPr>
          <p:cNvPr id="6" name="Picture 5" descr="overallRailway_scenarioB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3270" y="825500"/>
            <a:ext cx="9066280" cy="49911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Timeline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  <p:pic>
        <p:nvPicPr>
          <p:cNvPr id="3" name="Picture 2" descr="timelin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7150" y="679184"/>
            <a:ext cx="9029700" cy="57785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/>
        </p:nvGraphicFramePr>
        <p:xfrm>
          <a:off x="166078" y="647893"/>
          <a:ext cx="6858000" cy="4778231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798080" y="31751"/>
            <a:ext cx="7568045" cy="616239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Project Implementation Plan 2012-16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03500" y="5463887"/>
            <a:ext cx="923636" cy="1394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 descr="G:\Departments\AB\Projects\CLIC Structures\RF structure development\photos\20120215 Installation of AS and PETS for TM0\DSC0389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369580" y="5463887"/>
            <a:ext cx="1170420" cy="1395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7421" y="5450899"/>
            <a:ext cx="1291647" cy="988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Type 1 on legs 001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182466" y="5476876"/>
            <a:ext cx="1541318" cy="1173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756977" y="5463887"/>
            <a:ext cx="1044864" cy="1395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2" descr="\\cern.ch\dfs\Workspaces\s\SA_project\Conferences\Final_ipac11\ipac11\ipac11\Neuer Ordner\IMG_1257.JPG"/>
          <p:cNvPicPr>
            <a:picLocks noChangeAspect="1" noChangeArrowheads="1"/>
          </p:cNvPicPr>
          <p:nvPr/>
        </p:nvPicPr>
        <p:blipFill rotWithShape="1">
          <a:blip r:embed="rId13" cstate="print">
            <a:clrChange>
              <a:clrFrom>
                <a:srgbClr val="B8B1DA"/>
              </a:clrFrom>
              <a:clrTo>
                <a:srgbClr val="B8B1D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:r="http://schemas.openxmlformats.org/officeDocument/2006/relationships" xmlns:a="http://schemas.openxmlformats.org/drawingml/2006/main" xmlns:p="http://schemas.openxmlformats.org/presentationml/2006/main" xmlns=""/>
              </a:ext>
            </a:extLst>
          </a:blip>
          <a:srcRect/>
          <a:stretch/>
        </p:blipFill>
        <p:spPr bwMode="auto">
          <a:xfrm>
            <a:off x="36195" y="6241076"/>
            <a:ext cx="636911" cy="616924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 xmlns:a="http://schemas.openxmlformats.org/drawingml/2006/main" xmlns:p="http://schemas.openxmlformats.org/presentation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6" descr="CLICDBStriplineBPM.JP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849467" y="5468217"/>
            <a:ext cx="1248352" cy="884670"/>
          </a:xfrm>
          <a:prstGeom prst="rect">
            <a:avLst/>
          </a:prstGeom>
          <a:noFill/>
          <a:ln w="19050">
            <a:noFill/>
            <a:round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577649" y="5489864"/>
            <a:ext cx="1554306" cy="116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230342" y="760558"/>
            <a:ext cx="1867477" cy="2853919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83119" tIns="41559" rIns="83119" bIns="41559">
            <a:spAutoFit/>
          </a:bodyPr>
          <a:lstStyle/>
          <a:p>
            <a:pPr defTabSz="455772">
              <a:defRPr/>
            </a:pPr>
            <a:r>
              <a:rPr lang="en-US" sz="1500" dirty="0">
                <a:latin typeface="Arial" charset="0"/>
                <a:ea typeface="ＭＳ Ｐゴシック" charset="0"/>
                <a:cs typeface="ＭＳ Ｐゴシック" charset="0"/>
              </a:rPr>
              <a:t>Key words for 2013: </a:t>
            </a:r>
          </a:p>
          <a:p>
            <a:pPr marL="259747" indent="-259747" defTabSz="455772">
              <a:buFont typeface="Arial"/>
              <a:buChar char="•"/>
              <a:defRPr/>
            </a:pPr>
            <a:r>
              <a:rPr lang="en-US" sz="1500" dirty="0" err="1">
                <a:latin typeface="Arial" charset="0"/>
                <a:ea typeface="ＭＳ Ｐゴシック" charset="0"/>
                <a:cs typeface="ＭＳ Ｐゴシック" charset="0"/>
              </a:rPr>
              <a:t>rebaseling</a:t>
            </a:r>
            <a:endParaRPr lang="en-US" sz="15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259747" indent="-259747" defTabSz="455772">
              <a:buFont typeface="Arial"/>
              <a:buChar char="•"/>
              <a:defRPr/>
            </a:pPr>
            <a:r>
              <a:rPr lang="en-US" sz="1500" dirty="0">
                <a:latin typeface="Arial" charset="0"/>
                <a:ea typeface="ＭＳ Ｐゴシック" charset="0"/>
                <a:cs typeface="ＭＳ Ｐゴシック" charset="0"/>
              </a:rPr>
              <a:t>power reduction studies</a:t>
            </a:r>
          </a:p>
          <a:p>
            <a:pPr marL="259747" indent="-259747" defTabSz="455772">
              <a:buFont typeface="Arial"/>
              <a:buChar char="•"/>
              <a:defRPr/>
            </a:pPr>
            <a:r>
              <a:rPr lang="en-US" sz="1500" dirty="0" err="1">
                <a:latin typeface="Arial" charset="0"/>
                <a:ea typeface="ＭＳ Ｐゴシック" charset="0"/>
                <a:cs typeface="ＭＳ Ｐゴシック" charset="0"/>
              </a:rPr>
              <a:t>systemtests</a:t>
            </a:r>
            <a:endParaRPr lang="en-US" sz="15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259747" indent="-259747" defTabSz="455772">
              <a:buFont typeface="Arial"/>
              <a:buChar char="•"/>
              <a:defRPr/>
            </a:pPr>
            <a:r>
              <a:rPr lang="en-US" sz="1500" dirty="0">
                <a:latin typeface="Arial" charset="0"/>
                <a:ea typeface="ＭＳ Ｐゴシック" charset="0"/>
                <a:cs typeface="ＭＳ Ｐゴシック" charset="0"/>
              </a:rPr>
              <a:t>structure testing capacity </a:t>
            </a:r>
          </a:p>
          <a:p>
            <a:pPr marL="259747" indent="-259747" defTabSz="455772">
              <a:buFont typeface="Arial"/>
              <a:buChar char="•"/>
              <a:defRPr/>
            </a:pPr>
            <a:r>
              <a:rPr lang="en-US" sz="1500" dirty="0">
                <a:latin typeface="Arial" charset="0"/>
                <a:ea typeface="ＭＳ Ｐゴシック" charset="0"/>
                <a:cs typeface="ＭＳ Ｐゴシック" charset="0"/>
              </a:rPr>
              <a:t>drive beam power unit</a:t>
            </a:r>
          </a:p>
          <a:p>
            <a:pPr marL="259747" indent="-259747" defTabSz="455772">
              <a:buFont typeface="Arial"/>
              <a:buChar char="•"/>
              <a:defRPr/>
            </a:pPr>
            <a:r>
              <a:rPr lang="en-US" sz="1500" dirty="0">
                <a:latin typeface="Arial" charset="0"/>
                <a:ea typeface="ＭＳ Ｐゴシック" charset="0"/>
                <a:cs typeface="ＭＳ Ｐゴシック" charset="0"/>
              </a:rPr>
              <a:t>common work with light source community 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CLIC CDR documents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09371505"/>
              </p:ext>
            </p:extLst>
          </p:nvPr>
        </p:nvGraphicFramePr>
        <p:xfrm>
          <a:off x="304800" y="1157292"/>
          <a:ext cx="6426200" cy="491330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146316" y="2020669"/>
            <a:ext cx="18833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 </a:t>
            </a:r>
            <a:r>
              <a:rPr lang="en-US" sz="1600" dirty="0"/>
              <a:t>addition a shorter overview document was submitted as input to the European Strategy update, available at</a:t>
            </a:r>
            <a:r>
              <a:rPr lang="en-US" sz="1600" dirty="0" smtClean="0"/>
              <a:t>:</a:t>
            </a:r>
          </a:p>
          <a:p>
            <a:r>
              <a:rPr lang="da-DK" sz="1600" u="sng" dirty="0" smtClean="0">
                <a:hlinkClick r:id="rId7"/>
              </a:rPr>
              <a:t>http</a:t>
            </a:r>
            <a:r>
              <a:rPr lang="da-DK" sz="1600" u="sng" dirty="0">
                <a:hlinkClick r:id="rId7"/>
              </a:rPr>
              <a:t>://arxiv.org/pdf/1208.1402v1</a:t>
            </a:r>
            <a:endParaRPr lang="en-US" sz="1600" dirty="0"/>
          </a:p>
        </p:txBody>
      </p:sp>
      <p:sp>
        <p:nvSpPr>
          <p:cNvPr id="9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1651000" y="6492875"/>
            <a:ext cx="5791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31981024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Image 1" descr="CLIC-CollabMap.png"/>
          <p:cNvPicPr>
            <a:picLocks noChangeAspect="1"/>
          </p:cNvPicPr>
          <p:nvPr/>
        </p:nvPicPr>
        <p:blipFill>
          <a:blip r:embed="rId3"/>
          <a:srcRect t="2928" b="7321"/>
          <a:stretch>
            <a:fillRect/>
          </a:stretch>
        </p:blipFill>
        <p:spPr bwMode="auto">
          <a:xfrm>
            <a:off x="-174625" y="821172"/>
            <a:ext cx="9461501" cy="4261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4" name="Oval 33"/>
          <p:cNvSpPr>
            <a:spLocks noChangeArrowheads="1"/>
          </p:cNvSpPr>
          <p:nvPr/>
        </p:nvSpPr>
        <p:spPr bwMode="auto">
          <a:xfrm>
            <a:off x="2296103" y="2356717"/>
            <a:ext cx="75045" cy="76488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35" name="Oval 33"/>
          <p:cNvSpPr>
            <a:spLocks noChangeArrowheads="1"/>
          </p:cNvSpPr>
          <p:nvPr/>
        </p:nvSpPr>
        <p:spPr bwMode="auto">
          <a:xfrm>
            <a:off x="2257136" y="2277341"/>
            <a:ext cx="76489" cy="76489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36" name="Oval 33"/>
          <p:cNvSpPr>
            <a:spLocks noChangeArrowheads="1"/>
          </p:cNvSpPr>
          <p:nvPr/>
        </p:nvSpPr>
        <p:spPr bwMode="auto">
          <a:xfrm>
            <a:off x="2365376" y="2306205"/>
            <a:ext cx="76488" cy="76489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37" name="Oval 33"/>
          <p:cNvSpPr>
            <a:spLocks noChangeArrowheads="1"/>
          </p:cNvSpPr>
          <p:nvPr/>
        </p:nvSpPr>
        <p:spPr bwMode="auto">
          <a:xfrm>
            <a:off x="2540000" y="2417331"/>
            <a:ext cx="76489" cy="76488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38" name="Oval 33"/>
          <p:cNvSpPr>
            <a:spLocks noChangeArrowheads="1"/>
          </p:cNvSpPr>
          <p:nvPr/>
        </p:nvSpPr>
        <p:spPr bwMode="auto">
          <a:xfrm>
            <a:off x="1524000" y="2366818"/>
            <a:ext cx="76489" cy="76489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39" name="Oval 33"/>
          <p:cNvSpPr>
            <a:spLocks noChangeArrowheads="1"/>
          </p:cNvSpPr>
          <p:nvPr/>
        </p:nvSpPr>
        <p:spPr bwMode="auto">
          <a:xfrm>
            <a:off x="1600490" y="2518353"/>
            <a:ext cx="76488" cy="76488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40" name="Oval 33"/>
          <p:cNvSpPr>
            <a:spLocks noChangeArrowheads="1"/>
          </p:cNvSpPr>
          <p:nvPr/>
        </p:nvSpPr>
        <p:spPr bwMode="auto">
          <a:xfrm>
            <a:off x="4267489" y="2213841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41" name="Oval 33"/>
          <p:cNvSpPr>
            <a:spLocks noChangeArrowheads="1"/>
          </p:cNvSpPr>
          <p:nvPr/>
        </p:nvSpPr>
        <p:spPr bwMode="auto">
          <a:xfrm>
            <a:off x="4222750" y="2033444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42" name="Oval 33"/>
          <p:cNvSpPr>
            <a:spLocks noChangeArrowheads="1"/>
          </p:cNvSpPr>
          <p:nvPr/>
        </p:nvSpPr>
        <p:spPr bwMode="auto">
          <a:xfrm>
            <a:off x="4267489" y="2096944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43" name="Oval 33"/>
          <p:cNvSpPr>
            <a:spLocks noChangeArrowheads="1"/>
          </p:cNvSpPr>
          <p:nvPr/>
        </p:nvSpPr>
        <p:spPr bwMode="auto">
          <a:xfrm>
            <a:off x="4203989" y="2105603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44" name="Oval 33"/>
          <p:cNvSpPr>
            <a:spLocks noChangeArrowheads="1"/>
          </p:cNvSpPr>
          <p:nvPr/>
        </p:nvSpPr>
        <p:spPr bwMode="auto">
          <a:xfrm>
            <a:off x="4343977" y="2213841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45" name="Oval 33"/>
          <p:cNvSpPr>
            <a:spLocks noChangeArrowheads="1"/>
          </p:cNvSpPr>
          <p:nvPr/>
        </p:nvSpPr>
        <p:spPr bwMode="auto">
          <a:xfrm>
            <a:off x="4343977" y="2290330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46" name="Oval 33"/>
          <p:cNvSpPr>
            <a:spLocks noChangeArrowheads="1"/>
          </p:cNvSpPr>
          <p:nvPr/>
        </p:nvSpPr>
        <p:spPr bwMode="auto">
          <a:xfrm>
            <a:off x="4193886" y="2309091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47" name="Oval 33"/>
          <p:cNvSpPr>
            <a:spLocks noChangeArrowheads="1"/>
          </p:cNvSpPr>
          <p:nvPr/>
        </p:nvSpPr>
        <p:spPr bwMode="auto">
          <a:xfrm>
            <a:off x="4273262" y="2382694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48" name="Oval 33"/>
          <p:cNvSpPr>
            <a:spLocks noChangeArrowheads="1"/>
          </p:cNvSpPr>
          <p:nvPr/>
        </p:nvSpPr>
        <p:spPr bwMode="auto">
          <a:xfrm>
            <a:off x="4178012" y="2391353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49" name="Oval 33"/>
          <p:cNvSpPr>
            <a:spLocks noChangeArrowheads="1"/>
          </p:cNvSpPr>
          <p:nvPr/>
        </p:nvSpPr>
        <p:spPr bwMode="auto">
          <a:xfrm>
            <a:off x="4572000" y="2366818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50" name="Oval 33"/>
          <p:cNvSpPr>
            <a:spLocks noChangeArrowheads="1"/>
          </p:cNvSpPr>
          <p:nvPr/>
        </p:nvSpPr>
        <p:spPr bwMode="auto">
          <a:xfrm>
            <a:off x="4492625" y="2036330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51" name="Oval 33"/>
          <p:cNvSpPr>
            <a:spLocks noChangeArrowheads="1"/>
          </p:cNvSpPr>
          <p:nvPr/>
        </p:nvSpPr>
        <p:spPr bwMode="auto">
          <a:xfrm>
            <a:off x="5159375" y="1994477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52" name="Oval 33"/>
          <p:cNvSpPr>
            <a:spLocks noChangeArrowheads="1"/>
          </p:cNvSpPr>
          <p:nvPr/>
        </p:nvSpPr>
        <p:spPr bwMode="auto">
          <a:xfrm>
            <a:off x="4521489" y="1972830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53" name="Oval 33"/>
          <p:cNvSpPr>
            <a:spLocks noChangeArrowheads="1"/>
          </p:cNvSpPr>
          <p:nvPr/>
        </p:nvSpPr>
        <p:spPr bwMode="auto">
          <a:xfrm>
            <a:off x="4455103" y="1896341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54" name="Oval 33"/>
          <p:cNvSpPr>
            <a:spLocks noChangeArrowheads="1"/>
          </p:cNvSpPr>
          <p:nvPr/>
        </p:nvSpPr>
        <p:spPr bwMode="auto">
          <a:xfrm>
            <a:off x="5232977" y="2062307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55" name="Oval 33"/>
          <p:cNvSpPr>
            <a:spLocks noChangeArrowheads="1"/>
          </p:cNvSpPr>
          <p:nvPr/>
        </p:nvSpPr>
        <p:spPr bwMode="auto">
          <a:xfrm>
            <a:off x="4854864" y="1845830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56" name="Oval 33"/>
          <p:cNvSpPr>
            <a:spLocks noChangeArrowheads="1"/>
          </p:cNvSpPr>
          <p:nvPr/>
        </p:nvSpPr>
        <p:spPr bwMode="auto">
          <a:xfrm>
            <a:off x="6169603" y="2052205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57" name="Oval 33"/>
          <p:cNvSpPr>
            <a:spLocks noChangeArrowheads="1"/>
          </p:cNvSpPr>
          <p:nvPr/>
        </p:nvSpPr>
        <p:spPr bwMode="auto">
          <a:xfrm>
            <a:off x="7432386" y="2449080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58" name="Oval 33"/>
          <p:cNvSpPr>
            <a:spLocks noChangeArrowheads="1"/>
          </p:cNvSpPr>
          <p:nvPr/>
        </p:nvSpPr>
        <p:spPr bwMode="auto">
          <a:xfrm>
            <a:off x="7003762" y="2348057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59" name="Oval 33"/>
          <p:cNvSpPr>
            <a:spLocks noChangeArrowheads="1"/>
          </p:cNvSpPr>
          <p:nvPr/>
        </p:nvSpPr>
        <p:spPr bwMode="auto">
          <a:xfrm>
            <a:off x="6915727" y="2404341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60" name="Oval 33"/>
          <p:cNvSpPr>
            <a:spLocks noChangeArrowheads="1"/>
          </p:cNvSpPr>
          <p:nvPr/>
        </p:nvSpPr>
        <p:spPr bwMode="auto">
          <a:xfrm>
            <a:off x="7582477" y="4144818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61" name="Oval 33"/>
          <p:cNvSpPr>
            <a:spLocks noChangeArrowheads="1"/>
          </p:cNvSpPr>
          <p:nvPr/>
        </p:nvSpPr>
        <p:spPr bwMode="auto">
          <a:xfrm>
            <a:off x="5883853" y="2811318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62" name="Oval 33"/>
          <p:cNvSpPr>
            <a:spLocks noChangeArrowheads="1"/>
          </p:cNvSpPr>
          <p:nvPr/>
        </p:nvSpPr>
        <p:spPr bwMode="auto">
          <a:xfrm>
            <a:off x="5740977" y="2623705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63" name="Oval 33"/>
          <p:cNvSpPr>
            <a:spLocks noChangeArrowheads="1"/>
          </p:cNvSpPr>
          <p:nvPr/>
        </p:nvSpPr>
        <p:spPr bwMode="auto">
          <a:xfrm>
            <a:off x="4416136" y="2118591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64" name="Oval 33"/>
          <p:cNvSpPr>
            <a:spLocks noChangeArrowheads="1"/>
          </p:cNvSpPr>
          <p:nvPr/>
        </p:nvSpPr>
        <p:spPr bwMode="auto">
          <a:xfrm>
            <a:off x="4495512" y="2118591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65" name="Oval 33"/>
          <p:cNvSpPr>
            <a:spLocks noChangeArrowheads="1"/>
          </p:cNvSpPr>
          <p:nvPr/>
        </p:nvSpPr>
        <p:spPr bwMode="auto">
          <a:xfrm>
            <a:off x="4489739" y="2182091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66" name="Oval 33"/>
          <p:cNvSpPr>
            <a:spLocks noChangeArrowheads="1"/>
          </p:cNvSpPr>
          <p:nvPr/>
        </p:nvSpPr>
        <p:spPr bwMode="auto">
          <a:xfrm>
            <a:off x="4426239" y="2197966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67" name="Oval 33"/>
          <p:cNvSpPr>
            <a:spLocks noChangeArrowheads="1"/>
          </p:cNvSpPr>
          <p:nvPr/>
        </p:nvSpPr>
        <p:spPr bwMode="auto">
          <a:xfrm>
            <a:off x="4470977" y="2239818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68" name="Oval 33"/>
          <p:cNvSpPr>
            <a:spLocks noChangeArrowheads="1"/>
          </p:cNvSpPr>
          <p:nvPr/>
        </p:nvSpPr>
        <p:spPr bwMode="auto">
          <a:xfrm>
            <a:off x="4902489" y="2081068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69" name="Oval 33"/>
          <p:cNvSpPr>
            <a:spLocks noChangeArrowheads="1"/>
          </p:cNvSpPr>
          <p:nvPr/>
        </p:nvSpPr>
        <p:spPr bwMode="auto">
          <a:xfrm>
            <a:off x="4724977" y="2382694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70" name="Oval 33"/>
          <p:cNvSpPr>
            <a:spLocks noChangeArrowheads="1"/>
          </p:cNvSpPr>
          <p:nvPr/>
        </p:nvSpPr>
        <p:spPr bwMode="auto">
          <a:xfrm>
            <a:off x="4788477" y="2379807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71" name="Oval 33"/>
          <p:cNvSpPr>
            <a:spLocks noChangeArrowheads="1"/>
          </p:cNvSpPr>
          <p:nvPr/>
        </p:nvSpPr>
        <p:spPr bwMode="auto">
          <a:xfrm>
            <a:off x="4847648" y="2379807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72" name="Oval 33"/>
          <p:cNvSpPr>
            <a:spLocks noChangeArrowheads="1"/>
          </p:cNvSpPr>
          <p:nvPr/>
        </p:nvSpPr>
        <p:spPr bwMode="auto">
          <a:xfrm>
            <a:off x="4958773" y="2385580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73" name="Oval 33"/>
          <p:cNvSpPr>
            <a:spLocks noChangeArrowheads="1"/>
          </p:cNvSpPr>
          <p:nvPr/>
        </p:nvSpPr>
        <p:spPr bwMode="auto">
          <a:xfrm>
            <a:off x="5048250" y="2411557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sp>
        <p:nvSpPr>
          <p:cNvPr id="44074" name="Rectangle 62"/>
          <p:cNvSpPr>
            <a:spLocks noChangeArrowheads="1"/>
          </p:cNvSpPr>
          <p:nvPr/>
        </p:nvSpPr>
        <p:spPr bwMode="auto">
          <a:xfrm>
            <a:off x="1282989" y="46182"/>
            <a:ext cx="6578023" cy="42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91374" bIns="0" anchor="ctr">
            <a:prstTxWarp prst="textNoShape">
              <a:avLst/>
            </a:prstTxWarp>
          </a:bodyPr>
          <a:lstStyle/>
          <a:p>
            <a:pPr algn="ctr" defTabSz="456000" eaLnBrk="0" hangingPunct="0"/>
            <a:r>
              <a:rPr lang="en-US" sz="3600" dirty="0">
                <a:solidFill>
                  <a:srgbClr val="404040"/>
                </a:solidFill>
                <a:latin typeface="Calibri" pitchFamily="-105" charset="0"/>
                <a:ea typeface="Arial" pitchFamily="-105" charset="0"/>
                <a:cs typeface="Arial" pitchFamily="-105" charset="0"/>
              </a:rPr>
              <a:t>Current CLIC Collaboration</a:t>
            </a:r>
          </a:p>
        </p:txBody>
      </p:sp>
      <p:sp>
        <p:nvSpPr>
          <p:cNvPr id="44075" name="Rectangle 7"/>
          <p:cNvSpPr>
            <a:spLocks noChangeArrowheads="1"/>
          </p:cNvSpPr>
          <p:nvPr/>
        </p:nvSpPr>
        <p:spPr bwMode="auto">
          <a:xfrm>
            <a:off x="2413000" y="5156489"/>
            <a:ext cx="2095500" cy="1831271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defTabSz="456000" eaLnBrk="0" hangingPunct="0"/>
            <a:r>
              <a:rPr lang="en-US" sz="900" b="1" dirty="0" err="1">
                <a:solidFill>
                  <a:srgbClr val="7F7F7F"/>
                </a:solidFill>
                <a:latin typeface="Calibri" pitchFamily="-105" charset="0"/>
              </a:rPr>
              <a:t>Gazi</a:t>
            </a:r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 Universities (Turkey)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Helsinki Institute of Physics (Finland)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IAP (Russia)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IAP NASU (Ukraine)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IHEP (China)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INFN / LNF (Italy)</a:t>
            </a:r>
          </a:p>
          <a:p>
            <a:pPr defTabSz="456000" eaLnBrk="0" hangingPunct="0"/>
            <a:r>
              <a:rPr lang="pt-BR" sz="900" b="1" dirty="0">
                <a:solidFill>
                  <a:srgbClr val="7F7F7F"/>
                </a:solidFill>
                <a:latin typeface="Calibri" pitchFamily="-105" charset="0"/>
              </a:rPr>
              <a:t>Instituto de </a:t>
            </a:r>
            <a:r>
              <a:rPr lang="pt-BR" sz="900" b="1" dirty="0" err="1">
                <a:solidFill>
                  <a:srgbClr val="7F7F7F"/>
                </a:solidFill>
                <a:latin typeface="Calibri" pitchFamily="-105" charset="0"/>
              </a:rPr>
              <a:t>Fisica</a:t>
            </a:r>
            <a:r>
              <a:rPr lang="pt-BR" sz="900" b="1" dirty="0">
                <a:solidFill>
                  <a:srgbClr val="7F7F7F"/>
                </a:solidFill>
                <a:latin typeface="Calibri" pitchFamily="-105" charset="0"/>
              </a:rPr>
              <a:t> Corpuscular (</a:t>
            </a:r>
            <a:r>
              <a:rPr lang="pt-BR" sz="900" b="1" dirty="0" err="1">
                <a:solidFill>
                  <a:srgbClr val="7F7F7F"/>
                </a:solidFill>
                <a:latin typeface="Calibri" pitchFamily="-105" charset="0"/>
              </a:rPr>
              <a:t>Spain</a:t>
            </a:r>
            <a:r>
              <a:rPr lang="pt-BR" sz="900" b="1" dirty="0">
                <a:solidFill>
                  <a:srgbClr val="7F7F7F"/>
                </a:solidFill>
                <a:latin typeface="Calibri" pitchFamily="-105" charset="0"/>
              </a:rPr>
              <a:t>)</a:t>
            </a:r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 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IRFU / </a:t>
            </a:r>
            <a:r>
              <a:rPr sz="900" b="1" noProof="1">
                <a:solidFill>
                  <a:srgbClr val="7F7F7F"/>
                </a:solidFill>
                <a:latin typeface="Calibri" pitchFamily="-105" charset="0"/>
              </a:rPr>
              <a:t>Saclay</a:t>
            </a:r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 (France)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Jefferson Lab (USA)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John Adams Institute/Oxford (UK)</a:t>
            </a:r>
          </a:p>
          <a:p>
            <a:pPr defTabSz="456000" eaLnBrk="0" hangingPunct="0"/>
            <a:r>
              <a:rPr lang="fr-CH" sz="900" b="1" dirty="0">
                <a:solidFill>
                  <a:srgbClr val="7F7F7F"/>
                </a:solidFill>
                <a:latin typeface="Calibri" pitchFamily="-105" charset="0"/>
              </a:rPr>
              <a:t>Joint Institute for Power and Nuclear Research SOSNY /Minsk (Belarus)</a:t>
            </a:r>
            <a:endParaRPr lang="en-US" sz="900" b="1" dirty="0">
              <a:solidFill>
                <a:srgbClr val="7F7F7F"/>
              </a:solidFill>
              <a:latin typeface="Calibri" pitchFamily="-105" charset="0"/>
            </a:endParaRPr>
          </a:p>
          <a:p>
            <a:pPr defTabSz="456000" eaLnBrk="0" hangingPunct="0"/>
            <a:endParaRPr lang="en-US" sz="900" b="1" dirty="0">
              <a:solidFill>
                <a:srgbClr val="7F7F7F"/>
              </a:solidFill>
              <a:latin typeface="Calibri" pitchFamily="-105" charset="0"/>
            </a:endParaRPr>
          </a:p>
        </p:txBody>
      </p:sp>
      <p:sp>
        <p:nvSpPr>
          <p:cNvPr id="63" name="Rectangle 18"/>
          <p:cNvSpPr>
            <a:spLocks noChangeArrowheads="1"/>
          </p:cNvSpPr>
          <p:nvPr/>
        </p:nvSpPr>
        <p:spPr bwMode="auto">
          <a:xfrm>
            <a:off x="6850785" y="5156489"/>
            <a:ext cx="2095500" cy="153888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456880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PSI (Switzerland)</a:t>
            </a:r>
          </a:p>
          <a:p>
            <a:pPr defTabSz="456880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RAL (UK)</a:t>
            </a:r>
          </a:p>
          <a:p>
            <a:pPr defTabSz="456880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RRCAT / Indore (India)</a:t>
            </a:r>
          </a:p>
          <a:p>
            <a:pPr defTabSz="456880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SLAC (USA)</a:t>
            </a:r>
          </a:p>
          <a:p>
            <a:pPr defTabSz="456880" eaLnBrk="0" hangingPunct="0">
              <a:defRPr/>
            </a:pPr>
            <a:r>
              <a:rPr lang="fr-CH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Sincrotrone Trieste/ELETTRA (Italy)</a:t>
            </a:r>
            <a:endParaRPr lang="en-US" sz="900" b="1" dirty="0">
              <a:solidFill>
                <a:srgbClr val="7F7F7F"/>
              </a:solidFill>
              <a:latin typeface="Calibri"/>
              <a:ea typeface="ＭＳ Ｐゴシック"/>
              <a:cs typeface="ＭＳ Ｐゴシック"/>
            </a:endParaRPr>
          </a:p>
          <a:p>
            <a:pPr defTabSz="456880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Thrace University (Greece)</a:t>
            </a:r>
          </a:p>
          <a:p>
            <a:pPr defTabSz="456880" eaLnBrk="0" hangingPunct="0">
              <a:defRPr/>
            </a:pPr>
            <a:r>
              <a:rPr lang="en-US" sz="900" b="1" dirty="0" err="1">
                <a:solidFill>
                  <a:srgbClr val="7F7F7F"/>
                </a:solidFill>
                <a:latin typeface="Calibri"/>
              </a:rPr>
              <a:t>Tsinghua</a:t>
            </a:r>
            <a:r>
              <a:rPr lang="en-US" sz="900" b="1" dirty="0">
                <a:solidFill>
                  <a:srgbClr val="7F7F7F"/>
                </a:solidFill>
                <a:latin typeface="Calibri"/>
              </a:rPr>
              <a:t> University (China)</a:t>
            </a:r>
          </a:p>
          <a:p>
            <a:pPr defTabSz="456880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</a:rPr>
              <a:t>University of Oslo (Norway)</a:t>
            </a:r>
          </a:p>
          <a:p>
            <a:pPr defTabSz="456880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University of Vigo (Spain)</a:t>
            </a:r>
          </a:p>
          <a:p>
            <a:pPr defTabSz="456880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Uppsala University (Sweden)</a:t>
            </a:r>
          </a:p>
          <a:p>
            <a:pPr defTabSz="456880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UCSC SCIPP (USA)</a:t>
            </a:r>
          </a:p>
        </p:txBody>
      </p:sp>
      <p:sp>
        <p:nvSpPr>
          <p:cNvPr id="44077" name="Rectangle 20"/>
          <p:cNvSpPr>
            <a:spLocks noChangeArrowheads="1"/>
          </p:cNvSpPr>
          <p:nvPr/>
        </p:nvSpPr>
        <p:spPr bwMode="auto">
          <a:xfrm>
            <a:off x="194830" y="5156489"/>
            <a:ext cx="2095500" cy="153888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defTabSz="456000" eaLnBrk="0" hangingPunct="0"/>
            <a:r>
              <a:rPr lang="fr-CH" sz="900" b="1" dirty="0">
                <a:solidFill>
                  <a:srgbClr val="7F7F7F"/>
                </a:solidFill>
                <a:latin typeface="Calibri" pitchFamily="-105" charset="0"/>
              </a:rPr>
              <a:t>ACAS (Australia)</a:t>
            </a:r>
          </a:p>
          <a:p>
            <a:pPr defTabSz="456000" eaLnBrk="0" hangingPunct="0"/>
            <a:r>
              <a:rPr lang="fr-CH" sz="900" b="1" dirty="0">
                <a:solidFill>
                  <a:srgbClr val="7F7F7F"/>
                </a:solidFill>
                <a:latin typeface="Calibri" pitchFamily="-105" charset="0"/>
              </a:rPr>
              <a:t>Aarhus University  (Denmark)</a:t>
            </a:r>
            <a:endParaRPr lang="en-US" sz="900" b="1" dirty="0">
              <a:solidFill>
                <a:srgbClr val="7F7F7F"/>
              </a:solidFill>
              <a:latin typeface="Calibri" pitchFamily="-105" charset="0"/>
            </a:endParaRP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Ankara University (Turkey)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Argonne National Laboratory (USA)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Athens University (Greece)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BINP (Russia)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CERN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CIEMAT (Spain)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Cockcroft Institute (UK)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ETH Zurich (Switzerland)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FNAL (USA) </a:t>
            </a:r>
          </a:p>
        </p:txBody>
      </p:sp>
      <p:sp>
        <p:nvSpPr>
          <p:cNvPr id="65" name="Rectangle 21"/>
          <p:cNvSpPr>
            <a:spLocks noChangeArrowheads="1"/>
          </p:cNvSpPr>
          <p:nvPr/>
        </p:nvSpPr>
        <p:spPr bwMode="auto">
          <a:xfrm>
            <a:off x="4632614" y="5156489"/>
            <a:ext cx="2095500" cy="1831271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John Adams Institute/RHUL (UK)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JINR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Karlsruhe University (Germany)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KEK (Japan) 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LAL / </a:t>
            </a:r>
            <a:r>
              <a:rPr lang="en-US" sz="900" b="1" dirty="0" err="1">
                <a:solidFill>
                  <a:srgbClr val="7F7F7F"/>
                </a:solidFill>
                <a:latin typeface="Calibri" pitchFamily="-105" charset="0"/>
              </a:rPr>
              <a:t>Orsay</a:t>
            </a:r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 (France) 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LAPP / ESIA (France)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NIKHEF/Amsterdam (Netherland) </a:t>
            </a:r>
          </a:p>
          <a:p>
            <a:pPr defTabSz="456000" eaLnBrk="0" hangingPunct="0"/>
            <a:r>
              <a:rPr lang="de-CH" sz="900" b="1" dirty="0">
                <a:solidFill>
                  <a:srgbClr val="7F7F7F"/>
                </a:solidFill>
                <a:latin typeface="Calibri" pitchFamily="-105" charset="0"/>
              </a:rPr>
              <a:t>NCP (Pakistan)</a:t>
            </a:r>
          </a:p>
          <a:p>
            <a:pPr defTabSz="456000" eaLnBrk="0" hangingPunct="0"/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North-West. Univ. Illinois (USA)</a:t>
            </a:r>
          </a:p>
          <a:p>
            <a:pPr defTabSz="456000" eaLnBrk="0" hangingPunct="0"/>
            <a:r>
              <a:rPr lang="en-US" sz="900" b="1" dirty="0" err="1">
                <a:solidFill>
                  <a:srgbClr val="7F7F7F"/>
                </a:solidFill>
                <a:latin typeface="Calibri" pitchFamily="-105" charset="0"/>
              </a:rPr>
              <a:t>Patras</a:t>
            </a:r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 University (Greece)</a:t>
            </a:r>
          </a:p>
          <a:p>
            <a:pPr defTabSz="456000" eaLnBrk="0" hangingPunct="0"/>
            <a:r>
              <a:rPr lang="en-US" sz="900" b="1" dirty="0" err="1">
                <a:solidFill>
                  <a:srgbClr val="7F7F7F"/>
                </a:solidFill>
                <a:latin typeface="Calibri" pitchFamily="-105" charset="0"/>
              </a:rPr>
              <a:t>Polytech</a:t>
            </a:r>
            <a:r>
              <a:rPr lang="en-US" sz="900" b="1" dirty="0">
                <a:solidFill>
                  <a:srgbClr val="7F7F7F"/>
                </a:solidFill>
                <a:latin typeface="Calibri" pitchFamily="-105" charset="0"/>
              </a:rPr>
              <a:t>. Univ. of Catalonia (Spain)</a:t>
            </a:r>
          </a:p>
          <a:p>
            <a:pPr defTabSz="456000" eaLnBrk="0" hangingPunct="0"/>
            <a:endParaRPr lang="en-US" sz="900" b="1" dirty="0">
              <a:solidFill>
                <a:srgbClr val="7F7F7F"/>
              </a:solidFill>
              <a:latin typeface="Calibri" pitchFamily="-105" charset="0"/>
            </a:endParaRPr>
          </a:p>
          <a:p>
            <a:pPr defTabSz="456000" eaLnBrk="0" hangingPunct="0"/>
            <a:endParaRPr lang="en-US" sz="900" b="1" dirty="0">
              <a:solidFill>
                <a:srgbClr val="7F7F7F"/>
              </a:solidFill>
              <a:latin typeface="Calibri" pitchFamily="-105" charset="0"/>
            </a:endParaRPr>
          </a:p>
        </p:txBody>
      </p:sp>
      <p:pic>
        <p:nvPicPr>
          <p:cNvPr id="44079" name="Image 66" descr="Australia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444" y="1181967"/>
            <a:ext cx="624897" cy="60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80" name="Image 67" descr="China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2659" y="2713183"/>
            <a:ext cx="609023" cy="61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81" name="Image 68" descr="Denmark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2659" y="3215410"/>
            <a:ext cx="609023" cy="61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82" name="Image 71" descr="European-Union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174182" y="1117023"/>
            <a:ext cx="609023" cy="60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83" name="Image 72" descr="France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1319" y="4228523"/>
            <a:ext cx="609023" cy="61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84" name="Image 73" descr="Germany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29409" y="4228523"/>
            <a:ext cx="609023" cy="61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85" name="Image 74" descr="Greece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87500" y="4228523"/>
            <a:ext cx="609023" cy="61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86" name="Image 75" descr="India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245592" y="4228523"/>
            <a:ext cx="610466" cy="61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87" name="Image 76" descr="Italy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903682" y="4228523"/>
            <a:ext cx="610466" cy="61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88" name="Image 77" descr="Japan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561773" y="4228523"/>
            <a:ext cx="610466" cy="61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89" name="Image 78" descr="Netherlands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221308" y="4228523"/>
            <a:ext cx="609023" cy="61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90" name="Image 79" descr="Pakistan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879399" y="4228523"/>
            <a:ext cx="609023" cy="61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91" name="Image 80" descr="Norway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537489" y="4228523"/>
            <a:ext cx="609023" cy="61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92" name="Image 81" descr="Russia.pn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6195580" y="4228523"/>
            <a:ext cx="609023" cy="61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93" name="Image 82" descr="Spain.pn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6853671" y="4228523"/>
            <a:ext cx="609023" cy="61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94" name="Image 83" descr="Sweden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511762" y="4228523"/>
            <a:ext cx="610465" cy="61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95" name="Image 85" descr="United-States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8158308" y="2205182"/>
            <a:ext cx="609023" cy="60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96" name="Image 86" descr="Turkey.png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8158308" y="3723410"/>
            <a:ext cx="609023" cy="61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97" name="Image 87" descr="United-Kindom.png"/>
          <p:cNvPicPr>
            <a:picLocks noChangeAspect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8158308" y="2713182"/>
            <a:ext cx="609023" cy="60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98" name="Image 88" descr="Ukraine.png"/>
          <p:cNvPicPr>
            <a:picLocks noChangeAspect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8158308" y="3218296"/>
            <a:ext cx="609023" cy="60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99" name="Image 90" descr="Switzerland-apo.png"/>
          <p:cNvPicPr>
            <a:picLocks noChangeAspect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8169853" y="4228523"/>
            <a:ext cx="610465" cy="61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100" name="ZoneTexte 91"/>
          <p:cNvSpPr txBox="1">
            <a:spLocks noChangeArrowheads="1"/>
          </p:cNvSpPr>
          <p:nvPr/>
        </p:nvSpPr>
        <p:spPr bwMode="auto">
          <a:xfrm>
            <a:off x="398318" y="901990"/>
            <a:ext cx="8347364" cy="279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 defTabSz="456000" eaLnBrk="0" hangingPunct="0"/>
            <a:r>
              <a:rPr lang="en-US" dirty="0">
                <a:solidFill>
                  <a:srgbClr val="FFFFFF"/>
                </a:solidFill>
                <a:ea typeface="Arial" pitchFamily="-105" charset="0"/>
                <a:cs typeface="Arial" pitchFamily="-105" charset="0"/>
              </a:rPr>
              <a:t>CLIC multi-lateral collaboration - 48 Institutes from 25 countries</a:t>
            </a:r>
          </a:p>
        </p:txBody>
      </p:sp>
      <p:pic>
        <p:nvPicPr>
          <p:cNvPr id="44101" name="Image 89" descr="Cern.png"/>
          <p:cNvPicPr>
            <a:picLocks noChangeAspect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261217" y="2202296"/>
            <a:ext cx="610465" cy="60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102" name="Image 93" descr="Belarus.png"/>
          <p:cNvPicPr>
            <a:picLocks noChangeAspect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255444" y="1692854"/>
            <a:ext cx="620568" cy="62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103" name="Oval 33"/>
          <p:cNvSpPr>
            <a:spLocks noChangeArrowheads="1"/>
          </p:cNvSpPr>
          <p:nvPr/>
        </p:nvSpPr>
        <p:spPr bwMode="auto">
          <a:xfrm>
            <a:off x="4814455" y="1993035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374" tIns="45688" rIns="91374" bIns="45688" anchor="ctr">
            <a:prstTxWarp prst="textNoShape">
              <a:avLst/>
            </a:prstTxWarp>
          </a:bodyPr>
          <a:lstStyle/>
          <a:p>
            <a:pPr defTabSz="456000" eaLnBrk="0" hangingPunct="0"/>
            <a:endParaRPr lang="en-US" sz="2400" dirty="0">
              <a:solidFill>
                <a:srgbClr val="000000"/>
              </a:solidFill>
              <a:latin typeface="Calibri" pitchFamily="-105" charset="0"/>
            </a:endParaRPr>
          </a:p>
        </p:txBody>
      </p:sp>
      <p:pic>
        <p:nvPicPr>
          <p:cNvPr id="44105" name="Picture 2"/>
          <p:cNvPicPr>
            <a:picLocks noChangeAspect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271319" y="3723410"/>
            <a:ext cx="620568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106" name="Picture 3"/>
          <p:cNvPicPr>
            <a:picLocks noChangeAspect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8174182" y="1734705"/>
            <a:ext cx="593148" cy="425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3114" y="2557318"/>
            <a:ext cx="4655705" cy="177078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lIns="91374" tIns="45688" rIns="91374" bIns="45688">
            <a:spAutoFit/>
          </a:bodyPr>
          <a:lstStyle/>
          <a:p>
            <a:pPr defTabSz="456880"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Detector and Physics Studies for CLIC being organized in a similar manner, but with less formal agreements – yet allowing a collaboration like structure to organize the work, elections and making decisions about priorities and policies  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822739" y="1349375"/>
            <a:ext cx="5518727" cy="1212273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lIns="91374" tIns="45688" rIns="91374" bIns="45688">
            <a:spAutoFit/>
          </a:bodyPr>
          <a:lstStyle/>
          <a:p>
            <a:pPr defTabSz="456880"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Over the last months increased to 48 institutes from 25 countries adding Jerusalem, Belgrade, Alba and Tartu to the list – linked to 2012-2016 work-</a:t>
            </a:r>
            <a:r>
              <a:rPr lang="en-U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programme</a:t>
            </a:r>
            <a:endParaRPr lang="en-U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defTabSz="456880"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On-going discussions with 5 more groups … </a:t>
            </a:r>
          </a:p>
        </p:txBody>
      </p:sp>
      <p:sp>
        <p:nvSpPr>
          <p:cNvPr id="78" name="Date Placeholder 7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9" name="Footer Placeholder 7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114" y="30307"/>
            <a:ext cx="7410739" cy="1216602"/>
          </a:xfrm>
        </p:spPr>
        <p:txBody>
          <a:bodyPr rtlCol="0">
            <a:normAutofit/>
          </a:bodyPr>
          <a:lstStyle/>
          <a:p>
            <a:pPr defTabSz="456925">
              <a:defRPr/>
            </a:pPr>
            <a:r>
              <a:rPr lang="en-US" dirty="0" err="1" smtClean="0">
                <a:ea typeface="+mj-ea"/>
                <a:cs typeface="+mj-cs"/>
              </a:rPr>
              <a:t>Organisation</a:t>
            </a:r>
            <a:r>
              <a:rPr lang="en-US" dirty="0" smtClean="0">
                <a:ea typeface="+mj-ea"/>
                <a:cs typeface="+mj-cs"/>
              </a:rPr>
              <a:t> of CLIC</a:t>
            </a:r>
            <a:r>
              <a:rPr lang="en-US" dirty="0" smtClean="0">
                <a:ea typeface="+mj-ea"/>
                <a:cs typeface="+mj-cs"/>
              </a:rPr>
              <a:t> Detector </a:t>
            </a:r>
            <a:r>
              <a:rPr lang="en-US" dirty="0" smtClean="0">
                <a:ea typeface="+mj-ea"/>
                <a:cs typeface="+mj-cs"/>
              </a:rPr>
              <a:t>and</a:t>
            </a:r>
            <a:r>
              <a:rPr lang="en-US" dirty="0" smtClean="0">
                <a:ea typeface="+mj-ea"/>
                <a:cs typeface="+mj-cs"/>
              </a:rPr>
              <a:t> </a:t>
            </a:r>
            <a:r>
              <a:rPr lang="en-US" dirty="0" smtClean="0"/>
              <a:t>P</a:t>
            </a:r>
            <a:r>
              <a:rPr lang="en-US" dirty="0" smtClean="0">
                <a:ea typeface="+mj-ea"/>
                <a:cs typeface="+mj-cs"/>
              </a:rPr>
              <a:t>hysics Study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6083" name="TextBox 5"/>
          <p:cNvSpPr txBox="1">
            <a:spLocks noChangeArrowheads="1"/>
          </p:cNvSpPr>
          <p:nvPr/>
        </p:nvSpPr>
        <p:spPr bwMode="auto">
          <a:xfrm>
            <a:off x="831273" y="1246909"/>
            <a:ext cx="6941342" cy="64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1" tIns="45715" rIns="91431" bIns="45715">
            <a:prstTxWarp prst="textNoShape">
              <a:avLst/>
            </a:prstTxWarp>
            <a:spAutoFit/>
          </a:bodyPr>
          <a:lstStyle/>
          <a:p>
            <a:r>
              <a:rPr lang="en-US"/>
              <a:t>Pre-collaboration structure, based on a “Memorandum on Cooperation”</a:t>
            </a:r>
          </a:p>
          <a:p>
            <a:r>
              <a:rPr lang="en-US" b="1"/>
              <a:t>http://lcd.web.cern.ch/LCD/Home/MoC.html</a:t>
            </a: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1991591" y="1285876"/>
            <a:ext cx="184727" cy="526761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 lIns="91431" tIns="45715" rIns="91431" bIns="45715" anchor="ctr">
            <a:prstTxWarp prst="textNoShape">
              <a:avLst/>
            </a:prstTxWarp>
            <a:spAutoFit/>
          </a:bodyPr>
          <a:lstStyle/>
          <a:p>
            <a:pPr algn="ctr" eaLnBrk="0" hangingPunct="0"/>
            <a:endParaRPr lang="en-US" sz="2800" dirty="0">
              <a:solidFill>
                <a:srgbClr val="0066FF"/>
              </a:solidFill>
              <a:latin typeface="Times New Roman" pitchFamily="-105" charset="0"/>
            </a:endParaRPr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959717" y="1985818"/>
            <a:ext cx="7214465" cy="3579091"/>
            <a:chOff x="775418" y="2026073"/>
            <a:chExt cx="7657200" cy="3965575"/>
          </a:xfrm>
        </p:grpSpPr>
        <p:pic>
          <p:nvPicPr>
            <p:cNvPr id="46087" name="Picture 6"/>
            <p:cNvPicPr>
              <a:picLocks noChangeAspect="1" noChangeArrowheads="1"/>
            </p:cNvPicPr>
            <p:nvPr/>
          </p:nvPicPr>
          <p:blipFill>
            <a:blip r:embed="rId2"/>
            <a:srcRect r="-490"/>
            <a:stretch>
              <a:fillRect/>
            </a:stretch>
          </p:blipFill>
          <p:spPr bwMode="auto">
            <a:xfrm>
              <a:off x="775418" y="2026073"/>
              <a:ext cx="7657200" cy="396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8" name="Oval 31"/>
            <p:cNvSpPr>
              <a:spLocks noChangeArrowheads="1"/>
            </p:cNvSpPr>
            <p:nvPr/>
          </p:nvSpPr>
          <p:spPr bwMode="auto">
            <a:xfrm>
              <a:off x="4015505" y="2834110"/>
              <a:ext cx="84138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46089" name="Oval 34"/>
            <p:cNvSpPr>
              <a:spLocks noChangeArrowheads="1"/>
            </p:cNvSpPr>
            <p:nvPr/>
          </p:nvSpPr>
          <p:spPr bwMode="auto">
            <a:xfrm>
              <a:off x="3985343" y="3200823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46090" name="Oval 39"/>
            <p:cNvSpPr>
              <a:spLocks noChangeArrowheads="1"/>
            </p:cNvSpPr>
            <p:nvPr/>
          </p:nvSpPr>
          <p:spPr bwMode="auto">
            <a:xfrm>
              <a:off x="4252043" y="3015085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46091" name="Oval 40"/>
            <p:cNvSpPr>
              <a:spLocks noChangeArrowheads="1"/>
            </p:cNvSpPr>
            <p:nvPr/>
          </p:nvSpPr>
          <p:spPr bwMode="auto">
            <a:xfrm>
              <a:off x="1796180" y="3129385"/>
              <a:ext cx="82550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46092" name="Oval 41"/>
            <p:cNvSpPr>
              <a:spLocks noChangeArrowheads="1"/>
            </p:cNvSpPr>
            <p:nvPr/>
          </p:nvSpPr>
          <p:spPr bwMode="auto">
            <a:xfrm>
              <a:off x="4280618" y="2622973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46093" name="Oval 46"/>
            <p:cNvSpPr>
              <a:spLocks noChangeArrowheads="1"/>
            </p:cNvSpPr>
            <p:nvPr/>
          </p:nvSpPr>
          <p:spPr bwMode="auto">
            <a:xfrm>
              <a:off x="5019960" y="3387090"/>
              <a:ext cx="84138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46094" name="Oval 61"/>
            <p:cNvSpPr>
              <a:spLocks noChangeArrowheads="1"/>
            </p:cNvSpPr>
            <p:nvPr/>
          </p:nvSpPr>
          <p:spPr bwMode="auto">
            <a:xfrm>
              <a:off x="4058368" y="2851573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46095" name="Oval 59"/>
            <p:cNvSpPr>
              <a:spLocks noChangeArrowheads="1"/>
            </p:cNvSpPr>
            <p:nvPr/>
          </p:nvSpPr>
          <p:spPr bwMode="auto">
            <a:xfrm>
              <a:off x="4583830" y="3080173"/>
              <a:ext cx="85725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46096" name="Oval 59"/>
            <p:cNvSpPr>
              <a:spLocks noChangeArrowheads="1"/>
            </p:cNvSpPr>
            <p:nvPr/>
          </p:nvSpPr>
          <p:spPr bwMode="auto">
            <a:xfrm>
              <a:off x="4728822" y="3144201"/>
              <a:ext cx="85725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46097" name="Oval 59"/>
            <p:cNvSpPr>
              <a:spLocks noChangeArrowheads="1"/>
            </p:cNvSpPr>
            <p:nvPr/>
          </p:nvSpPr>
          <p:spPr bwMode="auto">
            <a:xfrm>
              <a:off x="4708448" y="2834110"/>
              <a:ext cx="87313" cy="87312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46098" name="Oval 59"/>
            <p:cNvSpPr>
              <a:spLocks noChangeArrowheads="1"/>
            </p:cNvSpPr>
            <p:nvPr/>
          </p:nvSpPr>
          <p:spPr bwMode="auto">
            <a:xfrm>
              <a:off x="4280618" y="2765848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46099" name="Oval 33"/>
            <p:cNvSpPr>
              <a:spLocks noChangeArrowheads="1"/>
            </p:cNvSpPr>
            <p:nvPr/>
          </p:nvSpPr>
          <p:spPr bwMode="auto">
            <a:xfrm>
              <a:off x="4372693" y="2980160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46100" name="Oval 33"/>
            <p:cNvSpPr>
              <a:spLocks noChangeArrowheads="1"/>
            </p:cNvSpPr>
            <p:nvPr/>
          </p:nvSpPr>
          <p:spPr bwMode="auto">
            <a:xfrm>
              <a:off x="4493343" y="2930732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46101" name="Oval 61"/>
            <p:cNvSpPr>
              <a:spLocks noChangeArrowheads="1"/>
            </p:cNvSpPr>
            <p:nvPr/>
          </p:nvSpPr>
          <p:spPr bwMode="auto">
            <a:xfrm>
              <a:off x="3990967" y="2879720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46102" name="Oval 33"/>
            <p:cNvSpPr>
              <a:spLocks noChangeArrowheads="1"/>
            </p:cNvSpPr>
            <p:nvPr/>
          </p:nvSpPr>
          <p:spPr bwMode="auto">
            <a:xfrm>
              <a:off x="4547264" y="2888512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2400" dirty="0"/>
            </a:p>
          </p:txBody>
        </p:sp>
      </p:grpSp>
      <p:sp>
        <p:nvSpPr>
          <p:cNvPr id="46086" name="TextBox 2"/>
          <p:cNvSpPr txBox="1">
            <a:spLocks noChangeArrowheads="1"/>
          </p:cNvSpPr>
          <p:nvPr/>
        </p:nvSpPr>
        <p:spPr bwMode="auto">
          <a:xfrm>
            <a:off x="896217" y="5613977"/>
            <a:ext cx="7160917" cy="923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1" tIns="45715" rIns="91431" bIns="45715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Light-weight collaborative structure =&gt; </a:t>
            </a:r>
            <a:r>
              <a:rPr lang="en-US" b="1">
                <a:solidFill>
                  <a:srgbClr val="FF0000"/>
                </a:solidFill>
              </a:rPr>
              <a:t>partners join on “best effort” basis</a:t>
            </a:r>
          </a:p>
          <a:p>
            <a:r>
              <a:rPr lang="en-US">
                <a:solidFill>
                  <a:srgbClr val="FF0000"/>
                </a:solidFill>
              </a:rPr>
              <a:t>Organisation resembling most particle physics experiments</a:t>
            </a:r>
          </a:p>
          <a:p>
            <a:r>
              <a:rPr lang="en-US">
                <a:solidFill>
                  <a:srgbClr val="FF0000"/>
                </a:solidFill>
              </a:rPr>
              <a:t>Central body is the Institute Board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</a:t>
            </a:r>
            <a:r>
              <a:rPr lang="en-US" dirty="0" err="1" smtClean="0"/>
              <a:t>Organisation</a:t>
            </a:r>
            <a:r>
              <a:rPr lang="en-US" dirty="0" smtClean="0"/>
              <a:t> (during CDR)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  <p:pic>
        <p:nvPicPr>
          <p:cNvPr id="6" name="Picture 5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2867"/>
            <a:ext cx="9144000" cy="28651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454400"/>
            <a:ext cx="1837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Representatives of collaborating institutes</a:t>
            </a:r>
            <a:endParaRPr lang="en-US" sz="1400" dirty="0"/>
          </a:p>
        </p:txBody>
      </p:sp>
      <p:cxnSp>
        <p:nvCxnSpPr>
          <p:cNvPr id="9" name="Straight Arrow Connector 8"/>
          <p:cNvCxnSpPr/>
          <p:nvPr/>
        </p:nvCxnSpPr>
        <p:spPr>
          <a:xfrm rot="16200000" flipV="1">
            <a:off x="352694" y="3008573"/>
            <a:ext cx="787400" cy="1042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47333" y="4673600"/>
            <a:ext cx="50101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Study leader appointed by CERN management</a:t>
            </a:r>
          </a:p>
          <a:p>
            <a:r>
              <a:rPr lang="en-US" dirty="0" smtClean="0"/>
              <a:t>-&gt; appointed area leaders</a:t>
            </a:r>
          </a:p>
          <a:p>
            <a:r>
              <a:rPr lang="en-US" smtClean="0"/>
              <a:t>Collaboration </a:t>
            </a:r>
            <a:r>
              <a:rPr lang="en-US" dirty="0" smtClean="0"/>
              <a:t>board elects chair and  spokes person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456925">
              <a:defRPr/>
            </a:pPr>
            <a:r>
              <a:rPr lang="en-US" dirty="0" smtClean="0">
                <a:ea typeface="+mj-ea"/>
                <a:cs typeface="+mj-cs"/>
              </a:rPr>
              <a:t>The LCC </a:t>
            </a:r>
            <a:r>
              <a:rPr lang="en-US" dirty="0" err="1" smtClean="0">
                <a:ea typeface="+mj-ea"/>
                <a:cs typeface="+mj-cs"/>
              </a:rPr>
              <a:t>Organisation</a:t>
            </a:r>
            <a:r>
              <a:rPr lang="en-US" dirty="0" smtClean="0">
                <a:ea typeface="+mj-ea"/>
                <a:cs typeface="+mj-cs"/>
              </a:rPr>
              <a:t> and CLIC 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88239" y="964045"/>
            <a:ext cx="3895147" cy="288203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83119" tIns="41559" rIns="83119" bIns="41559">
            <a:spAutoFit/>
          </a:bodyPr>
          <a:lstStyle/>
          <a:p>
            <a:pPr defTabSz="455772"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Issues for CLIC:</a:t>
            </a:r>
          </a:p>
          <a:p>
            <a:pPr marL="311696" indent="-311696" defTabSz="455772">
              <a:buFont typeface="Arial"/>
              <a:buChar char="•"/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Improve common work with ILC (optimize resources) – see below</a:t>
            </a:r>
          </a:p>
          <a:p>
            <a:pPr marL="311696" indent="-311696" defTabSz="455772">
              <a:buFont typeface="Arial"/>
              <a:buChar char="•"/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Keep strong CLIC physics and detector activities as identifiable part of overall P&amp;D box (we have common CLIC steering group and very direct weekly contacts)</a:t>
            </a:r>
          </a:p>
          <a:p>
            <a:pPr marL="311696" indent="-311696" defTabSz="455772">
              <a:buFont typeface="Arial"/>
              <a:buChar char="•"/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Understand machine committee organization </a:t>
            </a:r>
          </a:p>
        </p:txBody>
      </p:sp>
      <p:pic>
        <p:nvPicPr>
          <p:cNvPr id="48132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364" y="1062182"/>
            <a:ext cx="5055466" cy="2668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1" name="Content Placeholder 5"/>
          <p:cNvGraphicFramePr>
            <a:graphicFrameLocks noGrp="1"/>
          </p:cNvGraphicFramePr>
          <p:nvPr>
            <p:ph idx="1"/>
          </p:nvPr>
        </p:nvGraphicFramePr>
        <p:xfrm>
          <a:off x="220134" y="4042128"/>
          <a:ext cx="8145315" cy="1988259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656648" y="6031058"/>
            <a:ext cx="7868227" cy="5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>
            <a:prstTxWarp prst="textNoShape">
              <a:avLst/>
            </a:prstTxWarp>
            <a:spAutoFit/>
          </a:bodyPr>
          <a:lstStyle/>
          <a:p>
            <a:pPr marL="0" lvl="1"/>
            <a:r>
              <a:rPr lang="en-US" sz="1500" dirty="0">
                <a:latin typeface="Calibri" pitchFamily="-105" charset="0"/>
                <a:ea typeface="Calibri" pitchFamily="-105" charset="0"/>
                <a:cs typeface="Calibri" pitchFamily="-105" charset="0"/>
              </a:rPr>
              <a:t>In addition common working groups on: Cost and Schedule, Civil Engineering and Conventional Facilities, Technical systems – and a General Issues Working Group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187989" y="3359727"/>
            <a:ext cx="327602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1646671" y="3355398"/>
            <a:ext cx="329045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31" grpId="0">
        <p:bldAsOne/>
      </p:bldGraphic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1978" y="216477"/>
            <a:ext cx="6908512" cy="3440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1978" y="3545898"/>
            <a:ext cx="6908512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837046" y="2690091"/>
            <a:ext cx="7409295" cy="149658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3094" tIns="41547" rIns="83094" bIns="41547" anchor="ctr"/>
          <a:lstStyle/>
          <a:p>
            <a:pPr algn="ctr" defTabSz="455772">
              <a:defRPr/>
            </a:pP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00808" y="4199659"/>
            <a:ext cx="3835977" cy="202045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04" tIns="45702" rIns="91404" bIns="45702"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1200" dirty="0"/>
              <a:t>ENERGY FRONTIER PROJECTS AT CERN AFTER LHC – THE CONTEXT OF THE CLIC ACTIVITIES</a:t>
            </a:r>
          </a:p>
          <a:p>
            <a:pPr marL="0" indent="0">
              <a:buNone/>
              <a:defRPr/>
            </a:pPr>
            <a:r>
              <a:rPr lang="en-US" sz="1200" dirty="0" smtClean="0"/>
              <a:t>Open Session during the CLIC workshop end January:</a:t>
            </a:r>
            <a:endParaRPr lang="en-US" sz="1200" dirty="0"/>
          </a:p>
          <a:p>
            <a:pPr>
              <a:defRPr/>
            </a:pPr>
            <a:r>
              <a:rPr lang="en-US" sz="1200" dirty="0"/>
              <a:t>Common session with main other alternatives for energy frontier projects at CERN after LHC (LHC energy upgrades), including presentations of what we can expect from LHC and a potential Higgs-factory  </a:t>
            </a:r>
          </a:p>
          <a:p>
            <a:pPr>
              <a:defRPr/>
            </a:pPr>
            <a:r>
              <a:rPr lang="en-US" sz="1200" dirty="0">
                <a:solidFill>
                  <a:srgbClr val="FF0000"/>
                </a:solidFill>
              </a:rPr>
              <a:t>Status and very first focus on potential common or </a:t>
            </a:r>
            <a:r>
              <a:rPr lang="en-US" sz="1200" dirty="0" err="1">
                <a:solidFill>
                  <a:srgbClr val="FF0000"/>
                </a:solidFill>
              </a:rPr>
              <a:t>co-ordinated</a:t>
            </a:r>
            <a:r>
              <a:rPr lang="en-US" sz="1200" dirty="0">
                <a:solidFill>
                  <a:srgbClr val="FF0000"/>
                </a:solidFill>
              </a:rPr>
              <a:t> activities in the coming years (2013-</a:t>
            </a:r>
            <a:r>
              <a:rPr lang="en-US" sz="1200" dirty="0" smtClean="0">
                <a:solidFill>
                  <a:srgbClr val="FF0000"/>
                </a:solidFill>
              </a:rPr>
              <a:t>2017)  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>
          <a:xfrm>
            <a:off x="798080" y="37523"/>
            <a:ext cx="7568045" cy="616239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Conclusion  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489" y="948171"/>
            <a:ext cx="8229023" cy="5114636"/>
          </a:xfrm>
        </p:spPr>
        <p:txBody>
          <a:bodyPr>
            <a:noAutofit/>
          </a:bodyPr>
          <a:lstStyle/>
          <a:p>
            <a:pPr eaLnBrk="1" hangingPunct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The CDR required several years and contains</a:t>
            </a:r>
          </a:p>
          <a:p>
            <a:pPr lvl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CLIC concept and key issues/feasibility</a:t>
            </a:r>
          </a:p>
          <a:p>
            <a:pPr lvl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Detailed description of the machine</a:t>
            </a:r>
          </a:p>
          <a:p>
            <a:pPr lvl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Technical description of the key components</a:t>
            </a:r>
          </a:p>
          <a:p>
            <a:pPr lvl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Project considerations: cost, </a:t>
            </a:r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p</a:t>
            </a:r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ower consumption, schedule, site, strategy </a:t>
            </a:r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and </a:t>
            </a:r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plans</a:t>
            </a:r>
          </a:p>
          <a:p>
            <a:pPr lvl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The (potential) physics case</a:t>
            </a:r>
          </a:p>
          <a:p>
            <a:pPr lvl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A detailed detector description</a:t>
            </a:r>
          </a:p>
          <a:p>
            <a:pPr lvl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A detailed analysis of the detector performance</a:t>
            </a:r>
          </a:p>
          <a:p>
            <a:pPr lvl="1"/>
            <a:endParaRPr lang="en-US" sz="1800" dirty="0" smtClean="0">
              <a:ea typeface="ＭＳ Ｐゴシック" pitchFamily="-105" charset="-128"/>
              <a:cs typeface="ＭＳ Ｐゴシック" pitchFamily="-105" charset="-128"/>
            </a:endParaRPr>
          </a:p>
          <a:p>
            <a:r>
              <a:rPr lang="en-US" sz="2000" dirty="0" smtClean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Essential prerequisites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Dedication of collaborators 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Advisory committee</a:t>
            </a:r>
          </a:p>
          <a:p>
            <a:pPr lvl="1" eaLnBrk="1" hangingPunct="1">
              <a:buFont typeface="Arial" pitchFamily="-105" charset="0"/>
              <a:buNone/>
            </a:pP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 Accelerating Structure</a:t>
            </a:r>
            <a:endParaRPr lang="fr-FR" dirty="0" smtClean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  <p:pic>
        <p:nvPicPr>
          <p:cNvPr id="12" name="Picture 3" descr="\\CERN\dfs\Workspaces\w\Wuensch\Talks\2011\LC school 2011\from others\DSC045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4100" y="689848"/>
            <a:ext cx="7801136" cy="2828984"/>
          </a:xfrm>
          <a:prstGeom prst="rect">
            <a:avLst/>
          </a:prstGeom>
          <a:noFill/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" name="Picture 12" descr="p1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1134" y="3546873"/>
            <a:ext cx="4044102" cy="30988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17500" y="3708400"/>
            <a:ext cx="4394200" cy="264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Loaded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gradient 100MV/m</a:t>
            </a:r>
          </a:p>
          <a:p>
            <a:endParaRPr lang="fr-FR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Require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(soft) breakdown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probability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p≤3x10</a:t>
            </a:r>
            <a:r>
              <a:rPr lang="fr-FR" baseline="30000" dirty="0" smtClean="0">
                <a:latin typeface="Calibri" charset="0"/>
                <a:ea typeface="Calibri" charset="0"/>
                <a:cs typeface="Calibri" charset="0"/>
              </a:rPr>
              <a:t>-7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m</a:t>
            </a:r>
            <a:r>
              <a:rPr lang="fr-FR" baseline="30000" dirty="0" smtClean="0">
                <a:latin typeface="Calibri" charset="0"/>
                <a:ea typeface="Calibri" charset="0"/>
                <a:cs typeface="Calibri" charset="0"/>
              </a:rPr>
              <a:t>-1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pulse</a:t>
            </a:r>
            <a:r>
              <a:rPr lang="fr-FR" baseline="30000" dirty="0" smtClean="0">
                <a:latin typeface="Calibri" charset="0"/>
                <a:ea typeface="Calibri" charset="0"/>
                <a:cs typeface="Calibri" charset="0"/>
              </a:rPr>
              <a:t>-1</a:t>
            </a:r>
          </a:p>
          <a:p>
            <a:pPr>
              <a:lnSpc>
                <a:spcPct val="90000"/>
              </a:lnSpc>
            </a:pPr>
            <a:endParaRPr lang="fr-FR" sz="200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Structure design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based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on </a:t>
            </a:r>
            <a:r>
              <a:rPr lang="fr-FR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empirical</a:t>
            </a:r>
            <a:r>
              <a:rPr lang="fr-FR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constraints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, not first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principle</a:t>
            </a:r>
            <a:endParaRPr lang="fr-FR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fr-FR" baseline="3000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fr-FR" dirty="0" err="1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Experiments</a:t>
            </a:r>
            <a:r>
              <a:rPr lang="fr-FR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 are essential to </a:t>
            </a:r>
            <a:r>
              <a:rPr lang="fr-FR" dirty="0" err="1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confirm</a:t>
            </a:r>
            <a:r>
              <a:rPr lang="fr-FR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 the structure performance</a:t>
            </a:r>
            <a:endParaRPr lang="fr-FR" baseline="30000" dirty="0" smtClean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Achieved Gradient for CLIC</a:t>
            </a:r>
            <a:endParaRPr lang="en-US" dirty="0"/>
          </a:p>
        </p:txBody>
      </p:sp>
      <p:pic>
        <p:nvPicPr>
          <p:cNvPr id="23" name="Picture 22" descr="BDR_Graph_30_08_2012.png"/>
          <p:cNvPicPr>
            <a:picLocks noChangeAspect="1"/>
          </p:cNvPicPr>
          <p:nvPr/>
        </p:nvPicPr>
        <p:blipFill>
          <a:blip r:embed="rId2"/>
          <a:srcRect l="3935" t="5344" r="8363" b="2672"/>
          <a:stretch>
            <a:fillRect/>
          </a:stretch>
        </p:blipFill>
        <p:spPr>
          <a:xfrm>
            <a:off x="47841" y="712012"/>
            <a:ext cx="7318860" cy="4239622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 rot="10800000">
            <a:off x="4521200" y="2743200"/>
            <a:ext cx="2855824" cy="2064510"/>
          </a:xfrm>
          <a:prstGeom prst="straightConnector1">
            <a:avLst/>
          </a:prstGeom>
          <a:ln w="5080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Donut 26"/>
          <p:cNvSpPr/>
          <p:nvPr/>
        </p:nvSpPr>
        <p:spPr>
          <a:xfrm>
            <a:off x="3837076" y="2401241"/>
            <a:ext cx="1433423" cy="742767"/>
          </a:xfrm>
          <a:prstGeom prst="donut">
            <a:avLst>
              <a:gd name="adj" fmla="val 9698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5969000" y="2464165"/>
            <a:ext cx="1206500" cy="742767"/>
          </a:xfrm>
          <a:prstGeom prst="donut">
            <a:avLst>
              <a:gd name="adj" fmla="val 969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33138" y="683549"/>
            <a:ext cx="221086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Tests at KEK and SLAC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175500" y="1485900"/>
            <a:ext cx="1968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Measurements scaled according to</a:t>
            </a:r>
            <a:endParaRPr lang="en-US" sz="2000" dirty="0"/>
          </a:p>
        </p:txBody>
      </p:sp>
      <p:pic>
        <p:nvPicPr>
          <p:cNvPr id="36" name="Picture 35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1622" y="2501563"/>
            <a:ext cx="1792378" cy="655145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6846977" y="4833110"/>
            <a:ext cx="2210862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Unloaded 106MV/m</a:t>
            </a:r>
          </a:p>
          <a:p>
            <a:r>
              <a:rPr lang="en-US" dirty="0" smtClean="0"/>
              <a:t>With loading 0-16% less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/>
        </p:nvGraphicFramePr>
        <p:xfrm>
          <a:off x="0" y="5072834"/>
          <a:ext cx="6591300" cy="17978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7900"/>
                <a:gridCol w="1854200"/>
                <a:gridCol w="2489200"/>
              </a:tblGrid>
              <a:tr h="695506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Simple early</a:t>
                      </a:r>
                      <a:r>
                        <a:rPr lang="en-US" sz="1600" baseline="0" dirty="0" smtClean="0"/>
                        <a:t> design to get started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More efficient fully </a:t>
                      </a:r>
                      <a:r>
                        <a:rPr lang="en-US" sz="1600" dirty="0" err="1" smtClean="0"/>
                        <a:t>optimised</a:t>
                      </a:r>
                      <a:r>
                        <a:rPr lang="en-US" sz="1600" dirty="0" smtClean="0"/>
                        <a:t> structure</a:t>
                      </a:r>
                      <a:endParaRPr lang="en-US" sz="1600" dirty="0"/>
                    </a:p>
                  </a:txBody>
                  <a:tcPr/>
                </a:tc>
              </a:tr>
              <a:tr h="39370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No damping waveguides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T18</a:t>
                      </a:r>
                      <a:endParaRPr lang="en-US" sz="24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T24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451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Damping waveguides 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TD18</a:t>
                      </a:r>
                      <a:endParaRPr lang="en-US" sz="2400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FF"/>
                          </a:solidFill>
                        </a:rPr>
                        <a:t>TD24</a:t>
                      </a:r>
                      <a:r>
                        <a:rPr lang="en-US" sz="2400" dirty="0" smtClean="0"/>
                        <a:t> = CLIC goal</a:t>
                      </a:r>
                      <a:endParaRPr lang="en-US" sz="24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CLIC Test Facility (CTF3)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8217" y="1190677"/>
            <a:ext cx="7410931" cy="5383190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629" y="992553"/>
            <a:ext cx="2941596" cy="1711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1" name="Straight Connector 10"/>
          <p:cNvCxnSpPr/>
          <p:nvPr/>
        </p:nvCxnSpPr>
        <p:spPr>
          <a:xfrm>
            <a:off x="4237031" y="3451096"/>
            <a:ext cx="257352" cy="205970"/>
          </a:xfrm>
          <a:prstGeom prst="line">
            <a:avLst/>
          </a:prstGeom>
          <a:ln>
            <a:solidFill>
              <a:srgbClr val="00187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210198" y="2921108"/>
            <a:ext cx="1062330" cy="547153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4 A, 1.4</a:t>
            </a:r>
            <a:r>
              <a:rPr lang="en-GB" sz="1400" dirty="0" smtClean="0">
                <a:solidFill>
                  <a:srgbClr val="00187E"/>
                </a:solidFill>
                <a:latin typeface="Calibri"/>
                <a:cs typeface="Calibri"/>
              </a:rPr>
              <a:t>us</a:t>
            </a:r>
            <a:endParaRPr lang="en-GB" sz="1400" dirty="0" smtClean="0">
              <a:solidFill>
                <a:srgbClr val="00187E"/>
              </a:solidFill>
              <a:latin typeface="Calibri"/>
              <a:ea typeface="+mn-ea"/>
              <a:cs typeface="Calibri"/>
            </a:endParaRPr>
          </a:p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120 </a:t>
            </a:r>
            <a:r>
              <a:rPr lang="en-GB" sz="1400" dirty="0" err="1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MeV</a:t>
            </a:r>
            <a:endParaRPr lang="en-GB" sz="1400" dirty="0">
              <a:latin typeface="Calibri"/>
              <a:ea typeface="+mn-ea"/>
              <a:cs typeface="Calibri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425819" y="3545165"/>
            <a:ext cx="541675" cy="137648"/>
          </a:xfrm>
          <a:prstGeom prst="line">
            <a:avLst/>
          </a:prstGeom>
          <a:ln>
            <a:solidFill>
              <a:srgbClr val="00187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5907592" y="3590178"/>
            <a:ext cx="1071547" cy="547153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30 A, 140</a:t>
            </a:r>
            <a:r>
              <a:rPr lang="en-GB" sz="1400" dirty="0" smtClean="0">
                <a:solidFill>
                  <a:srgbClr val="00187E"/>
                </a:solidFill>
                <a:latin typeface="Calibri"/>
                <a:cs typeface="Calibri"/>
              </a:rPr>
              <a:t> ns</a:t>
            </a:r>
            <a:endParaRPr lang="en-GB" sz="1400" dirty="0" smtClean="0">
              <a:solidFill>
                <a:srgbClr val="00187E"/>
              </a:solidFill>
              <a:latin typeface="Calibri"/>
              <a:ea typeface="+mn-ea"/>
              <a:cs typeface="Calibri"/>
            </a:endParaRPr>
          </a:p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120 </a:t>
            </a:r>
            <a:r>
              <a:rPr lang="en-GB" sz="1400" dirty="0" err="1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MeV</a:t>
            </a:r>
            <a:endParaRPr lang="en-GB" sz="1400" dirty="0">
              <a:latin typeface="Calibri"/>
              <a:ea typeface="+mn-ea"/>
              <a:cs typeface="Calibri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3225641" y="5081554"/>
            <a:ext cx="797798" cy="248830"/>
          </a:xfrm>
          <a:prstGeom prst="line">
            <a:avLst/>
          </a:prstGeom>
          <a:ln>
            <a:solidFill>
              <a:srgbClr val="00187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188303" y="5615219"/>
            <a:ext cx="1084225" cy="547153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30 A, 140</a:t>
            </a:r>
            <a:r>
              <a:rPr lang="en-GB" sz="1400" dirty="0" smtClean="0">
                <a:solidFill>
                  <a:srgbClr val="00187E"/>
                </a:solidFill>
                <a:latin typeface="Calibri"/>
                <a:cs typeface="Calibri"/>
              </a:rPr>
              <a:t> ns</a:t>
            </a:r>
            <a:endParaRPr lang="en-GB" sz="1400" dirty="0" smtClean="0">
              <a:solidFill>
                <a:srgbClr val="00187E"/>
              </a:solidFill>
              <a:latin typeface="Calibri"/>
              <a:ea typeface="+mn-ea"/>
              <a:cs typeface="Calibri"/>
            </a:endParaRPr>
          </a:p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60 </a:t>
            </a:r>
            <a:r>
              <a:rPr lang="en-GB" sz="1400" dirty="0" err="1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MeV</a:t>
            </a:r>
            <a:endParaRPr lang="en-GB" sz="1400" dirty="0">
              <a:latin typeface="Calibri"/>
              <a:ea typeface="+mn-ea"/>
              <a:cs typeface="Calibri"/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8461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>
          <a:xfrm>
            <a:off x="798080" y="37523"/>
            <a:ext cx="7568045" cy="616239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Contents of Volume 1  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489" y="948171"/>
            <a:ext cx="8229023" cy="5114636"/>
          </a:xfrm>
        </p:spPr>
        <p:txBody>
          <a:bodyPr>
            <a:noAutofit/>
          </a:bodyPr>
          <a:lstStyle/>
          <a:p>
            <a:pPr eaLnBrk="1" hangingPunct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Introduction</a:t>
            </a:r>
          </a:p>
          <a:p>
            <a:pPr eaLnBrk="1" hangingPunct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The CLIC concept: key issues and feasibility</a:t>
            </a:r>
          </a:p>
          <a:p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Accelerator physics descriptions of the main beam </a:t>
            </a:r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complex</a:t>
            </a:r>
          </a:p>
          <a:p>
            <a:pPr lvl="1"/>
            <a:r>
              <a:rPr lang="en-US" sz="1400" dirty="0" smtClean="0">
                <a:ea typeface="ＭＳ Ｐゴシック" pitchFamily="-105" charset="-128"/>
                <a:cs typeface="ＭＳ Ｐゴシック" pitchFamily="-105" charset="-128"/>
              </a:rPr>
              <a:t>E.g. sources, damping rings, beam delivery system, …</a:t>
            </a:r>
          </a:p>
          <a:p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Accelerator physics descriptions of the</a:t>
            </a:r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 drive </a:t>
            </a:r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beam </a:t>
            </a:r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complex</a:t>
            </a:r>
          </a:p>
          <a:p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Technical description of the accelerator</a:t>
            </a:r>
          </a:p>
          <a:p>
            <a:pPr lvl="1"/>
            <a:r>
              <a:rPr lang="en-US" sz="1400" dirty="0" smtClean="0">
                <a:ea typeface="ＭＳ Ｐゴシック" pitchFamily="-105" charset="-128"/>
                <a:cs typeface="ＭＳ Ｐゴシック" pitchFamily="-105" charset="-128"/>
              </a:rPr>
              <a:t>E.g. accelerating structures, modules, …</a:t>
            </a:r>
          </a:p>
          <a:p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Civil engineering and technical services</a:t>
            </a:r>
          </a:p>
          <a:p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CLIC technologies demonstrated at CTF3</a:t>
            </a:r>
          </a:p>
          <a:p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Energy scanning</a:t>
            </a:r>
          </a:p>
          <a:p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Staged construction</a:t>
            </a:r>
          </a:p>
          <a:p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Appendices, e.g. Parameters</a:t>
            </a:r>
          </a:p>
          <a:p>
            <a:endParaRPr lang="en-US" sz="1800" dirty="0" smtClean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buNone/>
            </a:pPr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Total 813 pages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Drive Beam </a:t>
            </a:r>
            <a:r>
              <a:rPr lang="en-US" sz="4000" dirty="0" err="1" smtClean="0"/>
              <a:t>Linac</a:t>
            </a:r>
            <a:endParaRPr lang="en-US" sz="4000" dirty="0"/>
          </a:p>
        </p:txBody>
      </p:sp>
      <p:sp>
        <p:nvSpPr>
          <p:cNvPr id="53" name="Content Placeholder 2"/>
          <p:cNvSpPr>
            <a:spLocks noGrp="1"/>
          </p:cNvSpPr>
          <p:nvPr>
            <p:ph idx="4294967295"/>
          </p:nvPr>
        </p:nvSpPr>
        <p:spPr>
          <a:xfrm>
            <a:off x="6442338" y="4957453"/>
            <a:ext cx="2425700" cy="159543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533400" indent="-533400">
              <a:buNone/>
            </a:pPr>
            <a:r>
              <a:rPr lang="en-GB" sz="1800" dirty="0" smtClean="0">
                <a:latin typeface="Calibri" charset="0"/>
                <a:cs typeface="ＭＳ Ｐゴシック" charset="-128"/>
              </a:rPr>
              <a:t>95.3% RF to beam efficiency</a:t>
            </a:r>
          </a:p>
          <a:p>
            <a:pPr marL="533400" indent="-533400">
              <a:buNone/>
            </a:pPr>
            <a:r>
              <a:rPr lang="en-GB" sz="1800" dirty="0" smtClean="0">
                <a:latin typeface="Calibri" charset="0"/>
                <a:cs typeface="ＭＳ Ｐゴシック" charset="-128"/>
              </a:rPr>
              <a:t>No instabilities</a:t>
            </a:r>
          </a:p>
          <a:p>
            <a:pPr marL="533400" indent="-533400">
              <a:buNone/>
            </a:pPr>
            <a:r>
              <a:rPr lang="en-GB" sz="1800" dirty="0" smtClean="0">
                <a:latin typeface="Calibri" charset="0"/>
                <a:cs typeface="ＭＳ Ｐゴシック" charset="-128"/>
              </a:rPr>
              <a:t>Phase switch works OK </a:t>
            </a: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3851538" y="2237184"/>
            <a:ext cx="4792923" cy="2720269"/>
            <a:chOff x="-3" y="1652"/>
            <a:chExt cx="2323" cy="1054"/>
          </a:xfrm>
        </p:grpSpPr>
        <p:pic>
          <p:nvPicPr>
            <p:cNvPr id="44" name="Picture 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652"/>
              <a:ext cx="2320" cy="1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" name="Rectangle 22"/>
            <p:cNvSpPr>
              <a:spLocks noChangeArrowheads="1"/>
            </p:cNvSpPr>
            <p:nvPr/>
          </p:nvSpPr>
          <p:spPr bwMode="auto">
            <a:xfrm>
              <a:off x="-3" y="1683"/>
              <a:ext cx="127" cy="24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endParaRPr lang="fr-FR" sz="1800">
                <a:latin typeface="Times New Roman" charset="0"/>
              </a:endParaRPr>
            </a:p>
          </p:txBody>
        </p:sp>
      </p:grpSp>
      <p:pic>
        <p:nvPicPr>
          <p:cNvPr id="24" name="Picture 23" descr="2010MeasureFBon_modified_factor8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00251"/>
            <a:ext cx="6062500" cy="2550685"/>
          </a:xfrm>
          <a:prstGeom prst="rect">
            <a:avLst/>
          </a:prstGeom>
        </p:spPr>
      </p:pic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4218858" y="678039"/>
            <a:ext cx="3172542" cy="2251540"/>
            <a:chOff x="379" y="3029"/>
            <a:chExt cx="1410" cy="686"/>
          </a:xfrm>
        </p:grpSpPr>
        <p:sp>
          <p:nvSpPr>
            <p:cNvPr id="30" name="Line 25"/>
            <p:cNvSpPr>
              <a:spLocks noChangeAspect="1" noChangeShapeType="1"/>
            </p:cNvSpPr>
            <p:nvPr/>
          </p:nvSpPr>
          <p:spPr bwMode="auto">
            <a:xfrm flipV="1">
              <a:off x="1547" y="3127"/>
              <a:ext cx="242" cy="2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diamond" w="med" len="med"/>
              <a:tailEnd type="diamond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Rectangle 26"/>
            <p:cNvSpPr>
              <a:spLocks noChangeArrowheads="1"/>
            </p:cNvSpPr>
            <p:nvPr/>
          </p:nvSpPr>
          <p:spPr bwMode="auto">
            <a:xfrm>
              <a:off x="1476" y="3090"/>
              <a:ext cx="262" cy="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000">
                  <a:solidFill>
                    <a:schemeClr val="bg1"/>
                  </a:solidFill>
                </a:rPr>
                <a:t>10 m</a:t>
              </a:r>
              <a:endParaRPr lang="en-US" sz="1000" noProof="1">
                <a:solidFill>
                  <a:schemeClr val="bg1"/>
                </a:solidFill>
              </a:endParaRPr>
            </a:p>
          </p:txBody>
        </p:sp>
        <p:grpSp>
          <p:nvGrpSpPr>
            <p:cNvPr id="5" name="Group 27"/>
            <p:cNvGrpSpPr>
              <a:grpSpLocks/>
            </p:cNvGrpSpPr>
            <p:nvPr/>
          </p:nvGrpSpPr>
          <p:grpSpPr bwMode="auto">
            <a:xfrm>
              <a:off x="379" y="3029"/>
              <a:ext cx="1268" cy="686"/>
              <a:chOff x="1230" y="1271"/>
              <a:chExt cx="1268" cy="686"/>
            </a:xfrm>
          </p:grpSpPr>
          <p:pic>
            <p:nvPicPr>
              <p:cNvPr id="33" name="Picture 28" descr="beam_loading_MKS06_power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230" y="1271"/>
                <a:ext cx="1268" cy="48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36" name="Line 31"/>
              <p:cNvSpPr>
                <a:spLocks noChangeShapeType="1"/>
              </p:cNvSpPr>
              <p:nvPr/>
            </p:nvSpPr>
            <p:spPr bwMode="auto">
              <a:xfrm flipH="1">
                <a:off x="1538" y="1332"/>
                <a:ext cx="446" cy="625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0" name="Line 31"/>
          <p:cNvSpPr>
            <a:spLocks noChangeShapeType="1"/>
          </p:cNvSpPr>
          <p:nvPr/>
        </p:nvSpPr>
        <p:spPr bwMode="auto">
          <a:xfrm flipH="1" flipV="1">
            <a:off x="6442338" y="2010216"/>
            <a:ext cx="874454" cy="906153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-224167" y="3300967"/>
            <a:ext cx="778428" cy="369332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93557" y="4402885"/>
            <a:ext cx="2787943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Pulse current measurement</a:t>
            </a:r>
            <a:endParaRPr lang="en-US" dirty="0"/>
          </a:p>
        </p:txBody>
      </p:sp>
      <p:pic>
        <p:nvPicPr>
          <p:cNvPr id="20" name="Picture 6" descr="DSC_015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1483" y="649205"/>
            <a:ext cx="2980017" cy="3465594"/>
          </a:xfrm>
          <a:prstGeom prst="rect">
            <a:avLst/>
          </a:prstGeom>
          <a:noFill/>
        </p:spPr>
      </p:pic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Drive Beam Combination in CTF3</a:t>
            </a:r>
            <a:endParaRPr lang="en-US" sz="4000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>
          <a:xfrm>
            <a:off x="-32633" y="6511174"/>
            <a:ext cx="5791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  <p:pic>
        <p:nvPicPr>
          <p:cNvPr id="36" name="Picture 35" descr="combination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4" y="699083"/>
            <a:ext cx="6596601" cy="4861527"/>
          </a:xfrm>
          <a:prstGeom prst="rect">
            <a:avLst/>
          </a:prstGeom>
        </p:spPr>
      </p:pic>
      <p:cxnSp>
        <p:nvCxnSpPr>
          <p:cNvPr id="38" name="Straight Arrow Connector 37"/>
          <p:cNvCxnSpPr/>
          <p:nvPr/>
        </p:nvCxnSpPr>
        <p:spPr>
          <a:xfrm rot="5400000" flipH="1" flipV="1">
            <a:off x="51049" y="3148720"/>
            <a:ext cx="2693491" cy="158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 flipH="1" flipV="1">
            <a:off x="1353643" y="2856709"/>
            <a:ext cx="2575918" cy="1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5400000" flipH="1" flipV="1">
            <a:off x="3254800" y="2993601"/>
            <a:ext cx="1948600" cy="15239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10800000" flipV="1">
            <a:off x="5924508" y="3951763"/>
            <a:ext cx="1396996" cy="5437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67818" y="4514000"/>
            <a:ext cx="1721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End of </a:t>
            </a:r>
            <a:r>
              <a:rPr lang="en-US" dirty="0" err="1" smtClean="0">
                <a:solidFill>
                  <a:srgbClr val="0000FF"/>
                </a:solidFill>
              </a:rPr>
              <a:t>linac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890426" y="4144668"/>
            <a:ext cx="1590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Delay loop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264308" y="3961033"/>
            <a:ext cx="227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After delay loop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804697" y="3569732"/>
            <a:ext cx="1863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combiner ring</a:t>
            </a:r>
            <a:endParaRPr lang="en-US" dirty="0"/>
          </a:p>
        </p:txBody>
      </p:sp>
      <p:grpSp>
        <p:nvGrpSpPr>
          <p:cNvPr id="3" name="Group 36"/>
          <p:cNvGrpSpPr>
            <a:grpSpLocks/>
          </p:cNvGrpSpPr>
          <p:nvPr/>
        </p:nvGrpSpPr>
        <p:grpSpPr bwMode="auto">
          <a:xfrm>
            <a:off x="5180391" y="5549648"/>
            <a:ext cx="3350211" cy="1256977"/>
            <a:chOff x="33340" y="1915857"/>
            <a:chExt cx="2405063" cy="920749"/>
          </a:xfrm>
        </p:grpSpPr>
        <p:grpSp>
          <p:nvGrpSpPr>
            <p:cNvPr id="4" name="Group 224"/>
            <p:cNvGrpSpPr>
              <a:grpSpLocks/>
            </p:cNvGrpSpPr>
            <p:nvPr/>
          </p:nvGrpSpPr>
          <p:grpSpPr bwMode="auto">
            <a:xfrm>
              <a:off x="33340" y="1915857"/>
              <a:ext cx="2405063" cy="920749"/>
              <a:chOff x="3750" y="2279"/>
              <a:chExt cx="1805" cy="704"/>
            </a:xfrm>
          </p:grpSpPr>
          <p:sp>
            <p:nvSpPr>
              <p:cNvPr id="59" name="Text Box 158"/>
              <p:cNvSpPr txBox="1">
                <a:spLocks noChangeArrowheads="1"/>
              </p:cNvSpPr>
              <p:nvPr/>
            </p:nvSpPr>
            <p:spPr bwMode="auto">
              <a:xfrm>
                <a:off x="4667" y="2730"/>
                <a:ext cx="526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b="1" dirty="0">
                    <a:solidFill>
                      <a:srgbClr val="3333FF"/>
                    </a:solidFill>
                  </a:rPr>
                  <a:t>30A</a:t>
                </a:r>
              </a:p>
            </p:txBody>
          </p:sp>
          <p:sp>
            <p:nvSpPr>
              <p:cNvPr id="60" name="Rectangle 42"/>
              <p:cNvSpPr>
                <a:spLocks noChangeArrowheads="1"/>
              </p:cNvSpPr>
              <p:nvPr/>
            </p:nvSpPr>
            <p:spPr bwMode="auto">
              <a:xfrm>
                <a:off x="3794" y="2634"/>
                <a:ext cx="136" cy="8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1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Line 43"/>
              <p:cNvSpPr>
                <a:spLocks noChangeShapeType="1"/>
              </p:cNvSpPr>
              <p:nvPr/>
            </p:nvSpPr>
            <p:spPr bwMode="auto">
              <a:xfrm>
                <a:off x="3930" y="2678"/>
                <a:ext cx="224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Line 44"/>
              <p:cNvSpPr>
                <a:spLocks noChangeShapeType="1"/>
              </p:cNvSpPr>
              <p:nvPr/>
            </p:nvSpPr>
            <p:spPr bwMode="auto">
              <a:xfrm flipV="1">
                <a:off x="4154" y="2634"/>
                <a:ext cx="46" cy="4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Line 45"/>
              <p:cNvSpPr>
                <a:spLocks noChangeShapeType="1"/>
              </p:cNvSpPr>
              <p:nvPr/>
            </p:nvSpPr>
            <p:spPr bwMode="auto">
              <a:xfrm>
                <a:off x="4200" y="2634"/>
                <a:ext cx="18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Line 46"/>
              <p:cNvSpPr>
                <a:spLocks noChangeShapeType="1"/>
              </p:cNvSpPr>
              <p:nvPr/>
            </p:nvSpPr>
            <p:spPr bwMode="auto">
              <a:xfrm>
                <a:off x="4380" y="2634"/>
                <a:ext cx="46" cy="4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Line 47"/>
              <p:cNvSpPr>
                <a:spLocks noChangeShapeType="1"/>
              </p:cNvSpPr>
              <p:nvPr/>
            </p:nvSpPr>
            <p:spPr bwMode="auto">
              <a:xfrm>
                <a:off x="4426" y="2678"/>
                <a:ext cx="361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Oval 48"/>
              <p:cNvSpPr>
                <a:spLocks noChangeArrowheads="1"/>
              </p:cNvSpPr>
              <p:nvPr/>
            </p:nvSpPr>
            <p:spPr bwMode="auto">
              <a:xfrm>
                <a:off x="4426" y="2415"/>
                <a:ext cx="315" cy="26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700" dirty="0">
                    <a:solidFill>
                      <a:srgbClr val="000000"/>
                    </a:solidFill>
                  </a:rPr>
                  <a:t>DL</a:t>
                </a:r>
              </a:p>
            </p:txBody>
          </p:sp>
          <p:sp>
            <p:nvSpPr>
              <p:cNvPr id="67" name="Arc 49"/>
              <p:cNvSpPr>
                <a:spLocks/>
              </p:cNvSpPr>
              <p:nvPr/>
            </p:nvSpPr>
            <p:spPr bwMode="auto">
              <a:xfrm flipV="1">
                <a:off x="4787" y="2547"/>
                <a:ext cx="136" cy="13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rot="10800000"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1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Arc 50"/>
              <p:cNvSpPr>
                <a:spLocks/>
              </p:cNvSpPr>
              <p:nvPr/>
            </p:nvSpPr>
            <p:spPr bwMode="auto">
              <a:xfrm flipH="1">
                <a:off x="4921" y="2371"/>
                <a:ext cx="272" cy="176"/>
              </a:xfrm>
              <a:custGeom>
                <a:avLst/>
                <a:gdLst>
                  <a:gd name="T0" fmla="*/ 0 w 22024"/>
                  <a:gd name="T1" fmla="*/ 0 h 21600"/>
                  <a:gd name="T2" fmla="*/ 0 w 22024"/>
                  <a:gd name="T3" fmla="*/ 0 h 21600"/>
                  <a:gd name="T4" fmla="*/ 0 w 22024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024"/>
                  <a:gd name="T10" fmla="*/ 0 h 21600"/>
                  <a:gd name="T11" fmla="*/ 22024 w 22024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024" h="21600" fill="none" extrusionOk="0">
                    <a:moveTo>
                      <a:pt x="0" y="4"/>
                    </a:moveTo>
                    <a:cubicBezTo>
                      <a:pt x="141" y="1"/>
                      <a:pt x="282" y="-1"/>
                      <a:pt x="424" y="0"/>
                    </a:cubicBezTo>
                    <a:cubicBezTo>
                      <a:pt x="12353" y="0"/>
                      <a:pt x="22024" y="9670"/>
                      <a:pt x="22024" y="21600"/>
                    </a:cubicBezTo>
                  </a:path>
                  <a:path w="22024" h="21600" stroke="0" extrusionOk="0">
                    <a:moveTo>
                      <a:pt x="0" y="4"/>
                    </a:moveTo>
                    <a:cubicBezTo>
                      <a:pt x="141" y="1"/>
                      <a:pt x="282" y="-1"/>
                      <a:pt x="424" y="0"/>
                    </a:cubicBezTo>
                    <a:cubicBezTo>
                      <a:pt x="12353" y="0"/>
                      <a:pt x="22024" y="9670"/>
                      <a:pt x="22024" y="21600"/>
                    </a:cubicBezTo>
                    <a:lnTo>
                      <a:pt x="424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1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Oval 51"/>
              <p:cNvSpPr>
                <a:spLocks noChangeArrowheads="1"/>
              </p:cNvSpPr>
              <p:nvPr/>
            </p:nvSpPr>
            <p:spPr bwMode="auto">
              <a:xfrm>
                <a:off x="4967" y="2371"/>
                <a:ext cx="541" cy="529"/>
              </a:xfrm>
              <a:prstGeom prst="ellips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1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Line 53"/>
              <p:cNvSpPr>
                <a:spLocks noChangeShapeType="1"/>
              </p:cNvSpPr>
              <p:nvPr/>
            </p:nvSpPr>
            <p:spPr bwMode="auto">
              <a:xfrm flipH="1">
                <a:off x="4655" y="2900"/>
                <a:ext cx="583" cy="1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Line 54"/>
              <p:cNvSpPr>
                <a:spLocks noChangeShapeType="1"/>
              </p:cNvSpPr>
              <p:nvPr/>
            </p:nvSpPr>
            <p:spPr bwMode="auto">
              <a:xfrm>
                <a:off x="3974" y="2591"/>
                <a:ext cx="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" name="Group 60"/>
              <p:cNvGrpSpPr>
                <a:grpSpLocks/>
              </p:cNvGrpSpPr>
              <p:nvPr/>
            </p:nvGrpSpPr>
            <p:grpSpPr bwMode="auto">
              <a:xfrm>
                <a:off x="3750" y="2279"/>
                <a:ext cx="1805" cy="704"/>
                <a:chOff x="1200" y="2592"/>
                <a:chExt cx="1920" cy="768"/>
              </a:xfrm>
            </p:grpSpPr>
            <p:sp>
              <p:nvSpPr>
                <p:cNvPr id="74" name="Rectangle 61"/>
                <p:cNvSpPr>
                  <a:spLocks noChangeArrowheads="1"/>
                </p:cNvSpPr>
                <p:nvPr/>
              </p:nvSpPr>
              <p:spPr bwMode="auto">
                <a:xfrm>
                  <a:off x="1632" y="3120"/>
                  <a:ext cx="816" cy="240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r"/>
                  <a:endParaRPr lang="en-US" sz="21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5" name="Rectangle 62"/>
                <p:cNvSpPr>
                  <a:spLocks noChangeArrowheads="1"/>
                </p:cNvSpPr>
                <p:nvPr/>
              </p:nvSpPr>
              <p:spPr bwMode="auto">
                <a:xfrm>
                  <a:off x="1200" y="3120"/>
                  <a:ext cx="432" cy="1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r"/>
                  <a:endParaRPr lang="en-US" sz="21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6" name="Line 63"/>
                <p:cNvSpPr>
                  <a:spLocks noChangeShapeType="1"/>
                </p:cNvSpPr>
                <p:nvPr/>
              </p:nvSpPr>
              <p:spPr bwMode="auto">
                <a:xfrm flipV="1">
                  <a:off x="1200" y="2880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Line 64"/>
                <p:cNvSpPr>
                  <a:spLocks noChangeShapeType="1"/>
                </p:cNvSpPr>
                <p:nvPr/>
              </p:nvSpPr>
              <p:spPr bwMode="auto">
                <a:xfrm>
                  <a:off x="3120" y="2592"/>
                  <a:ext cx="0" cy="7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Line 65"/>
                <p:cNvSpPr>
                  <a:spLocks noChangeShapeType="1"/>
                </p:cNvSpPr>
                <p:nvPr/>
              </p:nvSpPr>
              <p:spPr bwMode="auto">
                <a:xfrm>
                  <a:off x="2448" y="3360"/>
                  <a:ext cx="67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Line 66"/>
                <p:cNvSpPr>
                  <a:spLocks noChangeShapeType="1"/>
                </p:cNvSpPr>
                <p:nvPr/>
              </p:nvSpPr>
              <p:spPr bwMode="auto">
                <a:xfrm>
                  <a:off x="1200" y="2880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824" y="2592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Line 68"/>
                <p:cNvSpPr>
                  <a:spLocks noChangeShapeType="1"/>
                </p:cNvSpPr>
                <p:nvPr/>
              </p:nvSpPr>
              <p:spPr bwMode="auto">
                <a:xfrm>
                  <a:off x="1824" y="2592"/>
                  <a:ext cx="12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73" name="Rectangle 52"/>
              <p:cNvSpPr>
                <a:spLocks noChangeArrowheads="1"/>
              </p:cNvSpPr>
              <p:nvPr/>
            </p:nvSpPr>
            <p:spPr bwMode="auto">
              <a:xfrm>
                <a:off x="4488" y="2894"/>
                <a:ext cx="180" cy="4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100" b="1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8" name="TextBox 41"/>
            <p:cNvSpPr txBox="1">
              <a:spLocks noChangeArrowheads="1"/>
            </p:cNvSpPr>
            <p:nvPr/>
          </p:nvSpPr>
          <p:spPr bwMode="auto">
            <a:xfrm>
              <a:off x="1763713" y="2184400"/>
              <a:ext cx="441055" cy="270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CR</a:t>
              </a:r>
            </a:p>
          </p:txBody>
        </p:sp>
      </p:grpSp>
      <p:cxnSp>
        <p:nvCxnSpPr>
          <p:cNvPr id="94" name="Straight Arrow Connector 93"/>
          <p:cNvCxnSpPr/>
          <p:nvPr/>
        </p:nvCxnSpPr>
        <p:spPr>
          <a:xfrm rot="16200000" flipH="1">
            <a:off x="6721508" y="5053038"/>
            <a:ext cx="2445252" cy="4273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>
            <a:off x="1890426" y="4883332"/>
            <a:ext cx="4320800" cy="126940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>
            <a:off x="2794001" y="4514000"/>
            <a:ext cx="3794936" cy="1247717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>
            <a:off x="4305300" y="4343065"/>
            <a:ext cx="2910061" cy="15551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660" y="5783405"/>
            <a:ext cx="342534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29 A reached, routinely 25A</a:t>
            </a:r>
          </a:p>
        </p:txBody>
      </p:sp>
      <p:pic>
        <p:nvPicPr>
          <p:cNvPr id="46" name="Picture 11" descr="DSCN589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35096" y="990027"/>
            <a:ext cx="2589089" cy="1741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Date Placeholder 4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GB" sz="4000" dirty="0" smtClean="0">
                <a:latin typeface="Calibri" charset="0"/>
                <a:cs typeface="ＭＳ Ｐゴシック" charset="-128"/>
              </a:rPr>
              <a:t>TBL: Drive Beam Deceleration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1651000" y="6594475"/>
            <a:ext cx="5791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012241" y="2039058"/>
            <a:ext cx="2929518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Now 13 PETS are installed</a:t>
            </a:r>
          </a:p>
          <a:p>
            <a:endParaRPr lang="en-US" dirty="0" smtClean="0"/>
          </a:p>
          <a:p>
            <a:r>
              <a:rPr lang="en-US" dirty="0" smtClean="0"/>
              <a:t>Final goal is 50% deceleration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9900" y="3479800"/>
            <a:ext cx="3060700" cy="31393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Measured in TBL:</a:t>
            </a:r>
          </a:p>
          <a:p>
            <a:r>
              <a:rPr lang="en-US" dirty="0" smtClean="0"/>
              <a:t>Up to 21A current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optics understood</a:t>
            </a:r>
          </a:p>
          <a:p>
            <a:pPr>
              <a:buFont typeface="Arial"/>
              <a:buChar char="•"/>
            </a:pPr>
            <a:r>
              <a:rPr lang="en-US" dirty="0" smtClean="0"/>
              <a:t> no losses in TBL</a:t>
            </a:r>
          </a:p>
          <a:p>
            <a:endParaRPr lang="en-US" dirty="0" smtClean="0"/>
          </a:p>
          <a:p>
            <a:r>
              <a:rPr lang="en-US" dirty="0" smtClean="0"/>
              <a:t>On-off mechanism verified</a:t>
            </a:r>
          </a:p>
          <a:p>
            <a:endParaRPr lang="en-US" dirty="0" smtClean="0"/>
          </a:p>
          <a:p>
            <a:r>
              <a:rPr lang="en-US" dirty="0" smtClean="0"/>
              <a:t>Good agreement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power production in PETS</a:t>
            </a:r>
          </a:p>
          <a:p>
            <a:pPr>
              <a:buFont typeface="Arial"/>
              <a:buChar char="•"/>
            </a:pPr>
            <a:r>
              <a:rPr lang="en-US" dirty="0" smtClean="0"/>
              <a:t> beam current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beam deceleration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12241" y="950628"/>
            <a:ext cx="2929518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US" dirty="0" smtClean="0"/>
              <a:t>With 9 PETS, 21 A</a:t>
            </a:r>
          </a:p>
          <a:p>
            <a:endParaRPr lang="en-US" dirty="0" smtClean="0"/>
          </a:p>
          <a:p>
            <a:r>
              <a:rPr lang="en-US" dirty="0" smtClean="0"/>
              <a:t>~26% deceleration</a:t>
            </a:r>
          </a:p>
        </p:txBody>
      </p:sp>
      <p:pic>
        <p:nvPicPr>
          <p:cNvPr id="12" name="Picture 11" descr="P10000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996" y="645697"/>
            <a:ext cx="3402861" cy="258617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71772" y="3104871"/>
            <a:ext cx="5153017" cy="3524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Arrow Connector 16"/>
          <p:cNvCxnSpPr/>
          <p:nvPr/>
        </p:nvCxnSpPr>
        <p:spPr>
          <a:xfrm rot="5400000" flipH="1" flipV="1">
            <a:off x="4352030" y="4701002"/>
            <a:ext cx="2459796" cy="1588"/>
          </a:xfrm>
          <a:prstGeom prst="straightConnector1">
            <a:avLst/>
          </a:prstGeom>
          <a:ln w="4445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418119" y="4318000"/>
            <a:ext cx="1188243" cy="830997"/>
          </a:xfrm>
          <a:prstGeom prst="rect">
            <a:avLst/>
          </a:prstGeom>
          <a:noFill/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/>
            <a:r>
              <a:rPr lang="en-US" dirty="0" smtClean="0">
                <a:solidFill>
                  <a:srgbClr val="00187E"/>
                </a:solidFill>
                <a:latin typeface="Calibri" pitchFamily="34" charset="0"/>
                <a:cs typeface="Arial" pitchFamily="34" charset="0"/>
              </a:rPr>
              <a:t>~ 30 </a:t>
            </a:r>
            <a:r>
              <a:rPr lang="en-US" dirty="0" err="1" smtClean="0">
                <a:solidFill>
                  <a:srgbClr val="00187E"/>
                </a:solidFill>
                <a:latin typeface="Calibri" pitchFamily="34" charset="0"/>
                <a:cs typeface="Arial" pitchFamily="34" charset="0"/>
              </a:rPr>
              <a:t>MeV</a:t>
            </a:r>
            <a:endParaRPr lang="en-US" dirty="0" smtClean="0">
              <a:solidFill>
                <a:srgbClr val="00187E"/>
              </a:solidFill>
              <a:latin typeface="Calibri" pitchFamily="34" charset="0"/>
              <a:cs typeface="Arial" pitchFamily="34" charset="0"/>
            </a:endParaRPr>
          </a:p>
          <a:p>
            <a:pPr marL="179388" indent="-179388"/>
            <a:endParaRPr lang="en-US" baseline="30000" dirty="0" smtClean="0">
              <a:solidFill>
                <a:srgbClr val="00187E"/>
              </a:solidFill>
              <a:latin typeface="Calibri" pitchFamily="34" charset="0"/>
              <a:cs typeface="Arial" pitchFamily="34" charset="0"/>
            </a:endParaRPr>
          </a:p>
          <a:p>
            <a:pPr marL="179388" indent="-179388"/>
            <a:r>
              <a:rPr lang="en-US" dirty="0" smtClean="0">
                <a:solidFill>
                  <a:srgbClr val="00187E"/>
                </a:solidFill>
                <a:latin typeface="Calibri" pitchFamily="34" charset="0"/>
                <a:cs typeface="Arial" pitchFamily="34" charset="0"/>
              </a:rPr>
              <a:t>   26%</a:t>
            </a:r>
            <a:endParaRPr lang="en-US" baseline="30000" dirty="0" smtClean="0">
              <a:solidFill>
                <a:srgbClr val="00187E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TBTS: Two Beam Acceleration</a:t>
            </a:r>
            <a:endParaRPr lang="en-US" sz="4000" dirty="0"/>
          </a:p>
        </p:txBody>
      </p:sp>
      <p:pic>
        <p:nvPicPr>
          <p:cNvPr id="2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1975"/>
            <a:ext cx="3502025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 descr="PowerVsGradient3_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0433" y="762001"/>
            <a:ext cx="4763567" cy="297179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965700" y="673101"/>
            <a:ext cx="315077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Measured accelerating gradient</a:t>
            </a:r>
            <a:endParaRPr lang="en-US" dirty="0"/>
          </a:p>
        </p:txBody>
      </p:sp>
      <p:pic>
        <p:nvPicPr>
          <p:cNvPr id="13" name="Picture 12" descr="7_2_6tbts_photo_p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-25400" y="3645314"/>
            <a:ext cx="4838700" cy="32218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69723" y="4832452"/>
            <a:ext cx="2590800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Consistency between</a:t>
            </a:r>
          </a:p>
          <a:p>
            <a:pPr>
              <a:buFont typeface="Arial"/>
              <a:buChar char="•"/>
            </a:pPr>
            <a:r>
              <a:rPr lang="en-US" dirty="0" smtClean="0"/>
              <a:t> produced power</a:t>
            </a:r>
          </a:p>
          <a:p>
            <a:pPr>
              <a:buFont typeface="Arial"/>
              <a:buChar char="•"/>
            </a:pPr>
            <a:r>
              <a:rPr lang="en-US" dirty="0" smtClean="0"/>
              <a:t> drive beam current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test beam acceleration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40656" y="4175563"/>
            <a:ext cx="3546144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Maximum gradient 145 MV/</a:t>
            </a:r>
            <a:r>
              <a:rPr lang="en-US" dirty="0" err="1" smtClean="0"/>
              <a:t>m</a:t>
            </a:r>
            <a:endParaRPr lang="en-US" dirty="0" smtClean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4813300" y="6492875"/>
            <a:ext cx="4330700" cy="365125"/>
          </a:xfrm>
        </p:spPr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rcRect l="7950" t="12856" r="6814" b="11249"/>
          <a:stretch>
            <a:fillRect/>
          </a:stretch>
        </p:blipFill>
        <p:spPr>
          <a:xfrm>
            <a:off x="2662928" y="699155"/>
            <a:ext cx="6440785" cy="405321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90500" y="5184021"/>
            <a:ext cx="2768600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CLIC @3 </a:t>
            </a:r>
            <a:r>
              <a:rPr lang="en-US" dirty="0" err="1" smtClean="0"/>
              <a:t>TeV</a:t>
            </a:r>
            <a:r>
              <a:rPr lang="en-US" dirty="0" smtClean="0"/>
              <a:t> would achieve 1/3 of luminosity with ATF performance</a:t>
            </a:r>
          </a:p>
          <a:p>
            <a:r>
              <a:rPr lang="en-US" dirty="0" smtClean="0"/>
              <a:t>(3800nm/15nm@4e9)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765800" y="4917321"/>
            <a:ext cx="334010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Damping ring design is consistent with target performance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90500" y="825500"/>
            <a:ext cx="2489200" cy="42473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Many design issues addressed:</a:t>
            </a:r>
          </a:p>
          <a:p>
            <a:pPr>
              <a:buFont typeface="Arial"/>
              <a:buChar char="•"/>
            </a:pPr>
            <a:r>
              <a:rPr lang="en-US" dirty="0" smtClean="0"/>
              <a:t> lattice design</a:t>
            </a:r>
          </a:p>
          <a:p>
            <a:pPr>
              <a:buFont typeface="Arial"/>
              <a:buChar char="•"/>
            </a:pPr>
            <a:r>
              <a:rPr lang="en-US" dirty="0" smtClean="0"/>
              <a:t> dynamic aperture</a:t>
            </a:r>
          </a:p>
          <a:p>
            <a:pPr>
              <a:buFont typeface="Arial"/>
              <a:buChar char="•"/>
            </a:pPr>
            <a:r>
              <a:rPr lang="en-US" dirty="0" smtClean="0"/>
              <a:t> tolerances</a:t>
            </a:r>
          </a:p>
          <a:p>
            <a:pPr>
              <a:buFont typeface="Arial"/>
              <a:buChar char="•"/>
            </a:pPr>
            <a:r>
              <a:rPr lang="en-US" dirty="0" smtClean="0"/>
              <a:t> intra-beam scattering</a:t>
            </a:r>
          </a:p>
          <a:p>
            <a:pPr>
              <a:buFont typeface="Arial"/>
              <a:buChar char="•"/>
            </a:pPr>
            <a:r>
              <a:rPr lang="en-US" dirty="0" smtClean="0"/>
              <a:t> space charge</a:t>
            </a:r>
          </a:p>
          <a:p>
            <a:pPr>
              <a:buFont typeface="Arial"/>
              <a:buChar char="•"/>
            </a:pPr>
            <a:r>
              <a:rPr lang="en-US" dirty="0" smtClean="0"/>
              <a:t> wigglers</a:t>
            </a:r>
          </a:p>
          <a:p>
            <a:pPr>
              <a:buFont typeface="Arial"/>
              <a:buChar char="•"/>
            </a:pPr>
            <a:r>
              <a:rPr lang="en-US" dirty="0" smtClean="0"/>
              <a:t> RF system</a:t>
            </a:r>
          </a:p>
          <a:p>
            <a:pPr>
              <a:buFont typeface="Arial"/>
              <a:buChar char="•"/>
            </a:pPr>
            <a:r>
              <a:rPr lang="en-US" dirty="0" smtClean="0"/>
              <a:t> vacuum</a:t>
            </a:r>
          </a:p>
          <a:p>
            <a:pPr>
              <a:buFont typeface="Arial"/>
              <a:buChar char="•"/>
            </a:pPr>
            <a:r>
              <a:rPr lang="en-US" dirty="0" smtClean="0"/>
              <a:t> electron cloud</a:t>
            </a:r>
          </a:p>
          <a:p>
            <a:pPr>
              <a:buFont typeface="Arial"/>
              <a:buChar char="•"/>
            </a:pPr>
            <a:r>
              <a:rPr lang="en-US" dirty="0" smtClean="0"/>
              <a:t> kickers</a:t>
            </a:r>
          </a:p>
          <a:p>
            <a:endParaRPr lang="en-US" dirty="0" smtClean="0"/>
          </a:p>
          <a:p>
            <a:r>
              <a:rPr lang="en-US" dirty="0" smtClean="0"/>
              <a:t>In addition: wiggler and kicker developments </a:t>
            </a: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950920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Emittance Generation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 descr="at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6666" y="4917321"/>
            <a:ext cx="2459497" cy="1670050"/>
          </a:xfrm>
          <a:prstGeom prst="rect">
            <a:avLst/>
          </a:prstGeom>
        </p:spPr>
      </p:pic>
      <p:pic>
        <p:nvPicPr>
          <p:cNvPr id="9" name="Picture 8" descr="p2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3900" y="5574396"/>
            <a:ext cx="3340100" cy="1034728"/>
          </a:xfrm>
          <a:prstGeom prst="rect">
            <a:avLst/>
          </a:prstGeom>
        </p:spPr>
      </p:pic>
      <p:sp>
        <p:nvSpPr>
          <p:cNvPr id="11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1651000" y="6492875"/>
            <a:ext cx="5791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Active </a:t>
            </a:r>
            <a:r>
              <a:rPr lang="en-US" sz="4000" dirty="0" err="1" smtClean="0"/>
              <a:t>Stabilisation</a:t>
            </a:r>
            <a:r>
              <a:rPr lang="en-US" sz="4000" dirty="0" smtClean="0"/>
              <a:t> Results</a:t>
            </a:r>
            <a:endParaRPr lang="en-US" sz="4000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" y="901978"/>
            <a:ext cx="2329081" cy="3059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6516679" y="4343400"/>
          <a:ext cx="2627321" cy="1527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1"/>
                <a:gridCol w="1204920"/>
              </a:tblGrid>
              <a:tr h="414655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stab.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53%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68%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Current</a:t>
                      </a:r>
                      <a:r>
                        <a:rPr lang="en-US" baseline="0" dirty="0" smtClean="0"/>
                        <a:t> s</a:t>
                      </a:r>
                      <a:r>
                        <a:rPr lang="en-US" dirty="0" smtClean="0"/>
                        <a:t>tab.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108%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13%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Future stab.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118%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3%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Picture 15" descr="tf_QP_stab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5814" y="635278"/>
            <a:ext cx="4969086" cy="29759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516679" y="3697069"/>
            <a:ext cx="2627321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Luminosity </a:t>
            </a:r>
            <a:r>
              <a:rPr lang="en-US" dirty="0" smtClean="0">
                <a:solidFill>
                  <a:srgbClr val="008000"/>
                </a:solidFill>
              </a:rPr>
              <a:t>achieved</a:t>
            </a:r>
            <a:r>
              <a:rPr lang="en-US" dirty="0" smtClean="0"/>
              <a:t>/</a:t>
            </a:r>
            <a:r>
              <a:rPr lang="en-US" dirty="0" smtClean="0">
                <a:solidFill>
                  <a:srgbClr val="FF0000"/>
                </a:solidFill>
              </a:rPr>
              <a:t>lost</a:t>
            </a:r>
            <a:r>
              <a:rPr lang="en-US" dirty="0" smtClean="0"/>
              <a:t> [%]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2739306" y="208280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2" descr="p1.tif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127500"/>
            <a:ext cx="3107196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3399706" y="6186269"/>
            <a:ext cx="225122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Machine model</a:t>
            </a:r>
          </a:p>
          <a:p>
            <a:pPr algn="ctr"/>
            <a:r>
              <a:rPr lang="en-US" dirty="0" smtClean="0"/>
              <a:t>Beam-based feedback</a:t>
            </a:r>
          </a:p>
        </p:txBody>
      </p:sp>
      <p:cxnSp>
        <p:nvCxnSpPr>
          <p:cNvPr id="26" name="Elbow Connector 25"/>
          <p:cNvCxnSpPr/>
          <p:nvPr/>
        </p:nvCxnSpPr>
        <p:spPr>
          <a:xfrm rot="5400000">
            <a:off x="4954736" y="3357802"/>
            <a:ext cx="978276" cy="1815410"/>
          </a:xfrm>
          <a:prstGeom prst="bentConnector3">
            <a:avLst>
              <a:gd name="adj1" fmla="val 51973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/>
          <p:nvPr/>
        </p:nvCxnSpPr>
        <p:spPr>
          <a:xfrm flipV="1">
            <a:off x="3015243" y="5168898"/>
            <a:ext cx="802114" cy="2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 rot="5400000" flipH="1" flipV="1">
            <a:off x="4253759" y="5857969"/>
            <a:ext cx="555355" cy="1588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867940" y="4825689"/>
            <a:ext cx="1296000" cy="730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dirty="0" smtClean="0"/>
              <a:t>Code</a:t>
            </a:r>
            <a:endParaRPr lang="en-US" dirty="0"/>
          </a:p>
        </p:txBody>
      </p:sp>
      <p:cxnSp>
        <p:nvCxnSpPr>
          <p:cNvPr id="34" name="Elbow Connector 33"/>
          <p:cNvCxnSpPr/>
          <p:nvPr/>
        </p:nvCxnSpPr>
        <p:spPr>
          <a:xfrm flipV="1">
            <a:off x="5249874" y="5168902"/>
            <a:ext cx="802114" cy="2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342117" y="6136440"/>
            <a:ext cx="1836683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Close to/better than target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7048500" y="5505690"/>
            <a:ext cx="927100" cy="6307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8178800" y="5870578"/>
            <a:ext cx="342900" cy="3156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0" y="6356351"/>
            <a:ext cx="3399706" cy="5016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Staging Scenario B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  <p:pic>
        <p:nvPicPr>
          <p:cNvPr id="5" name="Picture 4" descr="scheme_b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961136"/>
            <a:ext cx="9144000" cy="30561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7354" y="4406900"/>
            <a:ext cx="237757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sectors equal 500GeV</a:t>
            </a:r>
          </a:p>
          <a:p>
            <a:endParaRPr lang="en-US" dirty="0" smtClean="0"/>
          </a:p>
          <a:p>
            <a:r>
              <a:rPr lang="en-US" dirty="0" smtClean="0"/>
              <a:t>12 sectors equal 1.5TeV</a:t>
            </a:r>
          </a:p>
          <a:p>
            <a:endParaRPr lang="en-US" dirty="0" smtClean="0"/>
          </a:p>
          <a:p>
            <a:r>
              <a:rPr lang="en-US" dirty="0" smtClean="0"/>
              <a:t>24 sectors equal 3TeV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02100" y="4292600"/>
            <a:ext cx="3985286" cy="17543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Energy choices made with Physics Group</a:t>
            </a:r>
          </a:p>
          <a:p>
            <a:endParaRPr lang="en-US" dirty="0" smtClean="0"/>
          </a:p>
          <a:p>
            <a:r>
              <a:rPr lang="en-US" dirty="0" smtClean="0"/>
              <a:t> Need to be reviewed when more</a:t>
            </a:r>
          </a:p>
          <a:p>
            <a:r>
              <a:rPr lang="en-US" dirty="0" smtClean="0"/>
              <a:t>LHC results become available</a:t>
            </a:r>
          </a:p>
          <a:p>
            <a:endParaRPr lang="en-US" dirty="0" smtClean="0"/>
          </a:p>
          <a:p>
            <a:r>
              <a:rPr lang="en-US" dirty="0" smtClean="0"/>
              <a:t>They are only an example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3227"/>
          </a:xfrm>
        </p:spPr>
        <p:txBody>
          <a:bodyPr>
            <a:normAutofit/>
          </a:bodyPr>
          <a:lstStyle/>
          <a:p>
            <a:r>
              <a:rPr lang="en-US" dirty="0" smtClean="0"/>
              <a:t>Scenario A</a:t>
            </a:r>
            <a:endParaRPr lang="en-US" dirty="0"/>
          </a:p>
        </p:txBody>
      </p:sp>
      <p:pic>
        <p:nvPicPr>
          <p:cNvPr id="4" name="Picture 3" descr="scheme_a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892234"/>
            <a:ext cx="9144000" cy="30669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1300" y="3946466"/>
            <a:ext cx="833056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Scenario is chosen for luminosity at 500GeV, L=2.3x10</a:t>
            </a:r>
            <a:r>
              <a:rPr lang="en-US" baseline="30000" dirty="0" smtClean="0"/>
              <a:t>34</a:t>
            </a:r>
            <a:r>
              <a:rPr lang="en-US" dirty="0" smtClean="0"/>
              <a:t>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 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Special structure for 500GeV leads to</a:t>
            </a:r>
          </a:p>
          <a:p>
            <a:r>
              <a:rPr lang="en-US" dirty="0" smtClean="0"/>
              <a:t>  N=6.8x10</a:t>
            </a:r>
            <a:r>
              <a:rPr lang="en-US" baseline="30000" dirty="0" smtClean="0"/>
              <a:t>9</a:t>
            </a:r>
            <a:r>
              <a:rPr lang="en-US" dirty="0" smtClean="0"/>
              <a:t> vs. 3.7 x10</a:t>
            </a:r>
            <a:r>
              <a:rPr lang="en-US" baseline="30000" dirty="0" smtClean="0"/>
              <a:t>9</a:t>
            </a:r>
            <a:r>
              <a:rPr lang="en-US" dirty="0" smtClean="0"/>
              <a:t>, G=80MV/m vs. 100MV/m, L=2.3x10</a:t>
            </a:r>
            <a:r>
              <a:rPr lang="en-US" baseline="30000" dirty="0" smtClean="0"/>
              <a:t>34</a:t>
            </a:r>
            <a:r>
              <a:rPr lang="en-US" dirty="0" smtClean="0"/>
              <a:t>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 </a:t>
            </a:r>
            <a:r>
              <a:rPr lang="en-US" dirty="0" smtClean="0"/>
              <a:t>vs.</a:t>
            </a:r>
            <a:r>
              <a:rPr lang="en-US" baseline="30000" dirty="0" smtClean="0"/>
              <a:t> </a:t>
            </a:r>
            <a:r>
              <a:rPr lang="en-US" dirty="0" smtClean="0"/>
              <a:t>L=1.3x10</a:t>
            </a:r>
            <a:r>
              <a:rPr lang="en-US" baseline="30000" dirty="0" smtClean="0"/>
              <a:t>34</a:t>
            </a:r>
            <a:r>
              <a:rPr lang="en-US" dirty="0" smtClean="0"/>
              <a:t>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Main beam RF pulse lengths are the same and power is comparable</a:t>
            </a:r>
          </a:p>
          <a:p>
            <a:r>
              <a:rPr lang="en-US" dirty="0" smtClean="0"/>
              <a:t>   =&gt; can use the same drive beam generation complex</a:t>
            </a:r>
          </a:p>
          <a:p>
            <a:pPr>
              <a:buFont typeface="Arial"/>
              <a:buChar char="•"/>
            </a:pPr>
            <a:r>
              <a:rPr lang="en-US" dirty="0" smtClean="0"/>
              <a:t> Main beam injector at stage 1 needs some additional RF power</a:t>
            </a:r>
            <a:r>
              <a:rPr lang="en-US" baseline="30000" dirty="0" smtClean="0"/>
              <a:t> 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Can use 80MV/m structure with the train for CLIC_G (the nominal 3TeV structure)</a:t>
            </a:r>
          </a:p>
          <a:p>
            <a:r>
              <a:rPr lang="en-US" dirty="0" smtClean="0"/>
              <a:t>   =&gt; lose a bit of energy for stage 2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0489" y="3260149"/>
            <a:ext cx="6681932" cy="2876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6477" y="694171"/>
            <a:ext cx="6795944" cy="2899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07489" y="1137228"/>
            <a:ext cx="2247034" cy="2308259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374" tIns="45688" rIns="91374" bIns="45688">
            <a:spAutoFit/>
          </a:bodyPr>
          <a:lstStyle/>
          <a:p>
            <a:pPr defTabSz="456880">
              <a:defRPr/>
            </a:pPr>
            <a:r>
              <a:rPr lang="en-US" sz="1600" dirty="0">
                <a:solidFill>
                  <a:srgbClr val="000000"/>
                </a:solidFill>
                <a:latin typeface="Calibri"/>
              </a:rPr>
              <a:t>Based on 200 days/year at 50% efficiency (accelerator + data taking combined)</a:t>
            </a:r>
          </a:p>
          <a:p>
            <a:pPr defTabSz="456880">
              <a:defRPr/>
            </a:pPr>
            <a:endParaRPr lang="en-US" sz="1600" dirty="0">
              <a:solidFill>
                <a:srgbClr val="000000"/>
              </a:solidFill>
              <a:latin typeface="Calibri"/>
            </a:endParaRPr>
          </a:p>
          <a:p>
            <a:pPr defTabSz="456880">
              <a:defRPr/>
            </a:pPr>
            <a:r>
              <a:rPr lang="en-US" sz="1600" dirty="0">
                <a:solidFill>
                  <a:srgbClr val="000000"/>
                </a:solidFill>
                <a:latin typeface="Calibri"/>
              </a:rPr>
              <a:t>Target figures: </a:t>
            </a:r>
            <a:r>
              <a:rPr lang="en-US" sz="1600" dirty="0" smtClean="0">
                <a:solidFill>
                  <a:srgbClr val="000000"/>
                </a:solidFill>
                <a:latin typeface="Calibri"/>
              </a:rPr>
              <a:t>&gt;500 </a:t>
            </a:r>
            <a:r>
              <a:rPr lang="en-US" sz="1600" dirty="0">
                <a:solidFill>
                  <a:srgbClr val="000000"/>
                </a:solidFill>
                <a:latin typeface="Calibri"/>
              </a:rPr>
              <a:t>fb</a:t>
            </a:r>
            <a:r>
              <a:rPr lang="en-US" sz="1600" baseline="30000" dirty="0">
                <a:solidFill>
                  <a:srgbClr val="000000"/>
                </a:solidFill>
                <a:latin typeface="Calibri"/>
              </a:rPr>
              <a:t>-1</a:t>
            </a:r>
            <a:r>
              <a:rPr lang="en-US" sz="1600" dirty="0">
                <a:solidFill>
                  <a:srgbClr val="000000"/>
                </a:solidFill>
                <a:latin typeface="Calibri"/>
              </a:rPr>
              <a:t> at first stage, 1.5 ab</a:t>
            </a:r>
            <a:r>
              <a:rPr lang="en-US" sz="1600" baseline="30000" dirty="0">
                <a:solidFill>
                  <a:srgbClr val="000000"/>
                </a:solidFill>
                <a:latin typeface="Calibri"/>
              </a:rPr>
              <a:t>-1</a:t>
            </a:r>
            <a:r>
              <a:rPr lang="en-US" sz="1600" dirty="0">
                <a:solidFill>
                  <a:srgbClr val="000000"/>
                </a:solidFill>
                <a:latin typeface="Calibri"/>
              </a:rPr>
              <a:t> at second stage, 2 ab</a:t>
            </a:r>
            <a:r>
              <a:rPr lang="en-US" sz="1600" baseline="30000" dirty="0">
                <a:solidFill>
                  <a:srgbClr val="000000"/>
                </a:solidFill>
                <a:latin typeface="Calibri"/>
              </a:rPr>
              <a:t>-1</a:t>
            </a:r>
            <a:r>
              <a:rPr lang="en-US" sz="1600" dirty="0">
                <a:solidFill>
                  <a:srgbClr val="000000"/>
                </a:solidFill>
                <a:latin typeface="Calibri"/>
              </a:rPr>
              <a:t> at third stage</a:t>
            </a:r>
          </a:p>
        </p:txBody>
      </p:sp>
      <p:sp>
        <p:nvSpPr>
          <p:cNvPr id="37893" name="Title 1"/>
          <p:cNvSpPr>
            <a:spLocks noGrp="1"/>
          </p:cNvSpPr>
          <p:nvPr>
            <p:ph type="title"/>
          </p:nvPr>
        </p:nvSpPr>
        <p:spPr>
          <a:xfrm>
            <a:off x="799523" y="0"/>
            <a:ext cx="7239000" cy="465667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Possible</a:t>
            </a:r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 Luminosity Examples  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37894" name="Picture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6038273"/>
            <a:ext cx="6705023" cy="813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12660" y="3967308"/>
            <a:ext cx="2531341" cy="1469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4465"/>
            <a:ext cx="9144000" cy="497291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15453" y="0"/>
            <a:ext cx="7566923" cy="616022"/>
          </a:xfrm>
        </p:spPr>
        <p:txBody>
          <a:bodyPr>
            <a:noAutofit/>
          </a:bodyPr>
          <a:lstStyle/>
          <a:p>
            <a:r>
              <a:rPr lang="en-US" sz="3600" dirty="0" smtClean="0"/>
              <a:t>CLIC Layout at 3 TeV</a:t>
            </a:r>
            <a:endParaRPr lang="en-US" sz="3600" dirty="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345889" y="723900"/>
            <a:ext cx="1315269" cy="738646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</a:rPr>
              <a:t>Drive Beam Generation Complex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688454" y="5749079"/>
            <a:ext cx="1150923" cy="738646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</a:rPr>
              <a:t>Main Beam Generation Complex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86522" y="4037541"/>
            <a:ext cx="8898471" cy="2137834"/>
            <a:chOff x="54" y="3310"/>
            <a:chExt cx="5652" cy="954"/>
          </a:xfrm>
          <a:solidFill>
            <a:schemeClr val="bg1">
              <a:lumMod val="95000"/>
            </a:schemeClr>
          </a:solidFill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15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140 </a:t>
              </a:r>
              <a:r>
                <a:rPr lang="en-US" sz="1100" dirty="0" err="1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</a:rPr>
                <a:t>s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train length - 24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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sub-pulses</a:t>
              </a:r>
            </a:p>
            <a:p>
              <a:pPr defTabSz="957263">
                <a:buFont typeface="StarSymbol" charset="0"/>
                <a:buNone/>
              </a:pPr>
              <a:r>
                <a:rPr lang="en-US" sz="1100" b="1" dirty="0">
                  <a:solidFill>
                    <a:srgbClr val="FF0000"/>
                  </a:solidFill>
                  <a:latin typeface="Comic Sans MS" charset="0"/>
                </a:rPr>
                <a:t>4.2 A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- 2.4 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</a:rPr>
                <a:t>GeV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– 60 cm between bunches</a:t>
              </a:r>
            </a:p>
          </p:txBody>
        </p: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  <a:grpFill/>
          </p:grpSpPr>
          <p:sp>
            <p:nvSpPr>
              <p:cNvPr id="224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  <a:grpFill/>
          </p:grpSpPr>
          <p:sp>
            <p:nvSpPr>
              <p:cNvPr id="216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  <a:grpFill/>
          </p:grpSpPr>
          <p:sp>
            <p:nvSpPr>
              <p:cNvPr id="208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  <a:grpFill/>
          </p:grpSpPr>
          <p:sp>
            <p:nvSpPr>
              <p:cNvPr id="200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  <a:grpFill/>
          </p:grpSpPr>
          <p:sp>
            <p:nvSpPr>
              <p:cNvPr id="192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54"/>
            <p:cNvSpPr>
              <a:spLocks noChangeArrowheads="1"/>
            </p:cNvSpPr>
            <p:nvPr/>
          </p:nvSpPr>
          <p:spPr bwMode="auto">
            <a:xfrm>
              <a:off x="1527" y="3611"/>
              <a:ext cx="418" cy="121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squar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24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7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24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 pulses – </a:t>
              </a:r>
              <a:r>
                <a:rPr lang="en-US" sz="1100" b="1">
                  <a:solidFill>
                    <a:srgbClr val="FF0000"/>
                  </a:solidFill>
                  <a:latin typeface="Comic Sans MS" charset="0"/>
                </a:rPr>
                <a:t>101 A </a:t>
              </a:r>
              <a:r>
                <a:rPr lang="en-US" sz="1100">
                  <a:latin typeface="Comic Sans MS" charset="0"/>
                </a:rPr>
                <a:t>– 2.5 cm between bunches</a:t>
              </a:r>
            </a:p>
          </p:txBody>
        </p:sp>
        <p:sp>
          <p:nvSpPr>
            <p:cNvPr id="26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59"/>
            <p:cNvSpPr>
              <a:spLocks noChangeArrowheads="1"/>
            </p:cNvSpPr>
            <p:nvPr/>
          </p:nvSpPr>
          <p:spPr bwMode="auto">
            <a:xfrm>
              <a:off x="3312" y="3651"/>
              <a:ext cx="419" cy="121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squar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29" name="Rectangle 60"/>
            <p:cNvSpPr>
              <a:spLocks noChangeArrowheads="1"/>
            </p:cNvSpPr>
            <p:nvPr/>
          </p:nvSpPr>
          <p:spPr bwMode="auto">
            <a:xfrm>
              <a:off x="4133" y="3715"/>
              <a:ext cx="391" cy="121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squar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5.8 </a:t>
              </a:r>
              <a:r>
                <a:rPr lang="en-US" sz="110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s</a:t>
              </a:r>
            </a:p>
          </p:txBody>
        </p:sp>
        <p:sp>
          <p:nvSpPr>
            <p:cNvPr id="30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7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18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19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20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84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5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6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7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8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9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0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1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76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7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8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9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0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1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2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3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31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233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66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7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8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9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0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1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2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3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34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58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9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0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1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2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3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4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5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235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236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23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46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7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8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9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0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1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2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3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38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38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0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1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2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3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4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5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39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240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28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0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1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2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4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5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41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20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2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3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4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6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242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243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244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245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06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7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8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9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0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1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2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3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46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98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9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0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1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2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3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5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47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248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88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0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1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2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3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4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5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49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80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3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4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5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6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7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250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251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252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68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0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1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2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4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5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53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60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3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5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6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7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54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255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50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1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4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5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6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7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59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42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4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6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7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9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33" name="AutoShape 220"/>
            <p:cNvSpPr>
              <a:spLocks noChangeArrowheads="1"/>
            </p:cNvSpPr>
            <p:nvPr/>
          </p:nvSpPr>
          <p:spPr bwMode="auto">
            <a:xfrm rot="-5400000">
              <a:off x="2724" y="3757"/>
              <a:ext cx="230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  <a:defRPr/>
              </a:pPr>
              <a:endParaRPr lang="en-US" sz="2500">
                <a:solidFill>
                  <a:srgbClr val="FF0000"/>
                </a:solidFill>
                <a:ea typeface="+mn-ea"/>
                <a:cs typeface="+mn-cs"/>
              </a:endParaRPr>
            </a:p>
          </p:txBody>
        </p:sp>
        <p:sp>
          <p:nvSpPr>
            <p:cNvPr id="34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5" cy="169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square"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u="sng" dirty="0">
                  <a:solidFill>
                    <a:srgbClr val="0000FF"/>
                  </a:solidFill>
                </a:rPr>
                <a:t>Drive beam time structure - initial</a:t>
              </a:r>
              <a:endParaRPr lang="en-US" u="sng" dirty="0">
                <a:solidFill>
                  <a:srgbClr val="0000FF"/>
                </a:solidFill>
                <a:sym typeface="Symbol" charset="2"/>
              </a:endParaRPr>
            </a:p>
          </p:txBody>
        </p:sp>
        <p:sp>
          <p:nvSpPr>
            <p:cNvPr id="35" name="Rectangle 222"/>
            <p:cNvSpPr>
              <a:spLocks noChangeArrowheads="1"/>
            </p:cNvSpPr>
            <p:nvPr/>
          </p:nvSpPr>
          <p:spPr bwMode="auto">
            <a:xfrm>
              <a:off x="3198" y="3353"/>
              <a:ext cx="2496" cy="169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square"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u="sng" dirty="0">
                  <a:solidFill>
                    <a:srgbClr val="0000FF"/>
                  </a:solidFill>
                </a:rPr>
                <a:t>Drive beam time structure - final</a:t>
              </a:r>
              <a:endParaRPr lang="en-US" u="sng" dirty="0">
                <a:solidFill>
                  <a:srgbClr val="0000FF"/>
                </a:solidFill>
                <a:sym typeface="Symbol" charset="2"/>
              </a:endParaRPr>
            </a:p>
          </p:txBody>
        </p:sp>
      </p:grpSp>
      <p:cxnSp>
        <p:nvCxnSpPr>
          <p:cNvPr id="257" name="Straight Arrow Connector 256"/>
          <p:cNvCxnSpPr/>
          <p:nvPr/>
        </p:nvCxnSpPr>
        <p:spPr>
          <a:xfrm rot="5400000" flipH="1" flipV="1">
            <a:off x="1344339" y="2667312"/>
            <a:ext cx="2127302" cy="831279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Arrow Connector 259"/>
          <p:cNvCxnSpPr/>
          <p:nvPr/>
        </p:nvCxnSpPr>
        <p:spPr>
          <a:xfrm rot="10800000">
            <a:off x="3947751" y="2857502"/>
            <a:ext cx="1188665" cy="1478457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2" name="Date Placeholder 2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56" name="Footer Placeholder 25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  <p:sp>
        <p:nvSpPr>
          <p:cNvPr id="258" name="TextBox 257"/>
          <p:cNvSpPr txBox="1"/>
          <p:nvPr/>
        </p:nvSpPr>
        <p:spPr>
          <a:xfrm>
            <a:off x="225535" y="723900"/>
            <a:ext cx="283969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Goal: Lepton energy frontier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5758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Two-beam Concept</a:t>
            </a:r>
            <a:endParaRPr lang="en-US" dirty="0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1220" y="732110"/>
            <a:ext cx="8345481" cy="23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ight Arrow 13"/>
          <p:cNvSpPr/>
          <p:nvPr/>
        </p:nvSpPr>
        <p:spPr>
          <a:xfrm>
            <a:off x="152400" y="1193292"/>
            <a:ext cx="978408" cy="305816"/>
          </a:xfrm>
          <a:prstGeom prst="right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152400" y="2489200"/>
            <a:ext cx="978408" cy="30581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2260600" y="6072124"/>
            <a:ext cx="978408" cy="305816"/>
          </a:xfrm>
          <a:prstGeom prst="rightArrow">
            <a:avLst/>
          </a:prstGeom>
          <a:solidFill>
            <a:srgbClr val="008000"/>
          </a:solidFill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607312" y="3031717"/>
            <a:ext cx="2113788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197100" y="2976895"/>
            <a:ext cx="486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2m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5400" y="3581400"/>
            <a:ext cx="223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instantaneous power of O(10TW)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20840" y="6123543"/>
            <a:ext cx="1776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100A drive beam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542546" y="592410"/>
            <a:ext cx="2614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Magnets guide the beams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rot="16200000" flipH="1">
            <a:off x="7605569" y="1446073"/>
            <a:ext cx="1324260" cy="431801"/>
          </a:xfrm>
          <a:prstGeom prst="straightConnector1">
            <a:avLst/>
          </a:prstGeom>
          <a:ln w="476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Bent-Up Arrow 29"/>
          <p:cNvSpPr/>
          <p:nvPr/>
        </p:nvSpPr>
        <p:spPr>
          <a:xfrm flipH="1" flipV="1">
            <a:off x="5168900" y="757510"/>
            <a:ext cx="1373646" cy="178832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Bent-Up Arrow 31"/>
          <p:cNvSpPr/>
          <p:nvPr/>
        </p:nvSpPr>
        <p:spPr>
          <a:xfrm flipH="1" flipV="1">
            <a:off x="4305300" y="757512"/>
            <a:ext cx="1373646" cy="178832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Bent-Up Arrow 32"/>
          <p:cNvSpPr/>
          <p:nvPr/>
        </p:nvSpPr>
        <p:spPr>
          <a:xfrm flipH="1" flipV="1">
            <a:off x="3072377" y="757512"/>
            <a:ext cx="1373646" cy="178832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Bent-Up Arrow 33"/>
          <p:cNvSpPr/>
          <p:nvPr/>
        </p:nvSpPr>
        <p:spPr>
          <a:xfrm flipH="1" flipV="1">
            <a:off x="2197100" y="757512"/>
            <a:ext cx="1373646" cy="178832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Bent-Up Arrow 34"/>
          <p:cNvSpPr/>
          <p:nvPr/>
        </p:nvSpPr>
        <p:spPr>
          <a:xfrm flipH="1" flipV="1">
            <a:off x="6411454" y="821012"/>
            <a:ext cx="131092" cy="178830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-101600" y="846410"/>
            <a:ext cx="15994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100A drive beam</a:t>
            </a:r>
            <a:endParaRPr lang="en-US" sz="1600" dirty="0"/>
          </a:p>
        </p:txBody>
      </p:sp>
      <p:sp>
        <p:nvSpPr>
          <p:cNvPr id="39" name="TextBox 38"/>
          <p:cNvSpPr txBox="1"/>
          <p:nvPr/>
        </p:nvSpPr>
        <p:spPr>
          <a:xfrm flipH="1">
            <a:off x="-25401" y="2782316"/>
            <a:ext cx="17762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1.2A main beam</a:t>
            </a:r>
            <a:endParaRPr lang="en-US" sz="1600" dirty="0"/>
          </a:p>
        </p:txBody>
      </p:sp>
      <p:pic>
        <p:nvPicPr>
          <p:cNvPr id="27" name="Picture 2" descr="outro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3899" y="3219227"/>
            <a:ext cx="4508501" cy="3091564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8044530" y="5378966"/>
            <a:ext cx="1074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</a:t>
            </a:r>
            <a:r>
              <a:rPr lang="en-US" dirty="0" err="1" smtClean="0"/>
              <a:t>Candel</a:t>
            </a:r>
            <a:endParaRPr lang="en-US" dirty="0"/>
          </a:p>
        </p:txBody>
      </p:sp>
      <p:sp>
        <p:nvSpPr>
          <p:cNvPr id="29" name="Right Arrow 28"/>
          <p:cNvSpPr/>
          <p:nvPr/>
        </p:nvSpPr>
        <p:spPr>
          <a:xfrm>
            <a:off x="3816096" y="4513273"/>
            <a:ext cx="978408" cy="305816"/>
          </a:xfrm>
          <a:prstGeom prst="rightArrow">
            <a:avLst/>
          </a:prstGeom>
          <a:solidFill>
            <a:srgbClr val="FF0000"/>
          </a:solidFill>
          <a:scene3d>
            <a:camera prst="orthographicFront">
              <a:rot lat="0" lon="0" rev="15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 flipH="1">
            <a:off x="1853022" y="4710623"/>
            <a:ext cx="1787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1.2A main beam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798080" y="0"/>
            <a:ext cx="7568045" cy="499533"/>
          </a:xfrm>
        </p:spPr>
        <p:txBody>
          <a:bodyPr/>
          <a:lstStyle/>
          <a:p>
            <a:pPr eaLnBrk="1" hangingPunct="1"/>
            <a:r>
              <a:rPr lang="en-US" sz="3200" dirty="0">
                <a:ea typeface="ＭＳ Ｐゴシック" pitchFamily="-105" charset="-128"/>
                <a:cs typeface="ＭＳ Ｐゴシック" pitchFamily="-105" charset="-128"/>
              </a:rPr>
              <a:t>Conclusion of the</a:t>
            </a:r>
            <a:r>
              <a:rPr lang="en-US" sz="3200" dirty="0" smtClean="0">
                <a:ea typeface="ＭＳ Ｐゴシック" pitchFamily="-105" charset="-128"/>
                <a:cs typeface="ＭＳ Ｐゴシック" pitchFamily="-105" charset="-128"/>
              </a:rPr>
              <a:t> Accelerator </a:t>
            </a:r>
            <a:r>
              <a:rPr lang="en-US" sz="3200" dirty="0">
                <a:ea typeface="ＭＳ Ｐゴシック" pitchFamily="-105" charset="-128"/>
                <a:cs typeface="ＭＳ Ｐゴシック" pitchFamily="-105" charset="-128"/>
              </a:rPr>
              <a:t>CDR</a:t>
            </a:r>
            <a:r>
              <a:rPr lang="en-US" sz="3200" dirty="0" smtClean="0">
                <a:ea typeface="ＭＳ Ｐゴシック" pitchFamily="-105" charset="-128"/>
                <a:cs typeface="ＭＳ Ｐゴシック" pitchFamily="-105" charset="-128"/>
              </a:rPr>
              <a:t> Studies</a:t>
            </a:r>
            <a:endParaRPr lang="en-US" sz="3200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490" y="5006398"/>
            <a:ext cx="2425988" cy="84859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91374" tIns="45688" rIns="91374" bIns="45688">
            <a:normAutofit/>
          </a:bodyPr>
          <a:lstStyle/>
          <a:p>
            <a:pPr marL="533027" indent="-533027" defTabSz="456880">
              <a:lnSpc>
                <a:spcPct val="80000"/>
              </a:lnSpc>
              <a:spcBef>
                <a:spcPct val="20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Calibri" charset="0"/>
                <a:cs typeface="ＭＳ Ｐゴシック" charset="-128"/>
              </a:rPr>
              <a:t>Operation &amp;</a:t>
            </a:r>
          </a:p>
          <a:p>
            <a:pPr marL="533027" indent="-533027" defTabSz="456880">
              <a:lnSpc>
                <a:spcPct val="80000"/>
              </a:lnSpc>
              <a:spcBef>
                <a:spcPct val="20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Calibri" charset="0"/>
                <a:cs typeface="ＭＳ Ｐゴシック" charset="-128"/>
              </a:rPr>
              <a:t>Machine Protection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489" y="926523"/>
            <a:ext cx="2818534" cy="630671"/>
          </a:xfrm>
          <a:prstGeom prst="rect">
            <a:avLst/>
          </a:prstGeom>
          <a:solidFill>
            <a:srgbClr val="F2F2F2"/>
          </a:solidFill>
        </p:spPr>
        <p:txBody>
          <a:bodyPr lIns="91374" tIns="45688" rIns="91374" bIns="45688">
            <a:normAutofit/>
          </a:bodyPr>
          <a:lstStyle/>
          <a:p>
            <a:pPr marL="533027" indent="-533027" defTabSz="456880">
              <a:spcBef>
                <a:spcPct val="20000"/>
              </a:spcBef>
              <a:defRPr/>
            </a:pPr>
            <a:r>
              <a:rPr lang="en-GB" sz="1400" dirty="0">
                <a:solidFill>
                  <a:prstClr val="black"/>
                </a:solidFill>
                <a:latin typeface="Calibri" charset="0"/>
                <a:cs typeface="ＭＳ Ｐゴシック" charset="-128"/>
              </a:rPr>
              <a:t>Main </a:t>
            </a:r>
            <a:r>
              <a:rPr lang="en-GB" sz="1400" dirty="0" err="1">
                <a:solidFill>
                  <a:prstClr val="black"/>
                </a:solidFill>
                <a:latin typeface="Calibri" charset="0"/>
                <a:cs typeface="ＭＳ Ｐゴシック" charset="-128"/>
              </a:rPr>
              <a:t>linac</a:t>
            </a:r>
            <a:r>
              <a:rPr lang="en-GB" sz="1400" dirty="0">
                <a:solidFill>
                  <a:prstClr val="black"/>
                </a:solidFill>
                <a:latin typeface="Calibri" charset="0"/>
                <a:cs typeface="ＭＳ Ｐゴシック" charset="-128"/>
              </a:rPr>
              <a:t> gradient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400012" y="926523"/>
            <a:ext cx="4153477" cy="630671"/>
          </a:xfrm>
          <a:prstGeom prst="rect">
            <a:avLst/>
          </a:prstGeom>
          <a:solidFill>
            <a:srgbClr val="F2F2F2"/>
          </a:solidFill>
        </p:spPr>
        <p:txBody>
          <a:bodyPr lIns="91374" tIns="45688" rIns="91374" bIns="45688">
            <a:normAutofit/>
          </a:bodyPr>
          <a:lstStyle/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Ongoing test close to or on target </a:t>
            </a:r>
          </a:p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Uncertainty from beam loading being tested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2400012" y="4993409"/>
            <a:ext cx="4150591" cy="84859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91374" tIns="45688" rIns="91374" bIns="45688"/>
          <a:lstStyle/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Start-up sequence and low energy operation defined</a:t>
            </a:r>
          </a:p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Most critical failure studied and f</a:t>
            </a:r>
            <a:r>
              <a:rPr lang="en-GB" sz="1200" dirty="0" err="1">
                <a:solidFill>
                  <a:prstClr val="black"/>
                </a:solidFill>
                <a:latin typeface="Calibri" charset="0"/>
              </a:rPr>
              <a:t>irst</a:t>
            </a: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 reliability studies</a:t>
            </a: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32" y="-2886"/>
            <a:ext cx="10795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 descr="p5.tif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0967" y="2374035"/>
            <a:ext cx="1688523" cy="1054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66478" y="5017944"/>
            <a:ext cx="2590512" cy="1840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489" y="1443182"/>
            <a:ext cx="2818534" cy="93085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91374" tIns="45688" rIns="91374" bIns="45688">
            <a:normAutofit/>
          </a:bodyPr>
          <a:lstStyle/>
          <a:p>
            <a:pPr marL="533027" indent="-533027" defTabSz="456880">
              <a:spcBef>
                <a:spcPct val="20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Calibri" charset="0"/>
                <a:cs typeface="ＭＳ Ｐゴシック" charset="-128"/>
              </a:rPr>
              <a:t>Drive beam scheme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2400012" y="1443182"/>
            <a:ext cx="4153477" cy="93085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91374" tIns="45688" rIns="91374" bIns="45688">
            <a:normAutofit/>
          </a:bodyPr>
          <a:lstStyle/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Generation tested, used to accelerate test beam above specifications, deceleration as expected</a:t>
            </a:r>
          </a:p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Improvements on operation, reliability, losses, more deceleration studies underway </a:t>
            </a:r>
          </a:p>
        </p:txBody>
      </p:sp>
      <p:pic>
        <p:nvPicPr>
          <p:cNvPr id="20" name="Picture 19" descr="CLIC_twobeam-nocaption.eps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64591" y="2387023"/>
            <a:ext cx="2664114" cy="11704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1" name="Content Placeholder 2"/>
          <p:cNvSpPr txBox="1">
            <a:spLocks/>
          </p:cNvSpPr>
          <p:nvPr/>
        </p:nvSpPr>
        <p:spPr>
          <a:xfrm>
            <a:off x="454603" y="5528830"/>
            <a:ext cx="2818534" cy="8269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91374" tIns="45688" rIns="91374" bIns="45688">
            <a:normAutofit/>
          </a:bodyPr>
          <a:lstStyle/>
          <a:p>
            <a:pPr marL="533027" indent="-533027" defTabSz="456880">
              <a:spcBef>
                <a:spcPct val="20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Calibri" charset="0"/>
                <a:cs typeface="ＭＳ Ｐゴシック" charset="-128"/>
              </a:rPr>
              <a:t>Implementation 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2397126" y="5528830"/>
            <a:ext cx="4153477" cy="8269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91374" tIns="45688" rIns="91374" bIns="45688">
            <a:normAutofit/>
          </a:bodyPr>
          <a:lstStyle/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Consistent staged implementation scenario defined </a:t>
            </a:r>
          </a:p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Schedules, cost and power developed and presented</a:t>
            </a:r>
          </a:p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Site and CE studies documented 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57489" y="3717636"/>
            <a:ext cx="2818534" cy="12887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91374" tIns="45688" rIns="91374" bIns="45688">
            <a:normAutofit/>
          </a:bodyPr>
          <a:lstStyle/>
          <a:p>
            <a:pPr marL="533027" indent="-533027" defTabSz="456880">
              <a:spcBef>
                <a:spcPct val="20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Calibri" charset="0"/>
                <a:cs typeface="ＭＳ Ｐゴシック" charset="-128"/>
              </a:rPr>
              <a:t>Luminosity</a:t>
            </a: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2400012" y="3730626"/>
            <a:ext cx="4153477" cy="1274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91374" tIns="45688" rIns="91374" bIns="45688">
            <a:normAutofit lnSpcReduction="10000"/>
          </a:bodyPr>
          <a:lstStyle/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Damping ring like an ambitious light source, no show stopper</a:t>
            </a:r>
          </a:p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Alignment system principle demonstrated</a:t>
            </a:r>
          </a:p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Stabilisation system developed, benchmarked, better system in pipeline</a:t>
            </a:r>
          </a:p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Simulations on or close to the target  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31660" y="656648"/>
            <a:ext cx="2929659" cy="1724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8012546" y="1633682"/>
            <a:ext cx="1086716" cy="584711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91374" tIns="45688" rIns="91374" bIns="45688">
            <a:spAutoFit/>
          </a:bodyPr>
          <a:lstStyle/>
          <a:p>
            <a:pPr defTabSz="456880">
              <a:defRPr/>
            </a:pPr>
            <a:r>
              <a:rPr lang="en-US" sz="800" dirty="0">
                <a:solidFill>
                  <a:prstClr val="black"/>
                </a:solidFill>
                <a:latin typeface="Calibri"/>
              </a:rPr>
              <a:t>TD24 baseline: Unloaded 106 MV/m</a:t>
            </a:r>
          </a:p>
          <a:p>
            <a:pPr defTabSz="456880">
              <a:defRPr/>
            </a:pPr>
            <a:r>
              <a:rPr lang="en-US" sz="800" dirty="0">
                <a:solidFill>
                  <a:prstClr val="black"/>
                </a:solidFill>
                <a:latin typeface="Calibri"/>
              </a:rPr>
              <a:t>Expected with beam loading 0-16% less</a:t>
            </a:r>
          </a:p>
        </p:txBody>
      </p:sp>
      <p:pic>
        <p:nvPicPr>
          <p:cNvPr id="30" name="Picture 29" descr="PowerVsGradient3_2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9455" y="2558762"/>
            <a:ext cx="2076739" cy="1297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Oval 31"/>
          <p:cNvSpPr/>
          <p:nvPr/>
        </p:nvSpPr>
        <p:spPr>
          <a:xfrm flipH="1">
            <a:off x="7778751" y="2946978"/>
            <a:ext cx="44739" cy="4473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4" tIns="45688" rIns="91374" bIns="45688" anchor="ctr"/>
          <a:lstStyle/>
          <a:p>
            <a:pPr algn="ctr" defTabSz="456880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7609898" y="3144694"/>
            <a:ext cx="818284" cy="31605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374" tIns="45688" rIns="91374" bIns="45688">
            <a:spAutoFit/>
          </a:bodyPr>
          <a:lstStyle/>
          <a:p>
            <a:pPr marL="228440" indent="-228440" defTabSz="456880">
              <a:spcBef>
                <a:spcPct val="20000"/>
              </a:spcBef>
              <a:defRPr/>
            </a:pPr>
            <a:r>
              <a:rPr lang="en-US" sz="700" dirty="0">
                <a:solidFill>
                  <a:srgbClr val="C00000"/>
                </a:solidFill>
                <a:latin typeface="Calibri"/>
                <a:cs typeface="Calibri"/>
              </a:rPr>
              <a:t>CLIC Nominal, loaded</a:t>
            </a:r>
          </a:p>
        </p:txBody>
      </p:sp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7044171" y="2593398"/>
            <a:ext cx="871682" cy="31605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374" tIns="45688" rIns="91374" bIns="45688">
            <a:spAutoFit/>
          </a:bodyPr>
          <a:lstStyle/>
          <a:p>
            <a:pPr marL="228440" indent="-228440" defTabSz="456880">
              <a:spcBef>
                <a:spcPct val="20000"/>
              </a:spcBef>
              <a:defRPr/>
            </a:pPr>
            <a:r>
              <a:rPr lang="en-US" sz="700" dirty="0">
                <a:solidFill>
                  <a:srgbClr val="1F497D">
                    <a:lumMod val="75000"/>
                  </a:srgbClr>
                </a:solidFill>
                <a:latin typeface="Calibri"/>
                <a:cs typeface="Calibri"/>
              </a:rPr>
              <a:t>CLIC Nominal, unloaded</a:t>
            </a:r>
          </a:p>
        </p:txBody>
      </p:sp>
      <p:sp>
        <p:nvSpPr>
          <p:cNvPr id="35" name="Oval 34"/>
          <p:cNvSpPr/>
          <p:nvPr/>
        </p:nvSpPr>
        <p:spPr>
          <a:xfrm flipV="1">
            <a:off x="7643091" y="3007591"/>
            <a:ext cx="46182" cy="4473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4" tIns="45688" rIns="91374" bIns="45688" anchor="ctr"/>
          <a:lstStyle/>
          <a:p>
            <a:pPr algn="ctr" defTabSz="456880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31" name="Picture 30" descr="P100005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:r="http://schemas.openxmlformats.org/officeDocument/2006/relationships" xmlns:a="http://schemas.openxmlformats.org/drawingml/2006/main" xmlns:p="http://schemas.openxmlformats.org/presentation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0" y="2387023"/>
            <a:ext cx="1643785" cy="124979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24205" y="3856182"/>
            <a:ext cx="1928091" cy="1137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Content Placeholder 3" descr="DSC_0049.JPG"/>
          <p:cNvPicPr>
            <a:picLocks noGrp="1" noChangeAspect="1"/>
          </p:cNvPicPr>
          <p:nvPr>
            <p:ph sz="half" idx="4294967295"/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:r="http://schemas.openxmlformats.org/officeDocument/2006/relationships" xmlns:a="http://schemas.openxmlformats.org/drawingml/2006/main" xmlns:p="http://schemas.openxmlformats.org/presentationml/2006/main" xmlns=""/>
              </a:ext>
            </a:extLst>
          </a:blip>
          <a:stretch>
            <a:fillRect/>
          </a:stretch>
        </p:blipFill>
        <p:spPr>
          <a:xfrm>
            <a:off x="7790296" y="3557444"/>
            <a:ext cx="1342159" cy="15860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8" name="Date Placeholder 3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9" name="Footer Placeholder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6" grpId="0" animBg="1"/>
      <p:bldP spid="7" grpId="0" animBg="1"/>
      <p:bldP spid="14" grpId="0" animBg="1"/>
      <p:bldP spid="21" grpId="0" animBg="1"/>
      <p:bldP spid="23" grpId="0" animBg="1"/>
      <p:bldP spid="24" grpId="0" animBg="1"/>
      <p:bldP spid="25" grpId="0" animBg="1"/>
      <p:bldP spid="29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>
          <a:xfrm>
            <a:off x="798080" y="37524"/>
            <a:ext cx="7568045" cy="48741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Contents of Volume </a:t>
            </a:r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2</a:t>
            </a:r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  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489" y="745067"/>
            <a:ext cx="8229023" cy="5317740"/>
          </a:xfrm>
        </p:spPr>
        <p:txBody>
          <a:bodyPr>
            <a:noAutofit/>
          </a:bodyPr>
          <a:lstStyle/>
          <a:p>
            <a:pPr eaLnBrk="1" hangingPunct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Executive Summary</a:t>
            </a:r>
          </a:p>
          <a:p>
            <a:pPr eaLnBrk="1" hangingPunct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CLIC Physics Potential</a:t>
            </a:r>
          </a:p>
          <a:p>
            <a:pPr eaLnBrk="1" hangingPunct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CLIC Experimental Conditions and Detector Requirements</a:t>
            </a:r>
          </a:p>
          <a:p>
            <a:pPr eaLnBrk="1" hangingPunct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CLIC Detector Concepts</a:t>
            </a:r>
          </a:p>
          <a:p>
            <a:pPr eaLnBrk="1" hangingPunct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Vertex Detectors</a:t>
            </a:r>
          </a:p>
          <a:p>
            <a:pPr eaLnBrk="1" hangingPunct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CLIC Tracking System</a:t>
            </a:r>
          </a:p>
          <a:p>
            <a:pPr eaLnBrk="1" hangingPunct="1"/>
            <a:r>
              <a:rPr lang="en-US" sz="1800" dirty="0" err="1" smtClean="0">
                <a:ea typeface="ＭＳ Ｐゴシック" pitchFamily="-105" charset="-128"/>
                <a:cs typeface="ＭＳ Ｐゴシック" pitchFamily="-105" charset="-128"/>
              </a:rPr>
              <a:t>Calorimetry</a:t>
            </a:r>
            <a:endParaRPr lang="en-US" sz="1800" dirty="0" smtClean="0">
              <a:ea typeface="ＭＳ Ｐゴシック" pitchFamily="-105" charset="-128"/>
              <a:cs typeface="ＭＳ Ｐゴシック" pitchFamily="-105" charset="-128"/>
            </a:endParaRPr>
          </a:p>
          <a:p>
            <a:pPr eaLnBrk="1" hangingPunct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Detector Magnet System</a:t>
            </a:r>
          </a:p>
          <a:p>
            <a:pPr eaLnBrk="1" hangingPunct="1"/>
            <a:r>
              <a:rPr lang="en-US" sz="1800" dirty="0" err="1" smtClean="0">
                <a:ea typeface="ＭＳ Ｐゴシック" pitchFamily="-105" charset="-128"/>
                <a:cs typeface="ＭＳ Ｐゴシック" pitchFamily="-105" charset="-128"/>
              </a:rPr>
              <a:t>Muon</a:t>
            </a:r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 System at CLIC</a:t>
            </a:r>
          </a:p>
          <a:p>
            <a:pPr eaLnBrk="1" hangingPunct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Very Forward Calorimeters</a:t>
            </a:r>
          </a:p>
          <a:p>
            <a:pPr eaLnBrk="1" hangingPunct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Readout Electronics and Data Acquisition System</a:t>
            </a:r>
          </a:p>
          <a:p>
            <a:pPr eaLnBrk="1" hangingPunct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CLIC Interaction Region and Detector Integration</a:t>
            </a:r>
          </a:p>
          <a:p>
            <a:pPr eaLnBrk="1" hangingPunct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Physics Performance</a:t>
            </a:r>
          </a:p>
          <a:p>
            <a:pPr eaLnBrk="1" hangingPunct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Future Plans and R&amp;D Prospects</a:t>
            </a:r>
          </a:p>
          <a:p>
            <a:pPr eaLnBrk="1" hangingPunct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Summary</a:t>
            </a:r>
          </a:p>
          <a:p>
            <a:pPr eaLnBrk="1" hangingPunct="1"/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Appendices</a:t>
            </a:r>
          </a:p>
          <a:p>
            <a:pPr eaLnBrk="1" hangingPunct="1">
              <a:buNone/>
            </a:pPr>
            <a:r>
              <a:rPr lang="en-US" sz="1800" dirty="0" smtClean="0">
                <a:ea typeface="ＭＳ Ｐゴシック" pitchFamily="-105" charset="-128"/>
                <a:cs typeface="ＭＳ Ｐゴシック" pitchFamily="-105" charset="-128"/>
              </a:rPr>
              <a:t>Total 257 pages</a:t>
            </a:r>
          </a:p>
          <a:p>
            <a:pPr lvl="1" eaLnBrk="1" hangingPunct="1">
              <a:buFont typeface="Arial" pitchFamily="-105" charset="0"/>
              <a:buNone/>
            </a:pP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456925">
              <a:defRPr/>
            </a:pPr>
            <a:r>
              <a:rPr lang="en-US" dirty="0" smtClean="0">
                <a:ea typeface="+mj-ea"/>
                <a:cs typeface="+mj-cs"/>
              </a:rPr>
              <a:t>CLIC</a:t>
            </a:r>
            <a:r>
              <a:rPr lang="en-US" dirty="0" smtClean="0">
                <a:ea typeface="+mj-ea"/>
                <a:cs typeface="+mj-cs"/>
              </a:rPr>
              <a:t> Physics </a:t>
            </a:r>
            <a:r>
              <a:rPr lang="en-US" dirty="0" smtClean="0"/>
              <a:t>P</a:t>
            </a:r>
            <a:r>
              <a:rPr lang="en-US" dirty="0" smtClean="0">
                <a:ea typeface="+mj-ea"/>
                <a:cs typeface="+mj-cs"/>
              </a:rPr>
              <a:t>otential 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9126" y="783648"/>
            <a:ext cx="7454034" cy="70782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lIns="91374" tIns="45688" rIns="91374" bIns="45688">
            <a:prstTxWarp prst="textNoShape">
              <a:avLst/>
            </a:prstTxWarp>
            <a:spAutoFit/>
          </a:bodyPr>
          <a:lstStyle/>
          <a:p>
            <a:pPr marL="265519" defTabSz="620506">
              <a:lnSpc>
                <a:spcPct val="70000"/>
              </a:lnSpc>
              <a:spcAft>
                <a:spcPct val="35000"/>
              </a:spcAft>
            </a:pPr>
            <a:r>
              <a:rPr lang="en-US" sz="1600" dirty="0">
                <a:solidFill>
                  <a:srgbClr val="000000"/>
                </a:solidFill>
                <a:latin typeface="Calibri" pitchFamily="-105" charset="0"/>
                <a:ea typeface="Calibri" pitchFamily="-105" charset="0"/>
                <a:cs typeface="Calibri" pitchFamily="-105" charset="0"/>
              </a:rPr>
              <a:t>LHC </a:t>
            </a:r>
            <a:r>
              <a:rPr lang="en-US" sz="1600" dirty="0" err="1">
                <a:solidFill>
                  <a:srgbClr val="000000"/>
                </a:solidFill>
                <a:latin typeface="Calibri" pitchFamily="-105" charset="0"/>
                <a:ea typeface="Calibri" pitchFamily="-105" charset="0"/>
                <a:cs typeface="Calibri" pitchFamily="-105" charset="0"/>
              </a:rPr>
              <a:t>complementarity</a:t>
            </a:r>
            <a:r>
              <a:rPr lang="en-US" sz="1600" dirty="0">
                <a:solidFill>
                  <a:srgbClr val="000000"/>
                </a:solidFill>
                <a:latin typeface="Calibri" pitchFamily="-105" charset="0"/>
                <a:ea typeface="Calibri" pitchFamily="-105" charset="0"/>
                <a:cs typeface="Calibri" pitchFamily="-105" charset="0"/>
              </a:rPr>
              <a:t> at the energy frontier:</a:t>
            </a:r>
          </a:p>
          <a:p>
            <a:pPr marL="265519" defTabSz="620506">
              <a:lnSpc>
                <a:spcPct val="70000"/>
              </a:lnSpc>
              <a:spcAft>
                <a:spcPct val="35000"/>
              </a:spcAft>
              <a:buFont typeface="Arial" pitchFamily="-105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 pitchFamily="-105" charset="0"/>
                <a:ea typeface="Calibri" pitchFamily="-105" charset="0"/>
                <a:cs typeface="Calibri" pitchFamily="-105" charset="0"/>
              </a:rPr>
              <a:t>How do we build the optimal machine given a physics scenario (partly seen at LHC ?)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6069" y="1606263"/>
            <a:ext cx="3633932" cy="25544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374" tIns="45688" rIns="91374" bIns="45688">
            <a:spAutoFit/>
          </a:bodyPr>
          <a:lstStyle/>
          <a:p>
            <a:pPr defTabSz="456880">
              <a:defRPr/>
            </a:pPr>
            <a:r>
              <a:rPr lang="en-US" sz="1600" dirty="0">
                <a:solidFill>
                  <a:srgbClr val="000000"/>
                </a:solidFill>
                <a:latin typeface="Calibri"/>
              </a:rPr>
              <a:t>Examples highlighted in the CDR:</a:t>
            </a:r>
          </a:p>
          <a:p>
            <a:pPr marL="285549" indent="-285549" defTabSz="456880"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Higgs physics (SM and non-SM)</a:t>
            </a:r>
          </a:p>
          <a:p>
            <a:pPr marL="285549" indent="-285549" defTabSz="456880"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Top</a:t>
            </a:r>
          </a:p>
          <a:p>
            <a:pPr marL="285549" indent="-285549" defTabSz="456880"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SUSY</a:t>
            </a:r>
          </a:p>
          <a:p>
            <a:pPr marL="285549" indent="-285549" defTabSz="456880"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Higgs strong interactions</a:t>
            </a:r>
          </a:p>
          <a:p>
            <a:pPr marL="285549" indent="-285549" defTabSz="456880"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New Z’ sector</a:t>
            </a:r>
          </a:p>
          <a:p>
            <a:pPr marL="285549" indent="-285549" defTabSz="456880"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Contact interactions</a:t>
            </a:r>
          </a:p>
          <a:p>
            <a:pPr marL="285549" indent="-285549" defTabSz="456880"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Extra dimensions</a:t>
            </a:r>
          </a:p>
          <a:p>
            <a:pPr defTabSz="456880"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Detailed studies at 350, 500, 1400, </a:t>
            </a:r>
          </a:p>
          <a:p>
            <a:pPr defTabSz="456880"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1500 and 3000 </a:t>
            </a:r>
            <a:r>
              <a:rPr lang="en-US" sz="1600" dirty="0" err="1">
                <a:solidFill>
                  <a:prstClr val="black"/>
                </a:solidFill>
                <a:latin typeface="Calibri"/>
              </a:rPr>
              <a:t>GeV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 for these processes</a:t>
            </a:r>
          </a:p>
        </p:txBody>
      </p:sp>
      <p:pic>
        <p:nvPicPr>
          <p:cNvPr id="33797" name="Picture 13" descr="Screen Shot 2012-08-20 at 12.10.23 A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2568" y="1968500"/>
            <a:ext cx="5299364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491058" y="5651501"/>
            <a:ext cx="5483059" cy="861710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374" tIns="45688" rIns="91374" bIns="45688">
            <a:spAutoFit/>
          </a:bodyPr>
          <a:lstStyle/>
          <a:p>
            <a:pPr defTabSz="456880">
              <a:defRPr/>
            </a:pPr>
            <a:r>
              <a:rPr lang="en-US" sz="1600" dirty="0">
                <a:solidFill>
                  <a:srgbClr val="000000"/>
                </a:solidFill>
                <a:latin typeface="Calibri"/>
              </a:rPr>
              <a:t>Stage 1: ~500 (350) </a:t>
            </a:r>
            <a:r>
              <a:rPr lang="en-US" sz="1600" dirty="0" err="1">
                <a:solidFill>
                  <a:srgbClr val="000000"/>
                </a:solidFill>
                <a:latin typeface="Calibri"/>
              </a:rPr>
              <a:t>GeV</a:t>
            </a:r>
            <a:r>
              <a:rPr lang="en-US" sz="1600" dirty="0">
                <a:solidFill>
                  <a:srgbClr val="000000"/>
                </a:solidFill>
                <a:latin typeface="Calibri"/>
              </a:rPr>
              <a:t> =&gt; Higgs and top physics</a:t>
            </a:r>
          </a:p>
          <a:p>
            <a:pPr defTabSz="456880">
              <a:defRPr/>
            </a:pPr>
            <a:r>
              <a:rPr lang="en-US" sz="1600" dirty="0">
                <a:solidFill>
                  <a:srgbClr val="000000"/>
                </a:solidFill>
                <a:latin typeface="Calibri"/>
              </a:rPr>
              <a:t>Stage 2: ~1.5 </a:t>
            </a:r>
            <a:r>
              <a:rPr lang="en-US" sz="1600" dirty="0" err="1">
                <a:solidFill>
                  <a:srgbClr val="000000"/>
                </a:solidFill>
                <a:latin typeface="Calibri"/>
              </a:rPr>
              <a:t>TeV</a:t>
            </a:r>
            <a:r>
              <a:rPr lang="en-US" sz="1600" dirty="0">
                <a:solidFill>
                  <a:srgbClr val="000000"/>
                </a:solidFill>
                <a:latin typeface="Calibri"/>
              </a:rPr>
              <a:t> =&gt; </a:t>
            </a:r>
            <a:r>
              <a:rPr lang="en-US" sz="1600" dirty="0" err="1">
                <a:solidFill>
                  <a:srgbClr val="000000"/>
                </a:solidFill>
                <a:latin typeface="Calibri"/>
              </a:rPr>
              <a:t>ttH</a:t>
            </a:r>
            <a:r>
              <a:rPr lang="en-US" sz="1600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alibri"/>
              </a:rPr>
              <a:t>ννHH</a:t>
            </a:r>
            <a:r>
              <a:rPr lang="en-US" sz="1600" dirty="0">
                <a:solidFill>
                  <a:srgbClr val="000000"/>
                </a:solidFill>
                <a:latin typeface="Calibri"/>
              </a:rPr>
              <a:t> + New Physics (lower mass scale)</a:t>
            </a:r>
          </a:p>
          <a:p>
            <a:pPr defTabSz="456880">
              <a:defRPr/>
            </a:pPr>
            <a:r>
              <a:rPr lang="en-US" sz="1600" dirty="0">
                <a:solidFill>
                  <a:srgbClr val="000000"/>
                </a:solidFill>
                <a:latin typeface="Calibri"/>
              </a:rPr>
              <a:t>Stage 3: ~3 </a:t>
            </a:r>
            <a:r>
              <a:rPr lang="en-US" sz="1600" dirty="0" err="1">
                <a:solidFill>
                  <a:srgbClr val="000000"/>
                </a:solidFill>
                <a:latin typeface="Calibri"/>
              </a:rPr>
              <a:t>TeV</a:t>
            </a:r>
            <a:r>
              <a:rPr lang="en-US" sz="1600" dirty="0">
                <a:solidFill>
                  <a:srgbClr val="000000"/>
                </a:solidFill>
                <a:latin typeface="Calibri"/>
              </a:rPr>
              <a:t> =&gt; New Physics (higher mass scale)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08023" y="1752023"/>
            <a:ext cx="0" cy="3810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248977" y="1752023"/>
            <a:ext cx="0" cy="3810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810500" y="1752023"/>
            <a:ext cx="0" cy="3810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lumi_new2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8341" y="4615295"/>
            <a:ext cx="3388591" cy="2372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76069" y="4429126"/>
            <a:ext cx="3633932" cy="307712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374" tIns="45688" rIns="91374" bIns="45688">
            <a:spAutoFit/>
          </a:bodyPr>
          <a:lstStyle/>
          <a:p>
            <a:pPr defTabSz="456880">
              <a:defRPr/>
            </a:pPr>
            <a:r>
              <a:rPr lang="en-US" sz="1400" dirty="0">
                <a:solidFill>
                  <a:prstClr val="black"/>
                </a:solidFill>
                <a:latin typeface="Calibri"/>
              </a:rPr>
              <a:t>Operation at lower than nominal energy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1186296" y="23092"/>
            <a:ext cx="6914285" cy="506557"/>
          </a:xfrm>
        </p:spPr>
        <p:txBody>
          <a:bodyPr rtlCol="0">
            <a:normAutofit fontScale="90000"/>
          </a:bodyPr>
          <a:lstStyle/>
          <a:p>
            <a:pPr defTabSz="456925">
              <a:defRPr/>
            </a:pPr>
            <a:r>
              <a:rPr lang="en-US" sz="4000" dirty="0"/>
              <a:t>CLIC Physics and Detector studies</a:t>
            </a:r>
          </a:p>
        </p:txBody>
      </p:sp>
      <p:sp>
        <p:nvSpPr>
          <p:cNvPr id="22" name="Text Box 160"/>
          <p:cNvSpPr txBox="1">
            <a:spLocks noChangeArrowheads="1"/>
          </p:cNvSpPr>
          <p:nvPr/>
        </p:nvSpPr>
        <p:spPr bwMode="auto">
          <a:xfrm>
            <a:off x="4846205" y="2460626"/>
            <a:ext cx="4268932" cy="403180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  <p:txBody>
          <a:bodyPr lIns="91374" tIns="45688" rIns="91374" bIns="45688">
            <a:prstTxWarp prst="textNoShape">
              <a:avLst/>
            </a:prstTxWarp>
            <a:spAutoFit/>
          </a:bodyPr>
          <a:lstStyle/>
          <a:p>
            <a:pPr marL="342000" indent="-342000" defTabSz="456000">
              <a:buFont typeface="Wingdings" pitchFamily="-105" charset="2"/>
              <a:buChar char="§"/>
            </a:pPr>
            <a:r>
              <a:rPr lang="en-GB" sz="1600" dirty="0">
                <a:solidFill>
                  <a:srgbClr val="000000"/>
                </a:solidFill>
                <a:latin typeface="Calibri" pitchFamily="-105" charset="0"/>
              </a:rPr>
              <a:t> Detailed GEANT 4 simulation </a:t>
            </a:r>
          </a:p>
          <a:p>
            <a:pPr marL="799443" lvl="1" indent="-342000" defTabSz="456000">
              <a:buFont typeface="Wingdings" pitchFamily="-105" charset="2"/>
              <a:buChar char="§"/>
            </a:pPr>
            <a:r>
              <a:rPr lang="en-GB" sz="1600" dirty="0">
                <a:solidFill>
                  <a:srgbClr val="000000"/>
                </a:solidFill>
                <a:latin typeface="Calibri" pitchFamily="-105" charset="0"/>
              </a:rPr>
              <a:t>Consider in particular pair background and </a:t>
            </a:r>
            <a:r>
              <a:rPr lang="en-GB" sz="1600" dirty="0" err="1">
                <a:solidFill>
                  <a:srgbClr val="000000"/>
                </a:solidFill>
                <a:latin typeface="Calibri" pitchFamily="-105" charset="0"/>
              </a:rPr>
              <a:t>γγ</a:t>
            </a:r>
            <a:r>
              <a:rPr lang="en-GB" sz="1600" dirty="0">
                <a:solidFill>
                  <a:srgbClr val="000000"/>
                </a:solidFill>
                <a:latin typeface="Calibri" pitchFamily="-105" charset="0"/>
              </a:rPr>
              <a:t>-processes </a:t>
            </a:r>
          </a:p>
          <a:p>
            <a:pPr marL="342000" indent="-342000" defTabSz="456000">
              <a:buFont typeface="Wingdings" pitchFamily="-105" charset="2"/>
              <a:buChar char="§"/>
            </a:pPr>
            <a:r>
              <a:rPr lang="en-GB" sz="1600" dirty="0">
                <a:solidFill>
                  <a:srgbClr val="000000"/>
                </a:solidFill>
                <a:latin typeface="Calibri" pitchFamily="-105" charset="0"/>
              </a:rPr>
              <a:t> Studied using full reconstruction with background</a:t>
            </a:r>
          </a:p>
          <a:p>
            <a:pPr marL="799443" lvl="1" indent="-342000" defTabSz="456000">
              <a:buFont typeface="Wingdings" pitchFamily="-105" charset="2"/>
              <a:buChar char="§"/>
            </a:pPr>
            <a:r>
              <a:rPr lang="en-GB" sz="1600" dirty="0">
                <a:solidFill>
                  <a:srgbClr val="000000"/>
                </a:solidFill>
                <a:latin typeface="Calibri" pitchFamily="-105" charset="0"/>
              </a:rPr>
              <a:t>Make full use of timing and fine granularity to reconstruct the physics objects with very high precision</a:t>
            </a:r>
          </a:p>
          <a:p>
            <a:pPr marL="342000" indent="-342000" defTabSz="456000">
              <a:buFont typeface="Wingdings" pitchFamily="-105" charset="2"/>
              <a:buChar char="§"/>
            </a:pPr>
            <a:r>
              <a:rPr lang="en-GB" sz="1600" dirty="0">
                <a:solidFill>
                  <a:srgbClr val="000000"/>
                </a:solidFill>
                <a:latin typeface="Calibri" pitchFamily="-105" charset="0"/>
              </a:rPr>
              <a:t>Have verified that the CLIC bunch and timing structures are fully compatible with high precession </a:t>
            </a:r>
            <a:r>
              <a:rPr lang="en-GB" sz="1600" dirty="0" err="1">
                <a:solidFill>
                  <a:srgbClr val="000000"/>
                </a:solidFill>
                <a:latin typeface="Calibri" pitchFamily="-105" charset="0"/>
              </a:rPr>
              <a:t>e+e</a:t>
            </a:r>
            <a:r>
              <a:rPr lang="en-GB" sz="1600" dirty="0">
                <a:solidFill>
                  <a:srgbClr val="000000"/>
                </a:solidFill>
                <a:latin typeface="Calibri" pitchFamily="-105" charset="0"/>
              </a:rPr>
              <a:t>- physics </a:t>
            </a:r>
          </a:p>
          <a:p>
            <a:pPr marL="342000" indent="-342000" defTabSz="456000">
              <a:buFont typeface="Wingdings" pitchFamily="-105" charset="2"/>
              <a:buChar char="§"/>
            </a:pPr>
            <a:r>
              <a:rPr lang="en-GB" sz="1600" dirty="0">
                <a:solidFill>
                  <a:srgbClr val="000000"/>
                </a:solidFill>
                <a:latin typeface="Calibri" pitchFamily="-105" charset="0"/>
              </a:rPr>
              <a:t>Studies at a range of CM energies from 350 to 3000 </a:t>
            </a:r>
            <a:r>
              <a:rPr lang="en-GB" sz="1600" dirty="0" err="1">
                <a:solidFill>
                  <a:srgbClr val="000000"/>
                </a:solidFill>
                <a:latin typeface="Calibri" pitchFamily="-105" charset="0"/>
              </a:rPr>
              <a:t>GeV</a:t>
            </a:r>
            <a:r>
              <a:rPr lang="en-GB" sz="1600" dirty="0">
                <a:solidFill>
                  <a:srgbClr val="000000"/>
                </a:solidFill>
                <a:latin typeface="Calibri" pitchFamily="-105" charset="0"/>
              </a:rPr>
              <a:t> (SM, Higgs, BSM), see: </a:t>
            </a:r>
            <a:r>
              <a:rPr lang="en-GB" sz="1600" dirty="0">
                <a:solidFill>
                  <a:srgbClr val="000000"/>
                </a:solidFill>
                <a:latin typeface="Calibri" pitchFamily="-105" charset="0"/>
                <a:hlinkClick r:id="rId2"/>
              </a:rPr>
              <a:t>https://indico.cern.ch/getFile.py/access?contribId=18&amp;sessionId=0&amp;resId=0&amp;materialId=slides&amp;confId=204269</a:t>
            </a:r>
            <a:endParaRPr lang="en-GB" sz="1600" dirty="0">
              <a:solidFill>
                <a:srgbClr val="000000"/>
              </a:solidFill>
              <a:latin typeface="Calibri" pitchFamily="-105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" y="965489"/>
            <a:ext cx="4612409" cy="29484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5659" y="800967"/>
            <a:ext cx="3619500" cy="659534"/>
          </a:xfrm>
          <a:prstGeom prst="rect">
            <a:avLst/>
          </a:prstGeom>
          <a:solidFill>
            <a:srgbClr val="F2F2F2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Group 43"/>
          <p:cNvGrpSpPr/>
          <p:nvPr/>
        </p:nvGrpSpPr>
        <p:grpSpPr>
          <a:xfrm>
            <a:off x="5951351" y="1535301"/>
            <a:ext cx="1188623" cy="839442"/>
            <a:chOff x="6430371" y="1047522"/>
            <a:chExt cx="2702747" cy="1648128"/>
          </a:xfrm>
          <a:noFill/>
        </p:grpSpPr>
        <p:grpSp>
          <p:nvGrpSpPr>
            <p:cNvPr id="6" name="Group 44"/>
            <p:cNvGrpSpPr/>
            <p:nvPr/>
          </p:nvGrpSpPr>
          <p:grpSpPr>
            <a:xfrm>
              <a:off x="6430371" y="1047522"/>
              <a:ext cx="2202518" cy="944630"/>
              <a:chOff x="6345832" y="1484783"/>
              <a:chExt cx="1991544" cy="877439"/>
            </a:xfrm>
            <a:grpFill/>
          </p:grpSpPr>
          <p:sp>
            <p:nvSpPr>
              <p:cNvPr id="49" name="Line 35"/>
              <p:cNvSpPr>
                <a:spLocks noChangeShapeType="1"/>
              </p:cNvSpPr>
              <p:nvPr/>
            </p:nvSpPr>
            <p:spPr bwMode="auto">
              <a:xfrm>
                <a:off x="6345832" y="2348880"/>
                <a:ext cx="1991544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 xmlns:a="http://schemas.openxmlformats.org/drawingml/2006/main" xmlns:p="http://schemas.openxmlformats.org/presentation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6880">
                  <a:defRPr/>
                </a:pPr>
                <a:endParaRPr lang="en-US" dirty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0" name="Line 49"/>
              <p:cNvSpPr>
                <a:spLocks noChangeShapeType="1"/>
              </p:cNvSpPr>
              <p:nvPr/>
            </p:nvSpPr>
            <p:spPr bwMode="auto">
              <a:xfrm flipV="1">
                <a:off x="6609184" y="1766145"/>
                <a:ext cx="0" cy="582735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:a="http://schemas.openxmlformats.org/drawingml/2006/main" xmlns:p="http://schemas.openxmlformats.org/presentation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6880">
                  <a:defRPr/>
                </a:pPr>
                <a:endParaRPr lang="en-US" dirty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" name="Line 49"/>
              <p:cNvSpPr>
                <a:spLocks noChangeShapeType="1"/>
              </p:cNvSpPr>
              <p:nvPr/>
            </p:nvSpPr>
            <p:spPr bwMode="auto">
              <a:xfrm flipV="1">
                <a:off x="6681192" y="1484783"/>
                <a:ext cx="0" cy="870767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:a="http://schemas.openxmlformats.org/drawingml/2006/main" xmlns:p="http://schemas.openxmlformats.org/presentation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6880">
                  <a:defRPr/>
                </a:pPr>
                <a:endParaRPr lang="en-US" dirty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2" name="Line 49"/>
              <p:cNvSpPr>
                <a:spLocks noChangeShapeType="1"/>
              </p:cNvSpPr>
              <p:nvPr/>
            </p:nvSpPr>
            <p:spPr bwMode="auto">
              <a:xfrm flipV="1">
                <a:off x="6753200" y="1766144"/>
                <a:ext cx="0" cy="589406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:a="http://schemas.openxmlformats.org/drawingml/2006/main" xmlns:p="http://schemas.openxmlformats.org/presentation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6880">
                  <a:defRPr/>
                </a:pPr>
                <a:endParaRPr lang="en-US" dirty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3" name="Line 49"/>
              <p:cNvSpPr>
                <a:spLocks noChangeShapeType="1"/>
              </p:cNvSpPr>
              <p:nvPr/>
            </p:nvSpPr>
            <p:spPr bwMode="auto">
              <a:xfrm flipH="1" flipV="1">
                <a:off x="6537175" y="2060848"/>
                <a:ext cx="0" cy="301374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:a="http://schemas.openxmlformats.org/drawingml/2006/main" xmlns:p="http://schemas.openxmlformats.org/presentation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6880">
                  <a:defRPr/>
                </a:pPr>
                <a:endParaRPr lang="en-US" dirty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4" name="Line 49"/>
              <p:cNvSpPr>
                <a:spLocks noChangeShapeType="1"/>
              </p:cNvSpPr>
              <p:nvPr/>
            </p:nvSpPr>
            <p:spPr bwMode="auto">
              <a:xfrm flipH="1" flipV="1">
                <a:off x="6825208" y="2060848"/>
                <a:ext cx="0" cy="301374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:a="http://schemas.openxmlformats.org/drawingml/2006/main" xmlns:p="http://schemas.openxmlformats.org/presentation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6880">
                  <a:defRPr/>
                </a:pPr>
                <a:endParaRPr lang="en-US" dirty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5" name="Line 49"/>
              <p:cNvSpPr>
                <a:spLocks noChangeShapeType="1"/>
              </p:cNvSpPr>
              <p:nvPr/>
            </p:nvSpPr>
            <p:spPr bwMode="auto">
              <a:xfrm flipH="1" flipV="1">
                <a:off x="6969224" y="2204864"/>
                <a:ext cx="0" cy="15735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:a="http://schemas.openxmlformats.org/drawingml/2006/main" xmlns:p="http://schemas.openxmlformats.org/presentation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6880">
                  <a:defRPr/>
                </a:pPr>
                <a:endParaRPr lang="en-US" dirty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6" name="Line 49"/>
              <p:cNvSpPr>
                <a:spLocks noChangeShapeType="1"/>
              </p:cNvSpPr>
              <p:nvPr/>
            </p:nvSpPr>
            <p:spPr bwMode="auto">
              <a:xfrm flipH="1" flipV="1">
                <a:off x="7121624" y="2060848"/>
                <a:ext cx="0" cy="301374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:a="http://schemas.openxmlformats.org/drawingml/2006/main" xmlns:p="http://schemas.openxmlformats.org/presentation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6880">
                  <a:defRPr/>
                </a:pPr>
                <a:endParaRPr lang="en-US" dirty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7" name="Line 49"/>
              <p:cNvSpPr>
                <a:spLocks noChangeShapeType="1"/>
              </p:cNvSpPr>
              <p:nvPr/>
            </p:nvSpPr>
            <p:spPr bwMode="auto">
              <a:xfrm flipH="1" flipV="1">
                <a:off x="7185248" y="2204864"/>
                <a:ext cx="0" cy="15735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:a="http://schemas.openxmlformats.org/drawingml/2006/main" xmlns:p="http://schemas.openxmlformats.org/presentation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6880">
                  <a:defRPr/>
                </a:pPr>
                <a:endParaRPr lang="en-US" dirty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8" name="Line 49"/>
              <p:cNvSpPr>
                <a:spLocks noChangeShapeType="1"/>
              </p:cNvSpPr>
              <p:nvPr/>
            </p:nvSpPr>
            <p:spPr bwMode="auto">
              <a:xfrm flipH="1" flipV="1">
                <a:off x="7473280" y="2204864"/>
                <a:ext cx="0" cy="15735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:a="http://schemas.openxmlformats.org/drawingml/2006/main" xmlns:p="http://schemas.openxmlformats.org/presentation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6880">
                  <a:defRPr/>
                </a:pPr>
                <a:endParaRPr lang="en-US" dirty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9" name="Line 49"/>
              <p:cNvSpPr>
                <a:spLocks noChangeShapeType="1"/>
              </p:cNvSpPr>
              <p:nvPr/>
            </p:nvSpPr>
            <p:spPr bwMode="auto">
              <a:xfrm flipH="1" flipV="1">
                <a:off x="7977336" y="2204864"/>
                <a:ext cx="0" cy="15735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:a="http://schemas.openxmlformats.org/drawingml/2006/main" xmlns:p="http://schemas.openxmlformats.org/presentationml/2006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6880">
                  <a:defRPr/>
                </a:pPr>
                <a:endParaRPr lang="en-US" dirty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46" name="Straight Arrow Connector 45"/>
            <p:cNvCxnSpPr/>
            <p:nvPr/>
          </p:nvCxnSpPr>
          <p:spPr bwMode="auto">
            <a:xfrm flipV="1">
              <a:off x="6801257" y="2005246"/>
              <a:ext cx="0" cy="206428"/>
            </a:xfrm>
            <a:prstGeom prst="straightConnector1">
              <a:avLst/>
            </a:prstGeom>
            <a:grpFill/>
            <a:ln w="22225" cap="flat" cmpd="sng" algn="ctr">
              <a:solidFill>
                <a:srgbClr val="6600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7" name="TextBox 46"/>
            <p:cNvSpPr txBox="1"/>
            <p:nvPr/>
          </p:nvSpPr>
          <p:spPr>
            <a:xfrm>
              <a:off x="7036067" y="1970518"/>
              <a:ext cx="2097051" cy="725132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defTabSz="456880">
                <a:defRPr/>
              </a:pPr>
              <a:r>
                <a:rPr lang="en-US" dirty="0" err="1">
                  <a:solidFill>
                    <a:srgbClr val="660066"/>
                  </a:solidFill>
                  <a:latin typeface="Calibri"/>
                  <a:ea typeface="+mn-ea"/>
                  <a:cs typeface="+mn-cs"/>
                </a:rPr>
                <a:t>tCluster</a:t>
              </a:r>
              <a:endParaRPr lang="en-US" dirty="0">
                <a:solidFill>
                  <a:srgbClr val="660066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 bwMode="auto">
            <a:xfrm>
              <a:off x="6801257" y="2198580"/>
              <a:ext cx="234807" cy="0"/>
            </a:xfrm>
            <a:prstGeom prst="line">
              <a:avLst/>
            </a:prstGeom>
            <a:grpFill/>
            <a:ln w="22225" cap="flat" cmpd="sng" algn="ctr">
              <a:solidFill>
                <a:srgbClr val="66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4" name="Picture 23" descr="Screen Shot 2013-02-20 at 9.12.58 AM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8853" y="4766831"/>
            <a:ext cx="4326659" cy="1526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67409" y="4185227"/>
            <a:ext cx="4572000" cy="545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3119" tIns="41559" rIns="83119" bIns="41559">
            <a:prstTxWarp prst="textNoShape">
              <a:avLst/>
            </a:prstTxWarp>
            <a:spAutoFit/>
          </a:bodyPr>
          <a:lstStyle/>
          <a:p>
            <a:r>
              <a:rPr lang="en-US" sz="1500" dirty="0"/>
              <a:t>Further work on completing picture of Higgs prospects at ~350 </a:t>
            </a:r>
            <a:r>
              <a:rPr lang="en-US" sz="1500" dirty="0" err="1"/>
              <a:t>GeV</a:t>
            </a:r>
            <a:r>
              <a:rPr lang="en-US" sz="1500" dirty="0"/>
              <a:t>, ~1.4 </a:t>
            </a:r>
            <a:r>
              <a:rPr lang="en-US" sz="1500" dirty="0" err="1"/>
              <a:t>TeV</a:t>
            </a:r>
            <a:r>
              <a:rPr lang="en-US" sz="1500" dirty="0"/>
              <a:t>, ~3 </a:t>
            </a:r>
            <a:r>
              <a:rPr lang="en-US" sz="1500" dirty="0" err="1"/>
              <a:t>TeV</a:t>
            </a:r>
            <a:r>
              <a:rPr lang="en-US" sz="1500" dirty="0"/>
              <a:t>, example: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CDR, April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3.5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1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153613</TotalTime>
  <Words>3196</Words>
  <Application>Microsoft Macintosh PowerPoint</Application>
  <PresentationFormat>On-screen Show (4:3)</PresentationFormat>
  <Paragraphs>477</Paragraphs>
  <Slides>38</Slides>
  <Notes>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CLIC CDR</vt:lpstr>
      <vt:lpstr>The CLIC CDR documents</vt:lpstr>
      <vt:lpstr>Contents of Volume 1  </vt:lpstr>
      <vt:lpstr>CLIC Layout at 3 TeV</vt:lpstr>
      <vt:lpstr>CLIC Two-beam Concept</vt:lpstr>
      <vt:lpstr>Conclusion of the Accelerator CDR Studies</vt:lpstr>
      <vt:lpstr>Contents of Volume 2  </vt:lpstr>
      <vt:lpstr>CLIC Physics Potential </vt:lpstr>
      <vt:lpstr>CLIC Physics and Detector studies</vt:lpstr>
      <vt:lpstr>Contents of Volume 3  </vt:lpstr>
      <vt:lpstr>Possible CLIC stages studied</vt:lpstr>
      <vt:lpstr>Example Operation Scenario</vt:lpstr>
      <vt:lpstr>Power Consumption 500GeV (A)</vt:lpstr>
      <vt:lpstr>Power/Energy Consumption   </vt:lpstr>
      <vt:lpstr>Cost of the 500GeV Stage</vt:lpstr>
      <vt:lpstr>CLIC Near CERN</vt:lpstr>
      <vt:lpstr>Example Construction Schedule</vt:lpstr>
      <vt:lpstr>Timeline</vt:lpstr>
      <vt:lpstr>Project Implementation Plan 2012-16</vt:lpstr>
      <vt:lpstr>Slide 20</vt:lpstr>
      <vt:lpstr>Organisation of CLIC Detector and Physics Study</vt:lpstr>
      <vt:lpstr>CLIC Organisation (during CDR)</vt:lpstr>
      <vt:lpstr>The LCC Organisation and CLIC </vt:lpstr>
      <vt:lpstr>Slide 24</vt:lpstr>
      <vt:lpstr>Conclusion  </vt:lpstr>
      <vt:lpstr>Reserve</vt:lpstr>
      <vt:lpstr>CLIC Accelerating Structure</vt:lpstr>
      <vt:lpstr>Achieved Gradient for CLIC</vt:lpstr>
      <vt:lpstr>CLIC Test Facility (CTF3)</vt:lpstr>
      <vt:lpstr>Drive Beam Linac</vt:lpstr>
      <vt:lpstr>Drive Beam Combination in CTF3</vt:lpstr>
      <vt:lpstr>TBL: Drive Beam Deceleration</vt:lpstr>
      <vt:lpstr>TBTS: Two Beam Acceleration</vt:lpstr>
      <vt:lpstr>Slide 34</vt:lpstr>
      <vt:lpstr>Active Stabilisation Results</vt:lpstr>
      <vt:lpstr>Staging Scenario B</vt:lpstr>
      <vt:lpstr>Scenario A</vt:lpstr>
      <vt:lpstr>Possible Luminosity Examples 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556</cp:revision>
  <cp:lastPrinted>2013-04-03T07:15:58Z</cp:lastPrinted>
  <dcterms:created xsi:type="dcterms:W3CDTF">2013-03-28T12:21:33Z</dcterms:created>
  <dcterms:modified xsi:type="dcterms:W3CDTF">2013-04-04T07:50:44Z</dcterms:modified>
</cp:coreProperties>
</file>